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09" r:id="rId2"/>
  </p:sldMasterIdLst>
  <p:notesMasterIdLst>
    <p:notesMasterId r:id="rId54"/>
  </p:notesMasterIdLst>
  <p:sldIdLst>
    <p:sldId id="439" r:id="rId3"/>
    <p:sldId id="418" r:id="rId4"/>
    <p:sldId id="427" r:id="rId5"/>
    <p:sldId id="432" r:id="rId6"/>
    <p:sldId id="434" r:id="rId7"/>
    <p:sldId id="435" r:id="rId8"/>
    <p:sldId id="436" r:id="rId9"/>
    <p:sldId id="437" r:id="rId10"/>
    <p:sldId id="468" r:id="rId11"/>
    <p:sldId id="428" r:id="rId12"/>
    <p:sldId id="450" r:id="rId13"/>
    <p:sldId id="451" r:id="rId14"/>
    <p:sldId id="452" r:id="rId15"/>
    <p:sldId id="453" r:id="rId16"/>
    <p:sldId id="464" r:id="rId17"/>
    <p:sldId id="465" r:id="rId18"/>
    <p:sldId id="466" r:id="rId19"/>
    <p:sldId id="445" r:id="rId20"/>
    <p:sldId id="449" r:id="rId21"/>
    <p:sldId id="441" r:id="rId22"/>
    <p:sldId id="426" r:id="rId23"/>
    <p:sldId id="442" r:id="rId24"/>
    <p:sldId id="444" r:id="rId25"/>
    <p:sldId id="397" r:id="rId26"/>
    <p:sldId id="398" r:id="rId27"/>
    <p:sldId id="401" r:id="rId28"/>
    <p:sldId id="410" r:id="rId29"/>
    <p:sldId id="405" r:id="rId30"/>
    <p:sldId id="407" r:id="rId31"/>
    <p:sldId id="409" r:id="rId32"/>
    <p:sldId id="408" r:id="rId33"/>
    <p:sldId id="457" r:id="rId34"/>
    <p:sldId id="456" r:id="rId35"/>
    <p:sldId id="458" r:id="rId36"/>
    <p:sldId id="459" r:id="rId37"/>
    <p:sldId id="463" r:id="rId38"/>
    <p:sldId id="461" r:id="rId39"/>
    <p:sldId id="467" r:id="rId40"/>
    <p:sldId id="415" r:id="rId41"/>
    <p:sldId id="469" r:id="rId42"/>
    <p:sldId id="454" r:id="rId43"/>
    <p:sldId id="462" r:id="rId44"/>
    <p:sldId id="258" r:id="rId45"/>
    <p:sldId id="272" r:id="rId46"/>
    <p:sldId id="274" r:id="rId47"/>
    <p:sldId id="320" r:id="rId48"/>
    <p:sldId id="322" r:id="rId49"/>
    <p:sldId id="384" r:id="rId50"/>
    <p:sldId id="387" r:id="rId51"/>
    <p:sldId id="388" r:id="rId52"/>
    <p:sldId id="391" r:id="rId5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8"/>
    <a:srgbClr val="B500B5"/>
    <a:srgbClr val="9305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696" autoAdjust="0"/>
  </p:normalViewPr>
  <p:slideViewPr>
    <p:cSldViewPr showGuides="1">
      <p:cViewPr>
        <p:scale>
          <a:sx n="80" d="100"/>
          <a:sy n="80" d="100"/>
        </p:scale>
        <p:origin x="-86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492"/>
    </p:cViewPr>
  </p:notesTextViewPr>
  <p:sorterViewPr>
    <p:cViewPr>
      <p:scale>
        <a:sx n="100" d="100"/>
        <a:sy n="100" d="100"/>
      </p:scale>
      <p:origin x="0" y="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694F9-E2CC-4604-8679-0D5BA5C75A21}" type="datetimeFigureOut">
              <a:rPr lang="it-IT" smtClean="0"/>
              <a:pPr/>
              <a:t>24/11/2011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96DDE-5D5F-4F3D-B261-E2B4F2DECC1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4832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t-IT" smtClean="0">
              <a:ea typeface="ＭＳ Ｐゴシック" pitchFamily="8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fld id="{C04CF151-D98F-4D97-9DF7-6CBC1544C7E4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4B342F-B3A5-42EC-A63F-0C23411037DD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From Wiggler: DXR1 and DXR2</a:t>
            </a:r>
          </a:p>
          <a:p>
            <a:r>
              <a:rPr lang="en-GB" dirty="0" err="1" smtClean="0"/>
              <a:t>Froma</a:t>
            </a:r>
            <a:r>
              <a:rPr lang="en-GB" dirty="0" smtClean="0"/>
              <a:t> </a:t>
            </a:r>
            <a:r>
              <a:rPr lang="en-GB" dirty="0" err="1" smtClean="0"/>
              <a:t>Dafne</a:t>
            </a:r>
            <a:r>
              <a:rPr lang="en-GB" dirty="0" smtClean="0"/>
              <a:t> magnet: IR, 2</a:t>
            </a:r>
            <a:r>
              <a:rPr lang="en-GB" baseline="0" dirty="0" smtClean="0"/>
              <a:t> XUV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565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Calipso</a:t>
            </a:r>
            <a:r>
              <a:rPr lang="en-GB" dirty="0" smtClean="0"/>
              <a:t>: </a:t>
            </a:r>
            <a:r>
              <a:rPr lang="en-GB" dirty="0" err="1" smtClean="0"/>
              <a:t>utilizzera</a:t>
            </a:r>
            <a:r>
              <a:rPr lang="en-GB" dirty="0" smtClean="0"/>
              <a:t> 5 </a:t>
            </a:r>
            <a:r>
              <a:rPr lang="en-GB" dirty="0" err="1" smtClean="0"/>
              <a:t>line</a:t>
            </a:r>
            <a:r>
              <a:rPr lang="en-GB" baseline="0" dirty="0" err="1" smtClean="0"/>
              <a:t>e</a:t>
            </a:r>
            <a:r>
              <a:rPr lang="en-GB" baseline="0" dirty="0" smtClean="0"/>
              <a:t> e 600 ore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19509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smtClean="0">
              <a:latin typeface="Arial" pitchFamily="34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fld id="{C7A7AB90-DED9-4C6A-B932-C8D15B414C4A}" type="slidenum">
              <a:rPr lang="en-US" sz="1200"/>
              <a:pPr/>
              <a:t>26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fld id="{4E75F723-4D65-47DE-AFDA-2CDA4F09914A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696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b="1" i="1" dirty="0" smtClean="0">
                <a:latin typeface="Arial" pitchFamily="34" charset="0"/>
              </a:rPr>
              <a:t>VUV radiation source (D2 120-250 nm)</a:t>
            </a:r>
          </a:p>
          <a:p>
            <a:r>
              <a:rPr lang="en-US" b="1" i="1" dirty="0" smtClean="0">
                <a:latin typeface="Arial" pitchFamily="34" charset="0"/>
              </a:rPr>
              <a:t>UV-VIS radiation source (Hg/</a:t>
            </a:r>
            <a:r>
              <a:rPr lang="en-US" b="1" i="1" dirty="0" err="1" smtClean="0">
                <a:latin typeface="Arial" pitchFamily="34" charset="0"/>
              </a:rPr>
              <a:t>Xe</a:t>
            </a:r>
            <a:r>
              <a:rPr lang="en-US" b="1" i="1" dirty="0" smtClean="0">
                <a:latin typeface="Arial" pitchFamily="34" charset="0"/>
              </a:rPr>
              <a:t> 200</a:t>
            </a:r>
            <a:r>
              <a:rPr lang="en-US" altLang="en-US" b="1" i="1" dirty="0" smtClean="0">
                <a:latin typeface="Arial" pitchFamily="34" charset="0"/>
              </a:rPr>
              <a:t>ﾖ</a:t>
            </a:r>
            <a:r>
              <a:rPr lang="en-US" b="1" i="1" dirty="0" smtClean="0">
                <a:latin typeface="Arial" pitchFamily="34" charset="0"/>
              </a:rPr>
              <a:t>650 nm)</a:t>
            </a:r>
          </a:p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fld id="{A91257E5-4077-40E8-8422-726D5C2DD673}" type="slidenum">
              <a:rPr lang="en-US" sz="1200"/>
              <a:pPr/>
              <a:t>28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fld id="{81DEA070-F308-496D-B155-4DD4641151EF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>
                <a:latin typeface="Arial" pitchFamily="34" charset="0"/>
              </a:rPr>
              <a:t>NTA</a:t>
            </a:r>
            <a:r>
              <a:rPr lang="en-US" smtClean="0">
                <a:latin typeface="Arial" pitchFamily="34" charset="0"/>
              </a:rPr>
              <a:t>- Nuove Tecniche di Accelerazione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fld id="{EAFFFCA6-C7DD-4AF8-B3AF-E6B6ECB505C6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645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45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6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HT</a:t>
            </a:r>
            <a:r>
              <a:rPr lang="en-US" sz="1600" b="1" i="1" baseline="-25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1</a:t>
            </a:r>
            <a:r>
              <a:rPr lang="en-US" sz="1600" smtClean="0">
                <a:latin typeface="Times" charset="0"/>
              </a:rPr>
              <a:t> and </a:t>
            </a:r>
            <a:r>
              <a:rPr lang="en-US" sz="16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HT</a:t>
            </a:r>
            <a:r>
              <a:rPr lang="en-US" sz="1600" b="1" i="1" baseline="-25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2</a:t>
            </a:r>
            <a:r>
              <a:rPr lang="en-US" sz="16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 </a:t>
            </a:r>
            <a:r>
              <a:rPr lang="en-US" sz="1600" smtClean="0">
                <a:latin typeface="Times" charset="0"/>
              </a:rPr>
              <a:t>- toroidal mirrors</a:t>
            </a:r>
            <a:endParaRPr lang="en-US" sz="1600" b="1" i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" charset="0"/>
            </a:endParaRPr>
          </a:p>
          <a:p>
            <a:pPr>
              <a:spcBef>
                <a:spcPct val="0"/>
              </a:spcBef>
            </a:pPr>
            <a:r>
              <a:rPr lang="en-US" sz="16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 HM </a:t>
            </a:r>
            <a:r>
              <a:rPr lang="en-US" sz="1600" smtClean="0">
                <a:latin typeface="Times" charset="0"/>
              </a:rPr>
              <a:t>- flat mirror,</a:t>
            </a:r>
          </a:p>
          <a:p>
            <a:pPr>
              <a:spcBef>
                <a:spcPct val="0"/>
              </a:spcBef>
            </a:pPr>
            <a:r>
              <a:rPr lang="en-US" sz="16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 PGM </a:t>
            </a:r>
            <a:r>
              <a:rPr lang="en-US" sz="1600" smtClean="0">
                <a:latin typeface="Times" charset="0"/>
              </a:rPr>
              <a:t>- plane gratings monochromator</a:t>
            </a:r>
            <a:endParaRPr lang="en-US" sz="1600" b="1" i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" charset="0"/>
            </a:endParaRPr>
          </a:p>
          <a:p>
            <a:pPr>
              <a:spcBef>
                <a:spcPct val="0"/>
              </a:spcBef>
            </a:pPr>
            <a:r>
              <a:rPr lang="en-US" sz="16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charset="0"/>
              </a:rPr>
              <a:t> Refoc. Mirror</a:t>
            </a:r>
            <a:r>
              <a:rPr lang="en-US" sz="1600" smtClean="0">
                <a:latin typeface="Times" charset="0"/>
              </a:rPr>
              <a:t> – toroidal mirror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5AA5CB-27CD-7344-ABFF-690C756369CD}" type="slidenum">
              <a:rPr lang="en-US"/>
              <a:pPr/>
              <a:t>32</a:t>
            </a:fld>
            <a:endParaRPr lang="en-US"/>
          </a:p>
        </p:txBody>
      </p:sp>
      <p:sp>
        <p:nvSpPr>
          <p:cNvPr id="1784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848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realise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external injection into the plasma bubble. This requires extensive R&amp;D work on the control and synchronization of electron beams on the few femtosecond scale. </a:t>
            </a:r>
          </a:p>
          <a:p>
            <a:r>
              <a:rPr lang="en-US" dirty="0" smtClean="0"/>
              <a:t>To realize external injection into the plasma bubble requires extensive</a:t>
            </a:r>
            <a:r>
              <a:rPr lang="en-US" baseline="0" dirty="0" smtClean="0"/>
              <a:t> R&amp;D work into the </a:t>
            </a:r>
            <a:r>
              <a:rPr lang="en-US" baseline="0" dirty="0" err="1" smtClean="0"/>
              <a:t>sincronization</a:t>
            </a:r>
            <a:r>
              <a:rPr lang="en-US" baseline="0" dirty="0" smtClean="0"/>
              <a:t> of the electron beam on the few femtosecond scale.</a:t>
            </a: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E9854B-95BC-184A-89BB-BEE76921D13B}" type="slidenum">
              <a:rPr lang="en-US"/>
              <a:pPr/>
              <a:t>33</a:t>
            </a:fld>
            <a:endParaRPr lang="en-US"/>
          </a:p>
        </p:txBody>
      </p:sp>
      <p:sp>
        <p:nvSpPr>
          <p:cNvPr id="15216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216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characterisation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spontaneous and stimulated</a:t>
            </a:r>
          </a:p>
          <a:p>
            <a:r>
              <a:rPr lang="it-I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radiation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it-I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undulators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spectum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 </a:t>
            </a:r>
            <a:r>
              <a:rPr lang="it-I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coherent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radiation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</a:t>
            </a:r>
            <a:endParaRPr lang="it-IT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observed at 500 nm on February 17th, 2009.</a:t>
            </a:r>
            <a:endParaRPr lang="en-US" dirty="0" smtClean="0"/>
          </a:p>
          <a:p>
            <a:r>
              <a:rPr lang="en-US" dirty="0" smtClean="0"/>
              <a:t>The generation of the higher harmonics for the FEL radiation. 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harmonic generation process of an input seed signal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obtained as higher order harmonics generated in gases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[16] and compare it with the single spike operation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described in [17] and [18].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Measurin</a:t>
            </a:r>
            <a:r>
              <a:rPr lang="en-GB" baseline="0" dirty="0" smtClean="0"/>
              <a:t>g the tune shift </a:t>
            </a:r>
            <a:r>
              <a:rPr lang="en-GB" baseline="0" dirty="0" err="1" smtClean="0"/>
              <a:t>DQx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DQy</a:t>
            </a:r>
            <a:r>
              <a:rPr lang="en-GB" baseline="0" dirty="0" smtClean="0"/>
              <a:t>.</a:t>
            </a:r>
            <a:endParaRPr lang="en-GB" dirty="0" smtClean="0"/>
          </a:p>
          <a:p>
            <a:r>
              <a:rPr lang="en-GB" dirty="0" smtClean="0"/>
              <a:t>Integrated strength of the </a:t>
            </a:r>
            <a:r>
              <a:rPr lang="en-GB" dirty="0" err="1" smtClean="0"/>
              <a:t>octupole</a:t>
            </a:r>
            <a:r>
              <a:rPr lang="en-GB" dirty="0" smtClean="0"/>
              <a:t>-like</a:t>
            </a:r>
            <a:r>
              <a:rPr lang="en-GB" baseline="0" dirty="0" smtClean="0"/>
              <a:t> term derived from the horizontal </a:t>
            </a:r>
            <a:r>
              <a:rPr lang="en-GB" baseline="0" dirty="0" err="1" smtClean="0"/>
              <a:t>betatron</a:t>
            </a:r>
            <a:r>
              <a:rPr lang="en-GB" baseline="0" dirty="0" smtClean="0"/>
              <a:t> tune for 2 wiggles and electrons (empty dots ) and positron (full dots).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784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49D682-37D4-0C47-BD9F-F3DB27A7C1A2}" type="slidenum">
              <a:rPr lang="en-US"/>
              <a:pPr/>
              <a:t>37</a:t>
            </a:fld>
            <a:endParaRPr lang="en-US"/>
          </a:p>
        </p:txBody>
      </p:sp>
      <p:sp>
        <p:nvSpPr>
          <p:cNvPr id="1794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940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Electron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beamlines</a:t>
            </a:r>
            <a:r>
              <a:rPr lang="en-US" baseline="0" dirty="0" smtClean="0"/>
              <a:t> for </a:t>
            </a:r>
            <a:r>
              <a:rPr lang="en-US" baseline="0" dirty="0" err="1" smtClean="0"/>
              <a:t>thomson</a:t>
            </a:r>
            <a:r>
              <a:rPr lang="en-US" baseline="0" dirty="0" smtClean="0"/>
              <a:t> backscattering AND external injection into the plasma bubble are being installed in 2011.</a:t>
            </a:r>
          </a:p>
          <a:p>
            <a:r>
              <a:rPr lang="en-US" baseline="0" dirty="0" smtClean="0"/>
              <a:t>In 2011 planned it’s planned to begin the backscattering program, generating X-ray pulses of </a:t>
            </a:r>
            <a:r>
              <a:rPr lang="en-US" baseline="0" dirty="0" err="1" smtClean="0"/>
              <a:t>unprecedenedt</a:t>
            </a:r>
            <a:r>
              <a:rPr lang="en-US" baseline="0" dirty="0" smtClean="0"/>
              <a:t> intensity.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External injection will come in 2013, it needs design of an interaction chamber</a:t>
            </a:r>
            <a:r>
              <a:rPr lang="en-US" baseline="0" dirty="0" smtClean="0"/>
              <a:t>. </a:t>
            </a:r>
            <a:r>
              <a:rPr lang="en-US" dirty="0" smtClean="0"/>
              <a:t>To realize external injection into the plasma bubble requires extensive</a:t>
            </a:r>
            <a:r>
              <a:rPr lang="en-US" baseline="0" dirty="0" smtClean="0"/>
              <a:t> R&amp;D work into the </a:t>
            </a:r>
            <a:r>
              <a:rPr lang="en-US" baseline="0" dirty="0" err="1" smtClean="0"/>
              <a:t>sincronization</a:t>
            </a:r>
            <a:r>
              <a:rPr lang="en-US" baseline="0" dirty="0" smtClean="0"/>
              <a:t> of the electron beam on the few femtosecond scale.</a:t>
            </a:r>
            <a:endParaRPr lang="en-US" dirty="0" smtClean="0"/>
          </a:p>
          <a:p>
            <a:endParaRPr lang="en-US" baseline="0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43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638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90183E-B654-4FF9-89C7-5D1CB8A3633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14ABB4-BB31-442B-868A-406B9CFDD3E0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D3B80E9-C84F-467D-9716-05B08F81A808}" type="slidenum">
              <a:rPr lang="en-US"/>
              <a:pPr/>
              <a:t>46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8A91C-7CAD-48EB-829A-762B384E1024}" type="slidenum">
              <a:rPr lang="it-IT" smtClean="0"/>
              <a:pPr/>
              <a:t>47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DB2EE7-2966-4055-A45C-E7045E33D622}" type="slidenum">
              <a:rPr lang="en-GB"/>
              <a:pPr/>
              <a:t>48</a:t>
            </a:fld>
            <a:endParaRPr lang="en-GB"/>
          </a:p>
        </p:txBody>
      </p:sp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4A47E7EC-9D89-4DE1-9892-5E7D9E137B0E}" type="slidenum">
              <a:rPr lang="en-US" sz="1200">
                <a:latin typeface="Calibri" pitchFamily="34" charset="0"/>
                <a:ea typeface="ＭＳ Ｐゴシック" pitchFamily="-80" charset="-128"/>
              </a:rPr>
              <a:pPr algn="r" defTabSz="457200"/>
              <a:t>48</a:t>
            </a:fld>
            <a:endParaRPr lang="en-US" sz="1200">
              <a:latin typeface="Calibri" pitchFamily="34" charset="0"/>
              <a:ea typeface="ＭＳ Ｐゴシック" pitchFamily="-80" charset="-128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457200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F31AC-602F-467F-B6E6-C5EC8A84C195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F31AC-602F-467F-B6E6-C5EC8A84C195}" type="slidenum">
              <a:rPr lang="en-GB" smtClean="0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SLM </a:t>
            </a:r>
            <a:r>
              <a:rPr lang="en-GB" dirty="0" err="1" smtClean="0"/>
              <a:t>sincrotron</a:t>
            </a:r>
            <a:r>
              <a:rPr lang="en-GB" baseline="0" dirty="0" smtClean="0"/>
              <a:t> light monitor</a:t>
            </a:r>
          </a:p>
          <a:p>
            <a:endParaRPr lang="en-GB" baseline="0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15855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96DDE-5D5F-4F3D-B261-E2B4F2DECC10}" type="slidenum">
              <a:rPr lang="it-IT" smtClean="0"/>
              <a:pPr/>
              <a:t>51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92B5-A20B-4131-803D-E99832F3E247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92B5-A20B-4131-803D-E99832F3E247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92B5-A20B-4131-803D-E99832F3E247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92B5-A20B-4131-803D-E99832F3E247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7B5086-38E1-4549-AAF7-007130252C56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927451-D42A-4CE3-AE8E-FC519DCD8422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ADD4C7-A5B2-4F8D-B47F-D8D915BB0AF6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69E6D-4734-41DC-AEF2-AB1EEF0C9099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36F239-06D4-42A8-9779-4ED4976A887E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B2917-5D9D-4F63-95F3-C0C3BA80A0F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CD8C69-0D67-41FC-A5FD-EDA8BB345206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58BD2F-A773-4011-BD88-9F2B291D73D6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047EDF-7BE4-46ED-8DA6-B35745295599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EBB9F-C092-4774-A4AD-4D9D6CAB95EB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40DAB5-6407-4657-996C-EF8D6F83D6A0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2D861-8043-4813-AC87-C184FE84A9DC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5E016B-23EF-494E-AD2E-88EE2EE05225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983E4-94A7-475B-94AE-33B7EBCA3C65}" type="slidenum">
              <a:rPr lang="en-US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9AC08A-06BE-4145-8116-589EAF2E7B50}" type="slidenum">
              <a:rPr lang="en-US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92200" y="1143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67488"/>
            <a:ext cx="2362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>
              <a:defRPr/>
            </a:pPr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67488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>
              <a:defRPr/>
            </a:pPr>
            <a:endParaRPr lang="en-GB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8400" y="6400800"/>
            <a:ext cx="259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FFFFFF"/>
                </a:solidFill>
                <a:latin typeface="Times New Roman" pitchFamily="-110" charset="0"/>
              </a:defRPr>
            </a:lvl1pPr>
          </a:lstStyle>
          <a:p>
            <a:pPr defTabSz="457200" eaLnBrk="1" hangingPunct="1"/>
            <a:fld id="{50652E96-E25B-42A7-BAEB-05B4FA337B2B}" type="slidenum">
              <a:rPr lang="en-GB" smtClean="0">
                <a:ea typeface="ＭＳ Ｐゴシック" pitchFamily="34" charset="-128"/>
              </a:rPr>
              <a:pPr defTabSz="457200" eaLnBrk="1" hangingPunct="1"/>
              <a:t>‹N›</a:t>
            </a:fld>
            <a:endParaRPr lang="en-GB" smtClean="0">
              <a:ea typeface="ＭＳ Ｐゴシック" pitchFamily="34" charset="-128"/>
            </a:endParaRP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4586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1800">
              <a:solidFill>
                <a:srgbClr val="000000"/>
              </a:solidFill>
              <a:latin typeface="Trebuchet MS" pitchFamily="34" charset="0"/>
              <a:ea typeface="ＭＳ Ｐゴシック" pitchFamily="34" charset="-128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</p:sldLayoutIdLst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0" charset="-128"/>
          <a:cs typeface="ＭＳ Ｐゴシック" pitchFamily="-110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pitchFamily="-110" charset="-128"/>
          <a:cs typeface="ＭＳ Ｐゴシック" pitchFamily="-11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-110" charset="2"/>
        <a:buChar char="l"/>
        <a:defRPr sz="2000">
          <a:solidFill>
            <a:srgbClr val="FF0000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>
          <a:solidFill>
            <a:srgbClr val="00FF99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-110" charset="2"/>
        <a:buChar char="l"/>
        <a:defRPr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7.png"/><Relationship Id="rId18" Type="http://schemas.openxmlformats.org/officeDocument/2006/relationships/image" Target="../media/image49.png"/><Relationship Id="rId3" Type="http://schemas.openxmlformats.org/officeDocument/2006/relationships/hyperlink" Target="http://www.lnf.infn.it/acceleratori" TargetMode="External"/><Relationship Id="rId7" Type="http://schemas.openxmlformats.org/officeDocument/2006/relationships/image" Target="../media/image45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image" Target="../media/image3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5.png"/><Relationship Id="rId5" Type="http://schemas.openxmlformats.org/officeDocument/2006/relationships/image" Target="../media/image43.png"/><Relationship Id="rId15" Type="http://schemas.openxmlformats.org/officeDocument/2006/relationships/image" Target="../media/image9.png"/><Relationship Id="rId10" Type="http://schemas.openxmlformats.org/officeDocument/2006/relationships/image" Target="../media/image48.png"/><Relationship Id="rId4" Type="http://schemas.openxmlformats.org/officeDocument/2006/relationships/image" Target="../media/image4.png"/><Relationship Id="rId9" Type="http://schemas.openxmlformats.org/officeDocument/2006/relationships/image" Target="../media/image47.png"/><Relationship Id="rId1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://www.lnf.infn.it/acceleratori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video" Target="file://localhost/Settembre_011/FEL_010/FEL_Liverpool_09/MIO_INVITED/Per%20Massimo/LAST/Spec%20posStability.mov" TargetMode="External"/><Relationship Id="rId7" Type="http://schemas.openxmlformats.org/officeDocument/2006/relationships/image" Target="../media/image75.png"/><Relationship Id="rId12" Type="http://schemas.openxmlformats.org/officeDocument/2006/relationships/image" Target="../media/image82.png"/><Relationship Id="rId2" Type="http://schemas.microsoft.com/office/2007/relationships/media" Target="file://localhost/Settembre_011/FEL_010/FEL_Liverpool_09/MIO_INVITED/Per%20Massimo/LAST/Spec%20posStability.mov" TargetMode="External"/><Relationship Id="rId16" Type="http://schemas.openxmlformats.org/officeDocument/2006/relationships/image" Target="../media/image84.jpeg"/><Relationship Id="rId1" Type="http://schemas.openxmlformats.org/officeDocument/2006/relationships/vmlDrawing" Target="../drawings/vmlDrawing5.vml"/><Relationship Id="rId6" Type="http://schemas.openxmlformats.org/officeDocument/2006/relationships/image" Target="../media/image77.jpeg"/><Relationship Id="rId11" Type="http://schemas.openxmlformats.org/officeDocument/2006/relationships/image" Target="../media/image81.png"/><Relationship Id="rId5" Type="http://schemas.openxmlformats.org/officeDocument/2006/relationships/notesSlide" Target="../notesSlides/notesSlide19.xml"/><Relationship Id="rId15" Type="http://schemas.openxmlformats.org/officeDocument/2006/relationships/image" Target="../media/image76.emf"/><Relationship Id="rId10" Type="http://schemas.openxmlformats.org/officeDocument/2006/relationships/image" Target="../media/image80.gi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79.png"/><Relationship Id="rId14" Type="http://schemas.openxmlformats.org/officeDocument/2006/relationships/oleObject" Target="../embeddings/Documento_di_Microsoft_Word_97_-_20031.doc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hyperlink" Target="http://www.lal.in2p3.fr/" TargetMode="External"/><Relationship Id="rId5" Type="http://schemas.openxmlformats.org/officeDocument/2006/relationships/image" Target="../media/image90.png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91.png"/><Relationship Id="rId4" Type="http://schemas.openxmlformats.org/officeDocument/2006/relationships/image" Target="../media/image2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.jpe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0" name="Picture 2" descr="LNF006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01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211" name="Text Box 3"/>
          <p:cNvSpPr txBox="1">
            <a:spLocks noChangeArrowheads="1"/>
          </p:cNvSpPr>
          <p:nvPr/>
        </p:nvSpPr>
        <p:spPr bwMode="auto">
          <a:xfrm>
            <a:off x="-3329" y="4869160"/>
            <a:ext cx="2952899" cy="181588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DA</a:t>
            </a:r>
            <a:r>
              <a:rPr lang="en-US" sz="2800" dirty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2800" dirty="0">
                <a:solidFill>
                  <a:srgbClr val="FF0000"/>
                </a:solidFill>
              </a:rPr>
              <a:t>NE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KLOE-2</a:t>
            </a: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DA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2800" dirty="0" smtClean="0">
                <a:solidFill>
                  <a:srgbClr val="FF0000"/>
                </a:solidFill>
              </a:rPr>
              <a:t>NE-light</a:t>
            </a:r>
            <a:endParaRPr lang="en-US" sz="2800" dirty="0">
              <a:solidFill>
                <a:srgbClr val="FF0000"/>
              </a:solidFill>
            </a:endParaRPr>
          </a:p>
          <a:p>
            <a:pPr marL="457200" indent="-457200" eaLnBrk="1" hangingPunct="1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0000"/>
                </a:solidFill>
              </a:rPr>
              <a:t>SPARC-LAB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2212" name="Oval 4"/>
          <p:cNvSpPr>
            <a:spLocks noChangeArrowheads="1"/>
          </p:cNvSpPr>
          <p:nvPr/>
        </p:nvSpPr>
        <p:spPr bwMode="auto">
          <a:xfrm>
            <a:off x="4343400" y="3581400"/>
            <a:ext cx="2438400" cy="1828800"/>
          </a:xfrm>
          <a:prstGeom prst="ellipse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/>
            <a:endParaRPr lang="it-IT" sz="3200"/>
          </a:p>
        </p:txBody>
      </p:sp>
      <p:sp>
        <p:nvSpPr>
          <p:cNvPr id="222213" name="Text Box 5"/>
          <p:cNvSpPr txBox="1">
            <a:spLocks noChangeArrowheads="1"/>
          </p:cNvSpPr>
          <p:nvPr/>
        </p:nvSpPr>
        <p:spPr bwMode="auto">
          <a:xfrm>
            <a:off x="4495800" y="5105400"/>
            <a:ext cx="97155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it-IT" sz="1800" b="1">
                <a:solidFill>
                  <a:srgbClr val="FF0000"/>
                </a:solidFill>
              </a:rPr>
              <a:t>FLAME</a:t>
            </a:r>
          </a:p>
        </p:txBody>
      </p:sp>
      <p:sp>
        <p:nvSpPr>
          <p:cNvPr id="222214" name="Text Box 6"/>
          <p:cNvSpPr txBox="1">
            <a:spLocks noChangeArrowheads="1"/>
          </p:cNvSpPr>
          <p:nvPr/>
        </p:nvSpPr>
        <p:spPr bwMode="auto">
          <a:xfrm>
            <a:off x="5486400" y="2286000"/>
            <a:ext cx="1015021" cy="369332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it-IT" sz="1800" b="1" dirty="0">
                <a:solidFill>
                  <a:srgbClr val="FF0000"/>
                </a:solidFill>
              </a:rPr>
              <a:t>DA</a:t>
            </a:r>
            <a:r>
              <a:rPr lang="it-IT" sz="1800" b="1" dirty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it-IT" sz="1800" b="1" dirty="0">
                <a:solidFill>
                  <a:srgbClr val="FF0000"/>
                </a:solidFill>
              </a:rPr>
              <a:t>NE</a:t>
            </a:r>
          </a:p>
        </p:txBody>
      </p:sp>
      <p:sp>
        <p:nvSpPr>
          <p:cNvPr id="222215" name="Text Box 7"/>
          <p:cNvSpPr txBox="1">
            <a:spLocks noChangeArrowheads="1"/>
          </p:cNvSpPr>
          <p:nvPr/>
        </p:nvSpPr>
        <p:spPr bwMode="auto">
          <a:xfrm rot="-658839">
            <a:off x="7543800" y="1981200"/>
            <a:ext cx="88265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it-IT" sz="1800" b="1">
                <a:solidFill>
                  <a:srgbClr val="FF0000"/>
                </a:solidFill>
              </a:rPr>
              <a:t>LINAC</a:t>
            </a:r>
          </a:p>
        </p:txBody>
      </p:sp>
      <p:sp>
        <p:nvSpPr>
          <p:cNvPr id="222216" name="Text Box 8"/>
          <p:cNvSpPr txBox="1">
            <a:spLocks noChangeArrowheads="1"/>
          </p:cNvSpPr>
          <p:nvPr/>
        </p:nvSpPr>
        <p:spPr bwMode="auto">
          <a:xfrm>
            <a:off x="5791200" y="3959225"/>
            <a:ext cx="98425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it-IT" sz="1800" b="1">
                <a:solidFill>
                  <a:srgbClr val="FF0000"/>
                </a:solidFill>
              </a:rPr>
              <a:t>SPARC</a:t>
            </a:r>
          </a:p>
        </p:txBody>
      </p:sp>
      <p:sp>
        <p:nvSpPr>
          <p:cNvPr id="222217" name="Text Box 9"/>
          <p:cNvSpPr txBox="1">
            <a:spLocks noChangeArrowheads="1"/>
          </p:cNvSpPr>
          <p:nvPr/>
        </p:nvSpPr>
        <p:spPr bwMode="auto">
          <a:xfrm>
            <a:off x="7086600" y="2514600"/>
            <a:ext cx="628650" cy="36671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it-IT" sz="1800" b="1">
                <a:solidFill>
                  <a:srgbClr val="FF0000"/>
                </a:solidFill>
              </a:rPr>
              <a:t>BTF</a:t>
            </a:r>
          </a:p>
        </p:txBody>
      </p:sp>
      <p:sp>
        <p:nvSpPr>
          <p:cNvPr id="222218" name="Text Box 10"/>
          <p:cNvSpPr txBox="1">
            <a:spLocks noChangeArrowheads="1"/>
          </p:cNvSpPr>
          <p:nvPr/>
        </p:nvSpPr>
        <p:spPr bwMode="auto">
          <a:xfrm>
            <a:off x="5593556" y="1600200"/>
            <a:ext cx="1423788" cy="338554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/>
            <a:r>
              <a:rPr lang="it-IT" sz="1600" b="1" dirty="0">
                <a:solidFill>
                  <a:srgbClr val="FF0000"/>
                </a:solidFill>
              </a:rPr>
              <a:t>DA</a:t>
            </a:r>
            <a:r>
              <a:rPr lang="it-IT" sz="1600" b="1" dirty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it-IT" sz="1600" b="1" dirty="0">
                <a:solidFill>
                  <a:srgbClr val="FF0000"/>
                </a:solidFill>
              </a:rPr>
              <a:t>NE-light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34925" y="-99392"/>
            <a:ext cx="4681091" cy="1296144"/>
          </a:xfrm>
          <a:prstGeom prst="rect">
            <a:avLst/>
          </a:prstGeom>
          <a:solidFill>
            <a:srgbClr val="99CCFF"/>
          </a:solidFill>
          <a:ln w="25400">
            <a:solidFill>
              <a:srgbClr val="000080"/>
            </a:solidFill>
          </a:ln>
        </p:spPr>
        <p:txBody>
          <a:bodyPr wrap="square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sz="3600" dirty="0" smtClean="0"/>
              <a:t>L.N.F. Status Report</a:t>
            </a:r>
            <a:endParaRPr lang="en-US" sz="2800" i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en-US" sz="22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Valeria </a:t>
            </a:r>
            <a:r>
              <a:rPr lang="en-US" sz="2200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Muccifora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INFN-LNF</a:t>
            </a:r>
            <a:endParaRPr lang="en-GB" sz="22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39552" y="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rial Black" pitchFamily="34" charset="0"/>
              </a:rPr>
              <a:t> </a:t>
            </a:r>
            <a:endParaRPr lang="it-IT" dirty="0"/>
          </a:p>
        </p:txBody>
      </p:sp>
      <p:sp>
        <p:nvSpPr>
          <p:cNvPr id="14" name="Rectangle 4"/>
          <p:cNvSpPr txBox="1">
            <a:spLocks noChangeArrowheads="1"/>
          </p:cNvSpPr>
          <p:nvPr/>
        </p:nvSpPr>
        <p:spPr>
          <a:xfrm>
            <a:off x="2951312" y="6507956"/>
            <a:ext cx="6192688" cy="350044"/>
          </a:xfrm>
          <a:prstGeom prst="rect">
            <a:avLst/>
          </a:prstGeom>
          <a:solidFill>
            <a:srgbClr val="99CCFF"/>
          </a:solidFill>
          <a:ln w="25400">
            <a:solidFill>
              <a:srgbClr val="000080"/>
            </a:solidFill>
          </a:ln>
        </p:spPr>
        <p:txBody>
          <a:bodyPr wrap="square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1600" dirty="0">
                <a:latin typeface="Arial Black" pitchFamily="34" charset="0"/>
              </a:rPr>
              <a:t>Plenary ECFA </a:t>
            </a:r>
            <a:r>
              <a:rPr lang="en-US" sz="1600" dirty="0" smtClean="0">
                <a:latin typeface="Arial Black" pitchFamily="34" charset="0"/>
              </a:rPr>
              <a:t>meeting </a:t>
            </a:r>
            <a:r>
              <a:rPr lang="en-US" sz="1600" dirty="0">
                <a:latin typeface="Arial Black" pitchFamily="34" charset="0"/>
              </a:rPr>
              <a:t>CERN 24-25 November 2011</a:t>
            </a:r>
            <a:endParaRPr lang="it-IT" sz="1600" dirty="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724128" y="795482"/>
            <a:ext cx="2688926" cy="338554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lang="en-GB" sz="1600" b="1" dirty="0" err="1" smtClean="0">
                <a:solidFill>
                  <a:srgbClr val="FF0000"/>
                </a:solidFill>
              </a:rPr>
              <a:t>SuperB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r>
              <a:rPr lang="en-GB" sz="1600" b="1" dirty="0" smtClean="0">
                <a:solidFill>
                  <a:srgbClr val="FF0000"/>
                </a:solidFill>
                <a:sym typeface="Wingdings" pitchFamily="2" charset="2"/>
              </a:rPr>
              <a:t> Tor </a:t>
            </a:r>
            <a:r>
              <a:rPr lang="en-GB" sz="1600" b="1" dirty="0" err="1" smtClean="0">
                <a:solidFill>
                  <a:srgbClr val="FF0000"/>
                </a:solidFill>
                <a:sym typeface="Wingdings" pitchFamily="2" charset="2"/>
              </a:rPr>
              <a:t>Vergata</a:t>
            </a:r>
            <a:r>
              <a:rPr lang="en-GB" sz="1600" b="1" dirty="0" smtClean="0">
                <a:solidFill>
                  <a:srgbClr val="FF0000"/>
                </a:solidFill>
              </a:rPr>
              <a:t> </a:t>
            </a:r>
            <a:endParaRPr lang="it-IT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90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2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2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/>
          </p:cNvSpPr>
          <p:nvPr/>
        </p:nvSpPr>
        <p:spPr bwMode="auto">
          <a:xfrm>
            <a:off x="914400" y="6675438"/>
            <a:ext cx="7999413" cy="182562"/>
          </a:xfrm>
          <a:prstGeom prst="rect">
            <a:avLst/>
          </a:prstGeom>
          <a:solidFill>
            <a:srgbClr val="E4E6D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it-IT"/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4763"/>
            <a:ext cx="1524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500409" y="1772816"/>
            <a:ext cx="8676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latin typeface="Comic Sans MS" pitchFamily="66" charset="0"/>
              </a:rPr>
              <a:t>Extra maintenance of </a:t>
            </a:r>
            <a:r>
              <a:rPr lang="en-US" sz="2000" b="1" dirty="0">
                <a:latin typeface="Comic Sans MS" pitchFamily="66" charset="0"/>
              </a:rPr>
              <a:t>LINAC</a:t>
            </a:r>
            <a:r>
              <a:rPr lang="en-US" sz="2000" dirty="0">
                <a:latin typeface="Comic Sans MS" pitchFamily="66" charset="0"/>
              </a:rPr>
              <a:t> modulator, klystron </a:t>
            </a:r>
            <a:r>
              <a:rPr lang="en-US" sz="2000" dirty="0" err="1">
                <a:latin typeface="Comic Sans MS" pitchFamily="66" charset="0"/>
              </a:rPr>
              <a:t>etc</a:t>
            </a:r>
            <a:endParaRPr lang="en-US" sz="2000" dirty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latin typeface="Comic Sans MS" pitchFamily="66" charset="0"/>
              </a:rPr>
              <a:t>LINAC </a:t>
            </a:r>
            <a:r>
              <a:rPr lang="en-US" sz="2000" b="1" dirty="0">
                <a:latin typeface="Comic Sans MS" pitchFamily="66" charset="0"/>
              </a:rPr>
              <a:t>gun</a:t>
            </a:r>
            <a:r>
              <a:rPr lang="en-US" sz="2000" dirty="0">
                <a:latin typeface="Comic Sans MS" pitchFamily="66" charset="0"/>
              </a:rPr>
              <a:t> system refurbishing and cathode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Comic Sans MS" pitchFamily="66" charset="0"/>
              </a:rPr>
              <a:t>Vacuum</a:t>
            </a:r>
            <a:r>
              <a:rPr lang="en-US" sz="2000" dirty="0">
                <a:latin typeface="Comic Sans MS" pitchFamily="66" charset="0"/>
              </a:rPr>
              <a:t> LINAC review; pumps, valves and part of the load substitution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Comic Sans MS" pitchFamily="66" charset="0"/>
              </a:rPr>
              <a:t>Power supply</a:t>
            </a:r>
            <a:r>
              <a:rPr lang="en-US" sz="2000" dirty="0">
                <a:latin typeface="Comic Sans MS" pitchFamily="66" charset="0"/>
              </a:rPr>
              <a:t> maintenance; all </a:t>
            </a:r>
            <a:r>
              <a:rPr lang="en-US" sz="2000" b="1" dirty="0">
                <a:latin typeface="Comic Sans MS" pitchFamily="66" charset="0"/>
              </a:rPr>
              <a:t>septum</a:t>
            </a:r>
            <a:r>
              <a:rPr lang="en-US" sz="2000" dirty="0">
                <a:latin typeface="Comic Sans MS" pitchFamily="66" charset="0"/>
              </a:rPr>
              <a:t> coil substitution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Comic Sans MS" pitchFamily="66" charset="0"/>
              </a:rPr>
              <a:t>Cryogenic</a:t>
            </a:r>
            <a:r>
              <a:rPr lang="en-US" sz="2000" dirty="0">
                <a:latin typeface="Comic Sans MS" pitchFamily="66" charset="0"/>
              </a:rPr>
              <a:t> extra maintenance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Comic Sans MS" pitchFamily="66" charset="0"/>
              </a:rPr>
              <a:t>Vibration</a:t>
            </a:r>
            <a:r>
              <a:rPr lang="en-US" sz="2000" dirty="0">
                <a:latin typeface="Comic Sans MS" pitchFamily="66" charset="0"/>
              </a:rPr>
              <a:t> noise study and attenuation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b="1" dirty="0">
                <a:latin typeface="Comic Sans MS" pitchFamily="66" charset="0"/>
              </a:rPr>
              <a:t>Controls</a:t>
            </a:r>
            <a:r>
              <a:rPr lang="en-US" sz="2000" dirty="0">
                <a:latin typeface="Comic Sans MS" pitchFamily="66" charset="0"/>
              </a:rPr>
              <a:t>, </a:t>
            </a:r>
            <a:r>
              <a:rPr lang="en-US" sz="2000" b="1" dirty="0">
                <a:latin typeface="Comic Sans MS" pitchFamily="66" charset="0"/>
              </a:rPr>
              <a:t>Diagnostic</a:t>
            </a:r>
            <a:r>
              <a:rPr lang="en-US" sz="2000" dirty="0">
                <a:latin typeface="Comic Sans MS" pitchFamily="66" charset="0"/>
              </a:rPr>
              <a:t> and </a:t>
            </a:r>
            <a:r>
              <a:rPr lang="en-US" sz="2000" b="1" dirty="0">
                <a:latin typeface="Comic Sans MS" pitchFamily="66" charset="0"/>
              </a:rPr>
              <a:t>RF</a:t>
            </a:r>
            <a:r>
              <a:rPr lang="en-US" sz="2000" dirty="0">
                <a:latin typeface="Comic Sans MS" pitchFamily="66" charset="0"/>
              </a:rPr>
              <a:t> system review, and maintenance</a:t>
            </a:r>
            <a:endParaRPr lang="it-IT" sz="2000" dirty="0">
              <a:latin typeface="Comic Sans MS" pitchFamily="66" charset="0"/>
            </a:endParaRPr>
          </a:p>
        </p:txBody>
      </p:sp>
      <p:sp>
        <p:nvSpPr>
          <p:cNvPr id="54" name="Rectangle 93"/>
          <p:cNvSpPr>
            <a:spLocks/>
          </p:cNvSpPr>
          <p:nvPr/>
        </p:nvSpPr>
        <p:spPr bwMode="auto">
          <a:xfrm>
            <a:off x="368311" y="188640"/>
            <a:ext cx="8424936" cy="1354138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algn="just" eaLnBrk="1" hangingPunct="1"/>
            <a:r>
              <a:rPr lang="en-US" dirty="0">
                <a:solidFill>
                  <a:srgbClr val="000090"/>
                </a:solidFill>
                <a:latin typeface="Comic Sans MS" pitchFamily="66" charset="0"/>
              </a:rPr>
              <a:t>D</a:t>
            </a:r>
            <a:r>
              <a:rPr lang="en-US" dirty="0" smtClean="0">
                <a:solidFill>
                  <a:srgbClr val="000090"/>
                </a:solidFill>
                <a:latin typeface="Comic Sans MS" pitchFamily="66" charset="0"/>
              </a:rPr>
              <a:t>uring the shutdown a big effort  has been done in inspecting, repairing and refurbishing as far as possible to </a:t>
            </a:r>
            <a:r>
              <a:rPr lang="en-US" dirty="0">
                <a:solidFill>
                  <a:srgbClr val="000090"/>
                </a:solidFill>
                <a:latin typeface="Comic Sans MS" pitchFamily="66" charset="0"/>
              </a:rPr>
              <a:t>secure a </a:t>
            </a:r>
            <a:r>
              <a:rPr lang="en-US" dirty="0" err="1" smtClean="0">
                <a:solidFill>
                  <a:srgbClr val="000090"/>
                </a:solidFill>
                <a:latin typeface="Comic Sans MS" pitchFamily="66" charset="0"/>
              </a:rPr>
              <a:t>frutiful</a:t>
            </a:r>
            <a:r>
              <a:rPr lang="en-US" dirty="0" smtClean="0">
                <a:solidFill>
                  <a:srgbClr val="000090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000090"/>
                </a:solidFill>
                <a:latin typeface="Comic Sans MS" pitchFamily="66" charset="0"/>
              </a:rPr>
              <a:t>data-taking to the KLOE-2 experiment </a:t>
            </a:r>
            <a:r>
              <a:rPr lang="en-US" dirty="0" smtClean="0">
                <a:solidFill>
                  <a:srgbClr val="000090"/>
                </a:solidFill>
                <a:latin typeface="Comic Sans MS" pitchFamily="66" charset="0"/>
              </a:rPr>
              <a:t>.</a:t>
            </a:r>
            <a:endParaRPr lang="en-US" dirty="0">
              <a:solidFill>
                <a:srgbClr val="00009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30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1520" y="6309320"/>
            <a:ext cx="864096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1520" y="6381328"/>
            <a:ext cx="864096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67544" y="620688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/>
              <a:t>Between</a:t>
            </a:r>
            <a:r>
              <a:rPr lang="it-IT" sz="2200" dirty="0" smtClean="0"/>
              <a:t> </a:t>
            </a:r>
            <a:r>
              <a:rPr lang="it-IT" sz="2200" dirty="0" err="1" smtClean="0"/>
              <a:t>years</a:t>
            </a:r>
            <a:r>
              <a:rPr lang="it-IT" sz="2200" dirty="0" smtClean="0"/>
              <a:t> 2000 and 2006 DA</a:t>
            </a:r>
            <a:r>
              <a:rPr lang="it-IT" sz="2200" dirty="0" smtClean="0">
                <a:sym typeface="Symbol"/>
              </a:rPr>
              <a:t>NE </a:t>
            </a:r>
            <a:r>
              <a:rPr lang="it-IT" sz="2200" dirty="0" err="1" smtClean="0">
                <a:sym typeface="Symbol"/>
              </a:rPr>
              <a:t>has</a:t>
            </a:r>
            <a:r>
              <a:rPr lang="it-IT" sz="2200" dirty="0" smtClean="0">
                <a:sym typeface="Symbol"/>
              </a:rPr>
              <a:t> </a:t>
            </a:r>
            <a:r>
              <a:rPr lang="it-IT" sz="2200" dirty="0" err="1" smtClean="0">
                <a:sym typeface="Symbol"/>
              </a:rPr>
              <a:t>delivered</a:t>
            </a:r>
            <a:r>
              <a:rPr lang="it-IT" sz="2200" dirty="0" smtClean="0">
                <a:sym typeface="Symbol"/>
              </a:rPr>
              <a:t>  </a:t>
            </a:r>
            <a:r>
              <a:rPr lang="it-IT" sz="2200" dirty="0" err="1" smtClean="0">
                <a:sym typeface="Symbol"/>
              </a:rPr>
              <a:t>to</a:t>
            </a:r>
            <a:r>
              <a:rPr lang="it-IT" sz="2200" dirty="0" smtClean="0">
                <a:sym typeface="Symbol"/>
              </a:rPr>
              <a:t> KLOE 2.5 fb</a:t>
            </a:r>
            <a:r>
              <a:rPr lang="it-IT" sz="2200" baseline="30000" dirty="0" smtClean="0">
                <a:latin typeface="Arial"/>
                <a:cs typeface="Arial"/>
                <a:sym typeface="Symbol"/>
              </a:rPr>
              <a:t>–</a:t>
            </a:r>
            <a:r>
              <a:rPr lang="it-IT" sz="2200" baseline="30000" dirty="0" smtClean="0">
                <a:cs typeface="Arial"/>
                <a:sym typeface="Symbol"/>
              </a:rPr>
              <a:t>1</a:t>
            </a:r>
            <a:r>
              <a:rPr lang="it-IT" sz="2200" dirty="0" smtClean="0">
                <a:cs typeface="Arial"/>
                <a:sym typeface="Symbol"/>
              </a:rPr>
              <a:t> </a:t>
            </a:r>
            <a:r>
              <a:rPr lang="it-IT" sz="2200" dirty="0" err="1" smtClean="0">
                <a:cs typeface="Arial"/>
                <a:sym typeface="Symbol"/>
              </a:rPr>
              <a:t>of</a:t>
            </a:r>
            <a:r>
              <a:rPr lang="it-IT" sz="2200" dirty="0" smtClean="0">
                <a:cs typeface="Arial"/>
                <a:sym typeface="Symbol"/>
              </a:rPr>
              <a:t> data at the (1020) </a:t>
            </a:r>
            <a:r>
              <a:rPr lang="it-IT" sz="2200" dirty="0" err="1" smtClean="0">
                <a:cs typeface="Arial"/>
                <a:sym typeface="Symbol"/>
              </a:rPr>
              <a:t>peak</a:t>
            </a:r>
            <a:r>
              <a:rPr lang="it-IT" sz="2200" dirty="0" smtClean="0">
                <a:cs typeface="Arial"/>
                <a:sym typeface="Symbol"/>
              </a:rPr>
              <a:t> plus  </a:t>
            </a:r>
            <a:r>
              <a:rPr lang="it-IT" sz="2200" dirty="0" err="1" smtClean="0">
                <a:cs typeface="Arial"/>
                <a:sym typeface="Symbol"/>
              </a:rPr>
              <a:t>additional</a:t>
            </a:r>
            <a:r>
              <a:rPr lang="it-IT" sz="2200" dirty="0" smtClean="0">
                <a:cs typeface="Arial"/>
                <a:sym typeface="Symbol"/>
              </a:rPr>
              <a:t> 250 pb</a:t>
            </a:r>
            <a:r>
              <a:rPr lang="it-IT" sz="2200" baseline="30000" dirty="0" smtClean="0">
                <a:cs typeface="Arial"/>
                <a:sym typeface="Symbol"/>
              </a:rPr>
              <a:t>–1</a:t>
            </a:r>
            <a:r>
              <a:rPr lang="it-IT" sz="2200" dirty="0" smtClean="0">
                <a:cs typeface="Arial"/>
                <a:sym typeface="Symbol"/>
              </a:rPr>
              <a:t> </a:t>
            </a:r>
            <a:r>
              <a:rPr lang="it-IT" sz="2200" dirty="0" err="1" smtClean="0">
                <a:cs typeface="Arial"/>
                <a:sym typeface="Symbol"/>
              </a:rPr>
              <a:t>off-peak</a:t>
            </a:r>
            <a:endParaRPr lang="it-IT" sz="22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 t="16656" b="17668"/>
          <a:stretch>
            <a:fillRect/>
          </a:stretch>
        </p:blipFill>
        <p:spPr bwMode="auto">
          <a:xfrm>
            <a:off x="785813" y="1845369"/>
            <a:ext cx="754221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468438" y="1675506"/>
            <a:ext cx="20812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sym typeface="Symbol" pitchFamily="18" charset="2"/>
              </a:rPr>
              <a:t>L</a:t>
            </a:r>
            <a:r>
              <a:rPr lang="en-US" sz="2200" i="1" baseline="-25000">
                <a:latin typeface="Times New Roman" pitchFamily="18" charset="0"/>
                <a:sym typeface="Symbol" pitchFamily="18" charset="2"/>
              </a:rPr>
              <a:t>int</a:t>
            </a:r>
            <a:r>
              <a:rPr lang="en-US" sz="2200" i="1">
                <a:latin typeface="Times New Roman" pitchFamily="18" charset="0"/>
                <a:sym typeface="Symbol" pitchFamily="18" charset="2"/>
              </a:rPr>
              <a:t>/ month (pb</a:t>
            </a:r>
            <a:r>
              <a:rPr lang="en-US" sz="2200" i="1" baseline="30000">
                <a:latin typeface="Times New Roman" pitchFamily="18" charset="0"/>
                <a:sym typeface="Symbol" pitchFamily="18" charset="2"/>
              </a:rPr>
              <a:t>-1</a:t>
            </a:r>
            <a:r>
              <a:rPr lang="en-US" sz="2200" i="1">
                <a:latin typeface="Times New Roman" pitchFamily="18" charset="0"/>
                <a:sym typeface="Symbol" pitchFamily="18" charset="2"/>
              </a:rPr>
              <a:t>)</a:t>
            </a:r>
            <a:endParaRPr lang="en-US" sz="2200" i="1" baseline="-250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3" name="CasellaDiTesto 5"/>
          <p:cNvSpPr txBox="1">
            <a:spLocks noChangeArrowheads="1"/>
          </p:cNvSpPr>
          <p:nvPr/>
        </p:nvSpPr>
        <p:spPr bwMode="auto">
          <a:xfrm>
            <a:off x="1000125" y="5357813"/>
            <a:ext cx="25717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Best day: 10 pb</a:t>
            </a:r>
            <a:r>
              <a:rPr lang="it-IT" sz="2200" baseline="30000">
                <a:latin typeface="Calibri" pitchFamily="34" charset="0"/>
              </a:rPr>
              <a:t>-1</a:t>
            </a:r>
          </a:p>
        </p:txBody>
      </p:sp>
      <p:sp>
        <p:nvSpPr>
          <p:cNvPr id="14" name="CasellaDiTesto 6"/>
          <p:cNvSpPr txBox="1">
            <a:spLocks noChangeArrowheads="1"/>
          </p:cNvSpPr>
          <p:nvPr/>
        </p:nvSpPr>
        <p:spPr bwMode="auto">
          <a:xfrm>
            <a:off x="1000125" y="5784850"/>
            <a:ext cx="28575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Best month: 194 pb</a:t>
            </a:r>
            <a:r>
              <a:rPr lang="it-IT" sz="2200" baseline="30000">
                <a:latin typeface="Calibri" pitchFamily="34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03535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1520" y="6309320"/>
            <a:ext cx="864096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1520" y="6381328"/>
            <a:ext cx="864096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467544" y="765865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/>
              <a:t>Using</a:t>
            </a:r>
            <a:r>
              <a:rPr lang="it-IT" sz="2200" dirty="0" smtClean="0"/>
              <a:t> </a:t>
            </a:r>
            <a:r>
              <a:rPr lang="it-IT" sz="2200" dirty="0" err="1" smtClean="0"/>
              <a:t>these</a:t>
            </a:r>
            <a:r>
              <a:rPr lang="it-IT" sz="2200" dirty="0" smtClean="0"/>
              <a:t> data, KLOE </a:t>
            </a:r>
            <a:r>
              <a:rPr lang="it-IT" sz="2200" dirty="0" err="1" smtClean="0"/>
              <a:t>has</a:t>
            </a:r>
            <a:r>
              <a:rPr lang="it-IT" sz="2200" dirty="0" smtClean="0"/>
              <a:t> </a:t>
            </a:r>
            <a:r>
              <a:rPr lang="it-IT" sz="2200" dirty="0" err="1" smtClean="0"/>
              <a:t>published</a:t>
            </a:r>
            <a:r>
              <a:rPr lang="it-IT" sz="2200" dirty="0" smtClean="0"/>
              <a:t> </a:t>
            </a:r>
            <a:r>
              <a:rPr lang="it-IT" sz="2200" dirty="0" err="1" smtClean="0"/>
              <a:t>about</a:t>
            </a:r>
            <a:r>
              <a:rPr lang="it-IT" sz="2200" dirty="0" smtClean="0"/>
              <a:t> 50 </a:t>
            </a:r>
            <a:r>
              <a:rPr lang="it-IT" sz="2200" dirty="0" err="1" smtClean="0"/>
              <a:t>physics</a:t>
            </a:r>
            <a:r>
              <a:rPr lang="it-IT" sz="2200" dirty="0" smtClean="0"/>
              <a:t> </a:t>
            </a:r>
            <a:r>
              <a:rPr lang="it-IT" sz="2200" dirty="0" err="1" smtClean="0"/>
              <a:t>papers</a:t>
            </a:r>
            <a:r>
              <a:rPr lang="it-IT" sz="2200" dirty="0" smtClean="0"/>
              <a:t>, </a:t>
            </a:r>
            <a:r>
              <a:rPr lang="it-IT" sz="2200" dirty="0" err="1" smtClean="0"/>
              <a:t>addressing</a:t>
            </a:r>
            <a:r>
              <a:rPr lang="it-IT" sz="2200" dirty="0" smtClean="0"/>
              <a:t> </a:t>
            </a:r>
            <a:r>
              <a:rPr lang="it-IT" sz="2200" dirty="0" err="1" smtClean="0"/>
              <a:t>several</a:t>
            </a:r>
            <a:r>
              <a:rPr lang="it-IT" sz="2200" dirty="0" smtClean="0"/>
              <a:t> </a:t>
            </a:r>
            <a:r>
              <a:rPr lang="it-IT" sz="2200" dirty="0" err="1" smtClean="0"/>
              <a:t>fundamental</a:t>
            </a:r>
            <a:r>
              <a:rPr lang="it-IT" sz="2200" dirty="0" smtClean="0"/>
              <a:t> </a:t>
            </a:r>
            <a:r>
              <a:rPr lang="it-IT" sz="2200" dirty="0" err="1" smtClean="0"/>
              <a:t>topics</a:t>
            </a:r>
            <a:r>
              <a:rPr lang="it-IT" sz="2200" dirty="0" smtClean="0"/>
              <a:t> in the </a:t>
            </a:r>
            <a:r>
              <a:rPr lang="it-IT" sz="2200" dirty="0" err="1" smtClean="0"/>
              <a:t>fields</a:t>
            </a:r>
            <a:r>
              <a:rPr lang="it-IT" sz="2200" dirty="0" smtClean="0"/>
              <a:t> </a:t>
            </a:r>
            <a:r>
              <a:rPr lang="it-IT" sz="2200" dirty="0" err="1" smtClean="0"/>
              <a:t>of</a:t>
            </a:r>
            <a:r>
              <a:rPr lang="it-IT" sz="2200" dirty="0" smtClean="0"/>
              <a:t> </a:t>
            </a:r>
            <a:r>
              <a:rPr lang="it-IT" sz="2200" dirty="0" err="1" smtClean="0"/>
              <a:t>flavour</a:t>
            </a:r>
            <a:r>
              <a:rPr lang="it-IT" sz="2200" dirty="0" smtClean="0"/>
              <a:t>  and </a:t>
            </a:r>
            <a:r>
              <a:rPr lang="it-IT" sz="2200" dirty="0" err="1" smtClean="0"/>
              <a:t>hadronic</a:t>
            </a:r>
            <a:r>
              <a:rPr lang="it-IT" sz="2200" dirty="0" smtClean="0"/>
              <a:t> </a:t>
            </a:r>
            <a:r>
              <a:rPr lang="it-IT" sz="2200" dirty="0" err="1" smtClean="0"/>
              <a:t>physics</a:t>
            </a:r>
            <a:r>
              <a:rPr lang="it-IT" sz="2200" dirty="0" smtClean="0"/>
              <a:t>. </a:t>
            </a:r>
            <a:r>
              <a:rPr lang="it-IT" sz="2200" dirty="0" err="1" smtClean="0"/>
              <a:t>Among</a:t>
            </a:r>
            <a:r>
              <a:rPr lang="it-IT" sz="2200" dirty="0" smtClean="0"/>
              <a:t> </a:t>
            </a:r>
            <a:r>
              <a:rPr lang="it-IT" sz="2200" dirty="0" err="1" smtClean="0"/>
              <a:t>our</a:t>
            </a:r>
            <a:r>
              <a:rPr lang="it-IT" sz="2200" dirty="0" smtClean="0"/>
              <a:t> </a:t>
            </a:r>
            <a:r>
              <a:rPr lang="it-IT" sz="2200" dirty="0" err="1" smtClean="0"/>
              <a:t>results</a:t>
            </a:r>
            <a:r>
              <a:rPr lang="it-IT" sz="2200" dirty="0" smtClean="0"/>
              <a:t> </a:t>
            </a:r>
            <a:r>
              <a:rPr lang="it-IT" sz="2200" dirty="0" err="1" smtClean="0"/>
              <a:t>one</a:t>
            </a:r>
            <a:r>
              <a:rPr lang="it-IT" sz="2200" dirty="0" smtClean="0"/>
              <a:t> can </a:t>
            </a:r>
            <a:r>
              <a:rPr lang="it-IT" sz="2200" dirty="0" err="1" smtClean="0"/>
              <a:t>list</a:t>
            </a:r>
            <a:r>
              <a:rPr lang="it-IT" sz="2200" dirty="0" smtClean="0"/>
              <a:t>:</a:t>
            </a:r>
            <a:endParaRPr lang="it-IT" sz="22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5536" y="2204864"/>
            <a:ext cx="835818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sz="2400" dirty="0">
                <a:latin typeface="Calibri" pitchFamily="34" charset="0"/>
              </a:rPr>
              <a:t> </a:t>
            </a:r>
            <a:r>
              <a:rPr lang="it-IT" sz="2200" dirty="0" smtClean="0">
                <a:latin typeface="Calibri" pitchFamily="34" charset="0"/>
              </a:rPr>
              <a:t>The complete set </a:t>
            </a:r>
            <a:r>
              <a:rPr lang="it-IT" sz="2200" dirty="0" err="1" smtClean="0">
                <a:latin typeface="Calibri" pitchFamily="34" charset="0"/>
              </a:rPr>
              <a:t>of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measurement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of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neutral</a:t>
            </a:r>
            <a:r>
              <a:rPr lang="it-IT" sz="2200" dirty="0" smtClean="0">
                <a:latin typeface="Calibri" pitchFamily="34" charset="0"/>
              </a:rPr>
              <a:t> and </a:t>
            </a:r>
            <a:r>
              <a:rPr lang="it-IT" sz="2200" dirty="0" err="1" smtClean="0">
                <a:latin typeface="Calibri" pitchFamily="34" charset="0"/>
              </a:rPr>
              <a:t>charged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kaon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decay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parameters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to</a:t>
            </a:r>
            <a:r>
              <a:rPr lang="it-IT" sz="2200" dirty="0" smtClean="0">
                <a:latin typeface="Calibri" pitchFamily="34" charset="0"/>
              </a:rPr>
              <a:t> </a:t>
            </a:r>
            <a:r>
              <a:rPr lang="it-IT" sz="2200" dirty="0" err="1" smtClean="0">
                <a:latin typeface="Calibri" pitchFamily="34" charset="0"/>
              </a:rPr>
              <a:t>allow</a:t>
            </a:r>
            <a:r>
              <a:rPr lang="it-IT" sz="2200" dirty="0" smtClean="0">
                <a:latin typeface="Calibri" pitchFamily="34" charset="0"/>
              </a:rPr>
              <a:t> the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</a:rPr>
              <a:t>precision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</a:rPr>
              <a:t>measurement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</a:rPr>
              <a:t>of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i="1" dirty="0" err="1">
                <a:solidFill>
                  <a:srgbClr val="FF0000"/>
                </a:solidFill>
                <a:latin typeface="Calibri" pitchFamily="34" charset="0"/>
              </a:rPr>
              <a:t>V</a:t>
            </a:r>
            <a:r>
              <a:rPr lang="it-IT" sz="2200" baseline="-25000" dirty="0" err="1">
                <a:solidFill>
                  <a:srgbClr val="FF0000"/>
                </a:solidFill>
                <a:latin typeface="Calibri" pitchFamily="34" charset="0"/>
              </a:rPr>
              <a:t>us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setting</a:t>
            </a:r>
            <a:r>
              <a:rPr lang="it-IT" sz="2200" dirty="0">
                <a:latin typeface="Calibri" pitchFamily="34" charset="0"/>
              </a:rPr>
              <a:t> the best </a:t>
            </a:r>
            <a:r>
              <a:rPr lang="it-IT" sz="2200" dirty="0" err="1">
                <a:latin typeface="Calibri" pitchFamily="34" charset="0"/>
              </a:rPr>
              <a:t>unitarity</a:t>
            </a:r>
            <a:r>
              <a:rPr lang="it-IT" sz="2200" dirty="0">
                <a:latin typeface="Calibri" pitchFamily="34" charset="0"/>
              </a:rPr>
              <a:t> </a:t>
            </a:r>
            <a:r>
              <a:rPr lang="it-IT" sz="2200" dirty="0" err="1">
                <a:latin typeface="Calibri" pitchFamily="34" charset="0"/>
              </a:rPr>
              <a:t>limit</a:t>
            </a:r>
            <a:r>
              <a:rPr lang="it-IT" sz="2200" dirty="0">
                <a:latin typeface="Calibri" pitchFamily="34" charset="0"/>
              </a:rPr>
              <a:t> on the CKM </a:t>
            </a:r>
            <a:r>
              <a:rPr lang="it-IT" sz="2200" dirty="0" err="1">
                <a:latin typeface="Calibri" pitchFamily="34" charset="0"/>
              </a:rPr>
              <a:t>matrix</a:t>
            </a:r>
            <a:r>
              <a:rPr lang="it-IT" sz="2200" dirty="0">
                <a:latin typeface="Calibri" pitchFamily="34" charset="0"/>
              </a:rPr>
              <a:t> </a:t>
            </a:r>
          </a:p>
          <a:p>
            <a:pPr>
              <a:spcBef>
                <a:spcPts val="6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A 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precise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determination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hadronic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contribution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to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the g-2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muon</a:t>
            </a:r>
            <a:endParaRPr lang="it-IT" sz="2200" dirty="0">
              <a:solidFill>
                <a:srgbClr val="FF00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The 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best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limit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 smtClean="0">
                <a:latin typeface="Calibri" pitchFamily="34" charset="0"/>
                <a:sym typeface="Symbol" pitchFamily="18" charset="2"/>
              </a:rPr>
              <a:t>published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 so far on 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LFV in </a:t>
            </a:r>
            <a:r>
              <a:rPr lang="it-IT" sz="2200" i="1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K</a:t>
            </a:r>
            <a:r>
              <a:rPr lang="it-IT" sz="2200" baseline="-250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e2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decays</a:t>
            </a:r>
            <a:endParaRPr lang="it-IT" sz="2200" dirty="0">
              <a:solidFill>
                <a:srgbClr val="FF00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The </a:t>
            </a:r>
            <a:r>
              <a:rPr lang="it-IT" sz="2200" dirty="0" err="1" smtClean="0">
                <a:latin typeface="Calibri" pitchFamily="34" charset="0"/>
                <a:sym typeface="Symbol" pitchFamily="18" charset="2"/>
              </a:rPr>
              <a:t>most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 smtClean="0">
                <a:latin typeface="Calibri" pitchFamily="34" charset="0"/>
                <a:sym typeface="Symbol" pitchFamily="18" charset="2"/>
              </a:rPr>
              <a:t>detailed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 smtClean="0">
                <a:latin typeface="Calibri" pitchFamily="34" charset="0"/>
                <a:sym typeface="Symbol" pitchFamily="18" charset="2"/>
              </a:rPr>
              <a:t>studies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 on the </a:t>
            </a:r>
            <a:r>
              <a:rPr lang="it-IT" sz="2200" dirty="0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nature </a:t>
            </a:r>
            <a:r>
              <a:rPr lang="it-IT" sz="2200" dirty="0" err="1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scalar </a:t>
            </a:r>
            <a:r>
              <a:rPr lang="it-IT" sz="2200" dirty="0" err="1" smtClean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mesons</a:t>
            </a:r>
            <a:endParaRPr lang="it-IT" sz="2200" dirty="0">
              <a:solidFill>
                <a:srgbClr val="FF0000"/>
              </a:solidFill>
              <a:latin typeface="Calibri" pitchFamily="34" charset="0"/>
              <a:sym typeface="Symbol" pitchFamily="18" charset="2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sz="2200" dirty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The </a:t>
            </a:r>
            <a:r>
              <a:rPr lang="it-IT" sz="2200" dirty="0" err="1" smtClean="0">
                <a:latin typeface="Calibri" pitchFamily="34" charset="0"/>
                <a:sym typeface="Symbol" pitchFamily="18" charset="2"/>
              </a:rPr>
              <a:t>measurement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 smtClean="0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 smtClean="0">
                <a:latin typeface="Calibri" pitchFamily="34" charset="0"/>
                <a:sym typeface="Symbol" pitchFamily="18" charset="2"/>
              </a:rPr>
              <a:t> some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rarest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branching </a:t>
            </a:r>
            <a:r>
              <a:rPr lang="it-IT" sz="2200" dirty="0" err="1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ratios</a:t>
            </a:r>
            <a:r>
              <a:rPr lang="it-IT" sz="2200" dirty="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of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the </a:t>
            </a:r>
            <a:r>
              <a:rPr lang="it-IT" sz="2200" i="1" dirty="0" err="1">
                <a:latin typeface="Calibri" pitchFamily="34" charset="0"/>
                <a:sym typeface="Symbol" pitchFamily="18" charset="2"/>
              </a:rPr>
              <a:t>K</a:t>
            </a:r>
            <a:r>
              <a:rPr lang="it-IT" sz="2200" baseline="-25000" dirty="0" err="1">
                <a:latin typeface="Calibri" pitchFamily="34" charset="0"/>
                <a:sym typeface="Symbol" pitchFamily="18" charset="2"/>
              </a:rPr>
              <a:t>s</a:t>
            </a:r>
            <a:r>
              <a:rPr lang="it-IT" sz="2200" dirty="0">
                <a:latin typeface="Calibri" pitchFamily="34" charset="0"/>
                <a:sym typeface="Symbol" pitchFamily="18" charset="2"/>
              </a:rPr>
              <a:t> and  </a:t>
            </a:r>
            <a:r>
              <a:rPr lang="it-IT" sz="2200" dirty="0" err="1">
                <a:latin typeface="Calibri" pitchFamily="34" charset="0"/>
                <a:sym typeface="Symbol" pitchFamily="18" charset="2"/>
              </a:rPr>
              <a:t>mesons</a:t>
            </a:r>
            <a:endParaRPr lang="en-US" sz="2200" dirty="0">
              <a:latin typeface="Calibri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31063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376728" y="844261"/>
            <a:ext cx="855119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2000" dirty="0" smtClean="0">
                <a:latin typeface="Comic Sans MS" pitchFamily="66" charset="0"/>
              </a:rPr>
              <a:t>“</a:t>
            </a:r>
            <a:r>
              <a:rPr lang="it-IT" sz="2000" dirty="0">
                <a:solidFill>
                  <a:schemeClr val="accent2"/>
                </a:solidFill>
                <a:latin typeface="Comic Sans MS" pitchFamily="66" charset="0"/>
              </a:rPr>
              <a:t>N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atural”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extension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 of the KLOE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program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 in the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field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 of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flavour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 and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hadronic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physics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, with some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additions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,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such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</a:rPr>
              <a:t>as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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interactions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, or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searches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 for new light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gauge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000" dirty="0" err="1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bosons</a:t>
            </a:r>
            <a:r>
              <a:rPr lang="it-IT" sz="2000" dirty="0" smtClean="0">
                <a:solidFill>
                  <a:schemeClr val="accent2"/>
                </a:solidFill>
                <a:latin typeface="Comic Sans MS" pitchFamily="66" charset="0"/>
                <a:sym typeface="Symbol"/>
              </a:rPr>
              <a:t>.      </a:t>
            </a:r>
            <a:r>
              <a:rPr lang="it-IT" sz="1800" b="1" dirty="0" smtClean="0">
                <a:solidFill>
                  <a:schemeClr val="accent2"/>
                </a:solidFill>
              </a:rPr>
              <a:t>EPJC </a:t>
            </a:r>
            <a:r>
              <a:rPr lang="it-IT" sz="1800" b="1" dirty="0">
                <a:solidFill>
                  <a:schemeClr val="accent2"/>
                </a:solidFill>
              </a:rPr>
              <a:t>68, 619-681 (2010)</a:t>
            </a:r>
            <a:r>
              <a:rPr lang="it-IT" sz="18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it-IT" sz="1800" b="1" dirty="0" smtClean="0">
                <a:latin typeface="Comic Sans MS" pitchFamily="66" charset="0"/>
              </a:rPr>
              <a:t> </a:t>
            </a:r>
            <a:endParaRPr lang="it-IT" sz="1800" b="1" dirty="0">
              <a:latin typeface="Comic Sans MS" pitchFamily="66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73283" y="2420888"/>
            <a:ext cx="84963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it-IT" sz="2200" baseline="30000" dirty="0">
                <a:solidFill>
                  <a:srgbClr val="009900"/>
                </a:solidFill>
                <a:sym typeface="Symbol" pitchFamily="18" charset="2"/>
              </a:rPr>
              <a:t> 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Studies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on 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CPT and QM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violation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with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neutral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kaons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interferometry</a:t>
            </a:r>
            <a:endParaRPr lang="it-IT" sz="2000" dirty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Tests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of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Lepton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Flavor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Violation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with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 </a:t>
            </a:r>
            <a:r>
              <a:rPr lang="it-IT" sz="2000" i="1" dirty="0">
                <a:latin typeface="Comic Sans MS" pitchFamily="66" charset="0"/>
                <a:sym typeface="Symbol" pitchFamily="18" charset="2"/>
              </a:rPr>
              <a:t>K</a:t>
            </a:r>
            <a:r>
              <a:rPr lang="it-IT" sz="2000" baseline="-25000" dirty="0">
                <a:latin typeface="Comic Sans MS" pitchFamily="66" charset="0"/>
                <a:sym typeface="Symbol" pitchFamily="18" charset="2"/>
              </a:rPr>
              <a:t>e2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decays</a:t>
            </a:r>
            <a:endParaRPr lang="it-IT" sz="2000" dirty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Studies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on 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C, P, CP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violation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using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rare  and </a:t>
            </a:r>
            <a:r>
              <a:rPr lang="it-IT" sz="2000" i="1" dirty="0">
                <a:latin typeface="Comic Sans MS" pitchFamily="66" charset="0"/>
                <a:sym typeface="Symbol" pitchFamily="18" charset="2"/>
              </a:rPr>
              <a:t>K</a:t>
            </a:r>
            <a:r>
              <a:rPr lang="it-IT" sz="2000" baseline="-25000" dirty="0">
                <a:latin typeface="Comic Sans MS" pitchFamily="66" charset="0"/>
                <a:sym typeface="Symbol" pitchFamily="18" charset="2"/>
              </a:rPr>
              <a:t>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decays</a:t>
            </a:r>
            <a:endParaRPr lang="it-IT" sz="2000" dirty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Tests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of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Chiral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Perturbation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Theory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with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,  ’ , and  </a:t>
            </a:r>
            <a:r>
              <a:rPr lang="it-IT" sz="2000" i="1" dirty="0">
                <a:latin typeface="Comic Sans MS" pitchFamily="66" charset="0"/>
                <a:sym typeface="Symbol" pitchFamily="18" charset="2"/>
              </a:rPr>
              <a:t>K</a:t>
            </a:r>
            <a:r>
              <a:rPr lang="it-IT" sz="2000" baseline="-25000" dirty="0">
                <a:latin typeface="Comic Sans MS" pitchFamily="66" charset="0"/>
                <a:sym typeface="Symbol" pitchFamily="18" charset="2"/>
              </a:rPr>
              <a:t>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decays</a:t>
            </a:r>
            <a:endParaRPr lang="it-IT" sz="2000" dirty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Searches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for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signals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of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a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Secluded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Gauge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Symmetry</a:t>
            </a:r>
            <a:r>
              <a:rPr lang="it-IT" sz="2000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 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17326" y="196949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KLOE-2 Physics Program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0" name="Rectangle 93"/>
          <p:cNvSpPr>
            <a:spLocks/>
          </p:cNvSpPr>
          <p:nvPr/>
        </p:nvSpPr>
        <p:spPr bwMode="auto">
          <a:xfrm>
            <a:off x="311805" y="5229200"/>
            <a:ext cx="8657778" cy="1426146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r>
              <a:rPr lang="it-IT" sz="2200" dirty="0" err="1">
                <a:latin typeface="Comic Sans MS" pitchFamily="66" charset="0"/>
                <a:sym typeface="Symbol"/>
              </a:rPr>
              <a:t>Most</a:t>
            </a:r>
            <a:r>
              <a:rPr lang="it-IT" sz="2200" dirty="0">
                <a:latin typeface="Comic Sans MS" pitchFamily="66" charset="0"/>
                <a:sym typeface="Symbol"/>
              </a:rPr>
              <a:t> of </a:t>
            </a:r>
            <a:r>
              <a:rPr lang="it-IT" sz="2200" dirty="0" err="1">
                <a:latin typeface="Comic Sans MS" pitchFamily="66" charset="0"/>
                <a:sym typeface="Symbol"/>
              </a:rPr>
              <a:t>them</a:t>
            </a:r>
            <a:r>
              <a:rPr lang="it-IT" sz="2200" dirty="0">
                <a:latin typeface="Comic Sans MS" pitchFamily="66" charset="0"/>
                <a:sym typeface="Symbol"/>
              </a:rPr>
              <a:t> involve </a:t>
            </a:r>
            <a:r>
              <a:rPr lang="it-IT" sz="2200" dirty="0" err="1">
                <a:latin typeface="Comic Sans MS" pitchFamily="66" charset="0"/>
                <a:sym typeface="Symbol"/>
              </a:rPr>
              <a:t>decay</a:t>
            </a:r>
            <a:r>
              <a:rPr lang="it-IT" sz="2200" dirty="0">
                <a:latin typeface="Comic Sans MS" pitchFamily="66" charset="0"/>
                <a:sym typeface="Symbol"/>
              </a:rPr>
              <a:t> </a:t>
            </a:r>
            <a:r>
              <a:rPr lang="it-IT" sz="2200" dirty="0" err="1">
                <a:latin typeface="Comic Sans MS" pitchFamily="66" charset="0"/>
                <a:sym typeface="Symbol"/>
              </a:rPr>
              <a:t>processes</a:t>
            </a:r>
            <a:r>
              <a:rPr lang="it-IT" sz="2200" dirty="0">
                <a:latin typeface="Comic Sans MS" pitchFamily="66" charset="0"/>
                <a:sym typeface="Symbol"/>
              </a:rPr>
              <a:t> </a:t>
            </a:r>
            <a:r>
              <a:rPr lang="it-IT" sz="2200" dirty="0" err="1">
                <a:latin typeface="Comic Sans MS" pitchFamily="66" charset="0"/>
                <a:sym typeface="Symbol"/>
              </a:rPr>
              <a:t>at</a:t>
            </a:r>
            <a:r>
              <a:rPr lang="it-IT" sz="2200" dirty="0">
                <a:latin typeface="Comic Sans MS" pitchFamily="66" charset="0"/>
                <a:sym typeface="Symbol"/>
              </a:rPr>
              <a:t> or </a:t>
            </a:r>
            <a:r>
              <a:rPr lang="it-IT" sz="2200" dirty="0" err="1">
                <a:latin typeface="Comic Sans MS" pitchFamily="66" charset="0"/>
                <a:sym typeface="Symbol"/>
              </a:rPr>
              <a:t>very</a:t>
            </a:r>
            <a:r>
              <a:rPr lang="it-IT" sz="2200" dirty="0">
                <a:latin typeface="Comic Sans MS" pitchFamily="66" charset="0"/>
                <a:sym typeface="Symbol"/>
              </a:rPr>
              <a:t> </a:t>
            </a:r>
            <a:r>
              <a:rPr lang="it-IT" sz="2200" dirty="0" err="1">
                <a:latin typeface="Comic Sans MS" pitchFamily="66" charset="0"/>
                <a:sym typeface="Symbol"/>
              </a:rPr>
              <a:t>close</a:t>
            </a:r>
            <a:r>
              <a:rPr lang="it-IT" sz="2200" dirty="0">
                <a:latin typeface="Comic Sans MS" pitchFamily="66" charset="0"/>
                <a:sym typeface="Symbol"/>
              </a:rPr>
              <a:t> the </a:t>
            </a:r>
          </a:p>
          <a:p>
            <a:r>
              <a:rPr lang="it-IT" sz="2200" dirty="0" err="1">
                <a:latin typeface="Comic Sans MS" pitchFamily="66" charset="0"/>
                <a:sym typeface="Symbol"/>
              </a:rPr>
              <a:t>interaction</a:t>
            </a:r>
            <a:r>
              <a:rPr lang="it-IT" sz="2200" dirty="0">
                <a:latin typeface="Comic Sans MS" pitchFamily="66" charset="0"/>
                <a:sym typeface="Symbol"/>
              </a:rPr>
              <a:t> </a:t>
            </a:r>
            <a:r>
              <a:rPr lang="it-IT" sz="2200" dirty="0" err="1">
                <a:latin typeface="Comic Sans MS" pitchFamily="66" charset="0"/>
                <a:sym typeface="Symbol"/>
              </a:rPr>
              <a:t>point</a:t>
            </a:r>
            <a:r>
              <a:rPr lang="it-IT" sz="2200" dirty="0">
                <a:latin typeface="Comic Sans MS" pitchFamily="66" charset="0"/>
                <a:sym typeface="Symbol"/>
              </a:rPr>
              <a:t> </a:t>
            </a:r>
            <a:r>
              <a:rPr lang="it-IT" sz="2200" dirty="0" smtClean="0">
                <a:latin typeface="Comic Sans MS" pitchFamily="66" charset="0"/>
                <a:sym typeface="Wingdings 3"/>
              </a:rPr>
              <a:t> </a:t>
            </a:r>
            <a:endParaRPr lang="it-IT" sz="2200" dirty="0">
              <a:latin typeface="Comic Sans MS" pitchFamily="66" charset="0"/>
              <a:sym typeface="Symbol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Charged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vertex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efficiency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near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the IP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Acceptance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for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photons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emitted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at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low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polar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</a:t>
            </a:r>
            <a:r>
              <a:rPr lang="it-IT" sz="2200" i="1" dirty="0" err="1">
                <a:solidFill>
                  <a:srgbClr val="0000CC"/>
                </a:solidFill>
                <a:latin typeface="Comic Sans MS" pitchFamily="66" charset="0"/>
                <a:sym typeface="Symbol"/>
              </a:rPr>
              <a:t>angles</a:t>
            </a:r>
            <a:r>
              <a:rPr lang="it-IT" sz="2200" i="1" dirty="0">
                <a:solidFill>
                  <a:srgbClr val="0000CC"/>
                </a:solidFill>
                <a:latin typeface="Comic Sans MS" pitchFamily="66" charset="0"/>
                <a:sym typeface="Symbol"/>
              </a:rPr>
              <a:t>  </a:t>
            </a:r>
            <a:endParaRPr lang="it-IT" sz="2200" i="1" dirty="0">
              <a:solidFill>
                <a:srgbClr val="0000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517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1520" y="6309320"/>
            <a:ext cx="864096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1520" y="6381328"/>
            <a:ext cx="864096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4" descr="rollin2_3"/>
          <p:cNvPicPr>
            <a:picLocks noChangeAspect="1" noChangeArrowheads="1"/>
          </p:cNvPicPr>
          <p:nvPr/>
        </p:nvPicPr>
        <p:blipFill>
          <a:blip r:embed="rId4" cstate="print"/>
          <a:srcRect l="6360" t="13362" r="10457" b="24176"/>
          <a:stretch>
            <a:fillRect/>
          </a:stretch>
        </p:blipFill>
        <p:spPr bwMode="auto">
          <a:xfrm>
            <a:off x="4854004" y="692696"/>
            <a:ext cx="4254500" cy="504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14313" y="2818670"/>
            <a:ext cx="439261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200" dirty="0">
                <a:latin typeface="+mn-lt"/>
              </a:rPr>
              <a:t>KLOE-2 </a:t>
            </a:r>
            <a:r>
              <a:rPr lang="it-IT" sz="2200" dirty="0" err="1">
                <a:latin typeface="+mn-lt"/>
              </a:rPr>
              <a:t>becomes</a:t>
            </a:r>
            <a:r>
              <a:rPr lang="it-IT" sz="2200" dirty="0">
                <a:latin typeface="+mn-lt"/>
              </a:rPr>
              <a:t> </a:t>
            </a:r>
            <a:r>
              <a:rPr lang="it-IT" sz="2200" dirty="0" err="1">
                <a:latin typeface="+mn-lt"/>
              </a:rPr>
              <a:t>competive</a:t>
            </a:r>
            <a:r>
              <a:rPr lang="it-IT" sz="2200" dirty="0">
                <a:latin typeface="+mn-lt"/>
              </a:rPr>
              <a:t> on </a:t>
            </a:r>
            <a:r>
              <a:rPr lang="it-IT" sz="2200" dirty="0">
                <a:solidFill>
                  <a:srgbClr val="FF3300"/>
                </a:solidFill>
                <a:sym typeface="Symbol" pitchFamily="18" charset="2"/>
              </a:rPr>
              <a:t></a:t>
            </a:r>
            <a:r>
              <a:rPr lang="it-IT" sz="2200" dirty="0">
                <a:sym typeface="Symbol" pitchFamily="18" charset="2"/>
              </a:rPr>
              <a:t> </a:t>
            </a:r>
            <a:r>
              <a:rPr lang="it-IT" sz="2200" dirty="0">
                <a:latin typeface="+mn-lt"/>
                <a:sym typeface="Symbol" pitchFamily="18" charset="2"/>
              </a:rPr>
              <a:t>and</a:t>
            </a:r>
            <a:r>
              <a:rPr lang="it-IT" sz="2200" dirty="0">
                <a:sym typeface="Symbol" pitchFamily="18" charset="2"/>
              </a:rPr>
              <a:t> </a:t>
            </a:r>
            <a:r>
              <a:rPr lang="it-IT" sz="2200" dirty="0">
                <a:solidFill>
                  <a:srgbClr val="FF3300"/>
                </a:solidFill>
                <a:sym typeface="Symbol" pitchFamily="18" charset="2"/>
              </a:rPr>
              <a:t></a:t>
            </a:r>
            <a:r>
              <a:rPr lang="it-IT" sz="2200" dirty="0">
                <a:sym typeface="Symbol" pitchFamily="18" charset="2"/>
              </a:rPr>
              <a:t> </a:t>
            </a:r>
            <a:r>
              <a:rPr lang="it-IT" sz="2200" dirty="0" err="1">
                <a:latin typeface="+mn-lt"/>
                <a:sym typeface="Symbol" pitchFamily="18" charset="2"/>
              </a:rPr>
              <a:t>with</a:t>
            </a:r>
            <a:r>
              <a:rPr lang="it-IT" sz="2200" dirty="0">
                <a:latin typeface="+mn-lt"/>
                <a:sym typeface="Symbol" pitchFamily="18" charset="2"/>
              </a:rPr>
              <a:t> </a:t>
            </a:r>
            <a:r>
              <a:rPr lang="it-IT" sz="2200" dirty="0">
                <a:solidFill>
                  <a:srgbClr val="0000CC"/>
                </a:solidFill>
                <a:latin typeface="+mn-lt"/>
                <a:sym typeface="Symbol" pitchFamily="18" charset="2"/>
              </a:rPr>
              <a:t>a </a:t>
            </a:r>
            <a:r>
              <a:rPr lang="it-IT" sz="2200" dirty="0" err="1">
                <a:solidFill>
                  <a:srgbClr val="0000CC"/>
                </a:solidFill>
                <a:latin typeface="+mn-lt"/>
                <a:sym typeface="Symbol" pitchFamily="18" charset="2"/>
              </a:rPr>
              <a:t>few</a:t>
            </a:r>
            <a:r>
              <a:rPr lang="it-IT" sz="2200" dirty="0">
                <a:solidFill>
                  <a:srgbClr val="0000CC"/>
                </a:solidFill>
                <a:latin typeface="+mn-lt"/>
                <a:sym typeface="Symbol" pitchFamily="18" charset="2"/>
              </a:rPr>
              <a:t> fb</a:t>
            </a:r>
            <a:r>
              <a:rPr lang="it-IT" sz="2200" baseline="30000" dirty="0">
                <a:solidFill>
                  <a:srgbClr val="0000CC"/>
                </a:solidFill>
                <a:latin typeface="+mn-lt"/>
                <a:sym typeface="Symbol" pitchFamily="18" charset="2"/>
              </a:rPr>
              <a:t>-1</a:t>
            </a:r>
            <a:r>
              <a:rPr lang="it-IT" sz="2200" dirty="0">
                <a:solidFill>
                  <a:srgbClr val="0000CC"/>
                </a:solidFill>
                <a:sym typeface="Symbol" pitchFamily="18" charset="2"/>
              </a:rPr>
              <a:t> </a:t>
            </a:r>
            <a:r>
              <a:rPr lang="it-IT" sz="2200" dirty="0" err="1">
                <a:latin typeface="+mn-lt"/>
                <a:sym typeface="Symbol" pitchFamily="18" charset="2"/>
              </a:rPr>
              <a:t>collected</a:t>
            </a:r>
            <a:r>
              <a:rPr lang="it-IT" sz="2200" dirty="0">
                <a:latin typeface="+mn-lt"/>
                <a:sym typeface="Symbol" pitchFamily="18" charset="2"/>
              </a:rPr>
              <a:t>,</a:t>
            </a:r>
            <a:r>
              <a:rPr lang="it-IT" sz="2200" dirty="0">
                <a:sym typeface="Symbol" pitchFamily="18" charset="2"/>
              </a:rPr>
              <a:t>  </a:t>
            </a:r>
            <a:r>
              <a:rPr lang="it-IT" sz="2200" dirty="0">
                <a:latin typeface="+mn-lt"/>
                <a:sym typeface="Symbol" pitchFamily="18" charset="2"/>
              </a:rPr>
              <a:t>and </a:t>
            </a:r>
            <a:r>
              <a:rPr lang="it-IT" sz="2200" dirty="0" err="1">
                <a:latin typeface="+mn-lt"/>
                <a:sym typeface="Symbol" pitchFamily="18" charset="2"/>
              </a:rPr>
              <a:t>also</a:t>
            </a:r>
            <a:r>
              <a:rPr lang="it-IT" sz="2200" dirty="0">
                <a:latin typeface="+mn-lt"/>
                <a:sym typeface="Symbol" pitchFamily="18" charset="2"/>
              </a:rPr>
              <a:t> </a:t>
            </a:r>
            <a:r>
              <a:rPr lang="it-IT" sz="2200" dirty="0">
                <a:sym typeface="Symbol" pitchFamily="18" charset="2"/>
              </a:rPr>
              <a:t>on </a:t>
            </a:r>
            <a:r>
              <a:rPr lang="it-IT" sz="2200" dirty="0">
                <a:solidFill>
                  <a:srgbClr val="FF3300"/>
                </a:solidFill>
                <a:sym typeface="Symbol" pitchFamily="18" charset="2"/>
              </a:rPr>
              <a:t></a:t>
            </a:r>
            <a:r>
              <a:rPr lang="it-IT" sz="2200" dirty="0">
                <a:sym typeface="Symbol" pitchFamily="18" charset="2"/>
              </a:rPr>
              <a:t> </a:t>
            </a:r>
            <a:r>
              <a:rPr lang="it-IT" sz="2200" dirty="0" err="1">
                <a:latin typeface="+mn-lt"/>
                <a:sym typeface="Symbol" pitchFamily="18" charset="2"/>
              </a:rPr>
              <a:t>with</a:t>
            </a:r>
            <a:r>
              <a:rPr lang="it-IT" sz="2200" dirty="0">
                <a:latin typeface="+mn-lt"/>
                <a:sym typeface="Symbol" pitchFamily="18" charset="2"/>
              </a:rPr>
              <a:t> </a:t>
            </a:r>
            <a:r>
              <a:rPr lang="it-IT" sz="2200" dirty="0">
                <a:solidFill>
                  <a:srgbClr val="0000CC"/>
                </a:solidFill>
                <a:latin typeface="+mn-lt"/>
                <a:sym typeface="Symbol" pitchFamily="18" charset="2"/>
              </a:rPr>
              <a:t> 20 fb</a:t>
            </a:r>
            <a:r>
              <a:rPr lang="it-IT" sz="2200" baseline="30000" dirty="0">
                <a:solidFill>
                  <a:srgbClr val="0000CC"/>
                </a:solidFill>
                <a:latin typeface="+mn-lt"/>
                <a:sym typeface="Symbol" pitchFamily="18" charset="2"/>
              </a:rPr>
              <a:t>-1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14313" y="4430722"/>
            <a:ext cx="43926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200" dirty="0">
                <a:latin typeface="+mn-lt"/>
              </a:rPr>
              <a:t>The </a:t>
            </a:r>
            <a:r>
              <a:rPr lang="it-IT" sz="2200" dirty="0" err="1">
                <a:latin typeface="+mn-lt"/>
              </a:rPr>
              <a:t>use</a:t>
            </a:r>
            <a:r>
              <a:rPr lang="it-IT" sz="2200" dirty="0">
                <a:latin typeface="+mn-lt"/>
              </a:rPr>
              <a:t> </a:t>
            </a:r>
            <a:r>
              <a:rPr lang="it-IT" sz="2200" dirty="0" err="1">
                <a:latin typeface="+mn-lt"/>
              </a:rPr>
              <a:t>of</a:t>
            </a:r>
            <a:r>
              <a:rPr lang="it-IT" sz="2200" dirty="0">
                <a:latin typeface="+mn-lt"/>
              </a:rPr>
              <a:t> a </a:t>
            </a:r>
            <a:r>
              <a:rPr lang="it-IT" sz="2200" dirty="0" err="1">
                <a:latin typeface="+mn-lt"/>
              </a:rPr>
              <a:t>inner</a:t>
            </a:r>
            <a:r>
              <a:rPr lang="it-IT" sz="2200" dirty="0">
                <a:latin typeface="+mn-lt"/>
              </a:rPr>
              <a:t> </a:t>
            </a:r>
            <a:r>
              <a:rPr lang="it-IT" sz="2200" dirty="0" err="1">
                <a:latin typeface="+mn-lt"/>
              </a:rPr>
              <a:t>tracker</a:t>
            </a:r>
            <a:r>
              <a:rPr lang="it-IT" sz="2200" dirty="0">
                <a:latin typeface="+mn-lt"/>
              </a:rPr>
              <a:t>  (</a:t>
            </a:r>
            <a:r>
              <a:rPr lang="it-IT" sz="2200" dirty="0" err="1">
                <a:latin typeface="+mn-lt"/>
              </a:rPr>
              <a:t>blue</a:t>
            </a:r>
            <a:r>
              <a:rPr lang="it-IT" sz="2200" dirty="0">
                <a:latin typeface="+mn-lt"/>
              </a:rPr>
              <a:t> </a:t>
            </a:r>
            <a:r>
              <a:rPr lang="it-IT" sz="2200" dirty="0" err="1">
                <a:latin typeface="+mn-lt"/>
              </a:rPr>
              <a:t>points</a:t>
            </a:r>
            <a:r>
              <a:rPr lang="it-IT" sz="2200" dirty="0">
                <a:latin typeface="+mn-lt"/>
              </a:rPr>
              <a:t> in figure) </a:t>
            </a:r>
            <a:r>
              <a:rPr lang="it-IT" sz="2200" dirty="0" err="1">
                <a:latin typeface="+mn-lt"/>
              </a:rPr>
              <a:t>improves</a:t>
            </a:r>
            <a:r>
              <a:rPr lang="it-IT" sz="2200" dirty="0">
                <a:latin typeface="+mn-lt"/>
              </a:rPr>
              <a:t> on the </a:t>
            </a:r>
            <a:r>
              <a:rPr lang="it-IT" sz="2200" dirty="0" err="1">
                <a:latin typeface="+mn-lt"/>
              </a:rPr>
              <a:t>reachable</a:t>
            </a:r>
            <a:r>
              <a:rPr lang="it-IT" sz="2200" dirty="0">
                <a:latin typeface="+mn-lt"/>
              </a:rPr>
              <a:t> </a:t>
            </a:r>
            <a:r>
              <a:rPr lang="it-IT" sz="2200" dirty="0" err="1">
                <a:latin typeface="+mn-lt"/>
              </a:rPr>
              <a:t>limits</a:t>
            </a:r>
            <a:r>
              <a:rPr lang="it-IT" sz="2200" dirty="0">
                <a:latin typeface="+mn-lt"/>
              </a:rPr>
              <a:t> </a:t>
            </a:r>
            <a:r>
              <a:rPr lang="it-IT" sz="2200" dirty="0" err="1">
                <a:latin typeface="+mn-lt"/>
              </a:rPr>
              <a:t>by</a:t>
            </a:r>
            <a:r>
              <a:rPr lang="it-IT" sz="2200" dirty="0">
                <a:latin typeface="+mn-lt"/>
              </a:rPr>
              <a:t> a </a:t>
            </a:r>
            <a:r>
              <a:rPr lang="it-IT" sz="2200" dirty="0" err="1">
                <a:latin typeface="+mn-lt"/>
              </a:rPr>
              <a:t>factor</a:t>
            </a:r>
            <a:r>
              <a:rPr lang="it-IT" sz="2200" dirty="0">
                <a:latin typeface="+mn-lt"/>
              </a:rPr>
              <a:t> </a:t>
            </a:r>
            <a:r>
              <a:rPr lang="en-US" sz="2200" dirty="0">
                <a:latin typeface="+mn-lt"/>
              </a:rPr>
              <a:t>~</a:t>
            </a:r>
            <a:r>
              <a:rPr lang="it-IT" sz="2200" dirty="0">
                <a:latin typeface="+mn-lt"/>
              </a:rPr>
              <a:t> </a:t>
            </a:r>
            <a:r>
              <a:rPr lang="it-IT" sz="2200" dirty="0">
                <a:solidFill>
                  <a:srgbClr val="FF0000"/>
                </a:solidFill>
                <a:latin typeface="+mn-lt"/>
              </a:rPr>
              <a:t>3 </a:t>
            </a:r>
            <a:r>
              <a:rPr lang="it-IT" sz="2200" dirty="0">
                <a:solidFill>
                  <a:srgbClr val="000000"/>
                </a:solidFill>
                <a:latin typeface="+mn-lt"/>
                <a:sym typeface="Symbol" pitchFamily="18" charset="2"/>
              </a:rPr>
              <a:t>(note the </a:t>
            </a:r>
            <a:r>
              <a:rPr lang="it-IT" sz="2200" dirty="0" err="1">
                <a:solidFill>
                  <a:srgbClr val="000000"/>
                </a:solidFill>
                <a:latin typeface="+mn-lt"/>
                <a:sym typeface="Symbol" pitchFamily="18" charset="2"/>
              </a:rPr>
              <a:t>logarithmic</a:t>
            </a:r>
            <a:r>
              <a:rPr lang="it-IT" sz="2200" dirty="0">
                <a:solidFill>
                  <a:srgbClr val="000000"/>
                </a:solidFill>
                <a:latin typeface="+mn-lt"/>
                <a:sym typeface="Symbol" pitchFamily="18" charset="2"/>
              </a:rPr>
              <a:t> scale!)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532813" y="5733256"/>
            <a:ext cx="64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dirty="0"/>
              <a:t>fb</a:t>
            </a:r>
            <a:r>
              <a:rPr lang="it-IT" sz="2000" baseline="30000" dirty="0"/>
              <a:t>-1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650905" y="5733256"/>
            <a:ext cx="649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dirty="0"/>
              <a:t>1</a:t>
            </a:r>
            <a:endParaRPr lang="it-IT" sz="2000" baseline="30000" dirty="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948264" y="5733256"/>
            <a:ext cx="649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 dirty="0"/>
              <a:t>10</a:t>
            </a:r>
            <a:endParaRPr lang="it-IT" sz="2000" baseline="300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1520" y="758314"/>
            <a:ext cx="43926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200" dirty="0" smtClean="0">
                <a:latin typeface="+mn-lt"/>
              </a:rPr>
              <a:t>KLOE </a:t>
            </a:r>
            <a:r>
              <a:rPr lang="it-IT" sz="2200" dirty="0" err="1" smtClean="0"/>
              <a:t>has</a:t>
            </a:r>
            <a:r>
              <a:rPr lang="it-IT" sz="2200" dirty="0" smtClean="0"/>
              <a:t> </a:t>
            </a:r>
            <a:r>
              <a:rPr lang="it-IT" sz="2200" dirty="0" err="1" smtClean="0"/>
              <a:t>already</a:t>
            </a:r>
            <a:r>
              <a:rPr lang="it-IT" sz="2200" dirty="0" smtClean="0"/>
              <a:t>  </a:t>
            </a:r>
            <a:r>
              <a:rPr lang="it-IT" sz="2200" dirty="0" err="1" smtClean="0"/>
              <a:t>measured</a:t>
            </a:r>
            <a:r>
              <a:rPr lang="it-IT" sz="2200" dirty="0" smtClean="0"/>
              <a:t>  </a:t>
            </a:r>
            <a:r>
              <a:rPr lang="it-IT" sz="2200" dirty="0" smtClean="0">
                <a:solidFill>
                  <a:srgbClr val="FF3300"/>
                </a:solidFill>
                <a:sym typeface="Symbol" pitchFamily="18" charset="2"/>
              </a:rPr>
              <a:t> </a:t>
            </a:r>
            <a:r>
              <a:rPr lang="it-IT" sz="2200" dirty="0" smtClean="0">
                <a:sym typeface="Symbol" pitchFamily="18" charset="2"/>
              </a:rPr>
              <a:t> (</a:t>
            </a:r>
            <a:r>
              <a:rPr lang="it-IT" sz="2200" dirty="0" err="1" smtClean="0">
                <a:sym typeface="Symbol" pitchFamily="18" charset="2"/>
              </a:rPr>
              <a:t>assuming</a:t>
            </a:r>
            <a:r>
              <a:rPr lang="it-IT" sz="2200" dirty="0" smtClean="0">
                <a:sym typeface="Symbol" pitchFamily="18" charset="2"/>
              </a:rPr>
              <a:t> </a:t>
            </a:r>
            <a:r>
              <a:rPr lang="it-IT" sz="2200" dirty="0" smtClean="0">
                <a:sym typeface="Symbol"/>
              </a:rPr>
              <a:t> = </a:t>
            </a:r>
            <a:r>
              <a:rPr lang="it-IT" sz="2200" dirty="0" smtClean="0">
                <a:sym typeface="Symbol" pitchFamily="18" charset="2"/>
              </a:rPr>
              <a:t> = 0) </a:t>
            </a:r>
            <a:r>
              <a:rPr lang="it-IT" sz="2200" dirty="0" err="1" smtClean="0">
                <a:sym typeface="Symbol" pitchFamily="18" charset="2"/>
              </a:rPr>
              <a:t>obtaining</a:t>
            </a:r>
            <a:endParaRPr lang="it-IT" sz="2200" baseline="30000" dirty="0">
              <a:solidFill>
                <a:srgbClr val="0000CC"/>
              </a:solidFill>
              <a:latin typeface="+mn-lt"/>
              <a:sym typeface="Symbol" pitchFamily="18" charset="2"/>
            </a:endParaRPr>
          </a:p>
        </p:txBody>
      </p:sp>
      <p:graphicFrame>
        <p:nvGraphicFramePr>
          <p:cNvPr id="2050" name="Object 11"/>
          <p:cNvGraphicFramePr>
            <a:graphicFrameLocks noChangeAspect="1"/>
          </p:cNvGraphicFramePr>
          <p:nvPr/>
        </p:nvGraphicFramePr>
        <p:xfrm>
          <a:off x="251520" y="1838434"/>
          <a:ext cx="4536504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Equation" r:id="rId5" imgW="2374560" imgH="241200" progId="Equation.3">
                  <p:embed/>
                </p:oleObj>
              </mc:Choice>
              <mc:Fallback>
                <p:oleObj name="Equation" r:id="rId5" imgW="2374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838434"/>
                        <a:ext cx="4536504" cy="49371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207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47975"/>
            <a:ext cx="91440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 Box 7"/>
          <p:cNvSpPr txBox="1">
            <a:spLocks noChangeArrowheads="1"/>
          </p:cNvSpPr>
          <p:nvPr/>
        </p:nvSpPr>
        <p:spPr bwMode="auto">
          <a:xfrm>
            <a:off x="1500188" y="487363"/>
            <a:ext cx="6143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3200">
                <a:solidFill>
                  <a:srgbClr val="FF0000"/>
                </a:solidFill>
                <a:latin typeface="Calibri" pitchFamily="34" charset="0"/>
              </a:rPr>
              <a:t>The upgraded interaction region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57188" y="1214438"/>
            <a:ext cx="84645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400" dirty="0">
                <a:latin typeface="+mn-lt"/>
                <a:sym typeface="Symbol" pitchFamily="18" charset="2"/>
              </a:rPr>
              <a:t>New  </a:t>
            </a:r>
            <a:r>
              <a:rPr lang="it-IT" sz="2400" dirty="0" err="1">
                <a:latin typeface="+mn-lt"/>
                <a:sym typeface="Symbol" pitchFamily="18" charset="2"/>
              </a:rPr>
              <a:t>sub-detectors</a:t>
            </a:r>
            <a:r>
              <a:rPr lang="it-IT" sz="2400" dirty="0"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latin typeface="+mn-lt"/>
                <a:sym typeface="Symbol" pitchFamily="18" charset="2"/>
              </a:rPr>
              <a:t>will</a:t>
            </a:r>
            <a:r>
              <a:rPr lang="it-IT" sz="2400" dirty="0"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latin typeface="+mn-lt"/>
                <a:sym typeface="Symbol" pitchFamily="18" charset="2"/>
              </a:rPr>
              <a:t>be</a:t>
            </a:r>
            <a:r>
              <a:rPr lang="it-IT" sz="2400" dirty="0"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latin typeface="+mn-lt"/>
                <a:sym typeface="Symbol" pitchFamily="18" charset="2"/>
              </a:rPr>
              <a:t>installed</a:t>
            </a:r>
            <a:r>
              <a:rPr lang="it-IT" sz="2400" dirty="0"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latin typeface="+mn-lt"/>
                <a:sym typeface="Symbol" pitchFamily="18" charset="2"/>
              </a:rPr>
              <a:t>around</a:t>
            </a:r>
            <a:r>
              <a:rPr lang="it-IT" sz="2400" dirty="0">
                <a:latin typeface="+mn-lt"/>
                <a:sym typeface="Symbol" pitchFamily="18" charset="2"/>
              </a:rPr>
              <a:t> the </a:t>
            </a:r>
            <a:r>
              <a:rPr lang="it-IT" sz="2400" dirty="0" err="1">
                <a:latin typeface="+mn-lt"/>
                <a:sym typeface="Symbol" pitchFamily="18" charset="2"/>
              </a:rPr>
              <a:t>interaction</a:t>
            </a:r>
            <a:r>
              <a:rPr lang="it-IT" sz="2400" dirty="0"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latin typeface="+mn-lt"/>
                <a:sym typeface="Symbol" pitchFamily="18" charset="2"/>
              </a:rPr>
              <a:t>region</a:t>
            </a:r>
            <a:r>
              <a:rPr lang="it-IT" sz="2400" dirty="0">
                <a:latin typeface="+mn-lt"/>
                <a:sym typeface="Symbol" pitchFamily="18" charset="2"/>
              </a:rPr>
              <a:t> </a:t>
            </a:r>
            <a:endParaRPr lang="it-IT" sz="2400" dirty="0">
              <a:solidFill>
                <a:srgbClr val="009900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2875" y="1928813"/>
            <a:ext cx="4500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400" dirty="0">
                <a:solidFill>
                  <a:srgbClr val="0070C0"/>
                </a:solidFill>
                <a:latin typeface="+mn-lt"/>
                <a:sym typeface="Symbol" pitchFamily="18" charset="2"/>
              </a:rPr>
              <a:t>An </a:t>
            </a:r>
            <a:r>
              <a:rPr lang="it-IT" sz="2400" dirty="0" err="1">
                <a:solidFill>
                  <a:srgbClr val="0070C0"/>
                </a:solidFill>
                <a:latin typeface="+mn-lt"/>
                <a:sym typeface="Symbol" pitchFamily="18" charset="2"/>
              </a:rPr>
              <a:t>inner</a:t>
            </a:r>
            <a:r>
              <a:rPr lang="it-IT" sz="2400" dirty="0">
                <a:solidFill>
                  <a:srgbClr val="0070C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latin typeface="+mn-lt"/>
                <a:sym typeface="Symbol" pitchFamily="18" charset="2"/>
              </a:rPr>
              <a:t>tracker</a:t>
            </a:r>
            <a:r>
              <a:rPr lang="it-IT" sz="2400" dirty="0">
                <a:solidFill>
                  <a:srgbClr val="0070C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latin typeface="+mn-lt"/>
                <a:sym typeface="Symbol" pitchFamily="18" charset="2"/>
              </a:rPr>
              <a:t>to</a:t>
            </a:r>
            <a:r>
              <a:rPr lang="it-IT" sz="2400" dirty="0">
                <a:solidFill>
                  <a:srgbClr val="0070C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latin typeface="+mn-lt"/>
                <a:sym typeface="Symbol" pitchFamily="18" charset="2"/>
              </a:rPr>
              <a:t>improve</a:t>
            </a:r>
            <a:r>
              <a:rPr lang="it-IT" sz="2400" dirty="0">
                <a:solidFill>
                  <a:srgbClr val="0070C0"/>
                </a:solidFill>
                <a:latin typeface="+mn-lt"/>
                <a:sym typeface="Symbol" pitchFamily="18" charset="2"/>
              </a:rPr>
              <a:t> on </a:t>
            </a:r>
            <a:r>
              <a:rPr lang="it-IT" sz="2400" dirty="0" err="1">
                <a:solidFill>
                  <a:srgbClr val="0070C0"/>
                </a:solidFill>
                <a:latin typeface="+mn-lt"/>
                <a:sym typeface="Symbol" pitchFamily="18" charset="2"/>
              </a:rPr>
              <a:t>tracking</a:t>
            </a:r>
            <a:r>
              <a:rPr lang="it-IT" sz="2400" dirty="0">
                <a:solidFill>
                  <a:srgbClr val="0070C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latin typeface="+mn-lt"/>
                <a:sym typeface="Symbol" pitchFamily="18" charset="2"/>
              </a:rPr>
              <a:t>resolution</a:t>
            </a:r>
            <a:r>
              <a:rPr lang="it-IT" sz="2400" dirty="0">
                <a:solidFill>
                  <a:srgbClr val="0070C0"/>
                </a:solidFill>
                <a:latin typeface="+mn-lt"/>
                <a:sym typeface="Symbol" pitchFamily="18" charset="2"/>
              </a:rPr>
              <a:t> and </a:t>
            </a:r>
            <a:r>
              <a:rPr lang="it-IT" sz="2400" dirty="0" err="1">
                <a:solidFill>
                  <a:srgbClr val="0070C0"/>
                </a:solidFill>
                <a:latin typeface="+mn-lt"/>
                <a:sym typeface="Symbol" pitchFamily="18" charset="2"/>
              </a:rPr>
              <a:t>acceptance</a:t>
            </a:r>
            <a:endParaRPr lang="it-IT" sz="2400" dirty="0">
              <a:solidFill>
                <a:srgbClr val="0070C0"/>
              </a:solidFill>
              <a:latin typeface="+mn-lt"/>
              <a:sym typeface="Symbol" pitchFamily="18" charset="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57750" y="1928813"/>
            <a:ext cx="42862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400" dirty="0"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+mn-lt"/>
                <a:sym typeface="Symbol" pitchFamily="18" charset="2"/>
              </a:rPr>
              <a:t>Forward</a:t>
            </a:r>
            <a:r>
              <a:rPr lang="it-IT" sz="2400" dirty="0">
                <a:solidFill>
                  <a:srgbClr val="00B05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+mn-lt"/>
                <a:sym typeface="Symbol" pitchFamily="18" charset="2"/>
              </a:rPr>
              <a:t>calorimeters</a:t>
            </a:r>
            <a:r>
              <a:rPr lang="it-IT" sz="2400" dirty="0">
                <a:solidFill>
                  <a:srgbClr val="00B05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+mn-lt"/>
                <a:sym typeface="Symbol" pitchFamily="18" charset="2"/>
              </a:rPr>
              <a:t>to</a:t>
            </a:r>
            <a:r>
              <a:rPr lang="it-IT" sz="2400" dirty="0">
                <a:solidFill>
                  <a:srgbClr val="00B05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+mn-lt"/>
                <a:sym typeface="Symbol" pitchFamily="18" charset="2"/>
              </a:rPr>
              <a:t>increase</a:t>
            </a:r>
            <a:r>
              <a:rPr lang="it-IT" sz="2400" dirty="0">
                <a:solidFill>
                  <a:srgbClr val="00B05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+mn-lt"/>
                <a:sym typeface="Symbol" pitchFamily="18" charset="2"/>
              </a:rPr>
              <a:t>acceptance</a:t>
            </a:r>
            <a:r>
              <a:rPr lang="it-IT" sz="2400" dirty="0">
                <a:solidFill>
                  <a:srgbClr val="00B05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+mn-lt"/>
                <a:sym typeface="Symbol" pitchFamily="18" charset="2"/>
              </a:rPr>
              <a:t>for</a:t>
            </a:r>
            <a:r>
              <a:rPr lang="it-IT" sz="2400" dirty="0">
                <a:solidFill>
                  <a:srgbClr val="00B050"/>
                </a:solidFill>
                <a:latin typeface="+mn-lt"/>
                <a:sym typeface="Symbol" pitchFamily="18" charset="2"/>
              </a:rPr>
              <a:t> </a:t>
            </a:r>
            <a:r>
              <a:rPr lang="it-IT" sz="2400" dirty="0" err="1">
                <a:solidFill>
                  <a:srgbClr val="00B050"/>
                </a:solidFill>
                <a:latin typeface="+mn-lt"/>
                <a:sym typeface="Symbol" pitchFamily="18" charset="2"/>
              </a:rPr>
              <a:t>photons</a:t>
            </a:r>
            <a:r>
              <a:rPr lang="it-IT" sz="2400" dirty="0">
                <a:solidFill>
                  <a:srgbClr val="00B050"/>
                </a:solidFill>
                <a:latin typeface="+mn-lt"/>
                <a:sym typeface="Symbol" pitchFamily="18" charset="2"/>
              </a:rPr>
              <a:t> </a:t>
            </a:r>
          </a:p>
        </p:txBody>
      </p:sp>
      <p:cxnSp>
        <p:nvCxnSpPr>
          <p:cNvPr id="8" name="Connettore 2 7"/>
          <p:cNvCxnSpPr>
            <a:stCxn id="5" idx="2"/>
          </p:cNvCxnSpPr>
          <p:nvPr/>
        </p:nvCxnSpPr>
        <p:spPr>
          <a:xfrm rot="16200000" flipH="1">
            <a:off x="2540000" y="2611438"/>
            <a:ext cx="1312863" cy="160813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rot="5400000">
            <a:off x="4250532" y="2821781"/>
            <a:ext cx="1643062" cy="1571625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rot="5400000">
            <a:off x="5143501" y="3571875"/>
            <a:ext cx="1643062" cy="71437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94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1" descr="The image “file:///C:/Documents%20and%20Settings/giovanni%20bencivenni/Desktop/CERN%20TB/fotoTBCGem/IMG_3842.JPG” cannot be displayed, because it contains error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95675"/>
            <a:ext cx="35052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4" descr="The image “file:///C:/Documents%20and%20Settings/giovanni%20bencivenni/Desktop/file%20cerioni%20agosto2008/assy7.jpg” cannot be displayed, because it contains errors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1371600"/>
            <a:ext cx="3997325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5" descr="The image “file:///C:/Documents%20and%20Settings/giovanni%20bencivenni/Desktop/file%20cerioni%20agosto2008/assy6.jpg” cannot be displayed, because it contains errors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6" r="10464"/>
          <a:stretch>
            <a:fillRect/>
          </a:stretch>
        </p:blipFill>
        <p:spPr bwMode="auto">
          <a:xfrm>
            <a:off x="76200" y="906463"/>
            <a:ext cx="4724400" cy="320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6" descr="The image “file:///C:/Documents%20and%20Settings/giovanni%20bencivenni/Desktop/marek-sept.2008/gem_res_Rgt5.gif” cannot be displayed, because it contains errors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" t="8356" r="7661"/>
          <a:stretch>
            <a:fillRect/>
          </a:stretch>
        </p:blipFill>
        <p:spPr bwMode="auto">
          <a:xfrm>
            <a:off x="4767263" y="3800475"/>
            <a:ext cx="4267200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Text Box 13"/>
          <p:cNvSpPr txBox="1">
            <a:spLocks noChangeArrowheads="1"/>
          </p:cNvSpPr>
          <p:nvPr/>
        </p:nvSpPr>
        <p:spPr bwMode="auto">
          <a:xfrm>
            <a:off x="3276600" y="762000"/>
            <a:ext cx="5815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000">
                <a:solidFill>
                  <a:schemeClr val="accent2"/>
                </a:solidFill>
              </a:rPr>
              <a:t>Four layers based on Cylindrical GEM technology</a:t>
            </a:r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798513" y="5881688"/>
            <a:ext cx="4535487" cy="900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</a:t>
            </a:r>
            <a:r>
              <a:rPr lang="en-GB" sz="1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(global)</a:t>
            </a:r>
            <a:r>
              <a:rPr lang="en-GB" sz="20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2</a:t>
            </a:r>
            <a:r>
              <a:rPr lang="en-GB" sz="1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 </a:t>
            </a:r>
            <a:r>
              <a:rPr lang="en-GB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= </a:t>
            </a:r>
            <a:r>
              <a:rPr lang="en-GB" sz="1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(GEM)</a:t>
            </a:r>
            <a:r>
              <a:rPr lang="en-GB" sz="20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2</a:t>
            </a:r>
            <a:r>
              <a:rPr lang="en-GB" sz="2000" baseline="-25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 </a:t>
            </a:r>
            <a:r>
              <a:rPr lang="en-GB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+ </a:t>
            </a:r>
            <a:r>
              <a:rPr lang="en-GB" sz="1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(tracker)</a:t>
            </a:r>
            <a:r>
              <a:rPr lang="en-GB" sz="20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2</a:t>
            </a:r>
          </a:p>
          <a:p>
            <a:pPr>
              <a:defRPr/>
            </a:pPr>
            <a:endParaRPr lang="en-GB" sz="2000" baseline="30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  <a:sym typeface="Symbol" pitchFamily="18" charset="2"/>
            </a:endParaRPr>
          </a:p>
          <a:p>
            <a:pPr>
              <a:defRPr/>
            </a:pPr>
            <a:r>
              <a:rPr lang="en-GB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</a:t>
            </a:r>
            <a:r>
              <a:rPr lang="en-GB" sz="16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(GEM)</a:t>
            </a:r>
            <a:r>
              <a:rPr lang="en-GB" sz="20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 </a:t>
            </a:r>
            <a:r>
              <a:rPr lang="en-GB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=(250</a:t>
            </a:r>
            <a:r>
              <a: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µm</a:t>
            </a:r>
            <a:r>
              <a:rPr lang="en-US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)</a:t>
            </a:r>
            <a:r>
              <a:rPr lang="en-GB" sz="20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2</a:t>
            </a:r>
            <a:r>
              <a:rPr lang="en-GB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 – (140</a:t>
            </a:r>
            <a:r>
              <a: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µm</a:t>
            </a:r>
            <a:r>
              <a:rPr lang="en-US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)</a:t>
            </a:r>
            <a:r>
              <a:rPr lang="en-GB" sz="2000" baseline="30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2 </a:t>
            </a:r>
            <a:r>
              <a:rPr lang="en-GB" sz="2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 200</a:t>
            </a:r>
            <a:r>
              <a:rPr lang="en-US" sz="14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  <a:sym typeface="Symbol" pitchFamily="18" charset="2"/>
              </a:rPr>
              <a:t>µm</a:t>
            </a:r>
            <a:endParaRPr lang="en-GB" sz="2000" baseline="30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  <a:sym typeface="Symbol" pitchFamily="18" charset="2"/>
            </a:endParaRPr>
          </a:p>
        </p:txBody>
      </p:sp>
      <p:sp>
        <p:nvSpPr>
          <p:cNvPr id="38920" name="Text Box 17"/>
          <p:cNvSpPr txBox="1">
            <a:spLocks noChangeArrowheads="1"/>
          </p:cNvSpPr>
          <p:nvPr/>
        </p:nvSpPr>
        <p:spPr bwMode="auto">
          <a:xfrm>
            <a:off x="304800" y="2743200"/>
            <a:ext cx="1708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b="1">
                <a:solidFill>
                  <a:schemeClr val="accent2"/>
                </a:solidFill>
              </a:rPr>
              <a:t>Drift Chamber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38921" name="Text Box 18"/>
          <p:cNvSpPr txBox="1">
            <a:spLocks noChangeArrowheads="1"/>
          </p:cNvSpPr>
          <p:nvPr/>
        </p:nvSpPr>
        <p:spPr bwMode="auto">
          <a:xfrm>
            <a:off x="2117725" y="1560513"/>
            <a:ext cx="1149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b="1">
                <a:solidFill>
                  <a:schemeClr val="accent2"/>
                </a:solidFill>
              </a:rPr>
              <a:t>CGEM-IT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38922" name="Line 19"/>
          <p:cNvSpPr>
            <a:spLocks noChangeShapeType="1"/>
          </p:cNvSpPr>
          <p:nvPr/>
        </p:nvSpPr>
        <p:spPr bwMode="auto">
          <a:xfrm>
            <a:off x="4419600" y="1219200"/>
            <a:ext cx="1066800" cy="304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8923" name="Line 20"/>
          <p:cNvSpPr>
            <a:spLocks noChangeShapeType="1"/>
          </p:cNvSpPr>
          <p:nvPr/>
        </p:nvSpPr>
        <p:spPr bwMode="auto">
          <a:xfrm flipH="1">
            <a:off x="2895600" y="1143000"/>
            <a:ext cx="838200" cy="457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8924" name="Text Box 7"/>
          <p:cNvSpPr txBox="1">
            <a:spLocks noChangeArrowheads="1"/>
          </p:cNvSpPr>
          <p:nvPr/>
        </p:nvSpPr>
        <p:spPr bwMode="auto">
          <a:xfrm>
            <a:off x="2000250" y="201613"/>
            <a:ext cx="5214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3200">
                <a:solidFill>
                  <a:srgbClr val="FF0000"/>
                </a:solidFill>
                <a:latin typeface="Calibri" pitchFamily="34" charset="0"/>
              </a:rPr>
              <a:t>The KLOE-2 Inner Tracker</a:t>
            </a:r>
          </a:p>
        </p:txBody>
      </p:sp>
    </p:spTree>
    <p:extLst>
      <p:ext uri="{BB962C8B-B14F-4D97-AF65-F5344CB8AC3E}">
        <p14:creationId xmlns:p14="http://schemas.microsoft.com/office/powerpoint/2010/main" val="249605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asellaDiTesto 1"/>
          <p:cNvSpPr txBox="1">
            <a:spLocks noChangeArrowheads="1"/>
          </p:cNvSpPr>
          <p:nvPr/>
        </p:nvSpPr>
        <p:spPr bwMode="auto">
          <a:xfrm>
            <a:off x="1000125" y="273050"/>
            <a:ext cx="6858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it-IT" sz="3200">
                <a:solidFill>
                  <a:srgbClr val="FF0000"/>
                </a:solidFill>
                <a:latin typeface="Calibri" pitchFamily="34" charset="0"/>
              </a:rPr>
              <a:t>Forward calorimetry </a:t>
            </a:r>
          </a:p>
        </p:txBody>
      </p:sp>
      <p:pic>
        <p:nvPicPr>
          <p:cNvPr id="39939" name="Picture 4" descr="E:\Tesi2\Documenti Latex_ivano\tesi_latex\fig\cap1\fig\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886200"/>
            <a:ext cx="3578225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TextBox 25"/>
          <p:cNvSpPr txBox="1">
            <a:spLocks noChangeArrowheads="1"/>
          </p:cNvSpPr>
          <p:nvPr/>
        </p:nvSpPr>
        <p:spPr bwMode="auto">
          <a:xfrm>
            <a:off x="4445000" y="4376738"/>
            <a:ext cx="1057275" cy="381000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900" b="1">
                <a:solidFill>
                  <a:srgbClr val="FFFFFF"/>
                </a:solidFill>
                <a:latin typeface="Comic Sans MS" pitchFamily="66" charset="0"/>
              </a:rPr>
              <a:t>cristalli</a:t>
            </a:r>
          </a:p>
        </p:txBody>
      </p:sp>
      <p:sp>
        <p:nvSpPr>
          <p:cNvPr id="39941" name="Line 10"/>
          <p:cNvSpPr>
            <a:spLocks noChangeShapeType="1"/>
          </p:cNvSpPr>
          <p:nvPr/>
        </p:nvSpPr>
        <p:spPr bwMode="auto">
          <a:xfrm flipV="1">
            <a:off x="2971800" y="3352800"/>
            <a:ext cx="27432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grpSp>
        <p:nvGrpSpPr>
          <p:cNvPr id="39942" name="Group 12"/>
          <p:cNvGrpSpPr>
            <a:grpSpLocks/>
          </p:cNvGrpSpPr>
          <p:nvPr/>
        </p:nvGrpSpPr>
        <p:grpSpPr bwMode="auto">
          <a:xfrm rot="20554333" flipV="1">
            <a:off x="4114800" y="3886200"/>
            <a:ext cx="1530350" cy="220663"/>
            <a:chOff x="2288" y="3288"/>
            <a:chExt cx="977" cy="136"/>
          </a:xfrm>
        </p:grpSpPr>
        <p:sp>
          <p:nvSpPr>
            <p:cNvPr id="39954" name="AutoShape 13"/>
            <p:cNvSpPr>
              <a:spLocks noChangeArrowheads="1"/>
            </p:cNvSpPr>
            <p:nvPr/>
          </p:nvSpPr>
          <p:spPr bwMode="auto">
            <a:xfrm>
              <a:off x="2288" y="3288"/>
              <a:ext cx="944" cy="136"/>
            </a:xfrm>
            <a:prstGeom prst="roundRect">
              <a:avLst>
                <a:gd name="adj" fmla="val 16667"/>
              </a:avLst>
            </a:prstGeom>
            <a:solidFill>
              <a:srgbClr val="00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it-IT" sz="1900">
                <a:latin typeface="Comic Sans MS" pitchFamily="66" charset="0"/>
              </a:endParaRPr>
            </a:p>
          </p:txBody>
        </p:sp>
        <p:sp>
          <p:nvSpPr>
            <p:cNvPr id="39955" name="AutoShape 14"/>
            <p:cNvSpPr>
              <a:spLocks noChangeArrowheads="1"/>
            </p:cNvSpPr>
            <p:nvPr/>
          </p:nvSpPr>
          <p:spPr bwMode="auto">
            <a:xfrm>
              <a:off x="3201" y="3314"/>
              <a:ext cx="64" cy="96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endParaRPr lang="it-IT" sz="1900">
                <a:latin typeface="Comic Sans MS" pitchFamily="66" charset="0"/>
              </a:endParaRPr>
            </a:p>
          </p:txBody>
        </p:sp>
      </p:grpSp>
      <p:sp>
        <p:nvSpPr>
          <p:cNvPr id="39943" name="AutoShape 16"/>
          <p:cNvSpPr>
            <a:spLocks noChangeArrowheads="1"/>
          </p:cNvSpPr>
          <p:nvPr/>
        </p:nvSpPr>
        <p:spPr bwMode="auto">
          <a:xfrm rot="20554333" flipV="1">
            <a:off x="3838575" y="4038600"/>
            <a:ext cx="1466850" cy="139700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it-IT" sz="1900">
              <a:latin typeface="Comic Sans MS" pitchFamily="66" charset="0"/>
            </a:endParaRPr>
          </a:p>
        </p:txBody>
      </p:sp>
      <p:sp>
        <p:nvSpPr>
          <p:cNvPr id="39944" name="Line 20"/>
          <p:cNvSpPr>
            <a:spLocks noChangeShapeType="1"/>
          </p:cNvSpPr>
          <p:nvPr/>
        </p:nvSpPr>
        <p:spPr bwMode="auto">
          <a:xfrm flipV="1">
            <a:off x="2971800" y="4191000"/>
            <a:ext cx="2790825" cy="428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9945" name="AutoShape 14"/>
          <p:cNvSpPr>
            <a:spLocks noChangeArrowheads="1"/>
          </p:cNvSpPr>
          <p:nvPr/>
        </p:nvSpPr>
        <p:spPr bwMode="auto">
          <a:xfrm rot="20554333" flipV="1">
            <a:off x="5257800" y="3810000"/>
            <a:ext cx="107950" cy="179388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it-IT" sz="1900">
              <a:latin typeface="Comic Sans MS" pitchFamily="66" charset="0"/>
            </a:endParaRPr>
          </a:p>
        </p:txBody>
      </p:sp>
      <p:sp>
        <p:nvSpPr>
          <p:cNvPr id="39946" name="AutoShape 16"/>
          <p:cNvSpPr>
            <a:spLocks noChangeArrowheads="1"/>
          </p:cNvSpPr>
          <p:nvPr/>
        </p:nvSpPr>
        <p:spPr bwMode="auto">
          <a:xfrm rot="20554333" flipV="1">
            <a:off x="3657600" y="4191000"/>
            <a:ext cx="1438275" cy="188913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it-IT" sz="1900">
              <a:latin typeface="Comic Sans MS" pitchFamily="66" charset="0"/>
            </a:endParaRPr>
          </a:p>
        </p:txBody>
      </p:sp>
      <p:sp>
        <p:nvSpPr>
          <p:cNvPr id="39947" name="AutoShape 14"/>
          <p:cNvSpPr>
            <a:spLocks noChangeArrowheads="1"/>
          </p:cNvSpPr>
          <p:nvPr/>
        </p:nvSpPr>
        <p:spPr bwMode="auto">
          <a:xfrm rot="20554333" flipV="1">
            <a:off x="5029200" y="3962400"/>
            <a:ext cx="107950" cy="179388"/>
          </a:xfrm>
          <a:prstGeom prst="roundRect">
            <a:avLst>
              <a:gd name="adj" fmla="val 16667"/>
            </a:avLst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anchor="ctr"/>
          <a:lstStyle/>
          <a:p>
            <a:endParaRPr lang="it-IT" sz="1900">
              <a:latin typeface="Comic Sans MS" pitchFamily="66" charset="0"/>
            </a:endParaRPr>
          </a:p>
        </p:txBody>
      </p:sp>
      <p:sp>
        <p:nvSpPr>
          <p:cNvPr id="14" name="CasellaDiTesto 14"/>
          <p:cNvSpPr txBox="1">
            <a:spLocks noChangeArrowheads="1"/>
          </p:cNvSpPr>
          <p:nvPr/>
        </p:nvSpPr>
        <p:spPr bwMode="auto">
          <a:xfrm>
            <a:off x="428625" y="928688"/>
            <a:ext cx="5072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400" dirty="0">
                <a:latin typeface="+mn-lt"/>
              </a:rPr>
              <a:t>The detector </a:t>
            </a:r>
            <a:r>
              <a:rPr lang="it-IT" sz="2400" dirty="0" err="1">
                <a:latin typeface="+mn-lt"/>
              </a:rPr>
              <a:t>consists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of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two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rings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of</a:t>
            </a:r>
            <a:r>
              <a:rPr lang="it-IT" sz="2400" dirty="0">
                <a:latin typeface="+mn-lt"/>
              </a:rPr>
              <a:t>  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24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crystals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of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length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of</a:t>
            </a:r>
            <a:r>
              <a:rPr lang="it-IT" sz="2400" dirty="0">
                <a:latin typeface="+mn-lt"/>
              </a:rPr>
              <a:t>  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10-13</a:t>
            </a:r>
            <a:r>
              <a:rPr lang="it-IT" sz="2400" dirty="0">
                <a:latin typeface="+mn-lt"/>
              </a:rPr>
              <a:t> cm and area </a:t>
            </a:r>
            <a:r>
              <a:rPr lang="it-IT" sz="2400" dirty="0" err="1">
                <a:latin typeface="+mn-lt"/>
              </a:rPr>
              <a:t>from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1.5x1.5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to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2x2</a:t>
            </a:r>
            <a:r>
              <a:rPr lang="it-IT" sz="2400" dirty="0">
                <a:latin typeface="+mn-lt"/>
              </a:rPr>
              <a:t> cm</a:t>
            </a:r>
            <a:r>
              <a:rPr lang="it-IT" sz="2400" baseline="30000" dirty="0">
                <a:latin typeface="+mn-lt"/>
              </a:rPr>
              <a:t>2</a:t>
            </a:r>
          </a:p>
        </p:txBody>
      </p:sp>
      <p:sp>
        <p:nvSpPr>
          <p:cNvPr id="15" name="CasellaDiTesto 15"/>
          <p:cNvSpPr txBox="1">
            <a:spLocks noChangeArrowheads="1"/>
          </p:cNvSpPr>
          <p:nvPr/>
        </p:nvSpPr>
        <p:spPr bwMode="auto">
          <a:xfrm>
            <a:off x="500063" y="2300288"/>
            <a:ext cx="5072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400" dirty="0" err="1">
                <a:latin typeface="+mn-lt"/>
              </a:rPr>
              <a:t>It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extends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angular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coverage</a:t>
            </a:r>
            <a:r>
              <a:rPr lang="it-IT" sz="2400" dirty="0">
                <a:latin typeface="+mn-lt"/>
              </a:rPr>
              <a:t> down </a:t>
            </a:r>
            <a:r>
              <a:rPr lang="it-IT" sz="2400" dirty="0" err="1">
                <a:latin typeface="+mn-lt"/>
              </a:rPr>
              <a:t>to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>
                <a:solidFill>
                  <a:srgbClr val="FF0000"/>
                </a:solidFill>
                <a:latin typeface="+mn-lt"/>
              </a:rPr>
              <a:t>8°</a:t>
            </a:r>
            <a:r>
              <a:rPr lang="it-IT" sz="2400" dirty="0">
                <a:latin typeface="+mn-lt"/>
              </a:rPr>
              <a:t>. </a:t>
            </a:r>
            <a:r>
              <a:rPr lang="it-IT" sz="2400" dirty="0" err="1">
                <a:latin typeface="+mn-lt"/>
              </a:rPr>
              <a:t>Very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 err="1">
                <a:latin typeface="+mn-lt"/>
              </a:rPr>
              <a:t>useful</a:t>
            </a:r>
            <a:r>
              <a:rPr lang="it-IT" sz="2400" dirty="0">
                <a:latin typeface="+mn-lt"/>
              </a:rPr>
              <a:t>  </a:t>
            </a:r>
            <a:r>
              <a:rPr lang="it-IT" sz="2400" dirty="0" err="1">
                <a:latin typeface="+mn-lt"/>
              </a:rPr>
              <a:t>for</a:t>
            </a:r>
            <a:r>
              <a:rPr lang="it-IT" sz="2400" dirty="0">
                <a:latin typeface="+mn-lt"/>
              </a:rPr>
              <a:t> </a:t>
            </a:r>
            <a:r>
              <a:rPr lang="it-IT" sz="2400" dirty="0">
                <a:solidFill>
                  <a:srgbClr val="0070C0"/>
                </a:solidFill>
                <a:latin typeface="+mn-lt"/>
              </a:rPr>
              <a:t> rare </a:t>
            </a:r>
            <a:r>
              <a:rPr lang="it-IT" sz="2400" i="1" dirty="0">
                <a:solidFill>
                  <a:srgbClr val="0070C0"/>
                </a:solidFill>
                <a:latin typeface="+mn-lt"/>
              </a:rPr>
              <a:t>K</a:t>
            </a:r>
            <a:r>
              <a:rPr lang="it-IT" sz="2400" baseline="-25000" dirty="0">
                <a:solidFill>
                  <a:srgbClr val="0070C0"/>
                </a:solidFill>
                <a:latin typeface="+mn-lt"/>
              </a:rPr>
              <a:t>S </a:t>
            </a:r>
            <a:r>
              <a:rPr lang="it-IT" sz="2400" dirty="0" err="1">
                <a:solidFill>
                  <a:srgbClr val="0070C0"/>
                </a:solidFill>
                <a:latin typeface="+mn-lt"/>
              </a:rPr>
              <a:t>decays</a:t>
            </a:r>
            <a:r>
              <a:rPr lang="it-IT" sz="2400" dirty="0">
                <a:solidFill>
                  <a:srgbClr val="0070C0"/>
                </a:solidFill>
                <a:latin typeface="+mn-lt"/>
              </a:rPr>
              <a:t> </a:t>
            </a:r>
          </a:p>
        </p:txBody>
      </p:sp>
      <p:pic>
        <p:nvPicPr>
          <p:cNvPr id="3995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57" r="6725"/>
          <a:stretch>
            <a:fillRect/>
          </a:stretch>
        </p:blipFill>
        <p:spPr bwMode="auto">
          <a:xfrm>
            <a:off x="6172200" y="3429000"/>
            <a:ext cx="2971800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1" name="Text Box 14"/>
          <p:cNvSpPr txBox="1">
            <a:spLocks noChangeArrowheads="1"/>
          </p:cNvSpPr>
          <p:nvPr/>
        </p:nvSpPr>
        <p:spPr bwMode="auto">
          <a:xfrm rot="-5461461">
            <a:off x="4983957" y="1739106"/>
            <a:ext cx="182403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500" b="1">
                <a:solidFill>
                  <a:schemeClr val="accent2"/>
                </a:solidFill>
              </a:rPr>
              <a:t>W/O UPGRADE</a:t>
            </a:r>
            <a:endParaRPr lang="en-US"/>
          </a:p>
        </p:txBody>
      </p:sp>
      <p:sp>
        <p:nvSpPr>
          <p:cNvPr id="39952" name="Text Box 15"/>
          <p:cNvSpPr txBox="1">
            <a:spLocks noChangeArrowheads="1"/>
          </p:cNvSpPr>
          <p:nvPr/>
        </p:nvSpPr>
        <p:spPr bwMode="auto">
          <a:xfrm rot="-5461461">
            <a:off x="4829175" y="4556125"/>
            <a:ext cx="22828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500" b="1">
                <a:solidFill>
                  <a:schemeClr val="accent2"/>
                </a:solidFill>
              </a:rPr>
              <a:t>WITH  UPGRADE</a:t>
            </a:r>
            <a:endParaRPr lang="en-US"/>
          </a:p>
        </p:txBody>
      </p:sp>
      <p:pic>
        <p:nvPicPr>
          <p:cNvPr id="3995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657" r="6725"/>
          <a:stretch>
            <a:fillRect/>
          </a:stretch>
        </p:blipFill>
        <p:spPr bwMode="auto">
          <a:xfrm>
            <a:off x="6096000" y="681038"/>
            <a:ext cx="2976563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5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CasellaDiTesto 3"/>
          <p:cNvSpPr txBox="1">
            <a:spLocks noChangeArrowheads="1"/>
          </p:cNvSpPr>
          <p:nvPr/>
        </p:nvSpPr>
        <p:spPr bwMode="auto">
          <a:xfrm>
            <a:off x="684213" y="941388"/>
            <a:ext cx="77771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000" dirty="0" err="1" smtClean="0"/>
              <a:t>Taggers</a:t>
            </a:r>
            <a:r>
              <a:rPr lang="it-IT" sz="2000" dirty="0" smtClean="0"/>
              <a:t> </a:t>
            </a:r>
            <a:r>
              <a:rPr lang="it-IT" sz="2000" dirty="0"/>
              <a:t>for </a:t>
            </a:r>
            <a:r>
              <a:rPr lang="it-IT" sz="2000" dirty="0">
                <a:sym typeface="Symbol" pitchFamily="18" charset="2"/>
              </a:rPr>
              <a:t> </a:t>
            </a:r>
            <a:r>
              <a:rPr lang="it-IT" sz="2000" dirty="0" err="1">
                <a:sym typeface="Symbol" pitchFamily="18" charset="2"/>
              </a:rPr>
              <a:t>reactions</a:t>
            </a:r>
            <a:r>
              <a:rPr lang="it-IT" sz="2000" dirty="0">
                <a:sym typeface="Symbol" pitchFamily="18" charset="2"/>
              </a:rPr>
              <a:t> </a:t>
            </a:r>
            <a:r>
              <a:rPr lang="it-IT" sz="2000" dirty="0" err="1">
                <a:sym typeface="Symbol" pitchFamily="18" charset="2"/>
              </a:rPr>
              <a:t>installed</a:t>
            </a:r>
            <a:r>
              <a:rPr lang="it-IT" sz="2000" dirty="0">
                <a:sym typeface="Symbol" pitchFamily="18" charset="2"/>
              </a:rPr>
              <a:t>. </a:t>
            </a:r>
            <a:endParaRPr lang="it-IT" sz="2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7494" y="254752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KLOE-2   Status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09" y="2475706"/>
            <a:ext cx="3411537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5"/>
          <p:cNvSpPr txBox="1">
            <a:spLocks noChangeArrowheads="1"/>
          </p:cNvSpPr>
          <p:nvPr/>
        </p:nvSpPr>
        <p:spPr bwMode="auto">
          <a:xfrm>
            <a:off x="503890" y="1957388"/>
            <a:ext cx="3600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Low</a:t>
            </a:r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 Energy </a:t>
            </a:r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Tagger</a:t>
            </a:r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installations</a:t>
            </a:r>
            <a:endParaRPr lang="it-IT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2" name="CasellaDiTesto 5"/>
          <p:cNvSpPr txBox="1">
            <a:spLocks noChangeArrowheads="1"/>
          </p:cNvSpPr>
          <p:nvPr/>
        </p:nvSpPr>
        <p:spPr bwMode="auto">
          <a:xfrm>
            <a:off x="4685249" y="1361904"/>
            <a:ext cx="3600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High Energy </a:t>
            </a:r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Tagger</a:t>
            </a:r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installations</a:t>
            </a:r>
            <a:endParaRPr lang="it-IT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57363"/>
            <a:ext cx="4029075" cy="467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93"/>
          <p:cNvSpPr>
            <a:spLocks/>
          </p:cNvSpPr>
          <p:nvPr/>
        </p:nvSpPr>
        <p:spPr bwMode="auto">
          <a:xfrm>
            <a:off x="0" y="5514565"/>
            <a:ext cx="4283968" cy="481831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eaLnBrk="1" hangingPunct="1"/>
            <a:r>
              <a:rPr lang="it-IT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Starting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commissioning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phase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31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CasellaDiTesto 3"/>
          <p:cNvSpPr txBox="1">
            <a:spLocks noChangeArrowheads="1"/>
          </p:cNvSpPr>
          <p:nvPr/>
        </p:nvSpPr>
        <p:spPr bwMode="auto">
          <a:xfrm>
            <a:off x="225322" y="672030"/>
            <a:ext cx="899374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000" dirty="0" smtClean="0">
                <a:sym typeface="Symbol"/>
              </a:rPr>
              <a:t> </a:t>
            </a:r>
            <a:r>
              <a:rPr lang="it-IT" sz="2000" dirty="0" smtClean="0">
                <a:latin typeface="Comic Sans MS" pitchFamily="66" charset="0"/>
              </a:rPr>
              <a:t>Inner </a:t>
            </a:r>
            <a:r>
              <a:rPr lang="it-IT" sz="2000" dirty="0" err="1">
                <a:latin typeface="Comic Sans MS" pitchFamily="66" charset="0"/>
              </a:rPr>
              <a:t>Tracker</a:t>
            </a:r>
            <a:r>
              <a:rPr lang="it-IT" sz="2000" dirty="0">
                <a:latin typeface="Comic Sans MS" pitchFamily="66" charset="0"/>
              </a:rPr>
              <a:t> </a:t>
            </a:r>
            <a:r>
              <a:rPr lang="it-IT" sz="2000" dirty="0" smtClean="0">
                <a:latin typeface="Comic Sans MS" pitchFamily="66" charset="0"/>
              </a:rPr>
              <a:t>: </a:t>
            </a:r>
            <a:r>
              <a:rPr lang="it-IT" sz="2000" dirty="0" err="1">
                <a:sym typeface="Symbol"/>
              </a:rPr>
              <a:t>based</a:t>
            </a:r>
            <a:r>
              <a:rPr lang="it-IT" sz="2000" dirty="0">
                <a:sym typeface="Symbol"/>
              </a:rPr>
              <a:t> on a </a:t>
            </a:r>
            <a:r>
              <a:rPr lang="it-IT" sz="2000" dirty="0" err="1">
                <a:sym typeface="Symbol"/>
              </a:rPr>
              <a:t>well</a:t>
            </a:r>
            <a:r>
              <a:rPr lang="it-IT" sz="2000" dirty="0">
                <a:sym typeface="Symbol"/>
              </a:rPr>
              <a:t> </a:t>
            </a:r>
            <a:r>
              <a:rPr lang="it-IT" sz="2000" dirty="0" err="1">
                <a:sym typeface="Symbol"/>
              </a:rPr>
              <a:t>established</a:t>
            </a:r>
            <a:r>
              <a:rPr lang="it-IT" sz="2000" dirty="0">
                <a:sym typeface="Symbol"/>
              </a:rPr>
              <a:t> </a:t>
            </a:r>
            <a:r>
              <a:rPr lang="it-IT" sz="2000" dirty="0" err="1">
                <a:sym typeface="Symbol"/>
              </a:rPr>
              <a:t>technology</a:t>
            </a:r>
            <a:r>
              <a:rPr lang="it-IT" sz="2000" dirty="0">
                <a:sym typeface="Symbol"/>
              </a:rPr>
              <a:t>,  </a:t>
            </a:r>
            <a:r>
              <a:rPr lang="it-IT" sz="2000" dirty="0" err="1">
                <a:sym typeface="Symbol"/>
              </a:rPr>
              <a:t>shaped</a:t>
            </a:r>
            <a:r>
              <a:rPr lang="it-IT" sz="2000" dirty="0">
                <a:sym typeface="Symbol"/>
              </a:rPr>
              <a:t> in a </a:t>
            </a:r>
            <a:r>
              <a:rPr lang="it-IT" sz="2000" dirty="0" err="1">
                <a:sym typeface="Symbol"/>
              </a:rPr>
              <a:t>totally</a:t>
            </a:r>
            <a:r>
              <a:rPr lang="it-IT" sz="2000" dirty="0">
                <a:sym typeface="Symbol"/>
              </a:rPr>
              <a:t> innovative </a:t>
            </a:r>
            <a:r>
              <a:rPr lang="it-IT" sz="2000" dirty="0" err="1">
                <a:sym typeface="Symbol"/>
              </a:rPr>
              <a:t>geometry</a:t>
            </a:r>
            <a:r>
              <a:rPr lang="it-IT" sz="2000" dirty="0">
                <a:sym typeface="Symbol"/>
              </a:rPr>
              <a:t>, i.e. the </a:t>
            </a:r>
            <a:r>
              <a:rPr lang="it-IT" sz="2000" i="1" dirty="0" err="1">
                <a:solidFill>
                  <a:srgbClr val="FF0000"/>
                </a:solidFill>
                <a:sym typeface="Symbol"/>
              </a:rPr>
              <a:t>cylindrical</a:t>
            </a:r>
            <a:r>
              <a:rPr lang="it-IT" sz="2000" i="1" dirty="0">
                <a:solidFill>
                  <a:srgbClr val="FF0000"/>
                </a:solidFill>
                <a:sym typeface="Symbol"/>
              </a:rPr>
              <a:t> GEM </a:t>
            </a:r>
            <a:r>
              <a:rPr lang="it-IT" sz="2000" dirty="0">
                <a:sym typeface="Symbol"/>
              </a:rPr>
              <a:t>(C-GEM) </a:t>
            </a:r>
            <a:r>
              <a:rPr lang="it-IT" sz="2000" dirty="0" err="1" smtClean="0">
                <a:sym typeface="Symbol"/>
              </a:rPr>
              <a:t>developped</a:t>
            </a:r>
            <a:r>
              <a:rPr lang="it-IT" sz="2000" dirty="0" smtClean="0">
                <a:sym typeface="Symbol"/>
              </a:rPr>
              <a:t> </a:t>
            </a:r>
            <a:r>
              <a:rPr lang="it-IT" sz="2000" dirty="0" err="1" smtClean="0">
                <a:sym typeface="Symbol"/>
              </a:rPr>
              <a:t>at</a:t>
            </a:r>
            <a:r>
              <a:rPr lang="it-IT" sz="2000" dirty="0" smtClean="0">
                <a:sym typeface="Symbol"/>
              </a:rPr>
              <a:t>  LNF.</a:t>
            </a:r>
          </a:p>
          <a:p>
            <a:pPr eaLnBrk="1" hangingPunct="1"/>
            <a:r>
              <a:rPr lang="it-IT" sz="2000" dirty="0" smtClean="0">
                <a:latin typeface="Comic Sans MS" pitchFamily="66" charset="0"/>
              </a:rPr>
              <a:t>First </a:t>
            </a:r>
            <a:r>
              <a:rPr lang="it-IT" sz="2000" dirty="0" err="1">
                <a:latin typeface="Comic Sans MS" pitchFamily="66" charset="0"/>
              </a:rPr>
              <a:t>layer</a:t>
            </a:r>
            <a:r>
              <a:rPr lang="it-IT" sz="2000" dirty="0">
                <a:latin typeface="Comic Sans MS" pitchFamily="66" charset="0"/>
              </a:rPr>
              <a:t> (out of 4) </a:t>
            </a:r>
            <a:r>
              <a:rPr lang="it-IT" sz="2000" dirty="0" err="1">
                <a:latin typeface="Comic Sans MS" pitchFamily="66" charset="0"/>
              </a:rPr>
              <a:t>almost</a:t>
            </a:r>
            <a:r>
              <a:rPr lang="it-IT" sz="2000" dirty="0">
                <a:latin typeface="Comic Sans MS" pitchFamily="66" charset="0"/>
              </a:rPr>
              <a:t> </a:t>
            </a:r>
            <a:r>
              <a:rPr lang="it-IT" sz="2000" dirty="0" err="1">
                <a:latin typeface="Comic Sans MS" pitchFamily="66" charset="0"/>
              </a:rPr>
              <a:t>completed</a:t>
            </a:r>
            <a:r>
              <a:rPr lang="it-IT" sz="2000" dirty="0">
                <a:latin typeface="Comic Sans MS" pitchFamily="66" charset="0"/>
              </a:rPr>
              <a:t>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69329" y="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KLOE-2   Status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6" name="Immagine 7" descr="IMG_62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6" y="2492896"/>
            <a:ext cx="4714875" cy="264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50194" y="21235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800" dirty="0" err="1">
                <a:solidFill>
                  <a:srgbClr val="FF0000"/>
                </a:solidFill>
              </a:rPr>
              <a:t>A</a:t>
            </a:r>
            <a:r>
              <a:rPr lang="it-IT" sz="1800" dirty="0" err="1" smtClean="0">
                <a:solidFill>
                  <a:srgbClr val="FF0000"/>
                </a:solidFill>
              </a:rPr>
              <a:t>node</a:t>
            </a:r>
            <a:r>
              <a:rPr lang="it-IT" sz="1800" dirty="0" smtClean="0">
                <a:solidFill>
                  <a:srgbClr val="FF0000"/>
                </a:solidFill>
              </a:rPr>
              <a:t> </a:t>
            </a:r>
            <a:r>
              <a:rPr lang="it-IT" sz="1800" dirty="0" err="1">
                <a:solidFill>
                  <a:srgbClr val="FF0000"/>
                </a:solidFill>
              </a:rPr>
              <a:t>cylindrical</a:t>
            </a:r>
            <a:r>
              <a:rPr lang="it-IT" sz="1800" dirty="0">
                <a:solidFill>
                  <a:srgbClr val="FF0000"/>
                </a:solidFill>
              </a:rPr>
              <a:t>  </a:t>
            </a:r>
            <a:r>
              <a:rPr lang="it-IT" sz="1800" dirty="0" err="1">
                <a:solidFill>
                  <a:srgbClr val="FF0000"/>
                </a:solidFill>
              </a:rPr>
              <a:t>gluing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7" name="Rectangle 93"/>
          <p:cNvSpPr>
            <a:spLocks/>
          </p:cNvSpPr>
          <p:nvPr/>
        </p:nvSpPr>
        <p:spPr bwMode="auto">
          <a:xfrm>
            <a:off x="225322" y="5805264"/>
            <a:ext cx="4932548" cy="936104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eaLnBrk="1" hangingPunct="1"/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etector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construction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completion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expected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for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summer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2012 </a:t>
            </a:r>
          </a:p>
        </p:txBody>
      </p:sp>
      <p:pic>
        <p:nvPicPr>
          <p:cNvPr id="8" name="Immagine 4" descr="IMG_56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310" y="2780928"/>
            <a:ext cx="2870200" cy="407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5076056" y="1846565"/>
            <a:ext cx="4067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dirty="0" err="1">
                <a:solidFill>
                  <a:srgbClr val="FF0000"/>
                </a:solidFill>
                <a:latin typeface="Arial" pitchFamily="34" charset="0"/>
              </a:rPr>
              <a:t>Final</a:t>
            </a:r>
            <a:r>
              <a:rPr lang="it-IT" sz="18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Arial" pitchFamily="34" charset="0"/>
              </a:rPr>
              <a:t>insertion</a:t>
            </a:r>
            <a:r>
              <a:rPr lang="it-IT" sz="1800" dirty="0">
                <a:solidFill>
                  <a:srgbClr val="FF0000"/>
                </a:solidFill>
                <a:latin typeface="Arial" pitchFamily="34" charset="0"/>
              </a:rPr>
              <a:t> test of a </a:t>
            </a:r>
            <a:r>
              <a:rPr lang="it-IT" sz="1800" dirty="0" err="1">
                <a:solidFill>
                  <a:srgbClr val="FF0000"/>
                </a:solidFill>
                <a:latin typeface="Arial" pitchFamily="34" charset="0"/>
              </a:rPr>
              <a:t>real</a:t>
            </a:r>
            <a:r>
              <a:rPr lang="it-IT" sz="18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Arial" pitchFamily="34" charset="0"/>
              </a:rPr>
              <a:t>cylindrical</a:t>
            </a:r>
            <a:r>
              <a:rPr lang="it-IT" sz="1800" dirty="0">
                <a:solidFill>
                  <a:srgbClr val="FF0000"/>
                </a:solidFill>
                <a:latin typeface="Arial" pitchFamily="34" charset="0"/>
              </a:rPr>
              <a:t> GEM </a:t>
            </a:r>
            <a:r>
              <a:rPr lang="it-IT" sz="1800" dirty="0" err="1">
                <a:solidFill>
                  <a:srgbClr val="FF0000"/>
                </a:solidFill>
                <a:latin typeface="Arial" pitchFamily="34" charset="0"/>
              </a:rPr>
              <a:t>electrode</a:t>
            </a:r>
            <a:r>
              <a:rPr lang="it-IT" sz="1800" dirty="0">
                <a:solidFill>
                  <a:srgbClr val="FF0000"/>
                </a:solidFill>
                <a:latin typeface="Arial" pitchFamily="34" charset="0"/>
              </a:rPr>
              <a:t> inside a CF </a:t>
            </a:r>
            <a:r>
              <a:rPr lang="it-IT" sz="1800" dirty="0" err="1">
                <a:solidFill>
                  <a:srgbClr val="FF0000"/>
                </a:solidFill>
                <a:latin typeface="Arial" pitchFamily="34" charset="0"/>
              </a:rPr>
              <a:t>anode</a:t>
            </a:r>
            <a:r>
              <a:rPr lang="it-IT" sz="1800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it-IT" sz="1800" dirty="0" err="1">
                <a:solidFill>
                  <a:srgbClr val="FF0000"/>
                </a:solidFill>
                <a:latin typeface="Arial" pitchFamily="34" charset="0"/>
              </a:rPr>
              <a:t>prototyope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307606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228600" y="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DA</a:t>
            </a:r>
            <a:r>
              <a:rPr lang="en-GB" sz="3200" b="1" i="1" dirty="0" smtClean="0">
                <a:solidFill>
                  <a:srgbClr val="FFFF00"/>
                </a:solidFill>
                <a:latin typeface="Symbol" pitchFamily="18" charset="2"/>
              </a:rPr>
              <a:t>F</a:t>
            </a:r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NE  in 2011  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2118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92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tangolo 1"/>
          <p:cNvSpPr/>
          <p:nvPr/>
        </p:nvSpPr>
        <p:spPr>
          <a:xfrm>
            <a:off x="107504" y="836712"/>
            <a:ext cx="903649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Many </a:t>
            </a:r>
            <a:r>
              <a:rPr lang="en-US" b="1" dirty="0">
                <a:latin typeface="Comic Sans MS" pitchFamily="66" charset="0"/>
              </a:rPr>
              <a:t>technical </a:t>
            </a:r>
            <a:r>
              <a:rPr lang="en-US" b="1" dirty="0" smtClean="0">
                <a:latin typeface="Comic Sans MS" pitchFamily="66" charset="0"/>
              </a:rPr>
              <a:t>faults </a:t>
            </a:r>
            <a:r>
              <a:rPr lang="en-US" b="1" dirty="0">
                <a:latin typeface="Comic Sans MS" pitchFamily="66" charset="0"/>
              </a:rPr>
              <a:t>affected DA</a:t>
            </a:r>
            <a:r>
              <a:rPr lang="en-US" b="1" dirty="0">
                <a:latin typeface="Symbol" pitchFamily="18" charset="2"/>
              </a:rPr>
              <a:t>F</a:t>
            </a:r>
            <a:r>
              <a:rPr lang="en-US" b="1" dirty="0">
                <a:latin typeface="Comic Sans MS" pitchFamily="66" charset="0"/>
              </a:rPr>
              <a:t>NE operations:</a:t>
            </a:r>
          </a:p>
          <a:p>
            <a:pPr marL="977900" lvl="1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A4BF2"/>
                </a:solidFill>
                <a:latin typeface="Comic Sans MS" pitchFamily="66" charset="0"/>
              </a:rPr>
              <a:t>Failure of injection </a:t>
            </a:r>
            <a:r>
              <a:rPr lang="en-US" sz="2000" b="1" dirty="0">
                <a:solidFill>
                  <a:srgbClr val="3A4BF2"/>
                </a:solidFill>
                <a:latin typeface="Comic Sans MS" pitchFamily="66" charset="0"/>
              </a:rPr>
              <a:t>septum of the positron </a:t>
            </a:r>
            <a:r>
              <a:rPr lang="en-US" sz="2000" b="1" dirty="0" smtClean="0">
                <a:solidFill>
                  <a:srgbClr val="3A4BF2"/>
                </a:solidFill>
                <a:latin typeface="Comic Sans MS" pitchFamily="66" charset="0"/>
              </a:rPr>
              <a:t>ring.</a:t>
            </a:r>
          </a:p>
          <a:p>
            <a:pPr marL="977900" lvl="1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Cooling system of the KLOE magnet power supply.</a:t>
            </a:r>
          </a:p>
          <a:p>
            <a:pPr marL="977900" lvl="1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B500B5"/>
                </a:solidFill>
                <a:latin typeface="Comic Sans MS" pitchFamily="66" charset="0"/>
              </a:rPr>
              <a:t>Injection </a:t>
            </a:r>
            <a:r>
              <a:rPr lang="en-US" sz="2000" b="1" dirty="0">
                <a:solidFill>
                  <a:srgbClr val="B500B5"/>
                </a:solidFill>
                <a:latin typeface="Comic Sans MS" pitchFamily="66" charset="0"/>
              </a:rPr>
              <a:t>system</a:t>
            </a:r>
            <a:r>
              <a:rPr lang="en-US" sz="2000" b="1" dirty="0" smtClean="0">
                <a:solidFill>
                  <a:srgbClr val="B500B5"/>
                </a:solidFill>
                <a:latin typeface="Comic Sans MS" pitchFamily="66" charset="0"/>
              </a:rPr>
              <a:t>: D modulator fault.</a:t>
            </a:r>
            <a:endParaRPr lang="en-US" sz="2000" b="1" dirty="0">
              <a:solidFill>
                <a:srgbClr val="B500B5"/>
              </a:solidFill>
              <a:latin typeface="Comic Sans MS" pitchFamily="66" charset="0"/>
            </a:endParaRPr>
          </a:p>
          <a:p>
            <a:pPr marL="977900" lvl="1" indent="-342900" algn="just">
              <a:buFont typeface="Arial" pitchFamily="34" charset="0"/>
              <a:buChar char="•"/>
            </a:pPr>
            <a:r>
              <a:rPr lang="en-US" sz="2000" b="1" dirty="0">
                <a:solidFill>
                  <a:srgbClr val="93050D"/>
                </a:solidFill>
                <a:latin typeface="Comic Sans MS" pitchFamily="66" charset="0"/>
              </a:rPr>
              <a:t>Injection system</a:t>
            </a:r>
            <a:r>
              <a:rPr lang="en-US" sz="2000" b="1" dirty="0" smtClean="0">
                <a:solidFill>
                  <a:srgbClr val="93050D"/>
                </a:solidFill>
                <a:latin typeface="Comic Sans MS" pitchFamily="66" charset="0"/>
              </a:rPr>
              <a:t>: LINAC </a:t>
            </a:r>
            <a:r>
              <a:rPr lang="en-US" sz="2000" b="1" dirty="0">
                <a:solidFill>
                  <a:srgbClr val="93050D"/>
                </a:solidFill>
                <a:latin typeface="Comic Sans MS" pitchFamily="66" charset="0"/>
              </a:rPr>
              <a:t>gun </a:t>
            </a:r>
            <a:r>
              <a:rPr lang="en-US" sz="2000" b="1" dirty="0" smtClean="0">
                <a:solidFill>
                  <a:srgbClr val="93050D"/>
                </a:solidFill>
                <a:latin typeface="Comic Sans MS" pitchFamily="66" charset="0"/>
              </a:rPr>
              <a:t>cathode faults, last spare  </a:t>
            </a:r>
          </a:p>
          <a:p>
            <a:pPr marL="635000" lvl="1" algn="just"/>
            <a:r>
              <a:rPr lang="en-US" sz="2000" b="1" dirty="0">
                <a:solidFill>
                  <a:srgbClr val="93050D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solidFill>
                  <a:srgbClr val="93050D"/>
                </a:solidFill>
                <a:latin typeface="Comic Sans MS" pitchFamily="66" charset="0"/>
              </a:rPr>
              <a:t>  from SLAC worked until 25 May. </a:t>
            </a:r>
          </a:p>
        </p:txBody>
      </p:sp>
      <p:sp>
        <p:nvSpPr>
          <p:cNvPr id="6" name="Rettangolo 5"/>
          <p:cNvSpPr/>
          <p:nvPr/>
        </p:nvSpPr>
        <p:spPr>
          <a:xfrm>
            <a:off x="44026" y="3284984"/>
            <a:ext cx="88392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 	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Solved..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977900" lvl="1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3A4BF2"/>
                </a:solidFill>
                <a:latin typeface="Comic Sans MS" pitchFamily="66" charset="0"/>
              </a:rPr>
              <a:t>New coils delivered for all injection kickers, positron </a:t>
            </a:r>
            <a:r>
              <a:rPr lang="en-US" sz="2000" b="1" dirty="0">
                <a:solidFill>
                  <a:srgbClr val="3A4BF2"/>
                </a:solidFill>
                <a:latin typeface="Comic Sans MS" pitchFamily="66" charset="0"/>
              </a:rPr>
              <a:t>injection restored in </a:t>
            </a:r>
            <a:r>
              <a:rPr lang="en-US" sz="2000" b="1" dirty="0" smtClean="0">
                <a:solidFill>
                  <a:srgbClr val="3A4BF2"/>
                </a:solidFill>
                <a:latin typeface="Comic Sans MS" pitchFamily="66" charset="0"/>
              </a:rPr>
              <a:t>April. </a:t>
            </a:r>
          </a:p>
          <a:p>
            <a:pPr marL="977900" lvl="1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Modification of the hydraulic circuit and cleaning the water cooling system, </a:t>
            </a:r>
            <a:r>
              <a:rPr lang="en-US" sz="2000" b="1" dirty="0" err="1" smtClean="0">
                <a:solidFill>
                  <a:srgbClr val="00B050"/>
                </a:solidFill>
                <a:latin typeface="Comic Sans MS" pitchFamily="66" charset="0"/>
              </a:rPr>
              <a:t>cooldown</a:t>
            </a:r>
            <a:r>
              <a:rPr lang="en-US" sz="2000" b="1" dirty="0" smtClean="0">
                <a:solidFill>
                  <a:srgbClr val="00B050"/>
                </a:solidFill>
                <a:latin typeface="Comic Sans MS" pitchFamily="66" charset="0"/>
              </a:rPr>
              <a:t> of the KLOE magnet completed in September.</a:t>
            </a:r>
          </a:p>
          <a:p>
            <a:pPr marL="977900" lvl="1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B500B5"/>
                </a:solidFill>
                <a:latin typeface="Comic Sans MS" pitchFamily="66" charset="0"/>
              </a:rPr>
              <a:t>The ceramic window between the </a:t>
            </a:r>
            <a:r>
              <a:rPr lang="en-US" sz="2000" b="1" dirty="0">
                <a:solidFill>
                  <a:srgbClr val="B500B5"/>
                </a:solidFill>
                <a:latin typeface="Comic Sans MS" pitchFamily="66" charset="0"/>
              </a:rPr>
              <a:t>k</a:t>
            </a:r>
            <a:r>
              <a:rPr lang="en-US" sz="2000" b="1" dirty="0" smtClean="0">
                <a:solidFill>
                  <a:srgbClr val="B500B5"/>
                </a:solidFill>
                <a:latin typeface="Comic Sans MS" pitchFamily="66" charset="0"/>
              </a:rPr>
              <a:t>lystron of the D modulator, essential for e</a:t>
            </a:r>
            <a:r>
              <a:rPr lang="en-US" sz="2000" b="1" baseline="30000" dirty="0" smtClean="0">
                <a:solidFill>
                  <a:srgbClr val="B500B5"/>
                </a:solidFill>
                <a:latin typeface="Comic Sans MS" pitchFamily="66" charset="0"/>
              </a:rPr>
              <a:t>+</a:t>
            </a:r>
            <a:r>
              <a:rPr lang="en-US" sz="2000" b="1" dirty="0" smtClean="0">
                <a:solidFill>
                  <a:srgbClr val="B500B5"/>
                </a:solidFill>
                <a:latin typeface="Comic Sans MS" pitchFamily="66" charset="0"/>
              </a:rPr>
              <a:t> production, replaced in May.</a:t>
            </a:r>
            <a:endParaRPr lang="en-US" sz="2000" b="1" dirty="0">
              <a:solidFill>
                <a:srgbClr val="B500B5"/>
              </a:solidFill>
              <a:latin typeface="Comic Sans MS" pitchFamily="66" charset="0"/>
            </a:endParaRPr>
          </a:p>
          <a:p>
            <a:pPr marL="977900" lvl="1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93050D"/>
                </a:solidFill>
                <a:latin typeface="Comic Sans MS" pitchFamily="66" charset="0"/>
              </a:rPr>
              <a:t>Several new cathodes ordered, the new one installed 24  October</a:t>
            </a:r>
            <a:r>
              <a:rPr lang="en-US" sz="2200" b="1" dirty="0" smtClean="0">
                <a:solidFill>
                  <a:srgbClr val="93050D"/>
                </a:solidFill>
                <a:latin typeface="Comic Sans MS" pitchFamily="66" charset="0"/>
              </a:rPr>
              <a:t>. </a:t>
            </a:r>
            <a:endParaRPr lang="en-US" sz="2200" b="1" dirty="0">
              <a:solidFill>
                <a:srgbClr val="93050D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53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944813"/>
            <a:ext cx="4464050" cy="336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913" y="692150"/>
            <a:ext cx="34417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784600"/>
            <a:ext cx="31686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CasellaDiTesto 5"/>
          <p:cNvSpPr txBox="1">
            <a:spLocks noChangeArrowheads="1"/>
          </p:cNvSpPr>
          <p:nvPr/>
        </p:nvSpPr>
        <p:spPr bwMode="auto">
          <a:xfrm>
            <a:off x="208866" y="2483148"/>
            <a:ext cx="31318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QCALT Tiles </a:t>
            </a:r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machining</a:t>
            </a:r>
            <a:endParaRPr lang="it-IT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150" name="CasellaDiTesto 6"/>
          <p:cNvSpPr txBox="1">
            <a:spLocks noChangeArrowheads="1"/>
          </p:cNvSpPr>
          <p:nvPr/>
        </p:nvSpPr>
        <p:spPr bwMode="auto">
          <a:xfrm>
            <a:off x="3419475" y="1774825"/>
            <a:ext cx="1584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Mechanical</a:t>
            </a:r>
            <a:r>
              <a:rPr lang="it-IT" sz="2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Calibri" pitchFamily="34" charset="0"/>
              </a:rPr>
              <a:t>Structure</a:t>
            </a:r>
            <a:endParaRPr lang="it-IT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1" name="Connettore 2 10"/>
          <p:cNvCxnSpPr/>
          <p:nvPr/>
        </p:nvCxnSpPr>
        <p:spPr>
          <a:xfrm>
            <a:off x="4932363" y="1989138"/>
            <a:ext cx="431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4787900" y="2420938"/>
            <a:ext cx="504825" cy="5032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38113" y="41625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KLOE-2   Status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84480" y="692150"/>
            <a:ext cx="48072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it-IT" sz="2000" dirty="0">
                <a:latin typeface="Comic Sans MS" pitchFamily="66" charset="0"/>
              </a:rPr>
              <a:t>Quadrupole </a:t>
            </a:r>
            <a:r>
              <a:rPr lang="it-IT" sz="2000" dirty="0" err="1">
                <a:latin typeface="Comic Sans MS" pitchFamily="66" charset="0"/>
              </a:rPr>
              <a:t>Calorimeter</a:t>
            </a:r>
            <a:r>
              <a:rPr lang="it-IT" sz="2000" dirty="0">
                <a:latin typeface="Comic Sans MS" pitchFamily="66" charset="0"/>
              </a:rPr>
              <a:t> (QCALT)  and </a:t>
            </a:r>
            <a:r>
              <a:rPr lang="it-IT" sz="2000" dirty="0" err="1">
                <a:latin typeface="Comic Sans MS" pitchFamily="66" charset="0"/>
              </a:rPr>
              <a:t>Forward</a:t>
            </a:r>
            <a:r>
              <a:rPr lang="it-IT" sz="2000" dirty="0">
                <a:latin typeface="Comic Sans MS" pitchFamily="66" charset="0"/>
              </a:rPr>
              <a:t> </a:t>
            </a:r>
            <a:r>
              <a:rPr lang="it-IT" sz="2000" dirty="0" err="1">
                <a:latin typeface="Comic Sans MS" pitchFamily="66" charset="0"/>
              </a:rPr>
              <a:t>Calorimeter</a:t>
            </a:r>
            <a:r>
              <a:rPr lang="it-IT" sz="2000" dirty="0">
                <a:latin typeface="Comic Sans MS" pitchFamily="66" charset="0"/>
              </a:rPr>
              <a:t> (CCALT) </a:t>
            </a:r>
            <a:r>
              <a:rPr lang="it-IT" sz="2000" dirty="0" err="1">
                <a:latin typeface="Comic Sans MS" pitchFamily="66" charset="0"/>
              </a:rPr>
              <a:t>construction</a:t>
            </a:r>
            <a:r>
              <a:rPr lang="it-IT" sz="2000" dirty="0">
                <a:latin typeface="Comic Sans MS" pitchFamily="66" charset="0"/>
              </a:rPr>
              <a:t> </a:t>
            </a:r>
            <a:r>
              <a:rPr lang="it-IT" sz="2000" dirty="0" err="1">
                <a:latin typeface="Comic Sans MS" pitchFamily="66" charset="0"/>
              </a:rPr>
              <a:t>started</a:t>
            </a:r>
            <a:r>
              <a:rPr lang="it-IT" dirty="0"/>
              <a:t>. </a:t>
            </a:r>
          </a:p>
        </p:txBody>
      </p:sp>
      <p:sp>
        <p:nvSpPr>
          <p:cNvPr id="12" name="Rectangle 93"/>
          <p:cNvSpPr>
            <a:spLocks/>
          </p:cNvSpPr>
          <p:nvPr/>
        </p:nvSpPr>
        <p:spPr bwMode="auto">
          <a:xfrm>
            <a:off x="305457" y="6308725"/>
            <a:ext cx="7812360" cy="481831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eaLnBrk="1" hangingPunct="1"/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Final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detectors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completion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expected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for </a:t>
            </a:r>
            <a:r>
              <a:rPr lang="it-IT" dirty="0" err="1">
                <a:solidFill>
                  <a:srgbClr val="FF0000"/>
                </a:solidFill>
                <a:latin typeface="Comic Sans MS" pitchFamily="66" charset="0"/>
              </a:rPr>
              <a:t>spring</a:t>
            </a:r>
            <a:r>
              <a:rPr lang="it-IT" dirty="0">
                <a:solidFill>
                  <a:srgbClr val="FF0000"/>
                </a:solidFill>
                <a:latin typeface="Comic Sans MS" pitchFamily="66" charset="0"/>
              </a:rPr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351397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/>
          </p:cNvSpPr>
          <p:nvPr/>
        </p:nvSpPr>
        <p:spPr bwMode="auto">
          <a:xfrm>
            <a:off x="914400" y="6675438"/>
            <a:ext cx="7999413" cy="182562"/>
          </a:xfrm>
          <a:prstGeom prst="rect">
            <a:avLst/>
          </a:prstGeom>
          <a:solidFill>
            <a:srgbClr val="E4E6D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it-IT"/>
          </a:p>
        </p:txBody>
      </p:sp>
      <p:pic>
        <p:nvPicPr>
          <p:cNvPr id="5123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4763"/>
            <a:ext cx="1524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/>
          </p:cNvSpPr>
          <p:nvPr/>
        </p:nvSpPr>
        <p:spPr bwMode="auto">
          <a:xfrm>
            <a:off x="1792288" y="427038"/>
            <a:ext cx="22418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200" u="sng" dirty="0">
                <a:solidFill>
                  <a:srgbClr val="8DA440"/>
                </a:solidFill>
                <a:ea typeface="Century Gothic" charset="0"/>
                <a:cs typeface="Century Gothic" charset="0"/>
                <a:hlinkClick r:id="rId3"/>
              </a:rPr>
              <a:t>http://www.lnf.infn.it/acceleratori</a:t>
            </a:r>
            <a:endParaRPr lang="en-US" dirty="0">
              <a:solidFill>
                <a:schemeClr val="tx1"/>
              </a:solidFill>
              <a:cs typeface="Times" charset="0"/>
            </a:endParaRPr>
          </a:p>
          <a:p>
            <a:pPr marL="39688"/>
            <a:r>
              <a:rPr lang="en-US" sz="1200" dirty="0">
                <a:solidFill>
                  <a:schemeClr val="tx1"/>
                </a:solidFill>
                <a:latin typeface="ＭＳ Ｐゴシック" charset="-128"/>
                <a:ea typeface="ＭＳ Ｐゴシック" charset="-128"/>
                <a:sym typeface="ＭＳ Ｐゴシック" charset="-128"/>
              </a:rPr>
              <a:t>	</a:t>
            </a:r>
            <a:endParaRPr lang="en-US" sz="1300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graphicFrame>
        <p:nvGraphicFramePr>
          <p:cNvPr id="5127" name="Group 7"/>
          <p:cNvGraphicFramePr>
            <a:graphicFrameLocks noGrp="1"/>
          </p:cNvGraphicFramePr>
          <p:nvPr/>
        </p:nvGraphicFramePr>
        <p:xfrm>
          <a:off x="1603375" y="2876550"/>
          <a:ext cx="6718300" cy="222250"/>
        </p:xfrm>
        <a:graphic>
          <a:graphicData uri="http://schemas.openxmlformats.org/drawingml/2006/table">
            <a:tbl>
              <a:tblPr/>
              <a:tblGrid>
                <a:gridCol w="547688"/>
                <a:gridCol w="547687"/>
                <a:gridCol w="546100"/>
                <a:gridCol w="547688"/>
                <a:gridCol w="547687"/>
                <a:gridCol w="547688"/>
                <a:gridCol w="547687"/>
                <a:gridCol w="547688"/>
                <a:gridCol w="546100"/>
                <a:gridCol w="598487"/>
                <a:gridCol w="596900"/>
                <a:gridCol w="596900"/>
              </a:tblGrid>
              <a:tr h="222250"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Jan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Feb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Apr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May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Jul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Aug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Sep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Oct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Nov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Dec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77" name="Group 57"/>
          <p:cNvGraphicFramePr>
            <a:graphicFrameLocks noGrp="1"/>
          </p:cNvGraphicFramePr>
          <p:nvPr/>
        </p:nvGraphicFramePr>
        <p:xfrm>
          <a:off x="1603375" y="3692525"/>
          <a:ext cx="6718300" cy="222250"/>
        </p:xfrm>
        <a:graphic>
          <a:graphicData uri="http://schemas.openxmlformats.org/drawingml/2006/table">
            <a:tbl>
              <a:tblPr/>
              <a:tblGrid>
                <a:gridCol w="547688"/>
                <a:gridCol w="547687"/>
                <a:gridCol w="546100"/>
                <a:gridCol w="547688"/>
                <a:gridCol w="547687"/>
                <a:gridCol w="547688"/>
                <a:gridCol w="547687"/>
                <a:gridCol w="547688"/>
                <a:gridCol w="546100"/>
                <a:gridCol w="598487"/>
                <a:gridCol w="596900"/>
                <a:gridCol w="596900"/>
              </a:tblGrid>
              <a:tr h="222250"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Jan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Feb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Apr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May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Jul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Aug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Sep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Oct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Nov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Dec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27" name="Group 107"/>
          <p:cNvGraphicFramePr>
            <a:graphicFrameLocks noGrp="1"/>
          </p:cNvGraphicFramePr>
          <p:nvPr/>
        </p:nvGraphicFramePr>
        <p:xfrm>
          <a:off x="1603375" y="4660900"/>
          <a:ext cx="6718300" cy="223838"/>
        </p:xfrm>
        <a:graphic>
          <a:graphicData uri="http://schemas.openxmlformats.org/drawingml/2006/table">
            <a:tbl>
              <a:tblPr/>
              <a:tblGrid>
                <a:gridCol w="547688"/>
                <a:gridCol w="547687"/>
                <a:gridCol w="546100"/>
                <a:gridCol w="547688"/>
                <a:gridCol w="547687"/>
                <a:gridCol w="547688"/>
                <a:gridCol w="547687"/>
                <a:gridCol w="547688"/>
                <a:gridCol w="546100"/>
                <a:gridCol w="598487"/>
                <a:gridCol w="596900"/>
                <a:gridCol w="596900"/>
              </a:tblGrid>
              <a:tr h="223838"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Jan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Feb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Apr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May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Jul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Aug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Sep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Oct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Nov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Dec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  <p:sp>
        <p:nvSpPr>
          <p:cNvPr id="5277" name="Rectangle 157"/>
          <p:cNvSpPr>
            <a:spLocks/>
          </p:cNvSpPr>
          <p:nvPr/>
        </p:nvSpPr>
        <p:spPr bwMode="auto">
          <a:xfrm>
            <a:off x="906463" y="2798763"/>
            <a:ext cx="660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800">
                <a:solidFill>
                  <a:schemeClr val="tx1"/>
                </a:solidFill>
                <a:ea typeface="Century Gothic" charset="0"/>
                <a:cs typeface="Century Gothic" charset="0"/>
              </a:rPr>
              <a:t>2011</a:t>
            </a:r>
          </a:p>
        </p:txBody>
      </p:sp>
      <p:sp>
        <p:nvSpPr>
          <p:cNvPr id="5278" name="Rectangle 158"/>
          <p:cNvSpPr>
            <a:spLocks/>
          </p:cNvSpPr>
          <p:nvPr/>
        </p:nvSpPr>
        <p:spPr bwMode="auto">
          <a:xfrm>
            <a:off x="906463" y="3632200"/>
            <a:ext cx="660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800">
                <a:solidFill>
                  <a:schemeClr val="tx1"/>
                </a:solidFill>
                <a:ea typeface="Century Gothic" charset="0"/>
                <a:cs typeface="Century Gothic" charset="0"/>
              </a:rPr>
              <a:t>2012</a:t>
            </a:r>
          </a:p>
        </p:txBody>
      </p:sp>
      <p:sp>
        <p:nvSpPr>
          <p:cNvPr id="5279" name="Rectangle 159"/>
          <p:cNvSpPr>
            <a:spLocks/>
          </p:cNvSpPr>
          <p:nvPr/>
        </p:nvSpPr>
        <p:spPr bwMode="auto">
          <a:xfrm>
            <a:off x="906463" y="4575175"/>
            <a:ext cx="660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800">
                <a:solidFill>
                  <a:schemeClr val="tx1"/>
                </a:solidFill>
                <a:ea typeface="Century Gothic" charset="0"/>
                <a:cs typeface="Century Gothic" charset="0"/>
              </a:rPr>
              <a:t>2013</a:t>
            </a:r>
          </a:p>
        </p:txBody>
      </p:sp>
      <p:graphicFrame>
        <p:nvGraphicFramePr>
          <p:cNvPr id="5280" name="Group 160"/>
          <p:cNvGraphicFramePr>
            <a:graphicFrameLocks noGrp="1"/>
          </p:cNvGraphicFramePr>
          <p:nvPr/>
        </p:nvGraphicFramePr>
        <p:xfrm>
          <a:off x="1603375" y="5527675"/>
          <a:ext cx="6718300" cy="222250"/>
        </p:xfrm>
        <a:graphic>
          <a:graphicData uri="http://schemas.openxmlformats.org/drawingml/2006/table">
            <a:tbl>
              <a:tblPr/>
              <a:tblGrid>
                <a:gridCol w="547688"/>
                <a:gridCol w="547687"/>
                <a:gridCol w="546100"/>
                <a:gridCol w="547688"/>
                <a:gridCol w="547687"/>
                <a:gridCol w="547688"/>
                <a:gridCol w="547687"/>
                <a:gridCol w="547688"/>
                <a:gridCol w="546100"/>
                <a:gridCol w="598487"/>
                <a:gridCol w="596900"/>
                <a:gridCol w="596900"/>
              </a:tblGrid>
              <a:tr h="222250"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Jan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Feb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Apr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May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Jul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Aug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Sep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Oct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Nov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Dec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  <p:sp>
        <p:nvSpPr>
          <p:cNvPr id="5330" name="Rectangle 210"/>
          <p:cNvSpPr>
            <a:spLocks/>
          </p:cNvSpPr>
          <p:nvPr/>
        </p:nvSpPr>
        <p:spPr bwMode="auto">
          <a:xfrm>
            <a:off x="906463" y="5448300"/>
            <a:ext cx="660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800">
                <a:solidFill>
                  <a:schemeClr val="tx1"/>
                </a:solidFill>
                <a:ea typeface="Century Gothic" charset="0"/>
                <a:cs typeface="Century Gothic" charset="0"/>
              </a:rPr>
              <a:t>2014</a:t>
            </a:r>
          </a:p>
        </p:txBody>
      </p:sp>
      <p:pic>
        <p:nvPicPr>
          <p:cNvPr id="5331" name="Picture 21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338" y="3140075"/>
            <a:ext cx="1651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2" name="Picture 21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3975100"/>
            <a:ext cx="36322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3" name="Picture 21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5" y="3981450"/>
            <a:ext cx="10922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4" name="Picture 21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3" y="4949825"/>
            <a:ext cx="21844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5" name="Picture 215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4949825"/>
            <a:ext cx="36322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6" name="Picture 216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5815013"/>
            <a:ext cx="31623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7" name="Picture 217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5810250"/>
            <a:ext cx="20955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38" name="Rectangle 218"/>
          <p:cNvSpPr>
            <a:spLocks/>
          </p:cNvSpPr>
          <p:nvPr/>
        </p:nvSpPr>
        <p:spPr bwMode="auto">
          <a:xfrm>
            <a:off x="4630738" y="3106738"/>
            <a:ext cx="18923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100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LINAC vacuum, electronics and  review; cathode inst.;</a:t>
            </a:r>
          </a:p>
          <a:p>
            <a:pPr marL="39688"/>
            <a:r>
              <a:rPr lang="en-US" sz="1100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ordinary maintenance</a:t>
            </a:r>
          </a:p>
        </p:txBody>
      </p:sp>
      <p:sp>
        <p:nvSpPr>
          <p:cNvPr id="5339" name="Rectangle 219"/>
          <p:cNvSpPr>
            <a:spLocks/>
          </p:cNvSpPr>
          <p:nvPr/>
        </p:nvSpPr>
        <p:spPr bwMode="auto">
          <a:xfrm>
            <a:off x="5308600" y="3998913"/>
            <a:ext cx="18288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100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Inst. inner tracker KLOE</a:t>
            </a:r>
            <a:r>
              <a:rPr lang="en-US" sz="1100" b="1" dirty="0">
                <a:solidFill>
                  <a:schemeClr val="tx1"/>
                </a:solidFill>
                <a:latin typeface="ＭＳ Ｐゴシック" charset="-128"/>
                <a:ea typeface="ヒラギノ角ゴ ProN W3" charset="0"/>
                <a:cs typeface="ヒラギノ角ゴ ProN W3" charset="0"/>
                <a:sym typeface="ＭＳ Ｐゴシック" charset="-128"/>
              </a:rPr>
              <a:t/>
            </a:r>
            <a:br>
              <a:rPr lang="en-US" sz="1100" b="1" dirty="0">
                <a:solidFill>
                  <a:schemeClr val="tx1"/>
                </a:solidFill>
                <a:latin typeface="ＭＳ Ｐゴシック" charset="-128"/>
                <a:ea typeface="ヒラギノ角ゴ ProN W3" charset="0"/>
                <a:cs typeface="ヒラギノ角ゴ ProN W3" charset="0"/>
                <a:sym typeface="ＭＳ Ｐゴシック" charset="-128"/>
              </a:rPr>
            </a:br>
            <a:r>
              <a:rPr lang="en-US" sz="1100" b="1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exceptiona</a:t>
            </a:r>
            <a:r>
              <a:rPr lang="en-US" sz="1100" b="1" dirty="0" smtClean="0">
                <a:ea typeface="Century Gothic" charset="0"/>
                <a:cs typeface="Century Gothic" charset="0"/>
              </a:rPr>
              <a:t>l </a:t>
            </a:r>
            <a:r>
              <a:rPr lang="en-US" sz="1100" b="1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maintenance</a:t>
            </a:r>
            <a:endParaRPr lang="en-US" sz="1100" b="1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  <a:p>
            <a:pPr marL="39688"/>
            <a:r>
              <a:rPr lang="en-US" sz="1100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cryogenic maintenance</a:t>
            </a:r>
          </a:p>
        </p:txBody>
      </p:sp>
      <p:sp>
        <p:nvSpPr>
          <p:cNvPr id="5340" name="Rectangle 220"/>
          <p:cNvSpPr>
            <a:spLocks/>
          </p:cNvSpPr>
          <p:nvPr/>
        </p:nvSpPr>
        <p:spPr bwMode="auto">
          <a:xfrm>
            <a:off x="4940300" y="5811838"/>
            <a:ext cx="1066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100" b="1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ordinary maintenance</a:t>
            </a:r>
          </a:p>
        </p:txBody>
      </p:sp>
      <p:pic>
        <p:nvPicPr>
          <p:cNvPr id="5342" name="Picture 222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3144838"/>
            <a:ext cx="254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43" name="Picture 223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3151188"/>
            <a:ext cx="9906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44" name="Picture 224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144838"/>
            <a:ext cx="5334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45" name="Picture 225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3151188"/>
            <a:ext cx="8382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46" name="Picture 226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175" y="3151188"/>
            <a:ext cx="4191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47" name="Picture 227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163763"/>
            <a:ext cx="2540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48" name="Rectangle 228"/>
          <p:cNvSpPr>
            <a:spLocks/>
          </p:cNvSpPr>
          <p:nvPr/>
        </p:nvSpPr>
        <p:spPr bwMode="auto">
          <a:xfrm>
            <a:off x="1851025" y="2103438"/>
            <a:ext cx="7429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100">
                <a:solidFill>
                  <a:schemeClr val="tx1"/>
                </a:solidFill>
                <a:ea typeface="Century Gothic" charset="0"/>
                <a:cs typeface="Century Gothic" charset="0"/>
              </a:rPr>
              <a:t>e- beam</a:t>
            </a:r>
          </a:p>
        </p:txBody>
      </p:sp>
      <p:pic>
        <p:nvPicPr>
          <p:cNvPr id="5349" name="Picture 229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2346325"/>
            <a:ext cx="254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50" name="Rectangle 230"/>
          <p:cNvSpPr>
            <a:spLocks/>
          </p:cNvSpPr>
          <p:nvPr/>
        </p:nvSpPr>
        <p:spPr bwMode="auto">
          <a:xfrm>
            <a:off x="1847850" y="2300288"/>
            <a:ext cx="5429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100">
                <a:solidFill>
                  <a:schemeClr val="tx1"/>
                </a:solidFill>
                <a:ea typeface="Century Gothic" charset="0"/>
                <a:cs typeface="Century Gothic" charset="0"/>
              </a:rPr>
              <a:t>down</a:t>
            </a:r>
          </a:p>
        </p:txBody>
      </p:sp>
      <p:pic>
        <p:nvPicPr>
          <p:cNvPr id="5351" name="Picture 231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2547938"/>
            <a:ext cx="2540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52" name="Rectangle 232"/>
          <p:cNvSpPr>
            <a:spLocks/>
          </p:cNvSpPr>
          <p:nvPr/>
        </p:nvSpPr>
        <p:spPr bwMode="auto">
          <a:xfrm>
            <a:off x="1844675" y="2501900"/>
            <a:ext cx="14700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100">
                <a:solidFill>
                  <a:schemeClr val="tx1"/>
                </a:solidFill>
                <a:ea typeface="Century Gothic" charset="0"/>
                <a:cs typeface="Century Gothic" charset="0"/>
              </a:rPr>
              <a:t>standard operation</a:t>
            </a:r>
          </a:p>
        </p:txBody>
      </p:sp>
      <p:pic>
        <p:nvPicPr>
          <p:cNvPr id="5353" name="Picture 233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038" y="3143250"/>
            <a:ext cx="5207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angle 2"/>
          <p:cNvSpPr>
            <a:spLocks noChangeArrowheads="1"/>
          </p:cNvSpPr>
          <p:nvPr/>
        </p:nvSpPr>
        <p:spPr bwMode="auto">
          <a:xfrm>
            <a:off x="456214" y="904597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DA</a:t>
            </a:r>
            <a:r>
              <a:rPr lang="en-GB" sz="3200" b="1" i="1" dirty="0" smtClean="0">
                <a:solidFill>
                  <a:srgbClr val="FFFF00"/>
                </a:solidFill>
                <a:latin typeface="Symbol" pitchFamily="18" charset="2"/>
              </a:rPr>
              <a:t>F</a:t>
            </a:r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NE  schedule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51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asellaDiTesto 3"/>
          <p:cNvSpPr txBox="1">
            <a:spLocks noChangeArrowheads="1"/>
          </p:cNvSpPr>
          <p:nvPr/>
        </p:nvSpPr>
        <p:spPr bwMode="auto">
          <a:xfrm>
            <a:off x="107504" y="1340768"/>
            <a:ext cx="77771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it-IT" sz="2000" dirty="0">
                <a:latin typeface="Comic Sans MS" pitchFamily="66" charset="0"/>
              </a:rPr>
              <a:t>Limit on “dark </a:t>
            </a:r>
            <a:r>
              <a:rPr lang="it-IT" sz="2000" dirty="0" err="1">
                <a:latin typeface="Comic Sans MS" pitchFamily="66" charset="0"/>
              </a:rPr>
              <a:t>photon</a:t>
            </a:r>
            <a:r>
              <a:rPr lang="it-IT" sz="2000" dirty="0">
                <a:latin typeface="Comic Sans MS" pitchFamily="66" charset="0"/>
              </a:rPr>
              <a:t>” production set </a:t>
            </a:r>
            <a:r>
              <a:rPr lang="it-IT" sz="2000" dirty="0" err="1">
                <a:latin typeface="Comic Sans MS" pitchFamily="66" charset="0"/>
              </a:rPr>
              <a:t>using</a:t>
            </a:r>
            <a:r>
              <a:rPr lang="it-IT" sz="2000" dirty="0">
                <a:latin typeface="Comic Sans MS" pitchFamily="66" charset="0"/>
              </a:rPr>
              <a:t> 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 → 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e</a:t>
            </a:r>
            <a:r>
              <a:rPr lang="it-IT" sz="2000" baseline="30000" dirty="0" err="1">
                <a:latin typeface="Comic Sans MS" pitchFamily="66" charset="0"/>
                <a:sym typeface="Symbol" pitchFamily="18" charset="2"/>
              </a:rPr>
              <a:t>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e</a:t>
            </a:r>
            <a:r>
              <a:rPr lang="it-IT" sz="2000" baseline="30000" dirty="0">
                <a:latin typeface="Comic Sans MS" pitchFamily="66" charset="0"/>
                <a:sym typeface="Symbol" pitchFamily="18" charset="2"/>
              </a:rPr>
              <a:t>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decays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. Best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limit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in the mass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range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60 &lt; M</a:t>
            </a:r>
            <a:r>
              <a:rPr lang="it-IT" sz="2000" baseline="-25000" dirty="0">
                <a:latin typeface="Comic Sans MS" pitchFamily="66" charset="0"/>
                <a:sym typeface="Symbol" pitchFamily="18" charset="2"/>
              </a:rPr>
              <a:t>U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&lt; 200 </a:t>
            </a:r>
            <a:r>
              <a:rPr lang="it-IT" sz="2000" dirty="0" err="1">
                <a:latin typeface="Comic Sans MS" pitchFamily="66" charset="0"/>
                <a:sym typeface="Symbol" pitchFamily="18" charset="2"/>
              </a:rPr>
              <a:t>MeV</a:t>
            </a:r>
            <a:r>
              <a:rPr lang="it-IT" sz="20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it-IT" sz="2000" dirty="0">
                <a:latin typeface="Comic Sans MS" pitchFamily="66" charset="0"/>
              </a:rPr>
              <a:t> </a:t>
            </a:r>
            <a:endParaRPr lang="it-IT" sz="2000" dirty="0" smtClean="0">
              <a:latin typeface="Comic Sans MS" pitchFamily="66" charset="0"/>
            </a:endParaRPr>
          </a:p>
          <a:p>
            <a:pPr eaLnBrk="1" hangingPunct="1">
              <a:buFont typeface="Arial" charset="0"/>
              <a:buChar char="•"/>
            </a:pPr>
            <a:endParaRPr lang="it-IT" sz="2000" dirty="0">
              <a:latin typeface="Comic Sans MS" pitchFamily="66" charset="0"/>
            </a:endParaRPr>
          </a:p>
          <a:p>
            <a:pPr marL="0" indent="0" eaLnBrk="1" hangingPunct="1"/>
            <a:endParaRPr lang="it-IT" sz="20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65906" y="205604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KLOE  most recent results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2396299"/>
            <a:ext cx="4540250" cy="4503737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395536" y="2092722"/>
            <a:ext cx="4535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000" dirty="0"/>
              <a:t>arXiv:1110.0411 (</a:t>
            </a:r>
            <a:r>
              <a:rPr lang="it-IT" sz="2000" dirty="0" err="1"/>
              <a:t>submitted</a:t>
            </a:r>
            <a:r>
              <a:rPr lang="it-IT" sz="2000" dirty="0"/>
              <a:t> to PLB)</a:t>
            </a:r>
          </a:p>
        </p:txBody>
      </p:sp>
      <p:sp>
        <p:nvSpPr>
          <p:cNvPr id="7" name="CasellaDiTesto 4"/>
          <p:cNvSpPr txBox="1">
            <a:spLocks noChangeArrowheads="1"/>
          </p:cNvSpPr>
          <p:nvPr/>
        </p:nvSpPr>
        <p:spPr bwMode="auto">
          <a:xfrm rot="-5400000">
            <a:off x="106189" y="4174281"/>
            <a:ext cx="25209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000" dirty="0" err="1"/>
              <a:t>Coupling</a:t>
            </a:r>
            <a:r>
              <a:rPr lang="it-IT" sz="2000" dirty="0"/>
              <a:t> of new force (</a:t>
            </a:r>
            <a:r>
              <a:rPr lang="it-IT" sz="2000" dirty="0" err="1"/>
              <a:t>normalized</a:t>
            </a:r>
            <a:r>
              <a:rPr lang="it-IT" sz="2000" dirty="0"/>
              <a:t> to </a:t>
            </a:r>
            <a:r>
              <a:rPr lang="it-IT" sz="2000" dirty="0">
                <a:sym typeface="Symbol" pitchFamily="18" charset="2"/>
              </a:rPr>
              <a:t></a:t>
            </a:r>
            <a:r>
              <a:rPr lang="it-IT" baseline="-25000" dirty="0" err="1">
                <a:sym typeface="Symbol" pitchFamily="18" charset="2"/>
              </a:rPr>
              <a:t>em</a:t>
            </a:r>
            <a:r>
              <a:rPr lang="it-IT" dirty="0">
                <a:sym typeface="Symbol" pitchFamily="18" charset="2"/>
              </a:rPr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2448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453188"/>
            <a:ext cx="2133600" cy="268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C1EDE65-435F-40EE-996E-A91109A6756D}" type="slidenum">
              <a:rPr lang="it-IT" smtClean="0">
                <a:solidFill>
                  <a:schemeClr val="hlink"/>
                </a:solidFill>
                <a:latin typeface="Times New Roman" pitchFamily="18" charset="0"/>
                <a:ea typeface="ＭＳ Ｐゴシック" pitchFamily="34" charset="-128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it-IT" smtClean="0">
              <a:solidFill>
                <a:schemeClr val="hlink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7435" y="1309860"/>
            <a:ext cx="5281613" cy="50165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•"/>
              <a:defRPr/>
            </a:pPr>
            <a:r>
              <a:rPr lang="en-US" dirty="0" smtClean="0">
                <a:sym typeface="Symbol" charset="0"/>
              </a:rPr>
              <a:t> Theoretical predictions: BR ~ 2.4 – 2.6 10</a:t>
            </a:r>
            <a:r>
              <a:rPr lang="en-US" baseline="30000" dirty="0" smtClean="0">
                <a:sym typeface="Symbol" charset="0"/>
              </a:rPr>
              <a:t>-5</a:t>
            </a:r>
          </a:p>
          <a:p>
            <a:pPr eaLnBrk="1" hangingPunct="1">
              <a:defRPr/>
            </a:pPr>
            <a:endParaRPr lang="en-US" dirty="0" smtClean="0">
              <a:sym typeface="Symbo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 smtClean="0">
                <a:sym typeface="Symbol" charset="0"/>
              </a:rPr>
              <a:t>  BR </a:t>
            </a:r>
            <a:r>
              <a:rPr lang="en-US" dirty="0">
                <a:sym typeface="Symbol" charset="0"/>
              </a:rPr>
              <a:t>&lt; 6.910</a:t>
            </a:r>
            <a:r>
              <a:rPr lang="en-US" baseline="30000" dirty="0">
                <a:sym typeface="Symbol" charset="0"/>
              </a:rPr>
              <a:t>-5</a:t>
            </a:r>
            <a:r>
              <a:rPr lang="en-US" dirty="0">
                <a:sym typeface="Symbol" charset="0"/>
              </a:rPr>
              <a:t> @90%C.L. (CMD-</a:t>
            </a:r>
            <a:r>
              <a:rPr lang="en-US" dirty="0" smtClean="0">
                <a:sym typeface="Symbol" charset="0"/>
              </a:rPr>
              <a:t>2, 2001)</a:t>
            </a:r>
            <a:endParaRPr lang="en-US" dirty="0">
              <a:sym typeface="Symbol" charset="0"/>
            </a:endParaRPr>
          </a:p>
          <a:p>
            <a:pPr eaLnBrk="1" hangingPunct="1">
              <a:defRPr/>
            </a:pPr>
            <a:r>
              <a:rPr lang="en-US" dirty="0">
                <a:sym typeface="Symbol" charset="0"/>
              </a:rPr>
              <a:t> </a:t>
            </a:r>
            <a:r>
              <a:rPr lang="en-US" dirty="0" smtClean="0">
                <a:sym typeface="Symbol" charset="0"/>
              </a:rPr>
              <a:t>  BR &lt;  9.7</a:t>
            </a:r>
            <a:r>
              <a:rPr lang="en-US" dirty="0">
                <a:sym typeface="Symbol" charset="0"/>
              </a:rPr>
              <a:t>10</a:t>
            </a:r>
            <a:r>
              <a:rPr lang="en-US" baseline="30000" dirty="0">
                <a:sym typeface="Symbol" charset="0"/>
              </a:rPr>
              <a:t>-5</a:t>
            </a:r>
            <a:r>
              <a:rPr lang="en-US" dirty="0">
                <a:sym typeface="Symbol" charset="0"/>
              </a:rPr>
              <a:t> @90%C.L. </a:t>
            </a:r>
            <a:r>
              <a:rPr lang="en-US" dirty="0" smtClean="0">
                <a:sym typeface="Symbol" charset="0"/>
              </a:rPr>
              <a:t>(WASA, 2008)</a:t>
            </a:r>
          </a:p>
          <a:p>
            <a:pPr eaLnBrk="1" hangingPunct="1">
              <a:defRPr/>
            </a:pPr>
            <a:r>
              <a:rPr lang="en-US" dirty="0">
                <a:sym typeface="Symbol" charset="0"/>
              </a:rPr>
              <a:t> </a:t>
            </a:r>
            <a:r>
              <a:rPr lang="en-US" dirty="0" smtClean="0">
                <a:sym typeface="Symbol" charset="0"/>
              </a:rPr>
              <a:t>             (2 </a:t>
            </a:r>
            <a:r>
              <a:rPr lang="en-US" dirty="0" err="1" smtClean="0">
                <a:sym typeface="Symbol" charset="0"/>
              </a:rPr>
              <a:t>evts</a:t>
            </a:r>
            <a:r>
              <a:rPr lang="en-US" dirty="0" smtClean="0">
                <a:sym typeface="Symbol" charset="0"/>
              </a:rPr>
              <a:t>, with 1.3 </a:t>
            </a:r>
            <a:r>
              <a:rPr lang="en-US" dirty="0" err="1" smtClean="0">
                <a:sym typeface="Symbol" charset="0"/>
              </a:rPr>
              <a:t>bckg</a:t>
            </a:r>
            <a:r>
              <a:rPr lang="en-US" dirty="0" smtClean="0">
                <a:sym typeface="Symbol" charset="0"/>
              </a:rPr>
              <a:t>)</a:t>
            </a:r>
            <a:endParaRPr lang="en-US" dirty="0">
              <a:sym typeface="Symbol" charset="0"/>
            </a:endParaRPr>
          </a:p>
          <a:p>
            <a:pPr eaLnBrk="1" hangingPunct="1">
              <a:defRPr/>
            </a:pPr>
            <a:endParaRPr lang="en-US" dirty="0">
              <a:sym typeface="Symbo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>
                <a:sym typeface="Symbol" charset="0"/>
              </a:rPr>
              <a:t> </a:t>
            </a:r>
            <a:r>
              <a:rPr lang="en-US" dirty="0" smtClean="0">
                <a:sym typeface="Symbol" charset="0"/>
              </a:rPr>
              <a:t>Data sample: 1.7 fb</a:t>
            </a:r>
            <a:r>
              <a:rPr lang="en-US" baseline="30000" dirty="0" smtClean="0">
                <a:sym typeface="Symbol" charset="0"/>
              </a:rPr>
              <a:t>-1 </a:t>
            </a:r>
            <a:endParaRPr lang="en-US" dirty="0">
              <a:sym typeface="Symbo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>
                <a:sym typeface="Symbol" charset="0"/>
              </a:rPr>
              <a:t> MC simulation according to </a:t>
            </a:r>
          </a:p>
          <a:p>
            <a:pPr eaLnBrk="1" hangingPunct="1">
              <a:defRPr/>
            </a:pPr>
            <a:r>
              <a:rPr lang="en-US" dirty="0">
                <a:sym typeface="Symbol" charset="0"/>
              </a:rPr>
              <a:t>    </a:t>
            </a:r>
            <a:r>
              <a:rPr lang="en-US" dirty="0" err="1">
                <a:sym typeface="Symbol" charset="0"/>
              </a:rPr>
              <a:t>Bijnens</a:t>
            </a:r>
            <a:r>
              <a:rPr lang="en-US" dirty="0">
                <a:sym typeface="Symbol" charset="0"/>
              </a:rPr>
              <a:t> and </a:t>
            </a:r>
            <a:r>
              <a:rPr lang="en-US" dirty="0" err="1">
                <a:sym typeface="Symbol" charset="0"/>
              </a:rPr>
              <a:t>Persson</a:t>
            </a:r>
            <a:r>
              <a:rPr lang="en-US" dirty="0">
                <a:sym typeface="Symbol" charset="0"/>
              </a:rPr>
              <a:t> </a:t>
            </a:r>
            <a:r>
              <a:rPr lang="en-US" sz="1800" b="0" dirty="0">
                <a:solidFill>
                  <a:srgbClr val="009999"/>
                </a:solidFill>
                <a:sym typeface="Symbol" charset="0"/>
              </a:rPr>
              <a:t>[</a:t>
            </a:r>
            <a:r>
              <a:rPr lang="en-US" sz="1800" b="0" dirty="0" err="1">
                <a:solidFill>
                  <a:srgbClr val="009999"/>
                </a:solidFill>
                <a:sym typeface="Symbol" charset="0"/>
              </a:rPr>
              <a:t>hep-ph</a:t>
            </a:r>
            <a:r>
              <a:rPr lang="en-US" sz="1800" b="0" dirty="0">
                <a:solidFill>
                  <a:srgbClr val="009999"/>
                </a:solidFill>
                <a:sym typeface="Symbol" charset="0"/>
              </a:rPr>
              <a:t>/0106130</a:t>
            </a:r>
            <a:r>
              <a:rPr lang="en-US" sz="1800" b="0" dirty="0" smtClean="0">
                <a:solidFill>
                  <a:srgbClr val="009999"/>
                </a:solidFill>
                <a:sym typeface="Symbol" charset="0"/>
              </a:rPr>
              <a:t>]</a:t>
            </a:r>
          </a:p>
          <a:p>
            <a:pPr marL="342900" indent="-342900" eaLnBrk="1" hangingPunct="1">
              <a:buFont typeface="Arial"/>
              <a:buChar char="•"/>
              <a:defRPr/>
            </a:pPr>
            <a:r>
              <a:rPr lang="en-US" i="1" dirty="0" err="1">
                <a:solidFill>
                  <a:srgbClr val="2D2D8A"/>
                </a:solidFill>
                <a:sym typeface="Symbol" charset="0"/>
              </a:rPr>
              <a:t>e</a:t>
            </a:r>
            <a:r>
              <a:rPr lang="en-US" baseline="30000" dirty="0" err="1">
                <a:solidFill>
                  <a:srgbClr val="2D2D8A"/>
                </a:solidFill>
                <a:sym typeface="Symbol" charset="0"/>
              </a:rPr>
              <a:t>+</a:t>
            </a:r>
            <a:r>
              <a:rPr lang="en-US" i="1" dirty="0" err="1">
                <a:solidFill>
                  <a:srgbClr val="2D2D8A"/>
                </a:solidFill>
                <a:sym typeface="Symbol" charset="0"/>
              </a:rPr>
              <a:t>e</a:t>
            </a:r>
            <a:r>
              <a:rPr lang="en-US" baseline="30000" dirty="0" smtClean="0">
                <a:solidFill>
                  <a:srgbClr val="2D2D8A"/>
                </a:solidFill>
                <a:latin typeface="ＭＳ ゴシック"/>
                <a:ea typeface="ＭＳ ゴシック"/>
                <a:cs typeface="ＭＳ ゴシック"/>
                <a:sym typeface="Symbol" charset="0"/>
              </a:rPr>
              <a:t>− </a:t>
            </a:r>
            <a:r>
              <a:rPr lang="en-US" dirty="0" smtClean="0">
                <a:solidFill>
                  <a:srgbClr val="2D2D8A"/>
                </a:solidFill>
                <a:latin typeface="+mn-lt"/>
                <a:ea typeface="ＭＳ ゴシック"/>
                <a:cs typeface="ＭＳ ゴシック"/>
                <a:sym typeface="Symbol" charset="0"/>
              </a:rPr>
              <a:t>pairs from photon conversions in the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2D2D8A"/>
                </a:solidFill>
                <a:latin typeface="+mn-lt"/>
                <a:ea typeface="ＭＳ ゴシック"/>
                <a:cs typeface="ＭＳ ゴシック"/>
                <a:sym typeface="Symbol" charset="0"/>
              </a:rPr>
              <a:t> </a:t>
            </a:r>
            <a:r>
              <a:rPr lang="en-US" dirty="0" smtClean="0">
                <a:solidFill>
                  <a:srgbClr val="2D2D8A"/>
                </a:solidFill>
                <a:latin typeface="+mn-lt"/>
                <a:ea typeface="ＭＳ ゴシック"/>
                <a:cs typeface="ＭＳ ゴシック"/>
                <a:sym typeface="Symbol" charset="0"/>
              </a:rPr>
              <a:t>    beam pipe and Drift Chamber wall rejected </a:t>
            </a:r>
            <a:endParaRPr lang="en-US" dirty="0">
              <a:solidFill>
                <a:srgbClr val="2D2D8A"/>
              </a:solidFill>
              <a:latin typeface="+mn-lt"/>
              <a:sym typeface="Symbol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FF0000"/>
              </a:solidFill>
              <a:sym typeface="Symbol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Fit with signal + background from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  </a:t>
            </a:r>
            <a:r>
              <a:rPr lang="en-US" dirty="0" smtClean="0">
                <a:solidFill>
                  <a:srgbClr val="FF0000"/>
                </a:solidFill>
                <a:sym typeface="Symbol" charset="0"/>
              </a:rPr>
              <a:t>continuum (</a:t>
            </a:r>
            <a:r>
              <a:rPr lang="en-US" i="1" dirty="0" err="1" smtClean="0">
                <a:solidFill>
                  <a:srgbClr val="FF0000"/>
                </a:solidFill>
                <a:sym typeface="Symbol" charset="0"/>
              </a:rPr>
              <a:t>e</a:t>
            </a:r>
            <a:r>
              <a:rPr lang="en-US" baseline="30000" dirty="0" err="1" smtClean="0">
                <a:solidFill>
                  <a:srgbClr val="FF0000"/>
                </a:solidFill>
                <a:sym typeface="Symbol" charset="0"/>
              </a:rPr>
              <a:t>+</a:t>
            </a:r>
            <a:r>
              <a:rPr lang="en-US" i="1" dirty="0" err="1" smtClean="0">
                <a:solidFill>
                  <a:srgbClr val="FF0000"/>
                </a:solidFill>
                <a:sym typeface="Symbol" charset="0"/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  <a:sym typeface="Symbol" charset="0"/>
              </a:rPr>
              <a:t>−</a:t>
            </a:r>
            <a:r>
              <a:rPr lang="en-US" dirty="0" smtClean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  <a:sym typeface="Symbol" charset="0"/>
              </a:rPr>
              <a:t>→</a:t>
            </a:r>
            <a:r>
              <a:rPr lang="en-US" i="1" dirty="0" err="1">
                <a:solidFill>
                  <a:srgbClr val="FF0000"/>
                </a:solidFill>
                <a:sym typeface="Symbol" charset="0"/>
              </a:rPr>
              <a:t>e</a:t>
            </a:r>
            <a:r>
              <a:rPr lang="en-US" baseline="30000" dirty="0" err="1">
                <a:solidFill>
                  <a:srgbClr val="FF0000"/>
                </a:solidFill>
                <a:sym typeface="Symbol" charset="0"/>
              </a:rPr>
              <a:t>+</a:t>
            </a:r>
            <a:r>
              <a:rPr lang="en-US" i="1" dirty="0" err="1">
                <a:solidFill>
                  <a:srgbClr val="FF0000"/>
                </a:solidFill>
                <a:sym typeface="Symbol" charset="0"/>
              </a:rPr>
              <a:t>e</a:t>
            </a:r>
            <a:r>
              <a:rPr lang="en-US" baseline="30000" dirty="0" err="1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  <a:sym typeface="Symbol" charset="0"/>
              </a:rPr>
              <a:t>−</a:t>
            </a:r>
            <a:r>
              <a:rPr lang="en-US" dirty="0" err="1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Symbol" charset="0"/>
              </a:rPr>
              <a:t>γ</a:t>
            </a:r>
            <a:r>
              <a:rPr lang="en-US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Symbol" charset="0"/>
              </a:rPr>
              <a:t> with </a:t>
            </a:r>
            <a:r>
              <a:rPr lang="en-US" dirty="0" err="1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Symbol" charset="0"/>
              </a:rPr>
              <a:t>γ</a:t>
            </a:r>
            <a:r>
              <a:rPr lang="en-US" dirty="0" smtClean="0">
                <a:solidFill>
                  <a:srgbClr val="FF0000"/>
                </a:solidFill>
                <a:latin typeface="+mn-lt"/>
                <a:ea typeface="ＭＳ ゴシック"/>
                <a:cs typeface="ＭＳ ゴシック"/>
                <a:sym typeface="Symbol" charset="0"/>
              </a:rPr>
              <a:t> conversion)</a:t>
            </a:r>
            <a:endParaRPr lang="en-US" dirty="0">
              <a:solidFill>
                <a:srgbClr val="FF0000"/>
              </a:solidFill>
              <a:latin typeface="+mn-lt"/>
              <a:sym typeface="Symbol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FF0000"/>
              </a:solidFill>
              <a:sym typeface="Symbol" charset="0"/>
            </a:endParaRPr>
          </a:p>
          <a:p>
            <a:pPr eaLnBrk="1" hangingPunct="1">
              <a:defRPr/>
            </a:pPr>
            <a:r>
              <a:rPr lang="en-US" dirty="0">
                <a:solidFill>
                  <a:srgbClr val="FF0000"/>
                </a:solidFill>
                <a:sym typeface="Symbol" charset="0"/>
              </a:rPr>
              <a:t>            </a:t>
            </a:r>
            <a:r>
              <a:rPr lang="en-US" dirty="0" smtClean="0">
                <a:sym typeface="Symbol" charset="0"/>
              </a:rPr>
              <a:t> </a:t>
            </a:r>
            <a:endParaRPr lang="en-US" dirty="0">
              <a:sym typeface="Symbol" charset="0"/>
            </a:endParaRPr>
          </a:p>
        </p:txBody>
      </p:sp>
      <p:pic>
        <p:nvPicPr>
          <p:cNvPr id="9221" name="Immagin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01" y="1838325"/>
            <a:ext cx="3573462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CasellaDiTesto 9"/>
          <p:cNvSpPr txBox="1">
            <a:spLocks noChangeArrowheads="1"/>
          </p:cNvSpPr>
          <p:nvPr/>
        </p:nvSpPr>
        <p:spPr bwMode="auto">
          <a:xfrm rot="-1900399">
            <a:off x="5176069" y="1607493"/>
            <a:ext cx="3036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400" dirty="0">
                <a:solidFill>
                  <a:srgbClr val="FF0000"/>
                </a:solidFill>
              </a:rPr>
              <a:t>First </a:t>
            </a:r>
            <a:r>
              <a:rPr lang="it-IT" sz="2400" dirty="0" err="1">
                <a:solidFill>
                  <a:srgbClr val="FF0000"/>
                </a:solidFill>
              </a:rPr>
              <a:t>observation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9223" name="CasellaDiTesto 10"/>
          <p:cNvSpPr txBox="1">
            <a:spLocks noChangeArrowheads="1"/>
          </p:cNvSpPr>
          <p:nvPr/>
        </p:nvSpPr>
        <p:spPr bwMode="auto">
          <a:xfrm>
            <a:off x="6011863" y="6165850"/>
            <a:ext cx="2576346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000" b="1" dirty="0">
                <a:solidFill>
                  <a:srgbClr val="008000"/>
                </a:solidFill>
                <a:latin typeface="Comic Sans MS" pitchFamily="66" charset="0"/>
              </a:rPr>
              <a:t>[PLB702(2011)324]</a:t>
            </a:r>
          </a:p>
        </p:txBody>
      </p:sp>
      <p:pic>
        <p:nvPicPr>
          <p:cNvPr id="9224" name="Immagin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805488"/>
            <a:ext cx="8461375" cy="354012"/>
          </a:xfrm>
          <a:prstGeom prst="rect">
            <a:avLst/>
          </a:prstGeom>
          <a:solidFill>
            <a:srgbClr val="CCFFCC"/>
          </a:solidFill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65906" y="205604"/>
            <a:ext cx="8610600" cy="919934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KLOE  most recent results:</a:t>
            </a:r>
          </a:p>
          <a:p>
            <a:pPr eaLnBrk="1" hangingPunct="1"/>
            <a:r>
              <a:rPr lang="it-IT" b="1" dirty="0">
                <a:solidFill>
                  <a:srgbClr val="FFFF00"/>
                </a:solidFill>
                <a:latin typeface="Comic Sans MS" pitchFamily="66" charset="0"/>
              </a:rPr>
              <a:t>First </a:t>
            </a:r>
            <a:r>
              <a:rPr lang="it-IT" b="1" dirty="0" err="1">
                <a:solidFill>
                  <a:srgbClr val="FFFF00"/>
                </a:solidFill>
                <a:latin typeface="Comic Sans MS" pitchFamily="66" charset="0"/>
              </a:rPr>
              <a:t>observation</a:t>
            </a:r>
            <a:r>
              <a:rPr lang="it-IT" b="1" dirty="0">
                <a:solidFill>
                  <a:srgbClr val="FFFF00"/>
                </a:solidFill>
                <a:latin typeface="Comic Sans MS" pitchFamily="66" charset="0"/>
              </a:rPr>
              <a:t> of </a:t>
            </a:r>
            <a:r>
              <a:rPr lang="it-IT" b="1" dirty="0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→</a:t>
            </a:r>
            <a:r>
              <a:rPr lang="it-IT" b="1" dirty="0" err="1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e</a:t>
            </a:r>
            <a:r>
              <a:rPr lang="it-IT" b="1" baseline="30000" dirty="0" err="1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</a:t>
            </a:r>
            <a:r>
              <a:rPr lang="it-IT" b="1" dirty="0" err="1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e</a:t>
            </a:r>
            <a:r>
              <a:rPr lang="it-IT" b="1" baseline="30000" dirty="0" err="1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</a:t>
            </a:r>
            <a:r>
              <a:rPr lang="it-IT" b="1" dirty="0" err="1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e</a:t>
            </a:r>
            <a:r>
              <a:rPr lang="it-IT" b="1" baseline="30000" dirty="0" err="1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</a:t>
            </a:r>
            <a:r>
              <a:rPr lang="it-IT" b="1" dirty="0" err="1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e</a:t>
            </a:r>
            <a:r>
              <a:rPr lang="it-IT" b="1" baseline="30000" dirty="0">
                <a:solidFill>
                  <a:srgbClr val="FFFF00"/>
                </a:solidFill>
                <a:latin typeface="Comic Sans MS" pitchFamily="66" charset="0"/>
                <a:sym typeface="Symbol" pitchFamily="18" charset="2"/>
              </a:rPr>
              <a:t></a:t>
            </a:r>
            <a:r>
              <a:rPr lang="it-IT" b="1" dirty="0">
                <a:solidFill>
                  <a:srgbClr val="FFFF00"/>
                </a:solidFill>
                <a:latin typeface="Comic Sans MS" pitchFamily="66" charset="0"/>
              </a:rPr>
              <a:t>  </a:t>
            </a:r>
            <a:r>
              <a:rPr lang="it-IT" b="1" dirty="0" err="1" smtClean="0">
                <a:solidFill>
                  <a:srgbClr val="FFFF00"/>
                </a:solidFill>
                <a:latin typeface="Comic Sans MS" pitchFamily="66" charset="0"/>
              </a:rPr>
              <a:t>decays</a:t>
            </a:r>
            <a:endParaRPr lang="it-IT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92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4392612" cy="865188"/>
          </a:xfr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Beamlines</a:t>
            </a: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@ DA</a:t>
            </a: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  <a:sym typeface="Symbol" charset="0"/>
              </a:rPr>
              <a:t></a:t>
            </a: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NE</a:t>
            </a:r>
            <a:endParaRPr lang="en-US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23528" y="1570727"/>
            <a:ext cx="4104456" cy="150810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SINBAD </a:t>
            </a:r>
            <a:r>
              <a:rPr lang="en-US" sz="1800" i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- </a:t>
            </a:r>
            <a:r>
              <a:rPr lang="en-US" sz="1800" b="1" i="1" dirty="0" err="1">
                <a:latin typeface="Comic Sans MS" charset="0"/>
                <a:ea typeface="ＭＳ Ｐゴシック" charset="0"/>
              </a:rPr>
              <a:t>InfraRed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 err="1">
                <a:latin typeface="Comic Sans MS" charset="0"/>
                <a:ea typeface="ＭＳ Ｐゴシック" charset="0"/>
              </a:rPr>
              <a:t>beamline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 </a:t>
            </a:r>
          </a:p>
          <a:p>
            <a:pPr>
              <a:spcBef>
                <a:spcPts val="600"/>
              </a:spcBef>
              <a:defRPr/>
            </a:pP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DXR1 </a:t>
            </a:r>
            <a:r>
              <a:rPr lang="en-US" sz="1800" i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- 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Soft x-ray </a:t>
            </a:r>
            <a:r>
              <a:rPr lang="en-US" sz="1800" b="1" i="1" dirty="0" err="1">
                <a:latin typeface="Comic Sans MS" charset="0"/>
                <a:ea typeface="ＭＳ Ｐゴシック" charset="0"/>
              </a:rPr>
              <a:t>beamline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 (900eV-3000eV)</a:t>
            </a:r>
          </a:p>
          <a:p>
            <a:pPr algn="ctr">
              <a:spcBef>
                <a:spcPts val="600"/>
              </a:spcBef>
              <a:defRPr/>
            </a:pPr>
            <a:r>
              <a:rPr lang="en-US" sz="1800" b="1" i="1" dirty="0">
                <a:ln w="1905"/>
                <a:solidFill>
                  <a:srgbClr val="240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charset="0"/>
                <a:ea typeface="ＭＳ Ｐゴシック" charset="0"/>
              </a:rPr>
              <a:t>Open to Italian and EU users</a:t>
            </a:r>
            <a:r>
              <a:rPr lang="en-US" sz="2800" b="1" i="1" dirty="0">
                <a:ln w="1905"/>
                <a:solidFill>
                  <a:srgbClr val="240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charset="0"/>
                <a:ea typeface="ＭＳ Ｐゴシック" charset="0"/>
              </a:rPr>
              <a:t> </a:t>
            </a:r>
            <a:endParaRPr lang="en-US" sz="2800" b="1" i="1" dirty="0">
              <a:solidFill>
                <a:srgbClr val="2403FF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3528" y="4437112"/>
            <a:ext cx="4176464" cy="1754326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2 new XUV </a:t>
            </a:r>
            <a:r>
              <a:rPr 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beamlines</a:t>
            </a:r>
            <a:endParaRPr lang="en-US" sz="18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ea typeface="ＭＳ Ｐゴシック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LEB-Low Energy </a:t>
            </a:r>
            <a:r>
              <a:rPr 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Beamline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(35eV -200eV)</a:t>
            </a:r>
            <a:r>
              <a:rPr lang="en-US" sz="1800" b="1" i="1" dirty="0">
                <a:ln w="1905"/>
                <a:solidFill>
                  <a:srgbClr val="240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 smtClean="0">
                <a:ln w="1905"/>
                <a:solidFill>
                  <a:srgbClr val="240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charset="0"/>
                <a:ea typeface="ＭＳ Ｐゴシック" charset="0"/>
              </a:rPr>
              <a:t>commissioning </a:t>
            </a:r>
            <a:r>
              <a:rPr lang="en-US" sz="1800" b="1" i="1" dirty="0">
                <a:ln w="1905"/>
                <a:solidFill>
                  <a:srgbClr val="240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charset="0"/>
                <a:ea typeface="ＭＳ Ｐゴシック" charset="0"/>
              </a:rPr>
              <a:t>in 2011</a:t>
            </a:r>
          </a:p>
          <a:p>
            <a:pPr>
              <a:spcBef>
                <a:spcPct val="50000"/>
              </a:spcBef>
              <a:defRPr/>
            </a:pP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HEB-High Energy </a:t>
            </a:r>
            <a:r>
              <a:rPr 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Beamline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(60eV -1000eV)</a:t>
            </a:r>
            <a:r>
              <a:rPr lang="en-US" sz="1800" b="1" i="1" dirty="0">
                <a:ln w="1905"/>
                <a:solidFill>
                  <a:srgbClr val="240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charset="0"/>
                <a:ea typeface="ＭＳ Ｐゴシック" charset="0"/>
              </a:rPr>
              <a:t> commissioning in 2012</a:t>
            </a:r>
            <a:endParaRPr lang="en-US" sz="1800" dirty="0">
              <a:latin typeface="Comic Sans MS" charset="0"/>
              <a:ea typeface="ＭＳ Ｐゴシック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3850" y="3429000"/>
            <a:ext cx="4104134" cy="646331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DXR2</a:t>
            </a:r>
            <a:r>
              <a:rPr lang="en-US" sz="1800" i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 - 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UV </a:t>
            </a:r>
            <a:r>
              <a:rPr lang="en-US" sz="1800" b="1" i="1" dirty="0" err="1">
                <a:latin typeface="Comic Sans MS" charset="0"/>
                <a:ea typeface="ＭＳ Ｐゴシック" charset="0"/>
              </a:rPr>
              <a:t>beamline</a:t>
            </a:r>
            <a:r>
              <a:rPr lang="en-US" sz="1800" b="1" i="1" dirty="0">
                <a:latin typeface="Comic Sans MS" charset="0"/>
                <a:ea typeface="ＭＳ Ｐゴシック" charset="0"/>
              </a:rPr>
              <a:t> (2eV -10eV)</a:t>
            </a:r>
            <a:r>
              <a:rPr lang="en-US" sz="1800" b="1" i="1" dirty="0">
                <a:ln w="1905"/>
                <a:solidFill>
                  <a:srgbClr val="240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charset="0"/>
                <a:ea typeface="ＭＳ Ｐゴシック" charset="0"/>
              </a:rPr>
              <a:t> new setup ready in 2012</a:t>
            </a:r>
            <a:endParaRPr lang="en-US" sz="1800" i="1" dirty="0">
              <a:solidFill>
                <a:srgbClr val="240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ea typeface="ＭＳ Ｐゴシック" charset="0"/>
            </a:endParaRPr>
          </a:p>
        </p:txBody>
      </p:sp>
      <p:grpSp>
        <p:nvGrpSpPr>
          <p:cNvPr id="15365" name="Group 9"/>
          <p:cNvGrpSpPr>
            <a:grpSpLocks/>
          </p:cNvGrpSpPr>
          <p:nvPr/>
        </p:nvGrpSpPr>
        <p:grpSpPr bwMode="auto">
          <a:xfrm>
            <a:off x="4697413" y="504825"/>
            <a:ext cx="4267200" cy="6019800"/>
            <a:chOff x="2784" y="144"/>
            <a:chExt cx="2817" cy="3984"/>
          </a:xfrm>
        </p:grpSpPr>
        <p:grpSp>
          <p:nvGrpSpPr>
            <p:cNvPr id="15366" name="Group 10"/>
            <p:cNvGrpSpPr>
              <a:grpSpLocks/>
            </p:cNvGrpSpPr>
            <p:nvPr/>
          </p:nvGrpSpPr>
          <p:grpSpPr bwMode="auto">
            <a:xfrm>
              <a:off x="2784" y="144"/>
              <a:ext cx="2817" cy="3984"/>
              <a:chOff x="2784" y="144"/>
              <a:chExt cx="2817" cy="3984"/>
            </a:xfrm>
          </p:grpSpPr>
          <p:pic>
            <p:nvPicPr>
              <p:cNvPr id="12" name="Picture 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84" y="144"/>
                <a:ext cx="2817" cy="398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5369" name="Text Box 12"/>
              <p:cNvSpPr txBox="1">
                <a:spLocks noChangeArrowheads="1"/>
              </p:cNvSpPr>
              <p:nvPr/>
            </p:nvSpPr>
            <p:spPr bwMode="auto">
              <a:xfrm>
                <a:off x="2928" y="3062"/>
                <a:ext cx="288" cy="1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1pPr>
                <a:lvl2pPr marL="742950" indent="-285750"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2pPr>
                <a:lvl3pPr marL="1143000" indent="-228600"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3pPr>
                <a:lvl4pPr marL="1600200" indent="-228600"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4pPr>
                <a:lvl5pPr marL="2057400" indent="-228600"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900">
                    <a:solidFill>
                      <a:srgbClr val="0000FF"/>
                    </a:solidFill>
                    <a:latin typeface="Arial" pitchFamily="34" charset="0"/>
                  </a:rPr>
                  <a:t>XUV</a:t>
                </a:r>
                <a:endParaRPr lang="en-US" sz="100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15370" name="Line 13"/>
              <p:cNvSpPr>
                <a:spLocks noChangeShapeType="1"/>
              </p:cNvSpPr>
              <p:nvPr/>
            </p:nvSpPr>
            <p:spPr bwMode="auto">
              <a:xfrm flipH="1">
                <a:off x="3120" y="2928"/>
                <a:ext cx="528" cy="24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5371" name="Line 14"/>
              <p:cNvSpPr>
                <a:spLocks noChangeShapeType="1"/>
              </p:cNvSpPr>
              <p:nvPr/>
            </p:nvSpPr>
            <p:spPr bwMode="auto">
              <a:xfrm flipH="1">
                <a:off x="3072" y="2928"/>
                <a:ext cx="576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5367" name="Text Box 15"/>
            <p:cNvSpPr txBox="1">
              <a:spLocks noChangeArrowheads="1"/>
            </p:cNvSpPr>
            <p:nvPr/>
          </p:nvSpPr>
          <p:spPr bwMode="auto">
            <a:xfrm>
              <a:off x="3073" y="3398"/>
              <a:ext cx="287" cy="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900">
                  <a:solidFill>
                    <a:srgbClr val="1814FD"/>
                  </a:solidFill>
                </a:rPr>
                <a:t>UV</a:t>
              </a:r>
              <a:endParaRPr lang="en-US"/>
            </a:p>
          </p:txBody>
        </p:sp>
      </p:grp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6183986" y="4351459"/>
            <a:ext cx="602829" cy="198092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28575">
            <a:solidFill>
              <a:schemeClr val="bg1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4159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569325" cy="792162"/>
          </a:xfr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Beamtime</a:t>
            </a: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for DA</a:t>
            </a:r>
            <a:r>
              <a:rPr lang="en-US" sz="3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  <a:sym typeface="Symbol" charset="0"/>
              </a:rPr>
              <a:t></a:t>
            </a: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NE-light  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07504" y="1052736"/>
            <a:ext cx="8769985" cy="171123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1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17"/>
                <a:ea typeface="ＭＳ Ｐゴシック" charset="0"/>
              </a:rPr>
              <a:t>2010 - 2011  </a:t>
            </a:r>
            <a:endParaRPr lang="en-US" sz="1800" b="1" i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17"/>
              <a:ea typeface="ＭＳ Ｐゴシック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17"/>
                <a:ea typeface="ＭＳ Ｐゴシック" charset="0"/>
              </a:rPr>
              <a:t>186</a:t>
            </a:r>
            <a:r>
              <a:rPr lang="en-US" sz="1600" b="1" dirty="0" smtClean="0">
                <a:solidFill>
                  <a:srgbClr val="000000"/>
                </a:solidFill>
                <a:latin typeface="17"/>
                <a:ea typeface="ＭＳ Ｐゴシック" charset="0"/>
              </a:rPr>
              <a:t> days</a:t>
            </a:r>
            <a:r>
              <a:rPr lang="en-US" sz="1600" b="1" dirty="0" smtClean="0">
                <a:solidFill>
                  <a:srgbClr val="FF0000"/>
                </a:solidFill>
                <a:latin typeface="17"/>
                <a:ea typeface="ＭＳ Ｐゴシック" charset="0"/>
              </a:rPr>
              <a:t> </a:t>
            </a:r>
            <a:r>
              <a:rPr lang="en-US" sz="1600" b="1" dirty="0" smtClean="0">
                <a:latin typeface="17"/>
                <a:ea typeface="ＭＳ Ｐゴシック" charset="0"/>
              </a:rPr>
              <a:t>-</a:t>
            </a:r>
            <a:r>
              <a:rPr lang="en-US" sz="1600" b="1" dirty="0" smtClean="0">
                <a:solidFill>
                  <a:srgbClr val="FF0000"/>
                </a:solidFill>
                <a:latin typeface="17"/>
                <a:ea typeface="ＭＳ Ｐゴシック" charset="0"/>
              </a:rPr>
              <a:t>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17"/>
                <a:ea typeface="ＭＳ Ｐゴシック" charset="0"/>
              </a:rPr>
              <a:t>24</a:t>
            </a:r>
            <a:r>
              <a:rPr lang="en-US" sz="1600" b="1" dirty="0" smtClean="0">
                <a:solidFill>
                  <a:srgbClr val="FF0000"/>
                </a:solidFill>
                <a:latin typeface="17"/>
                <a:ea typeface="ＭＳ Ｐゴシック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17"/>
                <a:ea typeface="ＭＳ Ｐゴシック" charset="0"/>
              </a:rPr>
              <a:t>DA</a:t>
            </a:r>
            <a:r>
              <a:rPr lang="en-US" sz="1600" b="1" dirty="0" smtClean="0">
                <a:solidFill>
                  <a:srgbClr val="000000"/>
                </a:solidFill>
                <a:latin typeface="17"/>
                <a:ea typeface="ＭＳ Ｐゴシック" charset="0"/>
                <a:cs typeface="Symbol" charset="2"/>
              </a:rPr>
              <a:t>F</a:t>
            </a:r>
            <a:r>
              <a:rPr lang="en-US" sz="1600" b="1" dirty="0" smtClean="0">
                <a:solidFill>
                  <a:srgbClr val="000000"/>
                </a:solidFill>
                <a:latin typeface="17"/>
                <a:ea typeface="ＭＳ Ｐゴシック" charset="0"/>
              </a:rPr>
              <a:t>NE</a:t>
            </a:r>
            <a:r>
              <a:rPr lang="en-US" sz="1600" b="1" dirty="0" smtClean="0">
                <a:solidFill>
                  <a:srgbClr val="FF0000"/>
                </a:solidFill>
                <a:latin typeface="17"/>
                <a:ea typeface="ＭＳ Ｐゴシック" charset="0"/>
              </a:rPr>
              <a:t> </a:t>
            </a:r>
            <a:r>
              <a:rPr lang="en-US" sz="1600" b="1" dirty="0" smtClean="0">
                <a:latin typeface="17"/>
                <a:ea typeface="ＭＳ Ｐゴシック" charset="0"/>
              </a:rPr>
              <a:t>dedicated  days</a:t>
            </a:r>
            <a:r>
              <a:rPr lang="en-US" sz="1600" dirty="0" smtClean="0">
                <a:latin typeface="17"/>
                <a:ea typeface="ＭＳ Ｐゴシック" charset="0"/>
              </a:rPr>
              <a:t> 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1600" dirty="0" smtClean="0">
                <a:latin typeface="17"/>
                <a:ea typeface="ＭＳ Ｐゴシック" charset="0"/>
              </a:rPr>
              <a:t>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17"/>
                <a:ea typeface="ＭＳ Ｐゴシック" charset="0"/>
              </a:rPr>
              <a:t>20 different teams: </a:t>
            </a:r>
            <a:r>
              <a:rPr lang="en-US" sz="1600" dirty="0" smtClean="0">
                <a:latin typeface="17"/>
                <a:ea typeface="ＭＳ Ｐゴシック" charset="0"/>
              </a:rPr>
              <a:t> </a:t>
            </a:r>
            <a:r>
              <a:rPr lang="en-US" sz="1600" b="1" i="1" dirty="0" smtClean="0">
                <a:latin typeface="17"/>
                <a:ea typeface="ＭＳ Ｐゴシック" charset="0"/>
              </a:rPr>
              <a:t>16</a:t>
            </a:r>
            <a:r>
              <a:rPr lang="en-US" sz="1600" dirty="0" smtClean="0">
                <a:latin typeface="17"/>
                <a:ea typeface="ＭＳ Ｐゴシック" charset="0"/>
              </a:rPr>
              <a:t> </a:t>
            </a:r>
            <a:r>
              <a:rPr lang="en-US" sz="1600" b="1" dirty="0" smtClean="0">
                <a:latin typeface="17"/>
                <a:ea typeface="ＭＳ Ｐゴシック" charset="0"/>
              </a:rPr>
              <a:t>Italian 15 EU </a:t>
            </a:r>
            <a:r>
              <a:rPr lang="en-US" sz="1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17"/>
                <a:ea typeface="ＭＳ Ｐゴシック" charset="0"/>
              </a:rPr>
              <a:t>E.Li.S.A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17"/>
                <a:ea typeface="ＭＳ Ｐゴシック" charset="0"/>
              </a:rPr>
              <a:t>.</a:t>
            </a:r>
            <a:r>
              <a:rPr lang="en-US" sz="1600" b="1" dirty="0" smtClean="0">
                <a:latin typeface="17"/>
                <a:ea typeface="ＭＳ Ｐゴシック" charset="0"/>
              </a:rPr>
              <a:t> users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sz="1800" b="1" dirty="0" smtClean="0">
                <a:solidFill>
                  <a:srgbClr val="C00000"/>
                </a:solidFill>
                <a:latin typeface="Comic Sans MS" charset="0"/>
                <a:ea typeface="ＭＳ Ｐゴシック" charset="0"/>
              </a:rPr>
              <a:t>All the </a:t>
            </a:r>
            <a:r>
              <a:rPr 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E.Li.S.A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uropean </a:t>
            </a:r>
            <a:r>
              <a:rPr 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sz="1800" b="1" i="1" dirty="0" err="1">
                <a:latin typeface="Times New Roman" pitchFamily="18" charset="0"/>
                <a:cs typeface="Times New Roman" pitchFamily="18" charset="0"/>
              </a:rPr>
              <a:t>ght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ources 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800" b="1" i="1" dirty="0">
                <a:latin typeface="Times New Roman" pitchFamily="18" charset="0"/>
                <a:cs typeface="Times New Roman" pitchFamily="18" charset="0"/>
              </a:rPr>
              <a:t>ctivities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800" b="1" dirty="0" smtClean="0">
                <a:solidFill>
                  <a:srgbClr val="C00000"/>
                </a:solidFill>
                <a:latin typeface="Comic Sans MS" charset="0"/>
                <a:ea typeface="ＭＳ Ｐゴシック" charset="0"/>
              </a:rPr>
              <a:t>accepted proposals were successfully concluded in August</a:t>
            </a:r>
            <a:endParaRPr lang="en-US" sz="1800" dirty="0">
              <a:solidFill>
                <a:srgbClr val="C00000"/>
              </a:solidFill>
              <a:latin typeface="Comic Sans MS" charset="0"/>
              <a:ea typeface="ＭＳ Ｐゴシック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387221" y="2924944"/>
            <a:ext cx="8310302" cy="3240360"/>
            <a:chOff x="387221" y="2924944"/>
            <a:chExt cx="8310302" cy="3240360"/>
          </a:xfrm>
        </p:grpSpPr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387221" y="2941906"/>
              <a:ext cx="4105275" cy="258532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</a:rPr>
                <a:t>E.LI.S.A.</a:t>
              </a:r>
              <a:r>
                <a:rPr lang="en-US" sz="1800" dirty="0">
                  <a:latin typeface="Comic Sans MS" charset="0"/>
                  <a:ea typeface="ＭＳ Ｐゴシック" charset="0"/>
                </a:rPr>
                <a:t> is a program for </a:t>
              </a:r>
              <a:r>
                <a:rPr lang="en-US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</a:rPr>
                <a:t>research cooperation involving 17 laboratories and institutions throughout Europe</a:t>
              </a:r>
              <a:r>
                <a:rPr lang="en-US" sz="1800" dirty="0">
                  <a:latin typeface="Comic Sans MS" charset="0"/>
                  <a:ea typeface="ＭＳ Ｐゴシック" charset="0"/>
                </a:rPr>
                <a:t>. </a:t>
              </a:r>
              <a:endParaRPr lang="en-US" sz="1800" dirty="0" smtClean="0">
                <a:latin typeface="Comic Sans MS" charset="0"/>
                <a:ea typeface="ＭＳ Ｐゴシック" charset="0"/>
              </a:endParaRP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1800" dirty="0" smtClean="0">
                  <a:latin typeface="Comic Sans MS" charset="0"/>
                  <a:ea typeface="ＭＳ Ｐゴシック" charset="0"/>
                </a:rPr>
                <a:t>This </a:t>
              </a:r>
              <a:r>
                <a:rPr lang="en-US" sz="1800" dirty="0">
                  <a:latin typeface="Comic Sans MS" charset="0"/>
                  <a:ea typeface="ＭＳ Ｐゴシック" charset="0"/>
                </a:rPr>
                <a:t>corresponds to the </a:t>
              </a:r>
              <a:r>
                <a:rPr lang="en-US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</a:rPr>
                <a:t>world largest network of synchrotron and FEL </a:t>
              </a:r>
              <a:r>
                <a:rPr lang="en-US" sz="1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</a:rPr>
                <a:t>facilities</a:t>
              </a:r>
              <a:r>
                <a:rPr lang="en-US" sz="1800" b="1" i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charset="0"/>
                  <a:ea typeface="ＭＳ Ｐゴシック" charset="0"/>
                </a:rPr>
                <a:t>.</a:t>
              </a:r>
            </a:p>
            <a:p>
              <a:pPr algn="just">
                <a:spcBef>
                  <a:spcPct val="50000"/>
                </a:spcBef>
                <a:defRPr/>
              </a:pPr>
              <a:endParaRPr lang="en-US" sz="1800" b="1" i="1" dirty="0"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charset="0"/>
              </a:endParaRPr>
            </a:p>
          </p:txBody>
        </p:sp>
        <p:pic>
          <p:nvPicPr>
            <p:cNvPr id="6" name="Picture 6" descr="europa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986" y="2924944"/>
              <a:ext cx="4173537" cy="32403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1"/>
          <p:cNvSpPr txBox="1"/>
          <p:nvPr/>
        </p:nvSpPr>
        <p:spPr>
          <a:xfrm>
            <a:off x="107504" y="5301208"/>
            <a:ext cx="4662124" cy="1477328"/>
          </a:xfrm>
          <a:prstGeom prst="rect">
            <a:avLst/>
          </a:prstGeom>
          <a:solidFill>
            <a:schemeClr val="accent1"/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 i="1" dirty="0">
                <a:solidFill>
                  <a:srgbClr val="1814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2012</a:t>
            </a:r>
            <a:r>
              <a:rPr lang="en-US" sz="1800" dirty="0">
                <a:latin typeface="Comic Sans MS" charset="0"/>
                <a:ea typeface="ＭＳ Ｐゴシック" charset="0"/>
              </a:rPr>
              <a:t> - </a:t>
            </a:r>
            <a:r>
              <a:rPr lang="en-US" sz="1800" dirty="0" smtClean="0">
                <a:latin typeface="Comic Sans MS" charset="0"/>
                <a:ea typeface="ＭＳ Ｐゴシック" charset="0"/>
              </a:rPr>
              <a:t>A </a:t>
            </a:r>
            <a:r>
              <a:rPr lang="en-US" sz="1800" dirty="0">
                <a:latin typeface="Comic Sans MS" charset="0"/>
                <a:ea typeface="ＭＳ Ｐゴシック" charset="0"/>
              </a:rPr>
              <a:t>new proposal will </a:t>
            </a:r>
            <a:r>
              <a:rPr lang="en-US" sz="1800" dirty="0" smtClean="0">
                <a:latin typeface="Comic Sans MS" charset="0"/>
                <a:ea typeface="ＭＳ Ｐゴシック" charset="0"/>
              </a:rPr>
              <a:t>be submitted </a:t>
            </a:r>
            <a:r>
              <a:rPr lang="en-US" sz="1800" dirty="0">
                <a:latin typeface="Comic Sans MS" charset="0"/>
                <a:ea typeface="ＭＳ Ｐゴシック" charset="0"/>
              </a:rPr>
              <a:t>in the Call opened </a:t>
            </a:r>
            <a:r>
              <a:rPr lang="en-US" sz="1800" dirty="0" err="1" smtClean="0">
                <a:latin typeface="Comic Sans MS" charset="0"/>
                <a:ea typeface="ＭＳ Ｐゴシック" charset="0"/>
              </a:rPr>
              <a:t>in</a:t>
            </a:r>
            <a:r>
              <a:rPr lang="en-US" sz="1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July</a:t>
            </a:r>
            <a:r>
              <a:rPr lang="en-US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2011</a:t>
            </a:r>
            <a:r>
              <a:rPr lang="en-US" sz="1800" dirty="0">
                <a:latin typeface="Comic Sans MS" charset="0"/>
                <a:ea typeface="ＭＳ Ｐゴシック" charset="0"/>
              </a:rPr>
              <a:t> </a:t>
            </a:r>
            <a:r>
              <a:rPr lang="en-US" sz="1800" dirty="0" smtClean="0">
                <a:latin typeface="Comic Sans MS" charset="0"/>
                <a:ea typeface="ＭＳ Ｐゴシック" charset="0"/>
              </a:rPr>
              <a:t>–</a:t>
            </a:r>
          </a:p>
          <a:p>
            <a:pPr algn="ctr">
              <a:defRPr/>
            </a:pPr>
            <a:r>
              <a:rPr lang="en-US" sz="1800" dirty="0" smtClean="0">
                <a:latin typeface="Comic Sans MS" charset="0"/>
                <a:ea typeface="ＭＳ Ｐゴシック" charset="0"/>
              </a:rPr>
              <a:t> </a:t>
            </a:r>
          </a:p>
          <a:p>
            <a:pPr>
              <a:defRPr/>
            </a:pPr>
            <a:r>
              <a:rPr lang="en-US" sz="1800" dirty="0" smtClean="0">
                <a:latin typeface="Comic Sans MS" charset="0"/>
                <a:ea typeface="ＭＳ Ｐゴシック" charset="0"/>
              </a:rPr>
              <a:t>If </a:t>
            </a:r>
            <a:r>
              <a:rPr lang="en-US" sz="1800" dirty="0">
                <a:latin typeface="Comic Sans MS" charset="0"/>
                <a:ea typeface="ＭＳ Ｐゴシック" charset="0"/>
              </a:rPr>
              <a:t>approved a 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new EU project</a:t>
            </a:r>
            <a:r>
              <a:rPr lang="en-US" sz="1800" b="1" i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C.A.LI.P.S.O. will start in</a:t>
            </a:r>
            <a:r>
              <a:rPr lang="en-US" sz="1800" b="1" i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 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May 2012</a:t>
            </a:r>
            <a:r>
              <a:rPr lang="en-US" sz="1800" dirty="0">
                <a:latin typeface="Comic Sans MS" charset="0"/>
                <a:ea typeface="ＭＳ Ｐゴシック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898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Camera_pulita_dopo_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239963"/>
            <a:ext cx="2447925" cy="20526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6" descr="Camera_pulita_dopo_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060575"/>
            <a:ext cx="1851025" cy="22320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5" name="Content Placeholder 2"/>
          <p:cNvSpPr>
            <a:spLocks noGrp="1"/>
          </p:cNvSpPr>
          <p:nvPr>
            <p:ph idx="1"/>
          </p:nvPr>
        </p:nvSpPr>
        <p:spPr>
          <a:xfrm>
            <a:off x="1" y="981074"/>
            <a:ext cx="4716462" cy="5876925"/>
          </a:xfr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indent="0" algn="just">
              <a:buFontTx/>
              <a:buNone/>
            </a:pPr>
            <a:r>
              <a:rPr lang="en-US" sz="17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NEW</a:t>
            </a:r>
            <a:r>
              <a:rPr lang="en-US" sz="1700" dirty="0" smtClean="0">
                <a:latin typeface="Comic Sans MS" pitchFamily="66" charset="0"/>
              </a:rPr>
              <a:t> 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clean-room 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b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io-laboratory</a:t>
            </a:r>
            <a:r>
              <a:rPr lang="en-US" sz="1700" dirty="0" smtClean="0">
                <a:latin typeface="Comic Sans MS" pitchFamily="66" charset="0"/>
              </a:rPr>
              <a:t> for sample preparation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available for users. </a:t>
            </a:r>
          </a:p>
          <a:p>
            <a:pPr marL="0" indent="0" algn="just">
              <a:buFontTx/>
              <a:buNone/>
            </a:pPr>
            <a:endParaRPr lang="en-US" sz="1700" dirty="0" smtClean="0">
              <a:latin typeface="Comic Sans MS" pitchFamily="66" charset="0"/>
            </a:endParaRPr>
          </a:p>
          <a:p>
            <a:pPr marL="0" indent="0" algn="just">
              <a:buFontTx/>
              <a:buNone/>
            </a:pPr>
            <a:r>
              <a:rPr lang="en-US" sz="17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Dedicated instruments</a:t>
            </a:r>
            <a:r>
              <a:rPr lang="en-US" sz="17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</a:t>
            </a:r>
          </a:p>
          <a:p>
            <a:pPr marL="0" indent="0" algn="just">
              <a:buFontTx/>
              <a:buNone/>
            </a:pP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</a:t>
            </a:r>
            <a:r>
              <a:rPr lang="en-US" sz="17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sz="17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ryo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-microtome </a:t>
            </a:r>
            <a:r>
              <a:rPr lang="en-US" sz="1700" dirty="0" smtClean="0">
                <a:latin typeface="Comic Sans MS" pitchFamily="66" charset="0"/>
              </a:rPr>
              <a:t> to allow thin tissues preparation (1 </a:t>
            </a:r>
            <a:r>
              <a:rPr lang="en-US" sz="1700" dirty="0" smtClean="0">
                <a:latin typeface="Symbol" pitchFamily="18" charset="2"/>
              </a:rPr>
              <a:t>m</a:t>
            </a:r>
            <a:r>
              <a:rPr lang="en-US" sz="1700" dirty="0" smtClean="0">
                <a:latin typeface="Comic Sans MS" pitchFamily="66" charset="0"/>
              </a:rPr>
              <a:t>m)</a:t>
            </a:r>
          </a:p>
          <a:p>
            <a:pPr marL="0" indent="0" algn="just">
              <a:buNone/>
            </a:pP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freezer for </a:t>
            </a:r>
            <a:r>
              <a:rPr lang="en-US" sz="17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cryo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-conservation</a:t>
            </a:r>
            <a:r>
              <a:rPr lang="en-US" sz="1700" dirty="0" smtClean="0">
                <a:latin typeface="Comic Sans MS" pitchFamily="66" charset="0"/>
              </a:rPr>
              <a:t> @ </a:t>
            </a:r>
            <a:r>
              <a:rPr lang="en-US" sz="1700" dirty="0">
                <a:latin typeface="Comic Sans MS" pitchFamily="66" charset="0"/>
              </a:rPr>
              <a:t>-85 °C </a:t>
            </a:r>
          </a:p>
          <a:p>
            <a:pPr marL="0" indent="0" algn="just">
              <a:buFontTx/>
              <a:buNone/>
            </a:pPr>
            <a:endParaRPr lang="en-US" sz="1700" dirty="0" smtClean="0">
              <a:latin typeface="Comic Sans MS" pitchFamily="66" charset="0"/>
            </a:endParaRPr>
          </a:p>
          <a:p>
            <a:pPr marL="0" indent="0" algn="just">
              <a:buFontTx/>
              <a:buNone/>
            </a:pPr>
            <a:r>
              <a:rPr lang="en-US" sz="17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Imaging capabilities</a:t>
            </a:r>
            <a:r>
              <a:rPr lang="en-US" sz="1700" dirty="0" smtClean="0">
                <a:solidFill>
                  <a:schemeClr val="accent2"/>
                </a:solidFill>
                <a:latin typeface="Comic Sans MS" pitchFamily="66" charset="0"/>
              </a:rPr>
              <a:t>: </a:t>
            </a:r>
          </a:p>
          <a:p>
            <a:pPr marL="0" indent="0" algn="just">
              <a:buFontTx/>
              <a:buNone/>
            </a:pP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Attenuated Total Reflection (ATR) microscope objective </a:t>
            </a:r>
            <a:r>
              <a:rPr lang="en-US" sz="1700" dirty="0" smtClean="0">
                <a:latin typeface="Comic Sans MS" pitchFamily="66" charset="0"/>
              </a:rPr>
              <a:t>allowing cells growth </a:t>
            </a:r>
          </a:p>
          <a:p>
            <a:pPr marL="0" indent="0" algn="just">
              <a:buFontTx/>
              <a:buNone/>
            </a:pP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-Dedicated new IR spectrometer Vertex  </a:t>
            </a:r>
            <a:r>
              <a:rPr lang="en-US" sz="1700" dirty="0" smtClean="0">
                <a:latin typeface="Comic Sans MS" pitchFamily="66" charset="0"/>
              </a:rPr>
              <a:t>with unprecedented performances for vacuum micro-spectroscopy, </a:t>
            </a:r>
          </a:p>
          <a:p>
            <a:pPr marL="0" indent="0" algn="just">
              <a:buFontTx/>
              <a:buNone/>
            </a:pPr>
            <a:endParaRPr lang="en-US" sz="1700" dirty="0" smtClean="0">
              <a:latin typeface="Comic Sans MS" pitchFamily="66" charset="0"/>
            </a:endParaRPr>
          </a:p>
          <a:p>
            <a:pPr marL="0" indent="0" algn="just"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mic Sans MS" pitchFamily="66" charset="0"/>
              </a:rPr>
              <a:t>The complete setup </a:t>
            </a:r>
            <a:r>
              <a:rPr lang="en-US" sz="2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installed at the end of 2011 </a:t>
            </a:r>
          </a:p>
          <a:p>
            <a:pPr marL="0" indent="0" algn="just">
              <a:buFontTx/>
              <a:buNone/>
            </a:pPr>
            <a:r>
              <a:rPr lang="en-US" sz="20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operational in 2012</a:t>
            </a:r>
            <a:r>
              <a:rPr lang="en-US" sz="2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chemeClr val="accent2"/>
                </a:solidFill>
                <a:latin typeface="Comic Sans MS" pitchFamily="66" charset="0"/>
              </a:rPr>
              <a:t>to perform </a:t>
            </a:r>
            <a:r>
              <a:rPr lang="en-US" sz="2000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first live cell experiments</a:t>
            </a:r>
            <a:r>
              <a:rPr lang="en-US" sz="2000" dirty="0" smtClean="0">
                <a:solidFill>
                  <a:schemeClr val="accent2"/>
                </a:solidFill>
                <a:latin typeface="Comic Sans MS" pitchFamily="66" charset="0"/>
              </a:rPr>
              <a:t>.</a:t>
            </a:r>
          </a:p>
          <a:p>
            <a:pPr marL="0" indent="0">
              <a:buFontTx/>
              <a:buNone/>
            </a:pPr>
            <a:endParaRPr lang="en-US" sz="1600" dirty="0" smtClean="0">
              <a:latin typeface="Comic Sans MS" pitchFamily="66" charset="0"/>
            </a:endParaRPr>
          </a:p>
        </p:txBody>
      </p:sp>
      <p:pic>
        <p:nvPicPr>
          <p:cNvPr id="19460" name="Picture 9" descr="Foto_camera_outside_BW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79375"/>
            <a:ext cx="3095625" cy="227012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7" descr="vertex_70_IR_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4365625"/>
            <a:ext cx="3384550" cy="23495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950" y="115888"/>
            <a:ext cx="5256213" cy="720725"/>
          </a:xfr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SINBAD-IR upgrade</a:t>
            </a:r>
            <a:endParaRPr lang="en-US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67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115888"/>
            <a:ext cx="7559675" cy="576262"/>
          </a:xfr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DXR1 Soft X-ray </a:t>
            </a:r>
            <a:r>
              <a:rPr lang="en-US" sz="3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Beamline</a:t>
            </a:r>
            <a:endParaRPr lang="en-US" sz="32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11" descr="Sulfur_valence_decrea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542" y="778570"/>
            <a:ext cx="2472738" cy="351452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3" name="Picture 12" descr="Na2SO4_NaK_SK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78570"/>
            <a:ext cx="2051719" cy="380255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250825" y="981074"/>
            <a:ext cx="4248150" cy="2807965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40639" bIns="0"/>
          <a:lstStyle/>
          <a:p>
            <a:pPr marL="39688" eaLnBrk="1" hangingPunct="1">
              <a:spcBef>
                <a:spcPts val="1400"/>
              </a:spcBef>
            </a:pPr>
            <a:r>
              <a:rPr lang="en-US" sz="1700" dirty="0">
                <a:latin typeface="Comic Sans MS" pitchFamily="66" charset="0"/>
                <a:cs typeface="Arial" pitchFamily="34" charset="0"/>
              </a:rPr>
              <a:t>- </a:t>
            </a:r>
            <a:r>
              <a:rPr lang="en-US" sz="1700" b="1" dirty="0">
                <a:latin typeface="Comic Sans MS" pitchFamily="66" charset="0"/>
                <a:cs typeface="Arial" pitchFamily="34" charset="0"/>
              </a:rPr>
              <a:t>Wiggler soft x-ray  beam line</a:t>
            </a:r>
          </a:p>
          <a:p>
            <a:pPr marL="39688" eaLnBrk="1" hangingPunct="1">
              <a:spcBef>
                <a:spcPts val="1150"/>
              </a:spcBef>
            </a:pPr>
            <a:r>
              <a:rPr lang="en-US" sz="1700" dirty="0">
                <a:latin typeface="Comic Sans MS" pitchFamily="66" charset="0"/>
                <a:cs typeface="Arial" pitchFamily="34" charset="0"/>
              </a:rPr>
              <a:t>- </a:t>
            </a:r>
            <a:r>
              <a:rPr lang="en-US" sz="1700" b="1" dirty="0">
                <a:latin typeface="Comic Sans MS" pitchFamily="66" charset="0"/>
                <a:cs typeface="Arial" pitchFamily="34" charset="0"/>
              </a:rPr>
              <a:t>Critical energy </a:t>
            </a:r>
            <a:r>
              <a:rPr lang="en-US" sz="1700" b="1" dirty="0" err="1">
                <a:latin typeface="Comic Sans MS" pitchFamily="66" charset="0"/>
                <a:cs typeface="Arial" pitchFamily="34" charset="0"/>
              </a:rPr>
              <a:t>E</a:t>
            </a:r>
            <a:r>
              <a:rPr lang="en-US" sz="1700" b="1" baseline="-25000" dirty="0" err="1">
                <a:latin typeface="Comic Sans MS" pitchFamily="66" charset="0"/>
                <a:cs typeface="Arial" pitchFamily="34" charset="0"/>
              </a:rPr>
              <a:t>c</a:t>
            </a:r>
            <a:r>
              <a:rPr lang="en-US" sz="1700" b="1" dirty="0">
                <a:latin typeface="Comic Sans MS" pitchFamily="66" charset="0"/>
                <a:cs typeface="Arial" pitchFamily="34" charset="0"/>
              </a:rPr>
              <a:t> = 284 </a:t>
            </a:r>
            <a:r>
              <a:rPr lang="en-US" sz="1700" b="1" dirty="0" err="1">
                <a:latin typeface="Comic Sans MS" pitchFamily="66" charset="0"/>
                <a:cs typeface="Arial" pitchFamily="34" charset="0"/>
              </a:rPr>
              <a:t>eV</a:t>
            </a:r>
            <a:endParaRPr lang="en-US" sz="1700" b="1" dirty="0">
              <a:latin typeface="Comic Sans MS" pitchFamily="66" charset="0"/>
              <a:cs typeface="Arial" pitchFamily="34" charset="0"/>
            </a:endParaRPr>
          </a:p>
          <a:p>
            <a:pPr marL="39688" eaLnBrk="1" hangingPunct="1">
              <a:spcBef>
                <a:spcPts val="1150"/>
              </a:spcBef>
              <a:buFontTx/>
              <a:buChar char="-"/>
            </a:pPr>
            <a:r>
              <a:rPr lang="en-US" sz="1700" b="1" dirty="0">
                <a:latin typeface="Comic Sans MS" pitchFamily="66" charset="0"/>
                <a:cs typeface="Arial" pitchFamily="34" charset="0"/>
              </a:rPr>
              <a:t>Working range 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Arial" pitchFamily="34" charset="0"/>
              </a:rPr>
              <a:t>0.9 - 3.0 </a:t>
            </a:r>
            <a:r>
              <a:rPr lang="en-US" sz="17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Arial" pitchFamily="34" charset="0"/>
              </a:rPr>
              <a:t>keV</a:t>
            </a:r>
            <a:endParaRPr lang="en-US" sz="17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Arial" pitchFamily="34" charset="0"/>
            </a:endParaRPr>
          </a:p>
          <a:p>
            <a:pPr marL="39688" eaLnBrk="1" hangingPunct="1">
              <a:spcBef>
                <a:spcPts val="1150"/>
              </a:spcBef>
              <a:buFontTx/>
              <a:buChar char="-"/>
            </a:pPr>
            <a:r>
              <a:rPr lang="en-US" sz="1700" b="1" dirty="0">
                <a:latin typeface="Comic Sans MS" pitchFamily="66" charset="0"/>
              </a:rPr>
              <a:t>The 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monochromatic photon flux</a:t>
            </a:r>
            <a:r>
              <a:rPr lang="en-US" sz="1700" b="1" dirty="0">
                <a:latin typeface="Comic Sans MS" pitchFamily="66" charset="0"/>
              </a:rPr>
              <a:t> </a:t>
            </a:r>
            <a:r>
              <a:rPr lang="en-US" sz="1700" b="1" dirty="0" smtClean="0">
                <a:latin typeface="Comic Sans MS" pitchFamily="66" charset="0"/>
              </a:rPr>
              <a:t> </a:t>
            </a:r>
            <a:r>
              <a:rPr lang="en-US" sz="1700" b="1" dirty="0">
                <a:latin typeface="Comic Sans MS" pitchFamily="66" charset="0"/>
              </a:rPr>
              <a:t>between 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</a:t>
            </a:r>
            <a:r>
              <a:rPr lang="en-US" sz="17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7</a:t>
            </a:r>
            <a:r>
              <a:rPr lang="en-US" sz="1700" b="1" dirty="0">
                <a:latin typeface="Comic Sans MS" pitchFamily="66" charset="0"/>
              </a:rPr>
              <a:t> and 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10</a:t>
            </a:r>
            <a:r>
              <a:rPr lang="en-US" sz="1700" b="1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9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17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ph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/s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</a:t>
            </a:r>
          </a:p>
          <a:p>
            <a:pPr marL="39688" eaLnBrk="1" hangingPunct="1">
              <a:spcBef>
                <a:spcPts val="1150"/>
              </a:spcBef>
            </a:pP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HIGH 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quality </a:t>
            </a: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soft x-ray absorption </a:t>
            </a: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data.</a:t>
            </a:r>
            <a:endParaRPr lang="en-US" sz="17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9688" eaLnBrk="1" hangingPunct="1">
              <a:spcBef>
                <a:spcPts val="1150"/>
              </a:spcBef>
              <a:buFontTx/>
              <a:buChar char="-"/>
            </a:pPr>
            <a:endParaRPr lang="en-US" sz="17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9688" eaLnBrk="1" hangingPunct="1">
              <a:spcBef>
                <a:spcPts val="1150"/>
              </a:spcBef>
              <a:buFontTx/>
              <a:buChar char="-"/>
            </a:pPr>
            <a:endParaRPr lang="en-US" sz="17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marL="39688" eaLnBrk="1" hangingPunct="1">
              <a:spcBef>
                <a:spcPts val="1150"/>
              </a:spcBef>
              <a:buFontTx/>
              <a:buChar char="-"/>
            </a:pPr>
            <a:endParaRPr lang="en-US" sz="1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9688" eaLnBrk="1" hangingPunct="1">
              <a:spcBef>
                <a:spcPts val="1150"/>
              </a:spcBef>
              <a:buFontTx/>
              <a:buChar char="-"/>
            </a:pPr>
            <a:endParaRPr lang="en-US" sz="1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415902" y="3933825"/>
            <a:ext cx="8260554" cy="2924175"/>
            <a:chOff x="415902" y="3933825"/>
            <a:chExt cx="8260554" cy="2924175"/>
          </a:xfrm>
        </p:grpSpPr>
        <p:sp>
          <p:nvSpPr>
            <p:cNvPr id="43014" name="Text Box 17"/>
            <p:cNvSpPr txBox="1">
              <a:spLocks noChangeArrowheads="1"/>
            </p:cNvSpPr>
            <p:nvPr/>
          </p:nvSpPr>
          <p:spPr bwMode="auto">
            <a:xfrm>
              <a:off x="415902" y="3933825"/>
              <a:ext cx="4105275" cy="2862322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just">
                <a:spcBef>
                  <a:spcPct val="50000"/>
                </a:spcBef>
                <a:defRPr/>
              </a:pPr>
              <a:r>
                <a:rPr lang="en-US" sz="2000" b="1" i="1" dirty="0" smtClean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Dedicated instruments: </a:t>
              </a:r>
              <a:r>
                <a:rPr lang="en-US" sz="2000" b="1" i="1" dirty="0" smtClean="0">
                  <a:solidFill>
                    <a:srgbClr val="FF0000"/>
                  </a:solidFill>
                </a:rPr>
                <a:t>double wire beam monitor</a:t>
              </a:r>
              <a:r>
                <a:rPr lang="en-US" sz="2000" b="1" dirty="0" smtClean="0"/>
                <a:t>,</a:t>
              </a:r>
              <a:r>
                <a:rPr lang="en-US" sz="20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2000" b="1" i="1" dirty="0" smtClean="0">
                  <a:solidFill>
                    <a:srgbClr val="FF0000"/>
                  </a:solidFill>
                </a:rPr>
                <a:t>horizontal  slit</a:t>
              </a:r>
            </a:p>
            <a:p>
              <a:pPr algn="just">
                <a:spcBef>
                  <a:spcPct val="50000"/>
                </a:spcBef>
                <a:defRPr/>
              </a:pPr>
              <a:r>
                <a:rPr lang="en-US" sz="2000" b="1" i="1" dirty="0" smtClean="0">
                  <a:solidFill>
                    <a:schemeClr val="accent2"/>
                  </a:solidFill>
                </a:rPr>
                <a:t>NEW</a:t>
              </a:r>
              <a:r>
                <a:rPr lang="en-US" sz="2000" dirty="0" smtClean="0"/>
                <a:t> system to </a:t>
              </a:r>
              <a:r>
                <a:rPr lang="en-US" sz="2000" b="1" i="1" dirty="0" smtClean="0">
                  <a:solidFill>
                    <a:srgbClr val="FF0000"/>
                  </a:solidFill>
                </a:rPr>
                <a:t>control, set and include the values of the pressures of the ionization chambers</a:t>
              </a:r>
              <a:r>
                <a:rPr lang="en-US" sz="2000" dirty="0" smtClean="0"/>
                <a:t>. </a:t>
              </a:r>
            </a:p>
            <a:p>
              <a:pPr algn="just">
                <a:spcBef>
                  <a:spcPct val="50000"/>
                </a:spcBef>
                <a:defRPr/>
              </a:pPr>
              <a:r>
                <a:rPr lang="en-US" sz="2000" b="1" i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Beamline</a:t>
              </a:r>
              <a:r>
                <a:rPr lang="en-US" sz="20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re-alignment ongoing</a:t>
              </a:r>
              <a:r>
                <a:rPr lang="en-US" sz="17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</a:t>
              </a:r>
              <a:endParaRPr lang="it-IT" sz="1700" b="1" dirty="0" smtClean="0">
                <a:solidFill>
                  <a:srgbClr val="FF0000"/>
                </a:solidFill>
                <a:cs typeface="Comic Sans MS" charset="0"/>
              </a:endParaRPr>
            </a:p>
          </p:txBody>
        </p:sp>
        <p:pic>
          <p:nvPicPr>
            <p:cNvPr id="35847" name="Picture 1" descr="wire_beammonitor_DXR!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4437112"/>
              <a:ext cx="3600400" cy="242088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0846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269032" y="0"/>
            <a:ext cx="8435280" cy="608012"/>
          </a:xfr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N</a:t>
            </a:r>
            <a:r>
              <a:rPr lang="en-US" sz="3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ew </a:t>
            </a:r>
            <a:r>
              <a:rPr lang="en-US" sz="3000" b="1" i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ＭＳ Ｐゴシック" charset="0"/>
              </a:rPr>
              <a:t>DXR2  </a:t>
            </a:r>
            <a:r>
              <a:rPr lang="en-US" sz="3000" b="1" i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ea typeface="ＭＳ Ｐゴシック" charset="0"/>
              </a:rPr>
              <a:t>beam</a:t>
            </a:r>
            <a:r>
              <a:rPr lang="en-US" sz="30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line</a:t>
            </a:r>
            <a:endParaRPr lang="en-US" sz="30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379608" y="603458"/>
            <a:ext cx="7404660" cy="124136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spcBef>
                <a:spcPts val="1400"/>
              </a:spcBef>
              <a:defRPr/>
            </a:pPr>
            <a:r>
              <a:rPr lang="en-US" sz="1800" b="1" dirty="0">
                <a:latin typeface="Comic Sans MS" charset="0"/>
                <a:ea typeface="ＭＳ Ｐゴシック" charset="0"/>
                <a:cs typeface="Arial" charset="0"/>
              </a:rPr>
              <a:t>Wiggler UV branch line-</a:t>
            </a:r>
            <a:r>
              <a:rPr lang="en-US" sz="1800" b="1" dirty="0">
                <a:latin typeface="Comic Sans MS" charset="0"/>
                <a:ea typeface="ＭＳ Ｐゴシック" charset="0"/>
              </a:rPr>
              <a:t>deflection </a:t>
            </a:r>
            <a:endParaRPr lang="en-US" sz="1800" b="1" dirty="0" smtClean="0">
              <a:latin typeface="Comic Sans MS" charset="0"/>
              <a:ea typeface="ＭＳ Ｐゴシック" charset="0"/>
            </a:endParaRPr>
          </a:p>
          <a:p>
            <a:pPr algn="just" eaLnBrk="1" hangingPunct="1">
              <a:spcBef>
                <a:spcPts val="1400"/>
              </a:spcBef>
              <a:defRPr/>
            </a:pPr>
            <a:r>
              <a:rPr lang="en-US" sz="1800" b="1" dirty="0" smtClean="0">
                <a:latin typeface="Comic Sans MS" charset="0"/>
                <a:ea typeface="ＭＳ Ｐゴシック" charset="0"/>
                <a:cs typeface="Arial" charset="0"/>
              </a:rPr>
              <a:t>UV </a:t>
            </a:r>
            <a:r>
              <a:rPr lang="en-US" sz="1800" b="1" dirty="0" err="1">
                <a:latin typeface="Comic Sans MS" charset="0"/>
                <a:ea typeface="ＭＳ Ｐゴシック" charset="0"/>
                <a:cs typeface="Arial" charset="0"/>
              </a:rPr>
              <a:t>beamline</a:t>
            </a:r>
            <a:r>
              <a:rPr lang="en-US" sz="1800" b="1" dirty="0">
                <a:latin typeface="Comic Sans MS" charset="0"/>
                <a:ea typeface="ＭＳ Ｐゴシック" charset="0"/>
                <a:cs typeface="Arial" charset="0"/>
              </a:rPr>
              <a:t> new setup</a:t>
            </a:r>
            <a:r>
              <a:rPr lang="en-US" sz="1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  <a:ea typeface="ＭＳ Ｐゴシック" charset="0"/>
                <a:cs typeface="Arial" charset="0"/>
              </a:rPr>
              <a:t> </a:t>
            </a:r>
            <a:r>
              <a:rPr lang="en-US" sz="1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  <a:cs typeface="Arial" charset="0"/>
              </a:rPr>
              <a:t>2 -10 </a:t>
            </a:r>
            <a:r>
              <a:rPr 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  <a:cs typeface="Arial" charset="0"/>
              </a:rPr>
              <a:t>eV</a:t>
            </a:r>
            <a:r>
              <a:rPr lang="en-US" sz="18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  <a:ea typeface="ＭＳ Ｐゴシック" charset="0"/>
                <a:cs typeface="Arial" charset="0"/>
              </a:rPr>
              <a:t>  </a:t>
            </a:r>
            <a:r>
              <a:rPr lang="en-US" sz="1800" b="1" dirty="0">
                <a:latin typeface="Comic Sans MS" charset="0"/>
                <a:ea typeface="ＭＳ Ｐゴシック" charset="0"/>
                <a:cs typeface="Arial" charset="0"/>
              </a:rPr>
              <a:t>(650nm - 120nm)</a:t>
            </a:r>
          </a:p>
          <a:p>
            <a:pPr algn="just">
              <a:spcBef>
                <a:spcPct val="50000"/>
              </a:spcBef>
              <a:defRPr/>
            </a:pPr>
            <a:r>
              <a:rPr lang="it-IT" sz="1800" b="1" i="1" dirty="0" err="1">
                <a:latin typeface="Comic Sans MS" charset="0"/>
                <a:ea typeface="ＭＳ Ｐゴシック" charset="0"/>
                <a:cs typeface="Arial" charset="0"/>
              </a:rPr>
              <a:t>Branch</a:t>
            </a:r>
            <a:r>
              <a:rPr lang="it-IT" sz="1800" b="1" i="1" dirty="0">
                <a:latin typeface="Comic Sans MS" charset="0"/>
                <a:ea typeface="ＭＳ Ｐゴシック" charset="0"/>
                <a:cs typeface="Arial" charset="0"/>
              </a:rPr>
              <a:t> line in a </a:t>
            </a:r>
            <a:r>
              <a:rPr lang="it-IT" sz="1800" b="1" dirty="0">
                <a:latin typeface="Comic Sans MS" charset="0"/>
                <a:ea typeface="ＭＳ Ｐゴシック" charset="0"/>
                <a:cs typeface="Arial" charset="0"/>
              </a:rPr>
              <a:t>1000-class</a:t>
            </a:r>
            <a:r>
              <a:rPr lang="it-IT" sz="1800" b="1" i="1" dirty="0">
                <a:latin typeface="Comic Sans MS" charset="0"/>
                <a:ea typeface="ＭＳ Ｐゴシック" charset="0"/>
                <a:cs typeface="Arial" charset="0"/>
              </a:rPr>
              <a:t> </a:t>
            </a:r>
            <a:r>
              <a:rPr lang="it-IT" sz="1800" b="1" i="1" dirty="0" err="1">
                <a:latin typeface="Comic Sans MS" charset="0"/>
                <a:ea typeface="ＭＳ Ｐゴシック" charset="0"/>
                <a:cs typeface="Arial" charset="0"/>
              </a:rPr>
              <a:t>clean</a:t>
            </a:r>
            <a:r>
              <a:rPr lang="it-IT" sz="1800" b="1" i="1" dirty="0">
                <a:latin typeface="Comic Sans MS" charset="0"/>
                <a:ea typeface="ＭＳ Ｐゴシック" charset="0"/>
                <a:cs typeface="Arial" charset="0"/>
              </a:rPr>
              <a:t> room</a:t>
            </a:r>
            <a:endParaRPr lang="en-US" sz="1800" b="1" i="1" dirty="0">
              <a:solidFill>
                <a:srgbClr val="006699"/>
              </a:solidFill>
              <a:ea typeface="ＭＳ Ｐゴシック" charset="0"/>
              <a:cs typeface="Arial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4486672" y="1844823"/>
            <a:ext cx="4540250" cy="2016225"/>
            <a:chOff x="4486672" y="1844823"/>
            <a:chExt cx="4540250" cy="2016225"/>
          </a:xfrm>
        </p:grpSpPr>
        <p:pic>
          <p:nvPicPr>
            <p:cNvPr id="26635" name="Picture 11" descr="D:\Documents and Settings\Administrator\Desktop\DSCN2065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6672" y="1844823"/>
              <a:ext cx="2438400" cy="2016225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954" name="Text Box 18"/>
            <p:cNvSpPr txBox="1">
              <a:spLocks noChangeArrowheads="1"/>
            </p:cNvSpPr>
            <p:nvPr/>
          </p:nvSpPr>
          <p:spPr bwMode="auto">
            <a:xfrm>
              <a:off x="6956822" y="2216869"/>
              <a:ext cx="2070100" cy="1477328"/>
            </a:xfrm>
            <a:prstGeom prst="rect">
              <a:avLst/>
            </a:prstGeom>
            <a:solidFill>
              <a:schemeClr val="accent1"/>
            </a:solidFill>
            <a:ln w="19050" cmpd="sng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fr-FR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  <a:cs typeface="Arial" charset="0"/>
                </a:rPr>
                <a:t>Upgraded</a:t>
              </a:r>
              <a:r>
                <a:rPr lang="fr-FR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  <a:cs typeface="Arial" charset="0"/>
                </a:rPr>
                <a:t> UV-VIS </a:t>
              </a:r>
              <a:r>
                <a:rPr lang="fr-FR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  <a:cs typeface="Arial" charset="0"/>
                </a:rPr>
                <a:t>monochromatic</a:t>
              </a:r>
              <a:r>
                <a:rPr lang="fr-FR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  <a:cs typeface="Arial" charset="0"/>
                </a:rPr>
                <a:t> radiation source (180-650 nm</a:t>
              </a:r>
              <a:r>
                <a:rPr lang="fr-FR" sz="11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charset="0"/>
                  <a:ea typeface="ＭＳ Ｐゴシック" charset="0"/>
                  <a:cs typeface="Arial" charset="0"/>
                </a:rPr>
                <a:t>)</a:t>
              </a:r>
              <a:endParaRPr lang="en-US" sz="11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395412" y="2469408"/>
            <a:ext cx="2664419" cy="3557680"/>
            <a:chOff x="395412" y="2469408"/>
            <a:chExt cx="2664419" cy="3557680"/>
          </a:xfrm>
        </p:grpSpPr>
        <p:sp>
          <p:nvSpPr>
            <p:cNvPr id="16" name="TextBox 7"/>
            <p:cNvSpPr txBox="1">
              <a:spLocks noChangeArrowheads="1"/>
            </p:cNvSpPr>
            <p:nvPr/>
          </p:nvSpPr>
          <p:spPr bwMode="auto">
            <a:xfrm>
              <a:off x="430157" y="4411261"/>
              <a:ext cx="2591593" cy="1615827"/>
            </a:xfrm>
            <a:prstGeom prst="rect">
              <a:avLst/>
            </a:prstGeom>
            <a:solidFill>
              <a:schemeClr val="accent1"/>
            </a:solidFill>
            <a:ln w="19050" cmpd="sng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February 2011</a:t>
              </a:r>
              <a:r>
                <a:rPr lang="it-IT" sz="1800" b="1" dirty="0" smtClean="0">
                  <a:solidFill>
                    <a:srgbClr val="FF0000"/>
                  </a:solidFill>
                  <a:cs typeface="Comic Sans MS" charset="0"/>
                </a:rPr>
                <a:t>: </a:t>
              </a:r>
              <a:r>
                <a:rPr lang="en-US" sz="1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First light on the new optical system of the UV-VIS </a:t>
              </a:r>
              <a:r>
                <a:rPr lang="en-US" sz="1800" b="1" i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beamline</a:t>
              </a:r>
              <a:r>
                <a:rPr lang="en-US" sz="1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</a:t>
              </a:r>
              <a:endParaRPr lang="it-IT" sz="1800" b="1" dirty="0" smtClean="0">
                <a:solidFill>
                  <a:srgbClr val="FF0000"/>
                </a:solidFill>
                <a:cs typeface="Comic Sans MS" charset="0"/>
              </a:endParaRPr>
            </a:p>
            <a:p>
              <a:pPr algn="ctr">
                <a:spcBef>
                  <a:spcPct val="50000"/>
                </a:spcBef>
                <a:defRPr/>
              </a:pPr>
              <a:r>
                <a:rPr lang="it-IT" sz="1800" dirty="0" smtClean="0">
                  <a:cs typeface="Comic Sans MS" charset="0"/>
                </a:rPr>
                <a:t>. </a:t>
              </a:r>
            </a:p>
          </p:txBody>
        </p:sp>
        <p:pic>
          <p:nvPicPr>
            <p:cNvPr id="26639" name="Picture 2" descr="Immagine_fascio_UV_focheggiato_2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412" y="2469408"/>
              <a:ext cx="2664419" cy="189569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uppo 5"/>
          <p:cNvGrpSpPr/>
          <p:nvPr/>
        </p:nvGrpSpPr>
        <p:grpSpPr>
          <a:xfrm>
            <a:off x="3313339" y="4463637"/>
            <a:ext cx="5748461" cy="2316368"/>
            <a:chOff x="3313339" y="4463637"/>
            <a:chExt cx="5748461" cy="2316368"/>
          </a:xfrm>
        </p:grpSpPr>
        <p:grpSp>
          <p:nvGrpSpPr>
            <p:cNvPr id="4" name="Gruppo 3"/>
            <p:cNvGrpSpPr/>
            <p:nvPr/>
          </p:nvGrpSpPr>
          <p:grpSpPr>
            <a:xfrm>
              <a:off x="3313339" y="5206008"/>
              <a:ext cx="5748461" cy="1573997"/>
              <a:chOff x="3278461" y="5000402"/>
              <a:chExt cx="5748461" cy="1573997"/>
            </a:xfrm>
          </p:grpSpPr>
          <p:pic>
            <p:nvPicPr>
              <p:cNvPr id="18" name="Picture 7" descr="DSC0089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8461" y="5134536"/>
                <a:ext cx="3093739" cy="1439863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9" descr="DSC0089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8751" b="33438"/>
              <a:stretch>
                <a:fillRect/>
              </a:stretch>
            </p:blipFill>
            <p:spPr bwMode="auto">
              <a:xfrm>
                <a:off x="6503468" y="5000402"/>
                <a:ext cx="2523454" cy="1573997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TextBox 7"/>
            <p:cNvSpPr txBox="1">
              <a:spLocks noChangeArrowheads="1"/>
            </p:cNvSpPr>
            <p:nvPr/>
          </p:nvSpPr>
          <p:spPr bwMode="auto">
            <a:xfrm>
              <a:off x="3442270" y="4463637"/>
              <a:ext cx="5619530" cy="646331"/>
            </a:xfrm>
            <a:prstGeom prst="rect">
              <a:avLst/>
            </a:prstGeom>
            <a:solidFill>
              <a:schemeClr val="accent1"/>
            </a:solidFill>
            <a:ln w="19050" cmpd="sng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20000"/>
                </a:spcBef>
                <a:spcAft>
                  <a:spcPct val="30000"/>
                </a:spcAft>
                <a:defRPr/>
              </a:pPr>
              <a:r>
                <a:rPr lang="it-IT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First </a:t>
              </a:r>
              <a:r>
                <a:rPr lang="it-IT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tests</a:t>
              </a:r>
              <a:r>
                <a:rPr lang="it-IT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on </a:t>
              </a:r>
              <a:r>
                <a:rPr lang="it-IT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organic</a:t>
              </a:r>
              <a:r>
                <a:rPr lang="it-IT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UV </a:t>
              </a:r>
              <a:r>
                <a:rPr lang="it-IT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damaged</a:t>
              </a:r>
              <a:r>
                <a:rPr lang="it-IT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it-IT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samples</a:t>
              </a:r>
              <a:r>
                <a:rPr lang="it-IT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, </a:t>
              </a:r>
              <a:r>
                <a:rPr lang="it-IT" sz="18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for </a:t>
              </a:r>
              <a:r>
                <a:rPr lang="it-IT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space</a:t>
              </a:r>
              <a:r>
                <a:rPr lang="it-IT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it-IT" sz="18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experiments</a:t>
              </a:r>
              <a:endParaRPr lang="it-IT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9409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772643" y="692696"/>
            <a:ext cx="7391400" cy="7302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90500" indent="-190500"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LEB (35-200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commissioning in 2011</a:t>
            </a:r>
          </a:p>
          <a:p>
            <a:pPr marL="190500" indent="-190500"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HEB (60-1000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eV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commissioning in 2012</a:t>
            </a:r>
          </a:p>
        </p:txBody>
      </p:sp>
      <p:pic>
        <p:nvPicPr>
          <p:cNvPr id="30723" name="Picture 7" descr="Schema_lab_XU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97" y="1422946"/>
            <a:ext cx="3502025" cy="3657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8" descr="Flusso_linee_XU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81" y="3822900"/>
            <a:ext cx="4753297" cy="31003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5364163" y="1566863"/>
            <a:ext cx="3614737" cy="1923604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700" b="1" i="1" dirty="0" smtClean="0">
                <a:solidFill>
                  <a:srgbClr val="1814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Fields </a:t>
            </a:r>
            <a:r>
              <a:rPr lang="en-US" sz="1700" b="1" i="1" dirty="0">
                <a:solidFill>
                  <a:srgbClr val="1814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of </a:t>
            </a:r>
            <a:r>
              <a:rPr lang="en-US" sz="1700" b="1" i="1" dirty="0" smtClean="0">
                <a:solidFill>
                  <a:srgbClr val="1814F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interest &amp; application: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7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Biology </a:t>
            </a:r>
            <a:endParaRPr lang="en-US" sz="17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  <a:ea typeface="ＭＳ Ｐゴシック" charset="0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Surface Science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Material Science 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R&amp;D studies of INFN interest</a:t>
            </a:r>
            <a:endParaRPr lang="en-US" sz="1700" b="1" i="1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0"/>
            </a:endParaRPr>
          </a:p>
        </p:txBody>
      </p:sp>
      <p:pic>
        <p:nvPicPr>
          <p:cNvPr id="30727" name="Picture 14" descr="Linee_XUV_UscitaCameraSpecch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30" y="1557635"/>
            <a:ext cx="2554035" cy="2057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1"/>
          <p:cNvGrpSpPr/>
          <p:nvPr/>
        </p:nvGrpSpPr>
        <p:grpSpPr>
          <a:xfrm>
            <a:off x="5162550" y="3615035"/>
            <a:ext cx="3816350" cy="2991609"/>
            <a:chOff x="5162550" y="3615035"/>
            <a:chExt cx="3816350" cy="2991609"/>
          </a:xfrm>
        </p:grpSpPr>
        <p:sp>
          <p:nvSpPr>
            <p:cNvPr id="40972" name="Text Box 12"/>
            <p:cNvSpPr txBox="1">
              <a:spLocks noChangeArrowheads="1"/>
            </p:cNvSpPr>
            <p:nvPr/>
          </p:nvSpPr>
          <p:spPr bwMode="auto">
            <a:xfrm>
              <a:off x="5502274" y="3615035"/>
              <a:ext cx="3338513" cy="1792798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  <a:ea typeface="MS PGothic" pitchFamily="34" charset="-128"/>
                </a:defRPr>
              </a:lvl9pPr>
            </a:lstStyle>
            <a:p>
              <a:pPr algn="just">
                <a:spcBef>
                  <a:spcPct val="50000"/>
                </a:spcBef>
              </a:pPr>
              <a:r>
                <a:rPr lang="en-US" sz="17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IMCA  </a:t>
              </a:r>
              <a:r>
                <a:rPr lang="en-US" sz="1700" dirty="0"/>
                <a:t>project: </a:t>
              </a:r>
              <a:r>
                <a:rPr lang="it-IT" sz="17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</a:t>
              </a:r>
              <a:r>
                <a:rPr lang="it-IT" sz="1700" dirty="0" smtClean="0"/>
                <a:t>nnovative </a:t>
              </a:r>
              <a:r>
                <a:rPr lang="it-IT" sz="17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</a:t>
              </a:r>
              <a:r>
                <a:rPr lang="it-IT" sz="1700" dirty="0" err="1"/>
                <a:t>aterials</a:t>
              </a:r>
              <a:r>
                <a:rPr lang="it-IT" sz="1700" dirty="0"/>
                <a:t> and </a:t>
              </a:r>
              <a:r>
                <a:rPr lang="it-IT" sz="17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</a:t>
              </a:r>
              <a:r>
                <a:rPr lang="it-IT" sz="1700" dirty="0" err="1"/>
                <a:t>oatings</a:t>
              </a:r>
              <a:r>
                <a:rPr lang="it-IT" sz="1700" dirty="0"/>
                <a:t> for </a:t>
              </a:r>
              <a:r>
                <a:rPr lang="it-IT" sz="17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</a:t>
              </a:r>
              <a:r>
                <a:rPr lang="it-IT" sz="1700" dirty="0"/>
                <a:t>ccelerators</a:t>
              </a:r>
            </a:p>
            <a:p>
              <a:pPr algn="ctr">
                <a:spcBef>
                  <a:spcPct val="50000"/>
                </a:spcBef>
              </a:pPr>
              <a:r>
                <a:rPr lang="it-IT" sz="1700" dirty="0"/>
                <a:t>R&amp;D of new </a:t>
              </a:r>
              <a:r>
                <a:rPr lang="it-IT" sz="1700" dirty="0" err="1"/>
                <a:t>materials</a:t>
              </a:r>
              <a:r>
                <a:rPr lang="it-IT" sz="1700" dirty="0"/>
                <a:t> and </a:t>
              </a:r>
              <a:r>
                <a:rPr lang="it-IT" sz="1700" dirty="0" err="1"/>
                <a:t>thin</a:t>
              </a:r>
              <a:r>
                <a:rPr lang="it-IT" sz="1700" dirty="0"/>
                <a:t> </a:t>
              </a:r>
              <a:r>
                <a:rPr lang="it-IT" sz="1700" dirty="0" err="1"/>
                <a:t>films</a:t>
              </a:r>
              <a:r>
                <a:rPr lang="it-IT" sz="1700" dirty="0"/>
                <a:t> </a:t>
              </a:r>
              <a:r>
                <a:rPr lang="it-IT" sz="1700" dirty="0" err="1"/>
                <a:t>useful</a:t>
              </a:r>
              <a:r>
                <a:rPr lang="it-IT" sz="1700" dirty="0"/>
                <a:t> to </a:t>
              </a:r>
              <a:r>
                <a:rPr lang="it-IT" sz="1700" dirty="0" err="1"/>
                <a:t>minimize</a:t>
              </a:r>
              <a:r>
                <a:rPr lang="it-IT" sz="1700" dirty="0"/>
                <a:t> </a:t>
              </a:r>
              <a:r>
                <a:rPr lang="it-IT" sz="1700" dirty="0" err="1"/>
                <a:t>beam</a:t>
              </a:r>
              <a:r>
                <a:rPr lang="it-IT" sz="1700" dirty="0"/>
                <a:t> </a:t>
              </a:r>
              <a:r>
                <a:rPr lang="it-IT" sz="1700" dirty="0" err="1"/>
                <a:t>instabilities</a:t>
              </a:r>
              <a:r>
                <a:rPr lang="it-IT" sz="1700" dirty="0"/>
                <a:t> due to </a:t>
              </a:r>
              <a:r>
                <a:rPr lang="it-IT" altLang="en-US" sz="1700" dirty="0"/>
                <a:t>‘</a:t>
              </a:r>
              <a:r>
                <a:rPr lang="it-IT" altLang="ja-JP" sz="17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e-</a:t>
              </a:r>
              <a:r>
                <a:rPr lang="it-IT" altLang="ja-JP" sz="1700" b="1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cloud</a:t>
              </a:r>
              <a:r>
                <a:rPr lang="it-IT" altLang="en-US" sz="1700" dirty="0"/>
                <a:t>’</a:t>
              </a:r>
              <a:r>
                <a:rPr lang="it-IT" altLang="ja-JP" sz="1700" dirty="0"/>
                <a:t>.</a:t>
              </a:r>
              <a:endParaRPr lang="en-US" sz="1700" dirty="0"/>
            </a:p>
          </p:txBody>
        </p:sp>
        <p:sp>
          <p:nvSpPr>
            <p:cNvPr id="24585" name="TextBox 1"/>
            <p:cNvSpPr txBox="1">
              <a:spLocks noChangeArrowheads="1"/>
            </p:cNvSpPr>
            <p:nvPr/>
          </p:nvSpPr>
          <p:spPr bwMode="auto">
            <a:xfrm>
              <a:off x="5162550" y="5467871"/>
              <a:ext cx="3816350" cy="1138773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700" dirty="0"/>
                <a:t>T</a:t>
              </a:r>
              <a:r>
                <a:rPr lang="en-US" sz="1700" dirty="0" smtClean="0"/>
                <a:t>ests of relevance for e-cloud studies in collaborations with </a:t>
              </a:r>
              <a:r>
                <a:rPr lang="en-US" sz="1700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CERN, DESY (PETRA 3), Brookhaven (RICH) </a:t>
              </a:r>
              <a:r>
                <a:rPr lang="en-US" sz="1700" dirty="0" smtClean="0"/>
                <a:t>etc. </a:t>
              </a:r>
            </a:p>
          </p:txBody>
        </p:sp>
      </p:grp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576137" y="0"/>
            <a:ext cx="7559675" cy="576262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New XUV </a:t>
            </a:r>
            <a:r>
              <a:rPr lang="en-US" sz="3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Beamlines</a:t>
            </a:r>
            <a:endParaRPr lang="en-US" sz="32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99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/>
        </p:nvSpPr>
        <p:spPr bwMode="auto">
          <a:xfrm>
            <a:off x="914400" y="4763"/>
            <a:ext cx="7999413" cy="184150"/>
          </a:xfrm>
          <a:prstGeom prst="rect">
            <a:avLst/>
          </a:prstGeom>
          <a:solidFill>
            <a:srgbClr val="D6D9CD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2050" name="Rectangle 2"/>
          <p:cNvSpPr>
            <a:spLocks/>
          </p:cNvSpPr>
          <p:nvPr/>
        </p:nvSpPr>
        <p:spPr bwMode="auto">
          <a:xfrm>
            <a:off x="914400" y="6675438"/>
            <a:ext cx="7999413" cy="182562"/>
          </a:xfrm>
          <a:prstGeom prst="rect">
            <a:avLst/>
          </a:prstGeom>
          <a:solidFill>
            <a:srgbClr val="E4E6D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it-IT"/>
          </a:p>
        </p:txBody>
      </p:sp>
      <p:pic>
        <p:nvPicPr>
          <p:cNvPr id="2051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4763"/>
            <a:ext cx="1524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4"/>
          <p:cNvSpPr>
            <a:spLocks/>
          </p:cNvSpPr>
          <p:nvPr/>
        </p:nvSpPr>
        <p:spPr bwMode="auto">
          <a:xfrm>
            <a:off x="1792288" y="427038"/>
            <a:ext cx="2628900" cy="520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200" u="sng">
                <a:solidFill>
                  <a:srgbClr val="8DA440"/>
                </a:solidFill>
                <a:ea typeface="Century Gothic" charset="0"/>
                <a:cs typeface="Century Gothic" charset="0"/>
                <a:hlinkClick r:id="rId3"/>
              </a:rPr>
              <a:t>http://www.lnf.infn.it/acceleratori</a:t>
            </a:r>
            <a:endParaRPr lang="en-US">
              <a:solidFill>
                <a:schemeClr val="tx1"/>
              </a:solidFill>
              <a:cs typeface="Times" charset="0"/>
            </a:endParaRPr>
          </a:p>
          <a:p>
            <a:pPr marL="39688"/>
            <a:r>
              <a:rPr lang="en-US" sz="1200">
                <a:solidFill>
                  <a:schemeClr val="tx1"/>
                </a:solidFill>
                <a:latin typeface="ＭＳ Ｐゴシック" charset="-128"/>
                <a:ea typeface="ＭＳ Ｐゴシック" charset="-128"/>
                <a:sym typeface="ＭＳ Ｐゴシック" charset="-128"/>
              </a:rPr>
              <a:t>	</a:t>
            </a:r>
            <a:r>
              <a:rPr lang="en-US" sz="1300">
                <a:solidFill>
                  <a:schemeClr val="tx1"/>
                </a:solidFill>
                <a:ea typeface="Century Gothic" charset="0"/>
                <a:cs typeface="Century Gothic" charset="0"/>
              </a:rPr>
              <a:t>DA</a:t>
            </a:r>
            <a:r>
              <a:rPr lang="en-US" sz="130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  <a:sym typeface="Symbol" charset="2"/>
              </a:rPr>
              <a:t>Φ</a:t>
            </a:r>
            <a:r>
              <a:rPr lang="en-US" sz="1300">
                <a:solidFill>
                  <a:schemeClr val="tx1"/>
                </a:solidFill>
                <a:ea typeface="Century Gothic" charset="0"/>
                <a:cs typeface="Century Gothic" charset="0"/>
              </a:rPr>
              <a:t>NE </a:t>
            </a:r>
            <a:r>
              <a:rPr lang="en-US" sz="130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  <a:sym typeface="Symbol" charset="2"/>
              </a:rPr>
              <a:t>Φ</a:t>
            </a:r>
            <a:r>
              <a:rPr lang="en-US" sz="1300">
                <a:solidFill>
                  <a:schemeClr val="tx1"/>
                </a:solidFill>
                <a:ea typeface="Century Gothic" charset="0"/>
                <a:cs typeface="Century Gothic" charset="0"/>
              </a:rPr>
              <a:t> Factory</a:t>
            </a:r>
          </a:p>
        </p:txBody>
      </p:sp>
      <p:graphicFrame>
        <p:nvGraphicFramePr>
          <p:cNvPr id="2055" name="Group 7"/>
          <p:cNvGraphicFramePr>
            <a:graphicFrameLocks noGrp="1"/>
          </p:cNvGraphicFramePr>
          <p:nvPr/>
        </p:nvGraphicFramePr>
        <p:xfrm>
          <a:off x="1387475" y="3968750"/>
          <a:ext cx="6718300" cy="222250"/>
        </p:xfrm>
        <a:graphic>
          <a:graphicData uri="http://schemas.openxmlformats.org/drawingml/2006/table">
            <a:tbl>
              <a:tblPr/>
              <a:tblGrid>
                <a:gridCol w="547688"/>
                <a:gridCol w="547687"/>
                <a:gridCol w="546100"/>
                <a:gridCol w="547688"/>
                <a:gridCol w="547687"/>
                <a:gridCol w="547688"/>
                <a:gridCol w="547687"/>
                <a:gridCol w="547688"/>
                <a:gridCol w="546100"/>
                <a:gridCol w="598487"/>
                <a:gridCol w="596900"/>
                <a:gridCol w="596900"/>
              </a:tblGrid>
              <a:tr h="222250"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Jan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Feb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Apr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May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Jun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Jul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Aug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Sep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Oct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Nov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2C816"/>
                        </a:buClr>
                        <a:buSzPct val="150000"/>
                        <a:buFont typeface="Zapf Dingbats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cs typeface="Calibri Bold" charset="0"/>
                          <a:sym typeface="Calibri Bold" charset="0"/>
                        </a:rPr>
                        <a:t>Dec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  <p:sp>
        <p:nvSpPr>
          <p:cNvPr id="2105" name="Rectangle 57"/>
          <p:cNvSpPr>
            <a:spLocks/>
          </p:cNvSpPr>
          <p:nvPr/>
        </p:nvSpPr>
        <p:spPr bwMode="auto">
          <a:xfrm>
            <a:off x="690563" y="3890963"/>
            <a:ext cx="660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800">
                <a:solidFill>
                  <a:schemeClr val="tx1"/>
                </a:solidFill>
                <a:ea typeface="Century Gothic" charset="0"/>
                <a:cs typeface="Century Gothic" charset="0"/>
              </a:rPr>
              <a:t>2011</a:t>
            </a:r>
          </a:p>
        </p:txBody>
      </p:sp>
      <p:pic>
        <p:nvPicPr>
          <p:cNvPr id="2106" name="Picture 5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538" y="4225925"/>
            <a:ext cx="21209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7" name="Rectangle 59"/>
          <p:cNvSpPr>
            <a:spLocks/>
          </p:cNvSpPr>
          <p:nvPr/>
        </p:nvSpPr>
        <p:spPr bwMode="auto">
          <a:xfrm>
            <a:off x="4922838" y="4198938"/>
            <a:ext cx="8382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000">
                <a:solidFill>
                  <a:schemeClr val="tx1"/>
                </a:solidFill>
                <a:ea typeface="Century Gothic" charset="0"/>
                <a:cs typeface="Century Gothic" charset="0"/>
              </a:rPr>
              <a:t>shutdown </a:t>
            </a:r>
          </a:p>
        </p:txBody>
      </p:sp>
      <p:pic>
        <p:nvPicPr>
          <p:cNvPr id="2108" name="Picture 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4237038"/>
            <a:ext cx="254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" name="Picture 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243388"/>
            <a:ext cx="9779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0" name="Picture 6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138" y="4237038"/>
            <a:ext cx="5334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1" name="Picture 63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4243388"/>
            <a:ext cx="8382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2" name="Picture 6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75" y="4230688"/>
            <a:ext cx="7493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13" name="Picture 6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25" y="2455863"/>
            <a:ext cx="2540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4" name="Rectangle 66"/>
          <p:cNvSpPr>
            <a:spLocks/>
          </p:cNvSpPr>
          <p:nvPr/>
        </p:nvSpPr>
        <p:spPr bwMode="auto">
          <a:xfrm>
            <a:off x="6842125" y="2395538"/>
            <a:ext cx="7429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100">
                <a:solidFill>
                  <a:schemeClr val="tx1"/>
                </a:solidFill>
                <a:ea typeface="Century Gothic" charset="0"/>
                <a:cs typeface="Century Gothic" charset="0"/>
              </a:rPr>
              <a:t>e- beam</a:t>
            </a:r>
          </a:p>
        </p:txBody>
      </p:sp>
      <p:pic>
        <p:nvPicPr>
          <p:cNvPr id="2115" name="Picture 67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2638425"/>
            <a:ext cx="2540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6" name="Rectangle 68"/>
          <p:cNvSpPr>
            <a:spLocks/>
          </p:cNvSpPr>
          <p:nvPr/>
        </p:nvSpPr>
        <p:spPr bwMode="auto">
          <a:xfrm>
            <a:off x="6838950" y="2592388"/>
            <a:ext cx="5429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100">
                <a:solidFill>
                  <a:schemeClr val="tx1"/>
                </a:solidFill>
                <a:ea typeface="Century Gothic" charset="0"/>
                <a:cs typeface="Century Gothic" charset="0"/>
              </a:rPr>
              <a:t>down</a:t>
            </a:r>
          </a:p>
        </p:txBody>
      </p:sp>
      <p:pic>
        <p:nvPicPr>
          <p:cNvPr id="2117" name="Picture 69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5" y="2840038"/>
            <a:ext cx="25400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8" name="Rectangle 70"/>
          <p:cNvSpPr>
            <a:spLocks/>
          </p:cNvSpPr>
          <p:nvPr/>
        </p:nvSpPr>
        <p:spPr bwMode="auto">
          <a:xfrm>
            <a:off x="6835775" y="2794000"/>
            <a:ext cx="14700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100">
                <a:solidFill>
                  <a:schemeClr val="tx1"/>
                </a:solidFill>
                <a:ea typeface="Century Gothic" charset="0"/>
                <a:cs typeface="Century Gothic" charset="0"/>
              </a:rPr>
              <a:t>standard operation</a:t>
            </a:r>
          </a:p>
        </p:txBody>
      </p:sp>
      <p:sp>
        <p:nvSpPr>
          <p:cNvPr id="2120" name="Rectangle 72"/>
          <p:cNvSpPr>
            <a:spLocks/>
          </p:cNvSpPr>
          <p:nvPr/>
        </p:nvSpPr>
        <p:spPr bwMode="auto">
          <a:xfrm>
            <a:off x="1676400" y="4927600"/>
            <a:ext cx="1346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200">
                <a:solidFill>
                  <a:schemeClr val="tx1"/>
                </a:solidFill>
                <a:ea typeface="Century Gothic" charset="0"/>
                <a:cs typeface="Century Gothic" charset="0"/>
              </a:rPr>
              <a:t>septum coil e</a:t>
            </a:r>
            <a:r>
              <a:rPr lang="en-US" sz="1200" baseline="32000">
                <a:solidFill>
                  <a:schemeClr val="tx1"/>
                </a:solidFill>
                <a:ea typeface="Century Gothic" charset="0"/>
                <a:cs typeface="Century Gothic" charset="0"/>
              </a:rPr>
              <a:t>+</a:t>
            </a:r>
          </a:p>
        </p:txBody>
      </p:sp>
      <p:sp>
        <p:nvSpPr>
          <p:cNvPr id="2121" name="Rectangle 73"/>
          <p:cNvSpPr>
            <a:spLocks/>
          </p:cNvSpPr>
          <p:nvPr/>
        </p:nvSpPr>
        <p:spPr bwMode="auto">
          <a:xfrm>
            <a:off x="3454400" y="4768850"/>
            <a:ext cx="860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200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Klystron D</a:t>
            </a:r>
          </a:p>
        </p:txBody>
      </p:sp>
      <p:sp>
        <p:nvSpPr>
          <p:cNvPr id="2122" name="Rectangle 74"/>
          <p:cNvSpPr>
            <a:spLocks/>
          </p:cNvSpPr>
          <p:nvPr/>
        </p:nvSpPr>
        <p:spPr bwMode="auto">
          <a:xfrm>
            <a:off x="2438400" y="4394200"/>
            <a:ext cx="17399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200" dirty="0" smtClean="0">
                <a:ea typeface="Century Gothic" charset="0"/>
                <a:cs typeface="Century Gothic" charset="0"/>
              </a:rPr>
              <a:t>e+ septum</a:t>
            </a:r>
          </a:p>
          <a:p>
            <a:pPr marL="39688"/>
            <a:r>
              <a:rPr lang="en-US" sz="1200" dirty="0" smtClean="0">
                <a:ea typeface="Century Gothic" charset="0"/>
                <a:cs typeface="Century Gothic" charset="0"/>
              </a:rPr>
              <a:t>shielding</a:t>
            </a:r>
            <a:r>
              <a:rPr lang="en-US" sz="12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KLOE</a:t>
            </a:r>
          </a:p>
        </p:txBody>
      </p:sp>
      <p:sp>
        <p:nvSpPr>
          <p:cNvPr id="2123" name="Rectangle 75"/>
          <p:cNvSpPr>
            <a:spLocks/>
          </p:cNvSpPr>
          <p:nvPr/>
        </p:nvSpPr>
        <p:spPr bwMode="auto">
          <a:xfrm>
            <a:off x="4216400" y="4483100"/>
            <a:ext cx="8048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200">
                <a:solidFill>
                  <a:schemeClr val="tx1"/>
                </a:solidFill>
                <a:ea typeface="Century Gothic" charset="0"/>
                <a:cs typeface="Century Gothic" charset="0"/>
              </a:rPr>
              <a:t>cathode</a:t>
            </a:r>
          </a:p>
        </p:txBody>
      </p:sp>
      <p:grpSp>
        <p:nvGrpSpPr>
          <p:cNvPr id="2126" name="Group 78"/>
          <p:cNvGrpSpPr>
            <a:grpSpLocks/>
          </p:cNvGrpSpPr>
          <p:nvPr/>
        </p:nvGrpSpPr>
        <p:grpSpPr bwMode="auto">
          <a:xfrm>
            <a:off x="3987800" y="4394200"/>
            <a:ext cx="190500" cy="241300"/>
            <a:chOff x="0" y="0"/>
            <a:chExt cx="120" cy="152"/>
          </a:xfrm>
        </p:grpSpPr>
        <p:sp>
          <p:nvSpPr>
            <p:cNvPr id="2124" name="Line 76"/>
            <p:cNvSpPr>
              <a:spLocks noChangeShapeType="1"/>
            </p:cNvSpPr>
            <p:nvPr/>
          </p:nvSpPr>
          <p:spPr bwMode="auto">
            <a:xfrm flipH="1">
              <a:off x="0" y="0"/>
              <a:ext cx="0" cy="152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25" name="Line 77"/>
            <p:cNvSpPr>
              <a:spLocks noChangeShapeType="1"/>
            </p:cNvSpPr>
            <p:nvPr/>
          </p:nvSpPr>
          <p:spPr bwMode="auto">
            <a:xfrm flipH="1">
              <a:off x="0" y="152"/>
              <a:ext cx="120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</p:grpSp>
      <p:grpSp>
        <p:nvGrpSpPr>
          <p:cNvPr id="2129" name="Group 81"/>
          <p:cNvGrpSpPr>
            <a:grpSpLocks/>
          </p:cNvGrpSpPr>
          <p:nvPr/>
        </p:nvGrpSpPr>
        <p:grpSpPr bwMode="auto">
          <a:xfrm>
            <a:off x="3276600" y="4405313"/>
            <a:ext cx="190500" cy="369887"/>
            <a:chOff x="0" y="0"/>
            <a:chExt cx="120" cy="232"/>
          </a:xfrm>
        </p:grpSpPr>
        <p:sp>
          <p:nvSpPr>
            <p:cNvPr id="2127" name="Line 79"/>
            <p:cNvSpPr>
              <a:spLocks noChangeShapeType="1"/>
            </p:cNvSpPr>
            <p:nvPr/>
          </p:nvSpPr>
          <p:spPr bwMode="auto">
            <a:xfrm flipH="1">
              <a:off x="0" y="0"/>
              <a:ext cx="0" cy="232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28" name="Line 80"/>
            <p:cNvSpPr>
              <a:spLocks noChangeShapeType="1"/>
            </p:cNvSpPr>
            <p:nvPr/>
          </p:nvSpPr>
          <p:spPr bwMode="auto">
            <a:xfrm flipH="1">
              <a:off x="0" y="232"/>
              <a:ext cx="120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</p:grpSp>
      <p:grpSp>
        <p:nvGrpSpPr>
          <p:cNvPr id="2132" name="Group 84"/>
          <p:cNvGrpSpPr>
            <a:grpSpLocks/>
          </p:cNvGrpSpPr>
          <p:nvPr/>
        </p:nvGrpSpPr>
        <p:grpSpPr bwMode="auto">
          <a:xfrm>
            <a:off x="2476500" y="4375150"/>
            <a:ext cx="190500" cy="539750"/>
            <a:chOff x="0" y="0"/>
            <a:chExt cx="120" cy="340"/>
          </a:xfrm>
        </p:grpSpPr>
        <p:sp>
          <p:nvSpPr>
            <p:cNvPr id="2130" name="Line 82"/>
            <p:cNvSpPr>
              <a:spLocks noChangeShapeType="1"/>
            </p:cNvSpPr>
            <p:nvPr/>
          </p:nvSpPr>
          <p:spPr bwMode="auto">
            <a:xfrm flipH="1">
              <a:off x="0" y="0"/>
              <a:ext cx="0" cy="34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31" name="Line 83"/>
            <p:cNvSpPr>
              <a:spLocks noChangeShapeType="1"/>
            </p:cNvSpPr>
            <p:nvPr/>
          </p:nvSpPr>
          <p:spPr bwMode="auto">
            <a:xfrm flipH="1">
              <a:off x="0" y="340"/>
              <a:ext cx="120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</p:grpSp>
      <p:grpSp>
        <p:nvGrpSpPr>
          <p:cNvPr id="2135" name="Group 87"/>
          <p:cNvGrpSpPr>
            <a:grpSpLocks/>
          </p:cNvGrpSpPr>
          <p:nvPr/>
        </p:nvGrpSpPr>
        <p:grpSpPr bwMode="auto">
          <a:xfrm>
            <a:off x="1562100" y="4386263"/>
            <a:ext cx="190500" cy="700087"/>
            <a:chOff x="0" y="0"/>
            <a:chExt cx="120" cy="440"/>
          </a:xfrm>
        </p:grpSpPr>
        <p:sp>
          <p:nvSpPr>
            <p:cNvPr id="2133" name="Line 85"/>
            <p:cNvSpPr>
              <a:spLocks noChangeShapeType="1"/>
            </p:cNvSpPr>
            <p:nvPr/>
          </p:nvSpPr>
          <p:spPr bwMode="auto">
            <a:xfrm flipH="1">
              <a:off x="0" y="0"/>
              <a:ext cx="0" cy="44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34" name="Line 86"/>
            <p:cNvSpPr>
              <a:spLocks noChangeShapeType="1"/>
            </p:cNvSpPr>
            <p:nvPr/>
          </p:nvSpPr>
          <p:spPr bwMode="auto">
            <a:xfrm flipH="1">
              <a:off x="0" y="436"/>
              <a:ext cx="120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</p:grpSp>
      <p:sp>
        <p:nvSpPr>
          <p:cNvPr id="2141" name="Rectangle 93"/>
          <p:cNvSpPr>
            <a:spLocks/>
          </p:cNvSpPr>
          <p:nvPr/>
        </p:nvSpPr>
        <p:spPr bwMode="auto">
          <a:xfrm>
            <a:off x="658127" y="1556792"/>
            <a:ext cx="7861300" cy="720080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 algn="just"/>
            <a:r>
              <a:rPr lang="en-US" sz="1800" dirty="0" smtClean="0">
                <a:ea typeface="Century Gothic" charset="0"/>
                <a:cs typeface="Century Gothic" charset="0"/>
              </a:rPr>
              <a:t>Due to cathode </a:t>
            </a:r>
            <a:r>
              <a:rPr lang="en-US" sz="1800" dirty="0">
                <a:ea typeface="Century Gothic" charset="0"/>
                <a:cs typeface="Century Gothic" charset="0"/>
              </a:rPr>
              <a:t>fault </a:t>
            </a:r>
            <a:r>
              <a:rPr lang="en-US" sz="1800" dirty="0" smtClean="0">
                <a:ea typeface="Century Gothic" charset="0"/>
                <a:cs typeface="Century Gothic" charset="0"/>
              </a:rPr>
              <a:t>the scheduled  </a:t>
            </a:r>
            <a:r>
              <a:rPr lang="en-US" sz="18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shutdown has </a:t>
            </a:r>
            <a:r>
              <a:rPr lang="en-US" sz="1800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been anticipated at 8 Jun, </a:t>
            </a:r>
            <a:r>
              <a:rPr lang="en-US" sz="18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 until 24 </a:t>
            </a:r>
            <a:r>
              <a:rPr lang="en-US" sz="1800" dirty="0" err="1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Th</a:t>
            </a:r>
            <a:r>
              <a:rPr lang="en-US" sz="18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 October</a:t>
            </a:r>
            <a:endParaRPr lang="en-US" sz="1800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pic>
        <p:nvPicPr>
          <p:cNvPr id="2142" name="Picture 9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300" y="4229100"/>
            <a:ext cx="9525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4" name="Rectangle 96"/>
          <p:cNvSpPr>
            <a:spLocks/>
          </p:cNvSpPr>
          <p:nvPr/>
        </p:nvSpPr>
        <p:spPr bwMode="auto">
          <a:xfrm>
            <a:off x="6858301" y="4564427"/>
            <a:ext cx="15113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200" dirty="0" smtClean="0">
                <a:solidFill>
                  <a:schemeClr val="tx1"/>
                </a:solidFill>
                <a:ea typeface="Century Gothic" charset="0"/>
                <a:cs typeface="Century Gothic" charset="0"/>
              </a:rPr>
              <a:t> </a:t>
            </a:r>
            <a:r>
              <a:rPr lang="en-US" sz="1200" dirty="0">
                <a:solidFill>
                  <a:schemeClr val="tx1"/>
                </a:solidFill>
                <a:ea typeface="Century Gothic" charset="0"/>
                <a:cs typeface="Century Gothic" charset="0"/>
              </a:rPr>
              <a:t>cathode delivery</a:t>
            </a:r>
          </a:p>
        </p:txBody>
      </p:sp>
      <p:grpSp>
        <p:nvGrpSpPr>
          <p:cNvPr id="2147" name="Group 99"/>
          <p:cNvGrpSpPr>
            <a:grpSpLocks/>
          </p:cNvGrpSpPr>
          <p:nvPr/>
        </p:nvGrpSpPr>
        <p:grpSpPr bwMode="auto">
          <a:xfrm>
            <a:off x="6686550" y="4409624"/>
            <a:ext cx="190500" cy="241300"/>
            <a:chOff x="0" y="0"/>
            <a:chExt cx="120" cy="152"/>
          </a:xfrm>
        </p:grpSpPr>
        <p:sp>
          <p:nvSpPr>
            <p:cNvPr id="2145" name="Line 97"/>
            <p:cNvSpPr>
              <a:spLocks noChangeShapeType="1"/>
            </p:cNvSpPr>
            <p:nvPr/>
          </p:nvSpPr>
          <p:spPr bwMode="auto">
            <a:xfrm flipH="1">
              <a:off x="0" y="0"/>
              <a:ext cx="0" cy="152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46" name="Line 98"/>
            <p:cNvSpPr>
              <a:spLocks noChangeShapeType="1"/>
            </p:cNvSpPr>
            <p:nvPr/>
          </p:nvSpPr>
          <p:spPr bwMode="auto">
            <a:xfrm flipH="1">
              <a:off x="0" y="152"/>
              <a:ext cx="120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it-IT"/>
            </a:p>
          </p:txBody>
        </p:sp>
      </p:grpSp>
      <p:sp>
        <p:nvSpPr>
          <p:cNvPr id="53" name="Rectangle 2"/>
          <p:cNvSpPr>
            <a:spLocks noChangeArrowheads="1"/>
          </p:cNvSpPr>
          <p:nvPr/>
        </p:nvSpPr>
        <p:spPr bwMode="auto">
          <a:xfrm>
            <a:off x="139700" y="619812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DA</a:t>
            </a:r>
            <a:r>
              <a:rPr lang="en-GB" sz="3200" b="1" i="1" dirty="0" smtClean="0">
                <a:solidFill>
                  <a:srgbClr val="FFFF00"/>
                </a:solidFill>
                <a:latin typeface="Symbol" pitchFamily="18" charset="2"/>
              </a:rPr>
              <a:t>F</a:t>
            </a:r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NE  Timetable/Operation in 2011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1574800" y="5233944"/>
            <a:ext cx="6324600" cy="697988"/>
            <a:chOff x="1574800" y="5233944"/>
            <a:chExt cx="6324600" cy="697988"/>
          </a:xfrm>
        </p:grpSpPr>
        <p:sp>
          <p:nvSpPr>
            <p:cNvPr id="2119" name="Rectangle 71"/>
            <p:cNvSpPr>
              <a:spLocks/>
            </p:cNvSpPr>
            <p:nvPr/>
          </p:nvSpPr>
          <p:spPr bwMode="auto">
            <a:xfrm>
              <a:off x="4953000" y="5562600"/>
              <a:ext cx="27311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dirty="0" smtClean="0">
                  <a:solidFill>
                    <a:schemeClr val="tx1"/>
                  </a:solidFill>
                  <a:ea typeface="Century Gothic" charset="0"/>
                  <a:cs typeface="Century Gothic" charset="0"/>
                </a:rPr>
                <a:t>DAFNE-Light / BTF</a:t>
              </a:r>
              <a:endParaRPr lang="en-US" dirty="0">
                <a:solidFill>
                  <a:schemeClr val="tx1"/>
                </a:solidFill>
                <a:ea typeface="Century Gothic" charset="0"/>
                <a:cs typeface="Century Gothic" charset="0"/>
              </a:endParaRPr>
            </a:p>
          </p:txBody>
        </p:sp>
        <p:sp>
          <p:nvSpPr>
            <p:cNvPr id="2136" name="Rectangle 88"/>
            <p:cNvSpPr>
              <a:spLocks/>
            </p:cNvSpPr>
            <p:nvPr/>
          </p:nvSpPr>
          <p:spPr bwMode="auto">
            <a:xfrm>
              <a:off x="1574800" y="5283200"/>
              <a:ext cx="863600" cy="165100"/>
            </a:xfrm>
            <a:prstGeom prst="rect">
              <a:avLst/>
            </a:prstGeom>
            <a:solidFill>
              <a:srgbClr val="A3D979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37" name="Rectangle 89"/>
            <p:cNvSpPr>
              <a:spLocks/>
            </p:cNvSpPr>
            <p:nvPr/>
          </p:nvSpPr>
          <p:spPr bwMode="auto">
            <a:xfrm>
              <a:off x="3251200" y="5283200"/>
              <a:ext cx="723900" cy="165100"/>
            </a:xfrm>
            <a:prstGeom prst="rect">
              <a:avLst/>
            </a:prstGeom>
            <a:solidFill>
              <a:srgbClr val="A3D979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38" name="Rectangle 90"/>
            <p:cNvSpPr>
              <a:spLocks/>
            </p:cNvSpPr>
            <p:nvPr/>
          </p:nvSpPr>
          <p:spPr bwMode="auto">
            <a:xfrm>
              <a:off x="2438400" y="5283200"/>
              <a:ext cx="812800" cy="165100"/>
            </a:xfrm>
            <a:prstGeom prst="rect">
              <a:avLst/>
            </a:prstGeom>
            <a:solidFill>
              <a:srgbClr val="0000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39" name="Rectangle 91"/>
            <p:cNvSpPr>
              <a:spLocks/>
            </p:cNvSpPr>
            <p:nvPr/>
          </p:nvSpPr>
          <p:spPr bwMode="auto">
            <a:xfrm>
              <a:off x="3975100" y="5283200"/>
              <a:ext cx="698500" cy="165100"/>
            </a:xfrm>
            <a:prstGeom prst="rect">
              <a:avLst/>
            </a:prstGeom>
            <a:solidFill>
              <a:srgbClr val="0000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t-IT"/>
            </a:p>
          </p:txBody>
        </p:sp>
        <p:sp>
          <p:nvSpPr>
            <p:cNvPr id="2143" name="Rectangle 95"/>
            <p:cNvSpPr>
              <a:spLocks/>
            </p:cNvSpPr>
            <p:nvPr/>
          </p:nvSpPr>
          <p:spPr bwMode="auto">
            <a:xfrm>
              <a:off x="6946900" y="5245100"/>
              <a:ext cx="952500" cy="165100"/>
            </a:xfrm>
            <a:prstGeom prst="rect">
              <a:avLst/>
            </a:prstGeom>
            <a:solidFill>
              <a:srgbClr val="A3D979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t-IT"/>
            </a:p>
          </p:txBody>
        </p:sp>
        <p:pic>
          <p:nvPicPr>
            <p:cNvPr id="55" name="Picture 94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3287" y="5233944"/>
              <a:ext cx="1119874" cy="214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039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0" descr="HEB_schema_XU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7315200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15888"/>
            <a:ext cx="8839200" cy="609600"/>
          </a:xfr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+mj-ea"/>
              </a:rPr>
              <a:t>Status of the XUV HEB (60-1000 eV)</a:t>
            </a:r>
            <a:endParaRPr lang="en-US" sz="6600" smtClean="0">
              <a:latin typeface="Comic Sans MS" charset="0"/>
              <a:ea typeface="+mj-ea"/>
            </a:endParaRPr>
          </a:p>
        </p:txBody>
      </p:sp>
      <p:graphicFrame>
        <p:nvGraphicFramePr>
          <p:cNvPr id="45125" name="Group 69"/>
          <p:cNvGraphicFramePr>
            <a:graphicFrameLocks noGrp="1"/>
          </p:cNvGraphicFramePr>
          <p:nvPr/>
        </p:nvGraphicFramePr>
        <p:xfrm>
          <a:off x="381000" y="4005263"/>
          <a:ext cx="6019800" cy="685800"/>
        </p:xfrm>
        <a:graphic>
          <a:graphicData uri="http://schemas.openxmlformats.org/drawingml/2006/table">
            <a:tbl>
              <a:tblPr/>
              <a:tblGrid>
                <a:gridCol w="1795463"/>
                <a:gridCol w="865187"/>
                <a:gridCol w="1649413"/>
                <a:gridCol w="1709737"/>
              </a:tblGrid>
              <a:tr h="368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Energy range (eV)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Mono.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Resolving power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DDDDDD"/>
                            </a:outerShdw>
                          </a:effectLst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Flux (ph/s/0.1% bw)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60-1000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PGM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1000-5000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13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-10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2" name="Text Box 31"/>
          <p:cNvSpPr txBox="1">
            <a:spLocks noChangeArrowheads="1"/>
          </p:cNvSpPr>
          <p:nvPr/>
        </p:nvSpPr>
        <p:spPr bwMode="auto">
          <a:xfrm>
            <a:off x="5410200" y="2971800"/>
            <a:ext cx="609600" cy="3810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ctr"/>
            <a:r>
              <a:rPr lang="en-GB" b="1"/>
              <a:t>HM</a:t>
            </a:r>
            <a:r>
              <a:rPr lang="en-GB" b="1" baseline="-25000"/>
              <a:t>2</a:t>
            </a:r>
            <a:endParaRPr lang="en-GB" b="1"/>
          </a:p>
        </p:txBody>
      </p:sp>
      <p:sp>
        <p:nvSpPr>
          <p:cNvPr id="33813" name="Text Box 32"/>
          <p:cNvSpPr txBox="1">
            <a:spLocks noChangeArrowheads="1"/>
          </p:cNvSpPr>
          <p:nvPr/>
        </p:nvSpPr>
        <p:spPr bwMode="auto">
          <a:xfrm>
            <a:off x="4724400" y="2667000"/>
            <a:ext cx="457200" cy="3048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ctr"/>
            <a:r>
              <a:rPr lang="en-GB" b="1"/>
              <a:t>PG</a:t>
            </a:r>
          </a:p>
        </p:txBody>
      </p:sp>
      <p:sp>
        <p:nvSpPr>
          <p:cNvPr id="33814" name="Text Box 35"/>
          <p:cNvSpPr txBox="1">
            <a:spLocks noChangeArrowheads="1"/>
          </p:cNvSpPr>
          <p:nvPr/>
        </p:nvSpPr>
        <p:spPr bwMode="auto">
          <a:xfrm>
            <a:off x="5076825" y="1773238"/>
            <a:ext cx="609600" cy="3810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ctr"/>
            <a:r>
              <a:rPr lang="en-GB" b="1"/>
              <a:t>HT</a:t>
            </a:r>
            <a:r>
              <a:rPr lang="en-GB" b="1" baseline="-25000"/>
              <a:t>2</a:t>
            </a:r>
          </a:p>
        </p:txBody>
      </p:sp>
      <p:sp>
        <p:nvSpPr>
          <p:cNvPr id="33815" name="Text Box 36"/>
          <p:cNvSpPr txBox="1">
            <a:spLocks noChangeArrowheads="1"/>
          </p:cNvSpPr>
          <p:nvPr/>
        </p:nvSpPr>
        <p:spPr bwMode="auto">
          <a:xfrm>
            <a:off x="2743200" y="1905000"/>
            <a:ext cx="1066800" cy="3048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ctr"/>
            <a:r>
              <a:rPr lang="en-GB" b="1"/>
              <a:t>Exit slits</a:t>
            </a:r>
          </a:p>
        </p:txBody>
      </p:sp>
      <p:sp>
        <p:nvSpPr>
          <p:cNvPr id="33816" name="Text Box 37"/>
          <p:cNvSpPr txBox="1">
            <a:spLocks noChangeArrowheads="1"/>
          </p:cNvSpPr>
          <p:nvPr/>
        </p:nvSpPr>
        <p:spPr bwMode="auto">
          <a:xfrm>
            <a:off x="1752600" y="1447800"/>
            <a:ext cx="914400" cy="5334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ctr"/>
            <a:r>
              <a:rPr lang="en-GB" b="1"/>
              <a:t>Refoc. </a:t>
            </a:r>
          </a:p>
          <a:p>
            <a:pPr algn="ctr"/>
            <a:r>
              <a:rPr lang="en-GB" b="1"/>
              <a:t>Mirror </a:t>
            </a:r>
          </a:p>
        </p:txBody>
      </p:sp>
      <p:sp>
        <p:nvSpPr>
          <p:cNvPr id="45094" name="Text Box 38"/>
          <p:cNvSpPr txBox="1">
            <a:spLocks noChangeArrowheads="1"/>
          </p:cNvSpPr>
          <p:nvPr/>
        </p:nvSpPr>
        <p:spPr bwMode="auto">
          <a:xfrm>
            <a:off x="457200" y="838200"/>
            <a:ext cx="1066800" cy="5842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ＭＳ Ｐゴシック" charset="0"/>
                <a:cs typeface="Comic Sans MS"/>
              </a:rPr>
              <a:t>Exper</a:t>
            </a: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ＭＳ Ｐゴシック" charset="0"/>
                <a:cs typeface="Comic Sans MS"/>
              </a:rPr>
              <a:t>. </a:t>
            </a:r>
          </a:p>
          <a:p>
            <a:pPr algn="ctr">
              <a:defRPr/>
            </a:pP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/>
                <a:ea typeface="ＭＳ Ｐゴシック" charset="0"/>
                <a:cs typeface="Comic Sans MS"/>
              </a:rPr>
              <a:t>chamber</a:t>
            </a:r>
            <a:endParaRPr lang="en-US" sz="1800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/>
              <a:ea typeface="ＭＳ Ｐゴシック" charset="0"/>
              <a:cs typeface="Comic Sans MS"/>
            </a:endParaRPr>
          </a:p>
        </p:txBody>
      </p:sp>
      <p:sp>
        <p:nvSpPr>
          <p:cNvPr id="45108" name="Text Box 52"/>
          <p:cNvSpPr txBox="1">
            <a:spLocks noChangeArrowheads="1"/>
          </p:cNvSpPr>
          <p:nvPr/>
        </p:nvSpPr>
        <p:spPr bwMode="auto">
          <a:xfrm>
            <a:off x="2438400" y="854075"/>
            <a:ext cx="1676400" cy="36512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Under study</a:t>
            </a:r>
          </a:p>
        </p:txBody>
      </p:sp>
      <p:sp>
        <p:nvSpPr>
          <p:cNvPr id="33819" name="Line 55"/>
          <p:cNvSpPr>
            <a:spLocks noChangeShapeType="1"/>
          </p:cNvSpPr>
          <p:nvPr/>
        </p:nvSpPr>
        <p:spPr bwMode="auto">
          <a:xfrm flipH="1">
            <a:off x="1600200" y="10668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5113" name="Text Box 57"/>
          <p:cNvSpPr txBox="1">
            <a:spLocks noChangeArrowheads="1"/>
          </p:cNvSpPr>
          <p:nvPr/>
        </p:nvSpPr>
        <p:spPr bwMode="auto">
          <a:xfrm>
            <a:off x="6248400" y="1219200"/>
            <a:ext cx="2743200" cy="609600"/>
          </a:xfrm>
          <a:prstGeom prst="rect">
            <a:avLst/>
          </a:prstGeom>
          <a:solidFill>
            <a:srgbClr val="CCFF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sz="1600" b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Mono, slits, and other main optical elements </a:t>
            </a:r>
            <a:endParaRPr lang="en-US" sz="1600" dirty="0">
              <a:solidFill>
                <a:srgbClr val="FF0000"/>
              </a:solidFill>
              <a:latin typeface="Comic Sans MS" charset="0"/>
              <a:ea typeface="ＭＳ Ｐゴシック" charset="0"/>
            </a:endParaRPr>
          </a:p>
        </p:txBody>
      </p:sp>
      <p:sp>
        <p:nvSpPr>
          <p:cNvPr id="33821" name="Line 61"/>
          <p:cNvSpPr>
            <a:spLocks noChangeShapeType="1"/>
          </p:cNvSpPr>
          <p:nvPr/>
        </p:nvSpPr>
        <p:spPr bwMode="auto">
          <a:xfrm flipH="1">
            <a:off x="4038600" y="1600200"/>
            <a:ext cx="1981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822" name="Line 62"/>
          <p:cNvSpPr>
            <a:spLocks noChangeShapeType="1"/>
          </p:cNvSpPr>
          <p:nvPr/>
        </p:nvSpPr>
        <p:spPr bwMode="auto">
          <a:xfrm flipH="1">
            <a:off x="5724525" y="1752600"/>
            <a:ext cx="4572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823" name="Line 63"/>
          <p:cNvSpPr>
            <a:spLocks noChangeShapeType="1"/>
          </p:cNvSpPr>
          <p:nvPr/>
        </p:nvSpPr>
        <p:spPr bwMode="auto">
          <a:xfrm flipH="1">
            <a:off x="5943600" y="1981200"/>
            <a:ext cx="304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824" name="Line 64"/>
          <p:cNvSpPr>
            <a:spLocks noChangeShapeType="1"/>
          </p:cNvSpPr>
          <p:nvPr/>
        </p:nvSpPr>
        <p:spPr bwMode="auto">
          <a:xfrm flipH="1">
            <a:off x="6248400" y="2057400"/>
            <a:ext cx="4572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3825" name="Line 65"/>
          <p:cNvSpPr>
            <a:spLocks noChangeShapeType="1"/>
          </p:cNvSpPr>
          <p:nvPr/>
        </p:nvSpPr>
        <p:spPr bwMode="auto">
          <a:xfrm flipH="1">
            <a:off x="3200400" y="1447800"/>
            <a:ext cx="2743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5126" name="Text Box 70"/>
          <p:cNvSpPr txBox="1">
            <a:spLocks noChangeArrowheads="1"/>
          </p:cNvSpPr>
          <p:nvPr/>
        </p:nvSpPr>
        <p:spPr bwMode="auto">
          <a:xfrm>
            <a:off x="358775" y="4922838"/>
            <a:ext cx="8534400" cy="16312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2000" dirty="0">
                <a:latin typeface="Comic Sans MS" charset="0"/>
                <a:ea typeface="ＭＳ Ｐゴシック" charset="0"/>
              </a:rPr>
              <a:t>The optical elements and UHV vacuum chambers needed for the construction of the 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HEB</a:t>
            </a:r>
            <a:r>
              <a:rPr lang="en-US" sz="2000" dirty="0">
                <a:latin typeface="Comic Sans MS" charset="0"/>
                <a:ea typeface="ＭＳ Ｐゴシック" charset="0"/>
              </a:rPr>
              <a:t> have been mounted. The 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PGM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monochromator</a:t>
            </a:r>
            <a:r>
              <a:rPr lang="en-US" sz="2000" dirty="0">
                <a:latin typeface="Comic Sans MS" charset="0"/>
                <a:ea typeface="ＭＳ Ｐゴシック" charset="0"/>
              </a:rPr>
              <a:t>  was delivered by the end of 2010. Also for this </a:t>
            </a:r>
            <a:r>
              <a:rPr lang="en-US" sz="2000" dirty="0" err="1">
                <a:latin typeface="Comic Sans MS" charset="0"/>
                <a:ea typeface="ＭＳ Ｐゴシック" charset="0"/>
              </a:rPr>
              <a:t>beamline</a:t>
            </a:r>
            <a:r>
              <a:rPr lang="en-US" sz="2000" dirty="0">
                <a:latin typeface="Comic Sans MS" charset="0"/>
                <a:ea typeface="ＭＳ Ｐゴシック" charset="0"/>
              </a:rPr>
              <a:t> an 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experimental set-up to perform SR photoemission and absorption spectroscopy in UHV condition</a:t>
            </a:r>
            <a:r>
              <a:rPr lang="en-US" sz="2000" dirty="0">
                <a:latin typeface="Comic Sans MS" charset="0"/>
                <a:ea typeface="ＭＳ Ｐゴシック" charset="0"/>
              </a:rPr>
              <a:t> is under study. </a:t>
            </a:r>
          </a:p>
        </p:txBody>
      </p:sp>
      <p:pic>
        <p:nvPicPr>
          <p:cNvPr id="33828" name="Picture 2" descr="Linee_nuove_stato_giugno2011_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420938"/>
            <a:ext cx="4416425" cy="13684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4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7772400" cy="609600"/>
          </a:xfr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+mj-ea"/>
              </a:rPr>
              <a:t>Status of the XUV LEB (35-200 eV)</a:t>
            </a:r>
            <a:endParaRPr lang="en-US" sz="6600" smtClean="0">
              <a:latin typeface="Comic Sans MS" charset="0"/>
              <a:ea typeface="+mj-ea"/>
            </a:endParaRPr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>
            <a:off x="5943600" y="995363"/>
            <a:ext cx="3048000" cy="1570037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600" dirty="0">
                <a:latin typeface="Comic Sans MS" charset="0"/>
                <a:ea typeface="ＭＳ Ｐゴシック" charset="0"/>
              </a:rPr>
              <a:t>All the </a:t>
            </a: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optical and vacuum components</a:t>
            </a:r>
            <a:r>
              <a:rPr lang="en-US" sz="1600" dirty="0">
                <a:latin typeface="Comic Sans MS" charset="0"/>
                <a:ea typeface="ＭＳ Ｐゴシック" charset="0"/>
              </a:rPr>
              <a:t> of the </a:t>
            </a: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LEB</a:t>
            </a:r>
            <a:r>
              <a:rPr lang="en-US" sz="1600" dirty="0">
                <a:latin typeface="Comic Sans MS" charset="0"/>
                <a:ea typeface="ＭＳ Ｐゴシック" charset="0"/>
              </a:rPr>
              <a:t> </a:t>
            </a:r>
            <a:r>
              <a:rPr lang="en-US" sz="1600" dirty="0" err="1">
                <a:latin typeface="Comic Sans MS" charset="0"/>
                <a:ea typeface="ＭＳ Ｐゴシック" charset="0"/>
              </a:rPr>
              <a:t>beamline</a:t>
            </a:r>
            <a:r>
              <a:rPr lang="en-US" sz="1600" dirty="0">
                <a:latin typeface="Comic Sans MS" charset="0"/>
                <a:ea typeface="ＭＳ Ｐゴシック" charset="0"/>
              </a:rPr>
              <a:t> </a:t>
            </a:r>
            <a:r>
              <a:rPr lang="en-US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available during 2008-2009</a:t>
            </a:r>
            <a:r>
              <a:rPr lang="en-US" sz="1600" dirty="0">
                <a:latin typeface="Comic Sans MS" charset="0"/>
                <a:ea typeface="ＭＳ Ｐゴシック" charset="0"/>
              </a:rPr>
              <a:t>, and the DA</a:t>
            </a:r>
            <a:r>
              <a:rPr lang="en-US" sz="1600" dirty="0">
                <a:latin typeface="Symbol" charset="0"/>
                <a:ea typeface="ＭＳ Ｐゴシック" charset="0"/>
                <a:sym typeface="Symbol" charset="0"/>
              </a:rPr>
              <a:t></a:t>
            </a:r>
            <a:r>
              <a:rPr lang="en-US" sz="1600" dirty="0">
                <a:latin typeface="Comic Sans MS" charset="0"/>
                <a:ea typeface="ＭＳ Ｐゴシック" charset="0"/>
              </a:rPr>
              <a:t>NE-L team worked to mount them in the foreseen positions.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867150" y="3179763"/>
            <a:ext cx="4305300" cy="255270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/>
              <a:t>2010 and 2011 have been devoted to the optimization of a </a:t>
            </a:r>
            <a:r>
              <a:rPr lang="en-US" altLang="en-US" sz="1600"/>
              <a:t>‘</a:t>
            </a:r>
            <a:r>
              <a:rPr lang="en-US" sz="1600"/>
              <a:t>state of the art</a:t>
            </a:r>
            <a:r>
              <a:rPr lang="en-US" altLang="en-US" sz="1600"/>
              <a:t>’</a:t>
            </a:r>
            <a:r>
              <a:rPr lang="en-US" sz="1600"/>
              <a:t> </a:t>
            </a:r>
            <a:r>
              <a:rPr lang="en-US" sz="1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spectroscopic chamber</a:t>
            </a:r>
            <a:r>
              <a:rPr lang="en-US" sz="1600"/>
              <a:t>, in order to be able to do </a:t>
            </a:r>
            <a:r>
              <a:rPr lang="en-US" sz="1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angle resolved photoemission experiments, also at low temperature</a:t>
            </a:r>
            <a:r>
              <a:rPr lang="en-US" sz="1600"/>
              <a:t>. This system has been </a:t>
            </a:r>
            <a:r>
              <a:rPr lang="en-US" sz="1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tested </a:t>
            </a:r>
            <a:r>
              <a:rPr lang="en-US" sz="1600"/>
              <a:t>at length during 2011 and </a:t>
            </a:r>
            <a:r>
              <a:rPr lang="en-US" sz="1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fast load-lock system has been implemented</a:t>
            </a:r>
            <a:r>
              <a:rPr lang="en-US" sz="1600"/>
              <a:t> in order to be able to change samples to be studied with SR without breaking vacuum.</a:t>
            </a:r>
          </a:p>
        </p:txBody>
      </p:sp>
      <p:pic>
        <p:nvPicPr>
          <p:cNvPr id="32773" name="Picture 18" descr="LEB_35_200eV_2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81075"/>
            <a:ext cx="5638800" cy="16287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1" descr="Camera_linea_LE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781300"/>
            <a:ext cx="2160587" cy="33051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26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3810" name="Content Placeholder 3" descr="layout02 28-02-2011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2" t="20517" r="7495" b="22424"/>
          <a:stretch>
            <a:fillRect/>
          </a:stretch>
        </p:blipFill>
        <p:spPr bwMode="auto">
          <a:xfrm>
            <a:off x="-127274" y="886408"/>
            <a:ext cx="9271274" cy="599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2" y="1199542"/>
            <a:ext cx="3385032" cy="237626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2339752" y="2509503"/>
            <a:ext cx="3511775" cy="232631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-55512" y="0"/>
            <a:ext cx="9199512" cy="1484784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SPARC_LAB</a:t>
            </a:r>
          </a:p>
          <a:p>
            <a:pPr algn="just"/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S</a:t>
            </a:r>
            <a:r>
              <a:rPr lang="en-US" sz="2600" b="1" dirty="0" smtClean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ources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for 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lasma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ccelerators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and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R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adiation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C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ompton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600" b="1" dirty="0" smtClean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with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L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asers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nd</a:t>
            </a:r>
            <a:r>
              <a:rPr lang="en-US" sz="2600" b="1" dirty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B</a:t>
            </a:r>
            <a:r>
              <a:rPr lang="en-US" sz="2600" b="1" dirty="0">
                <a:solidFill>
                  <a:srgbClr val="FFFFF8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eams</a:t>
            </a:r>
          </a:p>
        </p:txBody>
      </p:sp>
      <p:sp>
        <p:nvSpPr>
          <p:cNvPr id="8" name="Rettangolo 7"/>
          <p:cNvSpPr/>
          <p:nvPr/>
        </p:nvSpPr>
        <p:spPr>
          <a:xfrm>
            <a:off x="2915816" y="4725144"/>
            <a:ext cx="6170099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b="1" dirty="0">
                <a:solidFill>
                  <a:srgbClr val="FFFFF8"/>
                </a:solidFill>
                <a:latin typeface="Comic Sans MS" pitchFamily="66" charset="0"/>
              </a:rPr>
              <a:t>A facility based on </a:t>
            </a:r>
            <a:endParaRPr lang="en-US" b="1" dirty="0" smtClean="0">
              <a:solidFill>
                <a:srgbClr val="FFFFF8"/>
              </a:solidFill>
              <a:latin typeface="Comic Sans MS" pitchFamily="66" charset="0"/>
            </a:endParaRPr>
          </a:p>
          <a:p>
            <a:pPr algn="r">
              <a:lnSpc>
                <a:spcPct val="130000"/>
              </a:lnSpc>
            </a:pPr>
            <a:r>
              <a:rPr lang="en-US" b="1" dirty="0" smtClean="0">
                <a:solidFill>
                  <a:srgbClr val="FFFFF8"/>
                </a:solidFill>
                <a:latin typeface="Comic Sans MS" pitchFamily="66" charset="0"/>
              </a:rPr>
              <a:t>the </a:t>
            </a:r>
            <a:r>
              <a:rPr lang="en-US" b="1" dirty="0">
                <a:solidFill>
                  <a:srgbClr val="FFFFF8"/>
                </a:solidFill>
                <a:latin typeface="Comic Sans MS" pitchFamily="66" charset="0"/>
              </a:rPr>
              <a:t>unique combination </a:t>
            </a:r>
            <a:r>
              <a:rPr lang="en-US" b="1" dirty="0" smtClean="0">
                <a:solidFill>
                  <a:srgbClr val="FFFFF8"/>
                </a:solidFill>
                <a:latin typeface="Comic Sans MS" pitchFamily="66" charset="0"/>
              </a:rPr>
              <a:t>of</a:t>
            </a:r>
          </a:p>
          <a:p>
            <a:pPr algn="r">
              <a:lnSpc>
                <a:spcPct val="130000"/>
              </a:lnSpc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Comic Sans MS" pitchFamily="66" charset="0"/>
              </a:rPr>
              <a:t>high brightness electron beams </a:t>
            </a:r>
            <a:r>
              <a:rPr lang="en-US" b="1" dirty="0" smtClean="0">
                <a:solidFill>
                  <a:srgbClr val="FFC000"/>
                </a:solidFill>
                <a:latin typeface="Comic Sans MS" pitchFamily="66" charset="0"/>
              </a:rPr>
              <a:t>with</a:t>
            </a:r>
          </a:p>
          <a:p>
            <a:pPr algn="r">
              <a:lnSpc>
                <a:spcPct val="130000"/>
              </a:lnSpc>
            </a:pPr>
            <a:r>
              <a:rPr lang="en-US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Comic Sans MS" pitchFamily="66" charset="0"/>
              </a:rPr>
              <a:t>high intensity ultra-short laser </a:t>
            </a:r>
            <a:r>
              <a:rPr lang="en-US" b="1" dirty="0" smtClean="0">
                <a:solidFill>
                  <a:srgbClr val="FFC000"/>
                </a:solidFill>
                <a:latin typeface="Comic Sans MS" pitchFamily="66" charset="0"/>
              </a:rPr>
              <a:t>pulses</a:t>
            </a:r>
            <a:r>
              <a:rPr lang="en-US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25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0642" name="Picture 10" descr="SPARC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6" t="15953" b="3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20643" name="Group 3"/>
          <p:cNvGrpSpPr>
            <a:grpSpLocks/>
          </p:cNvGrpSpPr>
          <p:nvPr/>
        </p:nvGrpSpPr>
        <p:grpSpPr bwMode="auto">
          <a:xfrm>
            <a:off x="7500938" y="2196702"/>
            <a:ext cx="1393031" cy="1862956"/>
            <a:chOff x="6720" y="1968"/>
            <a:chExt cx="1248" cy="1669"/>
          </a:xfrm>
        </p:grpSpPr>
        <p:sp>
          <p:nvSpPr>
            <p:cNvPr id="1520644" name="Text Box 4"/>
            <p:cNvSpPr txBox="1">
              <a:spLocks/>
            </p:cNvSpPr>
            <p:nvPr/>
          </p:nvSpPr>
          <p:spPr bwMode="auto">
            <a:xfrm>
              <a:off x="6720" y="2975"/>
              <a:ext cx="1248" cy="662"/>
            </a:xfrm>
            <a:prstGeom prst="rect">
              <a:avLst/>
            </a:prstGeom>
            <a:noFill/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FFFF00"/>
                  </a:solidFill>
                  <a:ea typeface="ヒラギノ明朝 Pro W3" charset="0"/>
                </a:rPr>
                <a:t>S-band Gun</a:t>
              </a:r>
            </a:p>
          </p:txBody>
        </p:sp>
        <p:sp>
          <p:nvSpPr>
            <p:cNvPr id="1520645" name="Line 5"/>
            <p:cNvSpPr>
              <a:spLocks noChangeShapeType="1"/>
            </p:cNvSpPr>
            <p:nvPr/>
          </p:nvSpPr>
          <p:spPr bwMode="auto">
            <a:xfrm flipH="1" flipV="1">
              <a:off x="7248" y="1968"/>
              <a:ext cx="48" cy="100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20646" name="Group 6"/>
          <p:cNvGrpSpPr>
            <a:grpSpLocks/>
          </p:cNvGrpSpPr>
          <p:nvPr/>
        </p:nvGrpSpPr>
        <p:grpSpPr bwMode="auto">
          <a:xfrm>
            <a:off x="7233048" y="428625"/>
            <a:ext cx="1394148" cy="1394148"/>
            <a:chOff x="6480" y="384"/>
            <a:chExt cx="1248" cy="1248"/>
          </a:xfrm>
        </p:grpSpPr>
        <p:sp>
          <p:nvSpPr>
            <p:cNvPr id="1520647" name="Text Box 7"/>
            <p:cNvSpPr txBox="1">
              <a:spLocks/>
            </p:cNvSpPr>
            <p:nvPr/>
          </p:nvSpPr>
          <p:spPr bwMode="auto">
            <a:xfrm>
              <a:off x="6480" y="384"/>
              <a:ext cx="1248" cy="661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ea typeface="ヒラギノ明朝 Pro W3" charset="0"/>
                </a:rPr>
                <a:t>Velocity Bunching</a:t>
              </a:r>
            </a:p>
          </p:txBody>
        </p:sp>
        <p:sp>
          <p:nvSpPr>
            <p:cNvPr id="1520648" name="Line 8"/>
            <p:cNvSpPr>
              <a:spLocks noChangeShapeType="1"/>
            </p:cNvSpPr>
            <p:nvPr/>
          </p:nvSpPr>
          <p:spPr bwMode="auto">
            <a:xfrm flipH="1">
              <a:off x="6912" y="1008"/>
              <a:ext cx="144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20649" name="Group 9"/>
          <p:cNvGrpSpPr>
            <a:grpSpLocks/>
          </p:cNvGrpSpPr>
          <p:nvPr/>
        </p:nvGrpSpPr>
        <p:grpSpPr bwMode="auto">
          <a:xfrm>
            <a:off x="6000751" y="2251398"/>
            <a:ext cx="1659806" cy="1810438"/>
            <a:chOff x="5376" y="2016"/>
            <a:chExt cx="1488" cy="1624"/>
          </a:xfrm>
        </p:grpSpPr>
        <p:sp>
          <p:nvSpPr>
            <p:cNvPr id="1520650" name="Text Box 10"/>
            <p:cNvSpPr txBox="1">
              <a:spLocks/>
            </p:cNvSpPr>
            <p:nvPr/>
          </p:nvSpPr>
          <p:spPr bwMode="auto">
            <a:xfrm>
              <a:off x="5376" y="2977"/>
              <a:ext cx="1248" cy="66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ea typeface="ヒラギノ明朝 Pro W3" charset="0"/>
                </a:rPr>
                <a:t>Long Solenoids</a:t>
              </a:r>
            </a:p>
          </p:txBody>
        </p:sp>
        <p:sp>
          <p:nvSpPr>
            <p:cNvPr id="1520651" name="Line 11"/>
            <p:cNvSpPr>
              <a:spLocks noChangeShapeType="1"/>
            </p:cNvSpPr>
            <p:nvPr/>
          </p:nvSpPr>
          <p:spPr bwMode="auto">
            <a:xfrm flipV="1">
              <a:off x="6000" y="2256"/>
              <a:ext cx="288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  <p:sp>
          <p:nvSpPr>
            <p:cNvPr id="1520652" name="Line 12"/>
            <p:cNvSpPr>
              <a:spLocks noChangeShapeType="1"/>
            </p:cNvSpPr>
            <p:nvPr/>
          </p:nvSpPr>
          <p:spPr bwMode="auto">
            <a:xfrm flipV="1">
              <a:off x="6432" y="2016"/>
              <a:ext cx="432" cy="9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20653" name="Group 13"/>
          <p:cNvGrpSpPr>
            <a:grpSpLocks/>
          </p:cNvGrpSpPr>
          <p:nvPr/>
        </p:nvGrpSpPr>
        <p:grpSpPr bwMode="auto">
          <a:xfrm>
            <a:off x="3214688" y="1125141"/>
            <a:ext cx="2518172" cy="2126382"/>
            <a:chOff x="2880" y="1008"/>
            <a:chExt cx="2256" cy="1904"/>
          </a:xfrm>
        </p:grpSpPr>
        <p:sp>
          <p:nvSpPr>
            <p:cNvPr id="1520654" name="Line 14"/>
            <p:cNvSpPr>
              <a:spLocks noChangeShapeType="1"/>
            </p:cNvSpPr>
            <p:nvPr/>
          </p:nvSpPr>
          <p:spPr bwMode="auto">
            <a:xfrm flipV="1">
              <a:off x="4096" y="2448"/>
              <a:ext cx="1040" cy="46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  <p:sp>
          <p:nvSpPr>
            <p:cNvPr id="1520655" name="Text Box 15"/>
            <p:cNvSpPr txBox="1">
              <a:spLocks/>
            </p:cNvSpPr>
            <p:nvPr/>
          </p:nvSpPr>
          <p:spPr bwMode="auto">
            <a:xfrm>
              <a:off x="2880" y="1008"/>
              <a:ext cx="1392" cy="951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FF0000"/>
                  </a:solidFill>
                  <a:ea typeface="ヒラギノ明朝 Pro W3" charset="0"/>
                </a:rPr>
                <a:t>Diagnostic and Matching</a:t>
              </a:r>
            </a:p>
          </p:txBody>
        </p:sp>
        <p:sp>
          <p:nvSpPr>
            <p:cNvPr id="1520656" name="Line 16"/>
            <p:cNvSpPr>
              <a:spLocks noChangeShapeType="1"/>
            </p:cNvSpPr>
            <p:nvPr/>
          </p:nvSpPr>
          <p:spPr bwMode="auto">
            <a:xfrm>
              <a:off x="3552" y="1872"/>
              <a:ext cx="1056" cy="7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20657" name="Group 17"/>
          <p:cNvGrpSpPr>
            <a:grpSpLocks/>
          </p:cNvGrpSpPr>
          <p:nvPr/>
        </p:nvGrpSpPr>
        <p:grpSpPr bwMode="auto">
          <a:xfrm>
            <a:off x="4715992" y="3911203"/>
            <a:ext cx="1552649" cy="1163092"/>
            <a:chOff x="4224" y="3504"/>
            <a:chExt cx="1392" cy="1042"/>
          </a:xfrm>
        </p:grpSpPr>
        <p:sp>
          <p:nvSpPr>
            <p:cNvPr id="1520658" name="Text Box 18"/>
            <p:cNvSpPr txBox="1">
              <a:spLocks/>
            </p:cNvSpPr>
            <p:nvPr/>
          </p:nvSpPr>
          <p:spPr bwMode="auto">
            <a:xfrm>
              <a:off x="4224" y="4174"/>
              <a:ext cx="1392" cy="372"/>
            </a:xfrm>
            <a:prstGeom prst="rect">
              <a:avLst/>
            </a:prstGeom>
            <a:noFill/>
            <a:ln w="127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0000FF"/>
                  </a:solidFill>
                  <a:ea typeface="ヒラギノ明朝 Pro W3" charset="0"/>
                </a:rPr>
                <a:t>Seeding</a:t>
              </a:r>
            </a:p>
          </p:txBody>
        </p:sp>
        <p:sp>
          <p:nvSpPr>
            <p:cNvPr id="1520659" name="Line 19"/>
            <p:cNvSpPr>
              <a:spLocks noChangeShapeType="1"/>
            </p:cNvSpPr>
            <p:nvPr/>
          </p:nvSpPr>
          <p:spPr bwMode="auto">
            <a:xfrm flipV="1">
              <a:off x="4800" y="3504"/>
              <a:ext cx="48" cy="6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20660" name="Group 20"/>
          <p:cNvGrpSpPr>
            <a:grpSpLocks/>
          </p:cNvGrpSpPr>
          <p:nvPr/>
        </p:nvGrpSpPr>
        <p:grpSpPr bwMode="auto">
          <a:xfrm>
            <a:off x="1500188" y="5786434"/>
            <a:ext cx="2518172" cy="844972"/>
            <a:chOff x="1344" y="5184"/>
            <a:chExt cx="2256" cy="757"/>
          </a:xfrm>
        </p:grpSpPr>
        <p:sp>
          <p:nvSpPr>
            <p:cNvPr id="1520661" name="Text Box 21"/>
            <p:cNvSpPr txBox="1">
              <a:spLocks/>
            </p:cNvSpPr>
            <p:nvPr/>
          </p:nvSpPr>
          <p:spPr bwMode="auto">
            <a:xfrm>
              <a:off x="2353" y="5279"/>
              <a:ext cx="1247" cy="662"/>
            </a:xfrm>
            <a:prstGeom prst="rect">
              <a:avLst/>
            </a:prstGeom>
            <a:noFill/>
            <a:ln w="12700">
              <a:solidFill>
                <a:srgbClr val="FF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FF8000"/>
                  </a:solidFill>
                  <a:ea typeface="ヒラギノ明朝 Pro W3" charset="0"/>
                </a:rPr>
                <a:t>THz Source</a:t>
              </a:r>
            </a:p>
          </p:txBody>
        </p:sp>
        <p:sp>
          <p:nvSpPr>
            <p:cNvPr id="1520662" name="Line 22"/>
            <p:cNvSpPr>
              <a:spLocks noChangeShapeType="1"/>
            </p:cNvSpPr>
            <p:nvPr/>
          </p:nvSpPr>
          <p:spPr bwMode="auto">
            <a:xfrm flipH="1" flipV="1">
              <a:off x="1344" y="5184"/>
              <a:ext cx="1008" cy="336"/>
            </a:xfrm>
            <a:prstGeom prst="line">
              <a:avLst/>
            </a:prstGeom>
            <a:noFill/>
            <a:ln w="28575">
              <a:solidFill>
                <a:srgbClr val="FF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20663" name="Group 23"/>
          <p:cNvGrpSpPr>
            <a:grpSpLocks/>
          </p:cNvGrpSpPr>
          <p:nvPr/>
        </p:nvGrpSpPr>
        <p:grpSpPr bwMode="auto">
          <a:xfrm>
            <a:off x="5304234" y="428626"/>
            <a:ext cx="2356322" cy="2303859"/>
            <a:chOff x="4752" y="384"/>
            <a:chExt cx="2112" cy="2064"/>
          </a:xfrm>
        </p:grpSpPr>
        <p:grpSp>
          <p:nvGrpSpPr>
            <p:cNvPr id="1520664" name="Group 24"/>
            <p:cNvGrpSpPr>
              <a:grpSpLocks/>
            </p:cNvGrpSpPr>
            <p:nvPr/>
          </p:nvGrpSpPr>
          <p:grpSpPr bwMode="auto">
            <a:xfrm>
              <a:off x="4752" y="384"/>
              <a:ext cx="2112" cy="2064"/>
              <a:chOff x="4752" y="384"/>
              <a:chExt cx="2112" cy="2064"/>
            </a:xfrm>
          </p:grpSpPr>
          <p:sp>
            <p:nvSpPr>
              <p:cNvPr id="1520665" name="Line 25"/>
              <p:cNvSpPr>
                <a:spLocks noChangeShapeType="1"/>
              </p:cNvSpPr>
              <p:nvPr/>
            </p:nvSpPr>
            <p:spPr bwMode="auto">
              <a:xfrm flipV="1">
                <a:off x="5136" y="1632"/>
                <a:ext cx="1728" cy="816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1418" tIns="45706" rIns="91418" bIns="45706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0666" name="Text Box 26"/>
              <p:cNvSpPr txBox="1">
                <a:spLocks/>
              </p:cNvSpPr>
              <p:nvPr/>
            </p:nvSpPr>
            <p:spPr bwMode="auto">
              <a:xfrm>
                <a:off x="4752" y="384"/>
                <a:ext cx="1248" cy="951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 r:embed="rId7"/>
                      <a:srcRect/>
                      <a:tile tx="0" ty="0" sx="100000" sy="100000" flip="none" algn="tl"/>
                    </a:blip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1418" tIns="45706" rIns="91418" bIns="45706">
                <a:spAutoFit/>
              </a:bodyPr>
              <a:lstStyle>
                <a:lvl1pPr algn="l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1pPr>
                <a:lvl2pPr algn="l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2pPr>
                <a:lvl3pPr algn="l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3pPr>
                <a:lvl4pPr marL="1370013" algn="l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4pPr>
                <a:lvl5pPr marL="1830388" algn="l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5pPr>
                <a:lvl6pPr marL="2287588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6pPr>
                <a:lvl7pPr marL="2744788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7pPr>
                <a:lvl8pPr marL="3201988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8pPr>
                <a:lvl9pPr marL="3659188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100">
                    <a:solidFill>
                      <a:srgbClr val="FFFF00"/>
                    </a:solidFill>
                    <a:ea typeface="ヒラギノ明朝 Pro W3" charset="0"/>
                  </a:rPr>
                  <a:t>150 MeV S-band linac</a:t>
                </a:r>
              </a:p>
            </p:txBody>
          </p:sp>
          <p:sp>
            <p:nvSpPr>
              <p:cNvPr id="1520667" name="Line 27"/>
              <p:cNvSpPr>
                <a:spLocks noChangeShapeType="1"/>
              </p:cNvSpPr>
              <p:nvPr/>
            </p:nvSpPr>
            <p:spPr bwMode="auto">
              <a:xfrm>
                <a:off x="5376" y="1248"/>
                <a:ext cx="864" cy="672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lIns="91418" tIns="45706" rIns="91418" bIns="45706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520668" name="Text Box 28"/>
            <p:cNvSpPr txBox="1">
              <a:spLocks/>
            </p:cNvSpPr>
            <p:nvPr/>
          </p:nvSpPr>
          <p:spPr bwMode="auto">
            <a:xfrm>
              <a:off x="5472" y="1777"/>
              <a:ext cx="672" cy="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18" tIns="45706" rIns="91418" bIns="45706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FFFF00"/>
                  </a:solidFill>
                  <a:ea typeface="ヒラギノ明朝 Pro W3" charset="0"/>
                </a:rPr>
                <a:t>12 m</a:t>
              </a:r>
            </a:p>
          </p:txBody>
        </p:sp>
      </p:grpSp>
      <p:grpSp>
        <p:nvGrpSpPr>
          <p:cNvPr id="1520669" name="Group 29"/>
          <p:cNvGrpSpPr>
            <a:grpSpLocks/>
          </p:cNvGrpSpPr>
          <p:nvPr/>
        </p:nvGrpSpPr>
        <p:grpSpPr bwMode="auto">
          <a:xfrm>
            <a:off x="696516" y="1649760"/>
            <a:ext cx="3750469" cy="3333006"/>
            <a:chOff x="624" y="1477"/>
            <a:chExt cx="3360" cy="2987"/>
          </a:xfrm>
        </p:grpSpPr>
        <p:sp>
          <p:nvSpPr>
            <p:cNvPr id="1520670" name="Line 30"/>
            <p:cNvSpPr>
              <a:spLocks noChangeShapeType="1"/>
            </p:cNvSpPr>
            <p:nvPr/>
          </p:nvSpPr>
          <p:spPr bwMode="auto">
            <a:xfrm flipV="1">
              <a:off x="624" y="2928"/>
              <a:ext cx="3360" cy="1536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18" tIns="45706" rIns="91418" bIns="45706">
              <a:spAutoFit/>
            </a:bodyPr>
            <a:lstStyle/>
            <a:p>
              <a:endParaRPr lang="en-US"/>
            </a:p>
          </p:txBody>
        </p:sp>
        <p:sp>
          <p:nvSpPr>
            <p:cNvPr id="1520671" name="Text Box 31"/>
            <p:cNvSpPr txBox="1">
              <a:spLocks/>
            </p:cNvSpPr>
            <p:nvPr/>
          </p:nvSpPr>
          <p:spPr bwMode="auto">
            <a:xfrm>
              <a:off x="768" y="1477"/>
              <a:ext cx="1392" cy="1965"/>
            </a:xfrm>
            <a:prstGeom prst="rect">
              <a:avLst/>
            </a:prstGeom>
            <a:noFill/>
            <a:ln w="12700">
              <a:solidFill>
                <a:srgbClr val="00FF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18" tIns="45706" rIns="91418" bIns="45706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00FF00"/>
                  </a:solidFill>
                  <a:ea typeface="ヒラギノ明朝 Pro W3" charset="0"/>
                </a:rPr>
                <a:t>Undulators</a:t>
              </a:r>
            </a:p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00FF00"/>
                  </a:solidFill>
                  <a:latin typeface="Symbol" charset="0"/>
                  <a:ea typeface="ヒラギノ明朝 Pro W3" charset="0"/>
                  <a:sym typeface="Symbol" charset="0"/>
                </a:rPr>
                <a:t></a:t>
              </a:r>
              <a:r>
                <a:rPr lang="en-US" sz="2100" baseline="-25000">
                  <a:solidFill>
                    <a:srgbClr val="00FF00"/>
                  </a:solidFill>
                  <a:ea typeface="ヒラギノ明朝 Pro W3" charset="0"/>
                </a:rPr>
                <a:t>u </a:t>
              </a:r>
              <a:r>
                <a:rPr lang="en-US" sz="2100">
                  <a:solidFill>
                    <a:srgbClr val="00FF00"/>
                  </a:solidFill>
                  <a:ea typeface="ヒラギノ明朝 Pro W3" charset="0"/>
                </a:rPr>
                <a:t>= 2.8 cm</a:t>
              </a:r>
            </a:p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00FF00"/>
                  </a:solidFill>
                  <a:ea typeface="ヒラギノ明朝 Pro W3" charset="0"/>
                </a:rPr>
                <a:t>K</a:t>
              </a:r>
              <a:r>
                <a:rPr lang="en-US" sz="2100" baseline="-25000">
                  <a:solidFill>
                    <a:srgbClr val="00FF00"/>
                  </a:solidFill>
                  <a:ea typeface="ヒラギノ明朝 Pro W3" charset="0"/>
                </a:rPr>
                <a:t>max</a:t>
              </a:r>
              <a:r>
                <a:rPr lang="en-US" sz="2100">
                  <a:solidFill>
                    <a:srgbClr val="00FF00"/>
                  </a:solidFill>
                  <a:ea typeface="ヒラギノ明朝 Pro W3" charset="0"/>
                </a:rPr>
                <a:t> = 2.2</a:t>
              </a:r>
            </a:p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00FF00"/>
                  </a:solidFill>
                  <a:latin typeface="Symbol" charset="0"/>
                  <a:ea typeface="ヒラギノ明朝 Pro W3" charset="0"/>
                  <a:sym typeface="Symbol" charset="0"/>
                </a:rPr>
                <a:t></a:t>
              </a:r>
              <a:r>
                <a:rPr lang="en-US" sz="2100" baseline="-25000">
                  <a:solidFill>
                    <a:srgbClr val="00FF00"/>
                  </a:solidFill>
                  <a:ea typeface="ヒラギノ明朝 Pro W3" charset="0"/>
                </a:rPr>
                <a:t>r </a:t>
              </a:r>
              <a:r>
                <a:rPr lang="en-US" sz="2100">
                  <a:solidFill>
                    <a:srgbClr val="00FF00"/>
                  </a:solidFill>
                  <a:ea typeface="ヒラギノ明朝 Pro W3" charset="0"/>
                </a:rPr>
                <a:t>= 500 nm</a:t>
              </a:r>
            </a:p>
          </p:txBody>
        </p:sp>
        <p:sp>
          <p:nvSpPr>
            <p:cNvPr id="1520672" name="Line 32"/>
            <p:cNvSpPr>
              <a:spLocks noChangeShapeType="1"/>
            </p:cNvSpPr>
            <p:nvPr/>
          </p:nvSpPr>
          <p:spPr bwMode="auto">
            <a:xfrm>
              <a:off x="1536" y="3024"/>
              <a:ext cx="720" cy="720"/>
            </a:xfrm>
            <a:prstGeom prst="line">
              <a:avLst/>
            </a:prstGeom>
            <a:noFill/>
            <a:ln w="2857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18" tIns="45706" rIns="91418" bIns="45706">
              <a:spAutoFit/>
            </a:bodyPr>
            <a:lstStyle/>
            <a:p>
              <a:endParaRPr lang="en-US"/>
            </a:p>
          </p:txBody>
        </p:sp>
        <p:sp>
          <p:nvSpPr>
            <p:cNvPr id="1520673" name="Text Box 33"/>
            <p:cNvSpPr txBox="1">
              <a:spLocks/>
            </p:cNvSpPr>
            <p:nvPr/>
          </p:nvSpPr>
          <p:spPr bwMode="auto">
            <a:xfrm>
              <a:off x="2112" y="3217"/>
              <a:ext cx="672" cy="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 r:embed="rId7"/>
                    <a:srcRect/>
                    <a:tile tx="0" ty="0" sx="100000" sy="100000" flip="none" algn="tl"/>
                  </a:blip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1418" tIns="45706" rIns="91418" bIns="45706">
              <a:spAutoFit/>
            </a:bodyPr>
            <a:lstStyle>
              <a:lvl1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1370013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1830388" algn="l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22875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27447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32019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3659188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100">
                  <a:solidFill>
                    <a:srgbClr val="00FF00"/>
                  </a:solidFill>
                  <a:ea typeface="ヒラギノ明朝 Pro W3" charset="0"/>
                </a:rPr>
                <a:t>15 m</a:t>
              </a:r>
            </a:p>
          </p:txBody>
        </p:sp>
      </p:grpSp>
      <p:pic>
        <p:nvPicPr>
          <p:cNvPr id="1520674" name="Picture 3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7" y="3911203"/>
            <a:ext cx="1138535" cy="750094"/>
          </a:xfrm>
          <a:prstGeom prst="rect">
            <a:avLst/>
          </a:prstGeom>
          <a:solidFill>
            <a:srgbClr val="00FF00"/>
          </a:solidFill>
          <a:ln w="12700">
            <a:solidFill>
              <a:srgbClr val="00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20675" name="Spec posStability.mov" descr="/Settembre_011/FEL_010/FEL_Liverpool_09/MIO_INVITED/Per Massimo/LAST/Spec posStability.mov">
            <a:hlinkClick r:id="" action="ppaction://media"/>
          </p:cNvPr>
          <p:cNvPicPr>
            <a:picLocks noChangeAspect="1" noChangeArrowheads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" y="3733726"/>
            <a:ext cx="1294805" cy="97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20676" name="Picture 36" descr="Profiles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217" y="1143000"/>
            <a:ext cx="1406426" cy="105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20677" name="Group 37"/>
          <p:cNvGrpSpPr>
            <a:grpSpLocks noChangeAspect="1"/>
          </p:cNvGrpSpPr>
          <p:nvPr/>
        </p:nvGrpSpPr>
        <p:grpSpPr bwMode="auto">
          <a:xfrm>
            <a:off x="5807808" y="6395823"/>
            <a:ext cx="3223617" cy="342677"/>
            <a:chOff x="1488" y="3792"/>
            <a:chExt cx="4184" cy="481"/>
          </a:xfrm>
        </p:grpSpPr>
        <p:pic>
          <p:nvPicPr>
            <p:cNvPr id="1520678" name="Picture 11" descr="Istantanea 2008-02-05 19-20-0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3792"/>
              <a:ext cx="3512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0679" name="Picture 9" descr="Istantanea 2008-02-05 19-18-07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3792"/>
              <a:ext cx="672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20681" name="Picture 41" descr="091024_190358_Immagine3_scalaHorAmpl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7" r="43652" b="13486"/>
          <a:stretch>
            <a:fillRect/>
          </a:stretch>
        </p:blipFill>
        <p:spPr bwMode="auto">
          <a:xfrm>
            <a:off x="2625329" y="5558730"/>
            <a:ext cx="1393031" cy="129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20682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1176041"/>
              </p:ext>
            </p:extLst>
          </p:nvPr>
        </p:nvGraphicFramePr>
        <p:xfrm>
          <a:off x="4698810" y="4518703"/>
          <a:ext cx="1178718" cy="1007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" name="Document" r:id="rId14" imgW="3361944" imgH="2874264" progId="Word.Document.8">
                  <p:embed/>
                </p:oleObj>
              </mc:Choice>
              <mc:Fallback>
                <p:oleObj name="Document" r:id="rId14" imgW="3361944" imgH="287426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8810" y="4518703"/>
                        <a:ext cx="1178718" cy="1007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po 1"/>
          <p:cNvGrpSpPr/>
          <p:nvPr/>
        </p:nvGrpSpPr>
        <p:grpSpPr>
          <a:xfrm>
            <a:off x="21209" y="553641"/>
            <a:ext cx="9591351" cy="2538264"/>
            <a:chOff x="-107156" y="1125141"/>
            <a:chExt cx="9591351" cy="2538264"/>
          </a:xfrm>
        </p:grpSpPr>
        <p:grpSp>
          <p:nvGrpSpPr>
            <p:cNvPr id="23573" name="Group 21"/>
            <p:cNvGrpSpPr>
              <a:grpSpLocks/>
            </p:cNvGrpSpPr>
            <p:nvPr/>
          </p:nvGrpSpPr>
          <p:grpSpPr bwMode="auto">
            <a:xfrm>
              <a:off x="-107156" y="1125141"/>
              <a:ext cx="9522901" cy="2538264"/>
              <a:chOff x="-65" y="494"/>
              <a:chExt cx="5999" cy="1599"/>
            </a:xfrm>
          </p:grpSpPr>
          <p:pic>
            <p:nvPicPr>
              <p:cNvPr id="1520685" name="Picture 16" descr="HHF2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551"/>
                <a:ext cx="5760" cy="1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20686" name="Text Box 13"/>
              <p:cNvSpPr txBox="1">
                <a:spLocks noChangeArrowheads="1"/>
              </p:cNvSpPr>
              <p:nvPr/>
            </p:nvSpPr>
            <p:spPr bwMode="auto">
              <a:xfrm>
                <a:off x="-65" y="1542"/>
                <a:ext cx="5999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0046" tIns="65023" rIns="130046" bIns="65023">
                <a:spAutoFit/>
              </a:bodyPr>
              <a:lstStyle>
                <a:lvl1pPr algn="l" defTabSz="1300163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1pPr>
                <a:lvl2pPr marL="1057275" indent="-406400" algn="l" defTabSz="1300163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2pPr>
                <a:lvl3pPr marL="1625600" indent="-325438" algn="l" defTabSz="1300163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3pPr>
                <a:lvl4pPr marL="2276475" indent="-325438" algn="l" defTabSz="1300163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4pPr>
                <a:lvl5pPr marL="2925763" indent="-325438" algn="l" defTabSz="1300163"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5pPr>
                <a:lvl6pPr marL="3382963" indent="-325438" defTabSz="1300163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6pPr>
                <a:lvl7pPr marL="3840163" indent="-325438" defTabSz="1300163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7pPr>
                <a:lvl8pPr marL="4297363" indent="-325438" defTabSz="1300163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8pPr>
                <a:lvl9pPr marL="4754563" indent="-325438" defTabSz="1300163" fontAlgn="base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merican Typewriter" charset="0"/>
                    <a:ea typeface="ＭＳ Ｐゴシック" charset="0"/>
                  </a:defRPr>
                </a:lvl9pPr>
              </a:lstStyle>
              <a:p>
                <a:r>
                  <a:rPr lang="it-IT" sz="1700" i="1">
                    <a:latin typeface="Garamond" charset="0"/>
                    <a:cs typeface="Arial" charset="0"/>
                  </a:rPr>
                  <a:t>11h 10h 9h   8h      7h          6h               5h                         4h                                         3h              2h          1h </a:t>
                </a:r>
              </a:p>
            </p:txBody>
          </p:sp>
          <p:sp>
            <p:nvSpPr>
              <p:cNvPr id="1520687" name="Line 17"/>
              <p:cNvSpPr>
                <a:spLocks noChangeShapeType="1"/>
              </p:cNvSpPr>
              <p:nvPr/>
            </p:nvSpPr>
            <p:spPr bwMode="auto">
              <a:xfrm>
                <a:off x="4495" y="495"/>
                <a:ext cx="285" cy="15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130046" tIns="65023" rIns="130046" bIns="65023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0688" name="Line 18"/>
              <p:cNvSpPr>
                <a:spLocks noChangeShapeType="1"/>
              </p:cNvSpPr>
              <p:nvPr/>
            </p:nvSpPr>
            <p:spPr bwMode="auto">
              <a:xfrm>
                <a:off x="4532" y="494"/>
                <a:ext cx="285" cy="15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130046" tIns="65023" rIns="130046" bIns="65023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0689" name="Line 19"/>
              <p:cNvSpPr>
                <a:spLocks noChangeShapeType="1"/>
              </p:cNvSpPr>
              <p:nvPr/>
            </p:nvSpPr>
            <p:spPr bwMode="auto">
              <a:xfrm>
                <a:off x="4995" y="543"/>
                <a:ext cx="285" cy="15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130046" tIns="65023" rIns="130046" bIns="65023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0690" name="Line 20"/>
              <p:cNvSpPr>
                <a:spLocks noChangeShapeType="1"/>
              </p:cNvSpPr>
              <p:nvPr/>
            </p:nvSpPr>
            <p:spPr bwMode="auto">
              <a:xfrm>
                <a:off x="4961" y="536"/>
                <a:ext cx="285" cy="15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130046" tIns="65023" rIns="130046" bIns="65023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50" name="Text Box 13"/>
            <p:cNvSpPr txBox="1">
              <a:spLocks noChangeArrowheads="1"/>
            </p:cNvSpPr>
            <p:nvPr/>
          </p:nvSpPr>
          <p:spPr bwMode="auto">
            <a:xfrm>
              <a:off x="-107156" y="2821853"/>
              <a:ext cx="9591351" cy="377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30046" tIns="65023" rIns="130046" bIns="65023">
              <a:spAutoFit/>
            </a:bodyPr>
            <a:lstStyle>
              <a:lvl1pPr algn="l" defTabSz="1300163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1pPr>
              <a:lvl2pPr marL="1057275" indent="-406400" algn="l" defTabSz="1300163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2pPr>
              <a:lvl3pPr marL="1625600" indent="-325438" algn="l" defTabSz="1300163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3pPr>
              <a:lvl4pPr marL="2276475" indent="-325438" algn="l" defTabSz="1300163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4pPr>
              <a:lvl5pPr marL="2925763" indent="-325438" algn="l" defTabSz="1300163"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5pPr>
              <a:lvl6pPr marL="3382963" indent="-325438" defTabSz="1300163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6pPr>
              <a:lvl7pPr marL="3840163" indent="-325438" defTabSz="1300163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7pPr>
              <a:lvl8pPr marL="4297363" indent="-325438" defTabSz="1300163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8pPr>
              <a:lvl9pPr marL="4754563" indent="-325438" defTabSz="1300163"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merican Typewriter" charset="0"/>
                  <a:ea typeface="ＭＳ Ｐゴシック" charset="0"/>
                </a:defRPr>
              </a:lvl9pPr>
            </a:lstStyle>
            <a:p>
              <a:r>
                <a:rPr lang="it-IT" sz="1600" i="1" dirty="0">
                  <a:solidFill>
                    <a:srgbClr val="FFFF00"/>
                  </a:solidFill>
                  <a:latin typeface="Garamond" charset="0"/>
                  <a:cs typeface="Arial" charset="0"/>
                </a:rPr>
                <a:t>11h 10h 9h   8h      7h          6h               5h                         4h                                         3h              2h          1h </a:t>
              </a:r>
            </a:p>
          </p:txBody>
        </p:sp>
      </p:grpSp>
      <p:sp>
        <p:nvSpPr>
          <p:cNvPr id="51" name="Rectangle 4"/>
          <p:cNvSpPr txBox="1">
            <a:spLocks noChangeArrowheads="1"/>
          </p:cNvSpPr>
          <p:nvPr/>
        </p:nvSpPr>
        <p:spPr bwMode="auto">
          <a:xfrm>
            <a:off x="76202" y="116632"/>
            <a:ext cx="4207766" cy="681196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SPARC</a:t>
            </a:r>
            <a:endParaRPr lang="en-US" sz="2600" b="1" dirty="0">
              <a:solidFill>
                <a:srgbClr val="FFFF00"/>
              </a:solidFill>
              <a:latin typeface="Comic Sans MS" pitchFamily="66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58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15206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206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1" dur="1" fill="hold"/>
                                        <p:tgtEl>
                                          <p:spTgt spid="15206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0675"/>
                  </p:tgtEl>
                </p:cond>
              </p:nextCondLst>
            </p:seq>
            <p:video>
              <p:cMediaNode>
                <p:cTn id="3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20675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25754"/>
          <a:stretch/>
        </p:blipFill>
        <p:spPr>
          <a:xfrm>
            <a:off x="-35860" y="548680"/>
            <a:ext cx="9972600" cy="6026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354" y="44624"/>
            <a:ext cx="3731528" cy="2376264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807610" y="52178"/>
            <a:ext cx="5336390" cy="681196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FLAME:</a:t>
            </a:r>
            <a:r>
              <a:rPr lang="it-IT" sz="1800" b="1" dirty="0" smtClean="0">
                <a:solidFill>
                  <a:srgbClr val="FFFF00"/>
                </a:solidFill>
              </a:rPr>
              <a:t>Frascati </a:t>
            </a:r>
            <a:r>
              <a:rPr lang="it-IT" sz="1800" b="1" dirty="0">
                <a:solidFill>
                  <a:srgbClr val="FFFF00"/>
                </a:solidFill>
              </a:rPr>
              <a:t>Laser for Acceleration </a:t>
            </a:r>
            <a:endParaRPr lang="it-IT" sz="1800" b="1" dirty="0" smtClean="0">
              <a:solidFill>
                <a:srgbClr val="FFFF00"/>
              </a:solidFill>
            </a:endParaRPr>
          </a:p>
          <a:p>
            <a:r>
              <a:rPr lang="it-IT" sz="1800" b="1" dirty="0" smtClean="0">
                <a:solidFill>
                  <a:srgbClr val="FFFF00"/>
                </a:solidFill>
              </a:rPr>
              <a:t>and     </a:t>
            </a:r>
            <a:r>
              <a:rPr lang="it-IT" sz="1800" b="1" dirty="0" err="1" smtClean="0">
                <a:solidFill>
                  <a:srgbClr val="FFFF00"/>
                </a:solidFill>
              </a:rPr>
              <a:t>Multidisciplinary</a:t>
            </a:r>
            <a:r>
              <a:rPr lang="it-IT" sz="1800" b="1" dirty="0" smtClean="0">
                <a:solidFill>
                  <a:srgbClr val="FFFF00"/>
                </a:solidFill>
              </a:rPr>
              <a:t> </a:t>
            </a:r>
            <a:r>
              <a:rPr lang="it-IT" sz="1800" b="1" dirty="0" err="1">
                <a:solidFill>
                  <a:srgbClr val="FFFF00"/>
                </a:solidFill>
              </a:rPr>
              <a:t>Experiments</a:t>
            </a:r>
            <a:r>
              <a:rPr lang="en-US" sz="1800" b="1" dirty="0" smtClean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 </a:t>
            </a:r>
            <a:endParaRPr lang="en-US" sz="1800" b="1" dirty="0">
              <a:solidFill>
                <a:srgbClr val="FFFF00"/>
              </a:solidFill>
              <a:latin typeface="Comic Sans MS" pitchFamily="66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827584" y="5909150"/>
            <a:ext cx="8452574" cy="923330"/>
          </a:xfrm>
          <a:prstGeom prst="rect">
            <a:avLst/>
          </a:prstGeom>
          <a:solidFill>
            <a:schemeClr val="accent1"/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 smtClean="0">
                <a:latin typeface="Comic Sans MS" charset="0"/>
                <a:ea typeface="ＭＳ Ｐゴシック" charset="0"/>
              </a:rPr>
              <a:t>FLAME Laser, gas-jet target, beam transport fully commissioned in </a:t>
            </a:r>
            <a:r>
              <a:rPr lang="en-US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2010.</a:t>
            </a:r>
          </a:p>
          <a:p>
            <a:pPr>
              <a:defRPr/>
            </a:pPr>
            <a:r>
              <a:rPr lang="en-US" sz="1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-</a:t>
            </a:r>
            <a:r>
              <a:rPr lang="en-US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  <a:ea typeface="ＭＳ Ｐゴシック" charset="0"/>
              </a:rPr>
              <a:t>200 TW </a:t>
            </a:r>
            <a:r>
              <a:rPr lang="en-US" sz="1800" dirty="0">
                <a:latin typeface="Comic Sans MS" charset="0"/>
                <a:ea typeface="ＭＳ Ｐゴシック" charset="0"/>
              </a:rPr>
              <a:t> </a:t>
            </a:r>
            <a:r>
              <a:rPr lang="en-US" sz="1800" dirty="0" smtClean="0">
                <a:latin typeface="Comic Sans MS" charset="0"/>
                <a:ea typeface="ＭＳ Ｐゴシック" charset="0"/>
              </a:rPr>
              <a:t>achieved.</a:t>
            </a:r>
          </a:p>
          <a:p>
            <a:pPr>
              <a:defRPr/>
            </a:pPr>
            <a:r>
              <a:rPr lang="en-US" sz="1800" dirty="0" smtClean="0">
                <a:latin typeface="Comic Sans MS" charset="0"/>
                <a:ea typeface="ＭＳ Ｐゴシック" charset="0"/>
              </a:rPr>
              <a:t>-</a:t>
            </a:r>
            <a:r>
              <a:rPr lang="en-US" sz="1800" b="1" dirty="0" smtClean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Beam focused into gas cell </a:t>
            </a:r>
            <a:r>
              <a:rPr lang="en-US" sz="1800" dirty="0" smtClean="0">
                <a:latin typeface="Comic Sans MS" charset="0"/>
                <a:ea typeface="ＭＳ Ｐゴシック" charset="0"/>
              </a:rPr>
              <a:t>for plasma acceleration. </a:t>
            </a:r>
          </a:p>
        </p:txBody>
      </p:sp>
    </p:spTree>
    <p:extLst>
      <p:ext uri="{BB962C8B-B14F-4D97-AF65-F5344CB8AC3E}">
        <p14:creationId xmlns:p14="http://schemas.microsoft.com/office/powerpoint/2010/main" val="403903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Transport_reversed_2_210709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1"/>
          <a:stretch>
            <a:fillRect/>
          </a:stretch>
        </p:blipFill>
        <p:spPr bwMode="auto">
          <a:xfrm>
            <a:off x="560191" y="1127720"/>
            <a:ext cx="813288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76202" y="0"/>
            <a:ext cx="8960294" cy="797828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ＭＳ Ｐゴシック" charset="0"/>
              </a:rPr>
              <a:t>Target Area </a:t>
            </a:r>
            <a:r>
              <a:rPr lang="en-US" sz="2800" b="1" dirty="0">
                <a:solidFill>
                  <a:srgbClr val="FFFF00"/>
                </a:solidFill>
                <a:latin typeface="Comic Sans MS" pitchFamily="66" charset="0"/>
                <a:cs typeface="ＭＳ Ｐゴシック" charset="0"/>
              </a:rPr>
              <a:t>– Self-injection 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ＭＳ Ｐゴシック" charset="0"/>
              </a:rPr>
              <a:t>experiment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ＭＳ Ｐゴシック" charset="0"/>
            </a:endParaRPr>
          </a:p>
          <a:p>
            <a:endParaRPr lang="en-US" sz="2600" b="1" dirty="0">
              <a:solidFill>
                <a:srgbClr val="FFFF00"/>
              </a:solidFill>
              <a:latin typeface="Comic Sans MS" pitchFamily="66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02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3088551"/>
            <a:ext cx="789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4 mm</a:t>
            </a:r>
            <a:endParaRPr lang="en-US" sz="1400" b="1" dirty="0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76202" y="0"/>
            <a:ext cx="8960294" cy="1097360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ＭＳ Ｐゴシック" charset="0"/>
              </a:rPr>
              <a:t>First laser accelerated electron bunches from self-injection </a:t>
            </a:r>
            <a:endParaRPr lang="en-US" sz="2600" b="1" dirty="0">
              <a:solidFill>
                <a:srgbClr val="FFFF00"/>
              </a:solidFill>
              <a:latin typeface="Comic Sans MS" pitchFamily="66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260987" y="313471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Electrons at LANEX screen</a:t>
            </a:r>
            <a:endParaRPr lang="en-US" sz="14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96" y="3409782"/>
            <a:ext cx="6804248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42573"/>
            <a:ext cx="6768752" cy="2824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1"/>
          <p:cNvSpPr txBox="1"/>
          <p:nvPr/>
        </p:nvSpPr>
        <p:spPr>
          <a:xfrm>
            <a:off x="6015362" y="4634783"/>
            <a:ext cx="3096344" cy="2031325"/>
          </a:xfrm>
          <a:prstGeom prst="rect">
            <a:avLst/>
          </a:prstGeom>
          <a:solidFill>
            <a:schemeClr val="accent1"/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800" dirty="0" smtClean="0">
                <a:latin typeface="Comic Sans MS" charset="0"/>
                <a:ea typeface="ＭＳ Ｐゴシック" charset="0"/>
              </a:rPr>
              <a:t>Electron energies between 200 and 250 MeV </a:t>
            </a:r>
          </a:p>
          <a:p>
            <a:pPr algn="just">
              <a:defRPr/>
            </a:pPr>
            <a:r>
              <a:rPr lang="en-US" sz="1800" dirty="0" smtClean="0">
                <a:latin typeface="Comic Sans MS" charset="0"/>
                <a:ea typeface="ＭＳ Ｐゴシック" charset="0"/>
              </a:rPr>
              <a:t>were achieved in the </a:t>
            </a:r>
          </a:p>
          <a:p>
            <a:pPr algn="just">
              <a:defRPr/>
            </a:pPr>
            <a:r>
              <a:rPr lang="en-US" sz="1800" dirty="0" smtClean="0">
                <a:latin typeface="Comic Sans MS" charset="0"/>
                <a:ea typeface="ＭＳ Ｐゴシック" charset="0"/>
              </a:rPr>
              <a:t>self-injection mode.</a:t>
            </a:r>
          </a:p>
          <a:p>
            <a:pPr algn="ctr">
              <a:defRPr/>
            </a:pPr>
            <a:r>
              <a:rPr lang="en-US" sz="1800" dirty="0" smtClean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The best laser-plasma acceleration results achieved worldwide</a:t>
            </a:r>
          </a:p>
        </p:txBody>
      </p:sp>
    </p:spTree>
    <p:extLst>
      <p:ext uri="{BB962C8B-B14F-4D97-AF65-F5344CB8AC3E}">
        <p14:creationId xmlns:p14="http://schemas.microsoft.com/office/powerpoint/2010/main" val="238479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8930" name="Content Placeholder 3" descr="layout03 28-02-2011-1.jp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" r="874"/>
          <a:stretch>
            <a:fillRect/>
          </a:stretch>
        </p:blipFill>
        <p:spPr bwMode="auto">
          <a:xfrm>
            <a:off x="1315" y="0"/>
            <a:ext cx="644289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1338858"/>
            <a:ext cx="2093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8"/>
                </a:solidFill>
              </a:rPr>
              <a:t>Back scattering</a:t>
            </a:r>
          </a:p>
          <a:p>
            <a:r>
              <a:rPr lang="en-US" sz="2000" dirty="0" smtClean="0">
                <a:solidFill>
                  <a:srgbClr val="FFFFF8"/>
                </a:solidFill>
              </a:rPr>
              <a:t> Thomson</a:t>
            </a:r>
            <a:endParaRPr lang="en-US" sz="2000" dirty="0">
              <a:solidFill>
                <a:srgbClr val="FFFFF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96792" y="2514"/>
            <a:ext cx="1347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8"/>
                </a:solidFill>
              </a:rPr>
              <a:t>Plasma </a:t>
            </a:r>
          </a:p>
          <a:p>
            <a:r>
              <a:rPr lang="en-US" sz="2000" dirty="0" smtClean="0">
                <a:solidFill>
                  <a:srgbClr val="FFFFF8"/>
                </a:solidFill>
              </a:rPr>
              <a:t>Ext. Inj.</a:t>
            </a:r>
            <a:endParaRPr lang="en-US" sz="2000" dirty="0">
              <a:solidFill>
                <a:srgbClr val="FFFFF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30299" y="146196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8"/>
                </a:solidFill>
              </a:rPr>
              <a:t>THz</a:t>
            </a:r>
            <a:endParaRPr lang="en-US" sz="2400" dirty="0">
              <a:solidFill>
                <a:srgbClr val="FFFFF8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372002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8"/>
                </a:solidFill>
              </a:rPr>
              <a:t>FEL</a:t>
            </a:r>
            <a:endParaRPr lang="en-US" sz="2400" dirty="0">
              <a:solidFill>
                <a:srgbClr val="FFFFF8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5562347" y="0"/>
            <a:ext cx="3581653" cy="797828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ea typeface="ＭＳ Ｐゴシック" charset="0"/>
                <a:cs typeface="ＭＳ Ｐゴシック" charset="0"/>
              </a:rPr>
              <a:t>New installations</a:t>
            </a:r>
            <a:endParaRPr lang="en-US" sz="2600" b="1" dirty="0">
              <a:solidFill>
                <a:srgbClr val="FFFF00"/>
              </a:solidFill>
              <a:latin typeface="Comic Sans MS" pitchFamily="66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9" name="Straight Arrow Connector 3"/>
          <p:cNvCxnSpPr/>
          <p:nvPr/>
        </p:nvCxnSpPr>
        <p:spPr bwMode="auto">
          <a:xfrm flipH="1">
            <a:off x="3082918" y="497578"/>
            <a:ext cx="2628293" cy="84128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Straight Arrow Connector 3"/>
          <p:cNvCxnSpPr/>
          <p:nvPr/>
        </p:nvCxnSpPr>
        <p:spPr bwMode="auto">
          <a:xfrm flipH="1">
            <a:off x="4283968" y="314000"/>
            <a:ext cx="1511495" cy="84914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Rettangolo 14"/>
          <p:cNvSpPr/>
          <p:nvPr/>
        </p:nvSpPr>
        <p:spPr>
          <a:xfrm>
            <a:off x="6444208" y="797828"/>
            <a:ext cx="2699792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30000"/>
              </a:lnSpc>
              <a:buFont typeface="Arial" pitchFamily="34" charset="0"/>
              <a:buChar char="•"/>
            </a:pPr>
            <a:endParaRPr lang="en-US" sz="1800" dirty="0" smtClean="0">
              <a:latin typeface="Comic Sans MS" pitchFamily="66" charset="0"/>
            </a:endParaRPr>
          </a:p>
          <a:p>
            <a:pPr marL="285750" indent="-285750">
              <a:lnSpc>
                <a:spcPct val="130000"/>
              </a:lnSpc>
              <a:buFont typeface="Arial" pitchFamily="34" charset="0"/>
              <a:buChar char="•"/>
            </a:pPr>
            <a:r>
              <a:rPr lang="en-US" sz="1800" dirty="0" smtClean="0">
                <a:latin typeface="Comic Sans MS" pitchFamily="66" charset="0"/>
              </a:rPr>
              <a:t>Investigation  of different </a:t>
            </a:r>
            <a:r>
              <a:rPr lang="en-US" sz="1800" dirty="0">
                <a:latin typeface="Comic Sans MS" pitchFamily="66" charset="0"/>
              </a:rPr>
              <a:t>configurations of plasma </a:t>
            </a:r>
            <a:r>
              <a:rPr lang="en-US" sz="1800" dirty="0" smtClean="0">
                <a:latin typeface="Comic Sans MS" pitchFamily="66" charset="0"/>
              </a:rPr>
              <a:t>accelerator. </a:t>
            </a:r>
          </a:p>
          <a:p>
            <a:pPr marL="285750" indent="-285750" algn="just">
              <a:lnSpc>
                <a:spcPct val="130000"/>
              </a:lnSpc>
              <a:buFont typeface="Arial" pitchFamily="34" charset="0"/>
              <a:buChar char="•"/>
            </a:pPr>
            <a:endParaRPr lang="en-US" sz="1800" dirty="0">
              <a:latin typeface="Comic Sans MS" pitchFamily="66" charset="0"/>
            </a:endParaRPr>
          </a:p>
          <a:p>
            <a:pPr marL="342900" indent="-342900">
              <a:lnSpc>
                <a:spcPct val="130000"/>
              </a:lnSpc>
              <a:buFont typeface="Arial" pitchFamily="34" charset="0"/>
              <a:buChar char="•"/>
            </a:pPr>
            <a:r>
              <a:rPr lang="en-US" sz="1800" dirty="0" smtClean="0">
                <a:latin typeface="Comic Sans MS" pitchFamily="66" charset="0"/>
              </a:rPr>
              <a:t>Production of monochromatic ultra-fast X-rays by Thomson b-s driven by high-quality electron beam.</a:t>
            </a:r>
            <a:endParaRPr lang="en-US" sz="1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61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228600" y="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en-GB" sz="3600" b="1" i="1" dirty="0" smtClean="0">
                <a:solidFill>
                  <a:srgbClr val="FFFF00"/>
                </a:solidFill>
                <a:latin typeface="Times New Roman" pitchFamily="18" charset="0"/>
              </a:rPr>
              <a:t>Summary</a:t>
            </a:r>
            <a:endParaRPr lang="en-GB" sz="36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2118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1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93"/>
          <p:cNvSpPr>
            <a:spLocks/>
          </p:cNvSpPr>
          <p:nvPr/>
        </p:nvSpPr>
        <p:spPr bwMode="auto">
          <a:xfrm>
            <a:off x="321432" y="714942"/>
            <a:ext cx="8424936" cy="1224136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DA</a:t>
            </a:r>
            <a:r>
              <a:rPr lang="en-US" sz="2200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NE operation restarted </a:t>
            </a:r>
          </a:p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 KLOE-2 data taking expected to start in two months;</a:t>
            </a:r>
          </a:p>
          <a:p>
            <a:pPr algn="just" eaLnBrk="1" hangingPunct="1"/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      2012-2013-2014.</a:t>
            </a:r>
          </a:p>
          <a:p>
            <a:pPr algn="just" eaLnBrk="1" hangingPunct="1"/>
            <a:endParaRPr lang="en-US" sz="22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just" eaLnBrk="1" hangingPunct="1"/>
            <a:endParaRPr lang="en-US" sz="2200" dirty="0">
              <a:solidFill>
                <a:srgbClr val="FF0000"/>
              </a:solidFill>
              <a:latin typeface="Comic Sans MS" pitchFamily="66" charset="0"/>
            </a:endParaRPr>
          </a:p>
          <a:p>
            <a:pPr marL="342900" indent="-342900" algn="just" eaLnBrk="1" hangingPunct="1">
              <a:buFont typeface="Arial" pitchFamily="34" charset="0"/>
              <a:buChar char="•"/>
            </a:pPr>
            <a:endParaRPr lang="en-US" sz="2200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97656" y="4293096"/>
            <a:ext cx="7488832" cy="923330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LHC EXPERIMENTS AND NA62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1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PHYSICS IN </a:t>
            </a:r>
            <a:r>
              <a:rPr lang="it-IT" sz="1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SPACE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1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DETECTOR TECHNOLOGY and APPLICATION</a:t>
            </a:r>
          </a:p>
        </p:txBody>
      </p:sp>
      <p:sp>
        <p:nvSpPr>
          <p:cNvPr id="10" name="Rectangle 93"/>
          <p:cNvSpPr>
            <a:spLocks/>
          </p:cNvSpPr>
          <p:nvPr/>
        </p:nvSpPr>
        <p:spPr bwMode="auto">
          <a:xfrm>
            <a:off x="467544" y="5733256"/>
            <a:ext cx="8371656" cy="720080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en-US" sz="2200" dirty="0" err="1" smtClean="0">
                <a:solidFill>
                  <a:srgbClr val="FF0000"/>
                </a:solidFill>
                <a:latin typeface="Comic Sans MS" pitchFamily="66" charset="0"/>
              </a:rPr>
              <a:t>SuperB</a:t>
            </a:r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: based on the Crab-waist concept developed for</a:t>
            </a:r>
            <a:r>
              <a:rPr lang="en-US" sz="2200" dirty="0">
                <a:solidFill>
                  <a:srgbClr val="FF0000"/>
                </a:solidFill>
                <a:latin typeface="Comic Sans MS" pitchFamily="66" charset="0"/>
              </a:rPr>
              <a:t> DA</a:t>
            </a:r>
            <a:r>
              <a:rPr lang="en-US" sz="2200" dirty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2200" dirty="0">
                <a:solidFill>
                  <a:srgbClr val="FF0000"/>
                </a:solidFill>
                <a:latin typeface="Comic Sans MS" pitchFamily="66" charset="0"/>
              </a:rPr>
              <a:t>NE</a:t>
            </a:r>
            <a:r>
              <a:rPr lang="en-US" sz="2200" dirty="0" smtClean="0">
                <a:solidFill>
                  <a:srgbClr val="FF0000"/>
                </a:solidFill>
                <a:latin typeface="Comic Sans MS" pitchFamily="66" charset="0"/>
              </a:rPr>
              <a:t>   </a:t>
            </a:r>
            <a:endParaRPr lang="en-US" sz="2200" dirty="0">
              <a:solidFill>
                <a:srgbClr val="000090"/>
              </a:solidFill>
              <a:latin typeface="Comic Sans MS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28600" y="1916832"/>
            <a:ext cx="861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Comic Sans MS" pitchFamily="66" charset="0"/>
              </a:rPr>
              <a:t>Required 8-12 month slot on DA</a:t>
            </a:r>
            <a:r>
              <a:rPr lang="en-US" sz="2200" dirty="0" smtClean="0">
                <a:solidFill>
                  <a:schemeClr val="accent2"/>
                </a:solidFill>
                <a:latin typeface="Symbol" pitchFamily="18" charset="2"/>
              </a:rPr>
              <a:t>F</a:t>
            </a:r>
            <a:r>
              <a:rPr lang="en-US" sz="2200" dirty="0" smtClean="0">
                <a:solidFill>
                  <a:schemeClr val="accent2"/>
                </a:solidFill>
                <a:latin typeface="Comic Sans MS" pitchFamily="66" charset="0"/>
              </a:rPr>
              <a:t>NE in the 2012-2015 by SIDDHARTA-2 requiring the 2</a:t>
            </a:r>
            <a:r>
              <a:rPr lang="en-US" sz="2200" baseline="30000" dirty="0" smtClean="0">
                <a:solidFill>
                  <a:schemeClr val="accent2"/>
                </a:solidFill>
                <a:latin typeface="Comic Sans MS" pitchFamily="66" charset="0"/>
              </a:rPr>
              <a:t>th</a:t>
            </a:r>
            <a:r>
              <a:rPr lang="en-US" sz="2200" dirty="0" smtClean="0">
                <a:solidFill>
                  <a:schemeClr val="accent2"/>
                </a:solidFill>
                <a:latin typeface="Comic Sans MS" pitchFamily="66" charset="0"/>
              </a:rPr>
              <a:t> interaction point.</a:t>
            </a:r>
            <a:endParaRPr lang="en-US" sz="2200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44569" y="2809659"/>
            <a:ext cx="82788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en-US" sz="2200" dirty="0">
                <a:solidFill>
                  <a:srgbClr val="00B050"/>
                </a:solidFill>
                <a:latin typeface="Comic Sans MS" pitchFamily="66" charset="0"/>
              </a:rPr>
              <a:t>DA</a:t>
            </a:r>
            <a:r>
              <a:rPr lang="en-US" sz="2200" dirty="0">
                <a:solidFill>
                  <a:srgbClr val="00B050"/>
                </a:solidFill>
                <a:latin typeface="Symbol" pitchFamily="18" charset="2"/>
              </a:rPr>
              <a:t>F</a:t>
            </a:r>
            <a:r>
              <a:rPr lang="en-US" sz="2200" dirty="0">
                <a:solidFill>
                  <a:srgbClr val="00B050"/>
                </a:solidFill>
                <a:latin typeface="Comic Sans MS" pitchFamily="66" charset="0"/>
              </a:rPr>
              <a:t>NE-light: will operate with 2 new </a:t>
            </a:r>
            <a:r>
              <a:rPr lang="en-US" sz="2200" dirty="0" err="1">
                <a:solidFill>
                  <a:srgbClr val="00B050"/>
                </a:solidFill>
                <a:latin typeface="Comic Sans MS" pitchFamily="66" charset="0"/>
              </a:rPr>
              <a:t>beamlines</a:t>
            </a:r>
            <a:r>
              <a:rPr lang="en-US" sz="2200" dirty="0">
                <a:solidFill>
                  <a:srgbClr val="00B05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328305" y="3280616"/>
            <a:ext cx="77586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buFont typeface="Arial" pitchFamily="34" charset="0"/>
              <a:buChar char="•"/>
            </a:pPr>
            <a:r>
              <a:rPr lang="en-US" sz="2200" dirty="0">
                <a:solidFill>
                  <a:schemeClr val="tx2"/>
                </a:solidFill>
                <a:latin typeface="Comic Sans MS" pitchFamily="66" charset="0"/>
              </a:rPr>
              <a:t>SPARC-LAB: 2 </a:t>
            </a:r>
            <a:r>
              <a:rPr lang="en-US" sz="2200" dirty="0" err="1">
                <a:solidFill>
                  <a:schemeClr val="tx2"/>
                </a:solidFill>
                <a:latin typeface="Comic Sans MS" pitchFamily="66" charset="0"/>
              </a:rPr>
              <a:t>beamlines</a:t>
            </a:r>
            <a:r>
              <a:rPr lang="en-US" sz="2200" dirty="0">
                <a:solidFill>
                  <a:schemeClr val="tx2"/>
                </a:solidFill>
                <a:latin typeface="Comic Sans MS" pitchFamily="66" charset="0"/>
              </a:rPr>
              <a:t> put LNF in a unique situation in terms of laser-plasma acceleration. </a:t>
            </a:r>
          </a:p>
          <a:p>
            <a:pPr algn="just" eaLnBrk="1" hangingPunct="1"/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083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3" grpId="0"/>
      <p:bldP spid="5" grpId="0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228600" y="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en-GB" sz="3600" b="1" i="1" dirty="0" smtClean="0">
                <a:solidFill>
                  <a:srgbClr val="FFFF00"/>
                </a:solidFill>
                <a:latin typeface="Times New Roman" pitchFamily="18" charset="0"/>
              </a:rPr>
              <a:t>From ADA to </a:t>
            </a:r>
            <a:r>
              <a:rPr lang="en-GB" sz="3600" b="1" i="1" dirty="0" err="1" smtClean="0">
                <a:solidFill>
                  <a:srgbClr val="FFFF00"/>
                </a:solidFill>
                <a:latin typeface="Times New Roman" pitchFamily="18" charset="0"/>
              </a:rPr>
              <a:t>SuperB</a:t>
            </a:r>
            <a:endParaRPr lang="en-GB" sz="36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2118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damin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2174695"/>
            <a:ext cx="4416425" cy="40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323528" y="764704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Fifty years ago, the first electron-positron storage ring in the world, the </a:t>
            </a:r>
            <a:r>
              <a:rPr lang="en-US" b="1" dirty="0" err="1"/>
              <a:t>Anello</a:t>
            </a:r>
            <a:r>
              <a:rPr lang="en-US" b="1" dirty="0"/>
              <a:t> di </a:t>
            </a:r>
            <a:r>
              <a:rPr lang="en-US" b="1" dirty="0" err="1"/>
              <a:t>Accumulazione</a:t>
            </a:r>
            <a:r>
              <a:rPr lang="en-US" b="1" dirty="0"/>
              <a:t> (</a:t>
            </a:r>
            <a:r>
              <a:rPr lang="en-US" b="1" dirty="0" err="1"/>
              <a:t>AdA</a:t>
            </a:r>
            <a:r>
              <a:rPr lang="en-US" b="1" dirty="0"/>
              <a:t>)</a:t>
            </a:r>
            <a:r>
              <a:rPr lang="en-US" dirty="0"/>
              <a:t>, started operating in </a:t>
            </a:r>
            <a:r>
              <a:rPr lang="en-US" dirty="0" err="1" smtClean="0"/>
              <a:t>Frascati</a:t>
            </a:r>
            <a:r>
              <a:rPr lang="en-US" dirty="0" smtClean="0"/>
              <a:t>.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947140" y="2206404"/>
            <a:ext cx="40893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chemeClr val="accent2"/>
                </a:solidFill>
                <a:latin typeface="Comic Sans MS" pitchFamily="66" charset="0"/>
              </a:rPr>
              <a:t>Frascati</a:t>
            </a:r>
            <a:r>
              <a:rPr lang="en-US" sz="20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sz="2000" b="1" dirty="0">
                <a:solidFill>
                  <a:schemeClr val="accent2"/>
                </a:solidFill>
                <a:latin typeface="Comic Sans MS" pitchFamily="66" charset="0"/>
              </a:rPr>
              <a:t>National Laboratories</a:t>
            </a:r>
            <a:r>
              <a:rPr lang="en-US" sz="2000" b="1" dirty="0">
                <a:latin typeface="Comic Sans MS" pitchFamily="66" charset="0"/>
              </a:rPr>
              <a:t> </a:t>
            </a:r>
            <a:r>
              <a:rPr lang="en-US" sz="2000" b="1" dirty="0" smtClean="0">
                <a:latin typeface="Comic Sans MS" pitchFamily="66" charset="0"/>
              </a:rPr>
              <a:t> </a:t>
            </a:r>
          </a:p>
          <a:p>
            <a:r>
              <a:rPr lang="en-US" sz="2000" dirty="0" smtClean="0">
                <a:latin typeface="Comic Sans MS" pitchFamily="66" charset="0"/>
              </a:rPr>
              <a:t>and</a:t>
            </a:r>
          </a:p>
          <a:p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b="1" dirty="0" err="1" smtClean="0">
                <a:latin typeface="Comic Sans MS" pitchFamily="66" charset="0"/>
                <a:hlinkClick r:id="rId6"/>
              </a:rPr>
              <a:t>Laboratoire</a:t>
            </a:r>
            <a:r>
              <a:rPr lang="en-US" sz="2000" b="1" dirty="0" smtClean="0">
                <a:latin typeface="Comic Sans MS" pitchFamily="66" charset="0"/>
                <a:hlinkClick r:id="rId6"/>
              </a:rPr>
              <a:t> </a:t>
            </a:r>
            <a:r>
              <a:rPr lang="en-US" sz="2000" b="1" dirty="0">
                <a:latin typeface="Comic Sans MS" pitchFamily="66" charset="0"/>
                <a:hlinkClick r:id="rId6"/>
              </a:rPr>
              <a:t>de </a:t>
            </a:r>
            <a:r>
              <a:rPr lang="en-US" sz="2000" b="1" dirty="0" err="1">
                <a:latin typeface="Comic Sans MS" pitchFamily="66" charset="0"/>
                <a:hlinkClick r:id="rId6"/>
              </a:rPr>
              <a:t>l’Accélérateur</a:t>
            </a:r>
            <a:r>
              <a:rPr lang="en-US" sz="2000" b="1" dirty="0">
                <a:latin typeface="Comic Sans MS" pitchFamily="66" charset="0"/>
                <a:hlinkClick r:id="rId6"/>
              </a:rPr>
              <a:t> </a:t>
            </a:r>
            <a:r>
              <a:rPr lang="en-US" sz="2000" b="1" dirty="0" err="1">
                <a:latin typeface="Comic Sans MS" pitchFamily="66" charset="0"/>
                <a:hlinkClick r:id="rId6"/>
              </a:rPr>
              <a:t>Linéaire</a:t>
            </a:r>
            <a:r>
              <a:rPr lang="en-US" sz="2000" b="1" dirty="0">
                <a:latin typeface="Comic Sans MS" pitchFamily="66" charset="0"/>
                <a:hlinkClick r:id="rId6"/>
              </a:rPr>
              <a:t> d’Orsay</a:t>
            </a:r>
            <a:r>
              <a:rPr lang="en-US" sz="2000" dirty="0" smtClean="0">
                <a:latin typeface="Comic Sans MS" pitchFamily="66" charset="0"/>
              </a:rPr>
              <a:t>,</a:t>
            </a:r>
          </a:p>
          <a:p>
            <a:pPr algn="just"/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>
                <a:latin typeface="Comic Sans MS" pitchFamily="66" charset="0"/>
              </a:rPr>
              <a:t>are jointly organizing a </a:t>
            </a:r>
            <a:r>
              <a:rPr lang="en-US" sz="2000" dirty="0" smtClean="0">
                <a:latin typeface="Comic Sans MS" pitchFamily="66" charset="0"/>
              </a:rPr>
              <a:t>workshop: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"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1961-2011 from </a:t>
            </a:r>
            <a:r>
              <a:rPr lang="en-US" sz="2000" b="1" dirty="0" err="1">
                <a:solidFill>
                  <a:srgbClr val="FF0000"/>
                </a:solidFill>
                <a:latin typeface="Comic Sans MS" pitchFamily="66" charset="0"/>
              </a:rPr>
              <a:t>AdA</a:t>
            </a:r>
            <a:r>
              <a:rPr lang="en-US" sz="2000" b="1" dirty="0">
                <a:solidFill>
                  <a:srgbClr val="FF0000"/>
                </a:solidFill>
                <a:latin typeface="Comic Sans MS" pitchFamily="66" charset="0"/>
              </a:rPr>
              <a:t> to </a:t>
            </a:r>
            <a:r>
              <a:rPr lang="en-US" sz="2000" b="1" dirty="0" err="1" smtClean="0">
                <a:solidFill>
                  <a:srgbClr val="FF0000"/>
                </a:solidFill>
                <a:latin typeface="Comic Sans MS" pitchFamily="66" charset="0"/>
              </a:rPr>
              <a:t>SuperB</a:t>
            </a:r>
            <a:r>
              <a:rPr lang="en-US" sz="2000" dirty="0">
                <a:latin typeface="Comic Sans MS" pitchFamily="66" charset="0"/>
              </a:rPr>
              <a:t> 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”</a:t>
            </a:r>
          </a:p>
          <a:p>
            <a:pPr algn="ctr"/>
            <a:r>
              <a:rPr lang="en-US" sz="2000" dirty="0">
                <a:latin typeface="Comic Sans MS" pitchFamily="66" charset="0"/>
              </a:rPr>
              <a:t/>
            </a:r>
            <a:br>
              <a:rPr lang="en-US" sz="2000" dirty="0">
                <a:latin typeface="Comic Sans MS" pitchFamily="66" charset="0"/>
              </a:rPr>
            </a:br>
            <a:r>
              <a:rPr lang="en-US" sz="2000" dirty="0">
                <a:latin typeface="Comic Sans MS" pitchFamily="66" charset="0"/>
              </a:rPr>
              <a:t>The workshop will be held in </a:t>
            </a:r>
            <a:r>
              <a:rPr lang="en-US" sz="2000" b="1" dirty="0" err="1">
                <a:latin typeface="Comic Sans MS" pitchFamily="66" charset="0"/>
              </a:rPr>
              <a:t>Frascati</a:t>
            </a:r>
            <a:r>
              <a:rPr lang="en-US" sz="2000" b="1" dirty="0">
                <a:latin typeface="Comic Sans MS" pitchFamily="66" charset="0"/>
              </a:rPr>
              <a:t> on December 1</a:t>
            </a:r>
            <a:r>
              <a:rPr lang="en-US" sz="2000" b="1" baseline="30000" dirty="0">
                <a:latin typeface="Comic Sans MS" pitchFamily="66" charset="0"/>
              </a:rPr>
              <a:t>st</a:t>
            </a:r>
            <a:r>
              <a:rPr lang="en-US" sz="2000" dirty="0">
                <a:latin typeface="Comic Sans MS" pitchFamily="66" charset="0"/>
              </a:rPr>
              <a:t>. </a:t>
            </a:r>
            <a:endParaRPr lang="it-IT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7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 descr="opticsZer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8" y="2055266"/>
            <a:ext cx="6919912" cy="411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619125" y="828403"/>
            <a:ext cx="7905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1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635000" indent="-1778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0000FF"/>
                </a:solidFill>
              </a:rPr>
              <a:t>Linear optics measurements (</a:t>
            </a:r>
            <a:r>
              <a:rPr lang="en-US" sz="1800" dirty="0">
                <a:solidFill>
                  <a:srgbClr val="0000FF"/>
                </a:solidFill>
                <a:latin typeface="Symbol" pitchFamily="84" charset="2"/>
              </a:rPr>
              <a:t>b</a:t>
            </a:r>
            <a:r>
              <a:rPr lang="en-US" sz="1800" baseline="-25000" dirty="0">
                <a:solidFill>
                  <a:srgbClr val="0000FF"/>
                </a:solidFill>
              </a:rPr>
              <a:t>1</a:t>
            </a:r>
            <a:r>
              <a:rPr lang="en-US" sz="1800" dirty="0">
                <a:solidFill>
                  <a:srgbClr val="0000FF"/>
                </a:solidFill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Symbol" pitchFamily="84" charset="2"/>
              </a:rPr>
              <a:t>b</a:t>
            </a:r>
            <a:r>
              <a:rPr lang="en-US" sz="1800" baseline="-25000" dirty="0">
                <a:solidFill>
                  <a:srgbClr val="0000FF"/>
                </a:solidFill>
              </a:rPr>
              <a:t>2</a:t>
            </a:r>
            <a:r>
              <a:rPr lang="en-US" sz="1800" dirty="0">
                <a:solidFill>
                  <a:srgbClr val="0000FF"/>
                </a:solidFill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Symbol" pitchFamily="84" charset="2"/>
              </a:rPr>
              <a:t>n</a:t>
            </a:r>
            <a:r>
              <a:rPr lang="en-US" sz="1800" baseline="-25000" dirty="0">
                <a:solidFill>
                  <a:srgbClr val="0000FF"/>
                </a:solidFill>
              </a:rPr>
              <a:t>1</a:t>
            </a:r>
            <a:r>
              <a:rPr lang="en-US" sz="1800" dirty="0">
                <a:solidFill>
                  <a:srgbClr val="0000FF"/>
                </a:solidFill>
              </a:rPr>
              <a:t>, </a:t>
            </a:r>
            <a:r>
              <a:rPr lang="en-US" sz="1800" dirty="0">
                <a:solidFill>
                  <a:srgbClr val="0000FF"/>
                </a:solidFill>
                <a:latin typeface="Symbol" pitchFamily="84" charset="2"/>
              </a:rPr>
              <a:t>n</a:t>
            </a:r>
            <a:r>
              <a:rPr lang="en-US" sz="1800" baseline="-25000" dirty="0">
                <a:solidFill>
                  <a:srgbClr val="0000FF"/>
                </a:solidFill>
              </a:rPr>
              <a:t>2</a:t>
            </a:r>
            <a:r>
              <a:rPr lang="en-US" sz="1800" dirty="0">
                <a:solidFill>
                  <a:srgbClr val="0000FF"/>
                </a:solidFill>
              </a:rPr>
              <a:t>, </a:t>
            </a:r>
            <a:r>
              <a:rPr lang="en-US" sz="1800" dirty="0" err="1">
                <a:solidFill>
                  <a:srgbClr val="0000FF"/>
                </a:solidFill>
                <a:latin typeface="Symbol" pitchFamily="84" charset="2"/>
              </a:rPr>
              <a:t>h</a:t>
            </a:r>
            <a:r>
              <a:rPr lang="en-US" sz="1800" baseline="-25000" dirty="0" err="1">
                <a:solidFill>
                  <a:srgbClr val="0000FF"/>
                </a:solidFill>
              </a:rPr>
              <a:t>x</a:t>
            </a:r>
            <a:r>
              <a:rPr lang="en-US" sz="1800" baseline="-25000" dirty="0">
                <a:solidFill>
                  <a:srgbClr val="0000FF"/>
                </a:solidFill>
              </a:rPr>
              <a:t>, </a:t>
            </a:r>
            <a:r>
              <a:rPr lang="en-US" sz="1800" dirty="0" err="1">
                <a:solidFill>
                  <a:srgbClr val="0000FF"/>
                </a:solidFill>
                <a:latin typeface="Symbol" pitchFamily="84" charset="2"/>
              </a:rPr>
              <a:t>h</a:t>
            </a:r>
            <a:r>
              <a:rPr lang="en-US" sz="1800" baseline="-25000" dirty="0" err="1">
                <a:solidFill>
                  <a:srgbClr val="0000FF"/>
                </a:solidFill>
              </a:rPr>
              <a:t>x</a:t>
            </a:r>
            <a:r>
              <a:rPr lang="en-US" sz="1800" baseline="-25000" dirty="0">
                <a:solidFill>
                  <a:srgbClr val="0000FF"/>
                </a:solidFill>
              </a:rPr>
              <a:t>,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Symbol" pitchFamily="84" charset="2"/>
              </a:rPr>
              <a:t>x</a:t>
            </a:r>
            <a:r>
              <a:rPr lang="en-US" sz="1800" baseline="-25000" dirty="0">
                <a:solidFill>
                  <a:srgbClr val="0000FF"/>
                </a:solidFill>
              </a:rPr>
              <a:t>x, </a:t>
            </a:r>
            <a:r>
              <a:rPr lang="en-US" sz="1800" dirty="0" err="1">
                <a:solidFill>
                  <a:srgbClr val="0000FF"/>
                </a:solidFill>
                <a:latin typeface="Symbol" pitchFamily="84" charset="2"/>
              </a:rPr>
              <a:t>x</a:t>
            </a:r>
            <a:r>
              <a:rPr lang="en-US" sz="1800" baseline="-25000" dirty="0" err="1">
                <a:solidFill>
                  <a:srgbClr val="0000FF"/>
                </a:solidFill>
              </a:rPr>
              <a:t>y</a:t>
            </a:r>
            <a:r>
              <a:rPr lang="en-US" sz="1800" dirty="0">
                <a:solidFill>
                  <a:srgbClr val="0000FF"/>
                </a:solidFill>
              </a:rPr>
              <a:t>) </a:t>
            </a:r>
            <a:endParaRPr lang="en-US" sz="1800" dirty="0" smtClean="0">
              <a:solidFill>
                <a:srgbClr val="0000FF"/>
              </a:solidFill>
            </a:endParaRPr>
          </a:p>
          <a:p>
            <a:pPr eaLnBrk="1" hangingPunct="1"/>
            <a:endParaRPr lang="en-US" sz="1800" dirty="0">
              <a:solidFill>
                <a:srgbClr val="0000FF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rgbClr val="0000FF"/>
                </a:solidFill>
              </a:rPr>
              <a:t>The </a:t>
            </a:r>
            <a:r>
              <a:rPr lang="en-US" sz="1800" dirty="0">
                <a:solidFill>
                  <a:srgbClr val="0000FF"/>
                </a:solidFill>
              </a:rPr>
              <a:t>optics is the one suitable for the </a:t>
            </a:r>
            <a:r>
              <a:rPr lang="en-US" sz="1800" i="1" dirty="0">
                <a:solidFill>
                  <a:srgbClr val="0000FF"/>
                </a:solidFill>
              </a:rPr>
              <a:t>Crab-Waist</a:t>
            </a:r>
            <a:r>
              <a:rPr lang="en-US" sz="1800" dirty="0">
                <a:solidFill>
                  <a:srgbClr val="0000FF"/>
                </a:solidFill>
              </a:rPr>
              <a:t> collision scheme</a:t>
            </a:r>
          </a:p>
        </p:txBody>
      </p:sp>
      <p:pic>
        <p:nvPicPr>
          <p:cNvPr id="25605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1"/>
          <a:stretch>
            <a:fillRect/>
          </a:stretch>
        </p:blipFill>
        <p:spPr bwMode="auto">
          <a:xfrm>
            <a:off x="4830763" y="3498850"/>
            <a:ext cx="3449637" cy="2565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6938" y="2349500"/>
            <a:ext cx="387350" cy="3667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800">
                <a:solidFill>
                  <a:srgbClr val="0000FF"/>
                </a:solidFill>
              </a:rPr>
              <a:t>e-</a:t>
            </a:r>
            <a:endParaRPr lang="en-US" sz="1800"/>
          </a:p>
        </p:txBody>
      </p:sp>
      <p:sp>
        <p:nvSpPr>
          <p:cNvPr id="25608" name="TextBox 10"/>
          <p:cNvSpPr txBox="1">
            <a:spLocks noChangeArrowheads="1"/>
          </p:cNvSpPr>
          <p:nvPr/>
        </p:nvSpPr>
        <p:spPr bwMode="auto">
          <a:xfrm>
            <a:off x="1791557" y="4689197"/>
            <a:ext cx="40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IP</a:t>
            </a:r>
          </a:p>
        </p:txBody>
      </p:sp>
      <p:sp>
        <p:nvSpPr>
          <p:cNvPr id="25609" name="TextBox 11"/>
          <p:cNvSpPr txBox="1">
            <a:spLocks noChangeArrowheads="1"/>
          </p:cNvSpPr>
          <p:nvPr/>
        </p:nvSpPr>
        <p:spPr bwMode="auto">
          <a:xfrm>
            <a:off x="1676399" y="3127633"/>
            <a:ext cx="40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IP</a:t>
            </a:r>
          </a:p>
        </p:txBody>
      </p:sp>
      <p:sp>
        <p:nvSpPr>
          <p:cNvPr id="25610" name="TextBox 12"/>
          <p:cNvSpPr txBox="1">
            <a:spLocks noChangeArrowheads="1"/>
          </p:cNvSpPr>
          <p:nvPr/>
        </p:nvSpPr>
        <p:spPr bwMode="auto">
          <a:xfrm>
            <a:off x="2219025" y="4686451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000" dirty="0">
                <a:solidFill>
                  <a:srgbClr val="000090"/>
                </a:solidFill>
                <a:latin typeface="Symbol" pitchFamily="84" charset="2"/>
              </a:rPr>
              <a:t>b</a:t>
            </a:r>
            <a:r>
              <a:rPr lang="en-US" sz="1000" baseline="-25000" dirty="0">
                <a:solidFill>
                  <a:srgbClr val="000090"/>
                </a:solidFill>
              </a:rPr>
              <a:t>1</a:t>
            </a:r>
            <a:r>
              <a:rPr lang="en-US" sz="1000" baseline="30000" dirty="0">
                <a:solidFill>
                  <a:srgbClr val="000090"/>
                </a:solidFill>
              </a:rPr>
              <a:t>IP  </a:t>
            </a:r>
            <a:r>
              <a:rPr lang="en-US" sz="1000" dirty="0">
                <a:solidFill>
                  <a:srgbClr val="000090"/>
                </a:solidFill>
              </a:rPr>
              <a:t>= 0.24 m</a:t>
            </a:r>
            <a:endParaRPr lang="en-US" sz="1000" dirty="0">
              <a:solidFill>
                <a:srgbClr val="000090"/>
              </a:solidFill>
              <a:latin typeface="Symbol" pitchFamily="84" charset="2"/>
            </a:endParaRPr>
          </a:p>
          <a:p>
            <a:pPr eaLnBrk="1" hangingPunct="1"/>
            <a:r>
              <a:rPr lang="en-US" sz="1000" dirty="0">
                <a:solidFill>
                  <a:srgbClr val="000090"/>
                </a:solidFill>
                <a:latin typeface="Symbol" pitchFamily="84" charset="2"/>
              </a:rPr>
              <a:t>b</a:t>
            </a:r>
            <a:r>
              <a:rPr lang="en-US" sz="1000" baseline="-25000" dirty="0">
                <a:solidFill>
                  <a:srgbClr val="000090"/>
                </a:solidFill>
              </a:rPr>
              <a:t>2</a:t>
            </a:r>
            <a:r>
              <a:rPr lang="en-US" sz="1000" baseline="30000" dirty="0">
                <a:solidFill>
                  <a:srgbClr val="000090"/>
                </a:solidFill>
              </a:rPr>
              <a:t>IP</a:t>
            </a:r>
            <a:r>
              <a:rPr lang="en-US" sz="1000" dirty="0">
                <a:solidFill>
                  <a:srgbClr val="000090"/>
                </a:solidFill>
              </a:rPr>
              <a:t> = 0.009 m</a:t>
            </a:r>
          </a:p>
        </p:txBody>
      </p:sp>
      <p:cxnSp>
        <p:nvCxnSpPr>
          <p:cNvPr id="18" name="Straight Arrow Connector 17"/>
          <p:cNvCxnSpPr>
            <a:cxnSpLocks noChangeShapeType="1"/>
          </p:cNvCxnSpPr>
          <p:nvPr/>
        </p:nvCxnSpPr>
        <p:spPr bwMode="auto">
          <a:xfrm rot="5400000">
            <a:off x="1510399" y="5082532"/>
            <a:ext cx="296863" cy="1588"/>
          </a:xfrm>
          <a:prstGeom prst="straightConnector1">
            <a:avLst/>
          </a:prstGeom>
          <a:noFill/>
          <a:ln w="25400">
            <a:solidFill>
              <a:srgbClr val="008000"/>
            </a:solidFill>
            <a:prstDash val="sysDash"/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rot="5400000">
            <a:off x="2144713" y="5082532"/>
            <a:ext cx="296863" cy="1587"/>
          </a:xfrm>
          <a:prstGeom prst="straightConnector1">
            <a:avLst/>
          </a:prstGeom>
          <a:noFill/>
          <a:ln w="25400">
            <a:solidFill>
              <a:srgbClr val="008000"/>
            </a:solidFill>
            <a:prstDash val="sysDash"/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3" name="TextBox 21"/>
          <p:cNvSpPr txBox="1">
            <a:spLocks noChangeArrowheads="1"/>
          </p:cNvSpPr>
          <p:nvPr/>
        </p:nvSpPr>
        <p:spPr bwMode="auto">
          <a:xfrm>
            <a:off x="1130257" y="4628078"/>
            <a:ext cx="7413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000" dirty="0">
                <a:solidFill>
                  <a:srgbClr val="008000"/>
                </a:solidFill>
              </a:rPr>
              <a:t>CW SXTs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83477" y="18864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DA</a:t>
            </a:r>
            <a:r>
              <a:rPr lang="en-GB" sz="3200" b="1" i="1" dirty="0" smtClean="0">
                <a:solidFill>
                  <a:srgbClr val="FFFF00"/>
                </a:solidFill>
                <a:latin typeface="Symbol" pitchFamily="18" charset="2"/>
              </a:rPr>
              <a:t>F</a:t>
            </a:r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NE  Low -Intensity Studies 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5" name="Rectangle 93"/>
          <p:cNvSpPr>
            <a:spLocks/>
          </p:cNvSpPr>
          <p:nvPr/>
        </p:nvSpPr>
        <p:spPr bwMode="auto">
          <a:xfrm>
            <a:off x="619125" y="6294656"/>
            <a:ext cx="7861300" cy="461373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 algn="just"/>
            <a:r>
              <a:rPr lang="en-US" sz="1800" dirty="0">
                <a:ea typeface="Century Gothic" charset="0"/>
                <a:cs typeface="Century Gothic" charset="0"/>
              </a:rPr>
              <a:t>G</a:t>
            </a:r>
            <a:r>
              <a:rPr lang="en-US" sz="1800" dirty="0" smtClean="0">
                <a:ea typeface="Century Gothic" charset="0"/>
                <a:cs typeface="Century Gothic" charset="0"/>
              </a:rPr>
              <a:t>ood agreement between the theory and measurements</a:t>
            </a:r>
            <a:endParaRPr lang="en-US" sz="1800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69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228600" y="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it-IT" sz="3600" b="1" i="1">
                <a:solidFill>
                  <a:srgbClr val="FFFF00"/>
                </a:solidFill>
                <a:latin typeface="Times New Roman" pitchFamily="18" charset="0"/>
              </a:rPr>
              <a:t>Frascati National Labs (LNF)</a:t>
            </a:r>
            <a:endParaRPr lang="en-GB" sz="3600" b="1" i="1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2118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8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1229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170280"/>
              </p:ext>
            </p:extLst>
          </p:nvPr>
        </p:nvGraphicFramePr>
        <p:xfrm>
          <a:off x="266700" y="836712"/>
          <a:ext cx="8534400" cy="2895600"/>
        </p:xfrm>
        <a:graphic>
          <a:graphicData uri="http://schemas.openxmlformats.org/drawingml/2006/table">
            <a:tbl>
              <a:tblPr/>
              <a:tblGrid>
                <a:gridCol w="2133600"/>
                <a:gridCol w="1544638"/>
                <a:gridCol w="1503362"/>
                <a:gridCol w="1466850"/>
                <a:gridCol w="182563"/>
                <a:gridCol w="1703387"/>
              </a:tblGrid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Total Staff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of which: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364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Researchers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98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Technologist/ Engineers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57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Technicians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 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170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Administration/ Services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39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External Users  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546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Italian 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346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Foreign</a:t>
                      </a: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ea typeface="Times" pitchFamily="1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ea typeface="Times" pitchFamily="1" charset="0"/>
                          <a:cs typeface="Times New Roman" pitchFamily="18" charset="0"/>
                        </a:rPr>
                        <a:t>200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" pitchFamily="1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Visitors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3960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Stages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310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Conference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Workshops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17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Participants to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Conf. / Work.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776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Master Courses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" pitchFamily="18" charset="0"/>
                          <a:cs typeface="Times New Roman" pitchFamily="18" charset="0"/>
                        </a:rPr>
                        <a:t>1 (27 positions)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12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228600" y="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en-GB" sz="3600" b="1" i="1" dirty="0" smtClean="0">
                <a:solidFill>
                  <a:srgbClr val="FFFF00"/>
                </a:solidFill>
                <a:latin typeface="Times New Roman" pitchFamily="18" charset="0"/>
              </a:rPr>
              <a:t>Backslides</a:t>
            </a:r>
            <a:endParaRPr lang="en-GB" sz="36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2118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37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228600" y="0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 eaLnBrk="1" hangingPunct="1"/>
            <a:r>
              <a:rPr lang="en-GB" sz="3600" b="1" i="1" dirty="0" smtClean="0">
                <a:solidFill>
                  <a:srgbClr val="FFFF00"/>
                </a:solidFill>
                <a:latin typeface="Times New Roman" pitchFamily="18" charset="0"/>
              </a:rPr>
              <a:t>Laser plasma acceleration</a:t>
            </a:r>
            <a:endParaRPr lang="en-GB" sz="36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21187" name="Object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8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57" name="Picture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39763"/>
            <a:ext cx="8748464" cy="53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11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51" name="Group 55"/>
          <p:cNvGraphicFramePr>
            <a:graphicFrameLocks noGrp="1"/>
          </p:cNvGraphicFramePr>
          <p:nvPr/>
        </p:nvGraphicFramePr>
        <p:xfrm>
          <a:off x="1524000" y="1143000"/>
          <a:ext cx="6019800" cy="2866390"/>
        </p:xfrm>
        <a:graphic>
          <a:graphicData uri="http://schemas.openxmlformats.org/drawingml/2006/table">
            <a:tbl>
              <a:tblPr/>
              <a:tblGrid>
                <a:gridCol w="1955800"/>
                <a:gridCol w="2108200"/>
                <a:gridCol w="977900"/>
                <a:gridCol w="977900"/>
              </a:tblGrid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DA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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 upgrade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SIDDHARTA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90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DA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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KLOE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DA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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4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FINUDA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peak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     [cm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4.53•10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B8F5A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(5.0•10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1B8F5A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B8F5A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)</a:t>
                      </a:r>
                      <a:endParaRPr kumimoji="0" lang="en-US" sz="16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FF090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1.5•10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A4BF2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1.6 •10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∫day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     [pb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14.98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∫1 hour  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[pb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-1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1.033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MAX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 collision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[A]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  <a:r>
                        <a:rPr kumimoji="0" lang="en-U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MAX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 collision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[A]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bunches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charset="2"/>
                          <a:ea typeface="ＭＳ Ｐゴシック" charset="-128"/>
                          <a:sym typeface="Symbol" charset="2"/>
                        </a:rPr>
                        <a:t>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0.0443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90C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(0.074)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90C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A4BF2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0.029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3C2"/>
                    </a:solidFill>
                  </a:tcPr>
                </a:tc>
              </a:tr>
            </a:tbl>
          </a:graphicData>
        </a:graphic>
      </p:graphicFrame>
      <p:sp>
        <p:nvSpPr>
          <p:cNvPr id="16433" name="Rectangle 51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8785225" cy="850900"/>
          </a:xfrm>
          <a:noFill/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FF0000"/>
                </a:solidFill>
              </a:rPr>
              <a:t>DA</a:t>
            </a:r>
            <a:r>
              <a:rPr lang="en-US" sz="3200" smtClean="0">
                <a:solidFill>
                  <a:srgbClr val="FF0000"/>
                </a:solidFill>
                <a:latin typeface="Symbol" charset="2"/>
                <a:sym typeface="Symbol" charset="2"/>
              </a:rPr>
              <a:t></a:t>
            </a:r>
            <a:r>
              <a:rPr lang="en-US" sz="3200" smtClean="0">
                <a:solidFill>
                  <a:srgbClr val="FF0000"/>
                </a:solidFill>
              </a:rPr>
              <a:t>NE present achievements &amp; perspectives</a:t>
            </a:r>
            <a:r>
              <a:rPr lang="en-US" sz="3600" smtClean="0">
                <a:solidFill>
                  <a:srgbClr val="FF0000"/>
                </a:solidFill>
              </a:rPr>
              <a:t> </a:t>
            </a:r>
            <a:endParaRPr lang="en-GB" sz="3600" smtClean="0">
              <a:solidFill>
                <a:srgbClr val="FF0000"/>
              </a:solidFill>
            </a:endParaRPr>
          </a:p>
        </p:txBody>
      </p:sp>
      <p:sp>
        <p:nvSpPr>
          <p:cNvPr id="16434" name="Rectangle 52"/>
          <p:cNvSpPr>
            <a:spLocks noChangeArrowheads="1"/>
          </p:cNvSpPr>
          <p:nvPr/>
        </p:nvSpPr>
        <p:spPr bwMode="auto">
          <a:xfrm>
            <a:off x="1371600" y="4191000"/>
            <a:ext cx="6324600" cy="1323975"/>
          </a:xfrm>
          <a:prstGeom prst="rect">
            <a:avLst/>
          </a:prstGeom>
          <a:solidFill>
            <a:srgbClr val="CCFCD8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600">
                <a:solidFill>
                  <a:schemeClr val="accent2"/>
                </a:solidFill>
              </a:rPr>
              <a:t>Scaling the present data from the luminosity monitor:</a:t>
            </a:r>
          </a:p>
          <a:p>
            <a:pPr lvl="1" algn="ctr"/>
            <a:endParaRPr lang="it-IT" sz="1600" b="1" i="1">
              <a:solidFill>
                <a:srgbClr val="D00C18"/>
              </a:solidFill>
            </a:endParaRPr>
          </a:p>
          <a:p>
            <a:pPr lvl="1" algn="ctr"/>
            <a:r>
              <a:rPr lang="it-IT" sz="1600" b="1" i="1">
                <a:solidFill>
                  <a:srgbClr val="D00C18"/>
                </a:solidFill>
              </a:rPr>
              <a:t>L</a:t>
            </a:r>
            <a:r>
              <a:rPr lang="it-IT" altLang="ja-JP" sz="1600" b="1" i="1" baseline="-25000">
                <a:solidFill>
                  <a:srgbClr val="D00C18"/>
                </a:solidFill>
              </a:rPr>
              <a:t>∫day </a:t>
            </a:r>
            <a:r>
              <a:rPr lang="it-IT" sz="1600" b="1" i="1">
                <a:solidFill>
                  <a:srgbClr val="D00C18"/>
                </a:solidFill>
              </a:rPr>
              <a:t>≥ 20. pb</a:t>
            </a:r>
            <a:r>
              <a:rPr lang="it-IT" sz="1600" b="1" i="1" baseline="30000">
                <a:solidFill>
                  <a:srgbClr val="D00C18"/>
                </a:solidFill>
              </a:rPr>
              <a:t>-1  </a:t>
            </a:r>
            <a:r>
              <a:rPr lang="it-IT" sz="1600" b="1" i="1">
                <a:solidFill>
                  <a:srgbClr val="D00C18"/>
                </a:solidFill>
              </a:rPr>
              <a:t>seems possible!</a:t>
            </a:r>
          </a:p>
          <a:p>
            <a:pPr lvl="1" algn="ctr"/>
            <a:endParaRPr lang="it-IT" sz="1600" b="1" i="1">
              <a:solidFill>
                <a:srgbClr val="D00C18"/>
              </a:solidFill>
            </a:endParaRPr>
          </a:p>
          <a:p>
            <a:pPr lvl="1"/>
            <a:r>
              <a:rPr lang="it-IT" sz="1600">
                <a:solidFill>
                  <a:schemeClr val="accent2"/>
                </a:solidFill>
              </a:rPr>
              <a:t>Assuming 80% collider uptime   </a:t>
            </a:r>
            <a:r>
              <a:rPr lang="it-IT" sz="1600">
                <a:solidFill>
                  <a:schemeClr val="accent2"/>
                </a:solidFill>
                <a:sym typeface="Symbol" charset="2"/>
              </a:rPr>
              <a:t>   </a:t>
            </a:r>
            <a:r>
              <a:rPr lang="it-IT" sz="1600" b="1" i="1">
                <a:solidFill>
                  <a:schemeClr val="accent2"/>
                </a:solidFill>
              </a:rPr>
              <a:t>L</a:t>
            </a:r>
            <a:r>
              <a:rPr lang="it-IT" altLang="ja-JP" sz="1600" b="1" i="1" baseline="-25000">
                <a:solidFill>
                  <a:schemeClr val="accent2"/>
                </a:solidFill>
              </a:rPr>
              <a:t>∫month</a:t>
            </a:r>
            <a:r>
              <a:rPr lang="it-IT" sz="1600" b="1" i="1">
                <a:solidFill>
                  <a:schemeClr val="accent2"/>
                </a:solidFill>
              </a:rPr>
              <a:t>~ .5 fb</a:t>
            </a:r>
            <a:r>
              <a:rPr lang="it-IT" sz="1600" b="1" i="1" baseline="30000">
                <a:solidFill>
                  <a:schemeClr val="accent2"/>
                </a:solidFill>
              </a:rPr>
              <a:t>-1</a:t>
            </a:r>
            <a:r>
              <a:rPr lang="it-IT" sz="1800" b="1" i="1" baseline="30000">
                <a:solidFill>
                  <a:schemeClr val="accent2"/>
                </a:solidFill>
              </a:rPr>
              <a:t> 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16435" name="Rectangle 56"/>
          <p:cNvSpPr>
            <a:spLocks noChangeArrowheads="1"/>
          </p:cNvSpPr>
          <p:nvPr/>
        </p:nvSpPr>
        <p:spPr bwMode="auto">
          <a:xfrm>
            <a:off x="7485063" y="6613525"/>
            <a:ext cx="1658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i="1"/>
              <a:t>(Courtesy of Catia Milardi)</a:t>
            </a:r>
          </a:p>
        </p:txBody>
      </p:sp>
      <p:sp>
        <p:nvSpPr>
          <p:cNvPr id="16436" name="TextBox 54"/>
          <p:cNvSpPr txBox="1">
            <a:spLocks noChangeArrowheads="1"/>
          </p:cNvSpPr>
          <p:nvPr/>
        </p:nvSpPr>
        <p:spPr bwMode="auto">
          <a:xfrm>
            <a:off x="381000" y="5791200"/>
            <a:ext cx="8458200" cy="708025"/>
          </a:xfrm>
          <a:prstGeom prst="rect">
            <a:avLst/>
          </a:prstGeom>
          <a:solidFill>
            <a:srgbClr val="00009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i="1">
                <a:solidFill>
                  <a:srgbClr val="FFFF00"/>
                </a:solidFill>
              </a:rPr>
              <a:t>The Crab-Waist collision scheme has been widely recognized as a major advance in the field of the beam-beam interaction in lepton colliders.</a:t>
            </a:r>
            <a:endParaRPr lang="en-US" sz="2000" i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0825" y="6308725"/>
            <a:ext cx="864235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12"/>
          <p:cNvSpPr/>
          <p:nvPr/>
        </p:nvSpPr>
        <p:spPr>
          <a:xfrm>
            <a:off x="5495925" y="3124200"/>
            <a:ext cx="3443288" cy="685800"/>
          </a:xfrm>
          <a:prstGeom prst="rect">
            <a:avLst/>
          </a:prstGeom>
          <a:solidFill>
            <a:srgbClr val="FF8ECB">
              <a:alpha val="5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FFFFF"/>
              </a:solidFill>
              <a:ea typeface="ＭＳ Ｐゴシック" pitchFamily="40" charset="-128"/>
            </a:endParaRPr>
          </a:p>
        </p:txBody>
      </p:sp>
      <p:sp>
        <p:nvSpPr>
          <p:cNvPr id="5" name="Rectangle 10"/>
          <p:cNvSpPr/>
          <p:nvPr/>
        </p:nvSpPr>
        <p:spPr>
          <a:xfrm>
            <a:off x="5495925" y="2438400"/>
            <a:ext cx="3443288" cy="533400"/>
          </a:xfrm>
          <a:prstGeom prst="rect">
            <a:avLst/>
          </a:prstGeom>
          <a:solidFill>
            <a:srgbClr val="67E76C">
              <a:alpha val="5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FFFFF"/>
              </a:solidFill>
              <a:ea typeface="ＭＳ Ｐゴシック" pitchFamily="40" charset="-128"/>
            </a:endParaRPr>
          </a:p>
        </p:txBody>
      </p:sp>
      <p:sp>
        <p:nvSpPr>
          <p:cNvPr id="8" name="Rectangle 9"/>
          <p:cNvSpPr/>
          <p:nvPr/>
        </p:nvSpPr>
        <p:spPr>
          <a:xfrm>
            <a:off x="5480050" y="1752600"/>
            <a:ext cx="3444875" cy="533400"/>
          </a:xfrm>
          <a:prstGeom prst="rect">
            <a:avLst/>
          </a:prstGeom>
          <a:solidFill>
            <a:srgbClr val="0FC4FB">
              <a:alpha val="5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>
              <a:solidFill>
                <a:srgbClr val="FFFFFF"/>
              </a:solidFill>
              <a:ea typeface="ＭＳ Ｐゴシック" pitchFamily="40" charset="-128"/>
            </a:endParaRPr>
          </a:p>
        </p:txBody>
      </p:sp>
      <p:pic>
        <p:nvPicPr>
          <p:cNvPr id="7175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8" y="993775"/>
            <a:ext cx="5091112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26"/>
          <p:cNvSpPr>
            <a:spLocks noChangeArrowheads="1"/>
          </p:cNvSpPr>
          <p:nvPr/>
        </p:nvSpPr>
        <p:spPr bwMode="auto">
          <a:xfrm>
            <a:off x="5191125" y="1247775"/>
            <a:ext cx="3952875" cy="2325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7240" rIns="90000" bIns="57240"/>
          <a:lstStyle/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latin typeface="Calibri" pitchFamily="34" charset="0"/>
              </a:rPr>
              <a:t> Fit on </a:t>
            </a:r>
            <a:r>
              <a:rPr lang="en-GB" sz="2400" i="1">
                <a:solidFill>
                  <a:srgbClr val="000000"/>
                </a:solidFill>
                <a:latin typeface="Times New Roman" pitchFamily="18" charset="0"/>
              </a:rPr>
              <a:t>   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i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GB" sz="2400" b="1" i="1">
                <a:latin typeface="Times New Roman" pitchFamily="18" charset="0"/>
                <a:ea typeface="msgothic"/>
                <a:cs typeface="Times New Roman" pitchFamily="18" charset="0"/>
              </a:rPr>
              <a:t>V</a:t>
            </a:r>
            <a:r>
              <a:rPr lang="en-GB" sz="2400" b="1" i="1" baseline="-25000">
                <a:latin typeface="Times New Roman" pitchFamily="18" charset="0"/>
                <a:ea typeface="msgothic"/>
                <a:cs typeface="Times New Roman" pitchFamily="18" charset="0"/>
              </a:rPr>
              <a:t>us </a:t>
            </a:r>
            <a:r>
              <a:rPr lang="en-GB" sz="2400" b="1" i="1">
                <a:latin typeface="Times New Roman" pitchFamily="18" charset="0"/>
                <a:ea typeface="msgothic"/>
                <a:cs typeface="Times New Roman" pitchFamily="18" charset="0"/>
              </a:rPr>
              <a:t>  from      K</a:t>
            </a:r>
            <a:r>
              <a:rPr lang="en-GB" sz="2400" b="1" i="1" baseline="-25000">
                <a:latin typeface="Times New Roman" pitchFamily="18" charset="0"/>
                <a:ea typeface="msgothic"/>
                <a:cs typeface="Times New Roman" pitchFamily="18" charset="0"/>
              </a:rPr>
              <a:t>l3</a:t>
            </a:r>
            <a:r>
              <a:rPr lang="en-GB" sz="2400" b="1">
                <a:latin typeface="Calibri" pitchFamily="34" charset="0"/>
              </a:rPr>
              <a:t>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i="1">
                <a:solidFill>
                  <a:srgbClr val="000000"/>
                </a:solidFill>
                <a:latin typeface="Times New Roman" pitchFamily="18" charset="0"/>
              </a:rPr>
              <a:t>    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us</a:t>
            </a:r>
            <a:r>
              <a:rPr lang="en-GB" sz="2400" b="1">
                <a:solidFill>
                  <a:srgbClr val="000000"/>
                </a:solidFill>
                <a:latin typeface="Symbol" pitchFamily="18" charset="2"/>
              </a:rPr>
              <a:t>/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ud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  </a:t>
            </a:r>
            <a:r>
              <a:rPr lang="en-GB" sz="2400" b="1" i="1">
                <a:solidFill>
                  <a:srgbClr val="000000"/>
                </a:solidFill>
                <a:latin typeface="Calibri" pitchFamily="34" charset="0"/>
              </a:rPr>
              <a:t>from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K</a:t>
            </a:r>
            <a:r>
              <a:rPr lang="en-GB" sz="2400" b="1" i="1" baseline="-25000">
                <a:solidFill>
                  <a:srgbClr val="000000"/>
                </a:solidFill>
                <a:latin typeface="Symbol" pitchFamily="18" charset="2"/>
              </a:rPr>
              <a:t>m2 </a:t>
            </a:r>
            <a:r>
              <a:rPr lang="en-GB" sz="2400" b="1">
                <a:solidFill>
                  <a:srgbClr val="000000"/>
                </a:solidFill>
                <a:latin typeface="Symbol" pitchFamily="18" charset="2"/>
              </a:rPr>
              <a:t>/</a:t>
            </a:r>
            <a:r>
              <a:rPr lang="en-GB" sz="2400" b="1" i="1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GB" sz="2400" b="1" i="1" baseline="-25000">
                <a:solidFill>
                  <a:srgbClr val="000000"/>
                </a:solidFill>
                <a:latin typeface="Symbol" pitchFamily="18" charset="2"/>
              </a:rPr>
              <a:t>m2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18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>
                <a:solidFill>
                  <a:srgbClr val="000000"/>
                </a:solidFill>
                <a:latin typeface="Calibri" pitchFamily="34" charset="0"/>
              </a:rPr>
              <a:t>     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ud 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sz="2400" b="1" i="1">
                <a:solidFill>
                  <a:srgbClr val="000000"/>
                </a:solidFill>
                <a:latin typeface="Calibri" pitchFamily="34" charset="0"/>
              </a:rPr>
              <a:t>from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="1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→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b="1" baseline="30000"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en-US" sz="2400" b="1" i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 </a:t>
            </a:r>
            <a:r>
              <a:rPr lang="en-US" sz="2400" b="1">
                <a:latin typeface="Calibri" pitchFamily="34" charset="0"/>
                <a:cs typeface="Times New Roman" pitchFamily="18" charset="0"/>
              </a:rPr>
              <a:t>decays </a:t>
            </a:r>
            <a:r>
              <a:rPr lang="en-US" sz="16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7177" name="Rectangle 13"/>
          <p:cNvSpPr>
            <a:spLocks noChangeArrowheads="1"/>
          </p:cNvSpPr>
          <p:nvPr/>
        </p:nvSpPr>
        <p:spPr bwMode="auto">
          <a:xfrm>
            <a:off x="304800" y="5029200"/>
            <a:ext cx="3810000" cy="954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7240" rIns="90000" bIns="57240"/>
          <a:lstStyle/>
          <a:p>
            <a:pPr>
              <a:lnSpc>
                <a:spcPct val="93000"/>
              </a:lnSpc>
              <a:spcBef>
                <a:spcPts val="45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>
                <a:latin typeface="Times New Roman" pitchFamily="18" charset="0"/>
                <a:ea typeface="msgothic"/>
                <a:cs typeface="Times New Roman" pitchFamily="18" charset="0"/>
              </a:rPr>
              <a:t>V</a:t>
            </a:r>
            <a:r>
              <a:rPr lang="en-GB" sz="2400" b="1" i="1" baseline="-25000">
                <a:latin typeface="Times New Roman" pitchFamily="18" charset="0"/>
                <a:ea typeface="msgothic"/>
                <a:cs typeface="Times New Roman" pitchFamily="18" charset="0"/>
              </a:rPr>
              <a:t>us </a:t>
            </a: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 baseline="-25000">
                <a:latin typeface="Times New Roman" pitchFamily="18" charset="0"/>
              </a:rPr>
              <a:t> </a:t>
            </a:r>
            <a:r>
              <a:rPr lang="en-GB" sz="2400" b="1">
                <a:latin typeface="Symbol" pitchFamily="18" charset="2"/>
              </a:rPr>
              <a:t>= 0.2249 ± 0.0010</a:t>
            </a:r>
            <a:r>
              <a:rPr lang="en-GB" sz="2400" b="1" i="1" baseline="-25000">
                <a:latin typeface="Times New Roman" pitchFamily="18" charset="0"/>
              </a:rPr>
              <a:t> </a:t>
            </a:r>
            <a:r>
              <a:rPr lang="en-GB" sz="2400" b="1" i="1">
                <a:latin typeface="Times New Roman" pitchFamily="18" charset="0"/>
              </a:rPr>
              <a:t>       </a:t>
            </a:r>
            <a:r>
              <a:rPr lang="en-GB" sz="2400" b="1">
                <a:latin typeface="Calibri" pitchFamily="34" charset="0"/>
              </a:rPr>
              <a:t> </a:t>
            </a:r>
          </a:p>
          <a:p>
            <a:pPr>
              <a:lnSpc>
                <a:spcPct val="93000"/>
              </a:lnSpc>
              <a:spcBef>
                <a:spcPts val="45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ud </a:t>
            </a:r>
            <a:r>
              <a:rPr lang="en-GB" sz="2400" b="1">
                <a:latin typeface="Symbol" pitchFamily="18" charset="2"/>
              </a:rPr>
              <a:t>|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2400" b="1">
                <a:latin typeface="Symbol" pitchFamily="18" charset="2"/>
              </a:rPr>
              <a:t>= 0.97418 ± 0.00026</a:t>
            </a:r>
            <a:r>
              <a:rPr lang="en-GB" sz="2400" b="1" i="1" baseline="-25000">
                <a:latin typeface="Times New Roman" pitchFamily="18" charset="0"/>
              </a:rPr>
              <a:t> </a:t>
            </a:r>
            <a:r>
              <a:rPr lang="en-GB" sz="2400" b="1" i="1" baseline="-25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GB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178" name="Rectangle 14"/>
          <p:cNvSpPr>
            <a:spLocks noChangeArrowheads="1"/>
          </p:cNvSpPr>
          <p:nvPr/>
        </p:nvSpPr>
        <p:spPr bwMode="auto">
          <a:xfrm>
            <a:off x="3635896" y="4941168"/>
            <a:ext cx="5313735" cy="573087"/>
          </a:xfrm>
          <a:prstGeom prst="rect">
            <a:avLst/>
          </a:prstGeom>
          <a:solidFill>
            <a:srgbClr val="F3E628"/>
          </a:solidFill>
          <a:ln w="9525">
            <a:noFill/>
            <a:round/>
            <a:headEnd/>
            <a:tailEnd/>
          </a:ln>
        </p:spPr>
        <p:txBody>
          <a:bodyPr lIns="90000" tIns="57240" rIns="90000" bIns="57240"/>
          <a:lstStyle/>
          <a:p>
            <a:pPr>
              <a:lnSpc>
                <a:spcPct val="93000"/>
              </a:lnSpc>
              <a:spcBef>
                <a:spcPts val="450"/>
              </a:spcBef>
              <a:spcAft>
                <a:spcPts val="60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 dirty="0">
                <a:latin typeface="Symbol" pitchFamily="18" charset="2"/>
              </a:rPr>
              <a:t>1 </a:t>
            </a:r>
            <a:r>
              <a:rPr lang="en-GB" sz="2400" b="1" dirty="0">
                <a:latin typeface="Calibri" pitchFamily="34" charset="0"/>
              </a:rPr>
              <a:t>–</a:t>
            </a:r>
            <a:r>
              <a:rPr lang="en-GB" sz="2400" b="1" dirty="0">
                <a:latin typeface="Symbol" pitchFamily="18" charset="2"/>
              </a:rPr>
              <a:t> |</a:t>
            </a:r>
            <a:r>
              <a:rPr lang="en-GB" sz="2400" b="1" i="1" dirty="0" err="1">
                <a:latin typeface="Times New Roman" pitchFamily="18" charset="0"/>
                <a:ea typeface="msgothic"/>
                <a:cs typeface="Times New Roman" pitchFamily="18" charset="0"/>
              </a:rPr>
              <a:t>V</a:t>
            </a:r>
            <a:r>
              <a:rPr lang="en-GB" sz="2400" b="1" i="1" baseline="-25000" dirty="0" err="1">
                <a:latin typeface="Times New Roman" pitchFamily="18" charset="0"/>
                <a:ea typeface="msgothic"/>
                <a:cs typeface="Times New Roman" pitchFamily="18" charset="0"/>
              </a:rPr>
              <a:t>us</a:t>
            </a:r>
            <a:r>
              <a:rPr lang="en-GB" sz="2400" b="1" i="1" baseline="-25000" dirty="0">
                <a:latin typeface="Times New Roman" pitchFamily="18" charset="0"/>
                <a:ea typeface="msgothic"/>
                <a:cs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|</a:t>
            </a:r>
            <a:r>
              <a:rPr lang="en-GB" sz="2400" b="1" baseline="30000" dirty="0">
                <a:latin typeface="Symbol" pitchFamily="18" charset="2"/>
              </a:rPr>
              <a:t>2</a:t>
            </a:r>
            <a:r>
              <a:rPr lang="en-GB" sz="2400" b="1" i="1" baseline="-25000" dirty="0">
                <a:latin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 </a:t>
            </a:r>
            <a:r>
              <a:rPr lang="en-GB" sz="2400" dirty="0">
                <a:latin typeface="Symbol" pitchFamily="18" charset="2"/>
              </a:rPr>
              <a:t>-</a:t>
            </a:r>
            <a:r>
              <a:rPr lang="en-GB" sz="2400" b="1" dirty="0">
                <a:latin typeface="Symbol" pitchFamily="18" charset="2"/>
              </a:rPr>
              <a:t> |</a:t>
            </a:r>
            <a:r>
              <a:rPr lang="en-GB" sz="2400" b="1" i="1" dirty="0" err="1">
                <a:latin typeface="Times New Roman" pitchFamily="18" charset="0"/>
              </a:rPr>
              <a:t>V</a:t>
            </a:r>
            <a:r>
              <a:rPr lang="en-GB" sz="2400" b="1" i="1" baseline="-25000" dirty="0" err="1">
                <a:latin typeface="Times New Roman" pitchFamily="18" charset="0"/>
              </a:rPr>
              <a:t>ud</a:t>
            </a:r>
            <a:r>
              <a:rPr lang="en-GB" sz="2400" b="1" i="1" baseline="-25000" dirty="0">
                <a:latin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|</a:t>
            </a:r>
            <a:r>
              <a:rPr lang="en-GB" sz="2400" b="1" baseline="30000" dirty="0">
                <a:latin typeface="Symbol" pitchFamily="18" charset="2"/>
              </a:rPr>
              <a:t>2</a:t>
            </a:r>
            <a:r>
              <a:rPr lang="en-GB" sz="2400" b="1" i="1" baseline="-25000" dirty="0">
                <a:latin typeface="Times New Roman" pitchFamily="18" charset="0"/>
              </a:rPr>
              <a:t> </a:t>
            </a:r>
            <a:r>
              <a:rPr lang="en-GB" sz="2400" b="1" dirty="0">
                <a:latin typeface="Symbol" pitchFamily="18" charset="2"/>
              </a:rPr>
              <a:t>= 0.0004 ± 0.0007</a:t>
            </a:r>
          </a:p>
        </p:txBody>
      </p:sp>
      <p:sp>
        <p:nvSpPr>
          <p:cNvPr id="7179" name="Rectangle 15"/>
          <p:cNvSpPr>
            <a:spLocks noChangeArrowheads="1"/>
          </p:cNvSpPr>
          <p:nvPr/>
        </p:nvSpPr>
        <p:spPr bwMode="auto">
          <a:xfrm>
            <a:off x="4788024" y="5949280"/>
            <a:ext cx="3122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 dirty="0">
                <a:latin typeface="Calibri" pitchFamily="34" charset="0"/>
              </a:rPr>
              <a:t>was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0.0031 ± 0.0015  </a:t>
            </a:r>
            <a:r>
              <a:rPr lang="en-GB" b="1" dirty="0">
                <a:latin typeface="Calibri" pitchFamily="34" charset="0"/>
              </a:rPr>
              <a:t>in PDG04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7180" name="CasellaDiTesto 41"/>
          <p:cNvSpPr txBox="1">
            <a:spLocks noChangeArrowheads="1"/>
          </p:cNvSpPr>
          <p:nvPr/>
        </p:nvSpPr>
        <p:spPr bwMode="auto">
          <a:xfrm>
            <a:off x="1331913" y="333375"/>
            <a:ext cx="6480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 </a:t>
            </a:r>
            <a:r>
              <a:rPr lang="it-IT" sz="2600">
                <a:solidFill>
                  <a:srgbClr val="FF0000"/>
                </a:solidFill>
                <a:latin typeface="Calibri" pitchFamily="34" charset="0"/>
              </a:rPr>
              <a:t>V</a:t>
            </a:r>
            <a:r>
              <a:rPr lang="it-IT" sz="2600" baseline="-25000">
                <a:solidFill>
                  <a:srgbClr val="FF0000"/>
                </a:solidFill>
                <a:latin typeface="Calibri" pitchFamily="34" charset="0"/>
              </a:rPr>
              <a:t>us</a:t>
            </a:r>
            <a:r>
              <a:rPr lang="it-IT" sz="2600">
                <a:solidFill>
                  <a:srgbClr val="FF0000"/>
                </a:solidFill>
                <a:latin typeface="Calibri" pitchFamily="34" charset="0"/>
              </a:rPr>
              <a:t> determination and CKM unitarity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5"/>
          <p:cNvCxnSpPr/>
          <p:nvPr/>
        </p:nvCxnSpPr>
        <p:spPr>
          <a:xfrm>
            <a:off x="250825" y="6308725"/>
            <a:ext cx="864235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50825" y="6381750"/>
            <a:ext cx="864235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220" name="Immagine 3" descr="p25.jpg"/>
          <p:cNvPicPr>
            <a:picLocks noChangeAspect="1"/>
          </p:cNvPicPr>
          <p:nvPr/>
        </p:nvPicPr>
        <p:blipFill>
          <a:blip r:embed="rId3"/>
          <a:srcRect l="47787" t="26672" r="8463" b="7597"/>
          <a:stretch>
            <a:fillRect/>
          </a:stretch>
        </p:blipFill>
        <p:spPr bwMode="auto">
          <a:xfrm>
            <a:off x="4211638" y="1268413"/>
            <a:ext cx="46815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CasellaDiTesto 4"/>
          <p:cNvSpPr txBox="1">
            <a:spLocks noChangeArrowheads="1"/>
          </p:cNvSpPr>
          <p:nvPr/>
        </p:nvSpPr>
        <p:spPr bwMode="auto">
          <a:xfrm>
            <a:off x="539750" y="1219200"/>
            <a:ext cx="3671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</a:rPr>
              <a:t>Discrepancy between </a:t>
            </a:r>
            <a:r>
              <a:rPr lang="it-IT" sz="2200">
                <a:solidFill>
                  <a:srgbClr val="0000CC"/>
                </a:solidFill>
                <a:latin typeface="Calibri" pitchFamily="34" charset="0"/>
              </a:rPr>
              <a:t>a</a:t>
            </a:r>
            <a:r>
              <a:rPr lang="it-IT" sz="2200" baseline="-25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</a:t>
            </a:r>
            <a:r>
              <a:rPr lang="it-IT" sz="2200" baseline="30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SM</a:t>
            </a:r>
            <a:r>
              <a:rPr lang="it-IT" sz="22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it-IT" sz="2200">
                <a:latin typeface="Calibri" pitchFamily="34" charset="0"/>
                <a:sym typeface="Symbol" pitchFamily="18" charset="2"/>
              </a:rPr>
              <a:t>and </a:t>
            </a:r>
            <a:r>
              <a:rPr lang="it-IT" sz="22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a</a:t>
            </a:r>
            <a:r>
              <a:rPr lang="it-IT" sz="2200" baseline="-25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</a:t>
            </a:r>
            <a:r>
              <a:rPr lang="it-IT" sz="2200" baseline="30000">
                <a:solidFill>
                  <a:srgbClr val="0000CC"/>
                </a:solidFill>
                <a:latin typeface="Calibri" pitchFamily="34" charset="0"/>
                <a:sym typeface="Symbol" pitchFamily="18" charset="2"/>
              </a:rPr>
              <a:t>EXP  </a:t>
            </a:r>
            <a:r>
              <a:rPr lang="it-IT" sz="2200">
                <a:latin typeface="Calibri" pitchFamily="34" charset="0"/>
                <a:sym typeface="Symbol" pitchFamily="18" charset="2"/>
              </a:rPr>
              <a:t>at </a:t>
            </a:r>
            <a:r>
              <a:rPr lang="it-IT" sz="2200">
                <a:solidFill>
                  <a:srgbClr val="FF0000"/>
                </a:solidFill>
                <a:latin typeface="Calibri" pitchFamily="34" charset="0"/>
                <a:sym typeface="Symbol" pitchFamily="18" charset="2"/>
              </a:rPr>
              <a:t>3.2</a:t>
            </a:r>
            <a:r>
              <a:rPr lang="it-IT" sz="2200">
                <a:latin typeface="Calibri" pitchFamily="34" charset="0"/>
                <a:sym typeface="Symbol" pitchFamily="18" charset="2"/>
              </a:rPr>
              <a:t> level </a:t>
            </a:r>
            <a:endParaRPr lang="it-IT" sz="2200">
              <a:latin typeface="Calibri" pitchFamily="34" charset="0"/>
            </a:endParaRPr>
          </a:p>
        </p:txBody>
      </p:sp>
      <p:sp>
        <p:nvSpPr>
          <p:cNvPr id="9222" name="CasellaDiTesto 7"/>
          <p:cNvSpPr txBox="1">
            <a:spLocks noChangeArrowheads="1"/>
          </p:cNvSpPr>
          <p:nvPr/>
        </p:nvSpPr>
        <p:spPr bwMode="auto">
          <a:xfrm>
            <a:off x="539750" y="2205038"/>
            <a:ext cx="36718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>
                <a:latin typeface="Calibri" pitchFamily="34" charset="0"/>
                <a:sym typeface="Symbol" pitchFamily="18" charset="2"/>
              </a:rPr>
              <a:t>New KLOE analysis , with different selection criteria confirms KLOE08  </a:t>
            </a:r>
            <a:endParaRPr lang="it-IT" sz="2200">
              <a:latin typeface="Calibri" pitchFamily="34" charset="0"/>
            </a:endParaRPr>
          </a:p>
        </p:txBody>
      </p:sp>
      <p:pic>
        <p:nvPicPr>
          <p:cNvPr id="9223" name="Immagine 8" descr="p21.jpg"/>
          <p:cNvPicPr>
            <a:picLocks noChangeAspect="1"/>
          </p:cNvPicPr>
          <p:nvPr/>
        </p:nvPicPr>
        <p:blipFill>
          <a:blip r:embed="rId4"/>
          <a:srcRect l="50787" t="29939" r="6688" b="33282"/>
          <a:stretch>
            <a:fillRect/>
          </a:stretch>
        </p:blipFill>
        <p:spPr bwMode="auto">
          <a:xfrm>
            <a:off x="395288" y="3644900"/>
            <a:ext cx="38893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CasellaDiTesto 9"/>
          <p:cNvSpPr txBox="1">
            <a:spLocks noChangeArrowheads="1"/>
          </p:cNvSpPr>
          <p:nvPr/>
        </p:nvSpPr>
        <p:spPr bwMode="auto">
          <a:xfrm>
            <a:off x="1331913" y="488950"/>
            <a:ext cx="6480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>
                <a:latin typeface="Calibri" pitchFamily="34" charset="0"/>
              </a:rPr>
              <a:t> </a:t>
            </a:r>
            <a:r>
              <a:rPr lang="it-IT" sz="2600">
                <a:solidFill>
                  <a:srgbClr val="FF0000"/>
                </a:solidFill>
                <a:latin typeface="Calibri" pitchFamily="34" charset="0"/>
              </a:rPr>
              <a:t>Hadronic contribution to muon g-2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title"/>
          </p:nvPr>
        </p:nvSpPr>
        <p:spPr>
          <a:xfrm>
            <a:off x="1047750" y="533400"/>
            <a:ext cx="7791450" cy="457200"/>
          </a:xfrm>
          <a:effectLst>
            <a:outerShdw dist="38100" dir="2700000" rotWithShape="0">
              <a:srgbClr val="000000">
                <a:alpha val="42999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sz="2800" cap="none" smtClean="0">
                <a:latin typeface="Times New Roman" charset="0"/>
              </a:rPr>
              <a:t>GeV ACCELERATION WITH SELF INJECTION</a:t>
            </a:r>
            <a:endParaRPr lang="en-US" sz="6600" cap="none" smtClean="0">
              <a:latin typeface="Times New Roman" charset="0"/>
            </a:endParaRPr>
          </a:p>
        </p:txBody>
      </p:sp>
      <p:sp>
        <p:nvSpPr>
          <p:cNvPr id="43011" name="Rectangle 17"/>
          <p:cNvSpPr>
            <a:spLocks noChangeArrowheads="1"/>
          </p:cNvSpPr>
          <p:nvPr/>
        </p:nvSpPr>
        <p:spPr bwMode="auto">
          <a:xfrm>
            <a:off x="4191000" y="6581775"/>
            <a:ext cx="37131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rgbClr val="AA060A"/>
                </a:solidFill>
              </a:rPr>
              <a:t>See: L.A. Gizzi et al., EPJ-ST, 175, 3-10 (2009)</a:t>
            </a:r>
          </a:p>
        </p:txBody>
      </p:sp>
      <p:pic>
        <p:nvPicPr>
          <p:cNvPr id="43012" name="Picture 25"/>
          <p:cNvPicPr>
            <a:picLocks noChangeAspect="1"/>
          </p:cNvPicPr>
          <p:nvPr/>
        </p:nvPicPr>
        <p:blipFill>
          <a:blip r:embed="rId3"/>
          <a:srcRect t="13812" b="13750"/>
          <a:stretch>
            <a:fillRect/>
          </a:stretch>
        </p:blipFill>
        <p:spPr bwMode="auto">
          <a:xfrm>
            <a:off x="1752600" y="1676400"/>
            <a:ext cx="52959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2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08700"/>
            <a:ext cx="7620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Box 30"/>
          <p:cNvSpPr txBox="1">
            <a:spLocks noChangeArrowheads="1"/>
          </p:cNvSpPr>
          <p:nvPr/>
        </p:nvSpPr>
        <p:spPr bwMode="auto">
          <a:xfrm>
            <a:off x="3200400" y="1219200"/>
            <a:ext cx="2609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Main set up parameters</a:t>
            </a:r>
          </a:p>
        </p:txBody>
      </p:sp>
      <p:pic>
        <p:nvPicPr>
          <p:cNvPr id="43015" name="Picture 7" descr="talk-LIFE 3.pdf"/>
          <p:cNvPicPr>
            <a:picLocks noChangeAspect="1"/>
          </p:cNvPicPr>
          <p:nvPr/>
        </p:nvPicPr>
        <p:blipFill>
          <a:blip r:embed="rId5"/>
          <a:srcRect l="8096" t="13606" r="50356" b="31660"/>
          <a:stretch>
            <a:fillRect/>
          </a:stretch>
        </p:blipFill>
        <p:spPr bwMode="auto">
          <a:xfrm>
            <a:off x="5410200" y="2481263"/>
            <a:ext cx="3429000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 descr="Nozzle_Cartoon_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2895600"/>
            <a:ext cx="40735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/>
          </a:p>
          <a:p>
            <a:endParaRPr lang="en-GB"/>
          </a:p>
        </p:txBody>
      </p:sp>
      <p:pic>
        <p:nvPicPr>
          <p:cNvPr id="71683" name="Picture 4" descr="IMGP0946.JPG"/>
          <p:cNvPicPr>
            <a:picLocks noChangeAspect="1"/>
          </p:cNvPicPr>
          <p:nvPr/>
        </p:nvPicPr>
        <p:blipFill>
          <a:blip r:embed="rId3">
            <a:lum bright="-2000" contrast="-6000"/>
          </a:blip>
          <a:srcRect l="33333" t="30000" r="31667" b="30469"/>
          <a:stretch>
            <a:fillRect/>
          </a:stretch>
        </p:blipFill>
        <p:spPr bwMode="auto">
          <a:xfrm>
            <a:off x="0" y="0"/>
            <a:ext cx="6477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>
            <a:off x="685800" y="990600"/>
            <a:ext cx="720725" cy="1588"/>
          </a:xfrm>
          <a:prstGeom prst="straightConnector1">
            <a:avLst/>
          </a:prstGeom>
          <a:noFill/>
          <a:ln w="38100">
            <a:solidFill>
              <a:srgbClr val="4BACC6"/>
            </a:solidFill>
            <a:round/>
            <a:headEnd type="arrow" w="med" len="med"/>
            <a:tailEnd type="arrow" w="med" len="med"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</p:cxnSp>
      <p:sp>
        <p:nvSpPr>
          <p:cNvPr id="71685" name="TextBox 8"/>
          <p:cNvSpPr txBox="1">
            <a:spLocks noChangeArrowheads="1"/>
          </p:cNvSpPr>
          <p:nvPr/>
        </p:nvSpPr>
        <p:spPr bwMode="auto">
          <a:xfrm>
            <a:off x="457200" y="381000"/>
            <a:ext cx="1314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20 mrad</a:t>
            </a:r>
          </a:p>
        </p:txBody>
      </p:sp>
      <p:pic>
        <p:nvPicPr>
          <p:cNvPr id="71686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567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3851920" y="764704"/>
            <a:ext cx="38587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FFFF00"/>
                </a:solidFill>
              </a:rPr>
              <a:t>Electrons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from</a:t>
            </a:r>
            <a:endParaRPr lang="it-IT" dirty="0" smtClean="0">
              <a:solidFill>
                <a:srgbClr val="FFFF00"/>
              </a:solidFill>
            </a:endParaRPr>
          </a:p>
          <a:p>
            <a:pPr algn="ctr"/>
            <a:r>
              <a:rPr lang="it-IT" dirty="0" smtClean="0">
                <a:solidFill>
                  <a:srgbClr val="FFFF00"/>
                </a:solidFill>
              </a:rPr>
              <a:t>FLAME  SELF INJECTION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01952" y="2132856"/>
            <a:ext cx="8642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2010 - FIRST ACCELERATION OF ELECTRONS AT 200MEV</a:t>
            </a:r>
            <a:endParaRPr lang="it-IT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43919" y="4725144"/>
            <a:ext cx="88152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FF00"/>
                </a:solidFill>
              </a:rPr>
              <a:t>Now</a:t>
            </a:r>
            <a:r>
              <a:rPr lang="it-IT" dirty="0" smtClean="0">
                <a:solidFill>
                  <a:srgbClr val="FFFF00"/>
                </a:solidFill>
              </a:rPr>
              <a:t>: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1) </a:t>
            </a:r>
            <a:r>
              <a:rPr lang="it-IT" dirty="0" err="1" smtClean="0">
                <a:solidFill>
                  <a:srgbClr val="FFFF00"/>
                </a:solidFill>
              </a:rPr>
              <a:t>Learn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how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to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obtain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stable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beams</a:t>
            </a:r>
            <a:r>
              <a:rPr lang="it-IT" dirty="0" smtClean="0">
                <a:solidFill>
                  <a:srgbClr val="FFFF00"/>
                </a:solidFill>
              </a:rPr>
              <a:t> and multiple </a:t>
            </a:r>
            <a:r>
              <a:rPr lang="it-IT" dirty="0" err="1" smtClean="0">
                <a:solidFill>
                  <a:srgbClr val="FFFF00"/>
                </a:solidFill>
              </a:rPr>
              <a:t>accelerations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(10</a:t>
            </a:r>
            <a:r>
              <a:rPr lang="it-IT" baseline="30000" dirty="0" smtClean="0">
                <a:solidFill>
                  <a:srgbClr val="FFFF00"/>
                </a:solidFill>
              </a:rPr>
              <a:t>8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electrons</a:t>
            </a:r>
            <a:r>
              <a:rPr lang="it-IT" dirty="0" smtClean="0">
                <a:solidFill>
                  <a:srgbClr val="FFFF00"/>
                </a:solidFill>
              </a:rPr>
              <a:t>/</a:t>
            </a:r>
            <a:r>
              <a:rPr lang="it-IT" dirty="0" err="1" smtClean="0">
                <a:solidFill>
                  <a:srgbClr val="FFFF00"/>
                </a:solidFill>
              </a:rPr>
              <a:t>bunch</a:t>
            </a:r>
            <a:r>
              <a:rPr lang="it-IT" dirty="0" smtClean="0">
                <a:solidFill>
                  <a:srgbClr val="FFFF00"/>
                </a:solidFill>
              </a:rPr>
              <a:t> in 100fs)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2) </a:t>
            </a:r>
            <a:r>
              <a:rPr lang="it-IT" dirty="0" err="1" smtClean="0">
                <a:solidFill>
                  <a:srgbClr val="FFFF00"/>
                </a:solidFill>
              </a:rPr>
              <a:t>External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injection</a:t>
            </a:r>
            <a:endParaRPr lang="it-IT" dirty="0" smtClean="0">
              <a:solidFill>
                <a:srgbClr val="FFFF00"/>
              </a:solidFill>
            </a:endParaRPr>
          </a:p>
          <a:p>
            <a:r>
              <a:rPr lang="it-IT" dirty="0" smtClean="0">
                <a:solidFill>
                  <a:srgbClr val="FFFF00"/>
                </a:solidFill>
              </a:rPr>
              <a:t>3) Electron </a:t>
            </a:r>
            <a:r>
              <a:rPr lang="it-IT" dirty="0" err="1" smtClean="0">
                <a:solidFill>
                  <a:srgbClr val="FFFF00"/>
                </a:solidFill>
              </a:rPr>
              <a:t>beam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self-acceleration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with</a:t>
            </a:r>
            <a:r>
              <a:rPr lang="it-IT" dirty="0" smtClean="0">
                <a:solidFill>
                  <a:srgbClr val="FFFF00"/>
                </a:solidFill>
              </a:rPr>
              <a:t> plasma </a:t>
            </a:r>
            <a:r>
              <a:rPr lang="it-IT" dirty="0" err="1" smtClean="0">
                <a:solidFill>
                  <a:srgbClr val="FFFF00"/>
                </a:solidFill>
              </a:rPr>
              <a:t>waves</a:t>
            </a:r>
            <a:endParaRPr lang="it-IT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7" name="Picture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5445125"/>
            <a:ext cx="1884363" cy="141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7828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4038600"/>
            <a:ext cx="1778000" cy="1331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7829" name="Picture 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2570163"/>
            <a:ext cx="1676400" cy="12493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0" y="762000"/>
            <a:ext cx="20970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</a:rPr>
              <a:t>SPARC - FEL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688" y="541338"/>
            <a:ext cx="7210425" cy="5381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95" y="1944052"/>
            <a:ext cx="3665537" cy="415942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 descr="bu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2" r="2402" b="43947"/>
          <a:stretch>
            <a:fillRect/>
          </a:stretch>
        </p:blipFill>
        <p:spPr bwMode="auto">
          <a:xfrm>
            <a:off x="4148137" y="764704"/>
            <a:ext cx="4751387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281757" y="764704"/>
            <a:ext cx="38846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800" dirty="0">
                <a:latin typeface="Comic Sans MS" pitchFamily="66" charset="0"/>
                <a:cs typeface="Arial" charset="0"/>
              </a:rPr>
              <a:t>M</a:t>
            </a:r>
            <a:r>
              <a:rPr lang="en-US" sz="1800" dirty="0" smtClean="0">
                <a:latin typeface="Comic Sans MS" pitchFamily="66" charset="0"/>
                <a:cs typeface="Arial" charset="0"/>
              </a:rPr>
              <a:t>easurements of the non-linear </a:t>
            </a:r>
          </a:p>
          <a:p>
            <a:pPr eaLnBrk="1" hangingPunct="1"/>
            <a:r>
              <a:rPr lang="en-US" sz="1800" dirty="0">
                <a:latin typeface="Comic Sans MS" pitchFamily="66" charset="0"/>
                <a:cs typeface="Arial" charset="0"/>
              </a:rPr>
              <a:t>e</a:t>
            </a:r>
            <a:r>
              <a:rPr lang="en-US" sz="1800" dirty="0" smtClean="0">
                <a:latin typeface="Comic Sans MS" pitchFamily="66" charset="0"/>
                <a:cs typeface="Arial" charset="0"/>
              </a:rPr>
              <a:t>ffects by displacing the orbit</a:t>
            </a:r>
          </a:p>
          <a:p>
            <a:pPr eaLnBrk="1" hangingPunct="1"/>
            <a:r>
              <a:rPr lang="en-US" sz="1800" dirty="0" smtClean="0">
                <a:latin typeface="Comic Sans MS" pitchFamily="66" charset="0"/>
                <a:cs typeface="Arial" charset="0"/>
              </a:rPr>
              <a:t> in the wigglers.</a:t>
            </a:r>
            <a:endParaRPr lang="en-US" sz="1800" dirty="0">
              <a:latin typeface="Comic Sans MS" pitchFamily="66" charset="0"/>
              <a:cs typeface="Arial" charset="0"/>
            </a:endParaRP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4208620" y="2780928"/>
            <a:ext cx="49593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800" dirty="0" err="1">
                <a:solidFill>
                  <a:srgbClr val="000090"/>
                </a:solidFill>
                <a:latin typeface="Symbol" pitchFamily="84" charset="2"/>
              </a:rPr>
              <a:t>Dn</a:t>
            </a:r>
            <a:r>
              <a:rPr lang="en-US" sz="1800" baseline="-25000" dirty="0" err="1">
                <a:solidFill>
                  <a:srgbClr val="000090"/>
                </a:solidFill>
              </a:rPr>
              <a:t>x</a:t>
            </a:r>
            <a:r>
              <a:rPr lang="en-US" sz="1800" baseline="-25000" dirty="0">
                <a:solidFill>
                  <a:srgbClr val="000090"/>
                </a:solidFill>
              </a:rPr>
              <a:t> </a:t>
            </a:r>
            <a:r>
              <a:rPr lang="en-US" sz="1800" dirty="0">
                <a:solidFill>
                  <a:srgbClr val="000090"/>
                </a:solidFill>
              </a:rPr>
              <a:t>and </a:t>
            </a:r>
            <a:r>
              <a:rPr lang="en-US" sz="1800" dirty="0" err="1">
                <a:solidFill>
                  <a:srgbClr val="000090"/>
                </a:solidFill>
                <a:latin typeface="Symbol" pitchFamily="84" charset="2"/>
              </a:rPr>
              <a:t>Dn</a:t>
            </a:r>
            <a:r>
              <a:rPr lang="en-US" sz="1800" baseline="-25000" dirty="0" err="1">
                <a:solidFill>
                  <a:srgbClr val="000090"/>
                </a:solidFill>
              </a:rPr>
              <a:t>y</a:t>
            </a:r>
            <a:r>
              <a:rPr lang="en-US" sz="1800" dirty="0">
                <a:solidFill>
                  <a:srgbClr val="000090"/>
                </a:solidFill>
              </a:rPr>
              <a:t> exhibit </a:t>
            </a:r>
            <a:r>
              <a:rPr lang="en-US" sz="1800" dirty="0" smtClean="0">
                <a:solidFill>
                  <a:srgbClr val="000090"/>
                </a:solidFill>
              </a:rPr>
              <a:t>a </a:t>
            </a:r>
            <a:r>
              <a:rPr lang="en-US" sz="1800" dirty="0">
                <a:solidFill>
                  <a:srgbClr val="000090"/>
                </a:solidFill>
              </a:rPr>
              <a:t>linear </a:t>
            </a:r>
            <a:r>
              <a:rPr lang="en-US" sz="1800" dirty="0" err="1">
                <a:solidFill>
                  <a:srgbClr val="000090"/>
                </a:solidFill>
              </a:rPr>
              <a:t>behaviour</a:t>
            </a:r>
            <a:r>
              <a:rPr lang="en-US" sz="1800" dirty="0">
                <a:solidFill>
                  <a:srgbClr val="000090"/>
                </a:solidFill>
              </a:rPr>
              <a:t> excluding the presence of any </a:t>
            </a:r>
            <a:r>
              <a:rPr lang="en-US" sz="1800" dirty="0" err="1">
                <a:solidFill>
                  <a:srgbClr val="000090"/>
                </a:solidFill>
              </a:rPr>
              <a:t>octupole</a:t>
            </a:r>
            <a:r>
              <a:rPr lang="en-US" sz="1800" dirty="0">
                <a:solidFill>
                  <a:srgbClr val="000090"/>
                </a:solidFill>
              </a:rPr>
              <a:t>-like or higher component in the magnetic </a:t>
            </a:r>
            <a:r>
              <a:rPr lang="en-US" sz="1800" dirty="0" smtClean="0">
                <a:solidFill>
                  <a:srgbClr val="000090"/>
                </a:solidFill>
              </a:rPr>
              <a:t>field</a:t>
            </a:r>
            <a:endParaRPr lang="en-US" sz="1800" dirty="0">
              <a:solidFill>
                <a:srgbClr val="000090"/>
              </a:solidFill>
            </a:endParaRPr>
          </a:p>
        </p:txBody>
      </p:sp>
      <p:sp>
        <p:nvSpPr>
          <p:cNvPr id="29703" name="TextBox 10"/>
          <p:cNvSpPr txBox="1">
            <a:spLocks noChangeArrowheads="1"/>
          </p:cNvSpPr>
          <p:nvPr/>
        </p:nvSpPr>
        <p:spPr bwMode="auto">
          <a:xfrm>
            <a:off x="4604142" y="4643438"/>
            <a:ext cx="1463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620062"/>
                </a:solidFill>
                <a:latin typeface="Calibri" pitchFamily="84" charset="0"/>
              </a:rPr>
              <a:t>Published </a:t>
            </a:r>
            <a:r>
              <a:rPr lang="en-US" sz="1400" dirty="0">
                <a:solidFill>
                  <a:schemeClr val="bg1"/>
                </a:solidFill>
                <a:latin typeface="Calibri" pitchFamily="84" charset="0"/>
              </a:rPr>
              <a:t>in</a:t>
            </a:r>
            <a:r>
              <a:rPr lang="en-US" sz="1400" dirty="0">
                <a:solidFill>
                  <a:srgbClr val="620062"/>
                </a:solidFill>
                <a:latin typeface="Calibri" pitchFamily="84" charset="0"/>
              </a:rPr>
              <a:t> 2004</a:t>
            </a:r>
            <a:endParaRPr lang="en-US" sz="1400" dirty="0"/>
          </a:p>
        </p:txBody>
      </p:sp>
      <p:pic>
        <p:nvPicPr>
          <p:cNvPr id="29705" name="Picture 15" descr="Screen shot 2011-06-03 at 8.24.2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148" y="4106228"/>
            <a:ext cx="2265363" cy="184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9723" name="Group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897533"/>
              </p:ext>
            </p:extLst>
          </p:nvPr>
        </p:nvGraphicFramePr>
        <p:xfrm>
          <a:off x="7151278" y="4121754"/>
          <a:ext cx="1620837" cy="1709358"/>
        </p:xfrm>
        <a:graphic>
          <a:graphicData uri="http://schemas.openxmlformats.org/drawingml/2006/table">
            <a:tbl>
              <a:tblPr/>
              <a:tblGrid>
                <a:gridCol w="941387"/>
                <a:gridCol w="679450"/>
              </a:tblGrid>
              <a:tr h="6120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K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3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 [m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-3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514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2001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2514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2004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514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84" charset="0"/>
                          <a:ea typeface="ＭＳ Ｐゴシック" pitchFamily="84" charset="-128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79512" y="-19371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DA</a:t>
            </a:r>
            <a:r>
              <a:rPr lang="en-GB" sz="3200" b="1" i="1" dirty="0" smtClean="0">
                <a:solidFill>
                  <a:srgbClr val="FFFF00"/>
                </a:solidFill>
                <a:latin typeface="Symbol" pitchFamily="18" charset="2"/>
              </a:rPr>
              <a:t>F</a:t>
            </a:r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NE  Low -Intensity</a:t>
            </a:r>
            <a:r>
              <a:rPr lang="en-GB" sz="3600" b="1" i="1" dirty="0" smtClean="0">
                <a:solidFill>
                  <a:srgbClr val="FFFF00"/>
                </a:solidFill>
                <a:latin typeface="Times New Roman" pitchFamily="18" charset="0"/>
              </a:rPr>
              <a:t> Studies </a:t>
            </a:r>
            <a:endParaRPr lang="en-GB" sz="36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2" name="Rectangle 93"/>
          <p:cNvSpPr>
            <a:spLocks/>
          </p:cNvSpPr>
          <p:nvPr/>
        </p:nvSpPr>
        <p:spPr bwMode="auto">
          <a:xfrm>
            <a:off x="408520" y="6137920"/>
            <a:ext cx="8916007" cy="720080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 algn="just"/>
            <a:r>
              <a:rPr lang="en-US" sz="1800" dirty="0" smtClean="0">
                <a:ea typeface="Century Gothic" charset="0"/>
                <a:cs typeface="Century Gothic" charset="0"/>
              </a:rPr>
              <a:t>Modifications made to the wiggler poles successfully eliminated most </a:t>
            </a:r>
          </a:p>
          <a:p>
            <a:pPr marL="39688" algn="just"/>
            <a:r>
              <a:rPr lang="en-US" sz="1800" dirty="0" smtClean="0">
                <a:ea typeface="Century Gothic" charset="0"/>
                <a:cs typeface="Century Gothic" charset="0"/>
              </a:rPr>
              <a:t>of the undesirable </a:t>
            </a:r>
            <a:r>
              <a:rPr lang="en-US" sz="1800" dirty="0" err="1" smtClean="0">
                <a:ea typeface="Century Gothic" charset="0"/>
                <a:cs typeface="Century Gothic" charset="0"/>
              </a:rPr>
              <a:t>multipole</a:t>
            </a:r>
            <a:r>
              <a:rPr lang="en-US" sz="1800" dirty="0" smtClean="0">
                <a:ea typeface="Century Gothic" charset="0"/>
                <a:cs typeface="Century Gothic" charset="0"/>
              </a:rPr>
              <a:t> components.</a:t>
            </a:r>
            <a:endParaRPr lang="en-US" sz="1800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5167517" y="3994128"/>
            <a:ext cx="1463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400" dirty="0">
                <a:solidFill>
                  <a:srgbClr val="620062"/>
                </a:solidFill>
                <a:latin typeface="Calibri" charset="0"/>
              </a:rPr>
              <a:t>Published </a:t>
            </a:r>
            <a:r>
              <a:rPr lang="en-US" sz="1400" dirty="0">
                <a:solidFill>
                  <a:schemeClr val="bg1"/>
                </a:solidFill>
                <a:latin typeface="Calibri" charset="0"/>
              </a:rPr>
              <a:t>in</a:t>
            </a:r>
            <a:r>
              <a:rPr lang="en-US" sz="1400" dirty="0">
                <a:solidFill>
                  <a:srgbClr val="620062"/>
                </a:solidFill>
                <a:latin typeface="Calibri" charset="0"/>
              </a:rPr>
              <a:t> 2004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5653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6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738" y="531813"/>
            <a:ext cx="7172325" cy="53990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2917-5D9D-4F63-95F3-C0C3BA80A0FA}" type="slidenum">
              <a:rPr lang="en-GB" smtClean="0"/>
              <a:pPr/>
              <a:t>51</a:t>
            </a:fld>
            <a:endParaRPr lang="en-GB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40" y="260648"/>
            <a:ext cx="8964117" cy="633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 descr="ele_75micronSingBeam23_5_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3" t="14523" r="8446" b="8025"/>
          <a:stretch>
            <a:fillRect/>
          </a:stretch>
        </p:blipFill>
        <p:spPr bwMode="auto">
          <a:xfrm rot="5400000">
            <a:off x="2248390" y="375931"/>
            <a:ext cx="4584551" cy="658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1665288" y="11191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endParaRPr lang="it-IT" sz="1800"/>
          </a:p>
        </p:txBody>
      </p:sp>
      <p:sp>
        <p:nvSpPr>
          <p:cNvPr id="37895" name="TextBox 7"/>
          <p:cNvSpPr txBox="1">
            <a:spLocks noChangeArrowheads="1"/>
          </p:cNvSpPr>
          <p:nvPr/>
        </p:nvSpPr>
        <p:spPr bwMode="auto">
          <a:xfrm>
            <a:off x="548268" y="753924"/>
            <a:ext cx="42049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800" dirty="0" err="1">
                <a:solidFill>
                  <a:srgbClr val="008000"/>
                </a:solidFill>
                <a:latin typeface="Symbol" pitchFamily="18" charset="2"/>
              </a:rPr>
              <a:t>s</a:t>
            </a:r>
            <a:r>
              <a:rPr lang="en-US" sz="1800" baseline="-25000" dirty="0" err="1">
                <a:solidFill>
                  <a:srgbClr val="008000"/>
                </a:solidFill>
                <a:latin typeface="Comic Sans MS" pitchFamily="66" charset="0"/>
              </a:rPr>
              <a:t>y</a:t>
            </a:r>
            <a:r>
              <a:rPr lang="en-US" sz="1800" dirty="0">
                <a:solidFill>
                  <a:srgbClr val="008000"/>
                </a:solidFill>
                <a:latin typeface="Comic Sans MS" pitchFamily="66" charset="0"/>
              </a:rPr>
              <a:t> = 75 </a:t>
            </a:r>
            <a:r>
              <a:rPr lang="en-US" sz="1800" dirty="0">
                <a:solidFill>
                  <a:srgbClr val="008000"/>
                </a:solidFill>
                <a:latin typeface="Symbol" pitchFamily="18" charset="2"/>
              </a:rPr>
              <a:t>m</a:t>
            </a:r>
            <a:r>
              <a:rPr lang="en-US" sz="1800" dirty="0">
                <a:solidFill>
                  <a:srgbClr val="008000"/>
                </a:solidFill>
                <a:latin typeface="Comic Sans MS" pitchFamily="66" charset="0"/>
              </a:rPr>
              <a:t>   at the </a:t>
            </a:r>
            <a:r>
              <a:rPr lang="en-US" sz="1800" dirty="0" smtClean="0">
                <a:solidFill>
                  <a:srgbClr val="008000"/>
                </a:solidFill>
                <a:latin typeface="Comic Sans MS" pitchFamily="66" charset="0"/>
              </a:rPr>
              <a:t>Sync. Light Monitor</a:t>
            </a:r>
          </a:p>
          <a:p>
            <a:pPr eaLnBrk="1" hangingPunct="1"/>
            <a:r>
              <a:rPr lang="en-US" sz="1800" dirty="0" smtClean="0">
                <a:solidFill>
                  <a:srgbClr val="008000"/>
                </a:solidFill>
                <a:latin typeface="Comic Sans MS" pitchFamily="66" charset="0"/>
              </a:rPr>
              <a:t>Single beam, 60 bunches</a:t>
            </a:r>
            <a:endParaRPr lang="en-US" sz="1800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37896" name="TextBox 8"/>
          <p:cNvSpPr txBox="1">
            <a:spLocks noChangeArrowheads="1"/>
          </p:cNvSpPr>
          <p:nvPr/>
        </p:nvSpPr>
        <p:spPr bwMode="auto">
          <a:xfrm>
            <a:off x="8067675" y="3687763"/>
            <a:ext cx="4619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2800">
                <a:solidFill>
                  <a:srgbClr val="000090"/>
                </a:solidFill>
              </a:rPr>
              <a:t>e</a:t>
            </a:r>
            <a:r>
              <a:rPr lang="en-US" sz="2800" baseline="30000">
                <a:solidFill>
                  <a:srgbClr val="000090"/>
                </a:solidFill>
              </a:rPr>
              <a:t>-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65906" y="17462"/>
            <a:ext cx="8610600" cy="639763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Collisions  tuning: </a:t>
            </a:r>
            <a:r>
              <a:rPr lang="en-GB" sz="3200" b="1" i="1" dirty="0" err="1" smtClean="0">
                <a:solidFill>
                  <a:srgbClr val="FFFF00"/>
                </a:solidFill>
                <a:latin typeface="Times New Roman" pitchFamily="18" charset="0"/>
              </a:rPr>
              <a:t>Betatron</a:t>
            </a:r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 Coupling Corrections </a:t>
            </a:r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786010" y="888355"/>
            <a:ext cx="3825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dirty="0">
                <a:solidFill>
                  <a:srgbClr val="FF0000"/>
                </a:solidFill>
                <a:latin typeface="Comic Sans MS" pitchFamily="66" charset="0"/>
              </a:rPr>
              <a:t>Best  coupling  </a:t>
            </a:r>
            <a:r>
              <a:rPr lang="en-US" dirty="0">
                <a:solidFill>
                  <a:srgbClr val="FF0000"/>
                </a:solidFill>
                <a:latin typeface="Symbol" pitchFamily="84" charset="2"/>
              </a:rPr>
              <a:t>k</a:t>
            </a:r>
            <a:r>
              <a:rPr lang="en-US" dirty="0">
                <a:solidFill>
                  <a:srgbClr val="FF0000"/>
                </a:solidFill>
              </a:rPr>
              <a:t>  ~ 0.14%</a:t>
            </a:r>
          </a:p>
        </p:txBody>
      </p:sp>
      <p:sp>
        <p:nvSpPr>
          <p:cNvPr id="10" name="Rectangle 93"/>
          <p:cNvSpPr>
            <a:spLocks/>
          </p:cNvSpPr>
          <p:nvPr/>
        </p:nvSpPr>
        <p:spPr bwMode="auto">
          <a:xfrm>
            <a:off x="289077" y="6165940"/>
            <a:ext cx="8769002" cy="461373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lvl="1" eaLnBrk="1" hangingPunct="1"/>
            <a:r>
              <a:rPr lang="en-US" sz="1800" dirty="0" smtClean="0"/>
              <a:t>Better than the </a:t>
            </a:r>
            <a:r>
              <a:rPr lang="en-US" sz="1800" dirty="0" smtClean="0">
                <a:latin typeface="Symbol" pitchFamily="18" charset="2"/>
              </a:rPr>
              <a:t>k</a:t>
            </a:r>
            <a:r>
              <a:rPr lang="en-US" sz="1800" dirty="0" smtClean="0"/>
              <a:t>~ </a:t>
            </a:r>
            <a:r>
              <a:rPr lang="en-US" sz="1800" dirty="0"/>
              <a:t>0.2 ÷ 0.3 %  best coupling </a:t>
            </a:r>
            <a:r>
              <a:rPr lang="en-US" sz="1800" dirty="0" smtClean="0"/>
              <a:t>obtained during </a:t>
            </a:r>
            <a:r>
              <a:rPr lang="en-US" sz="1800" dirty="0"/>
              <a:t>the last KLOE run</a:t>
            </a:r>
          </a:p>
        </p:txBody>
      </p:sp>
    </p:spTree>
    <p:extLst>
      <p:ext uri="{BB962C8B-B14F-4D97-AF65-F5344CB8AC3E}">
        <p14:creationId xmlns:p14="http://schemas.microsoft.com/office/powerpoint/2010/main" val="359136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3" descr="capsigmay4e8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28" y="2060848"/>
            <a:ext cx="6538912" cy="399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6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2399207"/>
              </p:ext>
            </p:extLst>
          </p:nvPr>
        </p:nvGraphicFramePr>
        <p:xfrm>
          <a:off x="3419872" y="1011271"/>
          <a:ext cx="19685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38" name="Equation" r:id="rId4" imgW="990600" imgH="279400" progId="Equation.3">
                  <p:embed/>
                </p:oleObj>
              </mc:Choice>
              <mc:Fallback>
                <p:oleObj name="Equation" r:id="rId4" imgW="9906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1011271"/>
                        <a:ext cx="19685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7" name="Line 12"/>
          <p:cNvSpPr>
            <a:spLocks noChangeShapeType="1"/>
          </p:cNvSpPr>
          <p:nvPr/>
        </p:nvSpPr>
        <p:spPr bwMode="auto">
          <a:xfrm>
            <a:off x="7162540" y="3471903"/>
            <a:ext cx="533400" cy="0"/>
          </a:xfrm>
          <a:prstGeom prst="line">
            <a:avLst/>
          </a:prstGeom>
          <a:noFill/>
          <a:ln w="38100">
            <a:solidFill>
              <a:srgbClr val="FA1E2A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t-IT"/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358947"/>
              </p:ext>
            </p:extLst>
          </p:nvPr>
        </p:nvGraphicFramePr>
        <p:xfrm>
          <a:off x="7705724" y="3256855"/>
          <a:ext cx="1436688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39" name="Equation" r:id="rId6" imgW="723900" imgH="228600" progId="Equation.3">
                  <p:embed/>
                </p:oleObj>
              </mc:Choice>
              <mc:Fallback>
                <p:oleObj name="Equation" r:id="rId6" imgW="723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5724" y="3256855"/>
                        <a:ext cx="1436688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8" name="Rectangle 14"/>
          <p:cNvSpPr>
            <a:spLocks noChangeArrowheads="1"/>
          </p:cNvSpPr>
          <p:nvPr/>
        </p:nvSpPr>
        <p:spPr bwMode="auto">
          <a:xfrm>
            <a:off x="6171940" y="3369568"/>
            <a:ext cx="990600" cy="228600"/>
          </a:xfrm>
          <a:prstGeom prst="rect">
            <a:avLst/>
          </a:prstGeom>
          <a:noFill/>
          <a:ln w="38100">
            <a:solidFill>
              <a:srgbClr val="FA1E2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it-IT">
              <a:latin typeface="Calibri" pitchFamily="8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-1" y="17462"/>
            <a:ext cx="9142413" cy="96326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/>
          <a:p>
            <a:pPr eaLnBrk="1" hangingPunct="1"/>
            <a:endParaRPr lang="en-GB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Collisions  tuning:</a:t>
            </a:r>
          </a:p>
          <a:p>
            <a:pPr eaLnBrk="1" hangingPunct="1"/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Vertical </a:t>
            </a:r>
            <a:r>
              <a:rPr lang="en-US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beam-beam Luminosity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scan</a:t>
            </a:r>
            <a:endParaRPr lang="en-GB" sz="2000" dirty="0">
              <a:latin typeface="Comic Sans MS" pitchFamily="66" charset="0"/>
            </a:endParaRPr>
          </a:p>
          <a:p>
            <a:pPr eaLnBrk="1" hangingPunct="1"/>
            <a:r>
              <a:rPr lang="en-GB" sz="2000" dirty="0" smtClean="0">
                <a:latin typeface="Comic Sans MS" pitchFamily="66" charset="0"/>
              </a:rPr>
              <a:t>The convoluted vertical size                           measured by scanning a beam </a:t>
            </a:r>
          </a:p>
          <a:p>
            <a:pPr eaLnBrk="1" hangingPunct="1"/>
            <a:endParaRPr lang="en-GB" sz="2000" dirty="0">
              <a:latin typeface="Comic Sans MS" pitchFamily="66" charset="0"/>
            </a:endParaRPr>
          </a:p>
          <a:p>
            <a:pPr eaLnBrk="1" hangingPunct="1"/>
            <a:r>
              <a:rPr lang="en-GB" sz="2000" dirty="0" smtClean="0">
                <a:latin typeface="Comic Sans MS" pitchFamily="66" charset="0"/>
              </a:rPr>
              <a:t>through the other one looking  the luminosity at IP.</a:t>
            </a:r>
          </a:p>
        </p:txBody>
      </p:sp>
      <p:sp>
        <p:nvSpPr>
          <p:cNvPr id="13" name="Rectangle 93"/>
          <p:cNvSpPr>
            <a:spLocks/>
          </p:cNvSpPr>
          <p:nvPr/>
        </p:nvSpPr>
        <p:spPr bwMode="auto">
          <a:xfrm>
            <a:off x="179512" y="6109818"/>
            <a:ext cx="8784975" cy="720080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 algn="just"/>
            <a:r>
              <a:rPr lang="en-US" sz="1800" dirty="0" smtClean="0">
                <a:ea typeface="Century Gothic" charset="0"/>
                <a:cs typeface="Century Gothic" charset="0"/>
              </a:rPr>
              <a:t>Achieved  a smaller vertical beam size with the KLOE solenoid than the best achieved without it,  </a:t>
            </a:r>
            <a:r>
              <a:rPr lang="en-US" sz="1800" dirty="0" err="1" smtClean="0">
                <a:latin typeface="Symbol" pitchFamily="18" charset="2"/>
                <a:ea typeface="Century Gothic" charset="0"/>
                <a:cs typeface="Century Gothic" charset="0"/>
              </a:rPr>
              <a:t>s</a:t>
            </a:r>
            <a:r>
              <a:rPr lang="en-US" sz="1800" baseline="-25000" dirty="0" err="1" smtClean="0">
                <a:ea typeface="Century Gothic" charset="0"/>
                <a:cs typeface="Century Gothic" charset="0"/>
              </a:rPr>
              <a:t>y</a:t>
            </a:r>
            <a:r>
              <a:rPr lang="en-US" sz="1800" dirty="0" smtClean="0">
                <a:ea typeface="Century Gothic" charset="0"/>
                <a:cs typeface="Century Gothic" charset="0"/>
              </a:rPr>
              <a:t>=3.5 </a:t>
            </a:r>
            <a:r>
              <a:rPr lang="en-US" sz="1800" dirty="0" smtClean="0">
                <a:latin typeface="Symbol" pitchFamily="18" charset="2"/>
                <a:ea typeface="Century Gothic" charset="0"/>
                <a:cs typeface="Century Gothic" charset="0"/>
              </a:rPr>
              <a:t>m</a:t>
            </a:r>
            <a:r>
              <a:rPr lang="en-US" sz="1800" dirty="0" smtClean="0">
                <a:ea typeface="Century Gothic" charset="0"/>
                <a:cs typeface="Century Gothic" charset="0"/>
              </a:rPr>
              <a:t>m ,during the SIDDHARTA   run.</a:t>
            </a:r>
            <a:endParaRPr lang="en-US" sz="1800" dirty="0">
              <a:solidFill>
                <a:schemeClr val="tx1"/>
              </a:solidFill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13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Scicom2011_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" t="7866" r="3941" b="34430"/>
          <a:stretch>
            <a:fillRect/>
          </a:stretch>
        </p:blipFill>
        <p:spPr bwMode="auto">
          <a:xfrm>
            <a:off x="3484847" y="692696"/>
            <a:ext cx="5692775" cy="604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789040"/>
            <a:ext cx="5375771" cy="303024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Box 7"/>
          <p:cNvSpPr txBox="1">
            <a:spLocks noChangeArrowheads="1"/>
          </p:cNvSpPr>
          <p:nvPr/>
        </p:nvSpPr>
        <p:spPr bwMode="auto">
          <a:xfrm>
            <a:off x="6400991" y="4077072"/>
            <a:ext cx="1954213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eaLnBrk="1" hangingPunct="1"/>
            <a:r>
              <a:rPr lang="en-US" sz="1800">
                <a:solidFill>
                  <a:srgbClr val="F71FFF"/>
                </a:solidFill>
              </a:rPr>
              <a:t>SIDDHARTA run</a:t>
            </a:r>
          </a:p>
        </p:txBody>
      </p:sp>
      <p:grpSp>
        <p:nvGrpSpPr>
          <p:cNvPr id="44041" name="Group 16"/>
          <p:cNvGrpSpPr>
            <a:grpSpLocks/>
          </p:cNvGrpSpPr>
          <p:nvPr/>
        </p:nvGrpSpPr>
        <p:grpSpPr bwMode="auto">
          <a:xfrm>
            <a:off x="642937" y="827881"/>
            <a:ext cx="2306637" cy="1435100"/>
            <a:chOff x="642323" y="1542557"/>
            <a:chExt cx="2306530" cy="1435688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42323" y="1547322"/>
              <a:ext cx="2306530" cy="1430923"/>
            </a:xfrm>
            <a:prstGeom prst="rect">
              <a:avLst/>
            </a:prstGeom>
            <a:solidFill>
              <a:srgbClr val="C3D69B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it-IT">
                <a:solidFill>
                  <a:srgbClr val="FFFFFF"/>
                </a:solidFill>
                <a:latin typeface="Calibri" pitchFamily="84" charset="0"/>
              </a:endParaRPr>
            </a:p>
          </p:txBody>
        </p:sp>
        <p:graphicFrame>
          <p:nvGraphicFramePr>
            <p:cNvPr id="44034" name="Object 2"/>
            <p:cNvGraphicFramePr>
              <a:graphicFrameLocks noChangeAspect="1"/>
            </p:cNvGraphicFramePr>
            <p:nvPr/>
          </p:nvGraphicFramePr>
          <p:xfrm>
            <a:off x="812591" y="1542557"/>
            <a:ext cx="1882271" cy="941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22" name="Equation" r:id="rId5" imgW="787400" imgH="393700" progId="Equation.3">
                    <p:embed/>
                  </p:oleObj>
                </mc:Choice>
                <mc:Fallback>
                  <p:oleObj name="Equation" r:id="rId5" imgW="787400" imgH="393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2591" y="1542557"/>
                          <a:ext cx="1882271" cy="941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6558" y="39326"/>
            <a:ext cx="9057117" cy="653370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endParaRPr lang="en-GB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Collisions  tuning: Specific Luminosity </a:t>
            </a:r>
            <a:r>
              <a:rPr lang="en-GB" sz="32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3200" b="1" i="1" baseline="-25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endParaRPr lang="en-US" sz="3200" b="1" i="1" baseline="-25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3" name="Rectangle 93"/>
          <p:cNvSpPr>
            <a:spLocks/>
          </p:cNvSpPr>
          <p:nvPr/>
        </p:nvSpPr>
        <p:spPr bwMode="auto">
          <a:xfrm>
            <a:off x="43180" y="2361964"/>
            <a:ext cx="3664724" cy="2083408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sz="1800" b="1" dirty="0" smtClean="0">
                <a:solidFill>
                  <a:srgbClr val="FF0000"/>
                </a:solidFill>
              </a:rPr>
              <a:t> At </a:t>
            </a:r>
            <a:r>
              <a:rPr lang="en-GB" sz="1800" b="1" dirty="0">
                <a:solidFill>
                  <a:srgbClr val="FF0000"/>
                </a:solidFill>
              </a:rPr>
              <a:t>low currents </a:t>
            </a:r>
            <a:r>
              <a:rPr lang="en-GB" sz="1800" b="1" dirty="0" err="1">
                <a:solidFill>
                  <a:srgbClr val="FF0000"/>
                </a:solidFill>
              </a:rPr>
              <a:t>L</a:t>
            </a:r>
            <a:r>
              <a:rPr lang="en-GB" sz="1800" b="1" baseline="-25000" dirty="0" err="1">
                <a:solidFill>
                  <a:srgbClr val="FF0000"/>
                </a:solidFill>
              </a:rPr>
              <a:t>sp</a:t>
            </a:r>
            <a:r>
              <a:rPr lang="en-GB" sz="1800" b="1" baseline="-25000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</a:rPr>
              <a:t>= 4.5 10</a:t>
            </a:r>
            <a:r>
              <a:rPr lang="en-GB" sz="1800" b="1" baseline="30000" dirty="0">
                <a:solidFill>
                  <a:srgbClr val="FF0000"/>
                </a:solidFill>
              </a:rPr>
              <a:t>-28</a:t>
            </a:r>
            <a:r>
              <a:rPr lang="en-GB" sz="1800" b="1" dirty="0">
                <a:solidFill>
                  <a:srgbClr val="FF0000"/>
                </a:solidFill>
              </a:rPr>
              <a:t> cm</a:t>
            </a:r>
            <a:r>
              <a:rPr lang="en-GB" sz="1800" b="1" baseline="30000" dirty="0">
                <a:solidFill>
                  <a:srgbClr val="FF0000"/>
                </a:solidFill>
              </a:rPr>
              <a:t>-2</a:t>
            </a:r>
            <a:r>
              <a:rPr lang="en-GB" sz="1800" b="1" dirty="0">
                <a:solidFill>
                  <a:srgbClr val="FF0000"/>
                </a:solidFill>
              </a:rPr>
              <a:t> s</a:t>
            </a:r>
            <a:r>
              <a:rPr lang="en-GB" sz="1800" b="1" baseline="30000" dirty="0">
                <a:solidFill>
                  <a:srgbClr val="FF0000"/>
                </a:solidFill>
              </a:rPr>
              <a:t>-1</a:t>
            </a:r>
            <a:r>
              <a:rPr lang="en-GB" sz="1800" b="1" dirty="0">
                <a:solidFill>
                  <a:srgbClr val="FF0000"/>
                </a:solidFill>
              </a:rPr>
              <a:t> </a:t>
            </a:r>
            <a:endParaRPr lang="en-GB" sz="1800" b="1" dirty="0" smtClean="0">
              <a:solidFill>
                <a:srgbClr val="FF0000"/>
              </a:solidFill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0090"/>
                </a:solidFill>
              </a:rPr>
              <a:t> </a:t>
            </a:r>
            <a:r>
              <a:rPr lang="en-GB" sz="1800" dirty="0" err="1" smtClean="0">
                <a:solidFill>
                  <a:srgbClr val="000090"/>
                </a:solidFill>
              </a:rPr>
              <a:t>L</a:t>
            </a:r>
            <a:r>
              <a:rPr lang="en-GB" sz="1800" baseline="-25000" dirty="0" err="1" smtClean="0">
                <a:solidFill>
                  <a:srgbClr val="000090"/>
                </a:solidFill>
              </a:rPr>
              <a:t>sp</a:t>
            </a:r>
            <a:r>
              <a:rPr lang="en-GB" sz="1800" dirty="0" smtClean="0">
                <a:solidFill>
                  <a:srgbClr val="000090"/>
                </a:solidFill>
              </a:rPr>
              <a:t> comparable with the best SIDDHARTA run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GB" sz="1800" dirty="0" smtClean="0">
                <a:solidFill>
                  <a:srgbClr val="000090"/>
                </a:solidFill>
              </a:rPr>
              <a:t> </a:t>
            </a:r>
            <a:r>
              <a:rPr lang="en-GB" sz="1800" dirty="0" err="1" smtClean="0">
                <a:solidFill>
                  <a:srgbClr val="000090"/>
                </a:solidFill>
              </a:rPr>
              <a:t>L</a:t>
            </a:r>
            <a:r>
              <a:rPr lang="en-GB" sz="1800" baseline="-25000" dirty="0" err="1" smtClean="0">
                <a:solidFill>
                  <a:srgbClr val="000090"/>
                </a:solidFill>
              </a:rPr>
              <a:t>sp</a:t>
            </a:r>
            <a:r>
              <a:rPr lang="en-GB" sz="1800" baseline="-25000" dirty="0" smtClean="0">
                <a:solidFill>
                  <a:srgbClr val="000090"/>
                </a:solidFill>
              </a:rPr>
              <a:t> </a:t>
            </a:r>
            <a:r>
              <a:rPr lang="en-GB" sz="1800" dirty="0" smtClean="0">
                <a:solidFill>
                  <a:srgbClr val="000090"/>
                </a:solidFill>
              </a:rPr>
              <a:t>exceeds </a:t>
            </a:r>
            <a:r>
              <a:rPr lang="en-GB" sz="1800" dirty="0">
                <a:solidFill>
                  <a:srgbClr val="000090"/>
                </a:solidFill>
              </a:rPr>
              <a:t>by 4 times the best value measured during the past KLOE runs</a:t>
            </a:r>
            <a:r>
              <a:rPr lang="en-US" sz="1800" dirty="0">
                <a:solidFill>
                  <a:srgbClr val="000090"/>
                </a:solidFill>
              </a:rPr>
              <a:t> </a:t>
            </a:r>
            <a:r>
              <a:rPr lang="en-US" sz="1800" dirty="0" smtClean="0">
                <a:solidFill>
                  <a:srgbClr val="000090"/>
                </a:solidFill>
              </a:rPr>
              <a:t>   </a:t>
            </a:r>
            <a:endParaRPr lang="en-US" sz="1800" dirty="0">
              <a:solidFill>
                <a:srgbClr val="000090"/>
              </a:solidFill>
            </a:endParaRPr>
          </a:p>
        </p:txBody>
      </p:sp>
      <p:sp>
        <p:nvSpPr>
          <p:cNvPr id="14" name="Rectangle 93"/>
          <p:cNvSpPr>
            <a:spLocks/>
          </p:cNvSpPr>
          <p:nvPr/>
        </p:nvSpPr>
        <p:spPr bwMode="auto">
          <a:xfrm>
            <a:off x="26559" y="5319450"/>
            <a:ext cx="5337530" cy="1420059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eaLnBrk="1" hangingPunct="1"/>
            <a:r>
              <a:rPr lang="en-GB" sz="1800" b="1" dirty="0">
                <a:solidFill>
                  <a:srgbClr val="FF0000"/>
                </a:solidFill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Given the fragmented and limited time available   so  far, </a:t>
            </a:r>
          </a:p>
          <a:p>
            <a:pPr eaLnBrk="1" hangingPunct="1"/>
            <a:r>
              <a:rPr lang="en-GB" sz="2000" b="1" dirty="0" smtClean="0">
                <a:solidFill>
                  <a:srgbClr val="FF0000"/>
                </a:solidFill>
              </a:rPr>
              <a:t>we found promising and encouraging results.</a:t>
            </a:r>
          </a:p>
          <a:p>
            <a:pPr eaLnBrk="1" hangingPunct="1"/>
            <a:endParaRPr lang="en-GB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6558" y="39326"/>
            <a:ext cx="9057117" cy="653370"/>
          </a:xfrm>
          <a:prstGeom prst="rect">
            <a:avLst/>
          </a:prstGeom>
          <a:solidFill>
            <a:srgbClr val="0000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DA</a:t>
            </a:r>
            <a:r>
              <a:rPr lang="en-GB" sz="3200" b="1" i="1" dirty="0" smtClean="0">
                <a:solidFill>
                  <a:srgbClr val="FFFF00"/>
                </a:solidFill>
                <a:latin typeface="Symbol" pitchFamily="18" charset="2"/>
              </a:rPr>
              <a:t>F</a:t>
            </a:r>
            <a:r>
              <a:rPr lang="en-GB" sz="3200" b="1" i="1" dirty="0" smtClean="0">
                <a:solidFill>
                  <a:srgbClr val="FFFF00"/>
                </a:solidFill>
                <a:latin typeface="Times New Roman" pitchFamily="18" charset="0"/>
              </a:rPr>
              <a:t>NE  now…</a:t>
            </a:r>
            <a:endParaRPr lang="en-GB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93"/>
          <p:cNvSpPr>
            <a:spLocks/>
          </p:cNvSpPr>
          <p:nvPr/>
        </p:nvSpPr>
        <p:spPr bwMode="auto">
          <a:xfrm>
            <a:off x="179512" y="836713"/>
            <a:ext cx="7351539" cy="432048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algn="just" eaLnBrk="1" hangingPunct="1"/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DAFNE operation restarted on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October </a:t>
            </a:r>
            <a:r>
              <a:rPr lang="en-US" sz="2000" dirty="0">
                <a:solidFill>
                  <a:srgbClr val="FF0000"/>
                </a:solidFill>
                <a:latin typeface="Comic Sans MS" pitchFamily="66" charset="0"/>
              </a:rPr>
              <a:t>27 </a:t>
            </a:r>
            <a:r>
              <a:rPr lang="en-US" sz="2000" baseline="30000" dirty="0" err="1">
                <a:solidFill>
                  <a:srgbClr val="FF0000"/>
                </a:solidFill>
                <a:latin typeface="Comic Sans MS" pitchFamily="66" charset="0"/>
              </a:rPr>
              <a:t>th</a:t>
            </a:r>
            <a:r>
              <a:rPr lang="en-US" sz="2000" dirty="0" err="1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en-US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Rectangle 93"/>
          <p:cNvSpPr>
            <a:spLocks/>
          </p:cNvSpPr>
          <p:nvPr/>
        </p:nvSpPr>
        <p:spPr bwMode="auto">
          <a:xfrm>
            <a:off x="5652120" y="1780630"/>
            <a:ext cx="3431555" cy="2152426"/>
          </a:xfrm>
          <a:prstGeom prst="rect">
            <a:avLst/>
          </a:prstGeom>
          <a:solidFill>
            <a:srgbClr val="47CCF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algn="just" eaLnBrk="1" hangingPunct="1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Tuning-up the collider for the KLOE-2 data taking which is expected to be at regime in two months. </a:t>
            </a:r>
            <a:endParaRPr lang="en-US" dirty="0">
              <a:solidFill>
                <a:srgbClr val="000090"/>
              </a:solidFill>
              <a:latin typeface="Comic Sans MS" pitchFamily="66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4838700" cy="53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54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B0C9B3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D4E1D6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1_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6550</TotalTime>
  <Words>3105</Words>
  <Application>Microsoft Office PowerPoint</Application>
  <PresentationFormat>Presentazione su schermo (4:3)</PresentationFormat>
  <Paragraphs>575</Paragraphs>
  <Slides>51</Slides>
  <Notes>30</Notes>
  <HiddenSlides>19</HiddenSlides>
  <MMClips>1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51</vt:i4>
      </vt:variant>
    </vt:vector>
  </HeadingPairs>
  <TitlesOfParts>
    <vt:vector size="55" baseType="lpstr">
      <vt:lpstr>Blank Presentation</vt:lpstr>
      <vt:lpstr>21_Soaring</vt:lpstr>
      <vt:lpstr>Equation</vt:lpstr>
      <vt:lpstr>Document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Beamlines @ DANE</vt:lpstr>
      <vt:lpstr>Beamtime  for DANE-light  </vt:lpstr>
      <vt:lpstr>SINBAD-IR upgrade</vt:lpstr>
      <vt:lpstr>DXR1 Soft X-ray Beamline</vt:lpstr>
      <vt:lpstr>New DXR2  beamline</vt:lpstr>
      <vt:lpstr>Presentazione standard di PowerPoint</vt:lpstr>
      <vt:lpstr>Status of the XUV HEB (60-1000 eV)</vt:lpstr>
      <vt:lpstr>Status of the XUV LEB (35-200 eV)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DANE present achievements &amp; perspectives </vt:lpstr>
      <vt:lpstr>Presentazione standard di PowerPoint</vt:lpstr>
      <vt:lpstr>Presentazione standard di PowerPoint</vt:lpstr>
      <vt:lpstr>GeV ACCELERATION WITH SELF INJECTION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INFN Ist. Nazionale di Fisica Nucleare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INFN Ist. Nazionale di Fisica Nucleare</dc:creator>
  <cp:lastModifiedBy>valeria</cp:lastModifiedBy>
  <cp:revision>434</cp:revision>
  <cp:lastPrinted>2011-11-09T15:32:57Z</cp:lastPrinted>
  <dcterms:created xsi:type="dcterms:W3CDTF">2009-11-25T13:27:15Z</dcterms:created>
  <dcterms:modified xsi:type="dcterms:W3CDTF">2011-11-24T12:59:03Z</dcterms:modified>
</cp:coreProperties>
</file>