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4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61" r:id="rId2"/>
    <p:sldId id="269" r:id="rId3"/>
    <p:sldId id="307" r:id="rId4"/>
    <p:sldId id="271" r:id="rId5"/>
    <p:sldId id="272" r:id="rId6"/>
    <p:sldId id="273" r:id="rId7"/>
    <p:sldId id="275" r:id="rId8"/>
    <p:sldId id="287" r:id="rId9"/>
    <p:sldId id="288" r:id="rId10"/>
    <p:sldId id="289" r:id="rId11"/>
    <p:sldId id="290" r:id="rId12"/>
    <p:sldId id="292" r:id="rId13"/>
    <p:sldId id="293" r:id="rId14"/>
    <p:sldId id="294" r:id="rId15"/>
    <p:sldId id="296" r:id="rId16"/>
    <p:sldId id="306" r:id="rId17"/>
    <p:sldId id="315" r:id="rId18"/>
    <p:sldId id="316" r:id="rId19"/>
    <p:sldId id="317" r:id="rId20"/>
    <p:sldId id="312" r:id="rId21"/>
    <p:sldId id="318" r:id="rId22"/>
    <p:sldId id="319" r:id="rId23"/>
    <p:sldId id="324" r:id="rId24"/>
    <p:sldId id="299" r:id="rId25"/>
    <p:sldId id="301" r:id="rId26"/>
    <p:sldId id="285" r:id="rId27"/>
    <p:sldId id="305" r:id="rId28"/>
    <p:sldId id="302" r:id="rId29"/>
    <p:sldId id="281" r:id="rId30"/>
    <p:sldId id="280" r:id="rId31"/>
    <p:sldId id="310" r:id="rId32"/>
    <p:sldId id="311" r:id="rId33"/>
    <p:sldId id="274" r:id="rId34"/>
    <p:sldId id="282" r:id="rId35"/>
    <p:sldId id="265" r:id="rId36"/>
    <p:sldId id="323" r:id="rId37"/>
    <p:sldId id="279" r:id="rId38"/>
    <p:sldId id="320" r:id="rId39"/>
    <p:sldId id="321" r:id="rId40"/>
    <p:sldId id="322" r:id="rId41"/>
    <p:sldId id="303" r:id="rId42"/>
    <p:sldId id="260" r:id="rId43"/>
    <p:sldId id="276" r:id="rId44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UB-Script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UB-Script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UB-Script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UB-Script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UB-Script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UB-Script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UB-Script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UB-Script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UB-Script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-1112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25/11/11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P-ECFA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CD9766D-0739-ED49-9B27-0ACD1DAB3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4772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25/11/11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P-ECFA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A42AEF8-32F7-3540-A662-B689FF59D3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3817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fld id="{D3F877B8-E2C7-8B49-82AF-0E3C0C347CF7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18436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25/11/11</a:t>
            </a:r>
          </a:p>
        </p:txBody>
      </p:sp>
      <p:sp>
        <p:nvSpPr>
          <p:cNvPr id="18437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P-ECFA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fld id="{B30B8D45-E6A9-3E40-881C-A63DC02D70B7}" type="slidenum">
              <a:rPr lang="en-US" sz="1200"/>
              <a:pPr eaLnBrk="1" hangingPunct="1"/>
              <a:t>26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7041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fld id="{22F7FD65-332A-F648-810D-6E67B833831F}" type="slidenum">
              <a:rPr lang="en-US" sz="1200"/>
              <a:pPr eaLnBrk="1" hangingPunct="1"/>
              <a:t>30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11.vml"/><Relationship Id="rId2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12.vml"/><Relationship Id="rId2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13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7.v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8.vml"/><Relationship Id="rId2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9.vml"/><Relationship Id="rId2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10.v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404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88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FC3EA-7774-A947-BB5A-E23891803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TheoAlex, Greek Midterm, PECFA @ CERN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37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20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89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644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130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68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228600"/>
            <a:ext cx="8458200" cy="609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38100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TheoAlex, Greek Midterm, PECFA @ CERN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9BC9D-1B17-CF48-9F7C-83261116D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19186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28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3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52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1459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76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81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00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264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524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48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548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1432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572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950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96" name="Image" r:id="rId3" imgW="7619048" imgH="4177778" progId="Photoshop.Image.7">
                  <p:embed/>
                </p:oleObj>
              </mc:Choice>
              <mc:Fallback>
                <p:oleObj name="Image" r:id="rId3" imgW="7619048" imgH="417777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1026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vmlDrawing" Target="../drawings/vmlDrawing1.vml"/><Relationship Id="rId16" Type="http://schemas.openxmlformats.org/officeDocument/2006/relationships/oleObject" Target="../embeddings/oleObject1.bin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7"/>
          <p:cNvGraphicFramePr>
            <a:graphicFrameLocks noChangeAspect="1"/>
          </p:cNvGraphicFramePr>
          <p:nvPr userDrawn="1"/>
        </p:nvGraphicFramePr>
        <p:xfrm>
          <a:off x="0" y="0"/>
          <a:ext cx="9144000" cy="682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" name="Image" r:id="rId16" imgW="7619048" imgH="4177778" progId="Photoshop.Image.7">
                  <p:embed/>
                </p:oleObj>
              </mc:Choice>
              <mc:Fallback>
                <p:oleObj name="Image" r:id="rId16" imgW="7619048" imgH="4177778" progId="Photoshop.Image.7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2708B22-793F-3E4B-B825-18D2C698BF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895590" y="6356350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20" r:id="rId10"/>
    <p:sldLayoutId id="2147483930" r:id="rId11"/>
    <p:sldLayoutId id="2147483931" r:id="rId12"/>
    <p:sldLayoutId id="2147483932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11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8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5" Type="http://schemas.openxmlformats.org/officeDocument/2006/relationships/image" Target="../media/image11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cache.eb.com/eb/image?id=1049&amp;imgrefurl=http://concise.britannica.com/dday/print?articleId=93867&amp;fullArticle=true&amp;tocId=9093867&amp;h=250&amp;w=379&amp;sz=3&amp;hl=en&amp;start=3&amp;um=1&amp;usg=__V7Wo2-_NlXSPM-4MG9S-Q38CZ8g=&amp;tbnid=bqIURvCXW3bQBM:&amp;tbnh=81&amp;tbnw=123&amp;prev=/images?q=greece+flag&amp;um=1&amp;hl=en&amp;rls=com.microsoft:en-us:IE-SearchBox&amp;rlz=1I7GGIH&amp;sa=X" TargetMode="External"/><Relationship Id="rId4" Type="http://schemas.openxmlformats.org/officeDocument/2006/relationships/image" Target="../media/image14.jpeg"/><Relationship Id="rId5" Type="http://schemas.openxmlformats.org/officeDocument/2006/relationships/image" Target="../media/image11.png"/><Relationship Id="rId6" Type="http://schemas.openxmlformats.org/officeDocument/2006/relationships/image" Target="../media/image36.png"/><Relationship Id="rId7" Type="http://schemas.openxmlformats.org/officeDocument/2006/relationships/image" Target="../media/image37.gi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jpe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37.gif"/><Relationship Id="rId5" Type="http://schemas.openxmlformats.org/officeDocument/2006/relationships/image" Target="../media/image46.jpeg"/><Relationship Id="rId6" Type="http://schemas.openxmlformats.org/officeDocument/2006/relationships/image" Target="../media/image47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jpe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jpeg"/><Relationship Id="rId5" Type="http://schemas.openxmlformats.org/officeDocument/2006/relationships/image" Target="../media/image55.jpeg"/><Relationship Id="rId6" Type="http://schemas.openxmlformats.org/officeDocument/2006/relationships/image" Target="../media/image56.jpeg"/><Relationship Id="rId7" Type="http://schemas.openxmlformats.org/officeDocument/2006/relationships/image" Target="../media/image57.jpe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jpeg"/><Relationship Id="rId7" Type="http://schemas.openxmlformats.org/officeDocument/2006/relationships/image" Target="../media/image63.png"/><Relationship Id="rId8" Type="http://schemas.openxmlformats.org/officeDocument/2006/relationships/image" Target="../media/image64.png"/><Relationship Id="rId9" Type="http://schemas.openxmlformats.org/officeDocument/2006/relationships/image" Target="../media/image65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jpeg"/><Relationship Id="rId6" Type="http://schemas.openxmlformats.org/officeDocument/2006/relationships/image" Target="../media/image70.jpeg"/><Relationship Id="rId7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4" Type="http://schemas.openxmlformats.org/officeDocument/2006/relationships/image" Target="../media/image48.jpeg"/><Relationship Id="rId5" Type="http://schemas.openxmlformats.org/officeDocument/2006/relationships/image" Target="../media/image9.png"/><Relationship Id="rId6" Type="http://schemas.openxmlformats.org/officeDocument/2006/relationships/image" Target="../media/image74.wmf"/><Relationship Id="rId7" Type="http://schemas.openxmlformats.org/officeDocument/2006/relationships/image" Target="../media/image75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direct.com/science/article/pii/S0168900210014373%23aff2" TargetMode="External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sciencedirect.com/science/article/pii/S0168900210014373%23aff1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stat-wlcg.cern.ch/apps/topology/federation/281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jpeg"/><Relationship Id="rId5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1.jpeg"/><Relationship Id="rId12" Type="http://schemas.openxmlformats.org/officeDocument/2006/relationships/image" Target="../media/image92.jpeg"/><Relationship Id="rId13" Type="http://schemas.openxmlformats.org/officeDocument/2006/relationships/image" Target="../media/image93.png"/><Relationship Id="rId14" Type="http://schemas.openxmlformats.org/officeDocument/2006/relationships/image" Target="../media/image94.jpeg"/><Relationship Id="rId15" Type="http://schemas.openxmlformats.org/officeDocument/2006/relationships/image" Target="../media/image95.png"/><Relationship Id="rId16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86.png"/><Relationship Id="rId4" Type="http://schemas.openxmlformats.org/officeDocument/2006/relationships/image" Target="../media/image87.jpeg"/><Relationship Id="rId5" Type="http://schemas.openxmlformats.org/officeDocument/2006/relationships/image" Target="../media/image88.png"/><Relationship Id="rId6" Type="http://schemas.openxmlformats.org/officeDocument/2006/relationships/image" Target="../media/image89.jpeg"/><Relationship Id="rId7" Type="http://schemas.openxmlformats.org/officeDocument/2006/relationships/image" Target="../media/image90.png"/><Relationship Id="rId8" Type="http://schemas.openxmlformats.org/officeDocument/2006/relationships/hyperlink" Target="http://www.physics.ntua.gr/POPPHYS" TargetMode="External"/><Relationship Id="rId9" Type="http://schemas.openxmlformats.org/officeDocument/2006/relationships/hyperlink" Target="http://www.physics.ntua.gr/POPPHYS/LHC/press_release.html" TargetMode="External"/><Relationship Id="rId10" Type="http://schemas.openxmlformats.org/officeDocument/2006/relationships/hyperlink" Target="http://www.physics.ntua.gr/POPPHYS/LHC/ATLAS_video_I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5.png"/><Relationship Id="rId12" Type="http://schemas.openxmlformats.org/officeDocument/2006/relationships/image" Target="../media/image106.png"/><Relationship Id="rId13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jpeg"/><Relationship Id="rId6" Type="http://schemas.openxmlformats.org/officeDocument/2006/relationships/image" Target="../media/image100.jpeg"/><Relationship Id="rId7" Type="http://schemas.openxmlformats.org/officeDocument/2006/relationships/image" Target="../media/image101.jpeg"/><Relationship Id="rId8" Type="http://schemas.openxmlformats.org/officeDocument/2006/relationships/image" Target="../media/image102.jpeg"/><Relationship Id="rId9" Type="http://schemas.openxmlformats.org/officeDocument/2006/relationships/image" Target="../media/image103.png"/><Relationship Id="rId10" Type="http://schemas.openxmlformats.org/officeDocument/2006/relationships/image" Target="../media/image10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6" Type="http://schemas.openxmlformats.org/officeDocument/2006/relationships/image" Target="../media/image112.png"/><Relationship Id="rId7" Type="http://schemas.openxmlformats.org/officeDocument/2006/relationships/image" Target="../media/image11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hyperlink" Target="http://images.google.com/imgres?imgurl=http://cache.eb.com/eb/image?id=1049&amp;imgrefurl=http://concise.britannica.com/dday/print?articleId=93867&amp;fullArticle=true&amp;tocId=9093867&amp;h=250&amp;w=379&amp;sz=3&amp;hl=en&amp;start=3&amp;um=1&amp;usg=__V7Wo2-_NlXSPM-4MG9S-Q38CZ8g=&amp;tbnid=bqIURvCXW3bQBM:&amp;tbnh=81&amp;tbnw=123&amp;prev=/images?q=greece+flag&amp;um=1&amp;hl=en&amp;rls=com.microsoft:en-us:IE-SearchBox&amp;rlz=1I7GGIH&amp;sa=X" TargetMode="External"/><Relationship Id="rId12" Type="http://schemas.openxmlformats.org/officeDocument/2006/relationships/image" Target="../media/image14.jpeg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10.xml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oleObject" Target="../embeddings/oleObject14.bin"/><Relationship Id="rId9" Type="http://schemas.openxmlformats.org/officeDocument/2006/relationships/image" Target="../media/image7.png"/><Relationship Id="rId10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ctrTitle"/>
          </p:nvPr>
        </p:nvSpPr>
        <p:spPr bwMode="auto">
          <a:xfrm>
            <a:off x="757238" y="1281113"/>
            <a:ext cx="8081962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err="1" smtClean="0">
                <a:latin typeface="Arial" charset="0"/>
                <a:ea typeface="ＭＳ Ｐゴシック" charset="0"/>
              </a:rPr>
              <a:t>Midtem</a:t>
            </a:r>
            <a:r>
              <a:rPr lang="en-US" b="1" dirty="0" smtClean="0">
                <a:latin typeface="Arial" charset="0"/>
                <a:ea typeface="ＭＳ Ｐゴシック" charset="0"/>
              </a:rPr>
              <a:t> Greece - </a:t>
            </a:r>
            <a:r>
              <a:rPr lang="en-US" b="1" dirty="0">
                <a:latin typeface="Arial" charset="0"/>
                <a:ea typeface="ＭＳ Ｐゴシック" charset="0"/>
              </a:rPr>
              <a:t>Report</a:t>
            </a:r>
          </a:p>
        </p:txBody>
      </p:sp>
      <p:sp>
        <p:nvSpPr>
          <p:cNvPr id="17410" name="Subtitle 2"/>
          <p:cNvSpPr>
            <a:spLocks noGrp="1"/>
          </p:cNvSpPr>
          <p:nvPr>
            <p:ph type="subTitle" idx="1"/>
          </p:nvPr>
        </p:nvSpPr>
        <p:spPr bwMode="auto">
          <a:xfrm>
            <a:off x="1362075" y="2103438"/>
            <a:ext cx="64008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Arial" charset="0"/>
                <a:ea typeface="ＭＳ Ｐゴシック" charset="0"/>
              </a:rPr>
              <a:t>Theo Alexopoulos</a:t>
            </a:r>
          </a:p>
          <a:p>
            <a:r>
              <a:rPr lang="en-US">
                <a:latin typeface="Arial" charset="0"/>
                <a:ea typeface="ＭＳ Ｐゴシック" charset="0"/>
              </a:rPr>
              <a:t>NTU-Athens</a:t>
            </a:r>
          </a:p>
        </p:txBody>
      </p:sp>
      <p:sp>
        <p:nvSpPr>
          <p:cNvPr id="17411" name="Subtitle 2"/>
          <p:cNvSpPr txBox="1">
            <a:spLocks/>
          </p:cNvSpPr>
          <p:nvPr/>
        </p:nvSpPr>
        <p:spPr bwMode="auto">
          <a:xfrm>
            <a:off x="1514475" y="504031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sz="3200">
                <a:latin typeface="Arial" charset="0"/>
                <a:cs typeface="Arial" charset="0"/>
              </a:rPr>
              <a:t>P-ECFA @ CERN </a:t>
            </a:r>
          </a:p>
          <a:p>
            <a:pPr algn="ctr">
              <a:spcBef>
                <a:spcPct val="20000"/>
              </a:spcBef>
            </a:pPr>
            <a:r>
              <a:rPr lang="en-US" sz="3200">
                <a:latin typeface="Arial" charset="0"/>
                <a:cs typeface="Arial" charset="0"/>
              </a:rPr>
              <a:t>25.11.2011</a:t>
            </a:r>
          </a:p>
        </p:txBody>
      </p:sp>
      <p:sp>
        <p:nvSpPr>
          <p:cNvPr id="5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1238918"/>
              </p:ext>
            </p:extLst>
          </p:nvPr>
        </p:nvGraphicFramePr>
        <p:xfrm>
          <a:off x="5698064" y="2751645"/>
          <a:ext cx="3361268" cy="2407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736"/>
                <a:gridCol w="889000"/>
                <a:gridCol w="618067"/>
                <a:gridCol w="897465"/>
              </a:tblGrid>
              <a:tr h="247361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Staff</a:t>
                      </a:r>
                      <a:endParaRPr lang="en-US" sz="140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Ph</a:t>
                      </a:r>
                      <a:r>
                        <a:rPr lang="en-US" sz="1400" baseline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D </a:t>
                      </a:r>
                      <a:endParaRPr lang="en-US" sz="140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Stud.</a:t>
                      </a:r>
                      <a:endParaRPr lang="en-US" sz="140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0598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     </a:t>
                      </a:r>
                      <a:r>
                        <a:rPr lang="en-US" sz="1400" dirty="0" err="1" smtClean="0">
                          <a:solidFill>
                            <a:srgbClr val="1306BA"/>
                          </a:solidFill>
                          <a:latin typeface="+mj-lt"/>
                        </a:rPr>
                        <a:t>UoA</a:t>
                      </a:r>
                      <a:endParaRPr lang="en-US" sz="1400" dirty="0" smtClean="0">
                        <a:solidFill>
                          <a:srgbClr val="1306BA"/>
                        </a:solidFill>
                        <a:latin typeface="+mj-lt"/>
                      </a:endParaRPr>
                    </a:p>
                    <a:p>
                      <a:pPr algn="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  </a:t>
                      </a:r>
                      <a:r>
                        <a:rPr lang="en-US" sz="1050" dirty="0" smtClean="0">
                          <a:solidFill>
                            <a:srgbClr val="1306BA"/>
                          </a:solidFill>
                          <a:latin typeface="+mj-lt"/>
                        </a:rPr>
                        <a:t>    (</a:t>
                      </a:r>
                      <a:r>
                        <a:rPr lang="en-US" sz="900" dirty="0" err="1" smtClean="0">
                          <a:solidFill>
                            <a:srgbClr val="1306BA"/>
                          </a:solidFill>
                          <a:latin typeface="+mj-lt"/>
                        </a:rPr>
                        <a:t>Tilecal+MDT</a:t>
                      </a:r>
                      <a:r>
                        <a:rPr lang="en-US" sz="9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)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5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1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1306BA"/>
                          </a:solidFill>
                          <a:latin typeface="+mj-lt"/>
                        </a:rPr>
                        <a:t>6</a:t>
                      </a:r>
                      <a:endParaRPr lang="en-US" sz="1400" b="1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361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      NTUA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5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1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1306BA"/>
                          </a:solidFill>
                          <a:latin typeface="+mj-lt"/>
                        </a:rPr>
                        <a:t>4</a:t>
                      </a:r>
                      <a:endParaRPr lang="en-US" sz="1400" b="1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9653">
                <a:tc>
                  <a:txBody>
                    <a:bodyPr/>
                    <a:lstStyle/>
                    <a:p>
                      <a:pPr algn="r"/>
                      <a:r>
                        <a:rPr lang="en-US" sz="1400" dirty="0" err="1" smtClean="0">
                          <a:solidFill>
                            <a:srgbClr val="1306BA"/>
                          </a:solidFill>
                          <a:latin typeface="+mj-lt"/>
                        </a:rPr>
                        <a:t>AUTh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3+2 </a:t>
                      </a:r>
                      <a:r>
                        <a:rPr lang="en-US" sz="1050" dirty="0" smtClean="0">
                          <a:solidFill>
                            <a:srgbClr val="1306BA"/>
                          </a:solidFill>
                          <a:latin typeface="+mj-lt"/>
                        </a:rPr>
                        <a:t>(Aegean</a:t>
                      </a:r>
                      <a:r>
                        <a:rPr lang="en-US" sz="1050" baseline="0" dirty="0" smtClean="0">
                          <a:solidFill>
                            <a:srgbClr val="1306BA"/>
                          </a:solidFill>
                          <a:latin typeface="+mj-lt"/>
                        </a:rPr>
                        <a:t> Univ.)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-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1306BA"/>
                          </a:solidFill>
                          <a:latin typeface="+mj-lt"/>
                        </a:rPr>
                        <a:t>5+1</a:t>
                      </a:r>
                      <a:endParaRPr lang="en-US" sz="1400" b="1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361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TOTAL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14+2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1306BA"/>
                          </a:solidFill>
                          <a:latin typeface="+mj-lt"/>
                        </a:rPr>
                        <a:t>2</a:t>
                      </a:r>
                      <a:endParaRPr lang="en-US" sz="1400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1306BA"/>
                          </a:solidFill>
                          <a:latin typeface="+mj-lt"/>
                        </a:rPr>
                        <a:t>16+1</a:t>
                      </a:r>
                      <a:endParaRPr lang="en-US" sz="1400" b="1" dirty="0">
                        <a:solidFill>
                          <a:srgbClr val="1306BA"/>
                        </a:solidFill>
                        <a:latin typeface="+mj-lt"/>
                      </a:endParaRPr>
                    </a:p>
                  </a:txBody>
                  <a:tcPr marL="91446" marR="91446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8707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2466" y="4365627"/>
            <a:ext cx="365675" cy="341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8" name="Picture 6" descr="gpyrforos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9766" y="3848635"/>
            <a:ext cx="325434" cy="325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9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8757" y="3164945"/>
            <a:ext cx="443442" cy="444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10" name="TextBox 8"/>
          <p:cNvSpPr txBox="1">
            <a:spLocks noChangeArrowheads="1"/>
          </p:cNvSpPr>
          <p:nvPr/>
        </p:nvSpPr>
        <p:spPr bwMode="auto">
          <a:xfrm>
            <a:off x="-57689" y="5590658"/>
            <a:ext cx="8763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</a:pPr>
            <a:r>
              <a:rPr lang="en-US" sz="1600" dirty="0">
                <a:solidFill>
                  <a:srgbClr val="0000FF"/>
                </a:solidFill>
                <a:latin typeface="+mj-lt"/>
              </a:rPr>
              <a:t>Limited funding from Min. of Education &amp; Min. of Development but not on regular base up to 2008. New prospects for funding starting 2012 through program “</a:t>
            </a:r>
            <a:r>
              <a:rPr lang="en-US" altLang="ja-JP" sz="1600" dirty="0" err="1">
                <a:solidFill>
                  <a:srgbClr val="0000FF"/>
                </a:solidFill>
                <a:latin typeface="+mj-lt"/>
              </a:rPr>
              <a:t>Thalis</a:t>
            </a:r>
            <a:r>
              <a:rPr lang="en-US" sz="1600" dirty="0">
                <a:solidFill>
                  <a:srgbClr val="0000FF"/>
                </a:solidFill>
                <a:latin typeface="+mj-lt"/>
              </a:rPr>
              <a:t>”</a:t>
            </a:r>
            <a:r>
              <a:rPr lang="en-US" altLang="ja-JP" sz="1600" dirty="0">
                <a:solidFill>
                  <a:srgbClr val="0000FF"/>
                </a:solidFill>
                <a:latin typeface="+mj-lt"/>
              </a:rPr>
              <a:t>.</a:t>
            </a:r>
          </a:p>
          <a:p>
            <a:pPr marL="285750" indent="-285750" eaLnBrk="1" hangingPunct="1">
              <a:buFont typeface="Arial"/>
              <a:buChar char="•"/>
            </a:pPr>
            <a:r>
              <a:rPr lang="en-US" sz="1600" dirty="0">
                <a:solidFill>
                  <a:srgbClr val="0000FF"/>
                </a:solidFill>
                <a:latin typeface="+mj-lt"/>
              </a:rPr>
              <a:t>Limited funding from Universities.</a:t>
            </a:r>
          </a:p>
          <a:p>
            <a:pPr marL="285750" indent="-285750" eaLnBrk="1" hangingPunct="1">
              <a:buFont typeface="Arial"/>
              <a:buChar char="•"/>
            </a:pPr>
            <a:r>
              <a:rPr lang="en-US" sz="1600" dirty="0">
                <a:solidFill>
                  <a:srgbClr val="0000FF"/>
                </a:solidFill>
                <a:latin typeface="+mj-lt"/>
              </a:rPr>
              <a:t>Some funding through EU (Artemis &amp; AIDA projects)</a:t>
            </a:r>
          </a:p>
        </p:txBody>
      </p:sp>
      <p:sp>
        <p:nvSpPr>
          <p:cNvPr id="10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811817" y="-148700"/>
            <a:ext cx="6358508" cy="1143000"/>
          </a:xfrm>
          <a:prstGeom prst="rect">
            <a:avLst/>
          </a:prstGeom>
        </p:spPr>
        <p:txBody>
          <a:bodyPr vert="horz" lIns="144000">
            <a:scene3d>
              <a:camera prst="orthographicFront">
                <a:rot lat="0" lon="0" rev="0"/>
              </a:camera>
              <a:lightRig rig="threePt" dir="t"/>
            </a:scene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sz="3600" b="1" dirty="0" smtClean="0">
                <a:solidFill>
                  <a:schemeClr val="tx1"/>
                </a:solidFill>
                <a:effectLst/>
              </a:rPr>
              <a:t> ATLAS &amp; RD51 -</a:t>
            </a:r>
            <a:r>
              <a:rPr lang="en-US" sz="3600" b="1" dirty="0" err="1" smtClean="0">
                <a:solidFill>
                  <a:schemeClr val="tx1"/>
                </a:solidFill>
                <a:effectLst/>
              </a:rPr>
              <a:t>Personel</a:t>
            </a:r>
            <a:r>
              <a:rPr lang="en-US" sz="3600" b="1" dirty="0" smtClean="0">
                <a:solidFill>
                  <a:schemeClr val="tx1"/>
                </a:solidFill>
                <a:effectLst/>
              </a:rPr>
              <a:t> </a:t>
            </a:r>
            <a:endParaRPr lang="en-US" sz="36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-59269" y="347129"/>
            <a:ext cx="8923867" cy="526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400" b="1" dirty="0" smtClean="0">
              <a:cs typeface="Arial" charset="0"/>
            </a:endParaRPr>
          </a:p>
          <a:p>
            <a:r>
              <a:rPr lang="en-US" sz="1400" b="1" dirty="0" smtClean="0">
                <a:latin typeface="+mj-lt"/>
                <a:cs typeface="Calibri" pitchFamily="34" charset="0"/>
              </a:rPr>
              <a:t>University </a:t>
            </a:r>
            <a:r>
              <a:rPr lang="en-US" sz="1400" b="1" dirty="0">
                <a:latin typeface="+mj-lt"/>
                <a:cs typeface="Calibri" pitchFamily="34" charset="0"/>
              </a:rPr>
              <a:t>of ATHENS </a:t>
            </a:r>
            <a:r>
              <a:rPr lang="en-US" sz="1400" b="1" dirty="0" smtClean="0">
                <a:latin typeface="+mj-lt"/>
                <a:cs typeface="Calibri" pitchFamily="34" charset="0"/>
              </a:rPr>
              <a:t>(</a:t>
            </a:r>
            <a:r>
              <a:rPr lang="en-US" sz="1400" b="1" dirty="0" err="1" smtClean="0">
                <a:latin typeface="+mj-lt"/>
                <a:cs typeface="Calibri" pitchFamily="34" charset="0"/>
              </a:rPr>
              <a:t>UoA</a:t>
            </a:r>
            <a:r>
              <a:rPr lang="en-US" sz="1400" b="1" dirty="0" smtClean="0">
                <a:latin typeface="+mj-lt"/>
                <a:cs typeface="Calibri" pitchFamily="34" charset="0"/>
              </a:rPr>
              <a:t>)</a:t>
            </a:r>
            <a:endParaRPr lang="en-US" sz="1400" dirty="0" smtClean="0">
              <a:latin typeface="+mj-lt"/>
              <a:cs typeface="Calibri" pitchFamily="34" charset="0"/>
            </a:endParaRPr>
          </a:p>
          <a:p>
            <a:pPr marL="342900" indent="-342900">
              <a:defRPr/>
            </a:pPr>
            <a:r>
              <a:rPr lang="en-US" sz="1400" dirty="0" smtClean="0">
                <a:latin typeface="+mj-lt"/>
                <a:cs typeface="Calibri" pitchFamily="34" charset="0"/>
              </a:rPr>
              <a:t>     </a:t>
            </a:r>
            <a:r>
              <a:rPr lang="en-US" sz="1400" b="1" dirty="0">
                <a:latin typeface="+mj-lt"/>
              </a:rPr>
              <a:t>N. </a:t>
            </a:r>
            <a:r>
              <a:rPr lang="en-US" sz="1400" b="1" dirty="0" err="1">
                <a:latin typeface="+mj-lt"/>
              </a:rPr>
              <a:t>Giokaris</a:t>
            </a:r>
            <a:r>
              <a:rPr lang="en-US" sz="1400" dirty="0" smtClean="0">
                <a:latin typeface="+mj-lt"/>
              </a:rPr>
              <a:t>, </a:t>
            </a:r>
            <a:r>
              <a:rPr lang="en-US" sz="1400" b="1" dirty="0" smtClean="0">
                <a:latin typeface="+mj-lt"/>
              </a:rPr>
              <a:t>C</a:t>
            </a:r>
            <a:r>
              <a:rPr lang="en-US" sz="1400" b="1" dirty="0">
                <a:latin typeface="+mj-lt"/>
              </a:rPr>
              <a:t>. </a:t>
            </a:r>
            <a:r>
              <a:rPr lang="en-US" sz="1400" b="1" dirty="0" err="1" smtClean="0">
                <a:latin typeface="+mj-lt"/>
              </a:rPr>
              <a:t>Kourkoumelis</a:t>
            </a:r>
            <a:r>
              <a:rPr lang="en-US" sz="1400" dirty="0" smtClean="0">
                <a:latin typeface="+mj-lt"/>
              </a:rPr>
              <a:t>, D</a:t>
            </a:r>
            <a:r>
              <a:rPr lang="en-US" sz="1400" dirty="0">
                <a:latin typeface="+mj-lt"/>
              </a:rPr>
              <a:t>. </a:t>
            </a:r>
            <a:r>
              <a:rPr lang="en-US" sz="1400" dirty="0" err="1" smtClean="0">
                <a:latin typeface="+mj-lt"/>
              </a:rPr>
              <a:t>Fassouliotis</a:t>
            </a:r>
            <a:r>
              <a:rPr lang="en-US" sz="1400" dirty="0" smtClean="0">
                <a:latin typeface="+mj-lt"/>
              </a:rPr>
              <a:t>, P</a:t>
            </a:r>
            <a:r>
              <a:rPr lang="en-US" sz="1400" dirty="0">
                <a:latin typeface="+mj-lt"/>
              </a:rPr>
              <a:t>. </a:t>
            </a:r>
            <a:r>
              <a:rPr lang="en-US" sz="1400" dirty="0" err="1" smtClean="0">
                <a:latin typeface="+mj-lt"/>
              </a:rPr>
              <a:t>Ioannou</a:t>
            </a:r>
            <a:r>
              <a:rPr lang="en-US" sz="1400" dirty="0" smtClean="0">
                <a:latin typeface="+mj-lt"/>
              </a:rPr>
              <a:t> (ret.), A. </a:t>
            </a:r>
            <a:r>
              <a:rPr lang="en-US" sz="1400" dirty="0" err="1" smtClean="0">
                <a:latin typeface="+mj-lt"/>
              </a:rPr>
              <a:t>Manousakis-Katsikakis</a:t>
            </a:r>
            <a:endParaRPr lang="en-US" sz="1400" dirty="0" smtClean="0">
              <a:latin typeface="+mj-lt"/>
              <a:cs typeface="Calibri" pitchFamily="34" charset="0"/>
            </a:endParaRPr>
          </a:p>
          <a:p>
            <a:pPr marL="342900" indent="-342900">
              <a:defRPr/>
            </a:pPr>
            <a:r>
              <a:rPr lang="en-US" sz="1400" dirty="0" smtClean="0">
                <a:latin typeface="+mj-lt"/>
                <a:cs typeface="Calibri" pitchFamily="34" charset="0"/>
              </a:rPr>
              <a:t>     </a:t>
            </a:r>
            <a:r>
              <a:rPr lang="en-US" sz="1400" dirty="0">
                <a:solidFill>
                  <a:schemeClr val="accent2"/>
                </a:solidFill>
                <a:latin typeface="+mj-lt"/>
              </a:rPr>
              <a:t>S. </a:t>
            </a:r>
            <a:r>
              <a:rPr lang="en-US" sz="1400" dirty="0" err="1" smtClean="0">
                <a:solidFill>
                  <a:schemeClr val="accent2"/>
                </a:solidFill>
                <a:latin typeface="+mj-lt"/>
              </a:rPr>
              <a:t>Angelidakis</a:t>
            </a:r>
            <a:r>
              <a:rPr lang="en-US" sz="1400" dirty="0" smtClean="0">
                <a:solidFill>
                  <a:schemeClr val="accent2"/>
                </a:solidFill>
                <a:latin typeface="+mj-lt"/>
              </a:rPr>
              <a:t>, A</a:t>
            </a:r>
            <a:r>
              <a:rPr lang="en-US" sz="1400" dirty="0">
                <a:solidFill>
                  <a:schemeClr val="accent2"/>
                </a:solidFill>
                <a:latin typeface="+mj-lt"/>
              </a:rPr>
              <a:t>. </a:t>
            </a:r>
            <a:r>
              <a:rPr lang="en-US" sz="1400" dirty="0" err="1" smtClean="0">
                <a:solidFill>
                  <a:schemeClr val="accent2"/>
                </a:solidFill>
                <a:latin typeface="+mj-lt"/>
              </a:rPr>
              <a:t>Antonaki</a:t>
            </a:r>
            <a:r>
              <a:rPr lang="en-US" sz="1400" dirty="0" smtClean="0">
                <a:solidFill>
                  <a:schemeClr val="accent2"/>
                </a:solidFill>
                <a:latin typeface="+mj-lt"/>
              </a:rPr>
              <a:t>, G. </a:t>
            </a:r>
            <a:r>
              <a:rPr lang="en-US" sz="1400" dirty="0" err="1" smtClean="0">
                <a:solidFill>
                  <a:schemeClr val="accent2"/>
                </a:solidFill>
                <a:latin typeface="+mj-lt"/>
              </a:rPr>
              <a:t>Arabidze</a:t>
            </a:r>
            <a:r>
              <a:rPr lang="en-US" sz="1400" dirty="0" smtClean="0">
                <a:solidFill>
                  <a:schemeClr val="accent2"/>
                </a:solidFill>
                <a:latin typeface="+mj-lt"/>
              </a:rPr>
              <a:t>, K</a:t>
            </a:r>
            <a:r>
              <a:rPr lang="en-US" sz="1400" dirty="0">
                <a:solidFill>
                  <a:schemeClr val="accent2"/>
                </a:solidFill>
                <a:latin typeface="+mj-lt"/>
              </a:rPr>
              <a:t>. </a:t>
            </a:r>
            <a:r>
              <a:rPr lang="en-US" sz="1400" dirty="0" err="1" smtClean="0">
                <a:solidFill>
                  <a:schemeClr val="accent2"/>
                </a:solidFill>
                <a:latin typeface="+mj-lt"/>
              </a:rPr>
              <a:t>Iordanidou</a:t>
            </a:r>
            <a:r>
              <a:rPr lang="en-US" sz="1400" dirty="0" smtClean="0">
                <a:solidFill>
                  <a:schemeClr val="accent2"/>
                </a:solidFill>
                <a:latin typeface="+mj-lt"/>
              </a:rPr>
              <a:t>, N</a:t>
            </a:r>
            <a:r>
              <a:rPr lang="en-US" sz="1400" dirty="0">
                <a:solidFill>
                  <a:schemeClr val="accent2"/>
                </a:solidFill>
                <a:latin typeface="+mj-lt"/>
              </a:rPr>
              <a:t>. </a:t>
            </a:r>
            <a:r>
              <a:rPr lang="en-US" sz="1400" dirty="0" err="1" smtClean="0">
                <a:solidFill>
                  <a:schemeClr val="accent2"/>
                </a:solidFill>
                <a:latin typeface="+mj-lt"/>
              </a:rPr>
              <a:t>Tsirintanis</a:t>
            </a:r>
            <a:r>
              <a:rPr lang="en-US" sz="1400" dirty="0" smtClean="0">
                <a:solidFill>
                  <a:schemeClr val="accent2"/>
                </a:solidFill>
                <a:latin typeface="+mj-lt"/>
              </a:rPr>
              <a:t>, N</a:t>
            </a:r>
            <a:r>
              <a:rPr lang="en-US" sz="1400" dirty="0">
                <a:solidFill>
                  <a:schemeClr val="accent2"/>
                </a:solidFill>
                <a:latin typeface="+mj-lt"/>
              </a:rPr>
              <a:t>. </a:t>
            </a:r>
            <a:r>
              <a:rPr lang="en-US" sz="1400" dirty="0" err="1" smtClean="0">
                <a:solidFill>
                  <a:schemeClr val="accent2"/>
                </a:solidFill>
                <a:latin typeface="+mj-lt"/>
              </a:rPr>
              <a:t>Vranjes</a:t>
            </a:r>
            <a:r>
              <a:rPr lang="en-US" sz="1400" dirty="0" smtClean="0">
                <a:latin typeface="+mj-lt"/>
                <a:cs typeface="Calibri" pitchFamily="34" charset="0"/>
              </a:rPr>
              <a:t> (</a:t>
            </a:r>
            <a:r>
              <a:rPr lang="en-US" sz="1400" dirty="0" err="1" smtClean="0">
                <a:latin typeface="+mj-lt"/>
                <a:cs typeface="Calibri" pitchFamily="34" charset="0"/>
              </a:rPr>
              <a:t>Phd</a:t>
            </a:r>
            <a:r>
              <a:rPr lang="en-US" sz="1400" dirty="0" smtClean="0">
                <a:latin typeface="+mj-lt"/>
                <a:cs typeface="Calibri" pitchFamily="34" charset="0"/>
              </a:rPr>
              <a:t> Students)</a:t>
            </a:r>
          </a:p>
          <a:p>
            <a:pPr marL="342900" indent="-342900">
              <a:defRPr/>
            </a:pPr>
            <a:r>
              <a:rPr lang="en-US" sz="1400" dirty="0">
                <a:latin typeface="+mj-lt"/>
                <a:cs typeface="Calibri" pitchFamily="34" charset="0"/>
              </a:rPr>
              <a:t> </a:t>
            </a:r>
            <a:r>
              <a:rPr lang="en-US" sz="1400" dirty="0" smtClean="0">
                <a:latin typeface="+mj-lt"/>
                <a:cs typeface="Calibri" pitchFamily="34" charset="0"/>
              </a:rPr>
              <a:t>    V. </a:t>
            </a:r>
            <a:r>
              <a:rPr lang="en-US" sz="1400" dirty="0" err="1" smtClean="0">
                <a:latin typeface="+mj-lt"/>
                <a:cs typeface="Calibri" pitchFamily="34" charset="0"/>
              </a:rPr>
              <a:t>Giakomopoulou</a:t>
            </a:r>
            <a:r>
              <a:rPr lang="en-US" sz="1400" dirty="0">
                <a:latin typeface="+mj-lt"/>
                <a:cs typeface="Calibri" pitchFamily="34" charset="0"/>
              </a:rPr>
              <a:t> </a:t>
            </a:r>
            <a:r>
              <a:rPr lang="en-US" sz="1400" dirty="0" smtClean="0">
                <a:latin typeface="+mj-lt"/>
                <a:cs typeface="Calibri" pitchFamily="34" charset="0"/>
              </a:rPr>
              <a:t>(</a:t>
            </a:r>
            <a:r>
              <a:rPr lang="en-US" sz="1400" dirty="0" err="1" smtClean="0">
                <a:latin typeface="+mj-lt"/>
                <a:cs typeface="Calibri" pitchFamily="34" charset="0"/>
              </a:rPr>
              <a:t>PostDoc</a:t>
            </a:r>
            <a:r>
              <a:rPr lang="en-US" sz="1400" dirty="0" smtClean="0">
                <a:latin typeface="+mj-lt"/>
                <a:cs typeface="Calibri" pitchFamily="34" charset="0"/>
              </a:rPr>
              <a:t>)</a:t>
            </a:r>
          </a:p>
          <a:p>
            <a:pPr marL="342900" indent="-342900">
              <a:defRPr/>
            </a:pPr>
            <a:r>
              <a:rPr lang="en-US" sz="1400" dirty="0" smtClean="0">
                <a:solidFill>
                  <a:srgbClr val="0000FF"/>
                </a:solidFill>
                <a:latin typeface="+mj-lt"/>
              </a:rPr>
              <a:t>    </a:t>
            </a:r>
            <a:r>
              <a:rPr lang="en-US" sz="1400" b="1" dirty="0" smtClean="0">
                <a:solidFill>
                  <a:srgbClr val="0000FF"/>
                </a:solidFill>
                <a:latin typeface="+mj-lt"/>
              </a:rPr>
              <a:t>C. </a:t>
            </a:r>
            <a:r>
              <a:rPr lang="en-US" sz="1400" b="1" dirty="0" err="1" smtClean="0">
                <a:solidFill>
                  <a:srgbClr val="0000FF"/>
                </a:solidFill>
                <a:latin typeface="+mj-lt"/>
              </a:rPr>
              <a:t>Kourkoumelis</a:t>
            </a:r>
            <a:r>
              <a:rPr lang="en-US" sz="1400" b="1" dirty="0" smtClean="0">
                <a:solidFill>
                  <a:srgbClr val="0000FF"/>
                </a:solidFill>
                <a:latin typeface="+mj-lt"/>
              </a:rPr>
              <a:t>: ATLAS </a:t>
            </a:r>
            <a:r>
              <a:rPr lang="en-US" sz="1400" b="1" dirty="0">
                <a:solidFill>
                  <a:srgbClr val="0000FF"/>
                </a:solidFill>
                <a:latin typeface="+mj-lt"/>
              </a:rPr>
              <a:t>muon speakers &amp; pub. com. Chair 2009 – </a:t>
            </a:r>
            <a:r>
              <a:rPr lang="en-US" sz="1400" b="1" dirty="0" smtClean="0">
                <a:solidFill>
                  <a:srgbClr val="0000FF"/>
                </a:solidFill>
                <a:latin typeface="+mj-lt"/>
              </a:rPr>
              <a:t>present</a:t>
            </a:r>
          </a:p>
          <a:p>
            <a:pPr marL="342900" indent="-342900">
              <a:defRPr/>
            </a:pPr>
            <a:endParaRPr lang="en-US" sz="1400" b="1" dirty="0" smtClean="0">
              <a:latin typeface="+mj-lt"/>
              <a:cs typeface="Calibri" pitchFamily="34" charset="0"/>
            </a:endParaRPr>
          </a:p>
          <a:p>
            <a:r>
              <a:rPr lang="en-US" sz="1400" b="1" dirty="0" smtClean="0">
                <a:latin typeface="+mj-lt"/>
                <a:cs typeface="Calibri" pitchFamily="34" charset="0"/>
              </a:rPr>
              <a:t>National Technical University of Athens (NTUA)</a:t>
            </a:r>
            <a:endParaRPr lang="en-US" sz="1400" dirty="0" smtClean="0">
              <a:latin typeface="+mj-lt"/>
              <a:cs typeface="Calibri" pitchFamily="34" charset="0"/>
            </a:endParaRPr>
          </a:p>
          <a:p>
            <a:r>
              <a:rPr lang="en-US" sz="1400" dirty="0" smtClean="0">
                <a:latin typeface="+mj-lt"/>
                <a:cs typeface="Calibri" pitchFamily="34" charset="0"/>
              </a:rPr>
              <a:t>    </a:t>
            </a:r>
            <a:r>
              <a:rPr lang="en-US" sz="1400" b="1" dirty="0">
                <a:latin typeface="+mj-lt"/>
                <a:cs typeface="Calibri" pitchFamily="34" charset="0"/>
              </a:rPr>
              <a:t>E. </a:t>
            </a:r>
            <a:r>
              <a:rPr lang="en-US" sz="1400" b="1" dirty="0" err="1">
                <a:latin typeface="+mj-lt"/>
                <a:cs typeface="Calibri" pitchFamily="34" charset="0"/>
              </a:rPr>
              <a:t>Gazis</a:t>
            </a:r>
            <a:r>
              <a:rPr lang="en-US" sz="1400" dirty="0" smtClean="0">
                <a:latin typeface="+mj-lt"/>
                <a:cs typeface="Calibri" pitchFamily="34" charset="0"/>
              </a:rPr>
              <a:t>, T. Alexopoulos, S. </a:t>
            </a:r>
            <a:r>
              <a:rPr lang="en-US" sz="1400" dirty="0" err="1" smtClean="0">
                <a:latin typeface="+mj-lt"/>
                <a:cs typeface="Calibri" pitchFamily="34" charset="0"/>
              </a:rPr>
              <a:t>Maltezos</a:t>
            </a:r>
            <a:r>
              <a:rPr lang="en-US" sz="1400" dirty="0" smtClean="0">
                <a:latin typeface="+mj-lt"/>
                <a:cs typeface="Calibri" pitchFamily="34" charset="0"/>
              </a:rPr>
              <a:t>, T. </a:t>
            </a:r>
            <a:r>
              <a:rPr lang="en-US" sz="1400" dirty="0" err="1" smtClean="0">
                <a:latin typeface="+mj-lt"/>
                <a:cs typeface="Calibri" pitchFamily="34" charset="0"/>
              </a:rPr>
              <a:t>Papadopoulou</a:t>
            </a:r>
            <a:r>
              <a:rPr lang="en-US" sz="1400" dirty="0" smtClean="0">
                <a:latin typeface="+mj-lt"/>
                <a:cs typeface="Calibri" pitchFamily="34" charset="0"/>
              </a:rPr>
              <a:t> (ret.), G. </a:t>
            </a:r>
            <a:r>
              <a:rPr lang="en-US" sz="1400" dirty="0" err="1" smtClean="0">
                <a:latin typeface="+mj-lt"/>
                <a:cs typeface="Calibri" pitchFamily="34" charset="0"/>
              </a:rPr>
              <a:t>Tsipolitis</a:t>
            </a:r>
            <a:r>
              <a:rPr lang="en-US" sz="1400" dirty="0" smtClean="0">
                <a:latin typeface="+mj-lt"/>
                <a:cs typeface="Calibri" pitchFamily="34" charset="0"/>
              </a:rPr>
              <a:t> </a:t>
            </a:r>
          </a:p>
          <a:p>
            <a:r>
              <a:rPr lang="en-US" sz="1400" dirty="0" smtClean="0">
                <a:latin typeface="+mj-lt"/>
                <a:cs typeface="Calibri" pitchFamily="34" charset="0"/>
              </a:rPr>
              <a:t>    S. Vlachos (Senior Scientist)</a:t>
            </a:r>
          </a:p>
          <a:p>
            <a:r>
              <a:rPr lang="en-US" sz="1400" dirty="0" smtClean="0">
                <a:latin typeface="+mj-lt"/>
                <a:cs typeface="Calibri" pitchFamily="34" charset="0"/>
              </a:rPr>
              <a:t>    G. </a:t>
            </a:r>
            <a:r>
              <a:rPr lang="en-US" sz="1400" dirty="0" err="1" smtClean="0">
                <a:latin typeface="+mj-lt"/>
                <a:cs typeface="Calibri" pitchFamily="34" charset="0"/>
              </a:rPr>
              <a:t>Iakovidis</a:t>
            </a:r>
            <a:r>
              <a:rPr lang="en-US" sz="1400" dirty="0" smtClean="0">
                <a:latin typeface="+mj-lt"/>
                <a:cs typeface="Calibri" pitchFamily="34" charset="0"/>
              </a:rPr>
              <a:t>, </a:t>
            </a:r>
            <a:r>
              <a:rPr lang="en-US" sz="1400" dirty="0">
                <a:latin typeface="+mj-lt"/>
                <a:cs typeface="Calibri" pitchFamily="34" charset="0"/>
              </a:rPr>
              <a:t>K. </a:t>
            </a:r>
            <a:r>
              <a:rPr lang="en-US" sz="1400" dirty="0" err="1">
                <a:latin typeface="+mj-lt"/>
                <a:cs typeface="Calibri" pitchFamily="34" charset="0"/>
              </a:rPr>
              <a:t>Karakostas</a:t>
            </a:r>
            <a:r>
              <a:rPr lang="en-US" sz="1400" dirty="0">
                <a:latin typeface="+mj-lt"/>
                <a:cs typeface="Calibri" pitchFamily="34" charset="0"/>
              </a:rPr>
              <a:t> </a:t>
            </a:r>
            <a:r>
              <a:rPr lang="en-US" sz="1400" dirty="0" smtClean="0">
                <a:latin typeface="+mj-lt"/>
                <a:cs typeface="Calibri" pitchFamily="34" charset="0"/>
              </a:rPr>
              <a:t>, E. </a:t>
            </a:r>
            <a:r>
              <a:rPr lang="en-US" sz="1400" dirty="0" err="1" smtClean="0">
                <a:latin typeface="+mj-lt"/>
                <a:cs typeface="Calibri" pitchFamily="34" charset="0"/>
              </a:rPr>
              <a:t>Mountricha</a:t>
            </a:r>
            <a:r>
              <a:rPr lang="en-US" sz="1400" dirty="0" smtClean="0">
                <a:latin typeface="+mj-lt"/>
                <a:cs typeface="Calibri" pitchFamily="34" charset="0"/>
              </a:rPr>
              <a:t>, C. </a:t>
            </a:r>
            <a:r>
              <a:rPr lang="en-US" sz="1400" dirty="0" err="1" smtClean="0">
                <a:latin typeface="+mj-lt"/>
                <a:cs typeface="Calibri" pitchFamily="34" charset="0"/>
              </a:rPr>
              <a:t>Tsarouchas</a:t>
            </a:r>
            <a:r>
              <a:rPr lang="en-US" sz="1400" dirty="0" smtClean="0">
                <a:latin typeface="+mj-lt"/>
                <a:cs typeface="Calibri" pitchFamily="34" charset="0"/>
              </a:rPr>
              <a:t> (</a:t>
            </a:r>
            <a:r>
              <a:rPr lang="en-US" sz="1400" dirty="0" err="1" smtClean="0">
                <a:latin typeface="+mj-lt"/>
                <a:cs typeface="Calibri" pitchFamily="34" charset="0"/>
              </a:rPr>
              <a:t>Phd</a:t>
            </a:r>
            <a:r>
              <a:rPr lang="en-US" sz="1400" dirty="0" smtClean="0">
                <a:latin typeface="+mj-lt"/>
                <a:cs typeface="Calibri" pitchFamily="34" charset="0"/>
              </a:rPr>
              <a:t> Students)</a:t>
            </a:r>
          </a:p>
          <a:p>
            <a:pPr>
              <a:defRPr/>
            </a:pPr>
            <a:r>
              <a:rPr lang="en-US" sz="1400" dirty="0" smtClean="0">
                <a:solidFill>
                  <a:srgbClr val="0000FF"/>
                </a:solidFill>
                <a:latin typeface="+mj-lt"/>
              </a:rPr>
              <a:t>   </a:t>
            </a:r>
            <a:r>
              <a:rPr lang="en-US" sz="1400" b="1" dirty="0" smtClean="0">
                <a:solidFill>
                  <a:srgbClr val="0000FF"/>
                </a:solidFill>
                <a:latin typeface="+mj-lt"/>
              </a:rPr>
              <a:t>S. Vlachos: ATLAS </a:t>
            </a:r>
            <a:r>
              <a:rPr lang="en-US" sz="1400" b="1" dirty="0">
                <a:solidFill>
                  <a:srgbClr val="0000FF"/>
                </a:solidFill>
                <a:latin typeface="+mj-lt"/>
              </a:rPr>
              <a:t>muon run coordinator  2008 – 2010                                  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  <a:latin typeface="+mj-lt"/>
              </a:rPr>
              <a:t>   S. Vlachos: ATLAS </a:t>
            </a:r>
            <a:r>
              <a:rPr lang="en-US" sz="1400" b="1" dirty="0">
                <a:solidFill>
                  <a:srgbClr val="0000FF"/>
                </a:solidFill>
                <a:latin typeface="+mj-lt"/>
              </a:rPr>
              <a:t>muon deputy Project Leader 2011 – present                     </a:t>
            </a:r>
            <a:endParaRPr lang="en-US" sz="1400" b="1" dirty="0" smtClean="0">
              <a:solidFill>
                <a:srgbClr val="0000FF"/>
              </a:solidFill>
              <a:latin typeface="+mj-lt"/>
            </a:endParaRP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  <a:latin typeface="+mj-lt"/>
              </a:rPr>
              <a:t>   G. </a:t>
            </a:r>
            <a:r>
              <a:rPr lang="en-US" sz="1400" b="1" dirty="0" err="1" smtClean="0">
                <a:solidFill>
                  <a:srgbClr val="0000FF"/>
                </a:solidFill>
                <a:latin typeface="+mj-lt"/>
              </a:rPr>
              <a:t>Tsipolitis</a:t>
            </a:r>
            <a:r>
              <a:rPr lang="en-US" sz="1400" b="1" dirty="0" smtClean="0">
                <a:solidFill>
                  <a:srgbClr val="0000FF"/>
                </a:solidFill>
                <a:latin typeface="+mj-lt"/>
              </a:rPr>
              <a:t>: RD51 </a:t>
            </a:r>
            <a:r>
              <a:rPr lang="en-US" sz="1400" b="1" dirty="0">
                <a:solidFill>
                  <a:srgbClr val="0000FF"/>
                </a:solidFill>
                <a:latin typeface="+mj-lt"/>
              </a:rPr>
              <a:t>Test Beam Coordinator 2008 – present                              </a:t>
            </a:r>
            <a:endParaRPr lang="en-US" sz="1400" b="1" dirty="0" smtClean="0">
              <a:solidFill>
                <a:srgbClr val="0000FF"/>
              </a:solidFill>
              <a:latin typeface="+mj-lt"/>
            </a:endParaRPr>
          </a:p>
          <a:p>
            <a:pPr>
              <a:defRPr/>
            </a:pPr>
            <a:endParaRPr lang="en-US" sz="1400" b="1" dirty="0">
              <a:solidFill>
                <a:srgbClr val="FF0000"/>
              </a:solidFill>
              <a:latin typeface="+mj-lt"/>
            </a:endParaRPr>
          </a:p>
          <a:p>
            <a:r>
              <a:rPr lang="en-US" sz="1400" b="1" dirty="0" smtClean="0">
                <a:latin typeface="+mj-lt"/>
                <a:cs typeface="Calibri" pitchFamily="34" charset="0"/>
              </a:rPr>
              <a:t>Aristotle University of Thessaloniki</a:t>
            </a:r>
            <a:r>
              <a:rPr lang="en-US" sz="1400" b="1" dirty="0">
                <a:latin typeface="+mj-lt"/>
                <a:cs typeface="Calibri" pitchFamily="34" charset="0"/>
              </a:rPr>
              <a:t> </a:t>
            </a:r>
            <a:r>
              <a:rPr lang="en-US" sz="1400" b="1" dirty="0" smtClean="0">
                <a:latin typeface="+mj-lt"/>
                <a:cs typeface="Calibri" pitchFamily="34" charset="0"/>
              </a:rPr>
              <a:t>(AUTH) </a:t>
            </a:r>
          </a:p>
          <a:p>
            <a:r>
              <a:rPr lang="en-US" sz="1400" b="1" dirty="0">
                <a:latin typeface="+mj-lt"/>
                <a:cs typeface="Calibri" pitchFamily="34" charset="0"/>
              </a:rPr>
              <a:t> </a:t>
            </a:r>
            <a:r>
              <a:rPr lang="en-US" sz="1400" b="1" dirty="0" smtClean="0">
                <a:latin typeface="+mj-lt"/>
                <a:cs typeface="Calibri" pitchFamily="34" charset="0"/>
              </a:rPr>
              <a:t>  </a:t>
            </a:r>
            <a:r>
              <a:rPr lang="fi-FI" sz="1400" b="1" dirty="0" smtClean="0">
                <a:latin typeface="+mj-lt"/>
              </a:rPr>
              <a:t>C. </a:t>
            </a:r>
            <a:r>
              <a:rPr lang="fi-FI" sz="1400" b="1" dirty="0" err="1" smtClean="0">
                <a:latin typeface="+mj-lt"/>
              </a:rPr>
              <a:t>Petridou</a:t>
            </a:r>
            <a:r>
              <a:rPr lang="fi-FI" sz="1400" b="1" dirty="0" smtClean="0">
                <a:latin typeface="+mj-lt"/>
              </a:rPr>
              <a:t>,</a:t>
            </a:r>
            <a:r>
              <a:rPr lang="fi-FI" sz="1400" dirty="0" smtClean="0">
                <a:latin typeface="+mj-lt"/>
              </a:rPr>
              <a:t> D. </a:t>
            </a:r>
            <a:r>
              <a:rPr lang="fi-FI" sz="1400" dirty="0" err="1" smtClean="0">
                <a:latin typeface="+mj-lt"/>
              </a:rPr>
              <a:t>Sampsonidis</a:t>
            </a:r>
            <a:r>
              <a:rPr lang="fi-FI" sz="1400" dirty="0" smtClean="0">
                <a:latin typeface="+mj-lt"/>
              </a:rPr>
              <a:t>, K. </a:t>
            </a:r>
            <a:r>
              <a:rPr lang="fi-FI" sz="1400" dirty="0" err="1" smtClean="0">
                <a:latin typeface="+mj-lt"/>
              </a:rPr>
              <a:t>Kordas</a:t>
            </a:r>
            <a:endParaRPr lang="fi-FI" sz="1400" dirty="0">
              <a:latin typeface="+mj-lt"/>
            </a:endParaRPr>
          </a:p>
          <a:p>
            <a:r>
              <a:rPr lang="fi-FI" sz="1400" dirty="0" smtClean="0">
                <a:latin typeface="+mj-lt"/>
              </a:rPr>
              <a:t>  </a:t>
            </a:r>
            <a:r>
              <a:rPr lang="fi-FI" sz="1200" b="1" dirty="0" smtClean="0">
                <a:latin typeface="+mj-lt"/>
              </a:rPr>
              <a:t> U. </a:t>
            </a:r>
            <a:r>
              <a:rPr lang="en-US" sz="1200" b="1" dirty="0">
                <a:latin typeface="+mj-lt"/>
              </a:rPr>
              <a:t>o</a:t>
            </a:r>
            <a:r>
              <a:rPr lang="fi-FI" sz="1200" b="1" dirty="0" smtClean="0">
                <a:latin typeface="+mj-lt"/>
              </a:rPr>
              <a:t>f </a:t>
            </a:r>
            <a:r>
              <a:rPr lang="fi-FI" sz="1200" b="1" dirty="0" err="1" smtClean="0">
                <a:latin typeface="+mj-lt"/>
              </a:rPr>
              <a:t>Aegean</a:t>
            </a:r>
            <a:r>
              <a:rPr lang="fi-FI" sz="1200" b="1" dirty="0">
                <a:latin typeface="+mj-lt"/>
              </a:rPr>
              <a:t>:</a:t>
            </a:r>
            <a:r>
              <a:rPr lang="fi-FI" sz="1400" dirty="0">
                <a:latin typeface="+mj-lt"/>
              </a:rPr>
              <a:t> I. </a:t>
            </a:r>
            <a:r>
              <a:rPr lang="fi-FI" sz="1400" dirty="0" err="1">
                <a:latin typeface="+mj-lt"/>
              </a:rPr>
              <a:t>Gkialas</a:t>
            </a:r>
            <a:r>
              <a:rPr lang="fi-FI" sz="1400" dirty="0">
                <a:latin typeface="+mj-lt"/>
              </a:rPr>
              <a:t>, K. </a:t>
            </a:r>
            <a:r>
              <a:rPr lang="fi-FI" sz="1400" dirty="0" err="1">
                <a:latin typeface="+mj-lt"/>
              </a:rPr>
              <a:t>Papageorgiou</a:t>
            </a:r>
            <a:endParaRPr lang="fi-FI" sz="1400" dirty="0">
              <a:latin typeface="+mj-lt"/>
            </a:endParaRPr>
          </a:p>
          <a:p>
            <a:pPr marL="0" lvl="1"/>
            <a:r>
              <a:rPr lang="en-US" sz="1400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fi-FI" sz="1400" dirty="0">
                <a:latin typeface="+mj-lt"/>
              </a:rPr>
              <a:t>A. </a:t>
            </a:r>
            <a:r>
              <a:rPr lang="fi-FI" sz="1400" dirty="0" err="1">
                <a:latin typeface="+mj-lt"/>
              </a:rPr>
              <a:t>Petridis</a:t>
            </a:r>
            <a:r>
              <a:rPr lang="fi-FI" sz="1400" dirty="0">
                <a:latin typeface="+mj-lt"/>
              </a:rPr>
              <a:t>, I. </a:t>
            </a:r>
            <a:r>
              <a:rPr lang="fi-FI" sz="1400" dirty="0" err="1">
                <a:latin typeface="+mj-lt"/>
              </a:rPr>
              <a:t>Nomidis</a:t>
            </a:r>
            <a:r>
              <a:rPr lang="fi-FI" sz="1400" dirty="0">
                <a:latin typeface="+mj-lt"/>
              </a:rPr>
              <a:t>, D. </a:t>
            </a:r>
            <a:r>
              <a:rPr lang="fi-FI" sz="1400" dirty="0" err="1">
                <a:latin typeface="+mj-lt"/>
              </a:rPr>
              <a:t>Iliadis</a:t>
            </a:r>
            <a:r>
              <a:rPr lang="fi-FI" sz="1400" dirty="0">
                <a:latin typeface="+mj-lt"/>
              </a:rPr>
              <a:t>, V. </a:t>
            </a:r>
            <a:r>
              <a:rPr lang="fi-FI" sz="1400" dirty="0" err="1" smtClean="0">
                <a:latin typeface="+mj-lt"/>
              </a:rPr>
              <a:t>Kouskoura</a:t>
            </a:r>
            <a:r>
              <a:rPr lang="fi-FI" sz="1400" dirty="0" smtClean="0">
                <a:latin typeface="+mj-lt"/>
              </a:rPr>
              <a:t>, </a:t>
            </a:r>
            <a:r>
              <a:rPr lang="fi-FI" sz="1400" dirty="0">
                <a:latin typeface="+mj-lt"/>
              </a:rPr>
              <a:t>A. </a:t>
            </a:r>
            <a:r>
              <a:rPr lang="fi-FI" sz="1400" dirty="0" err="1">
                <a:latin typeface="+mj-lt"/>
              </a:rPr>
              <a:t>Ioannou</a:t>
            </a:r>
            <a:r>
              <a:rPr lang="fi-FI" sz="1400" dirty="0">
                <a:latin typeface="+mj-lt"/>
              </a:rPr>
              <a:t>, </a:t>
            </a:r>
            <a:endParaRPr lang="fi-FI" sz="1400" dirty="0" smtClean="0">
              <a:latin typeface="+mj-lt"/>
            </a:endParaRPr>
          </a:p>
          <a:p>
            <a:pPr marL="0" lvl="1"/>
            <a:r>
              <a:rPr lang="fi-FI" sz="1400" dirty="0">
                <a:latin typeface="+mj-lt"/>
              </a:rPr>
              <a:t> </a:t>
            </a:r>
            <a:r>
              <a:rPr lang="fi-FI" sz="1400" dirty="0" smtClean="0">
                <a:latin typeface="+mj-lt"/>
              </a:rPr>
              <a:t>  A</a:t>
            </a:r>
            <a:r>
              <a:rPr lang="fi-FI" sz="1400" dirty="0">
                <a:latin typeface="+mj-lt"/>
              </a:rPr>
              <a:t>. </a:t>
            </a:r>
            <a:r>
              <a:rPr lang="fi-FI" sz="1400" dirty="0" err="1" smtClean="0">
                <a:latin typeface="+mj-lt"/>
              </a:rPr>
              <a:t>Kourkoumelis</a:t>
            </a:r>
            <a:r>
              <a:rPr lang="fi-FI" sz="1400" dirty="0" smtClean="0">
                <a:latin typeface="+mj-lt"/>
              </a:rPr>
              <a:t> 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(PhD Students)</a:t>
            </a:r>
          </a:p>
          <a:p>
            <a:pPr>
              <a:defRPr/>
            </a:pPr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b="1" dirty="0" smtClean="0">
                <a:solidFill>
                  <a:srgbClr val="0000FF"/>
                </a:solidFill>
              </a:rPr>
              <a:t>C. </a:t>
            </a:r>
            <a:r>
              <a:rPr lang="en-US" sz="1400" b="1" dirty="0" err="1" smtClean="0">
                <a:solidFill>
                  <a:srgbClr val="0000FF"/>
                </a:solidFill>
              </a:rPr>
              <a:t>Petridou</a:t>
            </a:r>
            <a:r>
              <a:rPr lang="en-US" sz="1400" b="1" dirty="0" smtClean="0">
                <a:solidFill>
                  <a:srgbClr val="0000FF"/>
                </a:solidFill>
              </a:rPr>
              <a:t>: ATLAS </a:t>
            </a:r>
            <a:r>
              <a:rPr lang="en-US" sz="1400" b="1" dirty="0">
                <a:solidFill>
                  <a:srgbClr val="0000FF"/>
                </a:solidFill>
              </a:rPr>
              <a:t>B-Physics co-convener 2008 – 2010                                 </a:t>
            </a:r>
            <a:endParaRPr lang="en-US" sz="14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   C. </a:t>
            </a:r>
            <a:r>
              <a:rPr lang="en-US" sz="1400" b="1" dirty="0" err="1" smtClean="0">
                <a:solidFill>
                  <a:srgbClr val="0000FF"/>
                </a:solidFill>
              </a:rPr>
              <a:t>Petridou</a:t>
            </a:r>
            <a:r>
              <a:rPr lang="en-US" sz="1400" b="1" dirty="0" smtClean="0">
                <a:solidFill>
                  <a:srgbClr val="0000FF"/>
                </a:solidFill>
              </a:rPr>
              <a:t>: ATLAS </a:t>
            </a:r>
            <a:r>
              <a:rPr lang="en-US" sz="1400" b="1" dirty="0">
                <a:solidFill>
                  <a:srgbClr val="0000FF"/>
                </a:solidFill>
              </a:rPr>
              <a:t>publication com. member 2008 – </a:t>
            </a:r>
            <a:r>
              <a:rPr lang="en-US" sz="1400" b="1" dirty="0" smtClean="0">
                <a:solidFill>
                  <a:srgbClr val="0000FF"/>
                </a:solidFill>
              </a:rPr>
              <a:t>2010</a:t>
            </a:r>
            <a:endParaRPr lang="en-US" sz="14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   K. </a:t>
            </a:r>
            <a:r>
              <a:rPr lang="en-US" sz="1400" b="1" dirty="0" err="1" smtClean="0">
                <a:solidFill>
                  <a:srgbClr val="0000FF"/>
                </a:solidFill>
              </a:rPr>
              <a:t>Kordas</a:t>
            </a:r>
            <a:r>
              <a:rPr lang="en-US" sz="1400" b="1" dirty="0" smtClean="0">
                <a:solidFill>
                  <a:srgbClr val="0000FF"/>
                </a:solidFill>
              </a:rPr>
              <a:t>: ATLAS </a:t>
            </a:r>
            <a:r>
              <a:rPr lang="en-US" sz="1400" b="1" dirty="0">
                <a:solidFill>
                  <a:srgbClr val="0000FF"/>
                </a:solidFill>
              </a:rPr>
              <a:t>TDAQ speakers com. member 2009 – </a:t>
            </a:r>
            <a:r>
              <a:rPr lang="en-US" sz="1400" b="1" dirty="0" smtClean="0">
                <a:solidFill>
                  <a:srgbClr val="0000FF"/>
                </a:solidFill>
              </a:rPr>
              <a:t>2010</a:t>
            </a:r>
            <a:endParaRPr lang="en-US" sz="14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   K. </a:t>
            </a:r>
            <a:r>
              <a:rPr lang="en-US" sz="1400" b="1" dirty="0" err="1" smtClean="0">
                <a:solidFill>
                  <a:srgbClr val="0000FF"/>
                </a:solidFill>
              </a:rPr>
              <a:t>Kordas</a:t>
            </a:r>
            <a:r>
              <a:rPr lang="en-US" sz="1400" b="1" dirty="0" smtClean="0">
                <a:solidFill>
                  <a:srgbClr val="0000FF"/>
                </a:solidFill>
              </a:rPr>
              <a:t>: ATLAS </a:t>
            </a:r>
            <a:r>
              <a:rPr lang="en-US" sz="1400" b="1" dirty="0">
                <a:solidFill>
                  <a:srgbClr val="0000FF"/>
                </a:solidFill>
              </a:rPr>
              <a:t>TDAQ speakers com. co-convener 2010 – </a:t>
            </a:r>
            <a:r>
              <a:rPr lang="en-US" sz="1400" b="1" dirty="0" smtClean="0">
                <a:solidFill>
                  <a:srgbClr val="0000FF"/>
                </a:solidFill>
              </a:rPr>
              <a:t>2011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888067" cy="1143000"/>
          </a:xfrm>
        </p:spPr>
        <p:txBody>
          <a:bodyPr/>
          <a:lstStyle/>
          <a:p>
            <a:pPr algn="l">
              <a:defRPr/>
            </a:pPr>
            <a:r>
              <a:rPr lang="en-US" sz="3600" b="1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RD51</a:t>
            </a:r>
            <a:endParaRPr lang="en-US" sz="3600" b="1" dirty="0">
              <a:solidFill>
                <a:schemeClr val="tx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2513" y="67196"/>
            <a:ext cx="49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5" descr="gpyrforos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81483"/>
            <a:ext cx="434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5088" y="92596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101604" y="1236663"/>
            <a:ext cx="944880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r>
              <a:rPr lang="en-US" sz="2400" dirty="0">
                <a:solidFill>
                  <a:srgbClr val="0000FF"/>
                </a:solidFill>
              </a:rPr>
              <a:t>Development on </a:t>
            </a:r>
            <a:r>
              <a:rPr lang="en-US" sz="2400" dirty="0" err="1">
                <a:solidFill>
                  <a:srgbClr val="0000FF"/>
                </a:solidFill>
              </a:rPr>
              <a:t>micromegas</a:t>
            </a:r>
            <a:r>
              <a:rPr lang="en-US" sz="2400" dirty="0">
                <a:solidFill>
                  <a:srgbClr val="0000FF"/>
                </a:solidFill>
              </a:rPr>
              <a:t> detectors     </a:t>
            </a:r>
            <a:r>
              <a:rPr lang="en-US" sz="2400" dirty="0">
                <a:solidFill>
                  <a:srgbClr val="FF0000"/>
                </a:solidFill>
              </a:rPr>
              <a:t>(NTUA)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r>
              <a:rPr lang="en-US" sz="2400" dirty="0">
                <a:solidFill>
                  <a:srgbClr val="0000FF"/>
                </a:solidFill>
              </a:rPr>
              <a:t>Design, development and operation of the HV DCS system for the test beams         </a:t>
            </a:r>
            <a:r>
              <a:rPr lang="en-US" sz="2400" dirty="0">
                <a:solidFill>
                  <a:srgbClr val="FF0000"/>
                </a:solidFill>
              </a:rPr>
              <a:t>(NTUA)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r>
              <a:rPr lang="en-US" sz="2400" dirty="0">
                <a:solidFill>
                  <a:srgbClr val="0000FF"/>
                </a:solidFill>
              </a:rPr>
              <a:t>Development and operation of the RD51 micromegas test beam telescope       </a:t>
            </a:r>
            <a:r>
              <a:rPr lang="en-US" sz="2400" dirty="0">
                <a:solidFill>
                  <a:srgbClr val="FF0000"/>
                </a:solidFill>
              </a:rPr>
              <a:t>(NTUA, Demokritos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endParaRPr lang="en-US" sz="2400" dirty="0">
              <a:solidFill>
                <a:srgbClr val="FF0000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Development and operation of the Neutron beam facility at    Demokritos for testing micromegas detectors  </a:t>
            </a:r>
            <a:r>
              <a:rPr lang="en-US" sz="2400" dirty="0" smtClean="0">
                <a:solidFill>
                  <a:srgbClr val="FF0000"/>
                </a:solidFill>
              </a:rPr>
              <a:t>(NTUA, Demokritos) 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Clr>
                <a:srgbClr val="0000FF"/>
              </a:buClr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 marL="342900" indent="-342900">
              <a:buClr>
                <a:srgbClr val="0000FF"/>
              </a:buClr>
              <a:buFont typeface="Wingdings" charset="2"/>
              <a:buChar char="Ø"/>
              <a:defRPr/>
            </a:pPr>
            <a:r>
              <a:rPr lang="en-US" sz="2400" dirty="0">
                <a:solidFill>
                  <a:srgbClr val="0000FF"/>
                </a:solidFill>
              </a:rPr>
              <a:t>Collaboration with the </a:t>
            </a:r>
            <a:r>
              <a:rPr lang="en-US" sz="2400" dirty="0" smtClean="0">
                <a:solidFill>
                  <a:srgbClr val="0000FF"/>
                </a:solidFill>
              </a:rPr>
              <a:t>ATLAS-MAMMA </a:t>
            </a:r>
            <a:r>
              <a:rPr lang="en-US" sz="2400" dirty="0">
                <a:solidFill>
                  <a:srgbClr val="0000FF"/>
                </a:solidFill>
              </a:rPr>
              <a:t>project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>
                <a:solidFill>
                  <a:srgbClr val="FF0000"/>
                </a:solidFill>
              </a:rPr>
              <a:t>UoA</a:t>
            </a:r>
            <a:r>
              <a:rPr lang="en-US" sz="2400" dirty="0">
                <a:solidFill>
                  <a:srgbClr val="FF0000"/>
                </a:solidFill>
              </a:rPr>
              <a:t>, NTUA, </a:t>
            </a:r>
            <a:r>
              <a:rPr lang="en-US" sz="2400" dirty="0" err="1">
                <a:solidFill>
                  <a:srgbClr val="FF0000"/>
                </a:solidFill>
              </a:rPr>
              <a:t>AUTh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  <a:p>
            <a:pPr>
              <a:buClr>
                <a:srgbClr val="0000FF"/>
              </a:buClr>
              <a:defRPr/>
            </a:pPr>
            <a:r>
              <a:rPr lang="en-US" sz="2400" dirty="0">
                <a:solidFill>
                  <a:srgbClr val="0000FF"/>
                </a:solidFill>
              </a:rPr>
              <a:t>   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29704" name="Picture 4" descr="name-g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0050" y="84658"/>
            <a:ext cx="4984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7" descr="Screen Shot 2011-11-17 at 11.36.02 A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525" y="468313"/>
            <a:ext cx="4191000" cy="328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6" name="Picture 5" descr="Screen Shot 2011-11-17 at 11.33.41 A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575" y="565150"/>
            <a:ext cx="3790950" cy="298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3" descr="Screen Shot 2011-11-17 at 11.32.33 A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8688" y="3400425"/>
            <a:ext cx="4210050" cy="330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4" descr="Screen Shot 2011-11-17 at 11.35.18 AM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" y="3360738"/>
            <a:ext cx="4289425" cy="33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Title 1"/>
          <p:cNvSpPr>
            <a:spLocks noGrp="1"/>
          </p:cNvSpPr>
          <p:nvPr>
            <p:ph type="title"/>
          </p:nvPr>
        </p:nvSpPr>
        <p:spPr bwMode="auto">
          <a:xfrm>
            <a:off x="457200" y="-125413"/>
            <a:ext cx="8229600" cy="5254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 b="1">
                <a:solidFill>
                  <a:srgbClr val="000000"/>
                </a:solidFill>
                <a:latin typeface="Arial" charset="0"/>
                <a:ea typeface="ＭＳ Ｐゴシック" charset="0"/>
              </a:rPr>
              <a:t>ATLAS MDT &amp; CSC DCS SYSTEM</a:t>
            </a:r>
          </a:p>
        </p:txBody>
      </p:sp>
      <p:pic>
        <p:nvPicPr>
          <p:cNvPr id="31751" name="Picture 8" descr="gpyrforos.gi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9025" y="0"/>
            <a:ext cx="434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20428486">
            <a:off x="2146394" y="3214783"/>
            <a:ext cx="5398167" cy="707886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 students have worked in the development of the MDT &amp; CSC-DCS during the last 3 years </a:t>
            </a: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79077"/>
            <a:ext cx="4017412" cy="256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818469" y="4004765"/>
            <a:ext cx="1904998" cy="229293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</a:rPr>
              <a:t>Since 2008:</a:t>
            </a:r>
          </a:p>
          <a:p>
            <a:pPr>
              <a:defRPr/>
            </a:pPr>
            <a:endParaRPr lang="en-US" sz="1100" dirty="0">
              <a:latin typeface="+mj-lt"/>
              <a:ea typeface="+mn-ea"/>
            </a:endParaRPr>
          </a:p>
          <a:p>
            <a:pPr>
              <a:defRPr/>
            </a:pPr>
            <a:r>
              <a:rPr lang="en-US" sz="1100" dirty="0">
                <a:latin typeface="+mj-lt"/>
                <a:ea typeface="+mn-ea"/>
              </a:rPr>
              <a:t>Major contribution to</a:t>
            </a:r>
          </a:p>
          <a:p>
            <a:pPr>
              <a:defRPr/>
            </a:pPr>
            <a:r>
              <a:rPr lang="en-US" sz="1100" b="1" dirty="0">
                <a:solidFill>
                  <a:schemeClr val="accent2"/>
                </a:solidFill>
                <a:latin typeface="+mj-lt"/>
                <a:ea typeface="+mn-ea"/>
              </a:rPr>
              <a:t>14 ATLAS notes</a:t>
            </a:r>
          </a:p>
          <a:p>
            <a:pPr>
              <a:defRPr/>
            </a:pPr>
            <a:r>
              <a:rPr lang="en-US" sz="1100" b="1" dirty="0">
                <a:solidFill>
                  <a:schemeClr val="accent2"/>
                </a:solidFill>
                <a:latin typeface="+mj-lt"/>
                <a:ea typeface="+mn-ea"/>
              </a:rPr>
              <a:t>  6 </a:t>
            </a:r>
            <a:r>
              <a:rPr lang="en-US" sz="1100" b="1" dirty="0" smtClean="0">
                <a:solidFill>
                  <a:schemeClr val="accent2"/>
                </a:solidFill>
                <a:latin typeface="+mj-lt"/>
                <a:ea typeface="+mn-ea"/>
              </a:rPr>
              <a:t>ATLAS Public.</a:t>
            </a:r>
            <a:endParaRPr lang="en-US" sz="1100" dirty="0">
              <a:latin typeface="+mj-lt"/>
              <a:ea typeface="+mn-ea"/>
            </a:endParaRPr>
          </a:p>
          <a:p>
            <a:pPr>
              <a:defRPr/>
            </a:pPr>
            <a:endParaRPr lang="en-US" sz="1100" dirty="0">
              <a:latin typeface="+mj-lt"/>
              <a:ea typeface="+mn-ea"/>
            </a:endParaRPr>
          </a:p>
          <a:p>
            <a:pPr>
              <a:defRPr/>
            </a:pPr>
            <a:r>
              <a:rPr lang="en-US" sz="1100" dirty="0">
                <a:latin typeface="+mj-lt"/>
                <a:ea typeface="+mn-ea"/>
              </a:rPr>
              <a:t>International Conferences </a:t>
            </a:r>
          </a:p>
          <a:p>
            <a:pPr>
              <a:defRPr/>
            </a:pPr>
            <a:r>
              <a:rPr lang="en-US" sz="1100" b="1" dirty="0">
                <a:solidFill>
                  <a:schemeClr val="accent2"/>
                </a:solidFill>
                <a:latin typeface="+mj-lt"/>
                <a:ea typeface="+mn-ea"/>
              </a:rPr>
              <a:t>11 Talks</a:t>
            </a:r>
          </a:p>
          <a:p>
            <a:pPr>
              <a:defRPr/>
            </a:pPr>
            <a:r>
              <a:rPr lang="en-US" sz="1100" b="1" dirty="0">
                <a:solidFill>
                  <a:schemeClr val="accent2"/>
                </a:solidFill>
                <a:latin typeface="+mj-lt"/>
                <a:ea typeface="+mn-ea"/>
              </a:rPr>
              <a:t>  4 Invited talks</a:t>
            </a:r>
          </a:p>
          <a:p>
            <a:pPr>
              <a:defRPr/>
            </a:pPr>
            <a:endParaRPr lang="en-US" sz="1100" b="1" dirty="0">
              <a:solidFill>
                <a:schemeClr val="accent2"/>
              </a:solidFill>
              <a:latin typeface="+mj-lt"/>
              <a:ea typeface="+mn-ea"/>
            </a:endParaRPr>
          </a:p>
          <a:p>
            <a:pPr>
              <a:defRPr/>
            </a:pPr>
            <a:r>
              <a:rPr lang="en-US" sz="1100" b="1" dirty="0">
                <a:solidFill>
                  <a:schemeClr val="accent2"/>
                </a:solidFill>
                <a:latin typeface="+mj-lt"/>
                <a:ea typeface="+mn-ea"/>
              </a:rPr>
              <a:t>3 PhD thesis completed </a:t>
            </a:r>
          </a:p>
          <a:p>
            <a:pPr>
              <a:defRPr/>
            </a:pPr>
            <a:r>
              <a:rPr lang="en-US" sz="1100" b="1" dirty="0">
                <a:solidFill>
                  <a:schemeClr val="accent2"/>
                </a:solidFill>
                <a:latin typeface="+mj-lt"/>
                <a:ea typeface="+mn-ea"/>
              </a:rPr>
              <a:t> 3 PhD thesis in progress</a:t>
            </a:r>
          </a:p>
          <a:p>
            <a:pPr>
              <a:defRPr/>
            </a:pPr>
            <a:r>
              <a:rPr lang="en-US" sz="1100" b="1" dirty="0">
                <a:solidFill>
                  <a:schemeClr val="accent2"/>
                </a:solidFill>
                <a:latin typeface="+mj-lt"/>
                <a:ea typeface="+mn-ea"/>
              </a:rPr>
              <a:t> 1 </a:t>
            </a:r>
            <a:r>
              <a:rPr lang="en-US" sz="1100" b="1" dirty="0" err="1">
                <a:solidFill>
                  <a:schemeClr val="accent2"/>
                </a:solidFill>
                <a:latin typeface="+mj-lt"/>
                <a:ea typeface="+mn-ea"/>
              </a:rPr>
              <a:t>MSc</a:t>
            </a:r>
            <a:r>
              <a:rPr lang="en-US" sz="1100" b="1" dirty="0">
                <a:solidFill>
                  <a:schemeClr val="accent2"/>
                </a:solidFill>
                <a:latin typeface="+mj-lt"/>
                <a:ea typeface="+mn-ea"/>
              </a:rPr>
              <a:t> thesis</a:t>
            </a:r>
            <a:endParaRPr lang="el-GR" sz="1100" dirty="0">
              <a:latin typeface="+mj-lt"/>
              <a:ea typeface="+mn-ea"/>
            </a:endParaRPr>
          </a:p>
        </p:txBody>
      </p:sp>
      <p:pic>
        <p:nvPicPr>
          <p:cNvPr id="32773" name="Picture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0363"/>
            <a:ext cx="3243262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Title 1"/>
          <p:cNvSpPr>
            <a:spLocks noGrp="1"/>
          </p:cNvSpPr>
          <p:nvPr>
            <p:ph type="title"/>
          </p:nvPr>
        </p:nvSpPr>
        <p:spPr bwMode="auto">
          <a:xfrm>
            <a:off x="-956757" y="-59269"/>
            <a:ext cx="5655739" cy="4958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Search for the SM Higgs : H→ZZ(*)→4l</a:t>
            </a:r>
            <a:br>
              <a:rPr lang="en-US" sz="1600" b="1" dirty="0">
                <a:solidFill>
                  <a:srgbClr val="000000"/>
                </a:solidFill>
                <a:latin typeface="Arial" charset="0"/>
                <a:ea typeface="ＭＳ Ｐゴシック" charset="0"/>
              </a:rPr>
            </a:br>
            <a:endParaRPr lang="en-US" sz="160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0428486">
            <a:off x="421953" y="2642987"/>
            <a:ext cx="2652041" cy="246221"/>
          </a:xfrm>
          <a:prstGeom prst="rect">
            <a:avLst/>
          </a:prstGeom>
          <a:solidFill>
            <a:srgbClr val="FFFF00">
              <a:alpha val="60000"/>
            </a:srgb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Phd</a:t>
            </a:r>
            <a:r>
              <a:rPr lang="en-US" sz="1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Theses: one </a:t>
            </a:r>
            <a:r>
              <a:rPr lang="en-US" sz="1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comleted</a:t>
            </a:r>
            <a:r>
              <a:rPr lang="en-US" sz="1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two in progress</a:t>
            </a:r>
          </a:p>
        </p:txBody>
      </p:sp>
      <p:pic>
        <p:nvPicPr>
          <p:cNvPr id="32779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4425" y="0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4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-804337" y="3632198"/>
            <a:ext cx="5655739" cy="495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Search for the SM Higgs : H→ZZ(*)→</a:t>
            </a:r>
            <a:r>
              <a:rPr lang="en-US" sz="1600" b="1" dirty="0" err="1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l</a:t>
            </a:r>
            <a:r>
              <a:rPr lang="en-US" sz="1600" b="1" baseline="3000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+</a:t>
            </a:r>
            <a:r>
              <a:rPr lang="en-US" sz="1600" b="1" dirty="0" err="1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l</a:t>
            </a:r>
            <a:r>
              <a:rPr lang="en-US" sz="1600" b="1" baseline="3000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-</a:t>
            </a:r>
            <a:r>
              <a:rPr lang="en-US" sz="1600" b="1" dirty="0" err="1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qq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/>
            </a:r>
            <a:br>
              <a:rPr lang="en-US" sz="1600" b="1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</a:br>
            <a:endParaRPr lang="en-US" sz="160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0428486">
            <a:off x="1336206" y="4950165"/>
            <a:ext cx="1898060" cy="246221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Phd</a:t>
            </a:r>
            <a:r>
              <a:rPr lang="en-US" sz="1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Theses: one in progress</a:t>
            </a: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3132669" y="338665"/>
            <a:ext cx="720513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 dirty="0">
                <a:latin typeface="+mj-lt"/>
              </a:rPr>
              <a:t>Search for heavy charged gauge bosons (W’→ l</a:t>
            </a:r>
            <a:r>
              <a:rPr lang="el-GR" sz="1600" b="1" dirty="0" err="1">
                <a:latin typeface="+mj-lt"/>
              </a:rPr>
              <a:t>ν</a:t>
            </a:r>
            <a:r>
              <a:rPr lang="en-US" sz="1600" b="1" dirty="0">
                <a:latin typeface="+mj-lt"/>
              </a:rPr>
              <a:t>) </a:t>
            </a:r>
            <a:endParaRPr lang="el-GR" sz="1600" b="1" dirty="0">
              <a:latin typeface="+mj-lt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4753" y="639765"/>
            <a:ext cx="4058179" cy="274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761428" y="3127927"/>
            <a:ext cx="3070632" cy="2616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1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Phd</a:t>
            </a:r>
            <a:r>
              <a:rPr lang="en-US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Theses: one completed, one in progress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4207921" y="3600984"/>
            <a:ext cx="635846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200" b="1" dirty="0">
                <a:solidFill>
                  <a:srgbClr val="000000"/>
                </a:solidFill>
                <a:latin typeface="+mj-lt"/>
              </a:rPr>
              <a:t>Search for heavy neutral gauge bosons (Z’→ </a:t>
            </a:r>
            <a:r>
              <a:rPr lang="en-US" sz="1200" b="1" dirty="0" err="1">
                <a:solidFill>
                  <a:srgbClr val="000000"/>
                </a:solidFill>
                <a:latin typeface="+mj-lt"/>
              </a:rPr>
              <a:t>l</a:t>
            </a:r>
            <a:r>
              <a:rPr lang="en-US" sz="1200" b="1" baseline="30000" dirty="0" err="1">
                <a:solidFill>
                  <a:srgbClr val="000000"/>
                </a:solidFill>
                <a:latin typeface="+mj-lt"/>
              </a:rPr>
              <a:t>+</a:t>
            </a:r>
            <a:r>
              <a:rPr lang="en-US" sz="1200" b="1" dirty="0" err="1">
                <a:solidFill>
                  <a:srgbClr val="000000"/>
                </a:solidFill>
                <a:latin typeface="+mj-lt"/>
              </a:rPr>
              <a:t>l</a:t>
            </a:r>
            <a:r>
              <a:rPr lang="en-US" sz="1200" b="1" baseline="30000" dirty="0">
                <a:solidFill>
                  <a:srgbClr val="000000"/>
                </a:solidFill>
                <a:latin typeface="+mj-lt"/>
              </a:rPr>
              <a:t>-</a:t>
            </a:r>
            <a:r>
              <a:rPr lang="en-US" sz="1200" b="1" dirty="0" smtClean="0">
                <a:solidFill>
                  <a:srgbClr val="000000"/>
                </a:solidFill>
                <a:latin typeface="+mj-lt"/>
              </a:rPr>
              <a:t>)</a:t>
            </a:r>
            <a:endParaRPr lang="en-US" sz="1200" b="1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24" name="Picture 2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3893610"/>
            <a:ext cx="3581400" cy="257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857407" y="6237109"/>
            <a:ext cx="1898060" cy="246221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Phd</a:t>
            </a:r>
            <a:r>
              <a:rPr lang="en-US" sz="1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Theses: </a:t>
            </a:r>
            <a:r>
              <a:rPr lang="en-US" sz="1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one completed</a:t>
            </a:r>
            <a:endParaRPr lang="en-US" sz="10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868" y="330171"/>
            <a:ext cx="4948034" cy="354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 bwMode="auto">
          <a:xfrm>
            <a:off x="4351870" y="-68285"/>
            <a:ext cx="5232400" cy="59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fi-FI" sz="2000" b="1" dirty="0" err="1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B</a:t>
            </a:r>
            <a:r>
              <a:rPr lang="fi-FI" sz="2000" b="1" baseline="3000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±</a:t>
            </a:r>
            <a:r>
              <a:rPr lang="fi-FI" sz="2000" b="1" dirty="0" err="1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→J/ψK</a:t>
            </a:r>
            <a:r>
              <a:rPr lang="fi-FI" sz="2000" b="1" baseline="3000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±</a:t>
            </a:r>
            <a:endParaRPr lang="en-US" sz="2000" b="1" baseline="3000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3793" name="Title 1"/>
          <p:cNvSpPr>
            <a:spLocks noGrp="1"/>
          </p:cNvSpPr>
          <p:nvPr>
            <p:ph type="title"/>
          </p:nvPr>
        </p:nvSpPr>
        <p:spPr bwMode="auto">
          <a:xfrm>
            <a:off x="-1185368" y="-98454"/>
            <a:ext cx="6434667" cy="530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Search for TGC in ZZ </a:t>
            </a:r>
            <a:r>
              <a:rPr lang="en-US" sz="2000" b="1" dirty="0">
                <a:solidFill>
                  <a:srgbClr val="000000"/>
                </a:solidFill>
                <a:latin typeface="Arial" charset="0"/>
                <a:ea typeface="ＭＳ Ｐゴシック" charset="0"/>
                <a:sym typeface="Wingdings" charset="0"/>
              </a:rPr>
              <a:t> 4l</a:t>
            </a:r>
            <a:endParaRPr lang="en-US" sz="2000" b="1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50" y="302655"/>
            <a:ext cx="3954488" cy="3558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79400" y="3581398"/>
            <a:ext cx="3711575" cy="516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defRPr/>
            </a:pPr>
            <a:r>
              <a:rPr lang="fi-FI" sz="1200" dirty="0" err="1">
                <a:solidFill>
                  <a:srgbClr val="0000FF"/>
                </a:solidFill>
              </a:rPr>
              <a:t>From</a:t>
            </a:r>
            <a:r>
              <a:rPr lang="fi-FI" sz="1200" dirty="0">
                <a:solidFill>
                  <a:srgbClr val="0000FF"/>
                </a:solidFill>
              </a:rPr>
              <a:t> ZZ → 4l </a:t>
            </a:r>
            <a:r>
              <a:rPr lang="fi-FI" sz="1200" dirty="0" err="1">
                <a:solidFill>
                  <a:srgbClr val="0000FF"/>
                </a:solidFill>
              </a:rPr>
              <a:t>production</a:t>
            </a:r>
            <a:r>
              <a:rPr lang="fi-FI" sz="1200" dirty="0">
                <a:solidFill>
                  <a:srgbClr val="0000FF"/>
                </a:solidFill>
              </a:rPr>
              <a:t> </a:t>
            </a:r>
            <a:r>
              <a:rPr lang="fi-FI" sz="1200" dirty="0" err="1">
                <a:solidFill>
                  <a:srgbClr val="0000FF"/>
                </a:solidFill>
              </a:rPr>
              <a:t>cross</a:t>
            </a:r>
            <a:r>
              <a:rPr lang="fi-FI" sz="1200" dirty="0">
                <a:solidFill>
                  <a:srgbClr val="0000FF"/>
                </a:solidFill>
              </a:rPr>
              <a:t> </a:t>
            </a:r>
            <a:r>
              <a:rPr lang="fi-FI" sz="1200" dirty="0" err="1">
                <a:solidFill>
                  <a:srgbClr val="0000FF"/>
                </a:solidFill>
              </a:rPr>
              <a:t>section</a:t>
            </a:r>
            <a:r>
              <a:rPr lang="fi-FI" sz="1200" dirty="0">
                <a:solidFill>
                  <a:srgbClr val="0000FF"/>
                </a:solidFill>
              </a:rPr>
              <a:t> (</a:t>
            </a:r>
            <a:r>
              <a:rPr lang="fi-FI" sz="1200" dirty="0" err="1">
                <a:solidFill>
                  <a:srgbClr val="0000FF"/>
                </a:solidFill>
              </a:rPr>
              <a:t>not</a:t>
            </a:r>
            <a:r>
              <a:rPr lang="fi-FI" sz="1200" dirty="0">
                <a:solidFill>
                  <a:srgbClr val="0000FF"/>
                </a:solidFill>
              </a:rPr>
              <a:t> </a:t>
            </a:r>
            <a:r>
              <a:rPr lang="fi-FI" sz="1200" dirty="0" err="1">
                <a:solidFill>
                  <a:srgbClr val="0000FF"/>
                </a:solidFill>
              </a:rPr>
              <a:t>enough</a:t>
            </a:r>
            <a:r>
              <a:rPr lang="fi-FI" sz="1200" dirty="0">
                <a:solidFill>
                  <a:srgbClr val="0000FF"/>
                </a:solidFill>
              </a:rPr>
              <a:t> to </a:t>
            </a:r>
            <a:r>
              <a:rPr lang="fi-FI" sz="1200" dirty="0" err="1">
                <a:solidFill>
                  <a:srgbClr val="0000FF"/>
                </a:solidFill>
              </a:rPr>
              <a:t>accomodate</a:t>
            </a:r>
            <a:r>
              <a:rPr lang="fi-FI" sz="1200" dirty="0">
                <a:solidFill>
                  <a:srgbClr val="0000FF"/>
                </a:solidFill>
              </a:rPr>
              <a:t> </a:t>
            </a:r>
            <a:r>
              <a:rPr lang="fi-FI" sz="1200" dirty="0" err="1">
                <a:solidFill>
                  <a:srgbClr val="0000FF"/>
                </a:solidFill>
              </a:rPr>
              <a:t>large</a:t>
            </a:r>
            <a:r>
              <a:rPr lang="fi-FI" sz="1200" dirty="0">
                <a:solidFill>
                  <a:srgbClr val="0000FF"/>
                </a:solidFill>
              </a:rPr>
              <a:t> </a:t>
            </a:r>
            <a:r>
              <a:rPr lang="fi-FI" sz="1200" dirty="0" err="1">
                <a:solidFill>
                  <a:srgbClr val="0000FF"/>
                </a:solidFill>
              </a:rPr>
              <a:t>aTGCs</a:t>
            </a:r>
            <a:r>
              <a:rPr lang="fi-FI" sz="1200" dirty="0">
                <a:solidFill>
                  <a:srgbClr val="0000FF"/>
                </a:solidFill>
              </a:rPr>
              <a:t>)</a:t>
            </a:r>
          </a:p>
        </p:txBody>
      </p:sp>
      <p:pic>
        <p:nvPicPr>
          <p:cNvPr id="33799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5525" y="0"/>
            <a:ext cx="49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1859" y="3804515"/>
            <a:ext cx="2750608" cy="3172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 rot="20428486">
            <a:off x="523422" y="2025073"/>
            <a:ext cx="3107906" cy="307777"/>
          </a:xfrm>
          <a:prstGeom prst="rect">
            <a:avLst/>
          </a:prstGeom>
          <a:solidFill>
            <a:srgbClr val="FFFF00">
              <a:alpha val="47000"/>
            </a:srgb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1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Phd</a:t>
            </a:r>
            <a:r>
              <a:rPr lang="en-US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Theses: </a:t>
            </a:r>
            <a:r>
              <a:rPr lang="en-US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one </a:t>
            </a:r>
            <a:r>
              <a:rPr lang="en-US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progress</a:t>
            </a:r>
          </a:p>
        </p:txBody>
      </p:sp>
      <p:sp>
        <p:nvSpPr>
          <p:cNvPr id="21" name="TextBox 20"/>
          <p:cNvSpPr txBox="1"/>
          <p:nvPr/>
        </p:nvSpPr>
        <p:spPr>
          <a:xfrm rot="20428486">
            <a:off x="5408694" y="2338339"/>
            <a:ext cx="3107906" cy="307777"/>
          </a:xfrm>
          <a:prstGeom prst="rect">
            <a:avLst/>
          </a:prstGeom>
          <a:solidFill>
            <a:srgbClr val="FFFF00">
              <a:alpha val="47000"/>
            </a:srgb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1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Phd</a:t>
            </a:r>
            <a:r>
              <a:rPr lang="en-US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Theses: </a:t>
            </a:r>
            <a:r>
              <a:rPr lang="en-US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one </a:t>
            </a:r>
            <a:r>
              <a:rPr lang="en-US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progress</a:t>
            </a:r>
          </a:p>
        </p:txBody>
      </p:sp>
      <p:sp>
        <p:nvSpPr>
          <p:cNvPr id="22" name="TextBox 21"/>
          <p:cNvSpPr txBox="1"/>
          <p:nvPr/>
        </p:nvSpPr>
        <p:spPr>
          <a:xfrm rot="20428486">
            <a:off x="6682351" y="5770119"/>
            <a:ext cx="2247587" cy="261610"/>
          </a:xfrm>
          <a:prstGeom prst="rect">
            <a:avLst/>
          </a:prstGeom>
          <a:solidFill>
            <a:srgbClr val="FFFF00">
              <a:alpha val="47000"/>
            </a:srgb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11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Phd</a:t>
            </a:r>
            <a:r>
              <a:rPr lang="en-US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Theses: </a:t>
            </a:r>
            <a:r>
              <a:rPr lang="en-US" sz="1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one </a:t>
            </a:r>
            <a:r>
              <a:rPr lang="en-US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progress</a:t>
            </a:r>
          </a:p>
        </p:txBody>
      </p:sp>
      <p:sp>
        <p:nvSpPr>
          <p:cNvPr id="18" name="Rectangle 1"/>
          <p:cNvSpPr txBox="1">
            <a:spLocks noChangeArrowheads="1"/>
          </p:cNvSpPr>
          <p:nvPr/>
        </p:nvSpPr>
        <p:spPr>
          <a:xfrm>
            <a:off x="5198550" y="3776135"/>
            <a:ext cx="5094287" cy="355601"/>
          </a:xfrm>
          <a:prstGeom prst="rect">
            <a:avLst/>
          </a:prstGeom>
          <a:ln/>
        </p:spPr>
        <p:txBody>
          <a:bodyPr vert="horz" tIns="38807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i-FI" sz="1600" dirty="0" smtClean="0"/>
              <a:t>ZZ → 4 l</a:t>
            </a:r>
            <a:endParaRPr lang="fi-FI" sz="1600" dirty="0"/>
          </a:p>
        </p:txBody>
      </p:sp>
      <p:sp>
        <p:nvSpPr>
          <p:cNvPr id="23" name="Rectangle 1"/>
          <p:cNvSpPr txBox="1">
            <a:spLocks noChangeArrowheads="1"/>
          </p:cNvSpPr>
          <p:nvPr/>
        </p:nvSpPr>
        <p:spPr>
          <a:xfrm>
            <a:off x="-939806" y="4097866"/>
            <a:ext cx="5094287" cy="355601"/>
          </a:xfrm>
          <a:prstGeom prst="rect">
            <a:avLst/>
          </a:prstGeom>
          <a:ln/>
        </p:spPr>
        <p:txBody>
          <a:bodyPr vert="horz" tIns="38807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1600" dirty="0" smtClean="0"/>
              <a:t>G</a:t>
            </a:r>
            <a:r>
              <a:rPr lang="fi-FI" sz="1600" dirty="0" smtClean="0"/>
              <a:t>raviton</a:t>
            </a:r>
            <a:r>
              <a:rPr lang="en-US" sz="1600" dirty="0" smtClean="0">
                <a:sym typeface="Wingdings"/>
              </a:rPr>
              <a:t> </a:t>
            </a:r>
            <a:r>
              <a:rPr lang="fi-FI" sz="1600" dirty="0" smtClean="0"/>
              <a:t>ZZ → 4 l</a:t>
            </a:r>
            <a:endParaRPr lang="fi-FI" sz="1600" dirty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32" y="4374234"/>
            <a:ext cx="3479800" cy="221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 rot="20428486">
            <a:off x="814950" y="5516119"/>
            <a:ext cx="2247587" cy="261610"/>
          </a:xfrm>
          <a:prstGeom prst="rect">
            <a:avLst/>
          </a:prstGeom>
          <a:solidFill>
            <a:srgbClr val="FFFF00">
              <a:alpha val="47000"/>
            </a:srgb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11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Phd</a:t>
            </a:r>
            <a:r>
              <a:rPr lang="en-US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Theses: </a:t>
            </a:r>
            <a:r>
              <a:rPr lang="en-US" sz="1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one </a:t>
            </a:r>
            <a:r>
              <a:rPr lang="en-US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progress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070751" y="4104211"/>
            <a:ext cx="1619781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7347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just">
              <a:spcBef>
                <a:spcPts val="1200"/>
              </a:spcBef>
              <a:spcAft>
                <a:spcPts val="1000"/>
              </a:spcAft>
            </a:pPr>
            <a:r>
              <a:rPr lang="fi-FI" sz="800" dirty="0" err="1"/>
              <a:t>Distribution</a:t>
            </a:r>
            <a:r>
              <a:rPr lang="fi-FI" sz="800" dirty="0"/>
              <a:t> of </a:t>
            </a:r>
            <a:r>
              <a:rPr lang="fi-FI" sz="800" dirty="0" err="1"/>
              <a:t>four</a:t>
            </a:r>
            <a:r>
              <a:rPr lang="fi-FI" sz="800" dirty="0"/>
              <a:t> </a:t>
            </a:r>
            <a:r>
              <a:rPr lang="fi-FI" sz="800" dirty="0" err="1"/>
              <a:t>lepton</a:t>
            </a:r>
            <a:r>
              <a:rPr lang="fi-FI" sz="800" dirty="0"/>
              <a:t> </a:t>
            </a:r>
            <a:r>
              <a:rPr lang="fi-FI" sz="800" dirty="0" err="1"/>
              <a:t>invariant</a:t>
            </a:r>
            <a:r>
              <a:rPr lang="fi-FI" sz="800" dirty="0"/>
              <a:t> </a:t>
            </a:r>
            <a:r>
              <a:rPr lang="fi-FI" sz="800" dirty="0" err="1"/>
              <a:t>mass</a:t>
            </a:r>
            <a:r>
              <a:rPr lang="fi-FI" sz="800" dirty="0"/>
              <a:t>. </a:t>
            </a:r>
            <a:r>
              <a:rPr lang="fi-FI" sz="800" dirty="0" err="1"/>
              <a:t>Fake</a:t>
            </a:r>
            <a:r>
              <a:rPr lang="fi-FI" sz="800" dirty="0"/>
              <a:t> </a:t>
            </a:r>
            <a:r>
              <a:rPr lang="fi-FI" sz="800" dirty="0" err="1"/>
              <a:t>lepton</a:t>
            </a:r>
            <a:r>
              <a:rPr lang="fi-FI" sz="800" dirty="0"/>
              <a:t> </a:t>
            </a:r>
            <a:r>
              <a:rPr lang="fi-FI" sz="800" dirty="0" err="1"/>
              <a:t>background</a:t>
            </a:r>
            <a:r>
              <a:rPr lang="fi-FI" sz="800" dirty="0"/>
              <a:t> is </a:t>
            </a:r>
            <a:r>
              <a:rPr lang="fi-FI" sz="800" dirty="0" err="1"/>
              <a:t>not</a:t>
            </a:r>
            <a:r>
              <a:rPr lang="fi-FI" sz="800" dirty="0"/>
              <a:t> </a:t>
            </a:r>
            <a:r>
              <a:rPr lang="fi-FI" sz="800" dirty="0" err="1"/>
              <a:t>shown</a:t>
            </a:r>
            <a:r>
              <a:rPr lang="fi-FI" sz="800" dirty="0"/>
              <a:t>. </a:t>
            </a:r>
            <a:r>
              <a:rPr lang="fi-FI" sz="800" dirty="0" err="1"/>
              <a:t>Hypothetical</a:t>
            </a:r>
            <a:r>
              <a:rPr lang="fi-FI" sz="800" dirty="0"/>
              <a:t> </a:t>
            </a:r>
            <a:r>
              <a:rPr lang="fi-FI" sz="800" dirty="0" err="1"/>
              <a:t>graviton</a:t>
            </a:r>
            <a:r>
              <a:rPr lang="fi-FI" sz="800" dirty="0"/>
              <a:t> </a:t>
            </a:r>
            <a:r>
              <a:rPr lang="fi-FI" sz="800" dirty="0" err="1"/>
              <a:t>signal</a:t>
            </a:r>
            <a:r>
              <a:rPr lang="fi-FI" sz="800" dirty="0"/>
              <a:t> </a:t>
            </a:r>
            <a:r>
              <a:rPr lang="fi-FI" sz="800" dirty="0" err="1"/>
              <a:t>distribution</a:t>
            </a:r>
            <a:r>
              <a:rPr lang="fi-FI" sz="800" dirty="0"/>
              <a:t> </a:t>
            </a:r>
            <a:r>
              <a:rPr lang="fi-FI" sz="800" dirty="0" err="1"/>
              <a:t>are</a:t>
            </a:r>
            <a:r>
              <a:rPr lang="fi-FI" sz="800" dirty="0"/>
              <a:t> </a:t>
            </a:r>
            <a:r>
              <a:rPr lang="fi-FI" sz="800" dirty="0" err="1"/>
              <a:t>overlaid</a:t>
            </a:r>
            <a:r>
              <a:rPr lang="fi-FI" sz="800" dirty="0"/>
              <a:t>. The </a:t>
            </a:r>
            <a:r>
              <a:rPr lang="fi-FI" sz="800" dirty="0" err="1"/>
              <a:t>region</a:t>
            </a:r>
            <a:r>
              <a:rPr lang="fi-FI" sz="800" dirty="0"/>
              <a:t> with </a:t>
            </a:r>
            <a:r>
              <a:rPr lang="fi-FI" sz="800" dirty="0" err="1"/>
              <a:t>m_llll</a:t>
            </a:r>
            <a:r>
              <a:rPr lang="fi-FI" sz="800" dirty="0"/>
              <a:t>&lt;300 </a:t>
            </a:r>
            <a:r>
              <a:rPr lang="fi-FI" sz="800" dirty="0" err="1"/>
              <a:t>GeV</a:t>
            </a:r>
            <a:r>
              <a:rPr lang="fi-FI" sz="800" dirty="0"/>
              <a:t>, to the </a:t>
            </a:r>
            <a:r>
              <a:rPr lang="fi-FI" sz="800" dirty="0" err="1"/>
              <a:t>left</a:t>
            </a:r>
            <a:r>
              <a:rPr lang="fi-FI" sz="800" dirty="0"/>
              <a:t> of the </a:t>
            </a:r>
            <a:r>
              <a:rPr lang="fi-FI" sz="800" dirty="0" err="1"/>
              <a:t>solid</a:t>
            </a:r>
            <a:r>
              <a:rPr lang="fi-FI" sz="800" dirty="0"/>
              <a:t> </a:t>
            </a:r>
            <a:r>
              <a:rPr lang="fi-FI" sz="800" dirty="0" err="1"/>
              <a:t>black</a:t>
            </a:r>
            <a:r>
              <a:rPr lang="fi-FI" sz="800" dirty="0"/>
              <a:t> </a:t>
            </a:r>
            <a:r>
              <a:rPr lang="fi-FI" sz="800" dirty="0" err="1"/>
              <a:t>line</a:t>
            </a:r>
            <a:r>
              <a:rPr lang="fi-FI" sz="800" dirty="0"/>
              <a:t>, </a:t>
            </a:r>
            <a:r>
              <a:rPr lang="fi-FI" sz="800" dirty="0" err="1"/>
              <a:t>serves</a:t>
            </a:r>
            <a:r>
              <a:rPr lang="fi-FI" sz="800" dirty="0"/>
              <a:t> as a ZZ </a:t>
            </a:r>
            <a:r>
              <a:rPr lang="fi-FI" sz="800" dirty="0" err="1"/>
              <a:t>control</a:t>
            </a:r>
            <a:r>
              <a:rPr lang="fi-FI" sz="800" dirty="0"/>
              <a:t> </a:t>
            </a:r>
            <a:r>
              <a:rPr lang="fi-FI" sz="800" dirty="0" err="1"/>
              <a:t>region</a:t>
            </a:r>
            <a:r>
              <a:rPr lang="fi-FI" sz="800" dirty="0"/>
              <a:t>; the </a:t>
            </a:r>
            <a:r>
              <a:rPr lang="fi-FI" sz="800" dirty="0" err="1"/>
              <a:t>signal</a:t>
            </a:r>
            <a:r>
              <a:rPr lang="fi-FI" sz="800" dirty="0"/>
              <a:t> </a:t>
            </a:r>
            <a:r>
              <a:rPr lang="fi-FI" sz="800" dirty="0" err="1"/>
              <a:t>region</a:t>
            </a:r>
            <a:r>
              <a:rPr lang="fi-FI" sz="800" dirty="0"/>
              <a:t>, </a:t>
            </a:r>
            <a:r>
              <a:rPr lang="fi-FI" sz="800" dirty="0" err="1"/>
              <a:t>indicated</a:t>
            </a:r>
            <a:r>
              <a:rPr lang="fi-FI" sz="800" dirty="0"/>
              <a:t> </a:t>
            </a:r>
            <a:r>
              <a:rPr lang="fi-FI" sz="800" dirty="0" err="1"/>
              <a:t>by</a:t>
            </a:r>
            <a:r>
              <a:rPr lang="fi-FI" sz="800" dirty="0"/>
              <a:t> the </a:t>
            </a:r>
            <a:r>
              <a:rPr lang="fi-FI" sz="800" dirty="0" err="1"/>
              <a:t>arrow</a:t>
            </a:r>
            <a:r>
              <a:rPr lang="fi-FI" sz="800" dirty="0"/>
              <a:t>, is </a:t>
            </a:r>
            <a:r>
              <a:rPr lang="fi-FI" sz="800" dirty="0" err="1"/>
              <a:t>m_llll</a:t>
            </a:r>
            <a:r>
              <a:rPr lang="fi-FI" sz="800" dirty="0"/>
              <a:t>&gt;300 </a:t>
            </a:r>
            <a:r>
              <a:rPr lang="fi-FI" sz="800" dirty="0" err="1"/>
              <a:t>GeV</a:t>
            </a:r>
            <a:r>
              <a:rPr lang="fi-FI" sz="800" dirty="0"/>
              <a:t>. </a:t>
            </a:r>
            <a:r>
              <a:rPr lang="fi-FI" sz="800" dirty="0" err="1"/>
              <a:t>Overflow</a:t>
            </a:r>
            <a:r>
              <a:rPr lang="fi-FI" sz="800" dirty="0"/>
              <a:t> </a:t>
            </a:r>
            <a:r>
              <a:rPr lang="fi-FI" sz="800" dirty="0" err="1"/>
              <a:t>events</a:t>
            </a:r>
            <a:r>
              <a:rPr lang="fi-FI" sz="800" dirty="0"/>
              <a:t> </a:t>
            </a:r>
            <a:r>
              <a:rPr lang="fi-FI" sz="800" dirty="0" err="1"/>
              <a:t>are</a:t>
            </a:r>
            <a:r>
              <a:rPr lang="fi-FI" sz="800" dirty="0"/>
              <a:t> </a:t>
            </a:r>
            <a:r>
              <a:rPr lang="fi-FI" sz="800" dirty="0" err="1"/>
              <a:t>shown</a:t>
            </a:r>
            <a:r>
              <a:rPr lang="fi-FI" sz="800" dirty="0"/>
              <a:t> in the </a:t>
            </a:r>
            <a:r>
              <a:rPr lang="fi-FI" sz="800" dirty="0" err="1"/>
              <a:t>highest</a:t>
            </a:r>
            <a:r>
              <a:rPr lang="fi-FI" sz="800" dirty="0"/>
              <a:t> </a:t>
            </a:r>
            <a:r>
              <a:rPr lang="fi-FI" sz="800" dirty="0" err="1"/>
              <a:t>mass</a:t>
            </a:r>
            <a:r>
              <a:rPr lang="fi-FI" sz="800" dirty="0"/>
              <a:t> </a:t>
            </a:r>
            <a:r>
              <a:rPr lang="fi-FI" sz="800" dirty="0" err="1"/>
              <a:t>bin</a:t>
            </a:r>
            <a:r>
              <a:rPr lang="fi-FI" sz="800" dirty="0"/>
              <a:t>.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5020733" y="4223287"/>
            <a:ext cx="1405466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7347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just">
              <a:spcBef>
                <a:spcPts val="1200"/>
              </a:spcBef>
              <a:spcAft>
                <a:spcPts val="1000"/>
              </a:spcAft>
            </a:pPr>
            <a:r>
              <a:rPr lang="fi-FI" sz="800" dirty="0"/>
              <a:t>The </a:t>
            </a:r>
            <a:r>
              <a:rPr lang="fi-FI" sz="800" dirty="0" err="1"/>
              <a:t>invariant</a:t>
            </a:r>
            <a:r>
              <a:rPr lang="fi-FI" sz="800" dirty="0"/>
              <a:t> </a:t>
            </a:r>
            <a:r>
              <a:rPr lang="fi-FI" sz="800" dirty="0" err="1"/>
              <a:t>mass</a:t>
            </a:r>
            <a:r>
              <a:rPr lang="fi-FI" sz="800" dirty="0"/>
              <a:t> </a:t>
            </a:r>
            <a:r>
              <a:rPr lang="fi-FI" sz="800" dirty="0" err="1"/>
              <a:t>distributions</a:t>
            </a:r>
            <a:r>
              <a:rPr lang="fi-FI" sz="800" dirty="0"/>
              <a:t> of </a:t>
            </a:r>
            <a:r>
              <a:rPr lang="fi-FI" sz="800" dirty="0" err="1"/>
              <a:t>same-flavour</a:t>
            </a:r>
            <a:r>
              <a:rPr lang="fi-FI" sz="800" dirty="0"/>
              <a:t> </a:t>
            </a:r>
            <a:r>
              <a:rPr lang="fi-FI" sz="800" dirty="0" err="1"/>
              <a:t>opposite-sign</a:t>
            </a:r>
            <a:r>
              <a:rPr lang="fi-FI" sz="800" dirty="0"/>
              <a:t> </a:t>
            </a:r>
            <a:r>
              <a:rPr lang="fi-FI" sz="800" dirty="0" err="1"/>
              <a:t>lepton</a:t>
            </a:r>
            <a:r>
              <a:rPr lang="fi-FI" sz="800" dirty="0"/>
              <a:t> </a:t>
            </a:r>
            <a:r>
              <a:rPr lang="fi-FI" sz="800" dirty="0" err="1"/>
              <a:t>pairs</a:t>
            </a:r>
            <a:r>
              <a:rPr lang="fi-FI" sz="800" dirty="0"/>
              <a:t> </a:t>
            </a:r>
            <a:r>
              <a:rPr lang="fi-FI" sz="800" dirty="0" err="1"/>
              <a:t>selected</a:t>
            </a:r>
            <a:r>
              <a:rPr lang="fi-FI" sz="800" dirty="0"/>
              <a:t> </a:t>
            </a:r>
            <a:r>
              <a:rPr lang="fi-FI" sz="800" dirty="0" err="1"/>
              <a:t>using</a:t>
            </a:r>
            <a:r>
              <a:rPr lang="fi-FI" sz="800" dirty="0"/>
              <a:t> the ZZ-&gt;</a:t>
            </a:r>
            <a:r>
              <a:rPr lang="fi-FI" sz="800" dirty="0" err="1"/>
              <a:t>llll</a:t>
            </a:r>
            <a:r>
              <a:rPr lang="fi-FI" sz="800" dirty="0"/>
              <a:t> </a:t>
            </a:r>
            <a:r>
              <a:rPr lang="fi-FI" sz="800" dirty="0" err="1"/>
              <a:t>criteria</a:t>
            </a:r>
            <a:r>
              <a:rPr lang="fi-FI" sz="800" dirty="0"/>
              <a:t> </a:t>
            </a:r>
            <a:r>
              <a:rPr lang="fi-FI" sz="800" dirty="0" err="1"/>
              <a:t>including</a:t>
            </a:r>
            <a:r>
              <a:rPr lang="fi-FI" sz="800" dirty="0"/>
              <a:t> the </a:t>
            </a:r>
            <a:r>
              <a:rPr lang="fi-FI" sz="800" dirty="0" err="1"/>
              <a:t>trigger</a:t>
            </a:r>
            <a:r>
              <a:rPr lang="fi-FI" sz="800" dirty="0"/>
              <a:t> </a:t>
            </a:r>
            <a:r>
              <a:rPr lang="fi-FI" sz="800" dirty="0" err="1"/>
              <a:t>requirement</a:t>
            </a:r>
            <a:r>
              <a:rPr lang="fi-FI" sz="800" dirty="0"/>
              <a:t>, </a:t>
            </a:r>
            <a:r>
              <a:rPr lang="fi-FI" sz="800" dirty="0" err="1"/>
              <a:t>compared</a:t>
            </a:r>
            <a:r>
              <a:rPr lang="fi-FI" sz="800" dirty="0"/>
              <a:t> to </a:t>
            </a:r>
            <a:r>
              <a:rPr lang="fi-FI" sz="800" dirty="0" err="1"/>
              <a:t>simulation</a:t>
            </a:r>
            <a:r>
              <a:rPr lang="fi-FI" sz="800" dirty="0"/>
              <a:t> </a:t>
            </a:r>
            <a:r>
              <a:rPr lang="fi-FI" sz="800" dirty="0" err="1"/>
              <a:t>after</a:t>
            </a:r>
            <a:r>
              <a:rPr lang="fi-FI" sz="800" dirty="0"/>
              <a:t> </a:t>
            </a:r>
            <a:r>
              <a:rPr lang="fi-FI" sz="800" dirty="0" err="1"/>
              <a:t>applying</a:t>
            </a:r>
            <a:r>
              <a:rPr lang="fi-FI" sz="800" dirty="0"/>
              <a:t> </a:t>
            </a:r>
            <a:r>
              <a:rPr lang="fi-FI" sz="800" dirty="0" err="1"/>
              <a:t>all</a:t>
            </a:r>
            <a:r>
              <a:rPr lang="fi-FI" sz="800" dirty="0"/>
              <a:t> </a:t>
            </a:r>
            <a:r>
              <a:rPr lang="fi-FI" sz="800" dirty="0" err="1"/>
              <a:t>corrections</a:t>
            </a:r>
            <a:r>
              <a:rPr lang="fi-FI" sz="800" dirty="0"/>
              <a:t>. The </a:t>
            </a:r>
            <a:r>
              <a:rPr lang="fi-FI" sz="800" dirty="0" err="1"/>
              <a:t>different</a:t>
            </a:r>
            <a:r>
              <a:rPr lang="fi-FI" sz="800" dirty="0"/>
              <a:t> </a:t>
            </a:r>
            <a:r>
              <a:rPr lang="fi-FI" sz="800" dirty="0" err="1"/>
              <a:t>background</a:t>
            </a:r>
            <a:r>
              <a:rPr lang="fi-FI" sz="800" dirty="0"/>
              <a:t> </a:t>
            </a:r>
            <a:r>
              <a:rPr lang="fi-FI" sz="800" dirty="0" err="1"/>
              <a:t>sources</a:t>
            </a:r>
            <a:r>
              <a:rPr lang="fi-FI" sz="800" dirty="0"/>
              <a:t> </a:t>
            </a:r>
            <a:r>
              <a:rPr lang="fi-FI" sz="800" dirty="0" err="1"/>
              <a:t>are</a:t>
            </a:r>
            <a:r>
              <a:rPr lang="fi-FI" sz="800" dirty="0"/>
              <a:t> </a:t>
            </a:r>
            <a:r>
              <a:rPr lang="fi-FI" sz="800" dirty="0" err="1"/>
              <a:t>shown</a:t>
            </a:r>
            <a:r>
              <a:rPr lang="fi-FI" sz="800" dirty="0"/>
              <a:t> in </a:t>
            </a:r>
            <a:r>
              <a:rPr lang="fi-FI" sz="800" dirty="0" err="1"/>
              <a:t>different</a:t>
            </a:r>
            <a:r>
              <a:rPr lang="fi-FI" sz="800" dirty="0"/>
              <a:t> </a:t>
            </a:r>
            <a:r>
              <a:rPr lang="fi-FI" sz="800" dirty="0" err="1"/>
              <a:t>colours</a:t>
            </a:r>
            <a:r>
              <a:rPr lang="fi-FI" sz="800" dirty="0"/>
              <a:t>. The </a:t>
            </a:r>
            <a:r>
              <a:rPr lang="fi-FI" sz="800" dirty="0" err="1"/>
              <a:t>ratio</a:t>
            </a:r>
            <a:r>
              <a:rPr lang="fi-FI" sz="800" dirty="0"/>
              <a:t> of data to Monte Carlo is </a:t>
            </a:r>
            <a:r>
              <a:rPr lang="fi-FI" sz="800" dirty="0" err="1"/>
              <a:t>shown</a:t>
            </a:r>
            <a:r>
              <a:rPr lang="fi-FI" sz="800" dirty="0"/>
              <a:t> in the </a:t>
            </a:r>
            <a:r>
              <a:rPr lang="fi-FI" sz="800" dirty="0" err="1"/>
              <a:t>lower</a:t>
            </a:r>
            <a:r>
              <a:rPr lang="fi-FI" sz="800" dirty="0"/>
              <a:t> </a:t>
            </a:r>
            <a:r>
              <a:rPr lang="fi-FI" sz="800" dirty="0" err="1"/>
              <a:t>part</a:t>
            </a:r>
            <a:r>
              <a:rPr lang="fi-FI" sz="800" dirty="0"/>
              <a:t> of the </a:t>
            </a:r>
            <a:r>
              <a:rPr lang="fi-FI" sz="800" dirty="0" err="1"/>
              <a:t>histogram</a:t>
            </a:r>
            <a:r>
              <a:rPr lang="fi-FI" sz="800" dirty="0"/>
              <a:t>; the </a:t>
            </a:r>
            <a:r>
              <a:rPr lang="fi-FI" sz="800" dirty="0" err="1"/>
              <a:t>total</a:t>
            </a:r>
            <a:r>
              <a:rPr lang="fi-FI" sz="800" dirty="0"/>
              <a:t> </a:t>
            </a:r>
            <a:r>
              <a:rPr lang="fi-FI" sz="800" dirty="0" err="1"/>
              <a:t>uncertainty</a:t>
            </a:r>
            <a:r>
              <a:rPr lang="fi-FI" sz="800" dirty="0"/>
              <a:t> (</a:t>
            </a:r>
            <a:r>
              <a:rPr lang="fi-FI" sz="800" dirty="0" err="1"/>
              <a:t>statistical</a:t>
            </a:r>
            <a:r>
              <a:rPr lang="fi-FI" sz="800" dirty="0"/>
              <a:t> plus </a:t>
            </a:r>
            <a:r>
              <a:rPr lang="fi-FI" sz="800" dirty="0" err="1"/>
              <a:t>systematic</a:t>
            </a:r>
            <a:r>
              <a:rPr lang="fi-FI" sz="800" dirty="0"/>
              <a:t>) is </a:t>
            </a:r>
            <a:r>
              <a:rPr lang="fi-FI" sz="800" dirty="0" err="1"/>
              <a:t>indicated</a:t>
            </a:r>
            <a:r>
              <a:rPr lang="fi-FI" sz="800" dirty="0"/>
              <a:t> </a:t>
            </a:r>
            <a:r>
              <a:rPr lang="fi-FI" sz="800" dirty="0" err="1"/>
              <a:t>by</a:t>
            </a:r>
            <a:r>
              <a:rPr lang="fi-FI" sz="800" dirty="0"/>
              <a:t> the </a:t>
            </a:r>
            <a:r>
              <a:rPr lang="fi-FI" sz="800" dirty="0" err="1"/>
              <a:t>shaded</a:t>
            </a:r>
            <a:r>
              <a:rPr lang="fi-FI" sz="800" dirty="0"/>
              <a:t> </a:t>
            </a:r>
            <a:r>
              <a:rPr lang="fi-FI" sz="800" dirty="0" err="1"/>
              <a:t>band</a:t>
            </a:r>
            <a:r>
              <a:rPr lang="fi-FI" sz="800" dirty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200" y="219603"/>
            <a:ext cx="4800600" cy="2887662"/>
            <a:chOff x="76200" y="261938"/>
            <a:chExt cx="4876800" cy="2895600"/>
          </a:xfrm>
        </p:grpSpPr>
        <p:sp>
          <p:nvSpPr>
            <p:cNvPr id="4" name="Can 3"/>
            <p:cNvSpPr/>
            <p:nvPr/>
          </p:nvSpPr>
          <p:spPr bwMode="auto">
            <a:xfrm>
              <a:off x="4343400" y="2090738"/>
              <a:ext cx="609600" cy="609600"/>
            </a:xfrm>
            <a:prstGeom prst="can">
              <a:avLst>
                <a:gd name="adj" fmla="val 5035"/>
              </a:avLst>
            </a:prstGeom>
            <a:gradFill flip="none" rotWithShape="1">
              <a:gsLst>
                <a:gs pos="51000">
                  <a:schemeClr val="bg1">
                    <a:lumMod val="50000"/>
                  </a:schemeClr>
                </a:gs>
                <a:gs pos="97000">
                  <a:srgbClr val="FFFFFF"/>
                </a:gs>
              </a:gsLst>
              <a:lin ang="0" scaled="0"/>
              <a:tileRect/>
            </a:gradFill>
            <a:scene3d>
              <a:camera prst="orthographicFront"/>
              <a:lightRig rig="threePt" dir="t">
                <a:rot lat="0" lon="0" rev="2940000"/>
              </a:lightRig>
            </a:scene3d>
            <a:sp3d prstMaterial="flat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Can 4"/>
            <p:cNvSpPr/>
            <p:nvPr/>
          </p:nvSpPr>
          <p:spPr bwMode="auto">
            <a:xfrm>
              <a:off x="1600200" y="2090738"/>
              <a:ext cx="609600" cy="609600"/>
            </a:xfrm>
            <a:prstGeom prst="can">
              <a:avLst>
                <a:gd name="adj" fmla="val 5035"/>
              </a:avLst>
            </a:prstGeom>
            <a:gradFill flip="none" rotWithShape="1">
              <a:gsLst>
                <a:gs pos="51000">
                  <a:schemeClr val="bg1">
                    <a:lumMod val="50000"/>
                  </a:schemeClr>
                </a:gs>
                <a:gs pos="97000">
                  <a:srgbClr val="FFFFFF"/>
                </a:gs>
              </a:gsLst>
              <a:lin ang="0" scaled="0"/>
              <a:tileRect/>
            </a:gradFill>
            <a:scene3d>
              <a:camera prst="orthographicFront"/>
              <a:lightRig rig="threePt" dir="t">
                <a:rot lat="0" lon="0" rev="2940000"/>
              </a:lightRig>
            </a:scene3d>
            <a:sp3d prstMaterial="flat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76200" y="2776538"/>
              <a:ext cx="4876800" cy="76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1524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572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7620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10668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3716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16764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9812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2860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25908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8956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32004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5052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38100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41148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44196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4724400" y="2700338"/>
              <a:ext cx="152400" cy="76200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152400" y="2014538"/>
              <a:ext cx="228600" cy="1524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09600" y="2014538"/>
              <a:ext cx="228600" cy="1524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1066800" y="2014538"/>
              <a:ext cx="228600" cy="1524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1524000" y="2014538"/>
              <a:ext cx="228600" cy="1524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1981200" y="2014538"/>
              <a:ext cx="228600" cy="1524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2438400" y="2014538"/>
              <a:ext cx="228600" cy="1524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2895600" y="2014538"/>
              <a:ext cx="228600" cy="1524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3352800" y="2014538"/>
              <a:ext cx="228600" cy="1524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3810000" y="2014538"/>
              <a:ext cx="228600" cy="1524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4267200" y="2014538"/>
              <a:ext cx="228600" cy="1524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724400" y="2014538"/>
              <a:ext cx="228600" cy="152400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76200" y="490538"/>
              <a:ext cx="4876800" cy="76200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 rot="5400000">
              <a:off x="-494506" y="1289844"/>
              <a:ext cx="1447800" cy="1588"/>
            </a:xfrm>
            <a:prstGeom prst="straightConnector1">
              <a:avLst/>
            </a:prstGeom>
            <a:ln w="63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886" name="TextBox 39"/>
            <p:cNvSpPr txBox="1">
              <a:spLocks noChangeArrowheads="1"/>
            </p:cNvSpPr>
            <p:nvPr/>
          </p:nvSpPr>
          <p:spPr bwMode="auto">
            <a:xfrm>
              <a:off x="152400" y="1100138"/>
              <a:ext cx="5699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Arial" charset="0"/>
                  <a:cs typeface="Arial" charset="0"/>
                </a:rPr>
                <a:t>5 mm</a:t>
              </a:r>
            </a:p>
          </p:txBody>
        </p:sp>
        <p:cxnSp>
          <p:nvCxnSpPr>
            <p:cNvPr id="37" name="Straight Arrow Connector 36"/>
            <p:cNvCxnSpPr>
              <a:endCxn id="7" idx="0"/>
            </p:cNvCxnSpPr>
            <p:nvPr/>
          </p:nvCxnSpPr>
          <p:spPr bwMode="auto">
            <a:xfrm rot="5400000">
              <a:off x="-38099" y="2433637"/>
              <a:ext cx="533400" cy="3175"/>
            </a:xfrm>
            <a:prstGeom prst="straightConnector1">
              <a:avLst/>
            </a:prstGeom>
            <a:ln w="63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888" name="TextBox 43"/>
            <p:cNvSpPr txBox="1">
              <a:spLocks noChangeArrowheads="1"/>
            </p:cNvSpPr>
            <p:nvPr/>
          </p:nvSpPr>
          <p:spPr bwMode="auto">
            <a:xfrm>
              <a:off x="136525" y="2243138"/>
              <a:ext cx="7016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Arial" charset="0"/>
                  <a:cs typeface="Arial" charset="0"/>
                </a:rPr>
                <a:t>128 </a:t>
              </a:r>
              <a:r>
                <a:rPr lang="el-GR" sz="1200">
                  <a:latin typeface="Arial" charset="0"/>
                  <a:cs typeface="Arial" charset="0"/>
                </a:rPr>
                <a:t>μ</a:t>
              </a:r>
              <a:r>
                <a:rPr lang="en-US" sz="1200">
                  <a:latin typeface="Arial" charset="0"/>
                  <a:cs typeface="Arial" charset="0"/>
                </a:rPr>
                <a:t>m</a:t>
              </a:r>
            </a:p>
          </p:txBody>
        </p:sp>
        <p:sp>
          <p:nvSpPr>
            <p:cNvPr id="35889" name="TextBox 45"/>
            <p:cNvSpPr txBox="1">
              <a:spLocks noChangeArrowheads="1"/>
            </p:cNvSpPr>
            <p:nvPr/>
          </p:nvSpPr>
          <p:spPr bwMode="auto">
            <a:xfrm>
              <a:off x="1600200" y="2271713"/>
              <a:ext cx="5302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Arial" charset="0"/>
                  <a:cs typeface="Arial" charset="0"/>
                </a:rPr>
                <a:t>Pillar</a:t>
              </a:r>
            </a:p>
          </p:txBody>
        </p:sp>
        <p:sp>
          <p:nvSpPr>
            <p:cNvPr id="35890" name="TextBox 47"/>
            <p:cNvSpPr txBox="1">
              <a:spLocks noChangeArrowheads="1"/>
            </p:cNvSpPr>
            <p:nvPr/>
          </p:nvSpPr>
          <p:spPr bwMode="auto">
            <a:xfrm>
              <a:off x="4343400" y="2271713"/>
              <a:ext cx="5302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Arial" charset="0"/>
                  <a:cs typeface="Arial" charset="0"/>
                </a:rPr>
                <a:t>Pillar</a:t>
              </a:r>
            </a:p>
          </p:txBody>
        </p:sp>
        <p:sp>
          <p:nvSpPr>
            <p:cNvPr id="35891" name="TextBox 48"/>
            <p:cNvSpPr txBox="1">
              <a:spLocks noChangeArrowheads="1"/>
            </p:cNvSpPr>
            <p:nvPr/>
          </p:nvSpPr>
          <p:spPr bwMode="auto">
            <a:xfrm>
              <a:off x="76200" y="2852738"/>
              <a:ext cx="846138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Anode Strips</a:t>
              </a:r>
            </a:p>
          </p:txBody>
        </p:sp>
        <p:cxnSp>
          <p:nvCxnSpPr>
            <p:cNvPr id="42" name="Straight Arrow Connector 41"/>
            <p:cNvCxnSpPr>
              <a:stCxn id="35891" idx="3"/>
              <a:endCxn id="11" idx="2"/>
            </p:cNvCxnSpPr>
            <p:nvPr/>
          </p:nvCxnSpPr>
          <p:spPr bwMode="auto">
            <a:xfrm flipV="1">
              <a:off x="922338" y="2776538"/>
              <a:ext cx="525462" cy="192087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893" name="TextBox 51"/>
            <p:cNvSpPr txBox="1">
              <a:spLocks noChangeArrowheads="1"/>
            </p:cNvSpPr>
            <p:nvPr/>
          </p:nvSpPr>
          <p:spPr bwMode="auto">
            <a:xfrm>
              <a:off x="609600" y="1633538"/>
              <a:ext cx="466725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Mesh</a:t>
              </a:r>
            </a:p>
          </p:txBody>
        </p:sp>
        <p:cxnSp>
          <p:nvCxnSpPr>
            <p:cNvPr id="44" name="Straight Arrow Connector 43"/>
            <p:cNvCxnSpPr>
              <a:endCxn id="25" idx="1"/>
            </p:cNvCxnSpPr>
            <p:nvPr/>
          </p:nvCxnSpPr>
          <p:spPr bwMode="auto">
            <a:xfrm>
              <a:off x="838200" y="1822450"/>
              <a:ext cx="261938" cy="214313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 bwMode="auto">
            <a:xfrm rot="5400000">
              <a:off x="1828800" y="566738"/>
              <a:ext cx="2895600" cy="2286000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896" name="TextBox 56"/>
            <p:cNvSpPr txBox="1">
              <a:spLocks noChangeArrowheads="1"/>
            </p:cNvSpPr>
            <p:nvPr/>
          </p:nvSpPr>
          <p:spPr bwMode="auto">
            <a:xfrm rot="18486268">
              <a:off x="3357563" y="809626"/>
              <a:ext cx="846137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Charge track</a:t>
              </a:r>
            </a:p>
          </p:txBody>
        </p:sp>
        <p:sp>
          <p:nvSpPr>
            <p:cNvPr id="47" name="Extract 46"/>
            <p:cNvSpPr/>
            <p:nvPr/>
          </p:nvSpPr>
          <p:spPr bwMode="auto">
            <a:xfrm>
              <a:off x="2971800" y="1785938"/>
              <a:ext cx="533400" cy="914400"/>
            </a:xfrm>
            <a:prstGeom prst="flowChartExtract">
              <a:avLst/>
            </a:prstGeom>
            <a:solidFill>
              <a:srgbClr val="FF0C06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898" name="TextBox 63"/>
            <p:cNvSpPr txBox="1">
              <a:spLocks noChangeArrowheads="1"/>
            </p:cNvSpPr>
            <p:nvPr/>
          </p:nvSpPr>
          <p:spPr bwMode="auto">
            <a:xfrm>
              <a:off x="685800" y="490538"/>
              <a:ext cx="1139825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Drift mesh - Anode</a:t>
              </a:r>
            </a:p>
          </p:txBody>
        </p:sp>
        <p:sp>
          <p:nvSpPr>
            <p:cNvPr id="35899" name="TextBox 69"/>
            <p:cNvSpPr txBox="1">
              <a:spLocks noChangeArrowheads="1"/>
            </p:cNvSpPr>
            <p:nvPr/>
          </p:nvSpPr>
          <p:spPr bwMode="auto">
            <a:xfrm>
              <a:off x="2057400" y="1023938"/>
              <a:ext cx="68897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>
                  <a:latin typeface="Arial" charset="0"/>
                  <a:cs typeface="Arial" charset="0"/>
                </a:rPr>
                <a:t>E</a:t>
              </a:r>
              <a:r>
                <a:rPr lang="en-US" sz="1800" b="1" baseline="-25000">
                  <a:latin typeface="Arial" charset="0"/>
                  <a:cs typeface="Arial" charset="0"/>
                </a:rPr>
                <a:t>drift</a:t>
              </a:r>
              <a:endParaRPr lang="en-US" sz="1800" b="1">
                <a:latin typeface="Arial" charset="0"/>
                <a:cs typeface="Arial" charset="0"/>
              </a:endParaRPr>
            </a:p>
          </p:txBody>
        </p:sp>
        <p:sp>
          <p:nvSpPr>
            <p:cNvPr id="35900" name="TextBox 70"/>
            <p:cNvSpPr txBox="1">
              <a:spLocks noChangeArrowheads="1"/>
            </p:cNvSpPr>
            <p:nvPr/>
          </p:nvSpPr>
          <p:spPr bwMode="auto">
            <a:xfrm>
              <a:off x="3505200" y="2243138"/>
              <a:ext cx="5270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>
                  <a:latin typeface="Arial" charset="0"/>
                  <a:cs typeface="Arial" charset="0"/>
                </a:rPr>
                <a:t>E</a:t>
              </a:r>
              <a:r>
                <a:rPr lang="en-US" sz="1200" b="1" baseline="-25000">
                  <a:latin typeface="Arial" charset="0"/>
                  <a:cs typeface="Arial" charset="0"/>
                </a:rPr>
                <a:t>ampl</a:t>
              </a:r>
              <a:endParaRPr lang="en-US" sz="1200" b="1">
                <a:latin typeface="Arial" charset="0"/>
                <a:cs typeface="Arial" charset="0"/>
              </a:endParaRPr>
            </a:p>
          </p:txBody>
        </p:sp>
        <p:sp>
          <p:nvSpPr>
            <p:cNvPr id="35901" name="TextBox 79"/>
            <p:cNvSpPr txBox="1">
              <a:spLocks noChangeArrowheads="1"/>
            </p:cNvSpPr>
            <p:nvPr/>
          </p:nvSpPr>
          <p:spPr bwMode="auto">
            <a:xfrm>
              <a:off x="2932113" y="2476501"/>
              <a:ext cx="62071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avalance</a:t>
              </a:r>
            </a:p>
          </p:txBody>
        </p:sp>
      </p:grpSp>
      <p:sp>
        <p:nvSpPr>
          <p:cNvPr id="63" name="Rectangle 62"/>
          <p:cNvSpPr/>
          <p:nvPr/>
        </p:nvSpPr>
        <p:spPr bwMode="auto">
          <a:xfrm>
            <a:off x="5659438" y="1319213"/>
            <a:ext cx="1027112" cy="227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5843" name="Picture 3" descr="MM1_neutrons_HV_current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54" t="9264" r="1871" b="4427"/>
          <a:stretch>
            <a:fillRect/>
          </a:stretch>
        </p:blipFill>
        <p:spPr bwMode="auto">
          <a:xfrm>
            <a:off x="20634" y="3298288"/>
            <a:ext cx="4484687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" name="TextBox 176"/>
          <p:cNvSpPr txBox="1"/>
          <p:nvPr/>
        </p:nvSpPr>
        <p:spPr>
          <a:xfrm>
            <a:off x="2313484" y="2987141"/>
            <a:ext cx="528084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  <a:ea typeface="+mn-ea"/>
                <a:cs typeface="Times New Roman" pitchFamily="18" charset="0"/>
              </a:rPr>
              <a:t>Gas: Ar:CO</a:t>
            </a:r>
            <a:r>
              <a:rPr lang="en-US" sz="1600" baseline="-25000" dirty="0">
                <a:latin typeface="+mj-lt"/>
                <a:ea typeface="+mn-ea"/>
                <a:cs typeface="Times New Roman" pitchFamily="18" charset="0"/>
              </a:rPr>
              <a:t>2</a:t>
            </a:r>
            <a:r>
              <a:rPr lang="en-US" sz="1600" dirty="0">
                <a:latin typeface="+mj-lt"/>
                <a:ea typeface="+mn-ea"/>
                <a:cs typeface="Times New Roman" pitchFamily="18" charset="0"/>
              </a:rPr>
              <a:t> (85:15)      </a:t>
            </a:r>
            <a:r>
              <a:rPr lang="en-US" sz="1600" dirty="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Neutron flux: ≈ 1.5x10</a:t>
            </a:r>
            <a:r>
              <a:rPr lang="en-US" sz="1600" baseline="30000" dirty="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6</a:t>
            </a:r>
            <a:r>
              <a:rPr lang="en-US" sz="1600" dirty="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 n/</a:t>
            </a:r>
            <a:r>
              <a:rPr lang="en-US" sz="1600" dirty="0" smtClean="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cm</a:t>
            </a:r>
            <a:r>
              <a:rPr lang="en-US" sz="1600" baseline="30000" dirty="0" smtClean="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2</a:t>
            </a:r>
            <a:r>
              <a:rPr lang="en-US" sz="1600" dirty="0" smtClean="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/s</a:t>
            </a:r>
            <a:endParaRPr lang="en-US" sz="1600" dirty="0">
              <a:solidFill>
                <a:srgbClr val="FF0000"/>
              </a:solidFill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332324" y="6081639"/>
            <a:ext cx="361314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Times New Roman" pitchFamily="18" charset="0"/>
              </a:rPr>
              <a:t>Standard MM: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Large </a:t>
            </a:r>
            <a:r>
              <a:rPr lang="en-US" sz="9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currents, Large </a:t>
            </a:r>
            <a:r>
              <a:rPr lang="en-US" sz="900" dirty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HV drops, recovery time O(1s</a:t>
            </a:r>
            <a:r>
              <a:rPr lang="en-US" sz="9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), </a:t>
            </a:r>
            <a:r>
              <a:rPr lang="en-US" sz="900" dirty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 </a:t>
            </a:r>
            <a:r>
              <a:rPr lang="en-US" sz="9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Chamber </a:t>
            </a:r>
            <a:r>
              <a:rPr lang="en-US" sz="900" dirty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could not be operated stably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0000FF"/>
              </a:solidFill>
              <a:latin typeface="+mj-lt"/>
              <a:ea typeface="+mn-ea"/>
              <a:cs typeface="Times New Roman" pitchFamily="18" charset="0"/>
            </a:endParaRPr>
          </a:p>
        </p:txBody>
      </p:sp>
      <p:pic>
        <p:nvPicPr>
          <p:cNvPr id="35847" name="Picture 68" descr="gpyrforos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9025" y="0"/>
            <a:ext cx="434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375" y="0"/>
            <a:ext cx="49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4625" y="0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73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4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grpSp>
        <p:nvGrpSpPr>
          <p:cNvPr id="75" name="Group 74"/>
          <p:cNvGrpSpPr/>
          <p:nvPr/>
        </p:nvGrpSpPr>
        <p:grpSpPr>
          <a:xfrm>
            <a:off x="4954604" y="211667"/>
            <a:ext cx="4180946" cy="2734733"/>
            <a:chOff x="273050" y="134938"/>
            <a:chExt cx="4881563" cy="3352800"/>
          </a:xfrm>
        </p:grpSpPr>
        <p:sp>
          <p:nvSpPr>
            <p:cNvPr id="76" name="Rectangle 75"/>
            <p:cNvSpPr/>
            <p:nvPr/>
          </p:nvSpPr>
          <p:spPr bwMode="auto">
            <a:xfrm>
              <a:off x="273050" y="206375"/>
              <a:ext cx="4881563" cy="328136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346075" y="2547938"/>
              <a:ext cx="4641850" cy="2905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8" name="Can 77"/>
            <p:cNvSpPr/>
            <p:nvPr/>
          </p:nvSpPr>
          <p:spPr bwMode="auto">
            <a:xfrm>
              <a:off x="4407575" y="1969631"/>
              <a:ext cx="580284" cy="578901"/>
            </a:xfrm>
            <a:prstGeom prst="can">
              <a:avLst>
                <a:gd name="adj" fmla="val 5035"/>
              </a:avLst>
            </a:prstGeom>
            <a:gradFill flip="none" rotWithShape="1">
              <a:gsLst>
                <a:gs pos="51000">
                  <a:schemeClr val="bg1">
                    <a:lumMod val="50000"/>
                  </a:schemeClr>
                </a:gs>
                <a:gs pos="97000">
                  <a:srgbClr val="FFFFFF"/>
                </a:gs>
              </a:gsLst>
              <a:lin ang="0" scaled="0"/>
              <a:tileRect/>
            </a:gradFill>
            <a:scene3d>
              <a:camera prst="orthographicFront"/>
              <a:lightRig rig="threePt" dir="t">
                <a:rot lat="0" lon="0" rev="2940000"/>
              </a:lightRig>
            </a:scene3d>
            <a:sp3d prstMaterial="flat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9" name="Can 78"/>
            <p:cNvSpPr/>
            <p:nvPr/>
          </p:nvSpPr>
          <p:spPr bwMode="auto">
            <a:xfrm>
              <a:off x="1796296" y="1969631"/>
              <a:ext cx="580284" cy="578901"/>
            </a:xfrm>
            <a:prstGeom prst="can">
              <a:avLst>
                <a:gd name="adj" fmla="val 5035"/>
              </a:avLst>
            </a:prstGeom>
            <a:gradFill flip="none" rotWithShape="1">
              <a:gsLst>
                <a:gs pos="51000">
                  <a:schemeClr val="bg1">
                    <a:lumMod val="50000"/>
                  </a:schemeClr>
                </a:gs>
                <a:gs pos="97000">
                  <a:srgbClr val="FFFFFF"/>
                </a:gs>
              </a:gsLst>
              <a:lin ang="0" scaled="0"/>
              <a:tileRect/>
            </a:gradFill>
            <a:scene3d>
              <a:camera prst="orthographicFront"/>
              <a:lightRig rig="threePt" dir="t">
                <a:rot lat="0" lon="0" rev="2940000"/>
              </a:lightRig>
            </a:scene3d>
            <a:sp3d prstMaterial="flat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346075" y="2852738"/>
              <a:ext cx="4641850" cy="147637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417513" y="2763838"/>
              <a:ext cx="146050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708025" y="2763838"/>
              <a:ext cx="146050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998538" y="2763838"/>
              <a:ext cx="144462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1289050" y="2763838"/>
              <a:ext cx="144463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1577975" y="2763838"/>
              <a:ext cx="146050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1868488" y="2763838"/>
              <a:ext cx="146050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2159000" y="2763838"/>
              <a:ext cx="144463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2449513" y="2763838"/>
              <a:ext cx="144462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2740025" y="2763838"/>
              <a:ext cx="144463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3028950" y="2763838"/>
              <a:ext cx="146050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3319463" y="2763838"/>
              <a:ext cx="144462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3609975" y="2763838"/>
              <a:ext cx="144463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3900488" y="2763838"/>
              <a:ext cx="144462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4189413" y="2763838"/>
              <a:ext cx="146050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4479925" y="2763838"/>
              <a:ext cx="146050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4770438" y="2763838"/>
              <a:ext cx="144462" cy="73025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417513" y="1897063"/>
              <a:ext cx="217487" cy="144462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854075" y="1897063"/>
              <a:ext cx="217488" cy="144462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1289050" y="1897063"/>
              <a:ext cx="217488" cy="144462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1724025" y="1897063"/>
              <a:ext cx="217488" cy="144462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2159000" y="1897063"/>
              <a:ext cx="217488" cy="144462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2" name="Oval 101"/>
            <p:cNvSpPr/>
            <p:nvPr/>
          </p:nvSpPr>
          <p:spPr bwMode="auto">
            <a:xfrm>
              <a:off x="2593975" y="1897063"/>
              <a:ext cx="217488" cy="144462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3" name="Oval 102"/>
            <p:cNvSpPr/>
            <p:nvPr/>
          </p:nvSpPr>
          <p:spPr bwMode="auto">
            <a:xfrm>
              <a:off x="3028950" y="1897063"/>
              <a:ext cx="217488" cy="144462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3463925" y="1897063"/>
              <a:ext cx="219075" cy="144462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3900488" y="1897063"/>
              <a:ext cx="217487" cy="144462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6" name="Oval 105"/>
            <p:cNvSpPr/>
            <p:nvPr/>
          </p:nvSpPr>
          <p:spPr bwMode="auto">
            <a:xfrm>
              <a:off x="4335463" y="1897063"/>
              <a:ext cx="217487" cy="144462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7" name="Oval 106"/>
            <p:cNvSpPr/>
            <p:nvPr/>
          </p:nvSpPr>
          <p:spPr bwMode="auto">
            <a:xfrm>
              <a:off x="4770438" y="1897063"/>
              <a:ext cx="217487" cy="144462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8" name="Rectangle 107"/>
            <p:cNvSpPr/>
            <p:nvPr/>
          </p:nvSpPr>
          <p:spPr bwMode="auto">
            <a:xfrm>
              <a:off x="346075" y="449263"/>
              <a:ext cx="4641850" cy="73025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9" name="Straight Arrow Connector 108"/>
            <p:cNvCxnSpPr/>
            <p:nvPr/>
          </p:nvCxnSpPr>
          <p:spPr bwMode="auto">
            <a:xfrm rot="5400000">
              <a:off x="-196056" y="1208882"/>
              <a:ext cx="1374775" cy="1587"/>
            </a:xfrm>
            <a:prstGeom prst="straightConnector1">
              <a:avLst/>
            </a:prstGeom>
            <a:ln w="63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39"/>
            <p:cNvSpPr txBox="1">
              <a:spLocks noChangeArrowheads="1"/>
            </p:cNvSpPr>
            <p:nvPr/>
          </p:nvSpPr>
          <p:spPr bwMode="auto">
            <a:xfrm>
              <a:off x="418121" y="1028917"/>
              <a:ext cx="542506" cy="262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Arial" charset="0"/>
                  <a:cs typeface="Arial" charset="0"/>
                </a:rPr>
                <a:t>5 mm</a:t>
              </a:r>
            </a:p>
          </p:txBody>
        </p:sp>
        <p:cxnSp>
          <p:nvCxnSpPr>
            <p:cNvPr id="111" name="Straight Arrow Connector 110"/>
            <p:cNvCxnSpPr/>
            <p:nvPr/>
          </p:nvCxnSpPr>
          <p:spPr bwMode="auto">
            <a:xfrm rot="5400000">
              <a:off x="237331" y="2293144"/>
              <a:ext cx="506413" cy="3175"/>
            </a:xfrm>
            <a:prstGeom prst="straightConnector1">
              <a:avLst/>
            </a:prstGeom>
            <a:ln w="63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43"/>
            <p:cNvSpPr txBox="1">
              <a:spLocks noChangeArrowheads="1"/>
            </p:cNvSpPr>
            <p:nvPr/>
          </p:nvSpPr>
          <p:spPr bwMode="auto">
            <a:xfrm>
              <a:off x="403009" y="2114356"/>
              <a:ext cx="667931" cy="262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Arial" charset="0"/>
                  <a:cs typeface="Arial" charset="0"/>
                </a:rPr>
                <a:t>128 </a:t>
              </a:r>
              <a:r>
                <a:rPr lang="el-GR" sz="1200">
                  <a:latin typeface="Arial" charset="0"/>
                  <a:cs typeface="Arial" charset="0"/>
                </a:rPr>
                <a:t>μ</a:t>
              </a:r>
              <a:r>
                <a:rPr lang="en-US" sz="1200">
                  <a:latin typeface="Arial" charset="0"/>
                  <a:cs typeface="Arial" charset="0"/>
                </a:rPr>
                <a:t>m</a:t>
              </a:r>
            </a:p>
          </p:txBody>
        </p:sp>
        <p:sp>
          <p:nvSpPr>
            <p:cNvPr id="113" name="TextBox 45"/>
            <p:cNvSpPr txBox="1">
              <a:spLocks noChangeArrowheads="1"/>
            </p:cNvSpPr>
            <p:nvPr/>
          </p:nvSpPr>
          <p:spPr bwMode="auto">
            <a:xfrm>
              <a:off x="1796296" y="2141492"/>
              <a:ext cx="504726" cy="262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Arial" charset="0"/>
                  <a:cs typeface="Arial" charset="0"/>
                </a:rPr>
                <a:t>Pillar</a:t>
              </a:r>
            </a:p>
          </p:txBody>
        </p:sp>
        <p:sp>
          <p:nvSpPr>
            <p:cNvPr id="114" name="TextBox 47"/>
            <p:cNvSpPr txBox="1">
              <a:spLocks noChangeArrowheads="1"/>
            </p:cNvSpPr>
            <p:nvPr/>
          </p:nvSpPr>
          <p:spPr bwMode="auto">
            <a:xfrm>
              <a:off x="4407575" y="2141492"/>
              <a:ext cx="504726" cy="262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Arial" charset="0"/>
                  <a:cs typeface="Arial" charset="0"/>
                </a:rPr>
                <a:t>Pillar</a:t>
              </a:r>
            </a:p>
          </p:txBody>
        </p:sp>
        <p:sp>
          <p:nvSpPr>
            <p:cNvPr id="115" name="TextBox 48"/>
            <p:cNvSpPr txBox="1">
              <a:spLocks noChangeArrowheads="1"/>
            </p:cNvSpPr>
            <p:nvPr/>
          </p:nvSpPr>
          <p:spPr bwMode="auto">
            <a:xfrm>
              <a:off x="288162" y="3080698"/>
              <a:ext cx="1421999" cy="349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Anode Readout Cu Strips</a:t>
              </a:r>
            </a:p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0.15 mm x 100 mm</a:t>
              </a:r>
            </a:p>
          </p:txBody>
        </p:sp>
        <p:sp>
          <p:nvSpPr>
            <p:cNvPr id="116" name="TextBox 51"/>
            <p:cNvSpPr txBox="1">
              <a:spLocks noChangeArrowheads="1"/>
            </p:cNvSpPr>
            <p:nvPr/>
          </p:nvSpPr>
          <p:spPr bwMode="auto">
            <a:xfrm>
              <a:off x="853334" y="1535455"/>
              <a:ext cx="444280" cy="218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Mesh</a:t>
              </a:r>
            </a:p>
          </p:txBody>
        </p:sp>
        <p:cxnSp>
          <p:nvCxnSpPr>
            <p:cNvPr id="117" name="Straight Arrow Connector 116"/>
            <p:cNvCxnSpPr>
              <a:endCxn id="99" idx="1"/>
            </p:cNvCxnSpPr>
            <p:nvPr/>
          </p:nvCxnSpPr>
          <p:spPr bwMode="auto">
            <a:xfrm>
              <a:off x="1071563" y="1714500"/>
              <a:ext cx="249237" cy="203200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 bwMode="auto">
            <a:xfrm rot="5400000">
              <a:off x="1688306" y="562770"/>
              <a:ext cx="3121025" cy="2462212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56"/>
            <p:cNvSpPr txBox="1">
              <a:spLocks noChangeArrowheads="1"/>
            </p:cNvSpPr>
            <p:nvPr/>
          </p:nvSpPr>
          <p:spPr bwMode="auto">
            <a:xfrm rot="18486268">
              <a:off x="3439956" y="752774"/>
              <a:ext cx="863828" cy="219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Charged track</a:t>
              </a:r>
            </a:p>
          </p:txBody>
        </p:sp>
        <p:sp>
          <p:nvSpPr>
            <p:cNvPr id="120" name="Extract 119"/>
            <p:cNvSpPr/>
            <p:nvPr/>
          </p:nvSpPr>
          <p:spPr bwMode="auto">
            <a:xfrm>
              <a:off x="3101975" y="1679575"/>
              <a:ext cx="508000" cy="868363"/>
            </a:xfrm>
            <a:prstGeom prst="flowChartExtract">
              <a:avLst/>
            </a:prstGeom>
            <a:solidFill>
              <a:srgbClr val="FF0C06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1" name="TextBox 63"/>
            <p:cNvSpPr txBox="1">
              <a:spLocks noChangeArrowheads="1"/>
            </p:cNvSpPr>
            <p:nvPr/>
          </p:nvSpPr>
          <p:spPr bwMode="auto">
            <a:xfrm>
              <a:off x="925870" y="359563"/>
              <a:ext cx="1189281" cy="220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Drift mesh - Cathode</a:t>
              </a:r>
            </a:p>
          </p:txBody>
        </p:sp>
        <p:sp>
          <p:nvSpPr>
            <p:cNvPr id="122" name="TextBox 69"/>
            <p:cNvSpPr txBox="1">
              <a:spLocks noChangeArrowheads="1"/>
            </p:cNvSpPr>
            <p:nvPr/>
          </p:nvSpPr>
          <p:spPr bwMode="auto">
            <a:xfrm>
              <a:off x="2231509" y="956554"/>
              <a:ext cx="655842" cy="35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>
                  <a:latin typeface="Arial" charset="0"/>
                  <a:cs typeface="Arial" charset="0"/>
                </a:rPr>
                <a:t>E</a:t>
              </a:r>
              <a:r>
                <a:rPr lang="en-US" sz="1800" b="1" baseline="-25000">
                  <a:latin typeface="Arial" charset="0"/>
                  <a:cs typeface="Arial" charset="0"/>
                </a:rPr>
                <a:t>drift</a:t>
              </a:r>
              <a:endParaRPr lang="en-US" sz="1800" b="1">
                <a:latin typeface="Arial" charset="0"/>
                <a:cs typeface="Arial" charset="0"/>
              </a:endParaRPr>
            </a:p>
          </p:txBody>
        </p:sp>
        <p:sp>
          <p:nvSpPr>
            <p:cNvPr id="123" name="TextBox 70"/>
            <p:cNvSpPr txBox="1">
              <a:spLocks noChangeArrowheads="1"/>
            </p:cNvSpPr>
            <p:nvPr/>
          </p:nvSpPr>
          <p:spPr bwMode="auto">
            <a:xfrm>
              <a:off x="1246235" y="2106819"/>
              <a:ext cx="501704" cy="262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>
                  <a:latin typeface="Arial" charset="0"/>
                  <a:cs typeface="Arial" charset="0"/>
                </a:rPr>
                <a:t>E</a:t>
              </a:r>
              <a:r>
                <a:rPr lang="en-US" sz="1200" b="1" baseline="-25000">
                  <a:latin typeface="Arial" charset="0"/>
                  <a:cs typeface="Arial" charset="0"/>
                </a:rPr>
                <a:t>ampl</a:t>
              </a:r>
              <a:endParaRPr lang="en-US" sz="1200" b="1">
                <a:latin typeface="Arial" charset="0"/>
                <a:cs typeface="Arial" charset="0"/>
              </a:endParaRPr>
            </a:p>
          </p:txBody>
        </p:sp>
        <p:sp>
          <p:nvSpPr>
            <p:cNvPr id="124" name="TextBox 66"/>
            <p:cNvSpPr txBox="1">
              <a:spLocks noChangeArrowheads="1"/>
            </p:cNvSpPr>
            <p:nvPr/>
          </p:nvSpPr>
          <p:spPr bwMode="auto">
            <a:xfrm>
              <a:off x="3942139" y="2803309"/>
              <a:ext cx="401968" cy="220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PCB</a:t>
              </a:r>
            </a:p>
          </p:txBody>
        </p:sp>
        <p:sp>
          <p:nvSpPr>
            <p:cNvPr id="125" name="Rectangle 124"/>
            <p:cNvSpPr/>
            <p:nvPr/>
          </p:nvSpPr>
          <p:spPr bwMode="auto">
            <a:xfrm>
              <a:off x="417513" y="2547938"/>
              <a:ext cx="146050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6" name="Rectangle 125"/>
            <p:cNvSpPr/>
            <p:nvPr/>
          </p:nvSpPr>
          <p:spPr bwMode="auto">
            <a:xfrm>
              <a:off x="708025" y="2547938"/>
              <a:ext cx="146050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7" name="Rectangle 126"/>
            <p:cNvSpPr/>
            <p:nvPr/>
          </p:nvSpPr>
          <p:spPr bwMode="auto">
            <a:xfrm>
              <a:off x="998538" y="2547938"/>
              <a:ext cx="144462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8" name="Rectangle 127"/>
            <p:cNvSpPr/>
            <p:nvPr/>
          </p:nvSpPr>
          <p:spPr bwMode="auto">
            <a:xfrm>
              <a:off x="1289050" y="2547938"/>
              <a:ext cx="144463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9" name="Rectangle 128"/>
            <p:cNvSpPr/>
            <p:nvPr/>
          </p:nvSpPr>
          <p:spPr bwMode="auto">
            <a:xfrm>
              <a:off x="1577975" y="2547938"/>
              <a:ext cx="146050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0" name="Rectangle 129"/>
            <p:cNvSpPr/>
            <p:nvPr/>
          </p:nvSpPr>
          <p:spPr bwMode="auto">
            <a:xfrm>
              <a:off x="1868488" y="2547938"/>
              <a:ext cx="146050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1" name="Rectangle 130"/>
            <p:cNvSpPr/>
            <p:nvPr/>
          </p:nvSpPr>
          <p:spPr bwMode="auto">
            <a:xfrm>
              <a:off x="2159000" y="2547938"/>
              <a:ext cx="144463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2" name="Rectangle 131"/>
            <p:cNvSpPr/>
            <p:nvPr/>
          </p:nvSpPr>
          <p:spPr bwMode="auto">
            <a:xfrm>
              <a:off x="2449513" y="2547938"/>
              <a:ext cx="144462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3" name="Rectangle 132"/>
            <p:cNvSpPr/>
            <p:nvPr/>
          </p:nvSpPr>
          <p:spPr bwMode="auto">
            <a:xfrm>
              <a:off x="2740025" y="2547938"/>
              <a:ext cx="144463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4" name="Rectangle 133"/>
            <p:cNvSpPr/>
            <p:nvPr/>
          </p:nvSpPr>
          <p:spPr bwMode="auto">
            <a:xfrm>
              <a:off x="3028950" y="2547938"/>
              <a:ext cx="146050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5" name="Rectangle 134"/>
            <p:cNvSpPr/>
            <p:nvPr/>
          </p:nvSpPr>
          <p:spPr bwMode="auto">
            <a:xfrm>
              <a:off x="3319463" y="2547938"/>
              <a:ext cx="144462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6" name="Rectangle 135"/>
            <p:cNvSpPr/>
            <p:nvPr/>
          </p:nvSpPr>
          <p:spPr bwMode="auto">
            <a:xfrm>
              <a:off x="3609975" y="2547938"/>
              <a:ext cx="144463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7" name="Rectangle 136"/>
            <p:cNvSpPr/>
            <p:nvPr/>
          </p:nvSpPr>
          <p:spPr bwMode="auto">
            <a:xfrm>
              <a:off x="3900488" y="2547938"/>
              <a:ext cx="144462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8" name="Rectangle 137"/>
            <p:cNvSpPr/>
            <p:nvPr/>
          </p:nvSpPr>
          <p:spPr bwMode="auto">
            <a:xfrm>
              <a:off x="4189413" y="2547938"/>
              <a:ext cx="146050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9" name="Rectangle 138"/>
            <p:cNvSpPr/>
            <p:nvPr/>
          </p:nvSpPr>
          <p:spPr bwMode="auto">
            <a:xfrm>
              <a:off x="4479925" y="2547938"/>
              <a:ext cx="146050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0" name="Rectangle 139"/>
            <p:cNvSpPr/>
            <p:nvPr/>
          </p:nvSpPr>
          <p:spPr bwMode="auto">
            <a:xfrm>
              <a:off x="4770438" y="2547938"/>
              <a:ext cx="144462" cy="730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1" name="TextBox 92"/>
            <p:cNvSpPr txBox="1">
              <a:spLocks noChangeArrowheads="1"/>
            </p:cNvSpPr>
            <p:nvPr/>
          </p:nvSpPr>
          <p:spPr bwMode="auto">
            <a:xfrm>
              <a:off x="4167301" y="2577175"/>
              <a:ext cx="920294" cy="220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Insulating layer</a:t>
              </a:r>
            </a:p>
          </p:txBody>
        </p:sp>
        <p:sp>
          <p:nvSpPr>
            <p:cNvPr id="142" name="TextBox 93"/>
            <p:cNvSpPr txBox="1">
              <a:spLocks noChangeArrowheads="1"/>
            </p:cNvSpPr>
            <p:nvPr/>
          </p:nvSpPr>
          <p:spPr bwMode="auto">
            <a:xfrm>
              <a:off x="2506540" y="3020396"/>
              <a:ext cx="964118" cy="351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Resistive  Strips</a:t>
              </a:r>
            </a:p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0.5 – 5 M</a:t>
              </a:r>
              <a:r>
                <a:rPr lang="el-GR" sz="900">
                  <a:latin typeface="Arial" charset="0"/>
                  <a:cs typeface="Arial" charset="0"/>
                </a:rPr>
                <a:t>Ω</a:t>
              </a:r>
              <a:r>
                <a:rPr lang="en-US" sz="900">
                  <a:latin typeface="Arial" charset="0"/>
                  <a:cs typeface="Arial" charset="0"/>
                </a:rPr>
                <a:t>/cm</a:t>
              </a:r>
            </a:p>
          </p:txBody>
        </p:sp>
        <p:cxnSp>
          <p:nvCxnSpPr>
            <p:cNvPr id="143" name="Straight Arrow Connector 142"/>
            <p:cNvCxnSpPr>
              <a:endCxn id="135" idx="2"/>
            </p:cNvCxnSpPr>
            <p:nvPr/>
          </p:nvCxnSpPr>
          <p:spPr bwMode="auto">
            <a:xfrm rot="5400000" flipH="1" flipV="1">
              <a:off x="2964657" y="2686844"/>
              <a:ext cx="493712" cy="361950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/>
            <p:cNvCxnSpPr/>
            <p:nvPr/>
          </p:nvCxnSpPr>
          <p:spPr bwMode="auto">
            <a:xfrm flipV="1">
              <a:off x="925513" y="2787650"/>
              <a:ext cx="381000" cy="352425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 bwMode="auto">
            <a:xfrm>
              <a:off x="2322513" y="134938"/>
              <a:ext cx="682625" cy="21907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latin typeface="Arial"/>
                  <a:ea typeface="+mn-ea"/>
                  <a:cs typeface="Arial"/>
                </a:rPr>
                <a:t>Front view</a:t>
              </a:r>
            </a:p>
          </p:txBody>
        </p:sp>
        <p:sp>
          <p:nvSpPr>
            <p:cNvPr id="146" name="TextBox 203"/>
            <p:cNvSpPr txBox="1">
              <a:spLocks noChangeArrowheads="1"/>
            </p:cNvSpPr>
            <p:nvPr/>
          </p:nvSpPr>
          <p:spPr bwMode="auto">
            <a:xfrm>
              <a:off x="3064157" y="2335967"/>
              <a:ext cx="590862" cy="205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avalance</a:t>
              </a:r>
            </a:p>
          </p:txBody>
        </p:sp>
        <p:sp>
          <p:nvSpPr>
            <p:cNvPr id="147" name="Extract 146"/>
            <p:cNvSpPr/>
            <p:nvPr/>
          </p:nvSpPr>
          <p:spPr bwMode="auto">
            <a:xfrm>
              <a:off x="4102100" y="554038"/>
              <a:ext cx="249238" cy="1984375"/>
            </a:xfrm>
            <a:prstGeom prst="flowChartExtract">
              <a:avLst/>
            </a:prstGeom>
            <a:solidFill>
              <a:srgbClr val="FF0C06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8" name="Extract 147"/>
            <p:cNvSpPr/>
            <p:nvPr/>
          </p:nvSpPr>
          <p:spPr bwMode="auto">
            <a:xfrm>
              <a:off x="3686175" y="1120775"/>
              <a:ext cx="249238" cy="1414463"/>
            </a:xfrm>
            <a:prstGeom prst="flowChartExtract">
              <a:avLst/>
            </a:prstGeom>
            <a:solidFill>
              <a:srgbClr val="FF0C06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9" name="TextBox 168"/>
            <p:cNvSpPr txBox="1">
              <a:spLocks noChangeArrowheads="1"/>
            </p:cNvSpPr>
            <p:nvPr/>
          </p:nvSpPr>
          <p:spPr bwMode="auto">
            <a:xfrm rot="16200000">
              <a:off x="3506875" y="2208333"/>
              <a:ext cx="589453" cy="205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avalance</a:t>
              </a:r>
            </a:p>
          </p:txBody>
        </p:sp>
        <p:sp>
          <p:nvSpPr>
            <p:cNvPr id="150" name="TextBox 169"/>
            <p:cNvSpPr txBox="1">
              <a:spLocks noChangeArrowheads="1"/>
            </p:cNvSpPr>
            <p:nvPr/>
          </p:nvSpPr>
          <p:spPr bwMode="auto">
            <a:xfrm rot="16200000">
              <a:off x="3916397" y="2197781"/>
              <a:ext cx="589454" cy="205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avalance</a:t>
              </a:r>
            </a:p>
          </p:txBody>
        </p:sp>
      </p:grpSp>
      <p:sp>
        <p:nvSpPr>
          <p:cNvPr id="35846" name="Title 1"/>
          <p:cNvSpPr>
            <a:spLocks noGrp="1"/>
          </p:cNvSpPr>
          <p:nvPr>
            <p:ph type="title"/>
          </p:nvPr>
        </p:nvSpPr>
        <p:spPr bwMode="auto">
          <a:xfrm>
            <a:off x="355600" y="-119062"/>
            <a:ext cx="8229600" cy="52705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Micromegas – MAMMA R&amp;D </a:t>
            </a:r>
            <a:endParaRPr lang="en-US" sz="2400" b="1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51" name="Picture 4" descr="R11_neutrons_HV_current.pd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4" t="9319" r="2052" b="4694"/>
          <a:stretch>
            <a:fillRect/>
          </a:stretch>
        </p:blipFill>
        <p:spPr bwMode="auto">
          <a:xfrm>
            <a:off x="4575175" y="3281363"/>
            <a:ext cx="4568825" cy="297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" name="TextBox 151"/>
          <p:cNvSpPr txBox="1"/>
          <p:nvPr/>
        </p:nvSpPr>
        <p:spPr>
          <a:xfrm>
            <a:off x="5145615" y="6130931"/>
            <a:ext cx="3676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Times New Roman" pitchFamily="18" charset="0"/>
              </a:rPr>
              <a:t>Resistive MM:</a:t>
            </a:r>
            <a:endParaRPr lang="en-US" sz="900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n-ea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Low </a:t>
            </a:r>
            <a:r>
              <a:rPr lang="en-US" sz="9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currents despite </a:t>
            </a:r>
            <a:r>
              <a:rPr lang="en-US" sz="900" dirty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discharges, but no HV </a:t>
            </a:r>
            <a:r>
              <a:rPr lang="en-US" sz="9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drop, chamber </a:t>
            </a:r>
            <a:r>
              <a:rPr lang="en-US" sz="900" dirty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rPr>
              <a:t>operated stably up to max HV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0000FF"/>
              </a:solidFill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6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2252" y="3801534"/>
            <a:ext cx="3830215" cy="305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0" name="Picture 4" descr="IMG_163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333" y="414866"/>
            <a:ext cx="4529667" cy="339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5" descr="IMG_195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1108"/>
            <a:ext cx="455930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6" descr="DSCN061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998" y="3772106"/>
            <a:ext cx="4132797" cy="3101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TextBox 7"/>
          <p:cNvSpPr txBox="1">
            <a:spLocks noChangeArrowheads="1"/>
          </p:cNvSpPr>
          <p:nvPr/>
        </p:nvSpPr>
        <p:spPr bwMode="auto">
          <a:xfrm>
            <a:off x="293688" y="839788"/>
            <a:ext cx="4191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5CE7FF"/>
                </a:solidFill>
              </a:rPr>
              <a:t>MAMMA neutron test in “</a:t>
            </a:r>
            <a:r>
              <a:rPr lang="en-US" altLang="ja-JP" sz="1800">
                <a:solidFill>
                  <a:srgbClr val="5CE7FF"/>
                </a:solidFill>
              </a:rPr>
              <a:t>Demokritos</a:t>
            </a:r>
            <a:r>
              <a:rPr lang="en-US" sz="1800">
                <a:solidFill>
                  <a:srgbClr val="5CE7FF"/>
                </a:solidFill>
              </a:rPr>
              <a:t>”</a:t>
            </a:r>
          </a:p>
        </p:txBody>
      </p:sp>
      <p:sp>
        <p:nvSpPr>
          <p:cNvPr id="37894" name="TextBox 8"/>
          <p:cNvSpPr txBox="1">
            <a:spLocks noChangeArrowheads="1"/>
          </p:cNvSpPr>
          <p:nvPr/>
        </p:nvSpPr>
        <p:spPr bwMode="auto">
          <a:xfrm>
            <a:off x="298450" y="3717925"/>
            <a:ext cx="419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5CE7FF"/>
                </a:solidFill>
              </a:rPr>
              <a:t>MAMMA test in SPS/H6</a:t>
            </a:r>
          </a:p>
        </p:txBody>
      </p:sp>
      <p:sp>
        <p:nvSpPr>
          <p:cNvPr id="37895" name="TextBox 9"/>
          <p:cNvSpPr txBox="1">
            <a:spLocks noChangeArrowheads="1"/>
          </p:cNvSpPr>
          <p:nvPr/>
        </p:nvSpPr>
        <p:spPr bwMode="auto">
          <a:xfrm>
            <a:off x="5235575" y="611188"/>
            <a:ext cx="4191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5CE7FF"/>
                </a:solidFill>
              </a:rPr>
              <a:t>RD51 </a:t>
            </a:r>
            <a:r>
              <a:rPr lang="en-US" sz="1800" dirty="0" err="1">
                <a:solidFill>
                  <a:srgbClr val="5CE7FF"/>
                </a:solidFill>
              </a:rPr>
              <a:t>umegas</a:t>
            </a:r>
            <a:r>
              <a:rPr lang="en-US" sz="1800" dirty="0">
                <a:solidFill>
                  <a:srgbClr val="5CE7FF"/>
                </a:solidFill>
              </a:rPr>
              <a:t> </a:t>
            </a:r>
            <a:r>
              <a:rPr lang="en-US" sz="1800" dirty="0" smtClean="0">
                <a:solidFill>
                  <a:srgbClr val="5CE7FF"/>
                </a:solidFill>
              </a:rPr>
              <a:t>telescope in SPS/H4</a:t>
            </a:r>
            <a:endParaRPr lang="en-US" sz="1800" dirty="0">
              <a:solidFill>
                <a:srgbClr val="5CE7FF"/>
              </a:solidFill>
            </a:endParaRPr>
          </a:p>
        </p:txBody>
      </p:sp>
      <p:sp>
        <p:nvSpPr>
          <p:cNvPr id="37897" name="Title 1"/>
          <p:cNvSpPr txBox="1">
            <a:spLocks/>
          </p:cNvSpPr>
          <p:nvPr/>
        </p:nvSpPr>
        <p:spPr bwMode="auto">
          <a:xfrm>
            <a:off x="368300" y="-101600"/>
            <a:ext cx="82296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/>
            <a:r>
              <a:rPr lang="en-US" sz="2800" b="1" dirty="0">
                <a:solidFill>
                  <a:srgbClr val="000000"/>
                </a:solidFill>
                <a:latin typeface="Arial" charset="0"/>
                <a:cs typeface="Arial" charset="0"/>
              </a:rPr>
              <a:t>Micromegas  activities</a:t>
            </a:r>
          </a:p>
        </p:txBody>
      </p:sp>
      <p:pic>
        <p:nvPicPr>
          <p:cNvPr id="37898" name="Picture 12" descr="gpyrforos.gi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9025" y="0"/>
            <a:ext cx="434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ate Placeholder 4"/>
          <p:cNvSpPr txBox="1">
            <a:spLocks/>
          </p:cNvSpPr>
          <p:nvPr/>
        </p:nvSpPr>
        <p:spPr>
          <a:xfrm>
            <a:off x="550334" y="655954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5" name="Footer Placeholder 3"/>
          <p:cNvSpPr txBox="1">
            <a:spLocks/>
          </p:cNvSpPr>
          <p:nvPr/>
        </p:nvSpPr>
        <p:spPr>
          <a:xfrm>
            <a:off x="3141124" y="6534140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cmsinfo.cern.ch/outreach/CMScollaboration/CMScollaborationPoster.gif"/>
          <p:cNvPicPr>
            <a:picLocks noChangeAspect="1" noChangeArrowheads="1"/>
          </p:cNvPicPr>
          <p:nvPr/>
        </p:nvPicPr>
        <p:blipFill>
          <a:blip r:embed="rId2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231"/>
          <a:stretch>
            <a:fillRect/>
          </a:stretch>
        </p:blipFill>
        <p:spPr bwMode="auto">
          <a:xfrm>
            <a:off x="0" y="987425"/>
            <a:ext cx="9144000" cy="53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http://tbn0.google.com/images?q=tbn:bqIURvCXW3bQBM:http://cache.eb.com/eb/image%3Fid%3D104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3813175"/>
            <a:ext cx="360363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 descr="http://tbn0.google.com/images?q=tbn:bqIURvCXW3bQBM:http://cache.eb.com/eb/image%3Fid%3D104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6763" y="1444625"/>
            <a:ext cx="3746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 descr="http://tbn0.google.com/images?q=tbn:bqIURvCXW3bQBM:http://cache.eb.com/eb/image%3Fid%3D104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5138" y="2640013"/>
            <a:ext cx="3746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2"/>
          <p:cNvPicPr>
            <a:picLocks noChangeAspect="1" noChangeArrowheads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82301">
            <a:off x="7380288" y="4051300"/>
            <a:ext cx="334963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 descr="http://tbn0.google.com/images?q=tbn:bqIURvCXW3bQBM:http://cache.eb.com/eb/image%3Fid%3D104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650" y="4006850"/>
            <a:ext cx="3746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596188" y="3792538"/>
            <a:ext cx="7207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b="1">
                <a:solidFill>
                  <a:schemeClr val="bg1"/>
                </a:solidFill>
              </a:rPr>
              <a:t>CASTOR</a:t>
            </a:r>
            <a:endParaRPr lang="en-US" sz="1000" b="1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618133" cy="877824"/>
          </a:xfrm>
        </p:spPr>
        <p:txBody>
          <a:bodyPr/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CMS: Univ. of Athens,    NCSR </a:t>
            </a:r>
            <a:r>
              <a:rPr lang="en-US" sz="2400" b="1" dirty="0" err="1" smtClean="0"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Demokritos</a:t>
            </a:r>
            <a:r>
              <a:rPr lang="en-US" sz="2400" b="1" dirty="0" smtClean="0"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,   Univ. of </a:t>
            </a:r>
            <a:r>
              <a:rPr lang="en-US" sz="2400" b="1" dirty="0" err="1" smtClean="0"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Ioannina</a:t>
            </a:r>
            <a:endParaRPr lang="en-US" sz="2400" b="1" dirty="0">
              <a:solidFill>
                <a:schemeClr val="tx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EC0692-F93E-5143-B134-D3225CD1727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7692" y="947615"/>
            <a:ext cx="889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496" y="126796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89976" y="3998976"/>
            <a:ext cx="600456" cy="60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099" y="2157413"/>
            <a:ext cx="614363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28" descr="uoi_logo_physic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74628"/>
            <a:ext cx="785813" cy="785813"/>
          </a:xfrm>
          <a:prstGeom prst="rect">
            <a:avLst/>
          </a:prstGeom>
        </p:spPr>
      </p:pic>
      <p:pic>
        <p:nvPicPr>
          <p:cNvPr id="30" name="Picture 29" descr="demokritos_logo_small2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3225" y="2182177"/>
            <a:ext cx="588455" cy="588455"/>
          </a:xfrm>
          <a:prstGeom prst="rect">
            <a:avLst/>
          </a:prstGeom>
        </p:spPr>
      </p:pic>
      <p:pic>
        <p:nvPicPr>
          <p:cNvPr id="31" name="Picture 30" descr="demokritos_logo_small2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5545" y="2505265"/>
            <a:ext cx="588455" cy="588455"/>
          </a:xfrm>
          <a:prstGeom prst="rect">
            <a:avLst/>
          </a:prstGeom>
        </p:spPr>
      </p:pic>
      <p:pic>
        <p:nvPicPr>
          <p:cNvPr id="32" name="Picture 31" descr="uoi_logo_physic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3716" y="3104853"/>
            <a:ext cx="650284" cy="650284"/>
          </a:xfrm>
          <a:prstGeom prst="rect">
            <a:avLst/>
          </a:prstGeom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2323" y="420053"/>
            <a:ext cx="614363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33" descr="uoi_logo_physic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3568" y="379940"/>
            <a:ext cx="682181" cy="682181"/>
          </a:xfrm>
          <a:prstGeom prst="rect">
            <a:avLst/>
          </a:prstGeom>
        </p:spPr>
      </p:pic>
      <p:pic>
        <p:nvPicPr>
          <p:cNvPr id="35" name="Picture 34" descr="demokritos_logo_small2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3625" y="402145"/>
            <a:ext cx="588455" cy="588455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-25908" y="6339840"/>
            <a:ext cx="9411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three institutes participate in the CMS Trigger and DAQ Upgrade program (</a:t>
            </a:r>
            <a:r>
              <a:rPr lang="en-US" dirty="0" err="1" smtClean="0"/>
              <a:t>SuperLHC</a:t>
            </a:r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37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38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9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976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66" y="113765"/>
            <a:ext cx="8229600" cy="1143000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CMS </a:t>
            </a:r>
            <a:endParaRPr lang="en-US" sz="3200" b="1" dirty="0">
              <a:solidFill>
                <a:schemeClr val="tx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7494" y="271785"/>
            <a:ext cx="553252" cy="553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88900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2400" dirty="0" smtClean="0">
                <a:solidFill>
                  <a:srgbClr val="0000FF"/>
                </a:solidFill>
              </a:rPr>
              <a:t>Construction &amp; Installation of the CMS </a:t>
            </a:r>
            <a:r>
              <a:rPr lang="en-US" sz="2400" dirty="0" err="1" smtClean="0">
                <a:solidFill>
                  <a:srgbClr val="0000FF"/>
                </a:solidFill>
              </a:rPr>
              <a:t>Preshower</a:t>
            </a:r>
            <a:r>
              <a:rPr lang="en-US" sz="2400" dirty="0" smtClean="0">
                <a:solidFill>
                  <a:srgbClr val="0000FF"/>
                </a:solidFill>
              </a:rPr>
              <a:t>                 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Demokritos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UoI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2400" dirty="0" smtClean="0">
                <a:solidFill>
                  <a:srgbClr val="0000FF"/>
                </a:solidFill>
              </a:rPr>
              <a:t>Design Construction &amp; Installation of CASTOR                    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UoA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2400" dirty="0" smtClean="0">
                <a:solidFill>
                  <a:srgbClr val="0000FF"/>
                </a:solidFill>
              </a:rPr>
              <a:t>Design Construction &amp; Installation of key parts of the CMS Trigger and DAQ system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UoA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UoI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Demokritos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endParaRPr lang="en-US" sz="2400" dirty="0" smtClean="0">
              <a:solidFill>
                <a:srgbClr val="00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2400" dirty="0" smtClean="0">
                <a:solidFill>
                  <a:srgbClr val="0000FF"/>
                </a:solidFill>
              </a:rPr>
              <a:t>Physics studies:</a:t>
            </a:r>
          </a:p>
          <a:p>
            <a:pPr marL="800100" lvl="1" indent="-342900">
              <a:buClr>
                <a:srgbClr val="0000FF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FF"/>
                </a:solidFill>
              </a:rPr>
              <a:t>SUSY                            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UoA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Demokritos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pPr marL="800100" lvl="1" indent="-342900">
              <a:buClr>
                <a:srgbClr val="0000FF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FF"/>
                </a:solidFill>
              </a:rPr>
              <a:t>Higgs                             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UoA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Demokritos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800100" lvl="1" indent="-342900">
              <a:buClr>
                <a:srgbClr val="0000FF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FF"/>
                </a:solidFill>
              </a:rPr>
              <a:t>Exotics                          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UoI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UoA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pPr marL="800100" lvl="1" indent="-342900">
              <a:buClr>
                <a:srgbClr val="0000FF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FF"/>
                </a:solidFill>
              </a:rPr>
              <a:t>EW                                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Demokritos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Clr>
                <a:srgbClr val="0000FF"/>
              </a:buClr>
              <a:buFont typeface="Wingdings" charset="2"/>
              <a:buChar char="Ø"/>
            </a:pPr>
            <a:endParaRPr lang="en-US" sz="2400" dirty="0">
              <a:solidFill>
                <a:srgbClr val="0000FF"/>
              </a:solidFill>
            </a:endParaRPr>
          </a:p>
          <a:p>
            <a:pPr marL="342900" indent="-342900">
              <a:buClr>
                <a:srgbClr val="0000FF"/>
              </a:buClr>
              <a:buFont typeface="Wingdings" charset="2"/>
              <a:buChar char="Ø"/>
            </a:pPr>
            <a:r>
              <a:rPr lang="en-US" sz="2400" dirty="0" smtClean="0">
                <a:solidFill>
                  <a:srgbClr val="0000FF"/>
                </a:solidFill>
              </a:rPr>
              <a:t>Upgrade project  (Trigger-DAQ)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UoA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UoI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Demokritos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pPr>
              <a:buClr>
                <a:srgbClr val="0000FF"/>
              </a:buClr>
            </a:pPr>
            <a:r>
              <a:rPr lang="en-US" sz="2400" dirty="0" smtClean="0">
                <a:solidFill>
                  <a:srgbClr val="0000FF"/>
                </a:solidFill>
              </a:rPr>
              <a:t>   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78538" y="64476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 descr="demokritos_logo_small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3253" y="296296"/>
            <a:ext cx="487871" cy="487871"/>
          </a:xfrm>
          <a:prstGeom prst="rect">
            <a:avLst/>
          </a:prstGeom>
        </p:spPr>
      </p:pic>
      <p:pic>
        <p:nvPicPr>
          <p:cNvPr id="10" name="Picture 9" descr="uoi_logo_physics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2283" y="237516"/>
            <a:ext cx="597408" cy="597408"/>
          </a:xfrm>
          <a:prstGeom prst="rect">
            <a:avLst/>
          </a:prstGeom>
        </p:spPr>
      </p:pic>
      <p:sp>
        <p:nvSpPr>
          <p:cNvPr id="11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012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EC0692-F93E-5143-B134-D3225CD1727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-59269"/>
            <a:ext cx="9144000" cy="674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b="1" dirty="0" smtClean="0">
              <a:cs typeface="Arial" charset="0"/>
            </a:endParaRPr>
          </a:p>
          <a:p>
            <a:r>
              <a:rPr lang="en-US" sz="1600" b="1" dirty="0" smtClean="0">
                <a:latin typeface="+mj-lt"/>
                <a:cs typeface="Calibri" pitchFamily="34" charset="0"/>
              </a:rPr>
              <a:t>University </a:t>
            </a:r>
            <a:r>
              <a:rPr lang="en-US" sz="1600" b="1" dirty="0">
                <a:latin typeface="+mj-lt"/>
                <a:cs typeface="Calibri" pitchFamily="34" charset="0"/>
              </a:rPr>
              <a:t>of ATHENS </a:t>
            </a:r>
            <a:endParaRPr lang="en-US" sz="1600" dirty="0" smtClean="0">
              <a:latin typeface="+mj-lt"/>
              <a:cs typeface="Calibri" pitchFamily="34" charset="0"/>
            </a:endParaRP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     A</a:t>
            </a:r>
            <a:r>
              <a:rPr lang="en-US" sz="1600" dirty="0">
                <a:latin typeface="+mj-lt"/>
                <a:cs typeface="Calibri" pitchFamily="34" charset="0"/>
              </a:rPr>
              <a:t>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Panagiotou</a:t>
            </a:r>
            <a:r>
              <a:rPr lang="en-US" sz="1600" dirty="0" smtClean="0">
                <a:latin typeface="+mj-lt"/>
                <a:cs typeface="Calibri" pitchFamily="34" charset="0"/>
              </a:rPr>
              <a:t> (ret), </a:t>
            </a:r>
            <a:r>
              <a:rPr lang="en-US" sz="1600" b="1" dirty="0" smtClean="0">
                <a:latin typeface="+mj-lt"/>
                <a:cs typeface="Calibri" pitchFamily="34" charset="0"/>
              </a:rPr>
              <a:t>P</a:t>
            </a:r>
            <a:r>
              <a:rPr lang="en-US" sz="1600" b="1" dirty="0">
                <a:latin typeface="+mj-lt"/>
                <a:cs typeface="Calibri" pitchFamily="34" charset="0"/>
              </a:rPr>
              <a:t>. </a:t>
            </a:r>
            <a:r>
              <a:rPr lang="en-US" sz="1600" b="1" dirty="0" err="1" smtClean="0">
                <a:latin typeface="+mj-lt"/>
                <a:cs typeface="Calibri" pitchFamily="34" charset="0"/>
              </a:rPr>
              <a:t>Sphicas</a:t>
            </a:r>
            <a:r>
              <a:rPr lang="en-US" sz="1600" dirty="0" smtClean="0">
                <a:latin typeface="+mj-lt"/>
                <a:cs typeface="Calibri" pitchFamily="34" charset="0"/>
              </a:rPr>
              <a:t>, N.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Saoulidou</a:t>
            </a:r>
            <a:r>
              <a:rPr lang="en-US" sz="1600" dirty="0" smtClean="0">
                <a:latin typeface="+mj-lt"/>
                <a:cs typeface="Calibri" pitchFamily="34" charset="0"/>
              </a:rPr>
              <a:t>, E.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Stiliaris</a:t>
            </a:r>
            <a:r>
              <a:rPr lang="en-US" sz="1600" dirty="0" smtClean="0">
                <a:latin typeface="+mj-lt"/>
                <a:cs typeface="Calibri" pitchFamily="34" charset="0"/>
              </a:rPr>
              <a:t>.</a:t>
            </a: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     L.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Gouskos</a:t>
            </a:r>
            <a:r>
              <a:rPr lang="en-US" sz="1600" dirty="0" smtClean="0">
                <a:latin typeface="+mj-lt"/>
                <a:cs typeface="Calibri" pitchFamily="34" charset="0"/>
              </a:rPr>
              <a:t>, A.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Kalogeropoulos</a:t>
            </a:r>
            <a:r>
              <a:rPr lang="en-US" sz="1600" dirty="0" smtClean="0">
                <a:latin typeface="+mj-lt"/>
                <a:cs typeface="Calibri" pitchFamily="34" charset="0"/>
              </a:rPr>
              <a:t> (</a:t>
            </a:r>
            <a:r>
              <a:rPr lang="en-US" sz="1600" dirty="0" err="1" smtClean="0">
                <a:latin typeface="+mj-lt"/>
                <a:cs typeface="Calibri" pitchFamily="34" charset="0"/>
              </a:rPr>
              <a:t>Phd</a:t>
            </a:r>
            <a:r>
              <a:rPr lang="en-US" sz="1600" dirty="0" smtClean="0">
                <a:latin typeface="+mj-lt"/>
                <a:cs typeface="Calibri" pitchFamily="34" charset="0"/>
              </a:rPr>
              <a:t> Students)</a:t>
            </a: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     </a:t>
            </a:r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P. </a:t>
            </a:r>
            <a:r>
              <a:rPr lang="en-US" sz="1600" b="1" dirty="0" err="1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Shicas</a:t>
            </a:r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: CMS Physics </a:t>
            </a:r>
            <a:r>
              <a:rPr lang="en-US" sz="1600" b="1" dirty="0" err="1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Coord</a:t>
            </a:r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. 2007-2009, CPT PM 2005-2006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     A. </a:t>
            </a:r>
            <a:r>
              <a:rPr lang="en-US" sz="1600" b="1" dirty="0" err="1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Panagiotou</a:t>
            </a:r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: CASTOR  PM</a:t>
            </a:r>
            <a:endParaRPr lang="en-US" sz="1600" b="1" dirty="0">
              <a:solidFill>
                <a:srgbClr val="0000FF"/>
              </a:solidFill>
              <a:latin typeface="+mj-lt"/>
              <a:cs typeface="Calibri" pitchFamily="34" charset="0"/>
            </a:endParaRPr>
          </a:p>
          <a:p>
            <a:endParaRPr lang="en-US" sz="1600" b="1" dirty="0" smtClean="0">
              <a:latin typeface="+mj-lt"/>
              <a:cs typeface="Calibri" pitchFamily="34" charset="0"/>
            </a:endParaRPr>
          </a:p>
          <a:p>
            <a:r>
              <a:rPr lang="en-US" sz="1600" b="1" dirty="0" smtClean="0">
                <a:latin typeface="+mj-lt"/>
                <a:cs typeface="Calibri" pitchFamily="34" charset="0"/>
              </a:rPr>
              <a:t>NCSR </a:t>
            </a:r>
            <a:r>
              <a:rPr lang="en-US" sz="1600" b="1" dirty="0">
                <a:latin typeface="+mj-lt"/>
                <a:cs typeface="Calibri" pitchFamily="34" charset="0"/>
              </a:rPr>
              <a:t>‘Demokritos’, Institute of Nuclear </a:t>
            </a:r>
            <a:r>
              <a:rPr lang="en-US" sz="1600" b="1" dirty="0" smtClean="0">
                <a:latin typeface="+mj-lt"/>
                <a:cs typeface="Calibri" pitchFamily="34" charset="0"/>
              </a:rPr>
              <a:t>Physics</a:t>
            </a:r>
            <a:endParaRPr lang="en-US" sz="1600" dirty="0" smtClean="0">
              <a:latin typeface="+mj-lt"/>
              <a:cs typeface="Calibri" pitchFamily="34" charset="0"/>
            </a:endParaRP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    G</a:t>
            </a:r>
            <a:r>
              <a:rPr lang="en-US" sz="1600" dirty="0">
                <a:latin typeface="+mj-lt"/>
                <a:cs typeface="Calibri" pitchFamily="34" charset="0"/>
              </a:rPr>
              <a:t>. </a:t>
            </a:r>
            <a:r>
              <a:rPr lang="en-US" sz="1600" dirty="0" err="1">
                <a:latin typeface="+mj-lt"/>
                <a:cs typeface="Calibri" pitchFamily="34" charset="0"/>
              </a:rPr>
              <a:t>Daskalakis</a:t>
            </a:r>
            <a:r>
              <a:rPr lang="en-US" sz="1600" dirty="0">
                <a:latin typeface="+mj-lt"/>
                <a:cs typeface="Calibri" pitchFamily="34" charset="0"/>
              </a:rPr>
              <a:t>, </a:t>
            </a:r>
            <a:r>
              <a:rPr lang="en-US" sz="1600" dirty="0" smtClean="0">
                <a:latin typeface="+mj-lt"/>
                <a:cs typeface="Calibri" pitchFamily="34" charset="0"/>
              </a:rPr>
              <a:t>Th</a:t>
            </a:r>
            <a:r>
              <a:rPr lang="en-US" sz="1600" dirty="0">
                <a:latin typeface="+mj-lt"/>
                <a:cs typeface="Calibri" pitchFamily="34" charset="0"/>
              </a:rPr>
              <a:t>. </a:t>
            </a:r>
            <a:r>
              <a:rPr lang="en-US" sz="1600" dirty="0" err="1">
                <a:latin typeface="+mj-lt"/>
                <a:cs typeface="Calibri" pitchFamily="34" charset="0"/>
              </a:rPr>
              <a:t>Geralis</a:t>
            </a:r>
            <a:r>
              <a:rPr lang="en-US" sz="1600" dirty="0">
                <a:latin typeface="+mj-lt"/>
                <a:cs typeface="Calibri" pitchFamily="34" charset="0"/>
              </a:rPr>
              <a:t>, </a:t>
            </a:r>
            <a:r>
              <a:rPr lang="en-US" sz="1600" dirty="0" smtClean="0">
                <a:latin typeface="+mj-lt"/>
                <a:cs typeface="Calibri" pitchFamily="34" charset="0"/>
              </a:rPr>
              <a:t> A</a:t>
            </a:r>
            <a:r>
              <a:rPr lang="en-US" sz="1600" dirty="0">
                <a:latin typeface="+mj-lt"/>
                <a:cs typeface="Calibri" pitchFamily="34" charset="0"/>
              </a:rPr>
              <a:t>. </a:t>
            </a:r>
            <a:r>
              <a:rPr lang="en-US" sz="1600" dirty="0" err="1">
                <a:latin typeface="+mj-lt"/>
                <a:cs typeface="Calibri" pitchFamily="34" charset="0"/>
              </a:rPr>
              <a:t>Kyriakis</a:t>
            </a:r>
            <a:r>
              <a:rPr lang="en-US" sz="1600" dirty="0">
                <a:latin typeface="+mj-lt"/>
                <a:cs typeface="Calibri" pitchFamily="34" charset="0"/>
              </a:rPr>
              <a:t>, D. </a:t>
            </a:r>
            <a:r>
              <a:rPr lang="en-US" sz="1600" dirty="0" err="1">
                <a:latin typeface="+mj-lt"/>
                <a:cs typeface="Calibri" pitchFamily="34" charset="0"/>
              </a:rPr>
              <a:t>Loukas</a:t>
            </a:r>
            <a:r>
              <a:rPr lang="en-US" sz="1600" dirty="0">
                <a:latin typeface="+mj-lt"/>
                <a:cs typeface="Calibri" pitchFamily="34" charset="0"/>
              </a:rPr>
              <a:t>,  </a:t>
            </a:r>
            <a:r>
              <a:rPr lang="en-US" sz="1600" b="1" dirty="0">
                <a:latin typeface="+mj-lt"/>
                <a:cs typeface="Calibri" pitchFamily="34" charset="0"/>
              </a:rPr>
              <a:t>A. </a:t>
            </a:r>
            <a:r>
              <a:rPr lang="en-US" sz="1600" b="1" dirty="0" err="1">
                <a:latin typeface="+mj-lt"/>
                <a:cs typeface="Calibri" pitchFamily="34" charset="0"/>
              </a:rPr>
              <a:t>Markou</a:t>
            </a:r>
            <a:r>
              <a:rPr lang="en-US" sz="1600" dirty="0">
                <a:latin typeface="+mj-lt"/>
                <a:cs typeface="Calibri" pitchFamily="34" charset="0"/>
              </a:rPr>
              <a:t>, Ch. </a:t>
            </a:r>
            <a:r>
              <a:rPr lang="en-US" sz="1600" dirty="0" err="1">
                <a:latin typeface="+mj-lt"/>
                <a:cs typeface="Calibri" pitchFamily="34" charset="0"/>
              </a:rPr>
              <a:t>Markou</a:t>
            </a:r>
            <a:r>
              <a:rPr lang="en-US" sz="1600" dirty="0">
                <a:latin typeface="+mj-lt"/>
                <a:cs typeface="Calibri" pitchFamily="34" charset="0"/>
              </a:rPr>
              <a:t>, </a:t>
            </a:r>
            <a:r>
              <a:rPr lang="en-US" sz="1600" dirty="0" smtClean="0">
                <a:latin typeface="+mj-lt"/>
                <a:cs typeface="Calibri" pitchFamily="34" charset="0"/>
              </a:rPr>
              <a:t> </a:t>
            </a: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    S.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Kesisoglou</a:t>
            </a:r>
            <a:r>
              <a:rPr lang="en-US" sz="1600" dirty="0" smtClean="0">
                <a:latin typeface="+mj-lt"/>
                <a:cs typeface="Calibri" pitchFamily="34" charset="0"/>
              </a:rPr>
              <a:t> (</a:t>
            </a:r>
            <a:r>
              <a:rPr lang="en-US" sz="1600" dirty="0" err="1" smtClean="0">
                <a:latin typeface="+mj-lt"/>
                <a:cs typeface="Calibri" pitchFamily="34" charset="0"/>
              </a:rPr>
              <a:t>PostDoc</a:t>
            </a:r>
            <a:r>
              <a:rPr lang="en-US" sz="1600" dirty="0" smtClean="0">
                <a:latin typeface="+mj-lt"/>
                <a:cs typeface="Calibri" pitchFamily="34" charset="0"/>
              </a:rPr>
              <a:t>)</a:t>
            </a: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     I.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Manolakos</a:t>
            </a:r>
            <a:r>
              <a:rPr lang="en-US" sz="1600" dirty="0" smtClean="0">
                <a:latin typeface="+mj-lt"/>
                <a:cs typeface="Calibri" pitchFamily="34" charset="0"/>
              </a:rPr>
              <a:t>, E</a:t>
            </a:r>
            <a:r>
              <a:rPr lang="en-US" sz="1600" dirty="0">
                <a:latin typeface="+mj-lt"/>
                <a:cs typeface="Calibri" pitchFamily="34" charset="0"/>
              </a:rPr>
              <a:t>. </a:t>
            </a:r>
            <a:r>
              <a:rPr lang="en-US" sz="1600" dirty="0" err="1">
                <a:latin typeface="+mj-lt"/>
                <a:cs typeface="Calibri" pitchFamily="34" charset="0"/>
              </a:rPr>
              <a:t>Petrakou</a:t>
            </a:r>
            <a:r>
              <a:rPr lang="en-US" sz="1600" dirty="0" smtClean="0">
                <a:latin typeface="+mj-lt"/>
                <a:cs typeface="Calibri" pitchFamily="34" charset="0"/>
              </a:rPr>
              <a:t>, E.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Ntomari</a:t>
            </a:r>
            <a:r>
              <a:rPr lang="en-US" sz="1600" dirty="0" smtClean="0">
                <a:latin typeface="+mj-lt"/>
                <a:cs typeface="Calibri" pitchFamily="34" charset="0"/>
              </a:rPr>
              <a:t> (</a:t>
            </a:r>
            <a:r>
              <a:rPr lang="en-US" sz="1600" dirty="0" err="1" smtClean="0">
                <a:latin typeface="+mj-lt"/>
                <a:cs typeface="Calibri" pitchFamily="34" charset="0"/>
              </a:rPr>
              <a:t>Phd</a:t>
            </a:r>
            <a:r>
              <a:rPr lang="en-US" sz="1600" dirty="0" smtClean="0">
                <a:latin typeface="+mj-lt"/>
                <a:cs typeface="Calibri" pitchFamily="34" charset="0"/>
              </a:rPr>
              <a:t> Students)</a:t>
            </a: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     </a:t>
            </a:r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G. </a:t>
            </a:r>
            <a:r>
              <a:rPr lang="en-US" sz="1600" b="1" dirty="0" err="1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Daskalakis</a:t>
            </a:r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: CMS Electroweak group convener (2007-2009), Leader of the Vector   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     Boson Task Force 2010-2011, </a:t>
            </a:r>
            <a:r>
              <a:rPr lang="en-US" sz="1600" b="1" dirty="0">
                <a:solidFill>
                  <a:srgbClr val="0000FF"/>
                </a:solidFill>
                <a:latin typeface="+mj-lt"/>
              </a:rPr>
              <a:t>Editor of the “Inclusive W &amp; Z cross section” papers </a:t>
            </a:r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 </a:t>
            </a:r>
          </a:p>
          <a:p>
            <a:endParaRPr lang="en-US" b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1600" b="1" dirty="0" smtClean="0">
                <a:latin typeface="+mj-lt"/>
                <a:cs typeface="Calibri" pitchFamily="34" charset="0"/>
              </a:rPr>
              <a:t>University of </a:t>
            </a:r>
            <a:r>
              <a:rPr lang="en-US" sz="1600" b="1" dirty="0" err="1" smtClean="0">
                <a:latin typeface="+mj-lt"/>
                <a:cs typeface="Calibri" pitchFamily="34" charset="0"/>
              </a:rPr>
              <a:t>Ioannina</a:t>
            </a:r>
            <a:r>
              <a:rPr lang="en-US" sz="1600" b="1" dirty="0" smtClean="0">
                <a:latin typeface="+mj-lt"/>
                <a:cs typeface="Calibri" pitchFamily="34" charset="0"/>
              </a:rPr>
              <a:t>, HEP Lab, </a:t>
            </a: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     I.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Evangelou</a:t>
            </a:r>
            <a:r>
              <a:rPr lang="en-US" sz="1600" dirty="0" smtClean="0">
                <a:latin typeface="+mj-lt"/>
                <a:cs typeface="Calibri" pitchFamily="34" charset="0"/>
              </a:rPr>
              <a:t>, </a:t>
            </a:r>
            <a:r>
              <a:rPr lang="en-US" sz="1600" b="1" dirty="0" smtClean="0">
                <a:latin typeface="+mj-lt"/>
                <a:cs typeface="Calibri" pitchFamily="34" charset="0"/>
              </a:rPr>
              <a:t>C. </a:t>
            </a:r>
            <a:r>
              <a:rPr lang="en-US" sz="1600" b="1" dirty="0" err="1" smtClean="0">
                <a:latin typeface="+mj-lt"/>
                <a:cs typeface="Calibri" pitchFamily="34" charset="0"/>
              </a:rPr>
              <a:t>Foudas</a:t>
            </a:r>
            <a:r>
              <a:rPr lang="en-US" sz="1600" dirty="0" smtClean="0">
                <a:latin typeface="+mj-lt"/>
                <a:cs typeface="Calibri" pitchFamily="34" charset="0"/>
              </a:rPr>
              <a:t>, P.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Kokkas</a:t>
            </a:r>
            <a:r>
              <a:rPr lang="en-US" sz="1600" dirty="0" smtClean="0">
                <a:latin typeface="+mj-lt"/>
                <a:cs typeface="Calibri" pitchFamily="34" charset="0"/>
              </a:rPr>
              <a:t>, N.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Manthos</a:t>
            </a:r>
            <a:r>
              <a:rPr lang="en-US" sz="1600" b="1" dirty="0" smtClean="0">
                <a:latin typeface="+mj-lt"/>
                <a:cs typeface="Calibri" pitchFamily="34" charset="0"/>
              </a:rPr>
              <a:t>, </a:t>
            </a:r>
            <a:r>
              <a:rPr lang="en-US" sz="1600" dirty="0" smtClean="0">
                <a:latin typeface="+mj-lt"/>
                <a:cs typeface="Calibri" pitchFamily="34" charset="0"/>
              </a:rPr>
              <a:t>I. Papadopoulos, F. Triantis (ret).</a:t>
            </a: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     I.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Strologas</a:t>
            </a:r>
            <a:r>
              <a:rPr lang="en-US" sz="1600" dirty="0" smtClean="0">
                <a:latin typeface="+mj-lt"/>
                <a:cs typeface="Calibri" pitchFamily="34" charset="0"/>
              </a:rPr>
              <a:t> (new faculty under appointment)</a:t>
            </a: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     I.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Flouris</a:t>
            </a:r>
            <a:r>
              <a:rPr lang="en-US" sz="1600" dirty="0" smtClean="0">
                <a:latin typeface="+mj-lt"/>
                <a:cs typeface="Calibri" pitchFamily="34" charset="0"/>
              </a:rPr>
              <a:t>, E.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Paradas</a:t>
            </a:r>
            <a:r>
              <a:rPr lang="en-US" sz="1600" dirty="0" smtClean="0">
                <a:latin typeface="+mj-lt"/>
                <a:cs typeface="Calibri" pitchFamily="34" charset="0"/>
              </a:rPr>
              <a:t>, N.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Loukas</a:t>
            </a:r>
            <a:r>
              <a:rPr lang="en-US" sz="1600" dirty="0" smtClean="0">
                <a:latin typeface="+mj-lt"/>
                <a:cs typeface="Calibri" pitchFamily="34" charset="0"/>
              </a:rPr>
              <a:t>, D.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Kolotouros</a:t>
            </a:r>
            <a:r>
              <a:rPr lang="en-US" sz="1600" dirty="0" smtClean="0">
                <a:latin typeface="+mj-lt"/>
                <a:cs typeface="Calibri" pitchFamily="34" charset="0"/>
              </a:rPr>
              <a:t> (PhD Students)</a:t>
            </a:r>
          </a:p>
          <a:p>
            <a:r>
              <a:rPr lang="en-US" sz="1600" b="1" dirty="0" smtClean="0">
                <a:solidFill>
                  <a:srgbClr val="00B050"/>
                </a:solidFill>
                <a:latin typeface="+mj-lt"/>
                <a:cs typeface="Calibri" pitchFamily="34" charset="0"/>
              </a:rPr>
              <a:t>     </a:t>
            </a:r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C. </a:t>
            </a:r>
            <a:r>
              <a:rPr lang="en-US" sz="1600" b="1" dirty="0" err="1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Foudas</a:t>
            </a:r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: CMS Trigger Upgrades PM (2007-2011),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     Global </a:t>
            </a:r>
            <a:r>
              <a:rPr lang="en-US" sz="1600" b="1" dirty="0" err="1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Calor</a:t>
            </a:r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. Trigger PM (2006-2010)</a:t>
            </a:r>
          </a:p>
          <a:p>
            <a:endParaRPr lang="en-US" b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+mj-lt"/>
                <a:cs typeface="Calibri" pitchFamily="34" charset="0"/>
              </a:rPr>
              <a:t> </a:t>
            </a:r>
            <a:r>
              <a:rPr lang="en-US" sz="1600" b="1" u="sng" dirty="0" smtClean="0">
                <a:solidFill>
                  <a:srgbClr val="00B050"/>
                </a:solidFill>
                <a:latin typeface="+mj-lt"/>
                <a:cs typeface="Calibri" pitchFamily="34" charset="0"/>
              </a:rPr>
              <a:t>Greek </a:t>
            </a:r>
            <a:r>
              <a:rPr lang="en-US" sz="1600" b="1" u="sng" dirty="0">
                <a:solidFill>
                  <a:srgbClr val="00B050"/>
                </a:solidFill>
                <a:latin typeface="+mj-lt"/>
                <a:cs typeface="Calibri" pitchFamily="34" charset="0"/>
              </a:rPr>
              <a:t>CMS financial contribution (CMS M&amp;O </a:t>
            </a:r>
            <a:r>
              <a:rPr lang="en-US" sz="1600" b="1" u="sng" dirty="0" smtClean="0">
                <a:solidFill>
                  <a:srgbClr val="00B050"/>
                </a:solidFill>
                <a:latin typeface="+mj-lt"/>
                <a:cs typeface="Calibri" pitchFamily="34" charset="0"/>
              </a:rPr>
              <a:t>)</a:t>
            </a:r>
            <a:endParaRPr lang="en-US" sz="1600" b="1" u="sng" dirty="0">
              <a:solidFill>
                <a:srgbClr val="00B050"/>
              </a:solidFill>
              <a:latin typeface="+mj-lt"/>
              <a:cs typeface="Calibri" pitchFamily="34" charset="0"/>
            </a:endParaRP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2010 </a:t>
            </a:r>
            <a:r>
              <a:rPr lang="en-US" sz="1600" dirty="0">
                <a:latin typeface="+mj-lt"/>
                <a:cs typeface="Calibri" pitchFamily="34" charset="0"/>
              </a:rPr>
              <a:t>: M&amp;O A (</a:t>
            </a:r>
            <a:r>
              <a:rPr lang="en-US" sz="1600" dirty="0" smtClean="0">
                <a:latin typeface="+mj-lt"/>
                <a:cs typeface="Calibri" pitchFamily="34" charset="0"/>
              </a:rPr>
              <a:t>14 </a:t>
            </a:r>
            <a:r>
              <a:rPr lang="en-US" sz="1600" dirty="0">
                <a:latin typeface="+mj-lt"/>
                <a:cs typeface="Calibri" pitchFamily="34" charset="0"/>
              </a:rPr>
              <a:t>PhD physicists)	</a:t>
            </a:r>
            <a:r>
              <a:rPr lang="en-US" sz="1600" dirty="0" smtClean="0">
                <a:latin typeface="+mj-lt"/>
                <a:cs typeface="Calibri" pitchFamily="34" charset="0"/>
              </a:rPr>
              <a:t>1.2%</a:t>
            </a: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Funding:  (1) New EU funding through ‘</a:t>
            </a:r>
            <a:r>
              <a:rPr lang="en-US" sz="1600" dirty="0" err="1" smtClean="0">
                <a:latin typeface="+mj-lt"/>
                <a:cs typeface="Calibri" pitchFamily="34" charset="0"/>
              </a:rPr>
              <a:t>Thalis</a:t>
            </a:r>
            <a:r>
              <a:rPr lang="en-US" sz="1600" dirty="0" smtClean="0">
                <a:latin typeface="+mj-lt"/>
                <a:cs typeface="Calibri" pitchFamily="34" charset="0"/>
              </a:rPr>
              <a:t>’</a:t>
            </a: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(2) Limited founding through AIDA</a:t>
            </a:r>
          </a:p>
          <a:p>
            <a:r>
              <a:rPr lang="en-US" sz="1600" dirty="0" smtClean="0">
                <a:latin typeface="+mj-lt"/>
                <a:cs typeface="Calibri" pitchFamily="34" charset="0"/>
              </a:rPr>
              <a:t>(3) Univ. of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Ioann</a:t>
            </a:r>
            <a:r>
              <a:rPr lang="en-US" sz="1600" dirty="0" smtClean="0">
                <a:latin typeface="+mj-lt"/>
                <a:cs typeface="Calibri" pitchFamily="34" charset="0"/>
              </a:rPr>
              <a:t>. Tier-2 center funded by  </a:t>
            </a:r>
            <a:r>
              <a:rPr lang="en-US" sz="1600" dirty="0" err="1" smtClean="0">
                <a:latin typeface="+mj-lt"/>
                <a:cs typeface="Calibri" pitchFamily="34" charset="0"/>
              </a:rPr>
              <a:t>Ioannina</a:t>
            </a:r>
            <a:r>
              <a:rPr lang="en-US" sz="1600" dirty="0" smtClean="0">
                <a:latin typeface="+mj-lt"/>
                <a:cs typeface="Calibri" pitchFamily="34" charset="0"/>
              </a:rPr>
              <a:t> Univ.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215685" y="4395687"/>
            <a:ext cx="2928316" cy="2488057"/>
          </a:xfrm>
          <a:prstGeom prst="rect">
            <a:avLst/>
          </a:prstGeom>
          <a:solidFill>
            <a:srgbClr val="000000"/>
          </a:solidFill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1600" b="1" kern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14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PhD Physicists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1600" b="1" kern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b="1" kern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9 Students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Data</a:t>
            </a:r>
            <a:r>
              <a:rPr kumimoji="0" lang="en-GB" sz="16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Taking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Projects: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Trigger/DAQ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ECAL Pre-shower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Castor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Physics Exploitation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SUSY, Higgs, EW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GB" sz="1400" b="1" kern="0" dirty="0" smtClean="0">
                <a:solidFill>
                  <a:schemeClr val="bg1"/>
                </a:solidFill>
                <a:latin typeface="+mn-lt"/>
                <a:ea typeface="Arial" charset="0"/>
                <a:cs typeface="+mn-cs"/>
              </a:rPr>
              <a:t>Exotics, Jets, QCD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Arial" charset="0"/>
              <a:cs typeface="+mn-cs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1685" y="16934"/>
            <a:ext cx="503315" cy="50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281956" y="64476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 descr="demokritos_logo_small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103" y="1918578"/>
            <a:ext cx="487871" cy="487871"/>
          </a:xfrm>
          <a:prstGeom prst="rect">
            <a:avLst/>
          </a:prstGeom>
        </p:spPr>
      </p:pic>
      <p:pic>
        <p:nvPicPr>
          <p:cNvPr id="10" name="Picture 9" descr="uoi_logo_physics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9786" y="3818115"/>
            <a:ext cx="597408" cy="59740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425824" y="-84670"/>
            <a:ext cx="8229600" cy="526439"/>
          </a:xfrm>
          <a:prstGeom prst="rect">
            <a:avLst/>
          </a:prstGeom>
        </p:spPr>
        <p:txBody>
          <a:bodyPr vert="horz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CMS Greek Workforce 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Date Placeholder 4"/>
          <p:cNvSpPr txBox="1">
            <a:spLocks/>
          </p:cNvSpPr>
          <p:nvPr/>
        </p:nvSpPr>
        <p:spPr>
          <a:xfrm>
            <a:off x="457200" y="651722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6705600" y="6483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3047990" y="6491816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7" name="Title 1"/>
          <p:cNvSpPr txBox="1">
            <a:spLocks/>
          </p:cNvSpPr>
          <p:nvPr/>
        </p:nvSpPr>
        <p:spPr bwMode="auto">
          <a:xfrm>
            <a:off x="719138" y="-28575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  <a:cs typeface="Arial" charset="0"/>
              </a:rPr>
              <a:t>Geography/Logistics Data</a:t>
            </a:r>
          </a:p>
        </p:txBody>
      </p:sp>
      <p:sp>
        <p:nvSpPr>
          <p:cNvPr id="11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pic>
        <p:nvPicPr>
          <p:cNvPr id="3" name="Picture 2" descr="Untitled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6"/>
            <a:ext cx="8238962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9200" y="-17463"/>
            <a:ext cx="1587500" cy="1054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28843" y="1036638"/>
            <a:ext cx="2763159" cy="58169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u="sng" dirty="0"/>
              <a:t>some data: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b="1" dirty="0"/>
              <a:t>Area:</a:t>
            </a:r>
            <a:r>
              <a:rPr lang="en-US" dirty="0"/>
              <a:t> 131 990 km</a:t>
            </a:r>
            <a:r>
              <a:rPr lang="en-US" baseline="30000" dirty="0"/>
              <a:t>2</a:t>
            </a:r>
          </a:p>
          <a:p>
            <a:pPr>
              <a:defRPr/>
            </a:pPr>
            <a:r>
              <a:rPr lang="en-US" dirty="0"/>
              <a:t>~1500/230 islands</a:t>
            </a:r>
          </a:p>
          <a:p>
            <a:pPr>
              <a:defRPr/>
            </a:pPr>
            <a:r>
              <a:rPr lang="en-US" dirty="0"/>
              <a:t>80% mountains</a:t>
            </a:r>
          </a:p>
          <a:p>
            <a:pPr>
              <a:defRPr/>
            </a:pPr>
            <a:r>
              <a:rPr lang="en-US" b="1" dirty="0"/>
              <a:t>Coastline:</a:t>
            </a:r>
            <a:r>
              <a:rPr lang="en-US" dirty="0"/>
              <a:t> 13 700 km  </a:t>
            </a:r>
          </a:p>
          <a:p>
            <a:pPr>
              <a:defRPr/>
            </a:pPr>
            <a:r>
              <a:rPr lang="en-US" b="1" dirty="0"/>
              <a:t>Population:</a:t>
            </a:r>
            <a:r>
              <a:rPr lang="en-US" dirty="0"/>
              <a:t> 10.8x10</a:t>
            </a:r>
            <a:r>
              <a:rPr lang="en-US" baseline="30000" dirty="0"/>
              <a:t>6</a:t>
            </a:r>
          </a:p>
          <a:p>
            <a:pPr>
              <a:defRPr/>
            </a:pPr>
            <a:endParaRPr lang="en-US" baseline="30000" dirty="0"/>
          </a:p>
          <a:p>
            <a:pPr>
              <a:defRPr/>
            </a:pPr>
            <a:r>
              <a:rPr lang="en-US" b="1" dirty="0"/>
              <a:t>GDP:</a:t>
            </a:r>
            <a:r>
              <a:rPr lang="en-US" dirty="0"/>
              <a:t> $305.4 billion</a:t>
            </a:r>
          </a:p>
          <a:p>
            <a:pPr>
              <a:defRPr/>
            </a:pPr>
            <a:r>
              <a:rPr lang="en-US" dirty="0"/>
              <a:t>Per capita $27K</a:t>
            </a:r>
          </a:p>
          <a:p>
            <a:pPr>
              <a:defRPr/>
            </a:pPr>
            <a:r>
              <a:rPr lang="en-US" b="1" dirty="0"/>
              <a:t>Unemployment:</a:t>
            </a:r>
            <a:r>
              <a:rPr lang="en-US" dirty="0"/>
              <a:t> 17.6%!</a:t>
            </a:r>
          </a:p>
          <a:p>
            <a:pPr>
              <a:defRPr/>
            </a:pPr>
            <a:r>
              <a:rPr lang="en-US" b="1" dirty="0"/>
              <a:t>Inflation rate: </a:t>
            </a:r>
            <a:r>
              <a:rPr lang="en-US" dirty="0"/>
              <a:t>3</a:t>
            </a:r>
            <a:r>
              <a:rPr lang="en-US" dirty="0" smtClean="0"/>
              <a:t>%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b="1" dirty="0"/>
              <a:t>R&amp;D expenditure: </a:t>
            </a:r>
          </a:p>
          <a:p>
            <a:pPr>
              <a:defRPr/>
            </a:pPr>
            <a:r>
              <a:rPr lang="en-US" dirty="0"/>
              <a:t>0.56% of GDP!</a:t>
            </a:r>
          </a:p>
          <a:p>
            <a:pPr>
              <a:defRPr/>
            </a:pPr>
            <a:r>
              <a:rPr lang="en-US" dirty="0" smtClean="0"/>
              <a:t>Military </a:t>
            </a:r>
            <a:r>
              <a:rPr lang="en-US" dirty="0"/>
              <a:t>expenditure:</a:t>
            </a:r>
          </a:p>
          <a:p>
            <a:pPr>
              <a:defRPr/>
            </a:pPr>
            <a:r>
              <a:rPr lang="en-US" dirty="0"/>
              <a:t>4.3% of GDP</a:t>
            </a:r>
            <a:r>
              <a:rPr lang="en-US" dirty="0" smtClean="0"/>
              <a:t>! (</a:t>
            </a:r>
            <a:r>
              <a:rPr lang="en-US" dirty="0" err="1" smtClean="0"/>
              <a:t>nonR&amp;D</a:t>
            </a:r>
            <a:r>
              <a:rPr lang="en-US" dirty="0" smtClean="0"/>
              <a:t>)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86"/>
          <p:cNvSpPr txBox="1">
            <a:spLocks noChangeArrowheads="1"/>
          </p:cNvSpPr>
          <p:nvPr/>
        </p:nvSpPr>
        <p:spPr bwMode="auto">
          <a:xfrm>
            <a:off x="4108448" y="4656671"/>
            <a:ext cx="2190750" cy="381000"/>
          </a:xfrm>
          <a:prstGeom prst="rect">
            <a:avLst/>
          </a:prstGeom>
          <a:gradFill rotWithShape="1">
            <a:gsLst>
              <a:gs pos="0">
                <a:srgbClr val="FFFFF0"/>
              </a:gs>
              <a:gs pos="64999">
                <a:srgbClr val="FFFFDD"/>
              </a:gs>
              <a:gs pos="100000">
                <a:srgbClr val="FFFFD0"/>
              </a:gs>
            </a:gsLst>
            <a:lin ang="5400000" scaled="1"/>
          </a:gradFill>
          <a:ln w="9525">
            <a:solidFill>
              <a:srgbClr val="FBFBC6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  <a:defRPr/>
            </a:pPr>
            <a:r>
              <a:rPr lang="el-GR" sz="1400" b="1" i="1" dirty="0" err="1" smtClean="0">
                <a:solidFill>
                  <a:srgbClr val="000090"/>
                </a:solidFill>
                <a:latin typeface="+mj-lt"/>
                <a:ea typeface="ＭＳ Ｐゴシック" charset="-128"/>
                <a:cs typeface="ＭＳ Ｐゴシック" charset="-128"/>
              </a:rPr>
              <a:t>α</a:t>
            </a:r>
            <a:r>
              <a:rPr lang="el-GR" sz="1400" b="1" baseline="-25000" dirty="0" err="1" smtClean="0">
                <a:solidFill>
                  <a:srgbClr val="000090"/>
                </a:solidFill>
                <a:latin typeface="+mj-lt"/>
                <a:ea typeface="ＭＳ Ｐゴシック" charset="-128"/>
                <a:cs typeface="ＭＳ Ｐゴシック" charset="-128"/>
              </a:rPr>
              <a:t>Τ</a:t>
            </a:r>
            <a:r>
              <a:rPr lang="en-GB" sz="1400" b="1" dirty="0" smtClean="0">
                <a:solidFill>
                  <a:srgbClr val="000090"/>
                </a:solidFill>
                <a:latin typeface="+mj-lt"/>
                <a:ea typeface="ＭＳ Ｐゴシック" charset="-128"/>
                <a:cs typeface="ＭＳ Ｐゴシック" charset="-128"/>
              </a:rPr>
              <a:t> </a:t>
            </a:r>
            <a:r>
              <a:rPr lang="en-GB" sz="1400" b="1" dirty="0">
                <a:solidFill>
                  <a:srgbClr val="000090"/>
                </a:solidFill>
                <a:latin typeface="+mj-lt"/>
                <a:ea typeface="ＭＳ Ｐゴシック" charset="-128"/>
                <a:cs typeface="ＭＳ Ｐゴシック" charset="-128"/>
              </a:rPr>
              <a:t>for 2 jets: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4844"/>
            <a:ext cx="8229600" cy="1143000"/>
          </a:xfrm>
        </p:spPr>
        <p:txBody>
          <a:bodyPr/>
          <a:lstStyle/>
          <a:p>
            <a:r>
              <a:rPr lang="en-US" sz="2800" b="1" dirty="0" smtClean="0"/>
              <a:t>CMS-</a:t>
            </a:r>
            <a:r>
              <a:rPr lang="en-US" sz="2800" b="1" dirty="0" err="1" smtClean="0"/>
              <a:t>UoA</a:t>
            </a:r>
            <a:r>
              <a:rPr lang="en-US" sz="2800" b="1" dirty="0" smtClean="0"/>
              <a:t> activities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84670" y="380992"/>
            <a:ext cx="6434670" cy="2792770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</a:rPr>
              <a:t>CMS Construction Effort:</a:t>
            </a:r>
          </a:p>
          <a:p>
            <a:pPr lvl="1">
              <a:buFont typeface="Wingdings" charset="2"/>
              <a:buChar char="Ø"/>
            </a:pPr>
            <a:r>
              <a:rPr lang="en-US" sz="1800" dirty="0" smtClean="0"/>
              <a:t>DAQ system (simulations and design)</a:t>
            </a:r>
          </a:p>
          <a:p>
            <a:pPr lvl="1">
              <a:buFont typeface="Wingdings" charset="2"/>
              <a:buChar char="Ø"/>
            </a:pPr>
            <a:r>
              <a:rPr lang="en-US" sz="1800" dirty="0" smtClean="0"/>
              <a:t>Castor Calorimeter (concept, design and construction)</a:t>
            </a:r>
          </a:p>
          <a:p>
            <a:pPr lvl="1">
              <a:buFont typeface="Wingdings" charset="2"/>
              <a:buChar char="Ø"/>
            </a:pPr>
            <a:r>
              <a:rPr lang="en-US" sz="1800" dirty="0" smtClean="0"/>
              <a:t>Physics reconstruction and selection </a:t>
            </a:r>
          </a:p>
          <a:p>
            <a:pPr>
              <a:buFont typeface="Wingdings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</a:rPr>
              <a:t>Physics: search for SUSY</a:t>
            </a:r>
          </a:p>
          <a:p>
            <a:pPr lvl="1">
              <a:buFont typeface="Wingdings" charset="2"/>
              <a:buChar char="Ø"/>
            </a:pPr>
            <a:r>
              <a:rPr lang="en-US" sz="1800" dirty="0" smtClean="0"/>
              <a:t>Zero-lepton, one-lepton and two-lepton channels</a:t>
            </a:r>
          </a:p>
          <a:p>
            <a:pPr lvl="1">
              <a:buFont typeface="Wingdings" charset="2"/>
              <a:buChar char="Ø"/>
            </a:pPr>
            <a:r>
              <a:rPr lang="en-US" sz="1800" dirty="0" smtClean="0"/>
              <a:t>Results from </a:t>
            </a:r>
          </a:p>
          <a:p>
            <a:pPr lvl="2">
              <a:buFont typeface="Wingdings" charset="2"/>
              <a:buChar char="Ø"/>
            </a:pPr>
            <a:r>
              <a:rPr lang="en-US" sz="1800" dirty="0" smtClean="0">
                <a:solidFill>
                  <a:srgbClr val="0000FF"/>
                </a:solidFill>
              </a:rPr>
              <a:t>0-lepton (two publications) </a:t>
            </a:r>
          </a:p>
          <a:p>
            <a:pPr lvl="2">
              <a:buFont typeface="Wingdings" charset="2"/>
              <a:buChar char="Ø"/>
            </a:pPr>
            <a:r>
              <a:rPr lang="en-US" sz="1800" dirty="0" smtClean="0">
                <a:solidFill>
                  <a:srgbClr val="0000FF"/>
                </a:solidFill>
              </a:rPr>
              <a:t>1-lepton (one “PAS” – i.e. public CMS result)</a:t>
            </a:r>
          </a:p>
          <a:p>
            <a:pPr lvl="2">
              <a:buFont typeface="Wingdings" charset="2"/>
              <a:buChar char="Ø"/>
            </a:pPr>
            <a:r>
              <a:rPr lang="en-US" sz="1800" dirty="0" smtClean="0">
                <a:solidFill>
                  <a:srgbClr val="0000FF"/>
                </a:solidFill>
              </a:rPr>
              <a:t>2-lepton currently going through CMS approval system</a:t>
            </a:r>
          </a:p>
          <a:p>
            <a:pPr>
              <a:buFont typeface="Wingdings" charset="2"/>
              <a:buChar char="Ø"/>
            </a:pPr>
            <a:endParaRPr lang="en-US" sz="18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4425" y="0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266" y="414859"/>
            <a:ext cx="2861733" cy="1917024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-2125127" y="3987802"/>
            <a:ext cx="8610600" cy="762000"/>
          </a:xfrm>
          <a:prstGeom prst="rect">
            <a:avLst/>
          </a:prstGeom>
        </p:spPr>
        <p:txBody>
          <a:bodyPr vert="horz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1600" b="1" u="sng" dirty="0" err="1" smtClean="0"/>
              <a:t>UoA</a:t>
            </a:r>
            <a:r>
              <a:rPr lang="en-US" sz="1600" b="1" u="sng" dirty="0" smtClean="0"/>
              <a:t>: search for SUSY in 1-lepton+jets+ME</a:t>
            </a:r>
            <a:r>
              <a:rPr lang="en-US" sz="1600" b="1" u="sng" baseline="-25000" dirty="0" smtClean="0"/>
              <a:t>T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4292" y="4555067"/>
            <a:ext cx="3022302" cy="12530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18402"/>
            <a:ext cx="1787750" cy="686644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0" y="3979333"/>
            <a:ext cx="9144000" cy="50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5816616"/>
            <a:ext cx="4521200" cy="430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0090"/>
                </a:solidFill>
              </a:rPr>
              <a:t>Result presented at Lepton-Photon 2011</a:t>
            </a:r>
          </a:p>
          <a:p>
            <a:r>
              <a:rPr lang="en-US" sz="1100" b="1" dirty="0" smtClean="0">
                <a:solidFill>
                  <a:srgbClr val="FF0000"/>
                </a:solidFill>
              </a:rPr>
              <a:t>Currently updating for 4.6 fb</a:t>
            </a:r>
            <a:r>
              <a:rPr lang="en-US" sz="11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1100" b="1" dirty="0" smtClean="0">
                <a:solidFill>
                  <a:srgbClr val="FF0000"/>
                </a:solidFill>
              </a:rPr>
              <a:t>; publication right after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1" y="6247146"/>
            <a:ext cx="4521201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With Imperial College, UCSB, CERN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4521200" y="4013200"/>
            <a:ext cx="16933" cy="2565406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/>
          <p:cNvSpPr txBox="1">
            <a:spLocks/>
          </p:cNvSpPr>
          <p:nvPr/>
        </p:nvSpPr>
        <p:spPr>
          <a:xfrm>
            <a:off x="-84675" y="4275666"/>
            <a:ext cx="5266275" cy="245533"/>
          </a:xfrm>
          <a:prstGeom prst="rect">
            <a:avLst/>
          </a:prstGeom>
        </p:spPr>
        <p:txBody>
          <a:bodyPr vert="horz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r>
              <a:rPr lang="en-US" sz="1200" dirty="0" smtClean="0"/>
              <a:t>Using polarization in </a:t>
            </a:r>
            <a:r>
              <a:rPr lang="en-US" sz="1200" dirty="0" err="1" smtClean="0"/>
              <a:t>W+jets</a:t>
            </a:r>
            <a:r>
              <a:rPr lang="en-US" sz="1200" dirty="0" smtClean="0"/>
              <a:t>, t-</a:t>
            </a:r>
            <a:r>
              <a:rPr lang="en-US" sz="1200" dirty="0" err="1" smtClean="0"/>
              <a:t>tbar</a:t>
            </a:r>
            <a:r>
              <a:rPr lang="en-US" sz="1200" dirty="0" smtClean="0"/>
              <a:t> decays (lepton projection)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2616225" y="4004738"/>
            <a:ext cx="8610600" cy="762000"/>
          </a:xfrm>
          <a:prstGeom prst="rect">
            <a:avLst/>
          </a:prstGeom>
        </p:spPr>
        <p:txBody>
          <a:bodyPr vert="horz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1600" b="1" u="sng" dirty="0" err="1" smtClean="0"/>
              <a:t>UoA</a:t>
            </a:r>
            <a:r>
              <a:rPr lang="en-US" sz="1600" b="1" u="sng" dirty="0" smtClean="0"/>
              <a:t>: search for SUSY in </a:t>
            </a:r>
            <a:r>
              <a:rPr lang="en-US" sz="1600" b="1" u="sng" dirty="0" err="1" smtClean="0"/>
              <a:t>jets+ME</a:t>
            </a:r>
            <a:r>
              <a:rPr lang="en-US" sz="1600" b="1" u="sng" baseline="-25000" dirty="0" err="1" smtClean="0"/>
              <a:t>T</a:t>
            </a:r>
            <a:endParaRPr lang="en-US" sz="1600" b="1" u="sng" baseline="-25000" dirty="0" smtClean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559300" y="4267199"/>
            <a:ext cx="8610600" cy="626533"/>
          </a:xfrm>
          <a:prstGeom prst="rect">
            <a:avLst/>
          </a:prstGeom>
        </p:spPr>
        <p:txBody>
          <a:bodyPr vert="horz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r>
              <a:rPr lang="en-US" sz="1400" dirty="0" smtClean="0"/>
              <a:t>Use new kinematic variable, “</a:t>
            </a:r>
            <a:r>
              <a:rPr lang="el-GR" sz="1400" dirty="0" err="1" smtClean="0"/>
              <a:t>α</a:t>
            </a:r>
            <a:r>
              <a:rPr lang="el-GR" sz="1400" baseline="-25000" dirty="0" err="1" smtClean="0"/>
              <a:t>Τ</a:t>
            </a:r>
            <a:r>
              <a:rPr lang="en-US" sz="1400" dirty="0" smtClean="0"/>
              <a:t>”: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22797" y="4783662"/>
            <a:ext cx="1366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i="1" dirty="0" err="1" smtClean="0">
                <a:latin typeface="+mj-lt"/>
              </a:rPr>
              <a:t>α</a:t>
            </a:r>
            <a:r>
              <a:rPr lang="el-GR" sz="1400" baseline="-25000" dirty="0" err="1" smtClean="0">
                <a:latin typeface="+mj-lt"/>
              </a:rPr>
              <a:t>Τ</a:t>
            </a:r>
            <a:r>
              <a:rPr lang="el-GR" sz="1400" dirty="0" smtClean="0">
                <a:latin typeface="+mj-lt"/>
              </a:rPr>
              <a:t>=</a:t>
            </a:r>
            <a:r>
              <a:rPr lang="el-GR" sz="1400" i="1" dirty="0" smtClean="0">
                <a:latin typeface="+mj-lt"/>
              </a:rPr>
              <a:t>Ε</a:t>
            </a:r>
            <a:r>
              <a:rPr lang="el-GR" sz="1400" baseline="-25000" dirty="0" smtClean="0">
                <a:latin typeface="+mj-lt"/>
              </a:rPr>
              <a:t>Τ2</a:t>
            </a:r>
            <a:r>
              <a:rPr lang="el-GR" sz="1400" dirty="0" smtClean="0">
                <a:latin typeface="+mj-lt"/>
              </a:rPr>
              <a:t>/</a:t>
            </a:r>
            <a:r>
              <a:rPr lang="el-GR" sz="1400" i="1" dirty="0" smtClean="0">
                <a:latin typeface="+mj-lt"/>
              </a:rPr>
              <a:t>Μ</a:t>
            </a:r>
            <a:r>
              <a:rPr lang="el-GR" sz="1400" baseline="-25000" dirty="0" smtClean="0">
                <a:latin typeface="+mj-lt"/>
              </a:rPr>
              <a:t>Τ</a:t>
            </a:r>
            <a:r>
              <a:rPr lang="el-GR" sz="1400" dirty="0" smtClean="0">
                <a:latin typeface="+mj-lt"/>
              </a:rPr>
              <a:t>&lt;0.5</a:t>
            </a:r>
            <a:endParaRPr lang="en-US" sz="1400" dirty="0"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580467" y="5300142"/>
            <a:ext cx="3598332" cy="1540460"/>
            <a:chOff x="3521074" y="1371600"/>
            <a:chExt cx="5318125" cy="2547993"/>
          </a:xfrm>
        </p:grpSpPr>
        <p:pic>
          <p:nvPicPr>
            <p:cNvPr id="32" name="Picture 1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1074" y="1371600"/>
              <a:ext cx="5318125" cy="2547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32"/>
            <p:cNvSpPr txBox="1"/>
            <p:nvPr/>
          </p:nvSpPr>
          <p:spPr bwMode="auto">
            <a:xfrm>
              <a:off x="4482357" y="2291892"/>
              <a:ext cx="943718" cy="45816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200" b="1" dirty="0" err="1">
                  <a:solidFill>
                    <a:srgbClr val="000090"/>
                  </a:solidFill>
                </a:rPr>
                <a:t>N</a:t>
              </a:r>
              <a:r>
                <a:rPr lang="en-US" sz="1200" b="1" baseline="-25000" dirty="0" err="1">
                  <a:solidFill>
                    <a:srgbClr val="000090"/>
                  </a:solidFill>
                </a:rPr>
                <a:t>jet</a:t>
              </a:r>
              <a:r>
                <a:rPr lang="en-US" sz="1200" b="1" dirty="0">
                  <a:solidFill>
                    <a:srgbClr val="000090"/>
                  </a:solidFill>
                </a:rPr>
                <a:t>=2</a:t>
              </a:r>
            </a:p>
          </p:txBody>
        </p:sp>
        <p:sp>
          <p:nvSpPr>
            <p:cNvPr id="34" name="TextBox 33"/>
            <p:cNvSpPr txBox="1"/>
            <p:nvPr/>
          </p:nvSpPr>
          <p:spPr bwMode="auto">
            <a:xfrm>
              <a:off x="7218108" y="2291892"/>
              <a:ext cx="935290" cy="45816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200" b="1" dirty="0">
                  <a:solidFill>
                    <a:srgbClr val="000090"/>
                  </a:solidFill>
                </a:rPr>
                <a:t>N</a:t>
              </a:r>
              <a:r>
                <a:rPr lang="en-US" sz="1200" b="1" baseline="-25000" dirty="0">
                  <a:solidFill>
                    <a:srgbClr val="000090"/>
                  </a:solidFill>
                </a:rPr>
                <a:t>jet</a:t>
              </a:r>
              <a:r>
                <a:rPr lang="en-US" sz="1200" b="1" dirty="0">
                  <a:solidFill>
                    <a:srgbClr val="000090"/>
                  </a:solidFill>
                </a:rPr>
                <a:t>≥3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918181" y="4529664"/>
            <a:ext cx="3302019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l-GR" sz="1200" b="1" dirty="0" smtClean="0">
                <a:solidFill>
                  <a:srgbClr val="000090"/>
                </a:solidFill>
              </a:rPr>
              <a:t> </a:t>
            </a:r>
            <a:r>
              <a:rPr lang="en-US" sz="1200" b="1" dirty="0" smtClean="0">
                <a:solidFill>
                  <a:srgbClr val="000090"/>
                </a:solidFill>
              </a:rPr>
              <a:t>First SUSY results from the LHC (36 </a:t>
            </a:r>
            <a:r>
              <a:rPr lang="en-US" sz="1200" b="1" dirty="0" err="1" smtClean="0">
                <a:solidFill>
                  <a:srgbClr val="000090"/>
                </a:solidFill>
              </a:rPr>
              <a:t>pb</a:t>
            </a:r>
            <a:r>
              <a:rPr lang="el-GR" sz="1200" b="1" baseline="30000" dirty="0" smtClean="0">
                <a:solidFill>
                  <a:srgbClr val="000090"/>
                </a:solidFill>
              </a:rPr>
              <a:t>-1</a:t>
            </a:r>
            <a:r>
              <a:rPr lang="en-US" sz="1200" b="1" dirty="0" smtClean="0">
                <a:solidFill>
                  <a:srgbClr val="000090"/>
                </a:solidFill>
              </a:rPr>
              <a:t>) 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Published in </a:t>
            </a:r>
            <a:r>
              <a:rPr lang="en-US" sz="1200" dirty="0" err="1" smtClean="0">
                <a:solidFill>
                  <a:srgbClr val="FF0000"/>
                </a:solidFill>
              </a:rPr>
              <a:t>Phys.Lett</a:t>
            </a:r>
            <a:r>
              <a:rPr lang="en-US" sz="1200" dirty="0" smtClean="0">
                <a:solidFill>
                  <a:srgbClr val="FF0000"/>
                </a:solidFill>
              </a:rPr>
              <a:t>. B698: 196-218, 2011 Most cited CMS paper</a:t>
            </a:r>
            <a:endParaRPr lang="en-US" sz="12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467" y="10626"/>
            <a:ext cx="9144000" cy="7017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The group is a founding member of CMS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Group Current activities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Physics analysis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 The group is responsible for the measurement of the ratio of the 3 over 2 jet cross-sections using the first LHC data (</a:t>
            </a:r>
            <a:r>
              <a:rPr lang="en-US" dirty="0" smtClean="0">
                <a:solidFill>
                  <a:srgbClr val="0000FF"/>
                </a:solidFill>
              </a:rPr>
              <a:t>P. </a:t>
            </a:r>
            <a:r>
              <a:rPr lang="en-US" dirty="0" err="1" smtClean="0">
                <a:solidFill>
                  <a:srgbClr val="0000FF"/>
                </a:solidFill>
              </a:rPr>
              <a:t>Kokkas</a:t>
            </a:r>
            <a:r>
              <a:rPr lang="en-US" dirty="0" smtClean="0">
                <a:solidFill>
                  <a:srgbClr val="0000FF"/>
                </a:solidFill>
              </a:rPr>
              <a:t>, C. </a:t>
            </a:r>
            <a:r>
              <a:rPr lang="en-US" dirty="0" err="1" smtClean="0">
                <a:solidFill>
                  <a:srgbClr val="0000FF"/>
                </a:solidFill>
              </a:rPr>
              <a:t>Foudas</a:t>
            </a:r>
            <a:r>
              <a:rPr lang="en-US" dirty="0" smtClean="0">
                <a:solidFill>
                  <a:srgbClr val="0000FF"/>
                </a:solidFill>
              </a:rPr>
              <a:t> and I. </a:t>
            </a:r>
            <a:r>
              <a:rPr lang="en-US" dirty="0" err="1" smtClean="0">
                <a:solidFill>
                  <a:srgbClr val="0000FF"/>
                </a:solidFill>
              </a:rPr>
              <a:t>Flouris</a:t>
            </a:r>
            <a:r>
              <a:rPr lang="en-US" dirty="0" smtClean="0"/>
              <a:t>).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 Preliminary results shown at ICHEP 2010 (Paris)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Published</a:t>
            </a:r>
            <a:r>
              <a:rPr lang="en-US" dirty="0" smtClean="0"/>
              <a:t>: </a:t>
            </a:r>
            <a:r>
              <a:rPr lang="en-US" b="1" i="1" dirty="0" smtClean="0">
                <a:solidFill>
                  <a:srgbClr val="FF0000"/>
                </a:solidFill>
              </a:rPr>
              <a:t>Measurement of the Ratio of the 3-jet to 2-jet Cross Sections in pp Collisions at </a:t>
            </a:r>
            <a:r>
              <a:rPr lang="en-US" b="1" i="1" dirty="0" err="1" smtClean="0">
                <a:solidFill>
                  <a:srgbClr val="FF0000"/>
                </a:solidFill>
              </a:rPr>
              <a:t>sqrt</a:t>
            </a:r>
            <a:r>
              <a:rPr lang="en-US" b="1" i="1" dirty="0" smtClean="0">
                <a:solidFill>
                  <a:srgbClr val="FF0000"/>
                </a:solidFill>
              </a:rPr>
              <a:t>(s) = 7 </a:t>
            </a:r>
            <a:r>
              <a:rPr lang="en-US" b="1" i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 , </a:t>
            </a:r>
            <a:r>
              <a:rPr lang="en-US" b="1" dirty="0" smtClean="0"/>
              <a:t>Phys.Lett.B702:336-354,2011 .  </a:t>
            </a:r>
            <a:r>
              <a:rPr lang="en-US" dirty="0" smtClean="0"/>
              <a:t>Presented in EPS 2011 (Grenoble) by </a:t>
            </a:r>
            <a:r>
              <a:rPr lang="en-US" dirty="0" smtClean="0">
                <a:solidFill>
                  <a:srgbClr val="0000FF"/>
                </a:solidFill>
              </a:rPr>
              <a:t>P. </a:t>
            </a:r>
            <a:r>
              <a:rPr lang="en-US" dirty="0" err="1" smtClean="0">
                <a:solidFill>
                  <a:srgbClr val="0000FF"/>
                </a:solidFill>
              </a:rPr>
              <a:t>Kokkas</a:t>
            </a:r>
            <a:r>
              <a:rPr lang="en-US" dirty="0" smtClean="0"/>
              <a:t>.</a:t>
            </a:r>
            <a:endParaRPr lang="en-US" b="1" dirty="0" smtClean="0"/>
          </a:p>
          <a:p>
            <a:pPr lvl="2">
              <a:buFont typeface="Courier New" pitchFamily="49" charset="0"/>
              <a:buChar char="o"/>
            </a:pPr>
            <a:r>
              <a:rPr lang="en-US" b="1" dirty="0" smtClean="0"/>
              <a:t> </a:t>
            </a:r>
            <a:r>
              <a:rPr lang="en-US" dirty="0" smtClean="0"/>
              <a:t>New analysis on the same topic has started using the 2011-2012 data (PhD Thesis topic of </a:t>
            </a:r>
            <a:r>
              <a:rPr lang="en-US" dirty="0" smtClean="0">
                <a:solidFill>
                  <a:srgbClr val="0000FF"/>
                </a:solidFill>
              </a:rPr>
              <a:t>I. </a:t>
            </a:r>
            <a:r>
              <a:rPr lang="en-US" dirty="0" err="1" smtClean="0">
                <a:solidFill>
                  <a:srgbClr val="0000FF"/>
                </a:solidFill>
              </a:rPr>
              <a:t>Flouris</a:t>
            </a:r>
            <a:r>
              <a:rPr lang="en-US" dirty="0" smtClean="0"/>
              <a:t>)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A new analysis has started in 2011 to search for signatures of new strong interactions (</a:t>
            </a:r>
            <a:r>
              <a:rPr lang="en-US" dirty="0" err="1" smtClean="0">
                <a:solidFill>
                  <a:srgbClr val="0000FF"/>
                </a:solidFill>
              </a:rPr>
              <a:t>Axigluons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Colorons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hyperpions</a:t>
            </a:r>
            <a:r>
              <a:rPr lang="en-US" dirty="0" smtClean="0">
                <a:solidFill>
                  <a:srgbClr val="0000FF"/>
                </a:solidFill>
              </a:rPr>
              <a:t>) using multi-jet final states with collaborations from CERN and Brown university 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00FF"/>
                </a:solidFill>
              </a:rPr>
              <a:t>C. </a:t>
            </a:r>
            <a:r>
              <a:rPr lang="en-US" dirty="0" err="1" smtClean="0">
                <a:solidFill>
                  <a:srgbClr val="0000FF"/>
                </a:solidFill>
              </a:rPr>
              <a:t>Foudas</a:t>
            </a:r>
            <a:r>
              <a:rPr lang="en-US" dirty="0" smtClean="0">
                <a:solidFill>
                  <a:srgbClr val="0000FF"/>
                </a:solidFill>
              </a:rPr>
              <a:t>, P. </a:t>
            </a:r>
            <a:r>
              <a:rPr lang="en-US" dirty="0" err="1" smtClean="0">
                <a:solidFill>
                  <a:srgbClr val="0000FF"/>
                </a:solidFill>
              </a:rPr>
              <a:t>Kokkas</a:t>
            </a:r>
            <a:r>
              <a:rPr lang="en-US" dirty="0" smtClean="0">
                <a:solidFill>
                  <a:srgbClr val="0000FF"/>
                </a:solidFill>
              </a:rPr>
              <a:t>,          E. </a:t>
            </a:r>
            <a:r>
              <a:rPr lang="en-US" dirty="0" err="1" smtClean="0">
                <a:solidFill>
                  <a:srgbClr val="0000FF"/>
                </a:solidFill>
              </a:rPr>
              <a:t>Paradas</a:t>
            </a:r>
            <a:r>
              <a:rPr lang="en-US" dirty="0" smtClean="0"/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CMS Detector upgrades – Level-1 Trigger demonstrators</a:t>
            </a:r>
          </a:p>
          <a:p>
            <a:pPr lvl="2">
              <a:buFont typeface="Courier New" pitchFamily="49" charset="0"/>
              <a:buChar char="o"/>
            </a:pPr>
            <a:r>
              <a:rPr lang="en-US" b="1" dirty="0" smtClean="0"/>
              <a:t> </a:t>
            </a:r>
            <a:r>
              <a:rPr lang="en-US" dirty="0" smtClean="0"/>
              <a:t>Development of Level-1 trigger demonstrators using </a:t>
            </a:r>
            <a:r>
              <a:rPr lang="en-US" dirty="0" err="1">
                <a:sym typeface="Symbol"/>
              </a:rPr>
              <a:t>u</a:t>
            </a:r>
            <a:r>
              <a:rPr lang="en-US" dirty="0" err="1" smtClean="0">
                <a:sym typeface="Symbol"/>
              </a:rPr>
              <a:t>TCA</a:t>
            </a:r>
            <a:r>
              <a:rPr lang="en-US" dirty="0" smtClean="0">
                <a:sym typeface="Symbol"/>
              </a:rPr>
              <a:t> technology 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C. </a:t>
            </a:r>
            <a:r>
              <a:rPr lang="en-US" dirty="0" err="1" smtClean="0">
                <a:solidFill>
                  <a:srgbClr val="0000FF"/>
                </a:solidFill>
                <a:sym typeface="Symbol"/>
              </a:rPr>
              <a:t>Foudas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, N. </a:t>
            </a:r>
            <a:r>
              <a:rPr lang="en-US" dirty="0" err="1" smtClean="0">
                <a:solidFill>
                  <a:srgbClr val="0000FF"/>
                </a:solidFill>
                <a:sym typeface="Symbol"/>
              </a:rPr>
              <a:t>Manthos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, I </a:t>
            </a:r>
            <a:r>
              <a:rPr lang="en-US" dirty="0" err="1" smtClean="0">
                <a:solidFill>
                  <a:srgbClr val="0000FF"/>
                </a:solidFill>
                <a:sym typeface="Symbol"/>
              </a:rPr>
              <a:t>Evangelou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 and I. Papadopoulos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>
                <a:sym typeface="Symbol"/>
              </a:rPr>
              <a:t> PhD Students: 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N. </a:t>
            </a:r>
            <a:r>
              <a:rPr lang="en-US" dirty="0" err="1" smtClean="0">
                <a:solidFill>
                  <a:srgbClr val="0000FF"/>
                </a:solidFill>
                <a:sym typeface="Symbol"/>
              </a:rPr>
              <a:t>Loukas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, D. </a:t>
            </a:r>
            <a:r>
              <a:rPr lang="en-US" dirty="0" err="1" smtClean="0">
                <a:solidFill>
                  <a:srgbClr val="0000FF"/>
                </a:solidFill>
                <a:sym typeface="Symbol"/>
              </a:rPr>
              <a:t>Kolotouros</a:t>
            </a:r>
            <a:endParaRPr lang="en-US" dirty="0" smtClean="0">
              <a:solidFill>
                <a:srgbClr val="0000FF"/>
              </a:solidFill>
              <a:sym typeface="Symbol"/>
            </a:endParaRPr>
          </a:p>
          <a:p>
            <a:pPr lvl="2">
              <a:buFont typeface="Courier New" pitchFamily="49" charset="0"/>
              <a:buChar char="o"/>
            </a:pPr>
            <a:r>
              <a:rPr lang="en-US" dirty="0" smtClean="0">
                <a:sym typeface="Symbol"/>
              </a:rPr>
              <a:t> Activities started on FPGA development cards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>
                <a:sym typeface="Symbol"/>
              </a:rPr>
              <a:t> In the process of ordering the first </a:t>
            </a:r>
            <a:r>
              <a:rPr lang="en-US" dirty="0" err="1">
                <a:sym typeface="Symbol"/>
              </a:rPr>
              <a:t>u</a:t>
            </a:r>
            <a:r>
              <a:rPr lang="en-US" dirty="0" err="1" smtClean="0">
                <a:sym typeface="Symbol"/>
              </a:rPr>
              <a:t>TCA</a:t>
            </a:r>
            <a:r>
              <a:rPr lang="en-US" dirty="0" smtClean="0">
                <a:sym typeface="Symbol"/>
              </a:rPr>
              <a:t>  hardware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ym typeface="Symbol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Symbol"/>
              </a:rPr>
              <a:t>Ioannina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 operates the first Greek Tier-2 center dedicated to CMS</a:t>
            </a:r>
            <a:endParaRPr lang="en-US" b="1" dirty="0" smtClean="0">
              <a:sym typeface="Symbol"/>
            </a:endParaRPr>
          </a:p>
          <a:p>
            <a:pPr lvl="2">
              <a:buFont typeface="Courier New" pitchFamily="49" charset="0"/>
              <a:buChar char="o"/>
            </a:pPr>
            <a:r>
              <a:rPr lang="en-US" b="1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Designed, operated and maintained by 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I. Papadopoulos</a:t>
            </a:r>
            <a:r>
              <a:rPr lang="en-US" dirty="0" smtClean="0"/>
              <a:t/>
            </a:r>
            <a:br>
              <a:rPr lang="en-US" dirty="0" smtClean="0"/>
            </a:b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4212" y="-67738"/>
            <a:ext cx="7662672" cy="526439"/>
          </a:xfrm>
        </p:spPr>
        <p:txBody>
          <a:bodyPr/>
          <a:lstStyle/>
          <a:p>
            <a:r>
              <a:rPr lang="en-US" sz="2400" b="1" dirty="0" smtClean="0"/>
              <a:t>CMS-University of </a:t>
            </a:r>
            <a:r>
              <a:rPr lang="en-US" sz="2400" b="1" dirty="0" err="1" smtClean="0"/>
              <a:t>Ioannina</a:t>
            </a:r>
            <a:endParaRPr lang="el-GR" sz="2400" b="1" dirty="0"/>
          </a:p>
        </p:txBody>
      </p:sp>
      <p:pic>
        <p:nvPicPr>
          <p:cNvPr id="4" name="Picture 3" descr="uoi_logo_physic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2932" y="355600"/>
            <a:ext cx="491067" cy="491067"/>
          </a:xfrm>
          <a:prstGeom prst="rect">
            <a:avLst/>
          </a:prstGeom>
        </p:spPr>
      </p:pic>
      <p:sp>
        <p:nvSpPr>
          <p:cNvPr id="6" name="Date Placeholder 4"/>
          <p:cNvSpPr txBox="1">
            <a:spLocks/>
          </p:cNvSpPr>
          <p:nvPr/>
        </p:nvSpPr>
        <p:spPr>
          <a:xfrm>
            <a:off x="457200" y="66442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6705600" y="6610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3047990" y="6618821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93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2" descr="IMG_3138_COM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115" y="481838"/>
            <a:ext cx="4608745" cy="2846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526439"/>
          </a:xfrm>
        </p:spPr>
        <p:txBody>
          <a:bodyPr/>
          <a:lstStyle/>
          <a:p>
            <a:r>
              <a:rPr lang="en-US" sz="2400" b="1" dirty="0" smtClean="0"/>
              <a:t>Upgrade Activities at U of </a:t>
            </a:r>
            <a:r>
              <a:rPr lang="en-US" sz="2400" b="1" dirty="0" err="1" smtClean="0"/>
              <a:t>Ioannina</a:t>
            </a:r>
            <a:r>
              <a:rPr lang="en-US" sz="2400" b="1" dirty="0" smtClean="0"/>
              <a:t> </a:t>
            </a:r>
            <a:endParaRPr lang="el-GR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EC0692-F93E-5143-B134-D3225CD1727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5" name="Picture 4" descr="uoi_logo_physic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3024" y="0"/>
            <a:ext cx="950976" cy="950976"/>
          </a:xfrm>
          <a:prstGeom prst="rect">
            <a:avLst/>
          </a:prstGeom>
        </p:spPr>
      </p:pic>
      <p:pic>
        <p:nvPicPr>
          <p:cNvPr id="46082" name="Picture 1" descr="uTCA-Crat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87680"/>
            <a:ext cx="4352544" cy="2927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1"/>
          <p:cNvSpPr txBox="1">
            <a:spLocks noChangeArrowheads="1"/>
          </p:cNvSpPr>
          <p:nvPr/>
        </p:nvSpPr>
        <p:spPr>
          <a:xfrm>
            <a:off x="0" y="4255897"/>
            <a:ext cx="9144000" cy="2602103"/>
          </a:xfrm>
          <a:prstGeom prst="rect">
            <a:avLst/>
          </a:prstGeom>
          <a:noFill/>
          <a:ln w="34925">
            <a:noFill/>
          </a:ln>
        </p:spPr>
        <p:txBody>
          <a:bodyPr lIns="36000" tIns="36000" rIns="36000" bIns="36000"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trigger platform is under development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the </a:t>
            </a:r>
            <a:r>
              <a:rPr lang="en-GB" b="1" kern="0" noProof="0" dirty="0" err="1">
                <a:solidFill>
                  <a:srgbClr val="0000FF"/>
                </a:solidFill>
                <a:latin typeface="+mn-lt"/>
                <a:ea typeface="+mn-ea"/>
                <a:cs typeface="+mn-cs"/>
                <a:sym typeface="Symbol"/>
              </a:rPr>
              <a:t>u</a:t>
            </a: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TCA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telecom standard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GB" sz="18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MiniT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cards developed for the calorimeter trigger.</a:t>
            </a:r>
            <a:r>
              <a:rPr lang="en-GB" b="1" kern="0" dirty="0" smtClean="0">
                <a:solidFill>
                  <a:srgbClr val="0000FF"/>
                </a:solidFill>
              </a:rPr>
              <a:t> 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GB" b="1" kern="0" dirty="0" err="1" smtClean="0"/>
              <a:t>MiniT</a:t>
            </a:r>
            <a:r>
              <a:rPr lang="en-GB" b="1" kern="0" dirty="0" smtClean="0"/>
              <a:t>: Virtex5 FPGA and optical fibre I/O at 6 </a:t>
            </a:r>
            <a:r>
              <a:rPr lang="en-GB" b="1" kern="0" dirty="0" err="1" smtClean="0"/>
              <a:t>Gbps</a:t>
            </a:r>
            <a:r>
              <a:rPr lang="en-GB" b="1" kern="0" dirty="0" smtClean="0"/>
              <a:t> (24 Inputs, 24 Inputs and 8 </a:t>
            </a:r>
            <a:r>
              <a:rPr lang="en-GB" b="1" kern="0" dirty="0" err="1" smtClean="0"/>
              <a:t>Input/Output</a:t>
            </a:r>
            <a:r>
              <a:rPr lang="en-GB" b="1" kern="0" dirty="0" smtClean="0"/>
              <a:t>  channels).</a:t>
            </a:r>
            <a:endParaRPr kumimoji="0" lang="en-GB" sz="1800" b="1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b="1" kern="0" dirty="0" smtClean="0">
                <a:latin typeface="+mn-lt"/>
                <a:ea typeface="+mn-ea"/>
                <a:cs typeface="+mn-cs"/>
              </a:rPr>
              <a:t>Development of trigger algorithms in VHDL for the Level-1 Trigger DT-Track Finder and hardware integration activities at </a:t>
            </a:r>
            <a:r>
              <a:rPr lang="en-GB" b="1" kern="0" dirty="0" err="1" smtClean="0">
                <a:latin typeface="+mn-lt"/>
                <a:ea typeface="+mn-ea"/>
                <a:cs typeface="+mn-cs"/>
              </a:rPr>
              <a:t>Ioannina</a:t>
            </a:r>
            <a:r>
              <a:rPr lang="en-GB" b="1" kern="0" dirty="0" smtClean="0">
                <a:latin typeface="+mn-lt"/>
                <a:ea typeface="+mn-ea"/>
                <a:cs typeface="+mn-cs"/>
              </a:rPr>
              <a:t>.</a:t>
            </a:r>
            <a:r>
              <a:rPr lang="en-GB" b="1" kern="0" dirty="0" smtClean="0"/>
              <a:t> </a:t>
            </a:r>
            <a:endParaRPr kumimoji="0" lang="en-GB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b="1" kern="0" dirty="0" smtClean="0">
                <a:latin typeface="+mn-lt"/>
                <a:ea typeface="+mn-ea"/>
                <a:cs typeface="+mn-cs"/>
              </a:rPr>
              <a:t>PhD thesis for N. </a:t>
            </a:r>
            <a:r>
              <a:rPr lang="en-GB" b="1" kern="0" dirty="0" err="1" smtClean="0">
                <a:latin typeface="+mn-lt"/>
                <a:ea typeface="+mn-ea"/>
                <a:cs typeface="+mn-cs"/>
              </a:rPr>
              <a:t>Loukas</a:t>
            </a:r>
            <a:r>
              <a:rPr lang="en-GB" b="1" kern="0" dirty="0" smtClean="0">
                <a:latin typeface="+mn-lt"/>
                <a:ea typeface="+mn-ea"/>
                <a:cs typeface="+mn-cs"/>
              </a:rPr>
              <a:t> and D. </a:t>
            </a:r>
            <a:r>
              <a:rPr lang="en-GB" b="1" kern="0" dirty="0" err="1" smtClean="0">
                <a:latin typeface="+mn-lt"/>
                <a:ea typeface="+mn-ea"/>
                <a:cs typeface="+mn-cs"/>
              </a:rPr>
              <a:t>Kolotouros</a:t>
            </a:r>
            <a:r>
              <a:rPr lang="en-GB" b="1" kern="0" dirty="0" smtClean="0"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Collaborating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</a:t>
            </a:r>
            <a:r>
              <a:rPr kumimoji="0" lang="en-GB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UoA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-CMS (</a:t>
            </a:r>
            <a:r>
              <a:rPr kumimoji="0" lang="en-GB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Sphicas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Stiliaris</a:t>
            </a:r>
            <a:r>
              <a:rPr lang="en-GB" b="1" kern="0" dirty="0" smtClean="0">
                <a:latin typeface="+mn-lt"/>
                <a:ea typeface="+mn-ea"/>
                <a:cs typeface="+mn-cs"/>
              </a:rPr>
              <a:t>)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NTUA-ATLAS (</a:t>
            </a:r>
            <a:r>
              <a:rPr kumimoji="0" lang="en-GB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Gazis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Imperial College and Univ. </a:t>
            </a:r>
            <a:r>
              <a:rPr lang="en-GB" b="1" kern="0" dirty="0" smtClean="0">
                <a:latin typeface="+mn-lt"/>
                <a:ea typeface="+mn-ea"/>
                <a:cs typeface="+mn-cs"/>
              </a:rPr>
              <a:t>o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Wisconsin.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952" y="3401568"/>
            <a:ext cx="372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ym typeface="Symbol"/>
              </a:rPr>
              <a:t>u</a:t>
            </a:r>
            <a:r>
              <a:rPr lang="en-US" b="1" dirty="0" err="1" smtClean="0">
                <a:sym typeface="Symbol"/>
              </a:rPr>
              <a:t>TCA</a:t>
            </a:r>
            <a:r>
              <a:rPr lang="en-US" b="1" dirty="0" smtClean="0">
                <a:sym typeface="Symbol"/>
              </a:rPr>
              <a:t> Crate with MCH Controller</a:t>
            </a:r>
            <a:endParaRPr lang="el-GR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31792" y="3383280"/>
            <a:ext cx="471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ym typeface="Symbol"/>
              </a:rPr>
              <a:t>MiniT</a:t>
            </a:r>
            <a:r>
              <a:rPr lang="en-US" b="1" dirty="0" smtClean="0">
                <a:sym typeface="Symbol"/>
              </a:rPr>
              <a:t> : Generic Level-1 Trigger </a:t>
            </a:r>
            <a:r>
              <a:rPr lang="en-US" b="1" dirty="0" err="1">
                <a:sym typeface="Symbol"/>
              </a:rPr>
              <a:t>u</a:t>
            </a:r>
            <a:r>
              <a:rPr lang="en-US" b="1" dirty="0" err="1" smtClean="0">
                <a:sym typeface="Symbol"/>
              </a:rPr>
              <a:t>TCA</a:t>
            </a:r>
            <a:r>
              <a:rPr lang="en-US" b="1" dirty="0" smtClean="0">
                <a:sym typeface="Symbol"/>
              </a:rPr>
              <a:t> Card developed  at Imperial College (UK)</a:t>
            </a:r>
          </a:p>
          <a:p>
            <a:r>
              <a:rPr lang="en-US" b="1" dirty="0" smtClean="0">
                <a:sym typeface="Symbol"/>
              </a:rPr>
              <a:t>for the calorimeter trigger</a:t>
            </a:r>
            <a:endParaRPr lang="el-GR" b="1" dirty="0"/>
          </a:p>
        </p:txBody>
      </p:sp>
      <p:sp>
        <p:nvSpPr>
          <p:cNvPr id="11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223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268" y="2192866"/>
            <a:ext cx="2482848" cy="190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0" y="392626"/>
            <a:ext cx="2565400" cy="1888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144" y="-110071"/>
            <a:ext cx="7662672" cy="526439"/>
          </a:xfrm>
        </p:spPr>
        <p:txBody>
          <a:bodyPr/>
          <a:lstStyle/>
          <a:p>
            <a:r>
              <a:rPr lang="en-US" sz="2800" b="1" dirty="0" smtClean="0"/>
              <a:t>CMS - NCSR “Demokritos”</a:t>
            </a:r>
            <a:endParaRPr lang="el-GR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67844"/>
            <a:ext cx="6519333" cy="2862323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 The group is a founding member of CMS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 Group Current activities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+mj-lt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Physics analysis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>
                <a:latin typeface="+mj-lt"/>
              </a:rPr>
              <a:t> The group is participated in the </a:t>
            </a:r>
            <a:r>
              <a:rPr lang="en-US" dirty="0">
                <a:latin typeface="+mj-lt"/>
              </a:rPr>
              <a:t>m</a:t>
            </a:r>
            <a:r>
              <a:rPr lang="en-US" dirty="0" smtClean="0">
                <a:latin typeface="+mj-lt"/>
              </a:rPr>
              <a:t>easurements </a:t>
            </a:r>
            <a:r>
              <a:rPr lang="en-US" dirty="0">
                <a:latin typeface="+mj-lt"/>
              </a:rPr>
              <a:t>of inclusive W and Z production cross </a:t>
            </a:r>
            <a:r>
              <a:rPr lang="en-US" dirty="0" smtClean="0">
                <a:latin typeface="+mj-lt"/>
              </a:rPr>
              <a:t>sections. </a:t>
            </a:r>
          </a:p>
          <a:p>
            <a:pPr lvl="2"/>
            <a:endParaRPr lang="en-US" dirty="0" smtClean="0">
              <a:latin typeface="+mj-lt"/>
            </a:endParaRPr>
          </a:p>
          <a:p>
            <a:pPr lvl="2">
              <a:buFont typeface="Courier New" pitchFamily="49" charset="0"/>
              <a:buChar char="o"/>
            </a:pPr>
            <a:r>
              <a:rPr lang="en-US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Study of anomalous </a:t>
            </a:r>
            <a:r>
              <a:rPr lang="en-US" dirty="0" err="1">
                <a:latin typeface="+mj-lt"/>
              </a:rPr>
              <a:t>Trilinear</a:t>
            </a:r>
            <a:r>
              <a:rPr lang="en-US" dirty="0">
                <a:latin typeface="+mj-lt"/>
              </a:rPr>
              <a:t> Gauge Couplings in the </a:t>
            </a:r>
            <a:r>
              <a:rPr lang="en-US" dirty="0" err="1">
                <a:latin typeface="+mj-lt"/>
              </a:rPr>
              <a:t>pp</a:t>
            </a:r>
            <a:r>
              <a:rPr lang="el-GR" dirty="0">
                <a:latin typeface="+mj-lt"/>
                <a:sym typeface="Wingdings" charset="0"/>
              </a:rPr>
              <a:t></a:t>
            </a:r>
            <a:r>
              <a:rPr lang="en-US" dirty="0">
                <a:latin typeface="+mj-lt"/>
              </a:rPr>
              <a:t>Z</a:t>
            </a:r>
            <a:r>
              <a:rPr lang="el-GR" dirty="0">
                <a:latin typeface="+mj-lt"/>
              </a:rPr>
              <a:t>γ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channel.</a:t>
            </a:r>
          </a:p>
          <a:p>
            <a:pPr lvl="2">
              <a:buFont typeface="Courier New" pitchFamily="49" charset="0"/>
              <a:buChar char="o"/>
            </a:pPr>
            <a:endParaRPr lang="en-US" dirty="0">
              <a:latin typeface="+mj-lt"/>
            </a:endParaRPr>
          </a:p>
          <a:p>
            <a:pPr lvl="2"/>
            <a:endParaRPr lang="en-US" dirty="0" smtClean="0">
              <a:latin typeface="+mj-lt"/>
            </a:endParaRPr>
          </a:p>
        </p:txBody>
      </p:sp>
      <p:pic>
        <p:nvPicPr>
          <p:cNvPr id="6" name="Picture 5" descr="demokritos_logo_small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6129" y="0"/>
            <a:ext cx="487871" cy="487871"/>
          </a:xfrm>
          <a:prstGeom prst="rect">
            <a:avLst/>
          </a:prstGeom>
        </p:spPr>
      </p:pic>
      <p:sp>
        <p:nvSpPr>
          <p:cNvPr id="8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3850381"/>
            <a:ext cx="642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latin typeface="+mj-lt"/>
              </a:rPr>
              <a:t>Global Trigger Processor Emulator – </a:t>
            </a:r>
            <a:r>
              <a:rPr lang="en-US" sz="1600" b="1" dirty="0" err="1" smtClean="0">
                <a:latin typeface="+mj-lt"/>
              </a:rPr>
              <a:t>GTPe</a:t>
            </a:r>
            <a:r>
              <a:rPr lang="en-US" sz="1600" dirty="0" smtClean="0">
                <a:latin typeface="+mj-lt"/>
              </a:rPr>
              <a:t>: 10 Full systems Designed, Built, tested at Demokritos. FPGA 400kGates (Mixed firmware  VHDL and Handel-C) developed at Demokritos</a:t>
            </a:r>
          </a:p>
          <a:p>
            <a:pPr algn="just"/>
            <a:r>
              <a:rPr lang="en-US" sz="1600" b="1" dirty="0" smtClean="0">
                <a:latin typeface="+mj-lt"/>
              </a:rPr>
              <a:t>Capabilities:</a:t>
            </a:r>
            <a:r>
              <a:rPr lang="en-US" sz="1600" dirty="0" smtClean="0">
                <a:latin typeface="+mj-lt"/>
              </a:rPr>
              <a:t> Random Triggers up to 4 MHz (nominal 100kHz), Event Packaging, Communication to Event Manager, Backpressure signals from detectors and DAQ partitions </a:t>
            </a:r>
            <a:endParaRPr lang="el-GR" sz="1600" dirty="0">
              <a:latin typeface="+mj-lt"/>
            </a:endParaRPr>
          </a:p>
        </p:txBody>
      </p:sp>
      <p:pic>
        <p:nvPicPr>
          <p:cNvPr id="13" name="Picture 2" descr="DSCF0421"/>
          <p:cNvPicPr>
            <a:picLocks noChangeAspect="1" noChangeArrowheads="1"/>
          </p:cNvPicPr>
          <p:nvPr/>
        </p:nvPicPr>
        <p:blipFill>
          <a:blip r:embed="rId5" cstate="print">
            <a:lum bright="6000"/>
          </a:blip>
          <a:srcRect t="6505"/>
          <a:stretch>
            <a:fillRect/>
          </a:stretch>
        </p:blipFill>
        <p:spPr bwMode="auto">
          <a:xfrm>
            <a:off x="6948122" y="5562600"/>
            <a:ext cx="1322984" cy="99223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Picture 4" descr="gtpe_i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59952" y="4224867"/>
            <a:ext cx="2571773" cy="1318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0676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8"/>
          <p:cNvSpPr>
            <a:spLocks noChangeArrowheads="1"/>
          </p:cNvSpPr>
          <p:nvPr/>
        </p:nvSpPr>
        <p:spPr bwMode="auto">
          <a:xfrm>
            <a:off x="381000" y="338132"/>
            <a:ext cx="71628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chemeClr val="accent2"/>
                </a:solidFill>
                <a:latin typeface="+mj-lt"/>
              </a:rPr>
              <a:t>   Design, construction, testing and commissioning of a High Voltage</a:t>
            </a:r>
          </a:p>
          <a:p>
            <a:pPr algn="just">
              <a:lnSpc>
                <a:spcPct val="120000"/>
              </a:lnSpc>
              <a:buFont typeface="Wingding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chemeClr val="accent2"/>
                </a:solidFill>
                <a:latin typeface="+mj-lt"/>
              </a:rPr>
              <a:t>      Distribution System </a:t>
            </a:r>
            <a:r>
              <a:rPr lang="en-US" sz="1600" dirty="0">
                <a:solidFill>
                  <a:srgbClr val="FF0101"/>
                </a:solidFill>
                <a:latin typeface="+mj-lt"/>
              </a:rPr>
              <a:t>(HVDS)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 for the ALICE TRD.</a:t>
            </a: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600" dirty="0">
              <a:solidFill>
                <a:schemeClr val="accent2"/>
              </a:solidFill>
              <a:latin typeface="+mj-lt"/>
            </a:endParaRP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chemeClr val="accent2"/>
                </a:solidFill>
                <a:latin typeface="+mj-lt"/>
              </a:rPr>
              <a:t>   Development and installation at CERN of the Control Software </a:t>
            </a:r>
            <a:r>
              <a:rPr lang="en-US" sz="1600" dirty="0">
                <a:solidFill>
                  <a:srgbClr val="FF0101"/>
                </a:solidFill>
                <a:latin typeface="+mj-lt"/>
              </a:rPr>
              <a:t>(DCS)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 for</a:t>
            </a:r>
          </a:p>
          <a:p>
            <a:pPr algn="just">
              <a:lnSpc>
                <a:spcPct val="120000"/>
              </a:lnSpc>
              <a:buFont typeface="Wingding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chemeClr val="accent2"/>
                </a:solidFill>
                <a:latin typeface="+mj-lt"/>
              </a:rPr>
              <a:t>      the HVDS of the TRD</a:t>
            </a: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600" dirty="0">
              <a:solidFill>
                <a:schemeClr val="accent2"/>
              </a:solidFill>
              <a:latin typeface="+mj-lt"/>
            </a:endParaRP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latin typeface="+mj-lt"/>
              </a:rPr>
              <a:t>   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Development of Data Acquisition</a:t>
            </a:r>
            <a:r>
              <a:rPr lang="en-US" sz="1600" dirty="0">
                <a:latin typeface="+mj-lt"/>
              </a:rPr>
              <a:t>  </a:t>
            </a:r>
            <a:r>
              <a:rPr lang="en-US" sz="1600" dirty="0">
                <a:solidFill>
                  <a:srgbClr val="FF0101"/>
                </a:solidFill>
                <a:latin typeface="+mj-lt"/>
              </a:rPr>
              <a:t>(DAQ)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and monitoring  system for the</a:t>
            </a:r>
          </a:p>
          <a:p>
            <a:pPr algn="just">
              <a:lnSpc>
                <a:spcPct val="120000"/>
              </a:lnSpc>
              <a:buFont typeface="Wingding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chemeClr val="accent2"/>
                </a:solidFill>
                <a:latin typeface="+mj-lt"/>
              </a:rPr>
              <a:t>     ALICE Forward detectors   </a:t>
            </a:r>
            <a:r>
              <a:rPr lang="en-US" sz="1600" dirty="0">
                <a:solidFill>
                  <a:srgbClr val="FF0101"/>
                </a:solidFill>
                <a:latin typeface="+mj-lt"/>
              </a:rPr>
              <a:t>(Τ0,V0,FMD)</a:t>
            </a: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600" dirty="0">
              <a:solidFill>
                <a:srgbClr val="FF0101"/>
              </a:solidFill>
              <a:latin typeface="+mj-lt"/>
            </a:endParaRP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latin typeface="+mj-lt"/>
              </a:rPr>
              <a:t>   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Improvement of the software platform</a:t>
            </a:r>
            <a:r>
              <a:rPr lang="en-US" sz="1600" dirty="0">
                <a:latin typeface="+mj-lt"/>
              </a:rPr>
              <a:t>  </a:t>
            </a:r>
            <a:r>
              <a:rPr lang="en-US" sz="1600" dirty="0">
                <a:solidFill>
                  <a:srgbClr val="FF0101"/>
                </a:solidFill>
                <a:latin typeface="+mj-lt"/>
              </a:rPr>
              <a:t>(MOOD)</a:t>
            </a:r>
            <a:r>
              <a:rPr lang="en-US" sz="1600" dirty="0">
                <a:latin typeface="+mj-lt"/>
              </a:rPr>
              <a:t>  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for the online</a:t>
            </a:r>
          </a:p>
          <a:p>
            <a:pPr algn="just">
              <a:lnSpc>
                <a:spcPct val="120000"/>
              </a:lnSpc>
              <a:buFont typeface="Wingding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chemeClr val="accent2"/>
                </a:solidFill>
                <a:latin typeface="+mj-lt"/>
              </a:rPr>
              <a:t>      monitoring  of the ALICE detectors</a:t>
            </a: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600" dirty="0">
              <a:solidFill>
                <a:schemeClr val="accent2"/>
              </a:solidFill>
              <a:latin typeface="+mj-lt"/>
            </a:endParaRP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latin typeface="+mj-lt"/>
              </a:rPr>
              <a:t>   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Design and development of a new platform</a:t>
            </a:r>
            <a:r>
              <a:rPr lang="en-US" sz="1600" dirty="0">
                <a:latin typeface="+mj-lt"/>
              </a:rPr>
              <a:t>  </a:t>
            </a:r>
            <a:r>
              <a:rPr lang="en-US" sz="1600" dirty="0">
                <a:solidFill>
                  <a:srgbClr val="FF0101"/>
                </a:solidFill>
                <a:latin typeface="+mj-lt"/>
              </a:rPr>
              <a:t>(AMORE)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for the on-line</a:t>
            </a:r>
          </a:p>
          <a:p>
            <a:pPr algn="just">
              <a:lnSpc>
                <a:spcPct val="120000"/>
              </a:lnSpc>
              <a:buFont typeface="Wingding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chemeClr val="accent2"/>
                </a:solidFill>
                <a:latin typeface="+mj-lt"/>
              </a:rPr>
              <a:t>      monitoring of all the  ALICE detectors</a:t>
            </a: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600" dirty="0">
              <a:solidFill>
                <a:schemeClr val="accent2"/>
              </a:solidFill>
              <a:latin typeface="+mj-lt"/>
            </a:endParaRP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latin typeface="+mj-lt"/>
              </a:rPr>
              <a:t>   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Contribution </a:t>
            </a:r>
            <a:r>
              <a:rPr lang="en-US" sz="1600" dirty="0" smtClean="0">
                <a:solidFill>
                  <a:schemeClr val="accent2"/>
                </a:solidFill>
                <a:latin typeface="+mj-lt"/>
              </a:rPr>
              <a:t>to </a:t>
            </a:r>
            <a:r>
              <a:rPr lang="en-US" sz="1600" dirty="0">
                <a:solidFill>
                  <a:schemeClr val="accent2"/>
                </a:solidFill>
                <a:latin typeface="+mj-lt"/>
              </a:rPr>
              <a:t>the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>
                <a:solidFill>
                  <a:srgbClr val="FF0101"/>
                </a:solidFill>
                <a:latin typeface="+mj-lt"/>
              </a:rPr>
              <a:t>ALICE GRID</a:t>
            </a: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1600" dirty="0">
              <a:latin typeface="+mj-lt"/>
            </a:endParaRPr>
          </a:p>
        </p:txBody>
      </p:sp>
      <p:sp>
        <p:nvSpPr>
          <p:cNvPr id="7171" name="Rectangle 12"/>
          <p:cNvSpPr>
            <a:spLocks noChangeArrowheads="1"/>
          </p:cNvSpPr>
          <p:nvPr/>
        </p:nvSpPr>
        <p:spPr bwMode="auto">
          <a:xfrm rot="16200000">
            <a:off x="-1589882" y="2656682"/>
            <a:ext cx="3032125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342900" indent="-3429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800" b="1" u="sng" dirty="0">
                <a:latin typeface="+mj-lt"/>
              </a:rPr>
              <a:t>Responsibilities</a:t>
            </a:r>
            <a:endParaRPr lang="en-GB" sz="2800" b="1" u="sng" dirty="0">
              <a:latin typeface="+mj-lt"/>
            </a:endParaRPr>
          </a:p>
        </p:txBody>
      </p:sp>
      <p:pic>
        <p:nvPicPr>
          <p:cNvPr id="38915" name="Picture 6" descr="luoa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3863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4" descr="Alice Logo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0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itle 1"/>
          <p:cNvSpPr>
            <a:spLocks noGrp="1"/>
          </p:cNvSpPr>
          <p:nvPr>
            <p:ph type="title"/>
          </p:nvPr>
        </p:nvSpPr>
        <p:spPr bwMode="auto">
          <a:xfrm>
            <a:off x="401638" y="-119062"/>
            <a:ext cx="8229600" cy="585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>
                <a:latin typeface="Arial" charset="0"/>
                <a:ea typeface="ＭＳ Ｐゴシック" charset="0"/>
              </a:rPr>
              <a:t>ALICE (1) </a:t>
            </a:r>
          </a:p>
        </p:txBody>
      </p:sp>
      <p:sp>
        <p:nvSpPr>
          <p:cNvPr id="38918" name="TextBox 2"/>
          <p:cNvSpPr txBox="1">
            <a:spLocks noChangeArrowheads="1"/>
          </p:cNvSpPr>
          <p:nvPr/>
        </p:nvSpPr>
        <p:spPr bwMode="auto">
          <a:xfrm>
            <a:off x="76200" y="5156192"/>
            <a:ext cx="491447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latin typeface="+mj-lt"/>
              </a:rPr>
              <a:t>Staff members: 3, Postdocs: 2, Students:</a:t>
            </a:r>
            <a:r>
              <a:rPr lang="en-US" sz="1800" dirty="0" smtClean="0">
                <a:latin typeface="+mj-lt"/>
              </a:rPr>
              <a:t>5</a:t>
            </a:r>
          </a:p>
          <a:p>
            <a:pPr eaLnBrk="1" hangingPunct="1"/>
            <a:r>
              <a:rPr lang="en-US" sz="1800" dirty="0" smtClean="0">
                <a:latin typeface="+mj-lt"/>
              </a:rPr>
              <a:t>Faculty: M. </a:t>
            </a:r>
            <a:r>
              <a:rPr lang="en-US" sz="1800" dirty="0" err="1" smtClean="0">
                <a:latin typeface="+mj-lt"/>
              </a:rPr>
              <a:t>Vasiliou</a:t>
            </a:r>
            <a:r>
              <a:rPr lang="en-US" sz="1800" dirty="0" smtClean="0">
                <a:latin typeface="+mj-lt"/>
              </a:rPr>
              <a:t>, </a:t>
            </a:r>
            <a:r>
              <a:rPr lang="en-US" sz="1800" b="1" dirty="0" smtClean="0">
                <a:latin typeface="+mj-lt"/>
              </a:rPr>
              <a:t>M. </a:t>
            </a:r>
            <a:r>
              <a:rPr lang="en-US" sz="1800" b="1" dirty="0" err="1" smtClean="0">
                <a:latin typeface="+mj-lt"/>
              </a:rPr>
              <a:t>Stasinaki</a:t>
            </a:r>
            <a:r>
              <a:rPr lang="en-US" sz="1800" dirty="0" smtClean="0">
                <a:latin typeface="+mj-lt"/>
              </a:rPr>
              <a:t>, E. </a:t>
            </a:r>
            <a:r>
              <a:rPr lang="en-US" sz="1800" dirty="0" err="1" smtClean="0">
                <a:latin typeface="+mj-lt"/>
              </a:rPr>
              <a:t>Floratos</a:t>
            </a:r>
            <a:endParaRPr lang="en-US" sz="1800" dirty="0" smtClean="0">
              <a:latin typeface="+mj-lt"/>
            </a:endParaRPr>
          </a:p>
          <a:p>
            <a:pPr eaLnBrk="1" hangingPunct="1"/>
            <a:r>
              <a:rPr lang="en-US" sz="1800" dirty="0" smtClean="0">
                <a:latin typeface="+mj-lt"/>
              </a:rPr>
              <a:t>Postdocs: </a:t>
            </a:r>
            <a:r>
              <a:rPr lang="en-US" sz="1800" dirty="0">
                <a:latin typeface="+mj-lt"/>
              </a:rPr>
              <a:t>A. </a:t>
            </a:r>
            <a:r>
              <a:rPr lang="en-US" sz="1800" dirty="0" err="1">
                <a:latin typeface="+mj-lt"/>
              </a:rPr>
              <a:t>Belogianni</a:t>
            </a:r>
            <a:r>
              <a:rPr lang="en-US" sz="1800" dirty="0">
                <a:latin typeface="+mj-lt"/>
              </a:rPr>
              <a:t>, P. </a:t>
            </a:r>
            <a:r>
              <a:rPr lang="en-US" sz="1800" dirty="0" err="1" smtClean="0">
                <a:latin typeface="+mj-lt"/>
              </a:rPr>
              <a:t>Ganoti</a:t>
            </a:r>
            <a:endParaRPr lang="en-US" sz="1800" dirty="0" smtClean="0">
              <a:latin typeface="+mj-lt"/>
            </a:endParaRPr>
          </a:p>
          <a:p>
            <a:pPr eaLnBrk="1" hangingPunct="1">
              <a:buFont typeface="Wingdings" charset="0"/>
              <a:buChar char="Ø"/>
            </a:pPr>
            <a:r>
              <a:rPr lang="en-US" sz="1800" dirty="0" smtClean="0">
                <a:latin typeface="+mj-lt"/>
              </a:rPr>
              <a:t>Students: </a:t>
            </a:r>
            <a:r>
              <a:rPr lang="en-US" sz="1800" dirty="0">
                <a:solidFill>
                  <a:srgbClr val="000000"/>
                </a:solidFill>
                <a:latin typeface="+mj-lt"/>
              </a:rPr>
              <a:t>E. </a:t>
            </a:r>
            <a:r>
              <a:rPr lang="en-US" sz="1800" dirty="0" err="1">
                <a:solidFill>
                  <a:srgbClr val="000000"/>
                </a:solidFill>
                <a:latin typeface="+mj-lt"/>
              </a:rPr>
              <a:t>Cheiladakis</a:t>
            </a:r>
            <a:r>
              <a:rPr lang="en-US" sz="1800" dirty="0">
                <a:solidFill>
                  <a:srgbClr val="000000"/>
                </a:solidFill>
                <a:latin typeface="+mj-lt"/>
              </a:rPr>
              <a:t>, M. </a:t>
            </a:r>
            <a:r>
              <a:rPr lang="en-US" sz="1800" dirty="0" err="1">
                <a:solidFill>
                  <a:srgbClr val="000000"/>
                </a:solidFill>
                <a:latin typeface="+mj-lt"/>
              </a:rPr>
              <a:t>Fraguiadakis</a:t>
            </a:r>
            <a:r>
              <a:rPr lang="en-US" sz="1800" dirty="0">
                <a:solidFill>
                  <a:srgbClr val="000000"/>
                </a:solidFill>
                <a:latin typeface="+mj-lt"/>
              </a:rPr>
              <a:t>,</a:t>
            </a:r>
          </a:p>
          <a:p>
            <a:pPr eaLnBrk="1" hangingPunct="1"/>
            <a:r>
              <a:rPr lang="en-US" sz="1800" dirty="0">
                <a:solidFill>
                  <a:srgbClr val="000000"/>
                </a:solidFill>
                <a:latin typeface="+mj-lt"/>
              </a:rPr>
              <a:t>    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     F</a:t>
            </a:r>
            <a:r>
              <a:rPr lang="en-US" sz="1800" dirty="0">
                <a:solidFill>
                  <a:srgbClr val="000000"/>
                </a:solidFill>
                <a:latin typeface="+mj-lt"/>
              </a:rPr>
              <a:t>. </a:t>
            </a:r>
            <a:r>
              <a:rPr lang="en-US" sz="1800" dirty="0" err="1">
                <a:solidFill>
                  <a:srgbClr val="000000"/>
                </a:solidFill>
                <a:latin typeface="+mj-lt"/>
              </a:rPr>
              <a:t>Roukoutakis</a:t>
            </a:r>
            <a:r>
              <a:rPr lang="en-US" sz="1800" dirty="0">
                <a:solidFill>
                  <a:srgbClr val="000000"/>
                </a:solidFill>
                <a:latin typeface="+mj-lt"/>
              </a:rPr>
              <a:t>, C. </a:t>
            </a:r>
            <a:r>
              <a:rPr lang="en-US" sz="1800" dirty="0" err="1">
                <a:solidFill>
                  <a:srgbClr val="000000"/>
                </a:solidFill>
                <a:latin typeface="+mj-lt"/>
              </a:rPr>
              <a:t>Tagridis</a:t>
            </a:r>
            <a:r>
              <a:rPr lang="en-US" sz="1800" dirty="0">
                <a:solidFill>
                  <a:srgbClr val="000000"/>
                </a:solidFill>
              </a:rPr>
              <a:t>, V. </a:t>
            </a:r>
            <a:r>
              <a:rPr lang="en-US" sz="1800" dirty="0" err="1">
                <a:solidFill>
                  <a:srgbClr val="000000"/>
                </a:solidFill>
              </a:rPr>
              <a:t>Tsoumaki</a:t>
            </a:r>
            <a:endParaRPr lang="en-US" sz="1800" dirty="0">
              <a:solidFill>
                <a:srgbClr val="000000"/>
              </a:solidFill>
            </a:endParaRPr>
          </a:p>
          <a:p>
            <a:pPr eaLnBrk="1" hangingPunct="1"/>
            <a:endParaRPr lang="en-US" sz="1800" dirty="0">
              <a:latin typeface="+mj-lt"/>
            </a:endParaRPr>
          </a:p>
          <a:p>
            <a:pPr eaLnBrk="1" hangingPunct="1"/>
            <a:endParaRPr lang="en-US" sz="1800" dirty="0" smtClean="0">
              <a:latin typeface="+mj-lt"/>
            </a:endParaRPr>
          </a:p>
          <a:p>
            <a:pPr eaLnBrk="1" hangingPunct="1"/>
            <a:r>
              <a:rPr lang="en-US" sz="1800" dirty="0" smtClean="0">
                <a:latin typeface="+mj-lt"/>
              </a:rPr>
              <a:t> </a:t>
            </a:r>
            <a:endParaRPr lang="en-US" sz="1800" dirty="0">
              <a:latin typeface="+mj-lt"/>
            </a:endParaRPr>
          </a:p>
        </p:txBody>
      </p:sp>
      <p:pic>
        <p:nvPicPr>
          <p:cNvPr id="38919" name="Picture 6" descr="ALIce_SETUP_c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5563" y="4419600"/>
            <a:ext cx="4008437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pic>
        <p:nvPicPr>
          <p:cNvPr id="12" name="Picture 6" descr="DSC05702 copy"/>
          <p:cNvPicPr>
            <a:picLocks noChangeAspect="1" noChangeArrowheads="1"/>
          </p:cNvPicPr>
          <p:nvPr/>
        </p:nvPicPr>
        <p:blipFill>
          <a:blip r:embed="rId5" cstate="screen">
            <a:lum bright="24000" contras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2751" y="728134"/>
            <a:ext cx="1501249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8"/>
          <p:cNvSpPr>
            <a:spLocks noChangeArrowheads="1"/>
          </p:cNvSpPr>
          <p:nvPr/>
        </p:nvSpPr>
        <p:spPr bwMode="auto">
          <a:xfrm>
            <a:off x="93663" y="871538"/>
            <a:ext cx="8974137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chemeClr val="accent2"/>
                </a:solidFill>
                <a:latin typeface="+mj-lt"/>
              </a:rPr>
              <a:t>   </a:t>
            </a:r>
            <a:r>
              <a:rPr lang="en-US" dirty="0" err="1">
                <a:solidFill>
                  <a:schemeClr val="accent2"/>
                </a:solidFill>
                <a:latin typeface="+mj-lt"/>
              </a:rPr>
              <a:t>Kaons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 identification from </a:t>
            </a:r>
            <a:r>
              <a:rPr lang="en-US" dirty="0">
                <a:solidFill>
                  <a:srgbClr val="FF0101"/>
                </a:solidFill>
                <a:latin typeface="+mj-lt"/>
              </a:rPr>
              <a:t>kink topology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 in p-p and </a:t>
            </a:r>
            <a:r>
              <a:rPr lang="en-US" dirty="0" err="1">
                <a:solidFill>
                  <a:schemeClr val="accent2"/>
                </a:solidFill>
                <a:latin typeface="+mj-lt"/>
              </a:rPr>
              <a:t>Pb-Pb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 interactions</a:t>
            </a: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dirty="0">
              <a:solidFill>
                <a:schemeClr val="accent2"/>
              </a:solidFill>
              <a:latin typeface="+mj-lt"/>
            </a:endParaRP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dirty="0">
                <a:solidFill>
                  <a:schemeClr val="accent2"/>
                </a:solidFill>
                <a:latin typeface="+mj-lt"/>
              </a:rPr>
              <a:t>   Study on central detectors’ </a:t>
            </a:r>
            <a:r>
              <a:rPr lang="en-US" dirty="0">
                <a:solidFill>
                  <a:srgbClr val="FF0101"/>
                </a:solidFill>
                <a:latin typeface="+mj-lt"/>
              </a:rPr>
              <a:t>PID efficiency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 and event-by-event </a:t>
            </a:r>
            <a:r>
              <a:rPr lang="en-US" dirty="0">
                <a:solidFill>
                  <a:srgbClr val="FF0101"/>
                </a:solidFill>
                <a:latin typeface="+mj-lt"/>
              </a:rPr>
              <a:t>particle </a:t>
            </a:r>
            <a:r>
              <a:rPr lang="en-US" dirty="0" smtClean="0">
                <a:solidFill>
                  <a:srgbClr val="FF0101"/>
                </a:solidFill>
                <a:latin typeface="+mj-lt"/>
              </a:rPr>
              <a:t>ratios</a:t>
            </a:r>
            <a:endParaRPr lang="en-US" dirty="0">
              <a:solidFill>
                <a:srgbClr val="FF0101"/>
              </a:solidFill>
              <a:latin typeface="+mj-lt"/>
            </a:endParaRP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dirty="0">
              <a:solidFill>
                <a:srgbClr val="FF0101"/>
              </a:solidFill>
              <a:latin typeface="+mj-lt"/>
            </a:endParaRPr>
          </a:p>
          <a:p>
            <a:pPr algn="just">
              <a:lnSpc>
                <a:spcPct val="120000"/>
              </a:lnSpc>
              <a:buFont typeface="Wingdings" charset="0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dirty="0">
                <a:latin typeface="+mj-lt"/>
              </a:rPr>
              <a:t>   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Study of </a:t>
            </a:r>
            <a:r>
              <a:rPr lang="en-US" dirty="0">
                <a:solidFill>
                  <a:srgbClr val="FF0101"/>
                </a:solidFill>
                <a:latin typeface="+mj-lt"/>
              </a:rPr>
              <a:t>resonance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 production in p-p and </a:t>
            </a:r>
            <a:r>
              <a:rPr lang="en-US" dirty="0" err="1">
                <a:solidFill>
                  <a:schemeClr val="accent2"/>
                </a:solidFill>
                <a:latin typeface="+mj-lt"/>
              </a:rPr>
              <a:t>Pb-Pb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 collisions</a:t>
            </a:r>
          </a:p>
          <a:p>
            <a:pPr algn="just">
              <a:lnSpc>
                <a:spcPct val="120000"/>
              </a:lnSpc>
              <a:buFont typeface="Wingding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dirty="0">
              <a:latin typeface="+mj-lt"/>
            </a:endParaRPr>
          </a:p>
        </p:txBody>
      </p:sp>
      <p:sp>
        <p:nvSpPr>
          <p:cNvPr id="10243" name="Rectangle 12"/>
          <p:cNvSpPr>
            <a:spLocks noChangeArrowheads="1"/>
          </p:cNvSpPr>
          <p:nvPr/>
        </p:nvSpPr>
        <p:spPr bwMode="auto">
          <a:xfrm>
            <a:off x="1854200" y="-58738"/>
            <a:ext cx="4986338" cy="38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342900" indent="-3429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800" b="1" dirty="0">
                <a:latin typeface="Arial" charset="0"/>
              </a:rPr>
              <a:t>ALICE </a:t>
            </a:r>
            <a:r>
              <a:rPr lang="en-US" sz="2800" b="1" dirty="0" smtClean="0">
                <a:latin typeface="Arial" charset="0"/>
              </a:rPr>
              <a:t>(2)</a:t>
            </a:r>
            <a:r>
              <a:rPr lang="en-US" sz="2800" b="1" dirty="0">
                <a:latin typeface="Arial" charset="0"/>
              </a:rPr>
              <a:t>: </a:t>
            </a:r>
            <a:r>
              <a:rPr lang="en-US" sz="2800" b="1" u="sng" dirty="0">
                <a:latin typeface="+mj-lt"/>
              </a:rPr>
              <a:t>Physics Analysis</a:t>
            </a:r>
            <a:endParaRPr lang="en-GB" sz="2800" b="1" u="sng" dirty="0">
              <a:latin typeface="+mj-lt"/>
            </a:endParaRPr>
          </a:p>
        </p:txBody>
      </p:sp>
      <p:pic>
        <p:nvPicPr>
          <p:cNvPr id="41987" name="Picture 4" descr="luoa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4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 descr="Alice Logo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0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8" descr="Picture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00" y="3573463"/>
            <a:ext cx="3265488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93663" y="3294063"/>
            <a:ext cx="4260851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latin typeface="+mj-lt"/>
              </a:rPr>
              <a:t>Kink Topology, </a:t>
            </a:r>
            <a:r>
              <a:rPr lang="el-GR" sz="1200" dirty="0" err="1">
                <a:latin typeface="+mj-lt"/>
              </a:rPr>
              <a:t>Κ</a:t>
            </a:r>
            <a:r>
              <a:rPr lang="el-GR" sz="1200" dirty="0">
                <a:latin typeface="+mj-lt"/>
              </a:rPr>
              <a:t>/</a:t>
            </a:r>
            <a:r>
              <a:rPr lang="el-GR" sz="1200" dirty="0" err="1">
                <a:latin typeface="+mj-lt"/>
              </a:rPr>
              <a:t>π</a:t>
            </a:r>
            <a:r>
              <a:rPr lang="el-GR" sz="1200" dirty="0">
                <a:latin typeface="+mj-lt"/>
              </a:rPr>
              <a:t> </a:t>
            </a:r>
            <a:r>
              <a:rPr lang="en-US" sz="1200" dirty="0">
                <a:latin typeface="+mj-lt"/>
              </a:rPr>
              <a:t> decay inside the TPC detector of ALICE </a:t>
            </a:r>
            <a:endParaRPr lang="en-GB" sz="1200" dirty="0">
              <a:latin typeface="+mj-lt"/>
            </a:endParaRPr>
          </a:p>
          <a:p>
            <a:pPr>
              <a:defRPr/>
            </a:pPr>
            <a:r>
              <a:rPr lang="en-US" sz="1200" dirty="0">
                <a:latin typeface="+mj-lt"/>
              </a:rPr>
              <a:t> </a:t>
            </a: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4249738" y="3725866"/>
            <a:ext cx="6324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400" dirty="0">
                <a:solidFill>
                  <a:schemeClr val="accent2"/>
                </a:solidFill>
                <a:latin typeface="+mj-lt"/>
                <a:ea typeface="+mn-ea"/>
              </a:rPr>
              <a:t>   </a:t>
            </a:r>
            <a:r>
              <a:rPr lang="en-US" sz="1400" dirty="0" smtClean="0">
                <a:solidFill>
                  <a:schemeClr val="accent2"/>
                </a:solidFill>
                <a:latin typeface="+mj-lt"/>
                <a:ea typeface="+mn-ea"/>
              </a:rPr>
              <a:t>Participation </a:t>
            </a:r>
            <a:r>
              <a:rPr lang="en-US" sz="1400" dirty="0">
                <a:solidFill>
                  <a:schemeClr val="accent2"/>
                </a:solidFill>
                <a:latin typeface="+mj-lt"/>
                <a:ea typeface="+mn-ea"/>
              </a:rPr>
              <a:t>in the ALICE data taking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400" dirty="0">
                <a:solidFill>
                  <a:schemeClr val="accent2"/>
                </a:solidFill>
                <a:latin typeface="+mj-lt"/>
                <a:ea typeface="+mn-ea"/>
              </a:rPr>
              <a:t>   Provided hardware and software maintenance</a:t>
            </a:r>
          </a:p>
          <a:p>
            <a:pPr algn="just">
              <a:lnSpc>
                <a:spcPct val="12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400" dirty="0">
                <a:solidFill>
                  <a:schemeClr val="accent2"/>
                </a:solidFill>
                <a:latin typeface="+mj-lt"/>
                <a:ea typeface="+mn-ea"/>
              </a:rPr>
              <a:t>      during data taking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400" dirty="0">
                <a:latin typeface="+mj-lt"/>
                <a:ea typeface="+mn-ea"/>
              </a:rPr>
              <a:t>   </a:t>
            </a:r>
            <a:r>
              <a:rPr lang="en-US" sz="1400" dirty="0">
                <a:solidFill>
                  <a:schemeClr val="accent2"/>
                </a:solidFill>
                <a:latin typeface="+mj-lt"/>
                <a:ea typeface="+mn-ea"/>
              </a:rPr>
              <a:t>Data analysis for physics purpose</a:t>
            </a:r>
            <a:endParaRPr lang="en-US" sz="1400" dirty="0">
              <a:solidFill>
                <a:srgbClr val="FF0101"/>
              </a:solidFill>
              <a:latin typeface="+mj-lt"/>
              <a:ea typeface="+mn-ea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400" dirty="0">
                <a:latin typeface="+mj-lt"/>
                <a:ea typeface="+mn-ea"/>
              </a:rPr>
              <a:t>   </a:t>
            </a:r>
            <a:r>
              <a:rPr lang="en-US" sz="1400" dirty="0">
                <a:solidFill>
                  <a:schemeClr val="accent2"/>
                </a:solidFill>
                <a:latin typeface="+mj-lt"/>
                <a:ea typeface="+mn-ea"/>
              </a:rPr>
              <a:t>Papers preparation</a:t>
            </a:r>
            <a:endParaRPr lang="en-GB" sz="1400" dirty="0">
              <a:latin typeface="+mj-lt"/>
              <a:ea typeface="+mn-ea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n-ea"/>
              </a:rPr>
              <a:t> </a:t>
            </a:r>
            <a:r>
              <a:rPr lang="en-US" sz="1400" dirty="0">
                <a:solidFill>
                  <a:schemeClr val="accent2"/>
                </a:solidFill>
                <a:latin typeface="+mj-lt"/>
                <a:ea typeface="+mn-ea"/>
              </a:rPr>
              <a:t>  Students supervision for PhD, Master and Diploma thesis</a:t>
            </a:r>
          </a:p>
          <a:p>
            <a:pPr algn="just">
              <a:lnSpc>
                <a:spcPct val="120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1400" dirty="0">
              <a:latin typeface="+mj-lt"/>
              <a:ea typeface="+mn-ea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4640263" y="3462340"/>
            <a:ext cx="330993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342900" indent="-3429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u="sng" dirty="0">
                <a:latin typeface="+mj-lt"/>
              </a:rPr>
              <a:t>Current and Future Contribution</a:t>
            </a:r>
            <a:endParaRPr lang="en-GB" sz="1600" u="sng" dirty="0">
              <a:latin typeface="+mj-lt"/>
            </a:endParaRPr>
          </a:p>
        </p:txBody>
      </p:sp>
      <p:sp>
        <p:nvSpPr>
          <p:cNvPr id="10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138" y="525463"/>
            <a:ext cx="9059862" cy="464026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90000"/>
              </a:lnSpc>
              <a:buFontTx/>
              <a:buNone/>
              <a:defRPr/>
            </a:pPr>
            <a:r>
              <a:rPr lang="en-US" sz="1600" dirty="0" smtClean="0">
                <a:latin typeface="+mj-lt"/>
              </a:rPr>
              <a:t>Fruitful and essential participation in the CERN accelerator projects including: </a:t>
            </a:r>
          </a:p>
          <a:p>
            <a:pPr marL="514350" indent="-514350">
              <a:lnSpc>
                <a:spcPct val="90000"/>
              </a:lnSpc>
              <a:buFontTx/>
              <a:buNone/>
              <a:defRPr/>
            </a:pPr>
            <a:endParaRPr lang="en-US" sz="1600" dirty="0" smtClean="0">
              <a:latin typeface="+mj-lt"/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1600" b="1" dirty="0" smtClean="0">
                <a:solidFill>
                  <a:srgbClr val="0000FF"/>
                </a:solidFill>
                <a:latin typeface="+mj-lt"/>
              </a:rPr>
              <a:t>Accelerators:</a:t>
            </a:r>
            <a:r>
              <a:rPr lang="en-US" sz="1600" dirty="0" smtClean="0">
                <a:latin typeface="+mj-lt"/>
              </a:rPr>
              <a:t> Study, design, construction of modules, physics problems, instrumentation, data analysis (5 PhD students, 7 MSc students are involved under Prof. E. </a:t>
            </a:r>
            <a:r>
              <a:rPr lang="en-US" sz="1600" dirty="0" err="1" smtClean="0">
                <a:latin typeface="+mj-lt"/>
              </a:rPr>
              <a:t>Gazis</a:t>
            </a:r>
            <a:r>
              <a:rPr lang="en-US" sz="1600" dirty="0" smtClean="0">
                <a:latin typeface="+mj-lt"/>
              </a:rPr>
              <a:t>)</a:t>
            </a:r>
            <a:endParaRPr lang="el-GR" sz="1600" dirty="0" smtClean="0">
              <a:latin typeface="+mj-lt"/>
            </a:endParaRPr>
          </a:p>
          <a:p>
            <a:pPr lvl="5">
              <a:lnSpc>
                <a:spcPct val="90000"/>
              </a:lnSpc>
              <a:defRPr/>
            </a:pPr>
            <a:r>
              <a:rPr lang="en-US" sz="1600" dirty="0" smtClean="0">
                <a:latin typeface="+mj-lt"/>
              </a:rPr>
              <a:t>SPS</a:t>
            </a:r>
          </a:p>
          <a:p>
            <a:pPr lvl="5">
              <a:lnSpc>
                <a:spcPct val="90000"/>
              </a:lnSpc>
              <a:defRPr/>
            </a:pPr>
            <a:r>
              <a:rPr lang="en-US" sz="1600" dirty="0" smtClean="0">
                <a:latin typeface="+mj-lt"/>
              </a:rPr>
              <a:t>LHC</a:t>
            </a:r>
          </a:p>
          <a:p>
            <a:pPr lvl="5">
              <a:lnSpc>
                <a:spcPct val="90000"/>
              </a:lnSpc>
              <a:defRPr/>
            </a:pPr>
            <a:r>
              <a:rPr lang="en-US" sz="1600" dirty="0" smtClean="0">
                <a:latin typeface="+mj-lt"/>
              </a:rPr>
              <a:t>CLIC</a:t>
            </a:r>
            <a:r>
              <a:rPr lang="el-GR" sz="1600" dirty="0" smtClean="0">
                <a:latin typeface="+mj-lt"/>
              </a:rPr>
              <a:t>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1600" b="1" dirty="0" smtClean="0">
                <a:solidFill>
                  <a:srgbClr val="0000FF"/>
                </a:solidFill>
                <a:latin typeface="+mj-lt"/>
              </a:rPr>
              <a:t>Applications &amp; Transfer Technology, Outreach:</a:t>
            </a:r>
            <a:r>
              <a:rPr lang="en-US" sz="1600" dirty="0" smtClean="0">
                <a:latin typeface="+mj-lt"/>
              </a:rPr>
              <a:t> Study, participation, education</a:t>
            </a:r>
            <a:endParaRPr lang="el-GR" sz="1600" dirty="0" smtClean="0">
              <a:latin typeface="+mj-lt"/>
            </a:endParaRPr>
          </a:p>
          <a:p>
            <a:pPr lvl="5">
              <a:lnSpc>
                <a:spcPct val="90000"/>
              </a:lnSpc>
              <a:defRPr/>
            </a:pPr>
            <a:r>
              <a:rPr lang="en-US" sz="1600" dirty="0" smtClean="0">
                <a:latin typeface="+mj-lt"/>
              </a:rPr>
              <a:t>Radio-protection</a:t>
            </a:r>
          </a:p>
          <a:p>
            <a:pPr lvl="5">
              <a:lnSpc>
                <a:spcPct val="90000"/>
              </a:lnSpc>
              <a:defRPr/>
            </a:pPr>
            <a:r>
              <a:rPr lang="en-US" sz="1600" dirty="0" smtClean="0">
                <a:latin typeface="+mj-lt"/>
              </a:rPr>
              <a:t>Proton Therapy</a:t>
            </a:r>
            <a:endParaRPr lang="el-GR" sz="1600" dirty="0" smtClean="0">
              <a:latin typeface="+mj-lt"/>
            </a:endParaRPr>
          </a:p>
          <a:p>
            <a:pPr lvl="5">
              <a:lnSpc>
                <a:spcPct val="90000"/>
              </a:lnSpc>
              <a:defRPr/>
            </a:pPr>
            <a:r>
              <a:rPr lang="en-US" sz="1600" dirty="0" smtClean="0">
                <a:latin typeface="+mj-lt"/>
              </a:rPr>
              <a:t>TT-Network-Greek Industries</a:t>
            </a:r>
          </a:p>
          <a:p>
            <a:pPr lvl="5">
              <a:lnSpc>
                <a:spcPct val="90000"/>
              </a:lnSpc>
              <a:defRPr/>
            </a:pPr>
            <a:r>
              <a:rPr lang="en-US" sz="1600" dirty="0" smtClean="0">
                <a:latin typeface="+mj-lt"/>
              </a:rPr>
              <a:t>Outreach </a:t>
            </a:r>
            <a:endParaRPr lang="el-GR" sz="1600" dirty="0" smtClean="0">
              <a:latin typeface="+mj-lt"/>
            </a:endParaRPr>
          </a:p>
        </p:txBody>
      </p:sp>
      <p:sp>
        <p:nvSpPr>
          <p:cNvPr id="43012" name="Title 1"/>
          <p:cNvSpPr>
            <a:spLocks noGrp="1"/>
          </p:cNvSpPr>
          <p:nvPr>
            <p:ph type="title"/>
          </p:nvPr>
        </p:nvSpPr>
        <p:spPr bwMode="auto">
          <a:xfrm>
            <a:off x="311150" y="-96838"/>
            <a:ext cx="8229600" cy="401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b="1">
                <a:latin typeface="Arial" charset="0"/>
                <a:ea typeface="ＭＳ Ｐゴシック" charset="0"/>
              </a:rPr>
              <a:t>Activities @ CLIC/CTF3 &amp; Accelerator  Technologies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138" y="4359275"/>
            <a:ext cx="9059862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The Greek teams are cooperating under the coordination of NTUA as ONE group to the CLIC/CTF3 and other accelerator technology projects (Greek-CLIC/CTF3 </a:t>
            </a:r>
            <a:r>
              <a:rPr lang="en-US" dirty="0" err="1"/>
              <a:t>MoU</a:t>
            </a:r>
            <a:r>
              <a:rPr lang="en-US" dirty="0"/>
              <a:t>):</a:t>
            </a:r>
          </a:p>
          <a:p>
            <a:pPr>
              <a:defRPr/>
            </a:pPr>
            <a:endParaRPr lang="en-US"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NTU-Athens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Democritus University of Thrace -- ECE dept.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University of </a:t>
            </a:r>
            <a:r>
              <a:rPr lang="en-US" dirty="0" err="1"/>
              <a:t>Patras</a:t>
            </a:r>
            <a:r>
              <a:rPr lang="en-US" dirty="0"/>
              <a:t> -- ECE dept.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668338" y="1516063"/>
            <a:ext cx="8289925" cy="488473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1371600" lvl="3" indent="0">
              <a:lnSpc>
                <a:spcPct val="90000"/>
              </a:lnSpc>
              <a:buFontTx/>
              <a:buNone/>
              <a:defRPr/>
            </a:pPr>
            <a:r>
              <a:rPr lang="en-US" sz="1400" b="1" dirty="0" smtClean="0">
                <a:latin typeface="+mj-lt"/>
              </a:rPr>
              <a:t>SPS: </a:t>
            </a:r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>
                <a:latin typeface="+mj-lt"/>
                <a:ea typeface="Times New Roman" charset="0"/>
                <a:cs typeface="Times New Roman" charset="0"/>
              </a:rPr>
              <a:t>Studies of longitudinal instabilities of the LHC proton beam in the SPS double RF system</a:t>
            </a:r>
            <a:r>
              <a:rPr lang="el-GR" sz="1400" dirty="0" smtClean="0">
                <a:latin typeface="+mj-lt"/>
              </a:rPr>
              <a:t> </a:t>
            </a:r>
            <a:r>
              <a:rPr lang="en-US" sz="1400" dirty="0" smtClean="0">
                <a:latin typeface="+mj-lt"/>
                <a:ea typeface="Times New Roman" charset="0"/>
                <a:cs typeface="Times New Roman" charset="0"/>
              </a:rPr>
              <a:t> </a:t>
            </a:r>
            <a:r>
              <a:rPr lang="en-US" sz="1400" b="1" dirty="0" smtClean="0">
                <a:latin typeface="+mj-lt"/>
                <a:ea typeface="Times New Roman" charset="0"/>
                <a:cs typeface="Times New Roman" charset="0"/>
              </a:rPr>
              <a:t>						</a:t>
            </a:r>
          </a:p>
          <a:p>
            <a:pPr marL="1371600" lvl="3" indent="0">
              <a:lnSpc>
                <a:spcPct val="90000"/>
              </a:lnSpc>
              <a:buFontTx/>
              <a:buNone/>
              <a:defRPr/>
            </a:pPr>
            <a:r>
              <a:rPr lang="en-US" sz="1400" b="1" dirty="0" smtClean="0">
                <a:latin typeface="+mj-lt"/>
                <a:ea typeface="Times New Roman" charset="0"/>
                <a:cs typeface="Times New Roman" charset="0"/>
              </a:rPr>
              <a:t>LHC:	</a:t>
            </a:r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>
                <a:latin typeface="+mj-lt"/>
              </a:rPr>
              <a:t>Design, Analysis &amp; Performance for Nb</a:t>
            </a:r>
            <a:r>
              <a:rPr lang="en-US" sz="1400" baseline="-25000" dirty="0" smtClean="0">
                <a:latin typeface="+mj-lt"/>
              </a:rPr>
              <a:t>3</a:t>
            </a:r>
            <a:r>
              <a:rPr lang="en-US" sz="1400" dirty="0" smtClean="0">
                <a:latin typeface="+mj-lt"/>
              </a:rPr>
              <a:t>Sn accelerator magnets</a:t>
            </a:r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>
                <a:latin typeface="+mj-lt"/>
              </a:rPr>
              <a:t>Simulation studies for quench effect of the LHC magnets</a:t>
            </a:r>
          </a:p>
          <a:p>
            <a:pPr marL="1257300" lvl="3" indent="0">
              <a:lnSpc>
                <a:spcPct val="90000"/>
              </a:lnSpc>
              <a:buFontTx/>
              <a:buNone/>
              <a:defRPr/>
            </a:pPr>
            <a:r>
              <a:rPr lang="en-US" sz="1400" b="1" dirty="0" smtClean="0">
                <a:latin typeface="+mj-lt"/>
              </a:rPr>
              <a:t>CLIC: </a:t>
            </a:r>
          </a:p>
          <a:p>
            <a:pPr marL="1543050" lvl="3" indent="-285750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b="1" dirty="0">
                <a:latin typeface="+mj-lt"/>
                <a:cs typeface="Times New Roman"/>
              </a:rPr>
              <a:t> </a:t>
            </a:r>
            <a:r>
              <a:rPr lang="en-GB" sz="1400" dirty="0" smtClean="0">
                <a:latin typeface="+mj-lt"/>
                <a:cs typeface="Times New Roman"/>
              </a:rPr>
              <a:t>Mechanical design, analysis and integration of pre-alignment systems for CLIC</a:t>
            </a:r>
            <a:endParaRPr lang="en-US" sz="1400" dirty="0" smtClean="0">
              <a:solidFill>
                <a:srgbClr val="0000FF"/>
              </a:solidFill>
              <a:latin typeface="+mj-lt"/>
              <a:cs typeface="Times New Roman"/>
              <a:sym typeface="Wingdings"/>
            </a:endParaRPr>
          </a:p>
          <a:p>
            <a:pPr marL="1543050" lvl="3" indent="-285750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/>
                <a:sym typeface="Wingdings"/>
              </a:rPr>
              <a:t> </a:t>
            </a:r>
            <a:r>
              <a:rPr lang="en-US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/>
              </a:rPr>
              <a:t>Optics design and optimization of the CLIC Pre-damping and Damping Rings</a:t>
            </a:r>
            <a:r>
              <a:rPr lang="en-US" sz="1400" dirty="0" smtClean="0">
                <a:latin typeface="+mj-lt"/>
                <a:cs typeface="Times New Roman"/>
              </a:rPr>
              <a:t> </a:t>
            </a:r>
            <a:endParaRPr lang="en-US" sz="1400" b="1" dirty="0" smtClean="0">
              <a:solidFill>
                <a:srgbClr val="0000FF"/>
              </a:solidFill>
              <a:latin typeface="+mj-lt"/>
              <a:cs typeface="Times New Roman"/>
              <a:sym typeface="Wingdings"/>
            </a:endParaRPr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>
                <a:latin typeface="+mj-lt"/>
                <a:cs typeface="Times New Roman"/>
              </a:rPr>
              <a:t>Beam phase stability at CTF3</a:t>
            </a:r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>
                <a:latin typeface="+mj-lt"/>
                <a:cs typeface="Times New Roman"/>
              </a:rPr>
              <a:t>Study and Fabrication of the prototype Supporting System for the CLIC Two-Beam Module </a:t>
            </a:r>
            <a:endParaRPr lang="en-US" sz="1400" dirty="0" smtClean="0">
              <a:solidFill>
                <a:srgbClr val="0000FF"/>
              </a:solidFill>
              <a:latin typeface="+mj-lt"/>
              <a:cs typeface="Times New Roman"/>
              <a:sym typeface="Wingdings"/>
            </a:endParaRPr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>
                <a:latin typeface="+mj-lt"/>
              </a:rPr>
              <a:t>Beam Loss Studies for CLIC</a:t>
            </a:r>
            <a:endParaRPr lang="en-US" sz="1400" b="1" dirty="0" smtClean="0">
              <a:solidFill>
                <a:srgbClr val="0000FF"/>
              </a:solidFill>
              <a:latin typeface="+mj-lt"/>
              <a:cs typeface="Times New Roman"/>
              <a:sym typeface="Wingdings"/>
            </a:endParaRPr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>
                <a:latin typeface="+mj-lt"/>
              </a:rPr>
              <a:t>Impedance budget and effect of chamber coating on CLIC DR beam stability</a:t>
            </a:r>
            <a:endParaRPr lang="en-US" sz="1400" dirty="0" smtClean="0">
              <a:solidFill>
                <a:srgbClr val="0000FF"/>
              </a:solidFill>
              <a:latin typeface="+mj-lt"/>
              <a:cs typeface="Times New Roman"/>
              <a:sym typeface="Wingdings"/>
            </a:endParaRPr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>
                <a:latin typeface="+mj-lt"/>
              </a:rPr>
              <a:t>Development and implementation of the Inventory Database for the components of the CLIC Two Beam Module</a:t>
            </a:r>
            <a:endParaRPr lang="en-US" sz="1400" dirty="0" smtClean="0">
              <a:solidFill>
                <a:srgbClr val="0000FF"/>
              </a:solidFill>
              <a:latin typeface="+mj-lt"/>
              <a:cs typeface="Times New Roman"/>
              <a:sym typeface="Wingdings"/>
            </a:endParaRPr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>
                <a:latin typeface="+mj-lt"/>
              </a:rPr>
              <a:t>Lattice loop design for the DR </a:t>
            </a:r>
          </a:p>
          <a:p>
            <a:pPr marL="1371600" lvl="3" indent="0">
              <a:lnSpc>
                <a:spcPct val="90000"/>
              </a:lnSpc>
              <a:buFontTx/>
              <a:buNone/>
              <a:defRPr/>
            </a:pPr>
            <a:r>
              <a:rPr lang="en-US" sz="1400" b="1" dirty="0" smtClean="0"/>
              <a:t>Medical Applications:</a:t>
            </a:r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/>
              <a:t>Epidemiology of cancer and Design of a medical synchrotron</a:t>
            </a:r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1400" dirty="0" smtClean="0"/>
              <a:t>Monte Carlo simulation for the ion beam absorption by human tissue and iron shield for the optimum shielding for the proton therapy</a:t>
            </a:r>
            <a:endParaRPr lang="en-US" sz="1400" b="1" dirty="0"/>
          </a:p>
          <a:p>
            <a:pPr lvl="3">
              <a:lnSpc>
                <a:spcPct val="90000"/>
              </a:lnSpc>
              <a:buFont typeface="Wingdings" charset="2"/>
              <a:buChar char="§"/>
              <a:defRPr/>
            </a:pPr>
            <a:endParaRPr lang="en-US" sz="1400" dirty="0" smtClean="0">
              <a:solidFill>
                <a:srgbClr val="0000FF"/>
              </a:solidFill>
              <a:latin typeface="+mj-lt"/>
              <a:cs typeface="Times New Roman"/>
              <a:sym typeface="Wingdings"/>
            </a:endParaRPr>
          </a:p>
          <a:p>
            <a:pPr marL="1543050" lvl="3" indent="-285750">
              <a:lnSpc>
                <a:spcPct val="90000"/>
              </a:lnSpc>
              <a:buFont typeface="Wingdings" charset="2"/>
              <a:buChar char="§"/>
              <a:defRPr/>
            </a:pPr>
            <a:endParaRPr lang="en-US" sz="1400" b="1" dirty="0" smtClean="0">
              <a:latin typeface="+mj-lt"/>
            </a:endParaRPr>
          </a:p>
          <a:p>
            <a:pPr marL="2628900" lvl="5" indent="-342900">
              <a:lnSpc>
                <a:spcPct val="90000"/>
              </a:lnSpc>
              <a:buFont typeface="+mj-lt"/>
              <a:buAutoNum type="arabicPeriod" startAt="2"/>
              <a:defRPr/>
            </a:pPr>
            <a:endParaRPr lang="en-US" sz="1400" b="1" dirty="0" smtClean="0">
              <a:solidFill>
                <a:srgbClr val="0000FF"/>
              </a:solidFill>
              <a:latin typeface="+mj-lt"/>
              <a:sym typeface="Wingdings"/>
            </a:endParaRPr>
          </a:p>
          <a:p>
            <a:pPr marL="3257550" lvl="6" indent="-514350">
              <a:lnSpc>
                <a:spcPct val="90000"/>
              </a:lnSpc>
              <a:buFontTx/>
              <a:buNone/>
              <a:defRPr/>
            </a:pPr>
            <a:endParaRPr lang="en-US" sz="1400" dirty="0" smtClean="0">
              <a:latin typeface="+mj-lt"/>
            </a:endParaRPr>
          </a:p>
          <a:p>
            <a:pPr marL="3257550" lvl="6" indent="-514350">
              <a:lnSpc>
                <a:spcPct val="90000"/>
              </a:lnSpc>
              <a:buFontTx/>
              <a:buNone/>
              <a:defRPr/>
            </a:pPr>
            <a:endParaRPr lang="el-GR" sz="1400" dirty="0" smtClean="0">
              <a:latin typeface="+mj-lt"/>
            </a:endParaRPr>
          </a:p>
        </p:txBody>
      </p:sp>
      <p:sp>
        <p:nvSpPr>
          <p:cNvPr id="8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pic>
        <p:nvPicPr>
          <p:cNvPr id="12" name="Picture 12" descr="gpyrforos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9025" y="0"/>
            <a:ext cx="434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image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3979863"/>
            <a:ext cx="3886200" cy="295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8" name="Picture 3" descr="image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3276600"/>
            <a:ext cx="284321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4" descr="image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11113"/>
            <a:ext cx="29718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5" descr="image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257333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6" descr="image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248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5" name="Rectangle 7"/>
          <p:cNvSpPr>
            <a:spLocks noChangeArrowheads="1"/>
          </p:cNvSpPr>
          <p:nvPr/>
        </p:nvSpPr>
        <p:spPr bwMode="auto">
          <a:xfrm>
            <a:off x="-152400" y="111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4" tIns="45712" rIns="91424" bIns="45712"/>
          <a:lstStyle/>
          <a:p>
            <a:pPr marL="342839" indent="-342839">
              <a:lnSpc>
                <a:spcPct val="80000"/>
              </a:lnSpc>
              <a:spcBef>
                <a:spcPct val="20000"/>
              </a:spcBef>
              <a:defRPr/>
            </a:pPr>
            <a:r>
              <a:rPr kumimoji="1" lang="en-US" sz="2800" dirty="0">
                <a:solidFill>
                  <a:schemeClr val="bg1"/>
                </a:solidFill>
              </a:rPr>
              <a:t>	</a:t>
            </a:r>
            <a:endParaRPr kumimoji="1" lang="en-US" sz="2800" dirty="0">
              <a:solidFill>
                <a:srgbClr val="DDDDDD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939800" y="0"/>
            <a:ext cx="7251700" cy="862013"/>
          </a:xfrm>
          <a:prstGeom prst="rect">
            <a:avLst/>
          </a:prstGeom>
          <a:solidFill>
            <a:srgbClr val="FFFFFF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 dirty="0">
                <a:solidFill>
                  <a:srgbClr val="0000FF"/>
                </a:solidFill>
                <a:latin typeface="+mj-lt"/>
              </a:rPr>
              <a:t>Greece @ LHC  CRYOGENICS : 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000" dirty="0">
                <a:solidFill>
                  <a:srgbClr val="008000"/>
                </a:solidFill>
                <a:latin typeface="+mj-lt"/>
              </a:rPr>
              <a:t>(NTUA, AUTH, TEI-ATHENS, TEI-PIRAEUS, 2006-2008</a:t>
            </a:r>
            <a:endParaRPr lang="en-GB" sz="2000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150538" name="Text Box 10"/>
          <p:cNvSpPr txBox="1">
            <a:spLocks noChangeArrowheads="1"/>
          </p:cNvSpPr>
          <p:nvPr/>
        </p:nvSpPr>
        <p:spPr bwMode="auto">
          <a:xfrm>
            <a:off x="3657600" y="1138238"/>
            <a:ext cx="5646738" cy="2801937"/>
          </a:xfrm>
          <a:prstGeom prst="rect">
            <a:avLst/>
          </a:prstGeom>
          <a:solidFill>
            <a:srgbClr val="6ACCAE">
              <a:alpha val="7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defRPr/>
            </a:pPr>
            <a:r>
              <a:rPr lang="en-US" sz="1600" b="1" dirty="0">
                <a:latin typeface="Arial"/>
              </a:rPr>
              <a:t>Collaboration</a:t>
            </a:r>
            <a:r>
              <a:rPr lang="en-US" sz="1600" b="1" dirty="0">
                <a:latin typeface="+mj-lt"/>
              </a:rPr>
              <a:t> agreement K1257/AT/LHC (2/2006-9/2008)</a:t>
            </a:r>
          </a:p>
          <a:p>
            <a:pPr>
              <a:defRPr/>
            </a:pPr>
            <a:endParaRPr lang="en-US" sz="1600" b="1" dirty="0">
              <a:latin typeface="+mj-lt"/>
            </a:endParaRPr>
          </a:p>
          <a:p>
            <a:pPr>
              <a:defRPr/>
            </a:pPr>
            <a:r>
              <a:rPr lang="en-US" sz="1600" b="1" dirty="0">
                <a:latin typeface="+mj-lt"/>
              </a:rPr>
              <a:t>Accelerator Department in Cryogenics Instrumentation and Controls</a:t>
            </a:r>
          </a:p>
          <a:p>
            <a:pPr>
              <a:defRPr/>
            </a:pPr>
            <a:endParaRPr lang="en-US" sz="1600" b="1" dirty="0">
              <a:latin typeface="+mj-lt"/>
            </a:endParaRPr>
          </a:p>
          <a:p>
            <a:pPr>
              <a:defRPr/>
            </a:pPr>
            <a:r>
              <a:rPr lang="en-US" sz="1600" b="1" dirty="0">
                <a:latin typeface="+mj-lt"/>
              </a:rPr>
              <a:t>Greek Coordination: NTU-Athens</a:t>
            </a:r>
          </a:p>
          <a:p>
            <a:pPr>
              <a:defRPr/>
            </a:pPr>
            <a:endParaRPr lang="en-US" sz="1600" b="1" dirty="0">
              <a:latin typeface="+mj-lt"/>
            </a:endParaRPr>
          </a:p>
          <a:p>
            <a:pPr>
              <a:defRPr/>
            </a:pPr>
            <a:r>
              <a:rPr lang="en-US" sz="1600" b="1" dirty="0">
                <a:latin typeface="+mj-lt"/>
              </a:rPr>
              <a:t>	</a:t>
            </a:r>
          </a:p>
          <a:p>
            <a:pPr>
              <a:defRPr/>
            </a:pPr>
            <a:r>
              <a:rPr lang="en-US" sz="1600" b="1" dirty="0">
                <a:solidFill>
                  <a:srgbClr val="FF0000"/>
                </a:solidFill>
                <a:latin typeface="+mj-lt"/>
              </a:rPr>
              <a:t>New Collaboration Agreement under discussion for 10 NTUA Metallurgy Engineers students to wok at the LHC upgrade on 2013-2014!!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TheoAlex, Greek Midterm, PECFA @ CERN</a:t>
            </a:r>
            <a:endParaRPr lang="en-US"/>
          </a:p>
        </p:txBody>
      </p:sp>
      <p:sp>
        <p:nvSpPr>
          <p:cNvPr id="12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14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pic>
        <p:nvPicPr>
          <p:cNvPr id="15" name="Picture 12" descr="gpyrforos.gif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7492" y="33868"/>
            <a:ext cx="434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15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Screen Shot 2011-11-19 at 1.08.50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4300548"/>
            <a:ext cx="2489200" cy="2438400"/>
          </a:xfrm>
          <a:prstGeom prst="rect">
            <a:avLst/>
          </a:prstGeom>
        </p:spPr>
      </p:pic>
      <p:sp>
        <p:nvSpPr>
          <p:cNvPr id="47106" name="Title 1"/>
          <p:cNvSpPr txBox="1">
            <a:spLocks/>
          </p:cNvSpPr>
          <p:nvPr/>
        </p:nvSpPr>
        <p:spPr bwMode="auto">
          <a:xfrm>
            <a:off x="1806616" y="-110071"/>
            <a:ext cx="5906556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b="1" dirty="0" smtClean="0">
                <a:latin typeface="Arial" charset="0"/>
                <a:cs typeface="Arial" charset="0"/>
              </a:rPr>
              <a:t>CAST – CERN </a:t>
            </a:r>
            <a:r>
              <a:rPr lang="en-US" b="1" dirty="0" err="1" smtClean="0">
                <a:latin typeface="Arial" charset="0"/>
                <a:cs typeface="Arial" charset="0"/>
              </a:rPr>
              <a:t>Axion</a:t>
            </a:r>
            <a:r>
              <a:rPr lang="en-US" b="1" dirty="0" smtClean="0">
                <a:latin typeface="Arial" charset="0"/>
                <a:cs typeface="Arial" charset="0"/>
              </a:rPr>
              <a:t> Solar </a:t>
            </a:r>
            <a:r>
              <a:rPr lang="en-US" b="1" dirty="0" err="1" smtClean="0">
                <a:latin typeface="Arial" charset="0"/>
                <a:cs typeface="Arial" charset="0"/>
              </a:rPr>
              <a:t>Telesope</a:t>
            </a:r>
            <a:r>
              <a:rPr lang="en-US" b="1" dirty="0" smtClean="0">
                <a:latin typeface="Arial" charset="0"/>
                <a:cs typeface="Arial" charset="0"/>
              </a:rPr>
              <a:t> </a:t>
            </a:r>
            <a:endParaRPr lang="en-US" b="1" dirty="0">
              <a:latin typeface="Arial" charset="0"/>
              <a:cs typeface="Arial" charset="0"/>
            </a:endParaRPr>
          </a:p>
        </p:txBody>
      </p:sp>
      <p:sp>
        <p:nvSpPr>
          <p:cNvPr id="8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pic>
        <p:nvPicPr>
          <p:cNvPr id="3" name="Picture 2" descr="Screen Shot 2011-11-19 at 12.54.21 P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962910"/>
            <a:ext cx="3759200" cy="18884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0066" y="313259"/>
            <a:ext cx="901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CAST is an experiment for the detection of </a:t>
            </a:r>
            <a:r>
              <a:rPr lang="en-US" dirty="0" err="1" smtClean="0"/>
              <a:t>axions</a:t>
            </a:r>
            <a:r>
              <a:rPr lang="en-US" dirty="0" smtClean="0"/>
              <a:t> emitted in the </a:t>
            </a:r>
            <a:r>
              <a:rPr lang="en-US" dirty="0" err="1" smtClean="0"/>
              <a:t>colar</a:t>
            </a:r>
            <a:r>
              <a:rPr lang="en-US" dirty="0" smtClean="0"/>
              <a:t> core by means of their conversion in photons inside a magnetic filed </a:t>
            </a:r>
            <a:endParaRPr lang="en-US" dirty="0"/>
          </a:p>
        </p:txBody>
      </p:sp>
      <p:pic>
        <p:nvPicPr>
          <p:cNvPr id="5" name="Picture 4" descr="Screen Shot 2011-11-19 at 12.58.51 P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4344" y="643456"/>
            <a:ext cx="2788123" cy="1938867"/>
          </a:xfrm>
          <a:prstGeom prst="rect">
            <a:avLst/>
          </a:prstGeom>
        </p:spPr>
      </p:pic>
      <p:pic>
        <p:nvPicPr>
          <p:cNvPr id="6" name="Picture 5" descr="Screen Shot 2011-11-19 at 1.01.55 PM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5663" y="3217330"/>
            <a:ext cx="948266" cy="9800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200396"/>
            <a:ext cx="30444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Motivation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err="1" smtClean="0">
                <a:latin typeface="+mj-lt"/>
              </a:rPr>
              <a:t>Axions</a:t>
            </a:r>
            <a:r>
              <a:rPr lang="en-US" sz="1200" dirty="0" smtClean="0">
                <a:latin typeface="+mj-lt"/>
              </a:rPr>
              <a:t> solve the strong-CP problem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err="1" smtClean="0">
                <a:latin typeface="+mj-lt"/>
              </a:rPr>
              <a:t>Axions</a:t>
            </a:r>
            <a:r>
              <a:rPr lang="en-US" sz="1200" dirty="0" smtClean="0">
                <a:latin typeface="+mj-lt"/>
              </a:rPr>
              <a:t> as Dark Matter candidates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err="1" smtClean="0">
                <a:latin typeface="+mj-lt"/>
              </a:rPr>
              <a:t>Axions</a:t>
            </a:r>
            <a:r>
              <a:rPr lang="en-US" sz="1200" dirty="0" smtClean="0">
                <a:latin typeface="+mj-lt"/>
              </a:rPr>
              <a:t> would be produced by the Sun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err="1" smtClean="0">
                <a:latin typeface="+mj-lt"/>
              </a:rPr>
              <a:t>Axions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helioscope</a:t>
            </a:r>
            <a:r>
              <a:rPr lang="en-US" sz="1200" dirty="0" smtClean="0">
                <a:latin typeface="+mj-lt"/>
              </a:rPr>
              <a:t> concept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36989" y="3124195"/>
            <a:ext cx="27601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j-lt"/>
              </a:rPr>
              <a:t>Experimental Goals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latin typeface="+mj-lt"/>
              </a:rPr>
              <a:t>Explore QCD realistic </a:t>
            </a:r>
            <a:r>
              <a:rPr lang="en-US" sz="1200" dirty="0" err="1" smtClean="0">
                <a:latin typeface="+mj-lt"/>
              </a:rPr>
              <a:t>axion</a:t>
            </a:r>
            <a:r>
              <a:rPr lang="en-US" sz="1200" dirty="0" smtClean="0">
                <a:latin typeface="+mj-lt"/>
              </a:rPr>
              <a:t> models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>
                <a:latin typeface="+mj-lt"/>
              </a:rPr>
              <a:t> </a:t>
            </a:r>
            <a:r>
              <a:rPr lang="en-US" sz="1200" dirty="0" smtClean="0">
                <a:latin typeface="+mj-lt"/>
              </a:rPr>
              <a:t>Feasibility study of a new </a:t>
            </a:r>
            <a:r>
              <a:rPr lang="en-US" sz="1200" dirty="0" err="1" smtClean="0">
                <a:latin typeface="+mj-lt"/>
              </a:rPr>
              <a:t>axions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helioscope</a:t>
            </a:r>
            <a:endParaRPr lang="en-US" sz="1200" dirty="0" smtClean="0">
              <a:latin typeface="+mj-lt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062857"/>
              </p:ext>
            </p:extLst>
          </p:nvPr>
        </p:nvGraphicFramePr>
        <p:xfrm>
          <a:off x="7027333" y="2607985"/>
          <a:ext cx="2108200" cy="1460500"/>
        </p:xfrm>
        <a:graphic>
          <a:graphicData uri="http://schemas.openxmlformats.org/drawingml/2006/table">
            <a:tbl>
              <a:tblPr/>
              <a:tblGrid>
                <a:gridCol w="1231900"/>
                <a:gridCol w="876300"/>
              </a:tblGrid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Institutions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Staff+Stu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NTU-Athens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1+0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AUTh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3+1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Demokritos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2+0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 of Patras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1+3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6299185" y="4732841"/>
            <a:ext cx="2929482" cy="2587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Wingdings" charset="2"/>
              <a:buChar char="ü"/>
            </a:pPr>
            <a:r>
              <a:rPr lang="en-US" sz="1200" dirty="0" smtClean="0">
                <a:latin typeface="+mj-lt"/>
              </a:rPr>
              <a:t>Strong Greek contribution in the proposal &amp; the creation of the collaboration</a:t>
            </a:r>
          </a:p>
          <a:p>
            <a:pPr marL="171450" indent="-171450" algn="just" defTabSz="457200">
              <a:lnSpc>
                <a:spcPct val="93000"/>
              </a:lnSpc>
              <a:buClr>
                <a:srgbClr val="000000"/>
              </a:buClr>
              <a:buSzPct val="100000"/>
              <a:buFont typeface="Wingdings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 smtClean="0">
                <a:latin typeface="+mj-lt"/>
              </a:rPr>
              <a:t>Contribution to Micromegas detectors </a:t>
            </a:r>
            <a:r>
              <a:rPr lang="en-GB" sz="1200" dirty="0">
                <a:latin typeface="+mj-lt"/>
              </a:rPr>
              <a:t>simulations, He-3 system, </a:t>
            </a:r>
            <a:r>
              <a:rPr lang="en-GB" sz="1200" dirty="0" smtClean="0">
                <a:latin typeface="+mj-lt"/>
              </a:rPr>
              <a:t>upgrades and </a:t>
            </a:r>
            <a:r>
              <a:rPr lang="en-GB" sz="1200" dirty="0">
                <a:latin typeface="+mj-lt"/>
              </a:rPr>
              <a:t>running of the Experiment, Analysis, Future CAST searches</a:t>
            </a:r>
            <a:r>
              <a:rPr lang="en-GB" sz="1200" dirty="0" smtClean="0">
                <a:latin typeface="+mj-lt"/>
              </a:rPr>
              <a:t>.</a:t>
            </a:r>
          </a:p>
          <a:p>
            <a:pPr marL="171450" indent="-171450" algn="just" defTabSz="457200">
              <a:lnSpc>
                <a:spcPct val="93000"/>
              </a:lnSpc>
              <a:buClr>
                <a:srgbClr val="000000"/>
              </a:buClr>
              <a:buSzPct val="100000"/>
              <a:buFont typeface="Wingdings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dirty="0" smtClean="0">
                <a:latin typeface="+mj-lt"/>
              </a:rPr>
              <a:t>Talks in conferences </a:t>
            </a:r>
          </a:p>
          <a:p>
            <a:pPr marL="171450" indent="-171450" algn="just" defTabSz="457200">
              <a:lnSpc>
                <a:spcPct val="93000"/>
              </a:lnSpc>
              <a:buClr>
                <a:srgbClr val="000000"/>
              </a:buClr>
              <a:buSzPct val="100000"/>
              <a:buFont typeface="Wingdings" charset="2"/>
              <a:buChar char="ü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dirty="0" smtClean="0">
                <a:latin typeface="+mj-lt"/>
              </a:rPr>
              <a:t>Initiated the “PATRAS Workshops on </a:t>
            </a:r>
            <a:r>
              <a:rPr lang="en-GB" sz="1200" dirty="0" err="1" smtClean="0">
                <a:latin typeface="+mj-lt"/>
              </a:rPr>
              <a:t>Axions</a:t>
            </a:r>
            <a:r>
              <a:rPr lang="en-GB" sz="1200" dirty="0" smtClean="0">
                <a:latin typeface="+mj-lt"/>
              </a:rPr>
              <a:t>, WIMPs &amp; WISPs”</a:t>
            </a:r>
            <a:endParaRPr lang="en-GB" sz="1200" dirty="0">
              <a:latin typeface="+mj-lt"/>
            </a:endParaRPr>
          </a:p>
          <a:p>
            <a:pPr algn="just"/>
            <a:r>
              <a:rPr lang="en-US" sz="1200" dirty="0" smtClean="0">
                <a:latin typeface="+mj-lt"/>
              </a:rPr>
              <a:t> </a:t>
            </a:r>
            <a:endParaRPr lang="en-US" sz="1200" dirty="0">
              <a:latin typeface="+mj-lt"/>
            </a:endParaRPr>
          </a:p>
          <a:p>
            <a:r>
              <a:rPr lang="en-US" sz="1200" dirty="0" smtClean="0">
                <a:latin typeface="+mj-lt"/>
              </a:rPr>
              <a:t> </a:t>
            </a:r>
          </a:p>
          <a:p>
            <a:endParaRPr lang="en-US" sz="1200" dirty="0">
              <a:latin typeface="+mj-lt"/>
            </a:endParaRPr>
          </a:p>
          <a:p>
            <a:endParaRPr lang="en-US" sz="1200" dirty="0" smtClean="0"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302000" y="4419009"/>
            <a:ext cx="2167467" cy="437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dirty="0">
                <a:latin typeface="+mj-lt"/>
              </a:rPr>
              <a:t>“PATRAS WORKSHOPS ON AXIONS,WIMPs &amp; WISPs”</a:t>
            </a:r>
          </a:p>
        </p:txBody>
      </p:sp>
      <p:pic>
        <p:nvPicPr>
          <p:cNvPr id="30" name="Picture 4" descr="Patras200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8913" y="4807479"/>
            <a:ext cx="1131887" cy="77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5" descr="Patras200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508" y="5067589"/>
            <a:ext cx="1146778" cy="85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8066" y="5415965"/>
            <a:ext cx="1109133" cy="7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7" descr="http://axion-wimp.desy.de/sites/site_axion-wimp2011/content/e103641/Poster_Axions-Workshop_Mykonos_2011_gro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6067" y="5694845"/>
            <a:ext cx="1142998" cy="80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3977014" y="4814503"/>
            <a:ext cx="201056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rgbClr val="C00000"/>
                </a:solidFill>
                <a:latin typeface="+mj-lt"/>
              </a:rPr>
              <a:t>2012:   </a:t>
            </a:r>
            <a:r>
              <a:rPr lang="en-US" sz="900" dirty="0" smtClean="0">
                <a:latin typeface="+mj-lt"/>
              </a:rPr>
              <a:t>8</a:t>
            </a:r>
            <a:r>
              <a:rPr lang="en-US" sz="900" baseline="30000" dirty="0" smtClean="0">
                <a:latin typeface="+mj-lt"/>
              </a:rPr>
              <a:t>th</a:t>
            </a:r>
            <a:r>
              <a:rPr lang="en-US" sz="900" dirty="0" smtClean="0">
                <a:latin typeface="+mj-lt"/>
              </a:rPr>
              <a:t> </a:t>
            </a:r>
            <a:r>
              <a:rPr lang="en-US" sz="900" dirty="0" err="1" smtClean="0">
                <a:latin typeface="+mj-lt"/>
              </a:rPr>
              <a:t>Patras</a:t>
            </a:r>
            <a:r>
              <a:rPr lang="en-US" sz="900" dirty="0" smtClean="0">
                <a:latin typeface="+mj-lt"/>
              </a:rPr>
              <a:t> WORKSHOP  will</a:t>
            </a:r>
          </a:p>
          <a:p>
            <a:r>
              <a:rPr lang="en-US" sz="900" dirty="0">
                <a:latin typeface="+mj-lt"/>
              </a:rPr>
              <a:t> </a:t>
            </a:r>
            <a:r>
              <a:rPr lang="en-US" sz="900" dirty="0" smtClean="0">
                <a:latin typeface="+mj-lt"/>
              </a:rPr>
              <a:t>             take place in Chicago.</a:t>
            </a:r>
          </a:p>
          <a:p>
            <a:endParaRPr lang="en-US" sz="900" dirty="0" smtClean="0">
              <a:latin typeface="+mj-lt"/>
            </a:endParaRPr>
          </a:p>
          <a:p>
            <a:r>
              <a:rPr lang="en-US" sz="900" b="1" dirty="0" smtClean="0">
                <a:solidFill>
                  <a:srgbClr val="C00000"/>
                </a:solidFill>
                <a:latin typeface="+mj-lt"/>
              </a:rPr>
              <a:t>2013:    </a:t>
            </a:r>
            <a:r>
              <a:rPr lang="en-US" sz="900" dirty="0" smtClean="0">
                <a:latin typeface="+mj-lt"/>
              </a:rPr>
              <a:t>9</a:t>
            </a:r>
            <a:r>
              <a:rPr lang="en-US" sz="900" baseline="30000" dirty="0" smtClean="0">
                <a:latin typeface="+mj-lt"/>
              </a:rPr>
              <a:t>th</a:t>
            </a:r>
            <a:r>
              <a:rPr lang="en-US" sz="900" dirty="0" smtClean="0">
                <a:latin typeface="+mj-lt"/>
              </a:rPr>
              <a:t> </a:t>
            </a:r>
            <a:r>
              <a:rPr lang="en-US" sz="900" dirty="0" err="1" smtClean="0">
                <a:latin typeface="+mj-lt"/>
              </a:rPr>
              <a:t>Patras</a:t>
            </a:r>
            <a:r>
              <a:rPr lang="en-US" sz="900" dirty="0" smtClean="0">
                <a:latin typeface="+mj-lt"/>
              </a:rPr>
              <a:t> WORKSHOP</a:t>
            </a:r>
          </a:p>
          <a:p>
            <a:r>
              <a:rPr lang="en-US" sz="900" dirty="0">
                <a:latin typeface="+mj-lt"/>
              </a:rPr>
              <a:t> </a:t>
            </a:r>
            <a:r>
              <a:rPr lang="en-US" sz="900" dirty="0" smtClean="0">
                <a:latin typeface="+mj-lt"/>
              </a:rPr>
              <a:t>              -&gt; CERN?</a:t>
            </a:r>
            <a:endParaRPr lang="en-US" sz="900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82985" y="888997"/>
            <a:ext cx="270934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100" dirty="0" smtClean="0">
                <a:latin typeface="+mj-lt"/>
              </a:rPr>
              <a:t>Greece: </a:t>
            </a:r>
            <a:r>
              <a:rPr lang="en-US" sz="1100" dirty="0" err="1" smtClean="0">
                <a:latin typeface="+mj-lt"/>
              </a:rPr>
              <a:t>UoP</a:t>
            </a:r>
            <a:r>
              <a:rPr lang="en-US" sz="1100" dirty="0" smtClean="0">
                <a:latin typeface="+mj-lt"/>
              </a:rPr>
              <a:t>, NTUA, Demokritos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latin typeface="+mj-lt"/>
              </a:rPr>
              <a:t>Canada: </a:t>
            </a:r>
            <a:r>
              <a:rPr lang="en-US" sz="1100" dirty="0" err="1" smtClean="0">
                <a:latin typeface="+mj-lt"/>
              </a:rPr>
              <a:t>UoBritish</a:t>
            </a:r>
            <a:r>
              <a:rPr lang="en-US" sz="1100" dirty="0" smtClean="0">
                <a:latin typeface="+mj-lt"/>
              </a:rPr>
              <a:t> Columbia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latin typeface="+mj-lt"/>
              </a:rPr>
              <a:t>USA: </a:t>
            </a:r>
            <a:r>
              <a:rPr lang="en-US" sz="1100" dirty="0" err="1" smtClean="0">
                <a:latin typeface="+mj-lt"/>
              </a:rPr>
              <a:t>UoChicago</a:t>
            </a:r>
            <a:r>
              <a:rPr lang="en-US" sz="1100" dirty="0" smtClean="0">
                <a:latin typeface="+mj-lt"/>
              </a:rPr>
              <a:t>, LLNL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latin typeface="+mj-lt"/>
              </a:rPr>
              <a:t>Spain: </a:t>
            </a:r>
            <a:r>
              <a:rPr lang="en-US" sz="1100" dirty="0" err="1" smtClean="0">
                <a:latin typeface="+mj-lt"/>
              </a:rPr>
              <a:t>UoZaragoza</a:t>
            </a:r>
            <a:endParaRPr lang="en-US" sz="1100" dirty="0" smtClean="0">
              <a:latin typeface="+mj-lt"/>
            </a:endParaRP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latin typeface="+mj-lt"/>
              </a:rPr>
              <a:t>Germany: </a:t>
            </a:r>
            <a:r>
              <a:rPr lang="en-US" sz="1100" dirty="0" err="1" smtClean="0">
                <a:latin typeface="+mj-lt"/>
              </a:rPr>
              <a:t>UoDarmstadt</a:t>
            </a:r>
            <a:r>
              <a:rPr lang="en-US" sz="1100" dirty="0" smtClean="0">
                <a:latin typeface="+mj-lt"/>
              </a:rPr>
              <a:t>, </a:t>
            </a:r>
            <a:r>
              <a:rPr lang="en-US" sz="1100" dirty="0" err="1" smtClean="0">
                <a:latin typeface="+mj-lt"/>
              </a:rPr>
              <a:t>UoFrankfurt</a:t>
            </a:r>
            <a:r>
              <a:rPr lang="en-US" sz="1100" dirty="0" smtClean="0">
                <a:latin typeface="+mj-lt"/>
              </a:rPr>
              <a:t>, </a:t>
            </a:r>
            <a:r>
              <a:rPr lang="en-US" sz="1100" dirty="0" err="1" smtClean="0">
                <a:latin typeface="+mj-lt"/>
              </a:rPr>
              <a:t>UoFreiburg</a:t>
            </a:r>
            <a:r>
              <a:rPr lang="en-US" sz="1100" dirty="0" smtClean="0">
                <a:latin typeface="+mj-lt"/>
              </a:rPr>
              <a:t>, MPI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latin typeface="+mj-lt"/>
              </a:rPr>
              <a:t>Russia: INR Moscow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latin typeface="+mj-lt"/>
              </a:rPr>
              <a:t>France: CEA-DAPNIA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latin typeface="+mj-lt"/>
              </a:rPr>
              <a:t>Italy: INFN </a:t>
            </a:r>
            <a:r>
              <a:rPr lang="en-US" sz="1100" dirty="0" err="1" smtClean="0">
                <a:latin typeface="+mj-lt"/>
              </a:rPr>
              <a:t>Tieste</a:t>
            </a:r>
            <a:endParaRPr lang="en-US" sz="1100" dirty="0" smtClean="0">
              <a:latin typeface="+mj-lt"/>
            </a:endParaRPr>
          </a:p>
          <a:p>
            <a:endParaRPr lang="en-US" sz="1100" dirty="0" smtClean="0">
              <a:latin typeface="+mj-lt"/>
            </a:endParaRPr>
          </a:p>
          <a:p>
            <a:endParaRPr lang="en-US" sz="11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66927" y="4199470"/>
            <a:ext cx="288940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100" b="1" dirty="0">
                <a:solidFill>
                  <a:srgbClr val="000000"/>
                </a:solidFill>
                <a:latin typeface="Arial"/>
              </a:rPr>
              <a:t>Spokesperson – K. </a:t>
            </a:r>
            <a:r>
              <a:rPr lang="en-US" sz="1100" b="1" dirty="0" err="1">
                <a:solidFill>
                  <a:srgbClr val="000000"/>
                </a:solidFill>
                <a:latin typeface="Arial"/>
              </a:rPr>
              <a:t>Zioutas</a:t>
            </a:r>
            <a:r>
              <a:rPr lang="en-US" sz="1100" b="1" dirty="0">
                <a:solidFill>
                  <a:srgbClr val="000000"/>
                </a:solidFill>
                <a:latin typeface="Arial"/>
              </a:rPr>
              <a:t> (</a:t>
            </a:r>
            <a:r>
              <a:rPr lang="en-US" sz="1100" b="1" dirty="0" err="1">
                <a:solidFill>
                  <a:srgbClr val="000000"/>
                </a:solidFill>
                <a:latin typeface="Arial"/>
              </a:rPr>
              <a:t>UoP</a:t>
            </a:r>
            <a:r>
              <a:rPr lang="en-US" sz="1100" b="1" dirty="0">
                <a:solidFill>
                  <a:srgbClr val="000000"/>
                </a:solidFill>
                <a:latin typeface="Arial"/>
              </a:rPr>
              <a:t>)</a:t>
            </a:r>
          </a:p>
          <a:p>
            <a:pPr lvl="0"/>
            <a:r>
              <a:rPr lang="en-US" sz="1100" b="1" dirty="0">
                <a:solidFill>
                  <a:srgbClr val="000000"/>
                </a:solidFill>
                <a:latin typeface="Arial"/>
              </a:rPr>
              <a:t>D. Spokesperson – I. </a:t>
            </a:r>
            <a:r>
              <a:rPr lang="en-US" sz="1100" b="1" dirty="0" err="1">
                <a:solidFill>
                  <a:srgbClr val="000000"/>
                </a:solidFill>
                <a:latin typeface="Arial"/>
              </a:rPr>
              <a:t>Giomataris</a:t>
            </a:r>
            <a:r>
              <a:rPr lang="en-US" sz="1100" b="1" dirty="0">
                <a:solidFill>
                  <a:srgbClr val="000000"/>
                </a:solidFill>
                <a:latin typeface="Arial"/>
              </a:rPr>
              <a:t>(</a:t>
            </a:r>
            <a:r>
              <a:rPr lang="en-US" sz="1100" b="1" dirty="0" err="1">
                <a:solidFill>
                  <a:srgbClr val="000000"/>
                </a:solidFill>
                <a:latin typeface="Arial"/>
              </a:rPr>
              <a:t>Saclay</a:t>
            </a:r>
            <a:r>
              <a:rPr lang="en-US" sz="1100" b="1" dirty="0">
                <a:solidFill>
                  <a:srgbClr val="000000"/>
                </a:solidFill>
                <a:latin typeface="Arial"/>
              </a:rPr>
              <a:t>)</a:t>
            </a:r>
          </a:p>
          <a:p>
            <a:endParaRPr lang="en-US" sz="11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-109538"/>
            <a:ext cx="7358063" cy="1384301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n_TOF</a:t>
            </a:r>
            <a:r>
              <a:rPr lang="en-US" sz="2400" b="1" dirty="0">
                <a:latin typeface="+mj-lt"/>
              </a:rPr>
              <a:t> collaboration</a:t>
            </a:r>
          </a:p>
          <a:p>
            <a:pPr algn="ctr">
              <a:defRPr/>
            </a:pPr>
            <a:endParaRPr lang="en-US" sz="2400" b="1" dirty="0">
              <a:latin typeface="+mj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rgbClr val="0033CC"/>
                </a:solidFill>
                <a:latin typeface="+mj-lt"/>
              </a:rPr>
              <a:t> NTUA (2 staff members, 2 PhD students, 1 Post-Doc)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rgbClr val="0033CC"/>
                </a:solidFill>
                <a:latin typeface="+mj-lt"/>
              </a:rPr>
              <a:t> </a:t>
            </a:r>
            <a:r>
              <a:rPr lang="en-US" b="1" dirty="0" err="1">
                <a:solidFill>
                  <a:srgbClr val="0033CC"/>
                </a:solidFill>
                <a:latin typeface="+mj-lt"/>
              </a:rPr>
              <a:t>UoI</a:t>
            </a:r>
            <a:r>
              <a:rPr lang="en-US" b="1" dirty="0">
                <a:solidFill>
                  <a:srgbClr val="0033CC"/>
                </a:solidFill>
                <a:latin typeface="+mj-lt"/>
              </a:rPr>
              <a:t> (1 staff member)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50" y="1274763"/>
            <a:ext cx="5715000" cy="2616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33CC"/>
                </a:solidFill>
                <a:latin typeface="+mj-lt"/>
              </a:rPr>
              <a:t>Current activities:</a:t>
            </a:r>
          </a:p>
          <a:p>
            <a:pPr>
              <a:defRPr/>
            </a:pPr>
            <a:r>
              <a:rPr lang="en-US" b="1" dirty="0">
                <a:latin typeface="+mj-lt"/>
              </a:rPr>
              <a:t>Monte Carlo Simulations </a:t>
            </a:r>
          </a:p>
          <a:p>
            <a:pPr>
              <a:defRPr/>
            </a:pPr>
            <a:r>
              <a:rPr lang="en-US" b="1" dirty="0">
                <a:latin typeface="+mj-lt"/>
              </a:rPr>
              <a:t>Upgrade of  the </a:t>
            </a:r>
            <a:r>
              <a:rPr lang="en-US" b="1" dirty="0" err="1">
                <a:latin typeface="+mj-lt"/>
              </a:rPr>
              <a:t>n_TOF</a:t>
            </a:r>
            <a:r>
              <a:rPr lang="en-US" b="1" dirty="0">
                <a:latin typeface="+mj-lt"/>
              </a:rPr>
              <a:t>  DAQ  system </a:t>
            </a:r>
          </a:p>
          <a:p>
            <a:pPr>
              <a:defRPr/>
            </a:pPr>
            <a:r>
              <a:rPr lang="en-US" b="1" dirty="0">
                <a:latin typeface="+mj-lt"/>
              </a:rPr>
              <a:t>Data analysis for </a:t>
            </a:r>
            <a:r>
              <a:rPr lang="en-US" b="1" baseline="30000" dirty="0">
                <a:latin typeface="+mj-lt"/>
              </a:rPr>
              <a:t>234</a:t>
            </a:r>
            <a:r>
              <a:rPr lang="en-US" b="1" dirty="0">
                <a:latin typeface="+mj-lt"/>
              </a:rPr>
              <a:t>U(</a:t>
            </a:r>
            <a:r>
              <a:rPr lang="en-US" b="1" dirty="0" err="1">
                <a:latin typeface="+mj-lt"/>
              </a:rPr>
              <a:t>n,f</a:t>
            </a:r>
            <a:r>
              <a:rPr lang="en-US" b="1" dirty="0">
                <a:latin typeface="+mj-lt"/>
              </a:rPr>
              <a:t>) and </a:t>
            </a:r>
            <a:r>
              <a:rPr lang="en-US" b="1" baseline="30000" dirty="0">
                <a:latin typeface="+mj-lt"/>
              </a:rPr>
              <a:t>237</a:t>
            </a:r>
            <a:r>
              <a:rPr lang="en-US" b="1" dirty="0">
                <a:latin typeface="+mj-lt"/>
              </a:rPr>
              <a:t>Np(</a:t>
            </a:r>
            <a:r>
              <a:rPr lang="en-US" b="1" dirty="0" err="1">
                <a:latin typeface="+mj-lt"/>
              </a:rPr>
              <a:t>n,f</a:t>
            </a:r>
            <a:r>
              <a:rPr lang="en-US" b="1" dirty="0">
                <a:latin typeface="+mj-lt"/>
              </a:rPr>
              <a:t>) with FIC detector</a:t>
            </a:r>
          </a:p>
          <a:p>
            <a:pPr>
              <a:defRPr/>
            </a:pPr>
            <a:r>
              <a:rPr lang="en-US" b="1" dirty="0" smtClean="0">
                <a:latin typeface="+mj-lt"/>
              </a:rPr>
              <a:t>Data </a:t>
            </a:r>
            <a:r>
              <a:rPr lang="en-US" b="1" dirty="0">
                <a:latin typeface="+mj-lt"/>
              </a:rPr>
              <a:t>analysis for </a:t>
            </a:r>
            <a:r>
              <a:rPr lang="en-US" b="1" baseline="30000" dirty="0">
                <a:latin typeface="+mj-lt"/>
              </a:rPr>
              <a:t>240,242</a:t>
            </a:r>
            <a:r>
              <a:rPr lang="en-US" b="1" dirty="0">
                <a:latin typeface="+mj-lt"/>
              </a:rPr>
              <a:t>Pu(</a:t>
            </a:r>
            <a:r>
              <a:rPr lang="en-US" b="1" dirty="0" err="1">
                <a:latin typeface="+mj-lt"/>
              </a:rPr>
              <a:t>n,f</a:t>
            </a:r>
            <a:r>
              <a:rPr lang="en-US" b="1" dirty="0">
                <a:latin typeface="+mj-lt"/>
              </a:rPr>
              <a:t>) with Micromegas detector</a:t>
            </a:r>
          </a:p>
          <a:p>
            <a:pPr>
              <a:defRPr/>
            </a:pPr>
            <a:r>
              <a:rPr lang="en-US" b="1" dirty="0" err="1">
                <a:latin typeface="+mj-lt"/>
              </a:rPr>
              <a:t>Micromegas</a:t>
            </a:r>
            <a:r>
              <a:rPr lang="en-US" b="1" dirty="0">
                <a:latin typeface="+mj-lt"/>
              </a:rPr>
              <a:t>  for  fission measurements</a:t>
            </a:r>
          </a:p>
          <a:p>
            <a:pPr>
              <a:defRPr/>
            </a:pPr>
            <a:r>
              <a:rPr lang="en-US" b="1" dirty="0">
                <a:latin typeface="+mj-lt"/>
              </a:rPr>
              <a:t>Radioactive target characterization</a:t>
            </a:r>
          </a:p>
        </p:txBody>
      </p:sp>
      <p:sp>
        <p:nvSpPr>
          <p:cNvPr id="50179" name="Rectangle 5"/>
          <p:cNvSpPr>
            <a:spLocks noChangeArrowheads="1"/>
          </p:cNvSpPr>
          <p:nvPr/>
        </p:nvSpPr>
        <p:spPr bwMode="auto">
          <a:xfrm>
            <a:off x="4452938" y="2000250"/>
            <a:ext cx="3833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50180" name="Rectangle 6"/>
          <p:cNvSpPr>
            <a:spLocks noChangeArrowheads="1"/>
          </p:cNvSpPr>
          <p:nvPr/>
        </p:nvSpPr>
        <p:spPr bwMode="auto">
          <a:xfrm>
            <a:off x="4452938" y="3244850"/>
            <a:ext cx="238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50181" name="Rectangle 7"/>
          <p:cNvSpPr>
            <a:spLocks noChangeArrowheads="1"/>
          </p:cNvSpPr>
          <p:nvPr/>
        </p:nvSpPr>
        <p:spPr bwMode="auto">
          <a:xfrm>
            <a:off x="4452938" y="3244850"/>
            <a:ext cx="4262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50182" name="Picture 3"/>
          <p:cNvSpPr>
            <a:spLocks noChangeAspect="1" noChangeArrowheads="1"/>
          </p:cNvSpPr>
          <p:nvPr/>
        </p:nvSpPr>
        <p:spPr bwMode="auto">
          <a:xfrm>
            <a:off x="6143625" y="4000500"/>
            <a:ext cx="2714625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0183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1730375"/>
            <a:ext cx="2786062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4" name="TextBox 11"/>
          <p:cNvSpPr txBox="1">
            <a:spLocks noChangeArrowheads="1"/>
          </p:cNvSpPr>
          <p:nvPr/>
        </p:nvSpPr>
        <p:spPr bwMode="auto">
          <a:xfrm>
            <a:off x="7358063" y="4071938"/>
            <a:ext cx="1785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Micromegas</a:t>
            </a:r>
          </a:p>
        </p:txBody>
      </p:sp>
      <p:sp>
        <p:nvSpPr>
          <p:cNvPr id="50185" name="TextBox 12"/>
          <p:cNvSpPr txBox="1">
            <a:spLocks noChangeArrowheads="1"/>
          </p:cNvSpPr>
          <p:nvPr/>
        </p:nvSpPr>
        <p:spPr bwMode="auto">
          <a:xfrm>
            <a:off x="6858000" y="1785938"/>
            <a:ext cx="1285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FIC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7188" y="3857625"/>
            <a:ext cx="5643562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33CC"/>
                </a:solidFill>
                <a:latin typeface="+mj-lt"/>
              </a:rPr>
              <a:t>Publications: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j-lt"/>
              </a:rPr>
              <a:t>Analysis of the FIC detector data at the </a:t>
            </a:r>
            <a:r>
              <a:rPr lang="en-US" sz="1600" dirty="0" err="1">
                <a:latin typeface="+mj-lt"/>
              </a:rPr>
              <a:t>n_TOF</a:t>
            </a:r>
            <a:r>
              <a:rPr lang="en-US" sz="1600" dirty="0">
                <a:latin typeface="+mj-lt"/>
              </a:rPr>
              <a:t> facility. </a:t>
            </a:r>
            <a:r>
              <a:rPr lang="en-US" sz="1600" dirty="0" err="1">
                <a:latin typeface="+mj-lt"/>
              </a:rPr>
              <a:t>D.Karadimos</a:t>
            </a:r>
            <a:r>
              <a:rPr lang="en-US" sz="1600" dirty="0">
                <a:latin typeface="+mj-lt"/>
              </a:rPr>
              <a:t>, </a:t>
            </a:r>
            <a:r>
              <a:rPr lang="en-US" sz="1600" dirty="0" err="1">
                <a:latin typeface="+mj-lt"/>
              </a:rPr>
              <a:t>R.Vlastou</a:t>
            </a:r>
            <a:r>
              <a:rPr lang="en-US" sz="1600" dirty="0">
                <a:latin typeface="+mj-lt"/>
              </a:rPr>
              <a:t>, et al. </a:t>
            </a:r>
            <a:r>
              <a:rPr lang="en-US" sz="1600" dirty="0" err="1">
                <a:latin typeface="+mj-lt"/>
              </a:rPr>
              <a:t>Nucl.Instr.Meth</a:t>
            </a:r>
            <a:r>
              <a:rPr lang="en-US" sz="1600" dirty="0">
                <a:latin typeface="+mj-lt"/>
              </a:rPr>
              <a:t>. B268(2010)2556).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1600" dirty="0">
                <a:latin typeface="+mj-lt"/>
              </a:rPr>
              <a:t>The </a:t>
            </a:r>
            <a:r>
              <a:rPr lang="en-GB" sz="1600" baseline="30000" dirty="0">
                <a:latin typeface="+mj-lt"/>
              </a:rPr>
              <a:t>237</a:t>
            </a:r>
            <a:r>
              <a:rPr lang="en-GB" sz="1600" dirty="0">
                <a:latin typeface="+mj-lt"/>
              </a:rPr>
              <a:t>Np(</a:t>
            </a:r>
            <a:r>
              <a:rPr lang="en-GB" sz="1600" dirty="0" err="1">
                <a:latin typeface="+mj-lt"/>
              </a:rPr>
              <a:t>n,f</a:t>
            </a:r>
            <a:r>
              <a:rPr lang="en-GB" sz="1600" dirty="0">
                <a:latin typeface="+mj-lt"/>
              </a:rPr>
              <a:t>) cross section at the CERN n-TOF  facility, </a:t>
            </a:r>
            <a:r>
              <a:rPr lang="en-GB" sz="1600" dirty="0" err="1">
                <a:latin typeface="+mj-lt"/>
              </a:rPr>
              <a:t>D.Karadimos</a:t>
            </a:r>
            <a:r>
              <a:rPr lang="en-GB" sz="1600" dirty="0">
                <a:latin typeface="+mj-lt"/>
              </a:rPr>
              <a:t>, </a:t>
            </a:r>
            <a:r>
              <a:rPr lang="en-GB" sz="1600" dirty="0" err="1">
                <a:latin typeface="+mj-lt"/>
              </a:rPr>
              <a:t>R.Vlastou</a:t>
            </a:r>
            <a:r>
              <a:rPr lang="en-GB" sz="1600" dirty="0">
                <a:latin typeface="+mj-lt"/>
              </a:rPr>
              <a:t>, </a:t>
            </a:r>
            <a:r>
              <a:rPr lang="en-GB" sz="1600" dirty="0" err="1">
                <a:latin typeface="+mj-lt"/>
              </a:rPr>
              <a:t>M.Diakaki</a:t>
            </a:r>
            <a:r>
              <a:rPr lang="en-GB" sz="1600" dirty="0">
                <a:latin typeface="+mj-lt"/>
              </a:rPr>
              <a:t>… and the </a:t>
            </a:r>
            <a:r>
              <a:rPr lang="en-GB" sz="1600" dirty="0" err="1">
                <a:latin typeface="+mj-lt"/>
              </a:rPr>
              <a:t>nTOF</a:t>
            </a:r>
            <a:r>
              <a:rPr lang="en-GB" sz="1600" dirty="0">
                <a:latin typeface="+mj-lt"/>
              </a:rPr>
              <a:t> collaboration, </a:t>
            </a:r>
            <a:r>
              <a:rPr lang="en-US" sz="1600" dirty="0">
                <a:latin typeface="+mj-lt"/>
              </a:rPr>
              <a:t>International Conference FINUSTAR-3, </a:t>
            </a:r>
            <a:r>
              <a:rPr lang="en-US" sz="1600" dirty="0" err="1">
                <a:latin typeface="+mj-lt"/>
              </a:rPr>
              <a:t>Rodos</a:t>
            </a:r>
            <a:r>
              <a:rPr lang="en-US" sz="1600" dirty="0">
                <a:latin typeface="+mj-lt"/>
              </a:rPr>
              <a:t>, August 2010, AIP Conference Proceedings, in press.</a:t>
            </a:r>
          </a:p>
          <a:p>
            <a:pPr>
              <a:defRPr/>
            </a:pPr>
            <a:endParaRPr lang="en-US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625" y="5886450"/>
            <a:ext cx="5500688" cy="677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33CC"/>
                </a:solidFill>
                <a:latin typeface="+mj-lt"/>
              </a:rPr>
              <a:t>Funding  sources:</a:t>
            </a:r>
          </a:p>
          <a:p>
            <a:pPr>
              <a:defRPr/>
            </a:pPr>
            <a:r>
              <a:rPr lang="en-US" dirty="0">
                <a:latin typeface="+mj-lt"/>
              </a:rPr>
              <a:t>National Budget :  ~15.000 euros/year</a:t>
            </a:r>
          </a:p>
        </p:txBody>
      </p:sp>
      <p:sp>
        <p:nvSpPr>
          <p:cNvPr id="13" name="Date Placeholder 4"/>
          <p:cNvSpPr txBox="1">
            <a:spLocks/>
          </p:cNvSpPr>
          <p:nvPr/>
        </p:nvSpPr>
        <p:spPr>
          <a:xfrm>
            <a:off x="457200" y="650028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6705600" y="646641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17" name="Footer Placeholder 3"/>
          <p:cNvSpPr txBox="1">
            <a:spLocks/>
          </p:cNvSpPr>
          <p:nvPr/>
        </p:nvSpPr>
        <p:spPr>
          <a:xfrm>
            <a:off x="3047990" y="6474882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7950" y="4206875"/>
            <a:ext cx="3956050" cy="271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xfrm>
            <a:off x="6053138" y="-101600"/>
            <a:ext cx="4098925" cy="585788"/>
          </a:xfrm>
          <a:solidFill>
            <a:schemeClr val="bg1">
              <a:lumMod val="85000"/>
            </a:schemeClr>
          </a:solidFill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US" sz="2800" b="1" dirty="0">
                <a:latin typeface="Arial" charset="0"/>
                <a:ea typeface="ＭＳ Ｐゴシック" charset="0"/>
              </a:rPr>
              <a:t>Higher Education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 bwMode="auto">
          <a:xfrm>
            <a:off x="-93663" y="-127000"/>
            <a:ext cx="9856788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" charset="0"/>
                <a:ea typeface="ＭＳ Ｐゴシック" charset="0"/>
              </a:rPr>
              <a:t>State funded; free education</a:t>
            </a:r>
          </a:p>
          <a:p>
            <a:r>
              <a:rPr lang="en-US" dirty="0">
                <a:latin typeface="Arial" charset="0"/>
                <a:ea typeface="ＭＳ Ｐゴシック" charset="0"/>
              </a:rPr>
              <a:t>Universities: 24 (5 established after 2000)</a:t>
            </a:r>
          </a:p>
          <a:p>
            <a:r>
              <a:rPr lang="en-US" dirty="0">
                <a:latin typeface="Arial" charset="0"/>
                <a:ea typeface="ＭＳ Ｐゴシック" charset="0"/>
              </a:rPr>
              <a:t>Teaching staff: 13,390</a:t>
            </a:r>
          </a:p>
          <a:p>
            <a:r>
              <a:rPr lang="en-US" dirty="0">
                <a:latin typeface="Arial" charset="0"/>
                <a:ea typeface="ＭＳ Ｐゴシック" charset="0"/>
              </a:rPr>
              <a:t>Education Expenditure: 4% of GDP</a:t>
            </a:r>
          </a:p>
          <a:p>
            <a:r>
              <a:rPr lang="en-US" dirty="0">
                <a:latin typeface="Arial" charset="0"/>
                <a:ea typeface="ＭＳ Ｐゴシック" charset="0"/>
              </a:rPr>
              <a:t>4-5y diploma</a:t>
            </a:r>
            <a:r>
              <a:rPr lang="en-US" dirty="0" smtClean="0">
                <a:latin typeface="Arial" charset="0"/>
                <a:ea typeface="ＭＳ Ｐゴシック" charset="0"/>
              </a:rPr>
              <a:t>+1.5y </a:t>
            </a:r>
            <a:r>
              <a:rPr lang="en-US" dirty="0">
                <a:latin typeface="Arial" charset="0"/>
                <a:ea typeface="ＭＳ Ｐゴシック" charset="0"/>
              </a:rPr>
              <a:t>MSc+3-4y PhD</a:t>
            </a:r>
          </a:p>
          <a:p>
            <a:r>
              <a:rPr lang="en-US" dirty="0" smtClean="0">
                <a:latin typeface="Arial" charset="0"/>
                <a:ea typeface="ＭＳ Ｐゴシック" charset="0"/>
              </a:rPr>
              <a:t>7 </a:t>
            </a:r>
            <a:r>
              <a:rPr lang="en-US" dirty="0">
                <a:latin typeface="Arial" charset="0"/>
                <a:ea typeface="ＭＳ Ｐゴシック" charset="0"/>
              </a:rPr>
              <a:t>Universities offer Physics degrees</a:t>
            </a:r>
          </a:p>
          <a:p>
            <a:r>
              <a:rPr lang="en-US" dirty="0">
                <a:latin typeface="Arial" charset="0"/>
                <a:ea typeface="ＭＳ Ｐゴシック" charset="0"/>
              </a:rPr>
              <a:t>7 Universities offer HEP studies</a:t>
            </a:r>
            <a:r>
              <a:rPr lang="en-US" dirty="0" smtClean="0">
                <a:latin typeface="Arial" charset="0"/>
                <a:ea typeface="ＭＳ Ｐゴシック" charset="0"/>
              </a:rPr>
              <a:t>;71 </a:t>
            </a:r>
            <a:r>
              <a:rPr lang="en-US" dirty="0">
                <a:latin typeface="Arial" charset="0"/>
                <a:ea typeface="ＭＳ Ｐゴシック" charset="0"/>
              </a:rPr>
              <a:t>PhD students</a:t>
            </a:r>
          </a:p>
          <a:p>
            <a:r>
              <a:rPr lang="en-US" dirty="0" smtClean="0">
                <a:latin typeface="Arial" charset="0"/>
                <a:ea typeface="ＭＳ Ｐゴシック" charset="0"/>
              </a:rPr>
              <a:t>NCSR </a:t>
            </a:r>
            <a:r>
              <a:rPr lang="en-US" dirty="0">
                <a:latin typeface="Arial" charset="0"/>
                <a:ea typeface="ＭＳ Ｐゴシック" charset="0"/>
              </a:rPr>
              <a:t>“Demokritos</a:t>
            </a:r>
            <a:r>
              <a:rPr lang="en-US" dirty="0" smtClean="0">
                <a:latin typeface="Arial" charset="0"/>
                <a:ea typeface="ＭＳ Ｐゴシック" charset="0"/>
              </a:rPr>
              <a:t>”/NTUA</a:t>
            </a:r>
            <a:endParaRPr lang="en-US" dirty="0">
              <a:latin typeface="Arial" charset="0"/>
              <a:ea typeface="ＭＳ Ｐゴシック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7788" y="4454525"/>
          <a:ext cx="5080000" cy="24256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0750"/>
                <a:gridCol w="2979250"/>
              </a:tblGrid>
              <a:tr h="4455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University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# of Physics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undergrad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students</a:t>
                      </a:r>
                    </a:p>
                  </a:txBody>
                  <a:tcPr marT="45724" marB="45724"/>
                </a:tc>
              </a:tr>
              <a:tr h="416202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AUTh</a:t>
                      </a:r>
                      <a:endParaRPr lang="en-US" sz="14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1100</a:t>
                      </a:r>
                      <a:endParaRPr lang="en-US" sz="1400" dirty="0"/>
                    </a:p>
                  </a:txBody>
                  <a:tcPr marT="45724" marB="45724"/>
                </a:tc>
              </a:tr>
              <a:tr h="41620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 of </a:t>
                      </a:r>
                      <a:r>
                        <a:rPr lang="en-US" sz="1400" dirty="0" err="1" smtClean="0"/>
                        <a:t>Ioannina</a:t>
                      </a:r>
                      <a:endParaRPr lang="en-US" sz="14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800</a:t>
                      </a:r>
                      <a:endParaRPr lang="en-US" sz="1400" dirty="0"/>
                    </a:p>
                  </a:txBody>
                  <a:tcPr marT="45724" marB="45724"/>
                </a:tc>
              </a:tr>
              <a:tr h="41620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 of </a:t>
                      </a:r>
                      <a:r>
                        <a:rPr lang="en-US" sz="1400" dirty="0" err="1" smtClean="0"/>
                        <a:t>Patras</a:t>
                      </a:r>
                      <a:r>
                        <a:rPr lang="en-US" sz="1400" dirty="0" smtClean="0"/>
                        <a:t>, HOU</a:t>
                      </a:r>
                      <a:endParaRPr lang="en-US" sz="14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800</a:t>
                      </a:r>
                      <a:endParaRPr lang="en-US" sz="1400" dirty="0"/>
                    </a:p>
                  </a:txBody>
                  <a:tcPr marT="45724" marB="45724"/>
                </a:tc>
              </a:tr>
              <a:tr h="7315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 of A,</a:t>
                      </a:r>
                      <a:r>
                        <a:rPr lang="en-US" sz="1400" baseline="0" dirty="0" smtClean="0"/>
                        <a:t> NTUA</a:t>
                      </a:r>
                    </a:p>
                    <a:p>
                      <a:endParaRPr lang="en-US" sz="1400" baseline="0" dirty="0" smtClean="0"/>
                    </a:p>
                    <a:p>
                      <a:r>
                        <a:rPr lang="en-US" sz="1400" baseline="0" dirty="0" smtClean="0"/>
                        <a:t>U of Crete</a:t>
                      </a:r>
                      <a:endParaRPr lang="en-US" sz="14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2300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 600</a:t>
                      </a:r>
                      <a:endParaRPr lang="en-US" sz="1400" dirty="0"/>
                    </a:p>
                  </a:txBody>
                  <a:tcPr marT="45724" marB="45724"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5148263" y="4670425"/>
            <a:ext cx="2022475" cy="3111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148263" y="4981575"/>
            <a:ext cx="1504950" cy="4603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145088" y="5500688"/>
            <a:ext cx="1771650" cy="4445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154613" y="5646738"/>
            <a:ext cx="2230437" cy="74771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164138" y="6564313"/>
            <a:ext cx="2709862" cy="22066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ight Brace 17"/>
          <p:cNvSpPr/>
          <p:nvPr/>
        </p:nvSpPr>
        <p:spPr>
          <a:xfrm>
            <a:off x="3252788" y="4983163"/>
            <a:ext cx="381000" cy="19050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510" name="TextBox 18"/>
          <p:cNvSpPr txBox="1">
            <a:spLocks noChangeArrowheads="1"/>
          </p:cNvSpPr>
          <p:nvPr/>
        </p:nvSpPr>
        <p:spPr bwMode="auto">
          <a:xfrm>
            <a:off x="3575050" y="5675313"/>
            <a:ext cx="12239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total: 5.6K</a:t>
            </a:r>
          </a:p>
        </p:txBody>
      </p:sp>
      <p:sp>
        <p:nvSpPr>
          <p:cNvPr id="15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Group 27"/>
          <p:cNvGrpSpPr>
            <a:grpSpLocks/>
          </p:cNvGrpSpPr>
          <p:nvPr/>
        </p:nvGrpSpPr>
        <p:grpSpPr bwMode="auto">
          <a:xfrm>
            <a:off x="131763" y="61913"/>
            <a:ext cx="8931275" cy="581025"/>
            <a:chOff x="131848" y="43936"/>
            <a:chExt cx="8931954" cy="580434"/>
          </a:xfrm>
        </p:grpSpPr>
        <p:pic>
          <p:nvPicPr>
            <p:cNvPr id="48142" name="Picture 19"/>
            <p:cNvPicPr>
              <a:picLocks noChangeAspect="1" noChangeArrowheads="1"/>
            </p:cNvPicPr>
            <p:nvPr/>
          </p:nvPicPr>
          <p:blipFill>
            <a:blip r:embed="rId3" cstate="screen">
              <a:lum contras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848" y="146993"/>
              <a:ext cx="1076783" cy="3871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ounded Rectangle 8"/>
            <p:cNvSpPr/>
            <p:nvPr/>
          </p:nvSpPr>
          <p:spPr>
            <a:xfrm>
              <a:off x="1330501" y="159705"/>
              <a:ext cx="6947428" cy="364754"/>
            </a:xfrm>
            <a:prstGeom prst="round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30501" y="158120"/>
              <a:ext cx="6947428" cy="3393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ndara" pitchFamily="34" charset="0"/>
                  <a:cs typeface="+mn-cs"/>
                </a:rPr>
                <a:t>Center of Excellence in Low-energy Ion-Beam  Research and Applications</a:t>
              </a:r>
            </a:p>
          </p:txBody>
        </p:sp>
        <p:pic>
          <p:nvPicPr>
            <p:cNvPr id="48145" name="Picture 2" descr="D:\MSI_Notebook\Disc_D\LIBRA\fp7_logo_4LIBRA-web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0449" y="43936"/>
              <a:ext cx="663353" cy="580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142875" y="642938"/>
            <a:ext cx="8763000" cy="708025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ea typeface="Arial Unicode MS" pitchFamily="34" charset="-128"/>
                <a:cs typeface="Calibri" pitchFamily="34" charset="0"/>
              </a:rPr>
              <a:t>Development – Construction of a plunger device for MINIBALL @ ISOLDE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Calibri" pitchFamily="34" charset="0"/>
              </a:rPr>
              <a:t>(budget 120 k€)</a:t>
            </a:r>
          </a:p>
        </p:txBody>
      </p:sp>
      <p:pic>
        <p:nvPicPr>
          <p:cNvPr id="48131" name="Picture 2" descr="E:\LIBRA\Deliverables\Deliverable_D3.1\KAMMER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4478338"/>
            <a:ext cx="37338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3" descr="D:\MSI_Notebook\Disc_D\LACIE_copy_5aug09\LTop_backup_disc-C\ISOLDE\MINIBALL_CERN-Courier-cover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341438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10" descr="Seitenansicht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341438"/>
            <a:ext cx="379412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Rectangle 12"/>
          <p:cNvSpPr>
            <a:spLocks noChangeArrowheads="1"/>
          </p:cNvSpPr>
          <p:nvPr/>
        </p:nvSpPr>
        <p:spPr bwMode="auto">
          <a:xfrm>
            <a:off x="152400" y="4618038"/>
            <a:ext cx="47244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400" b="1" u="sng">
                <a:latin typeface="Calibri" charset="0"/>
                <a:cs typeface="Calibri" charset="0"/>
              </a:rPr>
              <a:t>PURPOSE: </a:t>
            </a:r>
            <a:r>
              <a:rPr lang="en-GB" sz="1400" b="1">
                <a:latin typeface="Calibri" charset="0"/>
                <a:cs typeface="Calibri" charset="0"/>
              </a:rPr>
              <a:t>Access to measurements of transition probabilities in regions of the nuclear chart otherwise inaccessibly with Coulomb excitation (deep-inelastic /fusion-evaporation reactions).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2400" y="5591175"/>
            <a:ext cx="47244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The TANDEM Accelerator Group of “Demokritos”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(4 staff scientists, 4 PhD students, 2 Technicians)</a:t>
            </a:r>
          </a:p>
        </p:txBody>
      </p:sp>
      <p:sp>
        <p:nvSpPr>
          <p:cNvPr id="48136" name="TextBox 15"/>
          <p:cNvSpPr txBox="1">
            <a:spLocks noChangeArrowheads="1"/>
          </p:cNvSpPr>
          <p:nvPr/>
        </p:nvSpPr>
        <p:spPr bwMode="auto">
          <a:xfrm>
            <a:off x="5981700" y="3779838"/>
            <a:ext cx="16843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plunger device</a:t>
            </a:r>
            <a:endParaRPr lang="el-GR" sz="1800"/>
          </a:p>
        </p:txBody>
      </p:sp>
      <p:cxnSp>
        <p:nvCxnSpPr>
          <p:cNvPr id="18" name="Straight Arrow Connector 17"/>
          <p:cNvCxnSpPr>
            <a:stCxn id="48136" idx="2"/>
          </p:cNvCxnSpPr>
          <p:nvPr/>
        </p:nvCxnSpPr>
        <p:spPr>
          <a:xfrm flipH="1">
            <a:off x="6781800" y="4148138"/>
            <a:ext cx="42863" cy="1079500"/>
          </a:xfrm>
          <a:prstGeom prst="straightConnector1">
            <a:avLst/>
          </a:prstGeom>
          <a:ln w="444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6667500" y="2208213"/>
            <a:ext cx="990600" cy="533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6824663" y="2789238"/>
            <a:ext cx="185737" cy="106680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3350" y="6281738"/>
            <a:ext cx="2489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0033CC"/>
                </a:solidFill>
              </a:rPr>
              <a:t>Contact:  </a:t>
            </a:r>
            <a:r>
              <a:rPr lang="en-US" sz="1400" b="1" dirty="0" err="1"/>
              <a:t>Sotirios</a:t>
            </a:r>
            <a:r>
              <a:rPr lang="en-US" sz="1400" b="1" dirty="0"/>
              <a:t> Harissopulos </a:t>
            </a:r>
          </a:p>
          <a:p>
            <a:pPr>
              <a:defRPr/>
            </a:pP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sharisop@inp.demokritos.gr</a:t>
            </a:r>
            <a:endParaRPr lang="el-GR" sz="1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141" name="TextBox 19"/>
          <p:cNvSpPr txBox="1">
            <a:spLocks noChangeArrowheads="1"/>
          </p:cNvSpPr>
          <p:nvPr/>
        </p:nvSpPr>
        <p:spPr bwMode="auto">
          <a:xfrm>
            <a:off x="539750" y="1484313"/>
            <a:ext cx="326072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The MINIBALL </a:t>
            </a:r>
            <a:r>
              <a:rPr lang="el-GR" sz="1800"/>
              <a:t>γ-</a:t>
            </a:r>
            <a:r>
              <a:rPr lang="en-US" sz="1800"/>
              <a:t>spectrometer </a:t>
            </a:r>
            <a:endParaRPr lang="el-GR" sz="1800"/>
          </a:p>
        </p:txBody>
      </p:sp>
      <p:sp>
        <p:nvSpPr>
          <p:cNvPr id="20" name="Date Placeholder 4"/>
          <p:cNvSpPr txBox="1">
            <a:spLocks/>
          </p:cNvSpPr>
          <p:nvPr/>
        </p:nvSpPr>
        <p:spPr>
          <a:xfrm>
            <a:off x="457200" y="660189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22" name="Slide Number Placeholder 1"/>
          <p:cNvSpPr txBox="1">
            <a:spLocks/>
          </p:cNvSpPr>
          <p:nvPr/>
        </p:nvSpPr>
        <p:spPr>
          <a:xfrm>
            <a:off x="6705600" y="65680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24" name="Footer Placeholder 3"/>
          <p:cNvSpPr txBox="1">
            <a:spLocks/>
          </p:cNvSpPr>
          <p:nvPr/>
        </p:nvSpPr>
        <p:spPr>
          <a:xfrm>
            <a:off x="3047990" y="6576486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060" descr="lq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5934" y="3489415"/>
            <a:ext cx="3073881" cy="107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727200" y="-76204"/>
            <a:ext cx="4982633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/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CDF/FNAL</a:t>
            </a:r>
            <a:endParaRPr lang="en-US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127000"/>
            <a:ext cx="1684867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>
              <a:lnSpc>
                <a:spcPct val="94000"/>
              </a:lnSpc>
              <a:buSzPct val="52000"/>
              <a:tabLst>
                <a:tab pos="0" algn="l"/>
                <a:tab pos="447628" algn="l"/>
                <a:tab pos="896845" algn="l"/>
                <a:tab pos="1346060" algn="l"/>
                <a:tab pos="1795277" algn="l"/>
                <a:tab pos="2244492" algn="l"/>
                <a:tab pos="2693709" algn="l"/>
                <a:tab pos="3142924" algn="l"/>
                <a:tab pos="3592140" algn="l"/>
                <a:tab pos="4041356" algn="l"/>
                <a:tab pos="4490572" algn="l"/>
                <a:tab pos="4939788" algn="l"/>
                <a:tab pos="5389004" algn="l"/>
                <a:tab pos="5838220" algn="l"/>
                <a:tab pos="6287436" algn="l"/>
                <a:tab pos="6736652" algn="l"/>
                <a:tab pos="7185868" algn="l"/>
                <a:tab pos="7635083" algn="l"/>
                <a:tab pos="8084300" algn="l"/>
                <a:tab pos="8533515" algn="l"/>
                <a:tab pos="8982732" algn="l"/>
              </a:tabLst>
              <a:defRPr/>
            </a:pPr>
            <a:r>
              <a:rPr lang="en-GB" sz="1200" b="1" u="sng" dirty="0">
                <a:solidFill>
                  <a:schemeClr val="accent2"/>
                </a:solidFill>
                <a:latin typeface="+mj-lt"/>
              </a:rPr>
              <a:t>The CDF Collaboration</a:t>
            </a:r>
            <a:endParaRPr lang="en-GB" sz="1200" u="sng" dirty="0">
              <a:solidFill>
                <a:schemeClr val="accent2"/>
              </a:solidFill>
              <a:latin typeface="+mj-lt"/>
            </a:endParaRPr>
          </a:p>
          <a:p>
            <a:pPr>
              <a:lnSpc>
                <a:spcPct val="108000"/>
              </a:lnSpc>
              <a:tabLst>
                <a:tab pos="0" algn="l"/>
                <a:tab pos="447628" algn="l"/>
                <a:tab pos="896845" algn="l"/>
                <a:tab pos="1346060" algn="l"/>
                <a:tab pos="1795277" algn="l"/>
                <a:tab pos="2244492" algn="l"/>
                <a:tab pos="2693709" algn="l"/>
                <a:tab pos="3142924" algn="l"/>
                <a:tab pos="3592140" algn="l"/>
                <a:tab pos="4041356" algn="l"/>
                <a:tab pos="4490572" algn="l"/>
                <a:tab pos="4939788" algn="l"/>
                <a:tab pos="5389004" algn="l"/>
                <a:tab pos="5838220" algn="l"/>
                <a:tab pos="6287436" algn="l"/>
                <a:tab pos="6736652" algn="l"/>
                <a:tab pos="7185868" algn="l"/>
                <a:tab pos="7635083" algn="l"/>
                <a:tab pos="8084300" algn="l"/>
                <a:tab pos="8533515" algn="l"/>
                <a:tab pos="8982732" algn="l"/>
              </a:tabLst>
              <a:defRPr/>
            </a:pPr>
            <a:r>
              <a:rPr lang="en-GB" sz="1200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en-GB" sz="1200" dirty="0">
                <a:solidFill>
                  <a:srgbClr val="0033CC"/>
                </a:solidFill>
                <a:latin typeface="+mj-lt"/>
              </a:rPr>
              <a:t>15 Countries</a:t>
            </a:r>
          </a:p>
          <a:p>
            <a:pPr>
              <a:lnSpc>
                <a:spcPct val="108000"/>
              </a:lnSpc>
              <a:tabLst>
                <a:tab pos="0" algn="l"/>
                <a:tab pos="447628" algn="l"/>
                <a:tab pos="896845" algn="l"/>
                <a:tab pos="1346060" algn="l"/>
                <a:tab pos="1795277" algn="l"/>
                <a:tab pos="2244492" algn="l"/>
                <a:tab pos="2693709" algn="l"/>
                <a:tab pos="3142924" algn="l"/>
                <a:tab pos="3592140" algn="l"/>
                <a:tab pos="4041356" algn="l"/>
                <a:tab pos="4490572" algn="l"/>
                <a:tab pos="4939788" algn="l"/>
                <a:tab pos="5389004" algn="l"/>
                <a:tab pos="5838220" algn="l"/>
                <a:tab pos="6287436" algn="l"/>
                <a:tab pos="6736652" algn="l"/>
                <a:tab pos="7185868" algn="l"/>
                <a:tab pos="7635083" algn="l"/>
                <a:tab pos="8084300" algn="l"/>
                <a:tab pos="8533515" algn="l"/>
                <a:tab pos="8982732" algn="l"/>
              </a:tabLst>
              <a:defRPr/>
            </a:pPr>
            <a:r>
              <a:rPr lang="en-GB" sz="1200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en-GB" sz="1200" dirty="0">
                <a:solidFill>
                  <a:srgbClr val="0033CC"/>
                </a:solidFill>
                <a:latin typeface="+mj-lt"/>
              </a:rPr>
              <a:t>63 institutions</a:t>
            </a:r>
          </a:p>
          <a:p>
            <a:pPr>
              <a:lnSpc>
                <a:spcPct val="108000"/>
              </a:lnSpc>
              <a:tabLst>
                <a:tab pos="0" algn="l"/>
                <a:tab pos="447628" algn="l"/>
                <a:tab pos="896845" algn="l"/>
                <a:tab pos="1346060" algn="l"/>
                <a:tab pos="1795277" algn="l"/>
                <a:tab pos="2244492" algn="l"/>
                <a:tab pos="2693709" algn="l"/>
                <a:tab pos="3142924" algn="l"/>
                <a:tab pos="3592140" algn="l"/>
                <a:tab pos="4041356" algn="l"/>
                <a:tab pos="4490572" algn="l"/>
                <a:tab pos="4939788" algn="l"/>
                <a:tab pos="5389004" algn="l"/>
                <a:tab pos="5838220" algn="l"/>
                <a:tab pos="6287436" algn="l"/>
                <a:tab pos="6736652" algn="l"/>
                <a:tab pos="7185868" algn="l"/>
                <a:tab pos="7635083" algn="l"/>
                <a:tab pos="8084300" algn="l"/>
                <a:tab pos="8533515" algn="l"/>
                <a:tab pos="8982732" algn="l"/>
              </a:tabLst>
              <a:defRPr/>
            </a:pPr>
            <a:r>
              <a:rPr lang="en-GB" sz="1200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en-GB" sz="1200" dirty="0">
                <a:solidFill>
                  <a:srgbClr val="0033CC"/>
                </a:solidFill>
                <a:latin typeface="+mj-lt"/>
              </a:rPr>
              <a:t>621 authors</a:t>
            </a:r>
            <a:endParaRPr lang="en-GB" sz="1200" b="1" dirty="0">
              <a:solidFill>
                <a:srgbClr val="0033CC"/>
              </a:solidFill>
              <a:latin typeface="+mj-lt"/>
            </a:endParaRP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5791201" y="0"/>
            <a:ext cx="2912532" cy="1277263"/>
          </a:xfrm>
          <a:prstGeom prst="rect">
            <a:avLst/>
          </a:prstGeom>
          <a:solidFill>
            <a:schemeClr val="hlink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marL="457153" indent="-457153" algn="ctr"/>
            <a:r>
              <a:rPr lang="en-US" sz="1100" b="1" u="sng" dirty="0" smtClean="0">
                <a:solidFill>
                  <a:srgbClr val="CC0066"/>
                </a:solidFill>
                <a:latin typeface="+mj-lt"/>
              </a:rPr>
              <a:t>CDF  </a:t>
            </a:r>
            <a:r>
              <a:rPr lang="en-US" sz="1100" b="1" u="sng" dirty="0">
                <a:solidFill>
                  <a:srgbClr val="CC0066"/>
                </a:solidFill>
                <a:latin typeface="+mj-lt"/>
              </a:rPr>
              <a:t>Univ. of Athens team</a:t>
            </a:r>
          </a:p>
          <a:p>
            <a:pPr marL="457153" indent="-457153" algn="ctr"/>
            <a:r>
              <a:rPr lang="en-US" sz="1100" dirty="0">
                <a:latin typeface="+mj-lt"/>
              </a:rPr>
              <a:t>N. </a:t>
            </a:r>
            <a:r>
              <a:rPr lang="en-US" sz="1100" dirty="0" err="1">
                <a:latin typeface="+mj-lt"/>
              </a:rPr>
              <a:t>Giokaris</a:t>
            </a:r>
            <a:r>
              <a:rPr lang="en-US" sz="1100" dirty="0">
                <a:latin typeface="+mj-lt"/>
              </a:rPr>
              <a:t> (PI)</a:t>
            </a:r>
          </a:p>
          <a:p>
            <a:pPr algn="ctr"/>
            <a:r>
              <a:rPr lang="en-US" sz="1100" dirty="0" smtClean="0">
                <a:latin typeface="+mj-lt"/>
              </a:rPr>
              <a:t> A. </a:t>
            </a:r>
            <a:r>
              <a:rPr lang="en-US" sz="1100" dirty="0" err="1" smtClean="0">
                <a:latin typeface="+mj-lt"/>
              </a:rPr>
              <a:t>Manousakis</a:t>
            </a:r>
            <a:r>
              <a:rPr lang="en-US" sz="1100" dirty="0" smtClean="0">
                <a:latin typeface="+mj-lt"/>
              </a:rPr>
              <a:t> </a:t>
            </a:r>
            <a:r>
              <a:rPr lang="en-US" sz="1100" dirty="0">
                <a:latin typeface="+mj-lt"/>
              </a:rPr>
              <a:t>(Faculty)</a:t>
            </a:r>
          </a:p>
          <a:p>
            <a:pPr algn="ctr"/>
            <a:r>
              <a:rPr lang="en-US" sz="1100" dirty="0" smtClean="0">
                <a:latin typeface="+mj-lt"/>
              </a:rPr>
              <a:t>C</a:t>
            </a:r>
            <a:r>
              <a:rPr lang="en-US" sz="1100" dirty="0">
                <a:latin typeface="+mj-lt"/>
              </a:rPr>
              <a:t>. </a:t>
            </a:r>
            <a:r>
              <a:rPr lang="en-US" sz="1100" dirty="0" err="1">
                <a:latin typeface="+mj-lt"/>
              </a:rPr>
              <a:t>Vellidis</a:t>
            </a:r>
            <a:r>
              <a:rPr lang="en-US" sz="1100" dirty="0">
                <a:latin typeface="+mj-lt"/>
              </a:rPr>
              <a:t> (</a:t>
            </a:r>
            <a:r>
              <a:rPr lang="en-US" sz="1100" dirty="0" err="1">
                <a:latin typeface="+mj-lt"/>
              </a:rPr>
              <a:t>Postdoc</a:t>
            </a:r>
            <a:r>
              <a:rPr lang="en-US" sz="1100" dirty="0">
                <a:latin typeface="+mj-lt"/>
              </a:rPr>
              <a:t>)</a:t>
            </a:r>
          </a:p>
          <a:p>
            <a:pPr marL="457153" indent="-457153" algn="ctr"/>
            <a:r>
              <a:rPr lang="en-US" sz="1100" dirty="0">
                <a:latin typeface="+mj-lt"/>
              </a:rPr>
              <a:t>V. </a:t>
            </a:r>
            <a:r>
              <a:rPr lang="en-US" sz="1100" dirty="0" err="1">
                <a:latin typeface="+mj-lt"/>
              </a:rPr>
              <a:t>Giakoumopoulou</a:t>
            </a:r>
            <a:r>
              <a:rPr lang="en-US" sz="1100" dirty="0">
                <a:latin typeface="+mj-lt"/>
              </a:rPr>
              <a:t> (Postdoc</a:t>
            </a:r>
            <a:r>
              <a:rPr lang="en-US" sz="1100" dirty="0" smtClean="0">
                <a:latin typeface="+mj-lt"/>
              </a:rPr>
              <a:t>)</a:t>
            </a:r>
          </a:p>
          <a:p>
            <a:pPr marL="457153" indent="-457153" algn="ctr"/>
            <a:endParaRPr lang="en-US" sz="1100" dirty="0" smtClean="0">
              <a:latin typeface="+mj-lt"/>
            </a:endParaRPr>
          </a:p>
          <a:p>
            <a:pPr marL="457153" indent="-457153" algn="ctr"/>
            <a:r>
              <a:rPr lang="en-US" sz="1100" b="1" dirty="0" smtClean="0">
                <a:latin typeface="+mj-lt"/>
              </a:rPr>
              <a:t>Funding: 60K – FNAL. </a:t>
            </a:r>
            <a:r>
              <a:rPr lang="en-US" sz="1100" b="1" dirty="0" err="1" smtClean="0">
                <a:latin typeface="+mj-lt"/>
              </a:rPr>
              <a:t>UoA</a:t>
            </a:r>
            <a:endParaRPr lang="en-US" sz="1100" b="1" dirty="0">
              <a:latin typeface="+mj-lt"/>
            </a:endParaRPr>
          </a:p>
        </p:txBody>
      </p:sp>
      <p:pic>
        <p:nvPicPr>
          <p:cNvPr id="9" name="Picture 2" descr="dcp_072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92794"/>
            <a:ext cx="2975208" cy="223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7 - TextBox"/>
          <p:cNvSpPr txBox="1"/>
          <p:nvPr/>
        </p:nvSpPr>
        <p:spPr>
          <a:xfrm>
            <a:off x="4984872" y="1302815"/>
            <a:ext cx="2279528" cy="20686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800" b="1" dirty="0">
                <a:solidFill>
                  <a:srgbClr val="FF0000"/>
                </a:solidFill>
              </a:rPr>
              <a:t>Recent </a:t>
            </a:r>
            <a:r>
              <a:rPr lang="en-US" sz="800" b="1" dirty="0" smtClean="0">
                <a:solidFill>
                  <a:srgbClr val="FF0000"/>
                </a:solidFill>
              </a:rPr>
              <a:t>Highlights on Top Physics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67667" y="1464738"/>
            <a:ext cx="537633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+mj-lt"/>
              </a:rPr>
              <a:t>Measurement of the Top Pair Production Cross Section in the </a:t>
            </a:r>
            <a:r>
              <a:rPr lang="en-US" sz="1100" b="1" dirty="0" err="1">
                <a:latin typeface="+mj-lt"/>
              </a:rPr>
              <a:t>Dilepton</a:t>
            </a:r>
            <a:r>
              <a:rPr lang="en-US" sz="1100" b="1" dirty="0">
                <a:latin typeface="+mj-lt"/>
              </a:rPr>
              <a:t> Decay Channel in p anti-p Collisions at s**(1/2) =</a:t>
            </a:r>
            <a:r>
              <a:rPr lang="en-US" sz="1100" b="1" dirty="0" smtClean="0">
                <a:latin typeface="+mj-lt"/>
              </a:rPr>
              <a:t>1.96 </a:t>
            </a:r>
            <a:r>
              <a:rPr lang="en-US" sz="1100" b="1" dirty="0" err="1" smtClean="0">
                <a:latin typeface="+mj-lt"/>
              </a:rPr>
              <a:t>TeV</a:t>
            </a:r>
            <a:r>
              <a:rPr lang="en-US" sz="1100" b="1" dirty="0" smtClean="0">
                <a:latin typeface="+mj-lt"/>
              </a:rPr>
              <a:t>, </a:t>
            </a:r>
            <a:r>
              <a:rPr lang="en-US" sz="1100" dirty="0" smtClean="0">
                <a:latin typeface="+mj-lt"/>
              </a:rPr>
              <a:t>T</a:t>
            </a:r>
            <a:r>
              <a:rPr lang="en-US" sz="1100" dirty="0">
                <a:latin typeface="+mj-lt"/>
              </a:rPr>
              <a:t>. </a:t>
            </a:r>
            <a:r>
              <a:rPr lang="en-US" sz="1100" dirty="0" err="1">
                <a:latin typeface="+mj-lt"/>
              </a:rPr>
              <a:t>Aaltonen</a:t>
            </a:r>
            <a:r>
              <a:rPr lang="en-US" sz="1100" dirty="0">
                <a:latin typeface="+mj-lt"/>
              </a:rPr>
              <a:t> et al., The CDF Collaboration, Phys. </a:t>
            </a:r>
            <a:r>
              <a:rPr lang="el-GR" sz="1100" dirty="0">
                <a:latin typeface="+mj-lt"/>
              </a:rPr>
              <a:t>Rev. D82, 052002 (2010)</a:t>
            </a:r>
            <a:r>
              <a:rPr lang="en-US" sz="1100" dirty="0">
                <a:latin typeface="+mj-lt"/>
              </a:rPr>
              <a:t>    </a:t>
            </a:r>
            <a:endParaRPr lang="en-US" sz="1100" dirty="0" smtClean="0">
              <a:latin typeface="+mj-lt"/>
            </a:endParaRPr>
          </a:p>
          <a:p>
            <a:r>
              <a:rPr lang="en-US" sz="1100" b="1" dirty="0" smtClean="0">
                <a:latin typeface="+mj-lt"/>
              </a:rPr>
              <a:t>Measurement </a:t>
            </a:r>
            <a:r>
              <a:rPr lang="en-US" sz="1100" b="1" dirty="0">
                <a:latin typeface="+mj-lt"/>
              </a:rPr>
              <a:t>of the Top Quark Mass in the </a:t>
            </a:r>
            <a:r>
              <a:rPr lang="en-US" sz="1100" b="1" dirty="0" err="1">
                <a:latin typeface="+mj-lt"/>
              </a:rPr>
              <a:t>Lepton+Jets</a:t>
            </a:r>
            <a:r>
              <a:rPr lang="en-US" sz="1100" b="1" dirty="0">
                <a:latin typeface="+mj-lt"/>
              </a:rPr>
              <a:t> Channel Using        the Lepton Transverse </a:t>
            </a:r>
            <a:r>
              <a:rPr lang="en-US" sz="1100" b="1" dirty="0" smtClean="0">
                <a:latin typeface="+mj-lt"/>
              </a:rPr>
              <a:t>Momentum, </a:t>
            </a:r>
            <a:r>
              <a:rPr lang="en-US" sz="1100" dirty="0">
                <a:latin typeface="+mj-lt"/>
              </a:rPr>
              <a:t>T. </a:t>
            </a:r>
            <a:r>
              <a:rPr lang="en-US" sz="1100" dirty="0" err="1">
                <a:latin typeface="+mj-lt"/>
              </a:rPr>
              <a:t>Aaltonen</a:t>
            </a:r>
            <a:r>
              <a:rPr lang="en-US" sz="1100" dirty="0">
                <a:latin typeface="+mj-lt"/>
              </a:rPr>
              <a:t> et al., The CDF Collaboration, Phys. </a:t>
            </a:r>
            <a:r>
              <a:rPr lang="el-GR" sz="1100" dirty="0" err="1">
                <a:latin typeface="+mj-lt"/>
              </a:rPr>
              <a:t>Lett</a:t>
            </a:r>
            <a:r>
              <a:rPr lang="el-GR" sz="1100" dirty="0">
                <a:latin typeface="+mj-lt"/>
              </a:rPr>
              <a:t>. B, 698 (2011)</a:t>
            </a:r>
            <a:r>
              <a:rPr lang="en-US" sz="1100" dirty="0">
                <a:latin typeface="+mj-lt"/>
              </a:rPr>
              <a:t> </a:t>
            </a:r>
            <a:r>
              <a:rPr lang="en-US" sz="1100" b="1" dirty="0">
                <a:latin typeface="+mj-lt"/>
              </a:rPr>
              <a:t> </a:t>
            </a:r>
            <a:r>
              <a:rPr lang="en-US" sz="1100" dirty="0">
                <a:latin typeface="+mj-lt"/>
              </a:rPr>
              <a:t>  </a:t>
            </a:r>
          </a:p>
          <a:p>
            <a:r>
              <a:rPr lang="en-US" sz="1100" b="1" dirty="0" smtClean="0">
                <a:latin typeface="+mj-lt"/>
              </a:rPr>
              <a:t>Search </a:t>
            </a:r>
            <a:r>
              <a:rPr lang="en-US" sz="1100" b="1" dirty="0">
                <a:latin typeface="+mj-lt"/>
              </a:rPr>
              <a:t>for High-Mass Resonances Decaying into ZZ in </a:t>
            </a:r>
            <a:r>
              <a:rPr lang="en-US" sz="1100" b="1" dirty="0" err="1">
                <a:latin typeface="+mj-lt"/>
              </a:rPr>
              <a:t>ppbar</a:t>
            </a:r>
            <a:r>
              <a:rPr lang="en-US" sz="1100" b="1" dirty="0">
                <a:latin typeface="+mj-lt"/>
              </a:rPr>
              <a:t> Collisions         at </a:t>
            </a:r>
            <a:r>
              <a:rPr lang="en-US" sz="1100" b="1" dirty="0" err="1">
                <a:latin typeface="+mj-lt"/>
              </a:rPr>
              <a:t>sqrt</a:t>
            </a:r>
            <a:r>
              <a:rPr lang="en-US" sz="1100" b="1" dirty="0">
                <a:latin typeface="+mj-lt"/>
              </a:rPr>
              <a:t>(s)=</a:t>
            </a:r>
            <a:r>
              <a:rPr lang="en-US" sz="1100" b="1" dirty="0" smtClean="0">
                <a:latin typeface="+mj-lt"/>
              </a:rPr>
              <a:t>1.96TeV</a:t>
            </a:r>
            <a:r>
              <a:rPr lang="en-US" sz="1100" dirty="0" smtClean="0">
                <a:latin typeface="+mj-lt"/>
              </a:rPr>
              <a:t>,T</a:t>
            </a:r>
            <a:r>
              <a:rPr lang="en-US" sz="1100" dirty="0">
                <a:latin typeface="+mj-lt"/>
              </a:rPr>
              <a:t>. </a:t>
            </a:r>
            <a:r>
              <a:rPr lang="en-US" sz="1100" dirty="0" err="1">
                <a:latin typeface="+mj-lt"/>
              </a:rPr>
              <a:t>Aaltonen</a:t>
            </a:r>
            <a:r>
              <a:rPr lang="en-US" sz="1100" dirty="0">
                <a:latin typeface="+mj-lt"/>
              </a:rPr>
              <a:t> et al., The CDF Collaboration, </a:t>
            </a:r>
            <a:r>
              <a:rPr lang="en-US" sz="1100" dirty="0" err="1">
                <a:latin typeface="+mj-lt"/>
              </a:rPr>
              <a:t>cdf</a:t>
            </a:r>
            <a:r>
              <a:rPr lang="en-US" sz="1100" dirty="0">
                <a:latin typeface="+mj-lt"/>
              </a:rPr>
              <a:t>/pub/10614, Submitted </a:t>
            </a:r>
            <a:r>
              <a:rPr lang="en-US" sz="1100" dirty="0" smtClean="0">
                <a:latin typeface="+mj-lt"/>
              </a:rPr>
              <a:t>to Phys</a:t>
            </a:r>
            <a:r>
              <a:rPr lang="en-US" sz="1100" dirty="0">
                <a:latin typeface="+mj-lt"/>
              </a:rPr>
              <a:t>. </a:t>
            </a:r>
            <a:r>
              <a:rPr lang="el-GR" sz="1100" dirty="0">
                <a:latin typeface="+mj-lt"/>
              </a:rPr>
              <a:t>Rev. D</a:t>
            </a:r>
            <a:r>
              <a:rPr lang="en-US" sz="1100" dirty="0">
                <a:latin typeface="+mj-lt"/>
              </a:rPr>
              <a:t>, November 2011 </a:t>
            </a:r>
            <a:endParaRPr lang="en-US" sz="1100" dirty="0" smtClean="0">
              <a:latin typeface="+mj-lt"/>
            </a:endParaRPr>
          </a:p>
          <a:p>
            <a:r>
              <a:rPr lang="en-US" sz="1100" b="1" dirty="0" smtClean="0">
                <a:latin typeface="+mj-lt"/>
              </a:rPr>
              <a:t>C. </a:t>
            </a:r>
            <a:r>
              <a:rPr lang="en-US" sz="1100" b="1" dirty="0" err="1" smtClean="0">
                <a:latin typeface="+mj-lt"/>
              </a:rPr>
              <a:t>Vellidis</a:t>
            </a:r>
            <a:r>
              <a:rPr lang="en-US" sz="1100" b="1" dirty="0" smtClean="0">
                <a:latin typeface="+mj-lt"/>
              </a:rPr>
              <a:t>, </a:t>
            </a:r>
            <a:r>
              <a:rPr lang="en-US" sz="1100" dirty="0" smtClean="0">
                <a:latin typeface="+mj-lt"/>
              </a:rPr>
              <a:t>“Top Physics group Convener”</a:t>
            </a:r>
            <a:endParaRPr lang="en-US" sz="1100" dirty="0">
              <a:latin typeface="+mj-lt"/>
            </a:endParaRPr>
          </a:p>
        </p:txBody>
      </p:sp>
      <p:pic>
        <p:nvPicPr>
          <p:cNvPr id="11" name="Picture 8" descr="luoa_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7600" y="0"/>
            <a:ext cx="4064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0" y="32004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 bwMode="auto">
          <a:xfrm>
            <a:off x="1828800" y="3158062"/>
            <a:ext cx="4982633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/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H1/DESY</a:t>
            </a:r>
            <a:endParaRPr lang="en-US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5" name="Picture 12" descr="gpyrforos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6069" y="3200403"/>
            <a:ext cx="406398" cy="40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25"/>
          <p:cNvSpPr txBox="1">
            <a:spLocks noChangeArrowheads="1"/>
          </p:cNvSpPr>
          <p:nvPr/>
        </p:nvSpPr>
        <p:spPr bwMode="auto">
          <a:xfrm>
            <a:off x="5842001" y="3208867"/>
            <a:ext cx="2912532" cy="600154"/>
          </a:xfrm>
          <a:prstGeom prst="rect">
            <a:avLst/>
          </a:prstGeom>
          <a:solidFill>
            <a:schemeClr val="hlink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marL="457153" indent="-457153" algn="ctr"/>
            <a:r>
              <a:rPr lang="en-US" sz="1100" b="1" u="sng" dirty="0" smtClean="0">
                <a:solidFill>
                  <a:srgbClr val="CC0066"/>
                </a:solidFill>
                <a:latin typeface="+mj-lt"/>
              </a:rPr>
              <a:t>H1  NTU-Athens team</a:t>
            </a:r>
            <a:endParaRPr lang="en-US" sz="1100" dirty="0">
              <a:latin typeface="+mj-lt"/>
            </a:endParaRPr>
          </a:p>
          <a:p>
            <a:pPr algn="ctr"/>
            <a:r>
              <a:rPr lang="en-US" sz="1100" dirty="0" smtClean="0">
                <a:latin typeface="+mj-lt"/>
              </a:rPr>
              <a:t> R. </a:t>
            </a:r>
            <a:r>
              <a:rPr lang="en-US" sz="1100" dirty="0" err="1" smtClean="0">
                <a:latin typeface="+mj-lt"/>
              </a:rPr>
              <a:t>Papadopoulou</a:t>
            </a:r>
            <a:r>
              <a:rPr lang="en-US" sz="1100" dirty="0" smtClean="0">
                <a:latin typeface="+mj-lt"/>
              </a:rPr>
              <a:t> (Emeritus Professor)</a:t>
            </a:r>
            <a:endParaRPr lang="en-US" sz="1100" dirty="0">
              <a:latin typeface="+mj-lt"/>
            </a:endParaRPr>
          </a:p>
          <a:p>
            <a:pPr marL="457153" indent="-457153" algn="ctr"/>
            <a:r>
              <a:rPr lang="en-US" sz="1100" dirty="0" smtClean="0">
                <a:latin typeface="+mj-lt"/>
              </a:rPr>
              <a:t>E. </a:t>
            </a:r>
            <a:r>
              <a:rPr lang="en-US" sz="1100" dirty="0" err="1" smtClean="0">
                <a:latin typeface="+mj-lt"/>
              </a:rPr>
              <a:t>Panagoulias</a:t>
            </a:r>
            <a:r>
              <a:rPr lang="en-US" sz="1100" dirty="0" smtClean="0">
                <a:latin typeface="+mj-lt"/>
              </a:rPr>
              <a:t> (Student)</a:t>
            </a: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99910"/>
            <a:ext cx="2167467" cy="175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7469" y="4893542"/>
            <a:ext cx="3513667" cy="196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5723472" y="3835402"/>
            <a:ext cx="3640670" cy="13496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60000"/>
              </a:lnSpc>
            </a:pPr>
            <a:r>
              <a:rPr lang="en-US" sz="1200" b="0" dirty="0" smtClean="0">
                <a:solidFill>
                  <a:srgbClr val="000099"/>
                </a:solidFill>
                <a:latin typeface="+mj-lt"/>
              </a:rPr>
              <a:t>Activities</a:t>
            </a:r>
            <a:r>
              <a:rPr lang="en-US" sz="1200" b="0" dirty="0" smtClean="0">
                <a:latin typeface="+mj-lt"/>
              </a:rPr>
              <a:t> : Data </a:t>
            </a:r>
            <a:r>
              <a:rPr lang="en-US" sz="1200" b="0" dirty="0">
                <a:latin typeface="+mj-lt"/>
              </a:rPr>
              <a:t>Analysis on  </a:t>
            </a:r>
            <a:r>
              <a:rPr lang="en-US" sz="1200" b="0" dirty="0" err="1">
                <a:latin typeface="+mj-lt"/>
              </a:rPr>
              <a:t>Leptoquark</a:t>
            </a:r>
            <a:r>
              <a:rPr lang="en-US" sz="1200" b="0" dirty="0">
                <a:latin typeface="+mj-lt"/>
              </a:rPr>
              <a:t> search</a:t>
            </a:r>
          </a:p>
          <a:p>
            <a:pPr algn="l" eaLnBrk="1" hangingPunct="1">
              <a:lnSpc>
                <a:spcPct val="60000"/>
              </a:lnSpc>
            </a:pPr>
            <a:endParaRPr lang="en-US" sz="1200" b="0" dirty="0" smtClean="0">
              <a:latin typeface="+mj-lt"/>
            </a:endParaRPr>
          </a:p>
          <a:p>
            <a:pPr algn="l" eaLnBrk="1" hangingPunct="1">
              <a:lnSpc>
                <a:spcPct val="60000"/>
              </a:lnSpc>
            </a:pPr>
            <a:r>
              <a:rPr lang="en-US" sz="1200" b="0" dirty="0" smtClean="0">
                <a:latin typeface="+mj-lt"/>
              </a:rPr>
              <a:t>                 Data </a:t>
            </a:r>
            <a:r>
              <a:rPr lang="en-US" sz="1200" b="0" dirty="0">
                <a:latin typeface="+mj-lt"/>
              </a:rPr>
              <a:t>Analysis on  LFV</a:t>
            </a:r>
          </a:p>
          <a:p>
            <a:pPr algn="l" eaLnBrk="1" hangingPunct="1">
              <a:lnSpc>
                <a:spcPct val="60000"/>
              </a:lnSpc>
            </a:pPr>
            <a:endParaRPr lang="en-US" sz="1200" b="0" dirty="0" smtClean="0">
              <a:latin typeface="+mj-lt"/>
            </a:endParaRPr>
          </a:p>
          <a:p>
            <a:pPr algn="l" eaLnBrk="1" hangingPunct="1">
              <a:lnSpc>
                <a:spcPct val="60000"/>
              </a:lnSpc>
            </a:pPr>
            <a:r>
              <a:rPr lang="en-US" sz="1200" b="0" dirty="0" smtClean="0">
                <a:latin typeface="+mj-lt"/>
              </a:rPr>
              <a:t>                 Validation </a:t>
            </a:r>
            <a:r>
              <a:rPr lang="en-US" sz="1200" b="0" dirty="0">
                <a:latin typeface="+mj-lt"/>
              </a:rPr>
              <a:t>on new software releases</a:t>
            </a:r>
          </a:p>
          <a:p>
            <a:pPr algn="l" eaLnBrk="1" hangingPunct="1">
              <a:lnSpc>
                <a:spcPct val="60000"/>
              </a:lnSpc>
            </a:pPr>
            <a:endParaRPr lang="en-US" sz="1200" b="0" dirty="0" smtClean="0">
              <a:latin typeface="+mj-lt"/>
            </a:endParaRPr>
          </a:p>
          <a:p>
            <a:pPr algn="l" eaLnBrk="1" hangingPunct="1">
              <a:lnSpc>
                <a:spcPct val="60000"/>
              </a:lnSpc>
            </a:pPr>
            <a:r>
              <a:rPr lang="en-US" sz="1200" b="0" dirty="0" smtClean="0">
                <a:latin typeface="+mj-lt"/>
              </a:rPr>
              <a:t>                 Data </a:t>
            </a:r>
            <a:r>
              <a:rPr lang="en-US" sz="1200" b="0" dirty="0">
                <a:latin typeface="+mj-lt"/>
              </a:rPr>
              <a:t>taking run shifts   </a:t>
            </a:r>
            <a:endParaRPr lang="en-US" sz="1200" b="0" dirty="0" smtClean="0">
              <a:latin typeface="+mj-lt"/>
            </a:endParaRPr>
          </a:p>
          <a:p>
            <a:pPr algn="l" eaLnBrk="1" hangingPunct="1">
              <a:lnSpc>
                <a:spcPct val="60000"/>
              </a:lnSpc>
            </a:pPr>
            <a:r>
              <a:rPr lang="en-US" sz="1200" b="0" dirty="0" smtClean="0">
                <a:latin typeface="+mj-lt"/>
              </a:rPr>
              <a:t> </a:t>
            </a:r>
            <a:endParaRPr lang="en-US" sz="1200" b="0" dirty="0">
              <a:latin typeface="+mj-lt"/>
            </a:endParaRPr>
          </a:p>
          <a:p>
            <a:pPr algn="l" eaLnBrk="1" hangingPunct="1">
              <a:lnSpc>
                <a:spcPct val="65000"/>
              </a:lnSpc>
            </a:pPr>
            <a:r>
              <a:rPr lang="en-US" sz="1200" b="0" dirty="0">
                <a:solidFill>
                  <a:srgbClr val="000099"/>
                </a:solidFill>
                <a:latin typeface="+mj-lt"/>
              </a:rPr>
              <a:t>Publications</a:t>
            </a:r>
            <a:r>
              <a:rPr lang="en-US" sz="1200" b="0" dirty="0">
                <a:latin typeface="+mj-lt"/>
              </a:rPr>
              <a:t> : </a:t>
            </a:r>
            <a:r>
              <a:rPr lang="en-US" sz="1200" b="0" dirty="0" smtClean="0">
                <a:latin typeface="+mj-lt"/>
              </a:rPr>
              <a:t>5 </a:t>
            </a:r>
            <a:r>
              <a:rPr lang="en-US" sz="1200" b="0" dirty="0">
                <a:latin typeface="+mj-lt"/>
              </a:rPr>
              <a:t>Conference papers &amp; 1</a:t>
            </a:r>
            <a:r>
              <a:rPr lang="en-US" sz="1200" b="0" dirty="0" smtClean="0">
                <a:latin typeface="+mj-lt"/>
              </a:rPr>
              <a:t> PL-B</a:t>
            </a:r>
          </a:p>
          <a:p>
            <a:pPr algn="l" eaLnBrk="1" hangingPunct="1">
              <a:lnSpc>
                <a:spcPct val="65000"/>
              </a:lnSpc>
            </a:pPr>
            <a:endParaRPr lang="en-US" sz="1200" b="0" dirty="0">
              <a:latin typeface="+mj-lt"/>
            </a:endParaRPr>
          </a:p>
          <a:p>
            <a:pPr algn="l" eaLnBrk="1" hangingPunct="1">
              <a:lnSpc>
                <a:spcPct val="65000"/>
              </a:lnSpc>
            </a:pPr>
            <a:r>
              <a:rPr lang="en-US" sz="1200" b="0" dirty="0" smtClean="0">
                <a:latin typeface="+mj-lt"/>
              </a:rPr>
              <a:t>Support: Ministry of </a:t>
            </a:r>
            <a:r>
              <a:rPr lang="en-US" sz="1200" b="0" dirty="0" err="1" smtClean="0">
                <a:latin typeface="+mj-lt"/>
              </a:rPr>
              <a:t>Education+DESY</a:t>
            </a:r>
            <a:r>
              <a:rPr lang="en-US" sz="1200" b="0" dirty="0" smtClean="0">
                <a:latin typeface="+mj-lt"/>
              </a:rPr>
              <a:t> – 60K/3yrs                    </a:t>
            </a:r>
            <a:endParaRPr lang="el-GR" sz="12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2791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828799" y="-84670"/>
            <a:ext cx="4982633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/>
            <a:r>
              <a:rPr lang="en-US" sz="3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KM3NeT</a:t>
            </a:r>
            <a:endParaRPr lang="en-US" sz="36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2480773"/>
            <a:ext cx="9144000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000" b="1" dirty="0">
                <a:latin typeface="+mj-lt"/>
              </a:rPr>
              <a:t>Tools and methods for simulation and evaluation of very large volume Cherenkov neutrino detectors ,</a:t>
            </a:r>
            <a:r>
              <a:rPr lang="en-US" sz="1000" dirty="0">
                <a:latin typeface="+mj-lt"/>
              </a:rPr>
              <a:t>A.G. </a:t>
            </a:r>
            <a:r>
              <a:rPr lang="en-US" sz="1000" dirty="0" err="1">
                <a:latin typeface="+mj-lt"/>
              </a:rPr>
              <a:t>Tsirigotis</a:t>
            </a:r>
            <a:r>
              <a:rPr lang="en-US" sz="1000" dirty="0">
                <a:latin typeface="+mj-lt"/>
              </a:rPr>
              <a:t>, A. </a:t>
            </a:r>
            <a:r>
              <a:rPr lang="en-US" sz="1000" dirty="0" err="1">
                <a:latin typeface="+mj-lt"/>
              </a:rPr>
              <a:t>Leisos</a:t>
            </a:r>
            <a:r>
              <a:rPr lang="en-US" sz="1000" dirty="0">
                <a:latin typeface="+mj-lt"/>
              </a:rPr>
              <a:t>, S.E. </a:t>
            </a:r>
            <a:r>
              <a:rPr lang="en-US" sz="1000" dirty="0" err="1">
                <a:latin typeface="+mj-lt"/>
              </a:rPr>
              <a:t>Tzamarias</a:t>
            </a:r>
            <a:r>
              <a:rPr lang="en-US" sz="1000" dirty="0">
                <a:latin typeface="+mj-lt"/>
              </a:rPr>
              <a:t>, </a:t>
            </a:r>
            <a:r>
              <a:rPr lang="en-US" sz="1000" b="1" dirty="0">
                <a:latin typeface="+mj-lt"/>
              </a:rPr>
              <a:t>NIM 639 (2011)</a:t>
            </a:r>
          </a:p>
          <a:p>
            <a:endParaRPr lang="en-US" sz="1000" b="1" dirty="0" smtClean="0">
              <a:latin typeface="+mj-lt"/>
            </a:endParaRPr>
          </a:p>
          <a:p>
            <a:r>
              <a:rPr lang="en-US" sz="1000" b="1" dirty="0" smtClean="0">
                <a:latin typeface="+mj-lt"/>
              </a:rPr>
              <a:t>Using </a:t>
            </a:r>
            <a:r>
              <a:rPr lang="en-US" sz="1000" b="1" dirty="0">
                <a:latin typeface="+mj-lt"/>
              </a:rPr>
              <a:t>HOURS to evaluate very large volume undersea neutrino telescope configurations</a:t>
            </a:r>
            <a:r>
              <a:rPr lang="en-US" sz="1000" dirty="0">
                <a:latin typeface="+mj-lt"/>
              </a:rPr>
              <a:t>, A.G., A. </a:t>
            </a:r>
            <a:r>
              <a:rPr lang="en-US" sz="1000" dirty="0" err="1">
                <a:latin typeface="+mj-lt"/>
              </a:rPr>
              <a:t>Leisos</a:t>
            </a:r>
            <a:r>
              <a:rPr lang="en-US" sz="1000" dirty="0">
                <a:latin typeface="+mj-lt"/>
              </a:rPr>
              <a:t>, S.E. </a:t>
            </a:r>
            <a:r>
              <a:rPr lang="en-US" sz="1000" dirty="0" err="1">
                <a:latin typeface="+mj-lt"/>
              </a:rPr>
              <a:t>Tzamarias</a:t>
            </a:r>
            <a:r>
              <a:rPr lang="en-US" sz="1000" dirty="0">
                <a:latin typeface="+mj-lt"/>
              </a:rPr>
              <a:t> and On behalf of the KM3NeT Consortium</a:t>
            </a:r>
            <a:r>
              <a:rPr lang="en-US" sz="1000" b="1" dirty="0">
                <a:latin typeface="+mj-lt"/>
              </a:rPr>
              <a:t>, NIM 626 (2011</a:t>
            </a:r>
            <a:r>
              <a:rPr lang="en-US" sz="1000" b="1" dirty="0" smtClean="0">
                <a:latin typeface="+mj-lt"/>
              </a:rPr>
              <a:t>)</a:t>
            </a:r>
          </a:p>
          <a:p>
            <a:endParaRPr lang="en-US" sz="1000" b="1" dirty="0" smtClean="0">
              <a:latin typeface="+mj-lt"/>
            </a:endParaRPr>
          </a:p>
          <a:p>
            <a:r>
              <a:rPr lang="en-US" sz="1000" b="1" dirty="0" smtClean="0">
                <a:latin typeface="+mj-lt"/>
              </a:rPr>
              <a:t>Synchronous </a:t>
            </a:r>
            <a:r>
              <a:rPr lang="en-US" sz="1000" b="1" dirty="0">
                <a:latin typeface="+mj-lt"/>
              </a:rPr>
              <a:t>detection of extensive air showers by a HELYCON detector array and a deep sea underwater neutrino telescope: Statistical and systematic effects </a:t>
            </a:r>
            <a:r>
              <a:rPr lang="en-US" sz="1000" dirty="0">
                <a:latin typeface="+mj-lt"/>
              </a:rPr>
              <a:t>A. </a:t>
            </a:r>
            <a:r>
              <a:rPr lang="en-US" sz="1000" dirty="0" err="1">
                <a:latin typeface="+mj-lt"/>
              </a:rPr>
              <a:t>Leisos</a:t>
            </a:r>
            <a:r>
              <a:rPr lang="en-US" sz="1000" dirty="0">
                <a:latin typeface="+mj-lt"/>
              </a:rPr>
              <a:t>, G. </a:t>
            </a:r>
            <a:r>
              <a:rPr lang="en-US" sz="1000" dirty="0" err="1">
                <a:latin typeface="+mj-lt"/>
              </a:rPr>
              <a:t>Bourlis</a:t>
            </a:r>
            <a:r>
              <a:rPr lang="en-US" sz="1000" dirty="0">
                <a:latin typeface="+mj-lt"/>
              </a:rPr>
              <a:t>, A.G. </a:t>
            </a:r>
            <a:r>
              <a:rPr lang="en-US" sz="1000" dirty="0" err="1">
                <a:latin typeface="+mj-lt"/>
              </a:rPr>
              <a:t>Tsirigotis</a:t>
            </a:r>
            <a:r>
              <a:rPr lang="en-US" sz="1000" dirty="0">
                <a:latin typeface="+mj-lt"/>
              </a:rPr>
              <a:t>, S.E. </a:t>
            </a:r>
            <a:r>
              <a:rPr lang="en-US" sz="1000" dirty="0" err="1">
                <a:latin typeface="+mj-lt"/>
              </a:rPr>
              <a:t>Tzamarias</a:t>
            </a:r>
            <a:r>
              <a:rPr lang="en-US" sz="1000" dirty="0">
                <a:latin typeface="+mj-lt"/>
              </a:rPr>
              <a:t> , On behalf of the KM3NeT Consortium, </a:t>
            </a:r>
            <a:r>
              <a:rPr lang="en-US" sz="1000" b="1" dirty="0">
                <a:latin typeface="+mj-lt"/>
              </a:rPr>
              <a:t>NIM 639 (2011</a:t>
            </a:r>
            <a:r>
              <a:rPr lang="en-US" sz="1000" b="1" dirty="0" smtClean="0">
                <a:latin typeface="+mj-lt"/>
              </a:rPr>
              <a:t>)</a:t>
            </a:r>
          </a:p>
          <a:p>
            <a:endParaRPr lang="en-US" sz="1000" b="1" dirty="0" smtClean="0">
              <a:latin typeface="+mj-lt"/>
            </a:endParaRPr>
          </a:p>
          <a:p>
            <a:r>
              <a:rPr lang="en-US" sz="1000" b="1" dirty="0">
                <a:latin typeface="+mj-lt"/>
              </a:rPr>
              <a:t>Calibration and optimization of a very large volume neutrino telescope using extensive air showers </a:t>
            </a:r>
            <a:r>
              <a:rPr lang="en-US" sz="1000" dirty="0">
                <a:latin typeface="+mj-lt"/>
              </a:rPr>
              <a:t>A. </a:t>
            </a:r>
            <a:r>
              <a:rPr lang="en-US" sz="1000" dirty="0" err="1">
                <a:latin typeface="+mj-lt"/>
              </a:rPr>
              <a:t>Leisos</a:t>
            </a:r>
            <a:r>
              <a:rPr lang="en-US" sz="1000" baseline="30000" dirty="0" err="1">
                <a:latin typeface="+mj-lt"/>
                <a:hlinkClick r:id="rId2"/>
              </a:rPr>
              <a:t>a</a:t>
            </a:r>
            <a:r>
              <a:rPr lang="en-US" sz="1000" baseline="30000" dirty="0">
                <a:latin typeface="+mj-lt"/>
              </a:rPr>
              <a:t>, , </a:t>
            </a:r>
            <a:r>
              <a:rPr lang="en-US" sz="1000" dirty="0">
                <a:latin typeface="+mj-lt"/>
              </a:rPr>
              <a:t>, G. </a:t>
            </a:r>
            <a:r>
              <a:rPr lang="en-US" sz="1000" dirty="0" err="1">
                <a:latin typeface="+mj-lt"/>
              </a:rPr>
              <a:t>Bourlis</a:t>
            </a:r>
            <a:r>
              <a:rPr lang="en-US" sz="1000" baseline="30000" dirty="0" err="1">
                <a:latin typeface="+mj-lt"/>
                <a:hlinkClick r:id="rId2"/>
              </a:rPr>
              <a:t>a</a:t>
            </a:r>
            <a:r>
              <a:rPr lang="en-US" sz="1000" dirty="0">
                <a:latin typeface="+mj-lt"/>
              </a:rPr>
              <a:t>, N.A.B. </a:t>
            </a:r>
            <a:r>
              <a:rPr lang="en-US" sz="1000" dirty="0" err="1">
                <a:latin typeface="+mj-lt"/>
              </a:rPr>
              <a:t>Gizani</a:t>
            </a:r>
            <a:r>
              <a:rPr lang="en-US" sz="1000" baseline="30000" dirty="0" err="1">
                <a:latin typeface="+mj-lt"/>
                <a:hlinkClick r:id="rId2"/>
              </a:rPr>
              <a:t>a</a:t>
            </a:r>
            <a:r>
              <a:rPr lang="en-US" sz="1000" dirty="0">
                <a:latin typeface="+mj-lt"/>
              </a:rPr>
              <a:t>, E.P. </a:t>
            </a:r>
            <a:r>
              <a:rPr lang="en-US" sz="1000" dirty="0" err="1">
                <a:latin typeface="+mj-lt"/>
              </a:rPr>
              <a:t>Christopoulou</a:t>
            </a:r>
            <a:r>
              <a:rPr lang="en-US" sz="1000" baseline="30000" dirty="0" err="1">
                <a:latin typeface="+mj-lt"/>
                <a:hlinkClick r:id="rId3"/>
              </a:rPr>
              <a:t>b</a:t>
            </a:r>
            <a:r>
              <a:rPr lang="en-US" sz="1000" dirty="0">
                <a:latin typeface="+mj-lt"/>
              </a:rPr>
              <a:t>, A.G. </a:t>
            </a:r>
            <a:r>
              <a:rPr lang="en-US" sz="1000" dirty="0" err="1">
                <a:latin typeface="+mj-lt"/>
              </a:rPr>
              <a:t>Tsirigotis</a:t>
            </a:r>
            <a:r>
              <a:rPr lang="en-US" sz="1000" baseline="30000" dirty="0" err="1">
                <a:latin typeface="+mj-lt"/>
                <a:hlinkClick r:id="rId2"/>
              </a:rPr>
              <a:t>a</a:t>
            </a:r>
            <a:r>
              <a:rPr lang="en-US" sz="1000" dirty="0">
                <a:latin typeface="+mj-lt"/>
              </a:rPr>
              <a:t>, S.E. </a:t>
            </a:r>
            <a:r>
              <a:rPr lang="en-US" sz="1000" dirty="0" err="1">
                <a:latin typeface="+mj-lt"/>
              </a:rPr>
              <a:t>Tzamarias</a:t>
            </a:r>
            <a:r>
              <a:rPr lang="en-US" sz="1000" baseline="30000" dirty="0" err="1">
                <a:latin typeface="+mj-lt"/>
                <a:hlinkClick r:id="rId2"/>
              </a:rPr>
              <a:t>a</a:t>
            </a:r>
            <a:r>
              <a:rPr lang="en-US" sz="1000" dirty="0">
                <a:latin typeface="+mj-lt"/>
              </a:rPr>
              <a:t> and representing the KM3NeT Consortium, </a:t>
            </a:r>
            <a:r>
              <a:rPr lang="en-US" sz="1000" b="1" dirty="0">
                <a:latin typeface="+mj-lt"/>
              </a:rPr>
              <a:t>NIM 626-627 (2011)</a:t>
            </a:r>
          </a:p>
          <a:p>
            <a:endParaRPr lang="en-US" sz="1000" b="1" dirty="0">
              <a:latin typeface="+mj-lt"/>
            </a:endParaRPr>
          </a:p>
          <a:p>
            <a:r>
              <a:rPr lang="en-US" sz="1000" b="1" dirty="0" smtClean="0">
                <a:latin typeface="+mj-lt"/>
              </a:rPr>
              <a:t>HOU </a:t>
            </a:r>
            <a:r>
              <a:rPr lang="en-US" sz="1000" b="1" dirty="0">
                <a:latin typeface="+mj-lt"/>
              </a:rPr>
              <a:t>Reconstruction &amp; Simulation (HOURS): A complete simulation and reconstruction package for very large volume underwater neutrino telescopes</a:t>
            </a:r>
            <a:r>
              <a:rPr lang="en-US" sz="1000" dirty="0">
                <a:latin typeface="+mj-lt"/>
              </a:rPr>
              <a:t>, A.G. </a:t>
            </a:r>
            <a:r>
              <a:rPr lang="en-US" sz="1000" dirty="0" err="1">
                <a:latin typeface="+mj-lt"/>
              </a:rPr>
              <a:t>Tsirigotis</a:t>
            </a:r>
            <a:r>
              <a:rPr lang="en-US" sz="1000" dirty="0">
                <a:latin typeface="+mj-lt"/>
              </a:rPr>
              <a:t>, A. </a:t>
            </a:r>
            <a:r>
              <a:rPr lang="en-US" sz="1000" dirty="0" err="1">
                <a:latin typeface="+mj-lt"/>
              </a:rPr>
              <a:t>Leisos</a:t>
            </a:r>
            <a:r>
              <a:rPr lang="en-US" sz="1000" dirty="0">
                <a:latin typeface="+mj-lt"/>
              </a:rPr>
              <a:t>, S.E. </a:t>
            </a:r>
            <a:r>
              <a:rPr lang="en-US" sz="1000" dirty="0" err="1">
                <a:latin typeface="+mj-lt"/>
              </a:rPr>
              <a:t>Tzamarias</a:t>
            </a:r>
            <a:r>
              <a:rPr lang="en-US" sz="1000" b="1" dirty="0">
                <a:latin typeface="+mj-lt"/>
              </a:rPr>
              <a:t>, NIM 6260627 (2010</a:t>
            </a:r>
            <a:r>
              <a:rPr lang="en-US" sz="1000" dirty="0" smtClean="0">
                <a:latin typeface="+mj-lt"/>
              </a:rPr>
              <a:t>)</a:t>
            </a:r>
          </a:p>
          <a:p>
            <a:endParaRPr lang="en-US" sz="1000" dirty="0">
              <a:latin typeface="+mj-lt"/>
            </a:endParaRPr>
          </a:p>
          <a:p>
            <a:pPr lvl="0" algn="just" defTabSz="457200"/>
            <a:r>
              <a:rPr lang="en-US" sz="1000" b="1" dirty="0">
                <a:latin typeface="+mj-lt"/>
              </a:rPr>
              <a:t>Reconstruction efficiency and discovery potential of a Mediterranean neutrino telescope: A simulation study using the Hellenic Open University Simulation &amp; Reconstruction (HOURS) package, </a:t>
            </a:r>
            <a:r>
              <a:rPr lang="en-US" sz="1000" dirty="0">
                <a:latin typeface="+mj-lt"/>
              </a:rPr>
              <a:t>A. </a:t>
            </a:r>
            <a:r>
              <a:rPr lang="en-US" sz="1000" dirty="0" err="1">
                <a:latin typeface="+mj-lt"/>
              </a:rPr>
              <a:t>Tsirigotis</a:t>
            </a:r>
            <a:r>
              <a:rPr lang="en-US" sz="1000" dirty="0">
                <a:latin typeface="+mj-lt"/>
              </a:rPr>
              <a:t>, A. </a:t>
            </a:r>
            <a:r>
              <a:rPr lang="en-US" sz="1000" dirty="0" err="1">
                <a:latin typeface="+mj-lt"/>
              </a:rPr>
              <a:t>Leisos</a:t>
            </a:r>
            <a:r>
              <a:rPr lang="en-US" sz="1000" dirty="0">
                <a:latin typeface="+mj-lt"/>
              </a:rPr>
              <a:t>, S. </a:t>
            </a:r>
            <a:r>
              <a:rPr lang="en-US" sz="1000" dirty="0" err="1">
                <a:latin typeface="+mj-lt"/>
              </a:rPr>
              <a:t>Tzamarias</a:t>
            </a:r>
            <a:r>
              <a:rPr lang="en-US" sz="1000" dirty="0">
                <a:latin typeface="+mj-lt"/>
              </a:rPr>
              <a:t>, </a:t>
            </a:r>
            <a:r>
              <a:rPr lang="en-US" sz="1000" dirty="0" err="1">
                <a:latin typeface="+mj-lt"/>
              </a:rPr>
              <a:t>VLVnT</a:t>
            </a:r>
            <a:r>
              <a:rPr lang="en-US" sz="1000" dirty="0">
                <a:latin typeface="+mj-lt"/>
              </a:rPr>
              <a:t> 2011, to be published in </a:t>
            </a:r>
            <a:r>
              <a:rPr lang="en-US" sz="1000" dirty="0" smtClean="0">
                <a:latin typeface="+mj-lt"/>
              </a:rPr>
              <a:t>NIM</a:t>
            </a:r>
          </a:p>
          <a:p>
            <a:pPr lvl="0" algn="just" defTabSz="457200"/>
            <a:endParaRPr lang="en-US" sz="1000" dirty="0">
              <a:latin typeface="+mj-lt"/>
            </a:endParaRPr>
          </a:p>
          <a:p>
            <a:pPr algn="just" defTabSz="457200"/>
            <a:r>
              <a:rPr lang="en-US" sz="1000" b="1" dirty="0">
                <a:solidFill>
                  <a:srgbClr val="000000"/>
                </a:solidFill>
                <a:latin typeface="+mj-lt"/>
              </a:rPr>
              <a:t>A reconstruction method for neutrino induced muon tracks taking into account the </a:t>
            </a:r>
            <a:r>
              <a:rPr lang="en-US" sz="1000" b="1" dirty="0" err="1">
                <a:solidFill>
                  <a:srgbClr val="000000"/>
                </a:solidFill>
                <a:latin typeface="+mj-lt"/>
              </a:rPr>
              <a:t>apriori</a:t>
            </a:r>
            <a:r>
              <a:rPr lang="en-US" sz="1000" b="1" dirty="0">
                <a:solidFill>
                  <a:srgbClr val="000000"/>
                </a:solidFill>
                <a:latin typeface="+mj-lt"/>
              </a:rPr>
              <a:t> knowledge of the neutrino source, 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A.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Tsirigotis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, A.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Leisos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, S.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Tzamarias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VLVnT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 2011, to be published in </a:t>
            </a:r>
            <a:r>
              <a:rPr lang="en-US" sz="1000" dirty="0" smtClean="0">
                <a:solidFill>
                  <a:srgbClr val="000000"/>
                </a:solidFill>
                <a:latin typeface="+mj-lt"/>
              </a:rPr>
              <a:t>NIM</a:t>
            </a:r>
          </a:p>
          <a:p>
            <a:pPr algn="just" defTabSz="457200"/>
            <a:endParaRPr lang="en-US" sz="1000" dirty="0">
              <a:solidFill>
                <a:srgbClr val="000000"/>
              </a:solidFill>
              <a:latin typeface="+mj-lt"/>
            </a:endParaRPr>
          </a:p>
          <a:p>
            <a:pPr algn="just" defTabSz="457200"/>
            <a:r>
              <a:rPr lang="en-US" sz="1000" b="1" dirty="0">
                <a:solidFill>
                  <a:srgbClr val="000000"/>
                </a:solidFill>
                <a:latin typeface="+mj-lt"/>
              </a:rPr>
              <a:t>Evaluation of the discovery potential of an underwater Mediterranean neutrino telescope taking into account the estimated directional resolution and energy of the reconstructed track, 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A.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Leisos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, A.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Tsirigotis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,  S.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Tzamarias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VLVnT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 2011, to be published in NIM</a:t>
            </a:r>
          </a:p>
          <a:p>
            <a:pPr algn="just" defTabSz="457200"/>
            <a:endParaRPr lang="en-US" sz="1000" dirty="0" smtClean="0">
              <a:solidFill>
                <a:srgbClr val="000000"/>
              </a:solidFill>
              <a:latin typeface="+mj-lt"/>
            </a:endParaRPr>
          </a:p>
          <a:p>
            <a:pPr algn="just" defTabSz="457200"/>
            <a:r>
              <a:rPr lang="en-US" sz="1000" b="1" dirty="0">
                <a:solidFill>
                  <a:srgbClr val="000000"/>
                </a:solidFill>
                <a:latin typeface="+mj-lt"/>
              </a:rPr>
              <a:t>A feasibility study for the detection of Super Nova explosions with an Underwater Neutrino Telescope, 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A.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Leisos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, A.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Tsirigotis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,  S.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Tzamarias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+mj-lt"/>
              </a:rPr>
              <a:t>VLVnT</a:t>
            </a:r>
            <a:r>
              <a:rPr lang="en-US" sz="1000" dirty="0">
                <a:solidFill>
                  <a:srgbClr val="000000"/>
                </a:solidFill>
                <a:latin typeface="+mj-lt"/>
              </a:rPr>
              <a:t> 2011, to be published in NIM</a:t>
            </a:r>
          </a:p>
          <a:p>
            <a:pPr algn="just" defTabSz="457200"/>
            <a:endParaRPr lang="en-US" sz="1000" dirty="0">
              <a:solidFill>
                <a:srgbClr val="000000"/>
              </a:solidFill>
              <a:latin typeface="+mj-lt"/>
            </a:endParaRPr>
          </a:p>
          <a:p>
            <a:pPr lvl="0" algn="just" defTabSz="457200"/>
            <a:endParaRPr lang="en-US" sz="1000" dirty="0">
              <a:latin typeface="+mj-lt"/>
            </a:endParaRPr>
          </a:p>
          <a:p>
            <a:endParaRPr lang="en-US" sz="1000" dirty="0">
              <a:latin typeface="+mj-lt"/>
            </a:endParaRPr>
          </a:p>
          <a:p>
            <a:endParaRPr lang="en-US" sz="1000" dirty="0">
              <a:latin typeface="+mj-lt"/>
            </a:endParaRPr>
          </a:p>
          <a:p>
            <a:endParaRPr lang="en-US" sz="10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0200" y="4749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261218"/>
              </p:ext>
            </p:extLst>
          </p:nvPr>
        </p:nvGraphicFramePr>
        <p:xfrm>
          <a:off x="5579534" y="498528"/>
          <a:ext cx="3564468" cy="1071880"/>
        </p:xfrm>
        <a:graphic>
          <a:graphicData uri="http://schemas.openxmlformats.org/drawingml/2006/table">
            <a:tbl>
              <a:tblPr/>
              <a:tblGrid>
                <a:gridCol w="1828799"/>
                <a:gridCol w="1735669"/>
              </a:tblGrid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Institutions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Staff+Postdocs+ Stu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UoA+Nestor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+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1+1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Demokritos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4+1+1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HOU+Aegean+UoP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7+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1+3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4" y="457199"/>
            <a:ext cx="3516117" cy="210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791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 bwMode="auto">
          <a:xfrm>
            <a:off x="429683" y="-121707"/>
            <a:ext cx="8229600" cy="781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>
                <a:latin typeface="Arial" charset="0"/>
                <a:ea typeface="ＭＳ Ｐゴシック" charset="0"/>
              </a:rPr>
              <a:t>Theory (1)</a:t>
            </a:r>
          </a:p>
        </p:txBody>
      </p:sp>
      <p:sp>
        <p:nvSpPr>
          <p:cNvPr id="3" name="Rectangle 2"/>
          <p:cNvSpPr/>
          <p:nvPr/>
        </p:nvSpPr>
        <p:spPr>
          <a:xfrm>
            <a:off x="-49213" y="1562630"/>
            <a:ext cx="9534526" cy="5294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Standard Model Phenomenology: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err="1">
                <a:latin typeface="+mj-lt"/>
              </a:rPr>
              <a:t>UoI</a:t>
            </a:r>
            <a:r>
              <a:rPr lang="en-US" sz="2000" dirty="0">
                <a:latin typeface="+mj-lt"/>
              </a:rPr>
              <a:t>, AUTH, Demokritos, </a:t>
            </a:r>
            <a:r>
              <a:rPr lang="en-US" sz="2000" dirty="0" err="1">
                <a:latin typeface="+mj-lt"/>
              </a:rPr>
              <a:t>UoP</a:t>
            </a:r>
            <a:endParaRPr lang="en-US" sz="2000" dirty="0">
              <a:latin typeface="+mj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Physics of Strong Interactions, NLO corrections: </a:t>
            </a:r>
            <a:r>
              <a:rPr lang="en-US" sz="2000" dirty="0" err="1">
                <a:latin typeface="+mj-lt"/>
              </a:rPr>
              <a:t>UoA</a:t>
            </a:r>
            <a:r>
              <a:rPr lang="en-US" sz="2000" dirty="0">
                <a:latin typeface="+mj-lt"/>
              </a:rPr>
              <a:t>, Demokritos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Monte Carlo Generators:</a:t>
            </a:r>
            <a:r>
              <a:rPr lang="en-US" sz="2000" dirty="0">
                <a:latin typeface="+mj-lt"/>
              </a:rPr>
              <a:t> Demokritos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Lattice Gauge Theories:</a:t>
            </a:r>
            <a:r>
              <a:rPr lang="en-US" sz="2000" dirty="0">
                <a:latin typeface="+mj-lt"/>
              </a:rPr>
              <a:t> NTU-Athens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Neutrinos: </a:t>
            </a:r>
            <a:r>
              <a:rPr lang="en-US" sz="2000" dirty="0">
                <a:latin typeface="+mj-lt"/>
              </a:rPr>
              <a:t>AUTH, </a:t>
            </a:r>
            <a:r>
              <a:rPr lang="en-US" sz="2000" dirty="0" err="1">
                <a:latin typeface="+mj-lt"/>
              </a:rPr>
              <a:t>UoA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UoP</a:t>
            </a:r>
            <a:endParaRPr lang="en-US" sz="2000" dirty="0">
              <a:latin typeface="+mj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Beyond the Standard Model Physics, </a:t>
            </a:r>
            <a:r>
              <a:rPr lang="en-US" sz="2000" b="1" dirty="0" smtClean="0">
                <a:latin typeface="+mj-lt"/>
              </a:rPr>
              <a:t>SUSY: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>
                <a:latin typeface="+mj-lt"/>
              </a:rPr>
              <a:t>UoA</a:t>
            </a:r>
            <a:r>
              <a:rPr lang="en-US" sz="2000" dirty="0">
                <a:latin typeface="+mj-lt"/>
              </a:rPr>
              <a:t>, NTU-Athens, AUTH, </a:t>
            </a:r>
            <a:r>
              <a:rPr lang="en-US" sz="2000" dirty="0" err="1">
                <a:latin typeface="+mj-lt"/>
              </a:rPr>
              <a:t>UoI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UoP</a:t>
            </a:r>
            <a:r>
              <a:rPr lang="en-US" sz="2000" dirty="0">
                <a:latin typeface="+mj-lt"/>
              </a:rPr>
              <a:t>, Demokritos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Modern Aspects of Quantum Field Theory: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err="1">
                <a:latin typeface="+mj-lt"/>
              </a:rPr>
              <a:t>UoA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UoC</a:t>
            </a:r>
            <a:endParaRPr lang="en-US" sz="2000" dirty="0">
              <a:latin typeface="+mj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String Theory:</a:t>
            </a:r>
            <a:r>
              <a:rPr lang="en-US" sz="2000" dirty="0">
                <a:latin typeface="+mj-lt"/>
              </a:rPr>
              <a:t> Athens, NTU-Athens, </a:t>
            </a:r>
            <a:r>
              <a:rPr lang="en-US" sz="2000" dirty="0" err="1">
                <a:latin typeface="+mj-lt"/>
              </a:rPr>
              <a:t>UoC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UoP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UoI</a:t>
            </a:r>
            <a:r>
              <a:rPr lang="en-US" sz="2000" dirty="0">
                <a:latin typeface="+mj-lt"/>
              </a:rPr>
              <a:t>, Demokritos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Holography: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err="1">
                <a:latin typeface="+mj-lt"/>
              </a:rPr>
              <a:t>UoC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UoA</a:t>
            </a:r>
            <a:endParaRPr lang="en-US" sz="2000" dirty="0">
              <a:latin typeface="+mj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Physics of Extra Dimensions: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err="1">
                <a:latin typeface="+mj-lt"/>
              </a:rPr>
              <a:t>UoA</a:t>
            </a:r>
            <a:r>
              <a:rPr lang="en-US" sz="2000" dirty="0">
                <a:latin typeface="+mj-lt"/>
              </a:rPr>
              <a:t>, NTU-Athens, </a:t>
            </a:r>
            <a:r>
              <a:rPr lang="en-US" sz="2000" dirty="0" err="1">
                <a:latin typeface="+mj-lt"/>
              </a:rPr>
              <a:t>UoI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UoC</a:t>
            </a:r>
            <a:endParaRPr lang="en-US" sz="2000" dirty="0">
              <a:latin typeface="+mj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 err="1">
                <a:latin typeface="+mj-lt"/>
              </a:rPr>
              <a:t>Astroparticle</a:t>
            </a:r>
            <a:r>
              <a:rPr lang="en-US" sz="2000" b="1" dirty="0">
                <a:latin typeface="+mj-lt"/>
              </a:rPr>
              <a:t> Physics: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err="1">
                <a:latin typeface="+mj-lt"/>
              </a:rPr>
              <a:t>UoA</a:t>
            </a:r>
            <a:r>
              <a:rPr lang="en-US" sz="2000" dirty="0">
                <a:latin typeface="+mj-lt"/>
              </a:rPr>
              <a:t>, AUTH, </a:t>
            </a:r>
            <a:r>
              <a:rPr lang="en-US" sz="2000" dirty="0" err="1">
                <a:latin typeface="+mj-lt"/>
              </a:rPr>
              <a:t>UoI</a:t>
            </a:r>
            <a:endParaRPr lang="en-US" sz="2000" dirty="0">
              <a:latin typeface="+mj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Cosmology: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err="1">
                <a:latin typeface="+mj-lt"/>
              </a:rPr>
              <a:t>UoA</a:t>
            </a:r>
            <a:r>
              <a:rPr lang="en-US" sz="2000" dirty="0">
                <a:latin typeface="+mj-lt"/>
              </a:rPr>
              <a:t>, NTU-Athens, AUTH, </a:t>
            </a:r>
            <a:r>
              <a:rPr lang="en-US" sz="2000" dirty="0" err="1">
                <a:latin typeface="+mj-lt"/>
              </a:rPr>
              <a:t>UoC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UoI</a:t>
            </a:r>
            <a:endParaRPr lang="en-US" sz="2000" dirty="0">
              <a:latin typeface="+mj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General Relativity: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err="1">
                <a:latin typeface="+mj-lt"/>
              </a:rPr>
              <a:t>UoA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UoI</a:t>
            </a:r>
            <a:endParaRPr lang="en-US" sz="2000" dirty="0">
              <a:latin typeface="+mj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Quantum Gravity:</a:t>
            </a:r>
            <a:r>
              <a:rPr lang="en-US" sz="2000" dirty="0">
                <a:latin typeface="+mj-lt"/>
              </a:rPr>
              <a:t> NTU-Athens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Neutrino physics: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err="1">
                <a:latin typeface="+mj-lt"/>
              </a:rPr>
              <a:t>UoI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UoP</a:t>
            </a:r>
            <a:endParaRPr lang="en-US" sz="2000" dirty="0">
              <a:latin typeface="+mj-lt"/>
            </a:endParaRPr>
          </a:p>
          <a:p>
            <a:pPr>
              <a:defRPr/>
            </a:pPr>
            <a:r>
              <a:rPr lang="en-US" b="1" dirty="0"/>
              <a:t> </a:t>
            </a:r>
            <a:endParaRPr lang="en-US" dirty="0"/>
          </a:p>
        </p:txBody>
      </p:sp>
      <p:sp>
        <p:nvSpPr>
          <p:cNvPr id="51203" name="Title 1"/>
          <p:cNvSpPr txBox="1">
            <a:spLocks/>
          </p:cNvSpPr>
          <p:nvPr/>
        </p:nvSpPr>
        <p:spPr bwMode="auto">
          <a:xfrm>
            <a:off x="122238" y="1090613"/>
            <a:ext cx="822960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/>
            <a:r>
              <a:rPr lang="en-US" sz="2800" u="sng">
                <a:solidFill>
                  <a:schemeClr val="tx2"/>
                </a:solidFill>
                <a:latin typeface="Arial" charset="0"/>
                <a:cs typeface="Arial" charset="0"/>
              </a:rPr>
              <a:t>Research Activities by Topic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82133" y="617009"/>
            <a:ext cx="6970713" cy="368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/>
              <a:t>Rich theoretical program; Staff </a:t>
            </a:r>
            <a:r>
              <a:rPr lang="en-US" b="1" dirty="0" smtClean="0"/>
              <a:t>46, </a:t>
            </a:r>
            <a:r>
              <a:rPr lang="en-US" b="1" dirty="0"/>
              <a:t>Postdocs: </a:t>
            </a:r>
            <a:r>
              <a:rPr lang="en-US" b="1" dirty="0" smtClean="0"/>
              <a:t>12, </a:t>
            </a:r>
            <a:r>
              <a:rPr lang="en-US" b="1" dirty="0"/>
              <a:t>Students: 33</a:t>
            </a:r>
          </a:p>
        </p:txBody>
      </p:sp>
      <p:sp>
        <p:nvSpPr>
          <p:cNvPr id="6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 bwMode="auto">
          <a:xfrm>
            <a:off x="438150" y="-138641"/>
            <a:ext cx="8229600" cy="781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>
                <a:latin typeface="Arial" charset="0"/>
                <a:ea typeface="ＭＳ Ｐゴシック" charset="0"/>
              </a:rPr>
              <a:t>Theory (2)</a:t>
            </a:r>
          </a:p>
        </p:txBody>
      </p:sp>
      <p:sp>
        <p:nvSpPr>
          <p:cNvPr id="3" name="Rectangle 2"/>
          <p:cNvSpPr/>
          <p:nvPr/>
        </p:nvSpPr>
        <p:spPr>
          <a:xfrm>
            <a:off x="-39688" y="1055688"/>
            <a:ext cx="9183688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CRETE-HEPCOSMO (REGPOT): </a:t>
            </a:r>
            <a:r>
              <a:rPr lang="en-US" sz="2000" dirty="0">
                <a:latin typeface="+mj-lt"/>
              </a:rPr>
              <a:t>E. </a:t>
            </a:r>
            <a:r>
              <a:rPr lang="en-US" sz="2000" dirty="0" err="1">
                <a:latin typeface="+mj-lt"/>
              </a:rPr>
              <a:t>Kiritsis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UoC</a:t>
            </a:r>
            <a:r>
              <a:rPr lang="en-US" sz="2000" dirty="0">
                <a:latin typeface="+mj-lt"/>
              </a:rPr>
              <a:t>; Nodes: </a:t>
            </a:r>
            <a:r>
              <a:rPr lang="en-US" sz="2000" dirty="0" err="1">
                <a:latin typeface="+mj-lt"/>
              </a:rPr>
              <a:t>UoC</a:t>
            </a:r>
            <a:r>
              <a:rPr lang="en-US" sz="2000" dirty="0">
                <a:latin typeface="+mj-lt"/>
              </a:rPr>
              <a:t>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HEPTOOLS: </a:t>
            </a:r>
            <a:r>
              <a:rPr lang="en-US" sz="2000" dirty="0">
                <a:latin typeface="+mj-lt"/>
              </a:rPr>
              <a:t>C. Papadopoulos, Demokritos; Nodes: </a:t>
            </a:r>
            <a:r>
              <a:rPr lang="en-US" sz="2000" dirty="0" err="1">
                <a:latin typeface="+mj-lt"/>
              </a:rPr>
              <a:t>UoI</a:t>
            </a:r>
            <a:r>
              <a:rPr lang="en-US" sz="2000" dirty="0">
                <a:latin typeface="+mj-lt"/>
              </a:rPr>
              <a:t>, AUTH, </a:t>
            </a:r>
            <a:r>
              <a:rPr lang="en-US" sz="2000" dirty="0" err="1">
                <a:latin typeface="+mj-lt"/>
              </a:rPr>
              <a:t>UoA</a:t>
            </a:r>
            <a:endParaRPr lang="en-US" sz="2000" dirty="0">
              <a:latin typeface="+mj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UNILHC (ITN):</a:t>
            </a:r>
            <a:r>
              <a:rPr lang="en-US" sz="2000" dirty="0">
                <a:latin typeface="+mj-lt"/>
              </a:rPr>
              <a:t> I. Antoniadis, CERN; Nodes: </a:t>
            </a:r>
            <a:r>
              <a:rPr lang="en-US" sz="2000" dirty="0" err="1">
                <a:latin typeface="+mj-lt"/>
              </a:rPr>
              <a:t>UoI</a:t>
            </a:r>
            <a:r>
              <a:rPr lang="en-US" sz="2000" dirty="0">
                <a:latin typeface="+mj-lt"/>
              </a:rPr>
              <a:t>, AUTH, </a:t>
            </a:r>
            <a:r>
              <a:rPr lang="en-US" sz="2000" dirty="0" err="1">
                <a:latin typeface="+mj-lt"/>
              </a:rPr>
              <a:t>UoA</a:t>
            </a:r>
            <a:endParaRPr lang="en-US" sz="2000" dirty="0">
              <a:latin typeface="+mj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UNIVERSENET:</a:t>
            </a:r>
            <a:r>
              <a:rPr lang="en-US" sz="2000" dirty="0">
                <a:latin typeface="+mj-lt"/>
              </a:rPr>
              <a:t> S. </a:t>
            </a:r>
            <a:r>
              <a:rPr lang="en-US" sz="2000" dirty="0" err="1">
                <a:latin typeface="+mj-lt"/>
              </a:rPr>
              <a:t>Sarkar</a:t>
            </a:r>
            <a:r>
              <a:rPr lang="en-US" sz="2000" dirty="0">
                <a:latin typeface="+mj-lt"/>
              </a:rPr>
              <a:t>, Oxford; </a:t>
            </a:r>
            <a:r>
              <a:rPr lang="en-US" sz="2000" dirty="0" err="1">
                <a:latin typeface="+mj-lt"/>
              </a:rPr>
              <a:t>UoI</a:t>
            </a:r>
            <a:r>
              <a:rPr lang="en-US" sz="2000" dirty="0">
                <a:latin typeface="+mj-lt"/>
              </a:rPr>
              <a:t>, AUTH, </a:t>
            </a:r>
            <a:r>
              <a:rPr lang="en-US" sz="2000" dirty="0" err="1">
                <a:latin typeface="+mj-lt"/>
              </a:rPr>
              <a:t>UoA</a:t>
            </a:r>
            <a:r>
              <a:rPr lang="en-US" sz="2000" dirty="0">
                <a:latin typeface="+mj-lt"/>
              </a:rPr>
              <a:t>, NTUA, Demokritos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QUEST for UNIFICATION: </a:t>
            </a:r>
            <a:r>
              <a:rPr lang="en-US" sz="2000" dirty="0">
                <a:latin typeface="+mj-lt"/>
              </a:rPr>
              <a:t>I. Antoniadis, CERN; Nodes: AUTH, </a:t>
            </a:r>
            <a:r>
              <a:rPr lang="en-US" sz="2000" dirty="0" err="1">
                <a:latin typeface="+mj-lt"/>
              </a:rPr>
              <a:t>UoI</a:t>
            </a:r>
            <a:r>
              <a:rPr lang="en-US" sz="2000" dirty="0">
                <a:latin typeface="+mj-lt"/>
              </a:rPr>
              <a:t>, NTUA, </a:t>
            </a:r>
            <a:r>
              <a:rPr lang="en-US" sz="2000" dirty="0" err="1">
                <a:latin typeface="+mj-lt"/>
              </a:rPr>
              <a:t>UoA</a:t>
            </a:r>
            <a:r>
              <a:rPr lang="en-US" sz="2000" dirty="0">
                <a:latin typeface="+mj-lt"/>
              </a:rPr>
              <a:t>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ENRAGE (RTN): </a:t>
            </a:r>
            <a:r>
              <a:rPr lang="en-US" sz="2000" dirty="0">
                <a:latin typeface="+mj-lt"/>
              </a:rPr>
              <a:t>R. Loll, Utrecht; Nodes: </a:t>
            </a:r>
            <a:r>
              <a:rPr lang="en-US" sz="2000" dirty="0" err="1">
                <a:latin typeface="+mj-lt"/>
              </a:rPr>
              <a:t>UoC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UoP</a:t>
            </a:r>
            <a:r>
              <a:rPr lang="en-US" sz="2000" dirty="0">
                <a:latin typeface="+mj-lt"/>
              </a:rPr>
              <a:t>, NTUA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000" b="1" dirty="0">
                <a:latin typeface="+mj-lt"/>
              </a:rPr>
              <a:t>CONSTITUENTS FUNDAMENTAL FORCES &amp; SYMMETRIES of the UNIVERSE:</a:t>
            </a:r>
            <a:r>
              <a:rPr lang="en-US" sz="2000" dirty="0">
                <a:latin typeface="+mj-lt"/>
              </a:rPr>
              <a:t> D. </a:t>
            </a:r>
            <a:r>
              <a:rPr lang="en-US" sz="2000" dirty="0" err="1">
                <a:latin typeface="+mj-lt"/>
              </a:rPr>
              <a:t>Luest</a:t>
            </a:r>
            <a:r>
              <a:rPr lang="en-US" sz="2000" dirty="0">
                <a:latin typeface="+mj-lt"/>
              </a:rPr>
              <a:t>, Munich; Nodes: NTUA, </a:t>
            </a:r>
            <a:r>
              <a:rPr lang="en-US" sz="2000" dirty="0" err="1">
                <a:latin typeface="+mj-lt"/>
              </a:rPr>
              <a:t>UoP</a:t>
            </a:r>
            <a:r>
              <a:rPr lang="en-U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UoC</a:t>
            </a:r>
            <a:endParaRPr lang="en-US" sz="2000" dirty="0">
              <a:latin typeface="+mj-lt"/>
            </a:endParaRPr>
          </a:p>
        </p:txBody>
      </p:sp>
      <p:sp>
        <p:nvSpPr>
          <p:cNvPr id="52227" name="Title 1"/>
          <p:cNvSpPr txBox="1">
            <a:spLocks/>
          </p:cNvSpPr>
          <p:nvPr/>
        </p:nvSpPr>
        <p:spPr bwMode="auto">
          <a:xfrm>
            <a:off x="-103188" y="582613"/>
            <a:ext cx="9324976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/>
            <a:r>
              <a:rPr lang="en-US" u="sng">
                <a:solidFill>
                  <a:schemeClr val="tx2"/>
                </a:solidFill>
                <a:latin typeface="Arial" charset="0"/>
                <a:cs typeface="Arial" charset="0"/>
              </a:rPr>
              <a:t>Recent &amp; Current Research Programs/Networks</a:t>
            </a:r>
          </a:p>
        </p:txBody>
      </p:sp>
      <p:sp>
        <p:nvSpPr>
          <p:cNvPr id="29700" name="TextBox 1"/>
          <p:cNvSpPr txBox="1">
            <a:spLocks noChangeArrowheads="1"/>
          </p:cNvSpPr>
          <p:nvPr/>
        </p:nvSpPr>
        <p:spPr bwMode="auto">
          <a:xfrm>
            <a:off x="0" y="4071938"/>
            <a:ext cx="34686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u="sng" dirty="0" smtClean="0">
                <a:latin typeface="+mj-lt"/>
              </a:rPr>
              <a:t>Extra Funding for Postdocs,</a:t>
            </a:r>
          </a:p>
          <a:p>
            <a:pPr eaLnBrk="1" hangingPunct="1">
              <a:defRPr/>
            </a:pPr>
            <a:r>
              <a:rPr lang="en-US" sz="1600" u="sng" dirty="0" smtClean="0">
                <a:latin typeface="+mj-lt"/>
              </a:rPr>
              <a:t>Students, Travelling, Equipment:</a:t>
            </a:r>
          </a:p>
          <a:p>
            <a:pPr eaLnBrk="1" hangingPunct="1">
              <a:defRPr/>
            </a:pPr>
            <a:r>
              <a:rPr lang="en-US" sz="1600" dirty="0" smtClean="0">
                <a:latin typeface="+mj-lt"/>
              </a:rPr>
              <a:t>Ministry of Education, </a:t>
            </a:r>
          </a:p>
          <a:p>
            <a:pPr eaLnBrk="1" hangingPunct="1">
              <a:defRPr/>
            </a:pPr>
            <a:r>
              <a:rPr lang="en-US" sz="1600" dirty="0" smtClean="0">
                <a:latin typeface="+mj-lt"/>
              </a:rPr>
              <a:t>Ministry of Development, </a:t>
            </a:r>
          </a:p>
          <a:p>
            <a:pPr eaLnBrk="1" hangingPunct="1">
              <a:defRPr/>
            </a:pPr>
            <a:r>
              <a:rPr lang="en-US" sz="1600" dirty="0" smtClean="0">
                <a:latin typeface="+mj-lt"/>
              </a:rPr>
              <a:t>University Basic Research Agencies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37721" y="3922186"/>
            <a:ext cx="342806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+mj-lt"/>
              </a:rPr>
              <a:t>Publications (inspires) </a:t>
            </a:r>
            <a:r>
              <a:rPr lang="en-US" sz="1400" dirty="0">
                <a:latin typeface="+mj-lt"/>
              </a:rPr>
              <a:t>in </a:t>
            </a:r>
            <a:r>
              <a:rPr lang="en-US" sz="1400" dirty="0" smtClean="0">
                <a:latin typeface="+mj-lt"/>
              </a:rPr>
              <a:t>2009-2010-now</a:t>
            </a:r>
            <a:endParaRPr lang="en-US" sz="1400" dirty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840985"/>
              </p:ext>
            </p:extLst>
          </p:nvPr>
        </p:nvGraphicFramePr>
        <p:xfrm>
          <a:off x="5507567" y="4174064"/>
          <a:ext cx="3568700" cy="2336800"/>
        </p:xfrm>
        <a:graphic>
          <a:graphicData uri="http://schemas.openxmlformats.org/drawingml/2006/table">
            <a:tbl>
              <a:tblPr/>
              <a:tblGrid>
                <a:gridCol w="1244600"/>
                <a:gridCol w="1244600"/>
                <a:gridCol w="1079500"/>
              </a:tblGrid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Institutions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Staff+Post+Stu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Publications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 of Athens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13+0+5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NTU-Athens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8+2+8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AUTh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5+0+3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Demokritos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3+1+5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 of Ioannina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8+1+5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 of Patras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3+0+3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 of Crete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6+8+4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-414879" y="355599"/>
            <a:ext cx="6002866" cy="3699933"/>
          </a:xfrm>
          <a:prstGeom prst="rect">
            <a:avLst/>
          </a:prstGeom>
          <a:solidFill>
            <a:schemeClr val="bg1">
              <a:lumMod val="95000"/>
            </a:schemeClr>
          </a:solidFill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000" dirty="0" smtClean="0">
                <a:latin typeface="Arial" charset="0"/>
                <a:ea typeface="ＭＳ Ｐゴシック" charset="0"/>
              </a:rPr>
              <a:t>2007</a:t>
            </a: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Deployment of the </a:t>
            </a:r>
            <a:r>
              <a:rPr lang="en-US" sz="1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GR-07-UOI-HEPLAB</a:t>
            </a:r>
            <a:r>
              <a:rPr lang="en-US" sz="1000" dirty="0" smtClean="0">
                <a:latin typeface="Arial" charset="0"/>
                <a:cs typeface="Arial" charset="0"/>
              </a:rPr>
              <a:t> GRID site</a:t>
            </a:r>
            <a:br>
              <a:rPr lang="en-US" sz="1000" dirty="0" smtClean="0">
                <a:latin typeface="Arial" charset="0"/>
                <a:cs typeface="Arial" charset="0"/>
              </a:rPr>
            </a:br>
            <a:r>
              <a:rPr lang="en-US" sz="1000" dirty="0" smtClean="0">
                <a:latin typeface="Arial" charset="0"/>
                <a:cs typeface="Arial" charset="0"/>
              </a:rPr>
              <a:t>at the HEP Laboratory of the University of </a:t>
            </a:r>
            <a:r>
              <a:rPr lang="en-US" sz="1000" dirty="0" err="1" smtClean="0">
                <a:latin typeface="Arial" charset="0"/>
                <a:cs typeface="Arial" charset="0"/>
              </a:rPr>
              <a:t>Ioannina</a:t>
            </a:r>
            <a:endParaRPr lang="en-US" sz="1000" dirty="0" smtClean="0">
              <a:latin typeface="Arial" charset="0"/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The site supports the </a:t>
            </a:r>
            <a:r>
              <a:rPr lang="en-US" sz="1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CMS VO</a:t>
            </a: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Size: 10 CPUs / storage element of ~5 TB</a:t>
            </a:r>
          </a:p>
          <a:p>
            <a:pPr>
              <a:lnSpc>
                <a:spcPct val="80000"/>
              </a:lnSpc>
            </a:pPr>
            <a:r>
              <a:rPr lang="en-US" sz="1000" dirty="0" smtClean="0">
                <a:latin typeface="Arial" charset="0"/>
                <a:ea typeface="ＭＳ Ｐゴシック" charset="0"/>
              </a:rPr>
              <a:t>2008 - 2009</a:t>
            </a: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Site certification </a:t>
            </a:r>
            <a:r>
              <a:rPr lang="en-US" sz="1000" dirty="0" smtClean="0">
                <a:latin typeface="Arial" charset="0"/>
                <a:cs typeface="Arial" charset="0"/>
                <a:sym typeface="Wingdings" charset="0"/>
              </a:rPr>
              <a:t></a:t>
            </a:r>
            <a:r>
              <a:rPr lang="en-US" sz="1000" dirty="0" smtClean="0">
                <a:latin typeface="Arial" charset="0"/>
                <a:cs typeface="Arial" charset="0"/>
              </a:rPr>
              <a:t> GR-07-UOI-HEPLAB in </a:t>
            </a:r>
            <a:r>
              <a:rPr lang="en-US" sz="1000" b="1" dirty="0" smtClean="0">
                <a:latin typeface="Arial" charset="0"/>
                <a:cs typeface="Arial" charset="0"/>
              </a:rPr>
              <a:t>production status</a:t>
            </a: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Member of the Tier-3 CMS GRID sites: </a:t>
            </a:r>
            <a:r>
              <a:rPr lang="en-US" sz="1000" b="1" dirty="0" smtClean="0">
                <a:latin typeface="Arial" charset="0"/>
                <a:cs typeface="Arial" charset="0"/>
              </a:rPr>
              <a:t>T3_GR_Ioannina</a:t>
            </a: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Middleware: gLite3.1/SLC4 &amp; gLite3.2/SLC5</a:t>
            </a: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Size: 28 CPUs / ~40 TB storage element</a:t>
            </a:r>
          </a:p>
          <a:p>
            <a:pPr>
              <a:lnSpc>
                <a:spcPct val="80000"/>
              </a:lnSpc>
            </a:pPr>
            <a:r>
              <a:rPr lang="en-US" sz="1000" dirty="0" smtClean="0">
                <a:latin typeface="Arial" charset="0"/>
                <a:ea typeface="ＭＳ Ｐゴシック" charset="0"/>
              </a:rPr>
              <a:t>2010</a:t>
            </a: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Limited funding received (50k</a:t>
            </a:r>
            <a:r>
              <a:rPr lang="el-GR" sz="1000" dirty="0" smtClean="0">
                <a:latin typeface="Arial" charset="0"/>
                <a:cs typeface="Arial" charset="0"/>
              </a:rPr>
              <a:t>€</a:t>
            </a:r>
            <a:r>
              <a:rPr lang="en-US" sz="1000" dirty="0" smtClean="0">
                <a:latin typeface="Arial" charset="0"/>
                <a:cs typeface="Arial" charset="0"/>
              </a:rPr>
              <a:t>) </a:t>
            </a:r>
            <a:r>
              <a:rPr lang="en-US" sz="1000" dirty="0" smtClean="0">
                <a:latin typeface="Arial" charset="0"/>
                <a:cs typeface="Arial" charset="0"/>
                <a:sym typeface="Wingdings" charset="0"/>
              </a:rPr>
              <a:t> </a:t>
            </a:r>
            <a:r>
              <a:rPr lang="en-US" sz="1000" dirty="0" smtClean="0">
                <a:latin typeface="Arial" charset="0"/>
                <a:cs typeface="Arial" charset="0"/>
              </a:rPr>
              <a:t>Major site upgrade (new CPUs and disk space)</a:t>
            </a: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installation/configuration/testing of SLC5 CMSSW (32- and 64-bit)</a:t>
            </a: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Middleware: </a:t>
            </a:r>
            <a:r>
              <a:rPr lang="en-US" sz="1000" dirty="0" err="1" smtClean="0">
                <a:latin typeface="Arial" charset="0"/>
                <a:cs typeface="Arial" charset="0"/>
              </a:rPr>
              <a:t>gLite</a:t>
            </a:r>
            <a:r>
              <a:rPr lang="en-US" sz="1000" dirty="0" smtClean="0">
                <a:latin typeface="Arial" charset="0"/>
                <a:cs typeface="Arial" charset="0"/>
              </a:rPr>
              <a:t> 3.2 / SLC5</a:t>
            </a: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Size: 116 CPUs / ~200 TB storage element</a:t>
            </a:r>
          </a:p>
          <a:p>
            <a:pPr>
              <a:lnSpc>
                <a:spcPct val="80000"/>
              </a:lnSpc>
            </a:pPr>
            <a:r>
              <a:rPr lang="en-US" sz="1000" dirty="0" smtClean="0">
                <a:latin typeface="Arial" charset="0"/>
                <a:ea typeface="ＭＳ Ｐゴシック" charset="0"/>
              </a:rPr>
              <a:t>2011</a:t>
            </a: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Construction of a new room with air-conditioning for the site</a:t>
            </a:r>
          </a:p>
          <a:p>
            <a:pPr lvl="1">
              <a:lnSpc>
                <a:spcPct val="80000"/>
              </a:lnSpc>
            </a:pPr>
            <a:r>
              <a:rPr lang="en-US" sz="1000" b="1" dirty="0" err="1" smtClean="0">
                <a:solidFill>
                  <a:srgbClr val="0033CC"/>
                </a:solidFill>
                <a:latin typeface="Arial" charset="0"/>
                <a:cs typeface="Arial" charset="0"/>
              </a:rPr>
              <a:t>MoU</a:t>
            </a:r>
            <a:r>
              <a:rPr lang="en-US" sz="1000" b="1" dirty="0" smtClean="0">
                <a:solidFill>
                  <a:srgbClr val="0033CC"/>
                </a:solidFill>
                <a:latin typeface="Arial" charset="0"/>
                <a:cs typeface="Arial" charset="0"/>
              </a:rPr>
              <a:t> signed between </a:t>
            </a:r>
            <a:r>
              <a:rPr lang="en-US" sz="1000" b="1" u="sng" dirty="0" smtClean="0">
                <a:solidFill>
                  <a:srgbClr val="0033CC"/>
                </a:solidFill>
                <a:latin typeface="Arial" charset="0"/>
                <a:cs typeface="Arial" charset="0"/>
              </a:rPr>
              <a:t>WLCG/CERN</a:t>
            </a:r>
            <a:r>
              <a:rPr lang="en-US" sz="1000" b="1" dirty="0" smtClean="0">
                <a:solidFill>
                  <a:srgbClr val="0033CC"/>
                </a:solidFill>
                <a:latin typeface="Arial" charset="0"/>
                <a:cs typeface="Arial" charset="0"/>
              </a:rPr>
              <a:t> and the </a:t>
            </a:r>
            <a:r>
              <a:rPr lang="en-US" sz="1000" b="1" u="sng" dirty="0" smtClean="0">
                <a:solidFill>
                  <a:srgbClr val="0033CC"/>
                </a:solidFill>
                <a:latin typeface="Arial" charset="0"/>
                <a:cs typeface="Arial" charset="0"/>
              </a:rPr>
              <a:t>University of </a:t>
            </a:r>
            <a:r>
              <a:rPr lang="en-US" sz="1000" b="1" u="sng" dirty="0" err="1" smtClean="0">
                <a:solidFill>
                  <a:srgbClr val="0033CC"/>
                </a:solidFill>
                <a:latin typeface="Arial" charset="0"/>
                <a:cs typeface="Arial" charset="0"/>
              </a:rPr>
              <a:t>Ioannina</a:t>
            </a:r>
            <a:r>
              <a:rPr lang="en-US" sz="1000" b="1" u="sng" dirty="0" smtClean="0">
                <a:solidFill>
                  <a:srgbClr val="0033CC"/>
                </a:solidFill>
                <a:latin typeface="Arial" charset="0"/>
                <a:cs typeface="Arial" charset="0"/>
              </a:rPr>
              <a:t> </a:t>
            </a:r>
            <a:r>
              <a:rPr lang="en-US" sz="1000" dirty="0" smtClean="0">
                <a:latin typeface="Arial" charset="0"/>
                <a:cs typeface="Arial" charset="0"/>
                <a:sym typeface="Wingdings" charset="0"/>
              </a:rPr>
              <a:t> </a:t>
            </a:r>
            <a:r>
              <a:rPr lang="en-US" sz="1000" b="1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charset="0"/>
              </a:rPr>
              <a:t>Tier-2</a:t>
            </a:r>
            <a:br>
              <a:rPr lang="en-US" sz="1000" b="1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charset="0"/>
              </a:rPr>
            </a:br>
            <a:r>
              <a:rPr lang="en-US" sz="1000" dirty="0" smtClean="0">
                <a:latin typeface="Arial" charset="0"/>
                <a:cs typeface="Arial" charset="0"/>
                <a:sym typeface="Wingdings" charset="0"/>
              </a:rPr>
              <a:t>(April 2011)</a:t>
            </a:r>
            <a:endParaRPr lang="en-US" sz="1000" dirty="0">
              <a:latin typeface="Arial" charset="0"/>
              <a:cs typeface="Arial" charset="0"/>
              <a:sym typeface="Wingdings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000" i="1" dirty="0" smtClean="0">
                <a:latin typeface="Arial" charset="0"/>
                <a:cs typeface="Arial" charset="0"/>
                <a:sym typeface="Wingdings" charset="0"/>
              </a:rPr>
              <a:t>        </a:t>
            </a:r>
            <a:r>
              <a:rPr lang="en-US" sz="1000" i="1" dirty="0" smtClean="0">
                <a:latin typeface="Arial" charset="0"/>
                <a:cs typeface="Arial" charset="0"/>
              </a:rPr>
              <a:t>Tier      Country	Federation Name	              Accounting Name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000" b="1" i="1" dirty="0">
                <a:latin typeface="Arial" charset="0"/>
                <a:cs typeface="Arial" charset="0"/>
              </a:rPr>
              <a:t> </a:t>
            </a:r>
            <a:r>
              <a:rPr lang="en-US" sz="1000" b="1" i="1" dirty="0" smtClean="0">
                <a:latin typeface="Arial" charset="0"/>
                <a:cs typeface="Arial" charset="0"/>
              </a:rPr>
              <a:t>       </a:t>
            </a:r>
            <a:r>
              <a:rPr lang="en-US" sz="1000" b="1" dirty="0" smtClean="0">
                <a:latin typeface="Arial" charset="0"/>
                <a:cs typeface="Arial" charset="0"/>
              </a:rPr>
              <a:t>Tier2    Greece	HEP Laboratory, U. of </a:t>
            </a:r>
            <a:r>
              <a:rPr lang="en-US" sz="1000" b="1" dirty="0" err="1" smtClean="0">
                <a:latin typeface="Arial" charset="0"/>
                <a:cs typeface="Arial" charset="0"/>
              </a:rPr>
              <a:t>Ioannina</a:t>
            </a:r>
            <a:r>
              <a:rPr lang="en-US" sz="1000" b="1" dirty="0">
                <a:latin typeface="Arial" charset="0"/>
                <a:cs typeface="Arial" charset="0"/>
              </a:rPr>
              <a:t> </a:t>
            </a:r>
            <a:r>
              <a:rPr lang="en-US" sz="1000" b="1" dirty="0" smtClean="0">
                <a:latin typeface="Arial" charset="0"/>
                <a:cs typeface="Arial" charset="0"/>
              </a:rPr>
              <a:t>            GR-</a:t>
            </a:r>
            <a:r>
              <a:rPr lang="en-US" sz="1000" b="1" dirty="0" err="1" smtClean="0">
                <a:latin typeface="Arial" charset="0"/>
                <a:cs typeface="Arial" charset="0"/>
              </a:rPr>
              <a:t>Ioannina</a:t>
            </a:r>
            <a:r>
              <a:rPr lang="en-US" sz="1000" b="1" dirty="0" smtClean="0">
                <a:latin typeface="Arial" charset="0"/>
                <a:cs typeface="Arial" charset="0"/>
              </a:rPr>
              <a:t>-HEP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1000" dirty="0" smtClean="0">
                <a:latin typeface="Arial" charset="0"/>
                <a:cs typeface="Arial" charset="0"/>
              </a:rPr>
              <a:t>WLCG REBUS </a:t>
            </a:r>
            <a:r>
              <a:rPr lang="en-US" sz="1000" dirty="0" smtClean="0">
                <a:latin typeface="Arial" charset="0"/>
                <a:cs typeface="Arial" charset="0"/>
                <a:sym typeface="Wingdings" charset="0"/>
              </a:rPr>
              <a:t> </a:t>
            </a:r>
            <a:r>
              <a:rPr lang="en-US" sz="1000" dirty="0" smtClean="0">
                <a:latin typeface="Arial" charset="0"/>
                <a:cs typeface="Arial" charset="0"/>
                <a:hlinkClick r:id="rId2"/>
              </a:rPr>
              <a:t>http://gstat-wlcg.cern.ch/apps/topology/federation/281</a:t>
            </a:r>
            <a:endParaRPr lang="en-US" sz="1000" dirty="0" smtClean="0">
              <a:latin typeface="Arial" charset="0"/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The site is upgraded/renamed for CMS: </a:t>
            </a:r>
            <a:r>
              <a:rPr lang="en-US" sz="1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T2_GR_Ioannina</a:t>
            </a:r>
            <a:r>
              <a:rPr lang="en-US" sz="1000" dirty="0" smtClean="0">
                <a:latin typeface="Arial" charset="0"/>
                <a:cs typeface="Arial" charset="0"/>
              </a:rPr>
              <a:t>   </a:t>
            </a:r>
            <a:r>
              <a:rPr lang="en-US" sz="1000" i="1" dirty="0" smtClean="0">
                <a:latin typeface="Arial" charset="0"/>
                <a:cs typeface="Arial" charset="0"/>
              </a:rPr>
              <a:t>(since 4 Nov 2011)</a:t>
            </a:r>
            <a:endParaRPr lang="en-US" sz="1000" b="1" i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en-US" sz="1000" dirty="0" smtClean="0">
                <a:latin typeface="Arial" charset="0"/>
                <a:cs typeface="Arial" charset="0"/>
              </a:rPr>
              <a:t>Size: </a:t>
            </a:r>
            <a:r>
              <a:rPr lang="en-US" sz="1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135 CPUs </a:t>
            </a:r>
            <a:r>
              <a:rPr lang="en-US" sz="1000" dirty="0" smtClean="0">
                <a:latin typeface="Arial" charset="0"/>
                <a:cs typeface="Arial" charset="0"/>
              </a:rPr>
              <a:t>/ </a:t>
            </a:r>
            <a:r>
              <a:rPr lang="en-US" sz="1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~</a:t>
            </a:r>
            <a:r>
              <a:rPr lang="en-US" sz="1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200 TB </a:t>
            </a:r>
            <a:r>
              <a:rPr lang="en-US" sz="1000" dirty="0" smtClean="0">
                <a:latin typeface="Arial" charset="0"/>
                <a:cs typeface="Arial" charset="0"/>
              </a:rPr>
              <a:t>storage element</a:t>
            </a:r>
          </a:p>
          <a:p>
            <a:pPr lvl="1">
              <a:lnSpc>
                <a:spcPct val="80000"/>
              </a:lnSpc>
            </a:pPr>
            <a:endParaRPr lang="en-US" sz="1000" b="1" dirty="0">
              <a:latin typeface="Arial" charset="0"/>
              <a:cs typeface="Arial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921002" y="-84670"/>
            <a:ext cx="2954867" cy="351895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WLCG Tier-2 GRID at </a:t>
            </a:r>
            <a:r>
              <a:rPr lang="en-US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UOI</a:t>
            </a:r>
            <a:endParaRPr lang="en-US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7346" name="Picture 2" descr="C:\Documents and Settings\Owner\Desktop\heplab_logo_215x83_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8538" y="0"/>
            <a:ext cx="1417638" cy="547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Content Placeholder 2"/>
          <p:cNvSpPr>
            <a:spLocks noGrp="1"/>
          </p:cNvSpPr>
          <p:nvPr>
            <p:ph idx="1"/>
          </p:nvPr>
        </p:nvSpPr>
        <p:spPr bwMode="auto">
          <a:xfrm>
            <a:off x="-42340" y="4533370"/>
            <a:ext cx="4554538" cy="3636962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sz="1200" dirty="0" smtClean="0"/>
              <a:t>~10000 CMS jobs / month</a:t>
            </a:r>
          </a:p>
          <a:p>
            <a:pPr>
              <a:defRPr/>
            </a:pPr>
            <a:r>
              <a:rPr lang="en-US" sz="1200" dirty="0" smtClean="0"/>
              <a:t>~180 CMS users</a:t>
            </a:r>
            <a:endParaRPr lang="el-GR" sz="1200" dirty="0" smtClean="0"/>
          </a:p>
          <a:p>
            <a:pPr>
              <a:defRPr/>
            </a:pPr>
            <a:r>
              <a:rPr lang="en-US" sz="1200" dirty="0" smtClean="0"/>
              <a:t>0.5 FTE of CMS service work</a:t>
            </a:r>
            <a:endParaRPr lang="el-GR" sz="1200" dirty="0" smtClean="0"/>
          </a:p>
          <a:p>
            <a:pPr>
              <a:defRPr/>
            </a:pPr>
            <a:r>
              <a:rPr lang="en-US" sz="1200" dirty="0" smtClean="0"/>
              <a:t>Yearly pledged resources to WLCG</a:t>
            </a:r>
          </a:p>
          <a:p>
            <a:pPr lvl="1">
              <a:defRPr/>
            </a:pPr>
            <a:r>
              <a:rPr lang="en-US" sz="1200" dirty="0" smtClean="0"/>
              <a:t>CPU:	3040 HEP-SPEC06</a:t>
            </a:r>
          </a:p>
          <a:p>
            <a:pPr lvl="1">
              <a:defRPr/>
            </a:pPr>
            <a:r>
              <a:rPr lang="en-US" sz="1200" dirty="0" smtClean="0"/>
              <a:t>Disk:	200 </a:t>
            </a:r>
            <a:r>
              <a:rPr lang="en-US" sz="1200" dirty="0" err="1" smtClean="0"/>
              <a:t>Tbytes</a:t>
            </a:r>
            <a:endParaRPr lang="en-US" sz="1200" dirty="0" smtClean="0"/>
          </a:p>
          <a:p>
            <a:pPr lvl="1">
              <a:defRPr/>
            </a:pPr>
            <a:r>
              <a:rPr lang="en-US" sz="1200" dirty="0" smtClean="0"/>
              <a:t>100% CMS VO</a:t>
            </a:r>
            <a:endParaRPr lang="el-GR" sz="1200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Pledge delivery on track</a:t>
            </a:r>
          </a:p>
          <a:p>
            <a:pPr lvl="1"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51% delivered on the first 6 months</a:t>
            </a:r>
          </a:p>
        </p:txBody>
      </p:sp>
      <p:pic>
        <p:nvPicPr>
          <p:cNvPr id="57348" name="Picture 5" descr="Z:\grid plots\jobnumbers_individua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0354" y="4216390"/>
            <a:ext cx="3773645" cy="240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6" descr="Z:\grid plots\3dab49c72aff5b78deeeb1e23ea8b335df39a114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4179" y="2710428"/>
            <a:ext cx="4069821" cy="843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flipV="1">
            <a:off x="7850594" y="3341724"/>
            <a:ext cx="79515" cy="563562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6727562" y="3905285"/>
            <a:ext cx="2279931" cy="2769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/>
              <a:t>Downtime: construction works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93042" y="5127622"/>
            <a:ext cx="272601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/>
              <a:t>Completed jobs / month</a:t>
            </a:r>
          </a:p>
        </p:txBody>
      </p:sp>
      <p:sp>
        <p:nvSpPr>
          <p:cNvPr id="10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14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pic>
        <p:nvPicPr>
          <p:cNvPr id="15" name="Picture 4" descr="Z:\grid plots\terminatedjobsstatus_individual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7335" y="4302972"/>
            <a:ext cx="1947333" cy="1809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Z:\grid plots\ea46a4504664a8fc59d1732b997638c74667297a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1510" y="601133"/>
            <a:ext cx="3727858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6070590" y="1758422"/>
            <a:ext cx="2802468" cy="52757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1000" kern="0" dirty="0">
                <a:latin typeface="+mn-lt"/>
                <a:ea typeface="+mn-ea"/>
                <a:cs typeface="+mn-cs"/>
              </a:rPr>
              <a:t>	CPU time used for the LHC VOs in Greece during the last 8 months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457200" y="-76200"/>
            <a:ext cx="8229600" cy="609600"/>
          </a:xfrm>
          <a:prstGeom prst="rect">
            <a:avLst/>
          </a:prstGeom>
          <a:noFill/>
        </p:spPr>
        <p:txBody>
          <a:bodyPr/>
          <a:lstStyle/>
          <a:p>
            <a:pPr eaLnBrk="1" hangingPunct="1"/>
            <a:r>
              <a:rPr lang="en-US" sz="2800" b="1" dirty="0">
                <a:ea typeface="ＭＳ Ｐゴシック" charset="0"/>
                <a:cs typeface="ＭＳ Ｐゴシック" charset="0"/>
              </a:rPr>
              <a:t>IASA Grid (Inter)National activities</a:t>
            </a:r>
          </a:p>
        </p:txBody>
      </p:sp>
      <p:sp>
        <p:nvSpPr>
          <p:cNvPr id="7171" name="Footer Placeholder 3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 i="1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eaLnBrk="0" hangingPunct="0"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eaLnBrk="0" hangingPunct="0"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eaLnBrk="0" hangingPunct="0"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endParaRPr lang="en-US" sz="1200" i="0">
              <a:solidFill>
                <a:srgbClr val="A6A6A6"/>
              </a:solidFill>
            </a:endParaRPr>
          </a:p>
        </p:txBody>
      </p:sp>
      <p:sp>
        <p:nvSpPr>
          <p:cNvPr id="7173" name="Text Box 9"/>
          <p:cNvSpPr txBox="1">
            <a:spLocks noChangeArrowheads="1"/>
          </p:cNvSpPr>
          <p:nvPr/>
        </p:nvSpPr>
        <p:spPr bwMode="auto">
          <a:xfrm>
            <a:off x="-15890" y="1106488"/>
            <a:ext cx="83978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1313" indent="-341313" eaLnBrk="0" hangingPunct="0">
              <a:defRPr sz="2400" i="1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eaLnBrk="0" hangingPunct="0"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eaLnBrk="0" hangingPunct="0"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eaLnBrk="0" hangingPunct="0"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eaLnBrk="0" hangingPunct="0"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000" b="1" dirty="0"/>
              <a:t>Institute of Accelerating Systems and Applications (IASA)</a:t>
            </a:r>
          </a:p>
          <a:p>
            <a:pPr eaLnBrk="1" hangingPunct="1">
              <a:buFontTx/>
              <a:buNone/>
            </a:pPr>
            <a:r>
              <a:rPr lang="en-US" sz="2000" b="1" dirty="0"/>
              <a:t>	Belongs to University of Athens (</a:t>
            </a:r>
            <a:r>
              <a:rPr lang="en-US" sz="2000" b="1" dirty="0" err="1"/>
              <a:t>UoA</a:t>
            </a:r>
            <a:r>
              <a:rPr lang="en-US" sz="2000" b="1" dirty="0"/>
              <a:t>) and National Technical University of Athens (NTUA).  Established in 1994</a:t>
            </a:r>
            <a:r>
              <a:rPr lang="en-US" sz="2000" b="1" dirty="0" smtClean="0"/>
              <a:t>. Head: P. </a:t>
            </a:r>
            <a:r>
              <a:rPr lang="en-US" sz="2000" b="1" dirty="0" err="1" smtClean="0"/>
              <a:t>Sphicas</a:t>
            </a:r>
            <a:endParaRPr lang="en-US" sz="2000" b="1" dirty="0"/>
          </a:p>
          <a:p>
            <a:pPr eaLnBrk="1" hangingPunct="1">
              <a:buFontTx/>
              <a:buNone/>
            </a:pPr>
            <a:endParaRPr lang="en-US" sz="2000" b="1" dirty="0"/>
          </a:p>
          <a:p>
            <a:pPr eaLnBrk="1" hangingPunct="1">
              <a:buFontTx/>
              <a:buNone/>
            </a:pPr>
            <a:r>
              <a:rPr lang="en-US" sz="2000" b="1" dirty="0"/>
              <a:t>Participation</a:t>
            </a:r>
          </a:p>
          <a:p>
            <a:pPr eaLnBrk="1" hangingPunct="1"/>
            <a:r>
              <a:rPr lang="en-US" sz="1800" dirty="0"/>
              <a:t>EU-funded projects </a:t>
            </a:r>
          </a:p>
          <a:p>
            <a:pPr lvl="1" eaLnBrk="1" hangingPunct="1"/>
            <a:r>
              <a:rPr lang="en-US" sz="1800" dirty="0">
                <a:ea typeface="ＭＳ Ｐゴシック" charset="0"/>
              </a:rPr>
              <a:t> i.e. GRIDCC, EGEE I-II-III, EGI-</a:t>
            </a:r>
            <a:r>
              <a:rPr lang="en-US" sz="1800" dirty="0" err="1">
                <a:ea typeface="ＭＳ Ｐゴシック" charset="0"/>
              </a:rPr>
              <a:t>InSPIRE</a:t>
            </a:r>
            <a:r>
              <a:rPr lang="en-US" sz="1800" dirty="0">
                <a:ea typeface="ＭＳ Ｐゴシック" charset="0"/>
              </a:rPr>
              <a:t>, PRACE 1IP-2IP, etc.</a:t>
            </a:r>
          </a:p>
          <a:p>
            <a:pPr eaLnBrk="1" hangingPunct="1"/>
            <a:r>
              <a:rPr lang="en-US" sz="1800" dirty="0"/>
              <a:t>National-level projects</a:t>
            </a:r>
          </a:p>
          <a:p>
            <a:pPr lvl="1" eaLnBrk="1" hangingPunct="1"/>
            <a:r>
              <a:rPr lang="en-US" sz="1800" dirty="0">
                <a:ea typeface="ＭＳ Ｐゴシック" charset="0"/>
              </a:rPr>
              <a:t> i.e. </a:t>
            </a:r>
            <a:r>
              <a:rPr lang="en-US" sz="1800" dirty="0" err="1">
                <a:ea typeface="ＭＳ Ｐゴシック" charset="0"/>
              </a:rPr>
              <a:t>HellasGrid</a:t>
            </a:r>
            <a:r>
              <a:rPr lang="en-US" sz="1800" dirty="0">
                <a:ea typeface="ＭＳ Ｐゴシック" charset="0"/>
              </a:rPr>
              <a:t> I-II, </a:t>
            </a:r>
            <a:r>
              <a:rPr lang="en-US" sz="1800" dirty="0" err="1">
                <a:ea typeface="ＭＳ Ｐゴシック" charset="0"/>
              </a:rPr>
              <a:t>HellasHPC</a:t>
            </a:r>
            <a:r>
              <a:rPr lang="en-US" sz="1800" dirty="0">
                <a:ea typeface="ＭＳ Ｐゴシック" charset="0"/>
              </a:rPr>
              <a:t>, etc.</a:t>
            </a:r>
          </a:p>
          <a:p>
            <a:pPr eaLnBrk="1" hangingPunct="1"/>
            <a:endParaRPr lang="en-US" sz="1800" dirty="0"/>
          </a:p>
          <a:p>
            <a:pPr eaLnBrk="1" hangingPunct="1">
              <a:buFontTx/>
              <a:buNone/>
            </a:pPr>
            <a:r>
              <a:rPr lang="en-US" sz="2000" b="1" dirty="0"/>
              <a:t>Key roles and responsibilities</a:t>
            </a:r>
          </a:p>
          <a:p>
            <a:pPr eaLnBrk="1" hangingPunct="1"/>
            <a:r>
              <a:rPr lang="en-US" sz="1800" dirty="0"/>
              <a:t>EGI: task leader for User Community Technical Services</a:t>
            </a:r>
          </a:p>
          <a:p>
            <a:pPr eaLnBrk="1" hangingPunct="1"/>
            <a:r>
              <a:rPr lang="en-US" sz="1800" dirty="0"/>
              <a:t>EGI: deputy task leader for the global Unified Middleware Distribution (UMD) repository and support processes </a:t>
            </a:r>
          </a:p>
          <a:p>
            <a:pPr eaLnBrk="1" hangingPunct="1"/>
            <a:r>
              <a:rPr lang="en-US" sz="1800" dirty="0" err="1"/>
              <a:t>HellasGrid</a:t>
            </a:r>
            <a:r>
              <a:rPr lang="en-US" sz="1800" dirty="0"/>
              <a:t>: National Grid application porting team</a:t>
            </a:r>
          </a:p>
          <a:p>
            <a:pPr eaLnBrk="1" hangingPunct="1"/>
            <a:r>
              <a:rPr lang="en-US" sz="1800" dirty="0"/>
              <a:t>Regional Coordinator for the operations in the South Eastern Europe (EGEE/2009)</a:t>
            </a:r>
          </a:p>
          <a:p>
            <a:pPr eaLnBrk="1" hangingPunct="1"/>
            <a:r>
              <a:rPr lang="en-US" sz="1800" dirty="0"/>
              <a:t>Country representative/coordinator for </a:t>
            </a:r>
            <a:r>
              <a:rPr lang="en-US" sz="1800" dirty="0" err="1"/>
              <a:t>HellasGrid</a:t>
            </a:r>
            <a:r>
              <a:rPr lang="en-US" sz="1800" dirty="0"/>
              <a:t> (EGEE/2009)</a:t>
            </a:r>
          </a:p>
          <a:p>
            <a:pPr eaLnBrk="1" hangingPunct="1"/>
            <a:endParaRPr lang="en-US" sz="1800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733" y="1913466"/>
            <a:ext cx="1964267" cy="261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933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 txBox="1">
            <a:spLocks/>
          </p:cNvSpPr>
          <p:nvPr/>
        </p:nvSpPr>
        <p:spPr bwMode="auto">
          <a:xfrm>
            <a:off x="173038" y="-92074"/>
            <a:ext cx="822960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b="1" dirty="0" smtClean="0">
                <a:solidFill>
                  <a:schemeClr val="tx2"/>
                </a:solidFill>
                <a:latin typeface="+mn-lt"/>
                <a:cs typeface="Arial" charset="0"/>
              </a:rPr>
              <a:t>Conferences, Schools, etc.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58738" y="646113"/>
            <a:ext cx="9231313" cy="63709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1200" dirty="0">
                <a:latin typeface="+mj-lt"/>
              </a:rPr>
              <a:t>A series of international conferences/Schools has been organized in Greece during the </a:t>
            </a:r>
            <a:r>
              <a:rPr lang="en-US" sz="1200" u="sng" dirty="0">
                <a:latin typeface="+mj-lt"/>
              </a:rPr>
              <a:t>past three years</a:t>
            </a:r>
            <a:r>
              <a:rPr lang="en-US" sz="1200" dirty="0">
                <a:latin typeface="+mj-lt"/>
              </a:rPr>
              <a:t>:</a:t>
            </a:r>
          </a:p>
          <a:p>
            <a:pPr algn="just">
              <a:defRPr/>
            </a:pPr>
            <a:endParaRPr lang="en-US" sz="1200" dirty="0">
              <a:latin typeface="+mj-lt"/>
            </a:endParaRP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Neutrino2010, June 14-19, 2010, Athens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MPGD2009, 1</a:t>
            </a:r>
            <a:r>
              <a:rPr lang="en-US" sz="1200" baseline="30000" dirty="0">
                <a:latin typeface="+mj-lt"/>
              </a:rPr>
              <a:t>st</a:t>
            </a:r>
            <a:r>
              <a:rPr lang="en-US" sz="1200" dirty="0">
                <a:latin typeface="+mj-lt"/>
              </a:rPr>
              <a:t> International Conference on Micro Gaseous Detectors, June 12-15 2009, </a:t>
            </a:r>
            <a:r>
              <a:rPr lang="en-US" sz="1200" dirty="0" err="1">
                <a:latin typeface="+mj-lt"/>
              </a:rPr>
              <a:t>Kolympari</a:t>
            </a:r>
            <a:r>
              <a:rPr lang="en-US" sz="1200" dirty="0">
                <a:latin typeface="+mj-lt"/>
              </a:rPr>
              <a:t>, Crete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TWEPP2008, Topical Workshop on Electronics for Particle Physics, September 15-19, 2008, Naxos Island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HEP08, XXVI Workshop on Recent Developments in High Energy &amp; Cosmology, 16-19 April 2008, Ancient Olympia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6th Aegean Summer School: Quantum Gravity &amp; Quantum Cosmology, 12-17 Sep 2011, </a:t>
            </a:r>
            <a:r>
              <a:rPr lang="en-US" sz="1200" dirty="0" err="1">
                <a:latin typeface="+mj-lt"/>
              </a:rPr>
              <a:t>Chora</a:t>
            </a:r>
            <a:r>
              <a:rPr lang="en-US" sz="1200" dirty="0">
                <a:latin typeface="+mj-lt"/>
              </a:rPr>
              <a:t> of Naxos, Naxos Island 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2010 Workshop on Recent Advances in Particle Physics and Cosmology, 25-28 March 2010, Thessaloniki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XXIX Workshop on Recent Advances in Particle Physics &amp; Cosmology, 14-16 April 2011, </a:t>
            </a:r>
            <a:r>
              <a:rPr lang="en-US" sz="1200" dirty="0" err="1">
                <a:latin typeface="+mj-lt"/>
              </a:rPr>
              <a:t>Patra</a:t>
            </a:r>
            <a:endParaRPr lang="en-US" sz="1200" dirty="0">
              <a:latin typeface="+mj-lt"/>
            </a:endParaRP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XXVII Workshop on recent Developments in High Energy Physics &amp; Cosmology, 21-23 May 2009, Demokritos, Athens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International Conference FINUSTAR-3, </a:t>
            </a:r>
            <a:r>
              <a:rPr lang="en-US" sz="1200" dirty="0" err="1">
                <a:latin typeface="+mj-lt"/>
              </a:rPr>
              <a:t>Rhodos</a:t>
            </a:r>
            <a:r>
              <a:rPr lang="en-US" sz="1200" dirty="0">
                <a:latin typeface="+mj-lt"/>
              </a:rPr>
              <a:t> Island, August 2010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18</a:t>
            </a:r>
            <a:r>
              <a:rPr lang="en-US" sz="1200" baseline="30000" dirty="0">
                <a:latin typeface="+mj-lt"/>
              </a:rPr>
              <a:t>th</a:t>
            </a:r>
            <a:r>
              <a:rPr lang="en-US" sz="1200" dirty="0">
                <a:latin typeface="+mj-lt"/>
              </a:rPr>
              <a:t>  Hellenic Conference of Nuclear Physics, </a:t>
            </a:r>
            <a:r>
              <a:rPr lang="en-US" sz="1200" dirty="0" err="1">
                <a:latin typeface="+mj-lt"/>
              </a:rPr>
              <a:t>UoI</a:t>
            </a:r>
            <a:r>
              <a:rPr lang="en-US" sz="1200" dirty="0">
                <a:latin typeface="+mj-lt"/>
              </a:rPr>
              <a:t>, </a:t>
            </a:r>
            <a:r>
              <a:rPr lang="en-US" sz="1200" dirty="0" err="1">
                <a:latin typeface="+mj-lt"/>
              </a:rPr>
              <a:t>Ioannina</a:t>
            </a:r>
            <a:r>
              <a:rPr lang="en-US" sz="1200" dirty="0">
                <a:latin typeface="+mj-lt"/>
              </a:rPr>
              <a:t> 2009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19</a:t>
            </a:r>
            <a:r>
              <a:rPr lang="en-US" sz="1200" baseline="30000" dirty="0">
                <a:latin typeface="+mj-lt"/>
              </a:rPr>
              <a:t>th</a:t>
            </a:r>
            <a:r>
              <a:rPr lang="en-US" sz="1200" dirty="0">
                <a:latin typeface="+mj-lt"/>
              </a:rPr>
              <a:t> Hellenic Conference of Nuclear Physics, AUTH, Thessaloniki 2010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20</a:t>
            </a:r>
            <a:r>
              <a:rPr lang="en-US" sz="1200" baseline="30000" dirty="0">
                <a:latin typeface="+mj-lt"/>
              </a:rPr>
              <a:t>th</a:t>
            </a:r>
            <a:r>
              <a:rPr lang="en-US" sz="1200" dirty="0">
                <a:latin typeface="+mj-lt"/>
              </a:rPr>
              <a:t> Hellenic Conference of Nuclear Physics, NTUA, Athens 2011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 smtClean="0">
                <a:latin typeface="+mj-lt"/>
              </a:rPr>
              <a:t>ECAART</a:t>
            </a:r>
            <a:r>
              <a:rPr lang="en-US" sz="1200" dirty="0">
                <a:latin typeface="+mj-lt"/>
              </a:rPr>
              <a:t>-10  International Conference, Athens, September 2010 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FLUKA Course, International School, NCRC “Demokritos, Athens 2009 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Corfu2011: Workshop on Fields and Strings: Theory - Cosmology – Phenomenology September 14 - 18, 2011, Corfu Summer Institute, Corfu Island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1</a:t>
            </a:r>
            <a:r>
              <a:rPr lang="en-US" sz="1200" baseline="30000" dirty="0">
                <a:latin typeface="+mj-lt"/>
              </a:rPr>
              <a:t>st</a:t>
            </a:r>
            <a:r>
              <a:rPr lang="en-US" sz="1200" dirty="0">
                <a:latin typeface="+mj-lt"/>
              </a:rPr>
              <a:t> Summer School of ITN: Unification in the LHC Era, 4-15 September 2011, Corfu Island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Workshop on </a:t>
            </a:r>
            <a:r>
              <a:rPr lang="en-US" sz="1200" dirty="0" err="1">
                <a:latin typeface="+mj-lt"/>
              </a:rPr>
              <a:t>Noncommutative</a:t>
            </a:r>
            <a:r>
              <a:rPr lang="en-US" sz="1200" dirty="0">
                <a:latin typeface="+mj-lt"/>
              </a:rPr>
              <a:t> Field Theory &amp; Gravity, 7-11 September 2011, Corfu Island    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School &amp; Workshops on the Standard Model and Beyond – Cosmology, 29.08-5.11, Corfu Island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School and Workshops on Fields and Strings: Theory-Cosmology-Phenomenology, 5-12 September 2010, Corfu Island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ERG2010: 5</a:t>
            </a:r>
            <a:r>
              <a:rPr lang="en-US" sz="1200" baseline="30000" dirty="0">
                <a:latin typeface="+mj-lt"/>
              </a:rPr>
              <a:t>th</a:t>
            </a:r>
            <a:r>
              <a:rPr lang="en-US" sz="1200" dirty="0">
                <a:latin typeface="+mj-lt"/>
              </a:rPr>
              <a:t> International Conference on the Exact Renormalization Group, 12-19 September 2010, Corfu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Satellite   Workshop on </a:t>
            </a:r>
            <a:r>
              <a:rPr lang="en-US" sz="1200" dirty="0" err="1">
                <a:latin typeface="+mj-lt"/>
              </a:rPr>
              <a:t>Noncommutative</a:t>
            </a:r>
            <a:r>
              <a:rPr lang="en-US" sz="1200" dirty="0">
                <a:latin typeface="+mj-lt"/>
              </a:rPr>
              <a:t> Field Theory and Gravity, 8-12 September 2010, Corfu Island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School and Workshop on Standard Model and Beyond and Standard Cosmology, 30.08-6.11, 2009, Corfu Island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School and Workshop on Cosmology and Strings: Theory-Cosmology-Phenomenology, 6-13.09.2009, Corfu Island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2</a:t>
            </a:r>
            <a:r>
              <a:rPr lang="en-US" sz="1200" baseline="30000" dirty="0">
                <a:latin typeface="+mj-lt"/>
              </a:rPr>
              <a:t>nd</a:t>
            </a:r>
            <a:r>
              <a:rPr lang="en-US" sz="1200" dirty="0">
                <a:latin typeface="+mj-lt"/>
              </a:rPr>
              <a:t> School and Workshop on Quantum Gravity and Quantum Geometry, 13-20.2009, Corfu Island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>
                <a:latin typeface="+mj-lt"/>
              </a:rPr>
              <a:t>CERN Accelerator School, 18-30.09.2011, Chios Island 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/>
              <a:t>Workshop on Thermonuclear Reaction Rates for Astrophysics Applications, 24-25 November 2011, Athens, </a:t>
            </a:r>
            <a:r>
              <a:rPr lang="en-US" sz="1200" dirty="0" smtClean="0"/>
              <a:t>Greece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US" sz="1200" dirty="0" smtClean="0">
                <a:latin typeface="+mj-lt"/>
              </a:rPr>
              <a:t>7</a:t>
            </a:r>
            <a:r>
              <a:rPr lang="en-US" sz="1200" baseline="30000" dirty="0" smtClean="0">
                <a:latin typeface="+mj-lt"/>
              </a:rPr>
              <a:t>th </a:t>
            </a:r>
            <a:r>
              <a:rPr lang="en-US" sz="1200" dirty="0" err="1" smtClean="0">
                <a:latin typeface="+mj-lt"/>
              </a:rPr>
              <a:t>Patras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Workhop</a:t>
            </a:r>
            <a:r>
              <a:rPr lang="en-US" sz="1200" dirty="0" smtClean="0">
                <a:latin typeface="+mj-lt"/>
              </a:rPr>
              <a:t> on </a:t>
            </a:r>
            <a:r>
              <a:rPr lang="en-US" sz="1200" dirty="0" err="1" smtClean="0">
                <a:latin typeface="+mj-lt"/>
              </a:rPr>
              <a:t>Axion</a:t>
            </a:r>
            <a:r>
              <a:rPr lang="en-US" sz="1200" dirty="0" smtClean="0">
                <a:latin typeface="+mj-lt"/>
              </a:rPr>
              <a:t>, WIPs, WISPs, 26.06-01.07.2011, Mykonos Island       </a:t>
            </a:r>
            <a:endParaRPr lang="en-US" sz="1200" dirty="0">
              <a:latin typeface="+mj-lt"/>
            </a:endParaRPr>
          </a:p>
          <a:p>
            <a:pPr algn="just">
              <a:defRPr/>
            </a:pPr>
            <a:r>
              <a:rPr lang="en-US" sz="1200" dirty="0">
                <a:latin typeface="+mj-lt"/>
              </a:rPr>
              <a:t>   </a:t>
            </a:r>
          </a:p>
          <a:p>
            <a:pPr algn="just">
              <a:defRPr/>
            </a:pPr>
            <a:endParaRPr lang="en-US" sz="1200" dirty="0">
              <a:latin typeface="+mj-lt"/>
            </a:endParaRPr>
          </a:p>
          <a:p>
            <a:pPr algn="just">
              <a:defRPr/>
            </a:pPr>
            <a:r>
              <a:rPr lang="en-US" sz="1200" dirty="0">
                <a:latin typeface="+mj-lt"/>
              </a:rPr>
              <a:t>     </a:t>
            </a:r>
          </a:p>
          <a:p>
            <a:pPr algn="just">
              <a:defRPr/>
            </a:pPr>
            <a:r>
              <a:rPr lang="en-US" sz="1200" dirty="0">
                <a:latin typeface="+mj-lt"/>
              </a:rPr>
              <a:t>  </a:t>
            </a:r>
          </a:p>
        </p:txBody>
      </p:sp>
      <p:sp>
        <p:nvSpPr>
          <p:cNvPr id="4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/>
          </p:cNvSpPr>
          <p:nvPr/>
        </p:nvSpPr>
        <p:spPr bwMode="auto">
          <a:xfrm>
            <a:off x="566738" y="423863"/>
            <a:ext cx="2989262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4800" b="1">
                <a:solidFill>
                  <a:srgbClr val="FF0000"/>
                </a:solidFill>
                <a:ea typeface="ＭＳ Ｐゴシック" charset="0"/>
                <a:cs typeface="Lucida Grande" charset="0"/>
              </a:rPr>
              <a:t>Greek</a:t>
            </a:r>
          </a:p>
          <a:p>
            <a:pPr marL="39688"/>
            <a:r>
              <a:rPr lang="en-US" sz="4800" b="1">
                <a:solidFill>
                  <a:srgbClr val="FF0000"/>
                </a:solidFill>
                <a:ea typeface="ＭＳ Ｐゴシック" charset="0"/>
                <a:cs typeface="Lucida Grande" charset="0"/>
              </a:rPr>
              <a:t>outreach</a:t>
            </a:r>
          </a:p>
          <a:p>
            <a:pPr marL="39688"/>
            <a:r>
              <a:rPr lang="en-US" sz="4800" b="1">
                <a:solidFill>
                  <a:srgbClr val="FF0000"/>
                </a:solidFill>
                <a:ea typeface="ＭＳ Ｐゴシック" charset="0"/>
                <a:cs typeface="Lucida Grande" charset="0"/>
              </a:rPr>
              <a:t>activities</a:t>
            </a:r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165100" y="2987675"/>
            <a:ext cx="8826500" cy="4356100"/>
            <a:chOff x="0" y="0"/>
            <a:chExt cx="5560" cy="2744"/>
          </a:xfrm>
        </p:grpSpPr>
        <p:sp>
          <p:nvSpPr>
            <p:cNvPr id="2051" name="Rectangle 3"/>
            <p:cNvSpPr>
              <a:spLocks/>
            </p:cNvSpPr>
            <p:nvPr/>
          </p:nvSpPr>
          <p:spPr bwMode="auto">
            <a:xfrm>
              <a:off x="31" y="0"/>
              <a:ext cx="5524" cy="23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52" name="Rectangle 4"/>
            <p:cNvSpPr>
              <a:spLocks/>
            </p:cNvSpPr>
            <p:nvPr/>
          </p:nvSpPr>
          <p:spPr bwMode="auto">
            <a:xfrm>
              <a:off x="0" y="40"/>
              <a:ext cx="5560" cy="2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2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coordination/participation in EU projects:</a:t>
              </a:r>
            </a:p>
            <a:p>
              <a:pPr marL="39688"/>
              <a:r>
                <a:rPr lang="en-US" sz="2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  </a:t>
              </a:r>
              <a:r>
                <a:rPr lang="en-US" sz="2800" b="1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learning with ATLAS @ CERN</a:t>
              </a:r>
              <a:r>
                <a:rPr lang="en-US" sz="2800" b="1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</a:t>
              </a:r>
            </a:p>
            <a:p>
              <a:pPr marL="39688"/>
              <a:r>
                <a:rPr lang="en-US" sz="2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  </a:t>
              </a:r>
              <a:r>
                <a:rPr lang="en-US" sz="22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(an educational programme in EU transversal action, 2009-2010)</a:t>
              </a:r>
            </a:p>
            <a:p>
              <a:pPr marL="39688"/>
              <a:endParaRPr lang="en-US">
                <a:solidFill>
                  <a:schemeClr val="tx1"/>
                </a:solidFill>
                <a:ea typeface="ＭＳ Ｐゴシック" charset="0"/>
                <a:cs typeface="Lucida Grande" charset="0"/>
              </a:endParaRPr>
            </a:p>
            <a:p>
              <a:pPr marL="39688"/>
              <a:r>
                <a:rPr lang="en-US" sz="22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  </a:t>
              </a:r>
              <a:r>
                <a:rPr lang="en-US" sz="2800" b="1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pathways to</a:t>
              </a:r>
              <a:r>
                <a:rPr lang="en-US" sz="2200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 </a:t>
              </a:r>
              <a:r>
                <a:rPr lang="en-US" sz="2800" b="1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I</a:t>
              </a:r>
              <a:r>
                <a:rPr lang="en-US" sz="2200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nquiry </a:t>
              </a:r>
              <a:r>
                <a:rPr lang="en-US" sz="2800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B</a:t>
              </a:r>
              <a:r>
                <a:rPr lang="en-US" sz="2200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ased </a:t>
              </a:r>
              <a:r>
                <a:rPr lang="en-US" sz="2800" b="1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S</a:t>
              </a:r>
              <a:r>
                <a:rPr lang="en-US" sz="2200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cience </a:t>
              </a:r>
              <a:r>
                <a:rPr lang="en-US" sz="2800" b="1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E</a:t>
              </a:r>
              <a:r>
                <a:rPr lang="en-US" sz="2200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ducation</a:t>
              </a:r>
            </a:p>
            <a:p>
              <a:pPr marL="39688"/>
              <a:endParaRPr lang="en-US" sz="2200">
                <a:solidFill>
                  <a:srgbClr val="FF0000"/>
                </a:solidFill>
                <a:ea typeface="ＭＳ Ｐゴシック" charset="0"/>
                <a:cs typeface="Lucida Grande" charset="0"/>
              </a:endParaRPr>
            </a:p>
            <a:p>
              <a:pPr marL="39688"/>
              <a:r>
                <a:rPr lang="en-US" sz="2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 </a:t>
              </a:r>
              <a:r>
                <a:rPr lang="en-US" sz="2800" b="1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discover the COSMOS</a:t>
              </a:r>
            </a:p>
            <a:p>
              <a:pPr marL="39688"/>
              <a:r>
                <a:rPr lang="en-US" sz="2800" b="1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  </a:t>
              </a:r>
              <a:r>
                <a:rPr lang="en-US" sz="22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(teachers and students through e-science, astronomy and hep,</a:t>
              </a:r>
            </a:p>
            <a:p>
              <a:pPr marL="39688"/>
              <a:r>
                <a:rPr lang="en-US" sz="22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   2011-2013, 940 k€)</a:t>
              </a:r>
            </a:p>
          </p:txBody>
        </p:sp>
      </p:grpSp>
      <p:pic>
        <p:nvPicPr>
          <p:cNvPr id="2054" name="Picture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207963"/>
            <a:ext cx="5543550" cy="409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793750"/>
            <a:ext cx="5410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376363"/>
            <a:ext cx="54356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7" name="Group 5"/>
          <p:cNvGrpSpPr>
            <a:grpSpLocks/>
          </p:cNvGrpSpPr>
          <p:nvPr/>
        </p:nvGrpSpPr>
        <p:grpSpPr bwMode="auto">
          <a:xfrm>
            <a:off x="311150" y="1717675"/>
            <a:ext cx="1962150" cy="1990725"/>
            <a:chOff x="0" y="0"/>
            <a:chExt cx="1236" cy="1254"/>
          </a:xfrm>
        </p:grpSpPr>
        <p:sp>
          <p:nvSpPr>
            <p:cNvPr id="3074" name="Rectangle 2"/>
            <p:cNvSpPr>
              <a:spLocks/>
            </p:cNvSpPr>
            <p:nvPr/>
          </p:nvSpPr>
          <p:spPr bwMode="auto">
            <a:xfrm>
              <a:off x="28" y="0"/>
              <a:ext cx="1195" cy="125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75" name="Rectangle 3"/>
            <p:cNvSpPr>
              <a:spLocks/>
            </p:cNvSpPr>
            <p:nvPr/>
          </p:nvSpPr>
          <p:spPr bwMode="auto">
            <a:xfrm>
              <a:off x="0" y="37"/>
              <a:ext cx="1236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cafe scientifique</a:t>
              </a:r>
            </a:p>
          </p:txBody>
        </p:sp>
        <p:pic>
          <p:nvPicPr>
            <p:cNvPr id="3076" name="Picture 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" y="249"/>
              <a:ext cx="664" cy="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83" name="Group 11"/>
          <p:cNvGrpSpPr>
            <a:grpSpLocks/>
          </p:cNvGrpSpPr>
          <p:nvPr/>
        </p:nvGrpSpPr>
        <p:grpSpPr bwMode="auto">
          <a:xfrm>
            <a:off x="228600" y="4495800"/>
            <a:ext cx="2176463" cy="1858963"/>
            <a:chOff x="0" y="0"/>
            <a:chExt cx="1371" cy="1171"/>
          </a:xfrm>
        </p:grpSpPr>
        <p:sp>
          <p:nvSpPr>
            <p:cNvPr id="3078" name="Rectangle 6"/>
            <p:cNvSpPr>
              <a:spLocks/>
            </p:cNvSpPr>
            <p:nvPr/>
          </p:nvSpPr>
          <p:spPr bwMode="auto">
            <a:xfrm>
              <a:off x="0" y="2"/>
              <a:ext cx="1339" cy="1169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79" name="Rectangle 7"/>
            <p:cNvSpPr>
              <a:spLocks/>
            </p:cNvSpPr>
            <p:nvPr/>
          </p:nvSpPr>
          <p:spPr bwMode="auto">
            <a:xfrm>
              <a:off x="52" y="0"/>
              <a:ext cx="1319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translating books</a:t>
              </a:r>
            </a:p>
          </p:txBody>
        </p:sp>
        <p:grpSp>
          <p:nvGrpSpPr>
            <p:cNvPr id="3082" name="Group 10"/>
            <p:cNvGrpSpPr>
              <a:grpSpLocks/>
            </p:cNvGrpSpPr>
            <p:nvPr/>
          </p:nvGrpSpPr>
          <p:grpSpPr bwMode="auto">
            <a:xfrm>
              <a:off x="56" y="235"/>
              <a:ext cx="1206" cy="872"/>
              <a:chOff x="0" y="0"/>
              <a:chExt cx="1206" cy="872"/>
            </a:xfrm>
          </p:grpSpPr>
          <p:pic>
            <p:nvPicPr>
              <p:cNvPr id="3080" name="Picture 8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84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81" name="Picture 9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" y="3"/>
                <a:ext cx="594" cy="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3117850" y="5405438"/>
            <a:ext cx="4779963" cy="1236662"/>
            <a:chOff x="0" y="0"/>
            <a:chExt cx="3011" cy="779"/>
          </a:xfrm>
        </p:grpSpPr>
        <p:sp>
          <p:nvSpPr>
            <p:cNvPr id="3084" name="Rectangle 12"/>
            <p:cNvSpPr>
              <a:spLocks/>
            </p:cNvSpPr>
            <p:nvPr/>
          </p:nvSpPr>
          <p:spPr bwMode="auto">
            <a:xfrm>
              <a:off x="12" y="0"/>
              <a:ext cx="2999" cy="779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3085" name="Picture 13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2" y="48"/>
              <a:ext cx="944" cy="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6" name="Picture 14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" y="48"/>
              <a:ext cx="1096" cy="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Rectangle 15"/>
            <p:cNvSpPr>
              <a:spLocks/>
            </p:cNvSpPr>
            <p:nvPr/>
          </p:nvSpPr>
          <p:spPr bwMode="auto">
            <a:xfrm>
              <a:off x="0" y="110"/>
              <a:ext cx="848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translating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brochures</a:t>
              </a:r>
            </a:p>
          </p:txBody>
        </p:sp>
      </p:grpSp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3325813" y="1412875"/>
            <a:ext cx="5627687" cy="939800"/>
            <a:chOff x="0" y="0"/>
            <a:chExt cx="3545" cy="592"/>
          </a:xfrm>
        </p:grpSpPr>
        <p:sp>
          <p:nvSpPr>
            <p:cNvPr id="3089" name="Rectangle 17"/>
            <p:cNvSpPr>
              <a:spLocks/>
            </p:cNvSpPr>
            <p:nvPr/>
          </p:nvSpPr>
          <p:spPr bwMode="auto">
            <a:xfrm>
              <a:off x="0" y="16"/>
              <a:ext cx="3473" cy="57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90" name="Rectangle 18"/>
            <p:cNvSpPr>
              <a:spLocks/>
            </p:cNvSpPr>
            <p:nvPr/>
          </p:nvSpPr>
          <p:spPr bwMode="auto">
            <a:xfrm>
              <a:off x="27" y="0"/>
              <a:ext cx="3518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enriching our </a:t>
              </a:r>
              <a:r>
                <a:rPr lang="en-US" sz="1800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web site</a:t>
              </a:r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</a:t>
              </a:r>
              <a:r>
                <a:rPr lang="en-US" sz="12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(</a:t>
              </a:r>
              <a:r>
                <a:rPr lang="en-US" sz="1200" u="sng">
                  <a:solidFill>
                    <a:srgbClr val="009999"/>
                  </a:solidFill>
                  <a:ea typeface="ＭＳ Ｐゴシック" charset="0"/>
                  <a:cs typeface="Lucida Grande" charset="0"/>
                  <a:hlinkClick r:id="rId8"/>
                </a:rPr>
                <a:t>http://www.physics.ntua.gr/POPPHYS</a:t>
              </a:r>
              <a:r>
                <a:rPr lang="en-US" sz="12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)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e.g. all </a:t>
              </a:r>
              <a:r>
                <a:rPr lang="en-US" sz="1800" u="sng">
                  <a:solidFill>
                    <a:srgbClr val="009999"/>
                  </a:solidFill>
                  <a:ea typeface="ＭＳ Ｐゴシック" charset="0"/>
                  <a:cs typeface="Lucida Grande" charset="0"/>
                </a:rPr>
                <a:t>CERN Press Releases</a:t>
              </a:r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on LHC transla</a:t>
              </a:r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  <a:hlinkClick r:id="rId9"/>
                </a:rPr>
                <a:t>ted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  <a:hlinkClick r:id="rId9"/>
                </a:rPr>
                <a:t>and circulated </a:t>
              </a:r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among journalists</a:t>
              </a:r>
            </a:p>
          </p:txBody>
        </p:sp>
      </p:grpSp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2455863" y="2489200"/>
            <a:ext cx="3514725" cy="1695450"/>
            <a:chOff x="0" y="0"/>
            <a:chExt cx="2214" cy="1068"/>
          </a:xfrm>
        </p:grpSpPr>
        <p:sp>
          <p:nvSpPr>
            <p:cNvPr id="3092" name="Rectangle 20"/>
            <p:cNvSpPr>
              <a:spLocks/>
            </p:cNvSpPr>
            <p:nvPr/>
          </p:nvSpPr>
          <p:spPr bwMode="auto">
            <a:xfrm>
              <a:off x="12" y="9"/>
              <a:ext cx="2202" cy="1059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3098" name="Group 26"/>
            <p:cNvGrpSpPr>
              <a:grpSpLocks/>
            </p:cNvGrpSpPr>
            <p:nvPr/>
          </p:nvGrpSpPr>
          <p:grpSpPr bwMode="auto">
            <a:xfrm>
              <a:off x="0" y="0"/>
              <a:ext cx="2191" cy="927"/>
              <a:chOff x="0" y="0"/>
              <a:chExt cx="2191" cy="927"/>
            </a:xfrm>
          </p:grpSpPr>
          <p:sp>
            <p:nvSpPr>
              <p:cNvPr id="3093" name="Rectangle 21"/>
              <p:cNvSpPr>
                <a:spLocks/>
              </p:cNvSpPr>
              <p:nvPr/>
            </p:nvSpPr>
            <p:spPr bwMode="auto">
              <a:xfrm>
                <a:off x="0" y="0"/>
                <a:ext cx="2191" cy="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sz="18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  <a:sym typeface="Arial" charset="0"/>
                  </a:rPr>
                  <a:t>Greek narration to ATLAS videos</a:t>
                </a:r>
              </a:p>
            </p:txBody>
          </p:sp>
          <p:pic>
            <p:nvPicPr>
              <p:cNvPr id="3094" name="Picture 22">
                <a:hlinkClick r:id="rId10"/>
              </p:cNvPr>
              <p:cNvPicPr>
                <a:picLocks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6" y="223"/>
                <a:ext cx="936" cy="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95" name="Picture 23"/>
              <p:cNvPicPr>
                <a:picLocks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7" y="223"/>
                <a:ext cx="944" cy="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96" name="Rectangle 24"/>
              <p:cNvSpPr>
                <a:spLocks/>
              </p:cNvSpPr>
              <p:nvPr/>
            </p:nvSpPr>
            <p:spPr bwMode="auto">
              <a:xfrm>
                <a:off x="166" y="241"/>
                <a:ext cx="759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sz="1200">
                    <a:solidFill>
                      <a:schemeClr val="tx1"/>
                    </a:solidFill>
                    <a:latin typeface="Arial Bold" charset="0"/>
                    <a:ea typeface="ＭＳ Ｐゴシック" charset="0"/>
                    <a:cs typeface="Arial Bold" charset="0"/>
                    <a:sym typeface="Arial Bold" charset="0"/>
                  </a:rPr>
                  <a:t>Episode I:</a:t>
                </a:r>
              </a:p>
              <a:p>
                <a:pPr marL="39688"/>
                <a:r>
                  <a:rPr lang="en-US" sz="1200">
                    <a:solidFill>
                      <a:schemeClr val="tx1"/>
                    </a:solidFill>
                    <a:latin typeface="Arial Bold" charset="0"/>
                    <a:ea typeface="ＭＳ Ｐゴシック" charset="0"/>
                    <a:cs typeface="Arial Bold" charset="0"/>
                    <a:sym typeface="Arial Bold" charset="0"/>
                  </a:rPr>
                  <a:t>The New Hope</a:t>
                </a:r>
              </a:p>
            </p:txBody>
          </p:sp>
          <p:sp>
            <p:nvSpPr>
              <p:cNvPr id="3097" name="Rectangle 25"/>
              <p:cNvSpPr>
                <a:spLocks/>
              </p:cNvSpPr>
              <p:nvPr/>
            </p:nvSpPr>
            <p:spPr bwMode="auto">
              <a:xfrm>
                <a:off x="1149" y="227"/>
                <a:ext cx="695" cy="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sz="1200">
                    <a:solidFill>
                      <a:schemeClr val="tx1"/>
                    </a:solidFill>
                    <a:latin typeface="Arial Bold" charset="0"/>
                    <a:ea typeface="ＭＳ Ｐゴシック" charset="0"/>
                    <a:cs typeface="Arial Bold" charset="0"/>
                    <a:sym typeface="Arial Bold" charset="0"/>
                  </a:rPr>
                  <a:t>Episode II:</a:t>
                </a:r>
              </a:p>
              <a:p>
                <a:pPr marL="39688"/>
                <a:r>
                  <a:rPr lang="en-US" sz="1200">
                    <a:solidFill>
                      <a:schemeClr val="tx1"/>
                    </a:solidFill>
                    <a:latin typeface="Arial Bold" charset="0"/>
                    <a:ea typeface="ＭＳ Ｐゴシック" charset="0"/>
                    <a:cs typeface="Arial Bold" charset="0"/>
                    <a:sym typeface="Arial Bold" charset="0"/>
                  </a:rPr>
                  <a:t>The Particles</a:t>
                </a:r>
              </a:p>
              <a:p>
                <a:pPr marL="39688"/>
                <a:r>
                  <a:rPr lang="en-US" sz="1200">
                    <a:solidFill>
                      <a:schemeClr val="tx1"/>
                    </a:solidFill>
                    <a:latin typeface="Arial Bold" charset="0"/>
                    <a:ea typeface="ＭＳ Ｐゴシック" charset="0"/>
                    <a:cs typeface="Arial Bold" charset="0"/>
                    <a:sym typeface="Arial Bold" charset="0"/>
                  </a:rPr>
                  <a:t>Strike Back</a:t>
                </a:r>
              </a:p>
            </p:txBody>
          </p:sp>
        </p:grpSp>
      </p:grpSp>
      <p:grpSp>
        <p:nvGrpSpPr>
          <p:cNvPr id="3102" name="Group 30"/>
          <p:cNvGrpSpPr>
            <a:grpSpLocks/>
          </p:cNvGrpSpPr>
          <p:nvPr/>
        </p:nvGrpSpPr>
        <p:grpSpPr bwMode="auto">
          <a:xfrm>
            <a:off x="6102350" y="2792413"/>
            <a:ext cx="2965450" cy="1020762"/>
            <a:chOff x="0" y="0"/>
            <a:chExt cx="1868" cy="643"/>
          </a:xfrm>
        </p:grpSpPr>
        <p:sp>
          <p:nvSpPr>
            <p:cNvPr id="3100" name="Rectangle 28"/>
            <p:cNvSpPr>
              <a:spLocks/>
            </p:cNvSpPr>
            <p:nvPr/>
          </p:nvSpPr>
          <p:spPr bwMode="auto">
            <a:xfrm>
              <a:off x="0" y="0"/>
              <a:ext cx="1868" cy="64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01" name="Rectangle 29"/>
            <p:cNvSpPr>
              <a:spLocks/>
            </p:cNvSpPr>
            <p:nvPr/>
          </p:nvSpPr>
          <p:spPr bwMode="auto">
            <a:xfrm>
              <a:off x="1" y="16"/>
              <a:ext cx="1833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helping schools to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visit CERN, guiding extra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afternoon visits</a:t>
              </a:r>
            </a:p>
          </p:txBody>
        </p:sp>
      </p:grpSp>
      <p:grpSp>
        <p:nvGrpSpPr>
          <p:cNvPr id="3105" name="Group 33"/>
          <p:cNvGrpSpPr>
            <a:grpSpLocks/>
          </p:cNvGrpSpPr>
          <p:nvPr/>
        </p:nvGrpSpPr>
        <p:grpSpPr bwMode="auto">
          <a:xfrm>
            <a:off x="2509838" y="4379913"/>
            <a:ext cx="3454400" cy="903287"/>
            <a:chOff x="0" y="0"/>
            <a:chExt cx="2176" cy="569"/>
          </a:xfrm>
        </p:grpSpPr>
        <p:sp>
          <p:nvSpPr>
            <p:cNvPr id="3103" name="Rectangle 31"/>
            <p:cNvSpPr>
              <a:spLocks/>
            </p:cNvSpPr>
            <p:nvPr/>
          </p:nvSpPr>
          <p:spPr bwMode="auto">
            <a:xfrm>
              <a:off x="32" y="10"/>
              <a:ext cx="1973" cy="559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04" name="Rectangle 32"/>
            <p:cNvSpPr>
              <a:spLocks/>
            </p:cNvSpPr>
            <p:nvPr/>
          </p:nvSpPr>
          <p:spPr bwMode="auto">
            <a:xfrm>
              <a:off x="0" y="0"/>
              <a:ext cx="2176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CERN exhibitions in Athens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Thessaloniki, Alexandroupoli,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Chios</a:t>
              </a:r>
            </a:p>
          </p:txBody>
        </p:sp>
      </p:grpSp>
      <p:grpSp>
        <p:nvGrpSpPr>
          <p:cNvPr id="3109" name="Group 37"/>
          <p:cNvGrpSpPr>
            <a:grpSpLocks/>
          </p:cNvGrpSpPr>
          <p:nvPr/>
        </p:nvGrpSpPr>
        <p:grpSpPr bwMode="auto">
          <a:xfrm>
            <a:off x="76200" y="215900"/>
            <a:ext cx="8780463" cy="981075"/>
            <a:chOff x="0" y="0"/>
            <a:chExt cx="5531" cy="618"/>
          </a:xfrm>
        </p:grpSpPr>
        <p:sp>
          <p:nvSpPr>
            <p:cNvPr id="3106" name="Rectangle 34"/>
            <p:cNvSpPr>
              <a:spLocks/>
            </p:cNvSpPr>
            <p:nvPr/>
          </p:nvSpPr>
          <p:spPr bwMode="auto">
            <a:xfrm>
              <a:off x="0" y="0"/>
              <a:ext cx="5531" cy="61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07" name="Rectangle 35"/>
            <p:cNvSpPr>
              <a:spLocks/>
            </p:cNvSpPr>
            <p:nvPr/>
          </p:nvSpPr>
          <p:spPr bwMode="auto">
            <a:xfrm>
              <a:off x="56" y="17"/>
              <a:ext cx="5345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800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Talks</a:t>
              </a:r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to school students, teachers and open public (all around the country)</a:t>
              </a:r>
            </a:p>
            <a:p>
              <a:pPr marL="39688"/>
              <a:r>
                <a:rPr lang="en-US" sz="1800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Visits</a:t>
              </a:r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of schools students to Universities and Research Centres</a:t>
              </a:r>
            </a:p>
            <a:p>
              <a:pPr marL="39688"/>
              <a:r>
                <a:rPr lang="en-US" sz="1800">
                  <a:solidFill>
                    <a:srgbClr val="FF0000"/>
                  </a:solidFill>
                  <a:ea typeface="ＭＳ Ｐゴシック" charset="0"/>
                  <a:cs typeface="Lucida Grande" charset="0"/>
                </a:rPr>
                <a:t>Talks</a:t>
              </a:r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 to students and general public during local HEP conferences</a:t>
              </a:r>
            </a:p>
          </p:txBody>
        </p:sp>
        <p:pic>
          <p:nvPicPr>
            <p:cNvPr id="3108" name="Picture 36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1" y="80"/>
              <a:ext cx="360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12" name="Group 40"/>
          <p:cNvGrpSpPr>
            <a:grpSpLocks/>
          </p:cNvGrpSpPr>
          <p:nvPr/>
        </p:nvGrpSpPr>
        <p:grpSpPr bwMode="auto">
          <a:xfrm>
            <a:off x="5908675" y="4324350"/>
            <a:ext cx="3149600" cy="982663"/>
            <a:chOff x="0" y="0"/>
            <a:chExt cx="1983" cy="619"/>
          </a:xfrm>
        </p:grpSpPr>
        <p:sp>
          <p:nvSpPr>
            <p:cNvPr id="3110" name="Rectangle 38"/>
            <p:cNvSpPr>
              <a:spLocks/>
            </p:cNvSpPr>
            <p:nvPr/>
          </p:nvSpPr>
          <p:spPr bwMode="auto">
            <a:xfrm>
              <a:off x="0" y="0"/>
              <a:ext cx="1957" cy="619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11" name="Rectangle 39"/>
            <p:cNvSpPr>
              <a:spLocks/>
            </p:cNvSpPr>
            <p:nvPr/>
          </p:nvSpPr>
          <p:spPr bwMode="auto">
            <a:xfrm>
              <a:off x="28" y="26"/>
              <a:ext cx="1955" cy="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radio and TV interviews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articles in newspapers and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magazines</a:t>
              </a:r>
            </a:p>
          </p:txBody>
        </p:sp>
      </p:grpSp>
      <p:pic>
        <p:nvPicPr>
          <p:cNvPr id="3113" name="Picture 4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352425"/>
            <a:ext cx="3416300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16" name="Group 44"/>
          <p:cNvGrpSpPr>
            <a:grpSpLocks/>
          </p:cNvGrpSpPr>
          <p:nvPr/>
        </p:nvGrpSpPr>
        <p:grpSpPr bwMode="auto">
          <a:xfrm>
            <a:off x="250825" y="266700"/>
            <a:ext cx="5534025" cy="4051300"/>
            <a:chOff x="0" y="0"/>
            <a:chExt cx="3486" cy="2552"/>
          </a:xfrm>
        </p:grpSpPr>
        <p:pic>
          <p:nvPicPr>
            <p:cNvPr id="3114" name="Picture 42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680" cy="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5" name="Picture 43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9" y="8"/>
              <a:ext cx="1717" cy="2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19" name="Group 47"/>
          <p:cNvGrpSpPr>
            <a:grpSpLocks/>
          </p:cNvGrpSpPr>
          <p:nvPr/>
        </p:nvGrpSpPr>
        <p:grpSpPr bwMode="auto">
          <a:xfrm>
            <a:off x="342900" y="1411288"/>
            <a:ext cx="8377238" cy="2692400"/>
            <a:chOff x="0" y="0"/>
            <a:chExt cx="5277" cy="1696"/>
          </a:xfrm>
        </p:grpSpPr>
        <p:pic>
          <p:nvPicPr>
            <p:cNvPr id="3117" name="Picture 45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04" cy="1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8" name="Picture 46"/>
            <p:cNvPicPr>
              <a:picLocks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5" y="1"/>
              <a:ext cx="2312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120" name="Picture 48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38" y="241300"/>
            <a:ext cx="3683000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52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53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90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38150"/>
            <a:ext cx="9144000" cy="2824163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We’ve been trying (following ECFA’s recommendations) for many years to motivate the Greek government (</a:t>
            </a:r>
            <a:r>
              <a:rPr lang="en-US" sz="2000" dirty="0"/>
              <a:t>General Secretariat of Research &amp; </a:t>
            </a:r>
            <a:r>
              <a:rPr lang="en-US" sz="2000" dirty="0" smtClean="0"/>
              <a:t>Technology -- GSRT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) to establish a funding body for HEP research, such as we could receive support for our research in a competitive basis, according to our efforts and achievements. </a:t>
            </a:r>
            <a:r>
              <a:rPr lang="en-US" sz="2000" dirty="0" smtClean="0">
                <a:solidFill>
                  <a:srgbClr val="C00000"/>
                </a:solidFill>
              </a:rPr>
              <a:t>This does not exist as yet.</a:t>
            </a:r>
          </a:p>
          <a:p>
            <a:pPr marL="0" indent="0" algn="just">
              <a:buFontTx/>
              <a:buNone/>
              <a:defRPr/>
            </a:pPr>
            <a:endParaRPr lang="en-US" sz="2000" dirty="0" smtClean="0">
              <a:solidFill>
                <a:srgbClr val="C00000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Only very recently in which for the first time there are signs of establishing an international peer reviewing process for funding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by the Ministry of Education.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The results of the first research program “</a:t>
            </a:r>
            <a:r>
              <a:rPr lang="en-US" sz="2000" dirty="0" err="1" smtClean="0">
                <a:solidFill>
                  <a:schemeClr val="tx2">
                    <a:lumMod val="50000"/>
                  </a:schemeClr>
                </a:solidFill>
              </a:rPr>
              <a:t>Thalis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” have just been announced; 5 HEP teams (ATLAS, CMS, KM3NET) are funded for 3 years at the level of 600K each. </a:t>
            </a:r>
          </a:p>
          <a:p>
            <a:pPr marL="0" indent="0" algn="just">
              <a:buFontTx/>
              <a:buNone/>
              <a:defRPr/>
            </a:pPr>
            <a:endParaRPr lang="el-GR" sz="2000" dirty="0" smtClean="0">
              <a:solidFill>
                <a:srgbClr val="C00000"/>
              </a:solidFill>
            </a:endParaRPr>
          </a:p>
          <a:p>
            <a:pPr marL="0" indent="0" algn="just">
              <a:buFontTx/>
              <a:buNone/>
              <a:defRPr/>
            </a:pPr>
            <a:endParaRPr lang="en-US" sz="2000" dirty="0"/>
          </a:p>
        </p:txBody>
      </p:sp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xfrm>
            <a:off x="485775" y="-136525"/>
            <a:ext cx="8229600" cy="585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 b="1">
                <a:latin typeface="Arial" charset="0"/>
                <a:ea typeface="ＭＳ Ｐゴシック" charset="0"/>
              </a:rPr>
              <a:t>HEP  Funding </a:t>
            </a: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3448050" y="3849692"/>
            <a:ext cx="2133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/>
              <a:t>Other than that….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87313" y="4385736"/>
            <a:ext cx="9417051" cy="2862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dirty="0" smtClean="0"/>
              <a:t>GSRT </a:t>
            </a:r>
            <a:r>
              <a:rPr lang="en-US" dirty="0"/>
              <a:t>– provides</a:t>
            </a:r>
          </a:p>
          <a:p>
            <a:pPr>
              <a:defRPr/>
            </a:pPr>
            <a:r>
              <a:rPr lang="en-US" dirty="0"/>
              <a:t>             CERN </a:t>
            </a:r>
            <a:r>
              <a:rPr lang="en-US" dirty="0" smtClean="0"/>
              <a:t>contribution </a:t>
            </a:r>
            <a:r>
              <a:rPr lang="en-US" dirty="0"/>
              <a:t>of </a:t>
            </a:r>
            <a:r>
              <a:rPr lang="en-US" dirty="0" smtClean="0"/>
              <a:t>21.4MCHF </a:t>
            </a:r>
            <a:r>
              <a:rPr lang="en-US" dirty="0"/>
              <a:t>(</a:t>
            </a:r>
            <a:r>
              <a:rPr lang="en-US" dirty="0" smtClean="0"/>
              <a:t>1.93</a:t>
            </a:r>
            <a:r>
              <a:rPr lang="en-US" dirty="0"/>
              <a:t>% of CERN budget)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Ministry of Education, General Secretariat of Research &amp; Technology – provides</a:t>
            </a:r>
          </a:p>
          <a:p>
            <a:pPr>
              <a:defRPr/>
            </a:pPr>
            <a:r>
              <a:rPr lang="en-US" dirty="0"/>
              <a:t>             </a:t>
            </a:r>
            <a:r>
              <a:rPr lang="en-US" dirty="0" smtClean="0"/>
              <a:t>LHC, </a:t>
            </a:r>
            <a:r>
              <a:rPr lang="en-US" dirty="0" err="1" smtClean="0"/>
              <a:t>nTOF</a:t>
            </a:r>
            <a:r>
              <a:rPr lang="en-US" dirty="0" smtClean="0"/>
              <a:t>, CAST </a:t>
            </a:r>
            <a:r>
              <a:rPr lang="en-US" dirty="0"/>
              <a:t>experiments CF, M&amp;O, etc.  </a:t>
            </a:r>
            <a:r>
              <a:rPr lang="en-US" dirty="0" smtClean="0"/>
              <a:t>~1.0 </a:t>
            </a:r>
            <a:r>
              <a:rPr lang="en-US" dirty="0"/>
              <a:t>MCHF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University Basic Research Funding </a:t>
            </a:r>
            <a:r>
              <a:rPr lang="en-US" dirty="0" smtClean="0"/>
              <a:t>System of </a:t>
            </a:r>
            <a:r>
              <a:rPr lang="en-US" dirty="0"/>
              <a:t>NTUA, AUTH, </a:t>
            </a:r>
            <a:r>
              <a:rPr lang="en-US" dirty="0" err="1"/>
              <a:t>UoA</a:t>
            </a:r>
            <a:r>
              <a:rPr lang="en-US" dirty="0"/>
              <a:t>, </a:t>
            </a:r>
            <a:r>
              <a:rPr lang="en-US" dirty="0" err="1"/>
              <a:t>UoCrete</a:t>
            </a:r>
            <a:r>
              <a:rPr lang="en-US" dirty="0"/>
              <a:t>, </a:t>
            </a:r>
            <a:r>
              <a:rPr lang="en-US" dirty="0" err="1"/>
              <a:t>UoI</a:t>
            </a:r>
            <a:endParaRPr lang="en-US"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Ministry of Education programs for graduate students &amp; Postdocs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EU FP6 (ARTEMIS), FP7 (AIDA, PATHWAYS, COSMOS, numerous theory networks…)</a:t>
            </a:r>
          </a:p>
          <a:p>
            <a:pPr>
              <a:defRPr/>
            </a:pPr>
            <a:r>
              <a:rPr lang="en-US" dirty="0"/>
              <a:t> </a:t>
            </a:r>
          </a:p>
          <a:p>
            <a:pPr>
              <a:defRPr/>
            </a:pPr>
            <a:r>
              <a:rPr lang="en-US" dirty="0"/>
              <a:t>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/>
          </p:cNvSpPr>
          <p:nvPr/>
        </p:nvSpPr>
        <p:spPr bwMode="auto">
          <a:xfrm>
            <a:off x="257175" y="234950"/>
            <a:ext cx="776287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800" b="1">
                <a:solidFill>
                  <a:srgbClr val="FF0000"/>
                </a:solidFill>
                <a:ea typeface="ＭＳ Ｐゴシック" charset="0"/>
                <a:cs typeface="Lucida Grande" charset="0"/>
              </a:rPr>
              <a:t>International Master Classes (since 2005)</a:t>
            </a:r>
          </a:p>
          <a:p>
            <a:pPr marL="39688"/>
            <a:r>
              <a:rPr lang="en-US" sz="1400" b="1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(http://www.physics.ntua.gr/~ntrac/POP/MASTERCLASSES/MC_2011/)</a:t>
            </a:r>
          </a:p>
        </p:txBody>
      </p:sp>
      <p:grpSp>
        <p:nvGrpSpPr>
          <p:cNvPr id="4101" name="Group 5"/>
          <p:cNvGrpSpPr>
            <a:grpSpLocks/>
          </p:cNvGrpSpPr>
          <p:nvPr/>
        </p:nvGrpSpPr>
        <p:grpSpPr bwMode="auto">
          <a:xfrm>
            <a:off x="2135188" y="1119188"/>
            <a:ext cx="6397625" cy="1701800"/>
            <a:chOff x="0" y="0"/>
            <a:chExt cx="4030" cy="1072"/>
          </a:xfrm>
        </p:grpSpPr>
        <p:sp>
          <p:nvSpPr>
            <p:cNvPr id="4099" name="Rectangle 3"/>
            <p:cNvSpPr>
              <a:spLocks/>
            </p:cNvSpPr>
            <p:nvPr/>
          </p:nvSpPr>
          <p:spPr bwMode="auto">
            <a:xfrm>
              <a:off x="0" y="8"/>
              <a:ext cx="3939" cy="100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00" name="Rectangle 4"/>
            <p:cNvSpPr>
              <a:spLocks/>
            </p:cNvSpPr>
            <p:nvPr/>
          </p:nvSpPr>
          <p:spPr bwMode="auto">
            <a:xfrm>
              <a:off x="46" y="0"/>
              <a:ext cx="3984" cy="1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Participation (~450)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Athens: Univ. of Athens (60 st.), Democritus R.C. (40 st.), 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Nat. Tech. Univ. (120 st. and 30 teachers).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Thessaloniki Univ. (180 st.) and Crete Univ. (60 st.)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and Aegean Univ. (since 2011)</a:t>
              </a:r>
            </a:p>
          </p:txBody>
        </p:sp>
      </p:grp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1501775" y="5394325"/>
            <a:ext cx="7485063" cy="1054100"/>
            <a:chOff x="0" y="0"/>
            <a:chExt cx="4715" cy="664"/>
          </a:xfrm>
        </p:grpSpPr>
        <p:grpSp>
          <p:nvGrpSpPr>
            <p:cNvPr id="4104" name="Group 8"/>
            <p:cNvGrpSpPr>
              <a:grpSpLocks/>
            </p:cNvGrpSpPr>
            <p:nvPr/>
          </p:nvGrpSpPr>
          <p:grpSpPr bwMode="auto">
            <a:xfrm>
              <a:off x="1069" y="0"/>
              <a:ext cx="3646" cy="661"/>
              <a:chOff x="0" y="0"/>
              <a:chExt cx="3646" cy="661"/>
            </a:xfrm>
          </p:grpSpPr>
          <p:sp>
            <p:nvSpPr>
              <p:cNvPr id="4102" name="Rectangle 6"/>
              <p:cNvSpPr>
                <a:spLocks/>
              </p:cNvSpPr>
              <p:nvPr/>
            </p:nvSpPr>
            <p:spPr bwMode="auto">
              <a:xfrm>
                <a:off x="0" y="0"/>
                <a:ext cx="3617" cy="661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dist="1016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03" name="Rectangle 7"/>
              <p:cNvSpPr>
                <a:spLocks/>
              </p:cNvSpPr>
              <p:nvPr/>
            </p:nvSpPr>
            <p:spPr bwMode="auto">
              <a:xfrm>
                <a:off x="18" y="26"/>
                <a:ext cx="3628" cy="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sz="1800">
                    <a:solidFill>
                      <a:srgbClr val="FF0000"/>
                    </a:solidFill>
                    <a:ea typeface="ＭＳ Ｐゴシック" charset="0"/>
                    <a:cs typeface="Lucida Grande" charset="0"/>
                  </a:rPr>
                  <a:t>HYPATIA</a:t>
                </a:r>
                <a:r>
                  <a:rPr lang="en-US" sz="1800">
                    <a:solidFill>
                      <a:schemeClr val="tx1"/>
                    </a:solidFill>
                    <a:ea typeface="ＭＳ Ｐゴシック" charset="0"/>
                    <a:cs typeface="Lucida Grande" charset="0"/>
                  </a:rPr>
                  <a:t>- the software used for the Z-events</a:t>
                </a:r>
              </a:p>
              <a:p>
                <a:pPr marL="39688"/>
                <a:r>
                  <a:rPr lang="en-US" sz="1800">
                    <a:solidFill>
                      <a:schemeClr val="tx1"/>
                    </a:solidFill>
                    <a:ea typeface="ＭＳ Ｐゴシック" charset="0"/>
                    <a:cs typeface="Lucida Grande" charset="0"/>
                  </a:rPr>
                  <a:t>in the LHC data has been developed by</a:t>
                </a:r>
              </a:p>
              <a:p>
                <a:pPr marL="39688"/>
                <a:r>
                  <a:rPr lang="en-US" sz="1800">
                    <a:solidFill>
                      <a:schemeClr val="tx1"/>
                    </a:solidFill>
                    <a:ea typeface="ＭＳ Ｐゴシック" charset="0"/>
                    <a:cs typeface="Lucida Grande" charset="0"/>
                  </a:rPr>
                  <a:t>the University of Athens and Inst. Physics Belgrade</a:t>
                </a:r>
              </a:p>
            </p:txBody>
          </p:sp>
        </p:grpSp>
        <p:pic>
          <p:nvPicPr>
            <p:cNvPr id="4105" name="Picture 9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"/>
              <a:ext cx="1008" cy="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25" name="Group 29"/>
          <p:cNvGrpSpPr>
            <a:grpSpLocks/>
          </p:cNvGrpSpPr>
          <p:nvPr/>
        </p:nvGrpSpPr>
        <p:grpSpPr bwMode="auto">
          <a:xfrm>
            <a:off x="201613" y="892175"/>
            <a:ext cx="2286000" cy="2832100"/>
            <a:chOff x="0" y="0"/>
            <a:chExt cx="1440" cy="1784"/>
          </a:xfrm>
        </p:grpSpPr>
        <p:grpSp>
          <p:nvGrpSpPr>
            <p:cNvPr id="4123" name="Group 27"/>
            <p:cNvGrpSpPr>
              <a:grpSpLocks/>
            </p:cNvGrpSpPr>
            <p:nvPr/>
          </p:nvGrpSpPr>
          <p:grpSpPr bwMode="auto">
            <a:xfrm>
              <a:off x="0" y="0"/>
              <a:ext cx="1440" cy="1784"/>
              <a:chOff x="0" y="0"/>
              <a:chExt cx="1440" cy="1784"/>
            </a:xfrm>
          </p:grpSpPr>
          <p:pic>
            <p:nvPicPr>
              <p:cNvPr id="4107" name="Picture 11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40" cy="17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08" name="Line 12"/>
              <p:cNvSpPr>
                <a:spLocks noChangeShapeType="1"/>
              </p:cNvSpPr>
              <p:nvPr/>
            </p:nvSpPr>
            <p:spPr bwMode="auto">
              <a:xfrm rot="10800000" flipH="1">
                <a:off x="198" y="983"/>
                <a:ext cx="439" cy="52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09" name="Line 13"/>
              <p:cNvSpPr>
                <a:spLocks noChangeShapeType="1"/>
              </p:cNvSpPr>
              <p:nvPr/>
            </p:nvSpPr>
            <p:spPr bwMode="auto">
              <a:xfrm rot="10800000" flipH="1">
                <a:off x="393" y="986"/>
                <a:ext cx="239" cy="237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10" name="Line 14"/>
              <p:cNvSpPr>
                <a:spLocks noChangeShapeType="1"/>
              </p:cNvSpPr>
              <p:nvPr/>
            </p:nvSpPr>
            <p:spPr bwMode="auto">
              <a:xfrm rot="10800000">
                <a:off x="637" y="986"/>
                <a:ext cx="130" cy="320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11" name="Line 15"/>
              <p:cNvSpPr>
                <a:spLocks noChangeShapeType="1"/>
              </p:cNvSpPr>
              <p:nvPr/>
            </p:nvSpPr>
            <p:spPr bwMode="auto">
              <a:xfrm rot="10800000">
                <a:off x="632" y="983"/>
                <a:ext cx="238" cy="247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12" name="Line 16"/>
              <p:cNvSpPr>
                <a:spLocks noChangeShapeType="1"/>
              </p:cNvSpPr>
              <p:nvPr/>
            </p:nvSpPr>
            <p:spPr bwMode="auto">
              <a:xfrm rot="10800000" flipH="1">
                <a:off x="450" y="270"/>
                <a:ext cx="78" cy="264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13" name="Line 17"/>
              <p:cNvSpPr>
                <a:spLocks noChangeShapeType="1"/>
              </p:cNvSpPr>
              <p:nvPr/>
            </p:nvSpPr>
            <p:spPr bwMode="auto">
              <a:xfrm rot="10800000" flipH="1">
                <a:off x="413" y="267"/>
                <a:ext cx="112" cy="36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14" name="Line 18"/>
              <p:cNvSpPr>
                <a:spLocks noChangeShapeType="1"/>
              </p:cNvSpPr>
              <p:nvPr/>
            </p:nvSpPr>
            <p:spPr bwMode="auto">
              <a:xfrm flipH="1">
                <a:off x="525" y="129"/>
                <a:ext cx="185" cy="145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15" name="Line 19"/>
              <p:cNvSpPr>
                <a:spLocks noChangeShapeType="1"/>
              </p:cNvSpPr>
              <p:nvPr/>
            </p:nvSpPr>
            <p:spPr bwMode="auto">
              <a:xfrm flipH="1">
                <a:off x="525" y="211"/>
                <a:ext cx="467" cy="59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16" name="Line 20"/>
              <p:cNvSpPr>
                <a:spLocks noChangeShapeType="1"/>
              </p:cNvSpPr>
              <p:nvPr/>
            </p:nvSpPr>
            <p:spPr bwMode="auto">
              <a:xfrm rot="10800000" flipH="1">
                <a:off x="365" y="274"/>
                <a:ext cx="153" cy="346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17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520" y="989"/>
                <a:ext cx="115" cy="350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18" name="Line 22"/>
              <p:cNvSpPr>
                <a:spLocks noChangeShapeType="1"/>
              </p:cNvSpPr>
              <p:nvPr/>
            </p:nvSpPr>
            <p:spPr bwMode="auto">
              <a:xfrm flipH="1">
                <a:off x="640" y="870"/>
                <a:ext cx="82" cy="113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19" name="Line 23"/>
              <p:cNvSpPr>
                <a:spLocks noChangeShapeType="1"/>
              </p:cNvSpPr>
              <p:nvPr/>
            </p:nvSpPr>
            <p:spPr bwMode="auto">
              <a:xfrm rot="10800000" flipH="1">
                <a:off x="298" y="989"/>
                <a:ext cx="332" cy="86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20" name="Oval 24"/>
              <p:cNvSpPr>
                <a:spLocks/>
              </p:cNvSpPr>
              <p:nvPr/>
            </p:nvSpPr>
            <p:spPr bwMode="auto">
              <a:xfrm>
                <a:off x="867" y="1649"/>
                <a:ext cx="23" cy="3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21" name="Line 25"/>
              <p:cNvSpPr>
                <a:spLocks noChangeShapeType="1"/>
              </p:cNvSpPr>
              <p:nvPr/>
            </p:nvSpPr>
            <p:spPr bwMode="auto">
              <a:xfrm>
                <a:off x="702" y="1624"/>
                <a:ext cx="172" cy="36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22" name="Line 26"/>
              <p:cNvSpPr>
                <a:spLocks noChangeShapeType="1"/>
              </p:cNvSpPr>
              <p:nvPr/>
            </p:nvSpPr>
            <p:spPr bwMode="auto">
              <a:xfrm rot="10800000" flipH="1">
                <a:off x="772" y="1664"/>
                <a:ext cx="97" cy="7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4124" name="Rectangle 28"/>
            <p:cNvSpPr>
              <a:spLocks/>
            </p:cNvSpPr>
            <p:nvPr/>
          </p:nvSpPr>
          <p:spPr bwMode="auto">
            <a:xfrm>
              <a:off x="14" y="1480"/>
              <a:ext cx="641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800">
                  <a:solidFill>
                    <a:srgbClr val="FF0000"/>
                  </a:solidFill>
                  <a:latin typeface="Arial Bold" charset="0"/>
                  <a:ea typeface="ＭＳ Ｐゴシック" charset="0"/>
                  <a:cs typeface="Arial Bold" charset="0"/>
                  <a:sym typeface="Arial Bold" charset="0"/>
                </a:rPr>
                <a:t>MC2010</a:t>
              </a:r>
            </a:p>
          </p:txBody>
        </p:sp>
      </p:grpSp>
      <p:grpSp>
        <p:nvGrpSpPr>
          <p:cNvPr id="4128" name="Group 32"/>
          <p:cNvGrpSpPr>
            <a:grpSpLocks/>
          </p:cNvGrpSpPr>
          <p:nvPr/>
        </p:nvGrpSpPr>
        <p:grpSpPr bwMode="auto">
          <a:xfrm>
            <a:off x="265113" y="4032250"/>
            <a:ext cx="6161087" cy="1223963"/>
            <a:chOff x="0" y="0"/>
            <a:chExt cx="3881" cy="771"/>
          </a:xfrm>
        </p:grpSpPr>
        <p:sp>
          <p:nvSpPr>
            <p:cNvPr id="4126" name="Rectangle 30"/>
            <p:cNvSpPr>
              <a:spLocks/>
            </p:cNvSpPr>
            <p:nvPr/>
          </p:nvSpPr>
          <p:spPr bwMode="auto">
            <a:xfrm>
              <a:off x="7" y="0"/>
              <a:ext cx="3770" cy="77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27" name="Rectangle 31"/>
            <p:cNvSpPr>
              <a:spLocks/>
            </p:cNvSpPr>
            <p:nvPr/>
          </p:nvSpPr>
          <p:spPr bwMode="auto">
            <a:xfrm>
              <a:off x="0" y="1"/>
              <a:ext cx="3881" cy="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The demand increases: in Athens ( for 220 st.) we had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in 2009,  ~310 applications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in 2010,  ~450    -"-</a:t>
              </a:r>
            </a:p>
            <a:p>
              <a:pPr marL="39688"/>
              <a:r>
                <a:rPr lang="en-US" sz="180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in 2011,  ~460    -"-</a:t>
              </a:r>
            </a:p>
          </p:txBody>
        </p:sp>
      </p:grpSp>
      <p:pic>
        <p:nvPicPr>
          <p:cNvPr id="4129" name="Picture 3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525" y="660400"/>
            <a:ext cx="10668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0" name="Picture 3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138" y="644525"/>
            <a:ext cx="10795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1" name="Picture 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1731963"/>
            <a:ext cx="1092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37" name="Group 41"/>
          <p:cNvGrpSpPr>
            <a:grpSpLocks/>
          </p:cNvGrpSpPr>
          <p:nvPr/>
        </p:nvGrpSpPr>
        <p:grpSpPr bwMode="auto">
          <a:xfrm>
            <a:off x="2563813" y="2882900"/>
            <a:ext cx="6153150" cy="1068388"/>
            <a:chOff x="0" y="0"/>
            <a:chExt cx="3876" cy="673"/>
          </a:xfrm>
        </p:grpSpPr>
        <p:pic>
          <p:nvPicPr>
            <p:cNvPr id="4132" name="Picture 36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8" y="358"/>
              <a:ext cx="47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35" name="Group 39"/>
            <p:cNvGrpSpPr>
              <a:grpSpLocks/>
            </p:cNvGrpSpPr>
            <p:nvPr/>
          </p:nvGrpSpPr>
          <p:grpSpPr bwMode="auto">
            <a:xfrm>
              <a:off x="0" y="4"/>
              <a:ext cx="3714" cy="669"/>
              <a:chOff x="0" y="0"/>
              <a:chExt cx="3714" cy="669"/>
            </a:xfrm>
          </p:grpSpPr>
          <p:sp>
            <p:nvSpPr>
              <p:cNvPr id="4133" name="Rectangle 37"/>
              <p:cNvSpPr>
                <a:spLocks/>
              </p:cNvSpPr>
              <p:nvPr/>
            </p:nvSpPr>
            <p:spPr bwMode="auto">
              <a:xfrm>
                <a:off x="0" y="0"/>
                <a:ext cx="3363" cy="669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dist="1016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34" name="Rectangle 38"/>
              <p:cNvSpPr>
                <a:spLocks/>
              </p:cNvSpPr>
              <p:nvPr/>
            </p:nvSpPr>
            <p:spPr bwMode="auto">
              <a:xfrm>
                <a:off x="44" y="35"/>
                <a:ext cx="3670" cy="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sz="1800">
                    <a:solidFill>
                      <a:schemeClr val="tx1"/>
                    </a:solidFill>
                    <a:ea typeface="ＭＳ Ｐゴシック" charset="0"/>
                    <a:cs typeface="Lucida Grande" charset="0"/>
                  </a:rPr>
                  <a:t>Greek translation of the packages used:</a:t>
                </a:r>
              </a:p>
              <a:p>
                <a:pPr marL="39688"/>
                <a:r>
                  <a:rPr lang="en-US" sz="1800" b="1">
                    <a:solidFill>
                      <a:schemeClr val="tx1"/>
                    </a:solidFill>
                    <a:ea typeface="ＭＳ Ｐゴシック" charset="0"/>
                    <a:cs typeface="Lucida Grande" charset="0"/>
                  </a:rPr>
                  <a:t>hands-on CERN</a:t>
                </a:r>
                <a:r>
                  <a:rPr lang="en-US" sz="1800">
                    <a:solidFill>
                      <a:schemeClr val="tx1"/>
                    </a:solidFill>
                    <a:ea typeface="ＭＳ Ｐゴシック" charset="0"/>
                    <a:cs typeface="Lucida Grande" charset="0"/>
                  </a:rPr>
                  <a:t>, LEP data (2005-2010)</a:t>
                </a:r>
              </a:p>
              <a:p>
                <a:pPr marL="39688"/>
                <a:r>
                  <a:rPr lang="en-US" sz="1800" b="1">
                    <a:solidFill>
                      <a:schemeClr val="tx1"/>
                    </a:solidFill>
                    <a:ea typeface="ＭＳ Ｐゴシック" charset="0"/>
                    <a:cs typeface="Lucida Grande" charset="0"/>
                  </a:rPr>
                  <a:t>hands-on particle physics</a:t>
                </a:r>
                <a:r>
                  <a:rPr lang="en-US" sz="1800">
                    <a:solidFill>
                      <a:schemeClr val="tx1"/>
                    </a:solidFill>
                    <a:ea typeface="ＭＳ Ｐゴシック" charset="0"/>
                    <a:cs typeface="Lucida Grande" charset="0"/>
                  </a:rPr>
                  <a:t>, LHC data (since 2011)</a:t>
                </a:r>
              </a:p>
            </p:txBody>
          </p:sp>
        </p:grpSp>
        <p:pic>
          <p:nvPicPr>
            <p:cNvPr id="4136" name="Picture 40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4" y="0"/>
              <a:ext cx="512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41" name="Picture 45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109" y="142875"/>
            <a:ext cx="6121400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2" name="Picture 46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47" y="237596"/>
            <a:ext cx="6248400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3" name="Picture 47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1018116"/>
            <a:ext cx="627380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46" name="Group 50"/>
          <p:cNvGrpSpPr>
            <a:grpSpLocks/>
          </p:cNvGrpSpPr>
          <p:nvPr/>
        </p:nvGrpSpPr>
        <p:grpSpPr bwMode="auto">
          <a:xfrm>
            <a:off x="795866" y="2167466"/>
            <a:ext cx="8069263" cy="4470400"/>
            <a:chOff x="0" y="0"/>
            <a:chExt cx="5083" cy="2816"/>
          </a:xfrm>
        </p:grpSpPr>
        <p:pic>
          <p:nvPicPr>
            <p:cNvPr id="4144" name="Picture 48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" y="0"/>
              <a:ext cx="5056" cy="2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5" name="Rectangle 49"/>
            <p:cNvSpPr>
              <a:spLocks/>
            </p:cNvSpPr>
            <p:nvPr/>
          </p:nvSpPr>
          <p:spPr bwMode="auto">
            <a:xfrm>
              <a:off x="0" y="288"/>
              <a:ext cx="1401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200">
                  <a:solidFill>
                    <a:schemeClr val="tx1"/>
                  </a:solidFill>
                  <a:latin typeface="Arial Bold" charset="0"/>
                  <a:ea typeface="ＭＳ Ｐゴシック" charset="0"/>
                  <a:cs typeface="Arial Bold" charset="0"/>
                  <a:sym typeface="Arial Bold" charset="0"/>
                </a:rPr>
                <a:t>MC_2011, LHC DATA, Z-peak</a:t>
              </a:r>
            </a:p>
          </p:txBody>
        </p:sp>
      </p:grpSp>
      <p:sp>
        <p:nvSpPr>
          <p:cNvPr id="50" name="Date Placeholder 4"/>
          <p:cNvSpPr txBox="1">
            <a:spLocks/>
          </p:cNvSpPr>
          <p:nvPr/>
        </p:nvSpPr>
        <p:spPr>
          <a:xfrm>
            <a:off x="457200" y="651722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51" name="Slide Number Placeholder 1"/>
          <p:cNvSpPr txBox="1">
            <a:spLocks/>
          </p:cNvSpPr>
          <p:nvPr/>
        </p:nvSpPr>
        <p:spPr>
          <a:xfrm>
            <a:off x="6705600" y="6483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52" name="Footer Placeholder 3"/>
          <p:cNvSpPr txBox="1">
            <a:spLocks/>
          </p:cNvSpPr>
          <p:nvPr/>
        </p:nvSpPr>
        <p:spPr>
          <a:xfrm>
            <a:off x="3047990" y="6491816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2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1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2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3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73038" y="-84665"/>
            <a:ext cx="856615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600" b="1" dirty="0" smtClean="0">
                <a:latin typeface="+mn-lt"/>
              </a:rPr>
              <a:t>HELYCON: A project to Transfer New Knowledge to Education</a:t>
            </a:r>
          </a:p>
          <a:p>
            <a:pPr algn="ctr">
              <a:defRPr/>
            </a:pPr>
            <a:r>
              <a:rPr lang="en-US" sz="1600" b="1" dirty="0" smtClean="0">
                <a:latin typeface="+mn-lt"/>
              </a:rPr>
              <a:t>Hellenic Lyceum Cosmic Observatory Network </a:t>
            </a:r>
          </a:p>
        </p:txBody>
      </p:sp>
      <p:pic>
        <p:nvPicPr>
          <p:cNvPr id="63490" name="Picture 2" descr="Screen shot 2011-11-15 at 9.02.09 μ.μ.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9217" y="994811"/>
            <a:ext cx="3565525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4058729" y="616986"/>
            <a:ext cx="4254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latin typeface="+mn-lt"/>
              </a:rPr>
              <a:t>Workshops for Physics Teachers</a:t>
            </a:r>
          </a:p>
        </p:txBody>
      </p:sp>
      <p:pic>
        <p:nvPicPr>
          <p:cNvPr id="63492" name="Picture 4" descr="Screen shot 2011-11-15 at 9.07.13 μ.μ.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97115"/>
            <a:ext cx="2700867" cy="1954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5" descr="Screen shot 2011-11-15 at 9.09.18 μ.μ.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0350" y="361950"/>
            <a:ext cx="1263650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TextBox 6"/>
          <p:cNvSpPr txBox="1">
            <a:spLocks noChangeArrowheads="1"/>
          </p:cNvSpPr>
          <p:nvPr/>
        </p:nvSpPr>
        <p:spPr bwMode="auto">
          <a:xfrm>
            <a:off x="349248" y="4849812"/>
            <a:ext cx="50577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E-Lectures (webcasts)</a:t>
            </a:r>
          </a:p>
          <a:p>
            <a:pPr algn="ctr">
              <a:defRPr/>
            </a:pPr>
            <a:r>
              <a:rPr lang="en-US" sz="1400" dirty="0" err="1" smtClean="0">
                <a:latin typeface="+mn-lt"/>
              </a:rPr>
              <a:t>www.helycon.gr</a:t>
            </a:r>
            <a:r>
              <a:rPr lang="en-US" sz="1400" dirty="0" smtClean="0">
                <a:latin typeface="+mn-lt"/>
              </a:rPr>
              <a:t>/HELYCON/</a:t>
            </a:r>
            <a:r>
              <a:rPr lang="en-US" sz="1400" dirty="0" err="1" smtClean="0">
                <a:latin typeface="+mn-lt"/>
              </a:rPr>
              <a:t>Tutorials.html</a:t>
            </a:r>
            <a:endParaRPr lang="en-US" sz="1400" dirty="0" smtClean="0">
              <a:latin typeface="+mn-lt"/>
            </a:endParaRPr>
          </a:p>
        </p:txBody>
      </p:sp>
      <p:pic>
        <p:nvPicPr>
          <p:cNvPr id="63495" name="Picture 7" descr="Screen shot 2011-11-15 at 9.16.48 μ.μ.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513" y="3943350"/>
            <a:ext cx="38735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682696" y="2043436"/>
            <a:ext cx="5004104" cy="4729898"/>
            <a:chOff x="5841896" y="2492169"/>
            <a:chExt cx="5003800" cy="4729898"/>
          </a:xfrm>
        </p:grpSpPr>
        <p:pic>
          <p:nvPicPr>
            <p:cNvPr id="63497" name="Picture 1" descr="Screen shot 2011-11-15 at 9.19.28 μ.μ.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1896" y="3110442"/>
              <a:ext cx="5003800" cy="411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498" name="TextBox 3"/>
            <p:cNvSpPr txBox="1">
              <a:spLocks noChangeArrowheads="1"/>
            </p:cNvSpPr>
            <p:nvPr/>
          </p:nvSpPr>
          <p:spPr bwMode="auto">
            <a:xfrm>
              <a:off x="6701516" y="2492169"/>
              <a:ext cx="3138488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2000" b="1" dirty="0">
                  <a:solidFill>
                    <a:srgbClr val="FF0000"/>
                  </a:solidFill>
                  <a:latin typeface="Calibri" charset="0"/>
                </a:rPr>
                <a:t>Data Presenter </a:t>
              </a:r>
            </a:p>
            <a:p>
              <a:pPr algn="ctr" eaLnBrk="1" hangingPunct="1"/>
              <a:r>
                <a:rPr lang="en-US" sz="2000" b="1" dirty="0">
                  <a:solidFill>
                    <a:srgbClr val="FF0000"/>
                  </a:solidFill>
                  <a:latin typeface="Calibri" charset="0"/>
                </a:rPr>
                <a:t>and Shower Reconstruction</a:t>
              </a:r>
            </a:p>
          </p:txBody>
        </p:sp>
      </p:grpSp>
      <p:sp>
        <p:nvSpPr>
          <p:cNvPr id="12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14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pic>
        <p:nvPicPr>
          <p:cNvPr id="3" name="Picture 2" descr="Untitled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933"/>
            <a:ext cx="3163613" cy="2377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254375" y="53441"/>
            <a:ext cx="5715000" cy="5856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66738" y="423863"/>
            <a:ext cx="2819400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>
                <a:solidFill>
                  <a:srgbClr val="FF0000"/>
                </a:solidFill>
                <a:latin typeface="+mj-lt"/>
                <a:cs typeface="Arial" charset="0"/>
              </a:rPr>
              <a:t>Greek</a:t>
            </a:r>
          </a:p>
          <a:p>
            <a:pPr>
              <a:defRPr/>
            </a:pPr>
            <a:r>
              <a:rPr lang="en-US" sz="4800" b="1">
                <a:solidFill>
                  <a:srgbClr val="FF0000"/>
                </a:solidFill>
                <a:latin typeface="+mj-lt"/>
                <a:cs typeface="Arial" charset="0"/>
              </a:rPr>
              <a:t>outreach</a:t>
            </a:r>
          </a:p>
          <a:p>
            <a:pPr>
              <a:defRPr/>
            </a:pPr>
            <a:r>
              <a:rPr lang="en-US" sz="4800" b="1">
                <a:solidFill>
                  <a:srgbClr val="FF0000"/>
                </a:solidFill>
                <a:latin typeface="+mj-lt"/>
                <a:cs typeface="Arial" charset="0"/>
              </a:rPr>
              <a:t>activities</a:t>
            </a:r>
            <a:endParaRPr lang="el-GR" sz="4800" b="1">
              <a:solidFill>
                <a:srgbClr val="FF0000"/>
              </a:solidFill>
              <a:latin typeface="+mj-lt"/>
              <a:cs typeface="Arial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308350" y="-1066"/>
            <a:ext cx="5282215" cy="6001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j-lt"/>
                <a:cs typeface="Arial" charset="0"/>
              </a:rPr>
              <a:t>T. </a:t>
            </a:r>
            <a:r>
              <a:rPr lang="en-US" sz="2400" dirty="0">
                <a:latin typeface="+mj-lt"/>
                <a:cs typeface="Arial" charset="0"/>
              </a:rPr>
              <a:t>Alexopoulos (</a:t>
            </a:r>
            <a:r>
              <a:rPr lang="en-US" sz="2400" dirty="0" smtClean="0">
                <a:latin typeface="+mj-lt"/>
                <a:cs typeface="Arial" charset="0"/>
              </a:rPr>
              <a:t>NTUA)</a:t>
            </a:r>
            <a:endParaRPr lang="en-US" sz="2400" dirty="0">
              <a:latin typeface="+mj-lt"/>
              <a:cs typeface="Arial" charset="0"/>
            </a:endParaRPr>
          </a:p>
          <a:p>
            <a:pPr>
              <a:defRPr/>
            </a:pPr>
            <a:r>
              <a:rPr lang="en-US" sz="2400" dirty="0">
                <a:latin typeface="+mj-lt"/>
                <a:cs typeface="Arial" charset="0"/>
              </a:rPr>
              <a:t>G. </a:t>
            </a:r>
            <a:r>
              <a:rPr lang="en-US" sz="2400" dirty="0" err="1">
                <a:latin typeface="+mj-lt"/>
                <a:cs typeface="Arial" charset="0"/>
              </a:rPr>
              <a:t>Fanourakis</a:t>
            </a:r>
            <a:r>
              <a:rPr lang="en-US" sz="2400" dirty="0">
                <a:latin typeface="+mj-lt"/>
                <a:cs typeface="Arial" charset="0"/>
              </a:rPr>
              <a:t> (</a:t>
            </a:r>
            <a:r>
              <a:rPr lang="en-US" sz="2400" dirty="0">
                <a:cs typeface="Arial" charset="0"/>
              </a:rPr>
              <a:t>NCSR “Demokritos”</a:t>
            </a:r>
            <a:r>
              <a:rPr lang="en-US" sz="2400" dirty="0">
                <a:latin typeface="+mj-lt"/>
                <a:cs typeface="Arial" charset="0"/>
              </a:rPr>
              <a:t>) </a:t>
            </a:r>
          </a:p>
          <a:p>
            <a:pPr>
              <a:defRPr/>
            </a:pPr>
            <a:r>
              <a:rPr lang="en-US" sz="2400" dirty="0">
                <a:latin typeface="+mj-lt"/>
                <a:cs typeface="Arial" charset="0"/>
              </a:rPr>
              <a:t>D. </a:t>
            </a:r>
            <a:r>
              <a:rPr lang="en-US" sz="2400" dirty="0" err="1">
                <a:latin typeface="+mj-lt"/>
                <a:cs typeface="Arial" charset="0"/>
              </a:rPr>
              <a:t>Fassouliotis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dirty="0" smtClean="0">
                <a:latin typeface="+mj-lt"/>
                <a:cs typeface="Arial" charset="0"/>
              </a:rPr>
              <a:t>(U of Athens)</a:t>
            </a:r>
            <a:endParaRPr lang="en-US" sz="2400" dirty="0">
              <a:latin typeface="+mj-lt"/>
              <a:cs typeface="Arial" charset="0"/>
            </a:endParaRPr>
          </a:p>
          <a:p>
            <a:pPr>
              <a:defRPr/>
            </a:pPr>
            <a:r>
              <a:rPr lang="en-US" sz="2400" dirty="0" smtClean="0">
                <a:latin typeface="+mj-lt"/>
                <a:cs typeface="Arial" charset="0"/>
              </a:rPr>
              <a:t>T. </a:t>
            </a:r>
            <a:r>
              <a:rPr lang="en-US" sz="2400" dirty="0" err="1">
                <a:latin typeface="+mj-lt"/>
                <a:cs typeface="Arial" charset="0"/>
              </a:rPr>
              <a:t>Geralis</a:t>
            </a:r>
            <a:r>
              <a:rPr lang="en-US" sz="2400" dirty="0">
                <a:latin typeface="+mj-lt"/>
                <a:cs typeface="Arial" charset="0"/>
              </a:rPr>
              <a:t> (NCSR “Demokritos”)</a:t>
            </a:r>
          </a:p>
          <a:p>
            <a:pPr>
              <a:defRPr/>
            </a:pPr>
            <a:r>
              <a:rPr lang="en-US" sz="2400" dirty="0">
                <a:latin typeface="+mj-lt"/>
                <a:cs typeface="Arial" charset="0"/>
              </a:rPr>
              <a:t>G. </a:t>
            </a:r>
            <a:r>
              <a:rPr lang="en-US" sz="2400" dirty="0" err="1">
                <a:latin typeface="+mj-lt"/>
                <a:cs typeface="Arial" charset="0"/>
              </a:rPr>
              <a:t>Gialas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dirty="0" smtClean="0">
                <a:latin typeface="+mj-lt"/>
                <a:cs typeface="Arial" charset="0"/>
              </a:rPr>
              <a:t>(U of Aegean)</a:t>
            </a:r>
            <a:endParaRPr lang="en-US" sz="2400" dirty="0">
              <a:latin typeface="+mj-lt"/>
              <a:cs typeface="Arial" charset="0"/>
            </a:endParaRPr>
          </a:p>
          <a:p>
            <a:pPr>
              <a:defRPr/>
            </a:pPr>
            <a:r>
              <a:rPr lang="en-US" sz="2400" dirty="0">
                <a:latin typeface="+mj-lt"/>
                <a:cs typeface="Arial" charset="0"/>
              </a:rPr>
              <a:t>K. </a:t>
            </a:r>
            <a:r>
              <a:rPr lang="en-US" sz="2400" dirty="0" err="1">
                <a:latin typeface="+mj-lt"/>
                <a:cs typeface="Arial" charset="0"/>
              </a:rPr>
              <a:t>Kordas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dirty="0" smtClean="0">
                <a:latin typeface="+mj-lt"/>
                <a:cs typeface="Arial" charset="0"/>
              </a:rPr>
              <a:t>(</a:t>
            </a:r>
            <a:r>
              <a:rPr lang="en-US" sz="2400" dirty="0" smtClean="0">
                <a:cs typeface="Arial" charset="0"/>
              </a:rPr>
              <a:t>AUTH</a:t>
            </a:r>
            <a:r>
              <a:rPr lang="en-US" sz="2400" dirty="0" smtClean="0">
                <a:latin typeface="+mj-lt"/>
                <a:cs typeface="Arial" charset="0"/>
              </a:rPr>
              <a:t>)</a:t>
            </a:r>
            <a:endParaRPr lang="en-US" sz="2400" dirty="0">
              <a:latin typeface="+mj-lt"/>
              <a:cs typeface="Arial" charset="0"/>
            </a:endParaRPr>
          </a:p>
          <a:p>
            <a:pPr>
              <a:defRPr/>
            </a:pPr>
            <a:r>
              <a:rPr lang="en-US" sz="2400" u="sng" dirty="0">
                <a:latin typeface="+mj-lt"/>
                <a:cs typeface="Arial" charset="0"/>
              </a:rPr>
              <a:t>C. </a:t>
            </a:r>
            <a:r>
              <a:rPr lang="en-US" sz="2400" u="sng" dirty="0" err="1">
                <a:latin typeface="+mj-lt"/>
                <a:cs typeface="Arial" charset="0"/>
              </a:rPr>
              <a:t>Kourkoumelis</a:t>
            </a:r>
            <a:r>
              <a:rPr lang="en-US" sz="2400" u="sng" dirty="0">
                <a:latin typeface="+mj-lt"/>
                <a:cs typeface="Arial" charset="0"/>
              </a:rPr>
              <a:t> </a:t>
            </a:r>
            <a:r>
              <a:rPr lang="en-US" sz="2400" u="sng" dirty="0" smtClean="0">
                <a:latin typeface="+mj-lt"/>
                <a:cs typeface="Arial" charset="0"/>
              </a:rPr>
              <a:t>(U of Athens) </a:t>
            </a:r>
            <a:r>
              <a:rPr lang="en-US" dirty="0">
                <a:latin typeface="+mj-lt"/>
                <a:cs typeface="Arial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+mj-lt"/>
                <a:cs typeface="Arial" charset="0"/>
              </a:rPr>
              <a:t>**</a:t>
            </a:r>
            <a:r>
              <a:rPr lang="en-US" dirty="0">
                <a:latin typeface="+mj-lt"/>
                <a:cs typeface="Arial" charset="0"/>
              </a:rPr>
              <a:t>)</a:t>
            </a:r>
            <a:endParaRPr lang="en-US" sz="2400" dirty="0">
              <a:latin typeface="+mj-lt"/>
              <a:cs typeface="Arial" charset="0"/>
            </a:endParaRPr>
          </a:p>
          <a:p>
            <a:pPr>
              <a:defRPr/>
            </a:pPr>
            <a:r>
              <a:rPr lang="en-US" sz="2400" dirty="0">
                <a:latin typeface="+mj-lt"/>
                <a:cs typeface="Arial" charset="0"/>
              </a:rPr>
              <a:t>D. </a:t>
            </a:r>
            <a:r>
              <a:rPr lang="en-US" sz="2400" dirty="0" err="1">
                <a:latin typeface="+mj-lt"/>
                <a:cs typeface="Arial" charset="0"/>
              </a:rPr>
              <a:t>Loukas</a:t>
            </a:r>
            <a:r>
              <a:rPr lang="en-US" sz="2400" dirty="0">
                <a:latin typeface="+mj-lt"/>
                <a:cs typeface="Arial" charset="0"/>
              </a:rPr>
              <a:t> (</a:t>
            </a:r>
            <a:r>
              <a:rPr lang="en-US" sz="2400" dirty="0">
                <a:cs typeface="Arial" charset="0"/>
              </a:rPr>
              <a:t>NCSR “Demokritos”</a:t>
            </a:r>
            <a:r>
              <a:rPr lang="en-US" sz="2400" dirty="0">
                <a:latin typeface="+mj-lt"/>
                <a:cs typeface="Arial" charset="0"/>
              </a:rPr>
              <a:t>)</a:t>
            </a:r>
          </a:p>
          <a:p>
            <a:pPr>
              <a:defRPr/>
            </a:pPr>
            <a:r>
              <a:rPr lang="en-US" sz="2400" dirty="0">
                <a:latin typeface="+mj-lt"/>
                <a:cs typeface="Arial" charset="0"/>
              </a:rPr>
              <a:t>Ch. </a:t>
            </a:r>
            <a:r>
              <a:rPr lang="en-US" sz="2400" dirty="0" err="1">
                <a:latin typeface="+mj-lt"/>
                <a:cs typeface="Arial" charset="0"/>
              </a:rPr>
              <a:t>Petridou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dirty="0" smtClean="0">
                <a:latin typeface="+mj-lt"/>
                <a:cs typeface="Arial" charset="0"/>
              </a:rPr>
              <a:t>(</a:t>
            </a:r>
            <a:r>
              <a:rPr lang="en-US" sz="2400" dirty="0" smtClean="0">
                <a:cs typeface="Arial" charset="0"/>
              </a:rPr>
              <a:t>AUTH</a:t>
            </a:r>
            <a:r>
              <a:rPr lang="en-US" sz="2400" dirty="0" smtClean="0">
                <a:latin typeface="+mj-lt"/>
                <a:cs typeface="Arial" charset="0"/>
              </a:rPr>
              <a:t>)</a:t>
            </a:r>
            <a:endParaRPr lang="en-US" sz="2400" dirty="0">
              <a:latin typeface="+mj-lt"/>
              <a:cs typeface="Arial" charset="0"/>
            </a:endParaRPr>
          </a:p>
          <a:p>
            <a:pPr>
              <a:defRPr/>
            </a:pPr>
            <a:r>
              <a:rPr lang="en-US" sz="2400" dirty="0">
                <a:latin typeface="+mj-lt"/>
                <a:cs typeface="Arial" charset="0"/>
              </a:rPr>
              <a:t>D. </a:t>
            </a:r>
            <a:r>
              <a:rPr lang="en-US" sz="2400" dirty="0" err="1">
                <a:latin typeface="+mj-lt"/>
                <a:cs typeface="Arial" charset="0"/>
              </a:rPr>
              <a:t>Samsonidis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dirty="0" smtClean="0">
                <a:latin typeface="+mj-lt"/>
                <a:cs typeface="Arial" charset="0"/>
              </a:rPr>
              <a:t>(AUTH)</a:t>
            </a:r>
            <a:endParaRPr lang="en-US" sz="2400" dirty="0">
              <a:latin typeface="+mj-lt"/>
              <a:cs typeface="Arial" charset="0"/>
            </a:endParaRPr>
          </a:p>
          <a:p>
            <a:pPr>
              <a:defRPr/>
            </a:pPr>
            <a:r>
              <a:rPr lang="en-US" sz="2400" u="sng" dirty="0">
                <a:latin typeface="+mj-lt"/>
                <a:cs typeface="Arial" charset="0"/>
              </a:rPr>
              <a:t>S. </a:t>
            </a:r>
            <a:r>
              <a:rPr lang="en-US" sz="2400" u="sng" dirty="0" err="1">
                <a:latin typeface="+mj-lt"/>
                <a:cs typeface="Arial" charset="0"/>
              </a:rPr>
              <a:t>Sotiriou</a:t>
            </a:r>
            <a:r>
              <a:rPr lang="en-US" sz="2400" u="sng" dirty="0">
                <a:latin typeface="+mj-lt"/>
                <a:cs typeface="Arial" charset="0"/>
              </a:rPr>
              <a:t> (</a:t>
            </a:r>
            <a:r>
              <a:rPr lang="en-US" sz="2400" u="sng" dirty="0" err="1">
                <a:latin typeface="+mj-lt"/>
                <a:cs typeface="Arial" charset="0"/>
              </a:rPr>
              <a:t>Ellinogermaniki</a:t>
            </a:r>
            <a:r>
              <a:rPr lang="en-US" sz="2400" u="sng" dirty="0">
                <a:latin typeface="+mj-lt"/>
                <a:cs typeface="Arial" charset="0"/>
              </a:rPr>
              <a:t> </a:t>
            </a:r>
            <a:r>
              <a:rPr lang="en-US" sz="2400" u="sng" dirty="0" err="1">
                <a:latin typeface="+mj-lt"/>
                <a:cs typeface="Arial" charset="0"/>
              </a:rPr>
              <a:t>Agogi</a:t>
            </a:r>
            <a:r>
              <a:rPr lang="en-US" sz="2400" u="sng" dirty="0">
                <a:latin typeface="+mj-lt"/>
                <a:cs typeface="Arial" charset="0"/>
              </a:rPr>
              <a:t>)</a:t>
            </a:r>
            <a:r>
              <a:rPr lang="en-US" sz="2400" dirty="0">
                <a:latin typeface="+mj-lt"/>
                <a:cs typeface="Arial" charset="0"/>
              </a:rPr>
              <a:t>(</a:t>
            </a:r>
            <a:r>
              <a:rPr lang="en-US" sz="2400" dirty="0">
                <a:solidFill>
                  <a:srgbClr val="FF0000"/>
                </a:solidFill>
                <a:latin typeface="+mj-lt"/>
                <a:cs typeface="Arial" charset="0"/>
              </a:rPr>
              <a:t>**</a:t>
            </a:r>
            <a:r>
              <a:rPr lang="en-US" sz="2400" dirty="0">
                <a:latin typeface="+mj-lt"/>
                <a:cs typeface="Arial" charset="0"/>
              </a:rPr>
              <a:t>)</a:t>
            </a:r>
          </a:p>
          <a:p>
            <a:pPr>
              <a:defRPr/>
            </a:pPr>
            <a:r>
              <a:rPr lang="en-US" sz="2400" u="sng" dirty="0">
                <a:latin typeface="+mj-lt"/>
                <a:cs typeface="Arial" charset="0"/>
              </a:rPr>
              <a:t>N. </a:t>
            </a:r>
            <a:r>
              <a:rPr lang="en-US" sz="2400" u="sng" dirty="0" err="1">
                <a:latin typeface="+mj-lt"/>
                <a:cs typeface="Arial" charset="0"/>
              </a:rPr>
              <a:t>Tracas</a:t>
            </a:r>
            <a:r>
              <a:rPr lang="en-US" sz="2400" u="sng" dirty="0">
                <a:latin typeface="+mj-lt"/>
                <a:cs typeface="Arial" charset="0"/>
              </a:rPr>
              <a:t> (NTUA) </a:t>
            </a:r>
            <a:r>
              <a:rPr lang="en-US" dirty="0">
                <a:latin typeface="+mj-lt"/>
                <a:cs typeface="Arial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+mj-lt"/>
                <a:cs typeface="Arial" charset="0"/>
              </a:rPr>
              <a:t>*</a:t>
            </a:r>
            <a:r>
              <a:rPr lang="en-US" dirty="0">
                <a:latin typeface="+mj-lt"/>
                <a:cs typeface="Arial" charset="0"/>
              </a:rPr>
              <a:t>)</a:t>
            </a:r>
            <a:endParaRPr lang="en-US" sz="2400" dirty="0">
              <a:latin typeface="+mj-lt"/>
              <a:cs typeface="Arial" charset="0"/>
            </a:endParaRPr>
          </a:p>
          <a:p>
            <a:pPr>
              <a:defRPr/>
            </a:pPr>
            <a:r>
              <a:rPr lang="en-US" sz="2400" dirty="0">
                <a:latin typeface="+mj-lt"/>
                <a:cs typeface="Arial" charset="0"/>
              </a:rPr>
              <a:t>N. </a:t>
            </a:r>
            <a:r>
              <a:rPr lang="en-US" sz="2400" dirty="0" err="1">
                <a:latin typeface="+mj-lt"/>
                <a:cs typeface="Arial" charset="0"/>
              </a:rPr>
              <a:t>Tsamis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dirty="0" smtClean="0">
                <a:latin typeface="+mj-lt"/>
                <a:cs typeface="Arial" charset="0"/>
              </a:rPr>
              <a:t>(U of Crete)</a:t>
            </a:r>
          </a:p>
          <a:p>
            <a:pPr>
              <a:defRPr/>
            </a:pPr>
            <a:r>
              <a:rPr lang="en-US" sz="2400" dirty="0" smtClean="0">
                <a:latin typeface="+mj-lt"/>
                <a:cs typeface="Arial" charset="0"/>
              </a:rPr>
              <a:t>G</a:t>
            </a:r>
            <a:r>
              <a:rPr lang="en-US" sz="2400" dirty="0">
                <a:latin typeface="+mj-lt"/>
                <a:cs typeface="Arial" charset="0"/>
              </a:rPr>
              <a:t>. </a:t>
            </a:r>
            <a:r>
              <a:rPr lang="en-US" sz="2400" dirty="0" err="1">
                <a:latin typeface="+mj-lt"/>
                <a:cs typeface="Arial" charset="0"/>
              </a:rPr>
              <a:t>Tsipolitis</a:t>
            </a:r>
            <a:r>
              <a:rPr lang="en-US" sz="2400" dirty="0">
                <a:latin typeface="+mj-lt"/>
                <a:cs typeface="Arial" charset="0"/>
              </a:rPr>
              <a:t> (NTUA</a:t>
            </a:r>
            <a:r>
              <a:rPr lang="en-US" sz="2400" dirty="0" smtClean="0">
                <a:latin typeface="+mj-lt"/>
                <a:cs typeface="Arial" charset="0"/>
              </a:rPr>
              <a:t>)</a:t>
            </a:r>
          </a:p>
          <a:p>
            <a:pPr>
              <a:defRPr/>
            </a:pPr>
            <a:r>
              <a:rPr lang="en-US" sz="2400" dirty="0">
                <a:cs typeface="Arial" charset="0"/>
              </a:rPr>
              <a:t>S. </a:t>
            </a:r>
            <a:r>
              <a:rPr lang="en-US" sz="2400" dirty="0" err="1">
                <a:cs typeface="Arial" charset="0"/>
              </a:rPr>
              <a:t>Tzamarias</a:t>
            </a:r>
            <a:r>
              <a:rPr lang="en-US" sz="2400" dirty="0">
                <a:cs typeface="Arial" charset="0"/>
              </a:rPr>
              <a:t> (HOU</a:t>
            </a:r>
            <a:r>
              <a:rPr lang="en-US" sz="2400" dirty="0" smtClean="0">
                <a:cs typeface="Arial" charset="0"/>
              </a:rPr>
              <a:t>)</a:t>
            </a:r>
            <a:endParaRPr lang="en-US" sz="2400" dirty="0">
              <a:latin typeface="+mj-lt"/>
              <a:cs typeface="Arial" charset="0"/>
            </a:endParaRPr>
          </a:p>
          <a:p>
            <a:pPr>
              <a:defRPr/>
            </a:pPr>
            <a:r>
              <a:rPr lang="en-US" sz="2400" dirty="0">
                <a:latin typeface="+mj-lt"/>
                <a:cs typeface="Arial" charset="0"/>
              </a:rPr>
              <a:t>                and many PhD students</a:t>
            </a:r>
            <a:endParaRPr lang="el-GR" sz="2400" dirty="0">
              <a:latin typeface="+mj-lt"/>
              <a:cs typeface="Arial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9850" y="5957888"/>
            <a:ext cx="7378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+mj-lt"/>
                <a:cs typeface="Arial" charset="0"/>
              </a:rPr>
              <a:t>(</a:t>
            </a:r>
            <a:r>
              <a:rPr lang="en-US">
                <a:solidFill>
                  <a:srgbClr val="FF0000"/>
                </a:solidFill>
                <a:latin typeface="+mj-lt"/>
                <a:cs typeface="Arial" charset="0"/>
              </a:rPr>
              <a:t>*</a:t>
            </a:r>
            <a:r>
              <a:rPr lang="en-US">
                <a:latin typeface="+mj-lt"/>
                <a:cs typeface="Arial" charset="0"/>
              </a:rPr>
              <a:t>)  EPS-HEP Outreach Prize 2003 (together with R. Landua-CERN)</a:t>
            </a:r>
          </a:p>
          <a:p>
            <a:pPr>
              <a:defRPr/>
            </a:pPr>
            <a:r>
              <a:rPr lang="en-US">
                <a:latin typeface="+mj-lt"/>
                <a:cs typeface="Arial" charset="0"/>
              </a:rPr>
              <a:t>(</a:t>
            </a:r>
            <a:r>
              <a:rPr lang="en-US">
                <a:solidFill>
                  <a:srgbClr val="FF0000"/>
                </a:solidFill>
                <a:latin typeface="+mj-lt"/>
                <a:cs typeface="Arial" charset="0"/>
              </a:rPr>
              <a:t>**</a:t>
            </a:r>
            <a:r>
              <a:rPr lang="en-US">
                <a:latin typeface="+mj-lt"/>
                <a:cs typeface="Arial" charset="0"/>
              </a:rPr>
              <a:t>)EPS-HEP Outreach Prize 2011</a:t>
            </a:r>
            <a:endParaRPr lang="el-GR">
              <a:latin typeface="+mj-lt"/>
              <a:cs typeface="Arial" charset="0"/>
            </a:endParaRPr>
          </a:p>
        </p:txBody>
      </p:sp>
      <p:sp>
        <p:nvSpPr>
          <p:cNvPr id="6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 bwMode="auto">
          <a:xfrm>
            <a:off x="417513" y="-134938"/>
            <a:ext cx="8229600" cy="11430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latin typeface="Arial" charset="0"/>
                <a:ea typeface="ＭＳ Ｐゴシック" charset="0"/>
              </a:rPr>
              <a:t>Acknowledgments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1175280"/>
            <a:ext cx="914400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00" dirty="0">
                <a:latin typeface="+mn-lt"/>
              </a:rPr>
              <a:t>Many thanks to our colleagues who have helped for this midterm report:</a:t>
            </a:r>
          </a:p>
          <a:p>
            <a:pPr>
              <a:defRPr/>
            </a:pPr>
            <a:endParaRPr lang="en-US" sz="2200" dirty="0">
              <a:latin typeface="+mn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200" dirty="0">
                <a:latin typeface="+mn-lt"/>
              </a:rPr>
              <a:t>E. </a:t>
            </a:r>
            <a:r>
              <a:rPr lang="en-US" sz="2200" dirty="0" err="1">
                <a:latin typeface="+mn-lt"/>
              </a:rPr>
              <a:t>Gazis</a:t>
            </a:r>
            <a:r>
              <a:rPr lang="en-US" sz="2200" dirty="0">
                <a:latin typeface="+mn-lt"/>
              </a:rPr>
              <a:t>, N. </a:t>
            </a:r>
            <a:r>
              <a:rPr lang="en-US" sz="2200" dirty="0" err="1">
                <a:latin typeface="+mn-lt"/>
              </a:rPr>
              <a:t>Tracas</a:t>
            </a:r>
            <a:r>
              <a:rPr lang="en-US" sz="2200" dirty="0">
                <a:latin typeface="+mn-lt"/>
              </a:rPr>
              <a:t>, R. </a:t>
            </a:r>
            <a:r>
              <a:rPr lang="en-US" sz="2200" dirty="0" err="1">
                <a:latin typeface="+mn-lt"/>
              </a:rPr>
              <a:t>Papadopoulou</a:t>
            </a:r>
            <a:r>
              <a:rPr lang="en-US" sz="2200" dirty="0">
                <a:latin typeface="+mn-lt"/>
              </a:rPr>
              <a:t>, G. </a:t>
            </a:r>
            <a:r>
              <a:rPr lang="en-US" sz="2200" dirty="0" err="1" smtClean="0">
                <a:latin typeface="+mn-lt"/>
              </a:rPr>
              <a:t>Tsipolitis</a:t>
            </a:r>
            <a:r>
              <a:rPr lang="en-US" sz="2200" dirty="0" smtClean="0">
                <a:latin typeface="+mn-lt"/>
              </a:rPr>
              <a:t>, R. </a:t>
            </a:r>
            <a:r>
              <a:rPr lang="en-US" sz="2200" dirty="0" err="1" smtClean="0">
                <a:latin typeface="+mn-lt"/>
              </a:rPr>
              <a:t>Vlastou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(NTU-Athens)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200" dirty="0">
                <a:latin typeface="+mn-lt"/>
              </a:rPr>
              <a:t>D. </a:t>
            </a:r>
            <a:r>
              <a:rPr lang="en-US" sz="2200" dirty="0" err="1">
                <a:latin typeface="+mn-lt"/>
              </a:rPr>
              <a:t>Fassouliotis</a:t>
            </a:r>
            <a:r>
              <a:rPr lang="en-US" sz="2200" dirty="0">
                <a:latin typeface="+mn-lt"/>
              </a:rPr>
              <a:t>, C. </a:t>
            </a:r>
            <a:r>
              <a:rPr lang="en-US" sz="2200" dirty="0" err="1">
                <a:latin typeface="+mn-lt"/>
              </a:rPr>
              <a:t>Kourkoumelis</a:t>
            </a:r>
            <a:r>
              <a:rPr lang="en-US" sz="2200" dirty="0">
                <a:latin typeface="+mn-lt"/>
              </a:rPr>
              <a:t>, </a:t>
            </a:r>
            <a:r>
              <a:rPr lang="en-US" sz="2200" dirty="0" smtClean="0">
                <a:latin typeface="+mn-lt"/>
              </a:rPr>
              <a:t>P. </a:t>
            </a:r>
            <a:r>
              <a:rPr lang="en-US" sz="2200" dirty="0" err="1" smtClean="0">
                <a:latin typeface="+mn-lt"/>
              </a:rPr>
              <a:t>Sphicas</a:t>
            </a:r>
            <a:r>
              <a:rPr lang="en-US" sz="2200" dirty="0" smtClean="0">
                <a:latin typeface="+mn-lt"/>
              </a:rPr>
              <a:t>, N</a:t>
            </a:r>
            <a:r>
              <a:rPr lang="en-US" sz="2200" dirty="0">
                <a:latin typeface="+mn-lt"/>
              </a:rPr>
              <a:t>. </a:t>
            </a:r>
            <a:r>
              <a:rPr lang="en-US" sz="2200" dirty="0" err="1">
                <a:latin typeface="+mn-lt"/>
              </a:rPr>
              <a:t>Tetradis</a:t>
            </a:r>
            <a:r>
              <a:rPr lang="en-US" sz="2200" dirty="0">
                <a:latin typeface="+mn-lt"/>
              </a:rPr>
              <a:t>, M. </a:t>
            </a:r>
            <a:r>
              <a:rPr lang="en-US" sz="2200" dirty="0" err="1" smtClean="0">
                <a:latin typeface="+mn-lt"/>
              </a:rPr>
              <a:t>Vasiliou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(U of Athens</a:t>
            </a:r>
            <a:r>
              <a:rPr lang="en-US" sz="2200" dirty="0" smtClean="0">
                <a:latin typeface="+mn-lt"/>
              </a:rPr>
              <a:t>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200" dirty="0">
                <a:latin typeface="+mn-lt"/>
              </a:rPr>
              <a:t> </a:t>
            </a:r>
            <a:r>
              <a:rPr lang="en-US" sz="2200" dirty="0" smtClean="0">
                <a:latin typeface="+mn-lt"/>
              </a:rPr>
              <a:t>A. </a:t>
            </a:r>
            <a:r>
              <a:rPr lang="en-US" sz="2200" dirty="0" err="1" smtClean="0">
                <a:latin typeface="+mn-lt"/>
              </a:rPr>
              <a:t>Markou</a:t>
            </a:r>
            <a:r>
              <a:rPr lang="en-US" sz="2200" dirty="0" smtClean="0">
                <a:latin typeface="+mn-lt"/>
              </a:rPr>
              <a:t>, G. </a:t>
            </a:r>
            <a:r>
              <a:rPr lang="en-US" sz="2200" dirty="0" err="1" smtClean="0">
                <a:latin typeface="+mn-lt"/>
              </a:rPr>
              <a:t>Daskalakis</a:t>
            </a:r>
            <a:r>
              <a:rPr lang="en-US" sz="2200" dirty="0" smtClean="0">
                <a:latin typeface="+mn-lt"/>
              </a:rPr>
              <a:t> (NCSR “Demokritos”)</a:t>
            </a:r>
            <a:endParaRPr lang="en-US" sz="2200" dirty="0">
              <a:latin typeface="+mn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200" dirty="0" smtClean="0">
                <a:latin typeface="+mn-lt"/>
              </a:rPr>
              <a:t>C</a:t>
            </a:r>
            <a:r>
              <a:rPr lang="en-US" sz="2200" dirty="0">
                <a:latin typeface="+mn-lt"/>
              </a:rPr>
              <a:t>. </a:t>
            </a:r>
            <a:r>
              <a:rPr lang="en-US" sz="2200" dirty="0" err="1" smtClean="0">
                <a:latin typeface="+mn-lt"/>
              </a:rPr>
              <a:t>Fountas</a:t>
            </a:r>
            <a:r>
              <a:rPr lang="en-US" sz="2200" dirty="0" smtClean="0">
                <a:latin typeface="+mn-lt"/>
              </a:rPr>
              <a:t>, I. Papadopoulos </a:t>
            </a:r>
            <a:r>
              <a:rPr lang="en-US" sz="2200" dirty="0">
                <a:latin typeface="+mn-lt"/>
              </a:rPr>
              <a:t>(U of </a:t>
            </a:r>
            <a:r>
              <a:rPr lang="en-US" sz="2200" dirty="0" err="1">
                <a:latin typeface="+mn-lt"/>
              </a:rPr>
              <a:t>Ioannina</a:t>
            </a:r>
            <a:r>
              <a:rPr lang="en-US" sz="2200" dirty="0">
                <a:latin typeface="+mn-lt"/>
              </a:rPr>
              <a:t>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200" dirty="0">
                <a:latin typeface="+mn-lt"/>
              </a:rPr>
              <a:t>K. </a:t>
            </a:r>
            <a:r>
              <a:rPr lang="en-US" sz="2200" dirty="0" err="1">
                <a:latin typeface="+mn-lt"/>
              </a:rPr>
              <a:t>Kordas</a:t>
            </a:r>
            <a:r>
              <a:rPr lang="en-US" sz="2200" dirty="0">
                <a:latin typeface="+mn-lt"/>
              </a:rPr>
              <a:t>, C. </a:t>
            </a:r>
            <a:r>
              <a:rPr lang="en-US" sz="2200" dirty="0" err="1">
                <a:latin typeface="+mn-lt"/>
              </a:rPr>
              <a:t>Petridou</a:t>
            </a:r>
            <a:r>
              <a:rPr lang="en-US" sz="2200" dirty="0">
                <a:latin typeface="+mn-lt"/>
              </a:rPr>
              <a:t> (AUTH)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200" dirty="0">
                <a:latin typeface="+mn-lt"/>
              </a:rPr>
              <a:t>K. </a:t>
            </a:r>
            <a:r>
              <a:rPr lang="en-US" sz="2200" dirty="0" err="1">
                <a:latin typeface="+mn-lt"/>
              </a:rPr>
              <a:t>Zioutas</a:t>
            </a:r>
            <a:r>
              <a:rPr lang="en-US" sz="2200" dirty="0">
                <a:latin typeface="+mn-lt"/>
              </a:rPr>
              <a:t> (U of </a:t>
            </a:r>
            <a:r>
              <a:rPr lang="en-US" sz="2200" dirty="0" err="1">
                <a:latin typeface="+mn-lt"/>
              </a:rPr>
              <a:t>Patras</a:t>
            </a:r>
            <a:r>
              <a:rPr lang="en-US" sz="2200" dirty="0">
                <a:latin typeface="+mn-lt"/>
              </a:rPr>
              <a:t>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200" dirty="0">
                <a:latin typeface="+mn-lt"/>
              </a:rPr>
              <a:t>S. </a:t>
            </a:r>
            <a:r>
              <a:rPr lang="en-US" sz="2200" dirty="0" err="1">
                <a:latin typeface="+mn-lt"/>
              </a:rPr>
              <a:t>Tzamarias</a:t>
            </a:r>
            <a:r>
              <a:rPr lang="en-US" sz="2200" dirty="0">
                <a:latin typeface="+mn-lt"/>
              </a:rPr>
              <a:t> (HOU) </a:t>
            </a:r>
          </a:p>
        </p:txBody>
      </p:sp>
      <p:sp>
        <p:nvSpPr>
          <p:cNvPr id="5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52463"/>
            <a:ext cx="4405313" cy="4525962"/>
          </a:xfrm>
        </p:spPr>
        <p:txBody>
          <a:bodyPr/>
          <a:lstStyle/>
          <a:p>
            <a:pPr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Accelerator based</a:t>
            </a:r>
          </a:p>
          <a:p>
            <a:pPr>
              <a:defRPr/>
            </a:pPr>
            <a:r>
              <a:rPr lang="en-US" sz="2400" dirty="0" smtClean="0"/>
              <a:t>CERN</a:t>
            </a:r>
          </a:p>
          <a:p>
            <a:pPr marL="0" indent="0">
              <a:buFontTx/>
              <a:buNone/>
              <a:defRPr/>
            </a:pPr>
            <a:r>
              <a:rPr lang="en-US" sz="2400" dirty="0" smtClean="0"/>
              <a:t>     LHC: ATLAS, CMS, ALICE</a:t>
            </a:r>
          </a:p>
          <a:p>
            <a:pPr marL="0" indent="0">
              <a:buFontTx/>
              <a:buNone/>
              <a:defRPr/>
            </a:pPr>
            <a:r>
              <a:rPr lang="en-US" sz="2400" dirty="0"/>
              <a:t> </a:t>
            </a:r>
            <a:r>
              <a:rPr lang="en-US" sz="2400" dirty="0" smtClean="0"/>
              <a:t>    PS: </a:t>
            </a:r>
            <a:r>
              <a:rPr lang="en-US" sz="2400" dirty="0" err="1" smtClean="0"/>
              <a:t>n_TOF</a:t>
            </a:r>
            <a:endParaRPr lang="en-US" sz="2400" dirty="0" smtClean="0"/>
          </a:p>
          <a:p>
            <a:pPr marL="0" indent="0">
              <a:buFontTx/>
              <a:buNone/>
              <a:defRPr/>
            </a:pPr>
            <a:r>
              <a:rPr lang="en-US" sz="2400" dirty="0"/>
              <a:t> </a:t>
            </a:r>
            <a:r>
              <a:rPr lang="en-US" sz="2400" dirty="0" smtClean="0"/>
              <a:t>    Detector R&amp;D: RD51</a:t>
            </a:r>
          </a:p>
          <a:p>
            <a:pPr marL="0" indent="0">
              <a:buFontTx/>
              <a:buNone/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 smtClean="0"/>
              <a:t>FNAL: CDF</a:t>
            </a:r>
          </a:p>
          <a:p>
            <a:pPr>
              <a:defRPr/>
            </a:pPr>
            <a:r>
              <a:rPr lang="en-US" sz="2400" dirty="0" smtClean="0"/>
              <a:t>DESY: H1</a:t>
            </a:r>
          </a:p>
          <a:p>
            <a:pPr marL="0" indent="0">
              <a:buFontTx/>
              <a:buNone/>
              <a:defRPr/>
            </a:pPr>
            <a:endParaRPr lang="en-US" sz="2400" dirty="0" smtClean="0"/>
          </a:p>
          <a:p>
            <a:pPr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Non-accelerator based</a:t>
            </a:r>
          </a:p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 CERN: CAST</a:t>
            </a: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Nestor, KM3NET</a:t>
            </a:r>
          </a:p>
        </p:txBody>
      </p:sp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xfrm>
            <a:off x="485775" y="-136525"/>
            <a:ext cx="8229600" cy="585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 b="1">
                <a:latin typeface="Arial" charset="0"/>
                <a:ea typeface="ＭＳ Ｐゴシック" charset="0"/>
              </a:rPr>
              <a:t>HEP Research projects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91088" y="558800"/>
            <a:ext cx="4405312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Theory</a:t>
            </a:r>
          </a:p>
          <a:p>
            <a:pPr>
              <a:defRPr/>
            </a:pPr>
            <a:r>
              <a:rPr lang="en-US" sz="2400" dirty="0" smtClean="0"/>
              <a:t>Phenomenology</a:t>
            </a:r>
          </a:p>
          <a:p>
            <a:pPr>
              <a:defRPr/>
            </a:pPr>
            <a:r>
              <a:rPr lang="en-US" sz="2400" dirty="0" smtClean="0"/>
              <a:t>Strings Theory</a:t>
            </a:r>
          </a:p>
          <a:p>
            <a:pPr>
              <a:defRPr/>
            </a:pPr>
            <a:r>
              <a:rPr lang="en-US" sz="2400" dirty="0"/>
              <a:t> </a:t>
            </a:r>
            <a:r>
              <a:rPr lang="en-US" sz="2400" dirty="0" err="1" smtClean="0"/>
              <a:t>Astroparticle</a:t>
            </a:r>
            <a:r>
              <a:rPr lang="en-US" sz="2400" dirty="0" smtClean="0"/>
              <a:t>, Cosmology</a:t>
            </a:r>
          </a:p>
          <a:p>
            <a:pPr>
              <a:defRPr/>
            </a:pPr>
            <a:r>
              <a:rPr lang="en-US" sz="2400" dirty="0" smtClean="0"/>
              <a:t>… 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3366FF"/>
                </a:solidFill>
              </a:rPr>
              <a:t>Outreach</a:t>
            </a:r>
          </a:p>
          <a:p>
            <a:pPr marL="0" indent="0">
              <a:buFontTx/>
              <a:buNone/>
              <a:defRPr/>
            </a:pPr>
            <a:r>
              <a:rPr lang="en-US" sz="2400" dirty="0" smtClean="0"/>
              <a:t>     </a:t>
            </a:r>
            <a:endParaRPr lang="en-US" sz="2400" dirty="0"/>
          </a:p>
        </p:txBody>
      </p:sp>
      <p:sp>
        <p:nvSpPr>
          <p:cNvPr id="6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 bwMode="auto">
          <a:xfrm>
            <a:off x="485775" y="-136525"/>
            <a:ext cx="8229600" cy="585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 b="1">
                <a:latin typeface="Arial" charset="0"/>
                <a:ea typeface="ＭＳ Ｐゴシック" charset="0"/>
              </a:rPr>
              <a:t>HEP Research Projects per Institution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937243"/>
              </p:ext>
            </p:extLst>
          </p:nvPr>
        </p:nvGraphicFramePr>
        <p:xfrm>
          <a:off x="0" y="794264"/>
          <a:ext cx="9221788" cy="609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5164"/>
                <a:gridCol w="5896624"/>
              </a:tblGrid>
              <a:tr h="49343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Institution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1436" marR="91436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Project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1436" marR="91436" marT="45711" marB="45711"/>
                </a:tc>
              </a:tr>
              <a:tr h="493434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NTU</a:t>
                      </a:r>
                      <a:r>
                        <a:rPr lang="en-US" sz="1800" b="1" baseline="0" dirty="0" smtClean="0"/>
                        <a:t>-Athens</a:t>
                      </a:r>
                      <a:endParaRPr lang="en-US" sz="1800" b="1" dirty="0"/>
                    </a:p>
                  </a:txBody>
                  <a:tcPr marL="91436" marR="91436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ATLAS, H1, RD51, Theory</a:t>
                      </a:r>
                      <a:endParaRPr lang="en-US" sz="1800" b="1" dirty="0"/>
                    </a:p>
                  </a:txBody>
                  <a:tcPr marL="91436" marR="91436" marT="45711" marB="45711"/>
                </a:tc>
              </a:tr>
              <a:tr h="1188702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U of Athens</a:t>
                      </a:r>
                    </a:p>
                    <a:p>
                      <a:endParaRPr lang="en-US" sz="1800" b="1" dirty="0" smtClean="0"/>
                    </a:p>
                    <a:p>
                      <a:r>
                        <a:rPr lang="en-US" sz="1800" b="1" dirty="0" smtClean="0"/>
                        <a:t>NCSR Demokritos</a:t>
                      </a:r>
                    </a:p>
                    <a:p>
                      <a:endParaRPr lang="en-US" sz="1800" b="1" dirty="0" smtClean="0"/>
                    </a:p>
                  </a:txBody>
                  <a:tcPr marL="91436" marR="91436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ATLAS, CMS, ALICE, CDF, RD51, KM3,</a:t>
                      </a:r>
                      <a:r>
                        <a:rPr lang="en-US" sz="1800" b="1" baseline="0" dirty="0" smtClean="0"/>
                        <a:t> </a:t>
                      </a:r>
                      <a:r>
                        <a:rPr lang="en-US" sz="1800" b="1" dirty="0" smtClean="0"/>
                        <a:t>Theory</a:t>
                      </a:r>
                    </a:p>
                    <a:p>
                      <a:endParaRPr lang="en-US" sz="1800" b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CMS,</a:t>
                      </a:r>
                      <a:r>
                        <a:rPr lang="en-US" sz="1800" b="1" baseline="0" dirty="0" smtClean="0"/>
                        <a:t> CAST, KM3, RD51, Theory</a:t>
                      </a:r>
                      <a:endParaRPr lang="en-US" sz="1800" b="1" dirty="0" smtClean="0"/>
                    </a:p>
                    <a:p>
                      <a:endParaRPr lang="en-US" sz="1800" b="1" dirty="0"/>
                    </a:p>
                  </a:txBody>
                  <a:tcPr marL="91436" marR="91436" marT="45711" marB="45711"/>
                </a:tc>
              </a:tr>
              <a:tr h="493434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AU Thessaloniki</a:t>
                      </a:r>
                      <a:endParaRPr lang="en-US" sz="1800" b="1" dirty="0"/>
                    </a:p>
                  </a:txBody>
                  <a:tcPr marL="91436" marR="91436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ATLAS, CAST, RD51, Theory</a:t>
                      </a:r>
                      <a:r>
                        <a:rPr lang="en-US" sz="1800" b="1" baseline="0" dirty="0" smtClean="0"/>
                        <a:t> </a:t>
                      </a:r>
                      <a:endParaRPr lang="en-US" sz="1800" b="1" dirty="0"/>
                    </a:p>
                  </a:txBody>
                  <a:tcPr marL="91436" marR="91436" marT="45711" marB="45711"/>
                </a:tc>
              </a:tr>
              <a:tr h="493434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U of</a:t>
                      </a:r>
                      <a:r>
                        <a:rPr lang="en-US" sz="1800" b="1" baseline="0" dirty="0" smtClean="0"/>
                        <a:t> </a:t>
                      </a:r>
                      <a:r>
                        <a:rPr lang="en-US" sz="1800" b="1" baseline="0" dirty="0" err="1" smtClean="0"/>
                        <a:t>Ioannina</a:t>
                      </a:r>
                      <a:endParaRPr lang="en-US" sz="1800" b="1" dirty="0"/>
                    </a:p>
                  </a:txBody>
                  <a:tcPr marL="91436" marR="91436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CMS, Theory</a:t>
                      </a:r>
                      <a:endParaRPr lang="en-US" sz="1800" b="1" dirty="0"/>
                    </a:p>
                  </a:txBody>
                  <a:tcPr marL="91436" marR="91436" marT="45711" marB="45711"/>
                </a:tc>
              </a:tr>
              <a:tr h="493434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U of </a:t>
                      </a:r>
                      <a:r>
                        <a:rPr lang="en-US" sz="1800" b="1" dirty="0" err="1" smtClean="0"/>
                        <a:t>Patras</a:t>
                      </a:r>
                      <a:endParaRPr lang="en-US" sz="1800" b="1" dirty="0"/>
                    </a:p>
                  </a:txBody>
                  <a:tcPr marL="91436" marR="91436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CAST, Theory</a:t>
                      </a:r>
                      <a:endParaRPr lang="en-US" sz="1800" b="1" dirty="0"/>
                    </a:p>
                  </a:txBody>
                  <a:tcPr marL="91436" marR="91436" marT="45711" marB="45711"/>
                </a:tc>
              </a:tr>
              <a:tr h="493434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HOU</a:t>
                      </a:r>
                      <a:endParaRPr lang="en-US" sz="1800" b="1" dirty="0"/>
                    </a:p>
                  </a:txBody>
                  <a:tcPr marL="91436" marR="91436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ATLAS, KM3</a:t>
                      </a:r>
                      <a:endParaRPr lang="en-US" sz="1800" b="1" dirty="0"/>
                    </a:p>
                  </a:txBody>
                  <a:tcPr marL="91436" marR="91436" marT="45711" marB="45711"/>
                </a:tc>
              </a:tr>
              <a:tr h="1946695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U of Crete</a:t>
                      </a:r>
                    </a:p>
                    <a:p>
                      <a:endParaRPr lang="en-US" sz="1800" b="1" dirty="0" smtClean="0"/>
                    </a:p>
                    <a:p>
                      <a:r>
                        <a:rPr lang="en-US" sz="1800" b="1" dirty="0" smtClean="0"/>
                        <a:t>U</a:t>
                      </a:r>
                      <a:r>
                        <a:rPr lang="en-US" sz="1800" b="1" baseline="0" dirty="0" smtClean="0"/>
                        <a:t> of Aegean</a:t>
                      </a:r>
                    </a:p>
                    <a:p>
                      <a:endParaRPr lang="en-US" sz="1800" b="1" baseline="0" dirty="0" smtClean="0"/>
                    </a:p>
                    <a:p>
                      <a:r>
                        <a:rPr lang="en-US" sz="1800" b="1" baseline="0" dirty="0" smtClean="0"/>
                        <a:t>Nestor Institute</a:t>
                      </a:r>
                    </a:p>
                  </a:txBody>
                  <a:tcPr marL="91436" marR="91436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Theory</a:t>
                      </a:r>
                    </a:p>
                    <a:p>
                      <a:endParaRPr lang="en-US" sz="1800" b="1" dirty="0" smtClean="0"/>
                    </a:p>
                    <a:p>
                      <a:r>
                        <a:rPr lang="en-US" sz="1800" b="1" dirty="0" smtClean="0"/>
                        <a:t>ATLAS, KM3</a:t>
                      </a:r>
                    </a:p>
                    <a:p>
                      <a:endParaRPr lang="en-US" sz="1800" b="1" dirty="0" smtClean="0"/>
                    </a:p>
                    <a:p>
                      <a:r>
                        <a:rPr lang="en-US" sz="1800" b="1" dirty="0" smtClean="0"/>
                        <a:t>KM3</a:t>
                      </a:r>
                    </a:p>
                  </a:txBody>
                  <a:tcPr marL="91436" marR="91436" marT="45711" marB="45711"/>
                </a:tc>
              </a:tr>
            </a:tbl>
          </a:graphicData>
        </a:graphic>
      </p:graphicFrame>
      <p:sp>
        <p:nvSpPr>
          <p:cNvPr id="4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 bwMode="auto">
          <a:xfrm>
            <a:off x="485775" y="-136525"/>
            <a:ext cx="8229600" cy="585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 b="1">
                <a:latin typeface="Arial" charset="0"/>
                <a:ea typeface="ＭＳ Ｐゴシック" charset="0"/>
              </a:rPr>
              <a:t>HEP Workforce </a:t>
            </a:r>
          </a:p>
        </p:txBody>
      </p:sp>
      <p:pic>
        <p:nvPicPr>
          <p:cNvPr id="24578" name="Picture 63" descr="map-greec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3875" y="1255704"/>
            <a:ext cx="3540125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V="1">
            <a:off x="5644618" y="1947333"/>
            <a:ext cx="1594382" cy="64567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632450" y="2320925"/>
            <a:ext cx="683683" cy="151342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637213" y="2657475"/>
            <a:ext cx="2981854" cy="602192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8" idx="1"/>
          </p:cNvCxnSpPr>
          <p:nvPr/>
        </p:nvCxnSpPr>
        <p:spPr>
          <a:xfrm>
            <a:off x="5802313" y="3105150"/>
            <a:ext cx="877887" cy="196850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6" idx="1"/>
          </p:cNvCxnSpPr>
          <p:nvPr/>
        </p:nvCxnSpPr>
        <p:spPr>
          <a:xfrm flipV="1">
            <a:off x="5783263" y="3454400"/>
            <a:ext cx="1785937" cy="44132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632450" y="3903133"/>
            <a:ext cx="971550" cy="635531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638800" y="4876800"/>
            <a:ext cx="2675467" cy="42333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ight Brace 25"/>
          <p:cNvSpPr/>
          <p:nvPr/>
        </p:nvSpPr>
        <p:spPr>
          <a:xfrm>
            <a:off x="5627688" y="3438525"/>
            <a:ext cx="155575" cy="914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Right Brace 27"/>
          <p:cNvSpPr/>
          <p:nvPr/>
        </p:nvSpPr>
        <p:spPr>
          <a:xfrm>
            <a:off x="5637213" y="2809875"/>
            <a:ext cx="165100" cy="59055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-28575" y="5597525"/>
            <a:ext cx="6469063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b="1" dirty="0"/>
              <a:t>Experiment: Staff 44, Postdocs   </a:t>
            </a:r>
            <a:r>
              <a:rPr lang="en-US" b="1" dirty="0" smtClean="0"/>
              <a:t>9, </a:t>
            </a:r>
            <a:r>
              <a:rPr lang="en-US" b="1" dirty="0"/>
              <a:t>Students 38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b="1" dirty="0">
                <a:solidFill>
                  <a:srgbClr val="000000"/>
                </a:solidFill>
              </a:rPr>
              <a:t>Theory:         Staff </a:t>
            </a:r>
            <a:r>
              <a:rPr lang="en-US" b="1" dirty="0" smtClean="0">
                <a:solidFill>
                  <a:srgbClr val="000000"/>
                </a:solidFill>
              </a:rPr>
              <a:t>46, </a:t>
            </a:r>
            <a:r>
              <a:rPr lang="en-US" b="1" dirty="0">
                <a:solidFill>
                  <a:srgbClr val="000000"/>
                </a:solidFill>
              </a:rPr>
              <a:t>Postdocs </a:t>
            </a:r>
            <a:r>
              <a:rPr lang="en-US" b="1" dirty="0" smtClean="0">
                <a:solidFill>
                  <a:srgbClr val="000000"/>
                </a:solidFill>
              </a:rPr>
              <a:t>12, </a:t>
            </a:r>
            <a:r>
              <a:rPr lang="en-US" b="1" dirty="0">
                <a:solidFill>
                  <a:srgbClr val="000000"/>
                </a:solidFill>
              </a:rPr>
              <a:t>Students 33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b="1" dirty="0">
                <a:solidFill>
                  <a:srgbClr val="FF0000"/>
                </a:solidFill>
              </a:rPr>
              <a:t>Staff tenure &amp; tenure-track numbers are being reduced </a:t>
            </a:r>
          </a:p>
          <a:p>
            <a:pPr>
              <a:defRPr/>
            </a:pP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934825"/>
              </p:ext>
            </p:extLst>
          </p:nvPr>
        </p:nvGraphicFramePr>
        <p:xfrm>
          <a:off x="7938" y="1193800"/>
          <a:ext cx="5626100" cy="4127500"/>
        </p:xfrm>
        <a:graphic>
          <a:graphicData uri="http://schemas.openxmlformats.org/drawingml/2006/table">
            <a:tbl>
              <a:tblPr/>
              <a:tblGrid>
                <a:gridCol w="1892300"/>
                <a:gridCol w="584200"/>
                <a:gridCol w="533400"/>
                <a:gridCol w="609600"/>
                <a:gridCol w="673100"/>
                <a:gridCol w="635000"/>
                <a:gridCol w="698500"/>
              </a:tblGrid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Staff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u-H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Postdocs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Students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exp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AUTH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ro-RO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UoIoannina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UoAegean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UoPatras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NTUA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UoA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Demokritos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Nestor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UoCrete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6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8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70960" y="-55570"/>
            <a:ext cx="8229600" cy="1143000"/>
          </a:xfrm>
        </p:spPr>
        <p:txBody>
          <a:bodyPr lIns="144000"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l">
              <a:defRPr/>
            </a:pPr>
            <a:r>
              <a:rPr lang="en-US" b="1" dirty="0" smtClean="0">
                <a:solidFill>
                  <a:schemeClr val="tx1"/>
                </a:solidFill>
                <a:effectLst/>
              </a:rPr>
              <a:t> ATLAS </a:t>
            </a:r>
            <a:endParaRPr 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0012" y="134402"/>
            <a:ext cx="49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5" descr="gpyrforos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24" y="140752"/>
            <a:ext cx="434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Box 9"/>
          <p:cNvSpPr txBox="1">
            <a:spLocks noChangeArrowheads="1"/>
          </p:cNvSpPr>
          <p:nvPr/>
        </p:nvSpPr>
        <p:spPr bwMode="auto">
          <a:xfrm>
            <a:off x="-562001" y="786865"/>
            <a:ext cx="8890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74" y="1093252"/>
            <a:ext cx="7620000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574" y="76146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24" y="685265"/>
            <a:ext cx="5524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574" y="732890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4"/>
          <p:cNvSpPr/>
          <p:nvPr/>
        </p:nvSpPr>
        <p:spPr>
          <a:xfrm rot="21321242">
            <a:off x="3457549" y="2822040"/>
            <a:ext cx="1981200" cy="306387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082774" y="1371065"/>
            <a:ext cx="1828800" cy="1524000"/>
          </a:xfrm>
          <a:prstGeom prst="straightConnector1">
            <a:avLst/>
          </a:prstGeom>
          <a:ln w="476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gpyrforos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0774" y="685265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4024" y="172502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663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9632822"/>
              </p:ext>
            </p:extLst>
          </p:nvPr>
        </p:nvGraphicFramePr>
        <p:xfrm>
          <a:off x="6021362" y="-27523"/>
          <a:ext cx="2462212" cy="119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47" name="Bitmap Image" r:id="rId8" imgW="8621328" imgH="4200000" progId="PBrush">
                  <p:embed/>
                </p:oleObj>
              </mc:Choice>
              <mc:Fallback>
                <p:oleObj name="Bitmap Image" r:id="rId8" imgW="8621328" imgH="4200000" progId="PBrush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1362" y="-27523"/>
                        <a:ext cx="2462212" cy="1198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/>
          <p:cNvCxnSpPr/>
          <p:nvPr/>
        </p:nvCxnSpPr>
        <p:spPr>
          <a:xfrm flipH="1">
            <a:off x="4868837" y="815440"/>
            <a:ext cx="2257425" cy="1944687"/>
          </a:xfrm>
          <a:prstGeom prst="straightConnector1">
            <a:avLst/>
          </a:prstGeom>
          <a:ln w="476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20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2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  <p:cxnSp>
        <p:nvCxnSpPr>
          <p:cNvPr id="5" name="Straight Arrow Connector 4"/>
          <p:cNvCxnSpPr>
            <a:endCxn id="24" idx="2"/>
          </p:cNvCxnSpPr>
          <p:nvPr/>
        </p:nvCxnSpPr>
        <p:spPr>
          <a:xfrm flipH="1" flipV="1">
            <a:off x="7719337" y="4973709"/>
            <a:ext cx="307063" cy="11984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603067" y="118532"/>
            <a:ext cx="7723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000000"/>
                </a:solidFill>
                <a:latin typeface="+mj-lt"/>
              </a:rPr>
              <a:t>BIS-MDT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828822" y="3386667"/>
            <a:ext cx="4443624" cy="3471333"/>
            <a:chOff x="4786489" y="3386667"/>
            <a:chExt cx="4443624" cy="3471333"/>
          </a:xfrm>
        </p:grpSpPr>
        <p:grpSp>
          <p:nvGrpSpPr>
            <p:cNvPr id="9" name="Group 8"/>
            <p:cNvGrpSpPr/>
            <p:nvPr/>
          </p:nvGrpSpPr>
          <p:grpSpPr>
            <a:xfrm>
              <a:off x="4786489" y="3386667"/>
              <a:ext cx="4443624" cy="3471333"/>
              <a:chOff x="4786489" y="3386667"/>
              <a:chExt cx="4443624" cy="3471333"/>
            </a:xfrm>
          </p:grpSpPr>
          <p:pic>
            <p:nvPicPr>
              <p:cNvPr id="23" name="Picture 4" descr="ev9215_Greece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786489" y="3589867"/>
                <a:ext cx="4357511" cy="3268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7780868" y="6002865"/>
                <a:ext cx="4667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 smtClean="0">
                    <a:solidFill>
                      <a:schemeClr val="bg1"/>
                    </a:solidFill>
                    <a:latin typeface="+mj-lt"/>
                  </a:rPr>
                  <a:t>UoA</a:t>
                </a:r>
                <a:endParaRPr lang="en-US" sz="800" b="1" dirty="0" smtClean="0">
                  <a:solidFill>
                    <a:schemeClr val="bg1"/>
                  </a:solidFill>
                  <a:latin typeface="+mj-lt"/>
                </a:endParaRPr>
              </a:p>
              <a:p>
                <a:r>
                  <a:rPr lang="en-US" sz="800" b="1" dirty="0" smtClean="0">
                    <a:solidFill>
                      <a:schemeClr val="bg1"/>
                    </a:solidFill>
                    <a:latin typeface="+mj-lt"/>
                  </a:rPr>
                  <a:t>NTUA</a:t>
                </a:r>
                <a:endParaRPr lang="en-US" sz="8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442204" y="4758265"/>
                <a:ext cx="46960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solidFill>
                      <a:schemeClr val="bg1"/>
                    </a:solidFill>
                    <a:latin typeface="+mj-lt"/>
                  </a:rPr>
                  <a:t>AUTH</a:t>
                </a: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 flipV="1">
                <a:off x="6104467" y="4030133"/>
                <a:ext cx="1540934" cy="98213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6053670" y="3818465"/>
                <a:ext cx="62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solidFill>
                      <a:schemeClr val="bg1"/>
                    </a:solidFill>
                    <a:latin typeface="+mj-lt"/>
                  </a:rPr>
                  <a:t>To CERN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399858" y="3386667"/>
                <a:ext cx="183025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solidFill>
                      <a:srgbClr val="000000"/>
                    </a:solidFill>
                    <a:latin typeface="+mj-lt"/>
                  </a:rPr>
                  <a:t>BIS-MDT production line</a:t>
                </a:r>
              </a:p>
            </p:txBody>
          </p:sp>
        </p:grpSp>
        <p:cxnSp>
          <p:nvCxnSpPr>
            <p:cNvPr id="32" name="Straight Arrow Connector 31"/>
            <p:cNvCxnSpPr/>
            <p:nvPr/>
          </p:nvCxnSpPr>
          <p:spPr>
            <a:xfrm flipH="1" flipV="1">
              <a:off x="7620000" y="5012267"/>
              <a:ext cx="457201" cy="12869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4" descr="http://tbn0.google.com/images?q=tbn:bqIURvCXW3bQBM:http://cache.eb.com/eb/image%3Fid%3D1049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564871" y="802746"/>
            <a:ext cx="3746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4" descr="http://tbn0.google.com/images?q=tbn:bqIURvCXW3bQBM:http://cache.eb.com/eb/image%3Fid%3D1049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18338" y="311679"/>
            <a:ext cx="3746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575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en-US" sz="3200" b="1" dirty="0" smtClean="0">
                <a:solidFill>
                  <a:schemeClr val="tx1"/>
                </a:solidFill>
                <a:effectLst/>
              </a:rPr>
              <a:t> ATLAS </a:t>
            </a:r>
            <a:endParaRPr lang="en-US" sz="32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2513" y="58729"/>
            <a:ext cx="49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5" descr="gpyrforos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73016"/>
            <a:ext cx="434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5088" y="84129"/>
            <a:ext cx="4095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" y="889000"/>
            <a:ext cx="9144000" cy="6001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r>
              <a:rPr lang="en-US" sz="2400" dirty="0">
                <a:solidFill>
                  <a:srgbClr val="0000FF"/>
                </a:solidFill>
              </a:rPr>
              <a:t>Construction &amp; Installation of the BIS muon chambers                  </a:t>
            </a:r>
            <a:r>
              <a:rPr lang="en-US" sz="2400" dirty="0" smtClean="0">
                <a:solidFill>
                  <a:srgbClr val="FF0000"/>
                </a:solidFill>
              </a:rPr>
              <a:t>(Consortium of </a:t>
            </a:r>
            <a:r>
              <a:rPr lang="en-US" sz="2400" dirty="0" err="1" smtClean="0">
                <a:solidFill>
                  <a:srgbClr val="FF0000"/>
                </a:solidFill>
              </a:rPr>
              <a:t>UoA</a:t>
            </a:r>
            <a:r>
              <a:rPr lang="en-US" sz="2400" dirty="0">
                <a:solidFill>
                  <a:srgbClr val="FF0000"/>
                </a:solidFill>
              </a:rPr>
              <a:t>, NTUA, </a:t>
            </a:r>
            <a:r>
              <a:rPr lang="en-US" sz="2400" dirty="0" err="1">
                <a:solidFill>
                  <a:srgbClr val="FF0000"/>
                </a:solidFill>
              </a:rPr>
              <a:t>AUTh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r>
              <a:rPr lang="en-US" sz="2400" dirty="0">
                <a:solidFill>
                  <a:srgbClr val="0000FF"/>
                </a:solidFill>
              </a:rPr>
              <a:t>Design, development and operation of the muon MDT &amp; CSC </a:t>
            </a:r>
            <a:r>
              <a:rPr lang="en-US" sz="2400" dirty="0" smtClean="0">
                <a:solidFill>
                  <a:srgbClr val="0000FF"/>
                </a:solidFill>
              </a:rPr>
              <a:t>HV, </a:t>
            </a:r>
            <a:r>
              <a:rPr lang="en-US" sz="2400" dirty="0" err="1" smtClean="0">
                <a:solidFill>
                  <a:srgbClr val="0000FF"/>
                </a:solidFill>
              </a:rPr>
              <a:t>Elx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0000FF"/>
                </a:solidFill>
              </a:rPr>
              <a:t>DCS system          </a:t>
            </a:r>
            <a:r>
              <a:rPr lang="en-US" sz="2400" dirty="0">
                <a:solidFill>
                  <a:srgbClr val="FF0000"/>
                </a:solidFill>
              </a:rPr>
              <a:t>(NTUA)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  <a:defRPr/>
            </a:pPr>
            <a:r>
              <a:rPr lang="en-US" sz="2400" dirty="0">
                <a:solidFill>
                  <a:srgbClr val="0000FF"/>
                </a:solidFill>
              </a:rPr>
              <a:t>Physics studies:</a:t>
            </a:r>
          </a:p>
          <a:p>
            <a:pPr marL="800100" lvl="1" indent="-342900">
              <a:buClr>
                <a:srgbClr val="0000FF"/>
              </a:buClr>
              <a:buFont typeface="Wingdings" charset="2"/>
              <a:buChar char="§"/>
              <a:defRPr/>
            </a:pPr>
            <a:r>
              <a:rPr lang="en-US" sz="2400" dirty="0">
                <a:solidFill>
                  <a:srgbClr val="0000FF"/>
                </a:solidFill>
              </a:rPr>
              <a:t>B-physics                       </a:t>
            </a:r>
            <a:r>
              <a:rPr lang="en-US" sz="2400" dirty="0">
                <a:solidFill>
                  <a:srgbClr val="FF0000"/>
                </a:solidFill>
              </a:rPr>
              <a:t>(NTUA, </a:t>
            </a:r>
            <a:r>
              <a:rPr lang="en-US" sz="2400" dirty="0" err="1">
                <a:solidFill>
                  <a:srgbClr val="FF0000"/>
                </a:solidFill>
              </a:rPr>
              <a:t>AUTh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  <a:p>
            <a:pPr marL="800100" lvl="1" indent="-342900">
              <a:buClr>
                <a:srgbClr val="0000FF"/>
              </a:buClr>
              <a:buFont typeface="Wingdings" charset="2"/>
              <a:buChar char="§"/>
              <a:defRPr/>
            </a:pPr>
            <a:r>
              <a:rPr lang="en-US" sz="2400" dirty="0">
                <a:solidFill>
                  <a:srgbClr val="0000FF"/>
                </a:solidFill>
              </a:rPr>
              <a:t>Exotics                           </a:t>
            </a:r>
            <a:r>
              <a:rPr lang="en-US" sz="2400" dirty="0">
                <a:solidFill>
                  <a:srgbClr val="FF0000"/>
                </a:solidFill>
              </a:rPr>
              <a:t>(</a:t>
            </a:r>
            <a:r>
              <a:rPr lang="en-US" sz="2400" dirty="0" err="1">
                <a:solidFill>
                  <a:srgbClr val="FF0000"/>
                </a:solidFill>
              </a:rPr>
              <a:t>UoA</a:t>
            </a:r>
            <a:r>
              <a:rPr lang="en-US" sz="2400" dirty="0">
                <a:solidFill>
                  <a:srgbClr val="FF0000"/>
                </a:solidFill>
              </a:rPr>
              <a:t>, NTUA, </a:t>
            </a:r>
            <a:r>
              <a:rPr lang="en-US" sz="2400" dirty="0" err="1">
                <a:solidFill>
                  <a:srgbClr val="FF0000"/>
                </a:solidFill>
              </a:rPr>
              <a:t>AUTh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  <a:p>
            <a:pPr marL="800100" lvl="1" indent="-342900">
              <a:buClr>
                <a:srgbClr val="0000FF"/>
              </a:buClr>
              <a:buFont typeface="Wingdings" charset="2"/>
              <a:buChar char="§"/>
              <a:defRPr/>
            </a:pPr>
            <a:r>
              <a:rPr lang="en-US" sz="2400" dirty="0">
                <a:solidFill>
                  <a:srgbClr val="0000FF"/>
                </a:solidFill>
              </a:rPr>
              <a:t>EW                                 </a:t>
            </a:r>
            <a:r>
              <a:rPr lang="en-US" sz="2400" dirty="0">
                <a:solidFill>
                  <a:srgbClr val="FF0000"/>
                </a:solidFill>
              </a:rPr>
              <a:t>(</a:t>
            </a:r>
            <a:r>
              <a:rPr lang="en-US" sz="2400" dirty="0" err="1">
                <a:solidFill>
                  <a:srgbClr val="FF0000"/>
                </a:solidFill>
              </a:rPr>
              <a:t>AUTh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  <a:p>
            <a:pPr marL="800100" lvl="1" indent="-342900">
              <a:buClr>
                <a:srgbClr val="0000FF"/>
              </a:buClr>
              <a:buFont typeface="Wingdings" charset="2"/>
              <a:buChar char="§"/>
              <a:defRPr/>
            </a:pPr>
            <a:r>
              <a:rPr lang="en-US" sz="2400" dirty="0">
                <a:solidFill>
                  <a:srgbClr val="0000FF"/>
                </a:solidFill>
              </a:rPr>
              <a:t>Higgs                              </a:t>
            </a:r>
            <a:r>
              <a:rPr lang="en-US" sz="2400" dirty="0">
                <a:solidFill>
                  <a:srgbClr val="FF0000"/>
                </a:solidFill>
              </a:rPr>
              <a:t>(</a:t>
            </a:r>
            <a:r>
              <a:rPr lang="en-US" sz="2400" dirty="0" err="1">
                <a:solidFill>
                  <a:srgbClr val="FF0000"/>
                </a:solidFill>
              </a:rPr>
              <a:t>UoA</a:t>
            </a:r>
            <a:r>
              <a:rPr lang="en-US" sz="2400" dirty="0">
                <a:solidFill>
                  <a:srgbClr val="FF0000"/>
                </a:solidFill>
              </a:rPr>
              <a:t>, NTUA)</a:t>
            </a:r>
          </a:p>
          <a:p>
            <a:pPr marL="800100" lvl="1" indent="-342900">
              <a:buClr>
                <a:srgbClr val="0000FF"/>
              </a:buClr>
              <a:buFont typeface="Wingdings" charset="2"/>
              <a:buChar char="§"/>
              <a:defRPr/>
            </a:pPr>
            <a:r>
              <a:rPr lang="en-US" sz="2400" dirty="0">
                <a:solidFill>
                  <a:srgbClr val="0000FF"/>
                </a:solidFill>
              </a:rPr>
              <a:t>Top </a:t>
            </a:r>
            <a:r>
              <a:rPr lang="en-US" sz="2400" dirty="0">
                <a:solidFill>
                  <a:srgbClr val="FF0000"/>
                </a:solidFill>
              </a:rPr>
              <a:t>                                (</a:t>
            </a:r>
            <a:r>
              <a:rPr lang="en-US" sz="2400" dirty="0" err="1">
                <a:solidFill>
                  <a:srgbClr val="FF0000"/>
                </a:solidFill>
              </a:rPr>
              <a:t>UoA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Clr>
                <a:srgbClr val="0000FF"/>
              </a:buClr>
              <a:buFont typeface="Wingdings" charset="2"/>
              <a:buChar char="Ø"/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 marL="342900" indent="-342900">
              <a:buClr>
                <a:srgbClr val="0000FF"/>
              </a:buClr>
              <a:buFont typeface="Wingdings" charset="2"/>
              <a:buChar char="Ø"/>
              <a:defRPr/>
            </a:pPr>
            <a:r>
              <a:rPr lang="en-US" sz="2400" dirty="0">
                <a:solidFill>
                  <a:srgbClr val="0000FF"/>
                </a:solidFill>
              </a:rPr>
              <a:t>Upgrade – muon NSW, </a:t>
            </a:r>
            <a:r>
              <a:rPr lang="en-US" sz="2400" dirty="0" smtClean="0">
                <a:solidFill>
                  <a:srgbClr val="0000FF"/>
                </a:solidFill>
              </a:rPr>
              <a:t>ATLAS MAMMA R&amp;D group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>
                <a:solidFill>
                  <a:srgbClr val="FF0000"/>
                </a:solidFill>
              </a:rPr>
              <a:t>UoA</a:t>
            </a:r>
            <a:r>
              <a:rPr lang="en-US" sz="2400" dirty="0" smtClean="0">
                <a:solidFill>
                  <a:srgbClr val="FF0000"/>
                </a:solidFill>
              </a:rPr>
              <a:t>, NTUA</a:t>
            </a:r>
            <a:r>
              <a:rPr lang="en-US" sz="2400" dirty="0">
                <a:solidFill>
                  <a:srgbClr val="FF0000"/>
                </a:solidFill>
              </a:rPr>
              <a:t>, </a:t>
            </a:r>
            <a:r>
              <a:rPr lang="en-US" sz="2400" dirty="0" err="1">
                <a:solidFill>
                  <a:srgbClr val="FF0000"/>
                </a:solidFill>
              </a:rPr>
              <a:t>AUTh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  <a:p>
            <a:pPr>
              <a:buClr>
                <a:srgbClr val="0000FF"/>
              </a:buClr>
              <a:defRPr/>
            </a:pPr>
            <a:r>
              <a:rPr lang="en-US" sz="2400" dirty="0">
                <a:solidFill>
                  <a:srgbClr val="0000FF"/>
                </a:solidFill>
              </a:rPr>
              <a:t>   </a:t>
            </a: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2178050" y="644525"/>
            <a:ext cx="185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10" name="Date Placeholder 4"/>
          <p:cNvSpPr txBox="1">
            <a:spLocks/>
          </p:cNvSpPr>
          <p:nvPr/>
        </p:nvSpPr>
        <p:spPr>
          <a:xfrm>
            <a:off x="457200" y="65087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25/11/2011</a:t>
            </a:r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3047990" y="6483349"/>
            <a:ext cx="3420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err="1" smtClean="0"/>
              <a:t>TheoAlex</a:t>
            </a:r>
            <a:r>
              <a:rPr lang="en-US" dirty="0" smtClean="0"/>
              <a:t>, Greek Midterm, PECFA @ 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7709</TotalTime>
  <Words>6432</Words>
  <Application>Microsoft Macintosh PowerPoint</Application>
  <PresentationFormat>On-screen Show (4:3)</PresentationFormat>
  <Paragraphs>1067</Paragraphs>
  <Slides>43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Default Design</vt:lpstr>
      <vt:lpstr>Image</vt:lpstr>
      <vt:lpstr>Bitmap Image</vt:lpstr>
      <vt:lpstr>Midtem Greece - Report</vt:lpstr>
      <vt:lpstr>PowerPoint Presentation</vt:lpstr>
      <vt:lpstr>Higher Education</vt:lpstr>
      <vt:lpstr>HEP  Funding </vt:lpstr>
      <vt:lpstr>HEP Research projects </vt:lpstr>
      <vt:lpstr>HEP Research Projects per Institution </vt:lpstr>
      <vt:lpstr>HEP Workforce </vt:lpstr>
      <vt:lpstr> ATLAS </vt:lpstr>
      <vt:lpstr> ATLAS </vt:lpstr>
      <vt:lpstr>PowerPoint Presentation</vt:lpstr>
      <vt:lpstr> RD51</vt:lpstr>
      <vt:lpstr>ATLAS MDT &amp; CSC DCS SYSTEM</vt:lpstr>
      <vt:lpstr>Search for the SM Higgs : H→ZZ(*)→4l </vt:lpstr>
      <vt:lpstr>Search for TGC in ZZ  4l</vt:lpstr>
      <vt:lpstr>Micromegas – MAMMA R&amp;D </vt:lpstr>
      <vt:lpstr>PowerPoint Presentation</vt:lpstr>
      <vt:lpstr> CMS: Univ. of Athens,    NCSR Demokritos,   Univ. of Ioannina</vt:lpstr>
      <vt:lpstr> CMS </vt:lpstr>
      <vt:lpstr>PowerPoint Presentation</vt:lpstr>
      <vt:lpstr>CMS-UoA activities</vt:lpstr>
      <vt:lpstr>CMS-University of Ioannina</vt:lpstr>
      <vt:lpstr>Upgrade Activities at U of Ioannina </vt:lpstr>
      <vt:lpstr>CMS - NCSR “Demokritos”</vt:lpstr>
      <vt:lpstr>ALICE (1) </vt:lpstr>
      <vt:lpstr>PowerPoint Presentation</vt:lpstr>
      <vt:lpstr>Activities @ CLIC/CTF3 &amp; Accelerator  Technologies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Theory (1)</vt:lpstr>
      <vt:lpstr>Theory (2)</vt:lpstr>
      <vt:lpstr>PowerPoint Presentation</vt:lpstr>
      <vt:lpstr>IASA Grid (Inter)National activities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NIKOLAS</dc:creator>
  <cp:lastModifiedBy>theo alexopoulos</cp:lastModifiedBy>
  <cp:revision>697</cp:revision>
  <dcterms:created xsi:type="dcterms:W3CDTF">2011-11-02T10:34:20Z</dcterms:created>
  <dcterms:modified xsi:type="dcterms:W3CDTF">2011-11-24T23:19:15Z</dcterms:modified>
</cp:coreProperties>
</file>