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56" r:id="rId3"/>
    <p:sldId id="259" r:id="rId4"/>
    <p:sldId id="260" r:id="rId5"/>
    <p:sldId id="261" r:id="rId6"/>
    <p:sldId id="267" r:id="rId7"/>
    <p:sldId id="262" r:id="rId8"/>
    <p:sldId id="266" r:id="rId9"/>
    <p:sldId id="271" r:id="rId10"/>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27"/>
    <p:restoredTop sz="94685"/>
  </p:normalViewPr>
  <p:slideViewPr>
    <p:cSldViewPr snapToGrid="0">
      <p:cViewPr>
        <p:scale>
          <a:sx n="94" d="100"/>
          <a:sy n="94" d="100"/>
        </p:scale>
        <p:origin x="312"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2A780-FC0B-F925-4DA1-DDC448A51EB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815CFED6-9758-C512-E136-48B170B8E7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F81D929B-C952-DEFF-96A9-E22379B81379}"/>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5" name="Footer Placeholder 4">
            <a:extLst>
              <a:ext uri="{FF2B5EF4-FFF2-40B4-BE49-F238E27FC236}">
                <a16:creationId xmlns:a16="http://schemas.microsoft.com/office/drawing/2014/main" id="{F547D299-B9E3-9AFD-85E1-B7B423EDB47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90B6C65B-30F5-4CB5-4C7B-AEEC83115EB8}"/>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546208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90F61-3876-E441-17A1-493759735D68}"/>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4799D8FF-96FA-827F-8268-749123D1103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72824BF-1101-2E8C-708F-B6A5EB5A5DF8}"/>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5" name="Footer Placeholder 4">
            <a:extLst>
              <a:ext uri="{FF2B5EF4-FFF2-40B4-BE49-F238E27FC236}">
                <a16:creationId xmlns:a16="http://schemas.microsoft.com/office/drawing/2014/main" id="{868B88CB-2BCB-022B-DE40-853255AA951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2067C2D-E3B1-11AD-5C0E-280E55D72A05}"/>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1053314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BEA103-A521-C373-DA69-5944B7C00D7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19BA43BD-47D2-C9F6-9FED-7589D77A1FF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F1C916D2-7F01-9D70-60AC-EE904AEEFBA0}"/>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5" name="Footer Placeholder 4">
            <a:extLst>
              <a:ext uri="{FF2B5EF4-FFF2-40B4-BE49-F238E27FC236}">
                <a16:creationId xmlns:a16="http://schemas.microsoft.com/office/drawing/2014/main" id="{E551EF00-2A6E-AE02-25D5-2E03541978CA}"/>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12C0742D-37EF-727B-8F9D-3CAA2EE2FD7D}"/>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2718617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C9FE2-BE01-635E-4FAF-2F4E46201840}"/>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EE81931-54D4-E227-3E56-EAB20BFAE66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69252B76-095F-FEF9-FC6B-93468ABBA00A}"/>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5" name="Footer Placeholder 4">
            <a:extLst>
              <a:ext uri="{FF2B5EF4-FFF2-40B4-BE49-F238E27FC236}">
                <a16:creationId xmlns:a16="http://schemas.microsoft.com/office/drawing/2014/main" id="{8316E60D-5013-C9EE-575A-4E05372728D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C4D4C83-C80F-EA44-1959-BC5B75E75024}"/>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684482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3C296-81EE-1B29-F5BC-29B5A79EBDF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E700059-2B80-D569-0939-64EEB7DFF06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99BFCAD-429C-5659-B55C-1A75259D3FA2}"/>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5" name="Footer Placeholder 4">
            <a:extLst>
              <a:ext uri="{FF2B5EF4-FFF2-40B4-BE49-F238E27FC236}">
                <a16:creationId xmlns:a16="http://schemas.microsoft.com/office/drawing/2014/main" id="{EC03DE80-4DD8-A206-BB48-3E48504F047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EB26FC6-B613-E296-B9CC-391FE0E45A73}"/>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3039769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4F35B-1703-5CF2-68C1-1DFDCEB53138}"/>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366CC075-2BBA-C28D-72FC-4D9A2F211EB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4ED96CE1-F805-9428-E776-EBD12DA67F1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7A9BAFDB-D6E9-D5A9-F47F-E75383468DCC}"/>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6" name="Footer Placeholder 5">
            <a:extLst>
              <a:ext uri="{FF2B5EF4-FFF2-40B4-BE49-F238E27FC236}">
                <a16:creationId xmlns:a16="http://schemas.microsoft.com/office/drawing/2014/main" id="{B3FCAF96-FF57-5E39-F656-9C09E3DF74A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935CD544-014F-7B48-3588-8AAD5043CD10}"/>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696554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41272-8242-AFA9-8EEF-651F1BA904D1}"/>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17774190-7223-45DF-41DE-CD40B7E2D1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FA0D1C4-812D-24B4-C29D-C0686C8838E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0404EFFD-1CE8-093C-6953-BE2571CC30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ABC4241-B657-7C3F-7361-514753CE6CF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A456635B-FDE7-6D2A-860A-C079F23F503C}"/>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8" name="Footer Placeholder 7">
            <a:extLst>
              <a:ext uri="{FF2B5EF4-FFF2-40B4-BE49-F238E27FC236}">
                <a16:creationId xmlns:a16="http://schemas.microsoft.com/office/drawing/2014/main" id="{D7DAF3B0-58C0-16D4-984A-B75F0730C605}"/>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E78D36ED-DE08-3176-4D0D-EFADBF53D254}"/>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1879766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D315-6F34-AFCC-E98C-368653D4C970}"/>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E5C8B552-BAE6-7AFE-F5EA-B83A167A889B}"/>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4" name="Footer Placeholder 3">
            <a:extLst>
              <a:ext uri="{FF2B5EF4-FFF2-40B4-BE49-F238E27FC236}">
                <a16:creationId xmlns:a16="http://schemas.microsoft.com/office/drawing/2014/main" id="{6A33C41D-C80E-6D6C-EEF1-A9BCFBC08D41}"/>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79B79145-D416-6E76-7B04-1441520CA58E}"/>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879046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32BD87-BA96-1887-EFEB-EC6D378B8537}"/>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3" name="Footer Placeholder 2">
            <a:extLst>
              <a:ext uri="{FF2B5EF4-FFF2-40B4-BE49-F238E27FC236}">
                <a16:creationId xmlns:a16="http://schemas.microsoft.com/office/drawing/2014/main" id="{4C227147-7B99-BB0C-7476-BDEEC92D2D87}"/>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07679FE9-1359-CF1B-594B-9B29E8DA9B3B}"/>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385250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7DF06-24D8-5BF0-0C18-960B680675C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7093895F-7CFB-D5D4-D3AB-98074EC6DFE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C2B6B0ED-09DB-71FB-D26A-EDE0F22515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40A1751-9E50-27E3-8B76-C02DE56D45FC}"/>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6" name="Footer Placeholder 5">
            <a:extLst>
              <a:ext uri="{FF2B5EF4-FFF2-40B4-BE49-F238E27FC236}">
                <a16:creationId xmlns:a16="http://schemas.microsoft.com/office/drawing/2014/main" id="{72511117-8DEE-B3A0-FFD4-F27E6D9CCC93}"/>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9170221F-1F7A-8787-0956-340F43401F54}"/>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1761231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F5D31-DEF6-41D5-C5EE-7757EFE349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3470F93E-A06D-9665-F22B-C0D4EA8399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654A53FA-C4D7-500C-4F38-86975B8DF7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8C40D11-8795-3308-2928-23935E8E8F08}"/>
              </a:ext>
            </a:extLst>
          </p:cNvPr>
          <p:cNvSpPr>
            <a:spLocks noGrp="1"/>
          </p:cNvSpPr>
          <p:nvPr>
            <p:ph type="dt" sz="half" idx="10"/>
          </p:nvPr>
        </p:nvSpPr>
        <p:spPr/>
        <p:txBody>
          <a:bodyPr/>
          <a:lstStyle/>
          <a:p>
            <a:fld id="{716B5ACA-2CF4-5A42-B877-52BCD6D32787}" type="datetimeFigureOut">
              <a:rPr lang="en-CH" smtClean="0"/>
              <a:t>09.12.25</a:t>
            </a:fld>
            <a:endParaRPr lang="en-CH"/>
          </a:p>
        </p:txBody>
      </p:sp>
      <p:sp>
        <p:nvSpPr>
          <p:cNvPr id="6" name="Footer Placeholder 5">
            <a:extLst>
              <a:ext uri="{FF2B5EF4-FFF2-40B4-BE49-F238E27FC236}">
                <a16:creationId xmlns:a16="http://schemas.microsoft.com/office/drawing/2014/main" id="{B435D173-C3B9-9424-4263-2D69EF617B0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0D8D4D19-9557-DDC2-03C4-B99EE4DBA182}"/>
              </a:ext>
            </a:extLst>
          </p:cNvPr>
          <p:cNvSpPr>
            <a:spLocks noGrp="1"/>
          </p:cNvSpPr>
          <p:nvPr>
            <p:ph type="sldNum" sz="quarter" idx="12"/>
          </p:nvPr>
        </p:nvSpPr>
        <p:spPr/>
        <p:txBody>
          <a:bodyPr/>
          <a:lstStyle/>
          <a:p>
            <a:fld id="{5DB1EC29-C250-B744-A587-C79FB41AFEC6}" type="slidenum">
              <a:rPr lang="en-CH" smtClean="0"/>
              <a:t>‹#›</a:t>
            </a:fld>
            <a:endParaRPr lang="en-CH"/>
          </a:p>
        </p:txBody>
      </p:sp>
    </p:spTree>
    <p:extLst>
      <p:ext uri="{BB962C8B-B14F-4D97-AF65-F5344CB8AC3E}">
        <p14:creationId xmlns:p14="http://schemas.microsoft.com/office/powerpoint/2010/main" val="3704607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C8ACD2-B678-AB04-B3A7-249FE56163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D47C3944-A5A2-7575-924A-D5BF3E7371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7E916AEA-3FA6-478E-D8C8-A331B5B946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6B5ACA-2CF4-5A42-B877-52BCD6D32787}" type="datetimeFigureOut">
              <a:rPr lang="en-CH" smtClean="0"/>
              <a:t>09.12.25</a:t>
            </a:fld>
            <a:endParaRPr lang="en-CH"/>
          </a:p>
        </p:txBody>
      </p:sp>
      <p:sp>
        <p:nvSpPr>
          <p:cNvPr id="5" name="Footer Placeholder 4">
            <a:extLst>
              <a:ext uri="{FF2B5EF4-FFF2-40B4-BE49-F238E27FC236}">
                <a16:creationId xmlns:a16="http://schemas.microsoft.com/office/drawing/2014/main" id="{77558646-9C95-AA9D-DD43-5376F63A34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H"/>
          </a:p>
        </p:txBody>
      </p:sp>
      <p:sp>
        <p:nvSpPr>
          <p:cNvPr id="6" name="Slide Number Placeholder 5">
            <a:extLst>
              <a:ext uri="{FF2B5EF4-FFF2-40B4-BE49-F238E27FC236}">
                <a16:creationId xmlns:a16="http://schemas.microsoft.com/office/drawing/2014/main" id="{39ED480F-F398-9B6C-CFB5-76B632271B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DB1EC29-C250-B744-A587-C79FB41AFEC6}" type="slidenum">
              <a:rPr lang="en-CH" smtClean="0"/>
              <a:t>‹#›</a:t>
            </a:fld>
            <a:endParaRPr lang="en-CH"/>
          </a:p>
        </p:txBody>
      </p:sp>
    </p:spTree>
    <p:extLst>
      <p:ext uri="{BB962C8B-B14F-4D97-AF65-F5344CB8AC3E}">
        <p14:creationId xmlns:p14="http://schemas.microsoft.com/office/powerpoint/2010/main" val="3152548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hyperlink" Target="https://monit-grafana-open.cern.ch/d/6rLvYKhZl/central-wlcg-accounting-data?orgId=16"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9E91A-4294-9B96-D703-DBA800E07FA6}"/>
              </a:ext>
            </a:extLst>
          </p:cNvPr>
          <p:cNvSpPr>
            <a:spLocks noGrp="1"/>
          </p:cNvSpPr>
          <p:nvPr>
            <p:ph type="ctrTitle"/>
          </p:nvPr>
        </p:nvSpPr>
        <p:spPr/>
        <p:txBody>
          <a:bodyPr/>
          <a:lstStyle/>
          <a:p>
            <a:r>
              <a:rPr lang="en-CH" dirty="0"/>
              <a:t>Possible plan for moving forward</a:t>
            </a:r>
          </a:p>
        </p:txBody>
      </p:sp>
    </p:spTree>
    <p:extLst>
      <p:ext uri="{BB962C8B-B14F-4D97-AF65-F5344CB8AC3E}">
        <p14:creationId xmlns:p14="http://schemas.microsoft.com/office/powerpoint/2010/main" val="3226112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9D5F69E-811C-D458-5A7B-9C6BF3C7627E}"/>
              </a:ext>
            </a:extLst>
          </p:cNvPr>
          <p:cNvSpPr>
            <a:spLocks noGrp="1"/>
          </p:cNvSpPr>
          <p:nvPr>
            <p:ph type="title"/>
          </p:nvPr>
        </p:nvSpPr>
        <p:spPr/>
        <p:txBody>
          <a:bodyPr/>
          <a:lstStyle/>
          <a:p>
            <a:r>
              <a:rPr lang="en-CH" dirty="0"/>
              <a:t>Current flow (WLCG perspective)</a:t>
            </a:r>
          </a:p>
        </p:txBody>
      </p:sp>
      <p:sp>
        <p:nvSpPr>
          <p:cNvPr id="7" name="Rectangle 6">
            <a:extLst>
              <a:ext uri="{FF2B5EF4-FFF2-40B4-BE49-F238E27FC236}">
                <a16:creationId xmlns:a16="http://schemas.microsoft.com/office/drawing/2014/main" id="{486FF68E-246C-636A-6402-FC8DD3834723}"/>
              </a:ext>
            </a:extLst>
          </p:cNvPr>
          <p:cNvSpPr/>
          <p:nvPr/>
        </p:nvSpPr>
        <p:spPr>
          <a:xfrm>
            <a:off x="838200" y="21733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Rectangle 7">
            <a:extLst>
              <a:ext uri="{FF2B5EF4-FFF2-40B4-BE49-F238E27FC236}">
                <a16:creationId xmlns:a16="http://schemas.microsoft.com/office/drawing/2014/main" id="{C5A3A4FD-1BCE-56F8-9F18-AE2CE1A713E6}"/>
              </a:ext>
            </a:extLst>
          </p:cNvPr>
          <p:cNvSpPr/>
          <p:nvPr/>
        </p:nvSpPr>
        <p:spPr>
          <a:xfrm>
            <a:off x="990600" y="23257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ectangle 8">
            <a:extLst>
              <a:ext uri="{FF2B5EF4-FFF2-40B4-BE49-F238E27FC236}">
                <a16:creationId xmlns:a16="http://schemas.microsoft.com/office/drawing/2014/main" id="{C732D310-DC66-BE46-93A2-E3BA484CD126}"/>
              </a:ext>
            </a:extLst>
          </p:cNvPr>
          <p:cNvSpPr/>
          <p:nvPr/>
        </p:nvSpPr>
        <p:spPr>
          <a:xfrm>
            <a:off x="1143000" y="2491732"/>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ysClr val="windowText" lastClr="000000"/>
                </a:solidFill>
              </a:rPr>
              <a:t>Sites</a:t>
            </a:r>
          </a:p>
        </p:txBody>
      </p:sp>
      <p:sp>
        <p:nvSpPr>
          <p:cNvPr id="10" name="Rectangle 9">
            <a:extLst>
              <a:ext uri="{FF2B5EF4-FFF2-40B4-BE49-F238E27FC236}">
                <a16:creationId xmlns:a16="http://schemas.microsoft.com/office/drawing/2014/main" id="{CF9F749B-6226-5E4E-6A7B-0ACD32F40984}"/>
              </a:ext>
            </a:extLst>
          </p:cNvPr>
          <p:cNvSpPr/>
          <p:nvPr/>
        </p:nvSpPr>
        <p:spPr>
          <a:xfrm>
            <a:off x="7294149"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ysClr val="windowText" lastClr="000000"/>
                </a:solidFill>
              </a:rPr>
              <a:t>WSSA</a:t>
            </a:r>
          </a:p>
        </p:txBody>
      </p:sp>
      <p:sp>
        <p:nvSpPr>
          <p:cNvPr id="11" name="Can 10">
            <a:extLst>
              <a:ext uri="{FF2B5EF4-FFF2-40B4-BE49-F238E27FC236}">
                <a16:creationId xmlns:a16="http://schemas.microsoft.com/office/drawing/2014/main" id="{7665C75C-AB6B-C120-AE92-1B1BF34FFA40}"/>
              </a:ext>
            </a:extLst>
          </p:cNvPr>
          <p:cNvSpPr/>
          <p:nvPr/>
        </p:nvSpPr>
        <p:spPr>
          <a:xfrm rot="16200000">
            <a:off x="3314702" y="2412743"/>
            <a:ext cx="457200" cy="91997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2" name="TextBox 11">
            <a:extLst>
              <a:ext uri="{FF2B5EF4-FFF2-40B4-BE49-F238E27FC236}">
                <a16:creationId xmlns:a16="http://schemas.microsoft.com/office/drawing/2014/main" id="{8A254090-EE5D-54A4-21D4-8BBCA63219C6}"/>
              </a:ext>
            </a:extLst>
          </p:cNvPr>
          <p:cNvSpPr txBox="1"/>
          <p:nvPr/>
        </p:nvSpPr>
        <p:spPr>
          <a:xfrm>
            <a:off x="3345366" y="2644131"/>
            <a:ext cx="557561" cy="369332"/>
          </a:xfrm>
          <a:prstGeom prst="rect">
            <a:avLst/>
          </a:prstGeom>
          <a:noFill/>
        </p:spPr>
        <p:txBody>
          <a:bodyPr wrap="square" rtlCol="0">
            <a:spAutoFit/>
          </a:bodyPr>
          <a:lstStyle/>
          <a:p>
            <a:r>
              <a:rPr lang="en-CH" dirty="0">
                <a:solidFill>
                  <a:schemeClr val="bg1"/>
                </a:solidFill>
              </a:rPr>
              <a:t>MQ</a:t>
            </a:r>
          </a:p>
        </p:txBody>
      </p:sp>
      <p:sp>
        <p:nvSpPr>
          <p:cNvPr id="13" name="Rectangle 12">
            <a:extLst>
              <a:ext uri="{FF2B5EF4-FFF2-40B4-BE49-F238E27FC236}">
                <a16:creationId xmlns:a16="http://schemas.microsoft.com/office/drawing/2014/main" id="{961F9DE6-66A9-EC1E-F7D4-22FE83757B23}"/>
              </a:ext>
            </a:extLst>
          </p:cNvPr>
          <p:cNvSpPr/>
          <p:nvPr/>
        </p:nvSpPr>
        <p:spPr>
          <a:xfrm>
            <a:off x="4828478" y="2644131"/>
            <a:ext cx="1605776" cy="116958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ysClr val="windowText" lastClr="000000"/>
                </a:solidFill>
              </a:rPr>
              <a:t>APEL</a:t>
            </a:r>
          </a:p>
        </p:txBody>
      </p:sp>
      <p:sp>
        <p:nvSpPr>
          <p:cNvPr id="14" name="Rectangle 13">
            <a:extLst>
              <a:ext uri="{FF2B5EF4-FFF2-40B4-BE49-F238E27FC236}">
                <a16:creationId xmlns:a16="http://schemas.microsoft.com/office/drawing/2014/main" id="{A23E6A12-5F18-DFF3-793D-9CE51C1E37BE}"/>
              </a:ext>
            </a:extLst>
          </p:cNvPr>
          <p:cNvSpPr/>
          <p:nvPr/>
        </p:nvSpPr>
        <p:spPr>
          <a:xfrm>
            <a:off x="4869366" y="4648928"/>
            <a:ext cx="1605776" cy="1169586"/>
          </a:xfrm>
          <a:prstGeom prst="rect">
            <a:avLst/>
          </a:prstGeom>
          <a:solidFill>
            <a:schemeClr val="accent5">
              <a:lumMod val="20000"/>
              <a:lumOff val="80000"/>
            </a:schemeClr>
          </a:solidFill>
          <a:ln>
            <a:solidFill>
              <a:schemeClr val="accent5">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ysClr val="windowText" lastClr="000000"/>
                </a:solidFill>
              </a:rPr>
              <a:t>EGI portal repository and UI</a:t>
            </a:r>
          </a:p>
        </p:txBody>
      </p:sp>
      <p:sp>
        <p:nvSpPr>
          <p:cNvPr id="15" name="Rectangle 14">
            <a:extLst>
              <a:ext uri="{FF2B5EF4-FFF2-40B4-BE49-F238E27FC236}">
                <a16:creationId xmlns:a16="http://schemas.microsoft.com/office/drawing/2014/main" id="{A2B7CBE3-AEB0-13D6-5FCE-EA38D713CB44}"/>
              </a:ext>
            </a:extLst>
          </p:cNvPr>
          <p:cNvSpPr/>
          <p:nvPr/>
        </p:nvSpPr>
        <p:spPr>
          <a:xfrm>
            <a:off x="8121643" y="2680574"/>
            <a:ext cx="1605776" cy="1169586"/>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ysClr val="windowText" lastClr="000000"/>
                </a:solidFill>
              </a:rPr>
              <a:t>WAU</a:t>
            </a:r>
          </a:p>
        </p:txBody>
      </p:sp>
      <p:sp>
        <p:nvSpPr>
          <p:cNvPr id="16" name="Rectangle 15">
            <a:extLst>
              <a:ext uri="{FF2B5EF4-FFF2-40B4-BE49-F238E27FC236}">
                <a16:creationId xmlns:a16="http://schemas.microsoft.com/office/drawing/2014/main" id="{EC380B8C-4980-3CA9-F649-EE5D66A3682B}"/>
              </a:ext>
            </a:extLst>
          </p:cNvPr>
          <p:cNvSpPr/>
          <p:nvPr/>
        </p:nvSpPr>
        <p:spPr>
          <a:xfrm>
            <a:off x="9487385"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200" b="1" dirty="0">
                <a:solidFill>
                  <a:sysClr val="windowText" lastClr="000000"/>
                </a:solidFill>
              </a:rPr>
              <a:t>Experiment accounting systems</a:t>
            </a:r>
          </a:p>
        </p:txBody>
      </p:sp>
      <p:cxnSp>
        <p:nvCxnSpPr>
          <p:cNvPr id="19" name="Straight Arrow Connector 18">
            <a:extLst>
              <a:ext uri="{FF2B5EF4-FFF2-40B4-BE49-F238E27FC236}">
                <a16:creationId xmlns:a16="http://schemas.microsoft.com/office/drawing/2014/main" id="{9904B288-CF81-AEE4-5D76-4957157AC5BB}"/>
              </a:ext>
            </a:extLst>
          </p:cNvPr>
          <p:cNvCxnSpPr>
            <a:stCxn id="9" idx="3"/>
            <a:endCxn id="11" idx="1"/>
          </p:cNvCxnSpPr>
          <p:nvPr/>
        </p:nvCxnSpPr>
        <p:spPr>
          <a:xfrm>
            <a:off x="2490439" y="2810107"/>
            <a:ext cx="592874" cy="626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943C86FB-B1BD-A352-CAEF-73A6E4FE0277}"/>
              </a:ext>
            </a:extLst>
          </p:cNvPr>
          <p:cNvCxnSpPr>
            <a:stCxn id="11" idx="3"/>
          </p:cNvCxnSpPr>
          <p:nvPr/>
        </p:nvCxnSpPr>
        <p:spPr>
          <a:xfrm>
            <a:off x="4003291" y="2872732"/>
            <a:ext cx="825187" cy="2286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Rectangle 21">
            <a:extLst>
              <a:ext uri="{FF2B5EF4-FFF2-40B4-BE49-F238E27FC236}">
                <a16:creationId xmlns:a16="http://schemas.microsoft.com/office/drawing/2014/main" id="{973C093B-06B0-D081-C22A-6FC3F4873867}"/>
              </a:ext>
            </a:extLst>
          </p:cNvPr>
          <p:cNvSpPr/>
          <p:nvPr/>
        </p:nvSpPr>
        <p:spPr>
          <a:xfrm>
            <a:off x="8287691" y="4511649"/>
            <a:ext cx="1605776" cy="1169586"/>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ysClr val="windowText" lastClr="000000"/>
                </a:solidFill>
              </a:rPr>
              <a:t>CRIC</a:t>
            </a:r>
          </a:p>
        </p:txBody>
      </p:sp>
      <p:cxnSp>
        <p:nvCxnSpPr>
          <p:cNvPr id="24" name="Straight Arrow Connector 23">
            <a:extLst>
              <a:ext uri="{FF2B5EF4-FFF2-40B4-BE49-F238E27FC236}">
                <a16:creationId xmlns:a16="http://schemas.microsoft.com/office/drawing/2014/main" id="{ABF628E0-56FB-D30C-C526-66B04D5B2ACC}"/>
              </a:ext>
            </a:extLst>
          </p:cNvPr>
          <p:cNvCxnSpPr>
            <a:stCxn id="13" idx="1"/>
          </p:cNvCxnSpPr>
          <p:nvPr/>
        </p:nvCxnSpPr>
        <p:spPr>
          <a:xfrm flipH="1" flipV="1">
            <a:off x="4003291" y="3013463"/>
            <a:ext cx="825187" cy="2154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092DEF06-04BB-601E-B9D8-47143F3792A4}"/>
              </a:ext>
            </a:extLst>
          </p:cNvPr>
          <p:cNvCxnSpPr>
            <a:stCxn id="11" idx="2"/>
          </p:cNvCxnSpPr>
          <p:nvPr/>
        </p:nvCxnSpPr>
        <p:spPr>
          <a:xfrm>
            <a:off x="3543302" y="3101332"/>
            <a:ext cx="1285176" cy="21323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3A67B37E-BB27-379D-0B8E-0AF89014437C}"/>
              </a:ext>
            </a:extLst>
          </p:cNvPr>
          <p:cNvCxnSpPr>
            <a:stCxn id="14" idx="3"/>
            <a:endCxn id="15" idx="1"/>
          </p:cNvCxnSpPr>
          <p:nvPr/>
        </p:nvCxnSpPr>
        <p:spPr>
          <a:xfrm flipV="1">
            <a:off x="6475142" y="3265367"/>
            <a:ext cx="1646501" cy="19683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DAA9A1EB-44C1-9888-E7C1-A0662ABDED78}"/>
              </a:ext>
            </a:extLst>
          </p:cNvPr>
          <p:cNvSpPr txBox="1"/>
          <p:nvPr/>
        </p:nvSpPr>
        <p:spPr>
          <a:xfrm>
            <a:off x="7259441" y="4167526"/>
            <a:ext cx="708428" cy="369332"/>
          </a:xfrm>
          <a:prstGeom prst="rect">
            <a:avLst/>
          </a:prstGeom>
          <a:noFill/>
        </p:spPr>
        <p:txBody>
          <a:bodyPr wrap="square" rtlCol="0">
            <a:spAutoFit/>
          </a:bodyPr>
          <a:lstStyle/>
          <a:p>
            <a:r>
              <a:rPr lang="en-CH" dirty="0"/>
              <a:t>API</a:t>
            </a:r>
          </a:p>
        </p:txBody>
      </p:sp>
      <p:cxnSp>
        <p:nvCxnSpPr>
          <p:cNvPr id="31" name="Straight Arrow Connector 30">
            <a:extLst>
              <a:ext uri="{FF2B5EF4-FFF2-40B4-BE49-F238E27FC236}">
                <a16:creationId xmlns:a16="http://schemas.microsoft.com/office/drawing/2014/main" id="{42735931-6C20-A37F-77B7-4CAA06F7F802}"/>
              </a:ext>
            </a:extLst>
          </p:cNvPr>
          <p:cNvCxnSpPr>
            <a:stCxn id="22" idx="0"/>
          </p:cNvCxnSpPr>
          <p:nvPr/>
        </p:nvCxnSpPr>
        <p:spPr>
          <a:xfrm flipV="1">
            <a:off x="9090579" y="3850160"/>
            <a:ext cx="0" cy="6614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05A32C92-9512-FFF3-C5BF-4599F38AAADA}"/>
              </a:ext>
            </a:extLst>
          </p:cNvPr>
          <p:cNvCxnSpPr>
            <a:stCxn id="10" idx="2"/>
            <a:endCxn id="15" idx="0"/>
          </p:cNvCxnSpPr>
          <p:nvPr/>
        </p:nvCxnSpPr>
        <p:spPr>
          <a:xfrm>
            <a:off x="7967869" y="1963335"/>
            <a:ext cx="956662" cy="7172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EF9CB04E-6E9D-DF8C-B802-B90B1A1FD7A5}"/>
              </a:ext>
            </a:extLst>
          </p:cNvPr>
          <p:cNvCxnSpPr>
            <a:stCxn id="16" idx="2"/>
            <a:endCxn id="15" idx="0"/>
          </p:cNvCxnSpPr>
          <p:nvPr/>
        </p:nvCxnSpPr>
        <p:spPr>
          <a:xfrm flipH="1">
            <a:off x="8924531" y="1963335"/>
            <a:ext cx="1236574" cy="7172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8041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61988-AE74-1DF3-B576-030CCE177CAC}"/>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F4F9713C-B335-F741-4AE2-CF70471BFFCB}"/>
              </a:ext>
            </a:extLst>
          </p:cNvPr>
          <p:cNvSpPr>
            <a:spLocks noGrp="1"/>
          </p:cNvSpPr>
          <p:nvPr>
            <p:ph type="title"/>
          </p:nvPr>
        </p:nvSpPr>
        <p:spPr/>
        <p:txBody>
          <a:bodyPr/>
          <a:lstStyle/>
          <a:p>
            <a:r>
              <a:rPr lang="en-CH" dirty="0"/>
              <a:t>Evolution (1). WLCG only</a:t>
            </a:r>
          </a:p>
        </p:txBody>
      </p:sp>
      <p:sp>
        <p:nvSpPr>
          <p:cNvPr id="7" name="Rectangle 6">
            <a:extLst>
              <a:ext uri="{FF2B5EF4-FFF2-40B4-BE49-F238E27FC236}">
                <a16:creationId xmlns:a16="http://schemas.microsoft.com/office/drawing/2014/main" id="{2F654835-0890-ED69-33AE-AD4E23CE9CFA}"/>
              </a:ext>
            </a:extLst>
          </p:cNvPr>
          <p:cNvSpPr/>
          <p:nvPr/>
        </p:nvSpPr>
        <p:spPr>
          <a:xfrm>
            <a:off x="838200" y="21733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Rectangle 7">
            <a:extLst>
              <a:ext uri="{FF2B5EF4-FFF2-40B4-BE49-F238E27FC236}">
                <a16:creationId xmlns:a16="http://schemas.microsoft.com/office/drawing/2014/main" id="{C470A88D-0396-A1AD-6371-BE642F53383F}"/>
              </a:ext>
            </a:extLst>
          </p:cNvPr>
          <p:cNvSpPr/>
          <p:nvPr/>
        </p:nvSpPr>
        <p:spPr>
          <a:xfrm>
            <a:off x="990600" y="23257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ectangle 8">
            <a:extLst>
              <a:ext uri="{FF2B5EF4-FFF2-40B4-BE49-F238E27FC236}">
                <a16:creationId xmlns:a16="http://schemas.microsoft.com/office/drawing/2014/main" id="{795CEE75-E159-D88F-B86A-FBD5D63870E4}"/>
              </a:ext>
            </a:extLst>
          </p:cNvPr>
          <p:cNvSpPr/>
          <p:nvPr/>
        </p:nvSpPr>
        <p:spPr>
          <a:xfrm>
            <a:off x="1143000" y="2491732"/>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Sites</a:t>
            </a:r>
          </a:p>
        </p:txBody>
      </p:sp>
      <p:sp>
        <p:nvSpPr>
          <p:cNvPr id="10" name="Rectangle 9">
            <a:extLst>
              <a:ext uri="{FF2B5EF4-FFF2-40B4-BE49-F238E27FC236}">
                <a16:creationId xmlns:a16="http://schemas.microsoft.com/office/drawing/2014/main" id="{51B61535-FA23-9355-EE40-E482791F7E97}"/>
              </a:ext>
            </a:extLst>
          </p:cNvPr>
          <p:cNvSpPr/>
          <p:nvPr/>
        </p:nvSpPr>
        <p:spPr>
          <a:xfrm>
            <a:off x="7294149"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WSSA</a:t>
            </a:r>
          </a:p>
        </p:txBody>
      </p:sp>
      <p:sp>
        <p:nvSpPr>
          <p:cNvPr id="11" name="Can 10">
            <a:extLst>
              <a:ext uri="{FF2B5EF4-FFF2-40B4-BE49-F238E27FC236}">
                <a16:creationId xmlns:a16="http://schemas.microsoft.com/office/drawing/2014/main" id="{8C018F29-D61F-3CE7-4BE7-7F29C18F9817}"/>
              </a:ext>
            </a:extLst>
          </p:cNvPr>
          <p:cNvSpPr/>
          <p:nvPr/>
        </p:nvSpPr>
        <p:spPr>
          <a:xfrm rot="16200000">
            <a:off x="3314702" y="2412743"/>
            <a:ext cx="457200" cy="91997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2" name="TextBox 11">
            <a:extLst>
              <a:ext uri="{FF2B5EF4-FFF2-40B4-BE49-F238E27FC236}">
                <a16:creationId xmlns:a16="http://schemas.microsoft.com/office/drawing/2014/main" id="{DD99C335-035E-693C-56EE-0412F0B3E074}"/>
              </a:ext>
            </a:extLst>
          </p:cNvPr>
          <p:cNvSpPr txBox="1"/>
          <p:nvPr/>
        </p:nvSpPr>
        <p:spPr>
          <a:xfrm>
            <a:off x="3345366" y="2644131"/>
            <a:ext cx="557561" cy="369332"/>
          </a:xfrm>
          <a:prstGeom prst="rect">
            <a:avLst/>
          </a:prstGeom>
          <a:noFill/>
        </p:spPr>
        <p:txBody>
          <a:bodyPr wrap="square" rtlCol="0">
            <a:spAutoFit/>
          </a:bodyPr>
          <a:lstStyle/>
          <a:p>
            <a:r>
              <a:rPr lang="en-CH" b="1" dirty="0">
                <a:solidFill>
                  <a:schemeClr val="bg1"/>
                </a:solidFill>
              </a:rPr>
              <a:t>MQ</a:t>
            </a:r>
          </a:p>
        </p:txBody>
      </p:sp>
      <p:sp>
        <p:nvSpPr>
          <p:cNvPr id="13" name="Rectangle 12">
            <a:extLst>
              <a:ext uri="{FF2B5EF4-FFF2-40B4-BE49-F238E27FC236}">
                <a16:creationId xmlns:a16="http://schemas.microsoft.com/office/drawing/2014/main" id="{27695B8D-B610-8C2A-34A9-F260C1344743}"/>
              </a:ext>
            </a:extLst>
          </p:cNvPr>
          <p:cNvSpPr/>
          <p:nvPr/>
        </p:nvSpPr>
        <p:spPr>
          <a:xfrm>
            <a:off x="4828478" y="2644131"/>
            <a:ext cx="1605776" cy="116958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APEL</a:t>
            </a:r>
          </a:p>
        </p:txBody>
      </p:sp>
      <p:sp>
        <p:nvSpPr>
          <p:cNvPr id="14" name="Rectangle 13">
            <a:extLst>
              <a:ext uri="{FF2B5EF4-FFF2-40B4-BE49-F238E27FC236}">
                <a16:creationId xmlns:a16="http://schemas.microsoft.com/office/drawing/2014/main" id="{EC8CA576-A13C-5FFC-B423-1088DD1D8FC0}"/>
              </a:ext>
            </a:extLst>
          </p:cNvPr>
          <p:cNvSpPr/>
          <p:nvPr/>
        </p:nvSpPr>
        <p:spPr>
          <a:xfrm>
            <a:off x="4869366" y="4648928"/>
            <a:ext cx="1605776" cy="1169586"/>
          </a:xfrm>
          <a:prstGeom prst="rect">
            <a:avLst/>
          </a:prstGeom>
          <a:solidFill>
            <a:schemeClr val="accent5">
              <a:lumMod val="20000"/>
              <a:lumOff val="80000"/>
            </a:schemeClr>
          </a:solidFill>
          <a:ln>
            <a:solidFill>
              <a:schemeClr val="accent5">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EGI portal repository and UI</a:t>
            </a:r>
          </a:p>
        </p:txBody>
      </p:sp>
      <p:sp>
        <p:nvSpPr>
          <p:cNvPr id="15" name="Rectangle 14">
            <a:extLst>
              <a:ext uri="{FF2B5EF4-FFF2-40B4-BE49-F238E27FC236}">
                <a16:creationId xmlns:a16="http://schemas.microsoft.com/office/drawing/2014/main" id="{33B3EAB5-F1E8-EA3B-4D90-0CD9F4BBBF1D}"/>
              </a:ext>
            </a:extLst>
          </p:cNvPr>
          <p:cNvSpPr/>
          <p:nvPr/>
        </p:nvSpPr>
        <p:spPr>
          <a:xfrm>
            <a:off x="8121643" y="2680574"/>
            <a:ext cx="1605776" cy="1169586"/>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WAU</a:t>
            </a:r>
          </a:p>
        </p:txBody>
      </p:sp>
      <p:sp>
        <p:nvSpPr>
          <p:cNvPr id="16" name="Rectangle 15">
            <a:extLst>
              <a:ext uri="{FF2B5EF4-FFF2-40B4-BE49-F238E27FC236}">
                <a16:creationId xmlns:a16="http://schemas.microsoft.com/office/drawing/2014/main" id="{4F677282-8F31-3AA7-CA0A-C07E27151BF4}"/>
              </a:ext>
            </a:extLst>
          </p:cNvPr>
          <p:cNvSpPr/>
          <p:nvPr/>
        </p:nvSpPr>
        <p:spPr>
          <a:xfrm>
            <a:off x="9487385"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200" b="1" dirty="0">
                <a:solidFill>
                  <a:sysClr val="windowText" lastClr="000000"/>
                </a:solidFill>
              </a:rPr>
              <a:t>Experiment accounting systems</a:t>
            </a:r>
          </a:p>
        </p:txBody>
      </p:sp>
      <p:cxnSp>
        <p:nvCxnSpPr>
          <p:cNvPr id="19" name="Straight Arrow Connector 18">
            <a:extLst>
              <a:ext uri="{FF2B5EF4-FFF2-40B4-BE49-F238E27FC236}">
                <a16:creationId xmlns:a16="http://schemas.microsoft.com/office/drawing/2014/main" id="{57C1977E-CB3C-B431-A283-7B13D372D680}"/>
              </a:ext>
            </a:extLst>
          </p:cNvPr>
          <p:cNvCxnSpPr>
            <a:stCxn id="9" idx="3"/>
            <a:endCxn id="11" idx="1"/>
          </p:cNvCxnSpPr>
          <p:nvPr/>
        </p:nvCxnSpPr>
        <p:spPr>
          <a:xfrm>
            <a:off x="2490439" y="2810107"/>
            <a:ext cx="592874" cy="626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4BA9363F-3710-7E85-6CAC-EC161F22D512}"/>
              </a:ext>
            </a:extLst>
          </p:cNvPr>
          <p:cNvCxnSpPr>
            <a:stCxn id="11" idx="3"/>
          </p:cNvCxnSpPr>
          <p:nvPr/>
        </p:nvCxnSpPr>
        <p:spPr>
          <a:xfrm>
            <a:off x="4003291" y="2872732"/>
            <a:ext cx="825187" cy="2286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Rectangle 21">
            <a:extLst>
              <a:ext uri="{FF2B5EF4-FFF2-40B4-BE49-F238E27FC236}">
                <a16:creationId xmlns:a16="http://schemas.microsoft.com/office/drawing/2014/main" id="{1E898FF7-7787-BC17-4B23-E0A62D2D9138}"/>
              </a:ext>
            </a:extLst>
          </p:cNvPr>
          <p:cNvSpPr/>
          <p:nvPr/>
        </p:nvSpPr>
        <p:spPr>
          <a:xfrm>
            <a:off x="8287691" y="4511649"/>
            <a:ext cx="1605776" cy="1169586"/>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CRIC</a:t>
            </a:r>
          </a:p>
        </p:txBody>
      </p:sp>
      <p:cxnSp>
        <p:nvCxnSpPr>
          <p:cNvPr id="24" name="Straight Arrow Connector 23">
            <a:extLst>
              <a:ext uri="{FF2B5EF4-FFF2-40B4-BE49-F238E27FC236}">
                <a16:creationId xmlns:a16="http://schemas.microsoft.com/office/drawing/2014/main" id="{40FE3202-BAFF-AC98-E435-51C01A130D21}"/>
              </a:ext>
            </a:extLst>
          </p:cNvPr>
          <p:cNvCxnSpPr>
            <a:stCxn id="13" idx="1"/>
          </p:cNvCxnSpPr>
          <p:nvPr/>
        </p:nvCxnSpPr>
        <p:spPr>
          <a:xfrm flipH="1" flipV="1">
            <a:off x="4003291" y="3013463"/>
            <a:ext cx="825187" cy="2154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A03E233F-4F7C-1C04-AFAC-297DA5B042E2}"/>
              </a:ext>
            </a:extLst>
          </p:cNvPr>
          <p:cNvCxnSpPr>
            <a:stCxn id="11" idx="2"/>
          </p:cNvCxnSpPr>
          <p:nvPr/>
        </p:nvCxnSpPr>
        <p:spPr>
          <a:xfrm>
            <a:off x="3543302" y="3101332"/>
            <a:ext cx="1285176" cy="21323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9D7261D6-3CA9-08A7-1AF6-76AE48D4BE3B}"/>
              </a:ext>
            </a:extLst>
          </p:cNvPr>
          <p:cNvCxnSpPr>
            <a:stCxn id="14" idx="3"/>
            <a:endCxn id="15" idx="1"/>
          </p:cNvCxnSpPr>
          <p:nvPr/>
        </p:nvCxnSpPr>
        <p:spPr>
          <a:xfrm flipV="1">
            <a:off x="6475142" y="3265367"/>
            <a:ext cx="1646501" cy="19683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2BF7AF02-1DC6-8DA1-AAE4-9A9AE45FBE88}"/>
              </a:ext>
            </a:extLst>
          </p:cNvPr>
          <p:cNvSpPr txBox="1"/>
          <p:nvPr/>
        </p:nvSpPr>
        <p:spPr>
          <a:xfrm>
            <a:off x="7259441" y="4167526"/>
            <a:ext cx="708428" cy="369332"/>
          </a:xfrm>
          <a:prstGeom prst="rect">
            <a:avLst/>
          </a:prstGeom>
          <a:noFill/>
        </p:spPr>
        <p:txBody>
          <a:bodyPr wrap="square" rtlCol="0">
            <a:spAutoFit/>
          </a:bodyPr>
          <a:lstStyle/>
          <a:p>
            <a:r>
              <a:rPr lang="en-CH" dirty="0"/>
              <a:t>API</a:t>
            </a:r>
          </a:p>
        </p:txBody>
      </p:sp>
      <p:cxnSp>
        <p:nvCxnSpPr>
          <p:cNvPr id="31" name="Straight Arrow Connector 30">
            <a:extLst>
              <a:ext uri="{FF2B5EF4-FFF2-40B4-BE49-F238E27FC236}">
                <a16:creationId xmlns:a16="http://schemas.microsoft.com/office/drawing/2014/main" id="{864C12A2-0B9A-A70D-298D-CFD6E9A7EF1F}"/>
              </a:ext>
            </a:extLst>
          </p:cNvPr>
          <p:cNvCxnSpPr>
            <a:stCxn id="22" idx="0"/>
          </p:cNvCxnSpPr>
          <p:nvPr/>
        </p:nvCxnSpPr>
        <p:spPr>
          <a:xfrm flipV="1">
            <a:off x="9090579" y="3850160"/>
            <a:ext cx="0" cy="6614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4D17C920-7DF6-440E-28B6-7C8A282825E3}"/>
              </a:ext>
            </a:extLst>
          </p:cNvPr>
          <p:cNvCxnSpPr>
            <a:stCxn id="10" idx="2"/>
            <a:endCxn id="15" idx="0"/>
          </p:cNvCxnSpPr>
          <p:nvPr/>
        </p:nvCxnSpPr>
        <p:spPr>
          <a:xfrm>
            <a:off x="7967869" y="1963335"/>
            <a:ext cx="956662" cy="7172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203712B3-7DDA-AB47-9173-1A9AFB044F3B}"/>
              </a:ext>
            </a:extLst>
          </p:cNvPr>
          <p:cNvCxnSpPr>
            <a:stCxn id="16" idx="2"/>
            <a:endCxn id="15" idx="0"/>
          </p:cNvCxnSpPr>
          <p:nvPr/>
        </p:nvCxnSpPr>
        <p:spPr>
          <a:xfrm flipH="1">
            <a:off x="8924531" y="1963335"/>
            <a:ext cx="1236574" cy="7172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 name="Straight Arrow Connector 2">
            <a:extLst>
              <a:ext uri="{FF2B5EF4-FFF2-40B4-BE49-F238E27FC236}">
                <a16:creationId xmlns:a16="http://schemas.microsoft.com/office/drawing/2014/main" id="{6B698D21-5110-6D7C-F691-B9AA9E975B2B}"/>
              </a:ext>
            </a:extLst>
          </p:cNvPr>
          <p:cNvCxnSpPr>
            <a:stCxn id="13" idx="3"/>
            <a:endCxn id="15" idx="1"/>
          </p:cNvCxnSpPr>
          <p:nvPr/>
        </p:nvCxnSpPr>
        <p:spPr>
          <a:xfrm>
            <a:off x="6434254" y="3228924"/>
            <a:ext cx="1687389" cy="36000"/>
          </a:xfrm>
          <a:prstGeom prst="straightConnector1">
            <a:avLst/>
          </a:prstGeom>
          <a:ln w="6667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 name="TextBox 3">
            <a:extLst>
              <a:ext uri="{FF2B5EF4-FFF2-40B4-BE49-F238E27FC236}">
                <a16:creationId xmlns:a16="http://schemas.microsoft.com/office/drawing/2014/main" id="{8582A9F6-986C-2CC8-AAC2-89D76A104E6C}"/>
              </a:ext>
            </a:extLst>
          </p:cNvPr>
          <p:cNvSpPr txBox="1"/>
          <p:nvPr/>
        </p:nvSpPr>
        <p:spPr>
          <a:xfrm>
            <a:off x="6830776" y="2841419"/>
            <a:ext cx="708428" cy="369332"/>
          </a:xfrm>
          <a:prstGeom prst="rect">
            <a:avLst/>
          </a:prstGeom>
          <a:noFill/>
        </p:spPr>
        <p:txBody>
          <a:bodyPr wrap="square" rtlCol="0">
            <a:spAutoFit/>
          </a:bodyPr>
          <a:lstStyle/>
          <a:p>
            <a:r>
              <a:rPr lang="en-CH" dirty="0"/>
              <a:t>API</a:t>
            </a:r>
          </a:p>
        </p:txBody>
      </p:sp>
      <p:cxnSp>
        <p:nvCxnSpPr>
          <p:cNvPr id="27" name="Curved Connector 26">
            <a:extLst>
              <a:ext uri="{FF2B5EF4-FFF2-40B4-BE49-F238E27FC236}">
                <a16:creationId xmlns:a16="http://schemas.microsoft.com/office/drawing/2014/main" id="{971D25CA-6E4F-54B0-7AB8-7594E0B18C5A}"/>
              </a:ext>
            </a:extLst>
          </p:cNvPr>
          <p:cNvCxnSpPr/>
          <p:nvPr/>
        </p:nvCxnSpPr>
        <p:spPr>
          <a:xfrm rot="16200000" flipH="1">
            <a:off x="6920737" y="4275516"/>
            <a:ext cx="399384" cy="347439"/>
          </a:xfrm>
          <a:prstGeom prst="curvedConnector3">
            <a:avLst/>
          </a:prstGeom>
          <a:ln w="57150"/>
        </p:spPr>
        <p:style>
          <a:lnRef idx="2">
            <a:schemeClr val="accent2"/>
          </a:lnRef>
          <a:fillRef idx="0">
            <a:schemeClr val="accent2"/>
          </a:fillRef>
          <a:effectRef idx="1">
            <a:schemeClr val="accent2"/>
          </a:effectRef>
          <a:fontRef idx="minor">
            <a:schemeClr val="tx1"/>
          </a:fontRef>
        </p:style>
      </p:cxnSp>
      <p:cxnSp>
        <p:nvCxnSpPr>
          <p:cNvPr id="30" name="Curved Connector 29">
            <a:extLst>
              <a:ext uri="{FF2B5EF4-FFF2-40B4-BE49-F238E27FC236}">
                <a16:creationId xmlns:a16="http://schemas.microsoft.com/office/drawing/2014/main" id="{3F4CA2ED-BDD6-388C-85B2-795FD227415A}"/>
              </a:ext>
            </a:extLst>
          </p:cNvPr>
          <p:cNvCxnSpPr/>
          <p:nvPr/>
        </p:nvCxnSpPr>
        <p:spPr>
          <a:xfrm rot="16200000" flipH="1">
            <a:off x="7008005" y="4178473"/>
            <a:ext cx="399384" cy="347439"/>
          </a:xfrm>
          <a:prstGeom prst="curvedConnector3">
            <a:avLst/>
          </a:prstGeom>
          <a:ln w="57150"/>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96638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33CFC9-C26D-7E86-4C7C-606C25418441}"/>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682F99DB-5A32-C614-1A1C-D5613D2F3889}"/>
              </a:ext>
            </a:extLst>
          </p:cNvPr>
          <p:cNvSpPr>
            <a:spLocks noGrp="1"/>
          </p:cNvSpPr>
          <p:nvPr>
            <p:ph type="title"/>
          </p:nvPr>
        </p:nvSpPr>
        <p:spPr/>
        <p:txBody>
          <a:bodyPr/>
          <a:lstStyle/>
          <a:p>
            <a:r>
              <a:rPr lang="en-CH" dirty="0"/>
              <a:t>Evolution (2). WLCG and EGI</a:t>
            </a:r>
          </a:p>
        </p:txBody>
      </p:sp>
      <p:sp>
        <p:nvSpPr>
          <p:cNvPr id="7" name="Rectangle 6">
            <a:extLst>
              <a:ext uri="{FF2B5EF4-FFF2-40B4-BE49-F238E27FC236}">
                <a16:creationId xmlns:a16="http://schemas.microsoft.com/office/drawing/2014/main" id="{6E032A48-AF16-A6B6-5DCC-41804F2BEC38}"/>
              </a:ext>
            </a:extLst>
          </p:cNvPr>
          <p:cNvSpPr/>
          <p:nvPr/>
        </p:nvSpPr>
        <p:spPr>
          <a:xfrm>
            <a:off x="838200" y="21733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Rectangle 7">
            <a:extLst>
              <a:ext uri="{FF2B5EF4-FFF2-40B4-BE49-F238E27FC236}">
                <a16:creationId xmlns:a16="http://schemas.microsoft.com/office/drawing/2014/main" id="{2A149EF8-10E0-E039-808E-82555970CF2D}"/>
              </a:ext>
            </a:extLst>
          </p:cNvPr>
          <p:cNvSpPr/>
          <p:nvPr/>
        </p:nvSpPr>
        <p:spPr>
          <a:xfrm>
            <a:off x="990600" y="23257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ectangle 8">
            <a:extLst>
              <a:ext uri="{FF2B5EF4-FFF2-40B4-BE49-F238E27FC236}">
                <a16:creationId xmlns:a16="http://schemas.microsoft.com/office/drawing/2014/main" id="{63AA1248-F29F-36B5-3383-CF7CB1DD898D}"/>
              </a:ext>
            </a:extLst>
          </p:cNvPr>
          <p:cNvSpPr/>
          <p:nvPr/>
        </p:nvSpPr>
        <p:spPr>
          <a:xfrm>
            <a:off x="1143000" y="2491732"/>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Sites</a:t>
            </a:r>
          </a:p>
        </p:txBody>
      </p:sp>
      <p:sp>
        <p:nvSpPr>
          <p:cNvPr id="10" name="Rectangle 9">
            <a:extLst>
              <a:ext uri="{FF2B5EF4-FFF2-40B4-BE49-F238E27FC236}">
                <a16:creationId xmlns:a16="http://schemas.microsoft.com/office/drawing/2014/main" id="{46F399B8-815E-CDCD-D513-F1D5CB556ECE}"/>
              </a:ext>
            </a:extLst>
          </p:cNvPr>
          <p:cNvSpPr/>
          <p:nvPr/>
        </p:nvSpPr>
        <p:spPr>
          <a:xfrm>
            <a:off x="7294149"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WSSA</a:t>
            </a:r>
          </a:p>
        </p:txBody>
      </p:sp>
      <p:sp>
        <p:nvSpPr>
          <p:cNvPr id="11" name="Can 10">
            <a:extLst>
              <a:ext uri="{FF2B5EF4-FFF2-40B4-BE49-F238E27FC236}">
                <a16:creationId xmlns:a16="http://schemas.microsoft.com/office/drawing/2014/main" id="{F2E070A3-0A61-2F7A-97CE-E0EE93799C2A}"/>
              </a:ext>
            </a:extLst>
          </p:cNvPr>
          <p:cNvSpPr/>
          <p:nvPr/>
        </p:nvSpPr>
        <p:spPr>
          <a:xfrm rot="16200000">
            <a:off x="3314702" y="2412743"/>
            <a:ext cx="457200" cy="91997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2" name="TextBox 11">
            <a:extLst>
              <a:ext uri="{FF2B5EF4-FFF2-40B4-BE49-F238E27FC236}">
                <a16:creationId xmlns:a16="http://schemas.microsoft.com/office/drawing/2014/main" id="{67744E77-27C9-21C8-E17C-58F370D6932F}"/>
              </a:ext>
            </a:extLst>
          </p:cNvPr>
          <p:cNvSpPr txBox="1"/>
          <p:nvPr/>
        </p:nvSpPr>
        <p:spPr>
          <a:xfrm>
            <a:off x="3345366" y="2644131"/>
            <a:ext cx="557561" cy="369332"/>
          </a:xfrm>
          <a:prstGeom prst="rect">
            <a:avLst/>
          </a:prstGeom>
          <a:noFill/>
        </p:spPr>
        <p:txBody>
          <a:bodyPr wrap="square" rtlCol="0">
            <a:spAutoFit/>
          </a:bodyPr>
          <a:lstStyle/>
          <a:p>
            <a:r>
              <a:rPr lang="en-CH" b="1" dirty="0">
                <a:solidFill>
                  <a:schemeClr val="bg1"/>
                </a:solidFill>
              </a:rPr>
              <a:t>MQ</a:t>
            </a:r>
          </a:p>
        </p:txBody>
      </p:sp>
      <p:sp>
        <p:nvSpPr>
          <p:cNvPr id="13" name="Rectangle 12">
            <a:extLst>
              <a:ext uri="{FF2B5EF4-FFF2-40B4-BE49-F238E27FC236}">
                <a16:creationId xmlns:a16="http://schemas.microsoft.com/office/drawing/2014/main" id="{C44BE6B2-860E-F881-9F20-583411E14BB2}"/>
              </a:ext>
            </a:extLst>
          </p:cNvPr>
          <p:cNvSpPr/>
          <p:nvPr/>
        </p:nvSpPr>
        <p:spPr>
          <a:xfrm>
            <a:off x="4828478" y="2644131"/>
            <a:ext cx="1605776" cy="116958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APEL</a:t>
            </a:r>
          </a:p>
        </p:txBody>
      </p:sp>
      <p:sp>
        <p:nvSpPr>
          <p:cNvPr id="15" name="Rectangle 14">
            <a:extLst>
              <a:ext uri="{FF2B5EF4-FFF2-40B4-BE49-F238E27FC236}">
                <a16:creationId xmlns:a16="http://schemas.microsoft.com/office/drawing/2014/main" id="{A546F051-6795-D947-D261-F62D003B503B}"/>
              </a:ext>
            </a:extLst>
          </p:cNvPr>
          <p:cNvSpPr/>
          <p:nvPr/>
        </p:nvSpPr>
        <p:spPr>
          <a:xfrm>
            <a:off x="8121642" y="2680574"/>
            <a:ext cx="3079757" cy="1169586"/>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WAU is extended to include non LHC VOs</a:t>
            </a:r>
          </a:p>
        </p:txBody>
      </p:sp>
      <p:sp>
        <p:nvSpPr>
          <p:cNvPr id="16" name="Rectangle 15">
            <a:extLst>
              <a:ext uri="{FF2B5EF4-FFF2-40B4-BE49-F238E27FC236}">
                <a16:creationId xmlns:a16="http://schemas.microsoft.com/office/drawing/2014/main" id="{19692C7F-68E4-D02C-6677-BF8EEDE0323D}"/>
              </a:ext>
            </a:extLst>
          </p:cNvPr>
          <p:cNvSpPr/>
          <p:nvPr/>
        </p:nvSpPr>
        <p:spPr>
          <a:xfrm>
            <a:off x="9487385"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200" b="1" dirty="0">
                <a:solidFill>
                  <a:sysClr val="windowText" lastClr="000000"/>
                </a:solidFill>
              </a:rPr>
              <a:t>Experiment accounting systems</a:t>
            </a:r>
          </a:p>
        </p:txBody>
      </p:sp>
      <p:cxnSp>
        <p:nvCxnSpPr>
          <p:cNvPr id="19" name="Straight Arrow Connector 18">
            <a:extLst>
              <a:ext uri="{FF2B5EF4-FFF2-40B4-BE49-F238E27FC236}">
                <a16:creationId xmlns:a16="http://schemas.microsoft.com/office/drawing/2014/main" id="{7915931C-120D-44DA-E80C-1699E1165DF3}"/>
              </a:ext>
            </a:extLst>
          </p:cNvPr>
          <p:cNvCxnSpPr>
            <a:stCxn id="9" idx="3"/>
            <a:endCxn id="11" idx="1"/>
          </p:cNvCxnSpPr>
          <p:nvPr/>
        </p:nvCxnSpPr>
        <p:spPr>
          <a:xfrm>
            <a:off x="2490439" y="2810107"/>
            <a:ext cx="592874" cy="626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B99BA4EA-8398-2087-432D-50ED5C926E47}"/>
              </a:ext>
            </a:extLst>
          </p:cNvPr>
          <p:cNvCxnSpPr>
            <a:stCxn id="11" idx="3"/>
          </p:cNvCxnSpPr>
          <p:nvPr/>
        </p:nvCxnSpPr>
        <p:spPr>
          <a:xfrm>
            <a:off x="4003291" y="2872732"/>
            <a:ext cx="825187" cy="2286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Rectangle 21">
            <a:extLst>
              <a:ext uri="{FF2B5EF4-FFF2-40B4-BE49-F238E27FC236}">
                <a16:creationId xmlns:a16="http://schemas.microsoft.com/office/drawing/2014/main" id="{C5A06DDE-758C-7165-40B4-D87B52264FE9}"/>
              </a:ext>
            </a:extLst>
          </p:cNvPr>
          <p:cNvSpPr/>
          <p:nvPr/>
        </p:nvSpPr>
        <p:spPr>
          <a:xfrm>
            <a:off x="8287691" y="4511649"/>
            <a:ext cx="1605776" cy="1169586"/>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CRIC</a:t>
            </a:r>
          </a:p>
        </p:txBody>
      </p:sp>
      <p:cxnSp>
        <p:nvCxnSpPr>
          <p:cNvPr id="24" name="Straight Arrow Connector 23">
            <a:extLst>
              <a:ext uri="{FF2B5EF4-FFF2-40B4-BE49-F238E27FC236}">
                <a16:creationId xmlns:a16="http://schemas.microsoft.com/office/drawing/2014/main" id="{2C22EC1C-BF8F-B3EB-3685-C822774C6EF2}"/>
              </a:ext>
            </a:extLst>
          </p:cNvPr>
          <p:cNvCxnSpPr>
            <a:stCxn id="13" idx="1"/>
          </p:cNvCxnSpPr>
          <p:nvPr/>
        </p:nvCxnSpPr>
        <p:spPr>
          <a:xfrm flipH="1" flipV="1">
            <a:off x="4003291" y="3013463"/>
            <a:ext cx="825187" cy="2154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C67C3FC5-4860-DD02-DCCE-E77B87744850}"/>
              </a:ext>
            </a:extLst>
          </p:cNvPr>
          <p:cNvCxnSpPr>
            <a:stCxn id="22" idx="0"/>
          </p:cNvCxnSpPr>
          <p:nvPr/>
        </p:nvCxnSpPr>
        <p:spPr>
          <a:xfrm flipV="1">
            <a:off x="9090579" y="3850160"/>
            <a:ext cx="0" cy="6614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C3D7BB14-BD6B-4958-B7A0-932E21E28D45}"/>
              </a:ext>
            </a:extLst>
          </p:cNvPr>
          <p:cNvCxnSpPr>
            <a:cxnSpLocks/>
            <a:stCxn id="10" idx="2"/>
            <a:endCxn id="15" idx="0"/>
          </p:cNvCxnSpPr>
          <p:nvPr/>
        </p:nvCxnSpPr>
        <p:spPr>
          <a:xfrm>
            <a:off x="7967869" y="1963335"/>
            <a:ext cx="1693652" cy="7172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CD8F1A43-29A0-5ABF-B2D7-B6C4645C4FFF}"/>
              </a:ext>
            </a:extLst>
          </p:cNvPr>
          <p:cNvCxnSpPr>
            <a:cxnSpLocks/>
            <a:stCxn id="16" idx="2"/>
            <a:endCxn id="15" idx="0"/>
          </p:cNvCxnSpPr>
          <p:nvPr/>
        </p:nvCxnSpPr>
        <p:spPr>
          <a:xfrm flipH="1">
            <a:off x="9661521" y="1963335"/>
            <a:ext cx="499584" cy="7172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 name="Straight Arrow Connector 2">
            <a:extLst>
              <a:ext uri="{FF2B5EF4-FFF2-40B4-BE49-F238E27FC236}">
                <a16:creationId xmlns:a16="http://schemas.microsoft.com/office/drawing/2014/main" id="{F460D653-17D7-60C7-F97D-904F363C53C5}"/>
              </a:ext>
            </a:extLst>
          </p:cNvPr>
          <p:cNvCxnSpPr>
            <a:cxnSpLocks/>
            <a:stCxn id="13" idx="3"/>
            <a:endCxn id="15" idx="1"/>
          </p:cNvCxnSpPr>
          <p:nvPr/>
        </p:nvCxnSpPr>
        <p:spPr>
          <a:xfrm>
            <a:off x="6434254" y="3228924"/>
            <a:ext cx="1687388" cy="36443"/>
          </a:xfrm>
          <a:prstGeom prst="straightConnector1">
            <a:avLst/>
          </a:prstGeom>
          <a:ln w="6667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 name="TextBox 3">
            <a:extLst>
              <a:ext uri="{FF2B5EF4-FFF2-40B4-BE49-F238E27FC236}">
                <a16:creationId xmlns:a16="http://schemas.microsoft.com/office/drawing/2014/main" id="{C2B40293-4E06-6948-B3AE-83AB9BEC8F1C}"/>
              </a:ext>
            </a:extLst>
          </p:cNvPr>
          <p:cNvSpPr txBox="1"/>
          <p:nvPr/>
        </p:nvSpPr>
        <p:spPr>
          <a:xfrm>
            <a:off x="6830776" y="2841419"/>
            <a:ext cx="708428" cy="369332"/>
          </a:xfrm>
          <a:prstGeom prst="rect">
            <a:avLst/>
          </a:prstGeom>
          <a:noFill/>
        </p:spPr>
        <p:txBody>
          <a:bodyPr wrap="square" rtlCol="0">
            <a:spAutoFit/>
          </a:bodyPr>
          <a:lstStyle/>
          <a:p>
            <a:r>
              <a:rPr lang="en-CH" dirty="0"/>
              <a:t>API</a:t>
            </a:r>
          </a:p>
        </p:txBody>
      </p:sp>
      <p:sp>
        <p:nvSpPr>
          <p:cNvPr id="20" name="Rectangle 19">
            <a:extLst>
              <a:ext uri="{FF2B5EF4-FFF2-40B4-BE49-F238E27FC236}">
                <a16:creationId xmlns:a16="http://schemas.microsoft.com/office/drawing/2014/main" id="{06C700BF-78F8-87FE-98C1-7902149D7A3F}"/>
              </a:ext>
            </a:extLst>
          </p:cNvPr>
          <p:cNvSpPr/>
          <p:nvPr/>
        </p:nvSpPr>
        <p:spPr>
          <a:xfrm>
            <a:off x="10271456" y="4361829"/>
            <a:ext cx="1605776" cy="116958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600" b="1" dirty="0">
                <a:solidFill>
                  <a:sysClr val="windowText" lastClr="000000"/>
                </a:solidFill>
              </a:rPr>
              <a:t>GocDB or any other topology system for non-LHC VOs</a:t>
            </a:r>
          </a:p>
        </p:txBody>
      </p:sp>
      <p:cxnSp>
        <p:nvCxnSpPr>
          <p:cNvPr id="25" name="Straight Arrow Connector 24">
            <a:extLst>
              <a:ext uri="{FF2B5EF4-FFF2-40B4-BE49-F238E27FC236}">
                <a16:creationId xmlns:a16="http://schemas.microsoft.com/office/drawing/2014/main" id="{52865D0E-B568-A0C6-41EC-807113D4E7DA}"/>
              </a:ext>
            </a:extLst>
          </p:cNvPr>
          <p:cNvCxnSpPr>
            <a:stCxn id="20" idx="0"/>
          </p:cNvCxnSpPr>
          <p:nvPr/>
        </p:nvCxnSpPr>
        <p:spPr>
          <a:xfrm flipH="1" flipV="1">
            <a:off x="9893467" y="3850160"/>
            <a:ext cx="1180877" cy="5116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1665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6FC1A-C2E6-B853-97A1-F6430BFB7A59}"/>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3F1BEDF7-F4DD-1085-163F-29B1600A6CFB}"/>
              </a:ext>
            </a:extLst>
          </p:cNvPr>
          <p:cNvSpPr>
            <a:spLocks noGrp="1"/>
          </p:cNvSpPr>
          <p:nvPr>
            <p:ph type="title"/>
          </p:nvPr>
        </p:nvSpPr>
        <p:spPr/>
        <p:txBody>
          <a:bodyPr/>
          <a:lstStyle/>
          <a:p>
            <a:r>
              <a:rPr lang="en-CH" dirty="0"/>
              <a:t>Evolution (3). Towards final implementation</a:t>
            </a:r>
          </a:p>
        </p:txBody>
      </p:sp>
      <p:sp>
        <p:nvSpPr>
          <p:cNvPr id="7" name="Rectangle 6">
            <a:extLst>
              <a:ext uri="{FF2B5EF4-FFF2-40B4-BE49-F238E27FC236}">
                <a16:creationId xmlns:a16="http://schemas.microsoft.com/office/drawing/2014/main" id="{70BF5C96-4337-5B72-B0CD-386EB53E610F}"/>
              </a:ext>
            </a:extLst>
          </p:cNvPr>
          <p:cNvSpPr/>
          <p:nvPr/>
        </p:nvSpPr>
        <p:spPr>
          <a:xfrm>
            <a:off x="838200" y="21733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Rectangle 7">
            <a:extLst>
              <a:ext uri="{FF2B5EF4-FFF2-40B4-BE49-F238E27FC236}">
                <a16:creationId xmlns:a16="http://schemas.microsoft.com/office/drawing/2014/main" id="{92608AAE-388C-CA32-B9A5-252672021729}"/>
              </a:ext>
            </a:extLst>
          </p:cNvPr>
          <p:cNvSpPr/>
          <p:nvPr/>
        </p:nvSpPr>
        <p:spPr>
          <a:xfrm>
            <a:off x="990600" y="23257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ectangle 8">
            <a:extLst>
              <a:ext uri="{FF2B5EF4-FFF2-40B4-BE49-F238E27FC236}">
                <a16:creationId xmlns:a16="http://schemas.microsoft.com/office/drawing/2014/main" id="{5B0EF102-67FE-3632-0870-17A1F312F2D3}"/>
              </a:ext>
            </a:extLst>
          </p:cNvPr>
          <p:cNvSpPr/>
          <p:nvPr/>
        </p:nvSpPr>
        <p:spPr>
          <a:xfrm>
            <a:off x="1143000" y="2491732"/>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Sites</a:t>
            </a:r>
          </a:p>
        </p:txBody>
      </p:sp>
      <p:sp>
        <p:nvSpPr>
          <p:cNvPr id="10" name="Rectangle 9">
            <a:extLst>
              <a:ext uri="{FF2B5EF4-FFF2-40B4-BE49-F238E27FC236}">
                <a16:creationId xmlns:a16="http://schemas.microsoft.com/office/drawing/2014/main" id="{2BD0CA71-E242-433E-DE85-F2FFA1F09BFE}"/>
              </a:ext>
            </a:extLst>
          </p:cNvPr>
          <p:cNvSpPr/>
          <p:nvPr/>
        </p:nvSpPr>
        <p:spPr>
          <a:xfrm>
            <a:off x="7294149"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WSSA</a:t>
            </a:r>
          </a:p>
        </p:txBody>
      </p:sp>
      <p:sp>
        <p:nvSpPr>
          <p:cNvPr id="11" name="Can 10">
            <a:extLst>
              <a:ext uri="{FF2B5EF4-FFF2-40B4-BE49-F238E27FC236}">
                <a16:creationId xmlns:a16="http://schemas.microsoft.com/office/drawing/2014/main" id="{4B7B8EA2-2B5B-53DB-219B-3A4EA23A6725}"/>
              </a:ext>
            </a:extLst>
          </p:cNvPr>
          <p:cNvSpPr/>
          <p:nvPr/>
        </p:nvSpPr>
        <p:spPr>
          <a:xfrm rot="16200000">
            <a:off x="3314702" y="2412743"/>
            <a:ext cx="457200" cy="91997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2" name="TextBox 11">
            <a:extLst>
              <a:ext uri="{FF2B5EF4-FFF2-40B4-BE49-F238E27FC236}">
                <a16:creationId xmlns:a16="http://schemas.microsoft.com/office/drawing/2014/main" id="{AB72A4E6-E2F2-AD0A-2DA3-6C6F77A12716}"/>
              </a:ext>
            </a:extLst>
          </p:cNvPr>
          <p:cNvSpPr txBox="1"/>
          <p:nvPr/>
        </p:nvSpPr>
        <p:spPr>
          <a:xfrm>
            <a:off x="3345366" y="2644131"/>
            <a:ext cx="557561" cy="369332"/>
          </a:xfrm>
          <a:prstGeom prst="rect">
            <a:avLst/>
          </a:prstGeom>
          <a:noFill/>
        </p:spPr>
        <p:txBody>
          <a:bodyPr wrap="square" rtlCol="0">
            <a:spAutoFit/>
          </a:bodyPr>
          <a:lstStyle/>
          <a:p>
            <a:r>
              <a:rPr lang="en-CH" b="1" dirty="0">
                <a:solidFill>
                  <a:schemeClr val="bg1"/>
                </a:solidFill>
              </a:rPr>
              <a:t>MQ</a:t>
            </a:r>
          </a:p>
        </p:txBody>
      </p:sp>
      <p:sp>
        <p:nvSpPr>
          <p:cNvPr id="13" name="Rectangle 12">
            <a:extLst>
              <a:ext uri="{FF2B5EF4-FFF2-40B4-BE49-F238E27FC236}">
                <a16:creationId xmlns:a16="http://schemas.microsoft.com/office/drawing/2014/main" id="{21D1E2C3-E765-D0E9-BFE3-51BDA38A9FC9}"/>
              </a:ext>
            </a:extLst>
          </p:cNvPr>
          <p:cNvSpPr/>
          <p:nvPr/>
        </p:nvSpPr>
        <p:spPr>
          <a:xfrm>
            <a:off x="4828478" y="4511649"/>
            <a:ext cx="1605776" cy="116958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APEL</a:t>
            </a:r>
          </a:p>
        </p:txBody>
      </p:sp>
      <p:sp>
        <p:nvSpPr>
          <p:cNvPr id="15" name="Rectangle 14">
            <a:extLst>
              <a:ext uri="{FF2B5EF4-FFF2-40B4-BE49-F238E27FC236}">
                <a16:creationId xmlns:a16="http://schemas.microsoft.com/office/drawing/2014/main" id="{76F9417A-865F-7A3C-6C68-B0A1691809F5}"/>
              </a:ext>
            </a:extLst>
          </p:cNvPr>
          <p:cNvSpPr/>
          <p:nvPr/>
        </p:nvSpPr>
        <p:spPr>
          <a:xfrm>
            <a:off x="5323851" y="2624824"/>
            <a:ext cx="5157629" cy="1169586"/>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APEL 2</a:t>
            </a:r>
          </a:p>
          <a:p>
            <a:pPr algn="ctr"/>
            <a:r>
              <a:rPr lang="en-GB" b="1" dirty="0">
                <a:solidFill>
                  <a:sysClr val="windowText" lastClr="000000"/>
                </a:solidFill>
              </a:rPr>
              <a:t>N</a:t>
            </a:r>
            <a:r>
              <a:rPr lang="en-CH" b="1" dirty="0">
                <a:solidFill>
                  <a:sysClr val="windowText" lastClr="000000"/>
                </a:solidFill>
              </a:rPr>
              <a:t>ew aggregation + WAU-like UI</a:t>
            </a:r>
          </a:p>
        </p:txBody>
      </p:sp>
      <p:sp>
        <p:nvSpPr>
          <p:cNvPr id="16" name="Rectangle 15">
            <a:extLst>
              <a:ext uri="{FF2B5EF4-FFF2-40B4-BE49-F238E27FC236}">
                <a16:creationId xmlns:a16="http://schemas.microsoft.com/office/drawing/2014/main" id="{201D9C76-25B2-FDB6-AC1C-889BB0C059E0}"/>
              </a:ext>
            </a:extLst>
          </p:cNvPr>
          <p:cNvSpPr/>
          <p:nvPr/>
        </p:nvSpPr>
        <p:spPr>
          <a:xfrm>
            <a:off x="9487385"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200" b="1" dirty="0">
                <a:solidFill>
                  <a:sysClr val="windowText" lastClr="000000"/>
                </a:solidFill>
              </a:rPr>
              <a:t>Experiment accounting systems</a:t>
            </a:r>
          </a:p>
        </p:txBody>
      </p:sp>
      <p:cxnSp>
        <p:nvCxnSpPr>
          <p:cNvPr id="19" name="Straight Arrow Connector 18">
            <a:extLst>
              <a:ext uri="{FF2B5EF4-FFF2-40B4-BE49-F238E27FC236}">
                <a16:creationId xmlns:a16="http://schemas.microsoft.com/office/drawing/2014/main" id="{12525C4D-4A9C-55F9-892D-A4506B838E9B}"/>
              </a:ext>
            </a:extLst>
          </p:cNvPr>
          <p:cNvCxnSpPr>
            <a:stCxn id="9" idx="3"/>
            <a:endCxn id="11" idx="1"/>
          </p:cNvCxnSpPr>
          <p:nvPr/>
        </p:nvCxnSpPr>
        <p:spPr>
          <a:xfrm>
            <a:off x="2490439" y="2810107"/>
            <a:ext cx="592874" cy="626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98D9F73E-9C5B-B804-CB7B-813888BEDF7F}"/>
              </a:ext>
            </a:extLst>
          </p:cNvPr>
          <p:cNvCxnSpPr>
            <a:cxnSpLocks/>
            <a:stCxn id="11" idx="3"/>
          </p:cNvCxnSpPr>
          <p:nvPr/>
        </p:nvCxnSpPr>
        <p:spPr>
          <a:xfrm>
            <a:off x="4003291" y="2872732"/>
            <a:ext cx="1300428" cy="3368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Rectangle 21">
            <a:extLst>
              <a:ext uri="{FF2B5EF4-FFF2-40B4-BE49-F238E27FC236}">
                <a16:creationId xmlns:a16="http://schemas.microsoft.com/office/drawing/2014/main" id="{C350AAF7-9603-D8D9-3212-520FCDFE9C04}"/>
              </a:ext>
            </a:extLst>
          </p:cNvPr>
          <p:cNvSpPr/>
          <p:nvPr/>
        </p:nvSpPr>
        <p:spPr>
          <a:xfrm>
            <a:off x="8287691" y="4511649"/>
            <a:ext cx="1605776" cy="1169586"/>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CRIC</a:t>
            </a:r>
          </a:p>
        </p:txBody>
      </p:sp>
      <p:cxnSp>
        <p:nvCxnSpPr>
          <p:cNvPr id="24" name="Straight Arrow Connector 23">
            <a:extLst>
              <a:ext uri="{FF2B5EF4-FFF2-40B4-BE49-F238E27FC236}">
                <a16:creationId xmlns:a16="http://schemas.microsoft.com/office/drawing/2014/main" id="{98BD0CAE-3F51-B937-AFAE-341856432079}"/>
              </a:ext>
            </a:extLst>
          </p:cNvPr>
          <p:cNvCxnSpPr>
            <a:cxnSpLocks/>
            <a:stCxn id="13" idx="1"/>
          </p:cNvCxnSpPr>
          <p:nvPr/>
        </p:nvCxnSpPr>
        <p:spPr>
          <a:xfrm flipH="1" flipV="1">
            <a:off x="3353101" y="3128482"/>
            <a:ext cx="1475377" cy="19679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0C91104D-4577-F6DF-FFD9-AFDF3BABF2CA}"/>
              </a:ext>
            </a:extLst>
          </p:cNvPr>
          <p:cNvCxnSpPr>
            <a:stCxn id="22" idx="0"/>
          </p:cNvCxnSpPr>
          <p:nvPr/>
        </p:nvCxnSpPr>
        <p:spPr>
          <a:xfrm flipV="1">
            <a:off x="9090579" y="3850160"/>
            <a:ext cx="0" cy="6614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0BF0655C-761C-F7CB-97AC-4E726114A47C}"/>
              </a:ext>
            </a:extLst>
          </p:cNvPr>
          <p:cNvCxnSpPr>
            <a:cxnSpLocks/>
            <a:stCxn id="10" idx="2"/>
            <a:endCxn id="15" idx="0"/>
          </p:cNvCxnSpPr>
          <p:nvPr/>
        </p:nvCxnSpPr>
        <p:spPr>
          <a:xfrm flipH="1">
            <a:off x="7902666" y="1963335"/>
            <a:ext cx="65203" cy="6614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A8921FFB-9AF2-AC3E-FE8B-1563CE4A8962}"/>
              </a:ext>
            </a:extLst>
          </p:cNvPr>
          <p:cNvCxnSpPr>
            <a:cxnSpLocks/>
            <a:stCxn id="16" idx="2"/>
            <a:endCxn id="15" idx="0"/>
          </p:cNvCxnSpPr>
          <p:nvPr/>
        </p:nvCxnSpPr>
        <p:spPr>
          <a:xfrm flipH="1">
            <a:off x="7902666" y="1963335"/>
            <a:ext cx="2258439" cy="6614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3D35AACA-A143-D6BF-0E19-EB156A8CFC76}"/>
              </a:ext>
            </a:extLst>
          </p:cNvPr>
          <p:cNvCxnSpPr>
            <a:cxnSpLocks/>
          </p:cNvCxnSpPr>
          <p:nvPr/>
        </p:nvCxnSpPr>
        <p:spPr>
          <a:xfrm>
            <a:off x="3737051" y="3101332"/>
            <a:ext cx="1069128" cy="14702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0BDC064F-54B8-3EA8-6F24-2D462A19C3BB}"/>
              </a:ext>
            </a:extLst>
          </p:cNvPr>
          <p:cNvSpPr/>
          <p:nvPr/>
        </p:nvSpPr>
        <p:spPr>
          <a:xfrm>
            <a:off x="10230513" y="4143753"/>
            <a:ext cx="1605776" cy="116958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600" b="1" dirty="0">
                <a:solidFill>
                  <a:sysClr val="windowText" lastClr="000000"/>
                </a:solidFill>
              </a:rPr>
              <a:t>GocDB or any other topology system for non-LHC VOs</a:t>
            </a:r>
          </a:p>
        </p:txBody>
      </p:sp>
      <p:cxnSp>
        <p:nvCxnSpPr>
          <p:cNvPr id="38" name="Straight Arrow Connector 37">
            <a:extLst>
              <a:ext uri="{FF2B5EF4-FFF2-40B4-BE49-F238E27FC236}">
                <a16:creationId xmlns:a16="http://schemas.microsoft.com/office/drawing/2014/main" id="{B26E2733-5700-7E5B-635F-135172896248}"/>
              </a:ext>
            </a:extLst>
          </p:cNvPr>
          <p:cNvCxnSpPr>
            <a:stCxn id="36" idx="0"/>
          </p:cNvCxnSpPr>
          <p:nvPr/>
        </p:nvCxnSpPr>
        <p:spPr>
          <a:xfrm flipH="1" flipV="1">
            <a:off x="9487385" y="3850160"/>
            <a:ext cx="1546016" cy="293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9748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7C9FF-C05D-2F24-C8E0-EA77C55076D8}"/>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BF15E412-233B-B27C-D6D8-0C535B7F24C0}"/>
              </a:ext>
            </a:extLst>
          </p:cNvPr>
          <p:cNvSpPr>
            <a:spLocks noGrp="1"/>
          </p:cNvSpPr>
          <p:nvPr>
            <p:ph type="title"/>
          </p:nvPr>
        </p:nvSpPr>
        <p:spPr/>
        <p:txBody>
          <a:bodyPr/>
          <a:lstStyle/>
          <a:p>
            <a:r>
              <a:rPr lang="en-CH" dirty="0"/>
              <a:t>Evolution (4). Towards final implementation</a:t>
            </a:r>
          </a:p>
        </p:txBody>
      </p:sp>
      <p:sp>
        <p:nvSpPr>
          <p:cNvPr id="7" name="Rectangle 6">
            <a:extLst>
              <a:ext uri="{FF2B5EF4-FFF2-40B4-BE49-F238E27FC236}">
                <a16:creationId xmlns:a16="http://schemas.microsoft.com/office/drawing/2014/main" id="{38CDAF7E-73EA-9E0D-6469-E46B1B57FAE6}"/>
              </a:ext>
            </a:extLst>
          </p:cNvPr>
          <p:cNvSpPr/>
          <p:nvPr/>
        </p:nvSpPr>
        <p:spPr>
          <a:xfrm>
            <a:off x="838200" y="21733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Rectangle 7">
            <a:extLst>
              <a:ext uri="{FF2B5EF4-FFF2-40B4-BE49-F238E27FC236}">
                <a16:creationId xmlns:a16="http://schemas.microsoft.com/office/drawing/2014/main" id="{61473FA3-173E-23B5-A90A-CF32D97CC092}"/>
              </a:ext>
            </a:extLst>
          </p:cNvPr>
          <p:cNvSpPr/>
          <p:nvPr/>
        </p:nvSpPr>
        <p:spPr>
          <a:xfrm>
            <a:off x="990600" y="2325757"/>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ectangle 8">
            <a:extLst>
              <a:ext uri="{FF2B5EF4-FFF2-40B4-BE49-F238E27FC236}">
                <a16:creationId xmlns:a16="http://schemas.microsoft.com/office/drawing/2014/main" id="{DD8B6B3A-C74A-5E10-7D55-CC6B8F040AC9}"/>
              </a:ext>
            </a:extLst>
          </p:cNvPr>
          <p:cNvSpPr/>
          <p:nvPr/>
        </p:nvSpPr>
        <p:spPr>
          <a:xfrm>
            <a:off x="1143000" y="2491732"/>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Sites</a:t>
            </a:r>
          </a:p>
        </p:txBody>
      </p:sp>
      <p:sp>
        <p:nvSpPr>
          <p:cNvPr id="10" name="Rectangle 9">
            <a:extLst>
              <a:ext uri="{FF2B5EF4-FFF2-40B4-BE49-F238E27FC236}">
                <a16:creationId xmlns:a16="http://schemas.microsoft.com/office/drawing/2014/main" id="{D144243D-84C4-4A95-C6C6-148A1B0BEE98}"/>
              </a:ext>
            </a:extLst>
          </p:cNvPr>
          <p:cNvSpPr/>
          <p:nvPr/>
        </p:nvSpPr>
        <p:spPr>
          <a:xfrm>
            <a:off x="7294149"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WSSA</a:t>
            </a:r>
          </a:p>
        </p:txBody>
      </p:sp>
      <p:sp>
        <p:nvSpPr>
          <p:cNvPr id="11" name="Can 10">
            <a:extLst>
              <a:ext uri="{FF2B5EF4-FFF2-40B4-BE49-F238E27FC236}">
                <a16:creationId xmlns:a16="http://schemas.microsoft.com/office/drawing/2014/main" id="{80725F3F-DE97-667F-D062-12F841829843}"/>
              </a:ext>
            </a:extLst>
          </p:cNvPr>
          <p:cNvSpPr/>
          <p:nvPr/>
        </p:nvSpPr>
        <p:spPr>
          <a:xfrm rot="16200000">
            <a:off x="3314702" y="2412743"/>
            <a:ext cx="457200" cy="91997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2" name="TextBox 11">
            <a:extLst>
              <a:ext uri="{FF2B5EF4-FFF2-40B4-BE49-F238E27FC236}">
                <a16:creationId xmlns:a16="http://schemas.microsoft.com/office/drawing/2014/main" id="{BDB04360-3FDA-30DC-35DB-248802421A27}"/>
              </a:ext>
            </a:extLst>
          </p:cNvPr>
          <p:cNvSpPr txBox="1"/>
          <p:nvPr/>
        </p:nvSpPr>
        <p:spPr>
          <a:xfrm>
            <a:off x="3345366" y="2644131"/>
            <a:ext cx="557561" cy="369332"/>
          </a:xfrm>
          <a:prstGeom prst="rect">
            <a:avLst/>
          </a:prstGeom>
          <a:noFill/>
        </p:spPr>
        <p:txBody>
          <a:bodyPr wrap="square" rtlCol="0">
            <a:spAutoFit/>
          </a:bodyPr>
          <a:lstStyle/>
          <a:p>
            <a:r>
              <a:rPr lang="en-CH" b="1" dirty="0">
                <a:solidFill>
                  <a:schemeClr val="bg1"/>
                </a:solidFill>
              </a:rPr>
              <a:t>MQ</a:t>
            </a:r>
          </a:p>
        </p:txBody>
      </p:sp>
      <p:sp>
        <p:nvSpPr>
          <p:cNvPr id="13" name="Rectangle 12">
            <a:extLst>
              <a:ext uri="{FF2B5EF4-FFF2-40B4-BE49-F238E27FC236}">
                <a16:creationId xmlns:a16="http://schemas.microsoft.com/office/drawing/2014/main" id="{DE76055E-0BA7-5F0A-97EC-2E5CE3BDCB9A}"/>
              </a:ext>
            </a:extLst>
          </p:cNvPr>
          <p:cNvSpPr/>
          <p:nvPr/>
        </p:nvSpPr>
        <p:spPr>
          <a:xfrm>
            <a:off x="4828478" y="4511649"/>
            <a:ext cx="1605776" cy="116958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APEL</a:t>
            </a:r>
          </a:p>
        </p:txBody>
      </p:sp>
      <p:sp>
        <p:nvSpPr>
          <p:cNvPr id="15" name="Rectangle 14">
            <a:extLst>
              <a:ext uri="{FF2B5EF4-FFF2-40B4-BE49-F238E27FC236}">
                <a16:creationId xmlns:a16="http://schemas.microsoft.com/office/drawing/2014/main" id="{77524C1C-74E0-8473-D4EB-449CB262CE78}"/>
              </a:ext>
            </a:extLst>
          </p:cNvPr>
          <p:cNvSpPr/>
          <p:nvPr/>
        </p:nvSpPr>
        <p:spPr>
          <a:xfrm>
            <a:off x="5323851" y="2624824"/>
            <a:ext cx="5157629" cy="1169586"/>
          </a:xfrm>
          <a:prstGeom prst="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APEL 2</a:t>
            </a:r>
          </a:p>
          <a:p>
            <a:pPr algn="ctr"/>
            <a:r>
              <a:rPr lang="en-GB" b="1" dirty="0">
                <a:solidFill>
                  <a:sysClr val="windowText" lastClr="000000"/>
                </a:solidFill>
              </a:rPr>
              <a:t>N</a:t>
            </a:r>
            <a:r>
              <a:rPr lang="en-CH" b="1" dirty="0">
                <a:solidFill>
                  <a:sysClr val="windowText" lastClr="000000"/>
                </a:solidFill>
              </a:rPr>
              <a:t>ew aggregation + WAU-like UI</a:t>
            </a:r>
          </a:p>
        </p:txBody>
      </p:sp>
      <p:sp>
        <p:nvSpPr>
          <p:cNvPr id="16" name="Rectangle 15">
            <a:extLst>
              <a:ext uri="{FF2B5EF4-FFF2-40B4-BE49-F238E27FC236}">
                <a16:creationId xmlns:a16="http://schemas.microsoft.com/office/drawing/2014/main" id="{7773F84E-31D3-913B-1300-19A60356520B}"/>
              </a:ext>
            </a:extLst>
          </p:cNvPr>
          <p:cNvSpPr/>
          <p:nvPr/>
        </p:nvSpPr>
        <p:spPr>
          <a:xfrm>
            <a:off x="9487385" y="1326585"/>
            <a:ext cx="1347439" cy="63675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200" b="1" dirty="0">
                <a:solidFill>
                  <a:sysClr val="windowText" lastClr="000000"/>
                </a:solidFill>
              </a:rPr>
              <a:t>Experiment accounting systems</a:t>
            </a:r>
          </a:p>
        </p:txBody>
      </p:sp>
      <p:cxnSp>
        <p:nvCxnSpPr>
          <p:cNvPr id="19" name="Straight Arrow Connector 18">
            <a:extLst>
              <a:ext uri="{FF2B5EF4-FFF2-40B4-BE49-F238E27FC236}">
                <a16:creationId xmlns:a16="http://schemas.microsoft.com/office/drawing/2014/main" id="{388AF9CC-B00E-80B1-4DED-1C0B3B09EE15}"/>
              </a:ext>
            </a:extLst>
          </p:cNvPr>
          <p:cNvCxnSpPr>
            <a:stCxn id="9" idx="3"/>
            <a:endCxn id="11" idx="1"/>
          </p:cNvCxnSpPr>
          <p:nvPr/>
        </p:nvCxnSpPr>
        <p:spPr>
          <a:xfrm>
            <a:off x="2490439" y="2810107"/>
            <a:ext cx="592874" cy="626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E8C61CD3-6107-2E45-D2AB-5AADCB247A0B}"/>
              </a:ext>
            </a:extLst>
          </p:cNvPr>
          <p:cNvCxnSpPr>
            <a:cxnSpLocks/>
            <a:stCxn id="11" idx="3"/>
          </p:cNvCxnSpPr>
          <p:nvPr/>
        </p:nvCxnSpPr>
        <p:spPr>
          <a:xfrm>
            <a:off x="4003291" y="2872732"/>
            <a:ext cx="1300428" cy="3368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Rectangle 21">
            <a:extLst>
              <a:ext uri="{FF2B5EF4-FFF2-40B4-BE49-F238E27FC236}">
                <a16:creationId xmlns:a16="http://schemas.microsoft.com/office/drawing/2014/main" id="{E124E4BD-2E35-BD4D-3210-4EE96A6DAEDF}"/>
              </a:ext>
            </a:extLst>
          </p:cNvPr>
          <p:cNvSpPr/>
          <p:nvPr/>
        </p:nvSpPr>
        <p:spPr>
          <a:xfrm>
            <a:off x="8287691" y="4511649"/>
            <a:ext cx="1605776" cy="1169586"/>
          </a:xfrm>
          <a:prstGeom prst="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CRIC</a:t>
            </a:r>
          </a:p>
        </p:txBody>
      </p:sp>
      <p:cxnSp>
        <p:nvCxnSpPr>
          <p:cNvPr id="24" name="Straight Arrow Connector 23">
            <a:extLst>
              <a:ext uri="{FF2B5EF4-FFF2-40B4-BE49-F238E27FC236}">
                <a16:creationId xmlns:a16="http://schemas.microsoft.com/office/drawing/2014/main" id="{5F3FB9C0-BCF7-AA8C-9CD9-B3C49615243D}"/>
              </a:ext>
            </a:extLst>
          </p:cNvPr>
          <p:cNvCxnSpPr>
            <a:cxnSpLocks/>
            <a:stCxn id="13" idx="1"/>
          </p:cNvCxnSpPr>
          <p:nvPr/>
        </p:nvCxnSpPr>
        <p:spPr>
          <a:xfrm flipH="1" flipV="1">
            <a:off x="3353101" y="3128482"/>
            <a:ext cx="1475377" cy="19679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1A6F0B0C-4913-131A-8939-7A1F28970CCD}"/>
              </a:ext>
            </a:extLst>
          </p:cNvPr>
          <p:cNvCxnSpPr>
            <a:stCxn id="22" idx="0"/>
          </p:cNvCxnSpPr>
          <p:nvPr/>
        </p:nvCxnSpPr>
        <p:spPr>
          <a:xfrm flipV="1">
            <a:off x="9090579" y="3850160"/>
            <a:ext cx="0" cy="6614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87DDDB5B-08F5-0366-7CBE-C816DB217D08}"/>
              </a:ext>
            </a:extLst>
          </p:cNvPr>
          <p:cNvCxnSpPr>
            <a:cxnSpLocks/>
            <a:stCxn id="10" idx="2"/>
            <a:endCxn id="15" idx="0"/>
          </p:cNvCxnSpPr>
          <p:nvPr/>
        </p:nvCxnSpPr>
        <p:spPr>
          <a:xfrm flipH="1">
            <a:off x="7902666" y="1963335"/>
            <a:ext cx="65203" cy="6614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A90FAACE-D8FD-F9B8-9B26-895EB9002013}"/>
              </a:ext>
            </a:extLst>
          </p:cNvPr>
          <p:cNvCxnSpPr>
            <a:cxnSpLocks/>
            <a:stCxn id="16" idx="2"/>
            <a:endCxn id="15" idx="0"/>
          </p:cNvCxnSpPr>
          <p:nvPr/>
        </p:nvCxnSpPr>
        <p:spPr>
          <a:xfrm flipH="1">
            <a:off x="7902666" y="1963335"/>
            <a:ext cx="2258439" cy="6614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7F2CCE4B-47BD-4466-C67F-810C62072BE7}"/>
              </a:ext>
            </a:extLst>
          </p:cNvPr>
          <p:cNvCxnSpPr>
            <a:cxnSpLocks/>
          </p:cNvCxnSpPr>
          <p:nvPr/>
        </p:nvCxnSpPr>
        <p:spPr>
          <a:xfrm>
            <a:off x="3737051" y="3101332"/>
            <a:ext cx="1069128" cy="14702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1025B503-19FF-44B4-2F1C-92929EAB0F2F}"/>
              </a:ext>
            </a:extLst>
          </p:cNvPr>
          <p:cNvSpPr/>
          <p:nvPr/>
        </p:nvSpPr>
        <p:spPr>
          <a:xfrm>
            <a:off x="10230513" y="4143753"/>
            <a:ext cx="1605776" cy="116958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600" b="1" dirty="0">
                <a:solidFill>
                  <a:sysClr val="windowText" lastClr="000000"/>
                </a:solidFill>
              </a:rPr>
              <a:t>GocDB or any other topology system for non-LHC VOs</a:t>
            </a:r>
          </a:p>
        </p:txBody>
      </p:sp>
      <p:cxnSp>
        <p:nvCxnSpPr>
          <p:cNvPr id="38" name="Straight Arrow Connector 37">
            <a:extLst>
              <a:ext uri="{FF2B5EF4-FFF2-40B4-BE49-F238E27FC236}">
                <a16:creationId xmlns:a16="http://schemas.microsoft.com/office/drawing/2014/main" id="{3DB6F84D-A6FC-DD6D-3098-AABB21511D3F}"/>
              </a:ext>
            </a:extLst>
          </p:cNvPr>
          <p:cNvCxnSpPr>
            <a:stCxn id="36" idx="0"/>
          </p:cNvCxnSpPr>
          <p:nvPr/>
        </p:nvCxnSpPr>
        <p:spPr>
          <a:xfrm flipH="1" flipV="1">
            <a:off x="9487385" y="3850160"/>
            <a:ext cx="1546016" cy="293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 name="Rectangle 1">
            <a:extLst>
              <a:ext uri="{FF2B5EF4-FFF2-40B4-BE49-F238E27FC236}">
                <a16:creationId xmlns:a16="http://schemas.microsoft.com/office/drawing/2014/main" id="{CA56C1B1-C091-0CAF-4476-88F5AA42B38F}"/>
              </a:ext>
            </a:extLst>
          </p:cNvPr>
          <p:cNvSpPr/>
          <p:nvPr/>
        </p:nvSpPr>
        <p:spPr>
          <a:xfrm>
            <a:off x="10003809" y="2346351"/>
            <a:ext cx="1719618" cy="863266"/>
          </a:xfrm>
          <a:prstGeom prst="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solidFill>
                  <a:sysClr val="windowText" lastClr="000000"/>
                </a:solidFill>
              </a:rPr>
              <a:t>CRIC-like validation and API</a:t>
            </a:r>
          </a:p>
        </p:txBody>
      </p:sp>
    </p:spTree>
    <p:extLst>
      <p:ext uri="{BB962C8B-B14F-4D97-AF65-F5344CB8AC3E}">
        <p14:creationId xmlns:p14="http://schemas.microsoft.com/office/powerpoint/2010/main" val="2740635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A7D4E-1E44-E175-4003-EE79B50F7665}"/>
              </a:ext>
            </a:extLst>
          </p:cNvPr>
          <p:cNvSpPr>
            <a:spLocks noGrp="1"/>
          </p:cNvSpPr>
          <p:nvPr>
            <p:ph type="title"/>
          </p:nvPr>
        </p:nvSpPr>
        <p:spPr/>
        <p:txBody>
          <a:bodyPr/>
          <a:lstStyle/>
          <a:p>
            <a:r>
              <a:rPr lang="en-CH" dirty="0"/>
              <a:t>WAU UI</a:t>
            </a:r>
          </a:p>
        </p:txBody>
      </p:sp>
      <p:pic>
        <p:nvPicPr>
          <p:cNvPr id="6" name="Picture 5" descr="A screenshot of a computer&#10;&#10;Description automatically generated">
            <a:extLst>
              <a:ext uri="{FF2B5EF4-FFF2-40B4-BE49-F238E27FC236}">
                <a16:creationId xmlns:a16="http://schemas.microsoft.com/office/drawing/2014/main" id="{20E2E15D-B549-0101-A771-C9B409BF0668}"/>
              </a:ext>
            </a:extLst>
          </p:cNvPr>
          <p:cNvPicPr>
            <a:picLocks noChangeAspect="1"/>
          </p:cNvPicPr>
          <p:nvPr/>
        </p:nvPicPr>
        <p:blipFill>
          <a:blip r:embed="rId2"/>
          <a:stretch>
            <a:fillRect/>
          </a:stretch>
        </p:blipFill>
        <p:spPr>
          <a:xfrm>
            <a:off x="466838" y="0"/>
            <a:ext cx="7772400" cy="4734551"/>
          </a:xfrm>
          <a:prstGeom prst="rect">
            <a:avLst/>
          </a:prstGeom>
        </p:spPr>
      </p:pic>
      <p:pic>
        <p:nvPicPr>
          <p:cNvPr id="7" name="Picture 6" descr="A screenshot of a graph&#10;&#10;Description automatically generated">
            <a:extLst>
              <a:ext uri="{FF2B5EF4-FFF2-40B4-BE49-F238E27FC236}">
                <a16:creationId xmlns:a16="http://schemas.microsoft.com/office/drawing/2014/main" id="{375D31B1-60C0-F1EE-E2BD-DAC2B8406099}"/>
              </a:ext>
            </a:extLst>
          </p:cNvPr>
          <p:cNvPicPr>
            <a:picLocks noChangeAspect="1"/>
          </p:cNvPicPr>
          <p:nvPr/>
        </p:nvPicPr>
        <p:blipFill>
          <a:blip r:embed="rId3"/>
          <a:stretch>
            <a:fillRect/>
          </a:stretch>
        </p:blipFill>
        <p:spPr>
          <a:xfrm>
            <a:off x="3581400" y="1690688"/>
            <a:ext cx="7772400" cy="4892789"/>
          </a:xfrm>
          <a:prstGeom prst="rect">
            <a:avLst/>
          </a:prstGeom>
        </p:spPr>
      </p:pic>
      <p:sp>
        <p:nvSpPr>
          <p:cNvPr id="8" name="TextBox 7">
            <a:extLst>
              <a:ext uri="{FF2B5EF4-FFF2-40B4-BE49-F238E27FC236}">
                <a16:creationId xmlns:a16="http://schemas.microsoft.com/office/drawing/2014/main" id="{ED1B4A19-214A-0020-0FA8-3DD3424ED587}"/>
              </a:ext>
            </a:extLst>
          </p:cNvPr>
          <p:cNvSpPr txBox="1"/>
          <p:nvPr/>
        </p:nvSpPr>
        <p:spPr>
          <a:xfrm>
            <a:off x="368490" y="5049672"/>
            <a:ext cx="2866029" cy="1477328"/>
          </a:xfrm>
          <a:prstGeom prst="rect">
            <a:avLst/>
          </a:prstGeom>
          <a:noFill/>
        </p:spPr>
        <p:txBody>
          <a:bodyPr wrap="square" rtlCol="0">
            <a:spAutoFit/>
          </a:bodyPr>
          <a:lstStyle/>
          <a:p>
            <a:r>
              <a:rPr lang="en-CH" dirty="0"/>
              <a:t>WAU link: </a:t>
            </a:r>
          </a:p>
          <a:p>
            <a:r>
              <a:rPr lang="en-GB" sz="1800" dirty="0">
                <a:effectLst/>
                <a:hlinkClick r:id="rId4" tooltip="https://monit-grafana-open.cern.ch/d/6rLvYKhZl/central-wlcg-accounting-data?orgId=16"/>
              </a:rPr>
              <a:t>https://monit-grafana-open.cern.ch/d/6rLvYKhZl/central-wlcg-accounting-data?orgId=16</a:t>
            </a:r>
            <a:endParaRPr lang="en-CH" dirty="0"/>
          </a:p>
        </p:txBody>
      </p:sp>
      <p:sp>
        <p:nvSpPr>
          <p:cNvPr id="9" name="TextBox 8">
            <a:extLst>
              <a:ext uri="{FF2B5EF4-FFF2-40B4-BE49-F238E27FC236}">
                <a16:creationId xmlns:a16="http://schemas.microsoft.com/office/drawing/2014/main" id="{D1F2B959-1322-0BAF-D369-F885ABDC4AAF}"/>
              </a:ext>
            </a:extLst>
          </p:cNvPr>
          <p:cNvSpPr txBox="1"/>
          <p:nvPr/>
        </p:nvSpPr>
        <p:spPr>
          <a:xfrm>
            <a:off x="8570794" y="232012"/>
            <a:ext cx="3154368" cy="369332"/>
          </a:xfrm>
          <a:prstGeom prst="rect">
            <a:avLst/>
          </a:prstGeom>
          <a:noFill/>
        </p:spPr>
        <p:txBody>
          <a:bodyPr wrap="square" rtlCol="0">
            <a:spAutoFit/>
          </a:bodyPr>
          <a:lstStyle/>
          <a:p>
            <a:r>
              <a:rPr lang="en-CH" b="1" dirty="0"/>
              <a:t>WAU screenshots</a:t>
            </a:r>
          </a:p>
        </p:txBody>
      </p:sp>
    </p:spTree>
    <p:extLst>
      <p:ext uri="{BB962C8B-B14F-4D97-AF65-F5344CB8AC3E}">
        <p14:creationId xmlns:p14="http://schemas.microsoft.com/office/powerpoint/2010/main" val="2833182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65141-A4BE-5C73-0B9D-68DBC46477B3}"/>
              </a:ext>
            </a:extLst>
          </p:cNvPr>
          <p:cNvSpPr>
            <a:spLocks noGrp="1"/>
          </p:cNvSpPr>
          <p:nvPr>
            <p:ph type="title"/>
          </p:nvPr>
        </p:nvSpPr>
        <p:spPr/>
        <p:txBody>
          <a:bodyPr/>
          <a:lstStyle/>
          <a:p>
            <a:r>
              <a:rPr lang="en-CH" dirty="0"/>
              <a:t>Who does what? Evolution (1 to 3)</a:t>
            </a:r>
          </a:p>
        </p:txBody>
      </p:sp>
      <p:sp>
        <p:nvSpPr>
          <p:cNvPr id="4" name="TextBox 3">
            <a:extLst>
              <a:ext uri="{FF2B5EF4-FFF2-40B4-BE49-F238E27FC236}">
                <a16:creationId xmlns:a16="http://schemas.microsoft.com/office/drawing/2014/main" id="{2238CA82-6E0A-26CC-1F0A-31698E476ABF}"/>
              </a:ext>
            </a:extLst>
          </p:cNvPr>
          <p:cNvSpPr txBox="1"/>
          <p:nvPr/>
        </p:nvSpPr>
        <p:spPr>
          <a:xfrm>
            <a:off x="614150" y="1868312"/>
            <a:ext cx="10345002" cy="4708981"/>
          </a:xfrm>
          <a:prstGeom prst="rect">
            <a:avLst/>
          </a:prstGeom>
          <a:noFill/>
        </p:spPr>
        <p:txBody>
          <a:bodyPr wrap="square">
            <a:spAutoFit/>
          </a:bodyPr>
          <a:lstStyle/>
          <a:p>
            <a:r>
              <a:rPr lang="en-GB" sz="2000" b="1" dirty="0"/>
              <a:t>We believe that APEL and CERN teams can work in parallel on the implementation.</a:t>
            </a:r>
            <a:endParaRPr lang="en-GB" sz="2000" dirty="0"/>
          </a:p>
          <a:p>
            <a:r>
              <a:rPr lang="en-GB" sz="2000" b="1" dirty="0"/>
              <a:t>CERN:</a:t>
            </a:r>
            <a:endParaRPr lang="en-GB" sz="2000" dirty="0"/>
          </a:p>
          <a:p>
            <a:pPr>
              <a:buFont typeface="Arial" panose="020B0604020202020204" pitchFamily="34" charset="0"/>
              <a:buChar char="•"/>
            </a:pPr>
            <a:r>
              <a:rPr lang="en-GB" sz="2000" dirty="0"/>
              <a:t>Update the WAU input source.</a:t>
            </a:r>
            <a:br>
              <a:rPr lang="en-GB" sz="2000" dirty="0"/>
            </a:br>
            <a:r>
              <a:rPr lang="en-GB" sz="2000" i="1" dirty="0"/>
              <a:t>Question:</a:t>
            </a:r>
            <a:r>
              <a:rPr lang="en-GB" sz="2000" dirty="0"/>
              <a:t> Can APEL provide an API instead of CERN consuming data from the message queue?</a:t>
            </a:r>
          </a:p>
          <a:p>
            <a:pPr>
              <a:buFont typeface="Arial" panose="020B0604020202020204" pitchFamily="34" charset="0"/>
              <a:buChar char="•"/>
            </a:pPr>
            <a:r>
              <a:rPr lang="en-GB" sz="2000" dirty="0"/>
              <a:t>Extend WAU to support non-LHC VOs and include additional metrics that exist in APEL but not currently in WAU (e.g., number of jobs, etc.).</a:t>
            </a:r>
          </a:p>
          <a:p>
            <a:pPr>
              <a:buFont typeface="Arial" panose="020B0604020202020204" pitchFamily="34" charset="0"/>
              <a:buChar char="•"/>
            </a:pPr>
            <a:r>
              <a:rPr lang="en-GB" sz="2000" dirty="0"/>
              <a:t>We propose using CERN infrastructure during development, followed by a migration to STFC.</a:t>
            </a:r>
          </a:p>
          <a:p>
            <a:pPr>
              <a:buFont typeface="Arial" panose="020B0604020202020204" pitchFamily="34" charset="0"/>
              <a:buChar char="•"/>
            </a:pPr>
            <a:r>
              <a:rPr lang="en-GB" sz="2000" b="1" dirty="0">
                <a:solidFill>
                  <a:srgbClr val="C00000"/>
                </a:solidFill>
              </a:rPr>
              <a:t>Result of this development will be a new repository and UI. EGI portal can be retired after data validation </a:t>
            </a:r>
          </a:p>
          <a:p>
            <a:r>
              <a:rPr lang="en-GB" sz="2000" b="1" dirty="0"/>
              <a:t>APEL Team:</a:t>
            </a:r>
            <a:endParaRPr lang="en-GB" sz="2000" dirty="0"/>
          </a:p>
          <a:p>
            <a:pPr>
              <a:buFont typeface="Arial" panose="020B0604020202020204" pitchFamily="34" charset="0"/>
              <a:buChar char="•"/>
            </a:pPr>
            <a:r>
              <a:rPr lang="en-GB" sz="2000" dirty="0"/>
              <a:t>Provide an API for retrieving data from the APEL database.</a:t>
            </a:r>
          </a:p>
          <a:p>
            <a:pPr>
              <a:buFont typeface="Arial" panose="020B0604020202020204" pitchFamily="34" charset="0"/>
              <a:buChar char="•"/>
            </a:pPr>
            <a:r>
              <a:rPr lang="en-GB" sz="2000" dirty="0"/>
              <a:t>Implement data aggregation using the new technology stack.</a:t>
            </a:r>
          </a:p>
          <a:p>
            <a:pPr>
              <a:buFont typeface="Arial" panose="020B0604020202020204" pitchFamily="34" charset="0"/>
              <a:buChar char="•"/>
            </a:pPr>
            <a:r>
              <a:rPr lang="en-GB" sz="2000" b="1" dirty="0">
                <a:solidFill>
                  <a:srgbClr val="C00000"/>
                </a:solidFill>
              </a:rPr>
              <a:t>Once this is in place, we will have the same functionality as the current implementation and will be able to validate the data easily by comparing it with the legacy system</a:t>
            </a:r>
          </a:p>
        </p:txBody>
      </p:sp>
    </p:spTree>
    <p:extLst>
      <p:ext uri="{BB962C8B-B14F-4D97-AF65-F5344CB8AC3E}">
        <p14:creationId xmlns:p14="http://schemas.microsoft.com/office/powerpoint/2010/main" val="3816462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92C6A-99FE-0322-4BFC-1C74399848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C9282D-2BA1-7409-7241-8BAA6CF02FB8}"/>
              </a:ext>
            </a:extLst>
          </p:cNvPr>
          <p:cNvSpPr>
            <a:spLocks noGrp="1"/>
          </p:cNvSpPr>
          <p:nvPr>
            <p:ph type="title"/>
          </p:nvPr>
        </p:nvSpPr>
        <p:spPr/>
        <p:txBody>
          <a:bodyPr/>
          <a:lstStyle/>
          <a:p>
            <a:r>
              <a:rPr lang="en-CH" dirty="0"/>
              <a:t>Evolution (4) and points to consider</a:t>
            </a:r>
          </a:p>
        </p:txBody>
      </p:sp>
      <p:sp>
        <p:nvSpPr>
          <p:cNvPr id="4" name="TextBox 3">
            <a:extLst>
              <a:ext uri="{FF2B5EF4-FFF2-40B4-BE49-F238E27FC236}">
                <a16:creationId xmlns:a16="http://schemas.microsoft.com/office/drawing/2014/main" id="{7133035C-B774-DD0B-4A3A-B593960879AD}"/>
              </a:ext>
            </a:extLst>
          </p:cNvPr>
          <p:cNvSpPr txBox="1"/>
          <p:nvPr/>
        </p:nvSpPr>
        <p:spPr>
          <a:xfrm>
            <a:off x="838200" y="1690688"/>
            <a:ext cx="10345002" cy="4401205"/>
          </a:xfrm>
          <a:prstGeom prst="rect">
            <a:avLst/>
          </a:prstGeom>
          <a:noFill/>
        </p:spPr>
        <p:txBody>
          <a:bodyPr wrap="square">
            <a:spAutoFit/>
          </a:bodyPr>
          <a:lstStyle/>
          <a:p>
            <a:r>
              <a:rPr lang="en-GB" sz="2000" b="1" dirty="0"/>
              <a:t>API &amp; validation layer</a:t>
            </a:r>
            <a:br>
              <a:rPr lang="en-GB" sz="2000" dirty="0"/>
            </a:br>
            <a:r>
              <a:rPr lang="en-GB" sz="2000" dirty="0"/>
              <a:t>WAU currently lacks a proper API. We therefore need a lightweight service on top of WAU to provide APIs and to support CRIC-style validation so site administrators (including non-LHC VOs) can review and correct data. This validation/administration component can be implemented after the core functionality is in place.</a:t>
            </a:r>
            <a:br>
              <a:rPr lang="en-GB" sz="2000" dirty="0"/>
            </a:br>
            <a:r>
              <a:rPr lang="en-GB" sz="2000" b="1" dirty="0"/>
              <a:t>Flexibility for new metrics and metadata</a:t>
            </a:r>
            <a:br>
              <a:rPr lang="en-GB" sz="2000" dirty="0"/>
            </a:br>
            <a:r>
              <a:rPr lang="en-GB" sz="2000" dirty="0"/>
              <a:t>The new implementation must be extensible so that adding metrics or metadata takes days–weeks, not months. WAU already allows relatively fast additions today, but because it receives aggregated inputs, we should ensure flexibility across the entire data pipeline (not just at the WAU layer).</a:t>
            </a:r>
            <a:br>
              <a:rPr lang="en-GB" sz="2000" dirty="0"/>
            </a:br>
            <a:r>
              <a:rPr lang="en-GB" sz="2000" b="1" dirty="0"/>
              <a:t>Avoiding double counting and handling updates</a:t>
            </a:r>
            <a:br>
              <a:rPr lang="en-GB" sz="2000" dirty="0"/>
            </a:br>
            <a:r>
              <a:rPr lang="en-GB" sz="2000" dirty="0"/>
              <a:t>Closely related to flexibility is the need to prevent double counting when the data flow changes. We must plan carefully for both latest time bin updates and historical corrections so updates are applied idempotently.</a:t>
            </a:r>
            <a:endParaRPr lang="en-GB" sz="2000" b="1" dirty="0">
              <a:solidFill>
                <a:srgbClr val="C00000"/>
              </a:solidFill>
            </a:endParaRPr>
          </a:p>
        </p:txBody>
      </p:sp>
    </p:spTree>
    <p:extLst>
      <p:ext uri="{BB962C8B-B14F-4D97-AF65-F5344CB8AC3E}">
        <p14:creationId xmlns:p14="http://schemas.microsoft.com/office/powerpoint/2010/main" val="12625897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1091</TotalTime>
  <Words>516</Words>
  <Application>Microsoft Macintosh PowerPoint</Application>
  <PresentationFormat>Widescreen</PresentationFormat>
  <Paragraphs>70</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Aptos</vt:lpstr>
      <vt:lpstr>Aptos Display</vt:lpstr>
      <vt:lpstr>Arial</vt:lpstr>
      <vt:lpstr>Office Theme</vt:lpstr>
      <vt:lpstr>Possible plan for moving forward</vt:lpstr>
      <vt:lpstr>Current flow (WLCG perspective)</vt:lpstr>
      <vt:lpstr>Evolution (1). WLCG only</vt:lpstr>
      <vt:lpstr>Evolution (2). WLCG and EGI</vt:lpstr>
      <vt:lpstr>Evolution (3). Towards final implementation</vt:lpstr>
      <vt:lpstr>Evolution (4). Towards final implementation</vt:lpstr>
      <vt:lpstr>WAU UI</vt:lpstr>
      <vt:lpstr>Who does what? Evolution (1 to 3)</vt:lpstr>
      <vt:lpstr>Evolution (4) and points to consider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Julia Andreeva</dc:creator>
  <cp:lastModifiedBy>Julia Andreeva</cp:lastModifiedBy>
  <cp:revision>7</cp:revision>
  <dcterms:created xsi:type="dcterms:W3CDTF">2025-12-09T16:31:03Z</dcterms:created>
  <dcterms:modified xsi:type="dcterms:W3CDTF">2025-12-10T10:42:21Z</dcterms:modified>
</cp:coreProperties>
</file>