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8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3.xml" ContentType="application/vnd.openxmlformats-officedocument.presentationml.notesSlide+xml"/>
  <Override PartName="/ppt/tags/tag48.xml" ContentType="application/vnd.openxmlformats-officedocument.presentationml.tags+xml"/>
  <Override PartName="/ppt/notesSlides/notesSlide14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5.xml" ContentType="application/vnd.openxmlformats-officedocument.presentationml.notesSlide+xml"/>
  <Override PartName="/ppt/tags/tag52.xml" ContentType="application/vnd.openxmlformats-officedocument.presentationml.tags+xml"/>
  <Override PartName="/ppt/notesSlides/notesSlide16.xml" ContentType="application/vnd.openxmlformats-officedocument.presentationml.notesSlide+xml"/>
  <Override PartName="/ppt/tags/tag5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9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58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0"/>
  </p:notesMasterIdLst>
  <p:sldIdLst>
    <p:sldId id="256" r:id="rId2"/>
    <p:sldId id="257" r:id="rId3"/>
    <p:sldId id="259" r:id="rId4"/>
    <p:sldId id="311" r:id="rId5"/>
    <p:sldId id="260" r:id="rId6"/>
    <p:sldId id="312" r:id="rId7"/>
    <p:sldId id="264" r:id="rId8"/>
    <p:sldId id="270" r:id="rId9"/>
    <p:sldId id="271" r:id="rId10"/>
    <p:sldId id="269" r:id="rId11"/>
    <p:sldId id="315" r:id="rId12"/>
    <p:sldId id="273" r:id="rId13"/>
    <p:sldId id="272" r:id="rId14"/>
    <p:sldId id="278" r:id="rId15"/>
    <p:sldId id="279" r:id="rId16"/>
    <p:sldId id="314" r:id="rId17"/>
    <p:sldId id="326" r:id="rId18"/>
    <p:sldId id="327" r:id="rId19"/>
    <p:sldId id="289" r:id="rId20"/>
    <p:sldId id="316" r:id="rId21"/>
    <p:sldId id="318" r:id="rId22"/>
    <p:sldId id="319" r:id="rId23"/>
    <p:sldId id="325" r:id="rId24"/>
    <p:sldId id="324" r:id="rId25"/>
    <p:sldId id="328" r:id="rId26"/>
    <p:sldId id="320" r:id="rId27"/>
    <p:sldId id="322" r:id="rId28"/>
    <p:sldId id="291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 and Outline" id="{F2155588-B2A3-47C3-B4CE-D7A3EE43E43D}">
          <p14:sldIdLst>
            <p14:sldId id="256"/>
            <p14:sldId id="257"/>
          </p14:sldIdLst>
        </p14:section>
        <p14:section name="Introduction" id="{5511F64D-C4EF-40E6-97DC-49EDC45E7F85}">
          <p14:sldIdLst>
            <p14:sldId id="259"/>
            <p14:sldId id="311"/>
            <p14:sldId id="260"/>
            <p14:sldId id="312"/>
          </p14:sldIdLst>
        </p14:section>
        <p14:section name="Gap in the literature" id="{598DE8B1-6468-44B5-ABF7-6C7E16145729}">
          <p14:sldIdLst>
            <p14:sldId id="264"/>
            <p14:sldId id="270"/>
            <p14:sldId id="271"/>
            <p14:sldId id="269"/>
          </p14:sldIdLst>
        </p14:section>
        <p14:section name="Results" id="{772F2B0F-6718-4ADC-AC80-B40826713E9D}">
          <p14:sldIdLst>
            <p14:sldId id="315"/>
            <p14:sldId id="273"/>
            <p14:sldId id="272"/>
            <p14:sldId id="278"/>
            <p14:sldId id="279"/>
            <p14:sldId id="314"/>
            <p14:sldId id="326"/>
            <p14:sldId id="327"/>
            <p14:sldId id="289"/>
            <p14:sldId id="316"/>
            <p14:sldId id="318"/>
            <p14:sldId id="319"/>
            <p14:sldId id="325"/>
          </p14:sldIdLst>
        </p14:section>
        <p14:section name="Conclusions" id="{E9F77D24-E2C6-408A-9B19-77893303C7B5}">
          <p14:sldIdLst>
            <p14:sldId id="324"/>
            <p14:sldId id="328"/>
          </p14:sldIdLst>
        </p14:section>
        <p14:section name="Back-up slides" id="{49D065EC-7E6C-438D-8E2B-A8FC74A48A75}">
          <p14:sldIdLst>
            <p14:sldId id="320"/>
            <p14:sldId id="322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984" autoAdjust="0"/>
    <p:restoredTop sz="72680" autoAdjust="0"/>
  </p:normalViewPr>
  <p:slideViewPr>
    <p:cSldViewPr snapToGrid="0">
      <p:cViewPr varScale="1">
        <p:scale>
          <a:sx n="60" d="100"/>
          <a:sy n="60" d="100"/>
        </p:scale>
        <p:origin x="68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9359-0882-4FB7-A269-53141D540EE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69DDB-AF51-4BBC-BBDF-BA06BE64E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7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4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D2D82-BAAD-2342-F153-8FECAA1FB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5B7FEC-92CB-2B64-972F-4ACE3394A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A818B0-D131-11F8-38EF-BDBE4B318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D0B84-B435-EA2B-5FE3-3AA4F02AA2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26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65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536E2-FAC8-EC50-CE97-71477C6A5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974943-59F1-93C8-F12F-E08C17F9CB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30E8D-2F7F-016E-CDD6-7A2318E12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03735D-1447-264D-04E0-5787081C7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30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AA345-E896-06DF-0DAC-C3604999C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2AAC73-5279-059B-986D-E57F390412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513646-25B6-F74C-04DD-9E5627CD77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77B961-8719-92D7-A18A-5B4FB47DAD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439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A4656-A890-4EB8-0D48-A3E8DECF4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B38A2E-C9F3-E1ED-C36E-C5EE6299A7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FEF38E-3D4A-39EC-FCBC-D220307D0C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FE533-DB27-6935-733E-CC0C0F118E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41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A5EB5-AAD2-2F8C-A1D2-DB1AFFBCE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2DE253-71A8-4CAF-4D58-8DA9592273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93F072-002A-F95C-6B9A-D28D2BB745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FADE7-D50B-25ED-1C97-702908FEE2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4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83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86C3A-4A9C-4C2D-AF1C-B8C7EF4F3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A2EE48-DF3A-9649-C9E1-5CAAE3455B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E08081-90E8-861D-B465-FCAA87A75A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710CA-9372-9535-0339-FF0CEDEBD7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53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98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BFD93-085D-A99F-4E92-FD049E578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1B2928-95A6-FE3F-6DE0-AF22835939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1EC94D-0900-95B1-3C7C-D3372E68CF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0C22E-C3B8-5880-7646-F51EA2C2CB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32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38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79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6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13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517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154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236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AF78B-4079-EF9F-98D7-459B54DEF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4E5375-C28A-6139-4799-9C7C978987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776139-97C9-6E57-0A84-056B448273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energy spectra are after the impact parameter cut!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6354B-F667-FD23-3F48-BECBA24D18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83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0D1FE-372D-81B7-111B-AF4E97B83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F8B6F3-9827-B8CC-2A1A-FBFB7AE4D9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62150D-9E61-3BD2-38E9-D25D86437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F3A47-0EFD-9331-4A30-809E78E26B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33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17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48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69DDB-AF51-4BBC-BBDF-BA06BE64E8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98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0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83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E2CEE-0AA7-B22A-0391-D87BA033F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6087C7-9672-C7AD-9069-FC11453A35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35E81-7499-1CE3-C86D-48A522BCF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CCDE8-7E04-666F-C2A2-499DA3EA9E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4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01813-8571-F306-E51E-D0C621841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45585C-8172-FE29-C95D-93B1A3FFEA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DC2E00-B116-694F-E8ED-A52312FA2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C2F40-1B6E-42D6-5DC4-01F2EE11CB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6A26FD-5666-4EF2-B1D9-57B700244C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6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3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5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8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lnSpc>
                <a:spcPct val="200000"/>
              </a:lnSpc>
              <a:buFont typeface="Arial" panose="020B0604020202020204" pitchFamily="34" charset="0"/>
              <a:buChar char="•"/>
              <a:defRPr/>
            </a:lvl1pPr>
            <a:lvl2pPr marL="685800" indent="-228600">
              <a:lnSpc>
                <a:spcPct val="200000"/>
              </a:lnSpc>
              <a:buFont typeface="Century Gothic" panose="020B0502020202020204" pitchFamily="34" charset="0"/>
              <a:buChar char="–"/>
              <a:defRPr/>
            </a:lvl2pPr>
            <a:lvl3pPr>
              <a:lnSpc>
                <a:spcPct val="200000"/>
              </a:lnSpc>
              <a:defRPr/>
            </a:lvl3pPr>
            <a:lvl4pPr>
              <a:lnSpc>
                <a:spcPct val="200000"/>
              </a:lnSpc>
              <a:defRPr/>
            </a:lvl4pPr>
            <a:lvl5pPr>
              <a:lnSpc>
                <a:spcPct val="2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C1691222-EDC3-48E7-8244-F2466041EBC9}" type="datetimeFigureOut">
              <a:rPr lang="en-US" smtClean="0"/>
              <a:pPr/>
              <a:t>12/16/2025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7A2DF1BD-8F6B-4F96-A96C-AC9F8C8205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0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2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1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77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2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5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91222-EDC3-48E7-8244-F2466041EBC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DF1BD-8F6B-4F96-A96C-AC9F8C820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0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8.1835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40.png"/><Relationship Id="rId3" Type="http://schemas.openxmlformats.org/officeDocument/2006/relationships/tags" Target="../tags/tag42.xml"/><Relationship Id="rId7" Type="http://schemas.openxmlformats.org/officeDocument/2006/relationships/notesSlide" Target="../notesSlides/notesSlide12.xml"/><Relationship Id="rId12" Type="http://schemas.openxmlformats.org/officeDocument/2006/relationships/image" Target="../media/image39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5" Type="http://schemas.openxmlformats.org/officeDocument/2006/relationships/tags" Target="../tags/tag44.xml"/><Relationship Id="rId10" Type="http://schemas.openxmlformats.org/officeDocument/2006/relationships/image" Target="../media/image37.png"/><Relationship Id="rId4" Type="http://schemas.openxmlformats.org/officeDocument/2006/relationships/tags" Target="../tags/tag43.xml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tags" Target="../tags/tag47.xml"/><Relationship Id="rId7" Type="http://schemas.openxmlformats.org/officeDocument/2006/relationships/image" Target="../media/image41.emf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4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tags" Target="../tags/tag51.xml"/><Relationship Id="rId7" Type="http://schemas.openxmlformats.org/officeDocument/2006/relationships/image" Target="../media/image47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cds.cern.ch/record/2845232/files/Internal%20Note%20of%20FORESEE%20v4.pdf" TargetMode="Externa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55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8.emf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57.emf"/><Relationship Id="rId5" Type="http://schemas.openxmlformats.org/officeDocument/2006/relationships/image" Target="../media/image56.png"/><Relationship Id="rId10" Type="http://schemas.openxmlformats.org/officeDocument/2006/relationships/hyperlink" Target="https://arxiv.org/abs/1306.0121" TargetMode="External"/><Relationship Id="rId4" Type="http://schemas.openxmlformats.org/officeDocument/2006/relationships/notesSlide" Target="../notesSlides/notesSlide20.xml"/><Relationship Id="rId9" Type="http://schemas.openxmlformats.org/officeDocument/2006/relationships/hyperlink" Target="https://arxiv.org/pdf/2308.0558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78604" TargetMode="External"/><Relationship Id="rId3" Type="http://schemas.openxmlformats.org/officeDocument/2006/relationships/notesSlide" Target="../notesSlides/notesSlide22.xml"/><Relationship Id="rId7" Type="http://schemas.openxmlformats.org/officeDocument/2006/relationships/hyperlink" Target="https://arxiv.org/abs/2010.11057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Relationship Id="rId6" Type="http://schemas.openxmlformats.org/officeDocument/2006/relationships/image" Target="../media/image63.png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11.05115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61.xml"/><Relationship Id="rId7" Type="http://schemas.openxmlformats.org/officeDocument/2006/relationships/image" Target="../media/image29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1.png"/><Relationship Id="rId4" Type="http://schemas.openxmlformats.org/officeDocument/2006/relationships/tags" Target="../tags/tag62.xml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4.png"/><Relationship Id="rId1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" Type="http://schemas.openxmlformats.org/officeDocument/2006/relationships/tags" Target="../tags/tag2.xml"/><Relationship Id="rId16" Type="http://schemas.openxmlformats.org/officeDocument/2006/relationships/image" Target="../media/image7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.png"/><Relationship Id="rId5" Type="http://schemas.openxmlformats.org/officeDocument/2006/relationships/tags" Target="../tags/tag5.xml"/><Relationship Id="rId15" Type="http://schemas.openxmlformats.org/officeDocument/2006/relationships/image" Target="../media/image6.png"/><Relationship Id="rId10" Type="http://schemas.openxmlformats.org/officeDocument/2006/relationships/notesSlide" Target="../notesSlides/notesSlide3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hyperlink" Target="https://arxiv.org/abs/2409.11096" TargetMode="External"/><Relationship Id="rId17" Type="http://schemas.openxmlformats.org/officeDocument/2006/relationships/image" Target="../media/image15.png"/><Relationship Id="rId2" Type="http://schemas.openxmlformats.org/officeDocument/2006/relationships/tags" Target="../tags/tag10.xml"/><Relationship Id="rId16" Type="http://schemas.openxmlformats.org/officeDocument/2006/relationships/image" Target="../media/image14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10.png"/><Relationship Id="rId5" Type="http://schemas.openxmlformats.org/officeDocument/2006/relationships/tags" Target="../tags/tag13.xml"/><Relationship Id="rId15" Type="http://schemas.openxmlformats.org/officeDocument/2006/relationships/image" Target="../media/image13.png"/><Relationship Id="rId10" Type="http://schemas.openxmlformats.org/officeDocument/2006/relationships/notesSlide" Target="../notesSlides/notesSlide4.xml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4.xm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12.12055" TargetMode="External"/><Relationship Id="rId3" Type="http://schemas.openxmlformats.org/officeDocument/2006/relationships/tags" Target="../tags/tag19.xml"/><Relationship Id="rId7" Type="http://schemas.openxmlformats.org/officeDocument/2006/relationships/hyperlink" Target="https://arxiv.org/abs/1912.11389" TargetMode="External"/><Relationship Id="rId12" Type="http://schemas.openxmlformats.org/officeDocument/2006/relationships/image" Target="../media/image1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hyperlink" Target="https://arxiv.org/abs/2308.05587" TargetMode="External"/><Relationship Id="rId11" Type="http://schemas.openxmlformats.org/officeDocument/2006/relationships/image" Target="../media/image17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.xml"/><Relationship Id="rId9" Type="http://schemas.openxmlformats.org/officeDocument/2006/relationships/hyperlink" Target="https://arxiv.org/pdf/2212.1062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2.xml"/><Relationship Id="rId7" Type="http://schemas.openxmlformats.org/officeDocument/2006/relationships/image" Target="../media/image10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png"/><Relationship Id="rId4" Type="http://schemas.openxmlformats.org/officeDocument/2006/relationships/tags" Target="../tags/tag23.xml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8.xml"/><Relationship Id="rId7" Type="http://schemas.openxmlformats.org/officeDocument/2006/relationships/image" Target="../media/image25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notesSlide" Target="../notesSlides/notesSlide9.xml"/><Relationship Id="rId17" Type="http://schemas.openxmlformats.org/officeDocument/2006/relationships/image" Target="../media/image32.png"/><Relationship Id="rId2" Type="http://schemas.openxmlformats.org/officeDocument/2006/relationships/tags" Target="../tags/tag31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15" Type="http://schemas.openxmlformats.org/officeDocument/2006/relationships/image" Target="../media/image30.png"/><Relationship Id="rId10" Type="http://schemas.openxmlformats.org/officeDocument/2006/relationships/tags" Target="../tags/tag39.xml"/><Relationship Id="rId19" Type="http://schemas.openxmlformats.org/officeDocument/2006/relationships/image" Target="../media/image34.png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EB86F-7FF3-5863-AC6F-24D96A9E9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Spin Correlations in Dark Photon Searches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55C555-394D-2922-14D7-7DD9494098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br>
              <a:rPr lang="en-US" dirty="0">
                <a:hlinkClick r:id="rId3"/>
              </a:rPr>
            </a:br>
            <a:r>
              <a:rPr lang="en-US" dirty="0"/>
              <a:t>University of California, Irvine</a:t>
            </a:r>
          </a:p>
          <a:p>
            <a:r>
              <a:rPr lang="fi-FI" dirty="0"/>
              <a:t>Jonathan L. Feng, Miša Toman and Eli Welch</a:t>
            </a:r>
            <a:br>
              <a:rPr lang="fi-FI" dirty="0"/>
            </a:br>
            <a:br>
              <a:rPr lang="en-US" dirty="0">
                <a:hlinkClick r:id="rId3"/>
              </a:rPr>
            </a:br>
            <a:r>
              <a:rPr lang="en-US" dirty="0">
                <a:hlinkClick r:id="rId3"/>
              </a:rPr>
              <a:t>arXiv:2508.18352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38EE71-1D58-B3B5-314E-55FB16BDC8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548" y="4383446"/>
            <a:ext cx="1972904" cy="1972904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D5E191B-4B48-074D-9405-D4813947A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1691222-EDC3-48E7-8244-F2466041EBC9}" type="datetimeFigureOut">
              <a:rPr lang="en-US" b="1" smtClean="0">
                <a:solidFill>
                  <a:schemeClr val="tx1"/>
                </a:solidFill>
              </a:rPr>
              <a:t>12/16/2025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353B395-4609-75CA-52E8-CAE35B673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361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A78A7-2B5C-BE9D-9E03-28C1E8321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CF7EFA0-A492-6F3D-23D7-9B25DA4AD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Convey information between production and decay.</a:t>
            </a:r>
          </a:p>
          <a:p>
            <a:pPr>
              <a:lnSpc>
                <a:spcPct val="200000"/>
              </a:lnSpc>
            </a:pPr>
            <a:r>
              <a:rPr lang="en-US" dirty="0"/>
              <a:t>Treating production and decay separately is wrong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Event generators like FORESEE have separate production and decay modules.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F594AA9-9A7B-34EC-0AFE-EB4076E5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D39BB7-CEBA-15F5-CEC8-AC305139D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correlations</a:t>
            </a:r>
          </a:p>
        </p:txBody>
      </p:sp>
    </p:spTree>
    <p:extLst>
      <p:ext uri="{BB962C8B-B14F-4D97-AF65-F5344CB8AC3E}">
        <p14:creationId xmlns:p14="http://schemas.microsoft.com/office/powerpoint/2010/main" val="38493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A044C-F487-D729-E3C8-6B2DCE04C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791E-8179-9A15-B0A0-1753FF8E7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187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Derived analytic expressions for:</a:t>
            </a:r>
          </a:p>
          <a:p>
            <a:pPr lvl="1"/>
            <a:r>
              <a:rPr lang="en-US" dirty="0"/>
              <a:t>Energy and angular distributions of dark photon decay products.</a:t>
            </a:r>
          </a:p>
          <a:p>
            <a:pPr lvl="1"/>
            <a:r>
              <a:rPr lang="en-US" dirty="0"/>
              <a:t>An experiment-independent parameter to quantify spin correlations.</a:t>
            </a:r>
          </a:p>
          <a:p>
            <a:r>
              <a:rPr lang="en-US" dirty="0"/>
              <a:t>Performed realistic experiment-specific analyses</a:t>
            </a:r>
          </a:p>
          <a:p>
            <a:pPr lvl="1"/>
            <a:r>
              <a:rPr lang="en-US" dirty="0"/>
              <a:t>Found 1-2% reduction in current FASER reach.</a:t>
            </a:r>
          </a:p>
          <a:p>
            <a:pPr lvl="1"/>
            <a:r>
              <a:rPr lang="en-US" dirty="0"/>
              <a:t>Found up to 10% reduction in </a:t>
            </a:r>
            <a:r>
              <a:rPr lang="en-US" dirty="0" err="1"/>
              <a:t>SHiP’s</a:t>
            </a:r>
            <a:r>
              <a:rPr lang="en-US" dirty="0"/>
              <a:t> projected reach in the meson decay channel.</a:t>
            </a:r>
          </a:p>
        </p:txBody>
      </p:sp>
      <p:sp>
        <p:nvSpPr>
          <p:cNvPr id="4" name="Slide Number Placeholder 18">
            <a:extLst>
              <a:ext uri="{FF2B5EF4-FFF2-40B4-BE49-F238E27FC236}">
                <a16:creationId xmlns:a16="http://schemas.microsoft.com/office/drawing/2014/main" id="{7F75C201-377C-8A5F-0F9A-4802AD26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17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7F805-7541-58D4-5CE8-6FC53CE7A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0A49F14-AF8E-E5A0-BA25-1AD97CFE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E8BE33F9-D2AD-09BE-9C16-2A91B0AD6A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540001" y="3134520"/>
            <a:ext cx="2133" cy="2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36C48E-A433-7144-CF10-047CF8B81E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07" y="2784933"/>
            <a:ext cx="3489596" cy="2610027"/>
          </a:xfrm>
          <a:prstGeom prst="rect">
            <a:avLst/>
          </a:prstGeom>
        </p:spPr>
      </p:pic>
      <p:pic>
        <p:nvPicPr>
          <p:cNvPr id="9" name="Picture 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left&lt;\mathcal{M}^\dagger\mathcal{M}\right&gt;_{\textrm{with SC}} = 512 \, g^2 \, e^2 \, \varepsilon^4 \, \frac{A - q^2\Dot{k}{k_2}\Dot{k}{k_1}}{\left|q^2 - m^2 - im \, \Gamma(A') \right|^2}\,.$$&#10;&#10;\end{document}" title="IguanaTex Picture Display">
            <a:extLst>
              <a:ext uri="{FF2B5EF4-FFF2-40B4-BE49-F238E27FC236}">
                <a16:creationId xmlns:a16="http://schemas.microsoft.com/office/drawing/2014/main" id="{3B8B42A5-AA49-3252-B5A1-E6562823309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77" y="2784934"/>
            <a:ext cx="7556265" cy="1073067"/>
          </a:xfrm>
          <a:prstGeom prst="rect">
            <a:avLst/>
          </a:prstGeom>
        </p:spPr>
      </p:pic>
      <p:pic>
        <p:nvPicPr>
          <p:cNvPr id="13" name="Picture 12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left&lt;\mathcal{M}^\dagger\mathcal{M}\right&gt;_{\textrm{without SC}} = 512 \, g^2 \, e^2 \, \varepsilon^4 \frac{\frac{2}{3}A - \frac{1}{6}M^2q^4}{\left|q^2 - m^2 - im \, \Gamma(A')\right|^2}\,.$$&#10;&#10;\end{document}" title="IguanaTex Picture Display">
            <a:extLst>
              <a:ext uri="{FF2B5EF4-FFF2-40B4-BE49-F238E27FC236}">
                <a16:creationId xmlns:a16="http://schemas.microsoft.com/office/drawing/2014/main" id="{CA0AC43C-49F1-0F1F-76A0-849737E8A85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77" y="4174141"/>
            <a:ext cx="7914665" cy="1115733"/>
          </a:xfrm>
          <a:prstGeom prst="rect">
            <a:avLst/>
          </a:prstGeom>
        </p:spPr>
      </p:pic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964F665-315A-7290-9F80-066EB41A99CC}"/>
              </a:ext>
            </a:extLst>
          </p:cNvPr>
          <p:cNvCxnSpPr>
            <a:cxnSpLocks/>
          </p:cNvCxnSpPr>
          <p:nvPr/>
        </p:nvCxnSpPr>
        <p:spPr>
          <a:xfrm>
            <a:off x="3557103" y="3982879"/>
            <a:ext cx="588174" cy="688167"/>
          </a:xfrm>
          <a:prstGeom prst="bentConnector3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F2B19CCC-8AD4-3063-F339-7577550A541B}"/>
              </a:ext>
            </a:extLst>
          </p:cNvPr>
          <p:cNvCxnSpPr>
            <a:cxnSpLocks/>
          </p:cNvCxnSpPr>
          <p:nvPr/>
        </p:nvCxnSpPr>
        <p:spPr>
          <a:xfrm flipV="1">
            <a:off x="3557103" y="3250347"/>
            <a:ext cx="588174" cy="681732"/>
          </a:xfrm>
          <a:prstGeom prst="bentConnector3">
            <a:avLst>
              <a:gd name="adj1" fmla="val 50000"/>
            </a:avLst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6" name="Picture 25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Dot{k}{k_2}\Dot{k}{k_1}$$&#10;&#10;\end{document}" title="IguanaTex Picture Display">
            <a:extLst>
              <a:ext uri="{FF2B5EF4-FFF2-40B4-BE49-F238E27FC236}">
                <a16:creationId xmlns:a16="http://schemas.microsoft.com/office/drawing/2014/main" id="{3881F4D6-7E99-CBCC-C245-16F3BED6F14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439" y="2827708"/>
            <a:ext cx="1911467" cy="35200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1" name="Picture 40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frac{\frac{2}{3}A - \frac{1}{6}M^2q^4}{}$$&#10;&#10;\end{document}" title="IguanaTex Picture Display">
            <a:extLst>
              <a:ext uri="{FF2B5EF4-FFF2-40B4-BE49-F238E27FC236}">
                <a16:creationId xmlns:a16="http://schemas.microsoft.com/office/drawing/2014/main" id="{1F1B133E-E20A-CDD7-1723-B88D5A4A7EE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355" y="4174140"/>
            <a:ext cx="1920000" cy="514133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293F113-6974-C834-8EDC-6A2ADEEB5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averaged squared amplitudes</a:t>
            </a:r>
          </a:p>
        </p:txBody>
      </p:sp>
    </p:spTree>
    <p:extLst>
      <p:ext uri="{BB962C8B-B14F-4D97-AF65-F5344CB8AC3E}">
        <p14:creationId xmlns:p14="http://schemas.microsoft.com/office/powerpoint/2010/main" val="102684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035FD-CBB4-1C8B-497A-03FF31E50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2261A1-B0FD-FD95-3457-FAC2356B0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793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FD3A7F3-1436-A8F1-A1FD-00ACA601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ECE43187-242A-9708-DC59-BD78CB6795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463801" y="2442118"/>
            <a:ext cx="2133" cy="2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82D278-5E43-A9CC-F8D9-4EFD868A2C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689" y="1974804"/>
            <a:ext cx="5855550" cy="39299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54BE54-8E6D-2210-D8AE-B883DB8526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315" y="1974804"/>
            <a:ext cx="5855551" cy="3929958"/>
          </a:xfrm>
          <a:prstGeom prst="rect">
            <a:avLst/>
          </a:prstGeom>
        </p:spPr>
      </p:pic>
      <p:pic>
        <p:nvPicPr>
          <p:cNvPr id="14" name="Picture 1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pi^0\to\gamma A'\to\gamma e^+e^- $$&#10;&#10;\end{document}" title="IguanaTex Picture Display">
            <a:extLst>
              <a:ext uri="{FF2B5EF4-FFF2-40B4-BE49-F238E27FC236}">
                <a16:creationId xmlns:a16="http://schemas.microsoft.com/office/drawing/2014/main" id="{ABC9D688-8DFD-07F7-483B-D728338E6C9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730" y="1616865"/>
            <a:ext cx="2899200" cy="424533"/>
          </a:xfrm>
          <a:prstGeom prst="rect">
            <a:avLst/>
          </a:prstGeom>
        </p:spPr>
      </p:pic>
      <p:pic>
        <p:nvPicPr>
          <p:cNvPr id="17" name="Picture 16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eta\to\gamma A'\to\gamma \mu^+\mu^- $$&#10;&#10;\end{document}" title="IguanaTex Picture Display">
            <a:extLst>
              <a:ext uri="{FF2B5EF4-FFF2-40B4-BE49-F238E27FC236}">
                <a16:creationId xmlns:a16="http://schemas.microsoft.com/office/drawing/2014/main" id="{2EF2EC64-B5A3-6FBC-FB74-12C527BEE8F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007" y="1616865"/>
            <a:ext cx="2805333" cy="388267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E3653C-E38D-2002-C4A4-93EC673815B9}"/>
              </a:ext>
            </a:extLst>
          </p:cNvPr>
          <p:cNvSpPr/>
          <p:nvPr/>
        </p:nvSpPr>
        <p:spPr>
          <a:xfrm>
            <a:off x="3146893" y="3694938"/>
            <a:ext cx="2735747" cy="925830"/>
          </a:xfrm>
          <a:custGeom>
            <a:avLst/>
            <a:gdLst>
              <a:gd name="connsiteX0" fmla="*/ 224957 w 2735747"/>
              <a:gd name="connsiteY0" fmla="*/ 125730 h 925830"/>
              <a:gd name="connsiteX1" fmla="*/ 232577 w 2735747"/>
              <a:gd name="connsiteY1" fmla="*/ 106680 h 925830"/>
              <a:gd name="connsiteX2" fmla="*/ 221147 w 2735747"/>
              <a:gd name="connsiteY2" fmla="*/ 60960 h 925830"/>
              <a:gd name="connsiteX3" fmla="*/ 209717 w 2735747"/>
              <a:gd name="connsiteY3" fmla="*/ 49530 h 925830"/>
              <a:gd name="connsiteX4" fmla="*/ 183047 w 2735747"/>
              <a:gd name="connsiteY4" fmla="*/ 22860 h 925830"/>
              <a:gd name="connsiteX5" fmla="*/ 156377 w 2735747"/>
              <a:gd name="connsiteY5" fmla="*/ 3810 h 925830"/>
              <a:gd name="connsiteX6" fmla="*/ 129707 w 2735747"/>
              <a:gd name="connsiteY6" fmla="*/ 0 h 925830"/>
              <a:gd name="connsiteX7" fmla="*/ 72557 w 2735747"/>
              <a:gd name="connsiteY7" fmla="*/ 38100 h 925830"/>
              <a:gd name="connsiteX8" fmla="*/ 45887 w 2735747"/>
              <a:gd name="connsiteY8" fmla="*/ 95250 h 925830"/>
              <a:gd name="connsiteX9" fmla="*/ 15407 w 2735747"/>
              <a:gd name="connsiteY9" fmla="*/ 217170 h 925830"/>
              <a:gd name="connsiteX10" fmla="*/ 3977 w 2735747"/>
              <a:gd name="connsiteY10" fmla="*/ 259080 h 925830"/>
              <a:gd name="connsiteX11" fmla="*/ 15407 w 2735747"/>
              <a:gd name="connsiteY11" fmla="*/ 480060 h 925830"/>
              <a:gd name="connsiteX12" fmla="*/ 61127 w 2735747"/>
              <a:gd name="connsiteY12" fmla="*/ 567690 h 925830"/>
              <a:gd name="connsiteX13" fmla="*/ 76367 w 2735747"/>
              <a:gd name="connsiteY13" fmla="*/ 609600 h 925830"/>
              <a:gd name="connsiteX14" fmla="*/ 91607 w 2735747"/>
              <a:gd name="connsiteY14" fmla="*/ 643890 h 925830"/>
              <a:gd name="connsiteX15" fmla="*/ 99227 w 2735747"/>
              <a:gd name="connsiteY15" fmla="*/ 670560 h 925830"/>
              <a:gd name="connsiteX16" fmla="*/ 106847 w 2735747"/>
              <a:gd name="connsiteY16" fmla="*/ 701040 h 925830"/>
              <a:gd name="connsiteX17" fmla="*/ 118277 w 2735747"/>
              <a:gd name="connsiteY17" fmla="*/ 712470 h 925830"/>
              <a:gd name="connsiteX18" fmla="*/ 148757 w 2735747"/>
              <a:gd name="connsiteY18" fmla="*/ 739140 h 925830"/>
              <a:gd name="connsiteX19" fmla="*/ 183047 w 2735747"/>
              <a:gd name="connsiteY19" fmla="*/ 754380 h 925830"/>
              <a:gd name="connsiteX20" fmla="*/ 228767 w 2735747"/>
              <a:gd name="connsiteY20" fmla="*/ 777240 h 925830"/>
              <a:gd name="connsiteX21" fmla="*/ 274487 w 2735747"/>
              <a:gd name="connsiteY21" fmla="*/ 792480 h 925830"/>
              <a:gd name="connsiteX22" fmla="*/ 316397 w 2735747"/>
              <a:gd name="connsiteY22" fmla="*/ 803910 h 925830"/>
              <a:gd name="connsiteX23" fmla="*/ 411647 w 2735747"/>
              <a:gd name="connsiteY23" fmla="*/ 845820 h 925830"/>
              <a:gd name="connsiteX24" fmla="*/ 464987 w 2735747"/>
              <a:gd name="connsiteY24" fmla="*/ 853440 h 925830"/>
              <a:gd name="connsiteX25" fmla="*/ 503087 w 2735747"/>
              <a:gd name="connsiteY25" fmla="*/ 857250 h 925830"/>
              <a:gd name="connsiteX26" fmla="*/ 655487 w 2735747"/>
              <a:gd name="connsiteY26" fmla="*/ 868680 h 925830"/>
              <a:gd name="connsiteX27" fmla="*/ 678347 w 2735747"/>
              <a:gd name="connsiteY27" fmla="*/ 880110 h 925830"/>
              <a:gd name="connsiteX28" fmla="*/ 731687 w 2735747"/>
              <a:gd name="connsiteY28" fmla="*/ 899160 h 925830"/>
              <a:gd name="connsiteX29" fmla="*/ 762167 w 2735747"/>
              <a:gd name="connsiteY29" fmla="*/ 914400 h 925830"/>
              <a:gd name="connsiteX30" fmla="*/ 834557 w 2735747"/>
              <a:gd name="connsiteY30" fmla="*/ 925830 h 925830"/>
              <a:gd name="connsiteX31" fmla="*/ 994577 w 2735747"/>
              <a:gd name="connsiteY31" fmla="*/ 922020 h 925830"/>
              <a:gd name="connsiteX32" fmla="*/ 1066967 w 2735747"/>
              <a:gd name="connsiteY32" fmla="*/ 914400 h 925830"/>
              <a:gd name="connsiteX33" fmla="*/ 1242227 w 2735747"/>
              <a:gd name="connsiteY33" fmla="*/ 902970 h 925830"/>
              <a:gd name="connsiteX34" fmla="*/ 1306997 w 2735747"/>
              <a:gd name="connsiteY34" fmla="*/ 880110 h 925830"/>
              <a:gd name="connsiteX35" fmla="*/ 1333667 w 2735747"/>
              <a:gd name="connsiteY35" fmla="*/ 868680 h 925830"/>
              <a:gd name="connsiteX36" fmla="*/ 1360337 w 2735747"/>
              <a:gd name="connsiteY36" fmla="*/ 845820 h 925830"/>
              <a:gd name="connsiteX37" fmla="*/ 1367957 w 2735747"/>
              <a:gd name="connsiteY37" fmla="*/ 830580 h 925830"/>
              <a:gd name="connsiteX38" fmla="*/ 1425107 w 2735747"/>
              <a:gd name="connsiteY38" fmla="*/ 773430 h 925830"/>
              <a:gd name="connsiteX39" fmla="*/ 1493687 w 2735747"/>
              <a:gd name="connsiteY39" fmla="*/ 727710 h 925830"/>
              <a:gd name="connsiteX40" fmla="*/ 1577507 w 2735747"/>
              <a:gd name="connsiteY40" fmla="*/ 712470 h 925830"/>
              <a:gd name="connsiteX41" fmla="*/ 1756577 w 2735747"/>
              <a:gd name="connsiteY41" fmla="*/ 701040 h 925830"/>
              <a:gd name="connsiteX42" fmla="*/ 1935647 w 2735747"/>
              <a:gd name="connsiteY42" fmla="*/ 689610 h 925830"/>
              <a:gd name="connsiteX43" fmla="*/ 2480477 w 2735747"/>
              <a:gd name="connsiteY43" fmla="*/ 685800 h 925830"/>
              <a:gd name="connsiteX44" fmla="*/ 2579537 w 2735747"/>
              <a:gd name="connsiteY44" fmla="*/ 674370 h 925830"/>
              <a:gd name="connsiteX45" fmla="*/ 2674787 w 2735747"/>
              <a:gd name="connsiteY45" fmla="*/ 666750 h 925830"/>
              <a:gd name="connsiteX46" fmla="*/ 2701457 w 2735747"/>
              <a:gd name="connsiteY46" fmla="*/ 632460 h 925830"/>
              <a:gd name="connsiteX47" fmla="*/ 2712887 w 2735747"/>
              <a:gd name="connsiteY47" fmla="*/ 621030 h 925830"/>
              <a:gd name="connsiteX48" fmla="*/ 2724317 w 2735747"/>
              <a:gd name="connsiteY48" fmla="*/ 605790 h 925830"/>
              <a:gd name="connsiteX49" fmla="*/ 2731937 w 2735747"/>
              <a:gd name="connsiteY49" fmla="*/ 563880 h 925830"/>
              <a:gd name="connsiteX50" fmla="*/ 2735747 w 2735747"/>
              <a:gd name="connsiteY50" fmla="*/ 480060 h 925830"/>
              <a:gd name="connsiteX51" fmla="*/ 2705267 w 2735747"/>
              <a:gd name="connsiteY51" fmla="*/ 438150 h 925830"/>
              <a:gd name="connsiteX52" fmla="*/ 2693837 w 2735747"/>
              <a:gd name="connsiteY52" fmla="*/ 422910 h 925830"/>
              <a:gd name="connsiteX53" fmla="*/ 2682407 w 2735747"/>
              <a:gd name="connsiteY53" fmla="*/ 419100 h 925830"/>
              <a:gd name="connsiteX54" fmla="*/ 2663357 w 2735747"/>
              <a:gd name="connsiteY54" fmla="*/ 411480 h 925830"/>
              <a:gd name="connsiteX55" fmla="*/ 2640497 w 2735747"/>
              <a:gd name="connsiteY55" fmla="*/ 396240 h 925830"/>
              <a:gd name="connsiteX56" fmla="*/ 2495717 w 2735747"/>
              <a:gd name="connsiteY56" fmla="*/ 400050 h 925830"/>
              <a:gd name="connsiteX57" fmla="*/ 2461427 w 2735747"/>
              <a:gd name="connsiteY57" fmla="*/ 403860 h 925830"/>
              <a:gd name="connsiteX58" fmla="*/ 2343317 w 2735747"/>
              <a:gd name="connsiteY58" fmla="*/ 400050 h 925830"/>
              <a:gd name="connsiteX59" fmla="*/ 2088047 w 2735747"/>
              <a:gd name="connsiteY59" fmla="*/ 384810 h 925830"/>
              <a:gd name="connsiteX60" fmla="*/ 1863257 w 2735747"/>
              <a:gd name="connsiteY60" fmla="*/ 388620 h 925830"/>
              <a:gd name="connsiteX61" fmla="*/ 1851827 w 2735747"/>
              <a:gd name="connsiteY61" fmla="*/ 392430 h 925830"/>
              <a:gd name="connsiteX62" fmla="*/ 1813727 w 2735747"/>
              <a:gd name="connsiteY62" fmla="*/ 396240 h 925830"/>
              <a:gd name="connsiteX63" fmla="*/ 1768007 w 2735747"/>
              <a:gd name="connsiteY63" fmla="*/ 403860 h 925830"/>
              <a:gd name="connsiteX64" fmla="*/ 1748957 w 2735747"/>
              <a:gd name="connsiteY64" fmla="*/ 400050 h 925830"/>
              <a:gd name="connsiteX65" fmla="*/ 1741337 w 2735747"/>
              <a:gd name="connsiteY65" fmla="*/ 377190 h 925830"/>
              <a:gd name="connsiteX66" fmla="*/ 1729907 w 2735747"/>
              <a:gd name="connsiteY66" fmla="*/ 354330 h 925830"/>
              <a:gd name="connsiteX67" fmla="*/ 1745147 w 2735747"/>
              <a:gd name="connsiteY67" fmla="*/ 300990 h 925830"/>
              <a:gd name="connsiteX68" fmla="*/ 1748957 w 2735747"/>
              <a:gd name="connsiteY68" fmla="*/ 285750 h 925830"/>
              <a:gd name="connsiteX69" fmla="*/ 1760387 w 2735747"/>
              <a:gd name="connsiteY69" fmla="*/ 270510 h 925830"/>
              <a:gd name="connsiteX70" fmla="*/ 1775627 w 2735747"/>
              <a:gd name="connsiteY70" fmla="*/ 228600 h 925830"/>
              <a:gd name="connsiteX71" fmla="*/ 1783247 w 2735747"/>
              <a:gd name="connsiteY71" fmla="*/ 209550 h 925830"/>
              <a:gd name="connsiteX72" fmla="*/ 1794677 w 2735747"/>
              <a:gd name="connsiteY72" fmla="*/ 190500 h 925830"/>
              <a:gd name="connsiteX73" fmla="*/ 1802297 w 2735747"/>
              <a:gd name="connsiteY73" fmla="*/ 167640 h 925830"/>
              <a:gd name="connsiteX74" fmla="*/ 1809917 w 2735747"/>
              <a:gd name="connsiteY74" fmla="*/ 148590 h 925830"/>
              <a:gd name="connsiteX75" fmla="*/ 1806107 w 2735747"/>
              <a:gd name="connsiteY75" fmla="*/ 64770 h 925830"/>
              <a:gd name="connsiteX76" fmla="*/ 1794677 w 2735747"/>
              <a:gd name="connsiteY76" fmla="*/ 60960 h 925830"/>
              <a:gd name="connsiteX77" fmla="*/ 1779437 w 2735747"/>
              <a:gd name="connsiteY77" fmla="*/ 49530 h 925830"/>
              <a:gd name="connsiteX78" fmla="*/ 1726097 w 2735747"/>
              <a:gd name="connsiteY78" fmla="*/ 60960 h 925830"/>
              <a:gd name="connsiteX79" fmla="*/ 1722287 w 2735747"/>
              <a:gd name="connsiteY79" fmla="*/ 76200 h 925830"/>
              <a:gd name="connsiteX80" fmla="*/ 1703237 w 2735747"/>
              <a:gd name="connsiteY80" fmla="*/ 106680 h 925830"/>
              <a:gd name="connsiteX81" fmla="*/ 1695617 w 2735747"/>
              <a:gd name="connsiteY81" fmla="*/ 118110 h 925830"/>
              <a:gd name="connsiteX82" fmla="*/ 1676567 w 2735747"/>
              <a:gd name="connsiteY82" fmla="*/ 133350 h 925830"/>
              <a:gd name="connsiteX83" fmla="*/ 1665137 w 2735747"/>
              <a:gd name="connsiteY83" fmla="*/ 140970 h 925830"/>
              <a:gd name="connsiteX84" fmla="*/ 1623227 w 2735747"/>
              <a:gd name="connsiteY84" fmla="*/ 198120 h 925830"/>
              <a:gd name="connsiteX85" fmla="*/ 1600367 w 2735747"/>
              <a:gd name="connsiteY85" fmla="*/ 228600 h 925830"/>
              <a:gd name="connsiteX86" fmla="*/ 1569887 w 2735747"/>
              <a:gd name="connsiteY86" fmla="*/ 281940 h 925830"/>
              <a:gd name="connsiteX87" fmla="*/ 1558457 w 2735747"/>
              <a:gd name="connsiteY87" fmla="*/ 289560 h 925830"/>
              <a:gd name="connsiteX88" fmla="*/ 1543217 w 2735747"/>
              <a:gd name="connsiteY88" fmla="*/ 320040 h 925830"/>
              <a:gd name="connsiteX89" fmla="*/ 1524167 w 2735747"/>
              <a:gd name="connsiteY89" fmla="*/ 342900 h 925830"/>
              <a:gd name="connsiteX90" fmla="*/ 1516547 w 2735747"/>
              <a:gd name="connsiteY90" fmla="*/ 358140 h 925830"/>
              <a:gd name="connsiteX91" fmla="*/ 1474637 w 2735747"/>
              <a:gd name="connsiteY91" fmla="*/ 403860 h 925830"/>
              <a:gd name="connsiteX92" fmla="*/ 1463207 w 2735747"/>
              <a:gd name="connsiteY92" fmla="*/ 422910 h 925830"/>
              <a:gd name="connsiteX93" fmla="*/ 1432727 w 2735747"/>
              <a:gd name="connsiteY93" fmla="*/ 441960 h 925830"/>
              <a:gd name="connsiteX94" fmla="*/ 1387007 w 2735747"/>
              <a:gd name="connsiteY94" fmla="*/ 476250 h 925830"/>
              <a:gd name="connsiteX95" fmla="*/ 1253657 w 2735747"/>
              <a:gd name="connsiteY95" fmla="*/ 491490 h 925830"/>
              <a:gd name="connsiteX96" fmla="*/ 1215557 w 2735747"/>
              <a:gd name="connsiteY96" fmla="*/ 502920 h 925830"/>
              <a:gd name="connsiteX97" fmla="*/ 1181267 w 2735747"/>
              <a:gd name="connsiteY97" fmla="*/ 514350 h 925830"/>
              <a:gd name="connsiteX98" fmla="*/ 1063157 w 2735747"/>
              <a:gd name="connsiteY98" fmla="*/ 510540 h 925830"/>
              <a:gd name="connsiteX99" fmla="*/ 834557 w 2735747"/>
              <a:gd name="connsiteY99" fmla="*/ 495300 h 925830"/>
              <a:gd name="connsiteX100" fmla="*/ 724067 w 2735747"/>
              <a:gd name="connsiteY100" fmla="*/ 457200 h 925830"/>
              <a:gd name="connsiteX101" fmla="*/ 659297 w 2735747"/>
              <a:gd name="connsiteY101" fmla="*/ 426720 h 925830"/>
              <a:gd name="connsiteX102" fmla="*/ 560237 w 2735747"/>
              <a:gd name="connsiteY102" fmla="*/ 400050 h 925830"/>
              <a:gd name="connsiteX103" fmla="*/ 506897 w 2735747"/>
              <a:gd name="connsiteY103" fmla="*/ 342900 h 925830"/>
              <a:gd name="connsiteX104" fmla="*/ 484037 w 2735747"/>
              <a:gd name="connsiteY104" fmla="*/ 316230 h 925830"/>
              <a:gd name="connsiteX105" fmla="*/ 392597 w 2735747"/>
              <a:gd name="connsiteY105" fmla="*/ 259080 h 925830"/>
              <a:gd name="connsiteX106" fmla="*/ 343067 w 2735747"/>
              <a:gd name="connsiteY106" fmla="*/ 209550 h 925830"/>
              <a:gd name="connsiteX107" fmla="*/ 301157 w 2735747"/>
              <a:gd name="connsiteY107" fmla="*/ 179070 h 925830"/>
              <a:gd name="connsiteX108" fmla="*/ 282107 w 2735747"/>
              <a:gd name="connsiteY108" fmla="*/ 160020 h 925830"/>
              <a:gd name="connsiteX109" fmla="*/ 224957 w 2735747"/>
              <a:gd name="connsiteY109" fmla="*/ 125730 h 92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735747" h="925830">
                <a:moveTo>
                  <a:pt x="224957" y="125730"/>
                </a:moveTo>
                <a:cubicBezTo>
                  <a:pt x="216702" y="116840"/>
                  <a:pt x="232979" y="113507"/>
                  <a:pt x="232577" y="106680"/>
                </a:cubicBezTo>
                <a:cubicBezTo>
                  <a:pt x="231655" y="90998"/>
                  <a:pt x="226981" y="75545"/>
                  <a:pt x="221147" y="60960"/>
                </a:cubicBezTo>
                <a:cubicBezTo>
                  <a:pt x="219146" y="55957"/>
                  <a:pt x="213166" y="53669"/>
                  <a:pt x="209717" y="49530"/>
                </a:cubicBezTo>
                <a:cubicBezTo>
                  <a:pt x="183448" y="18008"/>
                  <a:pt x="230780" y="64626"/>
                  <a:pt x="183047" y="22860"/>
                </a:cubicBezTo>
                <a:cubicBezTo>
                  <a:pt x="171576" y="12823"/>
                  <a:pt x="172246" y="8138"/>
                  <a:pt x="156377" y="3810"/>
                </a:cubicBezTo>
                <a:cubicBezTo>
                  <a:pt x="147713" y="1447"/>
                  <a:pt x="138597" y="1270"/>
                  <a:pt x="129707" y="0"/>
                </a:cubicBezTo>
                <a:cubicBezTo>
                  <a:pt x="110657" y="12700"/>
                  <a:pt x="87682" y="20912"/>
                  <a:pt x="72557" y="38100"/>
                </a:cubicBezTo>
                <a:cubicBezTo>
                  <a:pt x="58669" y="53882"/>
                  <a:pt x="53343" y="75594"/>
                  <a:pt x="45887" y="95250"/>
                </a:cubicBezTo>
                <a:cubicBezTo>
                  <a:pt x="33035" y="129134"/>
                  <a:pt x="23487" y="183694"/>
                  <a:pt x="15407" y="217170"/>
                </a:cubicBezTo>
                <a:cubicBezTo>
                  <a:pt x="12009" y="231246"/>
                  <a:pt x="7787" y="245110"/>
                  <a:pt x="3977" y="259080"/>
                </a:cubicBezTo>
                <a:cubicBezTo>
                  <a:pt x="-1044" y="359505"/>
                  <a:pt x="-4808" y="356243"/>
                  <a:pt x="15407" y="480060"/>
                </a:cubicBezTo>
                <a:cubicBezTo>
                  <a:pt x="22776" y="525196"/>
                  <a:pt x="39812" y="526837"/>
                  <a:pt x="61127" y="567690"/>
                </a:cubicBezTo>
                <a:cubicBezTo>
                  <a:pt x="68003" y="580869"/>
                  <a:pt x="70846" y="595798"/>
                  <a:pt x="76367" y="609600"/>
                </a:cubicBezTo>
                <a:cubicBezTo>
                  <a:pt x="81012" y="621213"/>
                  <a:pt x="87215" y="632178"/>
                  <a:pt x="91607" y="643890"/>
                </a:cubicBezTo>
                <a:cubicBezTo>
                  <a:pt x="94853" y="652547"/>
                  <a:pt x="96845" y="661626"/>
                  <a:pt x="99227" y="670560"/>
                </a:cubicBezTo>
                <a:cubicBezTo>
                  <a:pt x="101925" y="680679"/>
                  <a:pt x="102513" y="691506"/>
                  <a:pt x="106847" y="701040"/>
                </a:cubicBezTo>
                <a:cubicBezTo>
                  <a:pt x="109077" y="705945"/>
                  <a:pt x="114290" y="708846"/>
                  <a:pt x="118277" y="712470"/>
                </a:cubicBezTo>
                <a:cubicBezTo>
                  <a:pt x="128266" y="721551"/>
                  <a:pt x="137423" y="731806"/>
                  <a:pt x="148757" y="739140"/>
                </a:cubicBezTo>
                <a:cubicBezTo>
                  <a:pt x="159258" y="745935"/>
                  <a:pt x="171754" y="749002"/>
                  <a:pt x="183047" y="754380"/>
                </a:cubicBezTo>
                <a:cubicBezTo>
                  <a:pt x="198431" y="761706"/>
                  <a:pt x="213039" y="770687"/>
                  <a:pt x="228767" y="777240"/>
                </a:cubicBezTo>
                <a:cubicBezTo>
                  <a:pt x="243596" y="783419"/>
                  <a:pt x="259119" y="787803"/>
                  <a:pt x="274487" y="792480"/>
                </a:cubicBezTo>
                <a:cubicBezTo>
                  <a:pt x="288340" y="796696"/>
                  <a:pt x="302995" y="798427"/>
                  <a:pt x="316397" y="803910"/>
                </a:cubicBezTo>
                <a:cubicBezTo>
                  <a:pt x="386227" y="832477"/>
                  <a:pt x="329861" y="825373"/>
                  <a:pt x="411647" y="845820"/>
                </a:cubicBezTo>
                <a:cubicBezTo>
                  <a:pt x="429071" y="850176"/>
                  <a:pt x="447165" y="851212"/>
                  <a:pt x="464987" y="853440"/>
                </a:cubicBezTo>
                <a:cubicBezTo>
                  <a:pt x="477652" y="855023"/>
                  <a:pt x="490364" y="856232"/>
                  <a:pt x="503087" y="857250"/>
                </a:cubicBezTo>
                <a:lnTo>
                  <a:pt x="655487" y="868680"/>
                </a:lnTo>
                <a:cubicBezTo>
                  <a:pt x="663107" y="872490"/>
                  <a:pt x="670395" y="877052"/>
                  <a:pt x="678347" y="880110"/>
                </a:cubicBezTo>
                <a:cubicBezTo>
                  <a:pt x="742065" y="904617"/>
                  <a:pt x="667491" y="869202"/>
                  <a:pt x="731687" y="899160"/>
                </a:cubicBezTo>
                <a:cubicBezTo>
                  <a:pt x="741981" y="903964"/>
                  <a:pt x="751171" y="911549"/>
                  <a:pt x="762167" y="914400"/>
                </a:cubicBezTo>
                <a:cubicBezTo>
                  <a:pt x="785814" y="920531"/>
                  <a:pt x="834557" y="925830"/>
                  <a:pt x="834557" y="925830"/>
                </a:cubicBezTo>
                <a:cubicBezTo>
                  <a:pt x="887897" y="924560"/>
                  <a:pt x="941286" y="924641"/>
                  <a:pt x="994577" y="922020"/>
                </a:cubicBezTo>
                <a:cubicBezTo>
                  <a:pt x="1018811" y="920828"/>
                  <a:pt x="1042775" y="916261"/>
                  <a:pt x="1066967" y="914400"/>
                </a:cubicBezTo>
                <a:cubicBezTo>
                  <a:pt x="1125339" y="909910"/>
                  <a:pt x="1183807" y="906780"/>
                  <a:pt x="1242227" y="902970"/>
                </a:cubicBezTo>
                <a:cubicBezTo>
                  <a:pt x="1263817" y="895350"/>
                  <a:pt x="1285560" y="888149"/>
                  <a:pt x="1306997" y="880110"/>
                </a:cubicBezTo>
                <a:cubicBezTo>
                  <a:pt x="1316053" y="876714"/>
                  <a:pt x="1325531" y="873910"/>
                  <a:pt x="1333667" y="868680"/>
                </a:cubicBezTo>
                <a:cubicBezTo>
                  <a:pt x="1343516" y="862348"/>
                  <a:pt x="1351447" y="853440"/>
                  <a:pt x="1360337" y="845820"/>
                </a:cubicBezTo>
                <a:cubicBezTo>
                  <a:pt x="1362877" y="840740"/>
                  <a:pt x="1364807" y="835306"/>
                  <a:pt x="1367957" y="830580"/>
                </a:cubicBezTo>
                <a:cubicBezTo>
                  <a:pt x="1382756" y="808382"/>
                  <a:pt x="1404558" y="789870"/>
                  <a:pt x="1425107" y="773430"/>
                </a:cubicBezTo>
                <a:cubicBezTo>
                  <a:pt x="1442349" y="759637"/>
                  <a:pt x="1473953" y="736168"/>
                  <a:pt x="1493687" y="727710"/>
                </a:cubicBezTo>
                <a:cubicBezTo>
                  <a:pt x="1521554" y="715767"/>
                  <a:pt x="1547890" y="714513"/>
                  <a:pt x="1577507" y="712470"/>
                </a:cubicBezTo>
                <a:lnTo>
                  <a:pt x="1756577" y="701040"/>
                </a:lnTo>
                <a:cubicBezTo>
                  <a:pt x="1856712" y="693784"/>
                  <a:pt x="1829727" y="690871"/>
                  <a:pt x="1935647" y="689610"/>
                </a:cubicBezTo>
                <a:lnTo>
                  <a:pt x="2480477" y="685800"/>
                </a:lnTo>
                <a:cubicBezTo>
                  <a:pt x="2521927" y="677510"/>
                  <a:pt x="2509091" y="679402"/>
                  <a:pt x="2579537" y="674370"/>
                </a:cubicBezTo>
                <a:cubicBezTo>
                  <a:pt x="2646869" y="669561"/>
                  <a:pt x="2615125" y="672174"/>
                  <a:pt x="2674787" y="666750"/>
                </a:cubicBezTo>
                <a:cubicBezTo>
                  <a:pt x="2685880" y="650111"/>
                  <a:pt x="2683872" y="652243"/>
                  <a:pt x="2701457" y="632460"/>
                </a:cubicBezTo>
                <a:cubicBezTo>
                  <a:pt x="2705037" y="628433"/>
                  <a:pt x="2709380" y="625121"/>
                  <a:pt x="2712887" y="621030"/>
                </a:cubicBezTo>
                <a:cubicBezTo>
                  <a:pt x="2717020" y="616209"/>
                  <a:pt x="2720507" y="610870"/>
                  <a:pt x="2724317" y="605790"/>
                </a:cubicBezTo>
                <a:cubicBezTo>
                  <a:pt x="2730379" y="587603"/>
                  <a:pt x="2730142" y="590806"/>
                  <a:pt x="2731937" y="563880"/>
                </a:cubicBezTo>
                <a:cubicBezTo>
                  <a:pt x="2733797" y="535973"/>
                  <a:pt x="2734477" y="508000"/>
                  <a:pt x="2735747" y="480060"/>
                </a:cubicBezTo>
                <a:cubicBezTo>
                  <a:pt x="2696820" y="417777"/>
                  <a:pt x="2732824" y="470299"/>
                  <a:pt x="2705267" y="438150"/>
                </a:cubicBezTo>
                <a:cubicBezTo>
                  <a:pt x="2701134" y="433329"/>
                  <a:pt x="2698715" y="426975"/>
                  <a:pt x="2693837" y="422910"/>
                </a:cubicBezTo>
                <a:cubicBezTo>
                  <a:pt x="2690752" y="420339"/>
                  <a:pt x="2686167" y="420510"/>
                  <a:pt x="2682407" y="419100"/>
                </a:cubicBezTo>
                <a:cubicBezTo>
                  <a:pt x="2676003" y="416699"/>
                  <a:pt x="2669361" y="414755"/>
                  <a:pt x="2663357" y="411480"/>
                </a:cubicBezTo>
                <a:cubicBezTo>
                  <a:pt x="2655317" y="407095"/>
                  <a:pt x="2640497" y="396240"/>
                  <a:pt x="2640497" y="396240"/>
                </a:cubicBezTo>
                <a:lnTo>
                  <a:pt x="2495717" y="400050"/>
                </a:lnTo>
                <a:cubicBezTo>
                  <a:pt x="2484227" y="400539"/>
                  <a:pt x="2472927" y="403860"/>
                  <a:pt x="2461427" y="403860"/>
                </a:cubicBezTo>
                <a:cubicBezTo>
                  <a:pt x="2422037" y="403860"/>
                  <a:pt x="2382663" y="401924"/>
                  <a:pt x="2343317" y="400050"/>
                </a:cubicBezTo>
                <a:cubicBezTo>
                  <a:pt x="2206506" y="393535"/>
                  <a:pt x="2186710" y="391857"/>
                  <a:pt x="2088047" y="384810"/>
                </a:cubicBezTo>
                <a:lnTo>
                  <a:pt x="1863257" y="388620"/>
                </a:lnTo>
                <a:cubicBezTo>
                  <a:pt x="1859243" y="388749"/>
                  <a:pt x="1855796" y="391819"/>
                  <a:pt x="1851827" y="392430"/>
                </a:cubicBezTo>
                <a:cubicBezTo>
                  <a:pt x="1839212" y="394371"/>
                  <a:pt x="1826373" y="394516"/>
                  <a:pt x="1813727" y="396240"/>
                </a:cubicBezTo>
                <a:cubicBezTo>
                  <a:pt x="1798418" y="398328"/>
                  <a:pt x="1783247" y="401320"/>
                  <a:pt x="1768007" y="403860"/>
                </a:cubicBezTo>
                <a:cubicBezTo>
                  <a:pt x="1761657" y="402590"/>
                  <a:pt x="1753536" y="404629"/>
                  <a:pt x="1748957" y="400050"/>
                </a:cubicBezTo>
                <a:cubicBezTo>
                  <a:pt x="1743277" y="394370"/>
                  <a:pt x="1744426" y="384604"/>
                  <a:pt x="1741337" y="377190"/>
                </a:cubicBezTo>
                <a:cubicBezTo>
                  <a:pt x="1738060" y="369326"/>
                  <a:pt x="1733717" y="361950"/>
                  <a:pt x="1729907" y="354330"/>
                </a:cubicBezTo>
                <a:cubicBezTo>
                  <a:pt x="1747379" y="266969"/>
                  <a:pt x="1727903" y="346974"/>
                  <a:pt x="1745147" y="300990"/>
                </a:cubicBezTo>
                <a:cubicBezTo>
                  <a:pt x="1746986" y="296087"/>
                  <a:pt x="1746615" y="290434"/>
                  <a:pt x="1748957" y="285750"/>
                </a:cubicBezTo>
                <a:cubicBezTo>
                  <a:pt x="1751797" y="280070"/>
                  <a:pt x="1756577" y="275590"/>
                  <a:pt x="1760387" y="270510"/>
                </a:cubicBezTo>
                <a:cubicBezTo>
                  <a:pt x="1766646" y="239217"/>
                  <a:pt x="1760278" y="262369"/>
                  <a:pt x="1775627" y="228600"/>
                </a:cubicBezTo>
                <a:cubicBezTo>
                  <a:pt x="1778457" y="222374"/>
                  <a:pt x="1780188" y="215667"/>
                  <a:pt x="1783247" y="209550"/>
                </a:cubicBezTo>
                <a:cubicBezTo>
                  <a:pt x="1786559" y="202926"/>
                  <a:pt x="1791613" y="197242"/>
                  <a:pt x="1794677" y="190500"/>
                </a:cubicBezTo>
                <a:cubicBezTo>
                  <a:pt x="1798001" y="183188"/>
                  <a:pt x="1799552" y="175189"/>
                  <a:pt x="1802297" y="167640"/>
                </a:cubicBezTo>
                <a:cubicBezTo>
                  <a:pt x="1804634" y="161213"/>
                  <a:pt x="1807377" y="154940"/>
                  <a:pt x="1809917" y="148590"/>
                </a:cubicBezTo>
                <a:cubicBezTo>
                  <a:pt x="1808647" y="120650"/>
                  <a:pt x="1810899" y="92325"/>
                  <a:pt x="1806107" y="64770"/>
                </a:cubicBezTo>
                <a:cubicBezTo>
                  <a:pt x="1805419" y="60813"/>
                  <a:pt x="1798164" y="62953"/>
                  <a:pt x="1794677" y="60960"/>
                </a:cubicBezTo>
                <a:cubicBezTo>
                  <a:pt x="1789164" y="57810"/>
                  <a:pt x="1784517" y="53340"/>
                  <a:pt x="1779437" y="49530"/>
                </a:cubicBezTo>
                <a:cubicBezTo>
                  <a:pt x="1774820" y="49950"/>
                  <a:pt x="1735536" y="46801"/>
                  <a:pt x="1726097" y="60960"/>
                </a:cubicBezTo>
                <a:cubicBezTo>
                  <a:pt x="1723192" y="65317"/>
                  <a:pt x="1724126" y="71297"/>
                  <a:pt x="1722287" y="76200"/>
                </a:cubicBezTo>
                <a:cubicBezTo>
                  <a:pt x="1716634" y="91275"/>
                  <a:pt x="1712701" y="93431"/>
                  <a:pt x="1703237" y="106680"/>
                </a:cubicBezTo>
                <a:cubicBezTo>
                  <a:pt x="1700575" y="110406"/>
                  <a:pt x="1698855" y="114872"/>
                  <a:pt x="1695617" y="118110"/>
                </a:cubicBezTo>
                <a:cubicBezTo>
                  <a:pt x="1689867" y="123860"/>
                  <a:pt x="1683073" y="128471"/>
                  <a:pt x="1676567" y="133350"/>
                </a:cubicBezTo>
                <a:cubicBezTo>
                  <a:pt x="1672904" y="136097"/>
                  <a:pt x="1668217" y="137582"/>
                  <a:pt x="1665137" y="140970"/>
                </a:cubicBezTo>
                <a:cubicBezTo>
                  <a:pt x="1611498" y="199973"/>
                  <a:pt x="1660000" y="152154"/>
                  <a:pt x="1623227" y="198120"/>
                </a:cubicBezTo>
                <a:cubicBezTo>
                  <a:pt x="1617437" y="205358"/>
                  <a:pt x="1605566" y="219069"/>
                  <a:pt x="1600367" y="228600"/>
                </a:cubicBezTo>
                <a:cubicBezTo>
                  <a:pt x="1597354" y="234125"/>
                  <a:pt x="1578269" y="276352"/>
                  <a:pt x="1569887" y="281940"/>
                </a:cubicBezTo>
                <a:lnTo>
                  <a:pt x="1558457" y="289560"/>
                </a:lnTo>
                <a:cubicBezTo>
                  <a:pt x="1553377" y="299720"/>
                  <a:pt x="1551249" y="312008"/>
                  <a:pt x="1543217" y="320040"/>
                </a:cubicBezTo>
                <a:cubicBezTo>
                  <a:pt x="1532710" y="330547"/>
                  <a:pt x="1531240" y="330523"/>
                  <a:pt x="1524167" y="342900"/>
                </a:cubicBezTo>
                <a:cubicBezTo>
                  <a:pt x="1521349" y="347831"/>
                  <a:pt x="1519780" y="353470"/>
                  <a:pt x="1516547" y="358140"/>
                </a:cubicBezTo>
                <a:cubicBezTo>
                  <a:pt x="1492966" y="392202"/>
                  <a:pt x="1498397" y="386040"/>
                  <a:pt x="1474637" y="403860"/>
                </a:cubicBezTo>
                <a:cubicBezTo>
                  <a:pt x="1470827" y="410210"/>
                  <a:pt x="1468686" y="417929"/>
                  <a:pt x="1463207" y="422910"/>
                </a:cubicBezTo>
                <a:cubicBezTo>
                  <a:pt x="1454342" y="430969"/>
                  <a:pt x="1441199" y="433488"/>
                  <a:pt x="1432727" y="441960"/>
                </a:cubicBezTo>
                <a:cubicBezTo>
                  <a:pt x="1418293" y="456394"/>
                  <a:pt x="1408106" y="468865"/>
                  <a:pt x="1387007" y="476250"/>
                </a:cubicBezTo>
                <a:cubicBezTo>
                  <a:pt x="1364388" y="484167"/>
                  <a:pt x="1257954" y="491116"/>
                  <a:pt x="1253657" y="491490"/>
                </a:cubicBezTo>
                <a:cubicBezTo>
                  <a:pt x="1240957" y="495300"/>
                  <a:pt x="1228136" y="498727"/>
                  <a:pt x="1215557" y="502920"/>
                </a:cubicBezTo>
                <a:cubicBezTo>
                  <a:pt x="1172516" y="517267"/>
                  <a:pt x="1217788" y="505220"/>
                  <a:pt x="1181267" y="514350"/>
                </a:cubicBezTo>
                <a:lnTo>
                  <a:pt x="1063157" y="510540"/>
                </a:lnTo>
                <a:cubicBezTo>
                  <a:pt x="1016649" y="508602"/>
                  <a:pt x="835412" y="495360"/>
                  <a:pt x="834557" y="495300"/>
                </a:cubicBezTo>
                <a:cubicBezTo>
                  <a:pt x="797727" y="482600"/>
                  <a:pt x="759317" y="473788"/>
                  <a:pt x="724067" y="457200"/>
                </a:cubicBezTo>
                <a:cubicBezTo>
                  <a:pt x="702477" y="447040"/>
                  <a:pt x="681549" y="435334"/>
                  <a:pt x="659297" y="426720"/>
                </a:cubicBezTo>
                <a:cubicBezTo>
                  <a:pt x="641467" y="419818"/>
                  <a:pt x="580898" y="405215"/>
                  <a:pt x="560237" y="400050"/>
                </a:cubicBezTo>
                <a:cubicBezTo>
                  <a:pt x="523873" y="349141"/>
                  <a:pt x="561146" y="397149"/>
                  <a:pt x="506897" y="342900"/>
                </a:cubicBezTo>
                <a:cubicBezTo>
                  <a:pt x="498618" y="334621"/>
                  <a:pt x="493463" y="323176"/>
                  <a:pt x="484037" y="316230"/>
                </a:cubicBezTo>
                <a:cubicBezTo>
                  <a:pt x="392587" y="248846"/>
                  <a:pt x="474278" y="330551"/>
                  <a:pt x="392597" y="259080"/>
                </a:cubicBezTo>
                <a:cubicBezTo>
                  <a:pt x="375025" y="243705"/>
                  <a:pt x="360639" y="224925"/>
                  <a:pt x="343067" y="209550"/>
                </a:cubicBezTo>
                <a:cubicBezTo>
                  <a:pt x="330067" y="198175"/>
                  <a:pt x="314563" y="189963"/>
                  <a:pt x="301157" y="179070"/>
                </a:cubicBezTo>
                <a:cubicBezTo>
                  <a:pt x="294187" y="173407"/>
                  <a:pt x="288752" y="166061"/>
                  <a:pt x="282107" y="160020"/>
                </a:cubicBezTo>
                <a:cubicBezTo>
                  <a:pt x="235138" y="117321"/>
                  <a:pt x="233212" y="134620"/>
                  <a:pt x="224957" y="12573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1B3292-348C-87CB-57B3-1A40BDD1AB29}"/>
              </a:ext>
            </a:extLst>
          </p:cNvPr>
          <p:cNvSpPr/>
          <p:nvPr/>
        </p:nvSpPr>
        <p:spPr>
          <a:xfrm>
            <a:off x="3783330" y="2641822"/>
            <a:ext cx="2099310" cy="1487456"/>
          </a:xfrm>
          <a:custGeom>
            <a:avLst/>
            <a:gdLst>
              <a:gd name="connsiteX0" fmla="*/ 182880 w 2099310"/>
              <a:gd name="connsiteY0" fmla="*/ 112046 h 1487456"/>
              <a:gd name="connsiteX1" fmla="*/ 144780 w 2099310"/>
              <a:gd name="connsiteY1" fmla="*/ 127286 h 1487456"/>
              <a:gd name="connsiteX2" fmla="*/ 80010 w 2099310"/>
              <a:gd name="connsiteY2" fmla="*/ 146336 h 1487456"/>
              <a:gd name="connsiteX3" fmla="*/ 49530 w 2099310"/>
              <a:gd name="connsiteY3" fmla="*/ 173006 h 1487456"/>
              <a:gd name="connsiteX4" fmla="*/ 38100 w 2099310"/>
              <a:gd name="connsiteY4" fmla="*/ 211106 h 1487456"/>
              <a:gd name="connsiteX5" fmla="*/ 30480 w 2099310"/>
              <a:gd name="connsiteY5" fmla="*/ 237776 h 1487456"/>
              <a:gd name="connsiteX6" fmla="*/ 15240 w 2099310"/>
              <a:gd name="connsiteY6" fmla="*/ 321596 h 1487456"/>
              <a:gd name="connsiteX7" fmla="*/ 11430 w 2099310"/>
              <a:gd name="connsiteY7" fmla="*/ 386366 h 1487456"/>
              <a:gd name="connsiteX8" fmla="*/ 3810 w 2099310"/>
              <a:gd name="connsiteY8" fmla="*/ 454946 h 1487456"/>
              <a:gd name="connsiteX9" fmla="*/ 0 w 2099310"/>
              <a:gd name="connsiteY9" fmla="*/ 504476 h 1487456"/>
              <a:gd name="connsiteX10" fmla="*/ 7620 w 2099310"/>
              <a:gd name="connsiteY10" fmla="*/ 931196 h 1487456"/>
              <a:gd name="connsiteX11" fmla="*/ 0 w 2099310"/>
              <a:gd name="connsiteY11" fmla="*/ 988346 h 1487456"/>
              <a:gd name="connsiteX12" fmla="*/ 15240 w 2099310"/>
              <a:gd name="connsiteY12" fmla="*/ 1034066 h 1487456"/>
              <a:gd name="connsiteX13" fmla="*/ 22860 w 2099310"/>
              <a:gd name="connsiteY13" fmla="*/ 1060736 h 1487456"/>
              <a:gd name="connsiteX14" fmla="*/ 68580 w 2099310"/>
              <a:gd name="connsiteY14" fmla="*/ 1121696 h 1487456"/>
              <a:gd name="connsiteX15" fmla="*/ 91440 w 2099310"/>
              <a:gd name="connsiteY15" fmla="*/ 1144556 h 1487456"/>
              <a:gd name="connsiteX16" fmla="*/ 102870 w 2099310"/>
              <a:gd name="connsiteY16" fmla="*/ 1167416 h 1487456"/>
              <a:gd name="connsiteX17" fmla="*/ 148590 w 2099310"/>
              <a:gd name="connsiteY17" fmla="*/ 1220756 h 1487456"/>
              <a:gd name="connsiteX18" fmla="*/ 186690 w 2099310"/>
              <a:gd name="connsiteY18" fmla="*/ 1216946 h 1487456"/>
              <a:gd name="connsiteX19" fmla="*/ 217170 w 2099310"/>
              <a:gd name="connsiteY19" fmla="*/ 1251236 h 1487456"/>
              <a:gd name="connsiteX20" fmla="*/ 228600 w 2099310"/>
              <a:gd name="connsiteY20" fmla="*/ 1270286 h 1487456"/>
              <a:gd name="connsiteX21" fmla="*/ 236220 w 2099310"/>
              <a:gd name="connsiteY21" fmla="*/ 1289336 h 1487456"/>
              <a:gd name="connsiteX22" fmla="*/ 266700 w 2099310"/>
              <a:gd name="connsiteY22" fmla="*/ 1331246 h 1487456"/>
              <a:gd name="connsiteX23" fmla="*/ 274320 w 2099310"/>
              <a:gd name="connsiteY23" fmla="*/ 1357916 h 1487456"/>
              <a:gd name="connsiteX24" fmla="*/ 289560 w 2099310"/>
              <a:gd name="connsiteY24" fmla="*/ 1376966 h 1487456"/>
              <a:gd name="connsiteX25" fmla="*/ 327660 w 2099310"/>
              <a:gd name="connsiteY25" fmla="*/ 1422686 h 1487456"/>
              <a:gd name="connsiteX26" fmla="*/ 354330 w 2099310"/>
              <a:gd name="connsiteY26" fmla="*/ 1445546 h 1487456"/>
              <a:gd name="connsiteX27" fmla="*/ 388620 w 2099310"/>
              <a:gd name="connsiteY27" fmla="*/ 1456976 h 1487456"/>
              <a:gd name="connsiteX28" fmla="*/ 461010 w 2099310"/>
              <a:gd name="connsiteY28" fmla="*/ 1468406 h 1487456"/>
              <a:gd name="connsiteX29" fmla="*/ 472440 w 2099310"/>
              <a:gd name="connsiteY29" fmla="*/ 1472216 h 1487456"/>
              <a:gd name="connsiteX30" fmla="*/ 491490 w 2099310"/>
              <a:gd name="connsiteY30" fmla="*/ 1476026 h 1487456"/>
              <a:gd name="connsiteX31" fmla="*/ 525780 w 2099310"/>
              <a:gd name="connsiteY31" fmla="*/ 1487456 h 1487456"/>
              <a:gd name="connsiteX32" fmla="*/ 697230 w 2099310"/>
              <a:gd name="connsiteY32" fmla="*/ 1479836 h 1487456"/>
              <a:gd name="connsiteX33" fmla="*/ 731520 w 2099310"/>
              <a:gd name="connsiteY33" fmla="*/ 1472216 h 1487456"/>
              <a:gd name="connsiteX34" fmla="*/ 754380 w 2099310"/>
              <a:gd name="connsiteY34" fmla="*/ 1468406 h 1487456"/>
              <a:gd name="connsiteX35" fmla="*/ 784860 w 2099310"/>
              <a:gd name="connsiteY35" fmla="*/ 1445546 h 1487456"/>
              <a:gd name="connsiteX36" fmla="*/ 800100 w 2099310"/>
              <a:gd name="connsiteY36" fmla="*/ 1418876 h 1487456"/>
              <a:gd name="connsiteX37" fmla="*/ 822960 w 2099310"/>
              <a:gd name="connsiteY37" fmla="*/ 1384586 h 1487456"/>
              <a:gd name="connsiteX38" fmla="*/ 830580 w 2099310"/>
              <a:gd name="connsiteY38" fmla="*/ 1373156 h 1487456"/>
              <a:gd name="connsiteX39" fmla="*/ 849630 w 2099310"/>
              <a:gd name="connsiteY39" fmla="*/ 1346486 h 1487456"/>
              <a:gd name="connsiteX40" fmla="*/ 861060 w 2099310"/>
              <a:gd name="connsiteY40" fmla="*/ 1304576 h 1487456"/>
              <a:gd name="connsiteX41" fmla="*/ 872490 w 2099310"/>
              <a:gd name="connsiteY41" fmla="*/ 1281716 h 1487456"/>
              <a:gd name="connsiteX42" fmla="*/ 902970 w 2099310"/>
              <a:gd name="connsiteY42" fmla="*/ 1232186 h 1487456"/>
              <a:gd name="connsiteX43" fmla="*/ 914400 w 2099310"/>
              <a:gd name="connsiteY43" fmla="*/ 1213136 h 1487456"/>
              <a:gd name="connsiteX44" fmla="*/ 918210 w 2099310"/>
              <a:gd name="connsiteY44" fmla="*/ 1201706 h 1487456"/>
              <a:gd name="connsiteX45" fmla="*/ 941070 w 2099310"/>
              <a:gd name="connsiteY45" fmla="*/ 1178846 h 1487456"/>
              <a:gd name="connsiteX46" fmla="*/ 948690 w 2099310"/>
              <a:gd name="connsiteY46" fmla="*/ 1167416 h 1487456"/>
              <a:gd name="connsiteX47" fmla="*/ 960120 w 2099310"/>
              <a:gd name="connsiteY47" fmla="*/ 1159796 h 1487456"/>
              <a:gd name="connsiteX48" fmla="*/ 971550 w 2099310"/>
              <a:gd name="connsiteY48" fmla="*/ 1144556 h 1487456"/>
              <a:gd name="connsiteX49" fmla="*/ 982980 w 2099310"/>
              <a:gd name="connsiteY49" fmla="*/ 1140746 h 1487456"/>
              <a:gd name="connsiteX50" fmla="*/ 1009650 w 2099310"/>
              <a:gd name="connsiteY50" fmla="*/ 1121696 h 1487456"/>
              <a:gd name="connsiteX51" fmla="*/ 1024890 w 2099310"/>
              <a:gd name="connsiteY51" fmla="*/ 1114076 h 1487456"/>
              <a:gd name="connsiteX52" fmla="*/ 1036320 w 2099310"/>
              <a:gd name="connsiteY52" fmla="*/ 1106456 h 1487456"/>
              <a:gd name="connsiteX53" fmla="*/ 1047750 w 2099310"/>
              <a:gd name="connsiteY53" fmla="*/ 1102646 h 1487456"/>
              <a:gd name="connsiteX54" fmla="*/ 1093470 w 2099310"/>
              <a:gd name="connsiteY54" fmla="*/ 1095026 h 1487456"/>
              <a:gd name="connsiteX55" fmla="*/ 1108710 w 2099310"/>
              <a:gd name="connsiteY55" fmla="*/ 1083596 h 1487456"/>
              <a:gd name="connsiteX56" fmla="*/ 1127760 w 2099310"/>
              <a:gd name="connsiteY56" fmla="*/ 1079786 h 1487456"/>
              <a:gd name="connsiteX57" fmla="*/ 1143000 w 2099310"/>
              <a:gd name="connsiteY57" fmla="*/ 1075976 h 1487456"/>
              <a:gd name="connsiteX58" fmla="*/ 1154430 w 2099310"/>
              <a:gd name="connsiteY58" fmla="*/ 1072166 h 1487456"/>
              <a:gd name="connsiteX59" fmla="*/ 1188720 w 2099310"/>
              <a:gd name="connsiteY59" fmla="*/ 1064546 h 1487456"/>
              <a:gd name="connsiteX60" fmla="*/ 1413510 w 2099310"/>
              <a:gd name="connsiteY60" fmla="*/ 1091216 h 1487456"/>
              <a:gd name="connsiteX61" fmla="*/ 1447800 w 2099310"/>
              <a:gd name="connsiteY61" fmla="*/ 1095026 h 1487456"/>
              <a:gd name="connsiteX62" fmla="*/ 1474470 w 2099310"/>
              <a:gd name="connsiteY62" fmla="*/ 1098836 h 1487456"/>
              <a:gd name="connsiteX63" fmla="*/ 1691640 w 2099310"/>
              <a:gd name="connsiteY63" fmla="*/ 1110266 h 1487456"/>
              <a:gd name="connsiteX64" fmla="*/ 1927860 w 2099310"/>
              <a:gd name="connsiteY64" fmla="*/ 1114076 h 1487456"/>
              <a:gd name="connsiteX65" fmla="*/ 2095500 w 2099310"/>
              <a:gd name="connsiteY65" fmla="*/ 1110266 h 1487456"/>
              <a:gd name="connsiteX66" fmla="*/ 2099310 w 2099310"/>
              <a:gd name="connsiteY66" fmla="*/ 1098836 h 1487456"/>
              <a:gd name="connsiteX67" fmla="*/ 2091690 w 2099310"/>
              <a:gd name="connsiteY67" fmla="*/ 908336 h 1487456"/>
              <a:gd name="connsiteX68" fmla="*/ 2087880 w 2099310"/>
              <a:gd name="connsiteY68" fmla="*/ 847376 h 1487456"/>
              <a:gd name="connsiteX69" fmla="*/ 2076450 w 2099310"/>
              <a:gd name="connsiteY69" fmla="*/ 839756 h 1487456"/>
              <a:gd name="connsiteX70" fmla="*/ 2065020 w 2099310"/>
              <a:gd name="connsiteY70" fmla="*/ 824516 h 1487456"/>
              <a:gd name="connsiteX71" fmla="*/ 2026920 w 2099310"/>
              <a:gd name="connsiteY71" fmla="*/ 771176 h 1487456"/>
              <a:gd name="connsiteX72" fmla="*/ 1992630 w 2099310"/>
              <a:gd name="connsiteY72" fmla="*/ 733076 h 1487456"/>
              <a:gd name="connsiteX73" fmla="*/ 1893570 w 2099310"/>
              <a:gd name="connsiteY73" fmla="*/ 573056 h 1487456"/>
              <a:gd name="connsiteX74" fmla="*/ 1821180 w 2099310"/>
              <a:gd name="connsiteY74" fmla="*/ 458756 h 1487456"/>
              <a:gd name="connsiteX75" fmla="*/ 1744980 w 2099310"/>
              <a:gd name="connsiteY75" fmla="*/ 344456 h 1487456"/>
              <a:gd name="connsiteX76" fmla="*/ 1634490 w 2099310"/>
              <a:gd name="connsiteY76" fmla="*/ 134906 h 1487456"/>
              <a:gd name="connsiteX77" fmla="*/ 1584960 w 2099310"/>
              <a:gd name="connsiteY77" fmla="*/ 85376 h 1487456"/>
              <a:gd name="connsiteX78" fmla="*/ 1524000 w 2099310"/>
              <a:gd name="connsiteY78" fmla="*/ 43466 h 1487456"/>
              <a:gd name="connsiteX79" fmla="*/ 1181100 w 2099310"/>
              <a:gd name="connsiteY79" fmla="*/ 1556 h 1487456"/>
              <a:gd name="connsiteX80" fmla="*/ 822960 w 2099310"/>
              <a:gd name="connsiteY80" fmla="*/ 5366 h 1487456"/>
              <a:gd name="connsiteX81" fmla="*/ 556260 w 2099310"/>
              <a:gd name="connsiteY81" fmla="*/ 54896 h 1487456"/>
              <a:gd name="connsiteX82" fmla="*/ 525780 w 2099310"/>
              <a:gd name="connsiteY82" fmla="*/ 62516 h 1487456"/>
              <a:gd name="connsiteX83" fmla="*/ 285750 w 2099310"/>
              <a:gd name="connsiteY83" fmla="*/ 70136 h 1487456"/>
              <a:gd name="connsiteX84" fmla="*/ 270510 w 2099310"/>
              <a:gd name="connsiteY84" fmla="*/ 81566 h 1487456"/>
              <a:gd name="connsiteX85" fmla="*/ 240030 w 2099310"/>
              <a:gd name="connsiteY85" fmla="*/ 92996 h 1487456"/>
              <a:gd name="connsiteX86" fmla="*/ 224790 w 2099310"/>
              <a:gd name="connsiteY86" fmla="*/ 100616 h 1487456"/>
              <a:gd name="connsiteX87" fmla="*/ 182880 w 2099310"/>
              <a:gd name="connsiteY87" fmla="*/ 112046 h 1487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2099310" h="1487456">
                <a:moveTo>
                  <a:pt x="182880" y="112046"/>
                </a:moveTo>
                <a:cubicBezTo>
                  <a:pt x="169545" y="116491"/>
                  <a:pt x="157756" y="122961"/>
                  <a:pt x="144780" y="127286"/>
                </a:cubicBezTo>
                <a:cubicBezTo>
                  <a:pt x="123430" y="134403"/>
                  <a:pt x="100839" y="137815"/>
                  <a:pt x="80010" y="146336"/>
                </a:cubicBezTo>
                <a:cubicBezTo>
                  <a:pt x="72138" y="149556"/>
                  <a:pt x="56516" y="166020"/>
                  <a:pt x="49530" y="173006"/>
                </a:cubicBezTo>
                <a:cubicBezTo>
                  <a:pt x="35878" y="207136"/>
                  <a:pt x="46685" y="176764"/>
                  <a:pt x="38100" y="211106"/>
                </a:cubicBezTo>
                <a:cubicBezTo>
                  <a:pt x="35858" y="220076"/>
                  <a:pt x="32353" y="228722"/>
                  <a:pt x="30480" y="237776"/>
                </a:cubicBezTo>
                <a:cubicBezTo>
                  <a:pt x="24726" y="265585"/>
                  <a:pt x="20320" y="293656"/>
                  <a:pt x="15240" y="321596"/>
                </a:cubicBezTo>
                <a:cubicBezTo>
                  <a:pt x="13970" y="343186"/>
                  <a:pt x="13277" y="364818"/>
                  <a:pt x="11430" y="386366"/>
                </a:cubicBezTo>
                <a:cubicBezTo>
                  <a:pt x="9466" y="409283"/>
                  <a:pt x="6026" y="432052"/>
                  <a:pt x="3810" y="454946"/>
                </a:cubicBezTo>
                <a:cubicBezTo>
                  <a:pt x="2215" y="471428"/>
                  <a:pt x="1270" y="487966"/>
                  <a:pt x="0" y="504476"/>
                </a:cubicBezTo>
                <a:cubicBezTo>
                  <a:pt x="2540" y="646716"/>
                  <a:pt x="4207" y="788974"/>
                  <a:pt x="7620" y="931196"/>
                </a:cubicBezTo>
                <a:cubicBezTo>
                  <a:pt x="8963" y="987170"/>
                  <a:pt x="25987" y="971021"/>
                  <a:pt x="0" y="988346"/>
                </a:cubicBezTo>
                <a:cubicBezTo>
                  <a:pt x="5080" y="1003586"/>
                  <a:pt x="10403" y="1018747"/>
                  <a:pt x="15240" y="1034066"/>
                </a:cubicBezTo>
                <a:cubicBezTo>
                  <a:pt x="18024" y="1042883"/>
                  <a:pt x="18950" y="1052358"/>
                  <a:pt x="22860" y="1060736"/>
                </a:cubicBezTo>
                <a:cubicBezTo>
                  <a:pt x="33822" y="1084227"/>
                  <a:pt x="51196" y="1102975"/>
                  <a:pt x="68580" y="1121696"/>
                </a:cubicBezTo>
                <a:cubicBezTo>
                  <a:pt x="75913" y="1129593"/>
                  <a:pt x="84974" y="1135935"/>
                  <a:pt x="91440" y="1144556"/>
                </a:cubicBezTo>
                <a:cubicBezTo>
                  <a:pt x="96552" y="1151372"/>
                  <a:pt x="97758" y="1160600"/>
                  <a:pt x="102870" y="1167416"/>
                </a:cubicBezTo>
                <a:cubicBezTo>
                  <a:pt x="116921" y="1186150"/>
                  <a:pt x="148590" y="1220756"/>
                  <a:pt x="148590" y="1220756"/>
                </a:cubicBezTo>
                <a:cubicBezTo>
                  <a:pt x="161290" y="1219486"/>
                  <a:pt x="174210" y="1214272"/>
                  <a:pt x="186690" y="1216946"/>
                </a:cubicBezTo>
                <a:cubicBezTo>
                  <a:pt x="191535" y="1217984"/>
                  <a:pt x="215717" y="1249160"/>
                  <a:pt x="217170" y="1251236"/>
                </a:cubicBezTo>
                <a:cubicBezTo>
                  <a:pt x="221417" y="1257303"/>
                  <a:pt x="225288" y="1263662"/>
                  <a:pt x="228600" y="1270286"/>
                </a:cubicBezTo>
                <a:cubicBezTo>
                  <a:pt x="231659" y="1276403"/>
                  <a:pt x="232298" y="1283733"/>
                  <a:pt x="236220" y="1289336"/>
                </a:cubicBezTo>
                <a:cubicBezTo>
                  <a:pt x="262128" y="1326348"/>
                  <a:pt x="250463" y="1289029"/>
                  <a:pt x="266700" y="1331246"/>
                </a:cubicBezTo>
                <a:cubicBezTo>
                  <a:pt x="270019" y="1339875"/>
                  <a:pt x="270185" y="1349646"/>
                  <a:pt x="274320" y="1357916"/>
                </a:cubicBezTo>
                <a:cubicBezTo>
                  <a:pt x="277957" y="1365189"/>
                  <a:pt x="284777" y="1370389"/>
                  <a:pt x="289560" y="1376966"/>
                </a:cubicBezTo>
                <a:cubicBezTo>
                  <a:pt x="312403" y="1408375"/>
                  <a:pt x="296412" y="1393842"/>
                  <a:pt x="327660" y="1422686"/>
                </a:cubicBezTo>
                <a:cubicBezTo>
                  <a:pt x="336264" y="1430628"/>
                  <a:pt x="344125" y="1439806"/>
                  <a:pt x="354330" y="1445546"/>
                </a:cubicBezTo>
                <a:cubicBezTo>
                  <a:pt x="364831" y="1451453"/>
                  <a:pt x="377274" y="1452924"/>
                  <a:pt x="388620" y="1456976"/>
                </a:cubicBezTo>
                <a:cubicBezTo>
                  <a:pt x="429560" y="1471598"/>
                  <a:pt x="386930" y="1463115"/>
                  <a:pt x="461010" y="1468406"/>
                </a:cubicBezTo>
                <a:cubicBezTo>
                  <a:pt x="464820" y="1469676"/>
                  <a:pt x="468544" y="1471242"/>
                  <a:pt x="472440" y="1472216"/>
                </a:cubicBezTo>
                <a:cubicBezTo>
                  <a:pt x="478722" y="1473787"/>
                  <a:pt x="485263" y="1474247"/>
                  <a:pt x="491490" y="1476026"/>
                </a:cubicBezTo>
                <a:cubicBezTo>
                  <a:pt x="503075" y="1479336"/>
                  <a:pt x="514350" y="1483646"/>
                  <a:pt x="525780" y="1487456"/>
                </a:cubicBezTo>
                <a:lnTo>
                  <a:pt x="697230" y="1479836"/>
                </a:lnTo>
                <a:cubicBezTo>
                  <a:pt x="706736" y="1479266"/>
                  <a:pt x="721867" y="1474147"/>
                  <a:pt x="731520" y="1472216"/>
                </a:cubicBezTo>
                <a:cubicBezTo>
                  <a:pt x="739095" y="1470701"/>
                  <a:pt x="746760" y="1469676"/>
                  <a:pt x="754380" y="1468406"/>
                </a:cubicBezTo>
                <a:cubicBezTo>
                  <a:pt x="770415" y="1458785"/>
                  <a:pt x="773749" y="1458879"/>
                  <a:pt x="784860" y="1445546"/>
                </a:cubicBezTo>
                <a:cubicBezTo>
                  <a:pt x="794274" y="1434249"/>
                  <a:pt x="792115" y="1432185"/>
                  <a:pt x="800100" y="1418876"/>
                </a:cubicBezTo>
                <a:lnTo>
                  <a:pt x="822960" y="1384586"/>
                </a:lnTo>
                <a:cubicBezTo>
                  <a:pt x="825500" y="1380776"/>
                  <a:pt x="828532" y="1377252"/>
                  <a:pt x="830580" y="1373156"/>
                </a:cubicBezTo>
                <a:cubicBezTo>
                  <a:pt x="840610" y="1353097"/>
                  <a:pt x="834184" y="1361932"/>
                  <a:pt x="849630" y="1346486"/>
                </a:cubicBezTo>
                <a:cubicBezTo>
                  <a:pt x="853440" y="1332516"/>
                  <a:pt x="856241" y="1318231"/>
                  <a:pt x="861060" y="1304576"/>
                </a:cubicBezTo>
                <a:cubicBezTo>
                  <a:pt x="863895" y="1296542"/>
                  <a:pt x="868313" y="1289141"/>
                  <a:pt x="872490" y="1281716"/>
                </a:cubicBezTo>
                <a:cubicBezTo>
                  <a:pt x="910756" y="1213687"/>
                  <a:pt x="883100" y="1263979"/>
                  <a:pt x="902970" y="1232186"/>
                </a:cubicBezTo>
                <a:cubicBezTo>
                  <a:pt x="906895" y="1225906"/>
                  <a:pt x="911088" y="1219760"/>
                  <a:pt x="914400" y="1213136"/>
                </a:cubicBezTo>
                <a:cubicBezTo>
                  <a:pt x="916196" y="1209544"/>
                  <a:pt x="915744" y="1204876"/>
                  <a:pt x="918210" y="1201706"/>
                </a:cubicBezTo>
                <a:cubicBezTo>
                  <a:pt x="924826" y="1193200"/>
                  <a:pt x="933911" y="1186900"/>
                  <a:pt x="941070" y="1178846"/>
                </a:cubicBezTo>
                <a:cubicBezTo>
                  <a:pt x="944112" y="1175424"/>
                  <a:pt x="945452" y="1170654"/>
                  <a:pt x="948690" y="1167416"/>
                </a:cubicBezTo>
                <a:cubicBezTo>
                  <a:pt x="951928" y="1164178"/>
                  <a:pt x="956882" y="1163034"/>
                  <a:pt x="960120" y="1159796"/>
                </a:cubicBezTo>
                <a:cubicBezTo>
                  <a:pt x="964610" y="1155306"/>
                  <a:pt x="966672" y="1148621"/>
                  <a:pt x="971550" y="1144556"/>
                </a:cubicBezTo>
                <a:cubicBezTo>
                  <a:pt x="974635" y="1141985"/>
                  <a:pt x="979388" y="1142542"/>
                  <a:pt x="982980" y="1140746"/>
                </a:cubicBezTo>
                <a:cubicBezTo>
                  <a:pt x="991040" y="1136716"/>
                  <a:pt x="1002747" y="1126010"/>
                  <a:pt x="1009650" y="1121696"/>
                </a:cubicBezTo>
                <a:cubicBezTo>
                  <a:pt x="1014466" y="1118686"/>
                  <a:pt x="1019959" y="1116894"/>
                  <a:pt x="1024890" y="1114076"/>
                </a:cubicBezTo>
                <a:cubicBezTo>
                  <a:pt x="1028866" y="1111804"/>
                  <a:pt x="1032224" y="1108504"/>
                  <a:pt x="1036320" y="1106456"/>
                </a:cubicBezTo>
                <a:cubicBezTo>
                  <a:pt x="1039912" y="1104660"/>
                  <a:pt x="1043888" y="1103749"/>
                  <a:pt x="1047750" y="1102646"/>
                </a:cubicBezTo>
                <a:cubicBezTo>
                  <a:pt x="1067329" y="1097052"/>
                  <a:pt x="1068733" y="1098118"/>
                  <a:pt x="1093470" y="1095026"/>
                </a:cubicBezTo>
                <a:cubicBezTo>
                  <a:pt x="1098550" y="1091216"/>
                  <a:pt x="1102907" y="1086175"/>
                  <a:pt x="1108710" y="1083596"/>
                </a:cubicBezTo>
                <a:cubicBezTo>
                  <a:pt x="1114628" y="1080966"/>
                  <a:pt x="1121438" y="1081191"/>
                  <a:pt x="1127760" y="1079786"/>
                </a:cubicBezTo>
                <a:cubicBezTo>
                  <a:pt x="1132872" y="1078650"/>
                  <a:pt x="1137965" y="1077415"/>
                  <a:pt x="1143000" y="1075976"/>
                </a:cubicBezTo>
                <a:cubicBezTo>
                  <a:pt x="1146862" y="1074873"/>
                  <a:pt x="1150510" y="1073037"/>
                  <a:pt x="1154430" y="1072166"/>
                </a:cubicBezTo>
                <a:cubicBezTo>
                  <a:pt x="1194662" y="1063226"/>
                  <a:pt x="1162989" y="1073123"/>
                  <a:pt x="1188720" y="1064546"/>
                </a:cubicBezTo>
                <a:lnTo>
                  <a:pt x="1413510" y="1091216"/>
                </a:lnTo>
                <a:cubicBezTo>
                  <a:pt x="1424932" y="1092560"/>
                  <a:pt x="1436415" y="1093400"/>
                  <a:pt x="1447800" y="1095026"/>
                </a:cubicBezTo>
                <a:cubicBezTo>
                  <a:pt x="1456690" y="1096296"/>
                  <a:pt x="1465513" y="1098196"/>
                  <a:pt x="1474470" y="1098836"/>
                </a:cubicBezTo>
                <a:cubicBezTo>
                  <a:pt x="1494529" y="1100269"/>
                  <a:pt x="1652053" y="1109323"/>
                  <a:pt x="1691640" y="1110266"/>
                </a:cubicBezTo>
                <a:lnTo>
                  <a:pt x="1927860" y="1114076"/>
                </a:lnTo>
                <a:cubicBezTo>
                  <a:pt x="1984525" y="1117854"/>
                  <a:pt x="2040909" y="1132102"/>
                  <a:pt x="2095500" y="1110266"/>
                </a:cubicBezTo>
                <a:cubicBezTo>
                  <a:pt x="2099229" y="1108774"/>
                  <a:pt x="2098040" y="1102646"/>
                  <a:pt x="2099310" y="1098836"/>
                </a:cubicBezTo>
                <a:cubicBezTo>
                  <a:pt x="2096770" y="1035336"/>
                  <a:pt x="2094576" y="971821"/>
                  <a:pt x="2091690" y="908336"/>
                </a:cubicBezTo>
                <a:cubicBezTo>
                  <a:pt x="2090766" y="887997"/>
                  <a:pt x="2092297" y="867251"/>
                  <a:pt x="2087880" y="847376"/>
                </a:cubicBezTo>
                <a:cubicBezTo>
                  <a:pt x="2086887" y="842906"/>
                  <a:pt x="2079688" y="842994"/>
                  <a:pt x="2076450" y="839756"/>
                </a:cubicBezTo>
                <a:cubicBezTo>
                  <a:pt x="2071960" y="835266"/>
                  <a:pt x="2068738" y="829664"/>
                  <a:pt x="2065020" y="824516"/>
                </a:cubicBezTo>
                <a:cubicBezTo>
                  <a:pt x="2052227" y="806803"/>
                  <a:pt x="2041537" y="787417"/>
                  <a:pt x="2026920" y="771176"/>
                </a:cubicBezTo>
                <a:cubicBezTo>
                  <a:pt x="2015490" y="758476"/>
                  <a:pt x="2002170" y="747250"/>
                  <a:pt x="1992630" y="733076"/>
                </a:cubicBezTo>
                <a:cubicBezTo>
                  <a:pt x="1957601" y="681033"/>
                  <a:pt x="1926819" y="626254"/>
                  <a:pt x="1893570" y="573056"/>
                </a:cubicBezTo>
                <a:cubicBezTo>
                  <a:pt x="1869668" y="534813"/>
                  <a:pt x="1845758" y="496568"/>
                  <a:pt x="1821180" y="458756"/>
                </a:cubicBezTo>
                <a:cubicBezTo>
                  <a:pt x="1796225" y="420363"/>
                  <a:pt x="1764059" y="386083"/>
                  <a:pt x="1744980" y="344456"/>
                </a:cubicBezTo>
                <a:cubicBezTo>
                  <a:pt x="1722545" y="295507"/>
                  <a:pt x="1667707" y="168123"/>
                  <a:pt x="1634490" y="134906"/>
                </a:cubicBezTo>
                <a:cubicBezTo>
                  <a:pt x="1617980" y="118396"/>
                  <a:pt x="1602948" y="100262"/>
                  <a:pt x="1584960" y="85376"/>
                </a:cubicBezTo>
                <a:cubicBezTo>
                  <a:pt x="1565963" y="69654"/>
                  <a:pt x="1547619" y="50552"/>
                  <a:pt x="1524000" y="43466"/>
                </a:cubicBezTo>
                <a:cubicBezTo>
                  <a:pt x="1379030" y="-25"/>
                  <a:pt x="1318636" y="5376"/>
                  <a:pt x="1181100" y="1556"/>
                </a:cubicBezTo>
                <a:cubicBezTo>
                  <a:pt x="1061720" y="2826"/>
                  <a:pt x="941914" y="-4789"/>
                  <a:pt x="822960" y="5366"/>
                </a:cubicBezTo>
                <a:cubicBezTo>
                  <a:pt x="732868" y="13057"/>
                  <a:pt x="643980" y="32966"/>
                  <a:pt x="556260" y="54896"/>
                </a:cubicBezTo>
                <a:cubicBezTo>
                  <a:pt x="546100" y="57436"/>
                  <a:pt x="536210" y="61568"/>
                  <a:pt x="525780" y="62516"/>
                </a:cubicBezTo>
                <a:cubicBezTo>
                  <a:pt x="418089" y="72306"/>
                  <a:pt x="497895" y="66056"/>
                  <a:pt x="285750" y="70136"/>
                </a:cubicBezTo>
                <a:cubicBezTo>
                  <a:pt x="280670" y="73946"/>
                  <a:pt x="276061" y="78482"/>
                  <a:pt x="270510" y="81566"/>
                </a:cubicBezTo>
                <a:cubicBezTo>
                  <a:pt x="252750" y="91433"/>
                  <a:pt x="255001" y="86580"/>
                  <a:pt x="240030" y="92996"/>
                </a:cubicBezTo>
                <a:cubicBezTo>
                  <a:pt x="234810" y="95233"/>
                  <a:pt x="230108" y="98622"/>
                  <a:pt x="224790" y="100616"/>
                </a:cubicBezTo>
                <a:cubicBezTo>
                  <a:pt x="204411" y="108258"/>
                  <a:pt x="196215" y="107601"/>
                  <a:pt x="182880" y="112046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B35637-97BD-8F95-615A-B0DECCAF1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46666" cy="1325563"/>
          </a:xfrm>
        </p:spPr>
        <p:txBody>
          <a:bodyPr>
            <a:normAutofit/>
          </a:bodyPr>
          <a:lstStyle/>
          <a:p>
            <a:r>
              <a:rPr lang="en-US" dirty="0"/>
              <a:t>Results – fermion energy in the meson frame</a:t>
            </a:r>
          </a:p>
        </p:txBody>
      </p:sp>
    </p:spTree>
    <p:extLst>
      <p:ext uri="{BB962C8B-B14F-4D97-AF65-F5344CB8AC3E}">
        <p14:creationId xmlns:p14="http://schemas.microsoft.com/office/powerpoint/2010/main" val="122568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BA6E37-30DA-DC4D-0A63-8593E656E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1543960-8B7D-9661-0C5E-E7E59318C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2D8CAB8-E081-0713-E139-71A40E6F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CC777987-2708-A9DF-391F-295C727DD5C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463801" y="3002950"/>
            <a:ext cx="2133" cy="21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274D22-562E-E996-1E58-3988A3EAF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85" y="1973562"/>
            <a:ext cx="5852571" cy="393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163AE3-C442-A22F-F1D5-27DD316E2A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7141" y="1973562"/>
            <a:ext cx="5852573" cy="39312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A49754F-C304-9803-99AC-9071B3270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930" y="365125"/>
            <a:ext cx="11446784" cy="1325563"/>
          </a:xfrm>
        </p:spPr>
        <p:txBody>
          <a:bodyPr>
            <a:normAutofit/>
          </a:bodyPr>
          <a:lstStyle/>
          <a:p>
            <a:r>
              <a:rPr lang="en-US" sz="3600" dirty="0"/>
              <a:t>Results – fermion energy spectrum in the lab frame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F699D0-8447-9019-5D02-1C2D289B7D26}"/>
              </a:ext>
            </a:extLst>
          </p:cNvPr>
          <p:cNvSpPr txBox="1"/>
          <p:nvPr/>
        </p:nvSpPr>
        <p:spPr>
          <a:xfrm>
            <a:off x="1464335" y="1604230"/>
            <a:ext cx="3886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Non-relativistic pion decaying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257A3B-6B49-DDF5-B37C-CE88A5B92373}"/>
              </a:ext>
            </a:extLst>
          </p:cNvPr>
          <p:cNvSpPr txBox="1"/>
          <p:nvPr/>
        </p:nvSpPr>
        <p:spPr>
          <a:xfrm>
            <a:off x="7424519" y="1604230"/>
            <a:ext cx="3929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Ultra-relativistic pion decaying</a:t>
            </a:r>
          </a:p>
        </p:txBody>
      </p:sp>
    </p:spTree>
    <p:extLst>
      <p:ext uri="{BB962C8B-B14F-4D97-AF65-F5344CB8AC3E}">
        <p14:creationId xmlns:p14="http://schemas.microsoft.com/office/powerpoint/2010/main" val="193849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5C9A2-F280-55A4-7BA4-052EF8267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9CCAC1A-660C-C9D5-5AD9-DEFD94589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We introduced a discrepancy parameter 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8C51C29-11E8-C302-B55A-B805F677C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A9436CD6-6CD6-B38A-6FF3-71E04958EF9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463801" y="3002950"/>
            <a:ext cx="2133" cy="2133"/>
          </a:xfrm>
          <a:prstGeom prst="rect">
            <a:avLst/>
          </a:prstGeom>
        </p:spPr>
      </p:pic>
      <p:pic>
        <p:nvPicPr>
          <p:cNvPr id="21" name="Picture 20" descr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textcolor{black}{\Delta} &amp; \equiv \frac{1}{2}\int_{0}^{\infty}\de E_f\left|\pdensity_{\textrm{with}}\left(E_f\right) - \pdensity_{\textrm{without}}\left(E_f\right)\right|\\&#10; &amp; = \frac{1}{6\sqrt{3}}\frac{m_{A'}^2 - 4m_f^2}{m_{A'}^2 + 2m_f^2}\leq\frac{1}{6\sqrt{3}} \approx 9.6\%\,.&#10;\end{align*}&#10;&#10;\end{document}" title="IguanaTex Picture Display">
            <a:extLst>
              <a:ext uri="{FF2B5EF4-FFF2-40B4-BE49-F238E27FC236}">
                <a16:creationId xmlns:a16="http://schemas.microsoft.com/office/drawing/2014/main" id="{398E5AC9-2516-ABA3-27C6-77CB8EB659C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599" y="3145321"/>
            <a:ext cx="6101335" cy="213546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4A6FDEB-E895-EFBD-0012-3A9036AFB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discrepancy between spectra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D67ED43-EB51-B80B-98CE-F9E4AF08E2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2609913"/>
            <a:ext cx="4807673" cy="3206281"/>
          </a:xfrm>
          <a:prstGeom prst="rect">
            <a:avLst/>
          </a:prstGeom>
        </p:spPr>
      </p:pic>
      <p:pic>
        <p:nvPicPr>
          <p:cNvPr id="29" name="Picture 2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0 &lt; \Delta &lt; 1\,.$$&#10;&#10;\end{document}" title="IguanaTex Picture Display">
            <a:extLst>
              <a:ext uri="{FF2B5EF4-FFF2-40B4-BE49-F238E27FC236}">
                <a16:creationId xmlns:a16="http://schemas.microsoft.com/office/drawing/2014/main" id="{A8768CFA-FC62-404C-C4F7-1A4DF65C085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584" y="2273529"/>
            <a:ext cx="1452800" cy="25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3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2F5A2779-C927-2D93-CBBE-ABFD7A7E0EED}"/>
              </a:ext>
            </a:extLst>
          </p:cNvPr>
          <p:cNvGrpSpPr/>
          <p:nvPr/>
        </p:nvGrpSpPr>
        <p:grpSpPr>
          <a:xfrm>
            <a:off x="0" y="804032"/>
            <a:ext cx="12192000" cy="5291201"/>
            <a:chOff x="0" y="804032"/>
            <a:chExt cx="12192000" cy="5291201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BAC4D314-4A05-6163-BD1C-3CC183AD5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804032"/>
              <a:ext cx="12192000" cy="5249936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429A133-0A83-9152-862F-34AFEF03A3F3}"/>
                </a:ext>
              </a:extLst>
            </p:cNvPr>
            <p:cNvSpPr/>
            <p:nvPr/>
          </p:nvSpPr>
          <p:spPr>
            <a:xfrm>
              <a:off x="7853795" y="5154930"/>
              <a:ext cx="4166754" cy="9403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D301A93-EAA0-CE6E-8955-D9E4CFB7F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3" y="-162000"/>
            <a:ext cx="11447525" cy="1325563"/>
          </a:xfrm>
        </p:spPr>
        <p:txBody>
          <a:bodyPr/>
          <a:lstStyle/>
          <a:p>
            <a:r>
              <a:rPr lang="en-US" dirty="0"/>
              <a:t>Results – decay products angular spectrum</a:t>
            </a:r>
          </a:p>
        </p:txBody>
      </p:sp>
      <p:sp>
        <p:nvSpPr>
          <p:cNvPr id="3" name="Slide Number Placeholder 18">
            <a:extLst>
              <a:ext uri="{FF2B5EF4-FFF2-40B4-BE49-F238E27FC236}">
                <a16:creationId xmlns:a16="http://schemas.microsoft.com/office/drawing/2014/main" id="{1CA253EE-71B9-4ED3-72B9-B0DD499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0" name="Frame 19">
            <a:extLst>
              <a:ext uri="{FF2B5EF4-FFF2-40B4-BE49-F238E27FC236}">
                <a16:creationId xmlns:a16="http://schemas.microsoft.com/office/drawing/2014/main" id="{93C7C800-A34C-2D01-44D9-D17C869FAC94}"/>
              </a:ext>
            </a:extLst>
          </p:cNvPr>
          <p:cNvSpPr/>
          <p:nvPr/>
        </p:nvSpPr>
        <p:spPr>
          <a:xfrm>
            <a:off x="280554" y="800099"/>
            <a:ext cx="3271026" cy="4592784"/>
          </a:xfrm>
          <a:custGeom>
            <a:avLst/>
            <a:gdLst>
              <a:gd name="csX0" fmla="*/ 0 w 2930237"/>
              <a:gd name="csY0" fmla="*/ 0 h 3241966"/>
              <a:gd name="csX1" fmla="*/ 2930237 w 2930237"/>
              <a:gd name="csY1" fmla="*/ 0 h 3241966"/>
              <a:gd name="csX2" fmla="*/ 2930237 w 2930237"/>
              <a:gd name="csY2" fmla="*/ 3241966 h 3241966"/>
              <a:gd name="csX3" fmla="*/ 0 w 2930237"/>
              <a:gd name="csY3" fmla="*/ 3241966 h 3241966"/>
              <a:gd name="csX4" fmla="*/ 0 w 2930237"/>
              <a:gd name="csY4" fmla="*/ 0 h 3241966"/>
              <a:gd name="csX5" fmla="*/ 1219242 w 2930237"/>
              <a:gd name="csY5" fmla="*/ 1219242 h 3241966"/>
              <a:gd name="csX6" fmla="*/ 1219242 w 2930237"/>
              <a:gd name="csY6" fmla="*/ 2022724 h 3241966"/>
              <a:gd name="csX7" fmla="*/ 1710995 w 2930237"/>
              <a:gd name="csY7" fmla="*/ 2022724 h 3241966"/>
              <a:gd name="csX8" fmla="*/ 1710995 w 2930237"/>
              <a:gd name="csY8" fmla="*/ 1219242 h 3241966"/>
              <a:gd name="csX9" fmla="*/ 1219242 w 2930237"/>
              <a:gd name="csY9" fmla="*/ 1219242 h 3241966"/>
              <a:gd name="csX0" fmla="*/ 1122219 w 2930237"/>
              <a:gd name="csY0" fmla="*/ 477981 h 3241966"/>
              <a:gd name="csX1" fmla="*/ 2930237 w 2930237"/>
              <a:gd name="csY1" fmla="*/ 0 h 3241966"/>
              <a:gd name="csX2" fmla="*/ 2930237 w 2930237"/>
              <a:gd name="csY2" fmla="*/ 3241966 h 3241966"/>
              <a:gd name="csX3" fmla="*/ 0 w 2930237"/>
              <a:gd name="csY3" fmla="*/ 3241966 h 3241966"/>
              <a:gd name="csX4" fmla="*/ 1122219 w 2930237"/>
              <a:gd name="csY4" fmla="*/ 477981 h 3241966"/>
              <a:gd name="csX5" fmla="*/ 1219242 w 2930237"/>
              <a:gd name="csY5" fmla="*/ 1219242 h 3241966"/>
              <a:gd name="csX6" fmla="*/ 1219242 w 2930237"/>
              <a:gd name="csY6" fmla="*/ 2022724 h 3241966"/>
              <a:gd name="csX7" fmla="*/ 1710995 w 2930237"/>
              <a:gd name="csY7" fmla="*/ 2022724 h 3241966"/>
              <a:gd name="csX8" fmla="*/ 1710995 w 2930237"/>
              <a:gd name="csY8" fmla="*/ 1219242 h 3241966"/>
              <a:gd name="csX9" fmla="*/ 1219242 w 2930237"/>
              <a:gd name="csY9" fmla="*/ 1219242 h 3241966"/>
              <a:gd name="csX0" fmla="*/ 207819 w 2930237"/>
              <a:gd name="csY0" fmla="*/ 384462 h 3241966"/>
              <a:gd name="csX1" fmla="*/ 2930237 w 2930237"/>
              <a:gd name="csY1" fmla="*/ 0 h 3241966"/>
              <a:gd name="csX2" fmla="*/ 2930237 w 2930237"/>
              <a:gd name="csY2" fmla="*/ 3241966 h 3241966"/>
              <a:gd name="csX3" fmla="*/ 0 w 2930237"/>
              <a:gd name="csY3" fmla="*/ 3241966 h 3241966"/>
              <a:gd name="csX4" fmla="*/ 207819 w 2930237"/>
              <a:gd name="csY4" fmla="*/ 384462 h 3241966"/>
              <a:gd name="csX5" fmla="*/ 1219242 w 2930237"/>
              <a:gd name="csY5" fmla="*/ 1219242 h 3241966"/>
              <a:gd name="csX6" fmla="*/ 1219242 w 2930237"/>
              <a:gd name="csY6" fmla="*/ 2022724 h 3241966"/>
              <a:gd name="csX7" fmla="*/ 1710995 w 2930237"/>
              <a:gd name="csY7" fmla="*/ 2022724 h 3241966"/>
              <a:gd name="csX8" fmla="*/ 1710995 w 2930237"/>
              <a:gd name="csY8" fmla="*/ 1219242 h 3241966"/>
              <a:gd name="csX9" fmla="*/ 1219242 w 2930237"/>
              <a:gd name="csY9" fmla="*/ 1219242 h 3241966"/>
              <a:gd name="csX0" fmla="*/ 207819 w 2930237"/>
              <a:gd name="csY0" fmla="*/ 384462 h 3241966"/>
              <a:gd name="csX1" fmla="*/ 2930237 w 2930237"/>
              <a:gd name="csY1" fmla="*/ 0 h 3241966"/>
              <a:gd name="csX2" fmla="*/ 2930237 w 2930237"/>
              <a:gd name="csY2" fmla="*/ 3241966 h 3241966"/>
              <a:gd name="csX3" fmla="*/ 0 w 2930237"/>
              <a:gd name="csY3" fmla="*/ 3241966 h 3241966"/>
              <a:gd name="csX4" fmla="*/ 207819 w 2930237"/>
              <a:gd name="csY4" fmla="*/ 384462 h 3241966"/>
              <a:gd name="csX5" fmla="*/ 1219242 w 2930237"/>
              <a:gd name="csY5" fmla="*/ 1219242 h 3241966"/>
              <a:gd name="csX6" fmla="*/ 1219242 w 2930237"/>
              <a:gd name="csY6" fmla="*/ 2022724 h 3241966"/>
              <a:gd name="csX7" fmla="*/ 1710995 w 2930237"/>
              <a:gd name="csY7" fmla="*/ 2022724 h 3241966"/>
              <a:gd name="csX8" fmla="*/ 1710995 w 2930237"/>
              <a:gd name="csY8" fmla="*/ 1219242 h 3241966"/>
              <a:gd name="csX9" fmla="*/ 1219242 w 2930237"/>
              <a:gd name="csY9" fmla="*/ 1219242 h 3241966"/>
              <a:gd name="csX0" fmla="*/ 207819 w 2930237"/>
              <a:gd name="csY0" fmla="*/ 924790 h 3782294"/>
              <a:gd name="csX1" fmla="*/ 2597728 w 2930237"/>
              <a:gd name="csY1" fmla="*/ 0 h 3782294"/>
              <a:gd name="csX2" fmla="*/ 2930237 w 2930237"/>
              <a:gd name="csY2" fmla="*/ 3782294 h 3782294"/>
              <a:gd name="csX3" fmla="*/ 0 w 2930237"/>
              <a:gd name="csY3" fmla="*/ 3782294 h 3782294"/>
              <a:gd name="csX4" fmla="*/ 207819 w 2930237"/>
              <a:gd name="csY4" fmla="*/ 924790 h 3782294"/>
              <a:gd name="csX5" fmla="*/ 1219242 w 2930237"/>
              <a:gd name="csY5" fmla="*/ 1759570 h 3782294"/>
              <a:gd name="csX6" fmla="*/ 1219242 w 2930237"/>
              <a:gd name="csY6" fmla="*/ 2563052 h 3782294"/>
              <a:gd name="csX7" fmla="*/ 1710995 w 2930237"/>
              <a:gd name="csY7" fmla="*/ 2563052 h 3782294"/>
              <a:gd name="csX8" fmla="*/ 1710995 w 2930237"/>
              <a:gd name="csY8" fmla="*/ 1759570 h 3782294"/>
              <a:gd name="csX9" fmla="*/ 1219242 w 2930237"/>
              <a:gd name="csY9" fmla="*/ 1759570 h 3782294"/>
              <a:gd name="csX0" fmla="*/ 207819 w 2930237"/>
              <a:gd name="csY0" fmla="*/ 924790 h 3782294"/>
              <a:gd name="csX1" fmla="*/ 2597728 w 2930237"/>
              <a:gd name="csY1" fmla="*/ 0 h 3782294"/>
              <a:gd name="csX2" fmla="*/ 2930237 w 2930237"/>
              <a:gd name="csY2" fmla="*/ 3782294 h 3782294"/>
              <a:gd name="csX3" fmla="*/ 0 w 2930237"/>
              <a:gd name="csY3" fmla="*/ 3782294 h 3782294"/>
              <a:gd name="csX4" fmla="*/ 207819 w 2930237"/>
              <a:gd name="csY4" fmla="*/ 924790 h 3782294"/>
              <a:gd name="csX5" fmla="*/ 1219242 w 2930237"/>
              <a:gd name="csY5" fmla="*/ 1759570 h 3782294"/>
              <a:gd name="csX6" fmla="*/ 1219242 w 2930237"/>
              <a:gd name="csY6" fmla="*/ 2563052 h 3782294"/>
              <a:gd name="csX7" fmla="*/ 1710995 w 2930237"/>
              <a:gd name="csY7" fmla="*/ 2563052 h 3782294"/>
              <a:gd name="csX8" fmla="*/ 1710995 w 2930237"/>
              <a:gd name="csY8" fmla="*/ 1759570 h 3782294"/>
              <a:gd name="csX9" fmla="*/ 1219242 w 2930237"/>
              <a:gd name="csY9" fmla="*/ 1759570 h 3782294"/>
              <a:gd name="csX0" fmla="*/ 207819 w 2930237"/>
              <a:gd name="csY0" fmla="*/ 966353 h 3823857"/>
              <a:gd name="csX1" fmla="*/ 2223656 w 2930237"/>
              <a:gd name="csY1" fmla="*/ 0 h 3823857"/>
              <a:gd name="csX2" fmla="*/ 2930237 w 2930237"/>
              <a:gd name="csY2" fmla="*/ 3823857 h 3823857"/>
              <a:gd name="csX3" fmla="*/ 0 w 2930237"/>
              <a:gd name="csY3" fmla="*/ 3823857 h 3823857"/>
              <a:gd name="csX4" fmla="*/ 207819 w 2930237"/>
              <a:gd name="csY4" fmla="*/ 966353 h 3823857"/>
              <a:gd name="csX5" fmla="*/ 1219242 w 2930237"/>
              <a:gd name="csY5" fmla="*/ 1801133 h 3823857"/>
              <a:gd name="csX6" fmla="*/ 1219242 w 2930237"/>
              <a:gd name="csY6" fmla="*/ 2604615 h 3823857"/>
              <a:gd name="csX7" fmla="*/ 1710995 w 2930237"/>
              <a:gd name="csY7" fmla="*/ 2604615 h 3823857"/>
              <a:gd name="csX8" fmla="*/ 1710995 w 2930237"/>
              <a:gd name="csY8" fmla="*/ 1801133 h 3823857"/>
              <a:gd name="csX9" fmla="*/ 1219242 w 2930237"/>
              <a:gd name="csY9" fmla="*/ 1801133 h 3823857"/>
              <a:gd name="csX0" fmla="*/ 207819 w 3247444"/>
              <a:gd name="csY0" fmla="*/ 966353 h 3823857"/>
              <a:gd name="csX1" fmla="*/ 2223656 w 3247444"/>
              <a:gd name="csY1" fmla="*/ 0 h 3823857"/>
              <a:gd name="csX2" fmla="*/ 2930237 w 3247444"/>
              <a:gd name="csY2" fmla="*/ 3823857 h 3823857"/>
              <a:gd name="csX3" fmla="*/ 0 w 3247444"/>
              <a:gd name="csY3" fmla="*/ 3823857 h 3823857"/>
              <a:gd name="csX4" fmla="*/ 207819 w 3247444"/>
              <a:gd name="csY4" fmla="*/ 966353 h 3823857"/>
              <a:gd name="csX5" fmla="*/ 1219242 w 3247444"/>
              <a:gd name="csY5" fmla="*/ 1801133 h 3823857"/>
              <a:gd name="csX6" fmla="*/ 1219242 w 3247444"/>
              <a:gd name="csY6" fmla="*/ 2604615 h 3823857"/>
              <a:gd name="csX7" fmla="*/ 1710995 w 3247444"/>
              <a:gd name="csY7" fmla="*/ 2604615 h 3823857"/>
              <a:gd name="csX8" fmla="*/ 1710995 w 3247444"/>
              <a:gd name="csY8" fmla="*/ 1801133 h 3823857"/>
              <a:gd name="csX9" fmla="*/ 1219242 w 3247444"/>
              <a:gd name="csY9" fmla="*/ 1801133 h 3823857"/>
              <a:gd name="csX0" fmla="*/ 187037 w 3226662"/>
              <a:gd name="csY0" fmla="*/ 966353 h 3990111"/>
              <a:gd name="csX1" fmla="*/ 2202874 w 3226662"/>
              <a:gd name="csY1" fmla="*/ 0 h 3990111"/>
              <a:gd name="csX2" fmla="*/ 2909455 w 3226662"/>
              <a:gd name="csY2" fmla="*/ 3823857 h 3990111"/>
              <a:gd name="csX3" fmla="*/ 0 w 3226662"/>
              <a:gd name="csY3" fmla="*/ 3990111 h 3990111"/>
              <a:gd name="csX4" fmla="*/ 187037 w 3226662"/>
              <a:gd name="csY4" fmla="*/ 966353 h 3990111"/>
              <a:gd name="csX5" fmla="*/ 1198460 w 3226662"/>
              <a:gd name="csY5" fmla="*/ 1801133 h 3990111"/>
              <a:gd name="csX6" fmla="*/ 1198460 w 3226662"/>
              <a:gd name="csY6" fmla="*/ 2604615 h 3990111"/>
              <a:gd name="csX7" fmla="*/ 1690213 w 3226662"/>
              <a:gd name="csY7" fmla="*/ 2604615 h 3990111"/>
              <a:gd name="csX8" fmla="*/ 1690213 w 3226662"/>
              <a:gd name="csY8" fmla="*/ 1801133 h 3990111"/>
              <a:gd name="csX9" fmla="*/ 1198460 w 3226662"/>
              <a:gd name="csY9" fmla="*/ 1801133 h 3990111"/>
              <a:gd name="csX0" fmla="*/ 187037 w 3219071"/>
              <a:gd name="csY0" fmla="*/ 966353 h 4592784"/>
              <a:gd name="csX1" fmla="*/ 2202874 w 3219071"/>
              <a:gd name="csY1" fmla="*/ 0 h 4592784"/>
              <a:gd name="csX2" fmla="*/ 2888673 w 3219071"/>
              <a:gd name="csY2" fmla="*/ 4592784 h 4592784"/>
              <a:gd name="csX3" fmla="*/ 0 w 3219071"/>
              <a:gd name="csY3" fmla="*/ 3990111 h 4592784"/>
              <a:gd name="csX4" fmla="*/ 187037 w 3219071"/>
              <a:gd name="csY4" fmla="*/ 966353 h 4592784"/>
              <a:gd name="csX5" fmla="*/ 1198460 w 3219071"/>
              <a:gd name="csY5" fmla="*/ 1801133 h 4592784"/>
              <a:gd name="csX6" fmla="*/ 1198460 w 3219071"/>
              <a:gd name="csY6" fmla="*/ 2604615 h 4592784"/>
              <a:gd name="csX7" fmla="*/ 1690213 w 3219071"/>
              <a:gd name="csY7" fmla="*/ 2604615 h 4592784"/>
              <a:gd name="csX8" fmla="*/ 1690213 w 3219071"/>
              <a:gd name="csY8" fmla="*/ 1801133 h 4592784"/>
              <a:gd name="csX9" fmla="*/ 1198460 w 3219071"/>
              <a:gd name="csY9" fmla="*/ 1801133 h 4592784"/>
              <a:gd name="csX0" fmla="*/ 238992 w 3271026"/>
              <a:gd name="csY0" fmla="*/ 966353 h 4592784"/>
              <a:gd name="csX1" fmla="*/ 2254829 w 3271026"/>
              <a:gd name="csY1" fmla="*/ 0 h 4592784"/>
              <a:gd name="csX2" fmla="*/ 2940628 w 3271026"/>
              <a:gd name="csY2" fmla="*/ 4592784 h 4592784"/>
              <a:gd name="csX3" fmla="*/ 0 w 3271026"/>
              <a:gd name="csY3" fmla="*/ 4374575 h 4592784"/>
              <a:gd name="csX4" fmla="*/ 238992 w 3271026"/>
              <a:gd name="csY4" fmla="*/ 966353 h 4592784"/>
              <a:gd name="csX5" fmla="*/ 1250415 w 3271026"/>
              <a:gd name="csY5" fmla="*/ 1801133 h 4592784"/>
              <a:gd name="csX6" fmla="*/ 1250415 w 3271026"/>
              <a:gd name="csY6" fmla="*/ 2604615 h 4592784"/>
              <a:gd name="csX7" fmla="*/ 1742168 w 3271026"/>
              <a:gd name="csY7" fmla="*/ 2604615 h 4592784"/>
              <a:gd name="csX8" fmla="*/ 1742168 w 3271026"/>
              <a:gd name="csY8" fmla="*/ 1801133 h 4592784"/>
              <a:gd name="csX9" fmla="*/ 1250415 w 3271026"/>
              <a:gd name="csY9" fmla="*/ 1801133 h 459278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71026" h="4592784">
                <a:moveTo>
                  <a:pt x="238992" y="966353"/>
                </a:moveTo>
                <a:cubicBezTo>
                  <a:pt x="3183083" y="370608"/>
                  <a:pt x="1534393" y="1042554"/>
                  <a:pt x="2254829" y="0"/>
                </a:cubicBezTo>
                <a:cubicBezTo>
                  <a:pt x="4204856" y="973283"/>
                  <a:pt x="2705101" y="3318165"/>
                  <a:pt x="2940628" y="4592784"/>
                </a:cubicBezTo>
                <a:lnTo>
                  <a:pt x="0" y="4374575"/>
                </a:lnTo>
                <a:cubicBezTo>
                  <a:pt x="0" y="3293920"/>
                  <a:pt x="238992" y="2047008"/>
                  <a:pt x="238992" y="966353"/>
                </a:cubicBezTo>
                <a:close/>
                <a:moveTo>
                  <a:pt x="1250415" y="1801133"/>
                </a:moveTo>
                <a:lnTo>
                  <a:pt x="1250415" y="2604615"/>
                </a:lnTo>
                <a:lnTo>
                  <a:pt x="1742168" y="2604615"/>
                </a:lnTo>
                <a:lnTo>
                  <a:pt x="1742168" y="1801133"/>
                </a:lnTo>
                <a:lnTo>
                  <a:pt x="1250415" y="180113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26A7D0-94CB-CA72-D12E-ED49B1319175}"/>
              </a:ext>
            </a:extLst>
          </p:cNvPr>
          <p:cNvSpPr/>
          <p:nvPr/>
        </p:nvSpPr>
        <p:spPr>
          <a:xfrm>
            <a:off x="3667991" y="800099"/>
            <a:ext cx="4185804" cy="4707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352F07-EE88-7A20-4323-DCE0F9F0EE52}"/>
              </a:ext>
            </a:extLst>
          </p:cNvPr>
          <p:cNvSpPr/>
          <p:nvPr/>
        </p:nvSpPr>
        <p:spPr>
          <a:xfrm>
            <a:off x="7853795" y="800099"/>
            <a:ext cx="4166754" cy="4354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3F30724-A4B4-F804-E6B2-0E08DECFCD2B}"/>
              </a:ext>
            </a:extLst>
          </p:cNvPr>
          <p:cNvGrpSpPr/>
          <p:nvPr/>
        </p:nvGrpSpPr>
        <p:grpSpPr>
          <a:xfrm>
            <a:off x="1936105" y="5453037"/>
            <a:ext cx="8319790" cy="940303"/>
            <a:chOff x="3339998" y="5414680"/>
            <a:chExt cx="8319790" cy="940303"/>
          </a:xfrm>
        </p:grpSpPr>
        <p:pic>
          <p:nvPicPr>
            <p:cNvPr id="39" name="Picture 3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textrm{Probability density:}\quad\rho\left(\cos\theta^*\right) = \frac{3}{8}\frac{m_{A'}^2 + 4m_f^2 + \left(m_{A'}^2 - 4m_f^2\right)\cos^2\theta^*}{m_{A'}^2 + 2m_f^2}\,.$$&#10;&#10;\end{document}" title="IguanaTex Picture Display">
              <a:extLst>
                <a:ext uri="{FF2B5EF4-FFF2-40B4-BE49-F238E27FC236}">
                  <a16:creationId xmlns:a16="http://schemas.microsoft.com/office/drawing/2014/main" id="{DB582676-A7C0-A152-BF8C-77CBA0EBE0E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9998" y="5414680"/>
              <a:ext cx="8199775" cy="940303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EF2B656-4275-A9F0-10DD-5C8FA4D24B9C}"/>
                </a:ext>
              </a:extLst>
            </p:cNvPr>
            <p:cNvSpPr/>
            <p:nvPr/>
          </p:nvSpPr>
          <p:spPr>
            <a:xfrm>
              <a:off x="11419758" y="5793946"/>
              <a:ext cx="240030" cy="3230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F37F348-049F-272C-A01B-16840D3D5C78}"/>
              </a:ext>
            </a:extLst>
          </p:cNvPr>
          <p:cNvSpPr/>
          <p:nvPr/>
        </p:nvSpPr>
        <p:spPr>
          <a:xfrm>
            <a:off x="109102" y="948690"/>
            <a:ext cx="2016878" cy="256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7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DAD1E-740C-4404-F29E-649864F2D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8665029B-308E-6B57-4F40-1E7B2A2B6DEA}"/>
              </a:ext>
            </a:extLst>
          </p:cNvPr>
          <p:cNvGrpSpPr/>
          <p:nvPr/>
        </p:nvGrpSpPr>
        <p:grpSpPr>
          <a:xfrm>
            <a:off x="0" y="804032"/>
            <a:ext cx="12192000" cy="5291201"/>
            <a:chOff x="0" y="804032"/>
            <a:chExt cx="12192000" cy="5291201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CB3BBA85-8405-571E-0050-472AC492A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804032"/>
              <a:ext cx="12192000" cy="5249936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632DB7D-46B5-245F-E477-5079AE5CB1A8}"/>
                </a:ext>
              </a:extLst>
            </p:cNvPr>
            <p:cNvSpPr/>
            <p:nvPr/>
          </p:nvSpPr>
          <p:spPr>
            <a:xfrm>
              <a:off x="7853795" y="5154930"/>
              <a:ext cx="4166754" cy="9403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0EE8CC-D39A-2509-4677-BEB3AD1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3" y="-162000"/>
            <a:ext cx="11447525" cy="1325563"/>
          </a:xfrm>
        </p:spPr>
        <p:txBody>
          <a:bodyPr/>
          <a:lstStyle/>
          <a:p>
            <a:r>
              <a:rPr lang="en-US" dirty="0"/>
              <a:t>Results – decay products angular spectrum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44F69A0-A825-5536-9B22-3F6BED8AD9F5}"/>
              </a:ext>
            </a:extLst>
          </p:cNvPr>
          <p:cNvGrpSpPr/>
          <p:nvPr/>
        </p:nvGrpSpPr>
        <p:grpSpPr>
          <a:xfrm>
            <a:off x="1936105" y="5453037"/>
            <a:ext cx="8319790" cy="940303"/>
            <a:chOff x="3339998" y="5414680"/>
            <a:chExt cx="8319790" cy="940303"/>
          </a:xfrm>
        </p:grpSpPr>
        <p:pic>
          <p:nvPicPr>
            <p:cNvPr id="39" name="Picture 3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textrm{Probability density:}\quad\rho\left(\cos\theta^*\right) = \frac{3}{8}\frac{m_{A'}^2 + 4m_f^2 + \left(m_{A'}^2 - 4m_f^2\right)\cos^2\theta^*}{m_{A'}^2 + 2m_f^2}\,.$$&#10;&#10;\end{document}" title="IguanaTex Picture Display">
              <a:extLst>
                <a:ext uri="{FF2B5EF4-FFF2-40B4-BE49-F238E27FC236}">
                  <a16:creationId xmlns:a16="http://schemas.microsoft.com/office/drawing/2014/main" id="{17739052-25F5-8D20-4631-A2F3212F822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9998" y="5414680"/>
              <a:ext cx="8199775" cy="940303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D59DD1-6BD4-7B5B-A204-CF57AE0CF3B8}"/>
                </a:ext>
              </a:extLst>
            </p:cNvPr>
            <p:cNvSpPr/>
            <p:nvPr/>
          </p:nvSpPr>
          <p:spPr>
            <a:xfrm>
              <a:off x="11419758" y="5793946"/>
              <a:ext cx="240030" cy="3230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2737A4F-A153-B437-EF0E-DAD76B82F0B0}"/>
              </a:ext>
            </a:extLst>
          </p:cNvPr>
          <p:cNvSpPr/>
          <p:nvPr/>
        </p:nvSpPr>
        <p:spPr>
          <a:xfrm>
            <a:off x="0" y="0"/>
            <a:ext cx="12195570" cy="6858000"/>
          </a:xfrm>
          <a:prstGeom prst="rect">
            <a:avLst/>
          </a:prstGeom>
          <a:solidFill>
            <a:srgbClr val="0000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4D7BA7-FE35-3DD6-EC5F-D1A37F9C2EED}"/>
              </a:ext>
            </a:extLst>
          </p:cNvPr>
          <p:cNvGrpSpPr/>
          <p:nvPr/>
        </p:nvGrpSpPr>
        <p:grpSpPr>
          <a:xfrm>
            <a:off x="1382077" y="723541"/>
            <a:ext cx="9427845" cy="5526668"/>
            <a:chOff x="1382077" y="723541"/>
            <a:chExt cx="9427845" cy="552666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9604DB0-B96C-741B-6E14-9E7E7A474059}"/>
                </a:ext>
              </a:extLst>
            </p:cNvPr>
            <p:cNvSpPr/>
            <p:nvPr/>
          </p:nvSpPr>
          <p:spPr>
            <a:xfrm>
              <a:off x="1382077" y="723541"/>
              <a:ext cx="9427845" cy="55266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CA71354B-BEDC-8E42-29FE-3B4D4E4C4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139178" y="1000913"/>
              <a:ext cx="7913644" cy="4971923"/>
            </a:xfrm>
            <a:prstGeom prst="rect">
              <a:avLst/>
            </a:prstGeom>
          </p:spPr>
        </p:pic>
      </p:grp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D415302F-83EB-7FC4-E54D-D4398482B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46708" y="5800642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326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169F5-8430-18C5-4D29-BBDE6F33A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specific analyses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3EB8D-2FFA-38D7-6741-CB55FBA6D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FASER and </a:t>
            </a:r>
            <a:r>
              <a:rPr lang="en-US" dirty="0" err="1"/>
              <a:t>SHiP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FASER and </a:t>
            </a:r>
            <a:r>
              <a:rPr lang="en-US" dirty="0" err="1"/>
              <a:t>SHiP</a:t>
            </a:r>
            <a:r>
              <a:rPr lang="en-US" dirty="0"/>
              <a:t> represent two extremes;</a:t>
            </a:r>
            <a:br>
              <a:rPr lang="en-US" dirty="0"/>
            </a:br>
            <a:r>
              <a:rPr lang="en-US" dirty="0"/>
              <a:t>a high and a low boost system.</a:t>
            </a:r>
          </a:p>
          <a:p>
            <a:r>
              <a:rPr lang="en-US" dirty="0"/>
              <a:t>SC were thought to be negligible in FASER but without diligently checking – until our recent paper.</a:t>
            </a:r>
          </a:p>
        </p:txBody>
      </p:sp>
      <p:sp>
        <p:nvSpPr>
          <p:cNvPr id="4" name="Slide Number Placeholder 18">
            <a:extLst>
              <a:ext uri="{FF2B5EF4-FFF2-40B4-BE49-F238E27FC236}">
                <a16:creationId xmlns:a16="http://schemas.microsoft.com/office/drawing/2014/main" id="{C311AC26-35AB-86CF-BDCA-020CD168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2809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A690A-6E7B-924A-B435-2A013DB05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4369D38-B15A-2897-7B91-2B3ACEAE8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B19AD097-7B31-0A02-791E-7B08B4ABFD4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63801" y="3002950"/>
            <a:ext cx="2133" cy="2133"/>
          </a:xfrm>
          <a:prstGeom prst="rect">
            <a:avLst/>
          </a:prstGeom>
        </p:spPr>
      </p:pic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1DD3B738-4AF9-1898-1126-6017D41AA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4939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An Independent Signal Generator (ISG) was used to produce truth-level simulations of FASER &amp; </a:t>
            </a:r>
            <a:r>
              <a:rPr lang="en-US" dirty="0" err="1"/>
              <a:t>SHiP</a:t>
            </a:r>
            <a:r>
              <a:rPr lang="en-US" dirty="0"/>
              <a:t> experiments.</a:t>
            </a:r>
          </a:p>
          <a:p>
            <a:pPr>
              <a:lnSpc>
                <a:spcPct val="200000"/>
              </a:lnSpc>
            </a:pPr>
            <a:r>
              <a:rPr lang="en-US" dirty="0"/>
              <a:t>Spin correlations were included with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r>
              <a:rPr lang="en-US" dirty="0"/>
              <a:t>Detector effects such as EM showers in the calorimeter were</a:t>
            </a:r>
            <a:br>
              <a:rPr lang="en-US" dirty="0"/>
            </a:br>
            <a:r>
              <a:rPr lang="en-US" dirty="0"/>
              <a:t>not incorporated.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20D759-3E05-0D08-0DC3-E7864250E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specific analyses</a:t>
            </a:r>
          </a:p>
        </p:txBody>
      </p:sp>
      <p:pic>
        <p:nvPicPr>
          <p:cNvPr id="10" name="Picture 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rho\left(\cos\theta^*\right) = \frac{3}{8}\frac{m_{A'}^2 + 4m_f^2 + \left(m_{A'}^2 - 4m_f^2\right)\cos^2\theta^*}{m_{A'}^2 + 2m_f^2}\,.$$&#10;&#10;\end{document}" title="IguanaTex Picture Display">
            <a:extLst>
              <a:ext uri="{FF2B5EF4-FFF2-40B4-BE49-F238E27FC236}">
                <a16:creationId xmlns:a16="http://schemas.microsoft.com/office/drawing/2014/main" id="{A31CC2E7-BF66-D351-BE3C-A31231BA2C0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98" y="3850322"/>
            <a:ext cx="5512005" cy="9403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4011CD-DCE5-B050-9C46-D174FC95238D}"/>
              </a:ext>
            </a:extLst>
          </p:cNvPr>
          <p:cNvSpPr txBox="1"/>
          <p:nvPr/>
        </p:nvSpPr>
        <p:spPr>
          <a:xfrm>
            <a:off x="172155" y="6033184"/>
            <a:ext cx="11847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CERN-FASER-NOTE-2022-011</a:t>
            </a:r>
            <a:r>
              <a:rPr lang="en-US" dirty="0"/>
              <a:t> FASER Collaboration E. Welch, et al., “Dark Photon Signal Validation and Systematic Uncertainties for LHC Run 3 in 2022”.</a:t>
            </a:r>
          </a:p>
        </p:txBody>
      </p:sp>
    </p:spTree>
    <p:extLst>
      <p:ext uri="{BB962C8B-B14F-4D97-AF65-F5344CB8AC3E}">
        <p14:creationId xmlns:p14="http://schemas.microsoft.com/office/powerpoint/2010/main" val="338599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2BE52A2-C62E-C689-C3D0-4D7C9B4A6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970FD50-A6C2-DC6D-6A95-8CFEEAB38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62500" lnSpcReduction="20000"/>
          </a:bodyPr>
          <a:lstStyle>
            <a:lvl1pPr marL="457200" indent="-4572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Century Gothic" panose="020B0502020202020204" pitchFamily="34" charset="0"/>
              <a:buChar char="–"/>
              <a:defRPr/>
            </a:lvl2pPr>
          </a:lstStyle>
          <a:p>
            <a:pPr lvl="0">
              <a:lnSpc>
                <a:spcPct val="200000"/>
              </a:lnSpc>
            </a:pPr>
            <a:r>
              <a:rPr lang="en-US" dirty="0"/>
              <a:t>Introduction</a:t>
            </a:r>
          </a:p>
          <a:p>
            <a:pPr lvl="1"/>
            <a:r>
              <a:rPr lang="en-US" dirty="0"/>
              <a:t>What are dark photons? How are they produced and detected?</a:t>
            </a:r>
          </a:p>
          <a:p>
            <a:r>
              <a:rPr lang="en-US" dirty="0"/>
              <a:t>Gap in the literature</a:t>
            </a:r>
          </a:p>
          <a:p>
            <a:pPr lvl="1"/>
            <a:r>
              <a:rPr lang="en-US" dirty="0"/>
              <a:t>Spin correlations and the narrow width approximation</a:t>
            </a:r>
          </a:p>
          <a:p>
            <a:pPr lvl="1"/>
            <a:r>
              <a:rPr lang="en-US" dirty="0"/>
              <a:t>Usual treatments of dark photon detection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What we did different</a:t>
            </a:r>
          </a:p>
          <a:p>
            <a:pPr lvl="1"/>
            <a:r>
              <a:rPr lang="en-US" dirty="0"/>
              <a:t>Analytic results and simulations</a:t>
            </a:r>
          </a:p>
          <a:p>
            <a:pPr lvl="1"/>
            <a:r>
              <a:rPr lang="en-US" dirty="0"/>
              <a:t>Impact on current experiments and outlook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6D500FB-E63B-1973-8DC9-E774CAC4A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C2F4885-C54F-F7DF-923D-F0E2B58FA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2DF1BD-8F6B-4F96-A96C-AC9F8C8205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3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F9A06-2231-8828-3342-93750E62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analysis</a:t>
            </a:r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CDA61FAC-5C16-7D8B-A20D-FDBB10A0F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6BF5BBA7-5165-2B93-7EBA-41A7619D0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Detector geometry</a:t>
            </a:r>
          </a:p>
          <a:p>
            <a:pPr>
              <a:lnSpc>
                <a:spcPct val="200000"/>
              </a:lnSpc>
            </a:pPr>
            <a:r>
              <a:rPr lang="en-US" dirty="0"/>
              <a:t>Total energy in the calorimeter</a:t>
            </a:r>
          </a:p>
          <a:p>
            <a:r>
              <a:rPr lang="en-US" dirty="0"/>
              <a:t>Two charged tracks with</a:t>
            </a:r>
          </a:p>
          <a:p>
            <a:pPr>
              <a:lnSpc>
                <a:spcPct val="200000"/>
              </a:lnSpc>
            </a:pPr>
            <a:r>
              <a:rPr lang="en-US" dirty="0"/>
              <a:t>Central tracks – tracks must remain within the cylinder.</a:t>
            </a:r>
          </a:p>
          <a:p>
            <a:pPr>
              <a:lnSpc>
                <a:spcPct val="200000"/>
              </a:lnSpc>
            </a:pPr>
            <a:r>
              <a:rPr lang="en-US" dirty="0"/>
              <a:t>Pion momentum distribution was taken from EPOS – LHC.</a:t>
            </a:r>
          </a:p>
        </p:txBody>
      </p:sp>
      <p:pic>
        <p:nvPicPr>
          <p:cNvPr id="31" name="Picture 30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p &gt; 20\,\textrm{GeV}\,.$$&#10;&#10;\end{document}" title="IguanaTex Picture Display">
            <a:extLst>
              <a:ext uri="{FF2B5EF4-FFF2-40B4-BE49-F238E27FC236}">
                <a16:creationId xmlns:a16="http://schemas.microsoft.com/office/drawing/2014/main" id="{B80E0BAE-CAD4-1C20-C49B-6E838E2259C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876" y="3930244"/>
            <a:ext cx="1783466" cy="33493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58B4A66-B715-192D-FD5E-08BD087FECA0}"/>
              </a:ext>
            </a:extLst>
          </p:cNvPr>
          <p:cNvGrpSpPr/>
          <p:nvPr/>
        </p:nvGrpSpPr>
        <p:grpSpPr>
          <a:xfrm>
            <a:off x="4766887" y="365125"/>
            <a:ext cx="6340186" cy="2489723"/>
            <a:chOff x="5325687" y="410957"/>
            <a:chExt cx="6340186" cy="248972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4D6C72-0B9B-E15E-644F-DD7821A78512}"/>
                </a:ext>
              </a:extLst>
            </p:cNvPr>
            <p:cNvGrpSpPr/>
            <p:nvPr/>
          </p:nvGrpSpPr>
          <p:grpSpPr>
            <a:xfrm>
              <a:off x="5325687" y="812107"/>
              <a:ext cx="6340186" cy="2088573"/>
              <a:chOff x="5112327" y="1340427"/>
              <a:chExt cx="6340186" cy="20885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5096776-8E0E-8D76-E3E4-94367CDFC2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2327" y="1453241"/>
                <a:ext cx="6340186" cy="1975759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CABC308-7136-6133-C4BF-A9CFCE7F76EE}"/>
                  </a:ext>
                </a:extLst>
              </p:cNvPr>
              <p:cNvSpPr/>
              <p:nvPr/>
            </p:nvSpPr>
            <p:spPr>
              <a:xfrm>
                <a:off x="6359236" y="1340427"/>
                <a:ext cx="2140528" cy="6546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4485317-36F1-62AD-8F4F-FCB49E0C2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83528" y="410957"/>
              <a:ext cx="3425780" cy="1089498"/>
            </a:xfrm>
            <a:prstGeom prst="rect">
              <a:avLst/>
            </a:prstGeom>
          </p:spPr>
        </p:pic>
      </p:grpSp>
      <p:pic>
        <p:nvPicPr>
          <p:cNvPr id="33" name="Picture 32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E_{e^+} + E_{e^-} &gt; 500\,\rm{GeV}\,.$$&#10;&#10;\end{document}" title="IguanaTex Picture Display">
            <a:extLst>
              <a:ext uri="{FF2B5EF4-FFF2-40B4-BE49-F238E27FC236}">
                <a16:creationId xmlns:a16="http://schemas.microsoft.com/office/drawing/2014/main" id="{78DE697E-7733-DE7E-2896-2B11BA1B93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86" y="3072729"/>
            <a:ext cx="3104001" cy="31786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94B23C0-1544-1B89-1878-067C862E8A17}"/>
              </a:ext>
            </a:extLst>
          </p:cNvPr>
          <p:cNvSpPr txBox="1"/>
          <p:nvPr/>
        </p:nvSpPr>
        <p:spPr>
          <a:xfrm>
            <a:off x="619541" y="6190093"/>
            <a:ext cx="11847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/>
              </a:rPr>
              <a:t>arXiv:2308.05587 [hep-</a:t>
            </a:r>
            <a:r>
              <a:rPr lang="en-US" dirty="0" err="1">
                <a:hlinkClick r:id="rId9"/>
              </a:rPr>
              <a:t>ph</a:t>
            </a:r>
            <a:r>
              <a:rPr lang="en-US" dirty="0">
                <a:hlinkClick r:id="rId9"/>
              </a:rPr>
              <a:t>]</a:t>
            </a:r>
            <a:r>
              <a:rPr lang="en-US" dirty="0"/>
              <a:t> FASER Collaboration, Aug 10, 2023</a:t>
            </a:r>
          </a:p>
          <a:p>
            <a:r>
              <a:rPr lang="en-US" dirty="0">
                <a:hlinkClick r:id="rId10"/>
              </a:rPr>
              <a:t>arXiv:1306.0121   [hep-</a:t>
            </a:r>
            <a:r>
              <a:rPr lang="en-US" dirty="0" err="1">
                <a:hlinkClick r:id="rId10"/>
              </a:rPr>
              <a:t>ph</a:t>
            </a:r>
            <a:r>
              <a:rPr lang="en-US" dirty="0">
                <a:hlinkClick r:id="rId10"/>
              </a:rPr>
              <a:t>]</a:t>
            </a:r>
            <a:r>
              <a:rPr lang="en-US" dirty="0"/>
              <a:t> T. Pierog, Iu. Karpenko et al. Jun 1, 2013</a:t>
            </a:r>
          </a:p>
        </p:txBody>
      </p:sp>
    </p:spTree>
    <p:extLst>
      <p:ext uri="{BB962C8B-B14F-4D97-AF65-F5344CB8AC3E}">
        <p14:creationId xmlns:p14="http://schemas.microsoft.com/office/powerpoint/2010/main" val="261603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B4B629-534E-48B8-72ED-B7D060360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393" y="656960"/>
            <a:ext cx="7329607" cy="55440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D75150-EE03-B224-6EAE-3328221CF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analysis</a:t>
            </a:r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FFEF8C33-35D3-7649-F09D-1382A583C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DD4019F-973B-D7AF-14DF-95EA512D5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419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Throughout parameter</a:t>
            </a:r>
            <a:br>
              <a:rPr lang="en-US" dirty="0"/>
            </a:br>
            <a:r>
              <a:rPr lang="en-US" dirty="0"/>
              <a:t>space with sensitivity</a:t>
            </a:r>
            <a:br>
              <a:rPr lang="en-US" dirty="0"/>
            </a:br>
            <a:r>
              <a:rPr lang="en-US" dirty="0"/>
              <a:t>1-6% reduction.</a:t>
            </a:r>
          </a:p>
          <a:p>
            <a:r>
              <a:rPr lang="en-US" dirty="0"/>
              <a:t>However, </a:t>
            </a:r>
            <a:br>
              <a:rPr lang="en-US" dirty="0"/>
            </a:br>
            <a:r>
              <a:rPr lang="en-US" dirty="0"/>
              <a:t>just 1-2% reduction in </a:t>
            </a:r>
            <a:br>
              <a:rPr lang="en-US" dirty="0"/>
            </a:br>
            <a:r>
              <a:rPr lang="en-US" dirty="0"/>
              <a:t>unprobed region.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467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75326918-3009-594D-9213-5E87A1AD0A7E}"/>
              </a:ext>
            </a:extLst>
          </p:cNvPr>
          <p:cNvGrpSpPr/>
          <p:nvPr/>
        </p:nvGrpSpPr>
        <p:grpSpPr>
          <a:xfrm>
            <a:off x="4900497" y="284011"/>
            <a:ext cx="7291503" cy="3063049"/>
            <a:chOff x="4900497" y="284011"/>
            <a:chExt cx="7291503" cy="306304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E26F91E-8261-7CAE-BDC8-24221205E57C}"/>
                </a:ext>
              </a:extLst>
            </p:cNvPr>
            <p:cNvGrpSpPr/>
            <p:nvPr/>
          </p:nvGrpSpPr>
          <p:grpSpPr>
            <a:xfrm>
              <a:off x="4900497" y="576428"/>
              <a:ext cx="7291503" cy="2770632"/>
              <a:chOff x="4900497" y="658368"/>
              <a:chExt cx="7291503" cy="277063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FC90DEC-C509-82C7-C6D8-93519C1675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00497" y="746233"/>
                <a:ext cx="7291503" cy="2682767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C18807B-A46E-A5E6-83C3-A646D089D3DD}"/>
                  </a:ext>
                </a:extLst>
              </p:cNvPr>
              <p:cNvSpPr/>
              <p:nvPr/>
            </p:nvSpPr>
            <p:spPr>
              <a:xfrm>
                <a:off x="6096000" y="658368"/>
                <a:ext cx="1560576" cy="6461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0FBEA42-5E2A-24D5-1B7D-A61D4CDFA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8705" y="284011"/>
              <a:ext cx="2215166" cy="836579"/>
            </a:xfrm>
            <a:prstGeom prst="rect">
              <a:avLst/>
            </a:prstGeom>
          </p:spPr>
        </p:pic>
      </p:grp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A18333CF-B24A-68AB-EFFD-2CF24B16F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5932" cy="4351338"/>
          </a:xfrm>
          <a:ln>
            <a:noFill/>
          </a:ln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Detector geometry</a:t>
            </a:r>
          </a:p>
          <a:p>
            <a:pPr>
              <a:lnSpc>
                <a:spcPct val="200000"/>
              </a:lnSpc>
            </a:pPr>
            <a:r>
              <a:rPr lang="en-US" dirty="0"/>
              <a:t>Impact parameter of dark photon decay.</a:t>
            </a:r>
          </a:p>
          <a:p>
            <a:pPr>
              <a:lnSpc>
                <a:spcPct val="200000"/>
              </a:lnSpc>
            </a:pPr>
            <a:r>
              <a:rPr lang="en-US" dirty="0"/>
              <a:t>Two charged tracks with </a:t>
            </a:r>
          </a:p>
          <a:p>
            <a:r>
              <a:rPr lang="en-US" dirty="0"/>
              <a:t>Eta meson momentum distribution was sourced from </a:t>
            </a:r>
            <a:r>
              <a:rPr lang="en-US" dirty="0" err="1"/>
              <a:t>FairShip</a:t>
            </a:r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2A7915-AC39-DDDE-B362-63EDA1C0C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SHiP</a:t>
            </a:r>
            <a:r>
              <a:rPr lang="en-US" dirty="0"/>
              <a:t> analysis</a:t>
            </a:r>
          </a:p>
        </p:txBody>
      </p:sp>
      <p:pic>
        <p:nvPicPr>
          <p:cNvPr id="29" name="Picture 2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p &gt; 1\,\textrm{GeV}\,.$$&#10;&#10;\end{document}" title="IguanaTex Picture Display">
            <a:extLst>
              <a:ext uri="{FF2B5EF4-FFF2-40B4-BE49-F238E27FC236}">
                <a16:creationId xmlns:a16="http://schemas.microsoft.com/office/drawing/2014/main" id="{ABC0275E-AE93-F166-467B-E0197C84AF4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499" y="4024444"/>
            <a:ext cx="1589333" cy="334933"/>
          </a:xfrm>
          <a:prstGeom prst="rect">
            <a:avLst/>
          </a:prstGeom>
        </p:spPr>
      </p:pic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23615C3C-1423-2550-C3FA-F848C5B7F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5D223-7AFC-BF50-5269-03FDFE12F211}"/>
              </a:ext>
            </a:extLst>
          </p:cNvPr>
          <p:cNvSpPr txBox="1"/>
          <p:nvPr/>
        </p:nvSpPr>
        <p:spPr>
          <a:xfrm>
            <a:off x="127326" y="5972537"/>
            <a:ext cx="12072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arXiv:2010.11057 [hep-ex]</a:t>
            </a:r>
            <a:r>
              <a:rPr lang="en-US" dirty="0"/>
              <a:t> Sensitivity of the </a:t>
            </a:r>
            <a:r>
              <a:rPr lang="en-US" dirty="0" err="1"/>
              <a:t>SHiP</a:t>
            </a:r>
            <a:r>
              <a:rPr lang="en-US" dirty="0"/>
              <a:t> experiment to light dark matter</a:t>
            </a:r>
            <a:r>
              <a:rPr lang="en-US" b="1" dirty="0"/>
              <a:t> </a:t>
            </a:r>
            <a:r>
              <a:rPr lang="en-US" dirty="0" err="1"/>
              <a:t>SHiP</a:t>
            </a:r>
            <a:r>
              <a:rPr lang="en-US" dirty="0"/>
              <a:t> Collaboration. Apr 2021</a:t>
            </a:r>
          </a:p>
          <a:p>
            <a:r>
              <a:rPr lang="en-US" dirty="0">
                <a:hlinkClick r:id="rId8"/>
              </a:rPr>
              <a:t>https://cds.cern.ch/record/2878604</a:t>
            </a:r>
            <a:r>
              <a:rPr lang="en-US" dirty="0"/>
              <a:t> BDF/</a:t>
            </a:r>
            <a:r>
              <a:rPr lang="en-US" dirty="0" err="1"/>
              <a:t>SHiP</a:t>
            </a:r>
            <a:r>
              <a:rPr lang="en-US" dirty="0"/>
              <a:t> at the ECN3 high-intensity beam facility, Oct 2023</a:t>
            </a:r>
          </a:p>
        </p:txBody>
      </p:sp>
    </p:spTree>
    <p:extLst>
      <p:ext uri="{BB962C8B-B14F-4D97-AF65-F5344CB8AC3E}">
        <p14:creationId xmlns:p14="http://schemas.microsoft.com/office/powerpoint/2010/main" val="103753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F9195-3D6A-14DA-DE0B-C6C37D47B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737BCE-1E0F-2FEB-162C-949D1E69F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665" y="316678"/>
            <a:ext cx="7881870" cy="59468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D7AB15-621D-1B00-9623-8E7C3D6CD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91" y="365125"/>
            <a:ext cx="10515600" cy="1325563"/>
          </a:xfrm>
        </p:spPr>
        <p:txBody>
          <a:bodyPr/>
          <a:lstStyle/>
          <a:p>
            <a:r>
              <a:rPr lang="en-US" dirty="0" err="1"/>
              <a:t>SHiP</a:t>
            </a:r>
            <a:r>
              <a:rPr lang="en-US" dirty="0"/>
              <a:t> analysis</a:t>
            </a:r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05782C04-2030-A474-93EC-FC961352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A71E4B3B-8EDC-D264-4B31-72E072108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891" y="1825625"/>
            <a:ext cx="10515600" cy="4351338"/>
          </a:xfrm>
        </p:spPr>
        <p:txBody>
          <a:bodyPr/>
          <a:lstStyle/>
          <a:p>
            <a:r>
              <a:rPr lang="en-US" dirty="0"/>
              <a:t>In meson channel only</a:t>
            </a:r>
          </a:p>
          <a:p>
            <a:r>
              <a:rPr lang="en-US" dirty="0"/>
              <a:t>With </a:t>
            </a:r>
            <a:r>
              <a:rPr lang="en-US" dirty="0" err="1"/>
              <a:t>SHiP’s</a:t>
            </a:r>
            <a:r>
              <a:rPr lang="en-US" dirty="0"/>
              <a:t> proposed cuts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42DCF9A-CC65-73C9-BA03-5F637B8D4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053407"/>
              </p:ext>
            </p:extLst>
          </p:nvPr>
        </p:nvGraphicFramePr>
        <p:xfrm>
          <a:off x="247891" y="5851110"/>
          <a:ext cx="11105909" cy="914400"/>
        </p:xfrm>
        <a:graphic>
          <a:graphicData uri="http://schemas.openxmlformats.org/drawingml/2006/table">
            <a:tbl>
              <a:tblPr/>
              <a:tblGrid>
                <a:gridCol w="11105909">
                  <a:extLst>
                    <a:ext uri="{9D8B030D-6E8A-4147-A177-3AD203B41FA5}">
                      <a16:colId xmlns:a16="http://schemas.microsoft.com/office/drawing/2014/main" val="28350643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b="0" u="none" strike="noStrike" dirty="0">
                          <a:effectLst/>
                        </a:rPr>
                      </a:br>
                      <a:r>
                        <a:rPr lang="en-US" b="0" u="none" strike="noStrike" dirty="0">
                          <a:effectLst/>
                          <a:hlinkClick r:id="rId4"/>
                        </a:rPr>
                        <a:t>arXiv:2011.05115 </a:t>
                      </a:r>
                      <a:r>
                        <a:rPr lang="en-US" b="0" dirty="0">
                          <a:effectLst/>
                          <a:hlinkClick r:id="rId4"/>
                        </a:rPr>
                        <a:t>[hep-ex]</a:t>
                      </a:r>
                      <a:r>
                        <a:rPr lang="en-US" b="0" dirty="0">
                          <a:effectLst/>
                        </a:rPr>
                        <a:t> -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Sensitivity of the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SHiP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experiment to dark photons decaying to a pair of charged particles,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SHiP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Collaboration, May 2021.</a:t>
                      </a:r>
                    </a:p>
                  </a:txBody>
                  <a:tcPr marR="49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355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602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5A221-98C3-59F9-C326-EF5CB948F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1E309-5D80-C8DF-E19D-E2C7B72BC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6E00F-073F-9404-D7F3-5C8EABF6E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072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Spin correlations are generically relevant to fixed target experiments</a:t>
            </a:r>
          </a:p>
          <a:p>
            <a:pPr lvl="1"/>
            <a:r>
              <a:rPr lang="en-US" dirty="0"/>
              <a:t>enhance energy asymmetry</a:t>
            </a:r>
          </a:p>
          <a:p>
            <a:pPr lvl="1"/>
            <a:r>
              <a:rPr lang="en-US" dirty="0"/>
              <a:t>enhance fermion opening angle</a:t>
            </a:r>
          </a:p>
          <a:p>
            <a:pPr lvl="1"/>
            <a:r>
              <a:rPr lang="en-US" dirty="0"/>
              <a:t>lighter fermions get a generically larger correction</a:t>
            </a:r>
          </a:p>
          <a:p>
            <a:r>
              <a:rPr lang="en-US" dirty="0"/>
              <a:t>Spin correlations impact experimental cuts and acceptances</a:t>
            </a:r>
          </a:p>
          <a:p>
            <a:r>
              <a:rPr lang="en-US" dirty="0"/>
              <a:t>Both projected </a:t>
            </a:r>
            <a:r>
              <a:rPr lang="en-US" dirty="0" err="1"/>
              <a:t>SHiP</a:t>
            </a:r>
            <a:r>
              <a:rPr lang="en-US" dirty="0"/>
              <a:t> and future FASER search stand to benefit from reassessing cuts in the light of spin correlations effects</a:t>
            </a:r>
          </a:p>
          <a:p>
            <a:endParaRPr lang="en-US" dirty="0"/>
          </a:p>
        </p:txBody>
      </p:sp>
      <p:sp>
        <p:nvSpPr>
          <p:cNvPr id="4" name="Slide Number Placeholder 18">
            <a:extLst>
              <a:ext uri="{FF2B5EF4-FFF2-40B4-BE49-F238E27FC236}">
                <a16:creationId xmlns:a16="http://schemas.microsoft.com/office/drawing/2014/main" id="{F58CBDDC-FDE3-16A1-2DF5-E3289BB15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16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3765C5-0E2D-EAB0-F51E-8D64B71B1EBB}"/>
              </a:ext>
            </a:extLst>
          </p:cNvPr>
          <p:cNvSpPr txBox="1"/>
          <p:nvPr/>
        </p:nvSpPr>
        <p:spPr>
          <a:xfrm>
            <a:off x="3796496" y="2921169"/>
            <a:ext cx="4187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012100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7FC72-9CB4-D250-86BC-6CD60FB7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generation for FASER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2F5E4-1E89-8F7B-8B55-3624F043A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180251BA-A015-ECCE-E248-0D4511EBC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180CA8-C930-91F5-23DB-010994828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9" y="1825625"/>
            <a:ext cx="4117119" cy="331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FA5BAD-DDB1-0D68-4D01-B25B2420B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088" y="1825625"/>
            <a:ext cx="7879960" cy="347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4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59EDC5-0C70-6CE5-97B8-25259FC35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366A666-62E4-E972-502B-34C72C48B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577" y="1027906"/>
            <a:ext cx="7696092" cy="2906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440AD-E874-0A9C-F1CC-C40A8DF7B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468"/>
            <a:ext cx="10515600" cy="1325563"/>
          </a:xfrm>
        </p:spPr>
        <p:txBody>
          <a:bodyPr/>
          <a:lstStyle/>
          <a:p>
            <a:r>
              <a:rPr lang="en-US" dirty="0"/>
              <a:t>Event generation for </a:t>
            </a:r>
            <a:r>
              <a:rPr lang="en-US" dirty="0" err="1"/>
              <a:t>SHiP</a:t>
            </a:r>
            <a:endParaRPr lang="en-US" dirty="0"/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B91D1C5F-7C07-D057-83FC-6C27C9E88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89624F-53E8-01D4-0C34-2F85A96F2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577" y="3814972"/>
            <a:ext cx="7696092" cy="290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7322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A6205-CB4A-5100-6571-BF49F8D72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1AD5122-ED37-28F4-8953-9AC946E7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B5557579-1120-69C2-2458-50FD9A0985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63801" y="3002950"/>
            <a:ext cx="2133" cy="2133"/>
          </a:xfrm>
          <a:prstGeom prst="rect">
            <a:avLst/>
          </a:prstGeom>
        </p:spPr>
      </p:pic>
      <p:pic>
        <p:nvPicPr>
          <p:cNvPr id="16" name="Picture 15" descr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pdensity_{\textrm{lab}}(E_1) &amp; = \left.\frac{12\left[ \left( \! A \! + \! \frac{m_f^2 m^2 M^2}{2}\right)\cosh^{-1} \! \left(\frac{x}{m_f}\right) - m_f m^2 M^2\sqrt{\left(\frac{x}{m_f}\right)^2 \! - 1}\left(E' - \frac{x}{2}\right)\right] }{\gamma\beta m^2 M^5\sqrt{1 - \frac{4m_f^2}{m^2}}\left(1 + \frac{2m_f^2}{m^2}\right)\left(1 - \frac{m^2}{M^2}\right)^3}\right|^{x = E^*_{1\textrm{max}}(E_1)}_{x = E^*_{1\textrm{min}}(E_1)}&#10;\end{align*}&#10;&#10;\end{document}" title="IguanaTex Picture Display">
            <a:extLst>
              <a:ext uri="{FF2B5EF4-FFF2-40B4-BE49-F238E27FC236}">
                <a16:creationId xmlns:a16="http://schemas.microsoft.com/office/drawing/2014/main" id="{CC074A01-174F-4FCA-AA65-EB013A21695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40" y="1862189"/>
            <a:ext cx="10730057" cy="2038857"/>
          </a:xfrm>
          <a:prstGeom prst="rect">
            <a:avLst/>
          </a:prstGeom>
        </p:spPr>
      </p:pic>
      <p:pic>
        <p:nvPicPr>
          <p:cNvPr id="18" name="Picture 17" descr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pdensity_{\textrm{lab}}(E_1) = \left.\frac{1}{2\gamma\beta}\frac{1}{E\sqrt{1 - \frac{4m_f^2}{m^2}}}\cosh^{-1}\left(\frac{x}{m_f}\right)\right|^{x = E^*_{1\textrm{max}}(E_1)}_{x = E^*_{1\textrm{min}}(E_1)} $$&#10;&#10;\end{document}" title="IguanaTex Picture Display">
            <a:extLst>
              <a:ext uri="{FF2B5EF4-FFF2-40B4-BE49-F238E27FC236}">
                <a16:creationId xmlns:a16="http://schemas.microsoft.com/office/drawing/2014/main" id="{55C1BE2A-1C9A-870B-A61B-3693AF7E46F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100" y="1818779"/>
            <a:ext cx="7673600" cy="2135467"/>
          </a:xfrm>
          <a:prstGeom prst="rect">
            <a:avLst/>
          </a:prstGeom>
        </p:spPr>
      </p:pic>
      <p:pic>
        <p:nvPicPr>
          <p:cNvPr id="23" name="Picture 22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E^*_{1\textrm{max}}(E_1) &amp; = \textrm{Min}\left(E_{1\textrm{max}}, \gamma\left(E_1 + \beta\sqrt{E_1^2 - m_f^2} \ \right)\right)\\&#10;    E^*_{1\textrm{min}}(E_1) &amp; = \textrm{Max}\left(E_{1\textrm{min}}, \gamma\left(E_1 - \beta\sqrt{E_1^2 - m_f^2} \ \right)\right)&#10;\end{align*}&#10;&#10;\end{document}" title="IguanaTex Picture Display">
            <a:extLst>
              <a:ext uri="{FF2B5EF4-FFF2-40B4-BE49-F238E27FC236}">
                <a16:creationId xmlns:a16="http://schemas.microsoft.com/office/drawing/2014/main" id="{AA4A9B69-6F40-3183-7A3B-5E37CA49FDF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343" y="4352098"/>
            <a:ext cx="5959314" cy="137691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EF002ED-AFE8-A4ED-8B5D-91EA9205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more analytic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215289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01A6E06-5C7D-09FD-3192-6AB4B74B348A}"/>
              </a:ext>
            </a:extLst>
          </p:cNvPr>
          <p:cNvSpPr/>
          <p:nvPr/>
        </p:nvSpPr>
        <p:spPr>
          <a:xfrm>
            <a:off x="762000" y="1730477"/>
            <a:ext cx="9827342" cy="9438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A55B03-476E-DDD8-AF20-39E2C4B97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Gauge 	bosons,    , of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Mass           and coupling</a:t>
            </a:r>
          </a:p>
          <a:p>
            <a:pPr>
              <a:lnSpc>
                <a:spcPct val="200000"/>
              </a:lnSpc>
            </a:pPr>
            <a:r>
              <a:rPr lang="en-US" dirty="0"/>
              <a:t>The simplest renormalizable gauge portal.</a:t>
            </a:r>
          </a:p>
          <a:p>
            <a:pPr>
              <a:lnSpc>
                <a:spcPct val="200000"/>
              </a:lnSpc>
            </a:pPr>
            <a:r>
              <a:rPr lang="en-US" dirty="0"/>
              <a:t>This yields fermion couplings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\textrm{U}(1)_D\,.$$&#10;&#10;\end{document}" title="IguanaTex Picture Display">
            <a:extLst>
              <a:ext uri="{FF2B5EF4-FFF2-40B4-BE49-F238E27FC236}">
                <a16:creationId xmlns:a16="http://schemas.microsoft.com/office/drawing/2014/main" id="{7E05D305-A0AF-BF3F-12B8-9DB3C79098D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672" y="2240125"/>
            <a:ext cx="1019733" cy="352000"/>
          </a:xfrm>
          <a:prstGeom prst="rect">
            <a:avLst/>
          </a:prstGeom>
        </p:spPr>
      </p:pic>
      <p:pic>
        <p:nvPicPr>
          <p:cNvPr id="15" name="Picture 14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A' $$&#10;&#10;\end{document}" title="IguanaTex Picture Display">
            <a:extLst>
              <a:ext uri="{FF2B5EF4-FFF2-40B4-BE49-F238E27FC236}">
                <a16:creationId xmlns:a16="http://schemas.microsoft.com/office/drawing/2014/main" id="{05A01B30-9F74-9FFC-3DF3-A409467A9C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45" y="2219974"/>
            <a:ext cx="349867" cy="285867"/>
          </a:xfrm>
          <a:prstGeom prst="rect">
            <a:avLst/>
          </a:prstGeom>
        </p:spPr>
      </p:pic>
      <p:pic>
        <p:nvPicPr>
          <p:cNvPr id="17" name="Picture 16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m_{A'} $$&#10;&#10;\end{document}" title="IguanaTex Picture Display">
            <a:extLst>
              <a:ext uri="{FF2B5EF4-FFF2-40B4-BE49-F238E27FC236}">
                <a16:creationId xmlns:a16="http://schemas.microsoft.com/office/drawing/2014/main" id="{BF21D0B1-CB69-CD44-442E-67BB55C2266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146" y="3163495"/>
            <a:ext cx="531200" cy="238933"/>
          </a:xfrm>
          <a:prstGeom prst="rect">
            <a:avLst/>
          </a:prstGeom>
        </p:spPr>
      </p:pic>
      <p:pic>
        <p:nvPicPr>
          <p:cNvPr id="14" name="Picture 1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varepsilon\,. $$&#10;&#10;\end{document}" title="IguanaTex Picture Display">
            <a:extLst>
              <a:ext uri="{FF2B5EF4-FFF2-40B4-BE49-F238E27FC236}">
                <a16:creationId xmlns:a16="http://schemas.microsoft.com/office/drawing/2014/main" id="{B85658F9-7AB7-AC63-9028-55FF5140C86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633" y="3178694"/>
            <a:ext cx="251733" cy="170667"/>
          </a:xfrm>
          <a:prstGeom prst="rect">
            <a:avLst/>
          </a:prstGeom>
        </p:spPr>
      </p:pic>
      <p:pic>
        <p:nvPicPr>
          <p:cNvPr id="26" name="Picture 25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la_{\gamma A'} = \frac{\varepsilon}{2} F_{\mu\nu} F^{\mu\nu}_D\,. $$&#10;&#10;\end{document}" title="IguanaTex Picture Display">
            <a:extLst>
              <a:ext uri="{FF2B5EF4-FFF2-40B4-BE49-F238E27FC236}">
                <a16:creationId xmlns:a16="http://schemas.microsoft.com/office/drawing/2014/main" id="{CC38246F-3AD0-A2CA-4BF0-F64E0083B0C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267" y="2070370"/>
            <a:ext cx="2562133" cy="650667"/>
          </a:xfrm>
          <a:prstGeom prst="rect">
            <a:avLst/>
          </a:prstGeom>
        </p:spPr>
      </p:pic>
      <p:pic>
        <p:nvPicPr>
          <p:cNvPr id="19" name="Picture 18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la_{\psi A'} = \varepsilon q \overline{\psi}\slashed{A'}\psi\,. $$&#10;&#10;\end{document}" title="IguanaTex Picture Display">
            <a:extLst>
              <a:ext uri="{FF2B5EF4-FFF2-40B4-BE49-F238E27FC236}">
                <a16:creationId xmlns:a16="http://schemas.microsoft.com/office/drawing/2014/main" id="{C13AFFC1-6354-CB25-0CD4-F6A28D8059E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267" y="4939462"/>
            <a:ext cx="2436266" cy="454400"/>
          </a:xfrm>
          <a:prstGeom prst="rect">
            <a:avLst/>
          </a:prstGeom>
        </p:spPr>
      </p:pic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2FDB9D69-5100-B869-AA89-6A6650946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3</a:t>
            </a:fld>
            <a:endParaRPr lang="en-US"/>
          </a:p>
        </p:txBody>
      </p:sp>
      <p:pic>
        <p:nvPicPr>
          <p:cNvPr id="23" name="Picture 22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textrm{U}(1)_{EM} $$&#10;&#10;\end{document}" title="IguanaTex Picture Display">
            <a:extLst>
              <a:ext uri="{FF2B5EF4-FFF2-40B4-BE49-F238E27FC236}">
                <a16:creationId xmlns:a16="http://schemas.microsoft.com/office/drawing/2014/main" id="{4F227B97-5AC1-8AA5-EE68-45841EE4734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51" y="3072098"/>
            <a:ext cx="1124266" cy="352000"/>
          </a:xfrm>
          <a:prstGeom prst="rect">
            <a:avLst/>
          </a:prstGeom>
        </p:spPr>
      </p:pic>
      <p:pic>
        <p:nvPicPr>
          <p:cNvPr id="12" name="Picture 1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textrm{U}(1)_D $$&#10;&#10;\end{document}" title="IguanaTex Picture Display">
            <a:extLst>
              <a:ext uri="{FF2B5EF4-FFF2-40B4-BE49-F238E27FC236}">
                <a16:creationId xmlns:a16="http://schemas.microsoft.com/office/drawing/2014/main" id="{F9DA4639-2AA7-879D-E4B9-5A07F2117E3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459" y="3072098"/>
            <a:ext cx="889600" cy="35200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AF2505-B3A8-0787-BA2B-A901FD1A38A6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8536684" y="2456461"/>
            <a:ext cx="869850" cy="615637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44FAC1-B3B3-9656-A741-33B646013F11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10156245" y="2456461"/>
            <a:ext cx="768014" cy="61563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D22FD38-5397-A88C-4E6C-471AA21F0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BE1C358-2C6A-D8E6-D4FE-1A12281BCA6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are dark photons?</a:t>
            </a:r>
          </a:p>
        </p:txBody>
      </p:sp>
    </p:spTree>
    <p:extLst>
      <p:ext uri="{BB962C8B-B14F-4D97-AF65-F5344CB8AC3E}">
        <p14:creationId xmlns:p14="http://schemas.microsoft.com/office/powerpoint/2010/main" val="36510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715EF-C277-8F13-697B-52F153D81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FEE29AE8-03E7-6EB1-CCB0-888961B71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production</a:t>
            </a:r>
          </a:p>
        </p:txBody>
      </p:sp>
      <p:pic>
        <p:nvPicPr>
          <p:cNvPr id="14" name="Picture 1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 $$&#10;&#10;\end{document}" title="IguanaTex Picture Display">
            <a:extLst>
              <a:ext uri="{FF2B5EF4-FFF2-40B4-BE49-F238E27FC236}">
                <a16:creationId xmlns:a16="http://schemas.microsoft.com/office/drawing/2014/main" id="{A696924E-A081-DADB-143F-BB192BAEEB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280477" y="2853232"/>
            <a:ext cx="2133" cy="213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B2BD335-CA72-4177-099F-D09CD276E1A2}"/>
              </a:ext>
            </a:extLst>
          </p:cNvPr>
          <p:cNvSpPr txBox="1"/>
          <p:nvPr/>
        </p:nvSpPr>
        <p:spPr>
          <a:xfrm>
            <a:off x="762000" y="6352143"/>
            <a:ext cx="970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2"/>
              </a:rPr>
              <a:t>arXiv:2409.11096 [hep-</a:t>
            </a:r>
            <a:r>
              <a:rPr lang="en-US" dirty="0" err="1">
                <a:hlinkClick r:id="rId12"/>
              </a:rPr>
              <a:t>ph</a:t>
            </a:r>
            <a:r>
              <a:rPr lang="en-US" dirty="0">
                <a:hlinkClick r:id="rId12"/>
              </a:rPr>
              <a:t>]</a:t>
            </a:r>
            <a:r>
              <a:rPr lang="en-US" dirty="0"/>
              <a:t> Y. </a:t>
            </a:r>
            <a:r>
              <a:rPr lang="en-US" dirty="0" err="1"/>
              <a:t>Kyselov</a:t>
            </a:r>
            <a:r>
              <a:rPr lang="en-US" dirty="0"/>
              <a:t> and M. </a:t>
            </a:r>
            <a:r>
              <a:rPr lang="en-US" dirty="0" err="1"/>
              <a:t>Ovchynnikov</a:t>
            </a:r>
            <a:r>
              <a:rPr lang="en-US" dirty="0"/>
              <a:t>. Jan 2025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09DC79C-1CD8-0375-9E87-37DF96366060}"/>
              </a:ext>
            </a:extLst>
          </p:cNvPr>
          <p:cNvSpPr/>
          <p:nvPr/>
        </p:nvSpPr>
        <p:spPr>
          <a:xfrm>
            <a:off x="840592" y="1820742"/>
            <a:ext cx="2333662" cy="902435"/>
          </a:xfrm>
          <a:custGeom>
            <a:avLst/>
            <a:gdLst>
              <a:gd name="connsiteX0" fmla="*/ 0 w 2333662"/>
              <a:gd name="connsiteY0" fmla="*/ 90244 h 902435"/>
              <a:gd name="connsiteX1" fmla="*/ 90244 w 2333662"/>
              <a:gd name="connsiteY1" fmla="*/ 0 h 902435"/>
              <a:gd name="connsiteX2" fmla="*/ 2243419 w 2333662"/>
              <a:gd name="connsiteY2" fmla="*/ 0 h 902435"/>
              <a:gd name="connsiteX3" fmla="*/ 2333663 w 2333662"/>
              <a:gd name="connsiteY3" fmla="*/ 90244 h 902435"/>
              <a:gd name="connsiteX4" fmla="*/ 2333662 w 2333662"/>
              <a:gd name="connsiteY4" fmla="*/ 812192 h 902435"/>
              <a:gd name="connsiteX5" fmla="*/ 2243418 w 2333662"/>
              <a:gd name="connsiteY5" fmla="*/ 902436 h 902435"/>
              <a:gd name="connsiteX6" fmla="*/ 90244 w 2333662"/>
              <a:gd name="connsiteY6" fmla="*/ 902435 h 902435"/>
              <a:gd name="connsiteX7" fmla="*/ 0 w 2333662"/>
              <a:gd name="connsiteY7" fmla="*/ 812191 h 902435"/>
              <a:gd name="connsiteX8" fmla="*/ 0 w 2333662"/>
              <a:gd name="connsiteY8" fmla="*/ 90244 h 90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3662" h="902435">
                <a:moveTo>
                  <a:pt x="0" y="90244"/>
                </a:moveTo>
                <a:cubicBezTo>
                  <a:pt x="0" y="40404"/>
                  <a:pt x="40404" y="0"/>
                  <a:pt x="90244" y="0"/>
                </a:cubicBezTo>
                <a:lnTo>
                  <a:pt x="2243419" y="0"/>
                </a:lnTo>
                <a:cubicBezTo>
                  <a:pt x="2293259" y="0"/>
                  <a:pt x="2333663" y="40404"/>
                  <a:pt x="2333663" y="90244"/>
                </a:cubicBezTo>
                <a:cubicBezTo>
                  <a:pt x="2333663" y="330893"/>
                  <a:pt x="2333662" y="571543"/>
                  <a:pt x="2333662" y="812192"/>
                </a:cubicBezTo>
                <a:cubicBezTo>
                  <a:pt x="2333662" y="862032"/>
                  <a:pt x="2293258" y="902436"/>
                  <a:pt x="2243418" y="902436"/>
                </a:cubicBezTo>
                <a:lnTo>
                  <a:pt x="90244" y="902435"/>
                </a:lnTo>
                <a:cubicBezTo>
                  <a:pt x="40404" y="902435"/>
                  <a:pt x="0" y="862031"/>
                  <a:pt x="0" y="812191"/>
                </a:cubicBezTo>
                <a:lnTo>
                  <a:pt x="0" y="90244"/>
                </a:lnTo>
                <a:close/>
              </a:path>
            </a:pathLst>
          </a:cu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110251" tIns="110251" rIns="110251" bIns="11025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Pseudoscalar meson decay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5A4FE27-1BE8-1BA6-10EE-DE6CC3575203}"/>
              </a:ext>
            </a:extLst>
          </p:cNvPr>
          <p:cNvSpPr/>
          <p:nvPr/>
        </p:nvSpPr>
        <p:spPr>
          <a:xfrm>
            <a:off x="3566310" y="1820742"/>
            <a:ext cx="2333662" cy="902435"/>
          </a:xfrm>
          <a:custGeom>
            <a:avLst/>
            <a:gdLst>
              <a:gd name="connsiteX0" fmla="*/ 0 w 2333662"/>
              <a:gd name="connsiteY0" fmla="*/ 90244 h 902435"/>
              <a:gd name="connsiteX1" fmla="*/ 90244 w 2333662"/>
              <a:gd name="connsiteY1" fmla="*/ 0 h 902435"/>
              <a:gd name="connsiteX2" fmla="*/ 2243419 w 2333662"/>
              <a:gd name="connsiteY2" fmla="*/ 0 h 902435"/>
              <a:gd name="connsiteX3" fmla="*/ 2333663 w 2333662"/>
              <a:gd name="connsiteY3" fmla="*/ 90244 h 902435"/>
              <a:gd name="connsiteX4" fmla="*/ 2333662 w 2333662"/>
              <a:gd name="connsiteY4" fmla="*/ 812192 h 902435"/>
              <a:gd name="connsiteX5" fmla="*/ 2243418 w 2333662"/>
              <a:gd name="connsiteY5" fmla="*/ 902436 h 902435"/>
              <a:gd name="connsiteX6" fmla="*/ 90244 w 2333662"/>
              <a:gd name="connsiteY6" fmla="*/ 902435 h 902435"/>
              <a:gd name="connsiteX7" fmla="*/ 0 w 2333662"/>
              <a:gd name="connsiteY7" fmla="*/ 812191 h 902435"/>
              <a:gd name="connsiteX8" fmla="*/ 0 w 2333662"/>
              <a:gd name="connsiteY8" fmla="*/ 90244 h 90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3662" h="902435">
                <a:moveTo>
                  <a:pt x="0" y="90244"/>
                </a:moveTo>
                <a:cubicBezTo>
                  <a:pt x="0" y="40404"/>
                  <a:pt x="40404" y="0"/>
                  <a:pt x="90244" y="0"/>
                </a:cubicBezTo>
                <a:lnTo>
                  <a:pt x="2243419" y="0"/>
                </a:lnTo>
                <a:cubicBezTo>
                  <a:pt x="2293259" y="0"/>
                  <a:pt x="2333663" y="40404"/>
                  <a:pt x="2333663" y="90244"/>
                </a:cubicBezTo>
                <a:cubicBezTo>
                  <a:pt x="2333663" y="330893"/>
                  <a:pt x="2333662" y="571543"/>
                  <a:pt x="2333662" y="812192"/>
                </a:cubicBezTo>
                <a:cubicBezTo>
                  <a:pt x="2333662" y="862032"/>
                  <a:pt x="2293258" y="902436"/>
                  <a:pt x="2243418" y="902436"/>
                </a:cubicBezTo>
                <a:lnTo>
                  <a:pt x="90244" y="902435"/>
                </a:lnTo>
                <a:cubicBezTo>
                  <a:pt x="40404" y="902435"/>
                  <a:pt x="0" y="862031"/>
                  <a:pt x="0" y="812191"/>
                </a:cubicBezTo>
                <a:lnTo>
                  <a:pt x="0" y="90244"/>
                </a:lnTo>
                <a:close/>
              </a:path>
            </a:pathLst>
          </a:cu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110251" tIns="110251" rIns="110251" bIns="11025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Proton Bremsstrahlung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01BC2B5-D35C-7BE6-9FA0-44844209DF66}"/>
              </a:ext>
            </a:extLst>
          </p:cNvPr>
          <p:cNvSpPr/>
          <p:nvPr/>
        </p:nvSpPr>
        <p:spPr>
          <a:xfrm>
            <a:off x="6292027" y="1820742"/>
            <a:ext cx="2333662" cy="902435"/>
          </a:xfrm>
          <a:custGeom>
            <a:avLst/>
            <a:gdLst>
              <a:gd name="connsiteX0" fmla="*/ 0 w 2333662"/>
              <a:gd name="connsiteY0" fmla="*/ 90244 h 902435"/>
              <a:gd name="connsiteX1" fmla="*/ 90244 w 2333662"/>
              <a:gd name="connsiteY1" fmla="*/ 0 h 902435"/>
              <a:gd name="connsiteX2" fmla="*/ 2243419 w 2333662"/>
              <a:gd name="connsiteY2" fmla="*/ 0 h 902435"/>
              <a:gd name="connsiteX3" fmla="*/ 2333663 w 2333662"/>
              <a:gd name="connsiteY3" fmla="*/ 90244 h 902435"/>
              <a:gd name="connsiteX4" fmla="*/ 2333662 w 2333662"/>
              <a:gd name="connsiteY4" fmla="*/ 812192 h 902435"/>
              <a:gd name="connsiteX5" fmla="*/ 2243418 w 2333662"/>
              <a:gd name="connsiteY5" fmla="*/ 902436 h 902435"/>
              <a:gd name="connsiteX6" fmla="*/ 90244 w 2333662"/>
              <a:gd name="connsiteY6" fmla="*/ 902435 h 902435"/>
              <a:gd name="connsiteX7" fmla="*/ 0 w 2333662"/>
              <a:gd name="connsiteY7" fmla="*/ 812191 h 902435"/>
              <a:gd name="connsiteX8" fmla="*/ 0 w 2333662"/>
              <a:gd name="connsiteY8" fmla="*/ 90244 h 90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3662" h="902435">
                <a:moveTo>
                  <a:pt x="0" y="90244"/>
                </a:moveTo>
                <a:cubicBezTo>
                  <a:pt x="0" y="40404"/>
                  <a:pt x="40404" y="0"/>
                  <a:pt x="90244" y="0"/>
                </a:cubicBezTo>
                <a:lnTo>
                  <a:pt x="2243419" y="0"/>
                </a:lnTo>
                <a:cubicBezTo>
                  <a:pt x="2293259" y="0"/>
                  <a:pt x="2333663" y="40404"/>
                  <a:pt x="2333663" y="90244"/>
                </a:cubicBezTo>
                <a:cubicBezTo>
                  <a:pt x="2333663" y="330893"/>
                  <a:pt x="2333662" y="571543"/>
                  <a:pt x="2333662" y="812192"/>
                </a:cubicBezTo>
                <a:cubicBezTo>
                  <a:pt x="2333662" y="862032"/>
                  <a:pt x="2293258" y="902436"/>
                  <a:pt x="2243418" y="902436"/>
                </a:cubicBezTo>
                <a:lnTo>
                  <a:pt x="90244" y="902435"/>
                </a:lnTo>
                <a:cubicBezTo>
                  <a:pt x="40404" y="902435"/>
                  <a:pt x="0" y="862031"/>
                  <a:pt x="0" y="812191"/>
                </a:cubicBezTo>
                <a:lnTo>
                  <a:pt x="0" y="90244"/>
                </a:lnTo>
                <a:close/>
              </a:path>
            </a:pathLst>
          </a:cu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110251" tIns="110251" rIns="110251" bIns="11025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Drell – Yan process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0997343-FD92-6917-1550-EB9387AF41FE}"/>
              </a:ext>
            </a:extLst>
          </p:cNvPr>
          <p:cNvSpPr/>
          <p:nvPr/>
        </p:nvSpPr>
        <p:spPr>
          <a:xfrm>
            <a:off x="9017745" y="1820742"/>
            <a:ext cx="2333662" cy="902435"/>
          </a:xfrm>
          <a:custGeom>
            <a:avLst/>
            <a:gdLst>
              <a:gd name="connsiteX0" fmla="*/ 0 w 2333662"/>
              <a:gd name="connsiteY0" fmla="*/ 90244 h 902435"/>
              <a:gd name="connsiteX1" fmla="*/ 90244 w 2333662"/>
              <a:gd name="connsiteY1" fmla="*/ 0 h 902435"/>
              <a:gd name="connsiteX2" fmla="*/ 2243419 w 2333662"/>
              <a:gd name="connsiteY2" fmla="*/ 0 h 902435"/>
              <a:gd name="connsiteX3" fmla="*/ 2333663 w 2333662"/>
              <a:gd name="connsiteY3" fmla="*/ 90244 h 902435"/>
              <a:gd name="connsiteX4" fmla="*/ 2333662 w 2333662"/>
              <a:gd name="connsiteY4" fmla="*/ 812192 h 902435"/>
              <a:gd name="connsiteX5" fmla="*/ 2243418 w 2333662"/>
              <a:gd name="connsiteY5" fmla="*/ 902436 h 902435"/>
              <a:gd name="connsiteX6" fmla="*/ 90244 w 2333662"/>
              <a:gd name="connsiteY6" fmla="*/ 902435 h 902435"/>
              <a:gd name="connsiteX7" fmla="*/ 0 w 2333662"/>
              <a:gd name="connsiteY7" fmla="*/ 812191 h 902435"/>
              <a:gd name="connsiteX8" fmla="*/ 0 w 2333662"/>
              <a:gd name="connsiteY8" fmla="*/ 90244 h 90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3662" h="902435">
                <a:moveTo>
                  <a:pt x="0" y="90244"/>
                </a:moveTo>
                <a:cubicBezTo>
                  <a:pt x="0" y="40404"/>
                  <a:pt x="40404" y="0"/>
                  <a:pt x="90244" y="0"/>
                </a:cubicBezTo>
                <a:lnTo>
                  <a:pt x="2243419" y="0"/>
                </a:lnTo>
                <a:cubicBezTo>
                  <a:pt x="2293259" y="0"/>
                  <a:pt x="2333663" y="40404"/>
                  <a:pt x="2333663" y="90244"/>
                </a:cubicBezTo>
                <a:cubicBezTo>
                  <a:pt x="2333663" y="330893"/>
                  <a:pt x="2333662" y="571543"/>
                  <a:pt x="2333662" y="812192"/>
                </a:cubicBezTo>
                <a:cubicBezTo>
                  <a:pt x="2333662" y="862032"/>
                  <a:pt x="2293258" y="902436"/>
                  <a:pt x="2243418" y="902436"/>
                </a:cubicBezTo>
                <a:lnTo>
                  <a:pt x="90244" y="902435"/>
                </a:lnTo>
                <a:cubicBezTo>
                  <a:pt x="40404" y="902435"/>
                  <a:pt x="0" y="862031"/>
                  <a:pt x="0" y="812191"/>
                </a:cubicBezTo>
                <a:lnTo>
                  <a:pt x="0" y="9024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110251" tIns="110251" rIns="110251" bIns="11025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Vector meson mixing</a:t>
            </a:r>
          </a:p>
        </p:txBody>
      </p:sp>
      <p:pic>
        <p:nvPicPr>
          <p:cNvPr id="26" name="Picture 25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small, horizontal=i to c] {&#10;i [particle=\(m^0\)] -- [scalar] c,&#10;c -- [photon] f2 [particle=\(A'\)],&#10;c -- [fermion] f1 [particle=\(X\)],&#10;};&#10;&#10;&#10;\end{document}" title="IguanaTex Picture Display">
            <a:extLst>
              <a:ext uri="{FF2B5EF4-FFF2-40B4-BE49-F238E27FC236}">
                <a16:creationId xmlns:a16="http://schemas.microsoft.com/office/drawing/2014/main" id="{F7C0DD88-AC47-FEB7-961E-9164B79A1DC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67" y="3757691"/>
            <a:ext cx="1242368" cy="1343951"/>
          </a:xfrm>
          <a:prstGeom prst="rect">
            <a:avLst/>
          </a:prstGeom>
        </p:spPr>
      </p:pic>
      <p:pic>
        <p:nvPicPr>
          <p:cNvPr id="48" name="Picture 47" descr="\documentclass{article}&#10;\usepackage{kpfonts}&#10;%\usepackage{amsmath}&#10;%\usepackage{slashed}&#10;\usepackage{tikz-feynman}&#10;&#10;\pagestyle{empty}&#10;\begin{document}&#10;&#10;\feynmandiagram [small, horizontal=c2 to f2] {&#10;i1 [particle=\(p\)] -- [double distance=2pt, with arrow = 0.5cm] c1 [blob] -- [fermion] f1 [particle=\(X\)],&#10;i3 [particle=\(p\)] -- [double distance=2pt, with arrow = 0.5cm] c3 [blob] -- [fermion] f3 [particle=\(X\)],&#10;c1 -- [fermion, edge label'=\(q\)] c2,&#10;c2 -- [fermion, edge label'=\(\overline{q}\)] c3,&#10;c2 -- [photon] f2 [particle=\(A'\)],&#10;f1 -- [opacity=0.0] f2,&#10;f2 -- [opacity=0.0] f3,&#10;i1 -- [opacity=0.0] i2,&#10;i2 -- [opacity=0.0] i3,&#10;};&#10;&#10;&#10;\end{document}" title="IguanaTex Picture Display">
            <a:extLst>
              <a:ext uri="{FF2B5EF4-FFF2-40B4-BE49-F238E27FC236}">
                <a16:creationId xmlns:a16="http://schemas.microsoft.com/office/drawing/2014/main" id="{7103D94E-C15D-F200-EE2E-9964C6310D2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74" y="3612904"/>
            <a:ext cx="2077229" cy="1611342"/>
          </a:xfrm>
          <a:prstGeom prst="rect">
            <a:avLst/>
          </a:prstGeom>
        </p:spPr>
      </p:pic>
      <p:pic>
        <p:nvPicPr>
          <p:cNvPr id="28" name="Picture 27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vertical = c1 to c2] {&#10;i1 [particle=\(p\)] -- [double distance = 2pt, with arrow = 0.5cm] c1 -- [double distance = 2pt, with arrow = 1cm, edge label = \(p\)] c2 [blob] -- [fermion] f2 [particle=\(X\)],&#10;i2 [particle=\(p\)] -- [double distance = 2pt, with arrow = 0.5cm] c2,&#10;c1 -- [photon] f1 [particle=\(A'\)],&#10;i1 -- [opacity=0.0] i3,&#10;i3 -- [opacity=0.0] i2,&#10;f1 -- [opacity=0.0] f3,&#10;f3 -- [opacity=0.0] f2,&#10;&#10;};&#10;&#10;\end{document}" title="IguanaTex Picture Display">
            <a:extLst>
              <a:ext uri="{FF2B5EF4-FFF2-40B4-BE49-F238E27FC236}">
                <a16:creationId xmlns:a16="http://schemas.microsoft.com/office/drawing/2014/main" id="{3A88A0F0-0945-4C70-56C3-224490A7F7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931" y="3528250"/>
            <a:ext cx="3173641" cy="1802833"/>
          </a:xfrm>
          <a:prstGeom prst="rect">
            <a:avLst/>
          </a:prstGeom>
        </p:spPr>
      </p:pic>
      <p:pic>
        <p:nvPicPr>
          <p:cNvPr id="29" name="Picture 28" descr="\documentclass{article}&#10;\usepackage{kpfonts}&#10;&#10;\usepackage{amsmath}&#10;\usepackage{slashed}&#10;\usepackage{tikz-feynman}&#10;&#10;\pagestyle{empty}&#10;\begin{document}&#10;&#10;\feynmandiagram [vertical = i1 to i2] {&#10;i1 [particle=\(p\)] -- [double distance = 2pt, with arrow = 0.5cm] c1 [blob],&#10;i2 [particle=\(p\)] -- [double distance = 2pt, with arrow = 0.5cm] c1,&#10;c1 -- [photon, edge label = \(V^0\)] x1 [crossed dot] -- [photon] f1 [particle=\(A'\)],&#10;c1 -- [fermion] f2 [particle=\(X\)],&#10;f2 -- [opacity=0.0] f1,&#10;i1 -- [opacity=0.0] i2&#10;};&#10;&#10;\end{document}" title="IguanaTex Picture Display">
            <a:extLst>
              <a:ext uri="{FF2B5EF4-FFF2-40B4-BE49-F238E27FC236}">
                <a16:creationId xmlns:a16="http://schemas.microsoft.com/office/drawing/2014/main" id="{B792C63C-27B4-E0E5-5E2A-3F980EABCCB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402" y="3490885"/>
            <a:ext cx="3188819" cy="1877562"/>
          </a:xfrm>
          <a:prstGeom prst="rect">
            <a:avLst/>
          </a:prstGeom>
        </p:spPr>
      </p:pic>
      <p:pic>
        <p:nvPicPr>
          <p:cNvPr id="38" name="Picture 37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m^0\in\{\pi^0, \eta, \eta'\} $$&#10;&#10;\end{document}" title="IguanaTex Picture Display">
            <a:extLst>
              <a:ext uri="{FF2B5EF4-FFF2-40B4-BE49-F238E27FC236}">
                <a16:creationId xmlns:a16="http://schemas.microsoft.com/office/drawing/2014/main" id="{A54EF852-B146-92E2-869B-A410AE606F0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98" y="2878077"/>
            <a:ext cx="2190933" cy="430934"/>
          </a:xfrm>
          <a:prstGeom prst="rect">
            <a:avLst/>
          </a:prstGeom>
        </p:spPr>
      </p:pic>
      <p:pic>
        <p:nvPicPr>
          <p:cNvPr id="41" name="Picture 40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V^0 \in \{\omega, \rho^0, \phi\} $$&#10;&#10;\end{document}" title="IguanaTex Picture Display">
            <a:extLst>
              <a:ext uri="{FF2B5EF4-FFF2-40B4-BE49-F238E27FC236}">
                <a16:creationId xmlns:a16="http://schemas.microsoft.com/office/drawing/2014/main" id="{D3E1FE74-5BF9-C7C8-C113-906D47D5B30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669" y="2823589"/>
            <a:ext cx="2133333" cy="428800"/>
          </a:xfrm>
          <a:prstGeom prst="rect">
            <a:avLst/>
          </a:prstGeom>
        </p:spPr>
      </p:pic>
      <p:pic>
        <p:nvPicPr>
          <p:cNvPr id="44" name="Picture 4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small, horizontal=i to c] {&#10;i [particle=\(m^0\)] -- [scalar] c,&#10;c -- [photon] f2 [particle=\(A'\)],&#10;c -- [fermion] f1 [particle=\(X\)],&#10;};&#10;&#10;&#10;\end{document}" title="IguanaTex Picture Display">
            <a:extLst>
              <a:ext uri="{FF2B5EF4-FFF2-40B4-BE49-F238E27FC236}">
                <a16:creationId xmlns:a16="http://schemas.microsoft.com/office/drawing/2014/main" id="{02CD9A9C-1988-6E67-F9B1-D007CDBFC7C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67" y="3757690"/>
            <a:ext cx="1242368" cy="1343951"/>
          </a:xfrm>
          <a:prstGeom prst="rect">
            <a:avLst/>
          </a:prstGeom>
          <a:effectLst>
            <a:glow rad="127000">
              <a:schemeClr val="accent2">
                <a:alpha val="50000"/>
              </a:schemeClr>
            </a:glow>
          </a:effectLst>
        </p:spPr>
      </p:pic>
      <p:sp>
        <p:nvSpPr>
          <p:cNvPr id="2" name="Slide Number Placeholder 33">
            <a:extLst>
              <a:ext uri="{FF2B5EF4-FFF2-40B4-BE49-F238E27FC236}">
                <a16:creationId xmlns:a16="http://schemas.microsoft.com/office/drawing/2014/main" id="{2FE3160F-13CA-D271-00F9-F06DA0BDA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4DFC975-2FD7-44A5-9E78-ECBA46156075}" type="slidenum">
              <a:rPr lang="en-US" b="1" smtClean="0">
                <a:solidFill>
                  <a:schemeClr val="tx1"/>
                </a:solidFill>
              </a:rPr>
              <a:t>4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0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783E8-4907-9689-D62B-ED3788E5F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CBF1F-659D-B4BD-C9BF-4631CCD3F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91CD8-BBC1-E53D-6A3A-20EB41DE5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is expected to be a long-lived particle (LLP)</a:t>
            </a:r>
          </a:p>
          <a:p>
            <a:endParaRPr lang="en-US" dirty="0"/>
          </a:p>
          <a:p>
            <a:pPr lvl="1"/>
            <a:r>
              <a:rPr lang="en-US" dirty="0"/>
              <a:t>Existing searches: </a:t>
            </a:r>
            <a:r>
              <a:rPr lang="en-US" dirty="0">
                <a:hlinkClick r:id="rId6"/>
              </a:rPr>
              <a:t>FASER</a:t>
            </a:r>
            <a:r>
              <a:rPr lang="en-US" dirty="0"/>
              <a:t>, </a:t>
            </a:r>
            <a:r>
              <a:rPr lang="en-US" dirty="0">
                <a:hlinkClick r:id="rId7"/>
              </a:rPr>
              <a:t>NA64</a:t>
            </a:r>
            <a:r>
              <a:rPr lang="en-US" dirty="0"/>
              <a:t>, </a:t>
            </a:r>
            <a:r>
              <a:rPr lang="en-US" dirty="0">
                <a:hlinkClick r:id="rId8"/>
              </a:rPr>
              <a:t>NA62</a:t>
            </a:r>
            <a:r>
              <a:rPr lang="en-US" dirty="0"/>
              <a:t>, </a:t>
            </a:r>
            <a:r>
              <a:rPr lang="en-US" dirty="0">
                <a:hlinkClick r:id="rId9"/>
              </a:rPr>
              <a:t>HPS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And future searches such as </a:t>
            </a:r>
            <a:r>
              <a:rPr lang="en-US" dirty="0" err="1"/>
              <a:t>SHiP</a:t>
            </a:r>
            <a:r>
              <a:rPr lang="en-US" dirty="0"/>
              <a:t>, all look for the signs of                              			       decay.</a:t>
            </a:r>
          </a:p>
        </p:txBody>
      </p:sp>
      <p:pic>
        <p:nvPicPr>
          <p:cNvPr id="12" name="Picture 1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A'$$&#10;&#10;\end{document}" title="IguanaTex Picture Display">
            <a:extLst>
              <a:ext uri="{FF2B5EF4-FFF2-40B4-BE49-F238E27FC236}">
                <a16:creationId xmlns:a16="http://schemas.microsoft.com/office/drawing/2014/main" id="{FC342007-A9FB-E542-315A-E75B5A02B3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31" y="2226420"/>
            <a:ext cx="349867" cy="285867"/>
          </a:xfrm>
          <a:prstGeom prst="rect">
            <a:avLst/>
          </a:prstGeom>
        </p:spPr>
      </p:pic>
      <p:pic>
        <p:nvPicPr>
          <p:cNvPr id="5" name="Picture 4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Gamma\left(A'\to f\bar f\right) = \frac{\varepsilon^2e^2}{12\pi}m_{A'}\sqrt{1-\frac{4m_f^2}{m_{A'}^2}}\left(1 + \frac{2m_f^2}{m_{A'}^2}\right)\,.$$&#10;&#10;\end{document}" title="IguanaTex Picture Display">
            <a:extLst>
              <a:ext uri="{FF2B5EF4-FFF2-40B4-BE49-F238E27FC236}">
                <a16:creationId xmlns:a16="http://schemas.microsoft.com/office/drawing/2014/main" id="{C76EC480-95BE-F19F-1EC5-F06B438710F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98" y="2610886"/>
            <a:ext cx="5939204" cy="1056915"/>
          </a:xfrm>
          <a:prstGeom prst="rect">
            <a:avLst/>
          </a:prstGeom>
        </p:spPr>
      </p:pic>
      <p:pic>
        <p:nvPicPr>
          <p:cNvPr id="7" name="Picture 6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A'\to e^+e^-/\mu^+\mu^-$$&#10;&#10;\end{document}" title="IguanaTex Picture Display">
            <a:extLst>
              <a:ext uri="{FF2B5EF4-FFF2-40B4-BE49-F238E27FC236}">
                <a16:creationId xmlns:a16="http://schemas.microsoft.com/office/drawing/2014/main" id="{4FE046E2-B61F-36BD-A0C7-5AEE1089B92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98" y="5551761"/>
            <a:ext cx="2436266" cy="3840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528E3D7-E3A5-3969-3CA6-F7F5891DE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B9EBCB1-5179-D4BB-F4E9-5197D93B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2DF1BD-8F6B-4F96-A96C-AC9F8C82059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35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DD903-E79C-834F-F5A3-8A628A004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AFD1FFD-50C1-5DE1-017E-01DCC53FB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32690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How do mesons couple to the dark photon?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Inspiration from the chiral anomaly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6C31230-D61B-F90E-C8BC-5D1869051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6</a:t>
            </a:fld>
            <a:endParaRPr lang="en-US" dirty="0"/>
          </a:p>
        </p:txBody>
      </p:sp>
      <p:pic>
        <p:nvPicPr>
          <p:cNvPr id="14" name="Picture 1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 $$&#10;&#10;\end{document}" title="IguanaTex Picture Display">
            <a:extLst>
              <a:ext uri="{FF2B5EF4-FFF2-40B4-BE49-F238E27FC236}">
                <a16:creationId xmlns:a16="http://schemas.microsoft.com/office/drawing/2014/main" id="{937B4502-C983-8A9E-2F49-5DE02206377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280477" y="2853232"/>
            <a:ext cx="2133" cy="2133"/>
          </a:xfrm>
          <a:prstGeom prst="rect">
            <a:avLst/>
          </a:prstGeom>
        </p:spPr>
      </p:pic>
      <p:pic>
        <p:nvPicPr>
          <p:cNvPr id="12" name="Picture 1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begin{align*}&#10;\la_{\pi^0\gamma\gamma} &amp; \propto g \pi^0 F_{\mu\nu}\tilde{F}^{\mu\nu}\\&#10; &amp; \Downarrow\\&#10;\la_{\pi^0\gamma A'} &amp; \propto \varepsilon\pi^0 F_{\mu\nu}\tilde{F}^{\mu\nu}_D\,.&#10;\end{align*}&#10;&#10;\end{document}" title="IguanaTex Picture Display">
            <a:extLst>
              <a:ext uri="{FF2B5EF4-FFF2-40B4-BE49-F238E27FC236}">
                <a16:creationId xmlns:a16="http://schemas.microsoft.com/office/drawing/2014/main" id="{5945776C-F8A3-1526-BAC0-84A0A4421E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452" y="3869000"/>
            <a:ext cx="3187200" cy="1681067"/>
          </a:xfrm>
          <a:prstGeom prst="rect">
            <a:avLst/>
          </a:prstGeom>
        </p:spPr>
      </p:pic>
      <p:pic>
        <p:nvPicPr>
          <p:cNvPr id="10" name="Picture 9" descr="\documentclass{article}&#10;\usepackage{kpfonts}&#10;\usepackage{cleveref}&#10;\usepackage{tikz-feynman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feynmandiagram [layered layout, horizontal=a to b] {&#10;            a [particle=\(\pi^0\)] -- [scalar] b -- [boson] b1 [particle=\(\gamma\)],&#10;            b -- [boson, edge label=\(A'\)] c,&#10;            c -- [anti fermion] f2 [particle=\(e^+\mu^+\)],&#10;            c -- [fermion] f3 [particle=\(e^-\mu^-\)],&#10;            };&#10;&#10;\end{document}" title="IguanaTex Picture Display">
            <a:extLst>
              <a:ext uri="{FF2B5EF4-FFF2-40B4-BE49-F238E27FC236}">
                <a16:creationId xmlns:a16="http://schemas.microsoft.com/office/drawing/2014/main" id="{0F704277-CF87-B5A6-E7B8-35A1CAC7C10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60" y="2934708"/>
            <a:ext cx="3982254" cy="2917741"/>
          </a:xfrm>
          <a:prstGeom prst="rect">
            <a:avLst/>
          </a:prstGeom>
          <a:effectLst/>
        </p:spPr>
      </p:pic>
      <p:pic>
        <p:nvPicPr>
          <p:cNvPr id="7" name="Picture 6" descr="\documentclass{article}&#10;\usepackage{kpfonts}&#10;\usepackage{cleveref}&#10;\usepackage{tikz-feynman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feynmandiagram [layered layout, horizontal=a to b] {&#10;            a [particle=\(\pi^0\)] -- [scalar] b -- [boson] b1 [particle=\(\gamma\)],&#10;            b -- [boson, edge label=\(A'\)] c,&#10;            c -- [anti fermion] f2 [particle=\(e^+\)],&#10;            c -- [fermion] f3 [particle=\(e^-\)],&#10;            };&#10;&#10;\end{document}" title="IguanaTex Picture Display">
            <a:extLst>
              <a:ext uri="{FF2B5EF4-FFF2-40B4-BE49-F238E27FC236}">
                <a16:creationId xmlns:a16="http://schemas.microsoft.com/office/drawing/2014/main" id="{1FE79A94-4461-5797-191D-F04F23DD40A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903" y="2459205"/>
            <a:ext cx="5116828" cy="384772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61D00E5-F5E2-8169-FA10-9195B7922C31}"/>
              </a:ext>
            </a:extLst>
          </p:cNvPr>
          <p:cNvSpPr/>
          <p:nvPr/>
        </p:nvSpPr>
        <p:spPr>
          <a:xfrm>
            <a:off x="9721210" y="3334871"/>
            <a:ext cx="2377440" cy="310082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D0421E-81BC-A49B-3ABE-0DDFC97E4088}"/>
              </a:ext>
            </a:extLst>
          </p:cNvPr>
          <p:cNvSpPr/>
          <p:nvPr/>
        </p:nvSpPr>
        <p:spPr>
          <a:xfrm>
            <a:off x="2001452" y="4432152"/>
            <a:ext cx="3291310" cy="111791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20AB8B-C673-8018-BB17-46446E93001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Pseudoscalar meson decay</a:t>
            </a:r>
          </a:p>
        </p:txBody>
      </p:sp>
    </p:spTree>
    <p:extLst>
      <p:ext uri="{BB962C8B-B14F-4D97-AF65-F5344CB8AC3E}">
        <p14:creationId xmlns:p14="http://schemas.microsoft.com/office/powerpoint/2010/main" val="244717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94C62-727F-E0B3-7680-5273DF332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E90EA22-637D-079A-8734-9CB27DF6C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Two main approximations when it comes to LLPs: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Narrow width approximation. Valid when </a:t>
            </a:r>
          </a:p>
          <a:p>
            <a:pPr lvl="1">
              <a:lnSpc>
                <a:spcPct val="200000"/>
              </a:lnSpc>
            </a:pPr>
            <a:endParaRPr lang="en-US" dirty="0"/>
          </a:p>
          <a:p>
            <a:pPr lvl="1">
              <a:lnSpc>
                <a:spcPct val="200000"/>
              </a:lnSpc>
            </a:pPr>
            <a:endParaRPr lang="en-US" dirty="0"/>
          </a:p>
          <a:p>
            <a:pPr lvl="1">
              <a:lnSpc>
                <a:spcPct val="200000"/>
              </a:lnSpc>
            </a:pPr>
            <a:r>
              <a:rPr lang="en-US" dirty="0"/>
              <a:t>Neglecting spin correlations.</a:t>
            </a:r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EE1A68A-3E0D-F0D1-8BD9-585BC9EF8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Gamma(A') \ll m_{A'}\,. $$&#10;&#10;\end{document}" title="IguanaTex Picture Display">
            <a:extLst>
              <a:ext uri="{FF2B5EF4-FFF2-40B4-BE49-F238E27FC236}">
                <a16:creationId xmlns:a16="http://schemas.microsoft.com/office/drawing/2014/main" id="{2DDB4230-5F30-6812-60A4-54F9402619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94" y="3057800"/>
            <a:ext cx="1956267" cy="371200"/>
          </a:xfrm>
          <a:prstGeom prst="rect">
            <a:avLst/>
          </a:prstGeom>
        </p:spPr>
      </p:pic>
      <p:pic>
        <p:nvPicPr>
          <p:cNvPr id="7" name="Picture 6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begin{align*}&#10;    \frac{1}{\left|q^2 - m_{A'}^2 - im_{A'}\Gamma(A')\right|^2} &amp; \longrightarrow \frac{\pi}{m_{A'}\Gamma(A')}\delta\left(q^2 - m_{A'}^2\right)\,.&#10;\end{align*}&#10;&#10;\end{document}" title="IguanaTex Picture Display">
            <a:extLst>
              <a:ext uri="{FF2B5EF4-FFF2-40B4-BE49-F238E27FC236}">
                <a16:creationId xmlns:a16="http://schemas.microsoft.com/office/drawing/2014/main" id="{2F794FAB-7293-9E78-51C2-F8C5D271080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68" y="3891029"/>
            <a:ext cx="7522134" cy="1000533"/>
          </a:xfrm>
          <a:prstGeom prst="rect">
            <a:avLst/>
          </a:prstGeom>
        </p:spPr>
      </p:pic>
      <p:pic>
        <p:nvPicPr>
          <p:cNvPr id="8" name="Picture 7" descr="A diagram of a function&#10;&#10;AI-generated content may be incorrect.">
            <a:extLst>
              <a:ext uri="{FF2B5EF4-FFF2-40B4-BE49-F238E27FC236}">
                <a16:creationId xmlns:a16="http://schemas.microsoft.com/office/drawing/2014/main" id="{7D53CE78-1CDD-039F-2255-9838266949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334" y="3500776"/>
            <a:ext cx="3818618" cy="232079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D382D97-2538-E07F-E18D-6B79F5E9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in the literature</a:t>
            </a:r>
          </a:p>
        </p:txBody>
      </p:sp>
    </p:spTree>
    <p:extLst>
      <p:ext uri="{BB962C8B-B14F-4D97-AF65-F5344CB8AC3E}">
        <p14:creationId xmlns:p14="http://schemas.microsoft.com/office/powerpoint/2010/main" val="369989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56395-9D4A-EADA-0831-D24D00E46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}    \mathcal{M}^\dagger\mathcal{M} &amp; = \underbrace{\frac{1}{\left|q^2 - m_{A'}^2 - im_{A'}\Gamma(A')\right|^2}}_{\textrm{NWA}}\underbrace{\left|\sum_l\Pi^l_r\cdot \Delta^l_{s_1, s_2}\right|^2}_{\textrm{Spin Correlations}}\quad l \in\{-1, 0, +1\}\,.\nonumber&#10;    \end{align}&#10;\end{document}" title="IguanaTex Picture Display">
            <a:extLst>
              <a:ext uri="{FF2B5EF4-FFF2-40B4-BE49-F238E27FC236}">
                <a16:creationId xmlns:a16="http://schemas.microsoft.com/office/drawing/2014/main" id="{0AA43802-EC20-316C-01F1-BC8A7783DD7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956" y="4765555"/>
            <a:ext cx="9713069" cy="1924267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23184A0-B20C-9528-0F87-AD923D51D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EF55CF2E-131A-A3F6-4807-2752230B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5" name="Picture 4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\pi^0\)] -- [scalar] b -- [boson] b1 [particle=\(\gamma \,(r)\)],&#10;            b -- [boson, edge label=\(A'\,(l)\), momentum'={\(q\)}] c,&#10;            c -- [anti fermion] f2 [particle=\(e^+(s_1)\)],&#10;            c -- [fermion] f3 [particle=\(e^-(s_2)\)],&#10;            };&#10;&#10;\end{document}" title="IguanaTex Picture Display">
            <a:extLst>
              <a:ext uri="{FF2B5EF4-FFF2-40B4-BE49-F238E27FC236}">
                <a16:creationId xmlns:a16="http://schemas.microsoft.com/office/drawing/2014/main" id="{3A2F96A8-6BE6-0F5D-99AD-209AC03EA69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855" y="828374"/>
            <a:ext cx="5121355" cy="375779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4CA2454-4AFB-3E3B-CF0C-42430EEF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correlations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7452ACD-3F9C-6EA1-52CA-E10A761B8924}"/>
              </a:ext>
            </a:extLst>
          </p:cNvPr>
          <p:cNvGrpSpPr/>
          <p:nvPr/>
        </p:nvGrpSpPr>
        <p:grpSpPr>
          <a:xfrm>
            <a:off x="7193913" y="5144061"/>
            <a:ext cx="644879" cy="192638"/>
            <a:chOff x="7171335" y="5494020"/>
            <a:chExt cx="644879" cy="192638"/>
          </a:xfrm>
        </p:grpSpPr>
        <p:pic>
          <p:nvPicPr>
            <p:cNvPr id="8" name="Picture 7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l$$&#10;&#10;\end{document}" title="IguanaTex Picture Display">
              <a:extLst>
                <a:ext uri="{FF2B5EF4-FFF2-40B4-BE49-F238E27FC236}">
                  <a16:creationId xmlns:a16="http://schemas.microsoft.com/office/drawing/2014/main" id="{2C68FC2B-B205-6BCB-1F5F-27D17A24127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1335" y="5494020"/>
              <a:ext cx="58139" cy="191703"/>
            </a:xfrm>
            <a:prstGeom prst="rect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</p:pic>
        <p:pic>
          <p:nvPicPr>
            <p:cNvPr id="10" name="Picture 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l$$&#10;&#10;\end{document}" title="IguanaTex Picture Display">
              <a:extLst>
                <a:ext uri="{FF2B5EF4-FFF2-40B4-BE49-F238E27FC236}">
                  <a16:creationId xmlns:a16="http://schemas.microsoft.com/office/drawing/2014/main" id="{B44CCC80-5C7B-4033-3A4C-8FF1B5AF4E15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8075" y="5494955"/>
              <a:ext cx="58139" cy="191703"/>
            </a:xfrm>
            <a:prstGeom prst="rect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</p:pic>
      </p:grpSp>
    </p:spTree>
    <p:extLst>
      <p:ext uri="{BB962C8B-B14F-4D97-AF65-F5344CB8AC3E}">
        <p14:creationId xmlns:p14="http://schemas.microsoft.com/office/powerpoint/2010/main" val="271453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693D6-3566-0032-D224-A4529ECF2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E5AF5CC-8080-B96D-9B91-93A4A4F8B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20000"/>
              </a:lnSpc>
            </a:pPr>
            <a:r>
              <a:rPr lang="en-US" dirty="0"/>
              <a:t>To neglect spin correlations, approximate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C24D42E-C4FA-8E7C-8D31-15AF6FA1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FC975-2FD7-44A5-9E78-ECBA46156075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left|\sum_l\Pi^l_r\cdot \Delta^l_{s_1, s_2}\right|^2 &amp; \approx \sum_l\left|\Pi^l_r\right|^2\cdot\frac{1}{3}\sum_l\left|\Delta^l_{s_1, s_2}\right|^2\,.&#10;    \end{align*}&#10;&#10;\end{document}" title="IguanaTex Picture Display">
            <a:extLst>
              <a:ext uri="{FF2B5EF4-FFF2-40B4-BE49-F238E27FC236}">
                <a16:creationId xmlns:a16="http://schemas.microsoft.com/office/drawing/2014/main" id="{AF3207F5-5A92-0EEC-8424-0D916133FB4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95" y="2961444"/>
            <a:ext cx="6406400" cy="1184000"/>
          </a:xfrm>
          <a:prstGeom prst="rect">
            <a:avLst/>
          </a:prstGeom>
        </p:spPr>
      </p:pic>
      <p:pic>
        <p:nvPicPr>
          <p:cNvPr id="30" name="Picture 2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 title="IguanaTex Picture Display">
            <a:extLst>
              <a:ext uri="{FF2B5EF4-FFF2-40B4-BE49-F238E27FC236}">
                <a16:creationId xmlns:a16="http://schemas.microsoft.com/office/drawing/2014/main" id="{382BA296-A86A-6C4F-0679-FE6A41BC11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540001" y="2540001"/>
            <a:ext cx="2133" cy="2133"/>
          </a:xfrm>
          <a:prstGeom prst="rect">
            <a:avLst/>
          </a:prstGeom>
        </p:spPr>
      </p:pic>
      <p:pic>
        <p:nvPicPr>
          <p:cNvPr id="64" name="Picture 63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[&#10;\vcenter{\feynmandiagram [layered layout, horizontal=a to b, medium] {&#10;            a [particle=\(\pi^0\)] -- [scalar] b,&#10;            b -- [boson] f1 [particle=\(\gamma\)],&#10;            b -- [boson] f2 [particle=\(A'\)],&#10;            };&#10;}&#10;\]&#10;&#10;\end{document}" title="IguanaTex Picture Display">
            <a:extLst>
              <a:ext uri="{FF2B5EF4-FFF2-40B4-BE49-F238E27FC236}">
                <a16:creationId xmlns:a16="http://schemas.microsoft.com/office/drawing/2014/main" id="{FCD2D694-BA69-B0BE-8F22-AF74972234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594" y="4675877"/>
            <a:ext cx="2171546" cy="1637919"/>
          </a:xfrm>
          <a:prstGeom prst="rect">
            <a:avLst/>
          </a:prstGeom>
        </p:spPr>
      </p:pic>
      <p:pic>
        <p:nvPicPr>
          <p:cNvPr id="50" name="Picture 4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A'\)] -- [boson] b,&#10;            b -- [anti fermion] f1 [particle=\(e^+\)],&#10;            b -- [fermion] f2 [particle=\(e^-\)],&#10;            };&#10;&#10;\end{document}" title="IguanaTex Picture Display">
            <a:extLst>
              <a:ext uri="{FF2B5EF4-FFF2-40B4-BE49-F238E27FC236}">
                <a16:creationId xmlns:a16="http://schemas.microsoft.com/office/drawing/2014/main" id="{1B05FB8D-1919-1E46-D69A-26278A1AA3B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691" y="4675877"/>
            <a:ext cx="2144109" cy="1629688"/>
          </a:xfrm>
          <a:prstGeom prst="rect">
            <a:avLst/>
          </a:prstGeom>
        </p:spPr>
      </p:pic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6546915-A76F-7BAD-4CFD-DEE3DFFF8DE0}"/>
              </a:ext>
            </a:extLst>
          </p:cNvPr>
          <p:cNvCxnSpPr/>
          <p:nvPr/>
        </p:nvCxnSpPr>
        <p:spPr>
          <a:xfrm>
            <a:off x="6320895" y="4675877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B8728BF-AEBC-DC25-D105-3C377E9378C4}"/>
              </a:ext>
            </a:extLst>
          </p:cNvPr>
          <p:cNvCxnSpPr/>
          <p:nvPr/>
        </p:nvCxnSpPr>
        <p:spPr>
          <a:xfrm>
            <a:off x="8784695" y="4667646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175D2A2-D6C0-24E1-A2D2-F82DC7CFC28B}"/>
              </a:ext>
            </a:extLst>
          </p:cNvPr>
          <p:cNvCxnSpPr/>
          <p:nvPr/>
        </p:nvCxnSpPr>
        <p:spPr>
          <a:xfrm>
            <a:off x="9113870" y="4675876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CE24C3F-2185-94D7-73BF-A9CF25DDAFB2}"/>
              </a:ext>
            </a:extLst>
          </p:cNvPr>
          <p:cNvCxnSpPr/>
          <p:nvPr/>
        </p:nvCxnSpPr>
        <p:spPr>
          <a:xfrm>
            <a:off x="11577670" y="4667645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1" name="Picture 90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 title="IguanaTex Picture Display">
            <a:extLst>
              <a:ext uri="{FF2B5EF4-FFF2-40B4-BE49-F238E27FC236}">
                <a16:creationId xmlns:a16="http://schemas.microsoft.com/office/drawing/2014/main" id="{3CCC7770-A513-B311-5A15-10142E42425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17" y="4525997"/>
            <a:ext cx="98743" cy="152229"/>
          </a:xfrm>
          <a:prstGeom prst="rect">
            <a:avLst/>
          </a:prstGeom>
        </p:spPr>
      </p:pic>
      <p:pic>
        <p:nvPicPr>
          <p:cNvPr id="92" name="Picture 9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 title="IguanaTex Picture Display">
            <a:extLst>
              <a:ext uri="{FF2B5EF4-FFF2-40B4-BE49-F238E27FC236}">
                <a16:creationId xmlns:a16="http://schemas.microsoft.com/office/drawing/2014/main" id="{A7688CAC-2495-3645-DE4C-EA3D688948D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372" y="4525997"/>
            <a:ext cx="98743" cy="152229"/>
          </a:xfrm>
          <a:prstGeom prst="rect">
            <a:avLst/>
          </a:prstGeom>
        </p:spPr>
      </p:pic>
      <p:pic>
        <p:nvPicPr>
          <p:cNvPr id="95" name="Picture 94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\pi^0\)] -- [scalar] b -- [boson] b1 [particle=\(\gamma\)],&#10;            b -- [boson, edge label=\(A'\)] c,&#10;            c -- [anti fermion] f2 [particle=\(e^+\)],&#10;            c -- [fermion] f3 [particle=\(e^-\)],&#10;            };&#10;&#10;\end{document}" title="IguanaTex Picture Display">
            <a:extLst>
              <a:ext uri="{FF2B5EF4-FFF2-40B4-BE49-F238E27FC236}">
                <a16:creationId xmlns:a16="http://schemas.microsoft.com/office/drawing/2014/main" id="{88E9AB98-D263-8F44-A5A5-FADF2F22D95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7" y="4721189"/>
            <a:ext cx="2106950" cy="1584375"/>
          </a:xfrm>
          <a:prstGeom prst="rect">
            <a:avLst/>
          </a:prstGeom>
          <a:ln>
            <a:noFill/>
          </a:ln>
        </p:spPr>
      </p:pic>
      <p:pic>
        <p:nvPicPr>
          <p:cNvPr id="107" name="Picture 106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frac{1}{\left|q^2 - m_{A'}^2 - im_{A'}\Gamma(A')\right|^2} $$&#10;&#10;\end{document}" title="IguanaTex Picture Display">
            <a:extLst>
              <a:ext uri="{FF2B5EF4-FFF2-40B4-BE49-F238E27FC236}">
                <a16:creationId xmlns:a16="http://schemas.microsoft.com/office/drawing/2014/main" id="{6E8211E5-CDA1-04E2-15C8-F296631CFAF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794" y="5173234"/>
            <a:ext cx="2216228" cy="643200"/>
          </a:xfrm>
          <a:prstGeom prst="rect">
            <a:avLst/>
          </a:prstGeom>
        </p:spPr>
      </p:pic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7EB0ED5-2B20-21B2-2E5F-F46A4BF5C7B6}"/>
              </a:ext>
            </a:extLst>
          </p:cNvPr>
          <p:cNvCxnSpPr/>
          <p:nvPr/>
        </p:nvCxnSpPr>
        <p:spPr>
          <a:xfrm>
            <a:off x="349470" y="4675877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A44E72C3-BB55-7AB6-30C8-F3CB1A5C13AE}"/>
              </a:ext>
            </a:extLst>
          </p:cNvPr>
          <p:cNvCxnSpPr/>
          <p:nvPr/>
        </p:nvCxnSpPr>
        <p:spPr>
          <a:xfrm>
            <a:off x="2717448" y="4667646"/>
            <a:ext cx="0" cy="16379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0" name="Picture 109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 title="IguanaTex Picture Display">
            <a:extLst>
              <a:ext uri="{FF2B5EF4-FFF2-40B4-BE49-F238E27FC236}">
                <a16:creationId xmlns:a16="http://schemas.microsoft.com/office/drawing/2014/main" id="{187B189B-26ED-4083-C246-CA3ABC198794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270" y="4525997"/>
            <a:ext cx="98743" cy="152229"/>
          </a:xfrm>
          <a:prstGeom prst="rect">
            <a:avLst/>
          </a:prstGeom>
        </p:spPr>
      </p:pic>
      <p:pic>
        <p:nvPicPr>
          <p:cNvPr id="112" name="Picture 111" descr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\approx $$&#10;&#10;\end{document}" title="IguanaTex Picture Display">
            <a:extLst>
              <a:ext uri="{FF2B5EF4-FFF2-40B4-BE49-F238E27FC236}">
                <a16:creationId xmlns:a16="http://schemas.microsoft.com/office/drawing/2014/main" id="{581CB788-8B0D-3D30-AE1F-D8D6756922C2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78" y="5289754"/>
            <a:ext cx="284342" cy="1866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FD34658-50EB-17C3-15A2-23C85FC213D4}"/>
              </a:ext>
            </a:extLst>
          </p:cNvPr>
          <p:cNvSpPr/>
          <p:nvPr/>
        </p:nvSpPr>
        <p:spPr>
          <a:xfrm>
            <a:off x="5811520" y="2977983"/>
            <a:ext cx="1402080" cy="1183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A0B402-093F-740B-0226-CD47EEE63836}"/>
              </a:ext>
            </a:extLst>
          </p:cNvPr>
          <p:cNvSpPr/>
          <p:nvPr/>
        </p:nvSpPr>
        <p:spPr>
          <a:xfrm>
            <a:off x="7180579" y="3042283"/>
            <a:ext cx="2343515" cy="1183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AAC234-CA08-D66F-82C7-6FA921719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correlations</a:t>
            </a:r>
          </a:p>
        </p:txBody>
      </p:sp>
    </p:spTree>
    <p:extLst>
      <p:ext uri="{BB962C8B-B14F-4D97-AF65-F5344CB8AC3E}">
        <p14:creationId xmlns:p14="http://schemas.microsoft.com/office/powerpoint/2010/main" val="256377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3.7346"/>
  <p:tag name="ORIGINALWIDTH" val=" 358.4552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\textrm{U}(1)_D\,.$$&#10;&#10;\end{document}"/>
  <p:tag name="IGUANATEXSIZE" val="28"/>
  <p:tag name="IGUANATEXCURSOR" val="62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63.3705"/>
  <p:tag name="ORIGINALWIDTH" val=" 798.111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small, horizontal=i to c] {&#10;i [particle=\(m^0\)] -- [scalar] c,&#10;c -- [photon] f2 [particle=\(A'\)],&#10;c -- [fermion] f1 [particle=\(X\)],&#10;};&#10;&#10;&#10;\end{document}"/>
  <p:tag name="IGUANATEXSIZE" val="14"/>
  <p:tag name="IGUANATEXCURSOR" val="653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5.145"/>
  <p:tag name="ORIGINALWIDTH" val=" 1334.436"/>
  <p:tag name="OUTPUTTYPE" val="PNG"/>
  <p:tag name="IGUANATEXVERSION" val="162"/>
  <p:tag name="LATEXADDIN" val="\documentclass{article}&#10;\usepackage{kpfonts}&#10;%\usepackage{amsmath}&#10;%\usepackage{slashed}&#10;\usepackage{tikz-feynman}&#10;&#10;\pagestyle{empty}&#10;\begin{document}&#10;&#10;\feynmandiagram [small, horizontal=c2 to f2] {&#10;i1 [particle=\(p\)] -- [double distance=2pt, with arrow = 0.5cm] c1 [blob] -- [fermion] f1 [particle=\(X\)],&#10;i3 [particle=\(p\)] -- [double distance=2pt, with arrow = 0.5cm] c3 [blob] -- [fermion] f3 [particle=\(X\)],&#10;c1 -- [fermion, edge label'=\(q\)] c2,&#10;c2 -- [fermion, edge label'=\(\overline{q}\)] c3,&#10;c2 -- [photon] f2 [particle=\(A'\)],&#10;f1 -- [opacity=0.0] f2,&#10;f2 -- [opacity=0.0] f3,&#10;i1 -- [opacity=0.0] i2,&#10;i2 -- [opacity=0.0] i3,&#10;};&#10;&#10;&#10;\end{document}"/>
  <p:tag name="IGUANATEXSIZE" val="14"/>
  <p:tag name="IGUANATEXCURSOR" val="638"/>
  <p:tag name="TRANSPARENCY" val="True"/>
  <p:tag name="CHOOSECOLOR" val="False"/>
  <p:tag name="COLORHEX" val="000000"/>
  <p:tag name="LATEXENGINEID" val="3"/>
  <p:tag name="TEMPFOLDER" val="C:\Temp\"/>
  <p:tag name="LATEXFORMHEIGHT" val=" 427.8"/>
  <p:tag name="LATEXFORMWIDTH" val=" 708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58.162"/>
  <p:tag name="ORIGINALWIDTH" val=" 2038.785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vertical = c1 to c2] {&#10;i1 [particle=\(p\)] -- [double distance = 2pt, with arrow = 0.5cm] c1 -- [double distance = 2pt, with arrow = 1cm, edge label = \(p\)] c2 [blob] -- [fermion] f2 [particle=\(X\)],&#10;i2 [particle=\(p\)] -- [double distance = 2pt, with arrow = 0.5cm] c2,&#10;c1 -- [photon] f1 [particle=\(A'\)],&#10;i1 -- [opacity=0.0] i3,&#10;i3 -- [opacity=0.0] i2,&#10;f1 -- [opacity=0.0] f3,&#10;f3 -- [opacity=0.0] f2,&#10;&#10;};&#10;&#10;\end{document}"/>
  <p:tag name="IGUANATEXSIZE" val="14"/>
  <p:tag name="IGUANATEXCURSOR" val="1028"/>
  <p:tag name="TRANSPARENCY" val="True"/>
  <p:tag name="CHOOSECOLOR" val="False"/>
  <p:tag name="COLORHEX" val="000000"/>
  <p:tag name="LATEXENGINEID" val="3"/>
  <p:tag name="TEMPFOLDER" val="C:\Temp\"/>
  <p:tag name="LATEXFORMHEIGHT" val=" 346.8"/>
  <p:tag name="LATEXFORMWIDTH" val=" 990.6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06.168"/>
  <p:tag name="ORIGINALWIDTH" val=" 2048.536"/>
  <p:tag name="OUTPUTTYPE" val="PNG"/>
  <p:tag name="IGUANATEXVERSION" val="162"/>
  <p:tag name="LATEXADDIN" val="\documentclass{article}&#10;\usepackage{kpfonts}&#10;&#10;\usepackage{amsmath}&#10;\usepackage{slashed}&#10;\usepackage{tikz-feynman}&#10;&#10;\pagestyle{empty}&#10;\begin{document}&#10;&#10;\feynmandiagram [vertical = i1 to i2] {&#10;i1 [particle=\(p\)] -- [double distance = 2pt, with arrow = 0.5cm] c1 [blob],&#10;i2 [particle=\(p\)] -- [double distance = 2pt, with arrow = 0.5cm] c1,&#10;c1 -- [photon, edge label = \(V^0\)] x1 [crossed dot] -- [photon] f1 [particle=\(A'\)],&#10;c1 -- [fermion] f2 [particle=\(X\)],&#10;f2 -- [opacity=0.0] f1,&#10;i1 -- [opacity=0.0] i2&#10;};&#10;&#10;\end{document}"/>
  <p:tag name="IGUANATEXSIZE" val="14"/>
  <p:tag name="IGUANATEXCURSOR" val="24"/>
  <p:tag name="TRANSPARENCY" val="True"/>
  <p:tag name="CHOOSECOLOR" val="False"/>
  <p:tag name="COLORHEX" val="000000"/>
  <p:tag name="LATEXENGINEID" val="3"/>
  <p:tag name="TEMPFOLDER" val="C:\Temp\"/>
  <p:tag name="LATEXFORMHEIGHT" val=" 381.6"/>
  <p:tag name="LATEXFORMWIDTH" val=" 926.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1.4811"/>
  <p:tag name="ORIGINALWIDTH" val=" 770.1537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m^0\in\{\pi^0, \eta, \eta'\} $$&#10;&#10;\end{document}"/>
  <p:tag name="IGUANATEXSIZE" val="28"/>
  <p:tag name="IGUANATEXCURSOR" val="63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0.7312"/>
  <p:tag name="ORIGINALWIDTH" val=" 749.906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V^0 \in \{\omega, \rho^0, \phi\} $$&#10;&#10;\end{document}"/>
  <p:tag name="IGUANATEXSIZE" val="28"/>
  <p:tag name="IGUANATEXCURSOR" val="61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63.3705"/>
  <p:tag name="ORIGINALWIDTH" val=" 798.111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small, horizontal=i to c] {&#10;i [particle=\(m^0\)] -- [scalar] c,&#10;c -- [photon] f2 [particle=\(A'\)],&#10;c -- [fermion] f1 [particle=\(X\)],&#10;};&#10;&#10;&#10;\end{document}"/>
  <p:tag name="IGUANATEXSIZE" val="14"/>
  <p:tag name="IGUANATEXCURSOR" val="653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.4874"/>
  <p:tag name="ORIGINALWIDTH" val=" 122.984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A'$$&#10;&#10;\end{document}"/>
  <p:tag name="IGUANATEXSIZE" val="28"/>
  <p:tag name="IGUANATEXCURSOR" val="63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33.4458"/>
  <p:tag name="ORIGINALWIDTH" val=" 2435.695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Gamma\left(A'\to f\bar f\right) = \frac{\varepsilon^2e^2}{12\pi}m_{A'}\sqrt{1-\frac{4m_f^2}{m_{A'}^2}}\left(1 + \frac{2m_f^2}{m_{A'}^2}\right)\,.$$&#10;&#10;\end{document}"/>
  <p:tag name="IGUANATEXSIZE" val="24"/>
  <p:tag name="IGUANATEXCURSOR" val="66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4.9832"/>
  <p:tag name="ORIGINALWIDTH" val=" 856.392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A'\to e^+e^-/\mu^+\mu^-$$&#10;&#10;\end{document}"/>
  <p:tag name="IGUANATEXSIZE" val="28"/>
  <p:tag name="IGUANATEXCURSOR" val="65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.4874"/>
  <p:tag name="ORIGINALWIDTH" val=" 122.984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A' $$&#10;&#10;\end{document}"/>
  <p:tag name="IGUANATEXSIZE" val="28"/>
  <p:tag name="IGUANATEXCURSOR" val="60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 $$&#10;&#10;\end{document}"/>
  <p:tag name="IGUANATEXSIZE" val="28"/>
  <p:tag name="IGUANATEXCURSOR" val="60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0.9261"/>
  <p:tag name="ORIGINALWIDTH" val=" 1120.3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begin{align*}&#10;\la_{\pi^0\gamma\gamma} &amp; \propto g \pi^0 F_{\mu\nu}\tilde{F}^{\mu\nu}\\&#10; &amp; \Downarrow\\&#10;\la_{\pi^0\gamma A'} &amp; \propto \varepsilon\pi^0 F_{\mu\nu}\tilde{F}^{\mu\nu}_D\,.&#10;\end{align*}&#10;&#10;\end{document}"/>
  <p:tag name="IGUANATEXSIZE" val="28"/>
  <p:tag name="IGUANATEXCURSOR" val="65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01.432"/>
  <p:tag name="ORIGINALWIDTH" val=" 1776.248"/>
  <p:tag name="OUTPUTTYPE" val="PNG"/>
  <p:tag name="IGUANATEXVERSION" val="162"/>
  <p:tag name="LATEXADDIN" val="\documentclass{article}&#10;\usepackage{kpfonts}&#10;\usepackage{cleveref}&#10;\usepackage{tikz-feynman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feynmandiagram [layered layout, horizontal=a to b] {&#10;            a [particle=\(\pi^0\)] -- [scalar] b -- [boson] b1 [particle=\(\gamma\)],&#10;            b -- [boson, edge label=\(A'\)] c,&#10;            c -- [anti fermion] f2 [particle=\(e^+\mu^+\)],&#10;            c -- [fermion] f3 [particle=\(e^-\mu^-\)],&#10;            };&#10;&#10;\end{document}"/>
  <p:tag name="IGUANATEXSIZE" val="28"/>
  <p:tag name="IGUANATEXCURSOR" val="961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84.929"/>
  <p:tag name="ORIGINALWIDTH" val=" 1708.738"/>
  <p:tag name="OUTPUTTYPE" val="PNG"/>
  <p:tag name="IGUANATEXVERSION" val="162"/>
  <p:tag name="LATEXADDIN" val="\documentclass{article}&#10;\usepackage{kpfonts}&#10;\usepackage{cleveref}&#10;\usepackage{tikz-feynman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feynmandiagram [layered layout, horizontal=a to b] {&#10;            a [particle=\(\pi^0\)] -- [scalar] b -- [boson] b1 [particle=\(\gamma\)],&#10;            b -- [boson, edge label=\(A'\)] c,&#10;            c -- [anti fermion] f2 [particle=\(e^+\)],&#10;            c -- [fermion] f3 [particle=\(e^-\)],&#10;            };&#10;&#10;\end{document}"/>
  <p:tag name="IGUANATEXSIZE" val="28"/>
  <p:tag name="IGUANATEXCURSOR" val="916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0.4837"/>
  <p:tag name="ORIGINALWIDTH" val=" 687.66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Gamma(A') \ll m_{A'}\,. $$&#10;&#10;\end{document}"/>
  <p:tag name="IGUANATEXSIZE" val="28"/>
  <p:tag name="IGUANATEXCURSOR" val="630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1.7061"/>
  <p:tag name="ORIGINALWIDTH" val=" 2644.16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\begin{align*}&#10;    \frac{1}{\left|q^2 - m_{A'}^2 - im_{A'}\Gamma(A')\right|^2} &amp; \longrightarrow \frac{\pi}{m_{A'}\Gamma(A')}\delta\left(q^2 - m_{A'}^2\right)\,.&#10;\end{align*}&#10;&#10;\end{document}"/>
  <p:tag name="IGUANATEXSIZE" val="28"/>
  <p:tag name="IGUANATEXCURSOR" val="699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76.4154"/>
  <p:tag name="ORIGINALWIDTH" val=" 3414.32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}    \mathcal{M}^\dagger\mathcal{M} &amp; = \underbrace{\frac{1}{\left|q^2 - m_{A'}^2 - im_{A'}\Gamma(A')\right|^2}}_{\textrm{NWA}}\underbrace{\left|\sum_l\Pi^l_r\cdot \Delta^l_{s_1, s_2}\right|^2}_{\textrm{Spin Correlations}}\quad l \in\{-1, 0, +1\}\,.\nonumber&#10;    \end{align}&#10;\end{document}"/>
  <p:tag name="IGUANATEXSIZE" val="28"/>
  <p:tag name="IGUANATEXCURSOR" val="76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20.934"/>
  <p:tag name="ORIGINALWIDTH" val=" 1800.251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\pi^0\)] -- [scalar] b -- [boson] b1 [particle=\(\gamma \,(r)\)],&#10;            b -- [boson, edge label=\(A'\,(l)\), momentum'={\(q\)}] c,&#10;            c -- [anti fermion] f2 [particle=\(e^+(s_1)\)],&#10;            c -- [fermion] f3 [particle=\(e^-(s_2)\)],&#10;            };&#10;&#10;\end{document}"/>
  <p:tag name="IGUANATEXSIZE" val="28"/>
  <p:tag name="IGUANATEXCURSOR" val="983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1.48859"/>
  <p:tag name="ORIGINALWIDTH" val=" 27.7465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l$$&#10;&#10;\end{document}"/>
  <p:tag name="IGUANATEXSIZE" val="28"/>
  <p:tag name="IGUANATEXCURSOR" val="63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1.48859"/>
  <p:tag name="ORIGINALWIDTH" val=" 27.7465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l$$&#10;&#10;\end{document}"/>
  <p:tag name="IGUANATEXSIZE" val="28"/>
  <p:tag name="IGUANATEXCURSOR" val="63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3.98952"/>
  <p:tag name="ORIGINALWIDTH" val=" 186.7267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m_{A'} $$&#10;&#10;\end{document}"/>
  <p:tag name="IGUANATEXSIZE" val="28"/>
  <p:tag name="IGUANATEXCURSOR" val="61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16.198"/>
  <p:tag name="ORIGINALWIDTH" val=" 2251.96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left|\sum_l\Pi^l_r\cdot \Delta^l_{s_1, s_2}\right|^2 &amp; \approx \sum_l\left|\Pi^l_r\right|^2\cdot\frac{1}{3}\sum_l\left|\Delta^l_{s_1, s_2}\right|^2\,.&#10;    \end{align*}&#10;&#10;\end{document}"/>
  <p:tag name="IGUANATEXSIZE" val="28"/>
  <p:tag name="IGUANATEXCURSOR" val="79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5.6249"/>
  <p:tag name="ORIGINALWIDTH" val=" 1187.41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[&#10;\vcenter{\feynmandiagram [layered layout, horizontal=a to b, medium] {&#10;            a [particle=\(\pi^0\)] -- [scalar] b,&#10;            b -- [boson] f1 [particle=\(\gamma\)],&#10;            b -- [boson] f2 [particle=\(A'\)],&#10;            };&#10;}&#10;\]&#10;&#10;\end{document}"/>
  <p:tag name="IGUANATEXSIZE" val="18"/>
  <p:tag name="IGUANATEXCURSOR" val="866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773.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1.1243"/>
  <p:tag name="ORIGINALWIDTH" val=" 1172.41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A'\)] -- [boson] b,&#10;            b -- [anti fermion] f1 [particle=\(e^+\)],&#10;            b -- [fermion] f2 [particle=\(e^-\)],&#10;            };&#10;&#10;\end{document}"/>
  <p:tag name="IGUANATEXSIZE" val="18"/>
  <p:tag name="IGUANATEXCURSOR" val="760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3.23961"/>
  <p:tag name="ORIGINALWIDTH" val=" 53.9932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/>
  <p:tag name="IGUANATEXSIZE" val="18"/>
  <p:tag name="IGUANATEXCURSOR" val="63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3.23961"/>
  <p:tag name="ORIGINALWIDTH" val=" 53.9932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/>
  <p:tag name="IGUANATEXSIZE" val="18"/>
  <p:tag name="IGUANATEXCURSOR" val="63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84.929"/>
  <p:tag name="ORIGINALWIDTH" val=" 1708.738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layered layout, horizontal=a to b, medium] {&#10;            a [particle=\(\pi^0\)] -- [scalar] b -- [boson] b1 [particle=\(\gamma\)],&#10;            b -- [boson, edge label=\(A'\)] c,&#10;            c -- [anti fermion] f2 [particle=\(e^+\)],&#10;            c -- [fermion] f3 [particle=\(e^-\)],&#10;            };&#10;&#10;\end{document}"/>
  <p:tag name="IGUANATEXSIZE" val="18"/>
  <p:tag name="IGUANATEXCURSOR" val="944"/>
  <p:tag name="TRANSPARENCY" val="True"/>
  <p:tag name="CHOOSECOLOR" val="False"/>
  <p:tag name="COLORHEX" val="000000"/>
  <p:tag name="LATEXENGINEID" val="3"/>
  <p:tag name="TEMPFOLDER" val="C:\Temp\"/>
  <p:tag name="LATEXFORMHEIGHT" val=" 320"/>
  <p:tag name="LATEXFORMWIDTH" val=" 38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1.7061"/>
  <p:tag name="ORIGINALWIDTH" val=" 1211.84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frac{1}{\left|q^2 - m_{A'}^2 - im_{A'}\Gamma(A')\right|^2} $$&#10;&#10;\end{document}"/>
  <p:tag name="IGUANATEXSIZE" val="18"/>
  <p:tag name="IGUANATEXCURSOR" val="6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668.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3.23961"/>
  <p:tag name="ORIGINALWIDTH" val=" 53.9932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2$$&#10;&#10;\end{document}"/>
  <p:tag name="IGUANATEXSIZE" val="18"/>
  <p:tag name="IGUANATEXCURSOR" val="63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8.74394"/>
  <p:tag name="ORIGINALWIDTH" val=" 74.24071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\approx $$&#10;&#10;\end{document}"/>
  <p:tag name="IGUANATEXSIZE" val="18"/>
  <p:tag name="IGUANATEXCURSOR" val="6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.99252"/>
  <p:tag name="ORIGINALWIDTH" val=" 88.48898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varepsilon\,. $$&#10;&#10;\end{document}"/>
  <p:tag name="IGUANATEXSIZE" val="28"/>
  <p:tag name="IGUANATEXCURSOR" val="620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7.2028"/>
  <p:tag name="ORIGINALWIDTH" val=" 2656.168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left&lt;\mathcal{M}^\dagger\mathcal{M}\right&gt;_{\textrm{with SC}} = 512 \, g^2 \, e^2 \, \varepsilon^4 \, \frac{A - q^2\Dot{k}{k_2}\Dot{k}{k_1}}{\left|q^2 - m^2 - im \, \Gamma(A') \right|^2}\,.$$&#10;&#10;\end{document}"/>
  <p:tag name="IGUANATEXSIZE" val="28"/>
  <p:tag name="IGUANATEXCURSOR" val="69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92.201"/>
  <p:tag name="ORIGINALWIDTH" val=" 2782.152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left&lt;\mathcal{M}^\dagger\mathcal{M}\right&gt;_{\textrm{without SC}} = 512 \, g^2 \, e^2 \, \varepsilon^4 \frac{\frac{2}{3}A - \frac{1}{6}M^2q^4}{\left|q^2 - m^2 - im \, \Gamma(A')\right|^2}\,.$$&#10;&#10;\end{document}"/>
  <p:tag name="IGUANATEXSIZE" val="28"/>
  <p:tag name="IGUANATEXCURSOR" val="69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3.7346"/>
  <p:tag name="ORIGINALWIDTH" val=" 671.91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Dot{k}{k_2}\Dot{k}{k_1}$$&#10;&#10;\end{document}"/>
  <p:tag name="IGUANATEXSIZE" val="28"/>
  <p:tag name="IGUANATEXCURSOR" val="65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532.2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80.7274"/>
  <p:tag name="ORIGINALWIDTH" val=" 674.915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frac{\frac{2}{3}A - \frac{1}{6}M^2q^4}{}$$&#10;&#10;\end{document}"/>
  <p:tag name="IGUANATEXSIZE" val="28"/>
  <p:tag name="IGUANATEXCURSOR" val="67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9.2313"/>
  <p:tag name="ORIGINALWIDTH" val=" 1019.12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pi^0\to\gamma A'\to\gamma e^+e^- $$&#10;&#10;\end{document}"/>
  <p:tag name="IGUANATEXSIZE" val="28"/>
  <p:tag name="IGUANATEXCURSOR" val="66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6.4829"/>
  <p:tag name="ORIGINALWIDTH" val=" 986.1267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eta\to\gamma A'\to\gamma \mu^+\mu^- $$&#10;&#10;\end{document}"/>
  <p:tag name="IGUANATEXSIZE" val="28"/>
  <p:tag name="IGUANATEXCURSOR" val="66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8.7214"/>
  <p:tag name="ORIGINALWIDTH" val=" 900.637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la_{\gamma A'} = \frac{\varepsilon}{2} F_{\mu\nu} F^{\mu\nu}_D\,. $$&#10;&#10;\end{document}"/>
  <p:tag name="IGUANATEXSIZE" val="28"/>
  <p:tag name="IGUANATEXCURSOR" val="64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50.6561"/>
  <p:tag name="ORIGINALWIDTH" val=" 2144.732"/>
  <p:tag name="OUTPUTTYPE" val="PNG"/>
  <p:tag name="IGUANATEXVERSION" val="162"/>
  <p:tag name="LATEXADDIN" val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textcolor{black}{\Delta} &amp; \equiv \frac{1}{2}\int_{0}^{\infty}\de E_f\left|\pdensity_{\textrm{with}}\left(E_f\right) - \pdensity_{\textrm{without}}\left(E_f\right)\right|\\&#10; &amp; = \frac{1}{6\sqrt{3}}\frac{m_{A'}^2 - 4m_f^2}{m_{A'}^2 + 2m_f^2}\leq\frac{1}{6\sqrt{3}} \approx 9.6\%\,.&#10;\end{align*}&#10;&#10;\end{document}"/>
  <p:tag name="IGUANATEXSIZE" val="28"/>
  <p:tag name="IGUANATEXCURSOR" val="6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.23882"/>
  <p:tag name="ORIGINALWIDTH" val=" 510.6861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0 &lt; \Delta &lt; 1\,.$$&#10;&#10;\end{document}"/>
  <p:tag name="IGUANATEXSIZE" val="28"/>
  <p:tag name="IGUANATEXCURSOR" val="64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23.697"/>
  <p:tag name="ORIGINALWIDTH" val=" 3694.788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textrm{Probability density:}\quad\rho\left(\cos\theta^*\right) = \frac{3}{8}\frac{m_{A'}^2 + 4m_f^2 + \left(m_{A'}^2 - 4m_f^2\right)\cos^2\theta^*}{m_{A'}^2 + 2m_f^2}\,.$$&#10;&#10;\end{document}"/>
  <p:tag name="IGUANATEXSIZE" val="28"/>
  <p:tag name="IGUANATEXCURSOR" val="66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23.697"/>
  <p:tag name="ORIGINALWIDTH" val=" 3694.788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textrm{Probability density:}\quad\rho\left(\cos\theta^*\right) = \frac{3}{8}\frac{m_{A'}^2 + 4m_f^2 + \left(m_{A'}^2 - 4m_f^2\right)\cos^2\theta^*}{m_{A'}^2 + 2m_f^2}\,.$$&#10;&#10;\end{document}"/>
  <p:tag name="IGUANATEXSIZE" val="28"/>
  <p:tag name="IGUANATEXCURSOR" val="66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23.697"/>
  <p:tag name="ORIGINALWIDTH" val=" 2483.68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\rho\left(\cos\theta^*\right) = \frac{3}{8}\frac{m_{A'}^2 + 4m_f^2 + \left(m_{A'}^2 - 4m_f^2\right)\cos^2\theta^*}{m_{A'}^2 + 2m_f^2}\,.$$&#10;&#10;\end{document}"/>
  <p:tag name="IGUANATEXSIZE" val="28"/>
  <p:tag name="IGUANATEXCURSOR" val="75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7.7353"/>
  <p:tag name="ORIGINALWIDTH" val=" 626.921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p &gt; 20\,\textrm{GeV}\,.$$&#10;&#10;\end{document}"/>
  <p:tag name="IGUANATEXSIZE" val="28"/>
  <p:tag name="IGUANATEXCURSOR" val="65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1091.114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E_{e^+} + E_{e^-} &gt; 500\,\rm{GeV}\,.$$&#10;&#10;\end{document}"/>
  <p:tag name="IGUANATEXSIZE" val="28"/>
  <p:tag name="IGUANATEXCURSOR" val="66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7.7353"/>
  <p:tag name="ORIGINALWIDTH" val=" 558.6802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 p &gt; 1\,\textrm{GeV}\,.$$&#10;&#10;\end{document}"/>
  <p:tag name="IGUANATEXSIZE" val="28"/>
  <p:tag name="IGUANATEXCURSOR" val="655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feynmandiagram [horizontal=a to b] {&#10;i1 -- [fermion] a -- [fermion] i2,&#10;a -- [photon] b,&#10;f1 -- [fermion] b -- [fermion] f2,&#10;};&#10;&#10;\end{document}"/>
  <p:tag name="IGUANATEXSIZE" val="28"/>
  <p:tag name="IGUANATEXCURSOR" val="75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856.392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\la_{\psi A'} = \varepsilon q \overline{\psi}\slashed{A'}\psi\,. $$&#10;&#10;\end{document}"/>
  <p:tag name="IGUANATEXSIZE" val="28"/>
  <p:tag name="IGUANATEXCURSOR" val="66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36.1455"/>
  <p:tag name="ORIGINALWIDTH" val=" 4400.45"/>
  <p:tag name="OUTPUTTYPE" val="PNG"/>
  <p:tag name="IGUANATEXVERSION" val="162"/>
  <p:tag name="LATEXADDIN" val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\pdensity_{\textrm{lab}}(E_1) &amp; = \left.\frac{12\left[ \left( \! A \! + \! \frac{m_f^2 m^2 M^2}{2}\right)\cosh^{-1} \! \left(\frac{x}{m_f}\right) - m_f m^2 M^2\sqrt{\left(\frac{x}{m_f}\right)^2 \! - 1}\left(E' - \frac{x}{2}\right)\right] }{\gamma\beta m^2 M^5\sqrt{1 - \frac{4m_f^2}{m^2}}\left(1 + \frac{2m_f^2}{m^2}\right)\left(1 - \frac{m^2}{M^2}\right)^3}\right|^{x = E^*_{1\textrm{max}}(E_1)}_{x = E^*_{1\textrm{min}}(E_1)}&#10;\end{align*}&#10;&#10;\end{document}"/>
  <p:tag name="IGUANATEXSIZE" val="24"/>
  <p:tag name="IGUANATEXCURSOR" val="94"/>
  <p:tag name="TRANSPARENCY" val="True"/>
  <p:tag name="CHOOSECOLOR" val="False"/>
  <p:tag name="COLORHEX" val="000000"/>
  <p:tag name="LATEXENGINEID" val="0"/>
  <p:tag name="TEMPFOLDER" val="C:\Temp\"/>
  <p:tag name="LATEXFORMHEIGHT" val=" 427.2"/>
  <p:tag name="LATEXFORMWIDTH" val=" 523.8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50.6561"/>
  <p:tag name="ORIGINALWIDTH" val=" 2697.413"/>
  <p:tag name="OUTPUTTYPE" val="PNG"/>
  <p:tag name="IGUANATEXVERSION" val="162"/>
  <p:tag name="LATEXADDIN" val="\documentclass{article}&#10;\usepackage{kpfonts}&#10;\usepackage{cleveref}&#10;\newcommand{\pdensity}{\rho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pdensity_{\textrm{lab}}(E_1) = \left.\frac{1}{2\gamma\beta}\frac{1}{E\sqrt{1 - \frac{4m_f^2}{m^2}}}\cosh^{-1}\left(\frac{x}{m_f}\right)\right|^{x = E^*_{1\textrm{max}}(E_1)}_{x = E^*_{1\textrm{min}}(E_1)} $$&#10;&#10;\end{document}"/>
  <p:tag name="IGUANATEXSIZE" val="28"/>
  <p:tag name="IGUANATEXCURSOR" val="65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4.6794"/>
  <p:tag name="ORIGINALWIDTH" val=" 2443.945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\begin{align*}&#10;    E^*_{1\textrm{max}}(E_1) &amp; = \textrm{Min}\left(E_{1\textrm{max}}, \gamma\left(E_1 + \beta\sqrt{E_1^2 - m_f^2} \ \right)\right)\\&#10;    E^*_{1\textrm{min}}(E_1) &amp; = \textrm{Max}\left(E_{1\textrm{min}}, \gamma\left(E_1 - \beta\sqrt{E_1^2 - m_f^2} \ \right)\right)&#10;\end{align*}&#10;&#10;\end{document}"/>
  <p:tag name="IGUANATEXSIZE" val="24"/>
  <p:tag name="IGUANATEXCURSOR" val="77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3.7346"/>
  <p:tag name="ORIGINALWIDTH" val=" 395.2006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textrm{U}(1)_{EM} $$&#10;&#10;\end{document}"/>
  <p:tag name="IGUANATEXSIZE" val="28"/>
  <p:tag name="IGUANATEXCURSOR" val="649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3.7346"/>
  <p:tag name="ORIGINALWIDTH" val=" 312.7109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\usepackage{tikz-feynman}&#10;&#10;\pagestyle{empty}&#10;\begin{document}&#10;&#10;$$ \textrm{U}(1)_D $$&#10;&#10;\end{document}"/>
  <p:tag name="IGUANATEXSIZE" val="28"/>
  <p:tag name="IGUANATEXCURSOR" val="64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.7499213"/>
  <p:tag name="ORIGINALWIDTH" val=" .7499213"/>
  <p:tag name="OUTPUTTYPE" val="PNG"/>
  <p:tag name="IGUANATEXVERSION" val="162"/>
  <p:tag name="LATEXADDIN" val="\documentclass{article}&#10;\usepackage{kpfonts}&#10;\usepackage{cleveref}&#10;\newcommand{\pdensity}{\mathbb{P}}&#10;\renewcommand{\Dot}[2]{\left(#1\cdot#2\right)}&#10;\newcommand{\tr}[1]{\textrm{tr}\left[#1\right]}&#10;\newcommand{\de}{\mathrm{d}}&#10;\newcommand{\del}{\partial}&#10;\newcommand{\la}{\mathcal{L}}&#10;\newcommand{\M}{\mathcal{M}}&#10;\newcommand{\kec}{1\!\!\!1}&#10;\newcommand{\id}{\textrm{id}}&#10;\newcommand{\commutator}[2]{\left[#1, #2\right]}&#10;\newcommand{\PZ}[2]{\{#1, #2\}}&#10;\renewcommand{\vec}[1]{\boldsymbol{#1}}&#10;\newcommand{\ort}{\mathbf{e}}&#10;&#10;&#10;\usepackage{amsmath}&#10;\usepackage{slashed}&#10;&#10;\pagestyle{empty}&#10;\begin{document}&#10;&#10;$$  $$&#10;&#10;\end{document}"/>
  <p:tag name="IGUANATEXSIZE" val="28"/>
  <p:tag name="IGUANATEXCURSOR" val="60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heme/theme1.xml><?xml version="1.0" encoding="utf-8"?>
<a:theme xmlns:a="http://schemas.openxmlformats.org/drawingml/2006/main" name="My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y fon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" id="{68B1986B-8C77-48C9-B4BD-D8C81E80E0CE}" vid="{775F06B1-B01D-4496-A5C3-62BBF4F2DD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</Template>
  <TotalTime>4614</TotalTime>
  <Words>791</Words>
  <Application>Microsoft Office PowerPoint</Application>
  <PresentationFormat>Widescreen</PresentationFormat>
  <Paragraphs>174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Aptos</vt:lpstr>
      <vt:lpstr>Arial</vt:lpstr>
      <vt:lpstr>Century Gothic</vt:lpstr>
      <vt:lpstr>MyTheme</vt:lpstr>
      <vt:lpstr>Spin Correlations in Dark Photon Searches</vt:lpstr>
      <vt:lpstr>Talk Outline</vt:lpstr>
      <vt:lpstr>PowerPoint Presentation</vt:lpstr>
      <vt:lpstr>Dark photon production</vt:lpstr>
      <vt:lpstr>Dark photon searches</vt:lpstr>
      <vt:lpstr>PowerPoint Presentation</vt:lpstr>
      <vt:lpstr>Gap in the literature</vt:lpstr>
      <vt:lpstr>Spin correlations</vt:lpstr>
      <vt:lpstr>Spin correlations</vt:lpstr>
      <vt:lpstr>Spin correlations</vt:lpstr>
      <vt:lpstr>Results summary</vt:lpstr>
      <vt:lpstr>Results – averaged squared amplitudes</vt:lpstr>
      <vt:lpstr>Results – fermion energy in the meson frame</vt:lpstr>
      <vt:lpstr>Results – fermion energy spectrum in the lab frame</vt:lpstr>
      <vt:lpstr>Results – discrepancy between spectra</vt:lpstr>
      <vt:lpstr>Results – decay products angular spectrum</vt:lpstr>
      <vt:lpstr>Results – decay products angular spectrum</vt:lpstr>
      <vt:lpstr>Experiment specific analyses</vt:lpstr>
      <vt:lpstr>Experiment specific analyses</vt:lpstr>
      <vt:lpstr>FASER analysis</vt:lpstr>
      <vt:lpstr>FASER analysis</vt:lpstr>
      <vt:lpstr>SHiP analysis</vt:lpstr>
      <vt:lpstr>SHiP analysis</vt:lpstr>
      <vt:lpstr>Conclusion</vt:lpstr>
      <vt:lpstr>PowerPoint Presentation</vt:lpstr>
      <vt:lpstr>Event generation for FASER</vt:lpstr>
      <vt:lpstr>Event generation for SHiP</vt:lpstr>
      <vt:lpstr>Results – more analytic expressions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Miša Toman</dc:creator>
  <cp:lastModifiedBy>Miša Toman</cp:lastModifiedBy>
  <cp:revision>24</cp:revision>
  <dcterms:created xsi:type="dcterms:W3CDTF">2025-12-12T00:50:59Z</dcterms:created>
  <dcterms:modified xsi:type="dcterms:W3CDTF">2025-12-17T07:31:46Z</dcterms:modified>
</cp:coreProperties>
</file>