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89" r:id="rId2"/>
    <p:sldId id="316" r:id="rId3"/>
    <p:sldId id="317" r:id="rId4"/>
    <p:sldId id="318" r:id="rId5"/>
    <p:sldId id="319" r:id="rId6"/>
    <p:sldId id="324" r:id="rId7"/>
    <p:sldId id="326" r:id="rId8"/>
    <p:sldId id="345" r:id="rId9"/>
    <p:sldId id="344" r:id="rId10"/>
    <p:sldId id="340" r:id="rId11"/>
    <p:sldId id="358" r:id="rId12"/>
    <p:sldId id="348" r:id="rId13"/>
    <p:sldId id="350" r:id="rId14"/>
    <p:sldId id="359" r:id="rId15"/>
    <p:sldId id="351" r:id="rId16"/>
    <p:sldId id="362" r:id="rId17"/>
    <p:sldId id="339" r:id="rId18"/>
    <p:sldId id="335" r:id="rId19"/>
    <p:sldId id="353" r:id="rId20"/>
    <p:sldId id="336" r:id="rId21"/>
    <p:sldId id="337" r:id="rId22"/>
    <p:sldId id="361" r:id="rId23"/>
    <p:sldId id="343"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110" d="100"/>
          <a:sy n="110" d="100"/>
        </p:scale>
        <p:origin x="-288"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3305DE-6B80-45E2-85C2-659D1AD86492}" type="datetimeFigureOut">
              <a:rPr lang="en-US" smtClean="0"/>
              <a:pPr/>
              <a:t>11/18/2011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CEC3FE-5FA2-4C89-98B8-5487B63BA72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normAutofit/>
          </a:bodyPr>
          <a:lstStyle>
            <a:lvl1pPr>
              <a:defRPr sz="4000">
                <a:latin typeface="Arial" pitchFamily="34" charset="0"/>
                <a:cs typeface="Arial"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atin typeface="Arial" pitchFamily="34" charset="0"/>
                <a:cs typeface="Arial" pitchFamily="34" charset="0"/>
              </a:defRPr>
            </a:lvl1pPr>
          </a:lstStyle>
          <a:p>
            <a:r>
              <a:rPr lang="en-US" smtClean="0"/>
              <a:t>Muon Week Nov. 2011</a:t>
            </a:r>
            <a:endParaRPr lang="en-US" dirty="0"/>
          </a:p>
        </p:txBody>
      </p:sp>
      <p:sp>
        <p:nvSpPr>
          <p:cNvPr id="5" name="Footer Placeholder 4"/>
          <p:cNvSpPr>
            <a:spLocks noGrp="1"/>
          </p:cNvSpPr>
          <p:nvPr>
            <p:ph type="ftr" sz="quarter" idx="11"/>
          </p:nvPr>
        </p:nvSpPr>
        <p:spPr/>
        <p:txBody>
          <a:bodyPr/>
          <a:lstStyle>
            <a:lvl1pPr>
              <a:defRPr>
                <a:latin typeface="Arial" pitchFamily="34" charset="0"/>
                <a:cs typeface="Arial" pitchFamily="34" charset="0"/>
              </a:defRPr>
            </a:lvl1pPr>
          </a:lstStyle>
          <a:p>
            <a:r>
              <a:rPr lang="en-US" smtClean="0"/>
              <a:t>A. Polini,  S. Zimmermann</a:t>
            </a:r>
            <a:endParaRPr lang="en-US" dirty="0"/>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8229600" cy="685800"/>
          </a:xfrm>
        </p:spPr>
        <p:txBody>
          <a:bodyPr>
            <a:noAutofit/>
          </a:bodyPr>
          <a:lstStyle>
            <a:lvl1pPr>
              <a:defRPr sz="4000">
                <a:latin typeface="Arial" pitchFamily="34" charset="0"/>
                <a:cs typeface="Arial" pitchFamily="34" charset="0"/>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lvl1pPr>
              <a:defRPr>
                <a:latin typeface="Arial" pitchFamily="34" charset="0"/>
                <a:cs typeface="Arial" pitchFamily="34" charset="0"/>
              </a:defRPr>
            </a:lvl1pPr>
            <a:lvl2pPr>
              <a:defRPr>
                <a:latin typeface="Arial" pitchFamily="34" charset="0"/>
                <a:cs typeface="Arial" pitchFamily="34" charset="0"/>
              </a:defRPr>
            </a:lvl2pPr>
            <a:lvl3pPr>
              <a:defRPr>
                <a:latin typeface="Arial" pitchFamily="34" charset="0"/>
                <a:cs typeface="Arial" pitchFamily="34" charset="0"/>
              </a:defRPr>
            </a:lvl3pPr>
            <a:lvl4pPr>
              <a:defRPr>
                <a:latin typeface="Arial" pitchFamily="34" charset="0"/>
                <a:cs typeface="Arial" pitchFamily="34" charset="0"/>
              </a:defRPr>
            </a:lvl4pPr>
            <a:lvl5pPr>
              <a:defRPr>
                <a:latin typeface="Arial" pitchFamily="34" charset="0"/>
                <a:cs typeface="Arial"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10"/>
          </p:nvPr>
        </p:nvSpPr>
        <p:spPr/>
        <p:txBody>
          <a:bodyPr/>
          <a:lstStyle>
            <a:lvl1pPr marL="0" marR="0" indent="0" algn="l" defTabSz="914400" rtl="0" eaLnBrk="1" fontAlgn="auto" latinLnBrk="0" hangingPunct="1">
              <a:lnSpc>
                <a:spcPct val="100000"/>
              </a:lnSpc>
              <a:spcBef>
                <a:spcPts val="0"/>
              </a:spcBef>
              <a:spcAft>
                <a:spcPts val="0"/>
              </a:spcAft>
              <a:buClrTx/>
              <a:buSzTx/>
              <a:buFontTx/>
              <a:buNone/>
              <a:tabLst/>
              <a:defRPr>
                <a:latin typeface="Arial" pitchFamily="34" charset="0"/>
                <a:cs typeface="Arial" pitchFamily="34" charset="0"/>
              </a:defRPr>
            </a:lvl1pPr>
          </a:lstStyle>
          <a:p>
            <a:r>
              <a:rPr lang="en-US" smtClean="0"/>
              <a:t>Muon Week Nov. 2011</a:t>
            </a:r>
            <a:endParaRPr lang="en-US" dirty="0" smtClean="0"/>
          </a:p>
        </p:txBody>
      </p:sp>
      <p:sp>
        <p:nvSpPr>
          <p:cNvPr id="5" name="Footer Placeholder 4"/>
          <p:cNvSpPr>
            <a:spLocks noGrp="1"/>
          </p:cNvSpPr>
          <p:nvPr>
            <p:ph type="ftr" sz="quarter" idx="11"/>
          </p:nvPr>
        </p:nvSpPr>
        <p:spPr/>
        <p:txBody>
          <a:bodyPr/>
          <a:lstStyle>
            <a:lvl1pPr>
              <a:defRPr>
                <a:latin typeface="Arial" pitchFamily="34" charset="0"/>
                <a:cs typeface="Arial" pitchFamily="34" charset="0"/>
              </a:defRPr>
            </a:lvl1pPr>
          </a:lstStyle>
          <a:p>
            <a:r>
              <a:rPr lang="en-US" smtClean="0"/>
              <a:t>A. Polini,  S. Zimmermann</a:t>
            </a:r>
            <a:endParaRPr lang="en-US" dirty="0" smtClean="0"/>
          </a:p>
        </p:txBody>
      </p:sp>
      <p:sp>
        <p:nvSpPr>
          <p:cNvPr id="6" name="Slide Number Placeholder 5"/>
          <p:cNvSpPr>
            <a:spLocks noGrp="1"/>
          </p:cNvSpPr>
          <p:nvPr>
            <p:ph type="sldNum" sz="quarter" idx="12"/>
          </p:nvPr>
        </p:nvSpPr>
        <p:spPr/>
        <p:txBody>
          <a:bodyPr/>
          <a:lstStyle>
            <a:lvl1pPr>
              <a:defRPr>
                <a:latin typeface="Arial" pitchFamily="34" charset="0"/>
                <a:cs typeface="Arial" pitchFamily="34" charset="0"/>
              </a:defRPr>
            </a:lvl1pPr>
          </a:lstStyle>
          <a:p>
            <a:fld id="{B6F15528-21DE-4FAA-801E-634DDDAF4B2B}"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Date Placeholder 3"/>
          <p:cNvSpPr>
            <a:spLocks noGrp="1"/>
          </p:cNvSpPr>
          <p:nvPr>
            <p:ph type="dt" sz="half" idx="2"/>
          </p:nvPr>
        </p:nvSpPr>
        <p:spPr>
          <a:xfrm>
            <a:off x="0" y="6629400"/>
            <a:ext cx="2133600" cy="228600"/>
          </a:xfrm>
          <a:prstGeom prst="rect">
            <a:avLst/>
          </a:prstGeom>
        </p:spPr>
        <p:txBody>
          <a:bodyPr vert="horz" lIns="91440" tIns="45720" rIns="91440" bIns="45720" rtlCol="0" anchor="ctr"/>
          <a:lstStyle>
            <a:lvl1pPr algn="l">
              <a:defRPr sz="1200">
                <a:solidFill>
                  <a:schemeClr val="tx1">
                    <a:tint val="75000"/>
                  </a:schemeClr>
                </a:solidFill>
                <a:latin typeface="Arial" pitchFamily="34" charset="0"/>
                <a:cs typeface="Arial" pitchFamily="34" charset="0"/>
              </a:defRPr>
            </a:lvl1pPr>
          </a:lstStyle>
          <a:p>
            <a:r>
              <a:rPr lang="en-US" smtClean="0"/>
              <a:t>Muon Week Nov. 2011</a:t>
            </a:r>
            <a:endParaRPr lang="en-US" dirty="0"/>
          </a:p>
        </p:txBody>
      </p:sp>
      <p:sp>
        <p:nvSpPr>
          <p:cNvPr id="5" name="Footer Placeholder 4"/>
          <p:cNvSpPr>
            <a:spLocks noGrp="1"/>
          </p:cNvSpPr>
          <p:nvPr>
            <p:ph type="ftr" sz="quarter" idx="3"/>
          </p:nvPr>
        </p:nvSpPr>
        <p:spPr>
          <a:xfrm>
            <a:off x="3124200" y="6629400"/>
            <a:ext cx="2895600" cy="228600"/>
          </a:xfrm>
          <a:prstGeom prst="rect">
            <a:avLst/>
          </a:prstGeom>
        </p:spPr>
        <p:txBody>
          <a:bodyPr vert="horz" lIns="91440" tIns="45720" rIns="91440" bIns="45720" rtlCol="0" anchor="ctr"/>
          <a:lstStyle>
            <a:lvl1pPr algn="ctr">
              <a:defRPr sz="1200">
                <a:solidFill>
                  <a:schemeClr val="tx1">
                    <a:tint val="75000"/>
                  </a:schemeClr>
                </a:solidFill>
                <a:latin typeface="Arial" pitchFamily="34" charset="0"/>
                <a:cs typeface="Arial" pitchFamily="34" charset="0"/>
              </a:defRPr>
            </a:lvl1pPr>
          </a:lstStyle>
          <a:p>
            <a:r>
              <a:rPr lang="en-US" smtClean="0"/>
              <a:t>A. Polini,  S. Zimmermann</a:t>
            </a:r>
            <a:endParaRPr lang="en-US" dirty="0"/>
          </a:p>
        </p:txBody>
      </p:sp>
      <p:sp>
        <p:nvSpPr>
          <p:cNvPr id="6" name="Slide Number Placeholder 5"/>
          <p:cNvSpPr>
            <a:spLocks noGrp="1"/>
          </p:cNvSpPr>
          <p:nvPr>
            <p:ph type="sldNum" sz="quarter" idx="4"/>
          </p:nvPr>
        </p:nvSpPr>
        <p:spPr>
          <a:xfrm>
            <a:off x="7010400" y="6629400"/>
            <a:ext cx="2133600" cy="228600"/>
          </a:xfrm>
          <a:prstGeom prst="rect">
            <a:avLst/>
          </a:prstGeom>
        </p:spPr>
        <p:txBody>
          <a:bodyPr vert="horz" lIns="91440" tIns="45720" rIns="91440" bIns="45720" rtlCol="0" anchor="ctr"/>
          <a:lstStyle>
            <a:lvl1pPr algn="r">
              <a:defRPr sz="1200">
                <a:solidFill>
                  <a:schemeClr val="tx1">
                    <a:tint val="75000"/>
                  </a:schemeClr>
                </a:solidFill>
                <a:latin typeface="Arial" pitchFamily="34" charset="0"/>
                <a:cs typeface="Arial" pitchFamily="34" charset="0"/>
              </a:defRPr>
            </a:lvl1pPr>
          </a:lstStyle>
          <a:p>
            <a:fld id="{B6F15528-21DE-4FAA-801E-634DDDAF4B2B}"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Lst>
  <p:hf hdr="0"/>
  <p:txStyles>
    <p:titleStyle>
      <a:lvl1pPr algn="ctr" defTabSz="914400" rtl="0" eaLnBrk="1" latinLnBrk="0" hangingPunct="1">
        <a:spcBef>
          <a:spcPct val="0"/>
        </a:spcBef>
        <a:buNone/>
        <a:defRPr sz="4400" kern="1200">
          <a:solidFill>
            <a:schemeClr val="tx1"/>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Arial" pitchFamily="34" charset="0"/>
          <a:ea typeface="+mn-ea"/>
          <a:cs typeface="Arial" pitchFamily="34" charset="0"/>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Arial" pitchFamily="34" charset="0"/>
          <a:ea typeface="+mn-ea"/>
          <a:cs typeface="Arial" pitchFamily="34" charset="0"/>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Arial" pitchFamily="34" charset="0"/>
          <a:ea typeface="+mn-ea"/>
          <a:cs typeface="Arial" pitchFamily="34" charset="0"/>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Arial" pitchFamily="34" charset="0"/>
          <a:ea typeface="+mn-ea"/>
          <a:cs typeface="Arial" pitchFamily="34"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図 6" descr="0803017_03-A4-at-144-dpi.jpg"/>
          <p:cNvPicPr>
            <a:picLocks noChangeAspect="1"/>
          </p:cNvPicPr>
          <p:nvPr/>
        </p:nvPicPr>
        <p:blipFill>
          <a:blip r:embed="rId2" cstate="print"/>
          <a:srcRect/>
          <a:stretch>
            <a:fillRect/>
          </a:stretch>
        </p:blipFill>
        <p:spPr bwMode="auto">
          <a:xfrm>
            <a:off x="5410200" y="3200400"/>
            <a:ext cx="3356569" cy="2323550"/>
          </a:xfrm>
          <a:prstGeom prst="rect">
            <a:avLst/>
          </a:prstGeom>
          <a:noFill/>
          <a:ln w="9525">
            <a:noFill/>
            <a:miter lim="800000"/>
            <a:headEnd/>
            <a:tailEnd/>
          </a:ln>
        </p:spPr>
      </p:pic>
      <p:sp>
        <p:nvSpPr>
          <p:cNvPr id="2" name="Title 1"/>
          <p:cNvSpPr>
            <a:spLocks noGrp="1"/>
          </p:cNvSpPr>
          <p:nvPr>
            <p:ph type="title"/>
          </p:nvPr>
        </p:nvSpPr>
        <p:spPr/>
        <p:txBody>
          <a:bodyPr>
            <a:normAutofit fontScale="90000"/>
          </a:bodyPr>
          <a:lstStyle/>
          <a:p>
            <a:r>
              <a:rPr lang="en-US" dirty="0" err="1" smtClean="0"/>
              <a:t>Muon</a:t>
            </a:r>
            <a:r>
              <a:rPr lang="en-US" dirty="0" smtClean="0"/>
              <a:t> Operation</a:t>
            </a:r>
            <a:endParaRPr lang="en-US" dirty="0"/>
          </a:p>
        </p:txBody>
      </p:sp>
      <p:sp>
        <p:nvSpPr>
          <p:cNvPr id="3" name="Content Placeholder 2"/>
          <p:cNvSpPr>
            <a:spLocks noGrp="1"/>
          </p:cNvSpPr>
          <p:nvPr>
            <p:ph idx="1"/>
          </p:nvPr>
        </p:nvSpPr>
        <p:spPr>
          <a:xfrm>
            <a:off x="457200" y="2819400"/>
            <a:ext cx="8229600" cy="3429000"/>
          </a:xfrm>
        </p:spPr>
        <p:txBody>
          <a:bodyPr>
            <a:normAutofit fontScale="85000" lnSpcReduction="20000"/>
          </a:bodyPr>
          <a:lstStyle/>
          <a:p>
            <a:pPr>
              <a:buNone/>
            </a:pPr>
            <a:r>
              <a:rPr lang="en-US" sz="3300" dirty="0" smtClean="0"/>
              <a:t>Outline</a:t>
            </a:r>
          </a:p>
          <a:p>
            <a:r>
              <a:rPr lang="en-US" sz="2800" dirty="0" smtClean="0"/>
              <a:t>Detector Status</a:t>
            </a:r>
          </a:p>
          <a:p>
            <a:pPr lvl="1"/>
            <a:r>
              <a:rPr lang="en-US" sz="2400" dirty="0" smtClean="0"/>
              <a:t>CSC, MDT, RPC, TGC</a:t>
            </a:r>
          </a:p>
          <a:p>
            <a:r>
              <a:rPr lang="en-US" sz="2800" dirty="0" smtClean="0"/>
              <a:t>Operation:</a:t>
            </a:r>
          </a:p>
          <a:p>
            <a:pPr lvl="1"/>
            <a:r>
              <a:rPr lang="en-US" sz="2400" dirty="0" smtClean="0"/>
              <a:t>Data taking, Data Taking Efficiency</a:t>
            </a:r>
          </a:p>
          <a:p>
            <a:pPr lvl="1"/>
            <a:r>
              <a:rPr lang="en-US" sz="2400" dirty="0" smtClean="0"/>
              <a:t>Data Quality, Detector Alignment</a:t>
            </a:r>
          </a:p>
          <a:p>
            <a:r>
              <a:rPr lang="en-US" sz="2800" dirty="0" smtClean="0"/>
              <a:t>Shutdown Plans</a:t>
            </a:r>
          </a:p>
          <a:p>
            <a:r>
              <a:rPr lang="en-US" sz="2800" dirty="0" smtClean="0"/>
              <a:t>Manpower</a:t>
            </a:r>
          </a:p>
          <a:p>
            <a:r>
              <a:rPr lang="en-US" sz="2800" dirty="0" smtClean="0"/>
              <a:t>Shift Organization</a:t>
            </a:r>
          </a:p>
        </p:txBody>
      </p:sp>
      <p:sp>
        <p:nvSpPr>
          <p:cNvPr id="4" name="Rectangle 3"/>
          <p:cNvSpPr/>
          <p:nvPr/>
        </p:nvSpPr>
        <p:spPr>
          <a:xfrm>
            <a:off x="2438400" y="1295400"/>
            <a:ext cx="4572000" cy="646331"/>
          </a:xfrm>
          <a:prstGeom prst="rect">
            <a:avLst/>
          </a:prstGeom>
        </p:spPr>
        <p:txBody>
          <a:bodyPr>
            <a:spAutoFit/>
          </a:bodyPr>
          <a:lstStyle/>
          <a:p>
            <a:pPr marL="514350" indent="-514350" algn="ctr"/>
            <a:r>
              <a:rPr lang="en-US" dirty="0" smtClean="0">
                <a:latin typeface="Arial" pitchFamily="34" charset="0"/>
                <a:cs typeface="Arial" pitchFamily="34" charset="0"/>
              </a:rPr>
              <a:t>A. </a:t>
            </a:r>
            <a:r>
              <a:rPr lang="en-US" dirty="0" err="1" smtClean="0">
                <a:latin typeface="Arial" pitchFamily="34" charset="0"/>
                <a:cs typeface="Arial" pitchFamily="34" charset="0"/>
              </a:rPr>
              <a:t>Polini</a:t>
            </a:r>
            <a:endParaRPr lang="en-US" dirty="0" smtClean="0">
              <a:latin typeface="Arial" pitchFamily="34" charset="0"/>
              <a:cs typeface="Arial" pitchFamily="34" charset="0"/>
            </a:endParaRPr>
          </a:p>
          <a:p>
            <a:pPr marL="514350" indent="-514350" algn="ctr"/>
            <a:r>
              <a:rPr lang="en-US" dirty="0" smtClean="0">
                <a:latin typeface="Arial" pitchFamily="34" charset="0"/>
                <a:cs typeface="Arial" pitchFamily="34" charset="0"/>
              </a:rPr>
              <a:t>(on behalf of the </a:t>
            </a:r>
            <a:r>
              <a:rPr lang="en-US" dirty="0" err="1" smtClean="0">
                <a:latin typeface="Arial" pitchFamily="34" charset="0"/>
                <a:cs typeface="Arial" pitchFamily="34" charset="0"/>
              </a:rPr>
              <a:t>Muon</a:t>
            </a:r>
            <a:r>
              <a:rPr lang="en-US" dirty="0" smtClean="0">
                <a:latin typeface="Arial" pitchFamily="34" charset="0"/>
                <a:cs typeface="Arial" pitchFamily="34" charset="0"/>
              </a:rPr>
              <a:t> Group)</a:t>
            </a:r>
            <a:endParaRPr lang="en-US" dirty="0">
              <a:latin typeface="Arial" pitchFamily="34" charset="0"/>
              <a:cs typeface="Arial" pitchFamily="34" charset="0"/>
            </a:endParaRPr>
          </a:p>
        </p:txBody>
      </p:sp>
      <p:sp>
        <p:nvSpPr>
          <p:cNvPr id="5" name="Date Placeholder 4"/>
          <p:cNvSpPr>
            <a:spLocks noGrp="1"/>
          </p:cNvSpPr>
          <p:nvPr>
            <p:ph type="dt" sz="half" idx="10"/>
          </p:nvPr>
        </p:nvSpPr>
        <p:spPr/>
        <p:txBody>
          <a:bodyPr/>
          <a:lstStyle/>
          <a:p>
            <a:r>
              <a:rPr lang="en-US" smtClean="0"/>
              <a:t>Muon Week Nov. 2011</a:t>
            </a:r>
            <a:endParaRPr lang="en-US" dirty="0" smtClean="0"/>
          </a:p>
        </p:txBody>
      </p:sp>
      <p:sp>
        <p:nvSpPr>
          <p:cNvPr id="6" name="Slide Number Placeholder 5"/>
          <p:cNvSpPr>
            <a:spLocks noGrp="1"/>
          </p:cNvSpPr>
          <p:nvPr>
            <p:ph type="sldNum" sz="quarter" idx="12"/>
          </p:nvPr>
        </p:nvSpPr>
        <p:spPr/>
        <p:txBody>
          <a:bodyPr/>
          <a:lstStyle/>
          <a:p>
            <a:fld id="{B6F15528-21DE-4FAA-801E-634DDDAF4B2B}" type="slidenum">
              <a:rPr lang="en-US" smtClean="0"/>
              <a:pPr/>
              <a:t>1</a:t>
            </a:fld>
            <a:endParaRPr lang="en-US" dirty="0"/>
          </a:p>
        </p:txBody>
      </p:sp>
      <p:sp>
        <p:nvSpPr>
          <p:cNvPr id="7" name="Footer Placeholder 6"/>
          <p:cNvSpPr>
            <a:spLocks noGrp="1"/>
          </p:cNvSpPr>
          <p:nvPr>
            <p:ph type="ftr" sz="quarter" idx="11"/>
          </p:nvPr>
        </p:nvSpPr>
        <p:spPr/>
        <p:txBody>
          <a:bodyPr/>
          <a:lstStyle/>
          <a:p>
            <a:r>
              <a:rPr lang="en-US" smtClean="0"/>
              <a:t>A. Polini,  S. Zimmermann</a:t>
            </a:r>
            <a:endParaRPr lang="en-US" dirty="0" smtClean="0"/>
          </a:p>
        </p:txBody>
      </p:sp>
      <p:sp>
        <p:nvSpPr>
          <p:cNvPr id="9" name="TextBox 8"/>
          <p:cNvSpPr txBox="1"/>
          <p:nvPr/>
        </p:nvSpPr>
        <p:spPr>
          <a:xfrm>
            <a:off x="7924800" y="4114800"/>
            <a:ext cx="671979" cy="369332"/>
          </a:xfrm>
          <a:prstGeom prst="rect">
            <a:avLst/>
          </a:prstGeom>
          <a:solidFill>
            <a:srgbClr val="00B050"/>
          </a:solidFill>
        </p:spPr>
        <p:txBody>
          <a:bodyPr wrap="none" rtlCol="0">
            <a:spAutoFit/>
          </a:bodyPr>
          <a:lstStyle/>
          <a:p>
            <a:r>
              <a:rPr lang="en-US" dirty="0" smtClean="0">
                <a:latin typeface="Arial" pitchFamily="34" charset="0"/>
                <a:cs typeface="Arial" pitchFamily="34" charset="0"/>
              </a:rPr>
              <a:t>CSC</a:t>
            </a:r>
            <a:endParaRPr lang="en-US" dirty="0">
              <a:latin typeface="Arial" pitchFamily="34" charset="0"/>
              <a:cs typeface="Arial" pitchFamily="34" charset="0"/>
            </a:endParaRPr>
          </a:p>
        </p:txBody>
      </p:sp>
      <p:sp>
        <p:nvSpPr>
          <p:cNvPr id="10" name="TextBox 9"/>
          <p:cNvSpPr txBox="1"/>
          <p:nvPr/>
        </p:nvSpPr>
        <p:spPr>
          <a:xfrm>
            <a:off x="6324600" y="4953000"/>
            <a:ext cx="671979" cy="369332"/>
          </a:xfrm>
          <a:prstGeom prst="rect">
            <a:avLst/>
          </a:prstGeom>
          <a:solidFill>
            <a:srgbClr val="C00000"/>
          </a:solidFill>
          <a:ln>
            <a:solidFill>
              <a:srgbClr val="FF0000"/>
            </a:solidFill>
          </a:ln>
        </p:spPr>
        <p:txBody>
          <a:bodyPr wrap="none" rtlCol="0">
            <a:spAutoFit/>
          </a:bodyPr>
          <a:lstStyle/>
          <a:p>
            <a:r>
              <a:rPr lang="en-US" dirty="0" smtClean="0">
                <a:latin typeface="Arial" pitchFamily="34" charset="0"/>
                <a:cs typeface="Arial" pitchFamily="34" charset="0"/>
              </a:rPr>
              <a:t>TGC</a:t>
            </a:r>
            <a:endParaRPr lang="en-US" dirty="0">
              <a:latin typeface="Arial" pitchFamily="34" charset="0"/>
              <a:cs typeface="Arial" pitchFamily="34" charset="0"/>
            </a:endParaRPr>
          </a:p>
        </p:txBody>
      </p:sp>
      <p:sp>
        <p:nvSpPr>
          <p:cNvPr id="11" name="TextBox 10"/>
          <p:cNvSpPr txBox="1"/>
          <p:nvPr/>
        </p:nvSpPr>
        <p:spPr>
          <a:xfrm>
            <a:off x="7239000" y="4648200"/>
            <a:ext cx="684803" cy="369332"/>
          </a:xfrm>
          <a:prstGeom prst="rect">
            <a:avLst/>
          </a:prstGeom>
          <a:solidFill>
            <a:srgbClr val="FFC000"/>
          </a:solidFill>
        </p:spPr>
        <p:txBody>
          <a:bodyPr wrap="none" rtlCol="0">
            <a:spAutoFit/>
          </a:bodyPr>
          <a:lstStyle/>
          <a:p>
            <a:r>
              <a:rPr lang="en-US" dirty="0" smtClean="0">
                <a:latin typeface="Arial" pitchFamily="34" charset="0"/>
                <a:cs typeface="Arial" pitchFamily="34" charset="0"/>
              </a:rPr>
              <a:t>MDT</a:t>
            </a:r>
            <a:endParaRPr lang="en-US" dirty="0">
              <a:latin typeface="Arial" pitchFamily="34" charset="0"/>
              <a:cs typeface="Arial" pitchFamily="34" charset="0"/>
            </a:endParaRPr>
          </a:p>
        </p:txBody>
      </p:sp>
      <p:sp>
        <p:nvSpPr>
          <p:cNvPr id="12" name="TextBox 11"/>
          <p:cNvSpPr txBox="1"/>
          <p:nvPr/>
        </p:nvSpPr>
        <p:spPr>
          <a:xfrm>
            <a:off x="7239000" y="3352800"/>
            <a:ext cx="671979" cy="369332"/>
          </a:xfrm>
          <a:prstGeom prst="rect">
            <a:avLst/>
          </a:prstGeom>
          <a:solidFill>
            <a:srgbClr val="00B0F0"/>
          </a:solidFill>
        </p:spPr>
        <p:txBody>
          <a:bodyPr wrap="none" rtlCol="0">
            <a:spAutoFit/>
          </a:bodyPr>
          <a:lstStyle/>
          <a:p>
            <a:r>
              <a:rPr lang="en-US" dirty="0" smtClean="0">
                <a:latin typeface="Arial" pitchFamily="34" charset="0"/>
                <a:cs typeface="Arial" pitchFamily="34" charset="0"/>
              </a:rPr>
              <a:t>RPC</a:t>
            </a:r>
            <a:endParaRPr lang="en-US" dirty="0">
              <a:latin typeface="Arial" pitchFamily="34" charset="0"/>
              <a:cs typeface="Arial" pitchFamily="34" charset="0"/>
            </a:endParaRPr>
          </a:p>
        </p:txBody>
      </p:sp>
      <p:sp>
        <p:nvSpPr>
          <p:cNvPr id="13" name="TextBox 12"/>
          <p:cNvSpPr txBox="1"/>
          <p:nvPr/>
        </p:nvSpPr>
        <p:spPr>
          <a:xfrm>
            <a:off x="4572000" y="5867400"/>
            <a:ext cx="4444230" cy="307777"/>
          </a:xfrm>
          <a:prstGeom prst="rect">
            <a:avLst/>
          </a:prstGeom>
          <a:noFill/>
        </p:spPr>
        <p:txBody>
          <a:bodyPr wrap="none" rtlCol="0">
            <a:spAutoFit/>
          </a:bodyPr>
          <a:lstStyle/>
          <a:p>
            <a:r>
              <a:rPr lang="en-US" sz="1400" dirty="0" smtClean="0"/>
              <a:t>Many thanks to all who provided material and information</a:t>
            </a:r>
            <a:endParaRPr lang="en-US" sz="1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6324600" cy="685800"/>
          </a:xfrm>
        </p:spPr>
        <p:txBody>
          <a:bodyPr>
            <a:normAutofit fontScale="90000"/>
          </a:bodyPr>
          <a:lstStyle/>
          <a:p>
            <a:r>
              <a:rPr lang="en-US" dirty="0" smtClean="0"/>
              <a:t>RPC Detector Status</a:t>
            </a:r>
            <a:endParaRPr lang="en-US" dirty="0"/>
          </a:p>
        </p:txBody>
      </p:sp>
      <p:sp>
        <p:nvSpPr>
          <p:cNvPr id="3" name="Content Placeholder 2"/>
          <p:cNvSpPr>
            <a:spLocks noGrp="1"/>
          </p:cNvSpPr>
          <p:nvPr>
            <p:ph idx="1"/>
          </p:nvPr>
        </p:nvSpPr>
        <p:spPr>
          <a:xfrm>
            <a:off x="457200" y="990600"/>
            <a:ext cx="8229600" cy="5715000"/>
          </a:xfrm>
        </p:spPr>
        <p:txBody>
          <a:bodyPr>
            <a:normAutofit fontScale="47500" lnSpcReduction="20000"/>
          </a:bodyPr>
          <a:lstStyle/>
          <a:p>
            <a:pPr>
              <a:buFontTx/>
              <a:buNone/>
            </a:pPr>
            <a:r>
              <a:rPr lang="en-US" sz="4200" dirty="0" smtClean="0">
                <a:cs typeface="Arial"/>
              </a:rPr>
              <a:t>Generally running with</a:t>
            </a:r>
          </a:p>
          <a:p>
            <a:r>
              <a:rPr lang="en-US" dirty="0" smtClean="0">
                <a:cs typeface="Arial"/>
              </a:rPr>
              <a:t>active readout channels: 97%</a:t>
            </a:r>
          </a:p>
          <a:p>
            <a:r>
              <a:rPr lang="en-US" dirty="0" smtClean="0">
                <a:cs typeface="Arial"/>
              </a:rPr>
              <a:t>active trigger towers: 99.0 - 99.5%</a:t>
            </a:r>
            <a:r>
              <a:rPr lang="en-US" b="1" dirty="0" smtClean="0">
                <a:cs typeface="Arial"/>
              </a:rPr>
              <a:t> </a:t>
            </a:r>
            <a:r>
              <a:rPr lang="en-US" dirty="0" smtClean="0">
                <a:cs typeface="Arial"/>
              </a:rPr>
              <a:t>(0~3 off out of 404)</a:t>
            </a:r>
          </a:p>
          <a:p>
            <a:pPr>
              <a:buFontTx/>
              <a:buNone/>
            </a:pPr>
            <a:endParaRPr lang="en-US" dirty="0" smtClean="0">
              <a:cs typeface="Arial"/>
            </a:endParaRPr>
          </a:p>
          <a:p>
            <a:pPr>
              <a:buFontTx/>
              <a:buNone/>
            </a:pPr>
            <a:r>
              <a:rPr lang="en-US" sz="4200" dirty="0" smtClean="0">
                <a:cs typeface="Arial"/>
              </a:rPr>
              <a:t>Disconnected Gas Gaps</a:t>
            </a:r>
          </a:p>
          <a:p>
            <a:r>
              <a:rPr lang="en-US" dirty="0" smtClean="0">
                <a:cs typeface="Arial"/>
              </a:rPr>
              <a:t>47 (out of 3592) gaps disconnected from HV,</a:t>
            </a:r>
          </a:p>
          <a:p>
            <a:pPr>
              <a:buNone/>
            </a:pPr>
            <a:r>
              <a:rPr lang="en-US" dirty="0" smtClean="0">
                <a:cs typeface="Arial"/>
              </a:rPr>
              <a:t>	mostly on BOL chambers (broken gas inlets)</a:t>
            </a:r>
          </a:p>
          <a:p>
            <a:r>
              <a:rPr lang="en-US" dirty="0" smtClean="0">
                <a:cs typeface="Arial"/>
              </a:rPr>
              <a:t>23 gaps on HV Recovery channels</a:t>
            </a:r>
            <a:endParaRPr lang="en-US" sz="4200" dirty="0" smtClean="0">
              <a:cs typeface="Arial"/>
            </a:endParaRPr>
          </a:p>
          <a:p>
            <a:pPr>
              <a:buNone/>
            </a:pPr>
            <a:endParaRPr lang="en-US" sz="2300" dirty="0" smtClean="0">
              <a:cs typeface="Arial"/>
            </a:endParaRPr>
          </a:p>
          <a:p>
            <a:pPr>
              <a:buNone/>
            </a:pPr>
            <a:r>
              <a:rPr lang="en-US" sz="4200" dirty="0" smtClean="0">
                <a:cs typeface="Arial"/>
              </a:rPr>
              <a:t>Detector usually very stable</a:t>
            </a:r>
          </a:p>
          <a:p>
            <a:pPr>
              <a:buNone/>
            </a:pPr>
            <a:endParaRPr lang="en-US" sz="2300" dirty="0" smtClean="0">
              <a:cs typeface="Arial"/>
            </a:endParaRPr>
          </a:p>
          <a:p>
            <a:pPr>
              <a:buNone/>
            </a:pPr>
            <a:r>
              <a:rPr lang="en-US" sz="4200" dirty="0" smtClean="0">
                <a:cs typeface="Arial"/>
              </a:rPr>
              <a:t>Some issues with:</a:t>
            </a:r>
          </a:p>
          <a:p>
            <a:r>
              <a:rPr lang="en-US" sz="4200" dirty="0" smtClean="0">
                <a:cs typeface="Arial"/>
              </a:rPr>
              <a:t>HV connectors:</a:t>
            </a:r>
          </a:p>
          <a:p>
            <a:pPr lvl="1"/>
            <a:r>
              <a:rPr lang="en-US" sz="2900" dirty="0" smtClean="0">
                <a:cs typeface="Arial"/>
              </a:rPr>
              <a:t>4 failures in 2011</a:t>
            </a:r>
          </a:p>
          <a:p>
            <a:pPr lvl="1"/>
            <a:r>
              <a:rPr lang="en-US" sz="2900" dirty="0" smtClean="0">
                <a:cs typeface="Arial"/>
              </a:rPr>
              <a:t>(1 failure/week before the replacement of all the rack side connectors)   </a:t>
            </a:r>
            <a:r>
              <a:rPr lang="en-US" sz="2900" dirty="0" smtClean="0">
                <a:cs typeface="Arial"/>
                <a:sym typeface="Wingdings" pitchFamily="2" charset="2"/>
              </a:rPr>
              <a:t></a:t>
            </a:r>
            <a:endParaRPr lang="en-US" sz="2900" dirty="0" smtClean="0">
              <a:cs typeface="Arial"/>
            </a:endParaRPr>
          </a:p>
          <a:p>
            <a:pPr lvl="1"/>
            <a:r>
              <a:rPr lang="en-US" sz="2900" dirty="0" smtClean="0">
                <a:cs typeface="Arial"/>
              </a:rPr>
              <a:t>Easy replacement (Cavern Rack side). Will continue monitoring. </a:t>
            </a:r>
          </a:p>
          <a:p>
            <a:pPr marL="285750" indent="-285750">
              <a:buFontTx/>
              <a:buChar char="-"/>
            </a:pPr>
            <a:endParaRPr lang="en-US" dirty="0" smtClean="0">
              <a:cs typeface="Arial"/>
            </a:endParaRPr>
          </a:p>
          <a:p>
            <a:r>
              <a:rPr lang="en-US" sz="4200" dirty="0" smtClean="0">
                <a:cs typeface="Arial"/>
              </a:rPr>
              <a:t>48V power failure:</a:t>
            </a:r>
          </a:p>
          <a:p>
            <a:pPr lvl="1"/>
            <a:r>
              <a:rPr lang="en-US" sz="2900" dirty="0" smtClean="0"/>
              <a:t>Traced in all cases to a 48V connection having developed an                                                         increase of electrical resistivity leading to a connector to melt down  </a:t>
            </a:r>
            <a:r>
              <a:rPr lang="en-US" dirty="0" smtClean="0">
                <a:sym typeface="Wingdings" pitchFamily="2" charset="2"/>
              </a:rPr>
              <a:t></a:t>
            </a:r>
            <a:endParaRPr lang="en-US" dirty="0" smtClean="0"/>
          </a:p>
          <a:p>
            <a:pPr marL="285750" indent="-285750">
              <a:buFontTx/>
              <a:buChar char="-"/>
            </a:pPr>
            <a:endParaRPr lang="en-US" dirty="0" smtClean="0">
              <a:cs typeface="Arial"/>
            </a:endParaRPr>
          </a:p>
          <a:p>
            <a:pPr marL="285750" indent="-285750">
              <a:buNone/>
            </a:pPr>
            <a:r>
              <a:rPr lang="en-US" sz="3400" dirty="0" smtClean="0">
                <a:cs typeface="Arial"/>
              </a:rPr>
              <a:t>Reduced impact due to prompt request for access</a:t>
            </a:r>
          </a:p>
          <a:p>
            <a:pPr marL="285750" indent="-285750">
              <a:buNone/>
            </a:pPr>
            <a:r>
              <a:rPr lang="en-US" sz="3400" dirty="0" smtClean="0">
                <a:cs typeface="Arial"/>
              </a:rPr>
              <a:t>Since August: added DCS monitoring in order to spot potential problems before failure</a:t>
            </a:r>
            <a:endParaRPr lang="en-US" dirty="0" smtClean="0">
              <a:cs typeface="Arial"/>
            </a:endParaRPr>
          </a:p>
        </p:txBody>
      </p:sp>
      <p:sp>
        <p:nvSpPr>
          <p:cNvPr id="4" name="Date Placeholder 3"/>
          <p:cNvSpPr>
            <a:spLocks noGrp="1"/>
          </p:cNvSpPr>
          <p:nvPr>
            <p:ph type="dt" sz="half" idx="10"/>
          </p:nvPr>
        </p:nvSpPr>
        <p:spPr/>
        <p:txBody>
          <a:bodyPr/>
          <a:lstStyle/>
          <a:p>
            <a:r>
              <a:rPr lang="en-US" smtClean="0"/>
              <a:t>Muon Week Nov. 2011</a:t>
            </a:r>
            <a:endParaRPr lang="en-US" dirty="0" smtClean="0"/>
          </a:p>
        </p:txBody>
      </p:sp>
      <p:sp>
        <p:nvSpPr>
          <p:cNvPr id="5" name="Footer Placeholder 4"/>
          <p:cNvSpPr>
            <a:spLocks noGrp="1"/>
          </p:cNvSpPr>
          <p:nvPr>
            <p:ph type="ftr" sz="quarter" idx="11"/>
          </p:nvPr>
        </p:nvSpPr>
        <p:spPr/>
        <p:txBody>
          <a:bodyPr/>
          <a:lstStyle/>
          <a:p>
            <a:r>
              <a:rPr lang="en-US" smtClean="0"/>
              <a:t>A. Polini,  S. Zimmermann</a:t>
            </a:r>
            <a:endParaRPr lang="en-US" dirty="0" smtClean="0"/>
          </a:p>
        </p:txBody>
      </p:sp>
      <p:sp>
        <p:nvSpPr>
          <p:cNvPr id="6" name="Slide Number Placeholder 5"/>
          <p:cNvSpPr>
            <a:spLocks noGrp="1"/>
          </p:cNvSpPr>
          <p:nvPr>
            <p:ph type="sldNum" sz="quarter" idx="12"/>
          </p:nvPr>
        </p:nvSpPr>
        <p:spPr/>
        <p:txBody>
          <a:bodyPr/>
          <a:lstStyle/>
          <a:p>
            <a:fld id="{B6F15528-21DE-4FAA-801E-634DDDAF4B2B}" type="slidenum">
              <a:rPr lang="en-US" smtClean="0"/>
              <a:pPr/>
              <a:t>10</a:t>
            </a:fld>
            <a:endParaRPr lang="en-US" dirty="0"/>
          </a:p>
        </p:txBody>
      </p:sp>
      <p:grpSp>
        <p:nvGrpSpPr>
          <p:cNvPr id="17" name="Group 16"/>
          <p:cNvGrpSpPr/>
          <p:nvPr/>
        </p:nvGrpSpPr>
        <p:grpSpPr>
          <a:xfrm>
            <a:off x="7086600" y="2895600"/>
            <a:ext cx="1954306" cy="2057400"/>
            <a:chOff x="6477000" y="3486807"/>
            <a:chExt cx="2555631" cy="2837793"/>
          </a:xfrm>
        </p:grpSpPr>
        <p:pic>
          <p:nvPicPr>
            <p:cNvPr id="7" name="Picture 6" descr="2011-10-12 16.34.23.jpg"/>
            <p:cNvPicPr>
              <a:picLocks noChangeAspect="1"/>
            </p:cNvPicPr>
            <p:nvPr/>
          </p:nvPicPr>
          <p:blipFill>
            <a:blip r:embed="rId2" cstate="print"/>
            <a:stretch>
              <a:fillRect/>
            </a:stretch>
          </p:blipFill>
          <p:spPr>
            <a:xfrm>
              <a:off x="6477000" y="4724400"/>
              <a:ext cx="2133600" cy="1600200"/>
            </a:xfrm>
            <a:prstGeom prst="rect">
              <a:avLst/>
            </a:prstGeom>
          </p:spPr>
        </p:pic>
        <p:pic>
          <p:nvPicPr>
            <p:cNvPr id="8" name="Picture 7" descr="2011-10-12 16.34.23.jpg"/>
            <p:cNvPicPr>
              <a:picLocks noChangeAspect="1"/>
            </p:cNvPicPr>
            <p:nvPr/>
          </p:nvPicPr>
          <p:blipFill>
            <a:blip r:embed="rId2" cstate="print"/>
            <a:srcRect l="36986" t="41096" r="35274" b="31507"/>
            <a:stretch>
              <a:fillRect/>
            </a:stretch>
          </p:blipFill>
          <p:spPr>
            <a:xfrm>
              <a:off x="6975231" y="3486807"/>
              <a:ext cx="2057400" cy="1524000"/>
            </a:xfrm>
            <a:prstGeom prst="ellipse">
              <a:avLst/>
            </a:prstGeom>
            <a:ln w="63500" cap="rnd">
              <a:no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cxnSp>
          <p:nvCxnSpPr>
            <p:cNvPr id="10" name="Straight Connector 9"/>
            <p:cNvCxnSpPr/>
            <p:nvPr/>
          </p:nvCxnSpPr>
          <p:spPr>
            <a:xfrm>
              <a:off x="7074877" y="4537841"/>
              <a:ext cx="545123" cy="872359"/>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a:endCxn id="8" idx="5"/>
            </p:cNvCxnSpPr>
            <p:nvPr/>
          </p:nvCxnSpPr>
          <p:spPr>
            <a:xfrm flipV="1">
              <a:off x="7584831" y="4787624"/>
              <a:ext cx="1146501" cy="832783"/>
            </a:xfrm>
            <a:prstGeom prst="line">
              <a:avLst/>
            </a:prstGeom>
          </p:spPr>
          <p:style>
            <a:lnRef idx="1">
              <a:schemeClr val="accent1"/>
            </a:lnRef>
            <a:fillRef idx="0">
              <a:schemeClr val="accent1"/>
            </a:fillRef>
            <a:effectRef idx="0">
              <a:schemeClr val="accent1"/>
            </a:effectRef>
            <a:fontRef idx="minor">
              <a:schemeClr val="tx1"/>
            </a:fontRef>
          </p:style>
        </p:cxnSp>
      </p:grpSp>
      <p:sp>
        <p:nvSpPr>
          <p:cNvPr id="15" name="TextBox 14"/>
          <p:cNvSpPr txBox="1"/>
          <p:nvPr/>
        </p:nvSpPr>
        <p:spPr>
          <a:xfrm>
            <a:off x="8472021" y="0"/>
            <a:ext cx="671979" cy="369332"/>
          </a:xfrm>
          <a:prstGeom prst="rect">
            <a:avLst/>
          </a:prstGeom>
          <a:solidFill>
            <a:srgbClr val="00B0F0"/>
          </a:solidFill>
        </p:spPr>
        <p:txBody>
          <a:bodyPr wrap="none" rtlCol="0">
            <a:spAutoFit/>
          </a:bodyPr>
          <a:lstStyle/>
          <a:p>
            <a:r>
              <a:rPr lang="en-US" dirty="0" smtClean="0">
                <a:latin typeface="Arial" pitchFamily="34" charset="0"/>
                <a:cs typeface="Arial" pitchFamily="34" charset="0"/>
              </a:rPr>
              <a:t>RPC</a:t>
            </a:r>
            <a:endParaRPr lang="en-US" dirty="0">
              <a:latin typeface="Arial" pitchFamily="34" charset="0"/>
              <a:cs typeface="Arial" pitchFamily="34" charset="0"/>
            </a:endParaRPr>
          </a:p>
        </p:txBody>
      </p:sp>
      <p:pic>
        <p:nvPicPr>
          <p:cNvPr id="1026" name="Picture 2"/>
          <p:cNvPicPr>
            <a:picLocks noChangeAspect="1" noChangeArrowheads="1"/>
          </p:cNvPicPr>
          <p:nvPr/>
        </p:nvPicPr>
        <p:blipFill>
          <a:blip r:embed="rId3" cstate="print"/>
          <a:srcRect/>
          <a:stretch>
            <a:fillRect/>
          </a:stretch>
        </p:blipFill>
        <p:spPr bwMode="auto">
          <a:xfrm>
            <a:off x="6477000" y="457200"/>
            <a:ext cx="2590800" cy="2362200"/>
          </a:xfrm>
          <a:prstGeom prst="rect">
            <a:avLst/>
          </a:prstGeom>
          <a:noFill/>
          <a:ln w="9525">
            <a:noFill/>
            <a:miter lim="800000"/>
            <a:headEnd/>
            <a:tailEnd/>
          </a:ln>
        </p:spPr>
      </p:pic>
      <p:pic>
        <p:nvPicPr>
          <p:cNvPr id="19" name="Picture 18" descr="connector.jpg"/>
          <p:cNvPicPr>
            <a:picLocks noChangeAspect="1"/>
          </p:cNvPicPr>
          <p:nvPr/>
        </p:nvPicPr>
        <p:blipFill>
          <a:blip r:embed="rId4" cstate="print"/>
          <a:srcRect l="36582" t="15403" r="12551" b="48287"/>
          <a:stretch>
            <a:fillRect/>
          </a:stretch>
        </p:blipFill>
        <p:spPr>
          <a:xfrm>
            <a:off x="6934200" y="5105400"/>
            <a:ext cx="2133600" cy="114300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Long List of Shutdown Activities</a:t>
            </a:r>
            <a:endParaRPr lang="en-US" dirty="0"/>
          </a:p>
        </p:txBody>
      </p:sp>
      <p:sp>
        <p:nvSpPr>
          <p:cNvPr id="3" name="Content Placeholder 2"/>
          <p:cNvSpPr>
            <a:spLocks noGrp="1"/>
          </p:cNvSpPr>
          <p:nvPr>
            <p:ph idx="1"/>
          </p:nvPr>
        </p:nvSpPr>
        <p:spPr>
          <a:xfrm>
            <a:off x="457200" y="1066800"/>
            <a:ext cx="8229600" cy="5059363"/>
          </a:xfrm>
        </p:spPr>
        <p:txBody>
          <a:bodyPr>
            <a:normAutofit fontScale="25000" lnSpcReduction="20000"/>
          </a:bodyPr>
          <a:lstStyle/>
          <a:p>
            <a:pPr>
              <a:defRPr/>
            </a:pPr>
            <a:r>
              <a:rPr lang="en-US" sz="6400" b="1" dirty="0" smtClean="0"/>
              <a:t>Gas standard repair</a:t>
            </a:r>
          </a:p>
          <a:p>
            <a:pPr>
              <a:buNone/>
              <a:defRPr/>
            </a:pPr>
            <a:r>
              <a:rPr lang="en-US" sz="6400" dirty="0" smtClean="0"/>
              <a:t>	Most of the detected leaks are due to broken gas inlets on chamber which can be fixed in most of cases, providing sufficient access</a:t>
            </a:r>
            <a:endParaRPr lang="en-US" sz="6400" b="1" dirty="0" smtClean="0"/>
          </a:p>
          <a:p>
            <a:pPr>
              <a:buNone/>
              <a:defRPr/>
            </a:pPr>
            <a:endParaRPr lang="en-US" sz="6400" dirty="0" smtClean="0"/>
          </a:p>
          <a:p>
            <a:pPr>
              <a:defRPr/>
            </a:pPr>
            <a:r>
              <a:rPr lang="en-US" sz="6400" b="1" dirty="0" smtClean="0"/>
              <a:t>Gas impedance installation</a:t>
            </a:r>
          </a:p>
          <a:p>
            <a:pPr>
              <a:buNone/>
              <a:defRPr/>
            </a:pPr>
            <a:r>
              <a:rPr lang="en-US" sz="6400" dirty="0" smtClean="0"/>
              <a:t>	Replacement of the present impedances on gas distribution with higher values to obtain a more uniform gas flow and a general decrease of the gas leak</a:t>
            </a:r>
          </a:p>
          <a:p>
            <a:pPr>
              <a:buNone/>
            </a:pPr>
            <a:r>
              <a:rPr lang="en-US" sz="6400" dirty="0" smtClean="0">
                <a:cs typeface="Arial"/>
              </a:rPr>
              <a:t>	Flow re-adjustment to control leak rate and compensate high background</a:t>
            </a:r>
            <a:endParaRPr lang="en-US" sz="6400" b="1" dirty="0" smtClean="0"/>
          </a:p>
          <a:p>
            <a:pPr marL="285750" indent="-285750">
              <a:buFont typeface="Arial"/>
              <a:buChar char="•"/>
              <a:defRPr/>
            </a:pPr>
            <a:endParaRPr lang="en-US" sz="6400" dirty="0" smtClean="0"/>
          </a:p>
          <a:p>
            <a:pPr>
              <a:defRPr/>
            </a:pPr>
            <a:r>
              <a:rPr lang="en-US" sz="6400" b="1" dirty="0" smtClean="0"/>
              <a:t>Gas BOL repair</a:t>
            </a:r>
          </a:p>
          <a:p>
            <a:pPr>
              <a:buNone/>
              <a:defRPr/>
            </a:pPr>
            <a:r>
              <a:rPr lang="en-US" sz="6400" dirty="0" smtClean="0"/>
              <a:t>	In about 45 cases accumulated up to now the standard repair is not applicable due to lack of access on the broken inlet. Alternative methods are under study</a:t>
            </a:r>
            <a:endParaRPr lang="en-US" sz="6400" b="1" dirty="0" smtClean="0"/>
          </a:p>
          <a:p>
            <a:pPr>
              <a:defRPr/>
            </a:pPr>
            <a:endParaRPr lang="en-US" sz="6400" b="1" dirty="0" smtClean="0"/>
          </a:p>
          <a:p>
            <a:pPr>
              <a:defRPr/>
            </a:pPr>
            <a:r>
              <a:rPr lang="en-US" sz="6400" b="1" dirty="0" smtClean="0"/>
              <a:t>Re-building of 48V distribution to HS crates</a:t>
            </a:r>
          </a:p>
          <a:p>
            <a:pPr>
              <a:buNone/>
              <a:defRPr/>
            </a:pPr>
            <a:r>
              <a:rPr lang="en-US" sz="6400" dirty="0" smtClean="0"/>
              <a:t>	Replace cables, replace daisy-chain with star distribution, exploit redundancy on input/output connectors on back of crates, install new fastening blocks, use single connector for +/-</a:t>
            </a:r>
            <a:r>
              <a:rPr lang="en-US" sz="6400" dirty="0" err="1" smtClean="0"/>
              <a:t>ve</a:t>
            </a:r>
            <a:r>
              <a:rPr lang="en-US" sz="6400" dirty="0" smtClean="0"/>
              <a:t> pole pair, monitor current flow between service and power lines</a:t>
            </a:r>
          </a:p>
          <a:p>
            <a:pPr>
              <a:defRPr/>
            </a:pPr>
            <a:endParaRPr lang="en-US" sz="6400" b="1" dirty="0" smtClean="0"/>
          </a:p>
          <a:p>
            <a:pPr>
              <a:defRPr/>
            </a:pPr>
            <a:r>
              <a:rPr lang="en-US" sz="6400" b="1" dirty="0" smtClean="0"/>
              <a:t>Grounding improvement</a:t>
            </a:r>
          </a:p>
          <a:p>
            <a:pPr>
              <a:defRPr/>
            </a:pPr>
            <a:r>
              <a:rPr lang="en-US" sz="6400" dirty="0" smtClean="0"/>
              <a:t>About 230 thresholds over 3000 have been set to harder values due to </a:t>
            </a:r>
            <a:r>
              <a:rPr lang="en-US" sz="6400" dirty="0" err="1" smtClean="0"/>
              <a:t>e.m</a:t>
            </a:r>
            <a:r>
              <a:rPr lang="en-US" sz="6400" dirty="0" smtClean="0"/>
              <a:t>. radio-frequency pickup noise concentrated on the early installed chambers</a:t>
            </a:r>
          </a:p>
          <a:p>
            <a:pPr>
              <a:defRPr/>
            </a:pPr>
            <a:r>
              <a:rPr lang="en-US" sz="6400" dirty="0" smtClean="0"/>
              <a:t>Cable-stops installation to enhance Faraday cage</a:t>
            </a:r>
            <a:endParaRPr lang="en-US" sz="6400" b="1" dirty="0" smtClean="0"/>
          </a:p>
          <a:p>
            <a:pPr marL="285750" indent="-285750">
              <a:buFont typeface="Arial"/>
              <a:buChar char="•"/>
              <a:defRPr/>
            </a:pPr>
            <a:endParaRPr lang="en-US" sz="4800" b="1" dirty="0" smtClean="0">
              <a:solidFill>
                <a:srgbClr val="FF0000"/>
              </a:solidFill>
            </a:endParaRPr>
          </a:p>
          <a:p>
            <a:endParaRPr lang="en-US" dirty="0" smtClean="0"/>
          </a:p>
          <a:p>
            <a:endParaRPr lang="en-US" dirty="0"/>
          </a:p>
        </p:txBody>
      </p:sp>
      <p:sp>
        <p:nvSpPr>
          <p:cNvPr id="4" name="Date Placeholder 3"/>
          <p:cNvSpPr>
            <a:spLocks noGrp="1"/>
          </p:cNvSpPr>
          <p:nvPr>
            <p:ph type="dt" sz="half" idx="10"/>
          </p:nvPr>
        </p:nvSpPr>
        <p:spPr/>
        <p:txBody>
          <a:bodyPr/>
          <a:lstStyle/>
          <a:p>
            <a:r>
              <a:rPr lang="en-US" smtClean="0"/>
              <a:t>Muon Week Nov. 2011</a:t>
            </a:r>
            <a:endParaRPr lang="en-US" dirty="0" smtClean="0"/>
          </a:p>
        </p:txBody>
      </p:sp>
      <p:sp>
        <p:nvSpPr>
          <p:cNvPr id="5" name="Footer Placeholder 4"/>
          <p:cNvSpPr>
            <a:spLocks noGrp="1"/>
          </p:cNvSpPr>
          <p:nvPr>
            <p:ph type="ftr" sz="quarter" idx="11"/>
          </p:nvPr>
        </p:nvSpPr>
        <p:spPr/>
        <p:txBody>
          <a:bodyPr/>
          <a:lstStyle/>
          <a:p>
            <a:r>
              <a:rPr lang="en-US" smtClean="0"/>
              <a:t>A. Polini,  S. Zimmermann</a:t>
            </a:r>
            <a:endParaRPr lang="en-US" dirty="0" smtClean="0"/>
          </a:p>
        </p:txBody>
      </p:sp>
      <p:sp>
        <p:nvSpPr>
          <p:cNvPr id="6" name="Slide Number Placeholder 5"/>
          <p:cNvSpPr>
            <a:spLocks noGrp="1"/>
          </p:cNvSpPr>
          <p:nvPr>
            <p:ph type="sldNum" sz="quarter" idx="12"/>
          </p:nvPr>
        </p:nvSpPr>
        <p:spPr/>
        <p:txBody>
          <a:bodyPr/>
          <a:lstStyle/>
          <a:p>
            <a:fld id="{B6F15528-21DE-4FAA-801E-634DDDAF4B2B}" type="slidenum">
              <a:rPr lang="en-US" smtClean="0"/>
              <a:pPr/>
              <a:t>11</a:t>
            </a:fld>
            <a:endParaRPr lang="en-US" dirty="0"/>
          </a:p>
        </p:txBody>
      </p:sp>
      <p:sp>
        <p:nvSpPr>
          <p:cNvPr id="7" name="TextBox 6"/>
          <p:cNvSpPr txBox="1"/>
          <p:nvPr/>
        </p:nvSpPr>
        <p:spPr>
          <a:xfrm>
            <a:off x="8472021" y="0"/>
            <a:ext cx="671979" cy="369332"/>
          </a:xfrm>
          <a:prstGeom prst="rect">
            <a:avLst/>
          </a:prstGeom>
          <a:solidFill>
            <a:srgbClr val="00B0F0"/>
          </a:solidFill>
        </p:spPr>
        <p:txBody>
          <a:bodyPr wrap="none" rtlCol="0">
            <a:spAutoFit/>
          </a:bodyPr>
          <a:lstStyle/>
          <a:p>
            <a:r>
              <a:rPr lang="en-US" dirty="0" smtClean="0">
                <a:latin typeface="Arial" pitchFamily="34" charset="0"/>
                <a:cs typeface="Arial" pitchFamily="34" charset="0"/>
              </a:rPr>
              <a:t>RPC</a:t>
            </a:r>
            <a:endParaRPr lang="en-US" dirty="0">
              <a:latin typeface="Arial" pitchFamily="34" charset="0"/>
              <a:cs typeface="Arial" pitchFamily="34"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1"/>
          <p:cNvSpPr>
            <a:spLocks noGrp="1" noChangeArrowheads="1"/>
          </p:cNvSpPr>
          <p:nvPr>
            <p:ph type="title"/>
          </p:nvPr>
        </p:nvSpPr>
        <p:spPr>
          <a:xfrm>
            <a:off x="892969" y="0"/>
            <a:ext cx="7358063" cy="964406"/>
          </a:xfrm>
          <a:ln/>
        </p:spPr>
        <p:txBody>
          <a:bodyPr/>
          <a:lstStyle/>
          <a:p>
            <a:r>
              <a:rPr lang="en-US" dirty="0"/>
              <a:t>Barrel </a:t>
            </a:r>
            <a:r>
              <a:rPr lang="en-US" dirty="0" smtClean="0"/>
              <a:t>Level 1 Status</a:t>
            </a:r>
            <a:endParaRPr lang="en-US" dirty="0"/>
          </a:p>
        </p:txBody>
      </p:sp>
      <p:sp>
        <p:nvSpPr>
          <p:cNvPr id="15362" name="Rectangle 2"/>
          <p:cNvSpPr>
            <a:spLocks noGrp="1" noChangeArrowheads="1"/>
          </p:cNvSpPr>
          <p:nvPr>
            <p:ph type="body" idx="1"/>
          </p:nvPr>
        </p:nvSpPr>
        <p:spPr>
          <a:xfrm>
            <a:off x="0" y="914400"/>
            <a:ext cx="8898731" cy="3048000"/>
          </a:xfrm>
          <a:ln/>
        </p:spPr>
        <p:txBody>
          <a:bodyPr>
            <a:normAutofit fontScale="92500" lnSpcReduction="10000"/>
          </a:bodyPr>
          <a:lstStyle/>
          <a:p>
            <a:pPr marL="537534" algn="just">
              <a:spcBef>
                <a:spcPts val="1134"/>
              </a:spcBef>
            </a:pPr>
            <a:r>
              <a:rPr lang="en-US" sz="1800" dirty="0" smtClean="0"/>
              <a:t>Level1 trigger in the barrel has shown good stability over the year:</a:t>
            </a:r>
            <a:endParaRPr lang="en-US" sz="1700" dirty="0" smtClean="0"/>
          </a:p>
          <a:p>
            <a:pPr marL="537534" algn="just">
              <a:spcBef>
                <a:spcPts val="1134"/>
              </a:spcBef>
            </a:pPr>
            <a:r>
              <a:rPr lang="en-US" sz="1700" dirty="0" smtClean="0"/>
              <a:t>Trigger </a:t>
            </a:r>
            <a:r>
              <a:rPr lang="en-US" sz="1700" dirty="0"/>
              <a:t>tower hardware failure: towers have to be manually masked out from the DAQ, and fixed/replaced during the first available cavern access (16 Pads replaced during 2011 + some </a:t>
            </a:r>
            <a:r>
              <a:rPr lang="en-US" sz="1700" dirty="0" smtClean="0"/>
              <a:t>cables/fibers). Total inefficiency caused by killed/masked towers and out of sync towers/SL/ROD is about 0.6%</a:t>
            </a:r>
          </a:p>
          <a:p>
            <a:pPr marL="537534" algn="just">
              <a:spcBef>
                <a:spcPts val="1134"/>
              </a:spcBef>
            </a:pPr>
            <a:r>
              <a:rPr lang="en-US" sz="1700" dirty="0" smtClean="0"/>
              <a:t>New Trigger Tower Recovery: malfunctioning towers are automatically killed in the Sector Logic. </a:t>
            </a:r>
            <a:r>
              <a:rPr lang="en-US" sz="1700" dirty="0" err="1" smtClean="0"/>
              <a:t>Muon</a:t>
            </a:r>
            <a:r>
              <a:rPr lang="en-US" sz="1700" dirty="0" smtClean="0"/>
              <a:t> shifter can manually detect and recover the trigger tower holding the trigger and running a </a:t>
            </a:r>
            <a:r>
              <a:rPr lang="en-US" sz="1700" dirty="0" err="1" smtClean="0"/>
              <a:t>resync</a:t>
            </a:r>
            <a:r>
              <a:rPr lang="en-US" sz="1700" dirty="0" smtClean="0"/>
              <a:t> procedure.</a:t>
            </a:r>
          </a:p>
          <a:p>
            <a:pPr marL="537534" lvl="0" algn="just">
              <a:spcBef>
                <a:spcPts val="1134"/>
              </a:spcBef>
            </a:pPr>
            <a:r>
              <a:rPr lang="en-US" sz="1700" dirty="0" smtClean="0"/>
              <a:t>BCID/L1ID loss of sync of a ROD or a SL (rare): can be caused by a clock distribution problem, noise induced from HV failures, ... New DQ tools in place to spot the problem. Run stop and reconfiguring the RPC usually solves the problem. </a:t>
            </a:r>
          </a:p>
        </p:txBody>
      </p:sp>
      <p:pic>
        <p:nvPicPr>
          <p:cNvPr id="4" name="Content Placeholder 6" descr="mubl1.png"/>
          <p:cNvPicPr>
            <a:picLocks noChangeAspect="1"/>
          </p:cNvPicPr>
          <p:nvPr/>
        </p:nvPicPr>
        <p:blipFill>
          <a:blip r:embed="rId2" cstate="print"/>
          <a:stretch>
            <a:fillRect/>
          </a:stretch>
        </p:blipFill>
        <p:spPr>
          <a:xfrm>
            <a:off x="4953001" y="4038194"/>
            <a:ext cx="4191000" cy="2697570"/>
          </a:xfrm>
          <a:prstGeom prst="rect">
            <a:avLst/>
          </a:prstGeom>
        </p:spPr>
      </p:pic>
      <p:sp>
        <p:nvSpPr>
          <p:cNvPr id="5" name="TextBox 4"/>
          <p:cNvSpPr txBox="1"/>
          <p:nvPr/>
        </p:nvSpPr>
        <p:spPr>
          <a:xfrm>
            <a:off x="8472021" y="0"/>
            <a:ext cx="671979" cy="369332"/>
          </a:xfrm>
          <a:prstGeom prst="rect">
            <a:avLst/>
          </a:prstGeom>
          <a:solidFill>
            <a:srgbClr val="00B0F0"/>
          </a:solidFill>
        </p:spPr>
        <p:txBody>
          <a:bodyPr wrap="none" rtlCol="0">
            <a:spAutoFit/>
          </a:bodyPr>
          <a:lstStyle/>
          <a:p>
            <a:r>
              <a:rPr lang="en-US" dirty="0" smtClean="0">
                <a:latin typeface="Arial" pitchFamily="34" charset="0"/>
                <a:cs typeface="Arial" pitchFamily="34" charset="0"/>
              </a:rPr>
              <a:t>RPC</a:t>
            </a:r>
            <a:endParaRPr lang="en-US" dirty="0">
              <a:latin typeface="Arial" pitchFamily="34" charset="0"/>
              <a:cs typeface="Arial" pitchFamily="34" charset="0"/>
            </a:endParaRPr>
          </a:p>
        </p:txBody>
      </p:sp>
      <p:sp>
        <p:nvSpPr>
          <p:cNvPr id="6" name="Rectangle 2"/>
          <p:cNvSpPr txBox="1">
            <a:spLocks noChangeArrowheads="1"/>
          </p:cNvSpPr>
          <p:nvPr/>
        </p:nvSpPr>
        <p:spPr>
          <a:xfrm>
            <a:off x="0" y="3962400"/>
            <a:ext cx="4876800" cy="2590800"/>
          </a:xfrm>
          <a:prstGeom prst="rect">
            <a:avLst/>
          </a:prstGeom>
          <a:ln/>
        </p:spPr>
        <p:txBody>
          <a:bodyPr vert="horz" lIns="91440" tIns="45720" rIns="91440" bIns="45720" rtlCol="0">
            <a:normAutofit/>
          </a:bodyPr>
          <a:lstStyle/>
          <a:p>
            <a:pPr marL="537534" marR="0" lvl="0" indent="-342900" defTabSz="914400" rtl="0" eaLnBrk="1" fontAlgn="auto" latinLnBrk="0" hangingPunct="1">
              <a:lnSpc>
                <a:spcPct val="100000"/>
              </a:lnSpc>
              <a:spcBef>
                <a:spcPts val="1134"/>
              </a:spcBef>
              <a:spcAft>
                <a:spcPts val="0"/>
              </a:spcAft>
              <a:buClrTx/>
              <a:buSzTx/>
              <a:buFont typeface="Arial" pitchFamily="34" charset="0"/>
              <a:buChar char="•"/>
              <a:tabLst/>
              <a:defRPr/>
            </a:pPr>
            <a:r>
              <a:rPr kumimoji="0" lang="en-US" sz="17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Trigger</a:t>
            </a:r>
            <a:r>
              <a:rPr kumimoji="0" lang="en-US" sz="1700" b="0" i="0" u="none" strike="noStrike" kern="1200" cap="none" spc="0" normalizeH="0" noProof="0" dirty="0" smtClean="0">
                <a:ln>
                  <a:noFill/>
                </a:ln>
                <a:solidFill>
                  <a:schemeClr val="tx1"/>
                </a:solidFill>
                <a:effectLst/>
                <a:uLnTx/>
                <a:uFillTx/>
                <a:latin typeface="Arial" pitchFamily="34" charset="0"/>
                <a:ea typeface="+mn-ea"/>
                <a:cs typeface="Arial" pitchFamily="34" charset="0"/>
              </a:rPr>
              <a:t> </a:t>
            </a:r>
            <a:r>
              <a:rPr kumimoji="0" lang="en-US" sz="17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efficiency: a wrong timing configuration from September 12th to 22th caused a drop on barrel trigger efficiency by a factor around 15%.  A new (improved) configuration on October 17th (run 191215) increased the efficiency by around 4%. Now we are around the nominal efficiency value, some small improvements can still be applied next year</a:t>
            </a:r>
            <a:endParaRPr kumimoji="0" lang="en-US" sz="1700" b="0" i="0" u="none" strike="noStrike" kern="1200" cap="none" spc="0" normalizeH="0" baseline="0" noProof="0" dirty="0">
              <a:ln>
                <a:noFill/>
              </a:ln>
              <a:solidFill>
                <a:schemeClr val="tx1"/>
              </a:solidFill>
              <a:effectLst/>
              <a:uLnTx/>
              <a:uFillTx/>
              <a:latin typeface="Arial" pitchFamily="34" charset="0"/>
              <a:ea typeface="+mn-ea"/>
              <a:cs typeface="Arial" pitchFamily="34" charset="0"/>
            </a:endParaRPr>
          </a:p>
        </p:txBody>
      </p:sp>
    </p:spTree>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DAQ Status and Plans</a:t>
            </a:r>
            <a:endParaRPr lang="en-US" dirty="0"/>
          </a:p>
        </p:txBody>
      </p:sp>
      <p:sp>
        <p:nvSpPr>
          <p:cNvPr id="3" name="Content Placeholder 2"/>
          <p:cNvSpPr>
            <a:spLocks noGrp="1"/>
          </p:cNvSpPr>
          <p:nvPr>
            <p:ph idx="1"/>
          </p:nvPr>
        </p:nvSpPr>
        <p:spPr>
          <a:xfrm>
            <a:off x="457200" y="1219200"/>
            <a:ext cx="8229600" cy="5105400"/>
          </a:xfrm>
        </p:spPr>
        <p:txBody>
          <a:bodyPr>
            <a:normAutofit fontScale="92500" lnSpcReduction="10000"/>
          </a:bodyPr>
          <a:lstStyle/>
          <a:p>
            <a:r>
              <a:rPr lang="en-US" sz="2000" dirty="0" smtClean="0"/>
              <a:t>RPC:</a:t>
            </a:r>
          </a:p>
          <a:p>
            <a:pPr lvl="1"/>
            <a:r>
              <a:rPr lang="en-US" sz="2000" dirty="0" smtClean="0"/>
              <a:t>Develop an automatic recovery within the DAQ for killed trigger towers and for out of sync trigger sectors/RODs</a:t>
            </a:r>
          </a:p>
          <a:p>
            <a:pPr lvl="1"/>
            <a:endParaRPr lang="en-US" sz="2000" dirty="0" smtClean="0"/>
          </a:p>
          <a:p>
            <a:pPr lvl="1"/>
            <a:r>
              <a:rPr lang="en-US" sz="2000" dirty="0" smtClean="0"/>
              <a:t>Begin to work on the upgrade of the level1 barrel trigger using additional RPC stations in the feet region. The plan is to equip at least a couple of new trigger towers (a total of 16 new trigger towers will be fully equipped during the 2013 shutdown)</a:t>
            </a:r>
          </a:p>
          <a:p>
            <a:pPr lvl="1"/>
            <a:endParaRPr lang="en-US" sz="2000" dirty="0" smtClean="0"/>
          </a:p>
          <a:p>
            <a:r>
              <a:rPr lang="en-US" sz="2400" dirty="0" smtClean="0"/>
              <a:t>Common to all technologies:</a:t>
            </a:r>
          </a:p>
          <a:p>
            <a:pPr lvl="1"/>
            <a:r>
              <a:rPr lang="en-US" sz="1800" dirty="0" smtClean="0"/>
              <a:t>TDAQ migration during the shut down</a:t>
            </a:r>
          </a:p>
          <a:p>
            <a:pPr lvl="2"/>
            <a:r>
              <a:rPr lang="en-US" sz="1800" dirty="0" smtClean="0"/>
              <a:t>Need to agree on target date: either 2nd week of December or 2nd week of January (to be agreed)</a:t>
            </a:r>
          </a:p>
          <a:p>
            <a:pPr lvl="1"/>
            <a:r>
              <a:rPr lang="en-US" sz="1800" dirty="0" smtClean="0"/>
              <a:t>Concerns:</a:t>
            </a:r>
          </a:p>
          <a:p>
            <a:pPr lvl="2"/>
            <a:r>
              <a:rPr lang="en-US" sz="1800" dirty="0" smtClean="0"/>
              <a:t>A better follow up of day-to-day problems by on call experts.</a:t>
            </a:r>
          </a:p>
          <a:p>
            <a:pPr lvl="2"/>
            <a:r>
              <a:rPr lang="en-US" sz="1800" dirty="0" smtClean="0"/>
              <a:t>Need of new long term experts</a:t>
            </a:r>
          </a:p>
          <a:p>
            <a:pPr lvl="2"/>
            <a:r>
              <a:rPr lang="en-US" sz="1800" dirty="0" smtClean="0"/>
              <a:t>Documentation</a:t>
            </a:r>
          </a:p>
        </p:txBody>
      </p:sp>
      <p:sp>
        <p:nvSpPr>
          <p:cNvPr id="4" name="Date Placeholder 3"/>
          <p:cNvSpPr>
            <a:spLocks noGrp="1"/>
          </p:cNvSpPr>
          <p:nvPr>
            <p:ph type="dt" sz="half" idx="10"/>
          </p:nvPr>
        </p:nvSpPr>
        <p:spPr/>
        <p:txBody>
          <a:bodyPr/>
          <a:lstStyle/>
          <a:p>
            <a:r>
              <a:rPr lang="en-US" smtClean="0"/>
              <a:t>Muon Week Nov. 2011</a:t>
            </a:r>
            <a:endParaRPr lang="en-US" dirty="0" smtClean="0"/>
          </a:p>
        </p:txBody>
      </p:sp>
      <p:sp>
        <p:nvSpPr>
          <p:cNvPr id="5" name="Footer Placeholder 4"/>
          <p:cNvSpPr>
            <a:spLocks noGrp="1"/>
          </p:cNvSpPr>
          <p:nvPr>
            <p:ph type="ftr" sz="quarter" idx="11"/>
          </p:nvPr>
        </p:nvSpPr>
        <p:spPr/>
        <p:txBody>
          <a:bodyPr/>
          <a:lstStyle/>
          <a:p>
            <a:r>
              <a:rPr lang="en-US" smtClean="0"/>
              <a:t>A. Polini,  S. Zimmermann</a:t>
            </a:r>
            <a:endParaRPr lang="en-US" dirty="0" smtClean="0"/>
          </a:p>
        </p:txBody>
      </p:sp>
      <p:sp>
        <p:nvSpPr>
          <p:cNvPr id="6" name="Slide Number Placeholder 5"/>
          <p:cNvSpPr>
            <a:spLocks noGrp="1"/>
          </p:cNvSpPr>
          <p:nvPr>
            <p:ph type="sldNum" sz="quarter" idx="12"/>
          </p:nvPr>
        </p:nvSpPr>
        <p:spPr/>
        <p:txBody>
          <a:bodyPr/>
          <a:lstStyle/>
          <a:p>
            <a:fld id="{B6F15528-21DE-4FAA-801E-634DDDAF4B2B}" type="slidenum">
              <a:rPr lang="en-US" smtClean="0"/>
              <a:pPr/>
              <a:t>13</a:t>
            </a:fld>
            <a:endParaRPr lang="en-US" dirty="0"/>
          </a:p>
        </p:txBody>
      </p:sp>
      <p:sp>
        <p:nvSpPr>
          <p:cNvPr id="8" name="TextBox 7"/>
          <p:cNvSpPr txBox="1"/>
          <p:nvPr/>
        </p:nvSpPr>
        <p:spPr>
          <a:xfrm>
            <a:off x="8472021" y="0"/>
            <a:ext cx="671979" cy="369332"/>
          </a:xfrm>
          <a:prstGeom prst="rect">
            <a:avLst/>
          </a:prstGeom>
          <a:solidFill>
            <a:srgbClr val="00B0F0"/>
          </a:solidFill>
        </p:spPr>
        <p:txBody>
          <a:bodyPr wrap="none" rtlCol="0">
            <a:spAutoFit/>
          </a:bodyPr>
          <a:lstStyle/>
          <a:p>
            <a:r>
              <a:rPr lang="en-US" dirty="0" smtClean="0">
                <a:latin typeface="Arial" pitchFamily="34" charset="0"/>
                <a:cs typeface="Arial" pitchFamily="34" charset="0"/>
              </a:rPr>
              <a:t>RPC</a:t>
            </a:r>
            <a:endParaRPr lang="en-US" dirty="0">
              <a:latin typeface="Arial" pitchFamily="34" charset="0"/>
              <a:cs typeface="Arial" pitchFamily="34" charset="0"/>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Muon</a:t>
            </a:r>
            <a:r>
              <a:rPr lang="en-US" dirty="0" smtClean="0"/>
              <a:t> Alignment</a:t>
            </a:r>
            <a:endParaRPr lang="en-US" dirty="0"/>
          </a:p>
        </p:txBody>
      </p:sp>
      <p:sp>
        <p:nvSpPr>
          <p:cNvPr id="3" name="Content Placeholder 2"/>
          <p:cNvSpPr>
            <a:spLocks noGrp="1"/>
          </p:cNvSpPr>
          <p:nvPr>
            <p:ph idx="1"/>
          </p:nvPr>
        </p:nvSpPr>
        <p:spPr>
          <a:xfrm>
            <a:off x="457200" y="1219200"/>
            <a:ext cx="8229600" cy="5029199"/>
          </a:xfrm>
        </p:spPr>
        <p:txBody>
          <a:bodyPr>
            <a:normAutofit fontScale="47500" lnSpcReduction="20000"/>
          </a:bodyPr>
          <a:lstStyle/>
          <a:p>
            <a:pPr>
              <a:buNone/>
            </a:pPr>
            <a:r>
              <a:rPr lang="en-US" sz="4200" dirty="0" smtClean="0"/>
              <a:t>Status:</a:t>
            </a:r>
          </a:p>
          <a:p>
            <a:r>
              <a:rPr lang="en-US" dirty="0" smtClean="0"/>
              <a:t>Barrel and </a:t>
            </a:r>
            <a:r>
              <a:rPr lang="en-US" dirty="0" err="1" smtClean="0"/>
              <a:t>Endcap</a:t>
            </a:r>
            <a:r>
              <a:rPr lang="en-US" dirty="0" smtClean="0"/>
              <a:t> alignment very system stable routinely providing an updated alignment automatically every 2 hours, which is used at Tier-0 for prompt reconstruction. </a:t>
            </a:r>
          </a:p>
          <a:p>
            <a:r>
              <a:rPr lang="en-US" dirty="0" smtClean="0"/>
              <a:t>Occasionally (~1 case every couple of months) a problem with an entire chamber becoming unresponsive, either temporarily (for up to a few days) or permanently. In most but not all cases the issue is a repeater which sits on the outside of the wheel and is accessible in a short access or a shutdown, and which we replaced whenever possible. In some cases the problem seems to be rather a severely malfunctioning device on the chamber, or the multiplexer on the chamber, and in both cases there is nothing we can do unless we get access to the wheel surface, i.e. only in the winter shutdown. At this moment we have some 4 chambers in this category, two of which are permanent, two are intermittently unresponsive.</a:t>
            </a:r>
          </a:p>
          <a:p>
            <a:pPr>
              <a:buNone/>
            </a:pPr>
            <a:r>
              <a:rPr lang="en-US" sz="3800" dirty="0" smtClean="0"/>
              <a:t>Plans:</a:t>
            </a:r>
          </a:p>
          <a:p>
            <a:r>
              <a:rPr lang="en-US" dirty="0" smtClean="0"/>
              <a:t>For upgrades there is of course the EE chamber installation upcoming, which we are preparing for. In addition we are planning to put alignment sensors on the BEE chambers. The latter is foreseen for the 2013/14 shutdown but we will try to manage to equip one sector (as a prototype) in this shutdown already. </a:t>
            </a:r>
            <a:br>
              <a:rPr lang="en-US" dirty="0" smtClean="0"/>
            </a:br>
            <a:endParaRPr lang="en-US" dirty="0" smtClean="0"/>
          </a:p>
          <a:p>
            <a:pPr>
              <a:buNone/>
            </a:pPr>
            <a:r>
              <a:rPr lang="en-US" sz="3800" dirty="0" smtClean="0"/>
              <a:t>Alignment Run (</a:t>
            </a:r>
            <a:r>
              <a:rPr lang="en-US" sz="3800" dirty="0" err="1" smtClean="0"/>
              <a:t>Toroid</a:t>
            </a:r>
            <a:r>
              <a:rPr lang="en-US" sz="3800" dirty="0" smtClean="0"/>
              <a:t> Off)</a:t>
            </a:r>
          </a:p>
          <a:p>
            <a:r>
              <a:rPr lang="en-US" dirty="0" smtClean="0"/>
              <a:t>alignment in 2011 March 21-22 (Run nr 177986 and 178019-178026)</a:t>
            </a:r>
          </a:p>
          <a:p>
            <a:r>
              <a:rPr lang="en-US" dirty="0" smtClean="0"/>
              <a:t>alignment in 2011 September 7</a:t>
            </a:r>
            <a:r>
              <a:rPr lang="en-US" baseline="30000" dirty="0" smtClean="0"/>
              <a:t>th</a:t>
            </a:r>
            <a:r>
              <a:rPr lang="en-US" dirty="0" smtClean="0"/>
              <a:t> (188902-188910)</a:t>
            </a:r>
          </a:p>
          <a:p>
            <a:r>
              <a:rPr lang="en-US" dirty="0" smtClean="0"/>
              <a:t>We still need those 30pb</a:t>
            </a:r>
            <a:r>
              <a:rPr lang="en-US" baseline="30000" dirty="0" smtClean="0"/>
              <a:t>-1</a:t>
            </a:r>
            <a:r>
              <a:rPr lang="en-US" dirty="0" smtClean="0"/>
              <a:t> of </a:t>
            </a:r>
            <a:r>
              <a:rPr lang="en-US" dirty="0" err="1" smtClean="0"/>
              <a:t>toroid</a:t>
            </a:r>
            <a:r>
              <a:rPr lang="en-US" dirty="0" smtClean="0"/>
              <a:t>-off data (minus the ~9 we already got), to be taken at a good occasion next year. </a:t>
            </a:r>
          </a:p>
          <a:p>
            <a:endParaRPr lang="en-US" dirty="0" smtClean="0"/>
          </a:p>
        </p:txBody>
      </p:sp>
      <p:sp>
        <p:nvSpPr>
          <p:cNvPr id="4" name="Date Placeholder 3"/>
          <p:cNvSpPr>
            <a:spLocks noGrp="1"/>
          </p:cNvSpPr>
          <p:nvPr>
            <p:ph type="dt" sz="half" idx="10"/>
          </p:nvPr>
        </p:nvSpPr>
        <p:spPr/>
        <p:txBody>
          <a:bodyPr/>
          <a:lstStyle/>
          <a:p>
            <a:r>
              <a:rPr lang="en-US" smtClean="0"/>
              <a:t>Muon Week Nov. 2011</a:t>
            </a:r>
            <a:endParaRPr lang="en-US" dirty="0" smtClean="0"/>
          </a:p>
        </p:txBody>
      </p:sp>
      <p:sp>
        <p:nvSpPr>
          <p:cNvPr id="5" name="Footer Placeholder 4"/>
          <p:cNvSpPr>
            <a:spLocks noGrp="1"/>
          </p:cNvSpPr>
          <p:nvPr>
            <p:ph type="ftr" sz="quarter" idx="11"/>
          </p:nvPr>
        </p:nvSpPr>
        <p:spPr/>
        <p:txBody>
          <a:bodyPr/>
          <a:lstStyle/>
          <a:p>
            <a:r>
              <a:rPr lang="en-US" smtClean="0"/>
              <a:t>A. Polini,  S. Zimmermann</a:t>
            </a:r>
            <a:endParaRPr lang="en-US" dirty="0" smtClean="0"/>
          </a:p>
        </p:txBody>
      </p:sp>
      <p:sp>
        <p:nvSpPr>
          <p:cNvPr id="6" name="Slide Number Placeholder 5"/>
          <p:cNvSpPr>
            <a:spLocks noGrp="1"/>
          </p:cNvSpPr>
          <p:nvPr>
            <p:ph type="sldNum" sz="quarter" idx="12"/>
          </p:nvPr>
        </p:nvSpPr>
        <p:spPr/>
        <p:txBody>
          <a:bodyPr/>
          <a:lstStyle/>
          <a:p>
            <a:fld id="{B6F15528-21DE-4FAA-801E-634DDDAF4B2B}" type="slidenum">
              <a:rPr lang="en-US" smtClean="0"/>
              <a:pPr/>
              <a:t>14</a:t>
            </a:fld>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19800" y="1524000"/>
            <a:ext cx="3048000" cy="3581400"/>
          </a:xfrm>
        </p:spPr>
        <p:txBody>
          <a:bodyPr>
            <a:normAutofit fontScale="62500" lnSpcReduction="20000"/>
          </a:bodyPr>
          <a:lstStyle/>
          <a:p>
            <a:pPr fontAlgn="base">
              <a:spcAft>
                <a:spcPct val="0"/>
              </a:spcAft>
              <a:defRPr/>
            </a:pPr>
            <a:r>
              <a:rPr lang="en-US" kern="0" dirty="0" err="1" smtClean="0"/>
              <a:t>Muon</a:t>
            </a:r>
            <a:r>
              <a:rPr lang="en-US" kern="0" dirty="0" smtClean="0"/>
              <a:t> running ‘overall’ smooth in general....</a:t>
            </a:r>
          </a:p>
          <a:p>
            <a:pPr fontAlgn="base">
              <a:spcAft>
                <a:spcPct val="0"/>
              </a:spcAft>
              <a:defRPr/>
            </a:pPr>
            <a:endParaRPr lang="en-US" kern="0" dirty="0" smtClean="0"/>
          </a:p>
          <a:p>
            <a:pPr fontAlgn="base">
              <a:spcAft>
                <a:spcPct val="0"/>
              </a:spcAft>
              <a:defRPr/>
            </a:pPr>
            <a:r>
              <a:rPr lang="en-US" kern="0" dirty="0" smtClean="0"/>
              <a:t>With unchanged fraction close to 100% of “good DQ’” flags</a:t>
            </a:r>
          </a:p>
          <a:p>
            <a:pPr fontAlgn="base">
              <a:spcAft>
                <a:spcPct val="0"/>
              </a:spcAft>
              <a:defRPr/>
            </a:pPr>
            <a:endParaRPr lang="en-US" dirty="0" smtClean="0"/>
          </a:p>
          <a:p>
            <a:pPr fontAlgn="base">
              <a:spcAft>
                <a:spcPct val="0"/>
              </a:spcAft>
              <a:defRPr/>
            </a:pPr>
            <a:r>
              <a:rPr lang="en-US" dirty="0" smtClean="0"/>
              <a:t>Includes special runs with </a:t>
            </a:r>
            <a:r>
              <a:rPr lang="en-US" dirty="0" err="1" smtClean="0"/>
              <a:t>toroid</a:t>
            </a:r>
            <a:r>
              <a:rPr lang="en-US" dirty="0" smtClean="0"/>
              <a:t> magnets OFF for straight track alignment </a:t>
            </a:r>
            <a:r>
              <a:rPr lang="en-US" dirty="0" smtClean="0">
                <a:sym typeface="Wingdings" pitchFamily="2" charset="2"/>
              </a:rPr>
              <a:t> Flagged as “bad” for standard physics</a:t>
            </a:r>
            <a:endParaRPr lang="en-US" dirty="0" smtClean="0"/>
          </a:p>
          <a:p>
            <a:pPr>
              <a:buNone/>
            </a:pPr>
            <a:endParaRPr lang="en-US" dirty="0" smtClean="0"/>
          </a:p>
        </p:txBody>
      </p:sp>
      <p:grpSp>
        <p:nvGrpSpPr>
          <p:cNvPr id="7" name="Group 20"/>
          <p:cNvGrpSpPr/>
          <p:nvPr/>
        </p:nvGrpSpPr>
        <p:grpSpPr>
          <a:xfrm>
            <a:off x="152400" y="1284541"/>
            <a:ext cx="5715000" cy="5040059"/>
            <a:chOff x="990600" y="1066800"/>
            <a:chExt cx="5715000" cy="5040059"/>
          </a:xfrm>
        </p:grpSpPr>
        <p:pic>
          <p:nvPicPr>
            <p:cNvPr id="18" name="Picture 17" descr="dq.png"/>
            <p:cNvPicPr>
              <a:picLocks noChangeAspect="1"/>
            </p:cNvPicPr>
            <p:nvPr/>
          </p:nvPicPr>
          <p:blipFill>
            <a:blip r:embed="rId2" cstate="print"/>
            <a:srcRect l="74167"/>
            <a:stretch>
              <a:fillRect/>
            </a:stretch>
          </p:blipFill>
          <p:spPr>
            <a:xfrm>
              <a:off x="4343400" y="1066800"/>
              <a:ext cx="2362200" cy="5040059"/>
            </a:xfrm>
            <a:prstGeom prst="rect">
              <a:avLst/>
            </a:prstGeom>
          </p:spPr>
        </p:pic>
        <p:pic>
          <p:nvPicPr>
            <p:cNvPr id="19" name="Picture 18" descr="dq.png"/>
            <p:cNvPicPr>
              <a:picLocks noChangeAspect="1"/>
            </p:cNvPicPr>
            <p:nvPr/>
          </p:nvPicPr>
          <p:blipFill>
            <a:blip r:embed="rId2" cstate="print"/>
            <a:srcRect l="18333" r="50834"/>
            <a:stretch>
              <a:fillRect/>
            </a:stretch>
          </p:blipFill>
          <p:spPr>
            <a:xfrm>
              <a:off x="1524000" y="1066800"/>
              <a:ext cx="2819400" cy="5040059"/>
            </a:xfrm>
            <a:prstGeom prst="rect">
              <a:avLst/>
            </a:prstGeom>
          </p:spPr>
        </p:pic>
        <p:pic>
          <p:nvPicPr>
            <p:cNvPr id="20" name="Picture 19" descr="dq.png"/>
            <p:cNvPicPr>
              <a:picLocks noChangeAspect="1"/>
            </p:cNvPicPr>
            <p:nvPr/>
          </p:nvPicPr>
          <p:blipFill>
            <a:blip r:embed="rId2" cstate="print"/>
            <a:srcRect r="94167"/>
            <a:stretch>
              <a:fillRect/>
            </a:stretch>
          </p:blipFill>
          <p:spPr>
            <a:xfrm>
              <a:off x="990600" y="1066800"/>
              <a:ext cx="533400" cy="5040059"/>
            </a:xfrm>
            <a:prstGeom prst="rect">
              <a:avLst/>
            </a:prstGeom>
          </p:spPr>
        </p:pic>
      </p:grpSp>
      <p:sp>
        <p:nvSpPr>
          <p:cNvPr id="2" name="Title 1"/>
          <p:cNvSpPr>
            <a:spLocks noGrp="1"/>
          </p:cNvSpPr>
          <p:nvPr>
            <p:ph type="title"/>
          </p:nvPr>
        </p:nvSpPr>
        <p:spPr/>
        <p:txBody>
          <a:bodyPr/>
          <a:lstStyle/>
          <a:p>
            <a:r>
              <a:rPr lang="en-US" dirty="0" smtClean="0"/>
              <a:t>Data Taking and Data Quality</a:t>
            </a:r>
            <a:endParaRPr lang="en-US" dirty="0"/>
          </a:p>
        </p:txBody>
      </p:sp>
      <p:sp>
        <p:nvSpPr>
          <p:cNvPr id="4" name="Date Placeholder 3"/>
          <p:cNvSpPr>
            <a:spLocks noGrp="1"/>
          </p:cNvSpPr>
          <p:nvPr>
            <p:ph type="dt" sz="half" idx="10"/>
          </p:nvPr>
        </p:nvSpPr>
        <p:spPr/>
        <p:txBody>
          <a:bodyPr/>
          <a:lstStyle/>
          <a:p>
            <a:r>
              <a:rPr lang="en-US" smtClean="0"/>
              <a:t>Muon Week Nov. 2011</a:t>
            </a:r>
            <a:endParaRPr lang="en-US" dirty="0" smtClean="0"/>
          </a:p>
        </p:txBody>
      </p:sp>
      <p:sp>
        <p:nvSpPr>
          <p:cNvPr id="5" name="Footer Placeholder 4"/>
          <p:cNvSpPr>
            <a:spLocks noGrp="1"/>
          </p:cNvSpPr>
          <p:nvPr>
            <p:ph type="ftr" sz="quarter" idx="11"/>
          </p:nvPr>
        </p:nvSpPr>
        <p:spPr/>
        <p:txBody>
          <a:bodyPr/>
          <a:lstStyle/>
          <a:p>
            <a:r>
              <a:rPr lang="en-US" smtClean="0"/>
              <a:t>A. Polini,  S. Zimmermann</a:t>
            </a:r>
            <a:endParaRPr lang="en-US" dirty="0" smtClean="0"/>
          </a:p>
        </p:txBody>
      </p:sp>
      <p:sp>
        <p:nvSpPr>
          <p:cNvPr id="6" name="Slide Number Placeholder 5"/>
          <p:cNvSpPr>
            <a:spLocks noGrp="1"/>
          </p:cNvSpPr>
          <p:nvPr>
            <p:ph type="sldNum" sz="quarter" idx="12"/>
          </p:nvPr>
        </p:nvSpPr>
        <p:spPr/>
        <p:txBody>
          <a:bodyPr/>
          <a:lstStyle/>
          <a:p>
            <a:fld id="{B6F15528-21DE-4FAA-801E-634DDDAF4B2B}" type="slidenum">
              <a:rPr lang="en-US" smtClean="0"/>
              <a:pPr/>
              <a:t>15</a:t>
            </a:fld>
            <a:endParaRPr lang="en-US" dirty="0"/>
          </a:p>
        </p:txBody>
      </p:sp>
      <p:sp>
        <p:nvSpPr>
          <p:cNvPr id="15" name="Rounded Rectangle 14"/>
          <p:cNvSpPr/>
          <p:nvPr/>
        </p:nvSpPr>
        <p:spPr>
          <a:xfrm>
            <a:off x="4572000" y="1360741"/>
            <a:ext cx="533400" cy="487680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 name="Straight Arrow Connector 15"/>
          <p:cNvCxnSpPr/>
          <p:nvPr/>
        </p:nvCxnSpPr>
        <p:spPr>
          <a:xfrm flipH="1">
            <a:off x="5105400" y="4114800"/>
            <a:ext cx="1219200" cy="217741"/>
          </a:xfrm>
          <a:prstGeom prst="straightConnector1">
            <a:avLst/>
          </a:prstGeom>
          <a:ln w="19050">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762000" y="5105400"/>
            <a:ext cx="813043" cy="253916"/>
          </a:xfrm>
          <a:prstGeom prst="rect">
            <a:avLst/>
          </a:prstGeom>
          <a:noFill/>
        </p:spPr>
        <p:txBody>
          <a:bodyPr wrap="none" rtlCol="0">
            <a:spAutoFit/>
          </a:bodyPr>
          <a:lstStyle/>
          <a:p>
            <a:r>
              <a:rPr lang="en-US" sz="1050" dirty="0" smtClean="0"/>
              <a:t>Thu Oct 06</a:t>
            </a:r>
            <a:endParaRPr lang="en-US" sz="1050" dirty="0"/>
          </a:p>
        </p:txBody>
      </p:sp>
      <p:sp>
        <p:nvSpPr>
          <p:cNvPr id="27" name="TextBox 26"/>
          <p:cNvSpPr txBox="1"/>
          <p:nvPr/>
        </p:nvSpPr>
        <p:spPr>
          <a:xfrm>
            <a:off x="762000" y="6019800"/>
            <a:ext cx="779381" cy="253916"/>
          </a:xfrm>
          <a:prstGeom prst="rect">
            <a:avLst/>
          </a:prstGeom>
          <a:noFill/>
        </p:spPr>
        <p:txBody>
          <a:bodyPr wrap="none" rtlCol="0">
            <a:spAutoFit/>
          </a:bodyPr>
          <a:lstStyle/>
          <a:p>
            <a:r>
              <a:rPr lang="en-US" sz="1050" dirty="0" smtClean="0"/>
              <a:t>Sun Oct 30</a:t>
            </a:r>
            <a:endParaRPr lang="en-US" sz="1050" dirty="0"/>
          </a:p>
        </p:txBody>
      </p:sp>
      <p:sp>
        <p:nvSpPr>
          <p:cNvPr id="28" name="TextBox 27"/>
          <p:cNvSpPr txBox="1"/>
          <p:nvPr/>
        </p:nvSpPr>
        <p:spPr>
          <a:xfrm>
            <a:off x="762000" y="4724400"/>
            <a:ext cx="779381" cy="253916"/>
          </a:xfrm>
          <a:prstGeom prst="rect">
            <a:avLst/>
          </a:prstGeom>
          <a:noFill/>
        </p:spPr>
        <p:txBody>
          <a:bodyPr wrap="none" rtlCol="0">
            <a:spAutoFit/>
          </a:bodyPr>
          <a:lstStyle/>
          <a:p>
            <a:r>
              <a:rPr lang="en-US" sz="1050" dirty="0" smtClean="0"/>
              <a:t>Tue Oct 04</a:t>
            </a:r>
            <a:endParaRPr lang="en-US" sz="1050" dirty="0"/>
          </a:p>
        </p:txBody>
      </p:sp>
      <p:sp>
        <p:nvSpPr>
          <p:cNvPr id="29" name="TextBox 28"/>
          <p:cNvSpPr txBox="1"/>
          <p:nvPr/>
        </p:nvSpPr>
        <p:spPr>
          <a:xfrm>
            <a:off x="762000" y="2209800"/>
            <a:ext cx="803425" cy="253916"/>
          </a:xfrm>
          <a:prstGeom prst="rect">
            <a:avLst/>
          </a:prstGeom>
          <a:noFill/>
        </p:spPr>
        <p:txBody>
          <a:bodyPr wrap="none" rtlCol="0">
            <a:spAutoFit/>
          </a:bodyPr>
          <a:lstStyle/>
          <a:p>
            <a:r>
              <a:rPr lang="en-US" sz="1050" dirty="0" smtClean="0"/>
              <a:t>Thu Aug 04</a:t>
            </a:r>
            <a:endParaRPr lang="en-US" sz="1050" dirty="0"/>
          </a:p>
        </p:txBody>
      </p:sp>
      <p:sp>
        <p:nvSpPr>
          <p:cNvPr id="30" name="TextBox 29"/>
          <p:cNvSpPr txBox="1"/>
          <p:nvPr/>
        </p:nvSpPr>
        <p:spPr>
          <a:xfrm>
            <a:off x="762000" y="3505200"/>
            <a:ext cx="853119" cy="253916"/>
          </a:xfrm>
          <a:prstGeom prst="rect">
            <a:avLst/>
          </a:prstGeom>
          <a:noFill/>
        </p:spPr>
        <p:txBody>
          <a:bodyPr wrap="none" rtlCol="0">
            <a:spAutoFit/>
          </a:bodyPr>
          <a:lstStyle/>
          <a:p>
            <a:r>
              <a:rPr lang="en-US" sz="1050" dirty="0" smtClean="0"/>
              <a:t>Mon Aug 22</a:t>
            </a:r>
            <a:endParaRPr lang="en-US" sz="1050" dirty="0"/>
          </a:p>
        </p:txBody>
      </p:sp>
      <p:sp>
        <p:nvSpPr>
          <p:cNvPr id="31" name="TextBox 30"/>
          <p:cNvSpPr txBox="1"/>
          <p:nvPr/>
        </p:nvSpPr>
        <p:spPr>
          <a:xfrm>
            <a:off x="762000" y="2590800"/>
            <a:ext cx="803425" cy="253916"/>
          </a:xfrm>
          <a:prstGeom prst="rect">
            <a:avLst/>
          </a:prstGeom>
          <a:noFill/>
        </p:spPr>
        <p:txBody>
          <a:bodyPr wrap="none" rtlCol="0">
            <a:spAutoFit/>
          </a:bodyPr>
          <a:lstStyle/>
          <a:p>
            <a:r>
              <a:rPr lang="en-US" sz="1050" dirty="0" smtClean="0"/>
              <a:t>Thu Aug 04</a:t>
            </a:r>
            <a:endParaRPr lang="en-US" sz="1050" dirty="0"/>
          </a:p>
        </p:txBody>
      </p:sp>
      <p:sp>
        <p:nvSpPr>
          <p:cNvPr id="32" name="TextBox 31"/>
          <p:cNvSpPr txBox="1"/>
          <p:nvPr/>
        </p:nvSpPr>
        <p:spPr>
          <a:xfrm>
            <a:off x="762000" y="3810000"/>
            <a:ext cx="841897" cy="253916"/>
          </a:xfrm>
          <a:prstGeom prst="rect">
            <a:avLst/>
          </a:prstGeom>
          <a:noFill/>
        </p:spPr>
        <p:txBody>
          <a:bodyPr wrap="none" rtlCol="0">
            <a:spAutoFit/>
          </a:bodyPr>
          <a:lstStyle/>
          <a:p>
            <a:r>
              <a:rPr lang="en-US" sz="1050" dirty="0" smtClean="0"/>
              <a:t>Wed Sep 07</a:t>
            </a:r>
            <a:endParaRPr lang="en-US" sz="1050" dirty="0"/>
          </a:p>
        </p:txBody>
      </p:sp>
      <p:sp>
        <p:nvSpPr>
          <p:cNvPr id="33" name="TextBox 32"/>
          <p:cNvSpPr txBox="1"/>
          <p:nvPr/>
        </p:nvSpPr>
        <p:spPr>
          <a:xfrm>
            <a:off x="838200" y="1295400"/>
            <a:ext cx="699230" cy="253916"/>
          </a:xfrm>
          <a:prstGeom prst="rect">
            <a:avLst/>
          </a:prstGeom>
          <a:noFill/>
        </p:spPr>
        <p:txBody>
          <a:bodyPr wrap="none" rtlCol="0">
            <a:spAutoFit/>
          </a:bodyPr>
          <a:lstStyle/>
          <a:p>
            <a:r>
              <a:rPr lang="en-US" sz="1050" dirty="0" smtClean="0"/>
              <a:t>Sat Jul 30</a:t>
            </a:r>
            <a:endParaRPr lang="en-US" sz="1050" dirty="0"/>
          </a:p>
        </p:txBody>
      </p:sp>
      <p:sp>
        <p:nvSpPr>
          <p:cNvPr id="34" name="TextBox 33"/>
          <p:cNvSpPr txBox="1"/>
          <p:nvPr/>
        </p:nvSpPr>
        <p:spPr>
          <a:xfrm>
            <a:off x="76200" y="3570541"/>
            <a:ext cx="758028" cy="461665"/>
          </a:xfrm>
          <a:prstGeom prst="rect">
            <a:avLst/>
          </a:prstGeom>
          <a:noFill/>
        </p:spPr>
        <p:txBody>
          <a:bodyPr wrap="none" rtlCol="0">
            <a:spAutoFit/>
          </a:bodyPr>
          <a:lstStyle/>
          <a:p>
            <a:pPr algn="ctr"/>
            <a:r>
              <a:rPr lang="en-US" sz="1200" dirty="0" smtClean="0">
                <a:solidFill>
                  <a:srgbClr val="FF0000"/>
                </a:solidFill>
              </a:rPr>
              <a:t>Technical</a:t>
            </a:r>
          </a:p>
          <a:p>
            <a:pPr algn="ctr"/>
            <a:r>
              <a:rPr lang="en-US" sz="1200" dirty="0" smtClean="0">
                <a:solidFill>
                  <a:srgbClr val="FF0000"/>
                </a:solidFill>
              </a:rPr>
              <a:t>Stop</a:t>
            </a:r>
            <a:endParaRPr lang="en-US" sz="1200" dirty="0">
              <a:solidFill>
                <a:srgbClr val="FF0000"/>
              </a:solidFill>
            </a:endParaRPr>
          </a:p>
        </p:txBody>
      </p:sp>
      <p:sp>
        <p:nvSpPr>
          <p:cNvPr id="22" name="TextBox 21"/>
          <p:cNvSpPr txBox="1"/>
          <p:nvPr/>
        </p:nvSpPr>
        <p:spPr>
          <a:xfrm>
            <a:off x="8510493" y="0"/>
            <a:ext cx="633507" cy="369332"/>
          </a:xfrm>
          <a:prstGeom prst="rect">
            <a:avLst/>
          </a:prstGeom>
          <a:solidFill>
            <a:srgbClr val="00B050"/>
          </a:solidFill>
        </p:spPr>
        <p:txBody>
          <a:bodyPr wrap="none" rtlCol="0">
            <a:spAutoFit/>
          </a:bodyPr>
          <a:lstStyle/>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
        <p:nvSpPr>
          <p:cNvPr id="24" name="TextBox 23"/>
          <p:cNvSpPr txBox="1"/>
          <p:nvPr/>
        </p:nvSpPr>
        <p:spPr>
          <a:xfrm>
            <a:off x="8382000" y="0"/>
            <a:ext cx="633507" cy="369332"/>
          </a:xfrm>
          <a:prstGeom prst="rect">
            <a:avLst/>
          </a:prstGeom>
          <a:solidFill>
            <a:srgbClr val="FFC000"/>
          </a:solidFill>
        </p:spPr>
        <p:txBody>
          <a:bodyPr wrap="none" rtlCol="0">
            <a:spAutoFit/>
          </a:bodyPr>
          <a:lstStyle/>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
        <p:nvSpPr>
          <p:cNvPr id="23" name="TextBox 22"/>
          <p:cNvSpPr txBox="1"/>
          <p:nvPr/>
        </p:nvSpPr>
        <p:spPr>
          <a:xfrm>
            <a:off x="8229600" y="0"/>
            <a:ext cx="633507" cy="369332"/>
          </a:xfrm>
          <a:prstGeom prst="rect">
            <a:avLst/>
          </a:prstGeom>
          <a:solidFill>
            <a:srgbClr val="C00000"/>
          </a:solidFill>
          <a:ln>
            <a:noFill/>
          </a:ln>
        </p:spPr>
        <p:txBody>
          <a:bodyPr wrap="none" rtlCol="0">
            <a:spAutoFit/>
          </a:bodyPr>
          <a:lstStyle/>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
        <p:nvSpPr>
          <p:cNvPr id="25" name="TextBox 24"/>
          <p:cNvSpPr txBox="1"/>
          <p:nvPr/>
        </p:nvSpPr>
        <p:spPr>
          <a:xfrm>
            <a:off x="8077200" y="0"/>
            <a:ext cx="633507" cy="369332"/>
          </a:xfrm>
          <a:prstGeom prst="rect">
            <a:avLst/>
          </a:prstGeom>
          <a:solidFill>
            <a:srgbClr val="00B0F0"/>
          </a:solidFill>
        </p:spPr>
        <p:txBody>
          <a:bodyPr wrap="none" rtlCol="0">
            <a:spAutoFit/>
          </a:bodyPr>
          <a:lstStyle/>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6768107" cy="765175"/>
          </a:xfrm>
        </p:spPr>
        <p:txBody>
          <a:bodyPr>
            <a:normAutofit fontScale="90000"/>
          </a:bodyPr>
          <a:lstStyle/>
          <a:p>
            <a:r>
              <a:rPr lang="en-US" dirty="0" smtClean="0"/>
              <a:t>…Not always smooth running</a:t>
            </a:r>
            <a:endParaRPr lang="en-US" dirty="0"/>
          </a:p>
        </p:txBody>
      </p:sp>
      <p:sp>
        <p:nvSpPr>
          <p:cNvPr id="3" name="Content Placeholder 2"/>
          <p:cNvSpPr>
            <a:spLocks noGrp="1"/>
          </p:cNvSpPr>
          <p:nvPr>
            <p:ph idx="1"/>
          </p:nvPr>
        </p:nvSpPr>
        <p:spPr>
          <a:xfrm>
            <a:off x="250825" y="1248879"/>
            <a:ext cx="8713788" cy="288702"/>
          </a:xfrm>
        </p:spPr>
        <p:txBody>
          <a:bodyPr>
            <a:normAutofit fontScale="47500" lnSpcReduction="20000"/>
          </a:bodyPr>
          <a:lstStyle/>
          <a:p>
            <a:pPr>
              <a:buNone/>
            </a:pPr>
            <a:r>
              <a:rPr lang="en-US" dirty="0" err="1" smtClean="0">
                <a:solidFill>
                  <a:srgbClr val="FF0000"/>
                </a:solidFill>
              </a:rPr>
              <a:t>Muon</a:t>
            </a:r>
            <a:r>
              <a:rPr lang="en-US" dirty="0" smtClean="0">
                <a:solidFill>
                  <a:srgbClr val="FF0000"/>
                </a:solidFill>
              </a:rPr>
              <a:t> “Black Week” Sep 12 to 19:  </a:t>
            </a:r>
            <a:endParaRPr lang="en-US" dirty="0">
              <a:solidFill>
                <a:srgbClr val="FF0000"/>
              </a:solidFill>
            </a:endParaRPr>
          </a:p>
        </p:txBody>
      </p:sp>
      <p:sp>
        <p:nvSpPr>
          <p:cNvPr id="4" name="Date Placeholder 3"/>
          <p:cNvSpPr>
            <a:spLocks noGrp="1"/>
          </p:cNvSpPr>
          <p:nvPr>
            <p:ph type="dt" sz="half" idx="10"/>
          </p:nvPr>
        </p:nvSpPr>
        <p:spPr/>
        <p:txBody>
          <a:bodyPr/>
          <a:lstStyle/>
          <a:p>
            <a:r>
              <a:rPr lang="en-US" smtClean="0"/>
              <a:t>Muon Week Nov. 2011</a:t>
            </a:r>
            <a:endParaRPr lang="en-US" dirty="0" smtClean="0"/>
          </a:p>
        </p:txBody>
      </p:sp>
      <p:sp>
        <p:nvSpPr>
          <p:cNvPr id="5" name="Footer Placeholder 4"/>
          <p:cNvSpPr>
            <a:spLocks noGrp="1"/>
          </p:cNvSpPr>
          <p:nvPr>
            <p:ph type="ftr" sz="quarter" idx="11"/>
          </p:nvPr>
        </p:nvSpPr>
        <p:spPr/>
        <p:txBody>
          <a:bodyPr/>
          <a:lstStyle/>
          <a:p>
            <a:r>
              <a:rPr lang="en-US" smtClean="0"/>
              <a:t>A. Polini,  S. Zimmermann</a:t>
            </a:r>
            <a:endParaRPr lang="en-US"/>
          </a:p>
        </p:txBody>
      </p:sp>
      <p:sp>
        <p:nvSpPr>
          <p:cNvPr id="6" name="Slide Number Placeholder 5"/>
          <p:cNvSpPr>
            <a:spLocks noGrp="1"/>
          </p:cNvSpPr>
          <p:nvPr>
            <p:ph type="sldNum" sz="quarter" idx="12"/>
          </p:nvPr>
        </p:nvSpPr>
        <p:spPr/>
        <p:txBody>
          <a:bodyPr/>
          <a:lstStyle/>
          <a:p>
            <a:r>
              <a:rPr lang="en-US" smtClean="0"/>
              <a:t>Page</a:t>
            </a:r>
            <a:r>
              <a:rPr lang="en-US" b="0" smtClean="0"/>
              <a:t> </a:t>
            </a:r>
            <a:fld id="{D83387C0-CC83-4B2A-BA21-C1A02B5E9949}" type="slidenum">
              <a:rPr lang="en-US" smtClean="0"/>
              <a:pPr/>
              <a:t>16</a:t>
            </a:fld>
            <a:endParaRPr lang="en-US"/>
          </a:p>
        </p:txBody>
      </p:sp>
      <p:pic>
        <p:nvPicPr>
          <p:cNvPr id="7" name="Picture 6"/>
          <p:cNvPicPr>
            <a:picLocks noChangeAspect="1" noChangeArrowheads="1"/>
          </p:cNvPicPr>
          <p:nvPr/>
        </p:nvPicPr>
        <p:blipFill>
          <a:blip r:embed="rId2" cstate="print"/>
          <a:srcRect r="11505"/>
          <a:stretch>
            <a:fillRect/>
          </a:stretch>
        </p:blipFill>
        <p:spPr bwMode="auto">
          <a:xfrm>
            <a:off x="5652120" y="1578465"/>
            <a:ext cx="2520280" cy="2046678"/>
          </a:xfrm>
          <a:prstGeom prst="rect">
            <a:avLst/>
          </a:prstGeom>
          <a:noFill/>
          <a:ln w="9525">
            <a:solidFill>
              <a:srgbClr val="000066"/>
            </a:solidFill>
            <a:miter lim="800000"/>
            <a:headEnd/>
            <a:tailEnd/>
          </a:ln>
          <a:effectLst/>
        </p:spPr>
      </p:pic>
      <p:pic>
        <p:nvPicPr>
          <p:cNvPr id="8" name="Picture 14"/>
          <p:cNvPicPr>
            <a:picLocks noChangeAspect="1" noChangeArrowheads="1"/>
          </p:cNvPicPr>
          <p:nvPr/>
        </p:nvPicPr>
        <p:blipFill>
          <a:blip r:embed="rId3" cstate="print"/>
          <a:srcRect/>
          <a:stretch>
            <a:fillRect/>
          </a:stretch>
        </p:blipFill>
        <p:spPr bwMode="auto">
          <a:xfrm>
            <a:off x="1981200" y="3769159"/>
            <a:ext cx="2592288" cy="2022041"/>
          </a:xfrm>
          <a:prstGeom prst="rect">
            <a:avLst/>
          </a:prstGeom>
          <a:noFill/>
          <a:ln w="9525">
            <a:solidFill>
              <a:srgbClr val="000066"/>
            </a:solidFill>
            <a:miter lim="800000"/>
            <a:headEnd/>
            <a:tailEnd/>
          </a:ln>
          <a:effectLst/>
        </p:spPr>
      </p:pic>
      <p:pic>
        <p:nvPicPr>
          <p:cNvPr id="9" name="Picture 10"/>
          <p:cNvPicPr>
            <a:picLocks noChangeAspect="1" noChangeArrowheads="1"/>
          </p:cNvPicPr>
          <p:nvPr/>
        </p:nvPicPr>
        <p:blipFill>
          <a:blip r:embed="rId4" cstate="print"/>
          <a:srcRect r="11111"/>
          <a:stretch>
            <a:fillRect/>
          </a:stretch>
        </p:blipFill>
        <p:spPr bwMode="auto">
          <a:xfrm>
            <a:off x="2936192" y="1608919"/>
            <a:ext cx="2499904" cy="2021407"/>
          </a:xfrm>
          <a:prstGeom prst="rect">
            <a:avLst/>
          </a:prstGeom>
          <a:noFill/>
          <a:ln w="9525">
            <a:solidFill>
              <a:srgbClr val="000066"/>
            </a:solidFill>
            <a:miter lim="800000"/>
            <a:headEnd/>
            <a:tailEnd/>
          </a:ln>
          <a:effectLst/>
        </p:spPr>
      </p:pic>
      <p:pic>
        <p:nvPicPr>
          <p:cNvPr id="10" name="Picture 12"/>
          <p:cNvPicPr>
            <a:picLocks noChangeAspect="1" noChangeArrowheads="1"/>
          </p:cNvPicPr>
          <p:nvPr/>
        </p:nvPicPr>
        <p:blipFill>
          <a:blip r:embed="rId5" cstate="print"/>
          <a:srcRect l="15445" r="12814"/>
          <a:stretch>
            <a:fillRect/>
          </a:stretch>
        </p:blipFill>
        <p:spPr bwMode="auto">
          <a:xfrm>
            <a:off x="251520" y="1614102"/>
            <a:ext cx="2376264" cy="2051083"/>
          </a:xfrm>
          <a:prstGeom prst="rect">
            <a:avLst/>
          </a:prstGeom>
          <a:noFill/>
          <a:ln w="9525">
            <a:solidFill>
              <a:srgbClr val="000066"/>
            </a:solidFill>
            <a:miter lim="800000"/>
            <a:headEnd/>
            <a:tailEnd/>
          </a:ln>
          <a:effectLst/>
        </p:spPr>
      </p:pic>
      <p:pic>
        <p:nvPicPr>
          <p:cNvPr id="11" name="Picture 4"/>
          <p:cNvPicPr>
            <a:picLocks noChangeAspect="1" noChangeArrowheads="1"/>
          </p:cNvPicPr>
          <p:nvPr/>
        </p:nvPicPr>
        <p:blipFill>
          <a:blip r:embed="rId6" cstate="print"/>
          <a:srcRect r="8928"/>
          <a:stretch>
            <a:fillRect/>
          </a:stretch>
        </p:blipFill>
        <p:spPr bwMode="auto">
          <a:xfrm>
            <a:off x="4717504" y="3769159"/>
            <a:ext cx="2554718" cy="2016224"/>
          </a:xfrm>
          <a:prstGeom prst="rect">
            <a:avLst/>
          </a:prstGeom>
          <a:noFill/>
          <a:ln w="9525">
            <a:solidFill>
              <a:srgbClr val="000066"/>
            </a:solidFill>
            <a:miter lim="800000"/>
            <a:headEnd/>
            <a:tailEnd/>
          </a:ln>
          <a:effectLst/>
        </p:spPr>
      </p:pic>
      <p:sp>
        <p:nvSpPr>
          <p:cNvPr id="13" name="TextBox 12"/>
          <p:cNvSpPr txBox="1"/>
          <p:nvPr/>
        </p:nvSpPr>
        <p:spPr>
          <a:xfrm>
            <a:off x="1763688" y="1830126"/>
            <a:ext cx="752129" cy="307777"/>
          </a:xfrm>
          <a:prstGeom prst="rect">
            <a:avLst/>
          </a:prstGeom>
          <a:noFill/>
        </p:spPr>
        <p:txBody>
          <a:bodyPr wrap="none" rtlCol="0">
            <a:spAutoFit/>
          </a:bodyPr>
          <a:lstStyle/>
          <a:p>
            <a:r>
              <a:rPr lang="en-US" dirty="0" smtClean="0"/>
              <a:t>Sep 12</a:t>
            </a:r>
            <a:endParaRPr lang="en-US" dirty="0"/>
          </a:p>
        </p:txBody>
      </p:sp>
      <p:sp>
        <p:nvSpPr>
          <p:cNvPr id="14" name="TextBox 13"/>
          <p:cNvSpPr txBox="1"/>
          <p:nvPr/>
        </p:nvSpPr>
        <p:spPr>
          <a:xfrm>
            <a:off x="4539951" y="1830126"/>
            <a:ext cx="752129" cy="307777"/>
          </a:xfrm>
          <a:prstGeom prst="rect">
            <a:avLst/>
          </a:prstGeom>
          <a:noFill/>
        </p:spPr>
        <p:txBody>
          <a:bodyPr wrap="none" rtlCol="0">
            <a:spAutoFit/>
          </a:bodyPr>
          <a:lstStyle/>
          <a:p>
            <a:r>
              <a:rPr lang="en-US" dirty="0" smtClean="0"/>
              <a:t>Sep 14</a:t>
            </a:r>
            <a:endParaRPr lang="en-US" dirty="0"/>
          </a:p>
        </p:txBody>
      </p:sp>
      <p:sp>
        <p:nvSpPr>
          <p:cNvPr id="15" name="TextBox 14"/>
          <p:cNvSpPr txBox="1"/>
          <p:nvPr/>
        </p:nvSpPr>
        <p:spPr>
          <a:xfrm>
            <a:off x="7391400" y="1707567"/>
            <a:ext cx="752129" cy="307777"/>
          </a:xfrm>
          <a:prstGeom prst="rect">
            <a:avLst/>
          </a:prstGeom>
          <a:noFill/>
        </p:spPr>
        <p:txBody>
          <a:bodyPr wrap="none" rtlCol="0">
            <a:spAutoFit/>
          </a:bodyPr>
          <a:lstStyle/>
          <a:p>
            <a:r>
              <a:rPr lang="en-US" dirty="0" smtClean="0"/>
              <a:t>Sep 15</a:t>
            </a:r>
            <a:endParaRPr lang="en-US" dirty="0"/>
          </a:p>
        </p:txBody>
      </p:sp>
      <p:sp>
        <p:nvSpPr>
          <p:cNvPr id="16" name="TextBox 15"/>
          <p:cNvSpPr txBox="1"/>
          <p:nvPr/>
        </p:nvSpPr>
        <p:spPr>
          <a:xfrm>
            <a:off x="3637384" y="3965438"/>
            <a:ext cx="752129" cy="307777"/>
          </a:xfrm>
          <a:prstGeom prst="rect">
            <a:avLst/>
          </a:prstGeom>
          <a:noFill/>
        </p:spPr>
        <p:txBody>
          <a:bodyPr wrap="none" rtlCol="0">
            <a:spAutoFit/>
          </a:bodyPr>
          <a:lstStyle/>
          <a:p>
            <a:r>
              <a:rPr lang="en-US" dirty="0" smtClean="0"/>
              <a:t>Sep 16</a:t>
            </a:r>
            <a:endParaRPr lang="en-US" dirty="0"/>
          </a:p>
        </p:txBody>
      </p:sp>
      <p:sp>
        <p:nvSpPr>
          <p:cNvPr id="17" name="TextBox 16"/>
          <p:cNvSpPr txBox="1"/>
          <p:nvPr/>
        </p:nvSpPr>
        <p:spPr>
          <a:xfrm>
            <a:off x="6341639" y="3965438"/>
            <a:ext cx="752129" cy="307777"/>
          </a:xfrm>
          <a:prstGeom prst="rect">
            <a:avLst/>
          </a:prstGeom>
          <a:noFill/>
        </p:spPr>
        <p:txBody>
          <a:bodyPr wrap="none" rtlCol="0">
            <a:spAutoFit/>
          </a:bodyPr>
          <a:lstStyle/>
          <a:p>
            <a:r>
              <a:rPr lang="en-US" dirty="0" smtClean="0"/>
              <a:t>Sep 19</a:t>
            </a:r>
            <a:endParaRPr lang="en-US" dirty="0"/>
          </a:p>
        </p:txBody>
      </p:sp>
      <p:sp>
        <p:nvSpPr>
          <p:cNvPr id="18" name="TextBox 17"/>
          <p:cNvSpPr txBox="1"/>
          <p:nvPr/>
        </p:nvSpPr>
        <p:spPr>
          <a:xfrm>
            <a:off x="1619672" y="2406190"/>
            <a:ext cx="564578" cy="307777"/>
          </a:xfrm>
          <a:prstGeom prst="rect">
            <a:avLst/>
          </a:prstGeom>
          <a:noFill/>
        </p:spPr>
        <p:txBody>
          <a:bodyPr wrap="none" rtlCol="0">
            <a:spAutoFit/>
          </a:bodyPr>
          <a:lstStyle/>
          <a:p>
            <a:r>
              <a:rPr lang="en-US" b="1" dirty="0" smtClean="0">
                <a:solidFill>
                  <a:srgbClr val="C00000"/>
                </a:solidFill>
              </a:rPr>
              <a:t>CSC</a:t>
            </a:r>
            <a:endParaRPr lang="en-US" b="1" dirty="0">
              <a:solidFill>
                <a:srgbClr val="C00000"/>
              </a:solidFill>
            </a:endParaRPr>
          </a:p>
        </p:txBody>
      </p:sp>
      <p:sp>
        <p:nvSpPr>
          <p:cNvPr id="19" name="TextBox 18"/>
          <p:cNvSpPr txBox="1"/>
          <p:nvPr/>
        </p:nvSpPr>
        <p:spPr>
          <a:xfrm>
            <a:off x="5881118" y="4397486"/>
            <a:ext cx="572593" cy="307777"/>
          </a:xfrm>
          <a:prstGeom prst="rect">
            <a:avLst/>
          </a:prstGeom>
          <a:noFill/>
        </p:spPr>
        <p:txBody>
          <a:bodyPr wrap="none" rtlCol="0">
            <a:spAutoFit/>
          </a:bodyPr>
          <a:lstStyle/>
          <a:p>
            <a:r>
              <a:rPr lang="en-US" b="1" dirty="0" smtClean="0">
                <a:solidFill>
                  <a:srgbClr val="C00000"/>
                </a:solidFill>
              </a:rPr>
              <a:t>MDT</a:t>
            </a:r>
            <a:endParaRPr lang="en-US" b="1" dirty="0">
              <a:solidFill>
                <a:srgbClr val="C00000"/>
              </a:solidFill>
            </a:endParaRPr>
          </a:p>
        </p:txBody>
      </p:sp>
      <p:sp>
        <p:nvSpPr>
          <p:cNvPr id="20" name="TextBox 19"/>
          <p:cNvSpPr txBox="1"/>
          <p:nvPr/>
        </p:nvSpPr>
        <p:spPr>
          <a:xfrm>
            <a:off x="6372200" y="2190166"/>
            <a:ext cx="562975" cy="307777"/>
          </a:xfrm>
          <a:prstGeom prst="rect">
            <a:avLst/>
          </a:prstGeom>
          <a:noFill/>
        </p:spPr>
        <p:txBody>
          <a:bodyPr wrap="none" rtlCol="0">
            <a:spAutoFit/>
          </a:bodyPr>
          <a:lstStyle/>
          <a:p>
            <a:r>
              <a:rPr lang="en-US" b="1" dirty="0" smtClean="0">
                <a:solidFill>
                  <a:srgbClr val="C00000"/>
                </a:solidFill>
              </a:rPr>
              <a:t>TGC</a:t>
            </a:r>
            <a:endParaRPr lang="en-US" b="1" dirty="0">
              <a:solidFill>
                <a:srgbClr val="C00000"/>
              </a:solidFill>
            </a:endParaRPr>
          </a:p>
        </p:txBody>
      </p:sp>
      <p:sp>
        <p:nvSpPr>
          <p:cNvPr id="21" name="TextBox 20"/>
          <p:cNvSpPr txBox="1"/>
          <p:nvPr/>
        </p:nvSpPr>
        <p:spPr>
          <a:xfrm>
            <a:off x="4575471" y="2262174"/>
            <a:ext cx="572593" cy="307777"/>
          </a:xfrm>
          <a:prstGeom prst="rect">
            <a:avLst/>
          </a:prstGeom>
          <a:noFill/>
        </p:spPr>
        <p:txBody>
          <a:bodyPr wrap="none" rtlCol="0">
            <a:spAutoFit/>
          </a:bodyPr>
          <a:lstStyle/>
          <a:p>
            <a:r>
              <a:rPr lang="en-US" b="1" dirty="0" smtClean="0">
                <a:solidFill>
                  <a:srgbClr val="C00000"/>
                </a:solidFill>
              </a:rPr>
              <a:t>MDT</a:t>
            </a:r>
            <a:endParaRPr lang="en-US" b="1" dirty="0">
              <a:solidFill>
                <a:srgbClr val="C00000"/>
              </a:solidFill>
            </a:endParaRPr>
          </a:p>
        </p:txBody>
      </p:sp>
      <p:sp>
        <p:nvSpPr>
          <p:cNvPr id="22" name="TextBox 21"/>
          <p:cNvSpPr txBox="1"/>
          <p:nvPr/>
        </p:nvSpPr>
        <p:spPr>
          <a:xfrm>
            <a:off x="3709392" y="4273215"/>
            <a:ext cx="564578" cy="307777"/>
          </a:xfrm>
          <a:prstGeom prst="rect">
            <a:avLst/>
          </a:prstGeom>
          <a:noFill/>
        </p:spPr>
        <p:txBody>
          <a:bodyPr wrap="none" rtlCol="0">
            <a:spAutoFit/>
          </a:bodyPr>
          <a:lstStyle/>
          <a:p>
            <a:r>
              <a:rPr lang="en-US" b="1" dirty="0" smtClean="0">
                <a:solidFill>
                  <a:srgbClr val="C00000"/>
                </a:solidFill>
              </a:rPr>
              <a:t>RPC</a:t>
            </a:r>
            <a:endParaRPr lang="en-US" b="1" dirty="0">
              <a:solidFill>
                <a:srgbClr val="C00000"/>
              </a:solidFill>
            </a:endParaRPr>
          </a:p>
        </p:txBody>
      </p:sp>
      <p:cxnSp>
        <p:nvCxnSpPr>
          <p:cNvPr id="24" name="Straight Arrow Connector 23"/>
          <p:cNvCxnSpPr>
            <a:stCxn id="18" idx="2"/>
          </p:cNvCxnSpPr>
          <p:nvPr/>
        </p:nvCxnSpPr>
        <p:spPr>
          <a:xfrm>
            <a:off x="1901961" y="2713967"/>
            <a:ext cx="365783" cy="340295"/>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p:nvPr/>
        </p:nvCxnSpPr>
        <p:spPr>
          <a:xfrm flipH="1">
            <a:off x="4355976" y="2550206"/>
            <a:ext cx="360040" cy="288032"/>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6876256" y="2478198"/>
            <a:ext cx="792088" cy="288032"/>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1" name="Straight Arrow Connector 30"/>
          <p:cNvCxnSpPr>
            <a:stCxn id="22" idx="1"/>
          </p:cNvCxnSpPr>
          <p:nvPr/>
        </p:nvCxnSpPr>
        <p:spPr>
          <a:xfrm flipH="1">
            <a:off x="3349352" y="4427104"/>
            <a:ext cx="360040" cy="206151"/>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9" idx="1"/>
          </p:cNvCxnSpPr>
          <p:nvPr/>
        </p:nvCxnSpPr>
        <p:spPr>
          <a:xfrm flipH="1">
            <a:off x="5293568" y="4551375"/>
            <a:ext cx="587550" cy="9872"/>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30" name="Content Placeholder 2"/>
          <p:cNvSpPr txBox="1">
            <a:spLocks/>
          </p:cNvSpPr>
          <p:nvPr/>
        </p:nvSpPr>
        <p:spPr>
          <a:xfrm>
            <a:off x="533400" y="5867400"/>
            <a:ext cx="7467600" cy="762000"/>
          </a:xfrm>
          <a:prstGeom prst="rect">
            <a:avLst/>
          </a:prstGeom>
        </p:spPr>
        <p:txBody>
          <a:bodyPr vert="horz" lIns="91440" tIns="45720" rIns="91440" bIns="45720" rtlCol="0">
            <a:normAutofit fontScale="55000" lnSpcReduction="20000"/>
          </a:bodyPr>
          <a:lstStyle/>
          <a:p>
            <a:r>
              <a:rPr lang="en-US" sz="4400" dirty="0" smtClean="0"/>
              <a:t>The good news: very few weeks like the one above  </a:t>
            </a:r>
          </a:p>
          <a:p>
            <a:r>
              <a:rPr lang="en-US" sz="4400" dirty="0" smtClean="0"/>
              <a:t>Almost all understood and solved !</a:t>
            </a:r>
          </a:p>
        </p:txBody>
      </p:sp>
      <p:sp>
        <p:nvSpPr>
          <p:cNvPr id="28" name="TextBox 27"/>
          <p:cNvSpPr txBox="1"/>
          <p:nvPr/>
        </p:nvSpPr>
        <p:spPr>
          <a:xfrm>
            <a:off x="8510493" y="11668"/>
            <a:ext cx="633507" cy="369332"/>
          </a:xfrm>
          <a:prstGeom prst="rect">
            <a:avLst/>
          </a:prstGeom>
          <a:solidFill>
            <a:srgbClr val="00B050"/>
          </a:solidFill>
        </p:spPr>
        <p:txBody>
          <a:bodyPr wrap="none" rtlCol="0">
            <a:spAutoFit/>
          </a:bodyPr>
          <a:lstStyle/>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
        <p:nvSpPr>
          <p:cNvPr id="32" name="TextBox 31"/>
          <p:cNvSpPr txBox="1"/>
          <p:nvPr/>
        </p:nvSpPr>
        <p:spPr>
          <a:xfrm>
            <a:off x="8382000" y="11668"/>
            <a:ext cx="633507" cy="369332"/>
          </a:xfrm>
          <a:prstGeom prst="rect">
            <a:avLst/>
          </a:prstGeom>
          <a:solidFill>
            <a:srgbClr val="FFC000"/>
          </a:solidFill>
        </p:spPr>
        <p:txBody>
          <a:bodyPr wrap="none" rtlCol="0">
            <a:spAutoFit/>
          </a:bodyPr>
          <a:lstStyle/>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
        <p:nvSpPr>
          <p:cNvPr id="34" name="TextBox 33"/>
          <p:cNvSpPr txBox="1"/>
          <p:nvPr/>
        </p:nvSpPr>
        <p:spPr>
          <a:xfrm>
            <a:off x="8229600" y="11668"/>
            <a:ext cx="633507" cy="369332"/>
          </a:xfrm>
          <a:prstGeom prst="rect">
            <a:avLst/>
          </a:prstGeom>
          <a:solidFill>
            <a:srgbClr val="C00000"/>
          </a:solidFill>
          <a:ln>
            <a:noFill/>
          </a:ln>
        </p:spPr>
        <p:txBody>
          <a:bodyPr wrap="none" rtlCol="0">
            <a:spAutoFit/>
          </a:bodyPr>
          <a:lstStyle/>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
        <p:nvSpPr>
          <p:cNvPr id="35" name="TextBox 34"/>
          <p:cNvSpPr txBox="1"/>
          <p:nvPr/>
        </p:nvSpPr>
        <p:spPr>
          <a:xfrm>
            <a:off x="8077200" y="11668"/>
            <a:ext cx="633507" cy="369332"/>
          </a:xfrm>
          <a:prstGeom prst="rect">
            <a:avLst/>
          </a:prstGeom>
          <a:solidFill>
            <a:srgbClr val="00B0F0"/>
          </a:solidFill>
        </p:spPr>
        <p:txBody>
          <a:bodyPr wrap="none" rtlCol="0">
            <a:spAutoFit/>
          </a:bodyPr>
          <a:lstStyle/>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US" dirty="0" err="1" smtClean="0"/>
              <a:t>Muon</a:t>
            </a:r>
            <a:r>
              <a:rPr lang="en-US" dirty="0" smtClean="0"/>
              <a:t> Shifts</a:t>
            </a:r>
            <a:endParaRPr lang="en-US" dirty="0"/>
          </a:p>
        </p:txBody>
      </p:sp>
      <p:sp>
        <p:nvSpPr>
          <p:cNvPr id="8" name="Subtitle 7"/>
          <p:cNvSpPr>
            <a:spLocks noGrp="1"/>
          </p:cNvSpPr>
          <p:nvPr>
            <p:ph type="subTitle" idx="1"/>
          </p:nvPr>
        </p:nvSpPr>
        <p:spPr/>
        <p:txBody>
          <a:bodyPr/>
          <a:lstStyle/>
          <a:p>
            <a:endParaRPr lang="en-US"/>
          </a:p>
        </p:txBody>
      </p:sp>
      <p:sp>
        <p:nvSpPr>
          <p:cNvPr id="4" name="Date Placeholder 3"/>
          <p:cNvSpPr>
            <a:spLocks noGrp="1"/>
          </p:cNvSpPr>
          <p:nvPr>
            <p:ph type="dt" sz="half" idx="10"/>
          </p:nvPr>
        </p:nvSpPr>
        <p:spPr/>
        <p:txBody>
          <a:bodyPr/>
          <a:lstStyle/>
          <a:p>
            <a:r>
              <a:rPr lang="en-US" smtClean="0"/>
              <a:t>Muon Week Nov. 2011</a:t>
            </a:r>
            <a:endParaRPr lang="en-US" dirty="0" smtClean="0"/>
          </a:p>
        </p:txBody>
      </p:sp>
      <p:sp>
        <p:nvSpPr>
          <p:cNvPr id="5" name="Footer Placeholder 4"/>
          <p:cNvSpPr>
            <a:spLocks noGrp="1"/>
          </p:cNvSpPr>
          <p:nvPr>
            <p:ph type="ftr" sz="quarter" idx="11"/>
          </p:nvPr>
        </p:nvSpPr>
        <p:spPr/>
        <p:txBody>
          <a:bodyPr/>
          <a:lstStyle/>
          <a:p>
            <a:r>
              <a:rPr lang="en-US" smtClean="0"/>
              <a:t>A. Polini,  S. Zimmermann</a:t>
            </a:r>
            <a:endParaRPr lang="en-US" dirty="0" smtClean="0"/>
          </a:p>
        </p:txBody>
      </p:sp>
      <p:sp>
        <p:nvSpPr>
          <p:cNvPr id="6" name="Slide Number Placeholder 5"/>
          <p:cNvSpPr>
            <a:spLocks noGrp="1"/>
          </p:cNvSpPr>
          <p:nvPr>
            <p:ph type="sldNum" sz="quarter" idx="12"/>
          </p:nvPr>
        </p:nvSpPr>
        <p:spPr/>
        <p:txBody>
          <a:bodyPr/>
          <a:lstStyle/>
          <a:p>
            <a:fld id="{B6F15528-21DE-4FAA-801E-634DDDAF4B2B}" type="slidenum">
              <a:rPr lang="en-US" smtClean="0"/>
              <a:pPr/>
              <a:t>17</a:t>
            </a:fld>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5332"/>
            <a:ext cx="9144000" cy="646331"/>
          </a:xfrm>
          <a:prstGeom prst="rect">
            <a:avLst/>
          </a:prstGeom>
          <a:solidFill>
            <a:srgbClr val="00B0F0"/>
          </a:solidFill>
        </p:spPr>
        <p:txBody>
          <a:bodyPr wrap="square" rtlCol="0">
            <a:spAutoFit/>
          </a:bodyPr>
          <a:lstStyle/>
          <a:p>
            <a:r>
              <a:rPr lang="en-US" b="1" dirty="0" smtClean="0"/>
              <a:t>2012 Operations Planning, Shifts and Shift Booking, </a:t>
            </a:r>
            <a:r>
              <a:rPr lang="en-US" b="1" dirty="0" err="1" smtClean="0"/>
              <a:t>Muon</a:t>
            </a:r>
            <a:r>
              <a:rPr lang="en-US" b="1" dirty="0" smtClean="0"/>
              <a:t> Experts Situation, (Shutdown) Manpower Situation</a:t>
            </a:r>
            <a:endParaRPr lang="en-US" b="1" dirty="0"/>
          </a:p>
        </p:txBody>
      </p:sp>
      <p:pic>
        <p:nvPicPr>
          <p:cNvPr id="2" name="Picture 2"/>
          <p:cNvPicPr>
            <a:picLocks noChangeAspect="1" noChangeArrowheads="1"/>
          </p:cNvPicPr>
          <p:nvPr/>
        </p:nvPicPr>
        <p:blipFill>
          <a:blip r:embed="rId2" cstate="print"/>
          <a:srcRect/>
          <a:stretch>
            <a:fillRect/>
          </a:stretch>
        </p:blipFill>
        <p:spPr bwMode="auto">
          <a:xfrm>
            <a:off x="4355976" y="764704"/>
            <a:ext cx="4683278" cy="5688632"/>
          </a:xfrm>
          <a:prstGeom prst="rect">
            <a:avLst/>
          </a:prstGeom>
          <a:noFill/>
          <a:ln w="9525">
            <a:noFill/>
            <a:miter lim="800000"/>
            <a:headEnd/>
            <a:tailEnd/>
          </a:ln>
        </p:spPr>
      </p:pic>
      <p:sp>
        <p:nvSpPr>
          <p:cNvPr id="11" name="TextBox 10"/>
          <p:cNvSpPr txBox="1"/>
          <p:nvPr/>
        </p:nvSpPr>
        <p:spPr>
          <a:xfrm>
            <a:off x="72008" y="836712"/>
            <a:ext cx="4139952" cy="4139595"/>
          </a:xfrm>
          <a:prstGeom prst="rect">
            <a:avLst/>
          </a:prstGeom>
          <a:noFill/>
        </p:spPr>
        <p:txBody>
          <a:bodyPr wrap="square" rtlCol="0">
            <a:spAutoFit/>
          </a:bodyPr>
          <a:lstStyle/>
          <a:p>
            <a:r>
              <a:rPr lang="en-US" dirty="0" smtClean="0"/>
              <a:t>2012 Atlas Operations:</a:t>
            </a:r>
          </a:p>
          <a:p>
            <a:endParaRPr lang="en-US" sz="1200" dirty="0" smtClean="0"/>
          </a:p>
          <a:p>
            <a:pPr>
              <a:buFont typeface="Arial" pitchFamily="34" charset="0"/>
              <a:buChar char="•"/>
            </a:pPr>
            <a:r>
              <a:rPr lang="en-US" dirty="0" smtClean="0"/>
              <a:t> LHC operations ~March 9 to Nov 23</a:t>
            </a:r>
          </a:p>
          <a:p>
            <a:pPr>
              <a:buFont typeface="Arial" pitchFamily="34" charset="0"/>
              <a:buChar char="•"/>
            </a:pPr>
            <a:endParaRPr lang="en-US" sz="1200" dirty="0" smtClean="0"/>
          </a:p>
          <a:p>
            <a:pPr>
              <a:buFont typeface="Arial" pitchFamily="34" charset="0"/>
              <a:buChar char="•"/>
            </a:pPr>
            <a:r>
              <a:rPr lang="en-US" dirty="0" smtClean="0"/>
              <a:t> Atlas full shift crew from March 1</a:t>
            </a:r>
            <a:r>
              <a:rPr lang="en-US" baseline="30000" dirty="0" smtClean="0"/>
              <a:t>st</a:t>
            </a:r>
            <a:r>
              <a:rPr lang="en-US" dirty="0" smtClean="0"/>
              <a:t> on</a:t>
            </a:r>
          </a:p>
          <a:p>
            <a:pPr>
              <a:buFont typeface="Arial" pitchFamily="34" charset="0"/>
              <a:buChar char="•"/>
            </a:pPr>
            <a:endParaRPr lang="en-US" sz="1100" dirty="0" smtClean="0"/>
          </a:p>
          <a:p>
            <a:pPr>
              <a:buFont typeface="Arial" pitchFamily="34" charset="0"/>
              <a:buChar char="•"/>
            </a:pPr>
            <a:r>
              <a:rPr lang="en-US" dirty="0" smtClean="0"/>
              <a:t> ACR shift crew will be 10 people/shift     (</a:t>
            </a:r>
            <a:r>
              <a:rPr lang="en-US" b="1" dirty="0" smtClean="0">
                <a:solidFill>
                  <a:srgbClr val="FF0000"/>
                </a:solidFill>
              </a:rPr>
              <a:t>4 detector shifters, 6 common tasks:    </a:t>
            </a:r>
            <a:r>
              <a:rPr lang="en-US" dirty="0" smtClean="0"/>
              <a:t>run control, shift leader, trigger, …  shift merging has been completed also for other sub-detectors)</a:t>
            </a:r>
          </a:p>
          <a:p>
            <a:endParaRPr lang="en-US" sz="1200" dirty="0" smtClean="0"/>
          </a:p>
          <a:p>
            <a:pPr>
              <a:buFont typeface="Arial" pitchFamily="34" charset="0"/>
              <a:buChar char="•"/>
            </a:pPr>
            <a:r>
              <a:rPr lang="en-US" dirty="0" smtClean="0"/>
              <a:t> Total of 8440 Atlas shifts needed in 2012 (incl. SLIMOS full year)</a:t>
            </a:r>
          </a:p>
          <a:p>
            <a:pPr>
              <a:buFont typeface="Arial" pitchFamily="34" charset="0"/>
              <a:buChar char="•"/>
            </a:pPr>
            <a:endParaRPr lang="en-US" sz="1200" dirty="0" smtClean="0"/>
          </a:p>
          <a:p>
            <a:pPr>
              <a:buFont typeface="Arial" pitchFamily="34" charset="0"/>
              <a:buChar char="•"/>
            </a:pPr>
            <a:r>
              <a:rPr lang="en-US" dirty="0" smtClean="0"/>
              <a:t> 2471 “Atlas authors” (OTs)  </a:t>
            </a:r>
            <a:r>
              <a:rPr lang="en-US" dirty="0" smtClean="0">
                <a:sym typeface="Wingdings" pitchFamily="2" charset="2"/>
              </a:rPr>
              <a:t></a:t>
            </a:r>
            <a:r>
              <a:rPr lang="en-US" dirty="0" smtClean="0"/>
              <a:t>  </a:t>
            </a:r>
            <a:endParaRPr lang="en-US" dirty="0"/>
          </a:p>
        </p:txBody>
      </p:sp>
      <p:sp>
        <p:nvSpPr>
          <p:cNvPr id="12" name="TextBox 11"/>
          <p:cNvSpPr txBox="1"/>
          <p:nvPr/>
        </p:nvSpPr>
        <p:spPr>
          <a:xfrm>
            <a:off x="1031006" y="5075892"/>
            <a:ext cx="1956818" cy="369332"/>
          </a:xfrm>
          <a:prstGeom prst="rect">
            <a:avLst/>
          </a:prstGeom>
          <a:solidFill>
            <a:srgbClr val="FFC000"/>
          </a:solidFill>
          <a:ln>
            <a:solidFill>
              <a:schemeClr val="tx2"/>
            </a:solidFill>
          </a:ln>
        </p:spPr>
        <p:txBody>
          <a:bodyPr wrap="none" rtlCol="0">
            <a:spAutoFit/>
          </a:bodyPr>
          <a:lstStyle/>
          <a:p>
            <a:r>
              <a:rPr lang="en-US" dirty="0" smtClean="0"/>
              <a:t>3.4 shifts/”person”</a:t>
            </a:r>
            <a:endParaRPr lang="en-US" dirty="0"/>
          </a:p>
        </p:txBody>
      </p:sp>
      <p:sp>
        <p:nvSpPr>
          <p:cNvPr id="13" name="TextBox 12"/>
          <p:cNvSpPr txBox="1"/>
          <p:nvPr/>
        </p:nvSpPr>
        <p:spPr>
          <a:xfrm>
            <a:off x="107504" y="5530006"/>
            <a:ext cx="4032448" cy="923330"/>
          </a:xfrm>
          <a:prstGeom prst="rect">
            <a:avLst/>
          </a:prstGeom>
          <a:noFill/>
        </p:spPr>
        <p:txBody>
          <a:bodyPr wrap="square" rtlCol="0">
            <a:spAutoFit/>
          </a:bodyPr>
          <a:lstStyle/>
          <a:p>
            <a:pPr>
              <a:buFont typeface="Arial" pitchFamily="34" charset="0"/>
              <a:buChar char="•"/>
            </a:pPr>
            <a:r>
              <a:rPr lang="en-US" dirty="0" smtClean="0"/>
              <a:t> ~800 </a:t>
            </a:r>
            <a:r>
              <a:rPr lang="en-US" dirty="0" err="1" smtClean="0"/>
              <a:t>muon</a:t>
            </a:r>
            <a:r>
              <a:rPr lang="en-US" dirty="0" smtClean="0"/>
              <a:t> ACR shifts to be covered</a:t>
            </a:r>
          </a:p>
          <a:p>
            <a:r>
              <a:rPr lang="en-US" dirty="0" smtClean="0"/>
              <a:t>  ~270 offline </a:t>
            </a:r>
            <a:r>
              <a:rPr lang="en-US" dirty="0" err="1" smtClean="0"/>
              <a:t>muon</a:t>
            </a:r>
            <a:r>
              <a:rPr lang="en-US" dirty="0" smtClean="0"/>
              <a:t> DQ shifts + class 2</a:t>
            </a:r>
          </a:p>
          <a:p>
            <a:r>
              <a:rPr lang="en-US" dirty="0" smtClean="0"/>
              <a:t>  calibration center shifts.</a:t>
            </a:r>
            <a:endParaRPr lang="en-US" dirty="0"/>
          </a:p>
        </p:txBody>
      </p:sp>
      <p:sp>
        <p:nvSpPr>
          <p:cNvPr id="8" name="Date Placeholder 3"/>
          <p:cNvSpPr>
            <a:spLocks noGrp="1"/>
          </p:cNvSpPr>
          <p:nvPr>
            <p:ph type="dt" sz="half" idx="10"/>
          </p:nvPr>
        </p:nvSpPr>
        <p:spPr>
          <a:xfrm>
            <a:off x="0" y="6629400"/>
            <a:ext cx="2133600" cy="228600"/>
          </a:xfrm>
        </p:spPr>
        <p:txBody>
          <a:bodyPr/>
          <a:lstStyle/>
          <a:p>
            <a:r>
              <a:rPr lang="en-US" smtClean="0"/>
              <a:t>Muon Week Nov. 2011</a:t>
            </a:r>
            <a:endParaRPr lang="en-US" dirty="0" smtClean="0"/>
          </a:p>
        </p:txBody>
      </p:sp>
      <p:sp>
        <p:nvSpPr>
          <p:cNvPr id="10" name="Footer Placeholder 4"/>
          <p:cNvSpPr>
            <a:spLocks noGrp="1"/>
          </p:cNvSpPr>
          <p:nvPr>
            <p:ph type="ftr" sz="quarter" idx="11"/>
          </p:nvPr>
        </p:nvSpPr>
        <p:spPr>
          <a:xfrm>
            <a:off x="3124200" y="6629400"/>
            <a:ext cx="2895600" cy="228600"/>
          </a:xfrm>
        </p:spPr>
        <p:txBody>
          <a:bodyPr/>
          <a:lstStyle/>
          <a:p>
            <a:r>
              <a:rPr lang="en-US" dirty="0" smtClean="0"/>
              <a:t>A. </a:t>
            </a:r>
            <a:r>
              <a:rPr lang="en-US" dirty="0" err="1" smtClean="0"/>
              <a:t>Polini</a:t>
            </a:r>
            <a:r>
              <a:rPr lang="en-US" dirty="0" smtClean="0"/>
              <a:t>,  S. Zimmermann</a:t>
            </a:r>
          </a:p>
        </p:txBody>
      </p:sp>
      <p:sp>
        <p:nvSpPr>
          <p:cNvPr id="14" name="Slide Number Placeholder 5"/>
          <p:cNvSpPr>
            <a:spLocks noGrp="1"/>
          </p:cNvSpPr>
          <p:nvPr>
            <p:ph type="sldNum" sz="quarter" idx="12"/>
          </p:nvPr>
        </p:nvSpPr>
        <p:spPr>
          <a:xfrm>
            <a:off x="7010400" y="6629400"/>
            <a:ext cx="2133600" cy="228600"/>
          </a:xfrm>
        </p:spPr>
        <p:txBody>
          <a:bodyPr/>
          <a:lstStyle/>
          <a:p>
            <a:fld id="{B6F15528-21DE-4FAA-801E-634DDDAF4B2B}" type="slidenum">
              <a:rPr lang="en-US" smtClean="0"/>
              <a:pPr/>
              <a:t>18</a:t>
            </a:fld>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229600" cy="5867400"/>
          </a:xfrm>
        </p:spPr>
        <p:txBody>
          <a:bodyPr>
            <a:noAutofit/>
          </a:bodyPr>
          <a:lstStyle/>
          <a:p>
            <a:pPr>
              <a:lnSpc>
                <a:spcPct val="90000"/>
              </a:lnSpc>
            </a:pPr>
            <a:r>
              <a:rPr lang="en-US" sz="2000" dirty="0" smtClean="0"/>
              <a:t>After the Feb. session we abandoned the (bi)monthly shift training day with overview talks and tutorials, due to too few participants.</a:t>
            </a:r>
          </a:p>
          <a:p>
            <a:pPr>
              <a:lnSpc>
                <a:spcPct val="130000"/>
              </a:lnSpc>
            </a:pPr>
            <a:r>
              <a:rPr lang="en-US" sz="2000" dirty="0" smtClean="0"/>
              <a:t>NEW (work of Dan </a:t>
            </a:r>
            <a:r>
              <a:rPr lang="en-US" sz="2000" dirty="0" err="1" smtClean="0"/>
              <a:t>Vladoiu</a:t>
            </a:r>
            <a:r>
              <a:rPr lang="en-US" sz="2000" dirty="0" smtClean="0"/>
              <a:t> from LMU Munich): web based training course </a:t>
            </a:r>
            <a:r>
              <a:rPr lang="en-US" sz="2000" dirty="0" smtClean="0">
                <a:sym typeface="Wingdings" pitchFamily="2" charset="2"/>
              </a:rPr>
              <a:t>  sir.cern.ch   Course: Atlas </a:t>
            </a:r>
            <a:r>
              <a:rPr lang="en-US" sz="2000" dirty="0" err="1" smtClean="0">
                <a:sym typeface="Wingdings" pitchFamily="2" charset="2"/>
              </a:rPr>
              <a:t>Muon</a:t>
            </a:r>
            <a:r>
              <a:rPr lang="en-US" sz="2000" dirty="0" smtClean="0">
                <a:sym typeface="Wingdings" pitchFamily="2" charset="2"/>
              </a:rPr>
              <a:t> Shifters</a:t>
            </a:r>
          </a:p>
          <a:p>
            <a:pPr>
              <a:lnSpc>
                <a:spcPct val="130000"/>
              </a:lnSpc>
              <a:buFontTx/>
              <a:buNone/>
            </a:pPr>
            <a:endParaRPr lang="en-US" sz="2000" b="1" dirty="0" smtClean="0">
              <a:solidFill>
                <a:schemeClr val="hlink"/>
              </a:solidFill>
              <a:sym typeface="Wingdings" pitchFamily="2" charset="2"/>
            </a:endParaRPr>
          </a:p>
          <a:p>
            <a:pPr>
              <a:lnSpc>
                <a:spcPct val="130000"/>
              </a:lnSpc>
              <a:buFontTx/>
              <a:buNone/>
            </a:pPr>
            <a:endParaRPr lang="en-US" sz="2000" b="1" dirty="0" smtClean="0">
              <a:solidFill>
                <a:schemeClr val="hlink"/>
              </a:solidFill>
              <a:sym typeface="Wingdings" pitchFamily="2" charset="2"/>
            </a:endParaRPr>
          </a:p>
          <a:p>
            <a:pPr>
              <a:lnSpc>
                <a:spcPct val="130000"/>
              </a:lnSpc>
              <a:buFontTx/>
              <a:buNone/>
            </a:pPr>
            <a:endParaRPr lang="en-US" sz="2000" b="1" dirty="0" smtClean="0">
              <a:solidFill>
                <a:schemeClr val="hlink"/>
              </a:solidFill>
              <a:sym typeface="Wingdings" pitchFamily="2" charset="2"/>
            </a:endParaRPr>
          </a:p>
          <a:p>
            <a:pPr>
              <a:lnSpc>
                <a:spcPct val="130000"/>
              </a:lnSpc>
              <a:buFontTx/>
              <a:buNone/>
            </a:pPr>
            <a:endParaRPr lang="en-US" sz="2000" b="1" dirty="0" smtClean="0">
              <a:solidFill>
                <a:schemeClr val="hlink"/>
              </a:solidFill>
              <a:sym typeface="Wingdings" pitchFamily="2" charset="2"/>
            </a:endParaRPr>
          </a:p>
          <a:p>
            <a:pPr>
              <a:lnSpc>
                <a:spcPct val="130000"/>
              </a:lnSpc>
              <a:buFontTx/>
              <a:buNone/>
            </a:pPr>
            <a:endParaRPr lang="en-US" sz="2000" b="1" dirty="0" smtClean="0">
              <a:solidFill>
                <a:schemeClr val="hlink"/>
              </a:solidFill>
              <a:sym typeface="Wingdings" pitchFamily="2" charset="2"/>
            </a:endParaRPr>
          </a:p>
          <a:p>
            <a:pPr>
              <a:lnSpc>
                <a:spcPct val="130000"/>
              </a:lnSpc>
              <a:buFontTx/>
              <a:buNone/>
            </a:pPr>
            <a:endParaRPr lang="en-US" sz="2000" b="1" dirty="0" smtClean="0">
              <a:sym typeface="Wingdings" pitchFamily="2" charset="2"/>
            </a:endParaRPr>
          </a:p>
          <a:p>
            <a:pPr>
              <a:lnSpc>
                <a:spcPct val="130000"/>
              </a:lnSpc>
              <a:buFontTx/>
              <a:buNone/>
            </a:pPr>
            <a:endParaRPr lang="en-US" sz="2000" b="1" dirty="0" smtClean="0">
              <a:sym typeface="Wingdings" pitchFamily="2" charset="2"/>
            </a:endParaRPr>
          </a:p>
          <a:p>
            <a:pPr eaLnBrk="0" hangingPunct="0">
              <a:lnSpc>
                <a:spcPct val="90000"/>
              </a:lnSpc>
              <a:buFontTx/>
              <a:buChar char="•"/>
            </a:pPr>
            <a:r>
              <a:rPr lang="en-US" sz="2000" dirty="0" smtClean="0"/>
              <a:t>You are all encouraged to use it (more instructions on how to see also on the shift manual </a:t>
            </a:r>
            <a:r>
              <a:rPr lang="en-US" sz="2000" dirty="0" err="1" smtClean="0"/>
              <a:t>twiki</a:t>
            </a:r>
            <a:r>
              <a:rPr lang="en-US" sz="2000" dirty="0" smtClean="0"/>
              <a:t>)</a:t>
            </a:r>
          </a:p>
          <a:p>
            <a:pPr eaLnBrk="0" hangingPunct="0">
              <a:lnSpc>
                <a:spcPct val="90000"/>
              </a:lnSpc>
              <a:buFontTx/>
              <a:buChar char="•"/>
            </a:pPr>
            <a:r>
              <a:rPr lang="en-US" sz="2000" dirty="0" smtClean="0"/>
              <a:t>Comments, feedback, problems: report to </a:t>
            </a:r>
            <a:r>
              <a:rPr lang="en-US" sz="2000" dirty="0" err="1" smtClean="0"/>
              <a:t>Muon</a:t>
            </a:r>
            <a:r>
              <a:rPr lang="en-US" sz="2000" dirty="0" smtClean="0"/>
              <a:t> Run </a:t>
            </a:r>
            <a:r>
              <a:rPr lang="en-US" sz="2000" dirty="0" err="1" smtClean="0"/>
              <a:t>Coords</a:t>
            </a:r>
            <a:r>
              <a:rPr lang="en-US" sz="2000" dirty="0" smtClean="0"/>
              <a:t> + Dan</a:t>
            </a:r>
            <a:endParaRPr lang="en-US" sz="2000" b="1" dirty="0" smtClean="0"/>
          </a:p>
        </p:txBody>
      </p:sp>
      <p:sp>
        <p:nvSpPr>
          <p:cNvPr id="4" name="Date Placeholder 3"/>
          <p:cNvSpPr>
            <a:spLocks noGrp="1"/>
          </p:cNvSpPr>
          <p:nvPr>
            <p:ph type="dt" sz="half" idx="10"/>
          </p:nvPr>
        </p:nvSpPr>
        <p:spPr/>
        <p:txBody>
          <a:bodyPr/>
          <a:lstStyle/>
          <a:p>
            <a:r>
              <a:rPr lang="en-US" smtClean="0"/>
              <a:t>Muon Week Nov. 2011</a:t>
            </a:r>
            <a:endParaRPr lang="en-US" dirty="0" smtClean="0"/>
          </a:p>
        </p:txBody>
      </p:sp>
      <p:sp>
        <p:nvSpPr>
          <p:cNvPr id="5" name="Footer Placeholder 4"/>
          <p:cNvSpPr>
            <a:spLocks noGrp="1"/>
          </p:cNvSpPr>
          <p:nvPr>
            <p:ph type="ftr" sz="quarter" idx="11"/>
          </p:nvPr>
        </p:nvSpPr>
        <p:spPr/>
        <p:txBody>
          <a:bodyPr/>
          <a:lstStyle/>
          <a:p>
            <a:r>
              <a:rPr lang="en-US" smtClean="0"/>
              <a:t>A. Polini,  S. Zimmermann</a:t>
            </a:r>
            <a:endParaRPr lang="en-US" dirty="0" smtClean="0"/>
          </a:p>
        </p:txBody>
      </p:sp>
      <p:sp>
        <p:nvSpPr>
          <p:cNvPr id="6" name="Slide Number Placeholder 5"/>
          <p:cNvSpPr>
            <a:spLocks noGrp="1"/>
          </p:cNvSpPr>
          <p:nvPr>
            <p:ph type="sldNum" sz="quarter" idx="12"/>
          </p:nvPr>
        </p:nvSpPr>
        <p:spPr/>
        <p:txBody>
          <a:bodyPr/>
          <a:lstStyle/>
          <a:p>
            <a:fld id="{B6F15528-21DE-4FAA-801E-634DDDAF4B2B}" type="slidenum">
              <a:rPr lang="en-US" smtClean="0"/>
              <a:pPr/>
              <a:t>19</a:t>
            </a:fld>
            <a:endParaRPr lang="en-US" dirty="0"/>
          </a:p>
        </p:txBody>
      </p:sp>
      <p:pic>
        <p:nvPicPr>
          <p:cNvPr id="7" name="Picture 4" descr="Newsprint"/>
          <p:cNvPicPr>
            <a:picLocks noChangeAspect="1" noChangeArrowheads="1"/>
          </p:cNvPicPr>
          <p:nvPr/>
        </p:nvPicPr>
        <p:blipFill>
          <a:blip r:embed="rId2" cstate="print"/>
          <a:srcRect t="21404" r="23417" b="34580"/>
          <a:stretch>
            <a:fillRect/>
          </a:stretch>
        </p:blipFill>
        <p:spPr bwMode="auto">
          <a:xfrm>
            <a:off x="1295400" y="2286000"/>
            <a:ext cx="6705600" cy="3141662"/>
          </a:xfrm>
          <a:prstGeom prst="rect">
            <a:avLst/>
          </a:prstGeom>
          <a:noFill/>
          <a:ln w="9525" algn="ctr">
            <a:solidFill>
              <a:srgbClr val="000066"/>
            </a:solidFill>
            <a:miter lim="800000"/>
            <a:headEnd/>
            <a:tailEnd/>
          </a:ln>
          <a:effectLst/>
        </p:spPr>
      </p:pic>
      <p:sp>
        <p:nvSpPr>
          <p:cNvPr id="8" name="TextBox 7"/>
          <p:cNvSpPr txBox="1"/>
          <p:nvPr/>
        </p:nvSpPr>
        <p:spPr>
          <a:xfrm>
            <a:off x="0" y="35332"/>
            <a:ext cx="9144000" cy="369332"/>
          </a:xfrm>
          <a:prstGeom prst="rect">
            <a:avLst/>
          </a:prstGeom>
          <a:solidFill>
            <a:srgbClr val="00B0F0"/>
          </a:solidFill>
        </p:spPr>
        <p:txBody>
          <a:bodyPr wrap="square" rtlCol="0">
            <a:spAutoFit/>
          </a:bodyPr>
          <a:lstStyle/>
          <a:p>
            <a:r>
              <a:rPr lang="en-US" b="1" dirty="0" smtClean="0"/>
              <a:t>New Web Based Course</a:t>
            </a:r>
            <a:endParaRPr lang="en-US" b="1"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685800"/>
          </a:xfrm>
        </p:spPr>
        <p:txBody>
          <a:bodyPr/>
          <a:lstStyle/>
          <a:p>
            <a:r>
              <a:rPr lang="en-US" dirty="0" smtClean="0"/>
              <a:t>CSC Detector Status</a:t>
            </a:r>
            <a:endParaRPr lang="en-US" dirty="0"/>
          </a:p>
        </p:txBody>
      </p:sp>
      <p:pic>
        <p:nvPicPr>
          <p:cNvPr id="7" name="Content Placeholder 6" descr="csca.png"/>
          <p:cNvPicPr>
            <a:picLocks noGrp="1" noChangeAspect="1"/>
          </p:cNvPicPr>
          <p:nvPr>
            <p:ph idx="1"/>
          </p:nvPr>
        </p:nvPicPr>
        <p:blipFill>
          <a:blip r:embed="rId2" cstate="print">
            <a:clrChange>
              <a:clrFrom>
                <a:srgbClr val="D6D3CE"/>
              </a:clrFrom>
              <a:clrTo>
                <a:srgbClr val="D6D3CE">
                  <a:alpha val="0"/>
                </a:srgbClr>
              </a:clrTo>
            </a:clrChange>
          </a:blip>
          <a:srcRect r="-766"/>
          <a:stretch>
            <a:fillRect/>
          </a:stretch>
        </p:blipFill>
        <p:spPr>
          <a:xfrm>
            <a:off x="4800600" y="1219200"/>
            <a:ext cx="4114800" cy="1143000"/>
          </a:xfrm>
        </p:spPr>
      </p:pic>
      <p:sp>
        <p:nvSpPr>
          <p:cNvPr id="4" name="Date Placeholder 3"/>
          <p:cNvSpPr>
            <a:spLocks noGrp="1"/>
          </p:cNvSpPr>
          <p:nvPr>
            <p:ph type="dt" sz="half" idx="10"/>
          </p:nvPr>
        </p:nvSpPr>
        <p:spPr/>
        <p:txBody>
          <a:bodyPr/>
          <a:lstStyle/>
          <a:p>
            <a:r>
              <a:rPr lang="en-US" smtClean="0"/>
              <a:t>Muon Week Nov. 2011</a:t>
            </a:r>
            <a:endParaRPr lang="en-US" dirty="0" smtClean="0"/>
          </a:p>
        </p:txBody>
      </p:sp>
      <p:sp>
        <p:nvSpPr>
          <p:cNvPr id="5" name="Footer Placeholder 4"/>
          <p:cNvSpPr>
            <a:spLocks noGrp="1"/>
          </p:cNvSpPr>
          <p:nvPr>
            <p:ph type="ftr" sz="quarter" idx="11"/>
          </p:nvPr>
        </p:nvSpPr>
        <p:spPr/>
        <p:txBody>
          <a:bodyPr/>
          <a:lstStyle/>
          <a:p>
            <a:r>
              <a:rPr lang="en-US" smtClean="0"/>
              <a:t>A. Polini,  S. Zimmermann</a:t>
            </a:r>
            <a:endParaRPr lang="en-US" dirty="0" smtClean="0"/>
          </a:p>
        </p:txBody>
      </p:sp>
      <p:sp>
        <p:nvSpPr>
          <p:cNvPr id="6" name="Slide Number Placeholder 5"/>
          <p:cNvSpPr>
            <a:spLocks noGrp="1"/>
          </p:cNvSpPr>
          <p:nvPr>
            <p:ph type="sldNum" sz="quarter" idx="12"/>
          </p:nvPr>
        </p:nvSpPr>
        <p:spPr/>
        <p:txBody>
          <a:bodyPr/>
          <a:lstStyle/>
          <a:p>
            <a:fld id="{B6F15528-21DE-4FAA-801E-634DDDAF4B2B}" type="slidenum">
              <a:rPr lang="en-US" smtClean="0"/>
              <a:pPr/>
              <a:t>2</a:t>
            </a:fld>
            <a:endParaRPr lang="en-US" dirty="0"/>
          </a:p>
        </p:txBody>
      </p:sp>
      <p:pic>
        <p:nvPicPr>
          <p:cNvPr id="8" name="Picture 7" descr="cscc.png"/>
          <p:cNvPicPr>
            <a:picLocks noChangeAspect="1"/>
          </p:cNvPicPr>
          <p:nvPr/>
        </p:nvPicPr>
        <p:blipFill>
          <a:blip r:embed="rId3" cstate="print">
            <a:clrChange>
              <a:clrFrom>
                <a:srgbClr val="D6D3CE"/>
              </a:clrFrom>
              <a:clrTo>
                <a:srgbClr val="D6D3CE">
                  <a:alpha val="0"/>
                </a:srgbClr>
              </a:clrTo>
            </a:clrChange>
          </a:blip>
          <a:srcRect r="-348"/>
          <a:stretch>
            <a:fillRect/>
          </a:stretch>
        </p:blipFill>
        <p:spPr>
          <a:xfrm>
            <a:off x="228600" y="1219200"/>
            <a:ext cx="4114800" cy="1143000"/>
          </a:xfrm>
          <a:prstGeom prst="rect">
            <a:avLst/>
          </a:prstGeom>
        </p:spPr>
      </p:pic>
      <p:sp>
        <p:nvSpPr>
          <p:cNvPr id="10" name="Content Placeholder 2"/>
          <p:cNvSpPr txBox="1">
            <a:spLocks/>
          </p:cNvSpPr>
          <p:nvPr/>
        </p:nvSpPr>
        <p:spPr>
          <a:xfrm>
            <a:off x="228600" y="2514600"/>
            <a:ext cx="8610600" cy="4114800"/>
          </a:xfrm>
          <a:prstGeom prst="rect">
            <a:avLst/>
          </a:prstGeom>
        </p:spPr>
        <p:txBody>
          <a:bodyPr vert="horz" lIns="91440" tIns="45720" rIns="91440" bIns="45720" rtlCol="0">
            <a:normAutofit fontScale="70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CSC detector is working fine</a:t>
            </a:r>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32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Dead channels stable: </a:t>
            </a:r>
            <a:endParaRPr lang="en-US" sz="3200" noProof="0" dirty="0" smtClean="0">
              <a:latin typeface="Arial" pitchFamily="34" charset="0"/>
              <a:cs typeface="Arial" pitchFamily="34" charset="0"/>
            </a:endParaRPr>
          </a:p>
          <a:p>
            <a:pPr marL="800100" lvl="1" indent="-342900">
              <a:spcBef>
                <a:spcPct val="20000"/>
              </a:spcBef>
              <a:buFont typeface="Arial" pitchFamily="34" charset="0"/>
              <a:buChar char="•"/>
              <a:defRPr/>
            </a:pPr>
            <a:r>
              <a:rPr kumimoji="0" lang="en-US" sz="32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total of 3 wire planes (out of 128) without HV due to trips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2 since the start of Atlas operations</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1 additional dead layer since August (possibly broken wire)</a:t>
            </a:r>
          </a:p>
          <a:p>
            <a:pPr marL="742950" marR="0" lvl="1" indent="-285750" algn="l" defTabSz="914400" rtl="0" eaLnBrk="1" fontAlgn="auto" latinLnBrk="0" hangingPunct="1">
              <a:lnSpc>
                <a:spcPct val="100000"/>
              </a:lnSpc>
              <a:spcBef>
                <a:spcPct val="20000"/>
              </a:spcBef>
              <a:spcAft>
                <a:spcPts val="0"/>
              </a:spcAft>
              <a:buClrTx/>
              <a:buSzTx/>
              <a:buFont typeface="Arial" pitchFamily="34" charset="0"/>
              <a:buChar char="–"/>
              <a:tabLst/>
              <a:defRPr/>
            </a:pPr>
            <a:r>
              <a:rPr kumimoji="0" lang="en-US" sz="2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rPr>
              <a:t>Dead layers are in different sectors: 				</a:t>
            </a:r>
            <a:r>
              <a:rPr kumimoji="0" lang="en-US" sz="2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sym typeface="Wingdings" pitchFamily="2" charset="2"/>
              </a:rPr>
              <a:t> no degradation of reconstructions efficiency</a:t>
            </a:r>
          </a:p>
          <a:p>
            <a:pPr marL="742950" marR="0" lvl="1" indent="-285750" algn="l" defTabSz="914400" rtl="0" eaLnBrk="1" fontAlgn="auto" latinLnBrk="0" hangingPunct="1">
              <a:lnSpc>
                <a:spcPct val="100000"/>
              </a:lnSpc>
              <a:spcBef>
                <a:spcPct val="20000"/>
              </a:spcBef>
              <a:spcAft>
                <a:spcPts val="0"/>
              </a:spcAft>
              <a:buClrTx/>
              <a:buSzTx/>
              <a:tabLst/>
              <a:defRPr/>
            </a:pPr>
            <a:endParaRPr lang="en-US" sz="2800" dirty="0" smtClean="0">
              <a:latin typeface="Arial" pitchFamily="34" charset="0"/>
              <a:cs typeface="Arial" pitchFamily="34" charset="0"/>
              <a:sym typeface="Wingdings" pitchFamily="2" charset="2"/>
            </a:endParaRPr>
          </a:p>
          <a:p>
            <a:pPr marL="285750" indent="-285750">
              <a:spcBef>
                <a:spcPct val="20000"/>
              </a:spcBef>
              <a:buFont typeface="Arial" pitchFamily="34" charset="0"/>
              <a:buChar char="•"/>
            </a:pPr>
            <a:r>
              <a:rPr kumimoji="0" lang="en-US" sz="2800" b="0" i="0" u="none" strike="noStrike" kern="1200" cap="none" spc="0" normalizeH="0" baseline="0" noProof="0" dirty="0" smtClean="0">
                <a:ln>
                  <a:noFill/>
                </a:ln>
                <a:solidFill>
                  <a:schemeClr val="tx1"/>
                </a:solidFill>
                <a:effectLst/>
                <a:uLnTx/>
                <a:uFillTx/>
                <a:latin typeface="Arial" pitchFamily="34" charset="0"/>
                <a:ea typeface="+mn-ea"/>
                <a:cs typeface="Arial" pitchFamily="34" charset="0"/>
                <a:sym typeface="Wingdings" pitchFamily="2" charset="2"/>
              </a:rPr>
              <a:t>Operation-wise: system</a:t>
            </a:r>
            <a:r>
              <a:rPr kumimoji="0" lang="en-US" sz="2800" b="0" i="0" u="none" strike="noStrike" kern="1200" cap="none" spc="0" normalizeH="0" noProof="0" dirty="0" smtClean="0">
                <a:ln>
                  <a:noFill/>
                </a:ln>
                <a:solidFill>
                  <a:schemeClr val="tx1"/>
                </a:solidFill>
                <a:effectLst/>
                <a:uLnTx/>
                <a:uFillTx/>
                <a:latin typeface="Arial" pitchFamily="34" charset="0"/>
                <a:ea typeface="+mn-ea"/>
                <a:cs typeface="Arial" pitchFamily="34" charset="0"/>
                <a:sym typeface="Wingdings" pitchFamily="2" charset="2"/>
              </a:rPr>
              <a:t> very stable, almost no hiccups</a:t>
            </a:r>
          </a:p>
          <a:p>
            <a:pPr marL="285750" indent="-285750">
              <a:spcBef>
                <a:spcPct val="20000"/>
              </a:spcBef>
              <a:buFont typeface="Arial" pitchFamily="34" charset="0"/>
              <a:buChar char="•"/>
            </a:pPr>
            <a:r>
              <a:rPr lang="en-US" sz="2800" dirty="0" smtClean="0">
                <a:latin typeface="Arial" pitchFamily="34" charset="0"/>
                <a:cs typeface="Arial" pitchFamily="34" charset="0"/>
                <a:sym typeface="Wingdings" pitchFamily="2" charset="2"/>
              </a:rPr>
              <a:t>Mentioned in previous Atlas/</a:t>
            </a:r>
            <a:r>
              <a:rPr lang="en-US" sz="2800" dirty="0" err="1" smtClean="0">
                <a:latin typeface="Arial" pitchFamily="34" charset="0"/>
                <a:cs typeface="Arial" pitchFamily="34" charset="0"/>
                <a:sym typeface="Wingdings" pitchFamily="2" charset="2"/>
              </a:rPr>
              <a:t>Muon</a:t>
            </a:r>
            <a:r>
              <a:rPr lang="en-US" sz="2800" dirty="0" smtClean="0">
                <a:latin typeface="Arial" pitchFamily="34" charset="0"/>
                <a:cs typeface="Arial" pitchFamily="34" charset="0"/>
                <a:sym typeface="Wingdings" pitchFamily="2" charset="2"/>
              </a:rPr>
              <a:t> Weeks:</a:t>
            </a:r>
          </a:p>
          <a:p>
            <a:pPr marL="742950" lvl="1" indent="-285750">
              <a:spcBef>
                <a:spcPct val="20000"/>
              </a:spcBef>
              <a:buFont typeface="Arial" pitchFamily="34" charset="0"/>
              <a:buChar char="•"/>
            </a:pPr>
            <a:r>
              <a:rPr lang="en-US" sz="2800" dirty="0" smtClean="0">
                <a:latin typeface="Arial" pitchFamily="34" charset="0"/>
                <a:cs typeface="Arial" pitchFamily="34" charset="0"/>
                <a:sym typeface="Wingdings" pitchFamily="2" charset="2"/>
              </a:rPr>
              <a:t>CSC ROD (failed to configure) this summer</a:t>
            </a:r>
          </a:p>
          <a:p>
            <a:pPr marL="742950" lvl="1" indent="-285750">
              <a:spcBef>
                <a:spcPct val="20000"/>
              </a:spcBef>
              <a:buFont typeface="Arial" pitchFamily="34" charset="0"/>
              <a:buChar char="•"/>
            </a:pPr>
            <a:r>
              <a:rPr lang="en-US" sz="2800" dirty="0" smtClean="0">
                <a:latin typeface="Arial" pitchFamily="34" charset="0"/>
                <a:cs typeface="Arial" pitchFamily="34" charset="0"/>
                <a:sym typeface="Wingdings" pitchFamily="2" charset="2"/>
              </a:rPr>
              <a:t>Few cases of “CSC link lost” during a physics run</a:t>
            </a:r>
          </a:p>
          <a:p>
            <a:pPr marL="742950" lvl="1" indent="-285750">
              <a:spcBef>
                <a:spcPct val="20000"/>
              </a:spcBef>
              <a:buFont typeface="Wingdings"/>
              <a:buChar char="è"/>
            </a:pPr>
            <a:r>
              <a:rPr lang="en-US" sz="2800" dirty="0" smtClean="0">
                <a:latin typeface="Arial" pitchFamily="34" charset="0"/>
                <a:cs typeface="Arial" pitchFamily="34" charset="0"/>
                <a:sym typeface="Wingdings" pitchFamily="2" charset="2"/>
              </a:rPr>
              <a:t>Either fixed or understood</a:t>
            </a:r>
          </a:p>
        </p:txBody>
      </p:sp>
      <p:sp>
        <p:nvSpPr>
          <p:cNvPr id="9" name="TextBox 8"/>
          <p:cNvSpPr txBox="1"/>
          <p:nvPr/>
        </p:nvSpPr>
        <p:spPr>
          <a:xfrm>
            <a:off x="8430343" y="2133600"/>
            <a:ext cx="713657" cy="369332"/>
          </a:xfrm>
          <a:prstGeom prst="rect">
            <a:avLst/>
          </a:prstGeom>
          <a:noFill/>
        </p:spPr>
        <p:txBody>
          <a:bodyPr wrap="none" rtlCol="0">
            <a:spAutoFit/>
          </a:bodyPr>
          <a:lstStyle/>
          <a:p>
            <a:r>
              <a:rPr lang="en-US" dirty="0" err="1" smtClean="0"/>
              <a:t>SideA</a:t>
            </a:r>
            <a:endParaRPr lang="en-US" dirty="0"/>
          </a:p>
        </p:txBody>
      </p:sp>
      <p:sp>
        <p:nvSpPr>
          <p:cNvPr id="11" name="TextBox 10"/>
          <p:cNvSpPr txBox="1"/>
          <p:nvPr/>
        </p:nvSpPr>
        <p:spPr>
          <a:xfrm>
            <a:off x="0" y="2133600"/>
            <a:ext cx="704039" cy="369332"/>
          </a:xfrm>
          <a:prstGeom prst="rect">
            <a:avLst/>
          </a:prstGeom>
          <a:noFill/>
        </p:spPr>
        <p:txBody>
          <a:bodyPr wrap="none" rtlCol="0">
            <a:spAutoFit/>
          </a:bodyPr>
          <a:lstStyle/>
          <a:p>
            <a:r>
              <a:rPr lang="en-US" dirty="0" err="1" smtClean="0"/>
              <a:t>SideC</a:t>
            </a:r>
            <a:endParaRPr lang="en-US" dirty="0"/>
          </a:p>
        </p:txBody>
      </p:sp>
      <p:sp>
        <p:nvSpPr>
          <p:cNvPr id="12" name="TextBox 11"/>
          <p:cNvSpPr txBox="1"/>
          <p:nvPr/>
        </p:nvSpPr>
        <p:spPr>
          <a:xfrm>
            <a:off x="8472021" y="0"/>
            <a:ext cx="671979" cy="369332"/>
          </a:xfrm>
          <a:prstGeom prst="rect">
            <a:avLst/>
          </a:prstGeom>
          <a:solidFill>
            <a:srgbClr val="00B050"/>
          </a:solidFill>
        </p:spPr>
        <p:txBody>
          <a:bodyPr wrap="none" rtlCol="0">
            <a:spAutoFit/>
          </a:bodyPr>
          <a:lstStyle/>
          <a:p>
            <a:r>
              <a:rPr lang="en-US" dirty="0" smtClean="0">
                <a:latin typeface="Arial" pitchFamily="34" charset="0"/>
                <a:cs typeface="Arial" pitchFamily="34" charset="0"/>
              </a:rPr>
              <a:t>CSC</a:t>
            </a:r>
            <a:endParaRPr lang="en-US" dirty="0">
              <a:latin typeface="Arial" pitchFamily="34" charset="0"/>
              <a:cs typeface="Arial" pitchFamily="34" charset="0"/>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5332"/>
            <a:ext cx="9144000" cy="369332"/>
          </a:xfrm>
          <a:prstGeom prst="rect">
            <a:avLst/>
          </a:prstGeom>
          <a:solidFill>
            <a:srgbClr val="00B0F0"/>
          </a:solidFill>
        </p:spPr>
        <p:txBody>
          <a:bodyPr wrap="square" rtlCol="0">
            <a:spAutoFit/>
          </a:bodyPr>
          <a:lstStyle/>
          <a:p>
            <a:r>
              <a:rPr lang="en-US" b="1" dirty="0" err="1" smtClean="0"/>
              <a:t>Muon</a:t>
            </a:r>
            <a:r>
              <a:rPr lang="en-US" b="1" dirty="0" smtClean="0"/>
              <a:t> Shifts in 2011 and Shift Booking Procedure … </a:t>
            </a:r>
            <a:endParaRPr lang="en-US" b="1" dirty="0"/>
          </a:p>
        </p:txBody>
      </p:sp>
      <p:sp>
        <p:nvSpPr>
          <p:cNvPr id="5" name="TextBox 4"/>
          <p:cNvSpPr txBox="1"/>
          <p:nvPr/>
        </p:nvSpPr>
        <p:spPr>
          <a:xfrm>
            <a:off x="179512" y="621843"/>
            <a:ext cx="8856984" cy="5078313"/>
          </a:xfrm>
          <a:prstGeom prst="rect">
            <a:avLst/>
          </a:prstGeom>
          <a:noFill/>
        </p:spPr>
        <p:txBody>
          <a:bodyPr wrap="square" rtlCol="0">
            <a:spAutoFit/>
          </a:bodyPr>
          <a:lstStyle/>
          <a:p>
            <a:r>
              <a:rPr lang="en-US" dirty="0" smtClean="0"/>
              <a:t>Recap of 2011:</a:t>
            </a:r>
          </a:p>
          <a:p>
            <a:pPr>
              <a:buFont typeface="Arial" pitchFamily="34" charset="0"/>
              <a:buChar char="•"/>
            </a:pPr>
            <a:r>
              <a:rPr lang="en-US" dirty="0" smtClean="0"/>
              <a:t> Collaborators doing </a:t>
            </a:r>
            <a:r>
              <a:rPr lang="en-US" dirty="0" err="1" smtClean="0"/>
              <a:t>muon</a:t>
            </a:r>
            <a:r>
              <a:rPr lang="en-US" dirty="0" smtClean="0"/>
              <a:t> operations shifts required to </a:t>
            </a:r>
            <a:r>
              <a:rPr lang="en-US" dirty="0" smtClean="0">
                <a:solidFill>
                  <a:srgbClr val="FF0000"/>
                </a:solidFill>
              </a:rPr>
              <a:t>at least 12 shifts within 3 months</a:t>
            </a:r>
          </a:p>
          <a:p>
            <a:pPr>
              <a:buFont typeface="Arial" pitchFamily="34" charset="0"/>
              <a:buChar char="•"/>
            </a:pPr>
            <a:r>
              <a:rPr lang="en-US" dirty="0" smtClean="0"/>
              <a:t> Shift call in autumn 2010 done in 2 steps</a:t>
            </a:r>
          </a:p>
          <a:p>
            <a:pPr lvl="1">
              <a:buFont typeface="Arial" pitchFamily="34" charset="0"/>
              <a:buChar char="•"/>
            </a:pPr>
            <a:r>
              <a:rPr lang="en-US" dirty="0" smtClean="0"/>
              <a:t> asked institutes (team leaders) to provide a short list of 2-4 people from their group who should do </a:t>
            </a:r>
            <a:r>
              <a:rPr lang="en-US" dirty="0" err="1" smtClean="0"/>
              <a:t>muon</a:t>
            </a:r>
            <a:r>
              <a:rPr lang="en-US" dirty="0" smtClean="0"/>
              <a:t> shifts</a:t>
            </a:r>
          </a:p>
          <a:p>
            <a:pPr lvl="1">
              <a:buFont typeface="Arial" pitchFamily="34" charset="0"/>
              <a:buChar char="•"/>
            </a:pPr>
            <a:r>
              <a:rPr lang="en-US" dirty="0" smtClean="0"/>
              <a:t> 2 weeks later opened shift booking in OTP for the full year for the ‘nominated’ people</a:t>
            </a:r>
          </a:p>
          <a:p>
            <a:pPr lvl="1">
              <a:buFont typeface="Arial" pitchFamily="34" charset="0"/>
              <a:buChar char="•"/>
            </a:pPr>
            <a:r>
              <a:rPr lang="en-US" dirty="0" smtClean="0"/>
              <a:t> Allowed people to BOOK shifts before they had completed the shift training, with the requirement to complete shift qualification before the actual shifts (different from many other systems)</a:t>
            </a:r>
          </a:p>
          <a:p>
            <a:pPr lvl="1">
              <a:buFont typeface="Arial" pitchFamily="34" charset="0"/>
              <a:buChar char="•"/>
            </a:pPr>
            <a:endParaRPr lang="en-US" dirty="0" smtClean="0"/>
          </a:p>
          <a:p>
            <a:pPr>
              <a:buFont typeface="Arial" pitchFamily="34" charset="0"/>
              <a:buChar char="•"/>
            </a:pPr>
            <a:r>
              <a:rPr lang="en-US" dirty="0" smtClean="0"/>
              <a:t> </a:t>
            </a:r>
            <a:r>
              <a:rPr lang="en-US" dirty="0" smtClean="0">
                <a:solidFill>
                  <a:srgbClr val="00B050"/>
                </a:solidFill>
              </a:rPr>
              <a:t>From </a:t>
            </a:r>
            <a:r>
              <a:rPr lang="en-US" dirty="0" err="1" smtClean="0">
                <a:solidFill>
                  <a:srgbClr val="00B050"/>
                </a:solidFill>
              </a:rPr>
              <a:t>muon</a:t>
            </a:r>
            <a:r>
              <a:rPr lang="en-US" dirty="0" smtClean="0">
                <a:solidFill>
                  <a:srgbClr val="00B050"/>
                </a:solidFill>
              </a:rPr>
              <a:t> run coordinators point of view worked reasonably well, in particular compared to 2009 did not have the situation with many shifters doing a single or widely spaced apart shift blocks which proved very counter-productive to efficient operations …</a:t>
            </a:r>
          </a:p>
          <a:p>
            <a:endParaRPr lang="en-US" dirty="0" smtClean="0"/>
          </a:p>
          <a:p>
            <a:pPr>
              <a:buFont typeface="Arial" pitchFamily="34" charset="0"/>
              <a:buChar char="•"/>
            </a:pPr>
            <a:r>
              <a:rPr lang="en-US" dirty="0" smtClean="0"/>
              <a:t> </a:t>
            </a:r>
            <a:r>
              <a:rPr lang="en-US" dirty="0" smtClean="0">
                <a:solidFill>
                  <a:srgbClr val="C00000"/>
                </a:solidFill>
              </a:rPr>
              <a:t>Some complaints from institutes</a:t>
            </a:r>
          </a:p>
          <a:p>
            <a:pPr lvl="1">
              <a:buFont typeface="Arial" pitchFamily="34" charset="0"/>
              <a:buChar char="•"/>
            </a:pPr>
            <a:r>
              <a:rPr lang="en-US" dirty="0" smtClean="0">
                <a:solidFill>
                  <a:srgbClr val="C00000"/>
                </a:solidFill>
              </a:rPr>
              <a:t> not being able to get their fair quota of shifts since booked out already</a:t>
            </a:r>
          </a:p>
          <a:p>
            <a:pPr lvl="1">
              <a:buFont typeface="Arial" pitchFamily="34" charset="0"/>
              <a:buChar char="•"/>
            </a:pPr>
            <a:r>
              <a:rPr lang="en-US" dirty="0" smtClean="0">
                <a:solidFill>
                  <a:srgbClr val="C00000"/>
                </a:solidFill>
              </a:rPr>
              <a:t> some complaints that some institutes ‘grabbed’ a far large share of shifts then their ‘quota’ in </a:t>
            </a:r>
            <a:r>
              <a:rPr lang="en-US" dirty="0" err="1" smtClean="0">
                <a:solidFill>
                  <a:srgbClr val="C00000"/>
                </a:solidFill>
              </a:rPr>
              <a:t>muons</a:t>
            </a:r>
            <a:r>
              <a:rPr lang="en-US" dirty="0" smtClean="0">
                <a:solidFill>
                  <a:srgbClr val="C00000"/>
                </a:solidFill>
              </a:rPr>
              <a:t> but did not contribute to other non-</a:t>
            </a:r>
            <a:r>
              <a:rPr lang="en-US" dirty="0" err="1" smtClean="0">
                <a:solidFill>
                  <a:srgbClr val="C00000"/>
                </a:solidFill>
              </a:rPr>
              <a:t>muon</a:t>
            </a:r>
            <a:r>
              <a:rPr lang="en-US" dirty="0" smtClean="0">
                <a:solidFill>
                  <a:srgbClr val="C00000"/>
                </a:solidFill>
              </a:rPr>
              <a:t> shifts … </a:t>
            </a:r>
          </a:p>
        </p:txBody>
      </p:sp>
      <p:sp>
        <p:nvSpPr>
          <p:cNvPr id="6" name="Date Placeholder 3"/>
          <p:cNvSpPr>
            <a:spLocks noGrp="1"/>
          </p:cNvSpPr>
          <p:nvPr>
            <p:ph type="dt" sz="half" idx="10"/>
          </p:nvPr>
        </p:nvSpPr>
        <p:spPr>
          <a:xfrm>
            <a:off x="0" y="6629400"/>
            <a:ext cx="2133600" cy="228600"/>
          </a:xfrm>
        </p:spPr>
        <p:txBody>
          <a:bodyPr/>
          <a:lstStyle/>
          <a:p>
            <a:r>
              <a:rPr lang="en-US" smtClean="0"/>
              <a:t>Muon Week Nov. 2011</a:t>
            </a:r>
            <a:endParaRPr lang="en-US" dirty="0" smtClean="0"/>
          </a:p>
        </p:txBody>
      </p:sp>
      <p:sp>
        <p:nvSpPr>
          <p:cNvPr id="7" name="Footer Placeholder 4"/>
          <p:cNvSpPr>
            <a:spLocks noGrp="1"/>
          </p:cNvSpPr>
          <p:nvPr>
            <p:ph type="ftr" sz="quarter" idx="11"/>
          </p:nvPr>
        </p:nvSpPr>
        <p:spPr>
          <a:xfrm>
            <a:off x="3124200" y="6629400"/>
            <a:ext cx="2895600" cy="228600"/>
          </a:xfrm>
        </p:spPr>
        <p:txBody>
          <a:bodyPr/>
          <a:lstStyle/>
          <a:p>
            <a:r>
              <a:rPr lang="en-US" smtClean="0"/>
              <a:t>A. Polini,  S. Zimmermann</a:t>
            </a:r>
            <a:endParaRPr lang="en-US" dirty="0" smtClean="0"/>
          </a:p>
        </p:txBody>
      </p:sp>
      <p:sp>
        <p:nvSpPr>
          <p:cNvPr id="8" name="Slide Number Placeholder 5"/>
          <p:cNvSpPr>
            <a:spLocks noGrp="1"/>
          </p:cNvSpPr>
          <p:nvPr>
            <p:ph type="sldNum" sz="quarter" idx="12"/>
          </p:nvPr>
        </p:nvSpPr>
        <p:spPr>
          <a:xfrm>
            <a:off x="7010400" y="6629400"/>
            <a:ext cx="2133600" cy="228600"/>
          </a:xfrm>
        </p:spPr>
        <p:txBody>
          <a:bodyPr/>
          <a:lstStyle/>
          <a:p>
            <a:fld id="{B6F15528-21DE-4FAA-801E-634DDDAF4B2B}" type="slidenum">
              <a:rPr lang="en-US" smtClean="0"/>
              <a:pPr/>
              <a:t>20</a:t>
            </a:fld>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35332"/>
            <a:ext cx="9144000" cy="369332"/>
          </a:xfrm>
          <a:prstGeom prst="rect">
            <a:avLst/>
          </a:prstGeom>
          <a:solidFill>
            <a:srgbClr val="00B0F0"/>
          </a:solidFill>
        </p:spPr>
        <p:txBody>
          <a:bodyPr wrap="square" rtlCol="0">
            <a:spAutoFit/>
          </a:bodyPr>
          <a:lstStyle/>
          <a:p>
            <a:r>
              <a:rPr lang="en-US" b="1" dirty="0" smtClean="0"/>
              <a:t>Shift Booking for 2012 </a:t>
            </a:r>
            <a:endParaRPr lang="en-US" b="1" dirty="0"/>
          </a:p>
        </p:txBody>
      </p:sp>
      <p:sp>
        <p:nvSpPr>
          <p:cNvPr id="5" name="TextBox 4"/>
          <p:cNvSpPr txBox="1"/>
          <p:nvPr/>
        </p:nvSpPr>
        <p:spPr>
          <a:xfrm>
            <a:off x="107504" y="548680"/>
            <a:ext cx="8856984" cy="4247317"/>
          </a:xfrm>
          <a:prstGeom prst="rect">
            <a:avLst/>
          </a:prstGeom>
          <a:noFill/>
        </p:spPr>
        <p:txBody>
          <a:bodyPr wrap="square" rtlCol="0">
            <a:spAutoFit/>
          </a:bodyPr>
          <a:lstStyle/>
          <a:p>
            <a:r>
              <a:rPr lang="en-US" dirty="0" smtClean="0"/>
              <a:t>(From IB) Would like to apply a similar scheme as last year</a:t>
            </a:r>
          </a:p>
          <a:p>
            <a:endParaRPr lang="en-US" dirty="0" smtClean="0"/>
          </a:p>
          <a:p>
            <a:pPr>
              <a:buFont typeface="Arial" pitchFamily="34" charset="0"/>
              <a:buChar char="•"/>
            </a:pPr>
            <a:r>
              <a:rPr lang="en-US" dirty="0" smtClean="0"/>
              <a:t> Keep the requirement that </a:t>
            </a:r>
            <a:r>
              <a:rPr lang="en-US" b="1" dirty="0" err="1" smtClean="0">
                <a:solidFill>
                  <a:srgbClr val="FF0000"/>
                </a:solidFill>
              </a:rPr>
              <a:t>muon</a:t>
            </a:r>
            <a:r>
              <a:rPr lang="en-US" b="1" dirty="0" smtClean="0">
                <a:solidFill>
                  <a:srgbClr val="FF0000"/>
                </a:solidFill>
              </a:rPr>
              <a:t> shifters must do at least 12 shifts within a 3 months </a:t>
            </a:r>
            <a:r>
              <a:rPr lang="en-US" dirty="0" smtClean="0"/>
              <a:t>period</a:t>
            </a:r>
          </a:p>
          <a:p>
            <a:pPr>
              <a:buFont typeface="Arial" pitchFamily="34" charset="0"/>
              <a:buChar char="•"/>
            </a:pPr>
            <a:r>
              <a:rPr lang="en-US" dirty="0" smtClean="0"/>
              <a:t> Ask institutes to provide list of </a:t>
            </a:r>
            <a:r>
              <a:rPr lang="en-US" b="1" dirty="0" smtClean="0">
                <a:solidFill>
                  <a:srgbClr val="FF0000"/>
                </a:solidFill>
              </a:rPr>
              <a:t>max. 3 people/institute </a:t>
            </a:r>
            <a:r>
              <a:rPr lang="en-US" dirty="0" smtClean="0"/>
              <a:t>to do </a:t>
            </a:r>
            <a:r>
              <a:rPr lang="en-US" dirty="0" err="1" smtClean="0"/>
              <a:t>muon</a:t>
            </a:r>
            <a:r>
              <a:rPr lang="en-US" dirty="0" smtClean="0"/>
              <a:t> shifts in 2012 by December 1</a:t>
            </a:r>
            <a:r>
              <a:rPr lang="en-US" baseline="30000" dirty="0" smtClean="0"/>
              <a:t>st</a:t>
            </a:r>
            <a:r>
              <a:rPr lang="en-US" dirty="0" smtClean="0"/>
              <a:t> </a:t>
            </a:r>
          </a:p>
          <a:p>
            <a:pPr>
              <a:buFont typeface="Arial" pitchFamily="34" charset="0"/>
              <a:buChar char="•"/>
            </a:pPr>
            <a:r>
              <a:rPr lang="en-US" dirty="0" smtClean="0"/>
              <a:t> Institutes not having managed to do </a:t>
            </a:r>
            <a:r>
              <a:rPr lang="en-US" b="1" dirty="0" smtClean="0">
                <a:solidFill>
                  <a:srgbClr val="7030A0"/>
                </a:solidFill>
              </a:rPr>
              <a:t>any </a:t>
            </a:r>
            <a:r>
              <a:rPr lang="en-US" b="1" dirty="0" err="1" smtClean="0">
                <a:solidFill>
                  <a:srgbClr val="7030A0"/>
                </a:solidFill>
              </a:rPr>
              <a:t>muon</a:t>
            </a:r>
            <a:r>
              <a:rPr lang="en-US" b="1" dirty="0" smtClean="0">
                <a:solidFill>
                  <a:srgbClr val="7030A0"/>
                </a:solidFill>
              </a:rPr>
              <a:t> shifts in 2011 </a:t>
            </a:r>
            <a:r>
              <a:rPr lang="en-US" dirty="0" smtClean="0"/>
              <a:t>can ask for preferred booking  for 2012 … stating so before 1</a:t>
            </a:r>
            <a:r>
              <a:rPr lang="en-US" baseline="30000" dirty="0" smtClean="0"/>
              <a:t>st</a:t>
            </a:r>
            <a:r>
              <a:rPr lang="en-US" dirty="0" smtClean="0"/>
              <a:t> when providing the list of shifter candidates</a:t>
            </a:r>
          </a:p>
          <a:p>
            <a:pPr>
              <a:buFont typeface="Arial" pitchFamily="34" charset="0"/>
              <a:buChar char="•"/>
            </a:pPr>
            <a:r>
              <a:rPr lang="en-US" dirty="0" smtClean="0"/>
              <a:t> Preferred shift booking for institutes not having done </a:t>
            </a:r>
            <a:r>
              <a:rPr lang="en-US" dirty="0" err="1" smtClean="0"/>
              <a:t>muon</a:t>
            </a:r>
            <a:r>
              <a:rPr lang="en-US" dirty="0" smtClean="0"/>
              <a:t> shifts in 2011 from Dec 5 to Dec 8  </a:t>
            </a:r>
          </a:p>
          <a:p>
            <a:pPr>
              <a:buFont typeface="Arial" pitchFamily="34" charset="0"/>
              <a:buChar char="•"/>
            </a:pPr>
            <a:r>
              <a:rPr lang="en-US" dirty="0" smtClean="0"/>
              <a:t> Open OTP shift booking for all other listed shift candidates on Dec 12.</a:t>
            </a:r>
          </a:p>
          <a:p>
            <a:endParaRPr lang="en-US" dirty="0" smtClean="0"/>
          </a:p>
          <a:p>
            <a:pPr>
              <a:buFont typeface="Arial" pitchFamily="34" charset="0"/>
              <a:buChar char="•"/>
            </a:pPr>
            <a:r>
              <a:rPr lang="en-US" dirty="0" smtClean="0"/>
              <a:t> (Review shift booking situation in spring 2012, if needed ask general </a:t>
            </a:r>
            <a:r>
              <a:rPr lang="en-US" dirty="0" err="1" smtClean="0"/>
              <a:t>muon</a:t>
            </a:r>
            <a:r>
              <a:rPr lang="en-US" dirty="0" smtClean="0"/>
              <a:t> community to volunteer for shifts …)</a:t>
            </a:r>
          </a:p>
          <a:p>
            <a:endParaRPr lang="en-US" dirty="0" smtClean="0"/>
          </a:p>
        </p:txBody>
      </p:sp>
      <p:sp>
        <p:nvSpPr>
          <p:cNvPr id="7" name="Date Placeholder 3"/>
          <p:cNvSpPr>
            <a:spLocks noGrp="1"/>
          </p:cNvSpPr>
          <p:nvPr>
            <p:ph type="dt" sz="half" idx="10"/>
          </p:nvPr>
        </p:nvSpPr>
        <p:spPr>
          <a:xfrm>
            <a:off x="0" y="6629400"/>
            <a:ext cx="2133600" cy="228600"/>
          </a:xfrm>
        </p:spPr>
        <p:txBody>
          <a:bodyPr/>
          <a:lstStyle/>
          <a:p>
            <a:r>
              <a:rPr lang="en-US" smtClean="0"/>
              <a:t>Muon Week Nov. 2011</a:t>
            </a:r>
            <a:endParaRPr lang="en-US" dirty="0" smtClean="0"/>
          </a:p>
        </p:txBody>
      </p:sp>
      <p:sp>
        <p:nvSpPr>
          <p:cNvPr id="8" name="Footer Placeholder 4"/>
          <p:cNvSpPr>
            <a:spLocks noGrp="1"/>
          </p:cNvSpPr>
          <p:nvPr>
            <p:ph type="ftr" sz="quarter" idx="11"/>
          </p:nvPr>
        </p:nvSpPr>
        <p:spPr>
          <a:xfrm>
            <a:off x="3124200" y="6629400"/>
            <a:ext cx="2895600" cy="228600"/>
          </a:xfrm>
        </p:spPr>
        <p:txBody>
          <a:bodyPr/>
          <a:lstStyle/>
          <a:p>
            <a:r>
              <a:rPr lang="en-US" smtClean="0"/>
              <a:t>A. Polini,  S. Zimmermann</a:t>
            </a:r>
            <a:endParaRPr lang="en-US" dirty="0" smtClean="0"/>
          </a:p>
        </p:txBody>
      </p:sp>
      <p:sp>
        <p:nvSpPr>
          <p:cNvPr id="9" name="Slide Number Placeholder 5"/>
          <p:cNvSpPr>
            <a:spLocks noGrp="1"/>
          </p:cNvSpPr>
          <p:nvPr>
            <p:ph type="sldNum" sz="quarter" idx="12"/>
          </p:nvPr>
        </p:nvSpPr>
        <p:spPr>
          <a:xfrm>
            <a:off x="7010400" y="6629400"/>
            <a:ext cx="2133600" cy="228600"/>
          </a:xfrm>
        </p:spPr>
        <p:txBody>
          <a:bodyPr/>
          <a:lstStyle/>
          <a:p>
            <a:fld id="{B6F15528-21DE-4FAA-801E-634DDDAF4B2B}" type="slidenum">
              <a:rPr lang="en-US" smtClean="0"/>
              <a:pPr/>
              <a:t>21</a:t>
            </a:fld>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0"/>
            <a:ext cx="8229600" cy="1143000"/>
          </a:xfrm>
        </p:spPr>
        <p:txBody>
          <a:bodyPr/>
          <a:lstStyle/>
          <a:p>
            <a:r>
              <a:rPr lang="en-US" dirty="0" smtClean="0"/>
              <a:t>Experts Situation</a:t>
            </a:r>
          </a:p>
        </p:txBody>
      </p:sp>
      <p:sp>
        <p:nvSpPr>
          <p:cNvPr id="23555" name="Rectangle 3"/>
          <p:cNvSpPr>
            <a:spLocks noGrp="1" noChangeArrowheads="1"/>
          </p:cNvSpPr>
          <p:nvPr>
            <p:ph type="body" idx="1"/>
          </p:nvPr>
        </p:nvSpPr>
        <p:spPr>
          <a:xfrm>
            <a:off x="250825" y="990600"/>
            <a:ext cx="8713788" cy="5410200"/>
          </a:xfrm>
          <a:noFill/>
        </p:spPr>
        <p:txBody>
          <a:bodyPr>
            <a:normAutofit fontScale="62500" lnSpcReduction="20000"/>
          </a:bodyPr>
          <a:lstStyle/>
          <a:p>
            <a:pPr>
              <a:buFontTx/>
              <a:buNone/>
            </a:pPr>
            <a:r>
              <a:rPr lang="en-US" dirty="0" smtClean="0"/>
              <a:t>Experts situation and long-term prospects are becoming a real problem:</a:t>
            </a:r>
          </a:p>
          <a:p>
            <a:r>
              <a:rPr lang="en-US" dirty="0" smtClean="0"/>
              <a:t>Several expert on call tasks are (still) covered by very few (2-4) individuals all year round, this is not sustainable for the future!</a:t>
            </a:r>
          </a:p>
          <a:p>
            <a:pPr>
              <a:lnSpc>
                <a:spcPct val="0"/>
              </a:lnSpc>
              <a:buFontTx/>
              <a:buNone/>
            </a:pPr>
            <a:endParaRPr lang="en-US" dirty="0" smtClean="0"/>
          </a:p>
          <a:p>
            <a:r>
              <a:rPr lang="en-US" dirty="0" smtClean="0"/>
              <a:t>Not easy to find new people willing to become primary on-call experts, in particular if it involves weekends etc., and given it needs quite a bit if effort to get to the level of ‘being an expert’ …</a:t>
            </a:r>
          </a:p>
          <a:p>
            <a:pPr>
              <a:buFontTx/>
              <a:buNone/>
            </a:pPr>
            <a:r>
              <a:rPr lang="en-US" dirty="0" smtClean="0"/>
              <a:t>	Phase a lack in particular for CSC/MDT already this summer</a:t>
            </a:r>
          </a:p>
          <a:p>
            <a:r>
              <a:rPr lang="en-US" dirty="0" smtClean="0"/>
              <a:t>Increasing problem on how to train new experts and pass information from one generation to the next:</a:t>
            </a:r>
          </a:p>
          <a:p>
            <a:pPr marL="800100" lvl="1" indent="-342900"/>
            <a:r>
              <a:rPr lang="en-US" dirty="0" smtClean="0">
                <a:solidFill>
                  <a:srgbClr val="FF0000"/>
                </a:solidFill>
              </a:rPr>
              <a:t>People doing on-call duty as qualification work too often disappear from the activity after the qualification phase is complete </a:t>
            </a:r>
            <a:r>
              <a:rPr lang="en-US" dirty="0" smtClean="0">
                <a:solidFill>
                  <a:srgbClr val="FF0000"/>
                </a:solidFill>
                <a:sym typeface="Wingdings" pitchFamily="2" charset="2"/>
              </a:rPr>
              <a:t>  </a:t>
            </a:r>
          </a:p>
          <a:p>
            <a:pPr marL="800100" lvl="1" indent="-342900"/>
            <a:r>
              <a:rPr lang="en-US" dirty="0" smtClean="0">
                <a:sym typeface="Wingdings" pitchFamily="2" charset="2"/>
              </a:rPr>
              <a:t>People after their qualification phase </a:t>
            </a:r>
            <a:r>
              <a:rPr lang="en-US" dirty="0" smtClean="0">
                <a:solidFill>
                  <a:srgbClr val="00CC00"/>
                </a:solidFill>
                <a:sym typeface="Wingdings" pitchFamily="2" charset="2"/>
              </a:rPr>
              <a:t>may be willing to continue as on call ,</a:t>
            </a:r>
            <a:r>
              <a:rPr lang="en-US" dirty="0" smtClean="0">
                <a:sym typeface="Wingdings" pitchFamily="2" charset="2"/>
              </a:rPr>
              <a:t> </a:t>
            </a:r>
            <a:r>
              <a:rPr lang="en-US" dirty="0" smtClean="0">
                <a:solidFill>
                  <a:srgbClr val="FF9900"/>
                </a:solidFill>
                <a:sym typeface="Wingdings" pitchFamily="2" charset="2"/>
              </a:rPr>
              <a:t>but do not want to/are not in the position to in turn train new people and bring them to expert level </a:t>
            </a:r>
          </a:p>
          <a:p>
            <a:pPr marL="800100" lvl="1" indent="-342900"/>
            <a:r>
              <a:rPr lang="en-US" dirty="0" smtClean="0">
                <a:sym typeface="Wingdings" pitchFamily="2" charset="2"/>
              </a:rPr>
              <a:t>Many </a:t>
            </a:r>
            <a:r>
              <a:rPr lang="en-US" dirty="0" smtClean="0"/>
              <a:t>expert tasks currently still depend largely on </a:t>
            </a:r>
            <a:r>
              <a:rPr lang="en-US" dirty="0" smtClean="0">
                <a:solidFill>
                  <a:srgbClr val="FF0066"/>
                </a:solidFill>
              </a:rPr>
              <a:t>original</a:t>
            </a:r>
            <a:r>
              <a:rPr lang="en-US" dirty="0" smtClean="0"/>
              <a:t> long-year experts to train any newcomer, with long-term people leaving (or finally wanting to do something else), will and is having in some areas already an adverse impact on operations and data taking quite soon if not solved !</a:t>
            </a:r>
          </a:p>
          <a:p>
            <a:pPr>
              <a:buFontTx/>
              <a:buNone/>
            </a:pPr>
            <a:r>
              <a:rPr lang="en-US" b="1" dirty="0" smtClean="0"/>
              <a:t>PLEASE HELP !!</a:t>
            </a:r>
          </a:p>
        </p:txBody>
      </p:sp>
      <p:sp>
        <p:nvSpPr>
          <p:cNvPr id="4" name="Date Placeholder 3"/>
          <p:cNvSpPr>
            <a:spLocks noGrp="1"/>
          </p:cNvSpPr>
          <p:nvPr>
            <p:ph type="dt" sz="half" idx="10"/>
          </p:nvPr>
        </p:nvSpPr>
        <p:spPr/>
        <p:txBody>
          <a:bodyPr/>
          <a:lstStyle/>
          <a:p>
            <a:r>
              <a:rPr lang="en-US" smtClean="0"/>
              <a:t>Muon Week Nov. 2011</a:t>
            </a:r>
            <a:endParaRPr lang="en-US" dirty="0" smtClean="0"/>
          </a:p>
        </p:txBody>
      </p:sp>
      <p:sp>
        <p:nvSpPr>
          <p:cNvPr id="5" name="Slide Number Placeholder 4"/>
          <p:cNvSpPr>
            <a:spLocks noGrp="1"/>
          </p:cNvSpPr>
          <p:nvPr>
            <p:ph type="sldNum" sz="quarter" idx="12"/>
          </p:nvPr>
        </p:nvSpPr>
        <p:spPr/>
        <p:txBody>
          <a:bodyPr/>
          <a:lstStyle/>
          <a:p>
            <a:fld id="{B6F15528-21DE-4FAA-801E-634DDDAF4B2B}" type="slidenum">
              <a:rPr lang="en-US" smtClean="0"/>
              <a:pPr/>
              <a:t>22</a:t>
            </a:fld>
            <a:endParaRPr lang="en-US" dirty="0"/>
          </a:p>
        </p:txBody>
      </p:sp>
      <p:sp>
        <p:nvSpPr>
          <p:cNvPr id="6" name="Footer Placeholder 5"/>
          <p:cNvSpPr>
            <a:spLocks noGrp="1"/>
          </p:cNvSpPr>
          <p:nvPr>
            <p:ph type="ftr" sz="quarter" idx="11"/>
          </p:nvPr>
        </p:nvSpPr>
        <p:spPr/>
        <p:txBody>
          <a:bodyPr/>
          <a:lstStyle/>
          <a:p>
            <a:r>
              <a:rPr lang="en-US" smtClean="0"/>
              <a:t>A. Polini,  S. Zimmermann</a:t>
            </a:r>
            <a:endParaRPr lang="en-US" dirty="0" smtClean="0"/>
          </a:p>
        </p:txBody>
      </p:sp>
      <p:sp>
        <p:nvSpPr>
          <p:cNvPr id="7" name="TextBox 6"/>
          <p:cNvSpPr txBox="1"/>
          <p:nvPr/>
        </p:nvSpPr>
        <p:spPr>
          <a:xfrm>
            <a:off x="8510493" y="0"/>
            <a:ext cx="633507" cy="369332"/>
          </a:xfrm>
          <a:prstGeom prst="rect">
            <a:avLst/>
          </a:prstGeom>
          <a:solidFill>
            <a:srgbClr val="00B050"/>
          </a:solidFill>
        </p:spPr>
        <p:txBody>
          <a:bodyPr wrap="none" rtlCol="0">
            <a:spAutoFit/>
          </a:bodyPr>
          <a:lstStyle/>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
        <p:nvSpPr>
          <p:cNvPr id="8" name="TextBox 7"/>
          <p:cNvSpPr txBox="1"/>
          <p:nvPr/>
        </p:nvSpPr>
        <p:spPr>
          <a:xfrm>
            <a:off x="8382000" y="0"/>
            <a:ext cx="633507" cy="369332"/>
          </a:xfrm>
          <a:prstGeom prst="rect">
            <a:avLst/>
          </a:prstGeom>
          <a:solidFill>
            <a:srgbClr val="FFC000"/>
          </a:solidFill>
        </p:spPr>
        <p:txBody>
          <a:bodyPr wrap="none" rtlCol="0">
            <a:spAutoFit/>
          </a:bodyPr>
          <a:lstStyle/>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
        <p:nvSpPr>
          <p:cNvPr id="9" name="TextBox 8"/>
          <p:cNvSpPr txBox="1"/>
          <p:nvPr/>
        </p:nvSpPr>
        <p:spPr>
          <a:xfrm>
            <a:off x="8229600" y="0"/>
            <a:ext cx="633507" cy="369332"/>
          </a:xfrm>
          <a:prstGeom prst="rect">
            <a:avLst/>
          </a:prstGeom>
          <a:solidFill>
            <a:srgbClr val="C00000"/>
          </a:solidFill>
          <a:ln>
            <a:noFill/>
          </a:ln>
        </p:spPr>
        <p:txBody>
          <a:bodyPr wrap="none" rtlCol="0">
            <a:spAutoFit/>
          </a:bodyPr>
          <a:lstStyle/>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
        <p:nvSpPr>
          <p:cNvPr id="10" name="TextBox 9"/>
          <p:cNvSpPr txBox="1"/>
          <p:nvPr/>
        </p:nvSpPr>
        <p:spPr>
          <a:xfrm>
            <a:off x="8077200" y="0"/>
            <a:ext cx="633507" cy="369332"/>
          </a:xfrm>
          <a:prstGeom prst="rect">
            <a:avLst/>
          </a:prstGeom>
          <a:solidFill>
            <a:srgbClr val="00B0F0"/>
          </a:solidFill>
        </p:spPr>
        <p:txBody>
          <a:bodyPr wrap="none" rtlCol="0">
            <a:spAutoFit/>
          </a:bodyPr>
          <a:lstStyle/>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Conclusions</a:t>
            </a:r>
            <a:endParaRPr lang="en-US" dirty="0"/>
          </a:p>
        </p:txBody>
      </p:sp>
      <p:sp>
        <p:nvSpPr>
          <p:cNvPr id="3" name="Content Placeholder 2"/>
          <p:cNvSpPr>
            <a:spLocks noGrp="1"/>
          </p:cNvSpPr>
          <p:nvPr>
            <p:ph idx="1"/>
          </p:nvPr>
        </p:nvSpPr>
        <p:spPr>
          <a:xfrm>
            <a:off x="457200" y="1524000"/>
            <a:ext cx="8229600" cy="4602163"/>
          </a:xfrm>
        </p:spPr>
        <p:txBody>
          <a:bodyPr>
            <a:normAutofit fontScale="70000" lnSpcReduction="20000"/>
          </a:bodyPr>
          <a:lstStyle/>
          <a:p>
            <a:r>
              <a:rPr lang="en-US" dirty="0" smtClean="0"/>
              <a:t>All </a:t>
            </a:r>
            <a:r>
              <a:rPr lang="en-US" dirty="0" err="1" smtClean="0"/>
              <a:t>muons</a:t>
            </a:r>
            <a:r>
              <a:rPr lang="en-US" dirty="0" smtClean="0"/>
              <a:t> subsystems are running well: lot’s of progress for improving stability and monitoring of the system</a:t>
            </a:r>
          </a:p>
          <a:p>
            <a:endParaRPr lang="en-US" dirty="0" smtClean="0"/>
          </a:p>
          <a:p>
            <a:r>
              <a:rPr lang="en-US" dirty="0" smtClean="0"/>
              <a:t>Also true is that smooth and good running still require</a:t>
            </a:r>
          </a:p>
          <a:p>
            <a:pPr>
              <a:buNone/>
            </a:pPr>
            <a:r>
              <a:rPr lang="en-US" dirty="0" smtClean="0"/>
              <a:t>	careful and continuous </a:t>
            </a:r>
            <a:r>
              <a:rPr lang="en-US" dirty="0" smtClean="0"/>
              <a:t>monitoring and expert’s presence: </a:t>
            </a:r>
            <a:r>
              <a:rPr lang="en-US" dirty="0" smtClean="0"/>
              <a:t>the coming shutdown is an opportunity to solve the remaining glitches and further improve the stability</a:t>
            </a:r>
          </a:p>
          <a:p>
            <a:pPr>
              <a:buNone/>
            </a:pPr>
            <a:r>
              <a:rPr lang="en-US" dirty="0" smtClean="0"/>
              <a:t> </a:t>
            </a:r>
          </a:p>
          <a:p>
            <a:r>
              <a:rPr lang="en-US" dirty="0" smtClean="0"/>
              <a:t>Detector-wise a busy schedule for the coming shutdown but, from the detector side, there are a few points to watch but no major worries</a:t>
            </a:r>
          </a:p>
          <a:p>
            <a:endParaRPr lang="en-US" dirty="0" smtClean="0"/>
          </a:p>
          <a:p>
            <a:r>
              <a:rPr lang="en-US" dirty="0" smtClean="0"/>
              <a:t>Missing experts and loss of expertise is becoming a real issue and might soon impact adversely on data taking if we do not find a solution</a:t>
            </a:r>
          </a:p>
        </p:txBody>
      </p:sp>
      <p:sp>
        <p:nvSpPr>
          <p:cNvPr id="4" name="Date Placeholder 3"/>
          <p:cNvSpPr>
            <a:spLocks noGrp="1"/>
          </p:cNvSpPr>
          <p:nvPr>
            <p:ph type="dt" sz="half" idx="10"/>
          </p:nvPr>
        </p:nvSpPr>
        <p:spPr/>
        <p:txBody>
          <a:bodyPr/>
          <a:lstStyle/>
          <a:p>
            <a:r>
              <a:rPr lang="en-US" smtClean="0"/>
              <a:t>Muon Week Nov. 2011</a:t>
            </a:r>
            <a:endParaRPr lang="en-US" dirty="0" smtClean="0"/>
          </a:p>
        </p:txBody>
      </p:sp>
      <p:sp>
        <p:nvSpPr>
          <p:cNvPr id="5" name="Footer Placeholder 4"/>
          <p:cNvSpPr>
            <a:spLocks noGrp="1"/>
          </p:cNvSpPr>
          <p:nvPr>
            <p:ph type="ftr" sz="quarter" idx="11"/>
          </p:nvPr>
        </p:nvSpPr>
        <p:spPr/>
        <p:txBody>
          <a:bodyPr/>
          <a:lstStyle/>
          <a:p>
            <a:r>
              <a:rPr lang="en-US" smtClean="0"/>
              <a:t>A. Polini,  S. Zimmermann</a:t>
            </a:r>
            <a:endParaRPr lang="en-US" dirty="0" smtClean="0"/>
          </a:p>
        </p:txBody>
      </p:sp>
      <p:sp>
        <p:nvSpPr>
          <p:cNvPr id="6" name="Slide Number Placeholder 5"/>
          <p:cNvSpPr>
            <a:spLocks noGrp="1"/>
          </p:cNvSpPr>
          <p:nvPr>
            <p:ph type="sldNum" sz="quarter" idx="12"/>
          </p:nvPr>
        </p:nvSpPr>
        <p:spPr/>
        <p:txBody>
          <a:bodyPr/>
          <a:lstStyle/>
          <a:p>
            <a:fld id="{B6F15528-21DE-4FAA-801E-634DDDAF4B2B}" type="slidenum">
              <a:rPr lang="en-US" smtClean="0"/>
              <a:pPr/>
              <a:t>23</a:t>
            </a:fld>
            <a:endParaRPr lang="en-US" dirty="0"/>
          </a:p>
        </p:txBody>
      </p:sp>
      <p:sp>
        <p:nvSpPr>
          <p:cNvPr id="7" name="TextBox 6"/>
          <p:cNvSpPr txBox="1"/>
          <p:nvPr/>
        </p:nvSpPr>
        <p:spPr>
          <a:xfrm>
            <a:off x="8510493" y="0"/>
            <a:ext cx="633507" cy="369332"/>
          </a:xfrm>
          <a:prstGeom prst="rect">
            <a:avLst/>
          </a:prstGeom>
          <a:solidFill>
            <a:srgbClr val="00B050"/>
          </a:solidFill>
        </p:spPr>
        <p:txBody>
          <a:bodyPr wrap="none" rtlCol="0">
            <a:spAutoFit/>
          </a:bodyPr>
          <a:lstStyle/>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
        <p:nvSpPr>
          <p:cNvPr id="8" name="TextBox 7"/>
          <p:cNvSpPr txBox="1"/>
          <p:nvPr/>
        </p:nvSpPr>
        <p:spPr>
          <a:xfrm>
            <a:off x="8382000" y="0"/>
            <a:ext cx="633507" cy="369332"/>
          </a:xfrm>
          <a:prstGeom prst="rect">
            <a:avLst/>
          </a:prstGeom>
          <a:solidFill>
            <a:srgbClr val="FFC000"/>
          </a:solidFill>
        </p:spPr>
        <p:txBody>
          <a:bodyPr wrap="none" rtlCol="0">
            <a:spAutoFit/>
          </a:bodyPr>
          <a:lstStyle/>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
        <p:nvSpPr>
          <p:cNvPr id="9" name="TextBox 8"/>
          <p:cNvSpPr txBox="1"/>
          <p:nvPr/>
        </p:nvSpPr>
        <p:spPr>
          <a:xfrm>
            <a:off x="8229600" y="0"/>
            <a:ext cx="633507" cy="369332"/>
          </a:xfrm>
          <a:prstGeom prst="rect">
            <a:avLst/>
          </a:prstGeom>
          <a:solidFill>
            <a:srgbClr val="C00000"/>
          </a:solidFill>
          <a:ln>
            <a:noFill/>
          </a:ln>
        </p:spPr>
        <p:txBody>
          <a:bodyPr wrap="none" rtlCol="0">
            <a:spAutoFit/>
          </a:bodyPr>
          <a:lstStyle/>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
        <p:nvSpPr>
          <p:cNvPr id="10" name="TextBox 9"/>
          <p:cNvSpPr txBox="1"/>
          <p:nvPr/>
        </p:nvSpPr>
        <p:spPr>
          <a:xfrm>
            <a:off x="8077200" y="0"/>
            <a:ext cx="633507" cy="369332"/>
          </a:xfrm>
          <a:prstGeom prst="rect">
            <a:avLst/>
          </a:prstGeom>
          <a:solidFill>
            <a:srgbClr val="00B0F0"/>
          </a:solidFill>
        </p:spPr>
        <p:txBody>
          <a:bodyPr wrap="none" rtlCol="0">
            <a:spAutoFit/>
          </a:bodyPr>
          <a:lstStyle/>
          <a:p>
            <a:r>
              <a:rPr lang="en-US" dirty="0" smtClean="0">
                <a:latin typeface="Arial" pitchFamily="34" charset="0"/>
                <a:cs typeface="Arial" pitchFamily="34" charset="0"/>
              </a:rPr>
              <a:t>       </a:t>
            </a:r>
            <a:endParaRPr lang="en-US" dirty="0">
              <a:latin typeface="Arial" pitchFamily="34"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28600"/>
            <a:ext cx="8229600" cy="762000"/>
          </a:xfrm>
        </p:spPr>
        <p:txBody>
          <a:bodyPr>
            <a:normAutofit/>
          </a:bodyPr>
          <a:lstStyle/>
          <a:p>
            <a:r>
              <a:rPr lang="en-GB" dirty="0" smtClean="0"/>
              <a:t>CSC ROD Status (</a:t>
            </a:r>
            <a:r>
              <a:rPr lang="en-GB" dirty="0" err="1" smtClean="0"/>
              <a:t>i</a:t>
            </a:r>
            <a:r>
              <a:rPr lang="en-GB" dirty="0" smtClean="0"/>
              <a:t>)</a:t>
            </a:r>
            <a:endParaRPr lang="en-US" dirty="0"/>
          </a:p>
        </p:txBody>
      </p:sp>
      <p:sp>
        <p:nvSpPr>
          <p:cNvPr id="5" name="Content Placeholder 4"/>
          <p:cNvSpPr>
            <a:spLocks noGrp="1"/>
          </p:cNvSpPr>
          <p:nvPr>
            <p:ph idx="1"/>
          </p:nvPr>
        </p:nvSpPr>
        <p:spPr>
          <a:xfrm>
            <a:off x="323528" y="1052736"/>
            <a:ext cx="8496944" cy="5119464"/>
          </a:xfrm>
        </p:spPr>
        <p:txBody>
          <a:bodyPr>
            <a:noAutofit/>
          </a:bodyPr>
          <a:lstStyle/>
          <a:p>
            <a:r>
              <a:rPr lang="en-GB" sz="1800" dirty="0" smtClean="0"/>
              <a:t>The CSC system has been running reliably during 2011 and has not caused operational loss during data taking. During this period, two CSC ROD firmware releases have been deployed at P1:</a:t>
            </a:r>
          </a:p>
          <a:p>
            <a:endParaRPr lang="en-GB" sz="1800" dirty="0" smtClean="0"/>
          </a:p>
          <a:p>
            <a:pPr lvl="1">
              <a:buFont typeface="Arial" pitchFamily="34" charset="0"/>
              <a:buChar char="•"/>
            </a:pPr>
            <a:r>
              <a:rPr lang="en-GB" sz="1800" dirty="0" smtClean="0"/>
              <a:t>V07-05-00 : addressed a </a:t>
            </a:r>
            <a:r>
              <a:rPr lang="en-US" sz="1800" dirty="0" err="1" smtClean="0"/>
              <a:t>misconfiguration</a:t>
            </a:r>
            <a:r>
              <a:rPr lang="en-US" sz="1800" dirty="0"/>
              <a:t> </a:t>
            </a:r>
            <a:r>
              <a:rPr lang="en-US" sz="1800" dirty="0" smtClean="0"/>
              <a:t>problem that resulted in the inability to absorb bursts of more than 4 L1s Accepts.</a:t>
            </a:r>
          </a:p>
          <a:p>
            <a:pPr lvl="1">
              <a:buFont typeface="Arial" pitchFamily="34" charset="0"/>
              <a:buChar char="•"/>
            </a:pPr>
            <a:endParaRPr lang="en-US" sz="1800" dirty="0" smtClean="0"/>
          </a:p>
          <a:p>
            <a:pPr lvl="1">
              <a:buFont typeface="Arial" pitchFamily="34" charset="0"/>
              <a:buChar char="•"/>
            </a:pPr>
            <a:r>
              <a:rPr lang="en-GB" sz="1800" dirty="0" smtClean="0"/>
              <a:t>V07-06-03:  provided a fix for the so-called lock-up problem, in which a ROD could assert busy permanently. Note that this behaviour has only been observed during testing with high trigger rates and high data occupancy and never during data taking.</a:t>
            </a:r>
          </a:p>
          <a:p>
            <a:pPr lvl="1">
              <a:buFont typeface="Arial" pitchFamily="34" charset="0"/>
              <a:buChar char="•"/>
            </a:pPr>
            <a:endParaRPr lang="en-US" sz="1800" dirty="0" smtClean="0"/>
          </a:p>
          <a:p>
            <a:r>
              <a:rPr lang="en-GB" sz="1800" dirty="0" smtClean="0"/>
              <a:t>During the winter shutdown we aim at deploying a new release that removes internal status words that may degrade performance. T</a:t>
            </a:r>
            <a:r>
              <a:rPr lang="en-US" sz="1800" dirty="0" smtClean="0"/>
              <a:t>he performance gain will depend on the event size distribution, which we will understand better when running with collisions.</a:t>
            </a:r>
            <a:r>
              <a:rPr lang="en-GB" sz="1800" dirty="0" smtClean="0"/>
              <a:t> This release also improves reliability by adding ROD status checks during the Start-Of-Run and the End-Of-Run transitions. </a:t>
            </a:r>
          </a:p>
        </p:txBody>
      </p:sp>
      <p:sp>
        <p:nvSpPr>
          <p:cNvPr id="7" name="Date Placeholder 6"/>
          <p:cNvSpPr>
            <a:spLocks noGrp="1"/>
          </p:cNvSpPr>
          <p:nvPr>
            <p:ph type="dt" sz="half" idx="10"/>
          </p:nvPr>
        </p:nvSpPr>
        <p:spPr/>
        <p:txBody>
          <a:bodyPr/>
          <a:lstStyle/>
          <a:p>
            <a:r>
              <a:rPr lang="en-US" smtClean="0"/>
              <a:t>Muon Week Nov. 2011</a:t>
            </a:r>
            <a:endParaRPr lang="en-US" dirty="0" smtClean="0"/>
          </a:p>
        </p:txBody>
      </p:sp>
      <p:sp>
        <p:nvSpPr>
          <p:cNvPr id="8" name="Slide Number Placeholder 7"/>
          <p:cNvSpPr>
            <a:spLocks noGrp="1"/>
          </p:cNvSpPr>
          <p:nvPr>
            <p:ph type="sldNum" sz="quarter" idx="12"/>
          </p:nvPr>
        </p:nvSpPr>
        <p:spPr/>
        <p:txBody>
          <a:bodyPr/>
          <a:lstStyle/>
          <a:p>
            <a:fld id="{B6F15528-21DE-4FAA-801E-634DDDAF4B2B}" type="slidenum">
              <a:rPr lang="en-US" smtClean="0"/>
              <a:pPr/>
              <a:t>3</a:t>
            </a:fld>
            <a:endParaRPr lang="en-US" dirty="0"/>
          </a:p>
        </p:txBody>
      </p:sp>
      <p:sp>
        <p:nvSpPr>
          <p:cNvPr id="9" name="Footer Placeholder 8"/>
          <p:cNvSpPr>
            <a:spLocks noGrp="1"/>
          </p:cNvSpPr>
          <p:nvPr>
            <p:ph type="ftr" sz="quarter" idx="11"/>
          </p:nvPr>
        </p:nvSpPr>
        <p:spPr/>
        <p:txBody>
          <a:bodyPr/>
          <a:lstStyle/>
          <a:p>
            <a:r>
              <a:rPr lang="en-US" dirty="0" smtClean="0"/>
              <a:t>A. </a:t>
            </a:r>
            <a:r>
              <a:rPr lang="en-US" dirty="0" err="1" smtClean="0"/>
              <a:t>Polini</a:t>
            </a:r>
            <a:r>
              <a:rPr lang="en-US" dirty="0" smtClean="0"/>
              <a:t>,  S. Zimmermann</a:t>
            </a:r>
          </a:p>
        </p:txBody>
      </p:sp>
      <p:sp>
        <p:nvSpPr>
          <p:cNvPr id="10" name="TextBox 9"/>
          <p:cNvSpPr txBox="1"/>
          <p:nvPr/>
        </p:nvSpPr>
        <p:spPr>
          <a:xfrm>
            <a:off x="8472021" y="0"/>
            <a:ext cx="671979" cy="369332"/>
          </a:xfrm>
          <a:prstGeom prst="rect">
            <a:avLst/>
          </a:prstGeom>
          <a:solidFill>
            <a:srgbClr val="00B050"/>
          </a:solidFill>
        </p:spPr>
        <p:txBody>
          <a:bodyPr wrap="none" rtlCol="0">
            <a:spAutoFit/>
          </a:bodyPr>
          <a:lstStyle/>
          <a:p>
            <a:r>
              <a:rPr lang="en-US" dirty="0" smtClean="0">
                <a:latin typeface="Arial" pitchFamily="34" charset="0"/>
                <a:cs typeface="Arial" pitchFamily="34" charset="0"/>
              </a:rPr>
              <a:t>CSC</a:t>
            </a:r>
            <a:endParaRPr lang="en-US" dirty="0">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384"/>
            <a:ext cx="8229600" cy="1143000"/>
          </a:xfrm>
        </p:spPr>
        <p:txBody>
          <a:bodyPr/>
          <a:lstStyle/>
          <a:p>
            <a:r>
              <a:rPr lang="en-GB" dirty="0" smtClean="0"/>
              <a:t>CSC ROD Status (ii)</a:t>
            </a:r>
            <a:endParaRPr lang="en-US" dirty="0"/>
          </a:p>
        </p:txBody>
      </p:sp>
      <p:pic>
        <p:nvPicPr>
          <p:cNvPr id="7" name="Picture 6" descr="cscdt_comparison_5p1.png"/>
          <p:cNvPicPr>
            <a:picLocks noChangeAspect="1"/>
          </p:cNvPicPr>
          <p:nvPr/>
        </p:nvPicPr>
        <p:blipFill>
          <a:blip r:embed="rId2" cstate="print"/>
          <a:stretch>
            <a:fillRect/>
          </a:stretch>
        </p:blipFill>
        <p:spPr>
          <a:xfrm>
            <a:off x="2195736" y="2708666"/>
            <a:ext cx="5256584" cy="3942438"/>
          </a:xfrm>
          <a:prstGeom prst="rect">
            <a:avLst/>
          </a:prstGeom>
        </p:spPr>
      </p:pic>
      <p:sp>
        <p:nvSpPr>
          <p:cNvPr id="8" name="Content Placeholder 4"/>
          <p:cNvSpPr txBox="1">
            <a:spLocks/>
          </p:cNvSpPr>
          <p:nvPr/>
        </p:nvSpPr>
        <p:spPr>
          <a:xfrm>
            <a:off x="323528" y="1052736"/>
            <a:ext cx="8229600" cy="5400600"/>
          </a:xfrm>
          <a:prstGeom prst="rect">
            <a:avLst/>
          </a:prstGeom>
        </p:spPr>
        <p:txBody>
          <a:bodyPr vert="horz" lIns="91440" tIns="45720" rIns="91440" bIns="45720" rtlCol="0">
            <a:noAutofit/>
          </a:bodyPr>
          <a:lstStyle/>
          <a:p>
            <a:pPr marL="342900" lvl="0" indent="-342900">
              <a:spcBef>
                <a:spcPct val="20000"/>
              </a:spcBef>
              <a:buFont typeface="Arial" pitchFamily="34" charset="0"/>
              <a:buChar char="•"/>
              <a:defRPr/>
            </a:pPr>
            <a:r>
              <a:rPr kumimoji="0" lang="en-US" sz="2200" b="0" i="0" u="none" strike="noStrike" kern="1200" cap="none" spc="0" normalizeH="0" baseline="0" noProof="0" dirty="0" smtClean="0">
                <a:ln>
                  <a:noFill/>
                </a:ln>
                <a:solidFill>
                  <a:schemeClr val="tx1"/>
                </a:solidFill>
                <a:effectLst/>
                <a:uLnTx/>
                <a:uFillTx/>
                <a:latin typeface="+mn-lt"/>
                <a:ea typeface="+mn-ea"/>
                <a:cs typeface="+mn-cs"/>
              </a:rPr>
              <a:t>The performance of various CSC ROD firmware releases is shown below. The random trigger pattern used to obtain these </a:t>
            </a:r>
            <a:r>
              <a:rPr lang="en-US" sz="2200" dirty="0" smtClean="0"/>
              <a:t>results is more stringent than that used during data taking to insure that the CSC ROD meets all the ATLAS  requirements. Actual observed performance (dead-time) is typically better by ~2%.</a:t>
            </a:r>
          </a:p>
          <a:p>
            <a:pPr marL="342900" lvl="0" indent="-342900">
              <a:spcBef>
                <a:spcPct val="20000"/>
              </a:spcBef>
              <a:buFont typeface="Arial" pitchFamily="34" charset="0"/>
              <a:buChar char="•"/>
              <a:defRPr/>
            </a:pPr>
            <a:endParaRPr lang="en-US" sz="2200" dirty="0" smtClean="0"/>
          </a:p>
        </p:txBody>
      </p:sp>
      <p:sp>
        <p:nvSpPr>
          <p:cNvPr id="5" name="Date Placeholder 4"/>
          <p:cNvSpPr>
            <a:spLocks noGrp="1"/>
          </p:cNvSpPr>
          <p:nvPr>
            <p:ph type="dt" sz="half" idx="10"/>
          </p:nvPr>
        </p:nvSpPr>
        <p:spPr/>
        <p:txBody>
          <a:bodyPr/>
          <a:lstStyle/>
          <a:p>
            <a:r>
              <a:rPr lang="en-US" smtClean="0"/>
              <a:t>Muon Week Nov. 2011</a:t>
            </a:r>
            <a:endParaRPr lang="en-US" dirty="0" smtClean="0"/>
          </a:p>
        </p:txBody>
      </p:sp>
      <p:sp>
        <p:nvSpPr>
          <p:cNvPr id="6" name="Slide Number Placeholder 5"/>
          <p:cNvSpPr>
            <a:spLocks noGrp="1"/>
          </p:cNvSpPr>
          <p:nvPr>
            <p:ph type="sldNum" sz="quarter" idx="12"/>
          </p:nvPr>
        </p:nvSpPr>
        <p:spPr/>
        <p:txBody>
          <a:bodyPr/>
          <a:lstStyle/>
          <a:p>
            <a:fld id="{B6F15528-21DE-4FAA-801E-634DDDAF4B2B}" type="slidenum">
              <a:rPr lang="en-US" smtClean="0"/>
              <a:pPr/>
              <a:t>4</a:t>
            </a:fld>
            <a:endParaRPr lang="en-US" dirty="0"/>
          </a:p>
        </p:txBody>
      </p:sp>
      <p:sp>
        <p:nvSpPr>
          <p:cNvPr id="9" name="Footer Placeholder 8"/>
          <p:cNvSpPr>
            <a:spLocks noGrp="1"/>
          </p:cNvSpPr>
          <p:nvPr>
            <p:ph type="ftr" sz="quarter" idx="11"/>
          </p:nvPr>
        </p:nvSpPr>
        <p:spPr/>
        <p:txBody>
          <a:bodyPr/>
          <a:lstStyle/>
          <a:p>
            <a:r>
              <a:rPr lang="en-US" smtClean="0"/>
              <a:t>A. Polini,  S. Zimmermann</a:t>
            </a:r>
            <a:endParaRPr lang="en-US" dirty="0" smtClean="0"/>
          </a:p>
        </p:txBody>
      </p:sp>
      <p:sp>
        <p:nvSpPr>
          <p:cNvPr id="10" name="TextBox 9"/>
          <p:cNvSpPr txBox="1"/>
          <p:nvPr/>
        </p:nvSpPr>
        <p:spPr>
          <a:xfrm>
            <a:off x="8472021" y="0"/>
            <a:ext cx="671979" cy="369332"/>
          </a:xfrm>
          <a:prstGeom prst="rect">
            <a:avLst/>
          </a:prstGeom>
          <a:solidFill>
            <a:srgbClr val="00B050"/>
          </a:solidFill>
        </p:spPr>
        <p:txBody>
          <a:bodyPr wrap="none" rtlCol="0">
            <a:spAutoFit/>
          </a:bodyPr>
          <a:lstStyle/>
          <a:p>
            <a:r>
              <a:rPr lang="en-US" dirty="0" smtClean="0">
                <a:latin typeface="Arial" pitchFamily="34" charset="0"/>
                <a:cs typeface="Arial" pitchFamily="34" charset="0"/>
              </a:rPr>
              <a:t>CSC</a:t>
            </a:r>
            <a:endParaRPr lang="en-US" dirty="0">
              <a:latin typeface="Arial" pitchFamily="34" charset="0"/>
              <a:cs typeface="Arial" pitchFamily="34"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27384"/>
            <a:ext cx="8229600" cy="1143000"/>
          </a:xfrm>
        </p:spPr>
        <p:txBody>
          <a:bodyPr/>
          <a:lstStyle/>
          <a:p>
            <a:r>
              <a:rPr lang="en-GB" dirty="0" smtClean="0"/>
              <a:t>CSC ROD Status (iii)</a:t>
            </a:r>
            <a:endParaRPr lang="en-US" dirty="0"/>
          </a:p>
        </p:txBody>
      </p:sp>
      <p:sp>
        <p:nvSpPr>
          <p:cNvPr id="5" name="Content Placeholder 4"/>
          <p:cNvSpPr>
            <a:spLocks noGrp="1"/>
          </p:cNvSpPr>
          <p:nvPr>
            <p:ph idx="1"/>
          </p:nvPr>
        </p:nvSpPr>
        <p:spPr>
          <a:xfrm>
            <a:off x="323528" y="1052736"/>
            <a:ext cx="8229600" cy="5400600"/>
          </a:xfrm>
        </p:spPr>
        <p:txBody>
          <a:bodyPr>
            <a:noAutofit/>
          </a:bodyPr>
          <a:lstStyle/>
          <a:p>
            <a:r>
              <a:rPr lang="en-GB" sz="2000" dirty="0" smtClean="0"/>
              <a:t>Since December 2010 we have been in maintenance mode.</a:t>
            </a:r>
          </a:p>
          <a:p>
            <a:endParaRPr lang="en-GB" sz="2000" dirty="0" smtClean="0"/>
          </a:p>
          <a:p>
            <a:r>
              <a:rPr lang="en-GB" sz="2000" dirty="0" smtClean="0"/>
              <a:t>After deployment of the current candidate release there are no scheduled plans for performance improvement. </a:t>
            </a:r>
          </a:p>
          <a:p>
            <a:endParaRPr lang="en-GB" sz="2000" dirty="0" smtClean="0"/>
          </a:p>
          <a:p>
            <a:r>
              <a:rPr lang="en-GB" sz="2000" dirty="0" smtClean="0"/>
              <a:t>The CSC dead-time could be further reduced by increasing the thresholds and by reducing the number of samples from 4 to 2. The latter option does however affect the off-line reconstruction software.  The actual impact is currently being evaluated.</a:t>
            </a:r>
          </a:p>
          <a:p>
            <a:endParaRPr lang="en-US" sz="2000" dirty="0" smtClean="0"/>
          </a:p>
          <a:p>
            <a:r>
              <a:rPr lang="en-US" sz="2000" dirty="0" smtClean="0"/>
              <a:t>For the future (13th down), a new design of the CSC ROD is under consideration by the CSC ROD steering group (Vinnie Polychronakos, Frank Taylor, Andy Lankford, Jim </a:t>
            </a:r>
            <a:r>
              <a:rPr lang="en-US" sz="2000" dirty="0" err="1" smtClean="0"/>
              <a:t>Bensinger</a:t>
            </a:r>
            <a:r>
              <a:rPr lang="en-US" sz="2000" dirty="0" smtClean="0"/>
              <a:t>, Mike Huffer and Su Dong). Building a new ROD will be based on both ATLAS needs and requirements as well as finding the necessary resources.</a:t>
            </a:r>
          </a:p>
        </p:txBody>
      </p:sp>
      <p:sp>
        <p:nvSpPr>
          <p:cNvPr id="6" name="Date Placeholder 5"/>
          <p:cNvSpPr>
            <a:spLocks noGrp="1"/>
          </p:cNvSpPr>
          <p:nvPr>
            <p:ph type="dt" sz="half" idx="10"/>
          </p:nvPr>
        </p:nvSpPr>
        <p:spPr/>
        <p:txBody>
          <a:bodyPr/>
          <a:lstStyle/>
          <a:p>
            <a:r>
              <a:rPr lang="en-US" smtClean="0"/>
              <a:t>Muon Week Nov. 2011</a:t>
            </a:r>
            <a:endParaRPr lang="en-US" dirty="0" smtClean="0"/>
          </a:p>
        </p:txBody>
      </p:sp>
      <p:sp>
        <p:nvSpPr>
          <p:cNvPr id="7" name="Slide Number Placeholder 6"/>
          <p:cNvSpPr>
            <a:spLocks noGrp="1"/>
          </p:cNvSpPr>
          <p:nvPr>
            <p:ph type="sldNum" sz="quarter" idx="12"/>
          </p:nvPr>
        </p:nvSpPr>
        <p:spPr/>
        <p:txBody>
          <a:bodyPr/>
          <a:lstStyle/>
          <a:p>
            <a:fld id="{B6F15528-21DE-4FAA-801E-634DDDAF4B2B}" type="slidenum">
              <a:rPr lang="en-US" smtClean="0"/>
              <a:pPr/>
              <a:t>5</a:t>
            </a:fld>
            <a:endParaRPr lang="en-US" dirty="0"/>
          </a:p>
        </p:txBody>
      </p:sp>
      <p:sp>
        <p:nvSpPr>
          <p:cNvPr id="8" name="Footer Placeholder 7"/>
          <p:cNvSpPr>
            <a:spLocks noGrp="1"/>
          </p:cNvSpPr>
          <p:nvPr>
            <p:ph type="ftr" sz="quarter" idx="11"/>
          </p:nvPr>
        </p:nvSpPr>
        <p:spPr/>
        <p:txBody>
          <a:bodyPr/>
          <a:lstStyle/>
          <a:p>
            <a:r>
              <a:rPr lang="en-US" smtClean="0"/>
              <a:t>A. Polini,  S. Zimmermann</a:t>
            </a:r>
            <a:endParaRPr lang="en-US" dirty="0" smtClean="0"/>
          </a:p>
        </p:txBody>
      </p:sp>
      <p:sp>
        <p:nvSpPr>
          <p:cNvPr id="9" name="TextBox 8"/>
          <p:cNvSpPr txBox="1"/>
          <p:nvPr/>
        </p:nvSpPr>
        <p:spPr>
          <a:xfrm>
            <a:off x="8472021" y="0"/>
            <a:ext cx="671979" cy="369332"/>
          </a:xfrm>
          <a:prstGeom prst="rect">
            <a:avLst/>
          </a:prstGeom>
          <a:solidFill>
            <a:srgbClr val="00B050"/>
          </a:solidFill>
        </p:spPr>
        <p:txBody>
          <a:bodyPr wrap="none" rtlCol="0">
            <a:spAutoFit/>
          </a:bodyPr>
          <a:lstStyle/>
          <a:p>
            <a:r>
              <a:rPr lang="en-US" dirty="0" smtClean="0">
                <a:latin typeface="Arial" pitchFamily="34" charset="0"/>
                <a:cs typeface="Arial" pitchFamily="34" charset="0"/>
              </a:rPr>
              <a:t>CSC</a:t>
            </a:r>
            <a:endParaRPr lang="en-US" dirty="0">
              <a:latin typeface="Arial" pitchFamily="34"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dirty="0" smtClean="0"/>
              <a:t>MDT Detector Status</a:t>
            </a:r>
            <a:endParaRPr lang="en-US" dirty="0"/>
          </a:p>
        </p:txBody>
      </p:sp>
      <p:sp>
        <p:nvSpPr>
          <p:cNvPr id="3" name="Content Placeholder 2"/>
          <p:cNvSpPr>
            <a:spLocks noGrp="1"/>
          </p:cNvSpPr>
          <p:nvPr>
            <p:ph idx="1"/>
          </p:nvPr>
        </p:nvSpPr>
        <p:spPr>
          <a:xfrm>
            <a:off x="5791200" y="914400"/>
            <a:ext cx="3200400" cy="5486400"/>
          </a:xfrm>
        </p:spPr>
        <p:txBody>
          <a:bodyPr>
            <a:normAutofit fontScale="25000" lnSpcReduction="20000"/>
          </a:bodyPr>
          <a:lstStyle/>
          <a:p>
            <a:r>
              <a:rPr lang="en-US" sz="6400" dirty="0" smtClean="0"/>
              <a:t>Working channels: 99.72% (0.10% can be fixed if we get access, 0.18% are lost). This correspond to 968 of 341568 channels not working. This number is quite stable, as we can fix most of the problems during the Technical Stops, the minimum this year was 99.67%, the maximum 99.74%.</a:t>
            </a:r>
          </a:p>
          <a:p>
            <a:endParaRPr lang="en-US" sz="6400" dirty="0" smtClean="0"/>
          </a:p>
          <a:p>
            <a:r>
              <a:rPr lang="en-US" sz="6400" dirty="0" smtClean="0"/>
              <a:t>Only single tube layers (of 6 or 8) or single mezzanine cards (24 channels in 1 ML) or less missing in each of the affected chambers. </a:t>
            </a:r>
          </a:p>
          <a:p>
            <a:endParaRPr lang="en-US" sz="6400" dirty="0" smtClean="0"/>
          </a:p>
          <a:p>
            <a:r>
              <a:rPr lang="en-US" sz="6400" dirty="0" smtClean="0"/>
              <a:t>There are two exceptions: EMS2C12 is missing 2 mezzanines in different ML which actually create a tiny loss in acceptance a few tubes wide and BIS8C14 where 1 of 3 tube layers is missing (but the chamber is very small).</a:t>
            </a:r>
          </a:p>
          <a:p>
            <a:pPr>
              <a:buNone/>
            </a:pPr>
            <a:endParaRPr lang="en-US" sz="3500" dirty="0" smtClean="0"/>
          </a:p>
        </p:txBody>
      </p:sp>
      <p:pic>
        <p:nvPicPr>
          <p:cNvPr id="6" name="Picture 5" descr="mdt_status_111115.png"/>
          <p:cNvPicPr>
            <a:picLocks noChangeAspect="1"/>
          </p:cNvPicPr>
          <p:nvPr/>
        </p:nvPicPr>
        <p:blipFill>
          <a:blip r:embed="rId2" cstate="print"/>
          <a:stretch>
            <a:fillRect/>
          </a:stretch>
        </p:blipFill>
        <p:spPr>
          <a:xfrm>
            <a:off x="152400" y="990600"/>
            <a:ext cx="5530596" cy="5168781"/>
          </a:xfrm>
          <a:prstGeom prst="rect">
            <a:avLst/>
          </a:prstGeom>
        </p:spPr>
      </p:pic>
      <p:sp>
        <p:nvSpPr>
          <p:cNvPr id="7" name="Date Placeholder 6"/>
          <p:cNvSpPr>
            <a:spLocks noGrp="1"/>
          </p:cNvSpPr>
          <p:nvPr>
            <p:ph type="dt" sz="half" idx="10"/>
          </p:nvPr>
        </p:nvSpPr>
        <p:spPr/>
        <p:txBody>
          <a:bodyPr/>
          <a:lstStyle/>
          <a:p>
            <a:r>
              <a:rPr lang="en-US" smtClean="0"/>
              <a:t>Muon Week Nov. 2011</a:t>
            </a:r>
            <a:endParaRPr lang="en-US" dirty="0" smtClean="0"/>
          </a:p>
        </p:txBody>
      </p:sp>
      <p:sp>
        <p:nvSpPr>
          <p:cNvPr id="8" name="Slide Number Placeholder 7"/>
          <p:cNvSpPr>
            <a:spLocks noGrp="1"/>
          </p:cNvSpPr>
          <p:nvPr>
            <p:ph type="sldNum" sz="quarter" idx="12"/>
          </p:nvPr>
        </p:nvSpPr>
        <p:spPr/>
        <p:txBody>
          <a:bodyPr/>
          <a:lstStyle/>
          <a:p>
            <a:fld id="{B6F15528-21DE-4FAA-801E-634DDDAF4B2B}" type="slidenum">
              <a:rPr lang="en-US" smtClean="0"/>
              <a:pPr/>
              <a:t>6</a:t>
            </a:fld>
            <a:endParaRPr lang="en-US" dirty="0"/>
          </a:p>
        </p:txBody>
      </p:sp>
      <p:sp>
        <p:nvSpPr>
          <p:cNvPr id="9" name="Footer Placeholder 8"/>
          <p:cNvSpPr>
            <a:spLocks noGrp="1"/>
          </p:cNvSpPr>
          <p:nvPr>
            <p:ph type="ftr" sz="quarter" idx="11"/>
          </p:nvPr>
        </p:nvSpPr>
        <p:spPr/>
        <p:txBody>
          <a:bodyPr/>
          <a:lstStyle/>
          <a:p>
            <a:r>
              <a:rPr lang="en-US" smtClean="0"/>
              <a:t>A. Polini,  S. Zimmermann</a:t>
            </a:r>
            <a:endParaRPr lang="en-US" dirty="0" smtClean="0"/>
          </a:p>
        </p:txBody>
      </p:sp>
      <p:sp>
        <p:nvSpPr>
          <p:cNvPr id="10" name="TextBox 9"/>
          <p:cNvSpPr txBox="1"/>
          <p:nvPr/>
        </p:nvSpPr>
        <p:spPr>
          <a:xfrm>
            <a:off x="8472021" y="0"/>
            <a:ext cx="684803" cy="369332"/>
          </a:xfrm>
          <a:prstGeom prst="rect">
            <a:avLst/>
          </a:prstGeom>
          <a:solidFill>
            <a:srgbClr val="FFC000"/>
          </a:solidFill>
        </p:spPr>
        <p:txBody>
          <a:bodyPr wrap="none" rtlCol="0">
            <a:spAutoFit/>
          </a:bodyPr>
          <a:lstStyle/>
          <a:p>
            <a:r>
              <a:rPr lang="en-US" dirty="0" smtClean="0">
                <a:latin typeface="Arial" pitchFamily="34" charset="0"/>
                <a:cs typeface="Arial" pitchFamily="34" charset="0"/>
              </a:rPr>
              <a:t>MDT</a:t>
            </a:r>
            <a:endParaRPr lang="en-US" dirty="0">
              <a:latin typeface="Arial" pitchFamily="34" charset="0"/>
              <a:cs typeface="Arial" pitchFamily="34"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MDT Operation and Plans</a:t>
            </a:r>
            <a:endParaRPr lang="en-US" dirty="0"/>
          </a:p>
        </p:txBody>
      </p:sp>
      <p:sp>
        <p:nvSpPr>
          <p:cNvPr id="3" name="Content Placeholder 2"/>
          <p:cNvSpPr>
            <a:spLocks noGrp="1"/>
          </p:cNvSpPr>
          <p:nvPr>
            <p:ph idx="1"/>
          </p:nvPr>
        </p:nvSpPr>
        <p:spPr>
          <a:xfrm>
            <a:off x="457200" y="1066800"/>
            <a:ext cx="8229600" cy="5562600"/>
          </a:xfrm>
        </p:spPr>
        <p:txBody>
          <a:bodyPr>
            <a:noAutofit/>
          </a:bodyPr>
          <a:lstStyle/>
          <a:p>
            <a:pPr>
              <a:buNone/>
            </a:pPr>
            <a:r>
              <a:rPr lang="en-US" sz="2400" dirty="0" smtClean="0"/>
              <a:t>Operation:</a:t>
            </a:r>
            <a:endParaRPr lang="en-US" sz="1600" dirty="0" smtClean="0"/>
          </a:p>
          <a:p>
            <a:r>
              <a:rPr lang="en-US" sz="1600" dirty="0" smtClean="0"/>
              <a:t>MDT:  Very stable both DAQ and DCS wise</a:t>
            </a:r>
          </a:p>
          <a:p>
            <a:r>
              <a:rPr lang="en-US" sz="1600" dirty="0" err="1" smtClean="0"/>
              <a:t>Stopless</a:t>
            </a:r>
            <a:r>
              <a:rPr lang="en-US" sz="1600" dirty="0" smtClean="0"/>
              <a:t> recovery has been improved to handle the following cases: </a:t>
            </a:r>
          </a:p>
          <a:p>
            <a:pPr lvl="1"/>
            <a:r>
              <a:rPr lang="en-US" sz="1600" dirty="0" smtClean="0"/>
              <a:t>A mezzanine is dropped</a:t>
            </a:r>
          </a:p>
          <a:p>
            <a:pPr lvl="1"/>
            <a:r>
              <a:rPr lang="en-US" sz="1600" dirty="0" smtClean="0"/>
              <a:t> A chamber is dropped</a:t>
            </a:r>
          </a:p>
          <a:p>
            <a:pPr lvl="1"/>
            <a:r>
              <a:rPr lang="en-US" sz="1600" dirty="0" smtClean="0"/>
              <a:t>LHC clock has a jump or a glitch and the TIM module goes busy.</a:t>
            </a:r>
          </a:p>
          <a:p>
            <a:pPr lvl="1"/>
            <a:r>
              <a:rPr lang="en-US" sz="1600" dirty="0" smtClean="0"/>
              <a:t>A ROD goes busy (still deserves some debugging).</a:t>
            </a:r>
          </a:p>
          <a:p>
            <a:pPr lvl="1">
              <a:buNone/>
            </a:pPr>
            <a:endParaRPr lang="en-US" sz="1050" dirty="0" smtClean="0"/>
          </a:p>
          <a:p>
            <a:pPr>
              <a:buNone/>
            </a:pPr>
            <a:r>
              <a:rPr lang="en-US" sz="2400" dirty="0" smtClean="0"/>
              <a:t>Plans for the shutdown:</a:t>
            </a:r>
          </a:p>
          <a:p>
            <a:r>
              <a:rPr lang="en-US" sz="1600" dirty="0" smtClean="0"/>
              <a:t>EE chambers installation (Complete installation of missing EES and EEL                                         chambers of side C; side A will follow in 2013/2014)</a:t>
            </a:r>
          </a:p>
          <a:p>
            <a:pPr>
              <a:buNone/>
            </a:pPr>
            <a:r>
              <a:rPr lang="en-US" sz="1600" dirty="0" smtClean="0">
                <a:sym typeface="Wingdings" pitchFamily="2" charset="2"/>
              </a:rPr>
              <a:t>	 </a:t>
            </a:r>
            <a:r>
              <a:rPr lang="en-US" sz="1600" dirty="0" smtClean="0"/>
              <a:t>see Lulu Liu's and </a:t>
            </a:r>
            <a:r>
              <a:rPr lang="en-US" sz="1600" dirty="0" err="1" smtClean="0"/>
              <a:t>Jorg</a:t>
            </a:r>
            <a:r>
              <a:rPr lang="en-US" sz="1600" dirty="0" smtClean="0"/>
              <a:t> </a:t>
            </a:r>
            <a:r>
              <a:rPr lang="en-US" sz="1600" dirty="0" err="1" smtClean="0"/>
              <a:t>Dubbert’s</a:t>
            </a:r>
            <a:r>
              <a:rPr lang="en-US" sz="1600" dirty="0" smtClean="0"/>
              <a:t> presentations</a:t>
            </a:r>
          </a:p>
          <a:p>
            <a:r>
              <a:rPr lang="en-US" sz="1600" dirty="0" smtClean="0"/>
              <a:t>Gas System:</a:t>
            </a:r>
          </a:p>
          <a:p>
            <a:pPr lvl="1"/>
            <a:r>
              <a:rPr lang="en-US" sz="1400" dirty="0" smtClean="0"/>
              <a:t>Fix of EO gas leaks. So far at least we know of 45 channels with leaks (8 large, 14 medium, 23 small leaks). Each channel serves one Multilayer of 6 chambers. From January to July we had 15 new leaks, 14 leaks got worse, 16 stayed the same class.</a:t>
            </a:r>
          </a:p>
          <a:p>
            <a:pPr lvl="1"/>
            <a:r>
              <a:rPr lang="en-US" sz="1400" dirty="0" smtClean="0"/>
              <a:t>Full leak test of all channels (barrel + </a:t>
            </a:r>
            <a:r>
              <a:rPr lang="en-US" sz="1400" dirty="0" err="1" smtClean="0"/>
              <a:t>endcap</a:t>
            </a:r>
            <a:r>
              <a:rPr lang="en-US" sz="1400" dirty="0" smtClean="0"/>
              <a:t>) over Christmas as usual, then early January ML by ML search on EO, then fixing of EO gas leaks.</a:t>
            </a:r>
            <a:endParaRPr lang="en-US" sz="1600" dirty="0" smtClean="0"/>
          </a:p>
          <a:p>
            <a:r>
              <a:rPr lang="en-US" sz="1600" dirty="0" smtClean="0"/>
              <a:t>The usual small repairs on the front-end electronics</a:t>
            </a:r>
          </a:p>
        </p:txBody>
      </p:sp>
      <p:sp>
        <p:nvSpPr>
          <p:cNvPr id="4" name="Date Placeholder 3"/>
          <p:cNvSpPr>
            <a:spLocks noGrp="1"/>
          </p:cNvSpPr>
          <p:nvPr>
            <p:ph type="dt" sz="half" idx="10"/>
          </p:nvPr>
        </p:nvSpPr>
        <p:spPr/>
        <p:txBody>
          <a:bodyPr/>
          <a:lstStyle/>
          <a:p>
            <a:r>
              <a:rPr lang="en-US" smtClean="0"/>
              <a:t>Muon Week Nov. 2011</a:t>
            </a:r>
            <a:endParaRPr lang="en-US" dirty="0" smtClean="0"/>
          </a:p>
        </p:txBody>
      </p:sp>
      <p:sp>
        <p:nvSpPr>
          <p:cNvPr id="5" name="Footer Placeholder 4"/>
          <p:cNvSpPr>
            <a:spLocks noGrp="1"/>
          </p:cNvSpPr>
          <p:nvPr>
            <p:ph type="ftr" sz="quarter" idx="11"/>
          </p:nvPr>
        </p:nvSpPr>
        <p:spPr/>
        <p:txBody>
          <a:bodyPr/>
          <a:lstStyle/>
          <a:p>
            <a:r>
              <a:rPr lang="en-US" smtClean="0"/>
              <a:t>A. Polini,  S. Zimmermann</a:t>
            </a:r>
            <a:endParaRPr lang="en-US" dirty="0" smtClean="0"/>
          </a:p>
        </p:txBody>
      </p:sp>
      <p:sp>
        <p:nvSpPr>
          <p:cNvPr id="6" name="Slide Number Placeholder 5"/>
          <p:cNvSpPr>
            <a:spLocks noGrp="1"/>
          </p:cNvSpPr>
          <p:nvPr>
            <p:ph type="sldNum" sz="quarter" idx="12"/>
          </p:nvPr>
        </p:nvSpPr>
        <p:spPr/>
        <p:txBody>
          <a:bodyPr/>
          <a:lstStyle/>
          <a:p>
            <a:fld id="{B6F15528-21DE-4FAA-801E-634DDDAF4B2B}" type="slidenum">
              <a:rPr lang="en-US" smtClean="0"/>
              <a:pPr/>
              <a:t>7</a:t>
            </a:fld>
            <a:endParaRPr lang="en-US" dirty="0"/>
          </a:p>
        </p:txBody>
      </p:sp>
      <p:sp>
        <p:nvSpPr>
          <p:cNvPr id="8" name="TextBox 7"/>
          <p:cNvSpPr txBox="1"/>
          <p:nvPr/>
        </p:nvSpPr>
        <p:spPr>
          <a:xfrm>
            <a:off x="8472021" y="0"/>
            <a:ext cx="684803" cy="369332"/>
          </a:xfrm>
          <a:prstGeom prst="rect">
            <a:avLst/>
          </a:prstGeom>
          <a:solidFill>
            <a:srgbClr val="FFC000"/>
          </a:solidFill>
        </p:spPr>
        <p:txBody>
          <a:bodyPr wrap="none" rtlCol="0">
            <a:spAutoFit/>
          </a:bodyPr>
          <a:lstStyle/>
          <a:p>
            <a:r>
              <a:rPr lang="en-US" dirty="0" smtClean="0">
                <a:latin typeface="Arial" pitchFamily="34" charset="0"/>
                <a:cs typeface="Arial" pitchFamily="34" charset="0"/>
              </a:rPr>
              <a:t>MDT</a:t>
            </a:r>
            <a:endParaRPr lang="en-US" dirty="0">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762000"/>
          </a:xfrm>
        </p:spPr>
        <p:txBody>
          <a:bodyPr/>
          <a:lstStyle/>
          <a:p>
            <a:r>
              <a:rPr lang="en-US" dirty="0" smtClean="0"/>
              <a:t>TGC Detector Status</a:t>
            </a:r>
            <a:endParaRPr lang="en-US" dirty="0"/>
          </a:p>
        </p:txBody>
      </p:sp>
      <p:sp>
        <p:nvSpPr>
          <p:cNvPr id="3" name="Content Placeholder 2"/>
          <p:cNvSpPr>
            <a:spLocks noGrp="1"/>
          </p:cNvSpPr>
          <p:nvPr>
            <p:ph idx="1"/>
          </p:nvPr>
        </p:nvSpPr>
        <p:spPr>
          <a:xfrm>
            <a:off x="152400" y="1143000"/>
            <a:ext cx="8763000" cy="5059363"/>
          </a:xfrm>
        </p:spPr>
        <p:txBody>
          <a:bodyPr>
            <a:normAutofit lnSpcReduction="10000"/>
          </a:bodyPr>
          <a:lstStyle/>
          <a:p>
            <a:r>
              <a:rPr lang="en-US" sz="2000" dirty="0" smtClean="0"/>
              <a:t>TGC units not holding HV:</a:t>
            </a:r>
          </a:p>
          <a:p>
            <a:pPr lvl="1"/>
            <a:r>
              <a:rPr lang="en-US" sz="1800" dirty="0" smtClean="0"/>
              <a:t>Now 80 out of 3588</a:t>
            </a:r>
          </a:p>
          <a:p>
            <a:pPr lvl="1"/>
            <a:r>
              <a:rPr lang="en-US" sz="1800" dirty="0" smtClean="0"/>
              <a:t>affected detector fraction is 2.2%</a:t>
            </a:r>
          </a:p>
          <a:p>
            <a:pPr lvl="1"/>
            <a:r>
              <a:rPr lang="en-US" sz="1800" dirty="0" smtClean="0"/>
              <a:t>Affected region </a:t>
            </a:r>
            <a:r>
              <a:rPr lang="en-US" sz="1800" dirty="0" err="1" smtClean="0"/>
              <a:t>w.r.t</a:t>
            </a:r>
            <a:r>
              <a:rPr lang="en-US" sz="1800" dirty="0" smtClean="0"/>
              <a:t>. to primary </a:t>
            </a:r>
            <a:r>
              <a:rPr lang="en-US" sz="1800" dirty="0" err="1" smtClean="0"/>
              <a:t>muon</a:t>
            </a:r>
            <a:r>
              <a:rPr lang="en-US" sz="1800" dirty="0" smtClean="0"/>
              <a:t> L1 trigger is 0.08% (only if same units in multiple layers affected)</a:t>
            </a:r>
          </a:p>
          <a:p>
            <a:pPr lvl="1">
              <a:buNone/>
            </a:pPr>
            <a:r>
              <a:rPr lang="en-US" sz="1800" dirty="0" smtClean="0"/>
              <a:t> </a:t>
            </a:r>
          </a:p>
          <a:p>
            <a:pPr lvl="1">
              <a:buFont typeface="Wingdings"/>
              <a:buChar char="à"/>
            </a:pPr>
            <a:r>
              <a:rPr lang="en-US" sz="1800" dirty="0" smtClean="0"/>
              <a:t>Need of careful monitoring of the development</a:t>
            </a:r>
          </a:p>
          <a:p>
            <a:pPr lvl="1">
              <a:buFont typeface="Wingdings"/>
              <a:buChar char="à"/>
            </a:pPr>
            <a:endParaRPr lang="en-US" sz="1800" kern="0" dirty="0" smtClean="0"/>
          </a:p>
          <a:p>
            <a:r>
              <a:rPr lang="en-US" sz="2000" kern="0" dirty="0" smtClean="0"/>
              <a:t>During Christmas shutdown operate</a:t>
            </a:r>
          </a:p>
          <a:p>
            <a:pPr>
              <a:buNone/>
            </a:pPr>
            <a:r>
              <a:rPr lang="en-US" sz="2000" kern="0" dirty="0" smtClean="0"/>
              <a:t>	TGCs on pure CO</a:t>
            </a:r>
            <a:r>
              <a:rPr lang="en-US" sz="2000" kern="0" baseline="-25000" dirty="0" smtClean="0"/>
              <a:t>2</a:t>
            </a:r>
            <a:r>
              <a:rPr lang="en-US" sz="2000" kern="0" dirty="0" smtClean="0"/>
              <a:t>: try to burn off</a:t>
            </a:r>
          </a:p>
          <a:p>
            <a:pPr>
              <a:buNone/>
            </a:pPr>
            <a:r>
              <a:rPr lang="en-US" sz="2000" kern="0" dirty="0" smtClean="0"/>
              <a:t>	deposits on wires by allowing</a:t>
            </a:r>
          </a:p>
          <a:p>
            <a:pPr>
              <a:buNone/>
            </a:pPr>
            <a:r>
              <a:rPr lang="en-US" sz="2000" kern="0" dirty="0" smtClean="0"/>
              <a:t>	temporarily high currents</a:t>
            </a:r>
          </a:p>
          <a:p>
            <a:endParaRPr lang="en-US" sz="2000" dirty="0" smtClean="0"/>
          </a:p>
          <a:p>
            <a:r>
              <a:rPr lang="en-US" sz="2000" dirty="0" smtClean="0"/>
              <a:t>LV, threshold, readout 100%                                                                             operational</a:t>
            </a:r>
            <a:endParaRPr lang="en-US" dirty="0" smtClean="0"/>
          </a:p>
          <a:p>
            <a:endParaRPr lang="en-US" dirty="0"/>
          </a:p>
        </p:txBody>
      </p:sp>
      <p:sp>
        <p:nvSpPr>
          <p:cNvPr id="4" name="Date Placeholder 3"/>
          <p:cNvSpPr>
            <a:spLocks noGrp="1"/>
          </p:cNvSpPr>
          <p:nvPr>
            <p:ph type="dt" sz="half" idx="10"/>
          </p:nvPr>
        </p:nvSpPr>
        <p:spPr/>
        <p:txBody>
          <a:bodyPr/>
          <a:lstStyle/>
          <a:p>
            <a:r>
              <a:rPr lang="en-US" smtClean="0"/>
              <a:t>Muon Week Nov. 2011</a:t>
            </a:r>
            <a:endParaRPr lang="en-US" dirty="0" smtClean="0"/>
          </a:p>
        </p:txBody>
      </p:sp>
      <p:sp>
        <p:nvSpPr>
          <p:cNvPr id="5" name="Footer Placeholder 4"/>
          <p:cNvSpPr>
            <a:spLocks noGrp="1"/>
          </p:cNvSpPr>
          <p:nvPr>
            <p:ph type="ftr" sz="quarter" idx="11"/>
          </p:nvPr>
        </p:nvSpPr>
        <p:spPr/>
        <p:txBody>
          <a:bodyPr/>
          <a:lstStyle/>
          <a:p>
            <a:r>
              <a:rPr lang="en-US" smtClean="0"/>
              <a:t>A. Polini,  S. Zimmermann</a:t>
            </a:r>
            <a:endParaRPr lang="en-US" dirty="0" smtClean="0"/>
          </a:p>
        </p:txBody>
      </p:sp>
      <p:sp>
        <p:nvSpPr>
          <p:cNvPr id="6" name="Slide Number Placeholder 5"/>
          <p:cNvSpPr>
            <a:spLocks noGrp="1"/>
          </p:cNvSpPr>
          <p:nvPr>
            <p:ph type="sldNum" sz="quarter" idx="12"/>
          </p:nvPr>
        </p:nvSpPr>
        <p:spPr/>
        <p:txBody>
          <a:bodyPr/>
          <a:lstStyle/>
          <a:p>
            <a:fld id="{B6F15528-21DE-4FAA-801E-634DDDAF4B2B}" type="slidenum">
              <a:rPr lang="en-US" smtClean="0"/>
              <a:pPr/>
              <a:t>8</a:t>
            </a:fld>
            <a:endParaRPr lang="en-US" dirty="0"/>
          </a:p>
        </p:txBody>
      </p:sp>
      <p:pic>
        <p:nvPicPr>
          <p:cNvPr id="21" name="Picture 20" descr="TGC_HV_dead.png"/>
          <p:cNvPicPr>
            <a:picLocks noChangeAspect="1"/>
          </p:cNvPicPr>
          <p:nvPr/>
        </p:nvPicPr>
        <p:blipFill>
          <a:blip r:embed="rId2" cstate="print"/>
          <a:srcRect l="3439" t="-13158"/>
          <a:stretch>
            <a:fillRect/>
          </a:stretch>
        </p:blipFill>
        <p:spPr>
          <a:xfrm>
            <a:off x="4800600" y="3581400"/>
            <a:ext cx="4343400" cy="3276600"/>
          </a:xfrm>
          <a:prstGeom prst="rect">
            <a:avLst/>
          </a:prstGeom>
          <a:ln>
            <a:solidFill>
              <a:srgbClr val="002060"/>
            </a:solidFill>
          </a:ln>
        </p:spPr>
      </p:pic>
      <p:cxnSp>
        <p:nvCxnSpPr>
          <p:cNvPr id="22" name="Straight Arrow Connector 21"/>
          <p:cNvCxnSpPr/>
          <p:nvPr/>
        </p:nvCxnSpPr>
        <p:spPr>
          <a:xfrm>
            <a:off x="5507185" y="6436099"/>
            <a:ext cx="3115126" cy="845"/>
          </a:xfrm>
          <a:prstGeom prst="straightConnector1">
            <a:avLst/>
          </a:prstGeom>
          <a:ln>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334932" y="6478524"/>
            <a:ext cx="612105" cy="249843"/>
          </a:xfrm>
          <a:prstGeom prst="rect">
            <a:avLst/>
          </a:prstGeom>
          <a:noFill/>
        </p:spPr>
        <p:txBody>
          <a:bodyPr wrap="none" rtlCol="0">
            <a:spAutoFit/>
          </a:bodyPr>
          <a:lstStyle/>
          <a:p>
            <a:r>
              <a:rPr lang="en-US" dirty="0" smtClean="0">
                <a:solidFill>
                  <a:srgbClr val="C00000"/>
                </a:solidFill>
              </a:rPr>
              <a:t>Mar ‘11</a:t>
            </a:r>
            <a:endParaRPr lang="en-US" dirty="0">
              <a:solidFill>
                <a:srgbClr val="C00000"/>
              </a:solidFill>
            </a:endParaRPr>
          </a:p>
        </p:txBody>
      </p:sp>
      <p:sp>
        <p:nvSpPr>
          <p:cNvPr id="24" name="TextBox 23"/>
          <p:cNvSpPr txBox="1"/>
          <p:nvPr/>
        </p:nvSpPr>
        <p:spPr>
          <a:xfrm>
            <a:off x="8167183" y="6466121"/>
            <a:ext cx="720344" cy="299811"/>
          </a:xfrm>
          <a:prstGeom prst="rect">
            <a:avLst/>
          </a:prstGeom>
          <a:noFill/>
        </p:spPr>
        <p:txBody>
          <a:bodyPr wrap="none" rtlCol="0">
            <a:spAutoFit/>
          </a:bodyPr>
          <a:lstStyle/>
          <a:p>
            <a:r>
              <a:rPr lang="en-US" dirty="0" smtClean="0">
                <a:solidFill>
                  <a:srgbClr val="C00000"/>
                </a:solidFill>
              </a:rPr>
              <a:t>Nov ‘11</a:t>
            </a:r>
            <a:endParaRPr lang="en-US" dirty="0">
              <a:solidFill>
                <a:srgbClr val="C00000"/>
              </a:solidFill>
            </a:endParaRPr>
          </a:p>
        </p:txBody>
      </p:sp>
      <p:cxnSp>
        <p:nvCxnSpPr>
          <p:cNvPr id="25" name="Straight Arrow Connector 24"/>
          <p:cNvCxnSpPr/>
          <p:nvPr/>
        </p:nvCxnSpPr>
        <p:spPr>
          <a:xfrm>
            <a:off x="7803893" y="4156411"/>
            <a:ext cx="0" cy="409175"/>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
        <p:nvSpPr>
          <p:cNvPr id="26" name="TextBox 25"/>
          <p:cNvSpPr txBox="1"/>
          <p:nvPr/>
        </p:nvSpPr>
        <p:spPr>
          <a:xfrm>
            <a:off x="7187739" y="3571875"/>
            <a:ext cx="1794081" cy="769441"/>
          </a:xfrm>
          <a:prstGeom prst="rect">
            <a:avLst/>
          </a:prstGeom>
          <a:noFill/>
        </p:spPr>
        <p:txBody>
          <a:bodyPr wrap="none" rtlCol="0">
            <a:spAutoFit/>
          </a:bodyPr>
          <a:lstStyle/>
          <a:p>
            <a:r>
              <a:rPr lang="en-US" sz="1100" dirty="0">
                <a:solidFill>
                  <a:srgbClr val="C00000"/>
                </a:solidFill>
              </a:rPr>
              <a:t>T</a:t>
            </a:r>
            <a:r>
              <a:rPr lang="en-US" sz="1100" dirty="0" smtClean="0">
                <a:solidFill>
                  <a:srgbClr val="C00000"/>
                </a:solidFill>
              </a:rPr>
              <a:t>echnical Stop: </a:t>
            </a:r>
          </a:p>
          <a:p>
            <a:r>
              <a:rPr lang="en-US" sz="1100" dirty="0">
                <a:solidFill>
                  <a:srgbClr val="C00000"/>
                </a:solidFill>
              </a:rPr>
              <a:t>R</a:t>
            </a:r>
            <a:r>
              <a:rPr lang="en-US" sz="1100" dirty="0" smtClean="0">
                <a:solidFill>
                  <a:srgbClr val="C00000"/>
                </a:solidFill>
              </a:rPr>
              <a:t>ecovery of few units with</a:t>
            </a:r>
          </a:p>
          <a:p>
            <a:r>
              <a:rPr lang="en-US" sz="1100" dirty="0">
                <a:solidFill>
                  <a:srgbClr val="C00000"/>
                </a:solidFill>
              </a:rPr>
              <a:t>t</a:t>
            </a:r>
            <a:r>
              <a:rPr lang="en-US" sz="1100" dirty="0" smtClean="0">
                <a:solidFill>
                  <a:srgbClr val="C00000"/>
                </a:solidFill>
              </a:rPr>
              <a:t>rip problems due to power </a:t>
            </a:r>
          </a:p>
          <a:p>
            <a:r>
              <a:rPr lang="en-US" sz="1100" dirty="0" smtClean="0">
                <a:solidFill>
                  <a:srgbClr val="C00000"/>
                </a:solidFill>
              </a:rPr>
              <a:t>supply</a:t>
            </a:r>
          </a:p>
        </p:txBody>
      </p:sp>
      <p:sp>
        <p:nvSpPr>
          <p:cNvPr id="19" name="Oval 18"/>
          <p:cNvSpPr/>
          <p:nvPr/>
        </p:nvSpPr>
        <p:spPr>
          <a:xfrm>
            <a:off x="7704498" y="4624039"/>
            <a:ext cx="229671" cy="7014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Oval 19"/>
          <p:cNvSpPr/>
          <p:nvPr/>
        </p:nvSpPr>
        <p:spPr>
          <a:xfrm>
            <a:off x="6728398" y="4682493"/>
            <a:ext cx="229671" cy="701443"/>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p:cNvSpPr/>
          <p:nvPr/>
        </p:nvSpPr>
        <p:spPr>
          <a:xfrm>
            <a:off x="8382000" y="4800600"/>
            <a:ext cx="152400" cy="45719"/>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TextBox 27"/>
          <p:cNvSpPr txBox="1"/>
          <p:nvPr/>
        </p:nvSpPr>
        <p:spPr>
          <a:xfrm>
            <a:off x="8472021" y="0"/>
            <a:ext cx="671979" cy="369332"/>
          </a:xfrm>
          <a:prstGeom prst="rect">
            <a:avLst/>
          </a:prstGeom>
          <a:solidFill>
            <a:schemeClr val="accent2">
              <a:lumMod val="75000"/>
            </a:schemeClr>
          </a:solidFill>
        </p:spPr>
        <p:txBody>
          <a:bodyPr wrap="none" rtlCol="0">
            <a:spAutoFit/>
          </a:bodyPr>
          <a:lstStyle/>
          <a:p>
            <a:r>
              <a:rPr lang="en-US" dirty="0" smtClean="0">
                <a:latin typeface="Arial" pitchFamily="34" charset="0"/>
                <a:cs typeface="Arial" pitchFamily="34" charset="0"/>
              </a:rPr>
              <a:t>TGC</a:t>
            </a:r>
            <a:endParaRPr lang="en-US" dirty="0">
              <a:latin typeface="Arial" pitchFamily="34" charset="0"/>
              <a:cs typeface="Arial" pitchFamily="34" charset="0"/>
            </a:endParaRPr>
          </a:p>
        </p:txBody>
      </p:sp>
      <p:sp>
        <p:nvSpPr>
          <p:cNvPr id="29" name="TextBox 28"/>
          <p:cNvSpPr txBox="1"/>
          <p:nvPr/>
        </p:nvSpPr>
        <p:spPr>
          <a:xfrm>
            <a:off x="8077200" y="4267200"/>
            <a:ext cx="917239" cy="261610"/>
          </a:xfrm>
          <a:prstGeom prst="rect">
            <a:avLst/>
          </a:prstGeom>
          <a:noFill/>
        </p:spPr>
        <p:txBody>
          <a:bodyPr wrap="none" rtlCol="0">
            <a:spAutoFit/>
          </a:bodyPr>
          <a:lstStyle/>
          <a:p>
            <a:r>
              <a:rPr lang="en-US" sz="1100" dirty="0" smtClean="0">
                <a:solidFill>
                  <a:srgbClr val="C00000"/>
                </a:solidFill>
              </a:rPr>
              <a:t>You are here</a:t>
            </a:r>
          </a:p>
        </p:txBody>
      </p:sp>
      <p:cxnSp>
        <p:nvCxnSpPr>
          <p:cNvPr id="30" name="Straight Arrow Connector 29"/>
          <p:cNvCxnSpPr/>
          <p:nvPr/>
        </p:nvCxnSpPr>
        <p:spPr>
          <a:xfrm>
            <a:off x="8458200" y="4495800"/>
            <a:ext cx="0" cy="256775"/>
          </a:xfrm>
          <a:prstGeom prst="straightConnector1">
            <a:avLst/>
          </a:prstGeom>
          <a:ln w="28575">
            <a:solidFill>
              <a:srgbClr val="C00000"/>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TGC Operation and Plans</a:t>
            </a:r>
            <a:endParaRPr lang="en-US" dirty="0"/>
          </a:p>
        </p:txBody>
      </p:sp>
      <p:sp>
        <p:nvSpPr>
          <p:cNvPr id="3" name="Content Placeholder 2"/>
          <p:cNvSpPr>
            <a:spLocks noGrp="1"/>
          </p:cNvSpPr>
          <p:nvPr>
            <p:ph idx="1"/>
          </p:nvPr>
        </p:nvSpPr>
        <p:spPr/>
        <p:txBody>
          <a:bodyPr>
            <a:normAutofit fontScale="62500" lnSpcReduction="20000"/>
          </a:bodyPr>
          <a:lstStyle/>
          <a:p>
            <a:pPr>
              <a:buNone/>
            </a:pPr>
            <a:r>
              <a:rPr lang="en-US" dirty="0" smtClean="0"/>
              <a:t>Operation:</a:t>
            </a:r>
          </a:p>
          <a:p>
            <a:r>
              <a:rPr lang="en-US" dirty="0" smtClean="0"/>
              <a:t>ROD: big improvement in the recovery procedure; now automatic fast recovery when a ROD goes busy or a star switch is dropped. If does not work, manual on the fly full reconfiguration</a:t>
            </a:r>
          </a:p>
          <a:p>
            <a:r>
              <a:rPr lang="en-US" dirty="0" smtClean="0"/>
              <a:t>Front-End: stable with a few recent hiccups. Rare and difficult to address. This will be done during the shutdown.</a:t>
            </a:r>
          </a:p>
          <a:p>
            <a:r>
              <a:rPr lang="en-US" dirty="0" smtClean="0"/>
              <a:t>GNAM: improvements in 2011 but still room for work in 2012</a:t>
            </a:r>
          </a:p>
          <a:p>
            <a:pPr>
              <a:buNone/>
            </a:pPr>
            <a:endParaRPr lang="en-US" dirty="0" smtClean="0"/>
          </a:p>
          <a:p>
            <a:pPr>
              <a:buNone/>
            </a:pPr>
            <a:r>
              <a:rPr lang="en-US" dirty="0" smtClean="0"/>
              <a:t>Shutdown Plans:</a:t>
            </a:r>
          </a:p>
          <a:p>
            <a:r>
              <a:rPr lang="en-US" dirty="0" smtClean="0"/>
              <a:t>Replacement of chambers ( less than 10 ) is planned</a:t>
            </a:r>
          </a:p>
          <a:p>
            <a:r>
              <a:rPr lang="en-US" dirty="0" smtClean="0"/>
              <a:t>Data recording scheme of the stand-alone </a:t>
            </a:r>
            <a:r>
              <a:rPr lang="en-US" dirty="0" err="1" smtClean="0"/>
              <a:t>partiton</a:t>
            </a:r>
            <a:r>
              <a:rPr lang="en-US" dirty="0" smtClean="0"/>
              <a:t> is modified</a:t>
            </a:r>
          </a:p>
          <a:p>
            <a:pPr lvl="1"/>
            <a:r>
              <a:rPr lang="en-US" dirty="0" smtClean="0"/>
              <a:t> ROD local recording to ROD </a:t>
            </a:r>
            <a:r>
              <a:rPr lang="en-US" dirty="0" smtClean="0">
                <a:sym typeface="Wingdings" pitchFamily="2" charset="2"/>
              </a:rPr>
              <a:t></a:t>
            </a:r>
            <a:r>
              <a:rPr lang="en-US" dirty="0" smtClean="0"/>
              <a:t> ROS </a:t>
            </a:r>
            <a:r>
              <a:rPr lang="en-US" dirty="0" smtClean="0">
                <a:sym typeface="Wingdings" pitchFamily="2" charset="2"/>
              </a:rPr>
              <a:t></a:t>
            </a:r>
            <a:r>
              <a:rPr lang="en-US" dirty="0" smtClean="0"/>
              <a:t> </a:t>
            </a:r>
            <a:r>
              <a:rPr lang="en-US" dirty="0" err="1" smtClean="0"/>
              <a:t>Muon</a:t>
            </a:r>
            <a:r>
              <a:rPr lang="en-US" dirty="0" smtClean="0"/>
              <a:t> Event Builder </a:t>
            </a:r>
            <a:r>
              <a:rPr lang="en-US" dirty="0" smtClean="0">
                <a:sym typeface="Wingdings" pitchFamily="2" charset="2"/>
              </a:rPr>
              <a:t></a:t>
            </a:r>
            <a:r>
              <a:rPr lang="en-US" dirty="0" smtClean="0"/>
              <a:t> Castor</a:t>
            </a:r>
          </a:p>
          <a:p>
            <a:r>
              <a:rPr lang="en-US" dirty="0" smtClean="0"/>
              <a:t>Change four VME power supplies which currently have no monitoring</a:t>
            </a:r>
          </a:p>
        </p:txBody>
      </p:sp>
      <p:sp>
        <p:nvSpPr>
          <p:cNvPr id="4" name="Date Placeholder 3"/>
          <p:cNvSpPr>
            <a:spLocks noGrp="1"/>
          </p:cNvSpPr>
          <p:nvPr>
            <p:ph type="dt" sz="half" idx="10"/>
          </p:nvPr>
        </p:nvSpPr>
        <p:spPr/>
        <p:txBody>
          <a:bodyPr/>
          <a:lstStyle/>
          <a:p>
            <a:r>
              <a:rPr lang="en-US" smtClean="0"/>
              <a:t>Muon Week Nov. 2011</a:t>
            </a:r>
            <a:endParaRPr lang="en-US" dirty="0" smtClean="0"/>
          </a:p>
        </p:txBody>
      </p:sp>
      <p:sp>
        <p:nvSpPr>
          <p:cNvPr id="5" name="Footer Placeholder 4"/>
          <p:cNvSpPr>
            <a:spLocks noGrp="1"/>
          </p:cNvSpPr>
          <p:nvPr>
            <p:ph type="ftr" sz="quarter" idx="11"/>
          </p:nvPr>
        </p:nvSpPr>
        <p:spPr/>
        <p:txBody>
          <a:bodyPr/>
          <a:lstStyle/>
          <a:p>
            <a:r>
              <a:rPr lang="en-US" smtClean="0"/>
              <a:t>A. Polini,  S. Zimmermann</a:t>
            </a:r>
            <a:endParaRPr lang="en-US" dirty="0" smtClean="0"/>
          </a:p>
        </p:txBody>
      </p:sp>
      <p:sp>
        <p:nvSpPr>
          <p:cNvPr id="6" name="Slide Number Placeholder 5"/>
          <p:cNvSpPr>
            <a:spLocks noGrp="1"/>
          </p:cNvSpPr>
          <p:nvPr>
            <p:ph type="sldNum" sz="quarter" idx="12"/>
          </p:nvPr>
        </p:nvSpPr>
        <p:spPr/>
        <p:txBody>
          <a:bodyPr/>
          <a:lstStyle/>
          <a:p>
            <a:fld id="{B6F15528-21DE-4FAA-801E-634DDDAF4B2B}" type="slidenum">
              <a:rPr lang="en-US" smtClean="0"/>
              <a:pPr/>
              <a:t>9</a:t>
            </a:fld>
            <a:endParaRPr lang="en-US" dirty="0"/>
          </a:p>
        </p:txBody>
      </p:sp>
      <p:sp>
        <p:nvSpPr>
          <p:cNvPr id="7" name="TextBox 6"/>
          <p:cNvSpPr txBox="1"/>
          <p:nvPr/>
        </p:nvSpPr>
        <p:spPr>
          <a:xfrm>
            <a:off x="8472021" y="0"/>
            <a:ext cx="671979" cy="369332"/>
          </a:xfrm>
          <a:prstGeom prst="rect">
            <a:avLst/>
          </a:prstGeom>
          <a:solidFill>
            <a:schemeClr val="accent2">
              <a:lumMod val="75000"/>
            </a:schemeClr>
          </a:solidFill>
        </p:spPr>
        <p:txBody>
          <a:bodyPr wrap="none" rtlCol="0">
            <a:spAutoFit/>
          </a:bodyPr>
          <a:lstStyle/>
          <a:p>
            <a:r>
              <a:rPr lang="en-US" dirty="0" smtClean="0">
                <a:latin typeface="Arial" pitchFamily="34" charset="0"/>
                <a:cs typeface="Arial" pitchFamily="34" charset="0"/>
              </a:rPr>
              <a:t>TGC</a:t>
            </a:r>
            <a:endParaRPr lang="en-US" dirty="0">
              <a:latin typeface="Arial" pitchFamily="34"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2205</TotalTime>
  <Words>2514</Words>
  <Application>Microsoft Office PowerPoint</Application>
  <PresentationFormat>On-screen Show (4:3)</PresentationFormat>
  <Paragraphs>370</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Office Theme</vt:lpstr>
      <vt:lpstr>Muon Operation</vt:lpstr>
      <vt:lpstr>CSC Detector Status</vt:lpstr>
      <vt:lpstr>CSC ROD Status (i)</vt:lpstr>
      <vt:lpstr>CSC ROD Status (ii)</vt:lpstr>
      <vt:lpstr>CSC ROD Status (iii)</vt:lpstr>
      <vt:lpstr>MDT Detector Status</vt:lpstr>
      <vt:lpstr>MDT Operation and Plans</vt:lpstr>
      <vt:lpstr>TGC Detector Status</vt:lpstr>
      <vt:lpstr>TGC Operation and Plans</vt:lpstr>
      <vt:lpstr>RPC Detector Status</vt:lpstr>
      <vt:lpstr>Long List of Shutdown Activities</vt:lpstr>
      <vt:lpstr>Barrel Level 1 Status</vt:lpstr>
      <vt:lpstr>DAQ Status and Plans</vt:lpstr>
      <vt:lpstr>Muon Alignment</vt:lpstr>
      <vt:lpstr>Data Taking and Data Quality</vt:lpstr>
      <vt:lpstr>…Not always smooth running</vt:lpstr>
      <vt:lpstr>Muon Shifts</vt:lpstr>
      <vt:lpstr>Slide 18</vt:lpstr>
      <vt:lpstr>Slide 19</vt:lpstr>
      <vt:lpstr>Slide 20</vt:lpstr>
      <vt:lpstr>Slide 21</vt:lpstr>
      <vt:lpstr>Experts Situation</vt:lpstr>
      <vt:lpstr>Conclusions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RPC issues of last week</dc:title>
  <dc:creator>aielli</dc:creator>
  <cp:lastModifiedBy>Alessandro Polini</cp:lastModifiedBy>
  <cp:revision>29</cp:revision>
  <dcterms:created xsi:type="dcterms:W3CDTF">2006-08-16T00:00:00Z</dcterms:created>
  <dcterms:modified xsi:type="dcterms:W3CDTF">2011-11-18T07:49:30Z</dcterms:modified>
</cp:coreProperties>
</file>