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2CBE8-F529-4F71-A1A4-1CC21D829495}" type="datetimeFigureOut">
              <a:rPr lang="en-US" smtClean="0"/>
              <a:t>11/15/2011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E3DD6-72B5-47D1-933C-09A7B696B0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84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E3DD6-72B5-47D1-933C-09A7B696B0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20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8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600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07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75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947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57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6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476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29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AABAE3-BB71-405B-9172-B3FBC3045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6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tlas.web.cern.ch/Atlas/private/ATLAS_CB/CB_Approved_Document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</a:t>
            </a:r>
            <a:r>
              <a:rPr lang="en-US" dirty="0" err="1" smtClean="0"/>
              <a:t>Muon</a:t>
            </a:r>
            <a:r>
              <a:rPr lang="en-US" dirty="0" smtClean="0"/>
              <a:t> PL Election 17-Nov-11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876799"/>
          </a:xfrm>
        </p:spPr>
        <p:txBody>
          <a:bodyPr>
            <a:normAutofit/>
          </a:bodyPr>
          <a:lstStyle/>
          <a:p>
            <a:r>
              <a:rPr lang="en-US" dirty="0" smtClean="0"/>
              <a:t>The Candidates for </a:t>
            </a:r>
            <a:r>
              <a:rPr lang="en-US" smtClean="0"/>
              <a:t>Term </a:t>
            </a:r>
            <a:r>
              <a:rPr lang="en-US" sz="2800" smtClean="0"/>
              <a:t>01-Mar-12 </a:t>
            </a:r>
            <a:r>
              <a:rPr lang="en-US" sz="2800" smtClean="0"/>
              <a:t>to </a:t>
            </a:r>
            <a:r>
              <a:rPr lang="en-US" sz="2800" smtClean="0"/>
              <a:t>28</a:t>
            </a:r>
            <a:r>
              <a:rPr lang="en-US" sz="2800" smtClean="0"/>
              <a:t>-Feb-14</a:t>
            </a:r>
            <a:endParaRPr lang="en-US" sz="2800" dirty="0" smtClean="0"/>
          </a:p>
          <a:p>
            <a:pPr lvl="1"/>
            <a:r>
              <a:rPr lang="en-US" sz="3000" dirty="0" smtClean="0"/>
              <a:t>Tatsuo Kawamoto (</a:t>
            </a:r>
            <a:r>
              <a:rPr lang="en-US" sz="3000" dirty="0" smtClean="0">
                <a:effectLst/>
              </a:rPr>
              <a:t>University of Tokyo (JP)</a:t>
            </a:r>
            <a:r>
              <a:rPr lang="en-US" sz="3000" dirty="0" smtClean="0"/>
              <a:t>)</a:t>
            </a:r>
          </a:p>
          <a:p>
            <a:pPr lvl="2"/>
            <a:r>
              <a:rPr lang="en-US" sz="2600" dirty="0" smtClean="0"/>
              <a:t>Seeking 1</a:t>
            </a:r>
            <a:r>
              <a:rPr lang="en-US" sz="2600" baseline="30000" dirty="0" smtClean="0"/>
              <a:t>st</a:t>
            </a:r>
            <a:r>
              <a:rPr lang="en-US" sz="2600" dirty="0" smtClean="0"/>
              <a:t> 2-year term</a:t>
            </a:r>
          </a:p>
          <a:p>
            <a:pPr lvl="1"/>
            <a:r>
              <a:rPr lang="en-US" sz="3000" dirty="0" err="1" smtClean="0"/>
              <a:t>Ludovico</a:t>
            </a:r>
            <a:r>
              <a:rPr lang="en-US" sz="3000" dirty="0" smtClean="0"/>
              <a:t> </a:t>
            </a:r>
            <a:r>
              <a:rPr lang="en-US" sz="3000" dirty="0" err="1" smtClean="0"/>
              <a:t>Pontecorvo</a:t>
            </a:r>
            <a:r>
              <a:rPr lang="en-US" sz="3000" dirty="0" smtClean="0"/>
              <a:t> (</a:t>
            </a:r>
            <a:r>
              <a:rPr lang="it-IT" sz="3000" dirty="0" smtClean="0">
                <a:effectLst/>
              </a:rPr>
              <a:t>Universita e INFN, Roma I (IT)) </a:t>
            </a:r>
          </a:p>
          <a:p>
            <a:pPr lvl="2"/>
            <a:r>
              <a:rPr lang="it-IT" sz="2600" dirty="0" smtClean="0"/>
              <a:t>Seeking 3° 2-year term</a:t>
            </a:r>
          </a:p>
          <a:p>
            <a:r>
              <a:rPr lang="it-IT" dirty="0" smtClean="0"/>
              <a:t>Election rules will follow those for the ATLAS Spokesperson</a:t>
            </a:r>
          </a:p>
          <a:p>
            <a:pPr lvl="1"/>
            <a:r>
              <a:rPr lang="en-US" sz="1800" dirty="0">
                <a:hlinkClick r:id="rId2"/>
              </a:rPr>
              <a:t>https://atlas.web.cern.ch/Atlas/private/ATLAS_CB/CB_Approved_Documents</a:t>
            </a:r>
            <a:r>
              <a:rPr lang="en-US" sz="1800" dirty="0" smtClean="0">
                <a:hlinkClick r:id="rId2"/>
              </a:rPr>
              <a:t>/</a:t>
            </a:r>
            <a:endParaRPr lang="en-US" sz="1800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ABAE3-BB71-405B-9172-B3FBC3045F54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1727" y="304800"/>
            <a:ext cx="86868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Voting Procedure (Outgoing Spokesperson Standing for Re-election)</a:t>
            </a:r>
            <a:endParaRPr lang="en-US" sz="2000" b="1" dirty="0"/>
          </a:p>
          <a:p>
            <a:endParaRPr lang="en-US" sz="1600" dirty="0" smtClean="0"/>
          </a:p>
          <a:p>
            <a:r>
              <a:rPr lang="en-US" sz="1600" dirty="0" smtClean="0"/>
              <a:t>Under </a:t>
            </a:r>
            <a:r>
              <a:rPr lang="en-US" sz="1600" dirty="0"/>
              <a:t>rules of the collaboration </a:t>
            </a:r>
            <a:r>
              <a:rPr lang="en-US" sz="1600" dirty="0" smtClean="0"/>
              <a:t>he/she </a:t>
            </a:r>
            <a:r>
              <a:rPr lang="en-US" sz="1600" dirty="0"/>
              <a:t>must obtain a 2/3 majority for election to an additional </a:t>
            </a:r>
            <a:r>
              <a:rPr lang="en-US" sz="1600" dirty="0" smtClean="0"/>
              <a:t>term. All </a:t>
            </a:r>
            <a:r>
              <a:rPr lang="en-US" sz="1600" dirty="0"/>
              <a:t>candidates, including the outgoing spokesperson (OS), should be put to a vote. [To vote for the OS </a:t>
            </a:r>
            <a:r>
              <a:rPr lang="en-US" sz="1600" dirty="0" smtClean="0"/>
              <a:t>alone would </a:t>
            </a:r>
            <a:r>
              <a:rPr lang="en-US" sz="1600" dirty="0"/>
              <a:t>be unfair to him as some voters might switch their votes to him if their candidate were defeated</a:t>
            </a:r>
            <a:r>
              <a:rPr lang="en-US" sz="1600" dirty="0" smtClean="0"/>
              <a:t>.]</a:t>
            </a:r>
            <a:r>
              <a:rPr lang="en-US" sz="1600" u="sng" dirty="0" smtClean="0"/>
              <a:t> If </a:t>
            </a:r>
            <a:r>
              <a:rPr lang="en-US" sz="1600" u="sng" dirty="0"/>
              <a:t>someone has an overall majority, or the OS has a 2/3 majority, from all the institutions represented </a:t>
            </a:r>
            <a:r>
              <a:rPr lang="en-US" sz="1600" u="sng" dirty="0" smtClean="0"/>
              <a:t>then they </a:t>
            </a:r>
            <a:r>
              <a:rPr lang="en-US" sz="1600" u="sng" dirty="0"/>
              <a:t>are elected. Abstentions count against at this stage.</a:t>
            </a:r>
          </a:p>
          <a:p>
            <a:endParaRPr lang="en-US" sz="1600" dirty="0" smtClean="0"/>
          </a:p>
          <a:p>
            <a:r>
              <a:rPr lang="en-US" sz="1600" dirty="0" smtClean="0"/>
              <a:t>If </a:t>
            </a:r>
            <a:r>
              <a:rPr lang="en-US" sz="1600" dirty="0"/>
              <a:t>this is not the case, then the candidates with the two highest numbers of votes are </a:t>
            </a:r>
            <a:r>
              <a:rPr lang="en-US" sz="1600" dirty="0" smtClean="0"/>
              <a:t>retained. </a:t>
            </a:r>
            <a:r>
              <a:rPr lang="en-US" sz="1600" u="sng" dirty="0" smtClean="0"/>
              <a:t>If </a:t>
            </a:r>
            <a:r>
              <a:rPr lang="en-US" sz="1600" u="sng" dirty="0"/>
              <a:t>after the next vote a candidate, other than the OS, has a simple majority, not counting abstentions, </a:t>
            </a:r>
            <a:r>
              <a:rPr lang="en-US" sz="1600" u="sng" dirty="0" smtClean="0"/>
              <a:t>then they </a:t>
            </a:r>
            <a:r>
              <a:rPr lang="en-US" sz="1600" u="sng" dirty="0"/>
              <a:t>are elected.</a:t>
            </a:r>
          </a:p>
          <a:p>
            <a:endParaRPr lang="en-US" sz="1600" dirty="0" smtClean="0"/>
          </a:p>
          <a:p>
            <a:r>
              <a:rPr lang="en-US" sz="1600" u="sng" dirty="0" smtClean="0"/>
              <a:t>If </a:t>
            </a:r>
            <a:r>
              <a:rPr lang="en-US" sz="1600" u="sng" dirty="0"/>
              <a:t>the OS has less than 2/3 of the total vote, with abstentions counted against, then he is </a:t>
            </a:r>
            <a:r>
              <a:rPr lang="en-US" sz="1600" u="sng" dirty="0" smtClean="0"/>
              <a:t>eliminated. </a:t>
            </a:r>
            <a:r>
              <a:rPr lang="en-US" sz="1600" dirty="0" smtClean="0"/>
              <a:t>Given </a:t>
            </a:r>
            <a:r>
              <a:rPr lang="en-US" sz="1600" dirty="0"/>
              <a:t>that the OS's supporters might now prefer to vote for a person who had been eliminated at the </a:t>
            </a:r>
            <a:r>
              <a:rPr lang="en-US" sz="1600" dirty="0" smtClean="0"/>
              <a:t>earlier round</a:t>
            </a:r>
            <a:r>
              <a:rPr lang="en-US" sz="1600" dirty="0"/>
              <a:t>, all remaining candidates are brought back and the voting is repeated without the OS according to </a:t>
            </a:r>
            <a:r>
              <a:rPr lang="en-US" sz="1600" dirty="0" smtClean="0"/>
              <a:t>the previous rules. </a:t>
            </a:r>
          </a:p>
          <a:p>
            <a:endParaRPr lang="en-US" sz="1600" dirty="0"/>
          </a:p>
          <a:p>
            <a:r>
              <a:rPr lang="en-US" sz="1600" u="sng" dirty="0" smtClean="0"/>
              <a:t>In </a:t>
            </a:r>
            <a:r>
              <a:rPr lang="en-US" sz="1600" u="sng" dirty="0"/>
              <a:t>the case that there are only two candidates initially, one of whom is the OS, and neither achieves </a:t>
            </a:r>
            <a:r>
              <a:rPr lang="en-US" sz="1600" u="sng" dirty="0" smtClean="0"/>
              <a:t>the necessary </a:t>
            </a:r>
            <a:r>
              <a:rPr lang="en-US" sz="1600" u="sng" dirty="0"/>
              <a:t>majority (&gt;2/3 for the OS, &gt;1/2 for the other candidate) then the OS is eliminated and a vote is </a:t>
            </a:r>
            <a:r>
              <a:rPr lang="en-US" sz="1600" u="sng" dirty="0" smtClean="0"/>
              <a:t>taken for </a:t>
            </a:r>
            <a:r>
              <a:rPr lang="en-US" sz="1600" u="sng" dirty="0"/>
              <a:t>the other candidate with a simple majority required for election, not counting abstentions</a:t>
            </a:r>
            <a:r>
              <a:rPr lang="en-US" sz="1600" u="sng" dirty="0" smtClean="0"/>
              <a:t>.</a:t>
            </a:r>
          </a:p>
          <a:p>
            <a:endParaRPr lang="en-US" sz="1600" dirty="0"/>
          </a:p>
          <a:p>
            <a:r>
              <a:rPr lang="en-US" sz="1600" u="sng" dirty="0"/>
              <a:t>If the required majority is not achieved, the search committee will seek new candidates</a:t>
            </a:r>
            <a:r>
              <a:rPr lang="en-US" sz="1600" u="sng" dirty="0" smtClean="0"/>
              <a:t>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51560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11/15/2011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PL Election Procedures (F.E. Taylor)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8766"/>
            <a:ext cx="2133600" cy="365125"/>
          </a:xfrm>
        </p:spPr>
        <p:txBody>
          <a:bodyPr/>
          <a:lstStyle/>
          <a:p>
            <a:fld id="{E9AABAE3-BB71-405B-9172-B3FBC3045F54}" type="slidenum">
              <a:rPr lang="en-US" smtClean="0"/>
              <a:t>3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1" t="24306" r="34744" b="17437"/>
          <a:stretch/>
        </p:blipFill>
        <p:spPr bwMode="auto">
          <a:xfrm>
            <a:off x="266205" y="630209"/>
            <a:ext cx="4339442" cy="5615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04" t="14211" r="34239" b="37858"/>
          <a:stretch/>
        </p:blipFill>
        <p:spPr bwMode="auto">
          <a:xfrm>
            <a:off x="4568042" y="791020"/>
            <a:ext cx="4347358" cy="545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00400" y="144689"/>
            <a:ext cx="5560621" cy="646331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52 Institutes =&gt; Simple majority = 27 must participate for election to be valid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54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396</Words>
  <Application>Microsoft Office PowerPoint</Application>
  <PresentationFormat>On-screen Show (4:3)</PresentationFormat>
  <Paragraphs>30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ATLAS Muon PL Election 17-Nov-11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Taylor</dc:creator>
  <cp:lastModifiedBy>Frank Taylor</cp:lastModifiedBy>
  <cp:revision>9</cp:revision>
  <dcterms:created xsi:type="dcterms:W3CDTF">2011-11-14T19:34:46Z</dcterms:created>
  <dcterms:modified xsi:type="dcterms:W3CDTF">2011-11-15T08:38:04Z</dcterms:modified>
</cp:coreProperties>
</file>