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66" r:id="rId6"/>
    <p:sldId id="259" r:id="rId7"/>
    <p:sldId id="262" r:id="rId8"/>
    <p:sldId id="269" r:id="rId9"/>
    <p:sldId id="263" r:id="rId10"/>
    <p:sldId id="264" r:id="rId11"/>
    <p:sldId id="267" r:id="rId12"/>
    <p:sldId id="268" r:id="rId13"/>
    <p:sldId id="265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06" d="100"/>
          <a:sy n="106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592"/>
            <a:ext cx="8229600" cy="6356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</a:t>
            </a:r>
            <a:r>
              <a:rPr lang="it-IT" dirty="0" err="1" smtClean="0"/>
              <a:t>title</a:t>
            </a:r>
            <a:r>
              <a:rPr lang="it-IT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9234"/>
            <a:ext cx="8229600" cy="5406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Click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edit</a:t>
            </a:r>
            <a:r>
              <a:rPr lang="it-IT" dirty="0" smtClean="0"/>
              <a:t> Master text </a:t>
            </a:r>
            <a:r>
              <a:rPr lang="it-IT" dirty="0" err="1" smtClean="0"/>
              <a:t>styles</a:t>
            </a:r>
            <a:endParaRPr lang="it-IT" dirty="0" smtClean="0"/>
          </a:p>
          <a:p>
            <a:pPr lvl="1"/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2"/>
            <a:r>
              <a:rPr lang="it-IT" dirty="0" err="1" smtClean="0"/>
              <a:t>Third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it-IT" dirty="0" smtClean="0"/>
          </a:p>
          <a:p>
            <a:pPr lvl="4"/>
            <a:r>
              <a:rPr lang="it-IT" dirty="0" err="1" smtClean="0"/>
              <a:t>Fifth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0E8BE-BF66-E54E-AE43-598F78EC78E1}" type="datetimeFigureOut">
              <a:rPr lang="en-US" smtClean="0"/>
              <a:pPr/>
              <a:t>11/12/11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A44BA-9268-4845-AEB7-5B227C62BB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Main priorities for the next years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Upgrade(s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3"/>
            <a:ext cx="9166001" cy="5897315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Phase 0 (2013-14):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Complete the EE wheel on side A (side C installed this winter)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Install trigger electronics in the BOF-BOG of sector 12 and 14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Install new chambers for the elevator holes.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Install new alignment system for BEE-BIS7-8 chambers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Commissioning of this new hardware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Follow the preparation and ensure manpower for these operations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Interact with TC to ensure both technical help and time in the schedule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Make sure that software is ready to handle these upgrades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Upgrade(s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4"/>
            <a:ext cx="9166001" cy="54069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Phase 1 (2017-18 up to 2021(?)):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Construct Install and commission the New Small Wheel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Install and commission the new End Cap LVL1 trigger</a:t>
            </a:r>
          </a:p>
          <a:p>
            <a:pPr lvl="1"/>
            <a:r>
              <a:rPr lang="en-US" dirty="0" smtClean="0"/>
              <a:t>Other possible upgrades: </a:t>
            </a:r>
          </a:p>
          <a:p>
            <a:pPr lvl="2"/>
            <a:r>
              <a:rPr lang="en-US" dirty="0" smtClean="0">
                <a:solidFill>
                  <a:srgbClr val="C0504D"/>
                </a:solidFill>
              </a:rPr>
              <a:t>Improve coverage in sect 12 and 14 of the barrel</a:t>
            </a:r>
          </a:p>
          <a:p>
            <a:pPr lvl="3"/>
            <a:r>
              <a:rPr lang="en-US" dirty="0" smtClean="0">
                <a:solidFill>
                  <a:srgbClr val="C0504D"/>
                </a:solidFill>
              </a:rPr>
              <a:t>Small and light chambers to be installed between </a:t>
            </a:r>
            <a:r>
              <a:rPr lang="en-US" dirty="0" err="1" smtClean="0">
                <a:solidFill>
                  <a:srgbClr val="C0504D"/>
                </a:solidFill>
              </a:rPr>
              <a:t>BMFs</a:t>
            </a:r>
            <a:endParaRPr lang="en-US" dirty="0" smtClean="0">
              <a:solidFill>
                <a:srgbClr val="C0504D"/>
              </a:solidFill>
            </a:endParaRPr>
          </a:p>
          <a:p>
            <a:pPr lvl="2"/>
            <a:r>
              <a:rPr lang="en-US" dirty="0" smtClean="0">
                <a:solidFill>
                  <a:srgbClr val="C0504D"/>
                </a:solidFill>
              </a:rPr>
              <a:t>Improve LVL1 trigger in the region 1.3&gt;</a:t>
            </a:r>
            <a:r>
              <a:rPr lang="en-US" dirty="0" err="1" smtClean="0">
                <a:solidFill>
                  <a:srgbClr val="C0504D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C0504D"/>
                </a:solidFill>
              </a:rPr>
              <a:t>&gt;1 </a:t>
            </a:r>
          </a:p>
          <a:p>
            <a:pPr lvl="3"/>
            <a:r>
              <a:rPr lang="en-US" dirty="0" smtClean="0">
                <a:solidFill>
                  <a:srgbClr val="C0504D"/>
                </a:solidFill>
              </a:rPr>
              <a:t>Confirm the Big Wheel LVL1 trigger with fast information coming from EE region.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Together with PL of Small Wheel project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Take decision on chamber technology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Form the collaborations look for the money and organize the work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Write TDR and (I)-MOU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+……….All the rest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Upgrade(s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4"/>
            <a:ext cx="9166001" cy="540693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Phase 2 (2021(?)-2030(?)):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Main issue is the trigger !</a:t>
            </a:r>
          </a:p>
          <a:p>
            <a:pPr lvl="1"/>
            <a:r>
              <a:rPr lang="en-US" dirty="0" smtClean="0"/>
              <a:t>Very probably we will need to </a:t>
            </a:r>
            <a:r>
              <a:rPr lang="en-US" dirty="0" smtClean="0">
                <a:solidFill>
                  <a:srgbClr val="0000FF"/>
                </a:solidFill>
              </a:rPr>
              <a:t>rebuild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all the trigger electronics</a:t>
            </a:r>
            <a:r>
              <a:rPr lang="en-US" dirty="0" smtClean="0"/>
              <a:t> due to the probable increase of trigger latency in ATLAS. </a:t>
            </a:r>
          </a:p>
          <a:p>
            <a:pPr lvl="1"/>
            <a:r>
              <a:rPr lang="en-US" dirty="0" smtClean="0"/>
              <a:t>Need to </a:t>
            </a:r>
            <a:r>
              <a:rPr lang="en-US" dirty="0" smtClean="0">
                <a:solidFill>
                  <a:srgbClr val="0000FF"/>
                </a:solidFill>
              </a:rPr>
              <a:t>sharpen the LVL1 threshold </a:t>
            </a:r>
            <a:r>
              <a:rPr lang="en-US" dirty="0" smtClean="0"/>
              <a:t>to reduce LVL1 rates</a:t>
            </a:r>
          </a:p>
          <a:p>
            <a:pPr lvl="2"/>
            <a:r>
              <a:rPr lang="en-US" dirty="0" smtClean="0">
                <a:solidFill>
                  <a:schemeClr val="accent2"/>
                </a:solidFill>
              </a:rPr>
              <a:t>Inclusion of MDT in the LVL1 trigger decision???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Will the present detector and read-out electronics survive 3000 fb</a:t>
            </a:r>
            <a:r>
              <a:rPr lang="en-US" baseline="30000" dirty="0" smtClean="0">
                <a:solidFill>
                  <a:srgbClr val="FF0000"/>
                </a:solidFill>
              </a:rPr>
              <a:t>-1 </a:t>
            </a:r>
            <a:r>
              <a:rPr lang="en-US" dirty="0" smtClean="0">
                <a:solidFill>
                  <a:srgbClr val="FF0000"/>
                </a:solidFill>
              </a:rPr>
              <a:t>and 7*10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Phase 2 seems very far in time </a:t>
            </a:r>
            <a:r>
              <a:rPr lang="en-US" dirty="0" smtClean="0"/>
              <a:t>but we have to start now to plan for it and to </a:t>
            </a:r>
            <a:r>
              <a:rPr lang="en-US" dirty="0" smtClean="0">
                <a:solidFill>
                  <a:srgbClr val="FF0000"/>
                </a:solidFill>
              </a:rPr>
              <a:t>follow what happens in </a:t>
            </a:r>
            <a:r>
              <a:rPr lang="en-US" dirty="0" smtClean="0">
                <a:solidFill>
                  <a:srgbClr val="FF0000"/>
                </a:solidFill>
              </a:rPr>
              <a:t>ATLAS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any </a:t>
            </a:r>
            <a:r>
              <a:rPr lang="en-US" dirty="0" smtClean="0">
                <a:solidFill>
                  <a:srgbClr val="0000FF"/>
                </a:solidFill>
              </a:rPr>
              <a:t>decisions have large side effects for the </a:t>
            </a:r>
            <a:r>
              <a:rPr lang="en-US" dirty="0" err="1" smtClean="0">
                <a:solidFill>
                  <a:srgbClr val="0000FF"/>
                </a:solidFill>
              </a:rPr>
              <a:t>muons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and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91" y="729905"/>
            <a:ext cx="8971319" cy="579059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Third reconstruction chain almost ready to be deployed</a:t>
            </a:r>
          </a:p>
          <a:p>
            <a:pPr lvl="1"/>
            <a:r>
              <a:rPr lang="en-US" dirty="0" smtClean="0"/>
              <a:t>By </a:t>
            </a:r>
            <a:r>
              <a:rPr lang="en-US" dirty="0" smtClean="0">
                <a:solidFill>
                  <a:srgbClr val="FF0000"/>
                </a:solidFill>
              </a:rPr>
              <a:t>March</a:t>
            </a:r>
            <a:r>
              <a:rPr lang="en-US" dirty="0" smtClean="0"/>
              <a:t> should be used in the </a:t>
            </a:r>
            <a:r>
              <a:rPr lang="en-US" dirty="0" smtClean="0">
                <a:solidFill>
                  <a:srgbClr val="FF0000"/>
                </a:solidFill>
              </a:rPr>
              <a:t>Tier0</a:t>
            </a:r>
            <a:r>
              <a:rPr lang="en-US" dirty="0" smtClean="0"/>
              <a:t> together with </a:t>
            </a:r>
            <a:r>
              <a:rPr lang="en-US" dirty="0" err="1" smtClean="0">
                <a:solidFill>
                  <a:srgbClr val="FF0000"/>
                </a:solidFill>
              </a:rPr>
              <a:t>MuonBoy</a:t>
            </a:r>
            <a:r>
              <a:rPr lang="en-US" dirty="0" smtClean="0">
                <a:solidFill>
                  <a:srgbClr val="FF0000"/>
                </a:solidFill>
              </a:rPr>
              <a:t> and Moore</a:t>
            </a:r>
          </a:p>
          <a:p>
            <a:pPr lvl="1"/>
            <a:r>
              <a:rPr lang="en-US" dirty="0" smtClean="0"/>
              <a:t>In </a:t>
            </a:r>
            <a:r>
              <a:rPr lang="en-US" dirty="0" err="1" smtClean="0">
                <a:solidFill>
                  <a:srgbClr val="FF0000"/>
                </a:solidFill>
              </a:rPr>
              <a:t>Rel</a:t>
            </a:r>
            <a:r>
              <a:rPr lang="en-US" dirty="0" smtClean="0">
                <a:solidFill>
                  <a:srgbClr val="FF0000"/>
                </a:solidFill>
              </a:rPr>
              <a:t> 18 </a:t>
            </a:r>
            <a:r>
              <a:rPr lang="en-US" dirty="0" smtClean="0"/>
              <a:t>it should be </a:t>
            </a: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only reconstruction chain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The third chain should bring better </a:t>
            </a:r>
            <a:r>
              <a:rPr lang="en-US" dirty="0" smtClean="0">
                <a:solidFill>
                  <a:srgbClr val="0000FF"/>
                </a:solidFill>
              </a:rPr>
              <a:t>maintainability </a:t>
            </a:r>
            <a:r>
              <a:rPr lang="en-US" dirty="0">
                <a:solidFill>
                  <a:srgbClr val="0000FF"/>
                </a:solidFill>
              </a:rPr>
              <a:t>but we </a:t>
            </a:r>
            <a:r>
              <a:rPr lang="en-US" dirty="0" smtClean="0">
                <a:solidFill>
                  <a:srgbClr val="0000FF"/>
                </a:solidFill>
              </a:rPr>
              <a:t>should </a:t>
            </a:r>
            <a:r>
              <a:rPr lang="en-US" dirty="0">
                <a:solidFill>
                  <a:srgbClr val="0000FF"/>
                </a:solidFill>
              </a:rPr>
              <a:t>not compromise performance: get best features from both </a:t>
            </a:r>
            <a:r>
              <a:rPr lang="en-US" dirty="0" smtClean="0">
                <a:solidFill>
                  <a:srgbClr val="0000FF"/>
                </a:solidFill>
              </a:rPr>
              <a:t>algorithms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Need intense commissioning and </a:t>
            </a:r>
            <a:r>
              <a:rPr lang="en-US" b="1" dirty="0" smtClean="0">
                <a:solidFill>
                  <a:srgbClr val="0000FF"/>
                </a:solidFill>
              </a:rPr>
              <a:t>optimization	 </a:t>
            </a:r>
            <a:r>
              <a:rPr lang="en-US" b="1" dirty="0" smtClean="0">
                <a:solidFill>
                  <a:srgbClr val="0000FF"/>
                </a:solidFill>
              </a:rPr>
              <a:t>work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Ensure that milestones are met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Ensure that new people will be injected in the software development</a:t>
            </a:r>
          </a:p>
          <a:p>
            <a:r>
              <a:rPr lang="en-US" dirty="0" smtClean="0"/>
              <a:t>Continue to support the Software groups and in particular </a:t>
            </a:r>
            <a:r>
              <a:rPr lang="en-US" b="1" dirty="0" smtClean="0">
                <a:solidFill>
                  <a:srgbClr val="0000FF"/>
                </a:solidFill>
              </a:rPr>
              <a:t>enhance the effort on simulation for the upgrade needs</a:t>
            </a:r>
          </a:p>
          <a:p>
            <a:r>
              <a:rPr lang="en-US" dirty="0" smtClean="0"/>
              <a:t>Ensure that alignment and calibration will achieve the TDR level of accuracy.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Ask at the EB and organize with Run Coordination more </a:t>
            </a:r>
            <a:r>
              <a:rPr lang="en-US" b="1" dirty="0" err="1" smtClean="0">
                <a:solidFill>
                  <a:srgbClr val="0000FF"/>
                </a:solidFill>
              </a:rPr>
              <a:t>Toroid</a:t>
            </a:r>
            <a:r>
              <a:rPr lang="en-US" b="1" dirty="0" smtClean="0">
                <a:solidFill>
                  <a:srgbClr val="0000FF"/>
                </a:solidFill>
              </a:rPr>
              <a:t> Off runs to improve accuracy of alignment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Manpower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Need to find a replacement for Stephanie</a:t>
            </a:r>
          </a:p>
          <a:p>
            <a:pPr lvl="1"/>
            <a:r>
              <a:rPr lang="en-US" dirty="0" smtClean="0"/>
              <a:t>One of the more difficult task of the present and next PL.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Possibly need to find replacement for other very relevant people in the steering group</a:t>
            </a:r>
          </a:p>
          <a:p>
            <a:pPr lvl="1"/>
            <a:r>
              <a:rPr lang="en-US" dirty="0" smtClean="0"/>
              <a:t>Up to now we managed quite well in rotating people and responsibilities  in the SG but it </a:t>
            </a:r>
            <a:r>
              <a:rPr lang="en-US" dirty="0" smtClean="0">
                <a:solidFill>
                  <a:srgbClr val="FF0000"/>
                </a:solidFill>
              </a:rPr>
              <a:t>might get worst due to lack of new experts and/or  people resident at CERN.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Where do we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3352"/>
            <a:ext cx="9144000" cy="4525963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system in good shape </a:t>
            </a:r>
            <a:r>
              <a:rPr lang="en-US" dirty="0" smtClean="0"/>
              <a:t>(in my opinion)</a:t>
            </a:r>
            <a:endParaRPr lang="en-US" dirty="0" smtClean="0"/>
          </a:p>
          <a:p>
            <a:pPr lvl="1"/>
            <a:r>
              <a:rPr lang="en-US" sz="2600" dirty="0" smtClean="0"/>
              <a:t>Sub-systems hardware quite robust (see later for main problems)</a:t>
            </a:r>
          </a:p>
          <a:p>
            <a:pPr lvl="2"/>
            <a:r>
              <a:rPr lang="en-US" dirty="0" smtClean="0">
                <a:solidFill>
                  <a:srgbClr val="4F81BD"/>
                </a:solidFill>
              </a:rPr>
              <a:t>All </a:t>
            </a:r>
            <a:r>
              <a:rPr lang="en-US" dirty="0" smtClean="0">
                <a:solidFill>
                  <a:srgbClr val="4F81BD"/>
                </a:solidFill>
              </a:rPr>
              <a:t>sub-systems have &gt;97% active channels</a:t>
            </a:r>
          </a:p>
          <a:p>
            <a:pPr lvl="1"/>
            <a:r>
              <a:rPr lang="en-US" sz="2600" dirty="0" smtClean="0"/>
              <a:t>High data taking efficiency and rather smooth operations</a:t>
            </a:r>
          </a:p>
          <a:p>
            <a:pPr lvl="2"/>
            <a:r>
              <a:rPr lang="en-US" sz="2200" dirty="0" smtClean="0">
                <a:solidFill>
                  <a:schemeClr val="accent1"/>
                </a:solidFill>
              </a:rPr>
              <a:t>No big data loss caused by </a:t>
            </a:r>
            <a:r>
              <a:rPr lang="en-US" sz="2200" dirty="0" err="1" smtClean="0">
                <a:solidFill>
                  <a:schemeClr val="accent1"/>
                </a:solidFill>
              </a:rPr>
              <a:t>Muons</a:t>
            </a:r>
            <a:endParaRPr lang="en-US" sz="2200" dirty="0" smtClean="0">
              <a:solidFill>
                <a:schemeClr val="accent1"/>
              </a:solidFill>
            </a:endParaRPr>
          </a:p>
          <a:p>
            <a:pPr lvl="2"/>
            <a:r>
              <a:rPr lang="en-US" sz="2200" dirty="0" smtClean="0">
                <a:solidFill>
                  <a:schemeClr val="accent1"/>
                </a:solidFill>
              </a:rPr>
              <a:t>First system in ATLAS to reduce to 1 shifter per shift</a:t>
            </a:r>
          </a:p>
          <a:p>
            <a:pPr lvl="1"/>
            <a:r>
              <a:rPr lang="en-US" sz="2600" dirty="0" smtClean="0"/>
              <a:t>High data quality </a:t>
            </a:r>
          </a:p>
          <a:p>
            <a:pPr lvl="2"/>
            <a:r>
              <a:rPr lang="en-US" sz="2200" dirty="0" smtClean="0">
                <a:solidFill>
                  <a:srgbClr val="4F81BD"/>
                </a:solidFill>
              </a:rPr>
              <a:t>In almost all data recorded the </a:t>
            </a:r>
            <a:r>
              <a:rPr lang="en-US" sz="2200" dirty="0" err="1" smtClean="0">
                <a:solidFill>
                  <a:srgbClr val="4F81BD"/>
                </a:solidFill>
              </a:rPr>
              <a:t>muon</a:t>
            </a:r>
            <a:r>
              <a:rPr lang="en-US" sz="2200" dirty="0" smtClean="0">
                <a:solidFill>
                  <a:srgbClr val="4F81BD"/>
                </a:solidFill>
              </a:rPr>
              <a:t> system is usable for </a:t>
            </a:r>
            <a:r>
              <a:rPr lang="en-US" sz="2200" dirty="0" smtClean="0">
                <a:solidFill>
                  <a:srgbClr val="4F81BD"/>
                </a:solidFill>
              </a:rPr>
              <a:t>physics</a:t>
            </a:r>
            <a:endParaRPr lang="en-US" sz="2200" dirty="0" smtClean="0">
              <a:solidFill>
                <a:srgbClr val="4F81BD"/>
              </a:solidFill>
            </a:endParaRPr>
          </a:p>
        </p:txBody>
      </p:sp>
      <p:pic>
        <p:nvPicPr>
          <p:cNvPr id="4" name="Picture 3" descr="atlas-dq-eff-periodBtoK-v032pro09_v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99547" y="4922141"/>
            <a:ext cx="7140165" cy="18772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Where do we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1503"/>
            <a:ext cx="9144000" cy="4096918"/>
          </a:xfrm>
        </p:spPr>
        <p:txBody>
          <a:bodyPr>
            <a:normAutofit fontScale="85000" lnSpcReduction="10000"/>
          </a:bodyPr>
          <a:lstStyle/>
          <a:p>
            <a:pPr lvl="1">
              <a:spcAft>
                <a:spcPts val="600"/>
              </a:spcAft>
            </a:pPr>
            <a:r>
              <a:rPr lang="en-US" sz="3059" dirty="0" err="1" smtClean="0">
                <a:solidFill>
                  <a:srgbClr val="FF0000"/>
                </a:solidFill>
              </a:rPr>
              <a:t>Muon</a:t>
            </a:r>
            <a:r>
              <a:rPr lang="en-US" sz="3059" dirty="0" smtClean="0">
                <a:solidFill>
                  <a:srgbClr val="FF0000"/>
                </a:solidFill>
              </a:rPr>
              <a:t> software</a:t>
            </a:r>
            <a:r>
              <a:rPr lang="en-US" sz="3059" dirty="0" smtClean="0"/>
              <a:t>: good performance and robustness</a:t>
            </a:r>
          </a:p>
          <a:p>
            <a:pPr lvl="2">
              <a:spcAft>
                <a:spcPts val="600"/>
              </a:spcAft>
            </a:pPr>
            <a:r>
              <a:rPr lang="en-US" sz="2353" dirty="0" smtClean="0">
                <a:solidFill>
                  <a:srgbClr val="4F81BD"/>
                </a:solidFill>
              </a:rPr>
              <a:t>Situation much improved in the last years and further improvements foreseen with the Third Chain</a:t>
            </a:r>
          </a:p>
          <a:p>
            <a:pPr lvl="1">
              <a:spcAft>
                <a:spcPts val="600"/>
              </a:spcAft>
            </a:pPr>
            <a:r>
              <a:rPr lang="en-US" sz="3059" dirty="0" err="1" smtClean="0">
                <a:solidFill>
                  <a:srgbClr val="FF0000"/>
                </a:solidFill>
              </a:rPr>
              <a:t>Muon</a:t>
            </a:r>
            <a:r>
              <a:rPr lang="en-US" sz="3059" dirty="0" smtClean="0">
                <a:solidFill>
                  <a:srgbClr val="FF0000"/>
                </a:solidFill>
              </a:rPr>
              <a:t> Performance</a:t>
            </a:r>
            <a:r>
              <a:rPr lang="en-US" sz="3059" dirty="0" smtClean="0"/>
              <a:t> close to design level (but not yet there)</a:t>
            </a:r>
          </a:p>
          <a:p>
            <a:pPr lvl="2">
              <a:spcAft>
                <a:spcPts val="600"/>
              </a:spcAft>
            </a:pPr>
            <a:r>
              <a:rPr lang="en-US" sz="2000" dirty="0" smtClean="0">
                <a:solidFill>
                  <a:srgbClr val="4F81BD"/>
                </a:solidFill>
              </a:rPr>
              <a:t>Big improvements in Alignment and Calibration, further improvements will be slower</a:t>
            </a:r>
          </a:p>
          <a:p>
            <a:pPr lvl="2">
              <a:spcAft>
                <a:spcPts val="600"/>
              </a:spcAft>
            </a:pPr>
            <a:r>
              <a:rPr lang="en-US" sz="2000" dirty="0">
                <a:solidFill>
                  <a:srgbClr val="4F81BD"/>
                </a:solidFill>
              </a:rPr>
              <a:t>Physics with </a:t>
            </a:r>
            <a:r>
              <a:rPr lang="en-US" sz="2000" dirty="0" err="1">
                <a:solidFill>
                  <a:srgbClr val="4F81BD"/>
                </a:solidFill>
              </a:rPr>
              <a:t>muon</a:t>
            </a:r>
            <a:r>
              <a:rPr lang="en-US" sz="2000" dirty="0">
                <a:solidFill>
                  <a:srgbClr val="4F81BD"/>
                </a:solidFill>
              </a:rPr>
              <a:t> signatures now as good or better then electrons (Z’, H</a:t>
            </a:r>
            <a:r>
              <a:rPr lang="en-US" sz="2000" dirty="0">
                <a:solidFill>
                  <a:srgbClr val="4F81BD"/>
                </a:solidFill>
                <a:sym typeface="Wingdings"/>
              </a:rPr>
              <a:t> 4 leptons</a:t>
            </a:r>
            <a:r>
              <a:rPr lang="en-US" sz="2000" dirty="0" smtClean="0">
                <a:solidFill>
                  <a:srgbClr val="4F81BD"/>
                </a:solidFill>
                <a:sym typeface="Wingdings"/>
              </a:rPr>
              <a:t>)</a:t>
            </a:r>
            <a:endParaRPr lang="en-US" sz="2000" dirty="0" smtClean="0">
              <a:solidFill>
                <a:srgbClr val="4F81BD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dirty="0" smtClean="0"/>
              <a:t>Very good link between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System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Combined Performance</a:t>
            </a:r>
            <a:r>
              <a:rPr lang="en-US" dirty="0" smtClean="0"/>
              <a:t>: </a:t>
            </a:r>
          </a:p>
          <a:p>
            <a:pPr lvl="2">
              <a:spcAft>
                <a:spcPts val="600"/>
              </a:spcAft>
            </a:pPr>
            <a:r>
              <a:rPr lang="en-US" dirty="0" smtClean="0">
                <a:solidFill>
                  <a:srgbClr val="0000FF"/>
                </a:solidFill>
              </a:rPr>
              <a:t>MATF</a:t>
            </a:r>
            <a:r>
              <a:rPr lang="en-US" dirty="0" smtClean="0">
                <a:solidFill>
                  <a:srgbClr val="4F81BD"/>
                </a:solidFill>
              </a:rPr>
              <a:t> and </a:t>
            </a:r>
            <a:r>
              <a:rPr lang="en-US" dirty="0" smtClean="0">
                <a:solidFill>
                  <a:srgbClr val="0000FF"/>
                </a:solidFill>
              </a:rPr>
              <a:t>MCP</a:t>
            </a:r>
            <a:r>
              <a:rPr lang="en-US" dirty="0" smtClean="0">
                <a:solidFill>
                  <a:srgbClr val="4F81BD"/>
                </a:solidFill>
              </a:rPr>
              <a:t> working together to optimize </a:t>
            </a:r>
            <a:r>
              <a:rPr lang="en-US" dirty="0" err="1" smtClean="0">
                <a:solidFill>
                  <a:srgbClr val="4F81BD"/>
                </a:solidFill>
              </a:rPr>
              <a:t>muon</a:t>
            </a:r>
            <a:r>
              <a:rPr lang="en-US" dirty="0" smtClean="0">
                <a:solidFill>
                  <a:srgbClr val="4F81BD"/>
                </a:solidFill>
              </a:rPr>
              <a:t> performance and deliver guidelines to physics analysis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4864562"/>
            <a:ext cx="9144000" cy="1761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A big Thank to all the people that have been strenuously working for the </a:t>
            </a:r>
            <a:r>
              <a:rPr lang="en-US" sz="2800" dirty="0" err="1" smtClean="0">
                <a:solidFill>
                  <a:srgbClr val="FF0000"/>
                </a:solidFill>
              </a:rPr>
              <a:t>muon</a:t>
            </a:r>
            <a:r>
              <a:rPr lang="en-US" sz="2800" dirty="0" smtClean="0">
                <a:solidFill>
                  <a:srgbClr val="FF0000"/>
                </a:solidFill>
              </a:rPr>
              <a:t> system and in particular to the </a:t>
            </a:r>
            <a:r>
              <a:rPr lang="en-US" sz="2800" dirty="0" err="1" smtClean="0">
                <a:solidFill>
                  <a:srgbClr val="FF0000"/>
                </a:solidFill>
              </a:rPr>
              <a:t>Muon</a:t>
            </a:r>
            <a:r>
              <a:rPr lang="en-US" sz="2800" dirty="0" smtClean="0">
                <a:solidFill>
                  <a:srgbClr val="FF0000"/>
                </a:solidFill>
              </a:rPr>
              <a:t> Steering Group TEAM, that made all this possible.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word on </a:t>
            </a:r>
            <a:r>
              <a:rPr lang="en-US" dirty="0" err="1" smtClean="0"/>
              <a:t>muon</a:t>
            </a:r>
            <a:r>
              <a:rPr lang="en-US" dirty="0" smtClean="0"/>
              <a:t>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9233"/>
            <a:ext cx="8229600" cy="593058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achieve these good results the </a:t>
            </a:r>
            <a:r>
              <a:rPr lang="en-US" dirty="0" smtClean="0">
                <a:solidFill>
                  <a:srgbClr val="FF0000"/>
                </a:solidFill>
              </a:rPr>
              <a:t>Team work </a:t>
            </a:r>
            <a:r>
              <a:rPr lang="en-US" dirty="0" smtClean="0">
                <a:solidFill>
                  <a:srgbClr val="000000"/>
                </a:solidFill>
              </a:rPr>
              <a:t>of the members of the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Steering Group </a:t>
            </a:r>
            <a:r>
              <a:rPr lang="en-US" dirty="0" smtClean="0">
                <a:solidFill>
                  <a:srgbClr val="000000"/>
                </a:solidFill>
              </a:rPr>
              <a:t>was essential.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would keep the SG composition as it is: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Run Coordination 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Software and DQA coordination 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Hardware and Upgrade coordination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Sub-systems (MDT, CSC, TGC, RPC)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Operations (DCS, Trigger, DAQ)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Software (Core Software, Data Base, </a:t>
            </a:r>
            <a:r>
              <a:rPr lang="en-US" dirty="0" err="1" smtClean="0">
                <a:solidFill>
                  <a:schemeClr val="tx2"/>
                </a:solidFill>
              </a:rPr>
              <a:t>Reco</a:t>
            </a:r>
            <a:r>
              <a:rPr lang="en-US" dirty="0" smtClean="0">
                <a:solidFill>
                  <a:schemeClr val="tx2"/>
                </a:solidFill>
              </a:rPr>
              <a:t>.)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Data Quality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Performance (Calibration and alignment)</a:t>
            </a:r>
          </a:p>
          <a:p>
            <a:r>
              <a:rPr lang="en-US" dirty="0" smtClean="0"/>
              <a:t>…</a:t>
            </a:r>
            <a:r>
              <a:rPr lang="en-US" dirty="0" smtClean="0">
                <a:solidFill>
                  <a:srgbClr val="0000FF"/>
                </a:solidFill>
              </a:rPr>
              <a:t>But I’m always open to suggestions form you.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word on </a:t>
            </a:r>
            <a:r>
              <a:rPr lang="en-US" dirty="0" err="1" smtClean="0"/>
              <a:t>muon</a:t>
            </a:r>
            <a:r>
              <a:rPr lang="en-US" dirty="0" smtClean="0"/>
              <a:t>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9233"/>
            <a:ext cx="8229600" cy="5930585"/>
          </a:xfrm>
        </p:spPr>
        <p:txBody>
          <a:bodyPr>
            <a:normAutofit/>
          </a:bodyPr>
          <a:lstStyle/>
          <a:p>
            <a:r>
              <a:rPr lang="en-US" dirty="0" smtClean="0"/>
              <a:t>The creation of the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Analysis Task Force </a:t>
            </a:r>
            <a:r>
              <a:rPr lang="en-US" dirty="0" smtClean="0">
                <a:solidFill>
                  <a:srgbClr val="000000"/>
                </a:solidFill>
              </a:rPr>
              <a:t>has been instrumental for the improvement of the understanding of the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performance.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We should always keep this task force alive</a:t>
            </a:r>
          </a:p>
        </p:txBody>
      </p:sp>
      <p:pic>
        <p:nvPicPr>
          <p:cNvPr id="4" name="Picture 3" descr="MZ_full_stacoS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49421" y="2911419"/>
            <a:ext cx="6610738" cy="3609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6073" y="3041478"/>
            <a:ext cx="3319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mass MS-SA Barrel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+ MC with NO alignment errors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+ MC with realistic alignment</a:t>
            </a:r>
          </a:p>
          <a:p>
            <a:r>
              <a:rPr lang="en-US" dirty="0" smtClean="0"/>
              <a:t> + Data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issues for the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0" y="719234"/>
            <a:ext cx="6036134" cy="613876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Hardware: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 </a:t>
            </a:r>
            <a:r>
              <a:rPr lang="en-US" dirty="0" smtClean="0">
                <a:solidFill>
                  <a:srgbClr val="FF0000"/>
                </a:solidFill>
              </a:rPr>
              <a:t>TGC chambers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dying</a:t>
            </a:r>
          </a:p>
          <a:p>
            <a:pPr lvl="2"/>
            <a:r>
              <a:rPr lang="en-US" dirty="0" smtClean="0"/>
              <a:t>Spare chambers being built but difficult to find the time to do the work in 2013-14.</a:t>
            </a:r>
          </a:p>
          <a:p>
            <a:pPr lvl="3"/>
            <a:r>
              <a:rPr lang="en-US" sz="2353" b="1" dirty="0" smtClean="0">
                <a:solidFill>
                  <a:srgbClr val="0000FF"/>
                </a:solidFill>
              </a:rPr>
              <a:t>PL should work together with TC to get in the shut down schedule the time for chambers replacement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RPC chambers </a:t>
            </a:r>
            <a:r>
              <a:rPr lang="en-US" dirty="0" smtClean="0"/>
              <a:t>have very </a:t>
            </a:r>
            <a:r>
              <a:rPr lang="en-US" dirty="0" smtClean="0">
                <a:solidFill>
                  <a:srgbClr val="FF0000"/>
                </a:solidFill>
              </a:rPr>
              <a:t>fragile gas distribution</a:t>
            </a:r>
          </a:p>
          <a:p>
            <a:pPr lvl="2"/>
            <a:r>
              <a:rPr lang="en-US" dirty="0" smtClean="0"/>
              <a:t>Some Gas inlets crack and/or breaks down</a:t>
            </a:r>
          </a:p>
          <a:p>
            <a:pPr lvl="2"/>
            <a:r>
              <a:rPr lang="en-US" dirty="0" smtClean="0"/>
              <a:t>Some chambers are disconnected from HV</a:t>
            </a:r>
          </a:p>
          <a:p>
            <a:pPr lvl="2"/>
            <a:r>
              <a:rPr lang="en-US" dirty="0" smtClean="0"/>
              <a:t>Repair not possible for some chambers</a:t>
            </a:r>
          </a:p>
          <a:p>
            <a:pPr lvl="2"/>
            <a:r>
              <a:rPr lang="en-US" dirty="0" smtClean="0"/>
              <a:t>Need frequent access without </a:t>
            </a:r>
            <a:r>
              <a:rPr lang="en-US" dirty="0" err="1" smtClean="0"/>
              <a:t>toroidal</a:t>
            </a:r>
            <a:r>
              <a:rPr lang="en-US" dirty="0" smtClean="0"/>
              <a:t> field</a:t>
            </a:r>
            <a:endParaRPr lang="en-US" dirty="0" smtClean="0"/>
          </a:p>
          <a:p>
            <a:pPr lvl="3"/>
            <a:r>
              <a:rPr lang="en-US" sz="2353" b="1" dirty="0" smtClean="0">
                <a:solidFill>
                  <a:srgbClr val="0000FF"/>
                </a:solidFill>
              </a:rPr>
              <a:t>Ensure that technical manpower will still be available for those repairs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4" name="Picture 3" descr="tg-deadvstime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918" y="1090329"/>
            <a:ext cx="3568183" cy="236735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issues for the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4"/>
            <a:ext cx="8971319" cy="540693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Hardware: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CSC: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ROD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rate limitations </a:t>
            </a:r>
            <a:r>
              <a:rPr lang="en-US" dirty="0" smtClean="0"/>
              <a:t>not yet fully established, it might be that this will become the bottleneck for high trigger rate ( ATLAS still aim to 100 kHz) operations</a:t>
            </a:r>
          </a:p>
          <a:p>
            <a:pPr lvl="3"/>
            <a:r>
              <a:rPr lang="en-US" b="1" dirty="0" smtClean="0">
                <a:solidFill>
                  <a:srgbClr val="0000FF"/>
                </a:solidFill>
              </a:rPr>
              <a:t>Need to take (very soon) a decision if we want to build a new ROD for the CSC to be installed during the 2013-14 shut down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MDT: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EO chambers gas jumpers cracking</a:t>
            </a:r>
          </a:p>
          <a:p>
            <a:pPr lvl="2"/>
            <a:r>
              <a:rPr lang="en-US" dirty="0" smtClean="0"/>
              <a:t> increase in number and magnitude of gas leaks.</a:t>
            </a:r>
          </a:p>
          <a:p>
            <a:pPr lvl="3"/>
            <a:r>
              <a:rPr lang="en-US" b="1" dirty="0" smtClean="0">
                <a:solidFill>
                  <a:srgbClr val="0000FF"/>
                </a:solidFill>
              </a:rPr>
              <a:t>Ensure that yearly maintenance will keep this problem under control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issues for the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4"/>
            <a:ext cx="8971319" cy="36028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LVL1 trigger:</a:t>
            </a:r>
          </a:p>
          <a:p>
            <a:pPr lvl="1">
              <a:buNone/>
            </a:pPr>
            <a:r>
              <a:rPr lang="en-US" dirty="0" smtClean="0">
                <a:solidFill>
                  <a:srgbClr val="FF0000"/>
                </a:solidFill>
              </a:rPr>
              <a:t>Trigger rates higher than foreseen may exceed allowed bandwidth for </a:t>
            </a:r>
            <a:r>
              <a:rPr lang="en-US" dirty="0" err="1" smtClean="0">
                <a:solidFill>
                  <a:srgbClr val="FF0000"/>
                </a:solidFill>
              </a:rPr>
              <a:t>muons</a:t>
            </a:r>
            <a:r>
              <a:rPr lang="en-US" dirty="0" smtClean="0">
                <a:solidFill>
                  <a:srgbClr val="FF0000"/>
                </a:solidFill>
              </a:rPr>
              <a:t> at 25ns 8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and L&gt;10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 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US" dirty="0" smtClean="0"/>
              <a:t>Barrel: High fake rate in low-</a:t>
            </a:r>
            <a:r>
              <a:rPr lang="en-US" dirty="0" err="1" smtClean="0"/>
              <a:t>Pt</a:t>
            </a:r>
            <a:r>
              <a:rPr lang="en-US" dirty="0" smtClean="0"/>
              <a:t> (less crucial at high L)</a:t>
            </a:r>
          </a:p>
          <a:p>
            <a:pPr lvl="1"/>
            <a:r>
              <a:rPr lang="en-US" dirty="0" smtClean="0"/>
              <a:t>EC: trigger dominated by fakes even at high-</a:t>
            </a:r>
            <a:r>
              <a:rPr lang="en-US" dirty="0" err="1" smtClean="0"/>
              <a:t>Pt</a:t>
            </a:r>
            <a:r>
              <a:rPr lang="en-US" dirty="0" smtClean="0"/>
              <a:t> – Need to find a way to reduce it (partially cured by new Small wheel)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512" y="3768809"/>
            <a:ext cx="4855110" cy="290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7042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issues for the </a:t>
            </a:r>
            <a:r>
              <a:rPr lang="en-US" dirty="0" err="1" smtClean="0"/>
              <a:t>muon</a:t>
            </a:r>
            <a:r>
              <a:rPr lang="en-US" dirty="0" smtClean="0"/>
              <a:t> spectrometer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001" y="719234"/>
            <a:ext cx="8971319" cy="540693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Maintenance and operation: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The experts </a:t>
            </a:r>
            <a:r>
              <a:rPr lang="en-US" dirty="0" smtClean="0"/>
              <a:t>that built the detector and commissioned it are </a:t>
            </a:r>
            <a:r>
              <a:rPr lang="en-US" dirty="0" smtClean="0">
                <a:solidFill>
                  <a:srgbClr val="FF0000"/>
                </a:solidFill>
              </a:rPr>
              <a:t>moving away from the operations</a:t>
            </a:r>
            <a:r>
              <a:rPr lang="en-US" dirty="0" smtClean="0"/>
              <a:t>.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Need to form new experts.</a:t>
            </a:r>
          </a:p>
          <a:p>
            <a:pPr lvl="2"/>
            <a:r>
              <a:rPr lang="en-US" b="1" dirty="0" smtClean="0">
                <a:solidFill>
                  <a:srgbClr val="0000FF"/>
                </a:solidFill>
              </a:rPr>
              <a:t>Motivate people to participate in this activities (OTP, Priorities for conference talks, etc.)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2013-2014 Shut down:</a:t>
            </a:r>
          </a:p>
          <a:p>
            <a:pPr lvl="2"/>
            <a:r>
              <a:rPr lang="en-US" dirty="0" smtClean="0"/>
              <a:t>Will have problems to find people working on the detector</a:t>
            </a:r>
          </a:p>
          <a:p>
            <a:pPr lvl="2"/>
            <a:r>
              <a:rPr lang="en-US" dirty="0" smtClean="0"/>
              <a:t>Need help from the institutes</a:t>
            </a:r>
          </a:p>
          <a:p>
            <a:pPr lvl="2"/>
            <a:r>
              <a:rPr lang="en-US" dirty="0" smtClean="0"/>
              <a:t>On the other hand, very good opportunity to form new experts and to have students to work on the hardware.</a:t>
            </a:r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4391</TotalTime>
  <Words>1261</Words>
  <Application>Microsoft Macintosh PowerPoint</Application>
  <PresentationFormat>On-screen Show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Main priorities for the next years</vt:lpstr>
      <vt:lpstr>Where do we stand</vt:lpstr>
      <vt:lpstr>Where do we stand</vt:lpstr>
      <vt:lpstr>A word on muon organization</vt:lpstr>
      <vt:lpstr>A word on muon organization</vt:lpstr>
      <vt:lpstr>Main issues for the muon spectrometer</vt:lpstr>
      <vt:lpstr>Main issues for the muon spectrometer</vt:lpstr>
      <vt:lpstr>Main issues for the muon spectrometer</vt:lpstr>
      <vt:lpstr>Main issues for the muon spectrometer</vt:lpstr>
      <vt:lpstr>Upgrade(s)</vt:lpstr>
      <vt:lpstr>Upgrade(s)</vt:lpstr>
      <vt:lpstr>Upgrade(s)</vt:lpstr>
      <vt:lpstr>Software and Performance</vt:lpstr>
      <vt:lpstr>Manpower issues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priorities for the next years</dc:title>
  <dc:creator>Office 2004 Test Drive User</dc:creator>
  <cp:lastModifiedBy>Office 2004 Test Drive User</cp:lastModifiedBy>
  <cp:revision>83</cp:revision>
  <dcterms:created xsi:type="dcterms:W3CDTF">2011-11-12T14:12:13Z</dcterms:created>
  <dcterms:modified xsi:type="dcterms:W3CDTF">2011-11-15T08:27:59Z</dcterms:modified>
</cp:coreProperties>
</file>