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Default Extension="pdf" ContentType="application/pd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260" r:id="rId3"/>
    <p:sldId id="264" r:id="rId4"/>
    <p:sldId id="265" r:id="rId5"/>
    <p:sldId id="266" r:id="rId6"/>
    <p:sldId id="267" r:id="rId7"/>
    <p:sldId id="268" r:id="rId8"/>
    <p:sldId id="257" r:id="rId9"/>
    <p:sldId id="258" r:id="rId10"/>
    <p:sldId id="261" r:id="rId11"/>
    <p:sldId id="262" r:id="rId12"/>
    <p:sldId id="263" r:id="rId13"/>
    <p:sldId id="273" r:id="rId14"/>
    <p:sldId id="270" r:id="rId15"/>
    <p:sldId id="271" r:id="rId16"/>
    <p:sldId id="272" r:id="rId17"/>
    <p:sldId id="276" r:id="rId18"/>
    <p:sldId id="277" r:id="rId19"/>
    <p:sldId id="278" r:id="rId20"/>
    <p:sldId id="282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5" autoAdjust="0"/>
    <p:restoredTop sz="94652" autoAdjust="0"/>
  </p:normalViewPr>
  <p:slideViewPr>
    <p:cSldViewPr snapToGrid="0" snapToObjects="1">
      <p:cViewPr varScale="1">
        <p:scale>
          <a:sx n="68" d="100"/>
          <a:sy n="68" d="100"/>
        </p:scale>
        <p:origin x="-7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C2940-B793-D649-8AE2-9C697E0F2214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11D622-9257-1345-88DE-6B3AAE13D6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1F2D1-8EE0-7C48-A138-817562B8CA69}" type="datetimeFigureOut">
              <a:rPr lang="en-US" smtClean="0"/>
              <a:pPr/>
              <a:t>3/26/12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5984C9-3DAE-9046-BE90-B4F8763879D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3ACE-EE76-8F44-8A89-C2D307713AE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3ACE-EE76-8F44-8A89-C2D307713AE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3ACE-EE76-8F44-8A89-C2D307713AE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3ACE-EE76-8F44-8A89-C2D307713AE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E53ACE-EE76-8F44-8A89-C2D307713AE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5179B-7A61-A248-A49F-63EAFA2D8820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FF57C-5F1F-C249-9404-59DB227C3210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0AE9D6-AEC9-FD42-BAEC-6EC21601A886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027AD-E675-EA42-A4BB-F1606AEA732D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B2F6A-A161-824F-BE44-18E0D5F8212C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200BF-9A63-434A-8E8A-32F790EC27B3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05AFC-47DE-0446-9E36-7049C3660CC1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97AE0-1F6D-3F42-97BD-85A591644FD5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94257-D9EC-8448-973F-2A266743DF85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D10F9B-2657-CE4A-BD1C-D86ACD2929AC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D1F0C-5832-E949-AA23-D89AF1D8FDBB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50B94-E118-6645-B7DE-42FCBFB5A238}" type="datetime1">
              <a:rPr lang="en-US" smtClean="0"/>
              <a:pPr/>
              <a:t>3/26/12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5B1E1-71A8-F548-B82D-095F6CCB07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7" Type="http://schemas.openxmlformats.org/officeDocument/2006/relationships/image" Target="../media/image24.png"/><Relationship Id="rId8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2.pdf"/><Relationship Id="rId12" Type="http://schemas.openxmlformats.org/officeDocument/2006/relationships/image" Target="../media/image33.png"/><Relationship Id="rId13" Type="http://schemas.openxmlformats.org/officeDocument/2006/relationships/image" Target="../media/image34.pdf"/><Relationship Id="rId14" Type="http://schemas.openxmlformats.org/officeDocument/2006/relationships/image" Target="../media/image35.png"/><Relationship Id="rId15" Type="http://schemas.openxmlformats.org/officeDocument/2006/relationships/image" Target="../media/image36.png"/><Relationship Id="rId16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26.png"/><Relationship Id="rId6" Type="http://schemas.openxmlformats.org/officeDocument/2006/relationships/image" Target="../media/image27.pdf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df"/><Relationship Id="rId10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3.png"/><Relationship Id="rId12" Type="http://schemas.openxmlformats.org/officeDocument/2006/relationships/image" Target="../media/image44.pdf"/><Relationship Id="rId13" Type="http://schemas.openxmlformats.org/officeDocument/2006/relationships/image" Target="../media/image45.png"/><Relationship Id="rId14" Type="http://schemas.openxmlformats.org/officeDocument/2006/relationships/image" Target="../media/image46.pdf"/><Relationship Id="rId15" Type="http://schemas.openxmlformats.org/officeDocument/2006/relationships/image" Target="../media/image47.png"/><Relationship Id="rId16" Type="http://schemas.openxmlformats.org/officeDocument/2006/relationships/image" Target="../media/image48.pdf"/><Relationship Id="rId17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30.pdf"/><Relationship Id="rId7" Type="http://schemas.openxmlformats.org/officeDocument/2006/relationships/image" Target="../media/image31.png"/><Relationship Id="rId8" Type="http://schemas.openxmlformats.org/officeDocument/2006/relationships/image" Target="../media/image32.pdf"/><Relationship Id="rId9" Type="http://schemas.openxmlformats.org/officeDocument/2006/relationships/image" Target="../media/image33.png"/><Relationship Id="rId10" Type="http://schemas.openxmlformats.org/officeDocument/2006/relationships/image" Target="../media/image42.pdf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png"/><Relationship Id="rId12" Type="http://schemas.openxmlformats.org/officeDocument/2006/relationships/image" Target="../media/image58.pdf"/><Relationship Id="rId13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50.pdf"/><Relationship Id="rId5" Type="http://schemas.openxmlformats.org/officeDocument/2006/relationships/image" Target="../media/image51.png"/><Relationship Id="rId6" Type="http://schemas.openxmlformats.org/officeDocument/2006/relationships/image" Target="../media/image52.pdf"/><Relationship Id="rId7" Type="http://schemas.openxmlformats.org/officeDocument/2006/relationships/image" Target="../media/image53.png"/><Relationship Id="rId8" Type="http://schemas.openxmlformats.org/officeDocument/2006/relationships/image" Target="../media/image54.pdf"/><Relationship Id="rId9" Type="http://schemas.openxmlformats.org/officeDocument/2006/relationships/image" Target="../media/image55.png"/><Relationship Id="rId10" Type="http://schemas.openxmlformats.org/officeDocument/2006/relationships/image" Target="../media/image56.pd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9.png"/><Relationship Id="rId12" Type="http://schemas.openxmlformats.org/officeDocument/2006/relationships/image" Target="../media/image70.pdf"/><Relationship Id="rId13" Type="http://schemas.openxmlformats.org/officeDocument/2006/relationships/image" Target="../media/image71.png"/><Relationship Id="rId14" Type="http://schemas.openxmlformats.org/officeDocument/2006/relationships/image" Target="../media/image72.pdf"/><Relationship Id="rId15" Type="http://schemas.openxmlformats.org/officeDocument/2006/relationships/image" Target="../media/image73.png"/><Relationship Id="rId16" Type="http://schemas.openxmlformats.org/officeDocument/2006/relationships/image" Target="../media/image74.pdf"/><Relationship Id="rId17" Type="http://schemas.openxmlformats.org/officeDocument/2006/relationships/image" Target="../media/image75.png"/><Relationship Id="rId18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df"/><Relationship Id="rId7" Type="http://schemas.openxmlformats.org/officeDocument/2006/relationships/image" Target="../media/image65.png"/><Relationship Id="rId8" Type="http://schemas.openxmlformats.org/officeDocument/2006/relationships/image" Target="../media/image66.pdf"/><Relationship Id="rId9" Type="http://schemas.openxmlformats.org/officeDocument/2006/relationships/image" Target="../media/image67.png"/><Relationship Id="rId10" Type="http://schemas.openxmlformats.org/officeDocument/2006/relationships/image" Target="../media/image68.pd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77.png"/><Relationship Id="rId5" Type="http://schemas.openxmlformats.org/officeDocument/2006/relationships/image" Target="../media/image78.pdf"/><Relationship Id="rId6" Type="http://schemas.openxmlformats.org/officeDocument/2006/relationships/image" Target="../media/image79.png"/><Relationship Id="rId7" Type="http://schemas.openxmlformats.org/officeDocument/2006/relationships/image" Target="../media/image80.pdf"/><Relationship Id="rId8" Type="http://schemas.openxmlformats.org/officeDocument/2006/relationships/image" Target="../media/image81.png"/><Relationship Id="rId9" Type="http://schemas.openxmlformats.org/officeDocument/2006/relationships/image" Target="../media/image82.pdf"/><Relationship Id="rId10" Type="http://schemas.openxmlformats.org/officeDocument/2006/relationships/image" Target="../media/image83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84.pdf"/><Relationship Id="rId5" Type="http://schemas.openxmlformats.org/officeDocument/2006/relationships/image" Target="../media/image85.png"/><Relationship Id="rId6" Type="http://schemas.openxmlformats.org/officeDocument/2006/relationships/image" Target="../media/image86.pdf"/><Relationship Id="rId7" Type="http://schemas.openxmlformats.org/officeDocument/2006/relationships/image" Target="../media/image87.png"/><Relationship Id="rId8" Type="http://schemas.openxmlformats.org/officeDocument/2006/relationships/image" Target="../media/image88.pdf"/><Relationship Id="rId9" Type="http://schemas.openxmlformats.org/officeDocument/2006/relationships/image" Target="../media/image89.png"/><Relationship Id="rId10" Type="http://schemas.openxmlformats.org/officeDocument/2006/relationships/image" Target="../media/image90.pdf"/><Relationship Id="rId11" Type="http://schemas.openxmlformats.org/officeDocument/2006/relationships/image" Target="../media/image9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5.pd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8.jpeg"/><Relationship Id="rId5" Type="http://schemas.openxmlformats.org/officeDocument/2006/relationships/image" Target="../media/image9.jpe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770937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0090"/>
                </a:solidFill>
              </a:rPr>
              <a:t>CMSSM and NUHM Analysis by</a:t>
            </a:r>
            <a:r>
              <a:rPr lang="en-US" sz="4000" b="1" dirty="0" smtClean="0">
                <a:solidFill>
                  <a:srgbClr val="000090"/>
                </a:solidFill>
              </a:rPr>
              <a:t> </a:t>
            </a:r>
            <a:r>
              <a:rPr lang="en-US" sz="4000" b="1" dirty="0" err="1" smtClean="0">
                <a:solidFill>
                  <a:srgbClr val="000090"/>
                </a:solidFill>
              </a:rPr>
              <a:t>BayesFITS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371600" y="2705592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err="1" smtClean="0">
                <a:solidFill>
                  <a:srgbClr val="800000"/>
                </a:solidFill>
              </a:rPr>
              <a:t>Leszek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</a:rPr>
              <a:t>Roszkowski</a:t>
            </a:r>
            <a:r>
              <a:rPr lang="en-US" b="1" dirty="0" smtClean="0">
                <a:solidFill>
                  <a:srgbClr val="800000"/>
                </a:solidFill>
              </a:rPr>
              <a:t>*</a:t>
            </a:r>
          </a:p>
          <a:p>
            <a:endParaRPr lang="en-US" b="1" dirty="0" smtClean="0">
              <a:solidFill>
                <a:srgbClr val="0000FF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National Centre for Nuclear Research (NCBJ)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Warsaw, Poland</a:t>
            </a: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07014" y="5865056"/>
            <a:ext cx="18667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*On leave of absence from </a:t>
            </a:r>
          </a:p>
          <a:p>
            <a:r>
              <a:rPr lang="en-US" sz="1200" dirty="0" smtClean="0"/>
              <a:t>University of Sheffield</a:t>
            </a:r>
            <a:endParaRPr lang="en-US" sz="1200" dirty="0"/>
          </a:p>
        </p:txBody>
      </p:sp>
      <p:sp>
        <p:nvSpPr>
          <p:cNvPr id="12" name="Rectangle 11"/>
          <p:cNvSpPr/>
          <p:nvPr/>
        </p:nvSpPr>
        <p:spPr>
          <a:xfrm>
            <a:off x="1059401" y="4424942"/>
            <a:ext cx="70252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b="1" dirty="0" err="1" smtClean="0">
                <a:solidFill>
                  <a:srgbClr val="800000"/>
                </a:solidFill>
              </a:rPr>
              <a:t>BayesFITS</a:t>
            </a:r>
            <a:r>
              <a:rPr lang="en-US" b="1" dirty="0" smtClean="0">
                <a:solidFill>
                  <a:srgbClr val="800000"/>
                </a:solidFill>
              </a:rPr>
              <a:t> group: A. </a:t>
            </a:r>
            <a:r>
              <a:rPr lang="en-US" b="1" dirty="0" err="1" smtClean="0">
                <a:solidFill>
                  <a:srgbClr val="800000"/>
                </a:solidFill>
              </a:rPr>
              <a:t>Fowlie</a:t>
            </a:r>
            <a:r>
              <a:rPr lang="en-US" b="1" dirty="0" smtClean="0">
                <a:solidFill>
                  <a:srgbClr val="800000"/>
                </a:solidFill>
              </a:rPr>
              <a:t> (</a:t>
            </a:r>
            <a:r>
              <a:rPr lang="en-US" b="1" dirty="0" err="1" smtClean="0">
                <a:solidFill>
                  <a:srgbClr val="800000"/>
                </a:solidFill>
              </a:rPr>
              <a:t>UoS</a:t>
            </a:r>
            <a:r>
              <a:rPr lang="en-US" b="1" dirty="0" smtClean="0">
                <a:solidFill>
                  <a:srgbClr val="800000"/>
                </a:solidFill>
              </a:rPr>
              <a:t>), M. </a:t>
            </a:r>
            <a:r>
              <a:rPr lang="en-US" b="1" dirty="0" err="1" smtClean="0">
                <a:solidFill>
                  <a:srgbClr val="800000"/>
                </a:solidFill>
              </a:rPr>
              <a:t>Kazana</a:t>
            </a:r>
            <a:r>
              <a:rPr lang="en-US" b="1" dirty="0" smtClean="0">
                <a:solidFill>
                  <a:srgbClr val="800000"/>
                </a:solidFill>
              </a:rPr>
              <a:t>, K. </a:t>
            </a:r>
            <a:r>
              <a:rPr lang="en-US" b="1" dirty="0" err="1" smtClean="0">
                <a:solidFill>
                  <a:srgbClr val="800000"/>
                </a:solidFill>
              </a:rPr>
              <a:t>Kowalska</a:t>
            </a:r>
            <a:r>
              <a:rPr lang="en-US" b="1" dirty="0" smtClean="0">
                <a:solidFill>
                  <a:srgbClr val="800000"/>
                </a:solidFill>
              </a:rPr>
              <a:t>, K. </a:t>
            </a:r>
            <a:r>
              <a:rPr lang="en-US" b="1" dirty="0" err="1" smtClean="0">
                <a:solidFill>
                  <a:srgbClr val="800000"/>
                </a:solidFill>
              </a:rPr>
              <a:t>Nawrocki</a:t>
            </a:r>
            <a:r>
              <a:rPr lang="en-US" b="1" dirty="0" smtClean="0">
                <a:solidFill>
                  <a:srgbClr val="800000"/>
                </a:solidFill>
              </a:rPr>
              <a:t>,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800000"/>
                </a:solidFill>
              </a:rPr>
              <a:t>L. </a:t>
            </a:r>
            <a:r>
              <a:rPr lang="en-US" b="1" dirty="0" err="1" smtClean="0">
                <a:solidFill>
                  <a:srgbClr val="800000"/>
                </a:solidFill>
              </a:rPr>
              <a:t>Roszkowski</a:t>
            </a:r>
            <a:r>
              <a:rPr lang="en-US" b="1" dirty="0" smtClean="0">
                <a:solidFill>
                  <a:srgbClr val="800000"/>
                </a:solidFill>
              </a:rPr>
              <a:t>, E. </a:t>
            </a:r>
            <a:r>
              <a:rPr lang="en-US" b="1" dirty="0" err="1" smtClean="0">
                <a:solidFill>
                  <a:srgbClr val="800000"/>
                </a:solidFill>
              </a:rPr>
              <a:t>Sessolo</a:t>
            </a:r>
            <a:r>
              <a:rPr lang="en-US" b="1" dirty="0" smtClean="0">
                <a:solidFill>
                  <a:srgbClr val="800000"/>
                </a:solidFill>
              </a:rPr>
              <a:t>, Y.-L. S. Tsai, ….</a:t>
            </a:r>
            <a:endParaRPr lang="en-US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Reproducing</a:t>
            </a:r>
            <a:r>
              <a:rPr lang="en-US" b="1" dirty="0" smtClean="0">
                <a:solidFill>
                  <a:srgbClr val="000090"/>
                </a:solidFill>
              </a:rPr>
              <a:t> Razor (4.4/</a:t>
            </a:r>
            <a:r>
              <a:rPr lang="en-US" b="1" dirty="0" smtClean="0">
                <a:solidFill>
                  <a:srgbClr val="000090"/>
                </a:solidFill>
              </a:rPr>
              <a:t>fb) limit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55037" y="1640926"/>
            <a:ext cx="3811821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Follow </a:t>
            </a:r>
            <a:r>
              <a:rPr lang="en-US" dirty="0" smtClean="0"/>
              <a:t>CMS </a:t>
            </a:r>
            <a:r>
              <a:rPr lang="en-US" dirty="0" smtClean="0"/>
              <a:t>analysis</a:t>
            </a:r>
          </a:p>
          <a:p>
            <a:endParaRPr lang="en-US" dirty="0" smtClean="0"/>
          </a:p>
          <a:p>
            <a:pPr marL="339725" indent="-339725">
              <a:buClrTx/>
              <a:buSzTx/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rgbClr val="000090"/>
                </a:solidFill>
              </a:rPr>
              <a:t>For each SUSY point:</a:t>
            </a: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rgbClr val="000090"/>
                </a:solidFill>
              </a:rPr>
              <a:t>simulated mass spectrum</a:t>
            </a: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rgbClr val="000090"/>
                </a:solidFill>
              </a:rPr>
              <a:t>10k events with reconstructed </a:t>
            </a:r>
            <a:r>
              <a:rPr lang="en-GB" sz="2000" dirty="0" smtClean="0">
                <a:solidFill>
                  <a:srgbClr val="000090"/>
                </a:solidFill>
              </a:rPr>
              <a:t>variables</a:t>
            </a:r>
          </a:p>
          <a:p>
            <a:pPr marL="339725" indent="-339725">
              <a:buSzPct val="6900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90"/>
                </a:solidFill>
              </a:rPr>
              <a:t>Consider 6 bins in R^2 and </a:t>
            </a:r>
            <a:r>
              <a:rPr lang="en-US" sz="2000" dirty="0" smtClean="0">
                <a:solidFill>
                  <a:srgbClr val="000090"/>
                </a:solidFill>
              </a:rPr>
              <a:t>M_R</a:t>
            </a:r>
            <a:endParaRPr lang="en-GB" sz="2000" dirty="0" smtClean="0">
              <a:solidFill>
                <a:srgbClr val="000090"/>
              </a:solidFill>
            </a:endParaRP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rgbClr val="000090"/>
                </a:solidFill>
              </a:rPr>
              <a:t>Efficiency after final cuts</a:t>
            </a: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rgbClr val="000090"/>
                </a:solidFill>
              </a:rPr>
              <a:t>Compute likelihood function</a:t>
            </a: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2000" dirty="0" smtClean="0">
                <a:solidFill>
                  <a:srgbClr val="000090"/>
                </a:solidFill>
              </a:rPr>
              <a:t>Need to rescale by ~7 (for 6 bins)</a:t>
            </a: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2000" dirty="0" smtClean="0"/>
          </a:p>
          <a:p>
            <a:pPr marL="339725" indent="-339725">
              <a:buSzPct val="69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200" dirty="0" smtClean="0"/>
              <a:t>(Previously we could ``reproduce’’ 1.1/fb razor </a:t>
            </a:r>
          </a:p>
          <a:p>
            <a:pPr marL="339725" indent="-339725">
              <a:buSzPct val="69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sz="1200" dirty="0" smtClean="0"/>
              <a:t>limit with scale factor of ~2)</a:t>
            </a:r>
          </a:p>
          <a:p>
            <a:pPr marL="339725" indent="-339725">
              <a:buSzPct val="69000"/>
              <a:buFont typeface="Times New Roman" charset="0"/>
              <a:buBlip>
                <a:blip r:embed="rId4"/>
              </a:buBlip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dirty="0" smtClean="0"/>
          </a:p>
          <a:p>
            <a:pPr marL="339725" indent="-339725">
              <a:buSzPct val="69000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3418" y="1341436"/>
            <a:ext cx="2031996" cy="126999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400641" y="1848910"/>
            <a:ext cx="9090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SUS-12-005</a:t>
            </a:r>
            <a:endParaRPr lang="en-US" sz="12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1694" y="2750844"/>
            <a:ext cx="3282108" cy="315903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31017" y="1151740"/>
            <a:ext cx="1966180" cy="15358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1694" y="2716854"/>
            <a:ext cx="3273389" cy="313699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272762" y="5708609"/>
            <a:ext cx="27470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VERY GOOD </a:t>
            </a:r>
            <a:r>
              <a:rPr lang="en-US" b="1" dirty="0" smtClean="0">
                <a:solidFill>
                  <a:srgbClr val="FF0000"/>
                </a:solidFill>
              </a:rPr>
              <a:t>AGREEMENT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1819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800000"/>
                </a:solidFill>
              </a:rPr>
              <a:t>Impact </a:t>
            </a:r>
            <a:r>
              <a:rPr lang="en-US" sz="3200" b="1" dirty="0" smtClean="0">
                <a:solidFill>
                  <a:srgbClr val="800000"/>
                </a:solidFill>
              </a:rPr>
              <a:t>of Razor(4.4/fb) </a:t>
            </a:r>
            <a:r>
              <a:rPr lang="en-US" sz="3200" b="1" dirty="0" smtClean="0">
                <a:solidFill>
                  <a:srgbClr val="800000"/>
                </a:solidFill>
              </a:rPr>
              <a:t>limit on CMSSM</a:t>
            </a:r>
            <a:endParaRPr lang="en-US" sz="32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844" y="3154475"/>
            <a:ext cx="1260734" cy="12299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25472" y="2437287"/>
            <a:ext cx="189913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800000"/>
                </a:solidFill>
              </a:rPr>
              <a:t>Compare: </a:t>
            </a:r>
          </a:p>
          <a:p>
            <a:r>
              <a:rPr lang="en-US" sz="1200" b="1" dirty="0" smtClean="0">
                <a:solidFill>
                  <a:srgbClr val="800000"/>
                </a:solidFill>
              </a:rPr>
              <a:t>impact of </a:t>
            </a:r>
            <a:r>
              <a:rPr lang="en-US" sz="1200" b="1" dirty="0" err="1" smtClean="0">
                <a:solidFill>
                  <a:srgbClr val="800000"/>
                </a:solidFill>
              </a:rPr>
              <a:t>alphaT</a:t>
            </a:r>
            <a:r>
              <a:rPr lang="en-US" sz="1200" b="1" dirty="0" smtClean="0">
                <a:solidFill>
                  <a:srgbClr val="800000"/>
                </a:solidFill>
              </a:rPr>
              <a:t> (</a:t>
            </a:r>
            <a:r>
              <a:rPr lang="en-US" sz="1200" b="1" dirty="0" smtClean="0">
                <a:solidFill>
                  <a:srgbClr val="800000"/>
                </a:solidFill>
              </a:rPr>
              <a:t>1/fb</a:t>
            </a:r>
            <a:r>
              <a:rPr lang="en-US" sz="1400" b="1" dirty="0" smtClean="0">
                <a:solidFill>
                  <a:srgbClr val="800000"/>
                </a:solidFill>
              </a:rPr>
              <a:t>)</a:t>
            </a:r>
            <a:endParaRPr lang="en-US" sz="1400" b="1" dirty="0">
              <a:solidFill>
                <a:srgbClr val="8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092553" y="2896150"/>
            <a:ext cx="131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(arXiv:1111.6098)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" y="4969677"/>
            <a:ext cx="37417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smtClean="0">
                <a:solidFill>
                  <a:srgbClr val="800000"/>
                </a:solidFill>
              </a:rPr>
              <a:t>FP/HB is now much larger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A-funnel region suppressed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 smtClean="0">
                <a:solidFill>
                  <a:srgbClr val="800000"/>
                </a:solidFill>
              </a:rPr>
              <a:t>Stau</a:t>
            </a: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 smtClean="0">
                <a:solidFill>
                  <a:srgbClr val="800000"/>
                </a:solidFill>
              </a:rPr>
              <a:t>coann</a:t>
            </a:r>
            <a:r>
              <a:rPr lang="en-US" sz="2000" b="1" dirty="0" smtClean="0">
                <a:solidFill>
                  <a:srgbClr val="800000"/>
                </a:solidFill>
              </a:rPr>
              <a:t>. region: still best fit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 smtClean="0">
                <a:solidFill>
                  <a:srgbClr val="800000"/>
                </a:solidFill>
              </a:rPr>
              <a:t>tanbeta(BF</a:t>
            </a:r>
            <a:r>
              <a:rPr lang="en-US" sz="2000" b="1" dirty="0" smtClean="0">
                <a:solidFill>
                  <a:srgbClr val="800000"/>
                </a:solidFill>
              </a:rPr>
              <a:t> point)~21</a:t>
            </a:r>
            <a:endParaRPr lang="en-US" sz="2000" b="1" dirty="0">
              <a:solidFill>
                <a:srgbClr val="80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0275" y="3173149"/>
            <a:ext cx="1233430" cy="12460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976140" y="1279499"/>
            <a:ext cx="2424868" cy="20309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01172" y="1165139"/>
            <a:ext cx="1541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Extend range: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66808" y="1053095"/>
            <a:ext cx="3943808" cy="1369863"/>
          </a:xfrm>
          <a:prstGeom prst="rect">
            <a:avLst/>
          </a:prstGeom>
        </p:spPr>
      </p:pic>
      <p:pic>
        <p:nvPicPr>
          <p:cNvPr id="20" name="Picture 19" descr="CMSSM-CONV_m0_m1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0" y="1599960"/>
            <a:ext cx="4116260" cy="3087195"/>
          </a:xfrm>
          <a:prstGeom prst="rect">
            <a:avLst/>
          </a:prstGeom>
        </p:spPr>
      </p:pic>
      <p:pic>
        <p:nvPicPr>
          <p:cNvPr id="21" name="Picture 20" descr="CMSSM-CONV_A0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3859494" y="2986409"/>
            <a:ext cx="2773978" cy="2080484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822052" y="2404284"/>
            <a:ext cx="2957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r>
              <a:rPr lang="en-US" dirty="0" smtClean="0"/>
              <a:t>lus LHC </a:t>
            </a:r>
            <a:r>
              <a:rPr lang="en-US" dirty="0" err="1" smtClean="0"/>
              <a:t>higgs</a:t>
            </a:r>
            <a:r>
              <a:rPr lang="en-US" dirty="0" smtClean="0"/>
              <a:t> bounds and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3"/>
              <a:stretch>
                <a:fillRect/>
              </a:stretch>
            </p:blipFill>
          </mc:Choice>
          <mc:Fallback>
            <p:blipFill>
              <a:blip r:embed="rId14"/>
              <a:stretch>
                <a:fillRect/>
              </a:stretch>
            </p:blipFill>
          </mc:Fallback>
        </mc:AlternateContent>
        <p:spPr>
          <a:xfrm>
            <a:off x="3880900" y="2764174"/>
            <a:ext cx="2529944" cy="183996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956143" y="5062220"/>
            <a:ext cx="2657706" cy="1785175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4834860" y="6203894"/>
            <a:ext cx="9605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1109.3859</a:t>
            </a:r>
            <a:endParaRPr lang="en-US" sz="1400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40092" y="5062220"/>
            <a:ext cx="2658160" cy="1795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…and IF mh~125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>
                <a:solidFill>
                  <a:srgbClr val="000090"/>
                </a:solidFill>
              </a:rPr>
              <a:t>Currently allowed (95%)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000090"/>
                </a:solidFill>
              </a:rPr>
              <a:t>ATLAS: 117.5</a:t>
            </a:r>
            <a:r>
              <a:rPr lang="en-US" sz="1600" b="1" dirty="0" smtClean="0">
                <a:solidFill>
                  <a:srgbClr val="000090"/>
                </a:solidFill>
              </a:rPr>
              <a:t>-118.5 </a:t>
            </a:r>
            <a:r>
              <a:rPr lang="en-US" sz="1600" b="1" dirty="0" err="1" smtClean="0">
                <a:solidFill>
                  <a:srgbClr val="000090"/>
                </a:solidFill>
              </a:rPr>
              <a:t>GeV</a:t>
            </a:r>
            <a:r>
              <a:rPr lang="en-US" sz="1600" b="1" dirty="0" smtClean="0">
                <a:solidFill>
                  <a:srgbClr val="000090"/>
                </a:solidFill>
              </a:rPr>
              <a:t> and </a:t>
            </a:r>
            <a:r>
              <a:rPr lang="en-US" sz="1600" b="1" dirty="0" smtClean="0">
                <a:solidFill>
                  <a:srgbClr val="000090"/>
                </a:solidFill>
              </a:rPr>
              <a:t>122.5-129 </a:t>
            </a:r>
            <a:r>
              <a:rPr lang="en-US" sz="1600" b="1" dirty="0" err="1" smtClean="0">
                <a:solidFill>
                  <a:srgbClr val="000090"/>
                </a:solidFill>
              </a:rPr>
              <a:t>GeV</a:t>
            </a:r>
            <a:endParaRPr lang="en-US" sz="1600" b="1" dirty="0" smtClean="0">
              <a:solidFill>
                <a:srgbClr val="000090"/>
              </a:solidFill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0090"/>
                </a:solidFill>
              </a:rPr>
              <a:t>CMS: 114.4 – </a:t>
            </a:r>
            <a:r>
              <a:rPr lang="en-US" sz="1600" b="1" dirty="0" smtClean="0">
                <a:solidFill>
                  <a:srgbClr val="000090"/>
                </a:solidFill>
              </a:rPr>
              <a:t>127.5 </a:t>
            </a:r>
            <a:r>
              <a:rPr lang="en-US" sz="1600" b="1" dirty="0" err="1" smtClean="0">
                <a:solidFill>
                  <a:srgbClr val="000090"/>
                </a:solidFill>
              </a:rPr>
              <a:t>GeV</a:t>
            </a:r>
            <a:endParaRPr lang="en-US" sz="1600" b="1" dirty="0" smtClean="0">
              <a:solidFill>
                <a:srgbClr val="000090"/>
              </a:solidFill>
            </a:endParaRPr>
          </a:p>
          <a:p>
            <a:r>
              <a:rPr lang="en-US" sz="1600" b="1" dirty="0" smtClean="0">
                <a:solidFill>
                  <a:srgbClr val="000090"/>
                </a:solidFill>
              </a:rPr>
              <a:t>Add tau=2GeV </a:t>
            </a:r>
            <a:r>
              <a:rPr lang="en-US" sz="1600" b="1" dirty="0" err="1" smtClean="0">
                <a:solidFill>
                  <a:srgbClr val="000090"/>
                </a:solidFill>
              </a:rPr>
              <a:t>th</a:t>
            </a:r>
            <a:r>
              <a:rPr lang="en-US" sz="1600" b="1" dirty="0" smtClean="0">
                <a:solidFill>
                  <a:srgbClr val="000090"/>
                </a:solidFill>
              </a:rPr>
              <a:t> error (via Gaussian)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Construct likelihood</a:t>
            </a:r>
            <a:endParaRPr lang="en-US" sz="1600" b="1" dirty="0">
              <a:solidFill>
                <a:srgbClr val="00009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b="1" dirty="0" smtClean="0">
                <a:solidFill>
                  <a:srgbClr val="000090"/>
                </a:solidFill>
              </a:rPr>
              <a:t>Assume </a:t>
            </a:r>
            <a:r>
              <a:rPr lang="en-US" sz="1800" b="1" dirty="0" smtClean="0">
                <a:solidFill>
                  <a:srgbClr val="000090"/>
                </a:solidFill>
              </a:rPr>
              <a:t>mh~125 </a:t>
            </a:r>
            <a:r>
              <a:rPr lang="en-US" sz="1800" b="1" dirty="0" err="1" smtClean="0">
                <a:solidFill>
                  <a:srgbClr val="000090"/>
                </a:solidFill>
              </a:rPr>
              <a:t>GeV</a:t>
            </a:r>
            <a:r>
              <a:rPr lang="en-US" sz="1800" b="1" dirty="0" smtClean="0">
                <a:solidFill>
                  <a:srgbClr val="000090"/>
                </a:solidFill>
              </a:rPr>
              <a:t> confirmed</a:t>
            </a:r>
          </a:p>
          <a:p>
            <a:r>
              <a:rPr lang="en-US" sz="1800" b="1" dirty="0" smtClean="0">
                <a:solidFill>
                  <a:srgbClr val="000090"/>
                </a:solidFill>
              </a:rPr>
              <a:t>Add tau=2GeV (</a:t>
            </a:r>
            <a:r>
              <a:rPr lang="en-US" sz="1800" b="1" dirty="0" err="1" smtClean="0">
                <a:solidFill>
                  <a:srgbClr val="000090"/>
                </a:solidFill>
              </a:rPr>
              <a:t>th</a:t>
            </a:r>
            <a:r>
              <a:rPr lang="en-US" sz="1800" b="1" dirty="0" smtClean="0">
                <a:solidFill>
                  <a:srgbClr val="000090"/>
                </a:solidFill>
              </a:rPr>
              <a:t>) and sigma=2GeV (</a:t>
            </a:r>
            <a:r>
              <a:rPr lang="en-US" sz="1800" b="1" dirty="0" err="1" smtClean="0">
                <a:solidFill>
                  <a:srgbClr val="000090"/>
                </a:solidFill>
              </a:rPr>
              <a:t>expt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037" y="3107653"/>
            <a:ext cx="3292119" cy="200875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5552" y="3219697"/>
            <a:ext cx="3252300" cy="1998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38050" y="5452787"/>
            <a:ext cx="7095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800000"/>
                </a:solidFill>
              </a:rPr>
              <a:t>The Like-function only differs in the lower mass window where it is rather small anyway.</a:t>
            </a:r>
            <a:endParaRPr lang="en-US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CMSSM </a:t>
            </a:r>
            <a:r>
              <a:rPr lang="en-US" sz="3600" b="1" dirty="0" smtClean="0">
                <a:solidFill>
                  <a:srgbClr val="000090"/>
                </a:solidFill>
              </a:rPr>
              <a:t>w/</a:t>
            </a:r>
            <a:r>
              <a:rPr lang="en-US" sz="3600" b="1" dirty="0" smtClean="0">
                <a:solidFill>
                  <a:srgbClr val="000090"/>
                </a:solidFill>
              </a:rPr>
              <a:t>o </a:t>
            </a:r>
            <a:r>
              <a:rPr lang="en-US" sz="3600" b="1" dirty="0" smtClean="0">
                <a:solidFill>
                  <a:srgbClr val="000090"/>
                </a:solidFill>
              </a:rPr>
              <a:t>and </a:t>
            </a:r>
            <a:r>
              <a:rPr lang="en-US" sz="3600" b="1" dirty="0" err="1" smtClean="0">
                <a:solidFill>
                  <a:srgbClr val="000090"/>
                </a:solidFill>
              </a:rPr>
              <a:t>w</a:t>
            </a:r>
            <a:r>
              <a:rPr lang="en-US" sz="3600" b="1" dirty="0" smtClean="0">
                <a:solidFill>
                  <a:srgbClr val="000090"/>
                </a:solidFill>
              </a:rPr>
              <a:t>/ mh~125 </a:t>
            </a:r>
            <a:r>
              <a:rPr lang="en-US" sz="3600" b="1" dirty="0" err="1" smtClean="0">
                <a:solidFill>
                  <a:srgbClr val="000090"/>
                </a:solidFill>
              </a:rPr>
              <a:t>GeV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294967295"/>
          </p:nvPr>
        </p:nvSpPr>
        <p:spPr>
          <a:xfrm>
            <a:off x="39076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LHC </a:t>
            </a:r>
            <a:r>
              <a:rPr lang="en-US" sz="2000" b="1" dirty="0" err="1" smtClean="0">
                <a:solidFill>
                  <a:srgbClr val="000090"/>
                </a:solidFill>
              </a:rPr>
              <a:t>mh</a:t>
            </a:r>
            <a:r>
              <a:rPr lang="en-US" sz="2000" b="1" dirty="0" smtClean="0">
                <a:solidFill>
                  <a:srgbClr val="000090"/>
                </a:solidFill>
              </a:rPr>
              <a:t> limits only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sz="half" idx="4294967295"/>
          </p:nvPr>
        </p:nvSpPr>
        <p:spPr>
          <a:xfrm>
            <a:off x="3032364" y="1600200"/>
            <a:ext cx="4091818" cy="486726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mh~125 </a:t>
            </a:r>
            <a:r>
              <a:rPr lang="en-US" sz="2000" b="1" dirty="0" err="1" smtClean="0">
                <a:solidFill>
                  <a:srgbClr val="000090"/>
                </a:solidFill>
              </a:rPr>
              <a:t>GeV</a:t>
            </a:r>
            <a:endParaRPr lang="en-US" sz="2000" b="1" dirty="0">
              <a:solidFill>
                <a:srgbClr val="00009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2522" y="2087586"/>
            <a:ext cx="2061548" cy="20165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8363" y="1417638"/>
            <a:ext cx="2002405" cy="2027622"/>
          </a:xfrm>
          <a:prstGeom prst="rect">
            <a:avLst/>
          </a:prstGeom>
        </p:spPr>
      </p:pic>
      <p:pic>
        <p:nvPicPr>
          <p:cNvPr id="24" name="Picture 23" descr="CMSSM-CONV_m0_m1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28" y="1938815"/>
            <a:ext cx="2862644" cy="2146983"/>
          </a:xfrm>
          <a:prstGeom prst="rect">
            <a:avLst/>
          </a:prstGeom>
        </p:spPr>
      </p:pic>
      <p:pic>
        <p:nvPicPr>
          <p:cNvPr id="25" name="Picture 24" descr="CMSSM-CONV_A0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-9840" y="4083218"/>
            <a:ext cx="2860068" cy="214505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862972" y="4220307"/>
            <a:ext cx="48128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2000" b="1" dirty="0" smtClean="0">
                <a:solidFill>
                  <a:srgbClr val="660066"/>
                </a:solidFill>
              </a:rPr>
              <a:t>Fairly similar probability maps!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</a:rPr>
              <a:t> m_0 pushed up if mh~125 </a:t>
            </a:r>
            <a:r>
              <a:rPr lang="en-US" sz="2000" b="1" dirty="0" err="1" smtClean="0">
                <a:solidFill>
                  <a:srgbClr val="660066"/>
                </a:solidFill>
              </a:rPr>
              <a:t>GeV</a:t>
            </a:r>
            <a:endParaRPr lang="en-US" sz="2000" b="1" dirty="0" smtClean="0">
              <a:solidFill>
                <a:srgbClr val="660066"/>
              </a:solidFill>
            </a:endParaRP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660066"/>
                </a:solidFill>
              </a:rPr>
              <a:t> Location of best-fit point also similar.</a:t>
            </a:r>
            <a:endParaRPr lang="en-US" sz="2000" b="1" dirty="0">
              <a:solidFill>
                <a:srgbClr val="660066"/>
              </a:solidFill>
            </a:endParaRPr>
          </a:p>
        </p:txBody>
      </p:sp>
      <p:pic>
        <p:nvPicPr>
          <p:cNvPr id="29" name="Picture 28" descr="CMSSM_1D_m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756848" y="5226978"/>
            <a:ext cx="1653976" cy="1240482"/>
          </a:xfrm>
          <a:prstGeom prst="rect">
            <a:avLst/>
          </a:prstGeom>
        </p:spPr>
      </p:pic>
      <p:pic>
        <p:nvPicPr>
          <p:cNvPr id="30" name="Picture 29" descr="CMSSM_1D_m1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4157446" y="5235679"/>
            <a:ext cx="1642375" cy="1231781"/>
          </a:xfrm>
          <a:prstGeom prst="rect">
            <a:avLst/>
          </a:prstGeom>
        </p:spPr>
      </p:pic>
      <p:pic>
        <p:nvPicPr>
          <p:cNvPr id="31" name="Picture 30" descr="CMSSM_1D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5547724" y="5235679"/>
            <a:ext cx="1673044" cy="1254783"/>
          </a:xfrm>
          <a:prstGeom prst="rect">
            <a:avLst/>
          </a:prstGeom>
        </p:spPr>
      </p:pic>
      <p:pic>
        <p:nvPicPr>
          <p:cNvPr id="32" name="Picture 31" descr="CMSSM_1D_A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6930848" y="5226977"/>
            <a:ext cx="1639445" cy="1229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CMSSM w/o and </a:t>
            </a:r>
            <a:r>
              <a:rPr lang="en-US" sz="3600" b="1" dirty="0" err="1" smtClean="0">
                <a:solidFill>
                  <a:srgbClr val="000090"/>
                </a:solidFill>
              </a:rPr>
              <a:t>w</a:t>
            </a:r>
            <a:r>
              <a:rPr lang="en-US" sz="3600" b="1" dirty="0" smtClean="0">
                <a:solidFill>
                  <a:srgbClr val="000090"/>
                </a:solidFill>
              </a:rPr>
              <a:t>/ mh~125 </a:t>
            </a:r>
            <a:r>
              <a:rPr lang="en-US" sz="3600" b="1" dirty="0" err="1" smtClean="0">
                <a:solidFill>
                  <a:srgbClr val="000090"/>
                </a:solidFill>
              </a:rPr>
              <a:t>GeV</a:t>
            </a:r>
            <a:endParaRPr lang="en-US" sz="3600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5" name="Picture 4" descr="CMSSM-CONV_mA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5037" y="1076303"/>
            <a:ext cx="2872382" cy="2154287"/>
          </a:xfrm>
          <a:prstGeom prst="rect">
            <a:avLst/>
          </a:prstGeom>
        </p:spPr>
      </p:pic>
      <p:pic>
        <p:nvPicPr>
          <p:cNvPr id="6" name="Picture 5" descr="CMSSM_mA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919431" y="1134917"/>
            <a:ext cx="2877534" cy="2158150"/>
          </a:xfrm>
          <a:prstGeom prst="rect">
            <a:avLst/>
          </a:prstGeom>
        </p:spPr>
      </p:pic>
      <p:pic>
        <p:nvPicPr>
          <p:cNvPr id="7" name="Picture 6" descr="CMSSM_mA_m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955669" y="3611663"/>
            <a:ext cx="2874189" cy="2155641"/>
          </a:xfrm>
          <a:prstGeom prst="rect">
            <a:avLst/>
          </a:prstGeom>
        </p:spPr>
      </p:pic>
      <p:pic>
        <p:nvPicPr>
          <p:cNvPr id="8" name="Picture 7" descr="CMSSM-CONV_mA_m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558871" y="3611663"/>
            <a:ext cx="2868548" cy="2151411"/>
          </a:xfrm>
          <a:prstGeom prst="rect">
            <a:avLst/>
          </a:prstGeom>
        </p:spPr>
      </p:pic>
      <p:pic>
        <p:nvPicPr>
          <p:cNvPr id="18" name="Picture 17" descr="CMSSM_1D_m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5460361" y="1565745"/>
            <a:ext cx="3683640" cy="30758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29858" y="5135330"/>
            <a:ext cx="3314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CMSSM:  short of producing </a:t>
            </a:r>
            <a:r>
              <a:rPr lang="en-US" b="1" dirty="0" err="1" smtClean="0">
                <a:solidFill>
                  <a:srgbClr val="800000"/>
                </a:solidFill>
              </a:rPr>
              <a:t>m_h</a:t>
            </a:r>
            <a:r>
              <a:rPr lang="en-US" b="1" dirty="0" smtClean="0">
                <a:solidFill>
                  <a:srgbClr val="800000"/>
                </a:solidFill>
              </a:rPr>
              <a:t>=125 </a:t>
            </a:r>
            <a:r>
              <a:rPr lang="en-US" b="1" dirty="0" err="1" smtClean="0">
                <a:solidFill>
                  <a:srgbClr val="800000"/>
                </a:solidFill>
              </a:rPr>
              <a:t>GeV</a:t>
            </a:r>
            <a:r>
              <a:rPr lang="en-US" b="1" dirty="0" smtClean="0">
                <a:solidFill>
                  <a:srgbClr val="800000"/>
                </a:solidFill>
              </a:rPr>
              <a:t>, but fine with both limits and `signal’ within realistic uncertainties!</a:t>
            </a:r>
            <a:endParaRPr lang="en-US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Non-Universal Higgs Model (NUHM)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4294967295"/>
          </p:nvPr>
        </p:nvSpPr>
        <p:spPr>
          <a:xfrm>
            <a:off x="0" y="1600200"/>
            <a:ext cx="4906963" cy="45259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660066"/>
                </a:solidFill>
              </a:rPr>
              <a:t>Our efficiency map derived for the razor (4.4/fb) limit in CMSSM  works also for NUHM </a:t>
            </a:r>
            <a:endParaRPr lang="en-US" sz="2400" b="1" dirty="0">
              <a:solidFill>
                <a:srgbClr val="660066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8578" y="2634412"/>
            <a:ext cx="3696204" cy="35575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2854" y="1417638"/>
            <a:ext cx="2019300" cy="41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NUHM w/o and </a:t>
            </a:r>
            <a:r>
              <a:rPr lang="en-US" sz="3600" b="1" dirty="0" err="1" smtClean="0">
                <a:solidFill>
                  <a:srgbClr val="000090"/>
                </a:solidFill>
              </a:rPr>
              <a:t>w</a:t>
            </a:r>
            <a:r>
              <a:rPr lang="en-US" sz="3600" b="1" dirty="0" smtClean="0">
                <a:solidFill>
                  <a:srgbClr val="000090"/>
                </a:solidFill>
              </a:rPr>
              <a:t>/ mh~125 </a:t>
            </a:r>
            <a:r>
              <a:rPr lang="en-US" sz="3600" b="1" dirty="0" err="1" smtClean="0">
                <a:solidFill>
                  <a:srgbClr val="000090"/>
                </a:solidFill>
              </a:rPr>
              <a:t>GeV</a:t>
            </a:r>
            <a:endParaRPr lang="en-US" sz="3600" b="1" dirty="0">
              <a:solidFill>
                <a:srgbClr val="00009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30" name="Content Placeholder 29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038600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LHC </a:t>
            </a:r>
            <a:r>
              <a:rPr lang="en-US" sz="2000" b="1" dirty="0" err="1" smtClean="0">
                <a:solidFill>
                  <a:srgbClr val="000090"/>
                </a:solidFill>
              </a:rPr>
              <a:t>mh</a:t>
            </a:r>
            <a:r>
              <a:rPr lang="en-US" sz="2000" b="1" dirty="0" smtClean="0">
                <a:solidFill>
                  <a:srgbClr val="000090"/>
                </a:solidFill>
              </a:rPr>
              <a:t> limits only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31" name="Content Placeholder 30"/>
          <p:cNvSpPr>
            <a:spLocks noGrp="1"/>
          </p:cNvSpPr>
          <p:nvPr>
            <p:ph sz="half" idx="4294967295"/>
          </p:nvPr>
        </p:nvSpPr>
        <p:spPr>
          <a:xfrm>
            <a:off x="4495894" y="1600200"/>
            <a:ext cx="4648106" cy="4525963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m</a:t>
            </a:r>
            <a:r>
              <a:rPr lang="en-US" sz="2000" b="1" dirty="0" smtClean="0">
                <a:solidFill>
                  <a:srgbClr val="000090"/>
                </a:solidFill>
              </a:rPr>
              <a:t>h~125 </a:t>
            </a:r>
            <a:r>
              <a:rPr lang="en-US" sz="2000" b="1" dirty="0" err="1" smtClean="0">
                <a:solidFill>
                  <a:srgbClr val="000090"/>
                </a:solidFill>
              </a:rPr>
              <a:t>GeV</a:t>
            </a:r>
            <a:r>
              <a:rPr lang="en-US" sz="2000" b="1" dirty="0" smtClean="0">
                <a:solidFill>
                  <a:srgbClr val="000090"/>
                </a:solidFill>
              </a:rPr>
              <a:t> </a:t>
            </a:r>
            <a:endParaRPr lang="en-US" sz="2000" b="1" dirty="0">
              <a:solidFill>
                <a:srgbClr val="00009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8448" y="2094767"/>
            <a:ext cx="2195843" cy="21377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3169" y="2094767"/>
            <a:ext cx="2124412" cy="2161966"/>
          </a:xfrm>
          <a:prstGeom prst="rect">
            <a:avLst/>
          </a:prstGeom>
        </p:spPr>
      </p:pic>
      <p:pic>
        <p:nvPicPr>
          <p:cNvPr id="33" name="Picture 32" descr="NUHM-CONV_m0_m1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39709" y="1964049"/>
            <a:ext cx="2873850" cy="2155387"/>
          </a:xfrm>
          <a:prstGeom prst="rect">
            <a:avLst/>
          </a:prstGeom>
        </p:spPr>
      </p:pic>
      <p:pic>
        <p:nvPicPr>
          <p:cNvPr id="35" name="Picture 34" descr="NUHM-CONV_A0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154648" y="4156612"/>
            <a:ext cx="2876172" cy="2157129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397239" y="6163511"/>
            <a:ext cx="3025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m_h</a:t>
            </a:r>
            <a:r>
              <a:rPr lang="en-US" b="1" dirty="0" smtClean="0">
                <a:solidFill>
                  <a:srgbClr val="660066"/>
                </a:solidFill>
              </a:rPr>
              <a:t>~</a:t>
            </a:r>
            <a:r>
              <a:rPr lang="en-US" b="1" dirty="0" smtClean="0">
                <a:solidFill>
                  <a:srgbClr val="660066"/>
                </a:solidFill>
              </a:rPr>
              <a:t>125GeV actually prefers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l</a:t>
            </a:r>
            <a:r>
              <a:rPr lang="en-US" b="1" dirty="0" smtClean="0">
                <a:solidFill>
                  <a:srgbClr val="660066"/>
                </a:solidFill>
              </a:rPr>
              <a:t>ower MSUSY and </a:t>
            </a:r>
            <a:r>
              <a:rPr lang="en-US" b="1" dirty="0" err="1" smtClean="0">
                <a:solidFill>
                  <a:srgbClr val="660066"/>
                </a:solidFill>
              </a:rPr>
              <a:t>tanb</a:t>
            </a:r>
            <a:r>
              <a:rPr lang="en-US" b="1" dirty="0" smtClean="0">
                <a:solidFill>
                  <a:srgbClr val="660066"/>
                </a:solidFill>
              </a:rPr>
              <a:t>!</a:t>
            </a:r>
          </a:p>
          <a:p>
            <a:endParaRPr lang="en-US" dirty="0"/>
          </a:p>
        </p:txBody>
      </p:sp>
      <p:pic>
        <p:nvPicPr>
          <p:cNvPr id="37" name="Picture 36" descr="NUHM_1D_m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792366" y="4676760"/>
            <a:ext cx="1644537" cy="1233403"/>
          </a:xfrm>
          <a:prstGeom prst="rect">
            <a:avLst/>
          </a:prstGeom>
        </p:spPr>
      </p:pic>
      <p:pic>
        <p:nvPicPr>
          <p:cNvPr id="38" name="Picture 37" descr="NUHM_1D_m1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4341927" y="4676760"/>
            <a:ext cx="1677873" cy="1258405"/>
          </a:xfrm>
          <a:prstGeom prst="rect">
            <a:avLst/>
          </a:prstGeom>
        </p:spPr>
      </p:pic>
      <p:pic>
        <p:nvPicPr>
          <p:cNvPr id="39" name="Picture 38" descr="NUHM_1D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5785344" y="4705726"/>
            <a:ext cx="1639252" cy="1229439"/>
          </a:xfrm>
          <a:prstGeom prst="rect">
            <a:avLst/>
          </a:prstGeom>
        </p:spPr>
      </p:pic>
      <p:pic>
        <p:nvPicPr>
          <p:cNvPr id="40" name="Picture 39" descr="NUHM_1D_m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7424596" y="4696298"/>
            <a:ext cx="1638936" cy="1229202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614727" y="2533650"/>
            <a:ext cx="1529552" cy="158578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855046" y="2150789"/>
            <a:ext cx="1376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compare 2009: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NUHM w/o and </a:t>
            </a:r>
            <a:r>
              <a:rPr lang="en-US" sz="3600" b="1" dirty="0" err="1" smtClean="0">
                <a:solidFill>
                  <a:srgbClr val="000090"/>
                </a:solidFill>
              </a:rPr>
              <a:t>w</a:t>
            </a:r>
            <a:r>
              <a:rPr lang="en-US" sz="3600" b="1" dirty="0" smtClean="0">
                <a:solidFill>
                  <a:srgbClr val="000090"/>
                </a:solidFill>
              </a:rPr>
              <a:t>/ mh~125 </a:t>
            </a:r>
            <a:r>
              <a:rPr lang="en-US" sz="3600" b="1" dirty="0" err="1" smtClean="0">
                <a:solidFill>
                  <a:srgbClr val="000090"/>
                </a:solidFill>
              </a:rPr>
              <a:t>GeV</a:t>
            </a:r>
            <a:endParaRPr lang="en-US" sz="3600" dirty="0"/>
          </a:p>
        </p:txBody>
      </p:sp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>
          <a:xfrm>
            <a:off x="457200" y="1264068"/>
            <a:ext cx="4038600" cy="4525963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LHC </a:t>
            </a:r>
            <a:r>
              <a:rPr lang="en-US" sz="2000" b="1" dirty="0" err="1" smtClean="0">
                <a:solidFill>
                  <a:srgbClr val="000090"/>
                </a:solidFill>
              </a:rPr>
              <a:t>mh</a:t>
            </a:r>
            <a:r>
              <a:rPr lang="en-US" sz="2000" b="1" dirty="0" smtClean="0">
                <a:solidFill>
                  <a:srgbClr val="000090"/>
                </a:solidFill>
              </a:rPr>
              <a:t> limits only</a:t>
            </a:r>
          </a:p>
          <a:p>
            <a:endParaRPr lang="en-US" dirty="0"/>
          </a:p>
        </p:txBody>
      </p:sp>
      <p:sp>
        <p:nvSpPr>
          <p:cNvPr id="17" name="Content Placeholder 16"/>
          <p:cNvSpPr>
            <a:spLocks noGrp="1"/>
          </p:cNvSpPr>
          <p:nvPr>
            <p:ph sz="half" idx="2"/>
          </p:nvPr>
        </p:nvSpPr>
        <p:spPr>
          <a:xfrm>
            <a:off x="3266176" y="1282742"/>
            <a:ext cx="4038600" cy="4525963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mh~125 </a:t>
            </a:r>
            <a:r>
              <a:rPr lang="en-US" sz="2000" b="1" dirty="0" err="1" smtClean="0">
                <a:solidFill>
                  <a:srgbClr val="000090"/>
                </a:solidFill>
              </a:rPr>
              <a:t>GeV</a:t>
            </a:r>
            <a:endParaRPr lang="en-US" sz="2000" b="1" dirty="0" smtClean="0">
              <a:solidFill>
                <a:srgbClr val="000090"/>
              </a:solidFill>
            </a:endParaRPr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4509" y="1737255"/>
            <a:ext cx="2155051" cy="2128650"/>
          </a:xfrm>
          <a:prstGeom prst="rect">
            <a:avLst/>
          </a:prstGeom>
        </p:spPr>
      </p:pic>
      <p:pic>
        <p:nvPicPr>
          <p:cNvPr id="19" name="Picture 18" descr="NUHM_mA_m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007756" y="3858095"/>
            <a:ext cx="2876637" cy="2157478"/>
          </a:xfrm>
          <a:prstGeom prst="rect">
            <a:avLst/>
          </a:prstGeom>
        </p:spPr>
      </p:pic>
      <p:pic>
        <p:nvPicPr>
          <p:cNvPr id="20" name="Picture 19" descr="NUHM-CONV_mA_tan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18303" y="1625397"/>
            <a:ext cx="2850065" cy="2137548"/>
          </a:xfrm>
          <a:prstGeom prst="rect">
            <a:avLst/>
          </a:prstGeom>
        </p:spPr>
      </p:pic>
      <p:pic>
        <p:nvPicPr>
          <p:cNvPr id="21" name="Picture 20" descr="NUHM-CONV_mA_mh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429520" y="3820234"/>
            <a:ext cx="2844237" cy="213317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847041" y="5790031"/>
            <a:ext cx="3296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660066"/>
                </a:solidFill>
              </a:rPr>
              <a:t>F</a:t>
            </a:r>
            <a:r>
              <a:rPr lang="en-US" b="1" dirty="0" smtClean="0">
                <a:solidFill>
                  <a:srgbClr val="660066"/>
                </a:solidFill>
              </a:rPr>
              <a:t>airly similar pattern</a:t>
            </a:r>
          </a:p>
          <a:p>
            <a:r>
              <a:rPr lang="en-US" b="1" dirty="0" smtClean="0">
                <a:solidFill>
                  <a:srgbClr val="660066"/>
                </a:solidFill>
              </a:rPr>
              <a:t>with and without m_h~125GeV</a:t>
            </a:r>
            <a:endParaRPr lang="en-US" b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701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rgbClr val="000090"/>
                </a:solidFill>
              </a:rPr>
              <a:t>Light  Higgs in CMSSM and NUHM</a:t>
            </a:r>
            <a:endParaRPr lang="en-US" sz="4000" b="1" dirty="0">
              <a:solidFill>
                <a:srgbClr val="00009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5" name="Picture 4" descr="higgs_cmssm_si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01249" y="3733887"/>
            <a:ext cx="2670164" cy="2336396"/>
          </a:xfrm>
          <a:prstGeom prst="rect">
            <a:avLst/>
          </a:prstGeom>
        </p:spPr>
      </p:pic>
      <p:pic>
        <p:nvPicPr>
          <p:cNvPr id="13" name="Picture 12" descr="higgs_nuhm_conv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3124200" y="1500966"/>
            <a:ext cx="2596784" cy="2272185"/>
          </a:xfrm>
          <a:prstGeom prst="rect">
            <a:avLst/>
          </a:prstGeom>
        </p:spPr>
      </p:pic>
      <p:pic>
        <p:nvPicPr>
          <p:cNvPr id="17" name="Picture 16" descr="higgs_cmssm_conv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319924" y="1417638"/>
            <a:ext cx="2647141" cy="2316249"/>
          </a:xfrm>
          <a:prstGeom prst="rect">
            <a:avLst/>
          </a:prstGeom>
        </p:spPr>
      </p:pic>
      <p:pic>
        <p:nvPicPr>
          <p:cNvPr id="18" name="Picture 17" descr="higgs_nuhm_sig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045141" y="3733887"/>
            <a:ext cx="2674282" cy="2339999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658686" y="1704284"/>
          <a:ext cx="3233552" cy="268409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08388"/>
                <a:gridCol w="808388"/>
                <a:gridCol w="808388"/>
                <a:gridCol w="808388"/>
              </a:tblGrid>
              <a:tr h="624969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max </a:t>
                      </a:r>
                      <a:r>
                        <a:rPr lang="en-US" sz="1200" dirty="0" err="1" smtClean="0"/>
                        <a:t>m_h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Chi2 at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max </a:t>
                      </a:r>
                      <a:r>
                        <a:rPr lang="en-US" sz="1200" dirty="0" err="1" smtClean="0"/>
                        <a:t>m_h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Chi2_min</a:t>
                      </a:r>
                      <a:endParaRPr lang="en-US" sz="1200" dirty="0"/>
                    </a:p>
                  </a:txBody>
                  <a:tcPr/>
                </a:tc>
              </a:tr>
              <a:tr h="36208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CMSSM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124.04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14.57</a:t>
                      </a:r>
                      <a:endParaRPr lang="en-US" sz="1200" dirty="0"/>
                    </a:p>
                  </a:txBody>
                  <a:tcPr/>
                </a:tc>
              </a:tr>
              <a:tr h="6674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CMSSM+ m_h~125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123.44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26.3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15.83</a:t>
                      </a:r>
                      <a:endParaRPr lang="en-US" sz="1200" dirty="0"/>
                    </a:p>
                  </a:txBody>
                  <a:tcPr/>
                </a:tc>
              </a:tr>
              <a:tr h="36208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NUHM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126.28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12.98</a:t>
                      </a:r>
                      <a:endParaRPr lang="en-US" sz="1200" dirty="0"/>
                    </a:p>
                  </a:txBody>
                  <a:tcPr/>
                </a:tc>
              </a:tr>
              <a:tr h="667476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NUHM + m_h~125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124.64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118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15.28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5658686" y="4705830"/>
            <a:ext cx="3233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Can find m_h~125 </a:t>
            </a:r>
            <a:r>
              <a:rPr lang="en-US" sz="2000" b="1" dirty="0" err="1" smtClean="0">
                <a:solidFill>
                  <a:srgbClr val="FF0000"/>
                </a:solidFill>
              </a:rPr>
              <a:t>GeV</a:t>
            </a:r>
            <a:r>
              <a:rPr lang="en-US" sz="2000" b="1" dirty="0" smtClean="0">
                <a:solidFill>
                  <a:srgbClr val="FF0000"/>
                </a:solidFill>
              </a:rPr>
              <a:t> but poor fit to constraints!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7124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Summary</a:t>
            </a:r>
            <a:endParaRPr lang="en-US" sz="3600" b="1" dirty="0">
              <a:solidFill>
                <a:srgbClr val="80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27" b="1" dirty="0" smtClean="0">
                <a:solidFill>
                  <a:srgbClr val="000090"/>
                </a:solidFill>
              </a:rPr>
              <a:t>Global Bayesian fits: a powerful tool to analyze SUSY models</a:t>
            </a:r>
          </a:p>
          <a:p>
            <a:r>
              <a:rPr lang="en-US" sz="3027" b="1" dirty="0" smtClean="0">
                <a:solidFill>
                  <a:srgbClr val="000090"/>
                </a:solidFill>
              </a:rPr>
              <a:t>CMS razor SUSY limit included via our approximate likelihood maps (applicable to any MSSM-based R-parity conserving model)</a:t>
            </a:r>
          </a:p>
          <a:p>
            <a:r>
              <a:rPr lang="en-US" sz="3027" b="1" dirty="0" smtClean="0">
                <a:solidFill>
                  <a:srgbClr val="000090"/>
                </a:solidFill>
              </a:rPr>
              <a:t>CMSSM is alive and</a:t>
            </a:r>
            <a:r>
              <a:rPr lang="en-US" sz="3027" b="1" dirty="0" smtClean="0">
                <a:solidFill>
                  <a:srgbClr val="000090"/>
                </a:solidFill>
              </a:rPr>
              <a:t> reasonably well </a:t>
            </a:r>
            <a:r>
              <a:rPr lang="en-US" sz="3027" b="1" dirty="0" smtClean="0">
                <a:solidFill>
                  <a:srgbClr val="000090"/>
                </a:solidFill>
              </a:rPr>
              <a:t>(both w/o and with mh~125 </a:t>
            </a:r>
            <a:r>
              <a:rPr lang="en-US" sz="3027" b="1" dirty="0" err="1" smtClean="0">
                <a:solidFill>
                  <a:srgbClr val="000090"/>
                </a:solidFill>
              </a:rPr>
              <a:t>GeV</a:t>
            </a:r>
            <a:r>
              <a:rPr lang="en-US" sz="3027" b="1" dirty="0" smtClean="0">
                <a:solidFill>
                  <a:srgbClr val="000090"/>
                </a:solidFill>
              </a:rPr>
              <a:t>, if uncertainties are taken into account)</a:t>
            </a:r>
            <a:endParaRPr lang="en-US" sz="3027" b="1" dirty="0" smtClean="0">
              <a:solidFill>
                <a:srgbClr val="000090"/>
              </a:solidFill>
            </a:endParaRPr>
          </a:p>
          <a:p>
            <a:r>
              <a:rPr lang="en-US" sz="3027" b="1" dirty="0" smtClean="0">
                <a:solidFill>
                  <a:srgbClr val="000090"/>
                </a:solidFill>
              </a:rPr>
              <a:t>NUHM: equally (if not more) so</a:t>
            </a:r>
          </a:p>
          <a:p>
            <a:r>
              <a:rPr lang="en-US" sz="3027" b="1" dirty="0" smtClean="0">
                <a:solidFill>
                  <a:srgbClr val="000090"/>
                </a:solidFill>
              </a:rPr>
              <a:t>NUHM: high probability regions very different from CMSSM, lighter </a:t>
            </a:r>
            <a:r>
              <a:rPr lang="en-US" sz="3027" b="1" dirty="0" err="1" smtClean="0">
                <a:solidFill>
                  <a:srgbClr val="000090"/>
                </a:solidFill>
              </a:rPr>
              <a:t>spartners</a:t>
            </a:r>
            <a:r>
              <a:rPr lang="en-US" sz="3027" b="1" dirty="0" smtClean="0">
                <a:solidFill>
                  <a:srgbClr val="000090"/>
                </a:solidFill>
              </a:rPr>
              <a:t> preferred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9800" y="4388371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…just getting heavier, with a poorer fit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Outline</a:t>
            </a:r>
            <a:endParaRPr lang="en-US" dirty="0"/>
          </a:p>
        </p:txBody>
      </p:sp>
      <p:sp>
        <p:nvSpPr>
          <p:cNvPr id="6" name="Vertical Tex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0090"/>
                </a:solidFill>
              </a:rPr>
              <a:t>Statistical approach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Bayesian posterior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LHC SUSY limits: derive likelihood maps for </a:t>
            </a:r>
            <a:r>
              <a:rPr lang="en-US" b="1" dirty="0" err="1" smtClean="0">
                <a:solidFill>
                  <a:srgbClr val="000090"/>
                </a:solidFill>
              </a:rPr>
              <a:t>alphaT</a:t>
            </a:r>
            <a:r>
              <a:rPr lang="en-US" b="1" dirty="0" smtClean="0">
                <a:solidFill>
                  <a:srgbClr val="000090"/>
                </a:solidFill>
              </a:rPr>
              <a:t> (1.1/fb) and razor (4.4/fb)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Impact of possible m_h~125 </a:t>
            </a:r>
            <a:r>
              <a:rPr lang="en-US" b="1" dirty="0" err="1" smtClean="0">
                <a:solidFill>
                  <a:srgbClr val="000090"/>
                </a:solidFill>
              </a:rPr>
              <a:t>GeV</a:t>
            </a:r>
            <a:endParaRPr lang="en-US" b="1" dirty="0" smtClean="0">
              <a:solidFill>
                <a:srgbClr val="000090"/>
              </a:solidFill>
            </a:endParaRPr>
          </a:p>
          <a:p>
            <a:r>
              <a:rPr lang="en-US" b="1" dirty="0" smtClean="0">
                <a:solidFill>
                  <a:srgbClr val="000090"/>
                </a:solidFill>
              </a:rPr>
              <a:t>CMSSM – results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NUHM – results</a:t>
            </a:r>
          </a:p>
          <a:p>
            <a:r>
              <a:rPr lang="en-US" b="1" dirty="0" smtClean="0">
                <a:solidFill>
                  <a:srgbClr val="000090"/>
                </a:solidFill>
              </a:rPr>
              <a:t>Summary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Roszkowski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43732" y="5069796"/>
            <a:ext cx="3643068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95000"/>
              </a:lnSpc>
            </a:pPr>
            <a:r>
              <a:rPr lang="en-US" sz="1400" b="1" dirty="0" smtClean="0">
                <a:solidFill>
                  <a:srgbClr val="0000FF"/>
                </a:solidFill>
              </a:rPr>
              <a:t>Based on: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lvl="0">
              <a:lnSpc>
                <a:spcPct val="95000"/>
              </a:lnSpc>
              <a:buFont typeface="Arial"/>
              <a:buChar char="•"/>
            </a:pP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Fowlie</a:t>
            </a:r>
            <a:r>
              <a:rPr lang="en-US" sz="1400" b="1" dirty="0" smtClean="0">
                <a:solidFill>
                  <a:srgbClr val="0000FF"/>
                </a:solidFill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</a:rPr>
              <a:t>Kalinowski</a:t>
            </a:r>
            <a:r>
              <a:rPr lang="en-US" sz="1400" b="1" dirty="0" smtClean="0">
                <a:solidFill>
                  <a:srgbClr val="0000FF"/>
                </a:solidFill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</a:rPr>
              <a:t>Kazana</a:t>
            </a:r>
            <a:r>
              <a:rPr lang="en-US" sz="1400" b="1" dirty="0" smtClean="0">
                <a:solidFill>
                  <a:srgbClr val="0000FF"/>
                </a:solidFill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</a:rPr>
              <a:t>Roszkowski</a:t>
            </a:r>
            <a:r>
              <a:rPr lang="en-US" sz="1400" b="1" dirty="0" smtClean="0">
                <a:solidFill>
                  <a:srgbClr val="0000FF"/>
                </a:solidFill>
              </a:rPr>
              <a:t>, Tsai (</a:t>
            </a:r>
            <a:r>
              <a:rPr lang="en-US" sz="1400" b="1" dirty="0" smtClean="0">
                <a:solidFill>
                  <a:srgbClr val="0000F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arXiv:1111.6098 -&gt; PRD)</a:t>
            </a:r>
            <a:endParaRPr lang="en-US" sz="1400" dirty="0" smtClean="0">
              <a:solidFill>
                <a:srgbClr val="0000FF"/>
              </a:solidFill>
            </a:endParaRPr>
          </a:p>
          <a:p>
            <a:pPr lvl="0">
              <a:lnSpc>
                <a:spcPct val="95000"/>
              </a:lnSpc>
              <a:buFont typeface="Arial"/>
              <a:buChar char="•"/>
            </a:pP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Roszkowski</a:t>
            </a:r>
            <a:r>
              <a:rPr lang="en-US" sz="1400" b="1" dirty="0" smtClean="0">
                <a:solidFill>
                  <a:srgbClr val="0000FF"/>
                </a:solidFill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</a:rPr>
              <a:t>Sessolo</a:t>
            </a:r>
            <a:r>
              <a:rPr lang="en-US" sz="1400" b="1" dirty="0" smtClean="0">
                <a:solidFill>
                  <a:srgbClr val="0000FF"/>
                </a:solidFill>
              </a:rPr>
              <a:t>, Tsai (</a:t>
            </a:r>
            <a:r>
              <a:rPr lang="en-US" sz="1400" b="1" dirty="0" smtClean="0">
                <a:solidFill>
                  <a:srgbClr val="0000F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arXiv:1202.1503)</a:t>
            </a:r>
          </a:p>
          <a:p>
            <a:pPr lvl="0">
              <a:lnSpc>
                <a:spcPct val="95000"/>
              </a:lnSpc>
              <a:buFont typeface="Arial"/>
              <a:buChar char="•"/>
            </a:pPr>
            <a:r>
              <a:rPr lang="en-US" sz="1400" b="1" dirty="0" smtClean="0">
                <a:solidFill>
                  <a:srgbClr val="0000F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in preparation</a:t>
            </a:r>
            <a:endParaRPr lang="en-US" sz="1400" b="1" dirty="0" smtClean="0">
              <a:solidFill>
                <a:srgbClr val="0000FF"/>
              </a:solidFill>
              <a:latin typeface="Arial" panose="00000000000000000000"/>
              <a:ea typeface="Arial" panose="00000000000000000000"/>
              <a:cs typeface="Arial" panose="00000000000000000000"/>
              <a:sym typeface="Arial" panose="00000000000000000000"/>
            </a:endParaRPr>
          </a:p>
          <a:p>
            <a:endParaRPr lang="en-US" sz="1200" dirty="0" smtClean="0"/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Statistical approach</a:t>
            </a:r>
            <a:endParaRPr lang="en-US" b="1" dirty="0">
              <a:solidFill>
                <a:srgbClr val="00009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" y="6149442"/>
            <a:ext cx="721137" cy="7129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524" y="2310305"/>
            <a:ext cx="5644745" cy="37809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10184" y="1698959"/>
            <a:ext cx="38779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800000"/>
                </a:solidFill>
              </a:rPr>
              <a:t>Central object: Likelihood function</a:t>
            </a:r>
            <a:endParaRPr lang="en-US" sz="2000" b="1" dirty="0">
              <a:solidFill>
                <a:srgbClr val="8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8505" y="3178395"/>
            <a:ext cx="2299860" cy="1267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70200" y="2716738"/>
            <a:ext cx="201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limits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38505" y="4692548"/>
            <a:ext cx="2492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Smear out bounds.</a:t>
            </a:r>
          </a:p>
          <a:p>
            <a:pPr>
              <a:buFont typeface="Arial"/>
              <a:buChar char="•"/>
            </a:pPr>
            <a:r>
              <a:rPr lang="en-US" dirty="0" smtClean="0"/>
              <a:t> Can add theory error.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9484" y="1825445"/>
            <a:ext cx="3390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For positive measurements:</a:t>
            </a:r>
            <a:endParaRPr lang="en-US" b="1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D49-2B4D-254C-87AB-5B655AD6F36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Roszkowskii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1524" y="1193550"/>
            <a:ext cx="645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Best way to go with so much data (sometimes mutually exclusive)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Bayesian statistics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" y="6149442"/>
            <a:ext cx="721137" cy="7129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74948" y="1659036"/>
            <a:ext cx="24519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Bayes</a:t>
            </a:r>
            <a:r>
              <a:rPr lang="en-US" sz="2400" b="1" dirty="0" smtClean="0"/>
              <a:t> theorem: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70179" y="2594246"/>
            <a:ext cx="62973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b="1" i="0" u="none" strike="noStrike" cap="none" baseline="0" dirty="0" smtClean="0">
                <a:solidFill>
                  <a:srgbClr val="FF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 Prior</a:t>
            </a:r>
            <a:r>
              <a:rPr lang="en-US" b="0" i="0" u="none" strike="noStrike" cap="none" baseline="0" dirty="0" smtClean="0">
                <a:solidFill>
                  <a:srgbClr val="00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: what we know about hypothesis BEFORE seeing the data.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70179" y="3105835"/>
            <a:ext cx="66678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>
                <a:solidFill>
                  <a:srgbClr val="FF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Likelihood</a:t>
            </a:r>
            <a:r>
              <a:rPr lang="en-US" dirty="0" smtClean="0"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: the probability of obtaining data if hypothesis is true.</a:t>
            </a:r>
            <a:r>
              <a:rPr lang="en-US" b="1" i="0" u="none" strike="noStrike" cap="none" baseline="0" dirty="0" smtClean="0">
                <a:solidFill>
                  <a:srgbClr val="00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98279" y="4076090"/>
            <a:ext cx="66397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 Evidence</a:t>
            </a:r>
            <a:r>
              <a:rPr lang="en-US" dirty="0" smtClean="0">
                <a:solidFill>
                  <a:srgbClr val="280099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:  </a:t>
            </a:r>
            <a:r>
              <a:rPr lang="en-US" dirty="0" smtClean="0"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normalization constant, crucial for model comparison.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962999" y="3599783"/>
            <a:ext cx="66750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b="1" i="0" u="none" strike="noStrike" cap="none" baseline="0" dirty="0" smtClean="0">
                <a:solidFill>
                  <a:srgbClr val="FF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 Posterior</a:t>
            </a:r>
            <a:r>
              <a:rPr lang="en-US" b="0" i="0" u="none" strike="noStrike" cap="none" baseline="0" dirty="0" smtClean="0">
                <a:solidFill>
                  <a:srgbClr val="000000"/>
                </a:solidFill>
                <a:latin typeface="Times New Roman" panose="00000000000000000000"/>
                <a:ea typeface="Times New Roman" panose="00000000000000000000"/>
                <a:cs typeface="Times New Roman" panose="00000000000000000000"/>
                <a:sym typeface="Times New Roman" panose="00000000000000000000"/>
              </a:rPr>
              <a:t>: the probability about hypothesis AFTER seeing the data.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98279" y="4701468"/>
            <a:ext cx="5554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If hypothesis is a function of parameters, then posterior </a:t>
            </a:r>
          </a:p>
          <a:p>
            <a:r>
              <a:rPr lang="en-US" dirty="0" smtClean="0">
                <a:solidFill>
                  <a:srgbClr val="000090"/>
                </a:solidFill>
              </a:rPr>
              <a:t>becomes posterior probability function (</a:t>
            </a:r>
            <a:r>
              <a:rPr lang="en-US" dirty="0" err="1" smtClean="0">
                <a:solidFill>
                  <a:srgbClr val="000090"/>
                </a:solidFill>
              </a:rPr>
              <a:t>pdf</a:t>
            </a:r>
            <a:r>
              <a:rPr lang="en-US" dirty="0" smtClean="0">
                <a:solidFill>
                  <a:srgbClr val="000090"/>
                </a:solidFill>
              </a:rPr>
              <a:t>).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353956" y="1609830"/>
            <a:ext cx="4367400" cy="6264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D49-2B4D-254C-87AB-5B655AD6F36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Roszkowski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99543" y="4455872"/>
            <a:ext cx="1909259" cy="1739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</a:rPr>
              <a:t>Reproducing </a:t>
            </a:r>
            <a:r>
              <a:rPr lang="en-US" sz="3600" b="1" dirty="0" err="1" smtClean="0">
                <a:solidFill>
                  <a:srgbClr val="000090"/>
                </a:solidFill>
              </a:rPr>
              <a:t>alpha_T</a:t>
            </a:r>
            <a:r>
              <a:rPr lang="en-US" sz="3600" b="1" dirty="0" smtClean="0">
                <a:solidFill>
                  <a:srgbClr val="000090"/>
                </a:solidFill>
              </a:rPr>
              <a:t> (1.1/fb) limit</a:t>
            </a:r>
            <a:endParaRPr lang="en-US" sz="3600" b="1" dirty="0">
              <a:solidFill>
                <a:srgbClr val="00009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" y="6149442"/>
            <a:ext cx="721137" cy="7129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721800" y="1460277"/>
            <a:ext cx="6136200" cy="357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5000"/>
              </a:lnSpc>
            </a:pPr>
            <a:r>
              <a:rPr lang="en-US" b="0" i="0" u="none" strike="noStrike" cap="none" baseline="0" dirty="0" smtClean="0">
                <a:solidFill>
                  <a:srgbClr val="000000"/>
                </a:solidFill>
                <a:latin typeface="Arial" panose="00000000000000000000"/>
                <a:ea typeface="Arial" panose="00000000000000000000"/>
                <a:cs typeface="Arial" panose="00000000000000000000"/>
                <a:sym typeface="Arial" panose="00000000000000000000"/>
              </a:rPr>
              <a:t>Poisson distribution to characterize counting experiments. </a:t>
            </a:r>
            <a:endParaRPr lang="en-US" b="0" i="0" u="none" strike="noStrike" cap="none" baseline="0" dirty="0">
              <a:solidFill>
                <a:srgbClr val="000000"/>
              </a:solidFill>
              <a:latin typeface="Arial" panose="00000000000000000000"/>
              <a:ea typeface="Arial" panose="00000000000000000000"/>
              <a:cs typeface="Arial" panose="00000000000000000000"/>
              <a:sym typeface="Arial" panose="00000000000000000000"/>
            </a:endParaRPr>
          </a:p>
        </p:txBody>
      </p:sp>
      <p:sp>
        <p:nvSpPr>
          <p:cNvPr id="7" name="Shape 207"/>
          <p:cNvSpPr/>
          <p:nvPr/>
        </p:nvSpPr>
        <p:spPr>
          <a:xfrm>
            <a:off x="819768" y="1943263"/>
            <a:ext cx="3660726" cy="72055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</p:sp>
      <p:sp>
        <p:nvSpPr>
          <p:cNvPr id="8" name="Shape 206"/>
          <p:cNvSpPr/>
          <p:nvPr/>
        </p:nvSpPr>
        <p:spPr>
          <a:xfrm>
            <a:off x="210739" y="2738719"/>
            <a:ext cx="3860524" cy="1338864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</p:sp>
      <p:sp>
        <p:nvSpPr>
          <p:cNvPr id="9" name="Shape 231"/>
          <p:cNvSpPr/>
          <p:nvPr/>
        </p:nvSpPr>
        <p:spPr>
          <a:xfrm>
            <a:off x="4815645" y="1849545"/>
            <a:ext cx="3871155" cy="3742702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</p:sp>
      <p:sp>
        <p:nvSpPr>
          <p:cNvPr id="10" name="Rectangle 9"/>
          <p:cNvSpPr/>
          <p:nvPr/>
        </p:nvSpPr>
        <p:spPr>
          <a:xfrm>
            <a:off x="5667639" y="3677474"/>
            <a:ext cx="1229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000" b="1" dirty="0" smtClean="0">
                <a:solidFill>
                  <a:srgbClr val="0000FF"/>
                </a:solidFill>
              </a:rPr>
              <a:t>CMS </a:t>
            </a:r>
            <a:r>
              <a:rPr lang="en-US" sz="1000" b="1" dirty="0" err="1" smtClean="0">
                <a:solidFill>
                  <a:srgbClr val="0000FF"/>
                </a:solidFill>
              </a:rPr>
              <a:t>alphaT</a:t>
            </a:r>
            <a:r>
              <a:rPr lang="en-US" sz="1000" b="1" dirty="0" smtClean="0">
                <a:solidFill>
                  <a:srgbClr val="0000FF"/>
                </a:solidFill>
              </a:rPr>
              <a:t> 1.1/fb </a:t>
            </a:r>
          </a:p>
          <a:p>
            <a:pPr lvl="0"/>
            <a:r>
              <a:rPr lang="en-US" sz="1000" b="1" dirty="0" smtClean="0">
                <a:solidFill>
                  <a:srgbClr val="0000FF"/>
                </a:solidFill>
              </a:rPr>
              <a:t>95% lower limit</a:t>
            </a:r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5040394" y="5888638"/>
            <a:ext cx="311176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VERY GOOD AGREEMENT 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WITH CMS 95% LIMIT!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>
            <a:spLocks noChangeAspect="1"/>
          </p:cNvSpPr>
          <p:nvPr/>
        </p:nvSpPr>
        <p:spPr>
          <a:xfrm>
            <a:off x="6885303" y="1521675"/>
            <a:ext cx="15023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(arXiv:1111.6098)</a:t>
            </a:r>
            <a:endParaRPr lang="en-US" sz="1400" dirty="0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 flipV="1">
            <a:off x="5920154" y="4077582"/>
            <a:ext cx="676120" cy="1873518"/>
          </a:xfrm>
          <a:prstGeom prst="line">
            <a:avLst/>
          </a:prstGeom>
          <a:noFill/>
          <a:ln w="36000">
            <a:solidFill>
              <a:srgbClr val="80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0739" y="4217951"/>
            <a:ext cx="482965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2"/>
              <a:buChar char="q"/>
            </a:pPr>
            <a:r>
              <a:rPr lang="en-US" sz="2000" b="1" dirty="0" smtClean="0">
                <a:solidFill>
                  <a:srgbClr val="000090"/>
                </a:solidFill>
              </a:rPr>
              <a:t> SUSY events: generate MC  </a:t>
            </a:r>
            <a:r>
              <a:rPr lang="en-US" sz="2000" b="1" dirty="0" smtClean="0">
                <a:solidFill>
                  <a:srgbClr val="000090"/>
                </a:solidFill>
              </a:rPr>
              <a:t>simulations </a:t>
            </a:r>
            <a:r>
              <a:rPr lang="en-US" sz="1600" b="1" dirty="0" smtClean="0">
                <a:solidFill>
                  <a:srgbClr val="000090"/>
                </a:solidFill>
              </a:rPr>
              <a:t>( 50 </a:t>
            </a:r>
            <a:r>
              <a:rPr lang="en-US" sz="1600" b="1" dirty="0" err="1" smtClean="0">
                <a:solidFill>
                  <a:srgbClr val="000090"/>
                </a:solidFill>
              </a:rPr>
              <a:t>GeV</a:t>
            </a:r>
            <a:r>
              <a:rPr lang="en-US" sz="1600" b="1" dirty="0" smtClean="0">
                <a:solidFill>
                  <a:srgbClr val="000090"/>
                </a:solidFill>
              </a:rPr>
              <a:t> </a:t>
            </a:r>
            <a:r>
              <a:rPr lang="en-US" sz="1600" b="1" dirty="0" err="1" smtClean="0">
                <a:solidFill>
                  <a:srgbClr val="000090"/>
                </a:solidFill>
              </a:rPr>
              <a:t>x</a:t>
            </a:r>
            <a:r>
              <a:rPr lang="en-US" sz="1600" b="1" dirty="0" smtClean="0">
                <a:solidFill>
                  <a:srgbClr val="000090"/>
                </a:solidFill>
              </a:rPr>
              <a:t> 50 </a:t>
            </a:r>
            <a:r>
              <a:rPr lang="en-US" sz="1600" b="1" dirty="0" err="1" smtClean="0">
                <a:solidFill>
                  <a:srgbClr val="000090"/>
                </a:solidFill>
              </a:rPr>
              <a:t>GeV</a:t>
            </a:r>
            <a:r>
              <a:rPr lang="en-US" sz="1600" b="1" dirty="0" smtClean="0">
                <a:solidFill>
                  <a:srgbClr val="000090"/>
                </a:solidFill>
              </a:rPr>
              <a:t> grid, 5k events/point -&gt; </a:t>
            </a:r>
            <a:r>
              <a:rPr lang="en-US" sz="1600" b="1" dirty="0" err="1" smtClean="0">
                <a:solidFill>
                  <a:srgbClr val="000090"/>
                </a:solidFill>
              </a:rPr>
              <a:t>Pythia</a:t>
            </a:r>
            <a:r>
              <a:rPr lang="en-US" sz="1600" b="1" dirty="0" smtClean="0">
                <a:solidFill>
                  <a:srgbClr val="000090"/>
                </a:solidFill>
              </a:rPr>
              <a:t> (LO) </a:t>
            </a:r>
          </a:p>
          <a:p>
            <a:r>
              <a:rPr lang="en-US" sz="1600" b="1" dirty="0" smtClean="0">
                <a:solidFill>
                  <a:srgbClr val="000090"/>
                </a:solidFill>
              </a:rPr>
              <a:t>-&gt; PGS4)</a:t>
            </a:r>
            <a:endParaRPr lang="en-US" sz="1600" b="1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q"/>
            </a:pPr>
            <a:r>
              <a:rPr lang="en-US" sz="2000" b="1" dirty="0" smtClean="0">
                <a:solidFill>
                  <a:srgbClr val="000090"/>
                </a:solidFill>
              </a:rPr>
              <a:t> Apply the same kinematical cuts as CMS.</a:t>
            </a:r>
          </a:p>
          <a:p>
            <a:pPr>
              <a:buFont typeface="Wingdings" charset="2"/>
              <a:buChar char="q"/>
            </a:pPr>
            <a:r>
              <a:rPr lang="en-US" sz="2000" b="1" dirty="0" smtClean="0">
                <a:solidFill>
                  <a:srgbClr val="000090"/>
                </a:solidFill>
              </a:rPr>
              <a:t> Obtain approximate</a:t>
            </a:r>
            <a:r>
              <a:rPr lang="en-US" sz="2000" b="1" dirty="0" smtClean="0">
                <a:solidFill>
                  <a:schemeClr val="accent2"/>
                </a:solidFill>
              </a:rPr>
              <a:t> efficiency and likelihood </a:t>
            </a:r>
            <a:r>
              <a:rPr lang="en-US" sz="2000" b="1" dirty="0" smtClean="0">
                <a:solidFill>
                  <a:schemeClr val="accent2"/>
                </a:solidFill>
              </a:rPr>
              <a:t>maps</a:t>
            </a:r>
            <a:r>
              <a:rPr lang="en-US" sz="2000" b="1" dirty="0" smtClean="0">
                <a:solidFill>
                  <a:srgbClr val="000090"/>
                </a:solidFill>
              </a:rPr>
              <a:t> (combine 8 bins, rescale by ~2).</a:t>
            </a:r>
            <a:endParaRPr lang="en-US" sz="2000" b="1" dirty="0" smtClean="0">
              <a:solidFill>
                <a:srgbClr val="000090"/>
              </a:solidFill>
            </a:endParaRPr>
          </a:p>
          <a:p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Roszkowski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0090"/>
                </a:solidFill>
              </a:rPr>
              <a:t>CMSSM: global</a:t>
            </a:r>
            <a:r>
              <a:rPr lang="en-US" b="1" dirty="0" smtClean="0">
                <a:solidFill>
                  <a:srgbClr val="000090"/>
                </a:solidFill>
              </a:rPr>
              <a:t> scan</a:t>
            </a:r>
            <a:endParaRPr lang="en-US" b="1" dirty="0">
              <a:solidFill>
                <a:srgbClr val="00009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904393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FF0000"/>
                </a:solidFill>
              </a:rPr>
              <a:t>Perform random scan over 4 CMSSM +4 SM parameters </a:t>
            </a:r>
            <a:r>
              <a:rPr lang="en-US" b="1" u="sng" dirty="0" smtClean="0">
                <a:solidFill>
                  <a:srgbClr val="FF0000"/>
                </a:solidFill>
              </a:rPr>
              <a:t>simultaneously</a:t>
            </a:r>
          </a:p>
          <a:p>
            <a:pPr>
              <a:buNone/>
            </a:pPr>
            <a:endParaRPr lang="en-US" dirty="0" smtClean="0">
              <a:solidFill>
                <a:srgbClr val="000090"/>
              </a:solidFill>
            </a:endParaRPr>
          </a:p>
          <a:p>
            <a:pPr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</a:rPr>
              <a:t>Use Nested Sampling algorithm to evaluate posterior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Very wide ranges:</a:t>
            </a:r>
            <a:endParaRPr lang="en-US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" y="6149442"/>
            <a:ext cx="721137" cy="7129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7808" y="2739503"/>
            <a:ext cx="3638075" cy="3153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8004" y="2246242"/>
            <a:ext cx="3529771" cy="28779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47416" y="3243819"/>
            <a:ext cx="3284516" cy="27509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7854" y="3704556"/>
            <a:ext cx="2200816" cy="287799"/>
          </a:xfrm>
          <a:prstGeom prst="rect">
            <a:avLst/>
          </a:prstGeo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D49-2B4D-254C-87AB-5B655AD6F36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Roszkowski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553200" y="1342942"/>
            <a:ext cx="1878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(arXiv:</a:t>
            </a:r>
            <a:r>
              <a:rPr lang="en-US" b="1" dirty="0" smtClean="0">
                <a:solidFill>
                  <a:srgbClr val="0000FF"/>
                </a:solidFill>
              </a:rPr>
              <a:t>1111.6098)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1286" y="4059073"/>
            <a:ext cx="4441925" cy="27615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800000"/>
                </a:solidFill>
              </a:rPr>
              <a:t>Impact of CMS </a:t>
            </a:r>
            <a:r>
              <a:rPr lang="en-US" sz="3600" b="1" dirty="0" err="1" smtClean="0">
                <a:solidFill>
                  <a:srgbClr val="800000"/>
                </a:solidFill>
              </a:rPr>
              <a:t>alpha_T</a:t>
            </a:r>
            <a:r>
              <a:rPr lang="en-US" sz="3600" b="1" dirty="0" smtClean="0">
                <a:solidFill>
                  <a:srgbClr val="800000"/>
                </a:solidFill>
              </a:rPr>
              <a:t> limit on CMSSM</a:t>
            </a:r>
            <a:endParaRPr lang="en-US" sz="3600" b="1" dirty="0">
              <a:solidFill>
                <a:srgbClr val="800000"/>
              </a:solidFill>
            </a:endParaRP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3" y="6149442"/>
            <a:ext cx="721137" cy="71296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502260" y="1358566"/>
            <a:ext cx="1922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Before LHC (1/fb)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4913" y="1369125"/>
            <a:ext cx="1781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After LHC (1/fb)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1800" y="4795176"/>
            <a:ext cx="7965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Favored (high posterior) regions (</a:t>
            </a:r>
            <a:r>
              <a:rPr lang="en-US" sz="2000" b="1" dirty="0" err="1" smtClean="0">
                <a:solidFill>
                  <a:srgbClr val="800000"/>
                </a:solidFill>
              </a:rPr>
              <a:t>stau</a:t>
            </a: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 smtClean="0">
                <a:solidFill>
                  <a:srgbClr val="800000"/>
                </a:solidFill>
              </a:rPr>
              <a:t>coan</a:t>
            </a:r>
            <a:r>
              <a:rPr lang="en-US" sz="2000" b="1" dirty="0" smtClean="0">
                <a:solidFill>
                  <a:srgbClr val="800000"/>
                </a:solidFill>
              </a:rPr>
              <a:t>., A-funnel) are pushed up.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Light Higgs funnel region is excluded.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Focus point/horizontal branch region gets enhanced and pushed out</a:t>
            </a:r>
            <a:r>
              <a:rPr lang="en-US" sz="2000" dirty="0" smtClean="0">
                <a:solidFill>
                  <a:srgbClr val="800000"/>
                </a:solidFill>
              </a:rPr>
              <a:t>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b="1" dirty="0" smtClean="0">
                <a:solidFill>
                  <a:srgbClr val="800000"/>
                </a:solidFill>
              </a:rPr>
              <a:t>Best-fit point pushed up but remains in the </a:t>
            </a:r>
            <a:r>
              <a:rPr lang="en-US" sz="2000" b="1" dirty="0" err="1" smtClean="0">
                <a:solidFill>
                  <a:srgbClr val="800000"/>
                </a:solidFill>
              </a:rPr>
              <a:t>stau</a:t>
            </a:r>
            <a:r>
              <a:rPr lang="en-US" sz="2000" b="1" dirty="0" smtClean="0">
                <a:solidFill>
                  <a:srgbClr val="800000"/>
                </a:solidFill>
              </a:rPr>
              <a:t> </a:t>
            </a:r>
            <a:r>
              <a:rPr lang="en-US" sz="2000" b="1" dirty="0" err="1" smtClean="0">
                <a:solidFill>
                  <a:srgbClr val="800000"/>
                </a:solidFill>
              </a:rPr>
              <a:t>coannihilation</a:t>
            </a:r>
            <a:r>
              <a:rPr lang="en-US" sz="2000" b="1" dirty="0" smtClean="0">
                <a:solidFill>
                  <a:srgbClr val="800000"/>
                </a:solidFill>
              </a:rPr>
              <a:t> region, tanb(BF)~11 </a:t>
            </a:r>
            <a:r>
              <a:rPr lang="en-US" b="1" dirty="0" smtClean="0">
                <a:solidFill>
                  <a:srgbClr val="000090"/>
                </a:solidFill>
              </a:rPr>
              <a:t>(but location of BF is very sensitive to input from </a:t>
            </a:r>
            <a:r>
              <a:rPr lang="en-US" b="1" dirty="0" err="1" smtClean="0">
                <a:solidFill>
                  <a:srgbClr val="000090"/>
                </a:solidFill>
              </a:rPr>
              <a:t>bsgamma</a:t>
            </a:r>
            <a:r>
              <a:rPr lang="en-US" b="1" dirty="0" smtClean="0">
                <a:solidFill>
                  <a:srgbClr val="000090"/>
                </a:solidFill>
              </a:rPr>
              <a:t>)</a:t>
            </a:r>
            <a:r>
              <a:rPr lang="en-US" sz="2000" b="1" dirty="0" smtClean="0">
                <a:solidFill>
                  <a:srgbClr val="800000"/>
                </a:solidFill>
              </a:rPr>
              <a:t>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10921" y="2707146"/>
            <a:ext cx="1060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A-funnel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124657" y="4260690"/>
            <a:ext cx="1045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00000"/>
                </a:solidFill>
              </a:rPr>
              <a:t>h</a:t>
            </a:r>
            <a:r>
              <a:rPr lang="en-US" b="1" dirty="0" smtClean="0">
                <a:solidFill>
                  <a:srgbClr val="800000"/>
                </a:solidFill>
              </a:rPr>
              <a:t>-funnel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111698" y="1182974"/>
            <a:ext cx="131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(arXiv:1111.6098)</a:t>
            </a:r>
            <a:endParaRPr lang="en-US" sz="1200" dirty="0"/>
          </a:p>
        </p:txBody>
      </p:sp>
      <p:sp>
        <p:nvSpPr>
          <p:cNvPr id="38" name="Rectangle 37"/>
          <p:cNvSpPr/>
          <p:nvPr/>
        </p:nvSpPr>
        <p:spPr>
          <a:xfrm>
            <a:off x="4284664" y="3654632"/>
            <a:ext cx="787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</a:rPr>
              <a:t>FP/HB</a:t>
            </a:r>
            <a:endParaRPr lang="en-US" b="1" dirty="0">
              <a:solidFill>
                <a:srgbClr val="800000"/>
              </a:solidFill>
            </a:endParaRPr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7D1D49-2B4D-254C-87AB-5B655AD6F369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3" name="Footer Placeholder 5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err="1" smtClean="0"/>
              <a:t>Leszek</a:t>
            </a:r>
            <a:r>
              <a:rPr lang="en-US" dirty="0" smtClean="0"/>
              <a:t> </a:t>
            </a:r>
            <a:r>
              <a:rPr lang="en-US" dirty="0" err="1" smtClean="0"/>
              <a:t>Roszkowski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alphaModFix/>
            <a:lum/>
          </a:blip>
          <a:stretch>
            <a:fillRect/>
          </a:stretch>
        </p:blipFill>
        <p:spPr>
          <a:xfrm>
            <a:off x="933193" y="1770664"/>
            <a:ext cx="3037268" cy="295597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3857" y="1783116"/>
            <a:ext cx="3029878" cy="2955978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3428897" y="3182074"/>
            <a:ext cx="2037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800000"/>
                </a:solidFill>
              </a:rPr>
              <a:t>Stau</a:t>
            </a:r>
            <a:r>
              <a:rPr lang="en-US" b="1" dirty="0" smtClean="0">
                <a:solidFill>
                  <a:srgbClr val="800000"/>
                </a:solidFill>
              </a:rPr>
              <a:t> </a:t>
            </a:r>
            <a:r>
              <a:rPr lang="en-US" b="1" dirty="0" err="1" smtClean="0">
                <a:solidFill>
                  <a:srgbClr val="800000"/>
                </a:solidFill>
              </a:rPr>
              <a:t>coannihilation</a:t>
            </a:r>
            <a:endParaRPr lang="en-US" b="1" dirty="0">
              <a:solidFill>
                <a:srgbClr val="800000"/>
              </a:solidFill>
            </a:endParaRPr>
          </a:p>
        </p:txBody>
      </p:sp>
      <p:cxnSp>
        <p:nvCxnSpPr>
          <p:cNvPr id="32" name="Shape 234"/>
          <p:cNvCxnSpPr/>
          <p:nvPr/>
        </p:nvCxnSpPr>
        <p:spPr>
          <a:xfrm rot="10800000">
            <a:off x="1682973" y="2825877"/>
            <a:ext cx="1629962" cy="566061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" name="Shape 234"/>
          <p:cNvCxnSpPr/>
          <p:nvPr/>
        </p:nvCxnSpPr>
        <p:spPr>
          <a:xfrm flipV="1">
            <a:off x="5002553" y="2631852"/>
            <a:ext cx="994013" cy="616801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6" name="Shape 234"/>
          <p:cNvCxnSpPr/>
          <p:nvPr/>
        </p:nvCxnSpPr>
        <p:spPr>
          <a:xfrm rot="10800000">
            <a:off x="2442309" y="2883570"/>
            <a:ext cx="1636793" cy="1588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7" name="Shape 234"/>
          <p:cNvCxnSpPr/>
          <p:nvPr/>
        </p:nvCxnSpPr>
        <p:spPr>
          <a:xfrm flipV="1">
            <a:off x="5122139" y="2872709"/>
            <a:ext cx="1974388" cy="1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0" name="Shape 234"/>
          <p:cNvCxnSpPr/>
          <p:nvPr/>
        </p:nvCxnSpPr>
        <p:spPr>
          <a:xfrm rot="10800000">
            <a:off x="3673040" y="3842572"/>
            <a:ext cx="474321" cy="1588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2" name="Shape 234"/>
          <p:cNvCxnSpPr>
            <a:stCxn id="38" idx="3"/>
          </p:cNvCxnSpPr>
          <p:nvPr/>
        </p:nvCxnSpPr>
        <p:spPr>
          <a:xfrm flipV="1">
            <a:off x="5072335" y="3742955"/>
            <a:ext cx="2723511" cy="96343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45" name="Shape 234"/>
          <p:cNvCxnSpPr/>
          <p:nvPr/>
        </p:nvCxnSpPr>
        <p:spPr>
          <a:xfrm rot="10800000">
            <a:off x="3424993" y="4083536"/>
            <a:ext cx="924489" cy="249026"/>
          </a:xfrm>
          <a:prstGeom prst="straightConnector1">
            <a:avLst/>
          </a:prstGeom>
          <a:noFill/>
          <a:ln w="3810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31" grpId="0"/>
      <p:bldP spid="35" grpId="0"/>
      <p:bldP spid="3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CMSSM: extend mass range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48" y="1585704"/>
            <a:ext cx="3029878" cy="29559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3384" y="1596378"/>
            <a:ext cx="2933723" cy="31382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42848" y="5378090"/>
            <a:ext cx="6959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Increased importance of the FP/HB region.</a:t>
            </a:r>
          </a:p>
          <a:p>
            <a:pPr>
              <a:buFont typeface="Arial"/>
              <a:buChar char="•"/>
            </a:pPr>
            <a:r>
              <a:rPr lang="en-US" sz="2000" b="1" dirty="0" smtClean="0">
                <a:solidFill>
                  <a:srgbClr val="800000"/>
                </a:solidFill>
              </a:rPr>
              <a:t> Somewhat decreased importance of A-funnel region.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966" y="6333031"/>
            <a:ext cx="539071" cy="5329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848" y="6467460"/>
            <a:ext cx="2700570" cy="3319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800000"/>
                </a:solidFill>
              </a:rPr>
              <a:t>Current </a:t>
            </a:r>
            <a:r>
              <a:rPr lang="en-US" sz="4000" b="1" dirty="0" err="1" smtClean="0">
                <a:solidFill>
                  <a:srgbClr val="800000"/>
                </a:solidFill>
              </a:rPr>
              <a:t>hadronic</a:t>
            </a:r>
            <a:r>
              <a:rPr lang="en-US" sz="4000" b="1" dirty="0" smtClean="0">
                <a:solidFill>
                  <a:srgbClr val="800000"/>
                </a:solidFill>
              </a:rPr>
              <a:t> limits</a:t>
            </a:r>
            <a:endParaRPr lang="en-US" sz="4000" b="1" dirty="0">
              <a:solidFill>
                <a:srgbClr val="800000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Leszek Roszkowski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48" y="2683312"/>
            <a:ext cx="3144816" cy="3230976"/>
          </a:xfrm>
          <a:prstGeom prst="rect">
            <a:avLst/>
          </a:prstGeom>
        </p:spPr>
      </p:pic>
      <p:sp>
        <p:nvSpPr>
          <p:cNvPr id="14" name="TextBox 13"/>
          <p:cNvSpPr txBox="1">
            <a:spLocks noChangeAspect="1"/>
          </p:cNvSpPr>
          <p:nvPr/>
        </p:nvSpPr>
        <p:spPr>
          <a:xfrm>
            <a:off x="2637603" y="2473467"/>
            <a:ext cx="1811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ATLAS-CONF-2012-037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403" y="2801014"/>
            <a:ext cx="3916661" cy="290257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349449" y="2524015"/>
            <a:ext cx="1013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SUS-12-005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2740</TotalTime>
  <Words>1118</Words>
  <Application>Microsoft Macintosh PowerPoint</Application>
  <PresentationFormat>On-screen Show (4:3)</PresentationFormat>
  <Paragraphs>187</Paragraphs>
  <Slides>20</Slides>
  <Notes>5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CMSSM and NUHM Analysis by BayesFITS</vt:lpstr>
      <vt:lpstr>Outline</vt:lpstr>
      <vt:lpstr>Statistical approach</vt:lpstr>
      <vt:lpstr>Bayesian statistics</vt:lpstr>
      <vt:lpstr>Reproducing alpha_T (1.1/fb) limit</vt:lpstr>
      <vt:lpstr>CMSSM: global scan</vt:lpstr>
      <vt:lpstr>Impact of CMS alpha_T limit on CMSSM</vt:lpstr>
      <vt:lpstr>CMSSM: extend mass range</vt:lpstr>
      <vt:lpstr>Current hadronic limits</vt:lpstr>
      <vt:lpstr>Reproducing Razor (4.4/fb) limit</vt:lpstr>
      <vt:lpstr>Impact of Razor(4.4/fb) limit on CMSSM</vt:lpstr>
      <vt:lpstr>…and IF mh~125 GeV?</vt:lpstr>
      <vt:lpstr>CMSSM w/o and w/ mh~125 GeV</vt:lpstr>
      <vt:lpstr>CMSSM w/o and w/ mh~125 GeV</vt:lpstr>
      <vt:lpstr>Non-Universal Higgs Model (NUHM)</vt:lpstr>
      <vt:lpstr>NUHM w/o and w/ mh~125 GeV</vt:lpstr>
      <vt:lpstr>NUHM w/o and w/ mh~125 GeV</vt:lpstr>
      <vt:lpstr>Light  Higgs in CMSSM and NUHM</vt:lpstr>
      <vt:lpstr>Summary</vt:lpstr>
      <vt:lpstr>Slide 20</vt:lpstr>
    </vt:vector>
  </TitlesOfParts>
  <Company>University of Sheffield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Leszek Roszkowski</dc:creator>
  <cp:lastModifiedBy>Leszek Roszkowski</cp:lastModifiedBy>
  <cp:revision>23</cp:revision>
  <dcterms:created xsi:type="dcterms:W3CDTF">2012-03-26T14:44:41Z</dcterms:created>
  <dcterms:modified xsi:type="dcterms:W3CDTF">2012-03-28T06:48:55Z</dcterms:modified>
</cp:coreProperties>
</file>