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9" r:id="rId5"/>
    <p:sldId id="270" r:id="rId6"/>
    <p:sldId id="268" r:id="rId7"/>
    <p:sldId id="275" r:id="rId8"/>
    <p:sldId id="259" r:id="rId9"/>
    <p:sldId id="260" r:id="rId10"/>
    <p:sldId id="262" r:id="rId11"/>
    <p:sldId id="261" r:id="rId12"/>
    <p:sldId id="263" r:id="rId13"/>
    <p:sldId id="267" r:id="rId14"/>
    <p:sldId id="271" r:id="rId15"/>
    <p:sldId id="274" r:id="rId16"/>
    <p:sldId id="272" r:id="rId17"/>
    <p:sldId id="273" r:id="rId18"/>
    <p:sldId id="264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433E8-AB48-3F4F-B140-5053595F5EC3}" type="datetimeFigureOut">
              <a:rPr lang="it-IT" smtClean="0"/>
              <a:t>15/11/11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E27E1-E4B5-8A46-9617-7864D1F8018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47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4EE98-5CD5-6449-A5C6-0774468F289C}" type="datetimeFigureOut">
              <a:rPr lang="it-IT" smtClean="0"/>
              <a:t>15/11/11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BB95B-15BD-2D44-86A2-D9F0B86885C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11035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Della Pietra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tlasop.cern.ch/tdaq/web_is/ohp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RPC DQA 2011 Status and prospective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Massimo Della </a:t>
            </a:r>
            <a:r>
              <a:rPr lang="en-GB" dirty="0" err="1" smtClean="0"/>
              <a:t>Pietra</a:t>
            </a:r>
            <a:r>
              <a:rPr lang="en-GB" dirty="0" smtClean="0"/>
              <a:t> </a:t>
            </a:r>
          </a:p>
          <a:p>
            <a:r>
              <a:rPr lang="en-GB" dirty="0" smtClean="0"/>
              <a:t>on behalf of RPC &amp; LVL1 </a:t>
            </a:r>
            <a:r>
              <a:rPr lang="en-GB" dirty="0" err="1" smtClean="0"/>
              <a:t>Muon</a:t>
            </a:r>
            <a:r>
              <a:rPr lang="en-GB" dirty="0" smtClean="0"/>
              <a:t> Barrel Monitoring </a:t>
            </a:r>
          </a:p>
          <a:p>
            <a:r>
              <a:rPr lang="en-GB" dirty="0" smtClean="0"/>
              <a:t>Working Group</a:t>
            </a:r>
          </a:p>
          <a:p>
            <a:r>
              <a:rPr lang="en-GB" dirty="0" smtClean="0"/>
              <a:t>ATLAS </a:t>
            </a:r>
            <a:r>
              <a:rPr lang="en-GB" dirty="0" err="1" smtClean="0"/>
              <a:t>Muon</a:t>
            </a:r>
            <a:r>
              <a:rPr lang="en-GB" dirty="0" smtClean="0"/>
              <a:t> Week - November 15</a:t>
            </a:r>
            <a:r>
              <a:rPr lang="en-GB" baseline="30000" dirty="0" smtClean="0"/>
              <a:t>th</a:t>
            </a:r>
            <a:r>
              <a:rPr lang="en-GB" dirty="0" smtClean="0"/>
              <a:t>,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249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 smtClean="0"/>
              <a:t>RPC Offline </a:t>
            </a:r>
            <a:r>
              <a:rPr lang="it-IT" sz="4000" dirty="0" err="1" smtClean="0"/>
              <a:t>Monitoring</a:t>
            </a:r>
            <a:r>
              <a:rPr lang="it-IT" sz="4000" dirty="0" smtClean="0"/>
              <a:t> </a:t>
            </a:r>
            <a:br>
              <a:rPr lang="it-IT" sz="4000" dirty="0" smtClean="0"/>
            </a:br>
            <a:r>
              <a:rPr lang="it-IT" sz="4000" dirty="0" smtClean="0"/>
              <a:t> 2011 Status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>
                <a:solidFill>
                  <a:srgbClr val="002060"/>
                </a:solidFill>
              </a:rPr>
              <a:t>Detector </a:t>
            </a:r>
            <a:r>
              <a:rPr lang="it-IT" b="1" dirty="0" err="1">
                <a:solidFill>
                  <a:srgbClr val="002060"/>
                </a:solidFill>
              </a:rPr>
              <a:t>very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stable</a:t>
            </a:r>
            <a:r>
              <a:rPr lang="it-IT" b="1" dirty="0">
                <a:solidFill>
                  <a:srgbClr val="002060"/>
                </a:solidFill>
              </a:rPr>
              <a:t> and </a:t>
            </a:r>
            <a:r>
              <a:rPr lang="it-IT" b="1" dirty="0" err="1">
                <a:solidFill>
                  <a:srgbClr val="002060"/>
                </a:solidFill>
              </a:rPr>
              <a:t>well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monitored</a:t>
            </a:r>
            <a:r>
              <a:rPr lang="it-IT" b="1" dirty="0">
                <a:solidFill>
                  <a:srgbClr val="002060"/>
                </a:solidFill>
              </a:rPr>
              <a:t>, </a:t>
            </a:r>
            <a:r>
              <a:rPr lang="it-IT" b="1" dirty="0" err="1">
                <a:solidFill>
                  <a:srgbClr val="002060"/>
                </a:solidFill>
              </a:rPr>
              <a:t>but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probably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not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enough</a:t>
            </a:r>
            <a:r>
              <a:rPr lang="it-IT" b="1" dirty="0" smtClean="0">
                <a:solidFill>
                  <a:srgbClr val="002060"/>
                </a:solidFill>
              </a:rPr>
              <a:t>, </a:t>
            </a:r>
            <a:r>
              <a:rPr lang="it-IT" b="1" dirty="0">
                <a:solidFill>
                  <a:srgbClr val="002060"/>
                </a:solidFill>
              </a:rPr>
              <a:t>some </a:t>
            </a:r>
            <a:r>
              <a:rPr lang="it-IT" b="1" dirty="0" err="1">
                <a:solidFill>
                  <a:srgbClr val="002060"/>
                </a:solidFill>
              </a:rPr>
              <a:t>problem</a:t>
            </a:r>
            <a:r>
              <a:rPr lang="it-IT" b="1" dirty="0">
                <a:solidFill>
                  <a:srgbClr val="002060"/>
                </a:solidFill>
              </a:rPr>
              <a:t> (</a:t>
            </a:r>
            <a:r>
              <a:rPr lang="it-IT" b="1" dirty="0" err="1">
                <a:solidFill>
                  <a:srgbClr val="002060"/>
                </a:solidFill>
              </a:rPr>
              <a:t>as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synchronization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problem</a:t>
            </a:r>
            <a:r>
              <a:rPr lang="it-IT" b="1" dirty="0">
                <a:solidFill>
                  <a:srgbClr val="002060"/>
                </a:solidFill>
              </a:rPr>
              <a:t>) </a:t>
            </a:r>
            <a:r>
              <a:rPr lang="it-IT" b="1" dirty="0" err="1">
                <a:solidFill>
                  <a:srgbClr val="002060"/>
                </a:solidFill>
              </a:rPr>
              <a:t>at</a:t>
            </a:r>
            <a:r>
              <a:rPr lang="it-IT" b="1" dirty="0">
                <a:solidFill>
                  <a:srgbClr val="002060"/>
                </a:solidFill>
              </a:rPr>
              <a:t> the moment can be </a:t>
            </a:r>
            <a:r>
              <a:rPr lang="it-IT" b="1" dirty="0" err="1">
                <a:solidFill>
                  <a:srgbClr val="002060"/>
                </a:solidFill>
              </a:rPr>
              <a:t>easily</a:t>
            </a:r>
            <a:r>
              <a:rPr lang="it-IT" b="1" dirty="0">
                <a:solidFill>
                  <a:srgbClr val="002060"/>
                </a:solidFill>
              </a:rPr>
              <a:t> spot </a:t>
            </a:r>
            <a:r>
              <a:rPr lang="it-IT" b="1" dirty="0" err="1">
                <a:solidFill>
                  <a:srgbClr val="002060"/>
                </a:solidFill>
              </a:rPr>
              <a:t>only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at</a:t>
            </a:r>
            <a:r>
              <a:rPr lang="it-IT" b="1" dirty="0">
                <a:solidFill>
                  <a:srgbClr val="002060"/>
                </a:solidFill>
              </a:rPr>
              <a:t> the Online </a:t>
            </a:r>
            <a:r>
              <a:rPr lang="it-IT" b="1" dirty="0" err="1">
                <a:solidFill>
                  <a:srgbClr val="002060"/>
                </a:solidFill>
              </a:rPr>
              <a:t>level</a:t>
            </a:r>
            <a:endParaRPr lang="it-IT" b="1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81" y="3395348"/>
            <a:ext cx="3995936" cy="2857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349" y="3395348"/>
            <a:ext cx="403244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814798" y="4812565"/>
            <a:ext cx="34733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8000"/>
                </a:solidFill>
              </a:rPr>
              <a:t>RPC </a:t>
            </a:r>
            <a:r>
              <a:rPr lang="it-IT" sz="1600" b="1" dirty="0" err="1" smtClean="0">
                <a:solidFill>
                  <a:srgbClr val="008000"/>
                </a:solidFill>
              </a:rPr>
              <a:t>very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  <a:r>
              <a:rPr lang="it-IT" sz="1600" b="1" dirty="0" err="1" smtClean="0">
                <a:solidFill>
                  <a:srgbClr val="008000"/>
                </a:solidFill>
              </a:rPr>
              <a:t>raw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  <a:r>
              <a:rPr lang="it-IT" sz="1600" b="1" dirty="0" err="1" smtClean="0">
                <a:solidFill>
                  <a:srgbClr val="008000"/>
                </a:solidFill>
              </a:rPr>
              <a:t>efficiency</a:t>
            </a:r>
            <a:endParaRPr lang="it-IT" sz="1600" b="1" dirty="0" smtClean="0">
              <a:solidFill>
                <a:srgbClr val="008000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(Dead </a:t>
            </a:r>
            <a:r>
              <a:rPr lang="it-IT" sz="1600" b="1" dirty="0" err="1" smtClean="0">
                <a:solidFill>
                  <a:srgbClr val="FF0000"/>
                </a:solidFill>
              </a:rPr>
              <a:t>Pannel</a:t>
            </a:r>
            <a:r>
              <a:rPr lang="it-IT" sz="1600" b="1" dirty="0" smtClean="0">
                <a:solidFill>
                  <a:srgbClr val="FF0000"/>
                </a:solidFill>
              </a:rPr>
              <a:t>, dead </a:t>
            </a:r>
            <a:r>
              <a:rPr lang="it-IT" sz="1600" b="1" dirty="0" err="1" smtClean="0">
                <a:solidFill>
                  <a:srgbClr val="FF0000"/>
                </a:solidFill>
              </a:rPr>
              <a:t>strips</a:t>
            </a:r>
            <a:r>
              <a:rPr lang="it-IT" sz="1600" b="1" dirty="0" smtClean="0">
                <a:solidFill>
                  <a:srgbClr val="FF0000"/>
                </a:solidFill>
              </a:rPr>
              <a:t>, </a:t>
            </a:r>
            <a:r>
              <a:rPr lang="it-IT" sz="1600" b="1" dirty="0" err="1" smtClean="0">
                <a:solidFill>
                  <a:srgbClr val="FF0000"/>
                </a:solidFill>
              </a:rPr>
              <a:t>disconnected</a:t>
            </a:r>
            <a:r>
              <a:rPr lang="it-IT" sz="1600" b="1" dirty="0" smtClean="0">
                <a:solidFill>
                  <a:srgbClr val="FF0000"/>
                </a:solidFill>
              </a:rPr>
              <a:t> gas volume </a:t>
            </a:r>
            <a:r>
              <a:rPr lang="it-IT" sz="1600" b="1" dirty="0" err="1" smtClean="0">
                <a:solidFill>
                  <a:srgbClr val="FF0000"/>
                </a:solidFill>
              </a:rPr>
              <a:t>included</a:t>
            </a:r>
            <a:r>
              <a:rPr lang="it-IT" sz="1600" b="1" dirty="0" smtClean="0">
                <a:solidFill>
                  <a:srgbClr val="FF0000"/>
                </a:solidFill>
              </a:rPr>
              <a:t>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042100" y="502537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8000"/>
                </a:solidFill>
              </a:rPr>
              <a:t>RPC trigger </a:t>
            </a:r>
            <a:r>
              <a:rPr lang="it-IT" sz="1600" b="1" dirty="0" err="1" smtClean="0">
                <a:solidFill>
                  <a:srgbClr val="008000"/>
                </a:solidFill>
              </a:rPr>
              <a:t>coverage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</a:p>
          <a:p>
            <a:r>
              <a:rPr lang="it-IT" sz="1600" b="1" dirty="0" smtClean="0">
                <a:solidFill>
                  <a:srgbClr val="FF0000"/>
                </a:solidFill>
              </a:rPr>
              <a:t>(Active trigger </a:t>
            </a:r>
            <a:r>
              <a:rPr lang="it-IT" sz="1600" b="1" dirty="0" err="1" smtClean="0">
                <a:solidFill>
                  <a:srgbClr val="FF0000"/>
                </a:solidFill>
              </a:rPr>
              <a:t>tower</a:t>
            </a:r>
            <a:r>
              <a:rPr lang="it-IT" sz="1600" b="1" dirty="0" smtClean="0">
                <a:solidFill>
                  <a:srgbClr val="FF0000"/>
                </a:solidFill>
              </a:rPr>
              <a:t> (</a:t>
            </a:r>
            <a:r>
              <a:rPr lang="it-IT" sz="1600" b="1" dirty="0" err="1" smtClean="0">
                <a:solidFill>
                  <a:srgbClr val="FF0000"/>
                </a:solidFill>
              </a:rPr>
              <a:t>one</a:t>
            </a:r>
            <a:r>
              <a:rPr lang="it-IT" sz="1600" b="1" dirty="0" smtClean="0">
                <a:solidFill>
                  <a:srgbClr val="FF0000"/>
                </a:solidFill>
              </a:rPr>
              <a:t> side)) 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 rot="21047314">
            <a:off x="6518068" y="1065633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7753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dirty="0" smtClean="0"/>
              <a:t>Online and Offline: </a:t>
            </a:r>
            <a:r>
              <a:rPr lang="it-IT" sz="4000" dirty="0" err="1" smtClean="0"/>
              <a:t>lessons</a:t>
            </a:r>
            <a:r>
              <a:rPr lang="it-IT" sz="4000" dirty="0" smtClean="0"/>
              <a:t> from 2011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err="1">
                <a:solidFill>
                  <a:srgbClr val="FF0000"/>
                </a:solidFill>
              </a:rPr>
              <a:t>Twiki</a:t>
            </a:r>
            <a:r>
              <a:rPr lang="it-IT" dirty="0">
                <a:solidFill>
                  <a:srgbClr val="FF0000"/>
                </a:solidFill>
              </a:rPr>
              <a:t> page </a:t>
            </a:r>
            <a:r>
              <a:rPr lang="en-US" dirty="0" smtClean="0">
                <a:solidFill>
                  <a:srgbClr val="FF0000"/>
                </a:solidFill>
              </a:rPr>
              <a:t>regularly updated but </a:t>
            </a:r>
            <a:r>
              <a:rPr lang="en-US" smtClean="0">
                <a:solidFill>
                  <a:srgbClr val="FF0000"/>
                </a:solidFill>
              </a:rPr>
              <a:t>not always.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Man power issues: only 1 person for each item (if one person is not working full time, delay in the work flow)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If the experts do not want to be contacted too frequently, they have to keep updated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Twiki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and instruction for shifters.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b="1" dirty="0" err="1">
                <a:solidFill>
                  <a:srgbClr val="008000"/>
                </a:solidFill>
              </a:rPr>
              <a:t>Moreover</a:t>
            </a:r>
            <a:r>
              <a:rPr lang="it-IT" b="1" dirty="0">
                <a:solidFill>
                  <a:srgbClr val="008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008000"/>
                </a:solidFill>
              </a:rPr>
              <a:t>information (both technical and that the state of the detector) must be shared as far as possible at list between the expert. The </a:t>
            </a:r>
            <a:r>
              <a:rPr lang="en-US" dirty="0" err="1">
                <a:solidFill>
                  <a:srgbClr val="008000"/>
                </a:solidFill>
              </a:rPr>
              <a:t>elog</a:t>
            </a:r>
            <a:r>
              <a:rPr lang="en-US" dirty="0">
                <a:solidFill>
                  <a:srgbClr val="008000"/>
                </a:solidFill>
              </a:rPr>
              <a:t> entries probably are not enough to propagate</a:t>
            </a:r>
            <a:r>
              <a:rPr lang="it-IT" dirty="0">
                <a:solidFill>
                  <a:srgbClr val="008000"/>
                </a:solidFill>
              </a:rPr>
              <a:t> the information.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57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4000" smtClean="0"/>
              <a:t>Open issues for 2012: RPC Online</a:t>
            </a:r>
            <a:endParaRPr lang="en-GB" sz="400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31446"/>
          </a:xfrm>
        </p:spPr>
        <p:txBody>
          <a:bodyPr/>
          <a:lstStyle/>
          <a:p>
            <a:r>
              <a:rPr lang="en-GB" dirty="0" smtClean="0"/>
              <a:t>Find a better way to summarize synchronization errors:</a:t>
            </a:r>
          </a:p>
          <a:p>
            <a:pPr lvl="1"/>
            <a:r>
              <a:rPr lang="en-GB" dirty="0" smtClean="0"/>
              <a:t>Define the fraction of RPC detectors with synch errors: </a:t>
            </a:r>
          </a:p>
          <a:p>
            <a:pPr lvl="2"/>
            <a:r>
              <a:rPr lang="en-GB" dirty="0" smtClean="0"/>
              <a:t>Look at CMs, Towers, or Global Sector?</a:t>
            </a:r>
          </a:p>
          <a:p>
            <a:r>
              <a:rPr lang="en-GB" dirty="0" smtClean="0"/>
              <a:t>Take into account DCS and DAQ information's about which part of the detector is inside the partition</a:t>
            </a:r>
            <a:r>
              <a:rPr lang="en-GB" dirty="0" smtClean="0"/>
              <a:t>.</a:t>
            </a:r>
            <a:endParaRPr lang="en-GB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555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sz="4000" dirty="0" smtClean="0"/>
              <a:t>Open issues for 2012: RPC Offline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1650456"/>
          </a:xfrm>
        </p:spPr>
        <p:txBody>
          <a:bodyPr/>
          <a:lstStyle/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Offline – DCS </a:t>
            </a:r>
            <a:r>
              <a:rPr lang="it-IT" b="1" dirty="0" err="1" smtClean="0">
                <a:solidFill>
                  <a:srgbClr val="FF0000"/>
                </a:solidFill>
              </a:rPr>
              <a:t>integration</a:t>
            </a:r>
            <a:endParaRPr lang="it-IT" b="1" dirty="0" smtClean="0">
              <a:solidFill>
                <a:srgbClr val="FF0000"/>
              </a:solidFill>
            </a:endParaRPr>
          </a:p>
          <a:p>
            <a:pPr lvl="1"/>
            <a:r>
              <a:rPr lang="it-IT" b="1" dirty="0" smtClean="0">
                <a:solidFill>
                  <a:schemeClr val="accent2"/>
                </a:solidFill>
              </a:rPr>
              <a:t>The </a:t>
            </a:r>
            <a:r>
              <a:rPr lang="it-IT" b="1" dirty="0">
                <a:solidFill>
                  <a:schemeClr val="accent2"/>
                </a:solidFill>
              </a:rPr>
              <a:t>idea </a:t>
            </a:r>
            <a:r>
              <a:rPr lang="it-IT" b="1" dirty="0" err="1">
                <a:solidFill>
                  <a:schemeClr val="accent2"/>
                </a:solidFill>
              </a:rPr>
              <a:t>is</a:t>
            </a:r>
            <a:r>
              <a:rPr lang="it-IT" b="1" dirty="0">
                <a:solidFill>
                  <a:schemeClr val="accent2"/>
                </a:solidFill>
              </a:rPr>
              <a:t> to use the DCS info in the </a:t>
            </a:r>
            <a:r>
              <a:rPr lang="it-IT" b="1" dirty="0" smtClean="0">
                <a:solidFill>
                  <a:schemeClr val="accent2"/>
                </a:solidFill>
              </a:rPr>
              <a:t>Offline </a:t>
            </a:r>
            <a:r>
              <a:rPr lang="it-IT" b="1" dirty="0">
                <a:solidFill>
                  <a:schemeClr val="accent2"/>
                </a:solidFill>
              </a:rPr>
              <a:t>plots, in </a:t>
            </a:r>
            <a:r>
              <a:rPr lang="it-IT" b="1" dirty="0" err="1">
                <a:solidFill>
                  <a:schemeClr val="accent2"/>
                </a:solidFill>
              </a:rPr>
              <a:t>order</a:t>
            </a:r>
            <a:r>
              <a:rPr lang="it-IT" b="1" dirty="0">
                <a:solidFill>
                  <a:schemeClr val="accent2"/>
                </a:solidFill>
              </a:rPr>
              <a:t> to </a:t>
            </a:r>
            <a:r>
              <a:rPr lang="it-IT" b="1" dirty="0" smtClean="0">
                <a:solidFill>
                  <a:schemeClr val="accent2"/>
                </a:solidFill>
              </a:rPr>
              <a:t>cross-</a:t>
            </a:r>
            <a:r>
              <a:rPr lang="it-IT" b="1" dirty="0" err="1" smtClean="0">
                <a:solidFill>
                  <a:schemeClr val="accent2"/>
                </a:solidFill>
              </a:rPr>
              <a:t>check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>
                <a:solidFill>
                  <a:schemeClr val="accent2"/>
                </a:solidFill>
              </a:rPr>
              <a:t>the </a:t>
            </a:r>
            <a:r>
              <a:rPr lang="it-IT" b="1" dirty="0" smtClean="0">
                <a:solidFill>
                  <a:schemeClr val="accent2"/>
                </a:solidFill>
              </a:rPr>
              <a:t>info, </a:t>
            </a:r>
            <a:r>
              <a:rPr lang="it-IT" b="1" dirty="0">
                <a:solidFill>
                  <a:schemeClr val="accent2"/>
                </a:solidFill>
              </a:rPr>
              <a:t>help the </a:t>
            </a:r>
            <a:r>
              <a:rPr lang="it-IT" b="1" dirty="0" err="1">
                <a:solidFill>
                  <a:schemeClr val="accent2"/>
                </a:solidFill>
              </a:rPr>
              <a:t>shifter</a:t>
            </a:r>
            <a:r>
              <a:rPr lang="it-IT" b="1" dirty="0">
                <a:solidFill>
                  <a:schemeClr val="accent2"/>
                </a:solidFill>
              </a:rPr>
              <a:t> to </a:t>
            </a:r>
            <a:r>
              <a:rPr lang="it-IT" b="1" dirty="0" err="1">
                <a:solidFill>
                  <a:schemeClr val="accent2"/>
                </a:solidFill>
              </a:rPr>
              <a:t>understand</a:t>
            </a:r>
            <a:r>
              <a:rPr lang="it-IT" b="1" dirty="0">
                <a:solidFill>
                  <a:schemeClr val="accent2"/>
                </a:solidFill>
              </a:rPr>
              <a:t> the </a:t>
            </a:r>
            <a:r>
              <a:rPr lang="it-IT" b="1" dirty="0" err="1">
                <a:solidFill>
                  <a:schemeClr val="accent2"/>
                </a:solidFill>
              </a:rPr>
              <a:t>problem</a:t>
            </a:r>
            <a:r>
              <a:rPr lang="it-IT" b="1" dirty="0">
                <a:solidFill>
                  <a:schemeClr val="accent2"/>
                </a:solidFill>
              </a:rPr>
              <a:t> and validate </a:t>
            </a:r>
            <a:r>
              <a:rPr lang="it-IT" b="1" dirty="0" err="1">
                <a:solidFill>
                  <a:schemeClr val="accent2"/>
                </a:solidFill>
              </a:rPr>
              <a:t>both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system</a:t>
            </a:r>
            <a:r>
              <a:rPr lang="it-IT" b="1" dirty="0">
                <a:solidFill>
                  <a:schemeClr val="accent2"/>
                </a:solidFill>
              </a:rPr>
              <a:t>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2" descr="http://www.le.infn.it/~chiodini/allow_listing/DCSvsDQMF/rpc2DEtaPanelHits_LowPt0_B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50657"/>
            <a:ext cx="4780959" cy="3242260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5105399" y="3429000"/>
            <a:ext cx="33916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smtClean="0">
                <a:solidFill>
                  <a:srgbClr val="008000"/>
                </a:solidFill>
              </a:rPr>
              <a:t>The code, devloped by </a:t>
            </a:r>
            <a:r>
              <a:rPr lang="en-GB" b="1" smtClean="0"/>
              <a:t>G.Chiodini</a:t>
            </a:r>
            <a:r>
              <a:rPr lang="en-GB" b="1" smtClean="0">
                <a:solidFill>
                  <a:srgbClr val="008000"/>
                </a:solidFill>
              </a:rPr>
              <a:t>, is under debug, it should be run routinely in 2012 data taking.</a:t>
            </a:r>
          </a:p>
          <a:p>
            <a:r>
              <a:rPr lang="en-GB" b="1" smtClean="0">
                <a:solidFill>
                  <a:srgbClr val="008000"/>
                </a:solidFill>
              </a:rPr>
              <a:t>Actually this comparison is already done for offline analysis.</a:t>
            </a:r>
            <a:endParaRPr lang="en-GB" b="1">
              <a:solidFill>
                <a:srgbClr val="008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1047314">
            <a:off x="6518066" y="99453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645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764" y="331204"/>
            <a:ext cx="9144000" cy="1143000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DCS and Offline Cross-Check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4392"/>
            <a:ext cx="9144000" cy="4600424"/>
          </a:xfrm>
        </p:spPr>
        <p:txBody>
          <a:bodyPr anchor="t">
            <a:normAutofit fontScale="77500" lnSpcReduction="20000"/>
          </a:bodyPr>
          <a:lstStyle/>
          <a:p>
            <a:r>
              <a:rPr lang="en-US" sz="3600" dirty="0"/>
              <a:t>First look (8/16 sectors) at the DCS information written into COOL DB via OFFLINE monitoring</a:t>
            </a:r>
          </a:p>
          <a:p>
            <a:pPr>
              <a:lnSpc>
                <a:spcPct val="110000"/>
              </a:lnSpc>
            </a:pPr>
            <a:r>
              <a:rPr lang="en-US" sz="3600" dirty="0" smtClean="0"/>
              <a:t>The association between Trigger Towers (masked or killed during a run) and </a:t>
            </a:r>
            <a:r>
              <a:rPr lang="en-US" sz="3600" dirty="0" smtClean="0">
                <a:solidFill>
                  <a:srgbClr val="FF0000"/>
                </a:solidFill>
              </a:rPr>
              <a:t>Offline </a:t>
            </a:r>
            <a:r>
              <a:rPr lang="en-US" sz="3600" dirty="0" smtClean="0"/>
              <a:t>ROPanels during a run seems to be correct. This has been tested only for the sectors were killed/masked towers were present.</a:t>
            </a:r>
          </a:p>
          <a:p>
            <a:pPr lvl="1">
              <a:buFont typeface="Lucida Grande"/>
              <a:buChar char="➔"/>
            </a:pPr>
            <a:r>
              <a:rPr lang="en-US" sz="3400" dirty="0" smtClean="0">
                <a:sym typeface="Wingdings" pitchFamily="2" charset="2"/>
              </a:rPr>
              <a:t>Ideally we may think to use a run during HI period to test the system by killing and recovering sequentially every tower and look at the data in the DB afterward.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 rot="21047314">
            <a:off x="6607051" y="994536"/>
            <a:ext cx="2312765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Bindi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9316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117" y="17439"/>
            <a:ext cx="9144000" cy="1143000"/>
          </a:xfrm>
        </p:spPr>
        <p:txBody>
          <a:bodyPr anchor="t">
            <a:noAutofit/>
          </a:bodyPr>
          <a:lstStyle/>
          <a:p>
            <a:r>
              <a:rPr lang="en-US" sz="3600" dirty="0"/>
              <a:t>DCS and Offline Cross-Check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" y="1465690"/>
            <a:ext cx="9144000" cy="492913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800" dirty="0"/>
              <a:t>The check of </a:t>
            </a:r>
            <a:r>
              <a:rPr lang="en-US" sz="3800" b="1" dirty="0">
                <a:solidFill>
                  <a:srgbClr val="FF0000"/>
                </a:solidFill>
              </a:rPr>
              <a:t>DEAD</a:t>
            </a:r>
            <a:r>
              <a:rPr lang="en-US" sz="3800" dirty="0"/>
              <a:t> </a:t>
            </a:r>
            <a:r>
              <a:rPr lang="en-US" sz="3800" dirty="0" err="1"/>
              <a:t>ROPanels</a:t>
            </a:r>
            <a:r>
              <a:rPr lang="en-US" sz="3800" dirty="0"/>
              <a:t> (140 /8545 due to disconnected gaps ) read out by OFFLINE algorithm have finally started.   </a:t>
            </a:r>
            <a:endParaRPr lang="en-US" sz="3800" dirty="0" smtClean="0"/>
          </a:p>
          <a:p>
            <a:pPr marL="0" indent="0" algn="ctr">
              <a:buNone/>
            </a:pPr>
            <a:r>
              <a:rPr lang="en-US" sz="3300" b="1" dirty="0" smtClean="0"/>
              <a:t>Detector </a:t>
            </a:r>
            <a:r>
              <a:rPr lang="en-US" sz="3300" b="1" dirty="0"/>
              <a:t>or LVL1 </a:t>
            </a:r>
            <a:r>
              <a:rPr lang="en-US" sz="3300" b="1" dirty="0">
                <a:sym typeface="Wingdings" pitchFamily="2" charset="2"/>
              </a:rPr>
              <a:t>OFFLINE</a:t>
            </a:r>
            <a:r>
              <a:rPr lang="en-US" sz="3300" b="1" dirty="0"/>
              <a:t> </a:t>
            </a:r>
            <a:endParaRPr lang="en-US" sz="3300" dirty="0" smtClean="0"/>
          </a:p>
          <a:p>
            <a:pPr>
              <a:buFont typeface="Lucida Grande"/>
              <a:buChar char="➔"/>
            </a:pPr>
            <a:r>
              <a:rPr lang="en-US" sz="3300" dirty="0" smtClean="0"/>
              <a:t>In the odd </a:t>
            </a:r>
            <a:r>
              <a:rPr lang="en-US" sz="3300" dirty="0"/>
              <a:t>sectors (1-3-5-7</a:t>
            </a:r>
            <a:r>
              <a:rPr lang="en-US" sz="3300" dirty="0" smtClean="0"/>
              <a:t>) we found a perfect correspondence between </a:t>
            </a:r>
            <a:r>
              <a:rPr lang="en-US" sz="3300" dirty="0"/>
              <a:t>foreseen detector holes </a:t>
            </a:r>
            <a:r>
              <a:rPr lang="en-US" sz="3300" dirty="0" smtClean="0"/>
              <a:t>and </a:t>
            </a:r>
            <a:r>
              <a:rPr lang="en-US" sz="3300" dirty="0"/>
              <a:t>the OFFLINE one’s </a:t>
            </a:r>
            <a:r>
              <a:rPr lang="en-US" sz="3300" dirty="0" smtClean="0"/>
              <a:t>(empty bins in occupancy plots).</a:t>
            </a:r>
          </a:p>
          <a:p>
            <a:pPr>
              <a:buFont typeface="Lucida Grande"/>
              <a:buChar char="➔"/>
            </a:pPr>
            <a:r>
              <a:rPr lang="en-US" sz="3300" dirty="0" smtClean="0"/>
              <a:t>In the even sectors (2-4-6-8) we found some mismatches in S2-S3 </a:t>
            </a:r>
            <a:r>
              <a:rPr lang="en-US" sz="3300" dirty="0"/>
              <a:t>special </a:t>
            </a:r>
            <a:r>
              <a:rPr lang="en-US" sz="3300" dirty="0" smtClean="0"/>
              <a:t>chambers and in BOS.</a:t>
            </a:r>
          </a:p>
          <a:p>
            <a:pPr marL="0" indent="0" algn="ctr">
              <a:buNone/>
            </a:pPr>
            <a:r>
              <a:rPr lang="en-US" sz="3300" b="1" dirty="0" smtClean="0"/>
              <a:t>OFFLINE </a:t>
            </a:r>
            <a:r>
              <a:rPr lang="en-US" sz="3300" b="1" dirty="0" smtClean="0">
                <a:sym typeface="Wingdings" pitchFamily="2" charset="2"/>
              </a:rPr>
              <a:t>Detector or LVL1</a:t>
            </a:r>
            <a:endParaRPr lang="en-US" sz="3300" b="1" dirty="0">
              <a:sym typeface="Wingdings" pitchFamily="2" charset="2"/>
            </a:endParaRPr>
          </a:p>
          <a:p>
            <a:pPr>
              <a:buFont typeface="Wingdings 2" charset="2"/>
              <a:buChar char="➔"/>
            </a:pPr>
            <a:r>
              <a:rPr lang="en-US" sz="3300" dirty="0" smtClean="0"/>
              <a:t>However we found few holes that were not foreseen by the Detector or LVL1 information available to DCS; this is exactly what we want to have under control. They maybe single ROPanels (ETA or PHI view) not properly working.</a:t>
            </a:r>
            <a:endParaRPr lang="en-US" dirty="0" smtClean="0"/>
          </a:p>
          <a:p>
            <a:pPr marL="0" indent="0">
              <a:buNone/>
            </a:pPr>
            <a:r>
              <a:rPr lang="en-US" sz="4400" dirty="0" smtClean="0"/>
              <a:t>To be further investigated during the HI run!</a:t>
            </a:r>
          </a:p>
          <a:p>
            <a:pPr marL="0" indent="0">
              <a:buNone/>
            </a:pPr>
            <a:endParaRPr lang="de-CH" sz="4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 rot="21047314">
            <a:off x="6607051" y="994536"/>
            <a:ext cx="2312765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Bindi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9316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 anchor="t">
            <a:normAutofit/>
          </a:bodyPr>
          <a:lstStyle/>
          <a:p>
            <a:r>
              <a:rPr lang="en-US" sz="4000" dirty="0" smtClean="0"/>
              <a:t>DCS DQ Monitoring in 2012</a:t>
            </a:r>
            <a:endParaRPr lang="de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760640"/>
          </a:xfrm>
        </p:spPr>
        <p:txBody>
          <a:bodyPr>
            <a:normAutofit/>
          </a:bodyPr>
          <a:lstStyle/>
          <a:p>
            <a:r>
              <a:rPr lang="en-US" dirty="0" smtClean="0"/>
              <a:t>From 2011 data taking experience: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1)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Average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Detector current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vs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Luminosity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) Average Trigger rate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vs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Luminosity 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3) Trigger Tower rates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vs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Detector Gap Currents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)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rigger Tower rates and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Detector Gap Currents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vs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Lumi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r>
              <a:rPr lang="en-US" sz="3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BF8700"/>
                </a:solidFill>
                <a:sym typeface="Wingdings" pitchFamily="2" charset="2"/>
              </a:rPr>
              <a:t>Values </a:t>
            </a:r>
            <a:r>
              <a:rPr lang="en-US" dirty="0">
                <a:solidFill>
                  <a:srgbClr val="BF8700"/>
                </a:solidFill>
                <a:sym typeface="Wingdings" pitchFamily="2" charset="2"/>
              </a:rPr>
              <a:t>and panels are available; controls to be </a:t>
            </a:r>
            <a:r>
              <a:rPr lang="en-US" dirty="0" smtClean="0">
                <a:solidFill>
                  <a:srgbClr val="BF8700"/>
                </a:solidFill>
                <a:sym typeface="Wingdings" pitchFamily="2" charset="2"/>
              </a:rPr>
              <a:t>implemented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DCS FSM panels are ready to be used but not yet fully commissioned.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FF0000"/>
                </a:solidFill>
              </a:rPr>
              <a:t>They will be tested and tuned during HI run (see next slide).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 rot="21047314">
            <a:off x="6607051" y="994536"/>
            <a:ext cx="2312765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Bindi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876062" y="2329959"/>
            <a:ext cx="2539089" cy="36933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Already in the system</a:t>
            </a:r>
            <a:endParaRPr lang="en-GB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48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cello\Documents\RPC\RPC_TB\BoMap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4" r="27805" b="1728"/>
          <a:stretch/>
        </p:blipFill>
        <p:spPr bwMode="auto">
          <a:xfrm>
            <a:off x="394080" y="1363800"/>
            <a:ext cx="3888432" cy="367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7438"/>
            <a:ext cx="4608004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Map of Detector Currents </a:t>
            </a:r>
          </a:p>
          <a:p>
            <a:r>
              <a:rPr lang="en-US" sz="2000" dirty="0" smtClean="0"/>
              <a:t>(</a:t>
            </a:r>
            <a:r>
              <a:rPr lang="el-GR" sz="2000" dirty="0" smtClean="0"/>
              <a:t>μ</a:t>
            </a:r>
            <a:r>
              <a:rPr lang="en-US" sz="2000" dirty="0" smtClean="0"/>
              <a:t>A/m</a:t>
            </a:r>
            <a:r>
              <a:rPr lang="en-US" sz="2000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sz="2000" b="1" dirty="0" smtClean="0"/>
              <a:t>Barrel Outer Gap Currents</a:t>
            </a:r>
            <a:endParaRPr lang="de-CH" sz="2000" b="1" dirty="0"/>
          </a:p>
        </p:txBody>
      </p:sp>
      <p:pic>
        <p:nvPicPr>
          <p:cNvPr id="1027" name="Picture 3" descr="C:\Users\Marcello\Documents\RPC\RPC_TB\BMRatevsLumi100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9" t="10213" r="27805" b="15037"/>
          <a:stretch/>
        </p:blipFill>
        <p:spPr bwMode="auto">
          <a:xfrm>
            <a:off x="5044718" y="1393682"/>
            <a:ext cx="3683947" cy="362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32380"/>
            <a:ext cx="4392488" cy="1015663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Map of LVL1 rates or Gap currents /</a:t>
            </a:r>
            <a:r>
              <a:rPr lang="en-US" sz="2000" dirty="0" err="1" smtClean="0"/>
              <a:t>Lumi</a:t>
            </a:r>
            <a:r>
              <a:rPr lang="en-US" sz="2000" dirty="0" smtClean="0"/>
              <a:t> (Hz/10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sec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</a:t>
            </a:r>
          </a:p>
          <a:p>
            <a:r>
              <a:rPr lang="en-US" sz="2000" b="1" dirty="0" smtClean="0"/>
              <a:t>MU4 rate/ATLAS </a:t>
            </a:r>
            <a:r>
              <a:rPr lang="en-US" sz="2000" b="1" dirty="0" err="1" smtClean="0"/>
              <a:t>Lumi</a:t>
            </a:r>
            <a:endParaRPr lang="en-US" sz="2000" b="1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67529" y="1033101"/>
            <a:ext cx="756399" cy="1099610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85529" y="1259213"/>
            <a:ext cx="902895" cy="873498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016" y="4945527"/>
            <a:ext cx="9145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These numbers will have to be constantly monitored via DCS scripts/alarms (maybe also by MUON shifter) to spot new problems/bad behavior ( </a:t>
            </a:r>
            <a:r>
              <a:rPr lang="en-US" dirty="0" err="1" smtClean="0"/>
              <a:t>f.e</a:t>
            </a:r>
            <a:r>
              <a:rPr lang="en-US" dirty="0" smtClean="0"/>
              <a:t>. Gap currents or LVL1 rates during a fill that do not follow the luminosity trend) 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Very crucial is to check the ratio Rate/Current for each ETA-PHI region                                         (Monitoring of background currents and LVL1 noise)!</a:t>
            </a:r>
            <a:endParaRPr lang="de-CH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Rettangolo 13"/>
          <p:cNvSpPr/>
          <p:nvPr/>
        </p:nvSpPr>
        <p:spPr>
          <a:xfrm rot="21047314">
            <a:off x="6607051" y="964654"/>
            <a:ext cx="2312765" cy="369332"/>
          </a:xfrm>
          <a:prstGeom prst="rect">
            <a:avLst/>
          </a:prstGeom>
          <a:solidFill>
            <a:schemeClr val="bg1"/>
          </a:solidFill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Bindi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77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Open issues for 2012: LVL1 </a:t>
            </a:r>
            <a:r>
              <a:rPr lang="en-GB" sz="4000" dirty="0" err="1" smtClean="0"/>
              <a:t>Muon</a:t>
            </a:r>
            <a:r>
              <a:rPr lang="en-GB" sz="4000" dirty="0" smtClean="0"/>
              <a:t> Barrel Offline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29419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244A58"/>
                </a:solidFill>
              </a:rPr>
              <a:t>Plan for 2012:</a:t>
            </a:r>
          </a:p>
          <a:p>
            <a:r>
              <a:rPr lang="it-IT" b="1" dirty="0" smtClean="0">
                <a:solidFill>
                  <a:schemeClr val="accent2"/>
                </a:solidFill>
              </a:rPr>
              <a:t>work </a:t>
            </a:r>
            <a:r>
              <a:rPr lang="it-IT" b="1" dirty="0">
                <a:solidFill>
                  <a:schemeClr val="accent2"/>
                </a:solidFill>
              </a:rPr>
              <a:t>in connection with </a:t>
            </a:r>
            <a:r>
              <a:rPr lang="it-IT" b="1" dirty="0" err="1">
                <a:solidFill>
                  <a:schemeClr val="accent2"/>
                </a:solidFill>
              </a:rPr>
              <a:t>enhancing</a:t>
            </a:r>
            <a:r>
              <a:rPr lang="it-IT" b="1" dirty="0">
                <a:solidFill>
                  <a:schemeClr val="accent2"/>
                </a:solidFill>
              </a:rPr>
              <a:t> the </a:t>
            </a:r>
            <a:r>
              <a:rPr lang="it-IT" b="1" dirty="0" err="1">
                <a:solidFill>
                  <a:schemeClr val="accent2"/>
                </a:solidFill>
              </a:rPr>
              <a:t>structure</a:t>
            </a:r>
            <a:r>
              <a:rPr lang="it-IT" b="1" dirty="0">
                <a:solidFill>
                  <a:schemeClr val="accent2"/>
                </a:solidFill>
              </a:rPr>
              <a:t> of offline DQ </a:t>
            </a:r>
            <a:r>
              <a:rPr lang="it-IT" b="1" dirty="0" err="1">
                <a:solidFill>
                  <a:schemeClr val="accent2"/>
                </a:solidFill>
              </a:rPr>
              <a:t>Monitoring</a:t>
            </a:r>
            <a:r>
              <a:rPr lang="it-IT" b="1" dirty="0">
                <a:solidFill>
                  <a:schemeClr val="accent2"/>
                </a:solidFill>
              </a:rPr>
              <a:t>: </a:t>
            </a:r>
            <a:r>
              <a:rPr lang="it-IT" b="1" dirty="0" err="1">
                <a:solidFill>
                  <a:schemeClr val="accent2"/>
                </a:solidFill>
              </a:rPr>
              <a:t>similar</a:t>
            </a:r>
            <a:r>
              <a:rPr lang="it-IT" b="1" dirty="0">
                <a:solidFill>
                  <a:schemeClr val="accent2"/>
                </a:solidFill>
              </a:rPr>
              <a:t> TGC and RPC </a:t>
            </a:r>
            <a:r>
              <a:rPr lang="it-IT" b="1" dirty="0" err="1">
                <a:solidFill>
                  <a:schemeClr val="accent2"/>
                </a:solidFill>
              </a:rPr>
              <a:t>monitoring</a:t>
            </a:r>
            <a:r>
              <a:rPr lang="it-IT" b="1" dirty="0">
                <a:solidFill>
                  <a:schemeClr val="accent2"/>
                </a:solidFill>
              </a:rPr>
              <a:t> in L1MU folder </a:t>
            </a:r>
          </a:p>
          <a:p>
            <a:r>
              <a:rPr lang="it-IT" b="1" dirty="0" err="1" smtClean="0">
                <a:solidFill>
                  <a:schemeClr val="accent2"/>
                </a:solidFill>
              </a:rPr>
              <a:t>our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>
                <a:solidFill>
                  <a:schemeClr val="accent2"/>
                </a:solidFill>
              </a:rPr>
              <a:t>task: </a:t>
            </a:r>
            <a:r>
              <a:rPr lang="it-IT" b="1" dirty="0" err="1">
                <a:solidFill>
                  <a:schemeClr val="accent2"/>
                </a:solidFill>
              </a:rPr>
              <a:t>provide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efficiency</a:t>
            </a:r>
            <a:r>
              <a:rPr lang="it-IT" b="1" dirty="0">
                <a:solidFill>
                  <a:schemeClr val="accent2"/>
                </a:solidFill>
              </a:rPr>
              <a:t> plots </a:t>
            </a:r>
            <a:r>
              <a:rPr lang="it-IT" b="1" dirty="0" err="1">
                <a:solidFill>
                  <a:schemeClr val="accent2"/>
                </a:solidFill>
              </a:rPr>
              <a:t>similar</a:t>
            </a:r>
            <a:r>
              <a:rPr lang="it-IT" b="1" dirty="0">
                <a:solidFill>
                  <a:schemeClr val="accent2"/>
                </a:solidFill>
              </a:rPr>
              <a:t> to </a:t>
            </a:r>
            <a:r>
              <a:rPr lang="it-IT" b="1" dirty="0" err="1">
                <a:solidFill>
                  <a:schemeClr val="accent2"/>
                </a:solidFill>
              </a:rPr>
              <a:t>TGC's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efficiency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monitoring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</a:p>
          <a:p>
            <a:r>
              <a:rPr lang="it-IT" b="1" dirty="0" smtClean="0">
                <a:solidFill>
                  <a:schemeClr val="accent2"/>
                </a:solidFill>
              </a:rPr>
              <a:t>create </a:t>
            </a:r>
            <a:r>
              <a:rPr lang="it-IT" b="1" dirty="0">
                <a:solidFill>
                  <a:schemeClr val="accent2"/>
                </a:solidFill>
              </a:rPr>
              <a:t>new RpcLv1RawDataEfficiency </a:t>
            </a:r>
            <a:r>
              <a:rPr lang="it-IT" b="1" dirty="0" err="1">
                <a:solidFill>
                  <a:schemeClr val="accent2"/>
                </a:solidFill>
              </a:rPr>
              <a:t>algorithm</a:t>
            </a:r>
            <a:r>
              <a:rPr lang="it-IT" b="1" dirty="0">
                <a:solidFill>
                  <a:schemeClr val="accent2"/>
                </a:solidFill>
              </a:rPr>
              <a:t> in the </a:t>
            </a:r>
            <a:r>
              <a:rPr lang="it-IT" b="1" dirty="0" err="1">
                <a:solidFill>
                  <a:schemeClr val="accent2"/>
                </a:solidFill>
              </a:rPr>
              <a:t>RpcRawDataMonitoring</a:t>
            </a:r>
            <a:r>
              <a:rPr lang="it-IT" b="1" dirty="0">
                <a:solidFill>
                  <a:schemeClr val="accent2"/>
                </a:solidFill>
              </a:rPr>
              <a:t> package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Rettangolo 8"/>
          <p:cNvSpPr/>
          <p:nvPr/>
        </p:nvSpPr>
        <p:spPr>
          <a:xfrm rot="21047314">
            <a:off x="5500217" y="1121368"/>
            <a:ext cx="3570208" cy="646331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Schnoor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P. 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Anger </a:t>
            </a:r>
            <a:endParaRPr lang="en-GB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TU Dresden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267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Open issues for 2012: LVL1 </a:t>
            </a:r>
            <a:r>
              <a:rPr lang="en-GB" sz="4000" dirty="0" err="1" smtClean="0"/>
              <a:t>Muon</a:t>
            </a:r>
            <a:r>
              <a:rPr lang="en-GB" sz="4000" dirty="0" smtClean="0"/>
              <a:t> Barrel Offline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20155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244A58"/>
                </a:solidFill>
              </a:rPr>
              <a:t>Plan for 2012: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Efficiency map of Eta </a:t>
            </a:r>
            <a:r>
              <a:rPr lang="en-GB" b="1" dirty="0" err="1" smtClean="0">
                <a:solidFill>
                  <a:srgbClr val="244A58"/>
                </a:solidFill>
              </a:rPr>
              <a:t>vs</a:t>
            </a:r>
            <a:r>
              <a:rPr lang="en-GB" b="1" dirty="0" smtClean="0">
                <a:solidFill>
                  <a:srgbClr val="244A58"/>
                </a:solidFill>
              </a:rPr>
              <a:t> Phi for each </a:t>
            </a:r>
            <a:r>
              <a:rPr lang="en-GB" b="1" dirty="0" err="1" smtClean="0">
                <a:solidFill>
                  <a:srgbClr val="244A58"/>
                </a:solidFill>
              </a:rPr>
              <a:t>pt</a:t>
            </a:r>
            <a:r>
              <a:rPr lang="en-GB" b="1" dirty="0" smtClean="0">
                <a:solidFill>
                  <a:srgbClr val="244A58"/>
                </a:solidFill>
              </a:rPr>
              <a:t> threshold 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Efficiency curve </a:t>
            </a:r>
            <a:r>
              <a:rPr lang="en-GB" b="1" dirty="0" err="1" smtClean="0">
                <a:solidFill>
                  <a:srgbClr val="244A58"/>
                </a:solidFill>
              </a:rPr>
              <a:t>vs</a:t>
            </a:r>
            <a:r>
              <a:rPr lang="en-GB" b="1" dirty="0" smtClean="0">
                <a:solidFill>
                  <a:srgbClr val="244A58"/>
                </a:solidFill>
              </a:rPr>
              <a:t> </a:t>
            </a:r>
            <a:r>
              <a:rPr lang="en-GB" b="1" dirty="0" err="1" smtClean="0">
                <a:solidFill>
                  <a:srgbClr val="244A58"/>
                </a:solidFill>
              </a:rPr>
              <a:t>Pt</a:t>
            </a:r>
            <a:r>
              <a:rPr lang="en-GB" b="1" dirty="0" smtClean="0">
                <a:solidFill>
                  <a:srgbClr val="244A58"/>
                </a:solidFill>
              </a:rPr>
              <a:t> for each </a:t>
            </a:r>
            <a:r>
              <a:rPr lang="en-GB" b="1" dirty="0" err="1" smtClean="0">
                <a:solidFill>
                  <a:srgbClr val="244A58"/>
                </a:solidFill>
              </a:rPr>
              <a:t>pt</a:t>
            </a:r>
            <a:r>
              <a:rPr lang="en-GB" b="1" dirty="0" smtClean="0">
                <a:solidFill>
                  <a:srgbClr val="244A58"/>
                </a:solidFill>
              </a:rPr>
              <a:t> threshold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Each efficiency evaluated for both positive and negative </a:t>
            </a:r>
            <a:r>
              <a:rPr lang="en-GB" b="1" dirty="0" err="1" smtClean="0">
                <a:solidFill>
                  <a:srgbClr val="244A58"/>
                </a:solidFill>
              </a:rPr>
              <a:t>muons</a:t>
            </a:r>
            <a:r>
              <a:rPr lang="en-GB" b="1" dirty="0" smtClean="0">
                <a:solidFill>
                  <a:srgbClr val="244A58"/>
                </a:solidFill>
              </a:rPr>
              <a:t> with both </a:t>
            </a:r>
            <a:r>
              <a:rPr lang="en-GB" b="1" dirty="0" err="1" smtClean="0">
                <a:solidFill>
                  <a:srgbClr val="244A58"/>
                </a:solidFill>
              </a:rPr>
              <a:t>Staco</a:t>
            </a:r>
            <a:r>
              <a:rPr lang="en-GB" b="1" dirty="0" smtClean="0">
                <a:solidFill>
                  <a:srgbClr val="244A58"/>
                </a:solidFill>
              </a:rPr>
              <a:t> or </a:t>
            </a:r>
            <a:r>
              <a:rPr lang="en-GB" b="1" dirty="0" err="1" smtClean="0">
                <a:solidFill>
                  <a:srgbClr val="244A58"/>
                </a:solidFill>
              </a:rPr>
              <a:t>Muid</a:t>
            </a:r>
            <a:r>
              <a:rPr lang="en-GB" b="1" dirty="0" smtClean="0">
                <a:solidFill>
                  <a:srgbClr val="244A58"/>
                </a:solidFill>
              </a:rPr>
              <a:t> reconstruction </a:t>
            </a:r>
            <a:r>
              <a:rPr lang="en-GB" b="1" dirty="0">
                <a:solidFill>
                  <a:srgbClr val="244A58"/>
                </a:solidFill>
              </a:rPr>
              <a:t>a</a:t>
            </a:r>
            <a:r>
              <a:rPr lang="en-GB" b="1" dirty="0" smtClean="0">
                <a:solidFill>
                  <a:srgbClr val="244A58"/>
                </a:solidFill>
              </a:rPr>
              <a:t>lgorithms</a:t>
            </a:r>
            <a:endParaRPr lang="en-GB" b="1" dirty="0">
              <a:solidFill>
                <a:srgbClr val="244A58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Rettangolo 8"/>
          <p:cNvSpPr/>
          <p:nvPr/>
        </p:nvSpPr>
        <p:spPr>
          <a:xfrm rot="21047314">
            <a:off x="5500217" y="1121368"/>
            <a:ext cx="3570208" cy="64633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Schnoor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P. 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Anger </a:t>
            </a:r>
            <a:endParaRPr lang="en-GB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TU Dresden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70" y="3724391"/>
            <a:ext cx="7306244" cy="2504998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227290" y="4527177"/>
            <a:ext cx="2076827" cy="923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TGC plots: to be implemented for RPC in 2012</a:t>
            </a:r>
            <a:endParaRPr lang="en-GB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1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New features in 2011: </a:t>
            </a:r>
          </a:p>
          <a:p>
            <a:pPr lvl="1"/>
            <a:r>
              <a:rPr lang="en-GB" dirty="0" smtClean="0"/>
              <a:t>RPC &amp; LVL1 </a:t>
            </a:r>
            <a:r>
              <a:rPr lang="en-GB" dirty="0" err="1" smtClean="0"/>
              <a:t>Muon</a:t>
            </a:r>
            <a:r>
              <a:rPr lang="en-GB" dirty="0" smtClean="0"/>
              <a:t> Barrel Online Monitoring</a:t>
            </a:r>
          </a:p>
          <a:p>
            <a:pPr lvl="2"/>
            <a:r>
              <a:rPr lang="en-GB" dirty="0" err="1" smtClean="0"/>
              <a:t>Gnam</a:t>
            </a:r>
            <a:r>
              <a:rPr lang="en-GB" dirty="0" smtClean="0"/>
              <a:t>;</a:t>
            </a:r>
          </a:p>
          <a:p>
            <a:pPr lvl="2"/>
            <a:r>
              <a:rPr lang="en-GB" dirty="0" smtClean="0"/>
              <a:t>DQMD &amp; OHP;</a:t>
            </a:r>
          </a:p>
          <a:p>
            <a:pPr lvl="1"/>
            <a:r>
              <a:rPr lang="en-GB" dirty="0" smtClean="0"/>
              <a:t>RPC &amp; LVL1 Offline Monitoring</a:t>
            </a:r>
          </a:p>
          <a:p>
            <a:pPr lvl="2"/>
            <a:r>
              <a:rPr lang="en-GB" dirty="0" smtClean="0"/>
              <a:t>RPC Detector monitoring</a:t>
            </a:r>
          </a:p>
          <a:p>
            <a:pPr lvl="1"/>
            <a:r>
              <a:rPr lang="en-GB" dirty="0" smtClean="0"/>
              <a:t>Lessons from 2011: Common (online-offline) issues</a:t>
            </a:r>
          </a:p>
          <a:p>
            <a:r>
              <a:rPr lang="en-GB" dirty="0" smtClean="0"/>
              <a:t>Open issues in 2012:</a:t>
            </a:r>
          </a:p>
          <a:p>
            <a:pPr lvl="1"/>
            <a:r>
              <a:rPr lang="en-GB" dirty="0" smtClean="0"/>
              <a:t>Online Monitoring (</a:t>
            </a:r>
            <a:r>
              <a:rPr lang="en-GB" dirty="0" err="1" smtClean="0"/>
              <a:t>Gnam</a:t>
            </a:r>
            <a:r>
              <a:rPr lang="en-GB" dirty="0" smtClean="0"/>
              <a:t> &amp; DQMD)</a:t>
            </a:r>
          </a:p>
          <a:p>
            <a:pPr lvl="1"/>
            <a:r>
              <a:rPr lang="en-GB" dirty="0" smtClean="0"/>
              <a:t>Offline RPC Detector</a:t>
            </a:r>
          </a:p>
          <a:p>
            <a:pPr lvl="1"/>
            <a:r>
              <a:rPr lang="en-GB" dirty="0" smtClean="0"/>
              <a:t>DCS</a:t>
            </a:r>
          </a:p>
          <a:p>
            <a:pPr lvl="1"/>
            <a:r>
              <a:rPr lang="en-GB" dirty="0" smtClean="0"/>
              <a:t>Offline LVL1 </a:t>
            </a:r>
            <a:r>
              <a:rPr lang="en-GB" dirty="0" err="1"/>
              <a:t>Muon</a:t>
            </a:r>
            <a:r>
              <a:rPr lang="en-GB" dirty="0"/>
              <a:t> Barrel </a:t>
            </a:r>
            <a:r>
              <a:rPr lang="en-GB" dirty="0" smtClean="0"/>
              <a:t>Monitoring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improvements in 2011, triggered by (big or small) problems during data taking:</a:t>
            </a:r>
          </a:p>
          <a:p>
            <a:pPr lvl="1"/>
            <a:r>
              <a:rPr lang="en-GB" dirty="0" smtClean="0"/>
              <a:t>New plot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Lumiblock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New evaluation of Errors:</a:t>
            </a:r>
          </a:p>
          <a:p>
            <a:pPr lvl="2"/>
            <a:r>
              <a:rPr lang="en-GB" dirty="0" smtClean="0"/>
              <a:t>Synchronization errors for the whole sector;</a:t>
            </a:r>
          </a:p>
          <a:p>
            <a:pPr lvl="2"/>
            <a:r>
              <a:rPr lang="en-GB" dirty="0" smtClean="0"/>
              <a:t>Decoding and </a:t>
            </a:r>
            <a:r>
              <a:rPr lang="en-GB" dirty="0" err="1" smtClean="0"/>
              <a:t>histogramming</a:t>
            </a:r>
            <a:r>
              <a:rPr lang="en-GB" dirty="0" smtClean="0"/>
              <a:t> of all internal checks performed by CMs, PADs, SLs, RODs;</a:t>
            </a:r>
          </a:p>
          <a:p>
            <a:pPr lvl="1"/>
            <a:r>
              <a:rPr lang="en-GB" dirty="0" smtClean="0"/>
              <a:t>Online trigger rate coming from SL output;</a:t>
            </a:r>
          </a:p>
          <a:p>
            <a:pPr lvl="1"/>
            <a:r>
              <a:rPr lang="en-GB" dirty="0" smtClean="0"/>
              <a:t>Online check of SL firmware trigger logic;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CasellaDiTesto 6"/>
          <p:cNvSpPr txBox="1"/>
          <p:nvPr/>
        </p:nvSpPr>
        <p:spPr>
          <a:xfrm>
            <a:off x="5105399" y="5734427"/>
            <a:ext cx="3626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Della </a:t>
            </a:r>
            <a:r>
              <a:rPr lang="en-GB" dirty="0" err="1" smtClean="0"/>
              <a:t>Pietra</a:t>
            </a:r>
            <a:r>
              <a:rPr lang="en-GB" dirty="0" smtClean="0"/>
              <a:t> and F. Lo </a:t>
            </a:r>
            <a:r>
              <a:rPr lang="en-GB" dirty="0" err="1" smtClean="0"/>
              <a:t>Sterzo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30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18512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Need to know when a problem appear (and/or disappear) during the run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New histograms implemented of several quantities vs. </a:t>
            </a:r>
            <a:r>
              <a:rPr lang="en-US" dirty="0" err="1" smtClean="0">
                <a:solidFill>
                  <a:schemeClr val="accent2"/>
                </a:solidFill>
              </a:rPr>
              <a:t>Lumiblock</a:t>
            </a:r>
            <a:endParaRPr lang="en-US" dirty="0" smtClean="0">
              <a:solidFill>
                <a:schemeClr val="accent2"/>
              </a:solidFill>
            </a:endParaRPr>
          </a:p>
          <a:p>
            <a:pPr marL="0" indent="0" algn="dist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Segnaposto contenuto 4" descr="SFI-NTrigHistory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39" r="-4358"/>
          <a:stretch/>
        </p:blipFill>
        <p:spPr>
          <a:xfrm>
            <a:off x="732118" y="3569833"/>
            <a:ext cx="3959411" cy="2720592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951552" y="3664789"/>
            <a:ext cx="33497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Synchronization error (LVL1 and BCID)</a:t>
            </a: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Occupancy of the detector</a:t>
            </a: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Trigger output to the </a:t>
            </a:r>
            <a:r>
              <a:rPr lang="en-GB" sz="2000" b="1" dirty="0" err="1" smtClean="0">
                <a:solidFill>
                  <a:schemeClr val="accent5">
                    <a:lumMod val="75000"/>
                  </a:schemeClr>
                </a:solidFill>
              </a:rPr>
              <a:t>MuCTPI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725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18512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Shifters and experts need to evaluate the fraction of events with errors (mainly synch.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rrors)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For each trigger sector the fraction of “out of synch” event is normalized</a:t>
            </a:r>
          </a:p>
          <a:p>
            <a:pPr marL="0" indent="0" algn="dist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CasellaDiTesto 8"/>
          <p:cNvSpPr txBox="1"/>
          <p:nvPr/>
        </p:nvSpPr>
        <p:spPr>
          <a:xfrm>
            <a:off x="4951552" y="3664789"/>
            <a:ext cx="33497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Red flags in DQMD are generated only if the whole sector is out of synch</a:t>
            </a: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Improvements on this item are needed (see next slides) 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Segnaposto contenuto 3" descr="ROD-BC-01-TS02-LVL1Mis2D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91" r="-3638"/>
          <a:stretch/>
        </p:blipFill>
        <p:spPr>
          <a:xfrm>
            <a:off x="612593" y="3451410"/>
            <a:ext cx="4074458" cy="285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45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DQMD and OHP Online Monitoring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DQMD segment created for LVL1 </a:t>
            </a:r>
            <a:r>
              <a:rPr lang="en-GB" dirty="0" err="1" smtClean="0"/>
              <a:t>Muon</a:t>
            </a:r>
            <a:r>
              <a:rPr lang="en-GB" dirty="0" smtClean="0"/>
              <a:t> Barrel Trigger with all information coming from </a:t>
            </a:r>
            <a:r>
              <a:rPr lang="en-GB" dirty="0" err="1" smtClean="0"/>
              <a:t>gnam</a:t>
            </a:r>
            <a:r>
              <a:rPr lang="en-GB" dirty="0" smtClean="0"/>
              <a:t> monitoring at SFI level</a:t>
            </a:r>
          </a:p>
          <a:p>
            <a:pPr lvl="1"/>
            <a:r>
              <a:rPr lang="en-GB" dirty="0" smtClean="0"/>
              <a:t>Check of Synch. for each sector</a:t>
            </a:r>
          </a:p>
          <a:p>
            <a:pPr lvl="1"/>
            <a:r>
              <a:rPr lang="en-GB" dirty="0" smtClean="0"/>
              <a:t>Check of data integrity</a:t>
            </a:r>
          </a:p>
          <a:p>
            <a:pPr lvl="1"/>
            <a:r>
              <a:rPr lang="en-GB" dirty="0" smtClean="0"/>
              <a:t>Trigger proposal occupancy</a:t>
            </a:r>
          </a:p>
          <a:p>
            <a:r>
              <a:rPr lang="en-GB" dirty="0" smtClean="0"/>
              <a:t>New plots and controls have been added following the </a:t>
            </a:r>
            <a:r>
              <a:rPr lang="en-GB" dirty="0" err="1" smtClean="0"/>
              <a:t>RPCGnam</a:t>
            </a:r>
            <a:r>
              <a:rPr lang="en-GB" dirty="0" smtClean="0"/>
              <a:t> new features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CasellaDiTesto 7"/>
          <p:cNvSpPr txBox="1"/>
          <p:nvPr/>
        </p:nvSpPr>
        <p:spPr>
          <a:xfrm>
            <a:off x="5105399" y="5734427"/>
            <a:ext cx="286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Bruni</a:t>
            </a:r>
            <a:r>
              <a:rPr lang="en-GB" dirty="0" smtClean="0"/>
              <a:t> and M. Romano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39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DQMD and OHP Online Monitoring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Offline tool to “emulate” (using online MDA stored data) how OHP panels would be appeared at the end of the RUN to a shifter.</a:t>
            </a:r>
          </a:p>
          <a:p>
            <a:pPr lvl="1"/>
            <a:r>
              <a:rPr lang="en-GB" dirty="0" smtClean="0"/>
              <a:t>Code running on Naples Tier2 Farm</a:t>
            </a:r>
          </a:p>
          <a:p>
            <a:pPr lvl="1"/>
            <a:r>
              <a:rPr lang="en-GB" dirty="0" err="1" smtClean="0"/>
              <a:t>Gnam</a:t>
            </a:r>
            <a:r>
              <a:rPr lang="en-GB" dirty="0" smtClean="0"/>
              <a:t> </a:t>
            </a:r>
            <a:r>
              <a:rPr lang="en-GB" dirty="0" err="1" smtClean="0"/>
              <a:t>histo</a:t>
            </a:r>
            <a:r>
              <a:rPr lang="en-GB" dirty="0" smtClean="0"/>
              <a:t> root files saved by MDA application for each run taken from </a:t>
            </a:r>
            <a:r>
              <a:rPr lang="en-GB" dirty="0" err="1" smtClean="0"/>
              <a:t>afs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Parsing of the OHP configuration file to produce an output like OHP Remote Monitoring web pages</a:t>
            </a:r>
          </a:p>
          <a:p>
            <a:pPr lvl="2"/>
            <a:r>
              <a:rPr lang="en-GB" dirty="0">
                <a:hlinkClick r:id="rId2"/>
              </a:rPr>
              <a:t>https://atlasop.cern.ch/tdaq/web_is/ohp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	</a:t>
            </a:r>
          </a:p>
          <a:p>
            <a:pPr lvl="1"/>
            <a:r>
              <a:rPr lang="en-GB" dirty="0" smtClean="0"/>
              <a:t>For each change in OHP configuration a new local installation on Naples Tier 2 should be done</a:t>
            </a:r>
          </a:p>
          <a:p>
            <a:pPr lvl="1"/>
            <a:r>
              <a:rPr lang="en-GB" dirty="0" smtClean="0"/>
              <a:t>List of runs available in </a:t>
            </a:r>
          </a:p>
          <a:p>
            <a:pPr marL="968375" lvl="3" indent="0">
              <a:buNone/>
            </a:pPr>
            <a:r>
              <a:rPr lang="en-GB" dirty="0"/>
              <a:t>http://atlasui02.na.infn.it:8088/~</a:t>
            </a:r>
            <a:r>
              <a:rPr lang="en-GB" dirty="0" err="1"/>
              <a:t>romano</a:t>
            </a:r>
            <a:r>
              <a:rPr lang="en-GB" dirty="0"/>
              <a:t>/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Della Pietra - ATLAS Muon Week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asellaDiTesto 7"/>
          <p:cNvSpPr txBox="1"/>
          <p:nvPr/>
        </p:nvSpPr>
        <p:spPr>
          <a:xfrm>
            <a:off x="5105399" y="5734427"/>
            <a:ext cx="286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Bruni</a:t>
            </a:r>
            <a:r>
              <a:rPr lang="en-GB" dirty="0" smtClean="0"/>
              <a:t> and M. Romano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874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it-IT" sz="4000" dirty="0"/>
              <a:t>RPC Offline </a:t>
            </a:r>
            <a:r>
              <a:rPr lang="it-IT" sz="4000" dirty="0" err="1"/>
              <a:t>Monitoring</a:t>
            </a:r>
            <a:r>
              <a:rPr lang="it-IT" sz="4000" dirty="0"/>
              <a:t> </a:t>
            </a:r>
            <a:br>
              <a:rPr lang="it-IT" sz="4000" dirty="0"/>
            </a:br>
            <a:r>
              <a:rPr lang="it-IT" sz="4000" dirty="0"/>
              <a:t> 2011 Status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information generated by the DQA online and offline must be presented in the same format. (Plots, algorithm, summary, etc.. 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Several Offline Plots have been refined in order to fit the Online Layout.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3960241"/>
            <a:ext cx="3456384" cy="234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50323"/>
            <a:ext cx="3506912" cy="237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 rot="21047314">
            <a:off x="6518067" y="99453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723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it-IT" sz="4000" dirty="0"/>
              <a:t>RPC Offline </a:t>
            </a:r>
            <a:r>
              <a:rPr lang="it-IT" sz="4000" dirty="0" err="1"/>
              <a:t>Monitoring</a:t>
            </a:r>
            <a:r>
              <a:rPr lang="it-IT" sz="4000" dirty="0"/>
              <a:t> </a:t>
            </a:r>
            <a:br>
              <a:rPr lang="it-IT" sz="4000" dirty="0"/>
            </a:br>
            <a:r>
              <a:rPr lang="it-IT" sz="4000" dirty="0"/>
              <a:t> 2011 Status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To facilitate shifters, the information on the same quantities coming from different sources should be presented, as far this is possible, in uniform ways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In the end of August a monitoring change not followed by a change of web display generated incorrect DQA results. </a:t>
            </a:r>
            <a:endParaRPr lang="en-GB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8000"/>
                </a:solidFill>
              </a:rPr>
              <a:t>(Since July the update of RPC Monitoring Code at Tier 0 became very fast)</a:t>
            </a:r>
          </a:p>
          <a:p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15/11/11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Della Pietra - ATLAS Muon Week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Rettangolo 7"/>
          <p:cNvSpPr/>
          <p:nvPr/>
        </p:nvSpPr>
        <p:spPr>
          <a:xfrm rot="21047314">
            <a:off x="6518068" y="111045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378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zza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zza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zz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Brezza.thmx</Template>
  <TotalTime>410</TotalTime>
  <Words>1704</Words>
  <Application>Microsoft Macintosh PowerPoint</Application>
  <PresentationFormat>Presentazione su schermo (4:3)</PresentationFormat>
  <Paragraphs>190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Brezza</vt:lpstr>
      <vt:lpstr>RPC DQA 2011 Status and prospective</vt:lpstr>
      <vt:lpstr>Outline</vt:lpstr>
      <vt:lpstr>Online RPCGnam in 2011</vt:lpstr>
      <vt:lpstr>Online RPCGnam in 2011</vt:lpstr>
      <vt:lpstr>Online RPCGnam in 2011</vt:lpstr>
      <vt:lpstr>DQMD and OHP Online Monitoring in 2011</vt:lpstr>
      <vt:lpstr>DQMD and OHP Online Monitoring in 2011</vt:lpstr>
      <vt:lpstr>RPC Offline Monitoring   2011 Status</vt:lpstr>
      <vt:lpstr>RPC Offline Monitoring   2011 Status</vt:lpstr>
      <vt:lpstr>RPC Offline Monitoring   2011 Status</vt:lpstr>
      <vt:lpstr>Online and Offline: lessons from 2011</vt:lpstr>
      <vt:lpstr>Open issues for 2012: RPC Online</vt:lpstr>
      <vt:lpstr>Open issues for 2012: RPC Offline</vt:lpstr>
      <vt:lpstr>DCS and Offline Cross-Check</vt:lpstr>
      <vt:lpstr>DCS and Offline Cross-Check</vt:lpstr>
      <vt:lpstr>DCS DQ Monitoring in 2012</vt:lpstr>
      <vt:lpstr>Presentazione di PowerPoint</vt:lpstr>
      <vt:lpstr>Open issues for 2012: LVL1 Muon Barrel Offline</vt:lpstr>
      <vt:lpstr>Open issues for 2012: LVL1 Muon Barrel Offline</vt:lpstr>
    </vt:vector>
  </TitlesOfParts>
  <Company>INFN sez. Napoli - Parthenope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 DQA 2011 Status and prospective</dc:title>
  <dc:creator>Massimo Della Pietra</dc:creator>
  <cp:lastModifiedBy>Massimo Della Pietra</cp:lastModifiedBy>
  <cp:revision>29</cp:revision>
  <dcterms:created xsi:type="dcterms:W3CDTF">2011-11-14T13:16:24Z</dcterms:created>
  <dcterms:modified xsi:type="dcterms:W3CDTF">2011-11-15T09:45:26Z</dcterms:modified>
</cp:coreProperties>
</file>