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80" r:id="rId4"/>
    <p:sldId id="279" r:id="rId5"/>
    <p:sldId id="262" r:id="rId6"/>
    <p:sldId id="258" r:id="rId7"/>
    <p:sldId id="265" r:id="rId8"/>
    <p:sldId id="259" r:id="rId9"/>
    <p:sldId id="263" r:id="rId10"/>
    <p:sldId id="278" r:id="rId11"/>
    <p:sldId id="264" r:id="rId12"/>
    <p:sldId id="270" r:id="rId13"/>
    <p:sldId id="271" r:id="rId14"/>
    <p:sldId id="272" r:id="rId15"/>
    <p:sldId id="260" r:id="rId16"/>
    <p:sldId id="277" r:id="rId17"/>
    <p:sldId id="281" r:id="rId18"/>
    <p:sldId id="274" r:id="rId19"/>
    <p:sldId id="275" r:id="rId20"/>
    <p:sldId id="276" r:id="rId21"/>
    <p:sldId id="261" r:id="rId22"/>
    <p:sldId id="267" r:id="rId23"/>
    <p:sldId id="273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2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8065FD-EFAE-42BE-97C5-ADCC67B78BD4}" type="datetimeFigureOut">
              <a:rPr lang="en-US" smtClean="0"/>
              <a:pPr/>
              <a:t>2/28/2012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316E69-1468-4593-BD87-432B3C7371F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D6E55-903F-450D-9B86-22B2044710E8}" type="datetime1">
              <a:rPr lang="en-US" smtClean="0"/>
              <a:pPr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B3AC7-2494-4197-993A-F73FF3DFF4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D0DB5-5796-4A8B-8233-F41DAB8C8699}" type="datetime1">
              <a:rPr lang="en-US" smtClean="0"/>
              <a:pPr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B3AC7-2494-4197-993A-F73FF3DFF4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8C977-47FF-49F7-962A-796E8D5CE431}" type="datetime1">
              <a:rPr lang="en-US" smtClean="0"/>
              <a:pPr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B3AC7-2494-4197-993A-F73FF3DFF4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951CF-E0DE-4CB4-AD80-B6CE199DAB97}" type="datetime1">
              <a:rPr lang="en-US" smtClean="0"/>
              <a:pPr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B3AC7-2494-4197-993A-F73FF3DFF4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565C-7B65-420D-8E3A-F00F97FCBF9C}" type="datetime1">
              <a:rPr lang="en-US" smtClean="0"/>
              <a:pPr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B3AC7-2494-4197-993A-F73FF3DFF4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E42E4-B3DB-452B-BE17-78BCABC1B3A3}" type="datetime1">
              <a:rPr lang="en-US" smtClean="0"/>
              <a:pPr/>
              <a:t>2/28/2012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B3AC7-2494-4197-993A-F73FF3DFF4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31129-28C7-4A4D-B703-8CCB121E884F}" type="datetime1">
              <a:rPr lang="en-US" smtClean="0"/>
              <a:pPr/>
              <a:t>2/28/2012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adam.jeff@cern.ch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B3AC7-2494-4197-993A-F73FF3DFF4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0CECD-1026-43CA-91C6-8452AEF60DD0}" type="datetime1">
              <a:rPr lang="en-US" smtClean="0"/>
              <a:pPr/>
              <a:t>2/28/2012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adam.jeff@cern.ch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B3AC7-2494-4197-993A-F73FF3DFF4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98701-1410-4F4E-BD2E-72C0780ECC17}" type="datetime1">
              <a:rPr lang="en-US" smtClean="0"/>
              <a:pPr/>
              <a:t>2/28/2012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adam.jeff@cern.ch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B3AC7-2494-4197-993A-F73FF3DFF4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BCFB7-D16C-47B0-AE1E-D907A846CD86}" type="datetime1">
              <a:rPr lang="en-US" smtClean="0"/>
              <a:pPr/>
              <a:t>2/28/2012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B3AC7-2494-4197-993A-F73FF3DFF4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C6CCE-C49B-43E3-ADD4-C3705110996C}" type="datetime1">
              <a:rPr lang="en-US" smtClean="0"/>
              <a:pPr/>
              <a:t>2/28/2012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B3AC7-2494-4197-993A-F73FF3DFF4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113254-0917-4F5F-BCEF-B358481FC3D8}" type="datetime1">
              <a:rPr lang="en-US" smtClean="0"/>
              <a:pPr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adam.jeff@cern.ch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4B3AC7-2494-4197-993A-F73FF3DFF43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.png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20608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Ghosts and Satellites measured with the LHC LDM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31640" y="3429000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LUMI days 2012</a:t>
            </a:r>
          </a:p>
          <a:p>
            <a:pPr algn="ctr"/>
            <a:r>
              <a:rPr lang="en-US" dirty="0" smtClean="0"/>
              <a:t>CERN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95736" y="4221088"/>
            <a:ext cx="4752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Adam Jeff</a:t>
            </a:r>
            <a:endParaRPr lang="en-US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B3AC7-2494-4197-993A-F73FF3DFF437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adam.jeff@cern.ch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LDM: deadtime correction</a:t>
            </a:r>
            <a:endParaRPr lang="en-US" dirty="0"/>
          </a:p>
        </p:txBody>
      </p:sp>
      <p:pic>
        <p:nvPicPr>
          <p:cNvPr id="7" name="Picture 2" descr="\\cern.ch\dfs\Users\a\ajeff\Documents\Reports and presentations\LDMlo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0038" y="0"/>
            <a:ext cx="1693962" cy="523749"/>
          </a:xfrm>
          <a:prstGeom prst="rect">
            <a:avLst/>
          </a:prstGeom>
          <a:noFill/>
        </p:spPr>
      </p:pic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3" name="Group 23"/>
          <p:cNvGrpSpPr/>
          <p:nvPr/>
        </p:nvGrpSpPr>
        <p:grpSpPr>
          <a:xfrm>
            <a:off x="611560" y="1844824"/>
            <a:ext cx="6424736" cy="847725"/>
            <a:chOff x="611560" y="1484784"/>
            <a:chExt cx="6424736" cy="847725"/>
          </a:xfrm>
        </p:grpSpPr>
        <p:pic>
          <p:nvPicPr>
            <p:cNvPr id="14341" name="Picture 5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436096" y="1484784"/>
              <a:ext cx="1600200" cy="847725"/>
            </a:xfrm>
            <a:prstGeom prst="rect">
              <a:avLst/>
            </a:prstGeom>
            <a:noFill/>
          </p:spPr>
        </p:pic>
        <p:sp>
          <p:nvSpPr>
            <p:cNvPr id="13" name="TextBox 12"/>
            <p:cNvSpPr txBox="1"/>
            <p:nvPr/>
          </p:nvSpPr>
          <p:spPr>
            <a:xfrm>
              <a:off x="611560" y="1772816"/>
              <a:ext cx="45365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Availability of the detector in bin </a:t>
              </a:r>
              <a:r>
                <a:rPr lang="en-US" i="1" dirty="0" err="1" smtClean="0"/>
                <a:t>i</a:t>
              </a:r>
              <a:r>
                <a:rPr lang="en-US" dirty="0" smtClean="0"/>
                <a:t>:</a:t>
              </a:r>
              <a:endParaRPr lang="en-US" dirty="0"/>
            </a:p>
          </p:txBody>
        </p:sp>
      </p:grp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0" y="1009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4" name="Group 22"/>
          <p:cNvGrpSpPr/>
          <p:nvPr/>
        </p:nvGrpSpPr>
        <p:grpSpPr>
          <a:xfrm>
            <a:off x="683568" y="3284984"/>
            <a:ext cx="6124500" cy="552450"/>
            <a:chOff x="611560" y="2780928"/>
            <a:chExt cx="6124500" cy="552450"/>
          </a:xfrm>
        </p:grpSpPr>
        <p:pic>
          <p:nvPicPr>
            <p:cNvPr id="14343" name="Picture 7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012160" y="2780928"/>
              <a:ext cx="723900" cy="552450"/>
            </a:xfrm>
            <a:prstGeom prst="rect">
              <a:avLst/>
            </a:prstGeom>
            <a:noFill/>
          </p:spPr>
        </p:pic>
        <p:sp>
          <p:nvSpPr>
            <p:cNvPr id="17" name="TextBox 16"/>
            <p:cNvSpPr txBox="1"/>
            <p:nvPr/>
          </p:nvSpPr>
          <p:spPr>
            <a:xfrm>
              <a:off x="611560" y="2852936"/>
              <a:ext cx="45365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Correction for deadtime:</a:t>
              </a:r>
              <a:endParaRPr lang="en-US" dirty="0"/>
            </a:p>
          </p:txBody>
        </p:sp>
      </p:grpSp>
      <p:sp>
        <p:nvSpPr>
          <p:cNvPr id="14347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348" name="Rectangle 12"/>
          <p:cNvSpPr>
            <a:spLocks noChangeArrowheads="1"/>
          </p:cNvSpPr>
          <p:nvPr/>
        </p:nvSpPr>
        <p:spPr bwMode="auto">
          <a:xfrm>
            <a:off x="0" y="1019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8" name="Group 21"/>
          <p:cNvGrpSpPr/>
          <p:nvPr/>
        </p:nvGrpSpPr>
        <p:grpSpPr>
          <a:xfrm>
            <a:off x="611560" y="4653136"/>
            <a:ext cx="6990903" cy="561975"/>
            <a:chOff x="611560" y="3789040"/>
            <a:chExt cx="6990903" cy="561975"/>
          </a:xfrm>
        </p:grpSpPr>
        <p:pic>
          <p:nvPicPr>
            <p:cNvPr id="14346" name="Picture 10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364088" y="3789040"/>
              <a:ext cx="2238375" cy="5619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" name="TextBox 20"/>
            <p:cNvSpPr txBox="1"/>
            <p:nvPr/>
          </p:nvSpPr>
          <p:spPr>
            <a:xfrm>
              <a:off x="611560" y="3861048"/>
              <a:ext cx="4536504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Correction for deadtime and pile-up:</a:t>
              </a:r>
              <a:endParaRPr lang="en-US" dirty="0"/>
            </a:p>
          </p:txBody>
        </p:sp>
      </p:grpSp>
      <p:grpSp>
        <p:nvGrpSpPr>
          <p:cNvPr id="9" name="Group 3"/>
          <p:cNvGrpSpPr/>
          <p:nvPr/>
        </p:nvGrpSpPr>
        <p:grpSpPr>
          <a:xfrm>
            <a:off x="1259632" y="2132856"/>
            <a:ext cx="6120680" cy="3206246"/>
            <a:chOff x="971600" y="2420888"/>
            <a:chExt cx="7128792" cy="3926326"/>
          </a:xfrm>
          <a:solidFill>
            <a:schemeClr val="bg1"/>
          </a:solidFill>
        </p:grpSpPr>
        <p:pic>
          <p:nvPicPr>
            <p:cNvPr id="5" name="Picture 2" descr="\\cern.ch\dfs\Users\a\ajeff\Documents\First results of LDM\Figure 1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971600" y="2420888"/>
              <a:ext cx="7128792" cy="392632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5148064" y="4293096"/>
              <a:ext cx="2616855" cy="41458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Lab test with pulsed LED</a:t>
              </a:r>
              <a:endParaRPr lang="en-US" sz="1600" dirty="0"/>
            </a:p>
          </p:txBody>
        </p:sp>
      </p:grp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B3AC7-2494-4197-993A-F73FF3DFF437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adam.jeff@cern.ch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LDM: afterpulse correction</a:t>
            </a:r>
            <a:endParaRPr lang="en-US" dirty="0"/>
          </a:p>
        </p:txBody>
      </p:sp>
      <p:pic>
        <p:nvPicPr>
          <p:cNvPr id="3" name="Picture 2" descr="\\cern.ch\dfs\Users\a\ajeff\Documents\Reports and presentations\LDMlo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0038" y="0"/>
            <a:ext cx="1693962" cy="523749"/>
          </a:xfrm>
          <a:prstGeom prst="rect">
            <a:avLst/>
          </a:prstGeom>
          <a:noFill/>
        </p:spPr>
      </p:pic>
      <p:pic>
        <p:nvPicPr>
          <p:cNvPr id="4" name="Picture 2" descr="\\cern.ch\dfs\Users\a\ajeff\Documents\Reports and presentations\DITANEt conf\Figure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3068960"/>
            <a:ext cx="5662612" cy="337661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5536" y="1556792"/>
            <a:ext cx="7344816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Trapped charge carriers can generate a false avalanche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Happens at the end of the deadtime or some time after: </a:t>
            </a:r>
          </a:p>
          <a:p>
            <a:r>
              <a:rPr lang="en-US" dirty="0" smtClean="0"/>
              <a:t>	- multiple exponential decay, half-life 100ns to few </a:t>
            </a:r>
            <a:r>
              <a:rPr lang="el-GR" dirty="0" smtClean="0"/>
              <a:t>μ</a:t>
            </a:r>
            <a:r>
              <a:rPr lang="en-US" dirty="0" smtClean="0"/>
              <a:t>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Parameters found by experiment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Correct by subtracting multiple IIRs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B3AC7-2494-4197-993A-F73FF3DFF437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adam.jeff@cern.ch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92908" y="0"/>
            <a:ext cx="6943077" cy="2457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7"/>
          <p:cNvGrpSpPr/>
          <p:nvPr/>
        </p:nvGrpSpPr>
        <p:grpSpPr>
          <a:xfrm>
            <a:off x="2771800" y="109115"/>
            <a:ext cx="3960440" cy="404664"/>
            <a:chOff x="2771800" y="0"/>
            <a:chExt cx="3960440" cy="404664"/>
          </a:xfrm>
        </p:grpSpPr>
        <p:sp>
          <p:nvSpPr>
            <p:cNvPr id="5" name="TextBox 4"/>
            <p:cNvSpPr txBox="1"/>
            <p:nvPr/>
          </p:nvSpPr>
          <p:spPr>
            <a:xfrm>
              <a:off x="3635896" y="0"/>
              <a:ext cx="3096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Main bunch</a:t>
              </a:r>
              <a:endParaRPr lang="en-US" dirty="0"/>
            </a:p>
          </p:txBody>
        </p:sp>
        <p:cxnSp>
          <p:nvCxnSpPr>
            <p:cNvPr id="7" name="Straight Arrow Connector 6"/>
            <p:cNvCxnSpPr>
              <a:stCxn id="5" idx="1"/>
            </p:cNvCxnSpPr>
            <p:nvPr/>
          </p:nvCxnSpPr>
          <p:spPr>
            <a:xfrm rot="10800000" flipV="1">
              <a:off x="2771800" y="184666"/>
              <a:ext cx="864096" cy="219998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8"/>
          <p:cNvGrpSpPr/>
          <p:nvPr/>
        </p:nvGrpSpPr>
        <p:grpSpPr>
          <a:xfrm>
            <a:off x="2483768" y="441771"/>
            <a:ext cx="3384376" cy="432048"/>
            <a:chOff x="1979712" y="-72008"/>
            <a:chExt cx="3384376" cy="432048"/>
          </a:xfrm>
        </p:grpSpPr>
        <p:sp>
          <p:nvSpPr>
            <p:cNvPr id="10" name="TextBox 9"/>
            <p:cNvSpPr txBox="1"/>
            <p:nvPr/>
          </p:nvSpPr>
          <p:spPr>
            <a:xfrm>
              <a:off x="4283968" y="-72008"/>
              <a:ext cx="10801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Satellites</a:t>
              </a:r>
              <a:endParaRPr lang="en-US" dirty="0"/>
            </a:p>
          </p:txBody>
        </p:sp>
        <p:cxnSp>
          <p:nvCxnSpPr>
            <p:cNvPr id="11" name="Straight Arrow Connector 10"/>
            <p:cNvCxnSpPr>
              <a:stCxn id="10" idx="1"/>
            </p:cNvCxnSpPr>
            <p:nvPr/>
          </p:nvCxnSpPr>
          <p:spPr>
            <a:xfrm rot="10800000" flipV="1">
              <a:off x="1979712" y="112658"/>
              <a:ext cx="2304256" cy="247382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12"/>
          <p:cNvGrpSpPr/>
          <p:nvPr/>
        </p:nvGrpSpPr>
        <p:grpSpPr>
          <a:xfrm>
            <a:off x="4716016" y="1881931"/>
            <a:ext cx="3888432" cy="873388"/>
            <a:chOff x="2843808" y="-504056"/>
            <a:chExt cx="3888432" cy="873388"/>
          </a:xfrm>
        </p:grpSpPr>
        <p:sp>
          <p:nvSpPr>
            <p:cNvPr id="14" name="TextBox 13"/>
            <p:cNvSpPr txBox="1"/>
            <p:nvPr/>
          </p:nvSpPr>
          <p:spPr>
            <a:xfrm>
              <a:off x="3635896" y="0"/>
              <a:ext cx="3096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Afterpulsing</a:t>
              </a:r>
              <a:endParaRPr lang="en-US" dirty="0"/>
            </a:p>
          </p:txBody>
        </p:sp>
        <p:cxnSp>
          <p:nvCxnSpPr>
            <p:cNvPr id="15" name="Straight Arrow Connector 14"/>
            <p:cNvCxnSpPr>
              <a:stCxn id="14" idx="1"/>
            </p:cNvCxnSpPr>
            <p:nvPr/>
          </p:nvCxnSpPr>
          <p:spPr>
            <a:xfrm rot="10800000">
              <a:off x="2843808" y="-504056"/>
              <a:ext cx="792088" cy="688722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16"/>
          <p:cNvGrpSpPr/>
          <p:nvPr/>
        </p:nvGrpSpPr>
        <p:grpSpPr>
          <a:xfrm>
            <a:off x="3131840" y="1809923"/>
            <a:ext cx="3096344" cy="1377444"/>
            <a:chOff x="3635896" y="-1008112"/>
            <a:chExt cx="3096344" cy="1377444"/>
          </a:xfrm>
        </p:grpSpPr>
        <p:sp>
          <p:nvSpPr>
            <p:cNvPr id="18" name="TextBox 17"/>
            <p:cNvSpPr txBox="1"/>
            <p:nvPr/>
          </p:nvSpPr>
          <p:spPr>
            <a:xfrm>
              <a:off x="3635896" y="0"/>
              <a:ext cx="3096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Deadtime</a:t>
              </a:r>
              <a:endParaRPr lang="en-US" dirty="0"/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rot="16200000" flipV="1">
              <a:off x="3635896" y="-648072"/>
              <a:ext cx="1008112" cy="288032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23"/>
          <p:cNvGrpSpPr/>
          <p:nvPr/>
        </p:nvGrpSpPr>
        <p:grpSpPr>
          <a:xfrm>
            <a:off x="4644008" y="801811"/>
            <a:ext cx="3960440" cy="404664"/>
            <a:chOff x="2771800" y="0"/>
            <a:chExt cx="3960440" cy="404664"/>
          </a:xfrm>
        </p:grpSpPr>
        <p:sp>
          <p:nvSpPr>
            <p:cNvPr id="25" name="TextBox 24"/>
            <p:cNvSpPr txBox="1"/>
            <p:nvPr/>
          </p:nvSpPr>
          <p:spPr>
            <a:xfrm>
              <a:off x="3635896" y="0"/>
              <a:ext cx="3096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Ghost bunches</a:t>
              </a:r>
              <a:endParaRPr lang="en-US" dirty="0"/>
            </a:p>
          </p:txBody>
        </p:sp>
        <p:cxnSp>
          <p:nvCxnSpPr>
            <p:cNvPr id="26" name="Straight Arrow Connector 25"/>
            <p:cNvCxnSpPr>
              <a:stCxn id="25" idx="1"/>
            </p:cNvCxnSpPr>
            <p:nvPr/>
          </p:nvCxnSpPr>
          <p:spPr>
            <a:xfrm rot="10800000" flipV="1">
              <a:off x="2771800" y="184666"/>
              <a:ext cx="864096" cy="219998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C2E7A-C230-414F-A1A1-6525E2C363C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adam.jeff@cern.ch</a:t>
            </a:r>
            <a:endParaRPr lang="en-US"/>
          </a:p>
        </p:txBody>
      </p:sp>
      <p:pic>
        <p:nvPicPr>
          <p:cNvPr id="24" name="Picture 2" descr="\\cern.ch\dfs\Users\a\ajeff\Documents\Reports and presentations\LDMlo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0038" y="0"/>
            <a:ext cx="1693962" cy="5237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lum bright="65000"/>
          </a:blip>
          <a:stretch>
            <a:fillRect/>
          </a:stretch>
        </p:blipFill>
        <p:spPr bwMode="auto">
          <a:xfrm>
            <a:off x="692908" y="0"/>
            <a:ext cx="6943077" cy="2457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89585" y="2204864"/>
            <a:ext cx="6949723" cy="2436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ounded Rectangle 4"/>
          <p:cNvSpPr/>
          <p:nvPr/>
        </p:nvSpPr>
        <p:spPr>
          <a:xfrm>
            <a:off x="4788024" y="2348880"/>
            <a:ext cx="2880320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Corrected for deadtime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C2E7A-C230-414F-A1A1-6525E2C363C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adam.jeff@cern.ch</a:t>
            </a:r>
            <a:endParaRPr lang="en-US"/>
          </a:p>
        </p:txBody>
      </p:sp>
      <p:pic>
        <p:nvPicPr>
          <p:cNvPr id="11" name="Picture 2" descr="\\cern.ch\dfs\Users\a\ajeff\Documents\Reports and presentations\LDMlo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0038" y="0"/>
            <a:ext cx="1693962" cy="5237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lum bright="65000"/>
          </a:blip>
          <a:stretch>
            <a:fillRect/>
          </a:stretch>
        </p:blipFill>
        <p:spPr bwMode="auto">
          <a:xfrm>
            <a:off x="692908" y="0"/>
            <a:ext cx="6943077" cy="2457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lum bright="65000"/>
          </a:blip>
          <a:stretch>
            <a:fillRect/>
          </a:stretch>
        </p:blipFill>
        <p:spPr bwMode="auto">
          <a:xfrm>
            <a:off x="689585" y="2204864"/>
            <a:ext cx="6949723" cy="2436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692908" y="4400005"/>
            <a:ext cx="6943077" cy="2457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ounded Rectangle 4"/>
          <p:cNvSpPr/>
          <p:nvPr/>
        </p:nvSpPr>
        <p:spPr>
          <a:xfrm>
            <a:off x="4788024" y="4653136"/>
            <a:ext cx="2880320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Corrected for deadtime and afterpulsing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4788024" y="2348880"/>
            <a:ext cx="2880320" cy="864096"/>
          </a:xfrm>
          <a:prstGeom prst="roundRect">
            <a:avLst/>
          </a:prstGeom>
          <a:solidFill>
            <a:schemeClr val="accent1">
              <a:alpha val="24000"/>
            </a:schemeClr>
          </a:solidFill>
          <a:ln>
            <a:solidFill>
              <a:schemeClr val="accent1">
                <a:shade val="50000"/>
                <a:alpha val="1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Corrected for deadtime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C2E7A-C230-414F-A1A1-6525E2C363CB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9" name="Picture 2" descr="\\cern.ch\dfs\Users\a\ajeff\Documents\Reports and presentations\LDMlo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0038" y="0"/>
            <a:ext cx="1693962" cy="5237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Average slots &amp; Baseline</a:t>
            </a:r>
            <a:endParaRPr lang="en-US" dirty="0"/>
          </a:p>
        </p:txBody>
      </p:sp>
      <p:pic>
        <p:nvPicPr>
          <p:cNvPr id="3" name="Picture 2" descr="\\cern.ch\dfs\Users\a\ajeff\Documents\Reports and presentations\LDMlo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0038" y="0"/>
            <a:ext cx="1693962" cy="523749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r="7328" b="12402"/>
          <a:stretch>
            <a:fillRect/>
          </a:stretch>
        </p:blipFill>
        <p:spPr bwMode="auto">
          <a:xfrm>
            <a:off x="179512" y="1052736"/>
            <a:ext cx="8192769" cy="2540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 l="13843" t="49609" r="66363" b="16123"/>
          <a:stretch>
            <a:fillRect/>
          </a:stretch>
        </p:blipFill>
        <p:spPr bwMode="auto">
          <a:xfrm>
            <a:off x="1403648" y="2492896"/>
            <a:ext cx="1749799" cy="993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 l="32978" t="45888" r="47228" b="16123"/>
          <a:stretch>
            <a:fillRect/>
          </a:stretch>
        </p:blipFill>
        <p:spPr bwMode="auto">
          <a:xfrm>
            <a:off x="3091659" y="2382334"/>
            <a:ext cx="1749935" cy="1101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 l="52113" t="43408" r="28092" b="14883"/>
          <a:stretch>
            <a:fillRect/>
          </a:stretch>
        </p:blipFill>
        <p:spPr bwMode="auto">
          <a:xfrm>
            <a:off x="4783176" y="2302752"/>
            <a:ext cx="1749840" cy="1209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4581128"/>
            <a:ext cx="2768831" cy="172819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B3AC7-2494-4197-993A-F73FF3DFF437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adam.jeff@cern.ch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2.22222E-6 L -0.18576 0.33472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4.07407E-6 L -0.37066 0.3384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" y="1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581128"/>
            <a:ext cx="2768831" cy="172819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00808"/>
            <a:ext cx="8272211" cy="34418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700808"/>
            <a:ext cx="8272211" cy="34418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grpSp>
        <p:nvGrpSpPr>
          <p:cNvPr id="9" name="Group 8"/>
          <p:cNvGrpSpPr/>
          <p:nvPr/>
        </p:nvGrpSpPr>
        <p:grpSpPr>
          <a:xfrm>
            <a:off x="0" y="1700808"/>
            <a:ext cx="8748464" cy="4487321"/>
            <a:chOff x="0" y="1700808"/>
            <a:chExt cx="8748464" cy="4487321"/>
          </a:xfrm>
        </p:grpSpPr>
        <p:sp>
          <p:nvSpPr>
            <p:cNvPr id="7" name="TextBox 6"/>
            <p:cNvSpPr txBox="1"/>
            <p:nvPr/>
          </p:nvSpPr>
          <p:spPr>
            <a:xfrm>
              <a:off x="611560" y="5373216"/>
              <a:ext cx="8136904" cy="81491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sz="2200" dirty="0" smtClean="0"/>
                <a:t> Mostly due to under- / over- correction of afterpulsing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2200" dirty="0" smtClean="0"/>
                <a:t> Not equal around the ring – but we are only interested in average </a:t>
              </a:r>
              <a:endParaRPr lang="en-US" sz="2200" dirty="0"/>
            </a:p>
          </p:txBody>
        </p:sp>
        <p:pic>
          <p:nvPicPr>
            <p:cNvPr id="8" name="Picture 2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1700808"/>
              <a:ext cx="8272211" cy="344182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Average slots &amp; Baseline</a:t>
            </a:r>
            <a:endParaRPr lang="en-US" dirty="0"/>
          </a:p>
        </p:txBody>
      </p:sp>
      <p:pic>
        <p:nvPicPr>
          <p:cNvPr id="12" name="Picture 11" descr="\\cern.ch\dfs\Users\a\ajeff\Documents\Reports and presentations\LDMlog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50038" y="0"/>
            <a:ext cx="1693962" cy="523749"/>
          </a:xfrm>
          <a:prstGeom prst="rect">
            <a:avLst/>
          </a:prstGeom>
          <a:noFill/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B3AC7-2494-4197-993A-F73FF3DFF437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adam.jeff@cern.ch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48148E-6 L 0.22656 -0.29398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" y="-14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adam.jeff@cern.ch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B3AC7-2494-4197-993A-F73FF3DFF437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Average slots &amp; Baseline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84784"/>
            <a:ext cx="6725831" cy="3551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223120" y="5157192"/>
            <a:ext cx="7920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Average full slot:</a:t>
            </a:r>
          </a:p>
          <a:p>
            <a:r>
              <a:rPr lang="en-US" dirty="0" smtClean="0"/>
              <a:t>The +1 bucket is swamped by the diffusion tail of the main bunch.</a:t>
            </a:r>
          </a:p>
          <a:p>
            <a:r>
              <a:rPr lang="en-US" dirty="0" smtClean="0"/>
              <a:t>-4 to -1 and +2 to +5 are counted as satellites.</a:t>
            </a:r>
            <a:endParaRPr lang="en-US" dirty="0"/>
          </a:p>
        </p:txBody>
      </p:sp>
      <p:pic>
        <p:nvPicPr>
          <p:cNvPr id="7" name="Picture 6" descr="\\cern.ch\dfs\Users\a\ajeff\Documents\Reports and presentations\LDMlo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0038" y="0"/>
            <a:ext cx="1693962" cy="5237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VdM</a:t>
            </a:r>
            <a:r>
              <a:rPr lang="en-US" dirty="0" smtClean="0"/>
              <a:t> results: ghost charge</a:t>
            </a:r>
            <a:endParaRPr lang="en-US" dirty="0"/>
          </a:p>
        </p:txBody>
      </p:sp>
      <p:pic>
        <p:nvPicPr>
          <p:cNvPr id="3" name="Picture 2" descr="\\cern.ch\dfs\Users\a\ajeff\Documents\Reports and presentations\LDMlo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0038" y="0"/>
            <a:ext cx="1693962" cy="523749"/>
          </a:xfrm>
          <a:prstGeom prst="rect">
            <a:avLst/>
          </a:prstGeom>
          <a:noFill/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99590" y="1397000"/>
          <a:ext cx="6984777" cy="2585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1018"/>
                <a:gridCol w="1197450"/>
                <a:gridCol w="1272291"/>
                <a:gridCol w="1247062"/>
                <a:gridCol w="1396956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Beam 1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Beam 2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November 2010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+2.5/-0.6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March 2011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+0.6/-0.2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+0.18/-0.04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+0.4/-0.1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October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+0.7/-0.2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+0.7/-0.2</a:t>
                      </a:r>
                      <a:endParaRPr lang="en-US" dirty="0"/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r>
                        <a:rPr lang="en-US" dirty="0" smtClean="0"/>
                        <a:t>December f2335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+3.1/-0.8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+2.8/-0.7</a:t>
                      </a:r>
                      <a:endParaRPr lang="en-US" dirty="0"/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r>
                        <a:rPr lang="en-US" dirty="0" smtClean="0"/>
                        <a:t>December f2337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+2.1/-0.5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+2.3/-0.6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27584" y="4293096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Definition: % of total beam population which is outside the filled slots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B3AC7-2494-4197-993A-F73FF3DFF437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adam.jeff@cern.ch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VdM</a:t>
            </a:r>
            <a:r>
              <a:rPr lang="en-US" dirty="0" smtClean="0"/>
              <a:t> results: satellites</a:t>
            </a:r>
            <a:endParaRPr lang="en-US" dirty="0"/>
          </a:p>
        </p:txBody>
      </p:sp>
      <p:pic>
        <p:nvPicPr>
          <p:cNvPr id="3" name="Picture 2" descr="\\cern.ch\dfs\Users\a\ajeff\Documents\Reports and presentations\LDMlo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0038" y="0"/>
            <a:ext cx="1693962" cy="523749"/>
          </a:xfrm>
          <a:prstGeom prst="rect">
            <a:avLst/>
          </a:prstGeom>
          <a:noFill/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115616" y="1412776"/>
          <a:ext cx="6720410" cy="2585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2"/>
                <a:gridCol w="1152128"/>
                <a:gridCol w="1296144"/>
                <a:gridCol w="1127854"/>
                <a:gridCol w="1344082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Beam 1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Beam 2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November 2010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+/- 0.1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March 2011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+0.05/-0.03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+0.03/-0.01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+/-</a:t>
                      </a:r>
                      <a:r>
                        <a:rPr lang="en-US" baseline="0" dirty="0" smtClean="0"/>
                        <a:t> 0.03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October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+0.06/-0.08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+0.17/-0.12</a:t>
                      </a:r>
                      <a:endParaRPr lang="en-US" dirty="0"/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r>
                        <a:rPr lang="en-US" dirty="0" smtClean="0"/>
                        <a:t>December f2335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0.38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+/- 0.1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+0.1/-0.08</a:t>
                      </a:r>
                      <a:endParaRPr lang="en-US" dirty="0"/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r>
                        <a:rPr lang="en-US" dirty="0" smtClean="0"/>
                        <a:t>December f2337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+0.08/-0.06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+0.08/-0.06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71600" y="4149080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Definition: % of filled slot population which is outside the filled bucket or the following bucket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71600" y="4869160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Averaged for whole time of scan and for all filled slots – results for a subset of bunches can be calculated if you ask nicely.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B3AC7-2494-4197-993A-F73FF3DFF437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adam.jeff@cern.ch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Satellites, Ghosts: definitions</a:t>
            </a:r>
            <a:endParaRPr lang="en-US" dirty="0"/>
          </a:p>
        </p:txBody>
      </p:sp>
      <p:pic>
        <p:nvPicPr>
          <p:cNvPr id="3" name="Picture 2" descr="\\cern.ch\dfs\Users\a\ajeff\Documents\Reports and presentations\LDMlo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0038" y="0"/>
            <a:ext cx="1693962" cy="523749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B3AC7-2494-4197-993A-F73FF3DFF437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adam.jeff@cern.ch</a:t>
            </a:r>
            <a:endParaRPr lang="en-US"/>
          </a:p>
        </p:txBody>
      </p:sp>
      <p:pic>
        <p:nvPicPr>
          <p:cNvPr id="1029" name="Picture 5" descr="\\cern.ch\dfs\Users\a\ajeff\Documents\Graph1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916832"/>
            <a:ext cx="6269038" cy="323056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Error inventory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115613" y="1397000"/>
          <a:ext cx="7056786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2262"/>
                <a:gridCol w="2352262"/>
                <a:gridCol w="2352262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Error for ghost</a:t>
                      </a:r>
                      <a:r>
                        <a:rPr lang="en-US" baseline="0" dirty="0" smtClean="0"/>
                        <a:t> charge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Error</a:t>
                      </a:r>
                      <a:r>
                        <a:rPr lang="en-US" baseline="0" dirty="0" smtClean="0"/>
                        <a:t> for Satellites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Statistical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10 %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r>
                        <a:rPr lang="en-US" smtClean="0"/>
                        <a:t> </a:t>
                      </a:r>
                      <a:r>
                        <a:rPr lang="en-US" dirty="0" smtClean="0"/>
                        <a:t>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Baseline uncertainty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12 %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3 %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Emittance</a:t>
                      </a:r>
                      <a:r>
                        <a:rPr lang="en-US" baseline="0" dirty="0" smtClean="0"/>
                        <a:t> dependence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20 %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20 %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Debunched beam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100 % ?!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25 % ?!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7" descr="\\cern.ch\dfs\Users\a\ajeff\Documents\Reports and presentations\LDMlo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0038" y="0"/>
            <a:ext cx="1693962" cy="523749"/>
          </a:xfrm>
          <a:prstGeom prst="rect">
            <a:avLst/>
          </a:prstGeom>
          <a:noFill/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B3AC7-2494-4197-993A-F73FF3DFF437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adam.jeff@cern.ch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292080" y="3861048"/>
            <a:ext cx="288032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Typical values   -    68 % CL</a:t>
            </a:r>
            <a:endParaRPr lang="en-US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1115616" y="3284984"/>
          <a:ext cx="705678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2262"/>
                <a:gridCol w="2352262"/>
                <a:gridCol w="2352262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-25% / +100%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-20% / + 30%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251520" y="3212976"/>
            <a:ext cx="5904656" cy="2158499"/>
            <a:chOff x="1475656" y="2492896"/>
            <a:chExt cx="5904656" cy="2158499"/>
          </a:xfrm>
        </p:grpSpPr>
        <p:sp>
          <p:nvSpPr>
            <p:cNvPr id="4" name="TextBox 3"/>
            <p:cNvSpPr txBox="1"/>
            <p:nvPr/>
          </p:nvSpPr>
          <p:spPr>
            <a:xfrm>
              <a:off x="1475656" y="4005064"/>
              <a:ext cx="5904656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LDM baseline correction assumes zero debunched beam</a:t>
              </a:r>
            </a:p>
            <a:p>
              <a:r>
                <a:rPr lang="en-US" dirty="0" smtClean="0"/>
                <a:t>	- consistent with beam gas and abort gap monitor</a:t>
              </a:r>
              <a:endParaRPr lang="en-US" dirty="0"/>
            </a:p>
          </p:txBody>
        </p:sp>
        <p:cxnSp>
          <p:nvCxnSpPr>
            <p:cNvPr id="6" name="Straight Arrow Connector 5"/>
            <p:cNvCxnSpPr/>
            <p:nvPr/>
          </p:nvCxnSpPr>
          <p:spPr>
            <a:xfrm flipV="1">
              <a:off x="2771800" y="2492896"/>
              <a:ext cx="504056" cy="151216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LDM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fBCT</a:t>
            </a:r>
            <a:endParaRPr lang="en-US" dirty="0"/>
          </a:p>
        </p:txBody>
      </p:sp>
      <p:pic>
        <p:nvPicPr>
          <p:cNvPr id="3" name="Picture 2" descr="\\cern.ch\dfs\Users\a\ajeff\Documents\Reports and presentations\LDMlo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0038" y="0"/>
            <a:ext cx="1693962" cy="523749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B3AC7-2494-4197-993A-F73FF3DFF437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adam.jeff@cern.ch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95536" y="5013176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Disagreement between LDM and fast BCT on main bunch populations is usually &lt;2%</a:t>
            </a:r>
          </a:p>
          <a:p>
            <a:r>
              <a:rPr lang="en-US" dirty="0" smtClean="0"/>
              <a:t>Occasionally up to 5%, probably due to emittance spread.</a:t>
            </a: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31885" y="2132856"/>
            <a:ext cx="4512115" cy="2382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628800"/>
            <a:ext cx="4488758" cy="3251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Emittance dependence</a:t>
            </a:r>
            <a:endParaRPr lang="en-US" dirty="0"/>
          </a:p>
        </p:txBody>
      </p:sp>
      <p:pic>
        <p:nvPicPr>
          <p:cNvPr id="3" name="Picture 2" descr="\\cern.ch\dfs\Users\a\ajeff\Documents\Reports and presentations\LDMlo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0038" y="0"/>
            <a:ext cx="1693962" cy="523749"/>
          </a:xfrm>
          <a:prstGeom prst="rect">
            <a:avLst/>
          </a:prstGeom>
          <a:noFill/>
        </p:spPr>
      </p:pic>
      <p:pic>
        <p:nvPicPr>
          <p:cNvPr id="4" name="Picture 2" descr="\\cern.ch\dfs\Users\a\ajeff\Documents\LDM results\Emittance dependence\Emittance beam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204864"/>
            <a:ext cx="3852788" cy="2088232"/>
          </a:xfrm>
          <a:prstGeom prst="rect">
            <a:avLst/>
          </a:prstGeom>
          <a:noFill/>
        </p:spPr>
      </p:pic>
      <p:pic>
        <p:nvPicPr>
          <p:cNvPr id="5" name="Picture 3" descr="\\cern.ch\dfs\Users\a\ajeff\Documents\LDM results\Emittance dependence\Emittance beam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3" y="2204864"/>
            <a:ext cx="3868449" cy="2088232"/>
          </a:xfrm>
          <a:prstGeom prst="rect">
            <a:avLst/>
          </a:prstGeom>
          <a:noFill/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395536" y="4581128"/>
            <a:ext cx="8229600" cy="1656184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Active area of APD is only 50 microns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Beam spot size ~300 microns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Samples only part of the beam spot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&gt;&gt;&gt;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Measured bunch population depends on transverse size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B3AC7-2494-4197-993A-F73FF3DFF437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adam.jeff@cern.ch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1143000"/>
          </a:xfrm>
        </p:spPr>
        <p:txBody>
          <a:bodyPr/>
          <a:lstStyle/>
          <a:p>
            <a:r>
              <a:rPr lang="en-US" dirty="0" smtClean="0"/>
              <a:t>Thanks for your attention</a:t>
            </a:r>
            <a:endParaRPr lang="en-US" dirty="0"/>
          </a:p>
        </p:txBody>
      </p:sp>
      <p:pic>
        <p:nvPicPr>
          <p:cNvPr id="3" name="Picture 2" descr="\\cern.ch\dfs\Users\a\ajeff\Documents\Reports and presentations\LDMlo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0038" y="0"/>
            <a:ext cx="1693962" cy="523749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B3AC7-2494-4197-993A-F73FF3DFF437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adam.jeff@cern.ch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Satellites, Ghosts: definitions</a:t>
            </a:r>
            <a:endParaRPr lang="en-US" dirty="0"/>
          </a:p>
        </p:txBody>
      </p:sp>
      <p:pic>
        <p:nvPicPr>
          <p:cNvPr id="3" name="Picture 2" descr="\\cern.ch\dfs\Users\a\ajeff\Documents\Reports and presentations\LDMlo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0038" y="0"/>
            <a:ext cx="1693962" cy="523749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B3AC7-2494-4197-993A-F73FF3DFF437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adam.jeff@cern.ch</a:t>
            </a:r>
            <a:endParaRPr lang="en-US"/>
          </a:p>
        </p:txBody>
      </p:sp>
      <p:pic>
        <p:nvPicPr>
          <p:cNvPr id="1029" name="Picture 5" descr="\\cern.ch\dfs\Users\a\ajeff\Documents\Graph1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916832"/>
            <a:ext cx="6269038" cy="323056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29"/>
                                        </p:tgtEl>
                                      </p:cBhvr>
                                      <p:by x="15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Satellites, Ghosts: definitions</a:t>
            </a:r>
            <a:endParaRPr lang="en-US" dirty="0"/>
          </a:p>
        </p:txBody>
      </p:sp>
      <p:pic>
        <p:nvPicPr>
          <p:cNvPr id="3" name="Picture 2" descr="\\cern.ch\dfs\Users\a\ajeff\Documents\Reports and presentations\LDMlo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0038" y="0"/>
            <a:ext cx="1693962" cy="523749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B3AC7-2494-4197-993A-F73FF3DFF437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adam.jeff@cern.ch</a:t>
            </a:r>
            <a:endParaRPr lang="en-US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844824"/>
            <a:ext cx="6259513" cy="321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1844824"/>
            <a:ext cx="6259513" cy="321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1" name="Group 40"/>
          <p:cNvGrpSpPr/>
          <p:nvPr/>
        </p:nvGrpSpPr>
        <p:grpSpPr>
          <a:xfrm>
            <a:off x="4067944" y="4653136"/>
            <a:ext cx="2880320" cy="1305436"/>
            <a:chOff x="4067944" y="4653136"/>
            <a:chExt cx="2880320" cy="1305436"/>
          </a:xfrm>
        </p:grpSpPr>
        <p:cxnSp>
          <p:nvCxnSpPr>
            <p:cNvPr id="18" name="Straight Arrow Connector 17"/>
            <p:cNvCxnSpPr>
              <a:stCxn id="25" idx="1"/>
              <a:endCxn id="13" idx="1"/>
            </p:cNvCxnSpPr>
            <p:nvPr/>
          </p:nvCxnSpPr>
          <p:spPr>
            <a:xfrm>
              <a:off x="4283968" y="5013176"/>
              <a:ext cx="1512168" cy="760730"/>
            </a:xfrm>
            <a:prstGeom prst="straightConnector1">
              <a:avLst/>
            </a:prstGeom>
            <a:ln w="25400">
              <a:solidFill>
                <a:schemeClr val="tx2">
                  <a:lumMod val="60000"/>
                  <a:lumOff val="40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" name="Group 28"/>
            <p:cNvGrpSpPr/>
            <p:nvPr/>
          </p:nvGrpSpPr>
          <p:grpSpPr>
            <a:xfrm>
              <a:off x="4067944" y="4653136"/>
              <a:ext cx="2880320" cy="1305436"/>
              <a:chOff x="4067944" y="4653136"/>
              <a:chExt cx="2880320" cy="1305436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5796136" y="5589240"/>
                <a:ext cx="1152128" cy="369332"/>
              </a:xfrm>
              <a:prstGeom prst="rect">
                <a:avLst/>
              </a:prstGeom>
              <a:noFill/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Satellites</a:t>
                </a:r>
                <a:endParaRPr lang="en-US" dirty="0"/>
              </a:p>
            </p:txBody>
          </p:sp>
          <p:cxnSp>
            <p:nvCxnSpPr>
              <p:cNvPr id="19" name="Straight Arrow Connector 18"/>
              <p:cNvCxnSpPr>
                <a:stCxn id="27" idx="1"/>
                <a:endCxn id="13" idx="1"/>
              </p:cNvCxnSpPr>
              <p:nvPr/>
            </p:nvCxnSpPr>
            <p:spPr>
              <a:xfrm>
                <a:off x="4932040" y="5013176"/>
                <a:ext cx="864096" cy="760730"/>
              </a:xfrm>
              <a:prstGeom prst="straightConnector1">
                <a:avLst/>
              </a:prstGeom>
              <a:ln w="25400">
                <a:solidFill>
                  <a:schemeClr val="tx2">
                    <a:lumMod val="60000"/>
                    <a:lumOff val="40000"/>
                  </a:schemeClr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Left Brace 24"/>
              <p:cNvSpPr/>
              <p:nvPr/>
            </p:nvSpPr>
            <p:spPr>
              <a:xfrm rot="16200000">
                <a:off x="4103948" y="4617132"/>
                <a:ext cx="360040" cy="432048"/>
              </a:xfrm>
              <a:prstGeom prst="leftBrac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Left Brace 26"/>
              <p:cNvSpPr/>
              <p:nvPr/>
            </p:nvSpPr>
            <p:spPr>
              <a:xfrm rot="16200000">
                <a:off x="4752020" y="4617132"/>
                <a:ext cx="360040" cy="432048"/>
              </a:xfrm>
              <a:prstGeom prst="leftBrac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0" name="Group 39"/>
          <p:cNvGrpSpPr/>
          <p:nvPr/>
        </p:nvGrpSpPr>
        <p:grpSpPr>
          <a:xfrm>
            <a:off x="1907704" y="4797152"/>
            <a:ext cx="5976664" cy="1593468"/>
            <a:chOff x="1907704" y="4797152"/>
            <a:chExt cx="5976664" cy="1593468"/>
          </a:xfrm>
        </p:grpSpPr>
        <p:grpSp>
          <p:nvGrpSpPr>
            <p:cNvPr id="37" name="Group 36"/>
            <p:cNvGrpSpPr/>
            <p:nvPr/>
          </p:nvGrpSpPr>
          <p:grpSpPr>
            <a:xfrm>
              <a:off x="2267744" y="5157192"/>
              <a:ext cx="5616624" cy="1233428"/>
              <a:chOff x="2267744" y="5157192"/>
              <a:chExt cx="5616624" cy="1233428"/>
            </a:xfrm>
          </p:grpSpPr>
          <p:sp>
            <p:nvSpPr>
              <p:cNvPr id="20" name="TextBox 19"/>
              <p:cNvSpPr txBox="1"/>
              <p:nvPr/>
            </p:nvSpPr>
            <p:spPr>
              <a:xfrm>
                <a:off x="2267744" y="5733256"/>
                <a:ext cx="1152128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Ghosts</a:t>
                </a:r>
                <a:endParaRPr lang="en-US" dirty="0"/>
              </a:p>
            </p:txBody>
          </p:sp>
          <p:cxnSp>
            <p:nvCxnSpPr>
              <p:cNvPr id="23" name="Straight Arrow Connector 22"/>
              <p:cNvCxnSpPr>
                <a:stCxn id="32" idx="1"/>
                <a:endCxn id="20" idx="0"/>
              </p:cNvCxnSpPr>
              <p:nvPr/>
            </p:nvCxnSpPr>
            <p:spPr>
              <a:xfrm flipH="1">
                <a:off x="2843808" y="5157192"/>
                <a:ext cx="144016" cy="576064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>
                <a:stCxn id="33" idx="1"/>
                <a:endCxn id="20" idx="0"/>
              </p:cNvCxnSpPr>
              <p:nvPr/>
            </p:nvCxnSpPr>
            <p:spPr>
              <a:xfrm flipH="1">
                <a:off x="2843808" y="5229200"/>
                <a:ext cx="3384376" cy="504056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xtBox 35"/>
              <p:cNvSpPr txBox="1"/>
              <p:nvPr/>
            </p:nvSpPr>
            <p:spPr>
              <a:xfrm>
                <a:off x="5076056" y="6021288"/>
                <a:ext cx="2808312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Ghosts ≠ debunched beam</a:t>
                </a:r>
                <a:endParaRPr lang="en-US" dirty="0"/>
              </a:p>
            </p:txBody>
          </p:sp>
        </p:grpSp>
        <p:sp>
          <p:nvSpPr>
            <p:cNvPr id="32" name="Left Brace 31"/>
            <p:cNvSpPr/>
            <p:nvPr/>
          </p:nvSpPr>
          <p:spPr>
            <a:xfrm rot="16200000">
              <a:off x="2807804" y="3897052"/>
              <a:ext cx="360040" cy="2160240"/>
            </a:xfrm>
            <a:prstGeom prst="leftBrac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Left Brace 32"/>
            <p:cNvSpPr/>
            <p:nvPr/>
          </p:nvSpPr>
          <p:spPr>
            <a:xfrm rot="16200000">
              <a:off x="6048164" y="3969060"/>
              <a:ext cx="360040" cy="2160240"/>
            </a:xfrm>
            <a:prstGeom prst="leftBrac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\\cern.ch\dfs\Users\a\ajeff\Documents\Reports and presentations\LDMlo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0038" y="0"/>
            <a:ext cx="1693962" cy="523749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B3AC7-2494-4197-993A-F73FF3DFF437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adam.jeff@cern.ch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Satellites, Ghosts: definitions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339752" y="2204864"/>
            <a:ext cx="446449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DCCT integrates </a:t>
            </a:r>
            <a:r>
              <a:rPr lang="en-US" b="1" dirty="0" smtClean="0"/>
              <a:t>all </a:t>
            </a:r>
            <a:r>
              <a:rPr lang="en-US" dirty="0" smtClean="0"/>
              <a:t>beam current</a:t>
            </a:r>
          </a:p>
          <a:p>
            <a:r>
              <a:rPr lang="en-US" dirty="0" smtClean="0"/>
              <a:t>	</a:t>
            </a:r>
            <a:r>
              <a:rPr lang="en-US" b="1" dirty="0" smtClean="0"/>
              <a:t>-&gt;</a:t>
            </a:r>
            <a:r>
              <a:rPr lang="en-US" dirty="0" smtClean="0"/>
              <a:t> affects fast BCT </a:t>
            </a:r>
            <a:r>
              <a:rPr lang="en-US" dirty="0" err="1" smtClean="0"/>
              <a:t>normalisation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339752" y="4725144"/>
            <a:ext cx="446449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Fast BCT integrates </a:t>
            </a:r>
            <a:r>
              <a:rPr lang="en-US" b="1" dirty="0" smtClean="0"/>
              <a:t>some </a:t>
            </a:r>
            <a:r>
              <a:rPr lang="en-US" dirty="0" smtClean="0"/>
              <a:t>satellites</a:t>
            </a:r>
          </a:p>
          <a:p>
            <a:r>
              <a:rPr lang="en-US" b="1" dirty="0" smtClean="0"/>
              <a:t>	-&gt; </a:t>
            </a:r>
            <a:r>
              <a:rPr lang="en-US" dirty="0" smtClean="0"/>
              <a:t>affects relative bunch currents</a:t>
            </a:r>
            <a:endParaRPr lang="en-US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896" y="2996952"/>
            <a:ext cx="1781175" cy="514350"/>
          </a:xfrm>
          <a:prstGeom prst="rect">
            <a:avLst/>
          </a:prstGeom>
          <a:noFill/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9715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0" y="1943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3779912" y="2996952"/>
            <a:ext cx="1584176" cy="549040"/>
            <a:chOff x="179512" y="3240000"/>
            <a:chExt cx="1080488" cy="540000"/>
          </a:xfrm>
        </p:grpSpPr>
        <p:cxnSp>
          <p:nvCxnSpPr>
            <p:cNvPr id="18" name="Straight Connector 17"/>
            <p:cNvCxnSpPr/>
            <p:nvPr/>
          </p:nvCxnSpPr>
          <p:spPr>
            <a:xfrm flipV="1">
              <a:off x="179512" y="3240000"/>
              <a:ext cx="1080000" cy="5400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180000" y="3240000"/>
              <a:ext cx="1080000" cy="5400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1680" y="3717032"/>
            <a:ext cx="5534025" cy="45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LDM: how it works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0" y="1340768"/>
            <a:ext cx="9236958" cy="2014483"/>
            <a:chOff x="107504" y="2204864"/>
            <a:chExt cx="9236958" cy="2014483"/>
          </a:xfrm>
        </p:grpSpPr>
        <p:cxnSp>
          <p:nvCxnSpPr>
            <p:cNvPr id="4" name="Curved Connector 3"/>
            <p:cNvCxnSpPr/>
            <p:nvPr/>
          </p:nvCxnSpPr>
          <p:spPr>
            <a:xfrm>
              <a:off x="899592" y="3356992"/>
              <a:ext cx="1057225" cy="449932"/>
            </a:xfrm>
            <a:prstGeom prst="curvedConnector3">
              <a:avLst>
                <a:gd name="adj1" fmla="val 50000"/>
              </a:avLst>
            </a:prstGeom>
            <a:ln w="38100" cmpd="sng">
              <a:solidFill>
                <a:srgbClr val="FFC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Rectangle 4"/>
            <p:cNvSpPr/>
            <p:nvPr/>
          </p:nvSpPr>
          <p:spPr>
            <a:xfrm>
              <a:off x="1979712" y="3501008"/>
              <a:ext cx="1152128" cy="50405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APD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4355976" y="2924944"/>
              <a:ext cx="1080120" cy="50405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TDC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107504" y="3501008"/>
              <a:ext cx="144016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 smtClean="0"/>
                <a:t>synchrotron light</a:t>
              </a:r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552" y="2204864"/>
              <a:ext cx="15311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 smtClean="0"/>
                <a:t>LHC turn clock</a:t>
              </a:r>
              <a:endParaRPr lang="en-US" dirty="0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V="1">
              <a:off x="3131840" y="3267078"/>
              <a:ext cx="1202038" cy="449956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2051720" y="2420888"/>
              <a:ext cx="2304256" cy="648072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3347864" y="3573016"/>
              <a:ext cx="115212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 smtClean="0"/>
                <a:t>Electrical pulse</a:t>
              </a:r>
              <a:endParaRPr lang="en-US" dirty="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5436096" y="3140968"/>
              <a:ext cx="792088" cy="158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14412" t="20466" r="2882" b="19102"/>
            <a:stretch>
              <a:fillRect/>
            </a:stretch>
          </p:blipFill>
          <p:spPr bwMode="auto">
            <a:xfrm>
              <a:off x="5652120" y="2420888"/>
              <a:ext cx="3692342" cy="14244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4" name="Rectangle 13"/>
            <p:cNvSpPr/>
            <p:nvPr/>
          </p:nvSpPr>
          <p:spPr>
            <a:xfrm>
              <a:off x="5436096" y="2708920"/>
              <a:ext cx="127772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 smtClean="0"/>
                <a:t>Arrival time</a:t>
              </a:r>
              <a:endParaRPr lang="en-US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858613" y="3861048"/>
            <a:ext cx="5285387" cy="2452687"/>
            <a:chOff x="-60514" y="1340768"/>
            <a:chExt cx="8808978" cy="4087812"/>
          </a:xfrm>
        </p:grpSpPr>
        <p:pic>
          <p:nvPicPr>
            <p:cNvPr id="15" name="Picture 2" descr="\\cern.ch\dfs\Users\a\ajeff\Documents\Reports and presentations\IPAC\protons and ions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47664" y="1340768"/>
              <a:ext cx="5600700" cy="4087812"/>
            </a:xfrm>
            <a:prstGeom prst="rect">
              <a:avLst/>
            </a:prstGeom>
            <a:noFill/>
          </p:spPr>
        </p:pic>
        <p:grpSp>
          <p:nvGrpSpPr>
            <p:cNvPr id="16" name="Group 15"/>
            <p:cNvGrpSpPr/>
            <p:nvPr/>
          </p:nvGrpSpPr>
          <p:grpSpPr>
            <a:xfrm>
              <a:off x="-60514" y="2708926"/>
              <a:ext cx="2904324" cy="1296137"/>
              <a:chOff x="-60514" y="2708926"/>
              <a:chExt cx="2904324" cy="1296137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-60514" y="3212974"/>
                <a:ext cx="139215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Undulator</a:t>
                </a:r>
                <a:endParaRPr lang="en-US" sz="1200" dirty="0"/>
              </a:p>
            </p:txBody>
          </p:sp>
          <p:cxnSp>
            <p:nvCxnSpPr>
              <p:cNvPr id="18" name="Straight Arrow Connector 17"/>
              <p:cNvCxnSpPr>
                <a:stCxn id="17" idx="3"/>
              </p:cNvCxnSpPr>
              <p:nvPr/>
            </p:nvCxnSpPr>
            <p:spPr>
              <a:xfrm>
                <a:off x="1331641" y="3443808"/>
                <a:ext cx="1008112" cy="561255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>
                <a:stCxn id="17" idx="3"/>
              </p:cNvCxnSpPr>
              <p:nvPr/>
            </p:nvCxnSpPr>
            <p:spPr>
              <a:xfrm flipV="1">
                <a:off x="1331641" y="2708926"/>
                <a:ext cx="1512169" cy="734882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 19"/>
            <p:cNvGrpSpPr/>
            <p:nvPr/>
          </p:nvGrpSpPr>
          <p:grpSpPr>
            <a:xfrm>
              <a:off x="5292082" y="2060850"/>
              <a:ext cx="3456382" cy="1541783"/>
              <a:chOff x="-756590" y="2204866"/>
              <a:chExt cx="3456382" cy="1541783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1547663" y="3284984"/>
                <a:ext cx="115212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Dipole</a:t>
                </a:r>
                <a:endParaRPr lang="en-US" sz="1200" dirty="0"/>
              </a:p>
            </p:txBody>
          </p:sp>
          <p:cxnSp>
            <p:nvCxnSpPr>
              <p:cNvPr id="22" name="Straight Arrow Connector 21"/>
              <p:cNvCxnSpPr>
                <a:stCxn id="21" idx="1"/>
              </p:cNvCxnSpPr>
              <p:nvPr/>
            </p:nvCxnSpPr>
            <p:spPr>
              <a:xfrm flipH="1" flipV="1">
                <a:off x="-756590" y="2996954"/>
                <a:ext cx="2304254" cy="518863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>
                <a:stCxn id="21" idx="1"/>
              </p:cNvCxnSpPr>
              <p:nvPr/>
            </p:nvCxnSpPr>
            <p:spPr>
              <a:xfrm flipH="1" flipV="1">
                <a:off x="-684582" y="2204866"/>
                <a:ext cx="2232245" cy="1310952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9" name="TextBox 28"/>
          <p:cNvSpPr txBox="1"/>
          <p:nvPr/>
        </p:nvSpPr>
        <p:spPr>
          <a:xfrm>
            <a:off x="323528" y="4725144"/>
            <a:ext cx="3312368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Synchrotron light from BSRT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Dipole and undulator at point 4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Separate system for each beam</a:t>
            </a:r>
            <a:endParaRPr lang="en-US" dirty="0"/>
          </a:p>
        </p:txBody>
      </p:sp>
      <p:pic>
        <p:nvPicPr>
          <p:cNvPr id="30" name="Picture 2" descr="\\cern.ch\dfs\Users\a\ajeff\Documents\Reports and presentations\LDMlo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0038" y="0"/>
            <a:ext cx="1693962" cy="523749"/>
          </a:xfrm>
          <a:prstGeom prst="rect">
            <a:avLst/>
          </a:prstGeom>
          <a:noFill/>
        </p:spPr>
      </p:pic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B3AC7-2494-4197-993A-F73FF3DFF437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adam.jeff@cern.ch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LDM: instrument response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760"/>
            <a:ext cx="9040565" cy="5430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4139952" y="3645024"/>
            <a:ext cx="424847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Histogram integrated over 1,000,000 pulses</a:t>
            </a:r>
          </a:p>
          <a:p>
            <a:r>
              <a:rPr lang="en-US" dirty="0" smtClean="0"/>
              <a:t>Average 0.5 photons per pulse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051720" y="5373216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Diffusion tail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Straight Arrow Connector 6"/>
          <p:cNvCxnSpPr>
            <a:stCxn id="5" idx="1"/>
          </p:cNvCxnSpPr>
          <p:nvPr/>
        </p:nvCxnSpPr>
        <p:spPr>
          <a:xfrm flipH="1" flipV="1">
            <a:off x="1547664" y="5157192"/>
            <a:ext cx="504056" cy="38530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 descr="\\cern.ch\dfs\Users\a\ajeff\Documents\Reports and presentations\LDMlo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0038" y="0"/>
            <a:ext cx="1693962" cy="523749"/>
          </a:xfrm>
          <a:prstGeom prst="rect">
            <a:avLst/>
          </a:prstGeom>
          <a:noFill/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B3AC7-2494-4197-993A-F73FF3DFF43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LDM: count rate</a:t>
            </a:r>
            <a:endParaRPr lang="en-US" dirty="0"/>
          </a:p>
        </p:txBody>
      </p:sp>
      <p:pic>
        <p:nvPicPr>
          <p:cNvPr id="1026" name="Picture 2" descr="\\cern.ch\dfs\Users\a\ajeff\Documents\Thesis\Figures ch4\deadtime analyt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124744"/>
            <a:ext cx="7159752" cy="5519318"/>
          </a:xfrm>
          <a:prstGeom prst="rect">
            <a:avLst/>
          </a:prstGeom>
          <a:noFill/>
        </p:spPr>
      </p:pic>
      <p:pic>
        <p:nvPicPr>
          <p:cNvPr id="4" name="Picture 2" descr="\\cern.ch\dfs\Users\a\ajeff\Documents\Reports and presentations\LDMlo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0038" y="0"/>
            <a:ext cx="1693962" cy="523749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B3AC7-2494-4197-993A-F73FF3DFF437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adam.jeff@cern.ch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LDM: deadtime correction</a:t>
            </a:r>
            <a:endParaRPr lang="en-US" dirty="0"/>
          </a:p>
        </p:txBody>
      </p:sp>
      <p:pic>
        <p:nvPicPr>
          <p:cNvPr id="7" name="Picture 2" descr="\\cern.ch\dfs\Users\a\ajeff\Documents\Reports and presentations\LDMlo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0038" y="0"/>
            <a:ext cx="1693962" cy="523749"/>
          </a:xfrm>
          <a:prstGeom prst="rect">
            <a:avLst/>
          </a:prstGeom>
          <a:noFill/>
        </p:spPr>
      </p:pic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611560" y="1844824"/>
            <a:ext cx="6424736" cy="847725"/>
            <a:chOff x="611560" y="1484784"/>
            <a:chExt cx="6424736" cy="847725"/>
          </a:xfrm>
        </p:grpSpPr>
        <p:pic>
          <p:nvPicPr>
            <p:cNvPr id="14341" name="Picture 5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436096" y="1484784"/>
              <a:ext cx="1600200" cy="847725"/>
            </a:xfrm>
            <a:prstGeom prst="rect">
              <a:avLst/>
            </a:prstGeom>
            <a:noFill/>
          </p:spPr>
        </p:pic>
        <p:sp>
          <p:nvSpPr>
            <p:cNvPr id="13" name="TextBox 12"/>
            <p:cNvSpPr txBox="1"/>
            <p:nvPr/>
          </p:nvSpPr>
          <p:spPr>
            <a:xfrm>
              <a:off x="611560" y="1772816"/>
              <a:ext cx="45365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Availability of the detector in bin </a:t>
              </a:r>
              <a:r>
                <a:rPr lang="en-US" i="1" dirty="0" err="1" smtClean="0"/>
                <a:t>i</a:t>
              </a:r>
              <a:r>
                <a:rPr lang="en-US" dirty="0" smtClean="0"/>
                <a:t>:</a:t>
              </a:r>
              <a:endParaRPr lang="en-US" dirty="0"/>
            </a:p>
          </p:txBody>
        </p:sp>
      </p:grp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0" y="1009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683568" y="3284984"/>
            <a:ext cx="6124500" cy="552450"/>
            <a:chOff x="611560" y="2780928"/>
            <a:chExt cx="6124500" cy="552450"/>
          </a:xfrm>
        </p:grpSpPr>
        <p:pic>
          <p:nvPicPr>
            <p:cNvPr id="14343" name="Picture 7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012160" y="2780928"/>
              <a:ext cx="723900" cy="552450"/>
            </a:xfrm>
            <a:prstGeom prst="rect">
              <a:avLst/>
            </a:prstGeom>
            <a:noFill/>
          </p:spPr>
        </p:pic>
        <p:sp>
          <p:nvSpPr>
            <p:cNvPr id="17" name="TextBox 16"/>
            <p:cNvSpPr txBox="1"/>
            <p:nvPr/>
          </p:nvSpPr>
          <p:spPr>
            <a:xfrm>
              <a:off x="611560" y="2852936"/>
              <a:ext cx="45365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Correction for deadtime:</a:t>
              </a:r>
              <a:endParaRPr lang="en-US" dirty="0"/>
            </a:p>
          </p:txBody>
        </p:sp>
      </p:grpSp>
      <p:sp>
        <p:nvSpPr>
          <p:cNvPr id="14347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348" name="Rectangle 12"/>
          <p:cNvSpPr>
            <a:spLocks noChangeArrowheads="1"/>
          </p:cNvSpPr>
          <p:nvPr/>
        </p:nvSpPr>
        <p:spPr bwMode="auto">
          <a:xfrm>
            <a:off x="0" y="1019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611560" y="4653136"/>
            <a:ext cx="6990903" cy="561975"/>
            <a:chOff x="611560" y="3789040"/>
            <a:chExt cx="6990903" cy="561975"/>
          </a:xfrm>
        </p:grpSpPr>
        <p:pic>
          <p:nvPicPr>
            <p:cNvPr id="14346" name="Picture 10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364088" y="3789040"/>
              <a:ext cx="2238375" cy="5619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" name="TextBox 20"/>
            <p:cNvSpPr txBox="1"/>
            <p:nvPr/>
          </p:nvSpPr>
          <p:spPr>
            <a:xfrm>
              <a:off x="611560" y="3861048"/>
              <a:ext cx="4536504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Correction for deadtime and pile-up:</a:t>
              </a:r>
              <a:endParaRPr lang="en-US" dirty="0"/>
            </a:p>
          </p:txBody>
        </p:sp>
      </p:grp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B3AC7-2494-4197-993A-F73FF3DFF437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adam.jeff@cern.ch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836</TotalTime>
  <Words>629</Words>
  <Application>Microsoft Office PowerPoint</Application>
  <PresentationFormat>On-screen Show (4:3)</PresentationFormat>
  <Paragraphs>202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Ghosts and Satellites measured with the LHC LDM</vt:lpstr>
      <vt:lpstr>Satellites, Ghosts: definitions</vt:lpstr>
      <vt:lpstr>Satellites, Ghosts: definitions</vt:lpstr>
      <vt:lpstr>Satellites, Ghosts: definitions</vt:lpstr>
      <vt:lpstr>Satellites, Ghosts: definitions</vt:lpstr>
      <vt:lpstr>The LDM: how it works</vt:lpstr>
      <vt:lpstr>The LDM: instrument response</vt:lpstr>
      <vt:lpstr>The LDM: count rate</vt:lpstr>
      <vt:lpstr>The LDM: deadtime correction</vt:lpstr>
      <vt:lpstr>The LDM: deadtime correction</vt:lpstr>
      <vt:lpstr>The LDM: afterpulse correction</vt:lpstr>
      <vt:lpstr>Slide 12</vt:lpstr>
      <vt:lpstr>Slide 13</vt:lpstr>
      <vt:lpstr>Slide 14</vt:lpstr>
      <vt:lpstr>Average slots &amp; Baseline</vt:lpstr>
      <vt:lpstr>Average slots &amp; Baseline</vt:lpstr>
      <vt:lpstr>Average slots &amp; Baseline</vt:lpstr>
      <vt:lpstr>VdM results: ghost charge</vt:lpstr>
      <vt:lpstr>VdM results: satellites</vt:lpstr>
      <vt:lpstr>Error inventory</vt:lpstr>
      <vt:lpstr>LDM vs fBCT</vt:lpstr>
      <vt:lpstr>Emittance dependence</vt:lpstr>
      <vt:lpstr>Thanks for your attention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ajeff</dc:creator>
  <cp:lastModifiedBy>ajeff</cp:lastModifiedBy>
  <cp:revision>85</cp:revision>
  <dcterms:created xsi:type="dcterms:W3CDTF">2012-02-20T12:31:50Z</dcterms:created>
  <dcterms:modified xsi:type="dcterms:W3CDTF">2012-02-28T17:09:02Z</dcterms:modified>
</cp:coreProperties>
</file>