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88" r:id="rId2"/>
    <p:sldId id="390" r:id="rId3"/>
    <p:sldId id="376" r:id="rId4"/>
    <p:sldId id="400" r:id="rId5"/>
    <p:sldId id="401" r:id="rId6"/>
    <p:sldId id="402" r:id="rId7"/>
    <p:sldId id="403" r:id="rId8"/>
    <p:sldId id="320" r:id="rId9"/>
    <p:sldId id="355" r:id="rId10"/>
    <p:sldId id="356" r:id="rId11"/>
    <p:sldId id="399" r:id="rId12"/>
    <p:sldId id="357" r:id="rId13"/>
    <p:sldId id="404" r:id="rId14"/>
    <p:sldId id="362" r:id="rId15"/>
    <p:sldId id="407" r:id="rId16"/>
    <p:sldId id="381" r:id="rId17"/>
    <p:sldId id="398" r:id="rId18"/>
    <p:sldId id="377" r:id="rId19"/>
    <p:sldId id="395" r:id="rId20"/>
    <p:sldId id="396" r:id="rId21"/>
    <p:sldId id="397" r:id="rId22"/>
    <p:sldId id="372" r:id="rId23"/>
    <p:sldId id="383" r:id="rId24"/>
    <p:sldId id="387" r:id="rId25"/>
    <p:sldId id="385" r:id="rId26"/>
    <p:sldId id="388" r:id="rId27"/>
    <p:sldId id="389" r:id="rId28"/>
    <p:sldId id="405" r:id="rId29"/>
    <p:sldId id="391" r:id="rId30"/>
    <p:sldId id="315" r:id="rId31"/>
    <p:sldId id="322" r:id="rId32"/>
    <p:sldId id="323" r:id="rId33"/>
    <p:sldId id="347" r:id="rId34"/>
    <p:sldId id="321" r:id="rId35"/>
    <p:sldId id="408" r:id="rId36"/>
    <p:sldId id="354" r:id="rId37"/>
    <p:sldId id="394" r:id="rId38"/>
    <p:sldId id="406" r:id="rId39"/>
    <p:sldId id="392" r:id="rId40"/>
    <p:sldId id="393" r:id="rId41"/>
    <p:sldId id="325" r:id="rId42"/>
    <p:sldId id="379" r:id="rId43"/>
    <p:sldId id="378" r:id="rId4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336600"/>
    <a:srgbClr val="999999"/>
    <a:srgbClr val="800000"/>
    <a:srgbClr val="CF0E30"/>
    <a:srgbClr val="FF00FF"/>
    <a:srgbClr val="2C3BF7"/>
    <a:srgbClr val="007152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9592" autoAdjust="0"/>
  </p:normalViewPr>
  <p:slideViewPr>
    <p:cSldViewPr snapToGrid="0" showGuides="1">
      <p:cViewPr>
        <p:scale>
          <a:sx n="115" d="100"/>
          <a:sy n="115" d="100"/>
        </p:scale>
        <p:origin x="-1624" y="-168"/>
      </p:cViewPr>
      <p:guideLst>
        <p:guide orient="horz" pos="792"/>
        <p:guide pos="39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055938" y="8704263"/>
            <a:ext cx="752475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7312" tIns="44450" rIns="87312" bIns="44450">
            <a:prstTxWarp prst="textNoShape">
              <a:avLst/>
            </a:prstTxWarp>
            <a:spAutoFit/>
          </a:bodyPr>
          <a:lstStyle/>
          <a:p>
            <a:pPr algn="ctr" defTabSz="866775">
              <a:lnSpc>
                <a:spcPct val="90000"/>
              </a:lnSpc>
              <a:defRPr/>
            </a:pPr>
            <a:r>
              <a:rPr lang="en-US" sz="1200">
                <a:latin typeface="Arial" charset="0"/>
              </a:rPr>
              <a:t>Page </a:t>
            </a:r>
            <a:fld id="{40B095EC-BA53-774F-8F73-8A7017D8304D}" type="slidenum">
              <a:rPr lang="en-US" sz="1200">
                <a:latin typeface="Arial" charset="0"/>
              </a:rPr>
              <a:pPr algn="ctr" defTabSz="866775">
                <a:lnSpc>
                  <a:spcPct val="90000"/>
                </a:lnSpc>
                <a:defRPr/>
              </a:pPr>
              <a:t>‹#›</a:t>
            </a:fld>
            <a:endParaRPr lang="en-US" sz="12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041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43400"/>
            <a:ext cx="5030787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075" tIns="44450" rIns="92075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Body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055938" y="8704263"/>
            <a:ext cx="752475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7312" tIns="44450" rIns="87312" bIns="44450">
            <a:prstTxWarp prst="textNoShape">
              <a:avLst/>
            </a:prstTxWarp>
            <a:spAutoFit/>
          </a:bodyPr>
          <a:lstStyle/>
          <a:p>
            <a:pPr algn="ctr" defTabSz="866775">
              <a:lnSpc>
                <a:spcPct val="90000"/>
              </a:lnSpc>
              <a:defRPr/>
            </a:pPr>
            <a:r>
              <a:rPr lang="en-US" sz="1200">
                <a:latin typeface="Arial" charset="0"/>
              </a:rPr>
              <a:t>Page </a:t>
            </a:r>
            <a:fld id="{19715677-A2DD-6046-BF5D-5773219D0535}" type="slidenum">
              <a:rPr lang="en-US" sz="1200">
                <a:latin typeface="Arial" charset="0"/>
              </a:rPr>
              <a:pPr algn="ctr" defTabSz="866775">
                <a:lnSpc>
                  <a:spcPct val="90000"/>
                </a:lnSpc>
                <a:defRPr/>
              </a:pPr>
              <a:t>‹#›</a:t>
            </a:fld>
            <a:endParaRPr lang="en-US" sz="1200">
              <a:latin typeface="Arial" charset="0"/>
            </a:endParaRPr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0938" y="692150"/>
            <a:ext cx="4556125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245764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122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5613" algn="l" defTabSz="91122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1225" algn="l" defTabSz="91122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68425" algn="l" defTabSz="91122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2450" algn="l" defTabSz="91122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607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6070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30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30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30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52400" y="6632575"/>
            <a:ext cx="1130300" cy="2254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i="1"/>
              <a:t>W. Kozanecki</a:t>
            </a:r>
          </a:p>
        </p:txBody>
      </p:sp>
      <p:sp>
        <p:nvSpPr>
          <p:cNvPr id="1030" name="Rectangle 6"/>
          <p:cNvSpPr>
            <a:spLocks noChangeArrowheads="1"/>
          </p:cNvSpPr>
          <p:nvPr userDrawn="1"/>
        </p:nvSpPr>
        <p:spPr bwMode="auto">
          <a:xfrm>
            <a:off x="5702788" y="6629732"/>
            <a:ext cx="3322639" cy="2282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900" i="1" baseline="0" dirty="0" smtClean="0"/>
              <a:t>LHC Lumi Days 2012, 1 March ‘12</a:t>
            </a:r>
            <a:endParaRPr lang="en-US" sz="900" i="1" dirty="0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4003675" y="6632575"/>
            <a:ext cx="1130300" cy="2254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900" i="1"/>
              <a:t> Slide </a:t>
            </a:r>
            <a:fld id="{D3AA5E6A-F2A4-6646-97CF-5705FD28A721}" type="slidenum">
              <a:rPr lang="en-US" sz="900" i="1"/>
              <a:pPr algn="ctr">
                <a:spcBef>
                  <a:spcPct val="50000"/>
                </a:spcBef>
                <a:defRPr/>
              </a:pPr>
              <a:t>‹#›</a:t>
            </a:fld>
            <a:endParaRPr lang="en-US" sz="900" i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CF0E3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CF0E30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CF0E30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CF0E30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CF0E30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CF0E30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CF0E30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CF0E30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CF0E30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</a:defRPr>
      </a:lvl9pPr>
    </p:titleStyle>
    <p:bodyStyle>
      <a:lvl1pPr marL="285750" indent="-285750" algn="l" rtl="0" eaLnBrk="0" fontAlgn="base" hangingPunct="0">
        <a:spcBef>
          <a:spcPct val="40000"/>
        </a:spcBef>
        <a:spcAft>
          <a:spcPct val="0"/>
        </a:spcAft>
        <a:buClr>
          <a:schemeClr val="tx1"/>
        </a:buClr>
        <a:buSzPct val="75000"/>
        <a:buFont typeface="Monotype Sorts" charset="2"/>
        <a:buChar char=""/>
        <a:defRPr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  <a:cs typeface="ＭＳ Ｐゴシック" charset="-128"/>
        </a:defRPr>
      </a:lvl1pPr>
      <a:lvl2pPr marL="685800" indent="-228600" algn="l" rtl="0" eaLnBrk="0" fontAlgn="base" hangingPunct="0">
        <a:spcBef>
          <a:spcPct val="40000"/>
        </a:spcBef>
        <a:spcAft>
          <a:spcPct val="0"/>
        </a:spcAft>
        <a:buClr>
          <a:schemeClr val="tx1"/>
        </a:buClr>
        <a:buSzPct val="75000"/>
        <a:buFont typeface="Wingdings" charset="2"/>
        <a:buChar char=""/>
        <a:defRPr sz="1600"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40000"/>
        </a:spcBef>
        <a:spcAft>
          <a:spcPct val="0"/>
        </a:spcAft>
        <a:buClr>
          <a:srgbClr val="316501"/>
        </a:buClr>
        <a:buSzPct val="75000"/>
        <a:buFont typeface="Monotype Sorts" charset="2"/>
        <a:buChar char=""/>
        <a:defRPr sz="1400" b="1">
          <a:solidFill>
            <a:srgbClr val="316501"/>
          </a:solidFill>
          <a:latin typeface="+mn-lt"/>
          <a:ea typeface="ＭＳ Ｐゴシック" charset="-128"/>
        </a:defRPr>
      </a:lvl3pPr>
      <a:lvl4pPr marL="1543050" indent="-171450" algn="l" rtl="0" eaLnBrk="0" fontAlgn="base" hangingPunct="0">
        <a:spcBef>
          <a:spcPct val="40000"/>
        </a:spcBef>
        <a:spcAft>
          <a:spcPct val="0"/>
        </a:spcAft>
        <a:buClr>
          <a:srgbClr val="004E47"/>
        </a:buClr>
        <a:buSzPct val="75000"/>
        <a:buFont typeface="Monotype Sorts" charset="2"/>
        <a:buChar char=""/>
        <a:defRPr sz="1200" b="1">
          <a:solidFill>
            <a:srgbClr val="004E47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spcBef>
          <a:spcPct val="40000"/>
        </a:spcBef>
        <a:spcAft>
          <a:spcPct val="0"/>
        </a:spcAft>
        <a:buClr>
          <a:schemeClr val="accent2"/>
        </a:buClr>
        <a:buSzPct val="100000"/>
        <a:buChar char="–"/>
        <a:defRPr sz="12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</a:defRPr>
      </a:lvl5pPr>
      <a:lvl6pPr marL="2457450" indent="-171450" algn="l" rtl="0" eaLnBrk="0" fontAlgn="base" hangingPunct="0">
        <a:spcBef>
          <a:spcPct val="40000"/>
        </a:spcBef>
        <a:spcAft>
          <a:spcPct val="0"/>
        </a:spcAft>
        <a:buClr>
          <a:schemeClr val="accent2"/>
        </a:buClr>
        <a:buSzPct val="100000"/>
        <a:buChar char="–"/>
        <a:defRPr sz="12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</a:defRPr>
      </a:lvl6pPr>
      <a:lvl7pPr marL="2914650" indent="-171450" algn="l" rtl="0" eaLnBrk="0" fontAlgn="base" hangingPunct="0">
        <a:spcBef>
          <a:spcPct val="40000"/>
        </a:spcBef>
        <a:spcAft>
          <a:spcPct val="0"/>
        </a:spcAft>
        <a:buClr>
          <a:schemeClr val="accent2"/>
        </a:buClr>
        <a:buSzPct val="100000"/>
        <a:buChar char="–"/>
        <a:defRPr sz="12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</a:defRPr>
      </a:lvl7pPr>
      <a:lvl8pPr marL="3371850" indent="-171450" algn="l" rtl="0" eaLnBrk="0" fontAlgn="base" hangingPunct="0">
        <a:spcBef>
          <a:spcPct val="40000"/>
        </a:spcBef>
        <a:spcAft>
          <a:spcPct val="0"/>
        </a:spcAft>
        <a:buClr>
          <a:schemeClr val="accent2"/>
        </a:buClr>
        <a:buSzPct val="100000"/>
        <a:buChar char="–"/>
        <a:defRPr sz="12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</a:defRPr>
      </a:lvl8pPr>
      <a:lvl9pPr marL="3829050" indent="-171450" algn="l" rtl="0" eaLnBrk="0" fontAlgn="base" hangingPunct="0">
        <a:spcBef>
          <a:spcPct val="40000"/>
        </a:spcBef>
        <a:spcAft>
          <a:spcPct val="0"/>
        </a:spcAft>
        <a:buClr>
          <a:schemeClr val="accent2"/>
        </a:buClr>
        <a:buSzPct val="100000"/>
        <a:buChar char="–"/>
        <a:defRPr sz="12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gif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Relationship Id="rId3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145" y="113207"/>
            <a:ext cx="8119485" cy="817068"/>
          </a:xfrm>
          <a:ln w="28575" cap="flat" cmpd="sng" algn="ctr">
            <a:solidFill>
              <a:srgbClr val="063DE8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>
            <a:r>
              <a:rPr lang="en-US" sz="2400" dirty="0"/>
              <a:t>Absolute </a:t>
            </a:r>
            <a:r>
              <a:rPr lang="en-US" sz="2400" dirty="0">
                <a:latin typeface="Lucida Calligraphy"/>
                <a:cs typeface="Lucida Calligraphy"/>
              </a:rPr>
              <a:t>L </a:t>
            </a:r>
            <a:r>
              <a:rPr lang="en-US" sz="2400" dirty="0">
                <a:latin typeface="+mn-lt"/>
                <a:cs typeface="Lucida Calligraphy"/>
              </a:rPr>
              <a:t>determination</a:t>
            </a:r>
            <a:r>
              <a:rPr lang="en-US" sz="2400" dirty="0"/>
              <a:t> in 2011 – and towards 2012:</a:t>
            </a:r>
            <a:br>
              <a:rPr lang="en-US" sz="2400" dirty="0"/>
            </a:br>
            <a:r>
              <a:rPr lang="en-US" sz="2400" dirty="0"/>
              <a:t>first impressions &amp; wishes from the experiments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933" y="1500909"/>
            <a:ext cx="8231909" cy="5126182"/>
          </a:xfrm>
        </p:spPr>
        <p:txBody>
          <a:bodyPr/>
          <a:lstStyle/>
          <a:p>
            <a:r>
              <a:rPr lang="en-US">
                <a:solidFill>
                  <a:srgbClr val="000090"/>
                </a:solidFill>
              </a:rPr>
              <a:t>Absolute precision of </a:t>
            </a:r>
            <a:r>
              <a:rPr lang="en-US" smtClean="0">
                <a:solidFill>
                  <a:srgbClr val="000090"/>
                </a:solidFill>
                <a:latin typeface="Lucida Calligraphy"/>
                <a:cs typeface="Lucida Calligraphy"/>
              </a:rPr>
              <a:t>L</a:t>
            </a:r>
            <a:r>
              <a:rPr lang="en-US" smtClean="0">
                <a:solidFill>
                  <a:srgbClr val="000090"/>
                </a:solidFill>
              </a:rPr>
              <a:t> determination </a:t>
            </a:r>
          </a:p>
          <a:p>
            <a:pPr lvl="1"/>
            <a:r>
              <a:rPr lang="en-US">
                <a:solidFill>
                  <a:srgbClr val="000090"/>
                </a:solidFill>
                <a:latin typeface="Symbol" charset="2"/>
                <a:cs typeface="Symbol" charset="2"/>
              </a:rPr>
              <a:t>s</a:t>
            </a:r>
            <a:r>
              <a:rPr lang="en-US" baseline="-25000">
                <a:solidFill>
                  <a:srgbClr val="000090"/>
                </a:solidFill>
              </a:rPr>
              <a:t>vis</a:t>
            </a:r>
            <a:r>
              <a:rPr lang="en-US">
                <a:solidFill>
                  <a:srgbClr val="000090"/>
                </a:solidFill>
              </a:rPr>
              <a:t> </a:t>
            </a:r>
            <a:r>
              <a:rPr lang="en-US" smtClean="0">
                <a:solidFill>
                  <a:srgbClr val="000090"/>
                </a:solidFill>
              </a:rPr>
              <a:t>calibration: a survey of achieved &amp; projected systematic uncertainties</a:t>
            </a:r>
          </a:p>
          <a:p>
            <a:pPr lvl="2"/>
            <a:r>
              <a:rPr lang="en-US">
                <a:solidFill>
                  <a:srgbClr val="000090"/>
                </a:solidFill>
              </a:rPr>
              <a:t>the all-important bunch-current product</a:t>
            </a:r>
          </a:p>
          <a:p>
            <a:pPr lvl="2"/>
            <a:r>
              <a:rPr lang="en-US">
                <a:solidFill>
                  <a:srgbClr val="000090"/>
                </a:solidFill>
              </a:rPr>
              <a:t>van der Meer method</a:t>
            </a:r>
            <a:endParaRPr lang="en-US" sz="1200">
              <a:solidFill>
                <a:srgbClr val="999999"/>
              </a:solidFill>
            </a:endParaRPr>
          </a:p>
          <a:p>
            <a:pPr lvl="1"/>
            <a:r>
              <a:rPr lang="en-US">
                <a:solidFill>
                  <a:srgbClr val="000090"/>
                </a:solidFill>
              </a:rPr>
              <a:t>long-term stability issues &amp; </a:t>
            </a:r>
            <a:r>
              <a:rPr lang="en-US">
                <a:solidFill>
                  <a:srgbClr val="000090"/>
                </a:solidFill>
                <a:cs typeface="Symbol" charset="2"/>
              </a:rPr>
              <a:t>extrapolation to (high-</a:t>
            </a:r>
            <a:r>
              <a:rPr lang="en-US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>
                <a:solidFill>
                  <a:srgbClr val="000090"/>
                </a:solidFill>
                <a:cs typeface="Symbol" charset="2"/>
              </a:rPr>
              <a:t>) physics conditions</a:t>
            </a:r>
            <a:r>
              <a:rPr lang="en-US">
                <a:solidFill>
                  <a:srgbClr val="000090"/>
                </a:solidFill>
              </a:rPr>
              <a:t> </a:t>
            </a:r>
          </a:p>
          <a:p>
            <a:pPr lvl="1"/>
            <a:r>
              <a:rPr lang="en-US">
                <a:solidFill>
                  <a:srgbClr val="000090"/>
                </a:solidFill>
              </a:rPr>
              <a:t>the low-</a:t>
            </a:r>
            <a:r>
              <a:rPr lang="en-US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>
                <a:solidFill>
                  <a:srgbClr val="000090"/>
                </a:solidFill>
              </a:rPr>
              <a:t> regime: calibration transfer btwn ALFA / TOTEM &amp; ATLAS / CMS?</a:t>
            </a:r>
          </a:p>
          <a:p>
            <a:pPr lvl="1"/>
            <a:r>
              <a:rPr lang="en-US">
                <a:solidFill>
                  <a:srgbClr val="000090"/>
                </a:solidFill>
              </a:rPr>
              <a:t>Heavy-Ion &amp; low-energy pp collisions</a:t>
            </a:r>
          </a:p>
          <a:p>
            <a:r>
              <a:rPr lang="en-US">
                <a:latin typeface="Lucida Calligraphy"/>
                <a:cs typeface="Lucida Calligraphy"/>
              </a:rPr>
              <a:t>L </a:t>
            </a:r>
            <a:r>
              <a:rPr lang="en-US"/>
              <a:t>- calibration plans for 2012 &amp; wishes from the experiments</a:t>
            </a:r>
          </a:p>
          <a:p>
            <a:pPr lvl="1"/>
            <a:r>
              <a:rPr lang="en-US">
                <a:solidFill>
                  <a:srgbClr val="000090"/>
                </a:solidFill>
              </a:rPr>
              <a:t>precision (and other) trade-offs</a:t>
            </a:r>
          </a:p>
          <a:p>
            <a:pPr lvl="1"/>
            <a:r>
              <a:rPr lang="en-US">
                <a:solidFill>
                  <a:srgbClr val="000090"/>
                </a:solidFill>
              </a:rPr>
              <a:t>overview of luminosity-calibration requests</a:t>
            </a:r>
          </a:p>
          <a:p>
            <a:r>
              <a:rPr lang="en-US"/>
              <a:t>Tools &amp; procedures in 2012</a:t>
            </a:r>
          </a:p>
          <a:p>
            <a:pPr lvl="1"/>
            <a:r>
              <a:rPr lang="en-US">
                <a:solidFill>
                  <a:srgbClr val="000090"/>
                </a:solidFill>
              </a:rPr>
              <a:t>critical instrumentation</a:t>
            </a:r>
            <a:endParaRPr lang="en-US" sz="1400">
              <a:solidFill>
                <a:srgbClr val="999999"/>
              </a:solidFill>
            </a:endParaRPr>
          </a:p>
          <a:p>
            <a:pPr lvl="1"/>
            <a:r>
              <a:rPr lang="en-US">
                <a:solidFill>
                  <a:srgbClr val="000090"/>
                </a:solidFill>
              </a:rPr>
              <a:t>LHC operations</a:t>
            </a:r>
          </a:p>
          <a:p>
            <a:r>
              <a:rPr lang="en-US"/>
              <a:t>In lieu of conclusion…</a:t>
            </a:r>
          </a:p>
          <a:p>
            <a:endParaRPr lang="en-US"/>
          </a:p>
          <a:p>
            <a:endParaRPr lang="en-US"/>
          </a:p>
          <a:p>
            <a:pPr lvl="3"/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 dirty="0">
              <a:solidFill>
                <a:srgbClr val="000090"/>
              </a:solidFill>
            </a:endParaRPr>
          </a:p>
          <a:p>
            <a:pPr lvl="2">
              <a:buNone/>
            </a:pPr>
            <a:r>
              <a:rPr lang="en-US" dirty="0">
                <a:solidFill>
                  <a:srgbClr val="000090"/>
                </a:solidFill>
              </a:rPr>
              <a:t>     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533393" y="1089061"/>
            <a:ext cx="6054990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ts val="500"/>
              </a:spcBef>
            </a:pPr>
            <a:r>
              <a:rPr lang="en-US" sz="1400" i="1">
                <a:solidFill>
                  <a:srgbClr val="000000"/>
                </a:solidFill>
              </a:rPr>
              <a:t>W. Kozanecki (CEA-Saclay)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0" y="6684818"/>
            <a:ext cx="7250545" cy="173182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271" y="1388174"/>
            <a:ext cx="2901569" cy="37950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0650" y="1388174"/>
            <a:ext cx="2901569" cy="379501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78417"/>
            <a:ext cx="7772400" cy="5725583"/>
          </a:xfrm>
        </p:spPr>
        <p:txBody>
          <a:bodyPr/>
          <a:lstStyle/>
          <a:p>
            <a:r>
              <a:rPr lang="en-US"/>
              <a:t>Compute effect of dynamic </a:t>
            </a:r>
            <a:r>
              <a:rPr lang="en-US">
                <a:latin typeface="Symbol" charset="2"/>
                <a:cs typeface="Symbol" charset="2"/>
              </a:rPr>
              <a:t>b</a:t>
            </a:r>
            <a:r>
              <a:rPr lang="en-US"/>
              <a:t> on x &amp; y scans: </a:t>
            </a:r>
            <a:r>
              <a:rPr lang="en-US">
                <a:latin typeface="Lucida Calligraphy"/>
                <a:cs typeface="Lucida Calligraphy"/>
              </a:rPr>
              <a:t>L</a:t>
            </a:r>
            <a:r>
              <a:rPr lang="en-US"/>
              <a:t> ~ 1 / √</a:t>
            </a:r>
            <a:r>
              <a:rPr lang="en-US">
                <a:latin typeface="Symbol" charset="2"/>
                <a:cs typeface="Symbol" charset="2"/>
              </a:rPr>
              <a:t>b</a:t>
            </a:r>
            <a:r>
              <a:rPr lang="en-US" baseline="30000"/>
              <a:t>*</a:t>
            </a:r>
            <a:r>
              <a:rPr lang="en-US" baseline="-25000"/>
              <a:t>dyn, x  </a:t>
            </a:r>
            <a:r>
              <a:rPr lang="en-US"/>
              <a:t>√</a:t>
            </a:r>
            <a:r>
              <a:rPr lang="en-US">
                <a:latin typeface="Symbol" charset="2"/>
                <a:cs typeface="Symbol" charset="2"/>
              </a:rPr>
              <a:t>b</a:t>
            </a:r>
            <a:r>
              <a:rPr lang="en-US" baseline="30000"/>
              <a:t>*</a:t>
            </a:r>
            <a:r>
              <a:rPr lang="en-US" baseline="-25000"/>
              <a:t>dyn, y</a:t>
            </a:r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pPr lvl="3"/>
            <a:endParaRPr lang="en-US"/>
          </a:p>
          <a:p>
            <a:pPr lvl="2"/>
            <a:endParaRPr lang="en-US"/>
          </a:p>
          <a:p>
            <a:r>
              <a:rPr lang="en-US"/>
              <a:t>Refit gaussians </a:t>
            </a:r>
            <a:r>
              <a:rPr lang="en-US">
                <a:sym typeface="Wingdings"/>
              </a:rPr>
              <a:t>and compute impact on </a:t>
            </a:r>
            <a:r>
              <a:rPr lang="en-US"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baseline="-25000">
                <a:sym typeface="Wingdings"/>
              </a:rPr>
              <a:t>vis </a:t>
            </a:r>
            <a:r>
              <a:rPr lang="en-US">
                <a:sym typeface="Wingdings"/>
              </a:rPr>
              <a:t>~</a:t>
            </a:r>
            <a:r>
              <a:rPr lang="en-US" baseline="-25000">
                <a:sym typeface="Wingdings"/>
              </a:rPr>
              <a:t>  </a:t>
            </a:r>
            <a:r>
              <a:rPr lang="en-US"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baseline="-25000">
                <a:sym typeface="Wingdings"/>
              </a:rPr>
              <a:t>x</a:t>
            </a:r>
            <a:r>
              <a:rPr lang="en-US">
                <a:sym typeface="Wingdings"/>
              </a:rPr>
              <a:t>  </a:t>
            </a:r>
            <a:r>
              <a:rPr lang="en-US"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baseline="-25000">
                <a:sym typeface="Wingdings"/>
              </a:rPr>
              <a:t>y</a:t>
            </a:r>
            <a:r>
              <a:rPr lang="en-US">
                <a:sym typeface="Wingdings"/>
              </a:rPr>
              <a:t>  </a:t>
            </a:r>
            <a:r>
              <a:rPr lang="en-US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baseline="-25000">
                <a:sym typeface="Wingdings"/>
              </a:rPr>
              <a:t>vis,pk</a:t>
            </a:r>
          </a:p>
          <a:p>
            <a:pPr lvl="1"/>
            <a:r>
              <a:rPr lang="en-US">
                <a:sym typeface="Wingdings"/>
              </a:rPr>
              <a:t>collisions at IP1 only: </a:t>
            </a:r>
            <a:r>
              <a:rPr lang="en-US">
                <a:latin typeface="Symbol" charset="2"/>
                <a:cs typeface="Symbol" charset="2"/>
                <a:sym typeface="Wingdings"/>
              </a:rPr>
              <a:t>Ds</a:t>
            </a:r>
            <a:r>
              <a:rPr lang="en-US" baseline="-25000">
                <a:sym typeface="Wingdings"/>
              </a:rPr>
              <a:t>vis / </a:t>
            </a:r>
            <a:r>
              <a:rPr lang="en-US"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baseline="-25000">
                <a:sym typeface="Wingdings"/>
              </a:rPr>
              <a:t>vis </a:t>
            </a:r>
            <a:r>
              <a:rPr lang="en-US">
                <a:sym typeface="Wingdings"/>
              </a:rPr>
              <a:t>= + 0.80 %</a:t>
            </a:r>
          </a:p>
          <a:p>
            <a:pPr lvl="1"/>
            <a:r>
              <a:rPr lang="en-US">
                <a:sym typeface="Wingdings"/>
              </a:rPr>
              <a:t>collisions at all IP’s (non-scanned IP’s offset): </a:t>
            </a:r>
            <a:r>
              <a:rPr lang="en-US">
                <a:latin typeface="Symbol" charset="2"/>
                <a:cs typeface="Symbol" charset="2"/>
                <a:sym typeface="Wingdings"/>
              </a:rPr>
              <a:t>Ds</a:t>
            </a:r>
            <a:r>
              <a:rPr lang="en-US" baseline="-25000">
                <a:sym typeface="Wingdings"/>
              </a:rPr>
              <a:t>vis / </a:t>
            </a:r>
            <a:r>
              <a:rPr lang="en-US"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baseline="-25000">
                <a:sym typeface="Wingdings"/>
              </a:rPr>
              <a:t>vis </a:t>
            </a:r>
            <a:r>
              <a:rPr lang="en-US">
                <a:sym typeface="Wingdings"/>
              </a:rPr>
              <a:t>= + 0.36 %</a:t>
            </a:r>
          </a:p>
          <a:p>
            <a:pPr lvl="1"/>
            <a:r>
              <a:rPr lang="en-US">
                <a:sym typeface="Wingdings"/>
              </a:rPr>
              <a:t>ATLAS  took ± 0.8 % as systematic (safe? over conservative?)</a:t>
            </a:r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54000"/>
            <a:ext cx="7772400" cy="361950"/>
          </a:xfrm>
        </p:spPr>
        <p:txBody>
          <a:bodyPr/>
          <a:lstStyle/>
          <a:p>
            <a:r>
              <a:rPr lang="en-US"/>
              <a:t>Dynamic-</a:t>
            </a:r>
            <a:r>
              <a:rPr lang="en-US">
                <a:latin typeface="Symbol" charset="2"/>
                <a:cs typeface="Symbol" charset="2"/>
              </a:rPr>
              <a:t>b</a:t>
            </a:r>
            <a:r>
              <a:rPr lang="en-US"/>
              <a:t> effect: impact on luminosity-scan curves</a:t>
            </a:r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1037167" y="1647825"/>
            <a:ext cx="0" cy="2974975"/>
          </a:xfrm>
          <a:prstGeom prst="straightConnector1">
            <a:avLst/>
          </a:prstGeom>
          <a:solidFill>
            <a:schemeClr val="bg1"/>
          </a:solidFill>
          <a:ln w="19050" cap="flat" cmpd="sng" algn="ctr">
            <a:solidFill>
              <a:srgbClr val="FF66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1" name="Text Box 4"/>
          <p:cNvSpPr txBox="1">
            <a:spLocks noChangeArrowheads="1"/>
          </p:cNvSpPr>
          <p:nvPr/>
        </p:nvSpPr>
        <p:spPr bwMode="auto">
          <a:xfrm rot="16200000">
            <a:off x="399920" y="2923118"/>
            <a:ext cx="743081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ts val="500"/>
              </a:spcBef>
            </a:pPr>
            <a:r>
              <a:rPr lang="en-US" sz="1600" b="1">
                <a:solidFill>
                  <a:srgbClr val="FF6600"/>
                </a:solidFill>
              </a:rPr>
              <a:t>2.5 %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2637237" y="1900766"/>
            <a:ext cx="1490264" cy="52322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ts val="500"/>
              </a:spcBef>
            </a:pPr>
            <a:r>
              <a:rPr lang="en-US" sz="1400" b="1">
                <a:solidFill>
                  <a:srgbClr val="000000"/>
                </a:solidFill>
              </a:rPr>
              <a:t>Collisions at IP1 only</a:t>
            </a: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6255106" y="3012507"/>
            <a:ext cx="1770908" cy="741229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ts val="500"/>
              </a:spcBef>
            </a:pPr>
            <a:r>
              <a:rPr lang="en-US" sz="1400" b="1">
                <a:solidFill>
                  <a:srgbClr val="000000"/>
                </a:solidFill>
              </a:rPr>
              <a:t>Collisions at all IP’s</a:t>
            </a:r>
          </a:p>
          <a:p>
            <a:pPr algn="ctr">
              <a:spcBef>
                <a:spcPts val="500"/>
              </a:spcBef>
            </a:pPr>
            <a:r>
              <a:rPr lang="en-US" sz="1200" i="1">
                <a:solidFill>
                  <a:srgbClr val="000000"/>
                </a:solidFill>
              </a:rPr>
              <a:t>Non-scanned IP’s offset by 1 </a:t>
            </a:r>
            <a:r>
              <a:rPr lang="en-US" sz="1200" i="1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sz="1200" i="1">
                <a:solidFill>
                  <a:srgbClr val="000000"/>
                </a:solidFill>
              </a:rPr>
              <a:t> in scanned plane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2042673" y="2834435"/>
            <a:ext cx="2211917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5856458" y="2851062"/>
            <a:ext cx="2211917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20929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Dynamic-</a:t>
            </a:r>
            <a:r>
              <a:rPr lang="en-US">
                <a:latin typeface="Symbol" charset="2"/>
                <a:cs typeface="Symbol" charset="2"/>
              </a:rPr>
              <a:t>b</a:t>
            </a:r>
            <a:r>
              <a:rPr lang="en-US"/>
              <a:t> effect: effect of collsions at other IP’s</a:t>
            </a:r>
          </a:p>
        </p:txBody>
      </p:sp>
      <p:pic>
        <p:nvPicPr>
          <p:cNvPr id="3" name="Picture 2" descr="Screen shot 2012-02-29 at 1.18.1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5" y="1262063"/>
            <a:ext cx="8921115" cy="2128266"/>
          </a:xfrm>
          <a:prstGeom prst="rect">
            <a:avLst/>
          </a:prstGeom>
        </p:spPr>
      </p:pic>
      <p:pic>
        <p:nvPicPr>
          <p:cNvPr id="4" name="Picture 3" descr="Screen shot 2012-02-29 at 1.17.3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5" y="1203037"/>
            <a:ext cx="8921115" cy="2168271"/>
          </a:xfrm>
          <a:prstGeom prst="rect">
            <a:avLst/>
          </a:prstGeom>
        </p:spPr>
      </p:pic>
      <p:pic>
        <p:nvPicPr>
          <p:cNvPr id="5" name="Picture 4" descr="Screen shot 2012-02-29 at 1.18.3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10" y="4416138"/>
            <a:ext cx="8811006" cy="2070862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333733" y="3699933"/>
            <a:ext cx="4473359" cy="400110"/>
          </a:xfrm>
          <a:prstGeom prst="rect">
            <a:avLst/>
          </a:prstGeom>
          <a:noFill/>
          <a:ln w="9525" cmpd="sng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ts val="500"/>
              </a:spcBef>
            </a:pPr>
            <a:r>
              <a:rPr lang="en-US" sz="2000" b="1" i="1">
                <a:solidFill>
                  <a:srgbClr val="0000FF"/>
                </a:solidFill>
              </a:rPr>
              <a:t>Luminosity distortions scale like N</a:t>
            </a:r>
            <a:r>
              <a:rPr lang="en-US" sz="2000" b="1" i="1" baseline="-25000">
                <a:solidFill>
                  <a:srgbClr val="0000FF"/>
                </a:solidFill>
              </a:rPr>
              <a:t>p </a:t>
            </a:r>
            <a:r>
              <a:rPr lang="en-US" sz="2000" b="1" i="1">
                <a:solidFill>
                  <a:srgbClr val="0000FF"/>
                </a:solidFill>
              </a:rPr>
              <a:t>/ </a:t>
            </a:r>
            <a:r>
              <a:rPr lang="en-US" sz="2000" b="1" i="1">
                <a:solidFill>
                  <a:srgbClr val="0000FF"/>
                </a:solidFill>
                <a:latin typeface="Symbol" charset="2"/>
                <a:cs typeface="Symbol" charset="2"/>
              </a:rPr>
              <a:t>e</a:t>
            </a:r>
            <a:r>
              <a:rPr lang="en-US" sz="2000" b="1" i="1" baseline="-25000">
                <a:solidFill>
                  <a:srgbClr val="0000FF"/>
                </a:solidFill>
              </a:rPr>
              <a:t>inv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7204364" y="2286000"/>
            <a:ext cx="542636" cy="51954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7218219" y="2784764"/>
            <a:ext cx="542636" cy="519545"/>
          </a:xfrm>
          <a:prstGeom prst="ellipse">
            <a:avLst/>
          </a:prstGeom>
          <a:noFill/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105073" y="2253673"/>
            <a:ext cx="1660235" cy="3472872"/>
            <a:chOff x="7105073" y="2253673"/>
            <a:chExt cx="1660235" cy="3472872"/>
          </a:xfrm>
        </p:grpSpPr>
        <p:sp>
          <p:nvSpPr>
            <p:cNvPr id="9" name="Oval 8"/>
            <p:cNvSpPr/>
            <p:nvPr/>
          </p:nvSpPr>
          <p:spPr bwMode="auto">
            <a:xfrm>
              <a:off x="7105073" y="5391727"/>
              <a:ext cx="1542471" cy="334818"/>
            </a:xfrm>
            <a:prstGeom prst="ellipse">
              <a:avLst/>
            </a:prstGeom>
            <a:noFill/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7222837" y="2253673"/>
              <a:ext cx="1542471" cy="334818"/>
            </a:xfrm>
            <a:prstGeom prst="ellipse">
              <a:avLst/>
            </a:prstGeom>
            <a:noFill/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780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2-03-01 at 9.50.3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69963"/>
            <a:ext cx="9015730" cy="4850384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03143" y="251114"/>
            <a:ext cx="7331364" cy="457200"/>
          </a:xfrm>
          <a:ln w="19050" cmpd="sng">
            <a:solidFill>
              <a:srgbClr val="0000FF"/>
            </a:solidFill>
          </a:ln>
        </p:spPr>
        <p:txBody>
          <a:bodyPr/>
          <a:lstStyle/>
          <a:p>
            <a:r>
              <a:rPr lang="en-US"/>
              <a:t>Systematic uncertainties on </a:t>
            </a:r>
            <a:r>
              <a:rPr lang="en-US">
                <a:latin typeface="Symbol" charset="2"/>
                <a:cs typeface="Symbol" charset="2"/>
              </a:rPr>
              <a:t>s</a:t>
            </a:r>
            <a:r>
              <a:rPr lang="en-US" baseline="-25000"/>
              <a:t>vis</a:t>
            </a:r>
            <a:r>
              <a:rPr lang="en-US"/>
              <a:t> (</a:t>
            </a:r>
            <a:r>
              <a:rPr lang="en-US" i="1"/>
              <a:t>pp</a:t>
            </a:r>
            <a:r>
              <a:rPr lang="en-US"/>
              <a:t> @ 7 TeV, vdM scans)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246909" y="5892222"/>
            <a:ext cx="6650182" cy="877455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1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Monotype Sorts" charset="2"/>
              <a:buChar char=""/>
              <a:defRPr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  <a:cs typeface="ＭＳ Ｐゴシック" charset="-128"/>
              </a:defRPr>
            </a:lvl1pPr>
            <a:lvl2pPr marL="6858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charset="2"/>
              <a:buChar char=""/>
              <a:defRPr sz="1600" b="1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rgbClr val="316501"/>
              </a:buClr>
              <a:buSzPct val="75000"/>
              <a:buFont typeface="Monotype Sorts" charset="2"/>
              <a:buChar char=""/>
              <a:defRPr sz="1400" b="1">
                <a:solidFill>
                  <a:srgbClr val="316501"/>
                </a:solidFill>
                <a:latin typeface="+mn-lt"/>
                <a:ea typeface="ＭＳ Ｐゴシック" charset="-128"/>
              </a:defRPr>
            </a:lvl3pPr>
            <a:lvl4pPr marL="15430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rgbClr val="004E47"/>
              </a:buClr>
              <a:buSzPct val="75000"/>
              <a:buFont typeface="Monotype Sorts" charset="2"/>
              <a:buChar char=""/>
              <a:defRPr sz="1200" b="1">
                <a:solidFill>
                  <a:srgbClr val="004E47"/>
                </a:solidFill>
                <a:latin typeface="+mn-lt"/>
                <a:ea typeface="ＭＳ Ｐゴシック" charset="-128"/>
              </a:defRPr>
            </a:lvl4pPr>
            <a:lvl5pPr marL="20002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00000"/>
              <a:buChar char="–"/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</a:defRPr>
            </a:lvl5pPr>
            <a:lvl6pPr marL="24574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00000"/>
              <a:buChar char="–"/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</a:defRPr>
            </a:lvl6pPr>
            <a:lvl7pPr marL="29146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00000"/>
              <a:buChar char="–"/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</a:defRPr>
            </a:lvl7pPr>
            <a:lvl8pPr marL="33718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00000"/>
              <a:buChar char="–"/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</a:defRPr>
            </a:lvl8pPr>
            <a:lvl9pPr marL="38290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00000"/>
              <a:buChar char="–"/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</a:defRPr>
            </a:lvl9pPr>
          </a:lstStyle>
          <a:p>
            <a:pPr marL="0" indent="0">
              <a:buNone/>
            </a:pPr>
            <a:r>
              <a:rPr lang="en-US" sz="1200" b="0" i="1">
                <a:solidFill>
                  <a:srgbClr val="000000"/>
                </a:solidFill>
              </a:rPr>
              <a:t>The numbers are the systematic uncertainties (%) as reported by each experiment (and regrouped to fit roughly in the same descriptive scheme)</a:t>
            </a:r>
          </a:p>
          <a:p>
            <a:pPr marL="0" indent="0">
              <a:buNone/>
            </a:pPr>
            <a:r>
              <a:rPr lang="en-US" sz="1200" b="0" i="1">
                <a:solidFill>
                  <a:srgbClr val="000000"/>
                </a:solidFill>
              </a:rPr>
              <a:t>“?” reflect this speaker’s ignorance as to how this uncertainty was treated; it does not necessarily imply that it was ignored in the analysis – only that it was unclear where to find it.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4720167" y="1766455"/>
            <a:ext cx="1039284" cy="394854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88636" y="2747818"/>
            <a:ext cx="8774546" cy="1893455"/>
            <a:chOff x="288636" y="2747818"/>
            <a:chExt cx="8774546" cy="1893455"/>
          </a:xfrm>
        </p:grpSpPr>
        <p:sp>
          <p:nvSpPr>
            <p:cNvPr id="5" name="TextBox 4"/>
            <p:cNvSpPr txBox="1"/>
            <p:nvPr/>
          </p:nvSpPr>
          <p:spPr>
            <a:xfrm>
              <a:off x="4572000" y="2759364"/>
              <a:ext cx="1235364" cy="18472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noAutofit/>
            </a:bodyPr>
            <a:lstStyle/>
            <a:p>
              <a:pPr algn="ctr"/>
              <a:r>
                <a:rPr lang="en-US" sz="1600" b="1" i="1">
                  <a:solidFill>
                    <a:srgbClr val="0000FF"/>
                  </a:solidFill>
                </a:rPr>
                <a:t>depend</a:t>
              </a:r>
            </a:p>
            <a:p>
              <a:pPr algn="ctr"/>
              <a:r>
                <a:rPr lang="en-US" sz="1600" b="1" i="1">
                  <a:solidFill>
                    <a:srgbClr val="0000FF"/>
                  </a:solidFill>
                </a:rPr>
                <a:t>on</a:t>
              </a:r>
            </a:p>
            <a:p>
              <a:pPr algn="ctr"/>
              <a:endParaRPr lang="en-US" sz="1600" b="1" i="1">
                <a:solidFill>
                  <a:srgbClr val="0000FF"/>
                </a:solidFill>
              </a:endParaRPr>
            </a:p>
            <a:p>
              <a:pPr algn="ctr"/>
              <a:r>
                <a:rPr lang="en-US" sz="1600" b="1" i="1">
                  <a:solidFill>
                    <a:srgbClr val="0000FF"/>
                  </a:solidFill>
                </a:rPr>
                <a:t>beam</a:t>
              </a:r>
            </a:p>
            <a:p>
              <a:pPr algn="ctr"/>
              <a:r>
                <a:rPr lang="en-US" sz="1600" b="1" i="1">
                  <a:solidFill>
                    <a:srgbClr val="0000FF"/>
                  </a:solidFill>
                </a:rPr>
                <a:t>conditions</a:t>
              </a: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288636" y="2747818"/>
              <a:ext cx="8774546" cy="1893455"/>
            </a:xfrm>
            <a:prstGeom prst="rect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sp>
        <p:nvSpPr>
          <p:cNvPr id="2" name="Rectangle 1"/>
          <p:cNvSpPr/>
          <p:nvPr/>
        </p:nvSpPr>
        <p:spPr bwMode="auto">
          <a:xfrm>
            <a:off x="330200" y="3285067"/>
            <a:ext cx="8500533" cy="1524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20146" y="4106334"/>
            <a:ext cx="8500533" cy="152400"/>
          </a:xfrm>
          <a:prstGeom prst="rect">
            <a:avLst/>
          </a:prstGeom>
          <a:noFill/>
          <a:ln w="1905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20146" y="3455459"/>
            <a:ext cx="8500533" cy="152400"/>
          </a:xfrm>
          <a:prstGeom prst="rect">
            <a:avLst/>
          </a:prstGeom>
          <a:noFill/>
          <a:ln w="19050" cap="flat" cmpd="sng" algn="ctr">
            <a:solidFill>
              <a:srgbClr val="00715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20146" y="4454526"/>
            <a:ext cx="8500533" cy="152400"/>
          </a:xfrm>
          <a:prstGeom prst="rect">
            <a:avLst/>
          </a:prstGeom>
          <a:noFill/>
          <a:ln w="1905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354667" y="6333067"/>
            <a:ext cx="5063066" cy="245533"/>
            <a:chOff x="1354667" y="6333067"/>
            <a:chExt cx="5063066" cy="245533"/>
          </a:xfrm>
        </p:grpSpPr>
        <p:sp>
          <p:nvSpPr>
            <p:cNvPr id="9" name="Rectangle 8"/>
            <p:cNvSpPr/>
            <p:nvPr/>
          </p:nvSpPr>
          <p:spPr bwMode="auto">
            <a:xfrm>
              <a:off x="1354667" y="6333067"/>
              <a:ext cx="304800" cy="211666"/>
            </a:xfrm>
            <a:prstGeom prst="rect">
              <a:avLst/>
            </a:prstGeom>
            <a:noFill/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4157132" y="6366934"/>
              <a:ext cx="2260601" cy="211666"/>
            </a:xfrm>
            <a:prstGeom prst="rect">
              <a:avLst/>
            </a:prstGeom>
            <a:noFill/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sp>
        <p:nvSpPr>
          <p:cNvPr id="17" name="Rectangle 16"/>
          <p:cNvSpPr/>
          <p:nvPr/>
        </p:nvSpPr>
        <p:spPr bwMode="auto">
          <a:xfrm>
            <a:off x="320146" y="5444067"/>
            <a:ext cx="8500533" cy="31326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472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animBg="1"/>
      <p:bldP spid="2" grpId="1" animBg="1"/>
      <p:bldP spid="12" grpId="0" animBg="1"/>
      <p:bldP spid="12" grpId="1" animBg="1"/>
      <p:bldP spid="13" grpId="1" animBg="1"/>
      <p:bldP spid="13" grpId="2" animBg="1"/>
      <p:bldP spid="14" grpId="2" animBg="1"/>
      <p:bldP spid="14" grpId="3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26391"/>
            <a:ext cx="7772400" cy="361950"/>
          </a:xfrm>
        </p:spPr>
        <p:txBody>
          <a:bodyPr/>
          <a:lstStyle/>
          <a:p>
            <a:r>
              <a:rPr lang="en-US">
                <a:latin typeface="Symbol" charset="2"/>
                <a:cs typeface="Symbol" charset="2"/>
              </a:rPr>
              <a:t>m</a:t>
            </a:r>
            <a:r>
              <a:rPr lang="en-US"/>
              <a:t>-dependence &amp; long-term reproducibility: CMS examples</a:t>
            </a:r>
          </a:p>
        </p:txBody>
      </p:sp>
      <p:pic>
        <p:nvPicPr>
          <p:cNvPr id="3" name="Picture 2" descr="Screen shot 2012-03-01 at 10.01.3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26" y="816630"/>
            <a:ext cx="7784973" cy="2781681"/>
          </a:xfrm>
          <a:prstGeom prst="rect">
            <a:avLst/>
          </a:prstGeom>
        </p:spPr>
      </p:pic>
      <p:pic>
        <p:nvPicPr>
          <p:cNvPr id="4" name="Picture 3" descr="Screen shot 2012-03-01 at 10.02.0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35" y="3675616"/>
            <a:ext cx="7767955" cy="289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800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2-03-01 at 9.50.5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29" y="4371326"/>
            <a:ext cx="8862568" cy="223888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4734" y="254000"/>
            <a:ext cx="8428181" cy="361950"/>
          </a:xfrm>
          <a:ln w="19050" cmpd="sng">
            <a:solidFill>
              <a:srgbClr val="0000FF"/>
            </a:solidFill>
          </a:ln>
        </p:spPr>
        <p:txBody>
          <a:bodyPr/>
          <a:lstStyle/>
          <a:p>
            <a:r>
              <a:rPr lang="en-US"/>
              <a:t>Projected total luminosity uncertainties for 2011 &amp; 2012 (pp, 7 TeV)</a:t>
            </a:r>
          </a:p>
        </p:txBody>
      </p:sp>
      <p:pic>
        <p:nvPicPr>
          <p:cNvPr id="7" name="Picture 2" descr="E:\PaperPlots\time_consistency_physics_BCM+LUCIDfromBenedetto_TileLaserCor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980" y="927611"/>
            <a:ext cx="4213352" cy="294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E:\PaperPlots\mu_consistency_physics_BCM+LUCIDfromBenedetto_TileLaserCor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4" y="925629"/>
            <a:ext cx="4213352" cy="294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815755" y="1597891"/>
            <a:ext cx="3357034" cy="1676400"/>
            <a:chOff x="815755" y="1597891"/>
            <a:chExt cx="3357034" cy="1676400"/>
          </a:xfrm>
        </p:grpSpPr>
        <p:cxnSp>
          <p:nvCxnSpPr>
            <p:cNvPr id="11" name="Straight Connector 10"/>
            <p:cNvCxnSpPr/>
            <p:nvPr/>
          </p:nvCxnSpPr>
          <p:spPr bwMode="auto">
            <a:xfrm>
              <a:off x="849622" y="2247707"/>
              <a:ext cx="3323167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rgbClr val="FF66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815755" y="3011823"/>
              <a:ext cx="3323167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rgbClr val="FF66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>
              <a:off x="1662423" y="1966190"/>
              <a:ext cx="0" cy="262467"/>
            </a:xfrm>
            <a:prstGeom prst="straightConnector1">
              <a:avLst/>
            </a:prstGeom>
            <a:solidFill>
              <a:schemeClr val="bg1"/>
            </a:solidFill>
            <a:ln w="1905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1662423" y="3011824"/>
              <a:ext cx="0" cy="262467"/>
            </a:xfrm>
            <a:prstGeom prst="straightConnector1">
              <a:avLst/>
            </a:prstGeom>
            <a:solidFill>
              <a:schemeClr val="bg1"/>
            </a:solidFill>
            <a:ln w="19050" cap="flat" cmpd="sng" algn="ctr">
              <a:solidFill>
                <a:srgbClr val="FF6600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1315289" y="1597891"/>
              <a:ext cx="7230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rgbClr val="FF6600"/>
                  </a:solidFill>
                </a:rPr>
                <a:t>± 1 %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387755" y="1591541"/>
            <a:ext cx="3325284" cy="1682750"/>
            <a:chOff x="5387755" y="1591541"/>
            <a:chExt cx="3325284" cy="1682750"/>
          </a:xfrm>
        </p:grpSpPr>
        <p:cxnSp>
          <p:nvCxnSpPr>
            <p:cNvPr id="17" name="Straight Connector 16"/>
            <p:cNvCxnSpPr/>
            <p:nvPr/>
          </p:nvCxnSpPr>
          <p:spPr bwMode="auto">
            <a:xfrm>
              <a:off x="5389872" y="2228657"/>
              <a:ext cx="3323167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rgbClr val="FF66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5387755" y="3018173"/>
              <a:ext cx="3323167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rgbClr val="FF66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Arrow Connector 18"/>
            <p:cNvCxnSpPr/>
            <p:nvPr/>
          </p:nvCxnSpPr>
          <p:spPr bwMode="auto">
            <a:xfrm>
              <a:off x="6189973" y="1972540"/>
              <a:ext cx="0" cy="262467"/>
            </a:xfrm>
            <a:prstGeom prst="straightConnector1">
              <a:avLst/>
            </a:prstGeom>
            <a:solidFill>
              <a:schemeClr val="bg1"/>
            </a:solidFill>
            <a:ln w="1905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>
              <a:off x="6202673" y="3011824"/>
              <a:ext cx="0" cy="262467"/>
            </a:xfrm>
            <a:prstGeom prst="straightConnector1">
              <a:avLst/>
            </a:prstGeom>
            <a:solidFill>
              <a:schemeClr val="bg1"/>
            </a:solidFill>
            <a:ln w="19050" cap="flat" cmpd="sng" algn="ctr">
              <a:solidFill>
                <a:srgbClr val="FF6600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sp>
          <p:nvSpPr>
            <p:cNvPr id="21" name="TextBox 20"/>
            <p:cNvSpPr txBox="1"/>
            <p:nvPr/>
          </p:nvSpPr>
          <p:spPr>
            <a:xfrm>
              <a:off x="5830139" y="1591541"/>
              <a:ext cx="7230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rgbClr val="FF6600"/>
                  </a:solidFill>
                </a:rPr>
                <a:t>± 1 %</a:t>
              </a:r>
            </a:p>
          </p:txBody>
        </p:sp>
      </p:grp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5356088" y="3754782"/>
            <a:ext cx="2153478" cy="368576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1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Monotype Sorts" charset="2"/>
              <a:buChar char=""/>
              <a:defRPr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  <a:cs typeface="ＭＳ Ｐゴシック" charset="-128"/>
              </a:defRPr>
            </a:lvl1pPr>
            <a:lvl2pPr marL="6858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charset="2"/>
              <a:buChar char=""/>
              <a:defRPr sz="1600" b="1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rgbClr val="316501"/>
              </a:buClr>
              <a:buSzPct val="75000"/>
              <a:buFont typeface="Monotype Sorts" charset="2"/>
              <a:buChar char=""/>
              <a:defRPr sz="1400" b="1">
                <a:solidFill>
                  <a:srgbClr val="316501"/>
                </a:solidFill>
                <a:latin typeface="+mn-lt"/>
                <a:ea typeface="ＭＳ Ｐゴシック" charset="-128"/>
              </a:defRPr>
            </a:lvl3pPr>
            <a:lvl4pPr marL="15430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rgbClr val="004E47"/>
              </a:buClr>
              <a:buSzPct val="75000"/>
              <a:buFont typeface="Monotype Sorts" charset="2"/>
              <a:buChar char=""/>
              <a:defRPr sz="1200" b="1">
                <a:solidFill>
                  <a:srgbClr val="004E47"/>
                </a:solidFill>
                <a:latin typeface="+mn-lt"/>
                <a:ea typeface="ＭＳ Ｐゴシック" charset="-128"/>
              </a:defRPr>
            </a:lvl4pPr>
            <a:lvl5pPr marL="20002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00000"/>
              <a:buChar char="–"/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</a:defRPr>
            </a:lvl5pPr>
            <a:lvl6pPr marL="24574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00000"/>
              <a:buChar char="–"/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</a:defRPr>
            </a:lvl6pPr>
            <a:lvl7pPr marL="29146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00000"/>
              <a:buChar char="–"/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</a:defRPr>
            </a:lvl7pPr>
            <a:lvl8pPr marL="33718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00000"/>
              <a:buChar char="–"/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</a:defRPr>
            </a:lvl8pPr>
            <a:lvl9pPr marL="38290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00000"/>
              <a:buChar char="–"/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</a:defRPr>
            </a:lvl9pPr>
          </a:lstStyle>
          <a:p>
            <a:pPr marL="0" indent="0">
              <a:buNone/>
            </a:pPr>
            <a:r>
              <a:rPr lang="en-US" sz="1600" i="1">
                <a:solidFill>
                  <a:srgbClr val="000000"/>
                </a:solidFill>
              </a:rPr>
              <a:t>TILE / </a:t>
            </a:r>
            <a:r>
              <a:rPr lang="en-US" sz="1600" i="1">
                <a:solidFill>
                  <a:srgbClr val="FF6600"/>
                </a:solidFill>
              </a:rPr>
              <a:t>FCal</a:t>
            </a:r>
            <a:r>
              <a:rPr lang="en-US" sz="1600" i="1">
                <a:solidFill>
                  <a:srgbClr val="000000"/>
                </a:solidFill>
              </a:rPr>
              <a:t> crucial!</a:t>
            </a:r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4700733" y="4504267"/>
            <a:ext cx="1004592" cy="1964266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70946" y="6248400"/>
            <a:ext cx="8500533" cy="31326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337080" y="5233459"/>
            <a:ext cx="8500533" cy="152400"/>
          </a:xfrm>
          <a:prstGeom prst="rect">
            <a:avLst/>
          </a:prstGeom>
          <a:noFill/>
          <a:ln w="1905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362479" y="6079067"/>
            <a:ext cx="8500533" cy="215716"/>
          </a:xfrm>
          <a:prstGeom prst="rect">
            <a:avLst/>
          </a:prstGeom>
          <a:noFill/>
          <a:ln w="1905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940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5" grpId="0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few (preliminary!) words about correlations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ATLAS, across vdM sessions (hence 2011 </a:t>
            </a:r>
            <a:r>
              <a:rPr lang="en-US">
                <a:sym typeface="Wingdings"/>
              </a:rPr>
              <a:t> 2012)</a:t>
            </a:r>
          </a:p>
          <a:p>
            <a:pPr lvl="1"/>
            <a:r>
              <a:rPr lang="en-US">
                <a:sym typeface="Wingdings"/>
              </a:rPr>
              <a:t>most systematics associated with beam conditions, hence uncorelated</a:t>
            </a:r>
          </a:p>
          <a:p>
            <a:pPr lvl="1"/>
            <a:r>
              <a:rPr lang="en-US">
                <a:sym typeface="Wingdings"/>
              </a:rPr>
              <a:t>exceptions</a:t>
            </a:r>
          </a:p>
          <a:p>
            <a:pPr lvl="2"/>
            <a:r>
              <a:rPr lang="en-US">
                <a:sym typeface="Wingdings"/>
              </a:rPr>
              <a:t>ID scale: 0.3 %</a:t>
            </a:r>
          </a:p>
          <a:p>
            <a:pPr lvl="2"/>
            <a:r>
              <a:rPr lang="en-US">
                <a:sym typeface="Wingdings"/>
              </a:rPr>
              <a:t>perhaps BCM H/V ratio: 0.7 % (depending on actual cause) ?</a:t>
            </a:r>
          </a:p>
          <a:p>
            <a:r>
              <a:rPr lang="en-US">
                <a:sym typeface="Wingdings"/>
              </a:rPr>
              <a:t>CMS, </a:t>
            </a:r>
            <a:r>
              <a:rPr lang="en-US"/>
              <a:t>across vdM sessions (hence 2011 </a:t>
            </a:r>
            <a:r>
              <a:rPr lang="en-US">
                <a:sym typeface="Wingdings"/>
              </a:rPr>
              <a:t> 2012)</a:t>
            </a:r>
          </a:p>
          <a:p>
            <a:pPr lvl="1"/>
            <a:r>
              <a:rPr lang="en-US"/>
              <a:t>see J. Hegeman’s talk</a:t>
            </a:r>
          </a:p>
          <a:p>
            <a:pPr lvl="2"/>
            <a:r>
              <a:rPr lang="en-US"/>
              <a:t>some of the ‘correlations’ may need to be rediscussed (IMHO)</a:t>
            </a:r>
          </a:p>
          <a:p>
            <a:r>
              <a:rPr lang="en-US"/>
              <a:t>ATLAS vs. CMS</a:t>
            </a:r>
          </a:p>
          <a:p>
            <a:pPr lvl="1"/>
            <a:r>
              <a:rPr lang="en-US"/>
              <a:t>uncorrelated when calibrated in 2 separate vdM sessions</a:t>
            </a:r>
          </a:p>
          <a:p>
            <a:pPr lvl="1"/>
            <a:r>
              <a:rPr lang="en-US"/>
              <a:t>if calibrated within same vdM session</a:t>
            </a:r>
          </a:p>
          <a:p>
            <a:pPr lvl="2"/>
            <a:r>
              <a:rPr lang="en-US"/>
              <a:t>bunch-intensity measurements </a:t>
            </a:r>
            <a:r>
              <a:rPr lang="en-US" u="sng"/>
              <a:t>are</a:t>
            </a:r>
            <a:r>
              <a:rPr lang="en-US"/>
              <a:t> correlated</a:t>
            </a:r>
          </a:p>
          <a:p>
            <a:pPr lvl="2"/>
            <a:r>
              <a:rPr lang="en-US"/>
              <a:t>other beam-related sytematics are uncorrelated in practice – even if common source</a:t>
            </a:r>
          </a:p>
          <a:p>
            <a:pPr lvl="3"/>
            <a:r>
              <a:rPr lang="en-US"/>
              <a:t>e.g. bunch-to bunch </a:t>
            </a:r>
            <a:r>
              <a:rPr lang="en-US">
                <a:latin typeface="Symbol" charset="2"/>
                <a:cs typeface="Symbol" charset="2"/>
              </a:rPr>
              <a:t>s</a:t>
            </a:r>
            <a:r>
              <a:rPr lang="en-US" baseline="-25000"/>
              <a:t>vis</a:t>
            </a:r>
            <a:r>
              <a:rPr lang="en-US"/>
              <a:t> inconsistencies in May’11 vdM scans</a:t>
            </a:r>
          </a:p>
        </p:txBody>
      </p:sp>
    </p:spTree>
    <p:extLst>
      <p:ext uri="{BB962C8B-B14F-4D97-AF65-F5344CB8AC3E}">
        <p14:creationId xmlns:p14="http://schemas.microsoft.com/office/powerpoint/2010/main" val="843735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9050" cmpd="sng">
            <a:solidFill>
              <a:srgbClr val="0000FF"/>
            </a:solidFill>
          </a:ln>
        </p:spPr>
        <p:txBody>
          <a:bodyPr/>
          <a:lstStyle/>
          <a:p>
            <a:r>
              <a:rPr lang="en-US"/>
              <a:t>Calibration transfer btwn ALFA / TOTEM </a:t>
            </a:r>
            <a:r>
              <a:rPr lang="en-US">
                <a:sym typeface="Wingdings"/>
              </a:rPr>
              <a:t>  </a:t>
            </a:r>
            <a:r>
              <a:rPr lang="en-US"/>
              <a:t>ATLAS / CMS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Lucida Calligraphy"/>
                <a:cs typeface="Lucida Calligraphy"/>
              </a:rPr>
              <a:t>L</a:t>
            </a:r>
            <a:r>
              <a:rPr lang="en-US"/>
              <a:t> from ATLAS/CMS luminometers to ALFA/TOTEM for </a:t>
            </a:r>
            <a:r>
              <a:rPr lang="en-US">
                <a:latin typeface="Symbol" charset="2"/>
                <a:cs typeface="Symbol" charset="2"/>
              </a:rPr>
              <a:t>s</a:t>
            </a:r>
            <a:r>
              <a:rPr lang="en-US" baseline="-25000">
                <a:cs typeface="Symbol" charset="2"/>
              </a:rPr>
              <a:t>tot</a:t>
            </a:r>
            <a:r>
              <a:rPr lang="en-US"/>
              <a:t> msmts</a:t>
            </a:r>
          </a:p>
          <a:p>
            <a:pPr lvl="4"/>
            <a:endParaRPr lang="en-US"/>
          </a:p>
          <a:p>
            <a:pPr lvl="1"/>
            <a:r>
              <a:rPr lang="en-US"/>
              <a:t>LHC Fill 2232, </a:t>
            </a:r>
            <a:r>
              <a:rPr lang="en-US">
                <a:latin typeface="Symbol" charset="2"/>
                <a:cs typeface="Symbol" charset="2"/>
              </a:rPr>
              <a:t>b</a:t>
            </a:r>
            <a:r>
              <a:rPr lang="en-US"/>
              <a:t>* = 90 m, n</a:t>
            </a:r>
            <a:r>
              <a:rPr lang="en-US" baseline="-25000"/>
              <a:t>1,2</a:t>
            </a:r>
            <a:r>
              <a:rPr lang="en-US"/>
              <a:t> ~ 0.6 10</a:t>
            </a:r>
            <a:r>
              <a:rPr lang="en-US" baseline="30000"/>
              <a:t>11</a:t>
            </a:r>
            <a:r>
              <a:rPr lang="en-US"/>
              <a:t>/ bunch + pilots</a:t>
            </a:r>
          </a:p>
          <a:p>
            <a:pPr lvl="2"/>
            <a:r>
              <a:rPr lang="en-US">
                <a:latin typeface="Symbol" charset="2"/>
                <a:cs typeface="Symbol" charset="2"/>
              </a:rPr>
              <a:t>m</a:t>
            </a:r>
            <a:r>
              <a:rPr lang="en-US" baseline="-25000"/>
              <a:t>pp</a:t>
            </a:r>
            <a:r>
              <a:rPr lang="en-US"/>
              <a:t> ~ 0.03 - 0.05 for “nominal” bunch</a:t>
            </a:r>
          </a:p>
          <a:p>
            <a:pPr lvl="2"/>
            <a:r>
              <a:rPr lang="en-US"/>
              <a:t>ALFA/ATLAS example using BCM (LUCID) for </a:t>
            </a:r>
            <a:r>
              <a:rPr lang="en-US">
                <a:latin typeface="Lucida Calligraphy"/>
                <a:cs typeface="Lucida Calligraphy"/>
              </a:rPr>
              <a:t>L</a:t>
            </a:r>
            <a:r>
              <a:rPr lang="en-US"/>
              <a:t> measurement</a:t>
            </a:r>
          </a:p>
          <a:p>
            <a:pPr lvl="3"/>
            <a:r>
              <a:rPr lang="en-US"/>
              <a:t>beam-gas/pp ~ 1% (0.2 %) – should be manageable…</a:t>
            </a:r>
          </a:p>
          <a:p>
            <a:pPr lvl="3"/>
            <a:r>
              <a:rPr lang="en-US"/>
              <a:t>activation/afterglow ~ 1% (&lt;&lt; 1%) – should be manageable…</a:t>
            </a:r>
          </a:p>
          <a:p>
            <a:pPr lvl="3"/>
            <a:r>
              <a:rPr lang="en-US"/>
              <a:t>…but: sizeable inconsistencies across LUCID &amp; BCM algorithms: instrumental?      Vertex methods crucial to resolve this (~ 10 kHz data stream w/ pixel+SCT only)  </a:t>
            </a:r>
          </a:p>
          <a:p>
            <a:pPr lvl="3"/>
            <a:r>
              <a:rPr lang="en-US"/>
              <a:t>similar problems observed in </a:t>
            </a:r>
            <a:r>
              <a:rPr lang="en-US">
                <a:latin typeface="Symbol" charset="2"/>
                <a:cs typeface="Symbol" charset="2"/>
              </a:rPr>
              <a:t>m</a:t>
            </a:r>
            <a:r>
              <a:rPr lang="en-US"/>
              <a:t> –scan: check of </a:t>
            </a:r>
            <a:r>
              <a:rPr lang="en-US">
                <a:latin typeface="Symbol" charset="2"/>
                <a:cs typeface="Symbol" charset="2"/>
              </a:rPr>
              <a:t>m</a:t>
            </a:r>
            <a:r>
              <a:rPr lang="en-US"/>
              <a:t>–dependence at low </a:t>
            </a:r>
            <a:r>
              <a:rPr lang="en-US">
                <a:latin typeface="Symbol" charset="2"/>
                <a:cs typeface="Symbol" charset="2"/>
              </a:rPr>
              <a:t>m </a:t>
            </a:r>
            <a:r>
              <a:rPr lang="en-US"/>
              <a:t>complicated by much stronger afterglow  (&gt; 800 bunches) &amp; beam-gas background </a:t>
            </a:r>
          </a:p>
          <a:p>
            <a:pPr lvl="2"/>
            <a:r>
              <a:rPr lang="en-US"/>
              <a:t>TOTEM/CMS: assumed </a:t>
            </a:r>
            <a:r>
              <a:rPr lang="en-US">
                <a:latin typeface="Symbol" charset="2"/>
                <a:cs typeface="Symbol" charset="2"/>
              </a:rPr>
              <a:t>D</a:t>
            </a:r>
            <a:r>
              <a:rPr lang="en-US" baseline="-25000">
                <a:latin typeface="Lucida Calligraphy"/>
                <a:cs typeface="Lucida Calligraphy"/>
              </a:rPr>
              <a:t>L </a:t>
            </a:r>
            <a:r>
              <a:rPr lang="en-US"/>
              <a:t>/ </a:t>
            </a:r>
            <a:r>
              <a:rPr lang="en-US">
                <a:latin typeface="Lucida Calligraphy"/>
                <a:cs typeface="Lucida Calligraphy"/>
              </a:rPr>
              <a:t>L</a:t>
            </a:r>
            <a:r>
              <a:rPr lang="en-US"/>
              <a:t> = 4% </a:t>
            </a:r>
            <a:r>
              <a:rPr lang="en-US">
                <a:sym typeface="Wingdings"/>
              </a:rPr>
              <a:t></a:t>
            </a:r>
            <a:r>
              <a:rPr lang="en-US"/>
              <a:t> </a:t>
            </a:r>
            <a:r>
              <a:rPr lang="en-US">
                <a:latin typeface="Symbol" charset="2"/>
                <a:cs typeface="Symbol" charset="2"/>
              </a:rPr>
              <a:t>Ds</a:t>
            </a:r>
            <a:r>
              <a:rPr lang="en-US" baseline="-25000"/>
              <a:t>tot</a:t>
            </a:r>
            <a:r>
              <a:rPr lang="en-US"/>
              <a:t> / </a:t>
            </a:r>
            <a:r>
              <a:rPr lang="en-US">
                <a:latin typeface="Symbol" charset="2"/>
                <a:cs typeface="Symbol" charset="2"/>
              </a:rPr>
              <a:t>s</a:t>
            </a:r>
            <a:r>
              <a:rPr lang="en-US" baseline="-25000"/>
              <a:t>tot</a:t>
            </a:r>
            <a:r>
              <a:rPr lang="en-US"/>
              <a:t>~ 2%</a:t>
            </a:r>
          </a:p>
          <a:p>
            <a:pPr lvl="3"/>
            <a:r>
              <a:rPr lang="en-US"/>
              <a:t>how did/can one check consistency between </a:t>
            </a:r>
            <a:r>
              <a:rPr lang="en-US">
                <a:latin typeface="Lucida Calligraphy"/>
                <a:cs typeface="Lucida Calligraphy"/>
              </a:rPr>
              <a:t>L</a:t>
            </a:r>
            <a:r>
              <a:rPr lang="en-US"/>
              <a:t> response at high </a:t>
            </a:r>
            <a:r>
              <a:rPr lang="en-US">
                <a:latin typeface="Symbol" charset="2"/>
                <a:cs typeface="Symbol" charset="2"/>
              </a:rPr>
              <a:t>m</a:t>
            </a:r>
            <a:r>
              <a:rPr lang="en-US"/>
              <a:t> &amp; very low </a:t>
            </a:r>
            <a:r>
              <a:rPr lang="en-US">
                <a:latin typeface="Symbol" charset="2"/>
                <a:cs typeface="Symbol" charset="2"/>
              </a:rPr>
              <a:t>m</a:t>
            </a:r>
            <a:r>
              <a:rPr lang="en-US"/>
              <a:t> ?</a:t>
            </a:r>
          </a:p>
          <a:p>
            <a:pPr lvl="5"/>
            <a:endParaRPr lang="en-US"/>
          </a:p>
          <a:p>
            <a:pPr lvl="1"/>
            <a:r>
              <a:rPr lang="en-US"/>
              <a:t>extrapolation to </a:t>
            </a:r>
            <a:r>
              <a:rPr lang="en-US">
                <a:latin typeface="Symbol" charset="2"/>
                <a:cs typeface="Symbol" charset="2"/>
              </a:rPr>
              <a:t>b</a:t>
            </a:r>
            <a:r>
              <a:rPr lang="en-US"/>
              <a:t>* = 500-600 m</a:t>
            </a:r>
          </a:p>
          <a:p>
            <a:pPr lvl="2"/>
            <a:r>
              <a:rPr lang="en-US">
                <a:latin typeface="Symbol" charset="2"/>
                <a:cs typeface="Symbol" charset="2"/>
              </a:rPr>
              <a:t>m</a:t>
            </a:r>
            <a:r>
              <a:rPr lang="en-US" baseline="-25000"/>
              <a:t>pp</a:t>
            </a:r>
            <a:r>
              <a:rPr lang="en-US"/>
              <a:t> ~ 0.005 - 0.009  </a:t>
            </a:r>
            <a:r>
              <a:rPr lang="en-US">
                <a:sym typeface="Wingdings"/>
              </a:rPr>
              <a:t> beam-gas/pp ~ 6 % (1.5%) – or more: systematics?</a:t>
            </a:r>
          </a:p>
          <a:p>
            <a:pPr lvl="2"/>
            <a:r>
              <a:rPr lang="en-US">
                <a:sym typeface="Wingdings"/>
              </a:rPr>
              <a:t>cannot push intensity too high  dynamic </a:t>
            </a:r>
            <a:r>
              <a:rPr lang="en-US">
                <a:latin typeface="Symbol" charset="2"/>
                <a:cs typeface="Symbol" charset="2"/>
                <a:sym typeface="Wingdings"/>
              </a:rPr>
              <a:t>b </a:t>
            </a:r>
            <a:r>
              <a:rPr lang="en-US">
                <a:sym typeface="Wingdings"/>
              </a:rPr>
              <a:t>!</a:t>
            </a:r>
          </a:p>
          <a:p>
            <a:pPr lvl="2"/>
            <a:r>
              <a:rPr lang="en-US">
                <a:sym typeface="Wingdings"/>
              </a:rPr>
              <a:t>hard to predict achievable accuracy until inconsistencies understood</a:t>
            </a:r>
          </a:p>
          <a:p>
            <a:pPr marL="1371600" lvl="3" indent="0">
              <a:buNone/>
            </a:pP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12408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9050" cmpd="sng">
            <a:noFill/>
          </a:ln>
        </p:spPr>
        <p:txBody>
          <a:bodyPr/>
          <a:lstStyle/>
          <a:p>
            <a:r>
              <a:rPr lang="en-US"/>
              <a:t>Calibration transfer btwn ALFA / TOTEM </a:t>
            </a:r>
            <a:r>
              <a:rPr lang="en-US">
                <a:sym typeface="Wingdings"/>
              </a:rPr>
              <a:t>  </a:t>
            </a:r>
            <a:r>
              <a:rPr lang="en-US"/>
              <a:t>ATLAS / CMS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cs typeface="Lucida Calligraphy"/>
              </a:rPr>
              <a:t>Absolute</a:t>
            </a:r>
            <a:r>
              <a:rPr lang="en-US">
                <a:latin typeface="Lucida Calligraphy"/>
                <a:cs typeface="Lucida Calligraphy"/>
              </a:rPr>
              <a:t> L</a:t>
            </a:r>
            <a:r>
              <a:rPr lang="en-US"/>
              <a:t> calibration transfer </a:t>
            </a:r>
          </a:p>
          <a:p>
            <a:pPr marL="457200" lvl="1" indent="0">
              <a:buNone/>
            </a:pPr>
            <a:r>
              <a:rPr lang="en-US"/>
              <a:t>   from ALFA/TOTEM: d</a:t>
            </a:r>
            <a:r>
              <a:rPr lang="en-US">
                <a:latin typeface="Symbol" charset="2"/>
                <a:cs typeface="Symbol" charset="2"/>
              </a:rPr>
              <a:t>s</a:t>
            </a:r>
            <a:r>
              <a:rPr lang="en-US" baseline="-25000"/>
              <a:t>el</a:t>
            </a:r>
            <a:r>
              <a:rPr lang="en-US"/>
              <a:t>/dt + [Coulomb interference or total rate]</a:t>
            </a:r>
          </a:p>
          <a:p>
            <a:pPr marL="457200" lvl="1" indent="0">
              <a:buNone/>
            </a:pPr>
            <a:r>
              <a:rPr lang="en-US"/>
              <a:t>   to ATLAS/CMS for normal physics running</a:t>
            </a:r>
          </a:p>
          <a:p>
            <a:pPr marL="1771650" lvl="4" indent="0">
              <a:buNone/>
            </a:pPr>
            <a:endParaRPr lang="en-US"/>
          </a:p>
          <a:p>
            <a:pPr lvl="1"/>
            <a:r>
              <a:rPr lang="en-US"/>
              <a:t>what is achievable precision in ALFA/TOTEM ?</a:t>
            </a:r>
          </a:p>
          <a:p>
            <a:pPr lvl="2"/>
            <a:r>
              <a:rPr lang="en-US"/>
              <a:t>technical proposals: 2 - 3 % ?</a:t>
            </a:r>
          </a:p>
          <a:p>
            <a:pPr lvl="2"/>
            <a:r>
              <a:rPr lang="en-US"/>
              <a:t>2012: what is realistic estimate?</a:t>
            </a:r>
          </a:p>
          <a:p>
            <a:pPr lvl="1"/>
            <a:r>
              <a:rPr lang="en-US"/>
              <a:t>what is precision of calibration transfer?</a:t>
            </a:r>
          </a:p>
          <a:p>
            <a:pPr lvl="2"/>
            <a:r>
              <a:rPr lang="en-US"/>
              <a:t>today: unknown? (early ALFA experience + issues at higher </a:t>
            </a:r>
            <a:r>
              <a:rPr lang="en-US">
                <a:latin typeface="Symbol" charset="2"/>
                <a:cs typeface="Symbol" charset="2"/>
              </a:rPr>
              <a:t>b</a:t>
            </a:r>
            <a:r>
              <a:rPr lang="en-US"/>
              <a:t>*)</a:t>
            </a:r>
          </a:p>
          <a:p>
            <a:pPr lvl="2"/>
            <a:r>
              <a:rPr lang="en-US"/>
              <a:t>achievable 2012: 0.5 – 2 %  ??</a:t>
            </a:r>
          </a:p>
          <a:p>
            <a:pPr marL="800100" lvl="1" indent="-285750"/>
            <a:r>
              <a:rPr lang="en-US"/>
              <a:t>total luminosity accuracy for normal physics running: must add…</a:t>
            </a:r>
          </a:p>
          <a:p>
            <a:pPr marL="1257300" lvl="2" indent="-285750"/>
            <a:r>
              <a:rPr lang="en-US">
                <a:latin typeface="Symbol" charset="2"/>
                <a:cs typeface="Symbol" charset="2"/>
              </a:rPr>
              <a:t>m</a:t>
            </a:r>
            <a:r>
              <a:rPr lang="en-US"/>
              <a:t>-dependence uncertainty: 0.5 % ultimate?</a:t>
            </a:r>
          </a:p>
          <a:p>
            <a:pPr marL="1257300" lvl="2" indent="-285750"/>
            <a:r>
              <a:rPr lang="en-US"/>
              <a:t>long-tem stabiity: 0.5 – 1.0 % </a:t>
            </a:r>
          </a:p>
          <a:p>
            <a:pPr marL="800100" lvl="1" indent="-285750"/>
            <a:r>
              <a:rPr lang="en-US"/>
              <a:t>hence </a:t>
            </a:r>
            <a:r>
              <a:rPr lang="en-US">
                <a:latin typeface="Symbol" charset="2"/>
                <a:cs typeface="Symbol" charset="2"/>
              </a:rPr>
              <a:t>s</a:t>
            </a:r>
            <a:r>
              <a:rPr lang="en-US" baseline="-25000">
                <a:latin typeface="Lucida Calligraphy"/>
                <a:cs typeface="Lucida Calligraphy"/>
              </a:rPr>
              <a:t>L </a:t>
            </a:r>
            <a:r>
              <a:rPr lang="en-US"/>
              <a:t>/ </a:t>
            </a:r>
            <a:r>
              <a:rPr lang="en-US">
                <a:latin typeface="Lucida Calligraphy"/>
                <a:cs typeface="Lucida Calligraphy"/>
              </a:rPr>
              <a:t>L</a:t>
            </a:r>
            <a:r>
              <a:rPr lang="en-US"/>
              <a:t>  ~ 2.1 – 3.7 %  ? (but… I hope I am wrong here!)</a:t>
            </a:r>
          </a:p>
        </p:txBody>
      </p:sp>
    </p:spTree>
    <p:extLst>
      <p:ext uri="{BB962C8B-B14F-4D97-AF65-F5344CB8AC3E}">
        <p14:creationId xmlns:p14="http://schemas.microsoft.com/office/powerpoint/2010/main" val="771935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36913" y="201084"/>
            <a:ext cx="4870173" cy="361950"/>
          </a:xfrm>
          <a:ln w="19050" cmpd="sng">
            <a:solidFill>
              <a:srgbClr val="0000FF"/>
            </a:solidFill>
          </a:ln>
        </p:spPr>
        <p:txBody>
          <a:bodyPr/>
          <a:lstStyle/>
          <a:p>
            <a:pPr lvl="1"/>
            <a:r>
              <a:rPr lang="en-US"/>
              <a:t>Heavy-Ion &amp; low-energy pp collisions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97188" y="882265"/>
            <a:ext cx="7943273" cy="5799667"/>
          </a:xfrm>
        </p:spPr>
        <p:txBody>
          <a:bodyPr/>
          <a:lstStyle/>
          <a:p>
            <a:r>
              <a:rPr lang="en-US"/>
              <a:t>The absolute </a:t>
            </a:r>
            <a:r>
              <a:rPr lang="en-US">
                <a:latin typeface="Lucida Calligraphy"/>
                <a:cs typeface="Lucida Calligraphy"/>
              </a:rPr>
              <a:t>L</a:t>
            </a:r>
            <a:r>
              <a:rPr lang="en-US"/>
              <a:t> accuracy (1.5 - 2.5 %) achieved for high-</a:t>
            </a:r>
            <a:r>
              <a:rPr lang="en-US">
                <a:latin typeface="Lucida Calligraphy"/>
                <a:cs typeface="Lucida Calligraphy"/>
              </a:rPr>
              <a:t>L </a:t>
            </a:r>
            <a:r>
              <a:rPr lang="en-US" i="1"/>
              <a:t>pp</a:t>
            </a:r>
            <a:r>
              <a:rPr lang="en-US"/>
              <a:t> running at √s = 7 TeV doesn’t necessarily apply to other running modes!</a:t>
            </a:r>
          </a:p>
          <a:p>
            <a:r>
              <a:rPr lang="en-US"/>
              <a:t>low-</a:t>
            </a:r>
            <a:r>
              <a:rPr lang="en-US">
                <a:latin typeface="Lucida Calligraphy"/>
                <a:cs typeface="Lucida Calligraphy"/>
              </a:rPr>
              <a:t>L</a:t>
            </a:r>
            <a:r>
              <a:rPr lang="en-US"/>
              <a:t> </a:t>
            </a:r>
            <a:r>
              <a:rPr lang="en-US" i="1"/>
              <a:t>pp</a:t>
            </a:r>
            <a:r>
              <a:rPr lang="en-US"/>
              <a:t> running at √s = 2.76 TeV, </a:t>
            </a:r>
            <a:r>
              <a:rPr lang="en-US">
                <a:latin typeface="Symbol" charset="2"/>
                <a:cs typeface="Symbol" charset="2"/>
              </a:rPr>
              <a:t>b</a:t>
            </a:r>
            <a:r>
              <a:rPr lang="en-US"/>
              <a:t>* = 10-11 m</a:t>
            </a:r>
          </a:p>
          <a:p>
            <a:pPr lvl="1"/>
            <a:r>
              <a:rPr lang="en-US"/>
              <a:t>larger bunch-current uncertainties (FBCT non-linearities/offsets?)</a:t>
            </a:r>
          </a:p>
          <a:p>
            <a:pPr lvl="1"/>
            <a:r>
              <a:rPr lang="en-US"/>
              <a:t>systematic checks complicated by</a:t>
            </a:r>
          </a:p>
          <a:p>
            <a:pPr lvl="2"/>
            <a:r>
              <a:rPr lang="en-US"/>
              <a:t>sizeable bunch-by-bunch intensity and </a:t>
            </a:r>
            <a:r>
              <a:rPr lang="en-US">
                <a:latin typeface="Symbol" charset="2"/>
                <a:cs typeface="Symbol" charset="2"/>
              </a:rPr>
              <a:t>e</a:t>
            </a:r>
            <a:r>
              <a:rPr lang="en-US"/>
              <a:t> variations + lower statistics/bunch</a:t>
            </a:r>
          </a:p>
          <a:p>
            <a:pPr lvl="2"/>
            <a:r>
              <a:rPr lang="en-US"/>
              <a:t>beam aborted between 2 pairs of scans </a:t>
            </a:r>
            <a:r>
              <a:rPr lang="en-US">
                <a:sym typeface="Wingdings"/>
              </a:rPr>
              <a:t> very different beam profiles (ATLAS)</a:t>
            </a:r>
            <a:r>
              <a:rPr lang="en-US"/>
              <a:t> </a:t>
            </a:r>
          </a:p>
          <a:p>
            <a:pPr lvl="1"/>
            <a:r>
              <a:rPr lang="en-US"/>
              <a:t>larger (relative) beam-gas background, esp. in ATLAS very-low-</a:t>
            </a:r>
            <a:r>
              <a:rPr lang="en-US">
                <a:latin typeface="Symbol" charset="2"/>
                <a:cs typeface="Symbol" charset="2"/>
              </a:rPr>
              <a:t>m</a:t>
            </a:r>
            <a:r>
              <a:rPr lang="en-US"/>
              <a:t> run</a:t>
            </a:r>
          </a:p>
          <a:p>
            <a:r>
              <a:rPr lang="en-US"/>
              <a:t>HI running (2010 + 2011): </a:t>
            </a:r>
            <a:r>
              <a:rPr lang="en-US">
                <a:solidFill>
                  <a:srgbClr val="800000"/>
                </a:solidFill>
              </a:rPr>
              <a:t>e.g. ALICE, Nov 2010, </a:t>
            </a:r>
            <a:r>
              <a:rPr lang="en-US">
                <a:solidFill>
                  <a:srgbClr val="800000"/>
                </a:solidFill>
                <a:latin typeface="Symbol" charset="2"/>
                <a:cs typeface="Symbol" charset="2"/>
              </a:rPr>
              <a:t>s</a:t>
            </a:r>
            <a:r>
              <a:rPr lang="en-US" baseline="-25000">
                <a:solidFill>
                  <a:srgbClr val="800000"/>
                </a:solidFill>
                <a:latin typeface="Lucida Calligraphy"/>
                <a:cs typeface="Lucida Calligraphy"/>
              </a:rPr>
              <a:t>L </a:t>
            </a:r>
            <a:r>
              <a:rPr lang="en-US">
                <a:solidFill>
                  <a:srgbClr val="800000"/>
                </a:solidFill>
              </a:rPr>
              <a:t>/ </a:t>
            </a:r>
            <a:r>
              <a:rPr lang="en-US">
                <a:solidFill>
                  <a:srgbClr val="800000"/>
                </a:solidFill>
                <a:latin typeface="Lucida Calligraphy"/>
                <a:cs typeface="Lucida Calligraphy"/>
              </a:rPr>
              <a:t>L</a:t>
            </a:r>
            <a:r>
              <a:rPr lang="en-US">
                <a:solidFill>
                  <a:srgbClr val="800000"/>
                </a:solidFill>
              </a:rPr>
              <a:t> = -5.2 / +6.4 %</a:t>
            </a:r>
          </a:p>
          <a:p>
            <a:pPr lvl="1"/>
            <a:r>
              <a:rPr lang="en-US"/>
              <a:t>larger bunch-current uncertainties (DCCT in 2010; sat’s + ghost charge)</a:t>
            </a:r>
          </a:p>
          <a:p>
            <a:pPr lvl="1"/>
            <a:r>
              <a:rPr lang="en-US"/>
              <a:t>large systematic spread in bunch intensities &amp; </a:t>
            </a:r>
            <a:r>
              <a:rPr lang="en-US">
                <a:cs typeface="Symbol" charset="2"/>
              </a:rPr>
              <a:t>emittance</a:t>
            </a:r>
            <a:r>
              <a:rPr lang="en-US">
                <a:latin typeface="Symbol" charset="2"/>
                <a:cs typeface="Symbol" charset="2"/>
              </a:rPr>
              <a:t> </a:t>
            </a:r>
            <a:r>
              <a:rPr lang="en-US"/>
              <a:t>across trains</a:t>
            </a:r>
          </a:p>
          <a:p>
            <a:pPr lvl="1"/>
            <a:r>
              <a:rPr lang="en-US"/>
              <a:t>faster </a:t>
            </a:r>
            <a:r>
              <a:rPr lang="en-US">
                <a:cs typeface="Symbol" charset="2"/>
              </a:rPr>
              <a:t>emittance</a:t>
            </a:r>
            <a:r>
              <a:rPr lang="en-US">
                <a:latin typeface="Symbol" charset="2"/>
                <a:cs typeface="Symbol" charset="2"/>
              </a:rPr>
              <a:t> </a:t>
            </a:r>
            <a:r>
              <a:rPr lang="en-US"/>
              <a:t>growth</a:t>
            </a:r>
          </a:p>
          <a:p>
            <a:pPr lvl="1"/>
            <a:r>
              <a:rPr lang="en-US"/>
              <a:t>larger single-beam background that grows with time in fill (2011 HI !)</a:t>
            </a:r>
          </a:p>
          <a:p>
            <a:pPr lvl="1"/>
            <a:r>
              <a:rPr lang="en-US"/>
              <a:t>instrumental issues (ATLAS ZDC aging)</a:t>
            </a:r>
          </a:p>
          <a:p>
            <a:pPr lvl="2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164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160" y="200458"/>
            <a:ext cx="7042729" cy="704273"/>
          </a:xfrm>
          <a:ln>
            <a:solidFill>
              <a:srgbClr val="0000FF"/>
            </a:solidFill>
          </a:ln>
        </p:spPr>
        <p:txBody>
          <a:bodyPr/>
          <a:lstStyle/>
          <a:p>
            <a:r>
              <a:rPr lang="en-US"/>
              <a:t>vdM calibration: a random list </a:t>
            </a:r>
            <a:br>
              <a:rPr lang="en-US"/>
            </a:br>
            <a:r>
              <a:rPr lang="en-US"/>
              <a:t>of observations, nagging questions or potential traps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81544"/>
            <a:ext cx="7772400" cy="5170055"/>
          </a:xfrm>
        </p:spPr>
        <p:txBody>
          <a:bodyPr/>
          <a:lstStyle/>
          <a:p>
            <a:r>
              <a:rPr lang="en-US"/>
              <a:t>Lack of reproducibility: why?</a:t>
            </a:r>
          </a:p>
          <a:p>
            <a:pPr lvl="1"/>
            <a:r>
              <a:rPr lang="en-US"/>
              <a:t>orbit jitter? LHCb study suggests not…</a:t>
            </a:r>
          </a:p>
          <a:p>
            <a:pPr lvl="1"/>
            <a:r>
              <a:rPr lang="en-US"/>
              <a:t>emittance growth?</a:t>
            </a:r>
          </a:p>
          <a:p>
            <a:pPr lvl="2"/>
            <a:r>
              <a:rPr lang="en-US"/>
              <a:t>but peak rate &amp; convolved width should compensate !</a:t>
            </a:r>
          </a:p>
          <a:p>
            <a:pPr lvl="2"/>
            <a:r>
              <a:rPr lang="en-US"/>
              <a:t>could it be related to the ‘chronological ordering’ problem – and to the adequacy of the fit model to the data ?</a:t>
            </a:r>
          </a:p>
          <a:p>
            <a:pPr lvl="1"/>
            <a:r>
              <a:rPr lang="en-US"/>
              <a:t>what (anything?) can be done to control the injected-beam tails?</a:t>
            </a:r>
          </a:p>
          <a:p>
            <a:pPr lvl="2"/>
            <a:r>
              <a:rPr lang="en-US"/>
              <a:t>non- or 2</a:t>
            </a:r>
            <a:r>
              <a:rPr lang="en-US" baseline="30000"/>
              <a:t>nd</a:t>
            </a:r>
            <a:r>
              <a:rPr lang="en-US"/>
              <a:t>-gaussian signature varies fill to fill, or even x ≠ y in same fill</a:t>
            </a:r>
          </a:p>
          <a:p>
            <a:pPr lvl="2"/>
            <a:endParaRPr lang="en-US"/>
          </a:p>
          <a:p>
            <a:r>
              <a:rPr lang="en-US"/>
              <a:t>Satellites &amp; ghost during vdM scans</a:t>
            </a:r>
          </a:p>
          <a:p>
            <a:pPr lvl="1"/>
            <a:r>
              <a:rPr lang="en-US"/>
              <a:t>becoming a significant limitation to abs. precision</a:t>
            </a:r>
          </a:p>
          <a:p>
            <a:pPr lvl="1"/>
            <a:r>
              <a:rPr lang="en-US"/>
              <a:t>LDM is crucial;  the precision of its baseline subtraction is v. important</a:t>
            </a:r>
          </a:p>
          <a:p>
            <a:pPr lvl="1"/>
            <a:r>
              <a:rPr lang="en-US"/>
              <a:t>we need </a:t>
            </a:r>
            <a:r>
              <a:rPr lang="en-US">
                <a:latin typeface="Symbol" charset="2"/>
                <a:cs typeface="Symbol" charset="2"/>
              </a:rPr>
              <a:t>SMOG</a:t>
            </a:r>
            <a:r>
              <a:rPr lang="en-US"/>
              <a:t> running during vdM scans!</a:t>
            </a:r>
          </a:p>
          <a:p>
            <a:pPr lvl="1"/>
            <a:r>
              <a:rPr lang="en-US"/>
              <a:t>would be helpful to have ALICE monitor satellites also in pp                         – but: Xing angle? ZDC rate?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976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8636"/>
            <a:ext cx="7772400" cy="438728"/>
          </a:xfrm>
        </p:spPr>
        <p:txBody>
          <a:bodyPr/>
          <a:lstStyle/>
          <a:p>
            <a:r>
              <a:rPr lang="en-US" sz="2400"/>
              <a:t>Disclaimer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46726"/>
            <a:ext cx="7772400" cy="5518727"/>
          </a:xfrm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This is </a:t>
            </a:r>
            <a:r>
              <a:rPr lang="en-US" u="sng">
                <a:solidFill>
                  <a:srgbClr val="000000"/>
                </a:solidFill>
              </a:rPr>
              <a:t>not</a:t>
            </a:r>
          </a:p>
          <a:p>
            <a:pPr lvl="1"/>
            <a:r>
              <a:rPr lang="en-US">
                <a:solidFill>
                  <a:srgbClr val="000000"/>
                </a:solidFill>
              </a:rPr>
              <a:t>a workshop summary talk…</a:t>
            </a:r>
          </a:p>
          <a:p>
            <a:pPr lvl="1"/>
            <a:r>
              <a:rPr lang="en-US">
                <a:solidFill>
                  <a:srgbClr val="000000"/>
                </a:solidFill>
              </a:rPr>
              <a:t>a summary talk for session 2…</a:t>
            </a:r>
          </a:p>
          <a:p>
            <a:pPr lvl="1"/>
            <a:r>
              <a:rPr lang="en-US">
                <a:solidFill>
                  <a:srgbClr val="000000"/>
                </a:solidFill>
              </a:rPr>
              <a:t>an attempt at showing a few representative slides from each speaker…</a:t>
            </a:r>
          </a:p>
          <a:p>
            <a:pPr lvl="1"/>
            <a:r>
              <a:rPr lang="en-US">
                <a:solidFill>
                  <a:srgbClr val="000000"/>
                </a:solidFill>
              </a:rPr>
              <a:t>a comprehensive compendium of all important issues…</a:t>
            </a:r>
          </a:p>
          <a:p>
            <a:pPr lvl="1"/>
            <a:r>
              <a:rPr lang="en-US">
                <a:solidFill>
                  <a:srgbClr val="000000"/>
                </a:solidFill>
              </a:rPr>
              <a:t>a request for scheduling various scans (this belongs in the LPC)…</a:t>
            </a:r>
          </a:p>
          <a:p>
            <a:r>
              <a:rPr lang="en-US"/>
              <a:t>…but it is a (feeble) </a:t>
            </a:r>
            <a:r>
              <a:rPr lang="en-US" u="sng"/>
              <a:t>attempt</a:t>
            </a:r>
            <a:r>
              <a:rPr lang="en-US"/>
              <a:t> at extracting a </a:t>
            </a:r>
            <a:r>
              <a:rPr lang="en-US" u="sng"/>
              <a:t>preliminary overview</a:t>
            </a:r>
            <a:r>
              <a:rPr lang="en-US"/>
              <a:t> of</a:t>
            </a:r>
          </a:p>
          <a:p>
            <a:pPr lvl="1"/>
            <a:r>
              <a:rPr lang="en-US"/>
              <a:t>the dominant systematic uncertainties, and where they may limit us</a:t>
            </a:r>
          </a:p>
          <a:p>
            <a:pPr lvl="1"/>
            <a:r>
              <a:rPr lang="en-US"/>
              <a:t>the main issues to keep in mind when preparing 2012</a:t>
            </a:r>
          </a:p>
          <a:p>
            <a:pPr lvl="1"/>
            <a:r>
              <a:rPr lang="en-US"/>
              <a:t>the (still evolving) wishes of the four large collaborations with respect to </a:t>
            </a:r>
            <a:r>
              <a:rPr lang="en-US">
                <a:latin typeface="Lucida Calligraphy"/>
                <a:cs typeface="Lucida Calligraphy"/>
              </a:rPr>
              <a:t>L </a:t>
            </a:r>
            <a:r>
              <a:rPr lang="en-US"/>
              <a:t>calibration- &amp; monitoring- scans, with their trade-offs &amp; limitations</a:t>
            </a:r>
          </a:p>
          <a:p>
            <a:pPr lvl="1"/>
            <a:r>
              <a:rPr lang="en-US"/>
              <a:t>what our LHC colleagues could do (besides delivering clean, stable, bright beams 24/7 !) to help us improve our luminosity determinations</a:t>
            </a:r>
          </a:p>
          <a:p>
            <a:r>
              <a:rPr lang="en-US">
                <a:solidFill>
                  <a:srgbClr val="000090"/>
                </a:solidFill>
              </a:rPr>
              <a:t>… focussing on 7 TeV pp (most demanding in terms of precision)</a:t>
            </a:r>
          </a:p>
          <a:p>
            <a:r>
              <a:rPr lang="en-US">
                <a:solidFill>
                  <a:srgbClr val="FF00FF"/>
                </a:solidFill>
              </a:rPr>
              <a:t>I beg your indulgence for the mistakes &amp; misunderstandings you will no doubt spot… Corrections will be gratefully implemented!</a:t>
            </a:r>
          </a:p>
        </p:txBody>
      </p:sp>
    </p:spTree>
    <p:extLst>
      <p:ext uri="{BB962C8B-B14F-4D97-AF65-F5344CB8AC3E}">
        <p14:creationId xmlns:p14="http://schemas.microsoft.com/office/powerpoint/2010/main" val="2037275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97" y="246640"/>
            <a:ext cx="5576455" cy="704273"/>
          </a:xfrm>
          <a:ln>
            <a:noFill/>
          </a:ln>
        </p:spPr>
        <p:txBody>
          <a:bodyPr/>
          <a:lstStyle/>
          <a:p>
            <a:r>
              <a:rPr lang="en-US"/>
              <a:t>vdM calibration: a random list </a:t>
            </a:r>
            <a:br>
              <a:rPr lang="en-US"/>
            </a:br>
            <a:r>
              <a:rPr lang="en-US"/>
              <a:t>of nagging questions &amp; potential traps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707" y="1262063"/>
            <a:ext cx="8035636" cy="5308600"/>
          </a:xfrm>
        </p:spPr>
        <p:txBody>
          <a:bodyPr/>
          <a:lstStyle/>
          <a:p>
            <a:r>
              <a:rPr lang="en-US"/>
              <a:t>Scan with or without Xing angle?</a:t>
            </a:r>
          </a:p>
          <a:p>
            <a:pPr lvl="1"/>
            <a:r>
              <a:rPr lang="en-US"/>
              <a:t>satellites may come back &amp; bite us (ALICE example in Mar’11 scans)</a:t>
            </a:r>
          </a:p>
          <a:p>
            <a:pPr lvl="2"/>
            <a:endParaRPr lang="en-US"/>
          </a:p>
          <a:p>
            <a:r>
              <a:rPr lang="en-US"/>
              <a:t>Distance-scale calibration</a:t>
            </a:r>
          </a:p>
          <a:p>
            <a:pPr lvl="1"/>
            <a:r>
              <a:rPr lang="en-US"/>
              <a:t>what is the magic to get it right– every time and cheaply?</a:t>
            </a:r>
          </a:p>
          <a:p>
            <a:pPr marL="857250" lvl="2" indent="0">
              <a:buNone/>
            </a:pPr>
            <a:endParaRPr lang="en-US"/>
          </a:p>
          <a:p>
            <a:r>
              <a:rPr lang="en-US"/>
              <a:t>Transverse correlations</a:t>
            </a:r>
          </a:p>
          <a:p>
            <a:pPr lvl="1"/>
            <a:r>
              <a:rPr lang="en-US"/>
              <a:t>linear x-y coupling: seems OK – or is it just that we were expecting it to be small? Did we look hard enough ?</a:t>
            </a:r>
          </a:p>
          <a:p>
            <a:pPr lvl="2"/>
            <a:r>
              <a:rPr lang="en-US"/>
              <a:t>learn more from study of luminous-centroid &amp; -width evolution during scan?</a:t>
            </a:r>
          </a:p>
          <a:p>
            <a:pPr lvl="1"/>
            <a:r>
              <a:rPr lang="en-US"/>
              <a:t>non-linear correlations: does the x-shape of the scan depend on y &amp; vv? </a:t>
            </a:r>
          </a:p>
          <a:p>
            <a:pPr lvl="2"/>
            <a:r>
              <a:rPr lang="en-US"/>
              <a:t>is it a red herring? or …</a:t>
            </a:r>
          </a:p>
          <a:p>
            <a:pPr lvl="2"/>
            <a:r>
              <a:rPr lang="en-US"/>
              <a:t>… a real issue we are blind to? </a:t>
            </a:r>
          </a:p>
          <a:p>
            <a:pPr lvl="3"/>
            <a:r>
              <a:rPr lang="en-US"/>
              <a:t>For ATLAS in 2010+2011, syst. uncertainty ranges from 0.5 to 3 % depending on fill considered (somewhat correlated with non-gaussian character of beam)</a:t>
            </a:r>
          </a:p>
          <a:p>
            <a:pPr lvl="3"/>
            <a:r>
              <a:rPr lang="en-US"/>
              <a:t>Could the other experiments try to fit the naïve ATLAS model (correlated g+g) ?</a:t>
            </a:r>
          </a:p>
          <a:p>
            <a:pPr lvl="3"/>
            <a:r>
              <a:rPr lang="en-US"/>
              <a:t>Need  </a:t>
            </a:r>
            <a:r>
              <a:rPr lang="en-US">
                <a:latin typeface="Symbol" charset="2"/>
                <a:cs typeface="Symbol" charset="2"/>
              </a:rPr>
              <a:t>b</a:t>
            </a:r>
            <a:r>
              <a:rPr lang="en-US"/>
              <a:t>* = 11 vdM scans to settle this one way or the other</a:t>
            </a:r>
          </a:p>
          <a:p>
            <a:pPr lvl="3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277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269" y="279770"/>
            <a:ext cx="7686261" cy="704273"/>
          </a:xfrm>
          <a:ln>
            <a:noFill/>
          </a:ln>
        </p:spPr>
        <p:txBody>
          <a:bodyPr/>
          <a:lstStyle/>
          <a:p>
            <a:r>
              <a:rPr lang="en-US"/>
              <a:t>Absolute </a:t>
            </a:r>
            <a:r>
              <a:rPr lang="en-US">
                <a:latin typeface="Lucida Calligraphy"/>
                <a:cs typeface="Lucida Calligraphy"/>
              </a:rPr>
              <a:t>L</a:t>
            </a:r>
            <a:r>
              <a:rPr lang="en-US"/>
              <a:t> determination: </a:t>
            </a:r>
            <a:br>
              <a:rPr lang="en-US"/>
            </a:br>
            <a:r>
              <a:rPr lang="en-US"/>
              <a:t>a random list of nagging questions &amp; potential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707" y="1262063"/>
            <a:ext cx="8035636" cy="5308600"/>
          </a:xfrm>
        </p:spPr>
        <p:txBody>
          <a:bodyPr/>
          <a:lstStyle/>
          <a:p>
            <a:r>
              <a:rPr lang="en-US"/>
              <a:t>Monitoring long-term stability </a:t>
            </a:r>
          </a:p>
          <a:p>
            <a:pPr lvl="1"/>
            <a:r>
              <a:rPr lang="en-US"/>
              <a:t>BCID-blind relative-</a:t>
            </a:r>
            <a:r>
              <a:rPr lang="en-US">
                <a:latin typeface="Lucida Calligraphy"/>
                <a:cs typeface="Lucida Calligraphy"/>
              </a:rPr>
              <a:t>L</a:t>
            </a:r>
            <a:r>
              <a:rPr lang="en-US"/>
              <a:t> monitoring</a:t>
            </a:r>
          </a:p>
          <a:p>
            <a:pPr lvl="2"/>
            <a:r>
              <a:rPr lang="en-US"/>
              <a:t>ATLAS Fcal + TILE proved invaluable</a:t>
            </a:r>
          </a:p>
          <a:p>
            <a:pPr lvl="3"/>
            <a:r>
              <a:rPr lang="en-US"/>
              <a:t>saved early 2011 </a:t>
            </a:r>
            <a:r>
              <a:rPr lang="en-US">
                <a:latin typeface="Lucida Calligraphy"/>
                <a:cs typeface="Lucida Calligraphy"/>
              </a:rPr>
              <a:t>L</a:t>
            </a:r>
            <a:r>
              <a:rPr lang="en-US"/>
              <a:t> calibrations!</a:t>
            </a:r>
          </a:p>
          <a:p>
            <a:pPr lvl="3"/>
            <a:r>
              <a:rPr lang="en-US"/>
              <a:t>were crucial in quantifying the </a:t>
            </a:r>
            <a:r>
              <a:rPr lang="en-US">
                <a:latin typeface="Symbol" charset="2"/>
                <a:cs typeface="Symbol" charset="2"/>
              </a:rPr>
              <a:t>m</a:t>
            </a:r>
            <a:r>
              <a:rPr lang="en-US"/>
              <a:t>-dependence and the long-term stability</a:t>
            </a:r>
          </a:p>
          <a:p>
            <a:pPr lvl="2"/>
            <a:r>
              <a:rPr lang="en-US"/>
              <a:t>other ideas? e.g. RPC’s, Medipix…</a:t>
            </a:r>
          </a:p>
          <a:p>
            <a:pPr lvl="1"/>
            <a:r>
              <a:rPr lang="en-US"/>
              <a:t>automated monitoring  using Z’s should be put in place in both ATLAS &amp; CMS</a:t>
            </a:r>
          </a:p>
          <a:p>
            <a:endParaRPr lang="en-US"/>
          </a:p>
          <a:p>
            <a:r>
              <a:rPr lang="en-US"/>
              <a:t>Is there really a ~ 8% discrepancy between the ATLAS &amp; CMS integrated luminosities in 2011 pp running?</a:t>
            </a:r>
          </a:p>
          <a:p>
            <a:pPr lvl="1"/>
            <a:r>
              <a:rPr lang="en-US"/>
              <a:t>hopefully an accounting problem…</a:t>
            </a:r>
          </a:p>
          <a:p>
            <a:pPr lvl="1"/>
            <a:r>
              <a:rPr lang="en-US"/>
              <a:t>otherwise hard to reconcile with ~ 2% absolute precision</a:t>
            </a:r>
          </a:p>
          <a:p>
            <a:pPr lvl="1"/>
            <a:r>
              <a:rPr lang="en-US"/>
              <a:t>should reactivate the comparison of luminosity candles (track-based event counting, Z’s?)</a:t>
            </a:r>
          </a:p>
        </p:txBody>
      </p:sp>
    </p:spTree>
    <p:extLst>
      <p:ext uri="{BB962C8B-B14F-4D97-AF65-F5344CB8AC3E}">
        <p14:creationId xmlns:p14="http://schemas.microsoft.com/office/powerpoint/2010/main" val="2862062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96999" y="211666"/>
            <a:ext cx="6551083" cy="455083"/>
          </a:xfrm>
          <a:ln w="28575" cmpd="sng">
            <a:solidFill>
              <a:srgbClr val="0000FF"/>
            </a:solidFill>
          </a:ln>
        </p:spPr>
        <p:txBody>
          <a:bodyPr/>
          <a:lstStyle/>
          <a:p>
            <a:r>
              <a:rPr lang="en-US">
                <a:latin typeface="Lucida Calligraphy"/>
                <a:cs typeface="Lucida Calligraphy"/>
              </a:rPr>
              <a:t>L </a:t>
            </a:r>
            <a:r>
              <a:rPr lang="en-US"/>
              <a:t>– calibration plans &amp; </a:t>
            </a:r>
            <a:r>
              <a:rPr lang="en-US" u="sng"/>
              <a:t>wishes</a:t>
            </a:r>
            <a:r>
              <a:rPr lang="en-US"/>
              <a:t> for 2012: overview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994833"/>
            <a:ext cx="7772400" cy="5662084"/>
          </a:xfrm>
        </p:spPr>
        <p:txBody>
          <a:bodyPr/>
          <a:lstStyle/>
          <a:p>
            <a:r>
              <a:rPr lang="en-US">
                <a:latin typeface="Lucida Calligraphy"/>
                <a:cs typeface="Lucida Calligraphy"/>
              </a:rPr>
              <a:t>L</a:t>
            </a:r>
            <a:r>
              <a:rPr lang="en-US"/>
              <a:t>-calibration transfer from 2011 to 2012 very delicate at best</a:t>
            </a:r>
          </a:p>
          <a:p>
            <a:pPr lvl="1"/>
            <a:r>
              <a:rPr lang="en-US">
                <a:latin typeface="Symbol" charset="2"/>
                <a:cs typeface="Symbol" charset="2"/>
              </a:rPr>
              <a:t> s</a:t>
            </a:r>
            <a:r>
              <a:rPr lang="en-US" baseline="-25000"/>
              <a:t>vis</a:t>
            </a:r>
            <a:r>
              <a:rPr lang="en-US">
                <a:latin typeface="Symbol" charset="2"/>
                <a:cs typeface="Symbol" charset="2"/>
              </a:rPr>
              <a:t> </a:t>
            </a:r>
            <a:r>
              <a:rPr lang="en-US">
                <a:cs typeface="Symbol" charset="2"/>
              </a:rPr>
              <a:t>changes</a:t>
            </a:r>
            <a:r>
              <a:rPr lang="en-US">
                <a:latin typeface="Symbol" charset="2"/>
                <a:cs typeface="Symbol" charset="2"/>
              </a:rPr>
              <a:t>  (s</a:t>
            </a:r>
            <a:r>
              <a:rPr lang="en-US" baseline="-25000"/>
              <a:t>tot</a:t>
            </a:r>
            <a:r>
              <a:rPr lang="en-US"/>
              <a:t> + eff’cy) with √s significant (ATLAS: </a:t>
            </a:r>
            <a:r>
              <a:rPr lang="en-US">
                <a:latin typeface="Symbol" charset="2"/>
                <a:cs typeface="Symbol" charset="2"/>
              </a:rPr>
              <a:t>D</a:t>
            </a:r>
            <a:r>
              <a:rPr lang="en-US">
                <a:latin typeface="Lucida Calligraphy"/>
                <a:cs typeface="Lucida Calligraphy"/>
              </a:rPr>
              <a:t>L/L ~</a:t>
            </a:r>
            <a:r>
              <a:rPr lang="en-US">
                <a:cs typeface="Lucida Calligraphy"/>
              </a:rPr>
              <a:t> 5 - 17 %</a:t>
            </a:r>
            <a:r>
              <a:rPr lang="en-US"/>
              <a:t>)</a:t>
            </a:r>
          </a:p>
          <a:p>
            <a:pPr lvl="1"/>
            <a:r>
              <a:rPr lang="en-US"/>
              <a:t>detector reproducibility/consistency problems at startup?</a:t>
            </a:r>
          </a:p>
          <a:p>
            <a:pPr lvl="1"/>
            <a:r>
              <a:rPr lang="en-US"/>
              <a:t>… especially in view of expected achievable precision (</a:t>
            </a:r>
            <a:r>
              <a:rPr lang="en-US">
                <a:latin typeface="Symbol" charset="2"/>
                <a:cs typeface="Symbol" charset="2"/>
              </a:rPr>
              <a:t>s</a:t>
            </a:r>
            <a:r>
              <a:rPr lang="en-US" baseline="-25000">
                <a:latin typeface="Lucida Calligraphy"/>
                <a:cs typeface="Lucida Calligraphy"/>
              </a:rPr>
              <a:t>L</a:t>
            </a:r>
            <a:r>
              <a:rPr lang="en-US">
                <a:latin typeface="Lucida Calligraphy"/>
                <a:cs typeface="Lucida Calligraphy"/>
              </a:rPr>
              <a:t>/L </a:t>
            </a:r>
            <a:r>
              <a:rPr lang="en-US">
                <a:cs typeface="Lucida Calligraphy"/>
              </a:rPr>
              <a:t>~  2 % ?)</a:t>
            </a:r>
          </a:p>
          <a:p>
            <a:pPr lvl="2"/>
            <a:endParaRPr lang="en-US">
              <a:cs typeface="Lucida Calligraphy"/>
            </a:endParaRPr>
          </a:p>
          <a:p>
            <a:r>
              <a:rPr lang="en-US">
                <a:cs typeface="Lucida Calligraphy"/>
              </a:rPr>
              <a:t>Calibration scans essential for both absolute </a:t>
            </a:r>
            <a:r>
              <a:rPr lang="en-US">
                <a:latin typeface="Lucida Calligraphy"/>
                <a:cs typeface="Lucida Calligraphy"/>
              </a:rPr>
              <a:t>L</a:t>
            </a:r>
            <a:r>
              <a:rPr lang="en-US">
                <a:cs typeface="Lucida Calligraphy"/>
              </a:rPr>
              <a:t> &amp; </a:t>
            </a:r>
            <a:r>
              <a:rPr lang="en-US">
                <a:latin typeface="Symbol" charset="2"/>
                <a:cs typeface="Symbol" charset="2"/>
              </a:rPr>
              <a:t>m</a:t>
            </a:r>
            <a:r>
              <a:rPr lang="en-US">
                <a:cs typeface="Lucida Calligraphy"/>
              </a:rPr>
              <a:t>-dependence</a:t>
            </a:r>
          </a:p>
          <a:p>
            <a:pPr lvl="1"/>
            <a:r>
              <a:rPr lang="en-US">
                <a:cs typeface="Lucida Calligraphy"/>
              </a:rPr>
              <a:t>vdM scans (+ distance-scale calibration for every new value of E</a:t>
            </a:r>
            <a:r>
              <a:rPr lang="en-US" baseline="-25000">
                <a:cs typeface="Lucida Calligraphy"/>
              </a:rPr>
              <a:t>b</a:t>
            </a:r>
            <a:r>
              <a:rPr lang="en-US">
                <a:cs typeface="Lucida Calligraphy"/>
              </a:rPr>
              <a:t>, </a:t>
            </a:r>
            <a:r>
              <a:rPr lang="en-US">
                <a:latin typeface="Symbol" charset="2"/>
                <a:cs typeface="Symbol" charset="2"/>
              </a:rPr>
              <a:t>b</a:t>
            </a:r>
            <a:r>
              <a:rPr lang="en-US">
                <a:cs typeface="Lucida Calligraphy"/>
              </a:rPr>
              <a:t>*)</a:t>
            </a:r>
          </a:p>
          <a:p>
            <a:pPr lvl="2"/>
            <a:r>
              <a:rPr lang="en-US">
                <a:cs typeface="Lucida Calligraphy"/>
              </a:rPr>
              <a:t>trade-offs = f(</a:t>
            </a:r>
            <a:r>
              <a:rPr lang="en-US">
                <a:latin typeface="Symbol" charset="2"/>
                <a:cs typeface="Symbol" charset="2"/>
              </a:rPr>
              <a:t>b</a:t>
            </a:r>
            <a:r>
              <a:rPr lang="en-US">
                <a:cs typeface="Lucida Calligraphy"/>
              </a:rPr>
              <a:t>*, </a:t>
            </a:r>
            <a:r>
              <a:rPr lang="en-US">
                <a:latin typeface="Symbol" charset="2"/>
                <a:cs typeface="Symbol" charset="2"/>
              </a:rPr>
              <a:t>e</a:t>
            </a:r>
            <a:r>
              <a:rPr lang="en-US" baseline="-25000">
                <a:cs typeface="Lucida Calligraphy"/>
              </a:rPr>
              <a:t>inv</a:t>
            </a:r>
            <a:r>
              <a:rPr lang="en-US">
                <a:cs typeface="Lucida Calligraphy"/>
              </a:rPr>
              <a:t>, </a:t>
            </a:r>
            <a:r>
              <a:rPr lang="en-US">
                <a:latin typeface="Symbol" charset="2"/>
                <a:cs typeface="Symbol" charset="2"/>
              </a:rPr>
              <a:t>q</a:t>
            </a:r>
            <a:r>
              <a:rPr lang="en-US" baseline="-25000">
                <a:cs typeface="Lucida Calligraphy"/>
              </a:rPr>
              <a:t>c</a:t>
            </a:r>
            <a:r>
              <a:rPr lang="en-US">
                <a:cs typeface="Lucida Calligraphy"/>
              </a:rPr>
              <a:t>, n</a:t>
            </a:r>
            <a:r>
              <a:rPr lang="en-US" baseline="-25000">
                <a:cs typeface="Lucida Calligraphy"/>
              </a:rPr>
              <a:t>1,2</a:t>
            </a:r>
            <a:r>
              <a:rPr lang="en-US">
                <a:cs typeface="Lucida Calligraphy"/>
              </a:rPr>
              <a:t>, n</a:t>
            </a:r>
            <a:r>
              <a:rPr lang="en-US" baseline="-25000">
                <a:cs typeface="Lucida Calligraphy"/>
              </a:rPr>
              <a:t>coll</a:t>
            </a:r>
            <a:r>
              <a:rPr lang="en-US">
                <a:cs typeface="Lucida Calligraphy"/>
              </a:rPr>
              <a:t>, bunch pattern, schedule, …)</a:t>
            </a:r>
          </a:p>
          <a:p>
            <a:pPr lvl="2"/>
            <a:r>
              <a:rPr lang="en-US">
                <a:cs typeface="Lucida Calligraphy"/>
              </a:rPr>
              <a:t>early, ‘low-cost’ beam-separation scans (= before April TS)</a:t>
            </a:r>
          </a:p>
          <a:p>
            <a:pPr lvl="2"/>
            <a:r>
              <a:rPr lang="en-US">
                <a:sym typeface="Wingdings"/>
              </a:rPr>
              <a:t>‘ultimate’ vdM scans in pp (= after closing ICHEP dataset)  + p-Pb (all expts)</a:t>
            </a:r>
            <a:endParaRPr lang="en-US">
              <a:cs typeface="Lucida Calligraphy"/>
            </a:endParaRPr>
          </a:p>
          <a:p>
            <a:pPr lvl="1"/>
            <a:r>
              <a:rPr lang="en-US">
                <a:latin typeface="Symbol" charset="2"/>
                <a:cs typeface="Symbol" charset="2"/>
              </a:rPr>
              <a:t>m</a:t>
            </a:r>
            <a:r>
              <a:rPr lang="en-US">
                <a:cs typeface="Lucida Calligraphy"/>
              </a:rPr>
              <a:t> scan [ATLAS + CMS]</a:t>
            </a:r>
          </a:p>
          <a:p>
            <a:pPr lvl="2"/>
            <a:r>
              <a:rPr lang="en-US">
                <a:cs typeface="Lucida Calligraphy"/>
              </a:rPr>
              <a:t>essential to control systematics (pile-up + aging &gt;&gt; 2011!)</a:t>
            </a:r>
          </a:p>
          <a:p>
            <a:pPr lvl="2"/>
            <a:r>
              <a:rPr lang="en-US">
                <a:cs typeface="Lucida Calligraphy"/>
              </a:rPr>
              <a:t>ATLAS: needs </a:t>
            </a:r>
            <a:r>
              <a:rPr lang="en-US">
                <a:latin typeface="Lucida Calligraphy"/>
                <a:cs typeface="Lucida Calligraphy"/>
              </a:rPr>
              <a:t>L</a:t>
            </a:r>
            <a:r>
              <a:rPr lang="en-US">
                <a:cs typeface="Lucida Calligraphy"/>
              </a:rPr>
              <a:t> &gt; 2 10</a:t>
            </a:r>
            <a:r>
              <a:rPr lang="en-US" baseline="30000">
                <a:cs typeface="Lucida Calligraphy"/>
              </a:rPr>
              <a:t>33</a:t>
            </a:r>
            <a:r>
              <a:rPr lang="en-US">
                <a:cs typeface="Lucida Calligraphy"/>
              </a:rPr>
              <a:t> (Fcal, TILE) + </a:t>
            </a:r>
            <a:r>
              <a:rPr lang="en-US">
                <a:latin typeface="Symbol" charset="2"/>
                <a:cs typeface="Symbol" charset="2"/>
              </a:rPr>
              <a:t>m</a:t>
            </a:r>
            <a:r>
              <a:rPr lang="en-US">
                <a:cs typeface="Lucida Calligraphy"/>
              </a:rPr>
              <a:t> as high as stable running permits</a:t>
            </a:r>
          </a:p>
          <a:p>
            <a:pPr lvl="2"/>
            <a:r>
              <a:rPr lang="en-US">
                <a:cs typeface="Lucida Calligraphy"/>
              </a:rPr>
              <a:t>CMS: ‘regular’ beam-sep scans in physics for stability checks, on request</a:t>
            </a:r>
          </a:p>
          <a:p>
            <a:pPr lvl="1"/>
            <a:r>
              <a:rPr lang="en-US">
                <a:cs typeface="Lucida Calligraphy"/>
              </a:rPr>
              <a:t>afterglow scan: calibrate afterglow subtraction [ATLAS + CMS]</a:t>
            </a:r>
          </a:p>
          <a:p>
            <a:pPr lvl="2"/>
            <a:r>
              <a:rPr lang="en-US">
                <a:cs typeface="Lucida Calligraphy"/>
              </a:rPr>
              <a:t>≤ 4 colliding bunches &gt; 700 BCID apart, no pilots, no interleaved unpaired</a:t>
            </a:r>
          </a:p>
          <a:p>
            <a:pPr lvl="2"/>
            <a:r>
              <a:rPr lang="en-US">
                <a:cs typeface="Lucida Calligraphy"/>
              </a:rPr>
              <a:t>highest possible </a:t>
            </a:r>
            <a:r>
              <a:rPr lang="en-US">
                <a:latin typeface="Symbol" charset="2"/>
                <a:cs typeface="Symbol" charset="2"/>
              </a:rPr>
              <a:t>m </a:t>
            </a:r>
            <a:r>
              <a:rPr lang="en-US">
                <a:cs typeface="Symbol" charset="2"/>
              </a:rPr>
              <a:t>to minimize data-taking time</a:t>
            </a:r>
          </a:p>
          <a:p>
            <a:pPr lvl="1"/>
            <a:endParaRPr lang="en-US"/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938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7318" y="314325"/>
            <a:ext cx="6569364" cy="361950"/>
          </a:xfrm>
          <a:ln w="19050" cmpd="sng">
            <a:solidFill>
              <a:srgbClr val="0000FF"/>
            </a:solidFill>
          </a:ln>
        </p:spPr>
        <p:txBody>
          <a:bodyPr/>
          <a:lstStyle/>
          <a:p>
            <a:r>
              <a:rPr lang="en-US"/>
              <a:t>van der Meer strategy in 2012: precision trade-offs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982615"/>
              </p:ext>
            </p:extLst>
          </p:nvPr>
        </p:nvGraphicFramePr>
        <p:xfrm>
          <a:off x="285460" y="1085271"/>
          <a:ext cx="8566730" cy="51917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112819"/>
                <a:gridCol w="1472045"/>
                <a:gridCol w="1472045"/>
                <a:gridCol w="350982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/>
                        <a:t>* (m)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0.6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Comments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baseline="-25000"/>
                        <a:t>inv</a:t>
                      </a:r>
                      <a:r>
                        <a:rPr lang="en-US"/>
                        <a:t> (</a:t>
                      </a:r>
                      <a:r>
                        <a:rPr lang="en-US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/>
                        <a:t>m-rad)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Often as large as 4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baseline="-25000"/>
                        <a:t>y</a:t>
                      </a:r>
                      <a:r>
                        <a:rPr lang="en-US"/>
                        <a:t> (</a:t>
                      </a:r>
                      <a:r>
                        <a:rPr lang="en-US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/>
                        <a:t>m)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29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124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baseline="-25000">
                          <a:latin typeface="Lucida Calligraphy"/>
                          <a:cs typeface="Lucida Calligraphy"/>
                        </a:rPr>
                        <a:t>L</a:t>
                      </a:r>
                      <a:r>
                        <a:rPr lang="en-US"/>
                        <a:t> (mm)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62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500" baseline="0"/>
                        <a:t>(vtx) ~ 30-50 </a:t>
                      </a:r>
                      <a:r>
                        <a:rPr lang="en-US" sz="1500" baseline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500" baseline="0"/>
                        <a:t>m</a:t>
                      </a:r>
                      <a:endParaRPr lang="en-US" sz="150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N</a:t>
                      </a:r>
                      <a:r>
                        <a:rPr lang="en-US" baseline="-25000"/>
                        <a:t>1,2</a:t>
                      </a:r>
                      <a:r>
                        <a:rPr lang="en-US"/>
                        <a:t> (10</a:t>
                      </a:r>
                      <a:r>
                        <a:rPr lang="en-US" baseline="30000"/>
                        <a:t>10</a:t>
                      </a:r>
                      <a:r>
                        <a:rPr lang="en-US"/>
                        <a:t>/bunch)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(&lt; ?) 6  - 12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6  - 12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/>
                        <a:t>Low N</a:t>
                      </a:r>
                      <a:r>
                        <a:rPr lang="en-US" sz="1500" baseline="-25000"/>
                        <a:t>1,2</a:t>
                      </a:r>
                      <a:r>
                        <a:rPr lang="en-US" sz="1500"/>
                        <a:t> </a:t>
                      </a:r>
                      <a:r>
                        <a:rPr lang="en-US" sz="1500">
                          <a:sym typeface="Wingdings"/>
                        </a:rPr>
                        <a:t> </a:t>
                      </a:r>
                      <a:endParaRPr lang="en-US" sz="1500" baseline="0">
                        <a:sym typeface="Wingdings"/>
                      </a:endParaRPr>
                    </a:p>
                    <a:p>
                      <a:pPr marL="112713" indent="-112713" algn="l">
                        <a:buFont typeface="Arial"/>
                        <a:buChar char="•"/>
                      </a:pPr>
                      <a:r>
                        <a:rPr lang="en-US" sz="1500">
                          <a:sym typeface="Wingdings"/>
                        </a:rPr>
                        <a:t>fewer/weaker</a:t>
                      </a:r>
                      <a:r>
                        <a:rPr lang="en-US" sz="1500" baseline="0">
                          <a:sym typeface="Wingdings"/>
                        </a:rPr>
                        <a:t> ghosts/satellites</a:t>
                      </a:r>
                    </a:p>
                    <a:p>
                      <a:pPr algn="l"/>
                      <a:r>
                        <a:rPr lang="en-US" sz="1500" baseline="0">
                          <a:sym typeface="Wingdings"/>
                        </a:rPr>
                        <a:t>Sparse pattern (no trains) </a:t>
                      </a:r>
                    </a:p>
                    <a:p>
                      <a:pPr marL="112713" indent="-112713" algn="l">
                        <a:buFont typeface="Arial"/>
                        <a:buChar char="•"/>
                      </a:pPr>
                      <a:r>
                        <a:rPr lang="en-US" sz="1500" baseline="0">
                          <a:sym typeface="Wingdings"/>
                        </a:rPr>
                        <a:t> fewer ghosts/satellites</a:t>
                      </a:r>
                    </a:p>
                    <a:p>
                      <a:pPr marL="112713" indent="-112713" algn="l">
                        <a:buFont typeface="Arial"/>
                        <a:buChar char="•"/>
                      </a:pPr>
                      <a:r>
                        <a:rPr lang="en-US" sz="1500" baseline="0">
                          <a:sym typeface="Wingdings"/>
                        </a:rPr>
                        <a:t>cleaner transverse phase space (tails) ?</a:t>
                      </a:r>
                    </a:p>
                    <a:p>
                      <a:pPr marL="112713" indent="-112713" algn="l">
                        <a:buFont typeface="Arial"/>
                        <a:buChar char="•"/>
                      </a:pPr>
                      <a:r>
                        <a:rPr lang="en-US" sz="1500" baseline="0">
                          <a:sym typeface="Wingdings"/>
                        </a:rPr>
                        <a:t>less impact of afterpulsing, instrumental tails, reflections, etc</a:t>
                      </a:r>
                    </a:p>
                    <a:p>
                      <a:pPr marL="112713" indent="-112713" algn="l">
                        <a:buFont typeface="Arial"/>
                        <a:buChar char="•"/>
                      </a:pPr>
                      <a:r>
                        <a:rPr lang="en-US" sz="1500" baseline="0">
                          <a:sym typeface="Wingdings"/>
                        </a:rPr>
                        <a:t>less collsion/induced afterglow</a:t>
                      </a:r>
                      <a:endParaRPr lang="en-US" sz="150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Symbol" charset="2"/>
                          <a:cs typeface="Symbol" charset="2"/>
                        </a:rPr>
                        <a:t>m </a:t>
                      </a:r>
                      <a:r>
                        <a:rPr lang="en-US">
                          <a:latin typeface="+mn-lt"/>
                          <a:cs typeface="Symbol" charset="2"/>
                        </a:rPr>
                        <a:t>(inel pp / BX)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4.1 </a:t>
                      </a:r>
                      <a:r>
                        <a:rPr lang="en-US">
                          <a:solidFill>
                            <a:srgbClr val="3366FF"/>
                          </a:solidFill>
                        </a:rPr>
                        <a:t>– </a:t>
                      </a:r>
                      <a:r>
                        <a:rPr lang="en-US">
                          <a:solidFill>
                            <a:srgbClr val="FF00FF"/>
                          </a:solidFill>
                        </a:rPr>
                        <a:t>16.6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FF00FF"/>
                          </a:solidFill>
                        </a:rPr>
                        <a:t>0.27</a:t>
                      </a:r>
                      <a:r>
                        <a:rPr lang="en-US" baseline="0">
                          <a:solidFill>
                            <a:srgbClr val="3366FF"/>
                          </a:solidFill>
                        </a:rPr>
                        <a:t> – </a:t>
                      </a:r>
                      <a:r>
                        <a:rPr lang="en-US" baseline="0"/>
                        <a:t>1.09</a:t>
                      </a:r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Peak</a:t>
                      </a:r>
                      <a:r>
                        <a:rPr lang="en-US" baseline="0"/>
                        <a:t> c</a:t>
                      </a:r>
                      <a:r>
                        <a:rPr lang="en-US"/>
                        <a:t>ounts </a:t>
                      </a:r>
                      <a:r>
                        <a:rPr lang="en-US" baseline="0"/>
                        <a:t>/ step [30 s] (worst case)</a:t>
                      </a:r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 2700</a:t>
                      </a:r>
                      <a:r>
                        <a:rPr lang="en-US" baseline="0"/>
                        <a:t> </a:t>
                      </a:r>
                      <a:r>
                        <a:rPr lang="en-US" baseline="0">
                          <a:solidFill>
                            <a:srgbClr val="3366FF"/>
                          </a:solidFill>
                        </a:rPr>
                        <a:t>– 10800</a:t>
                      </a:r>
                      <a:endParaRPr lang="en-US">
                        <a:solidFill>
                          <a:srgbClr val="3366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FF00FF"/>
                          </a:solidFill>
                        </a:rPr>
                        <a:t>175</a:t>
                      </a:r>
                      <a:r>
                        <a:rPr lang="en-US">
                          <a:solidFill>
                            <a:srgbClr val="3366FF"/>
                          </a:solidFill>
                        </a:rPr>
                        <a:t> - </a:t>
                      </a:r>
                      <a:r>
                        <a:rPr lang="en-US"/>
                        <a:t>710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500" baseline="-25000"/>
                        <a:t>vis</a:t>
                      </a:r>
                      <a:r>
                        <a:rPr lang="en-US" sz="1500"/>
                        <a:t> (ATLAS BCM_AND)</a:t>
                      </a:r>
                      <a:r>
                        <a:rPr lang="en-US" sz="1500" baseline="0"/>
                        <a:t> ~ 0.002</a:t>
                      </a:r>
                      <a:endParaRPr lang="en-US" sz="150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>
                          <a:latin typeface="Lucida Calligraphy"/>
                          <a:cs typeface="Lucida Calligraphy"/>
                        </a:rPr>
                        <a:t>L/L</a:t>
                      </a:r>
                      <a:r>
                        <a:rPr lang="en-US"/>
                        <a:t>  [dyn. </a:t>
                      </a:r>
                      <a:r>
                        <a:rPr lang="en-US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/>
                        <a:t>]</a:t>
                      </a:r>
                      <a:r>
                        <a:rPr lang="en-US" baseline="0"/>
                        <a:t>  (%)</a:t>
                      </a:r>
                      <a:r>
                        <a:rPr lang="en-US"/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0.75 </a:t>
                      </a:r>
                      <a:r>
                        <a:rPr lang="en-US">
                          <a:solidFill>
                            <a:srgbClr val="3366FF"/>
                          </a:solidFill>
                        </a:rPr>
                        <a:t>– </a:t>
                      </a:r>
                      <a:r>
                        <a:rPr lang="en-US">
                          <a:solidFill>
                            <a:srgbClr val="FF00FF"/>
                          </a:solidFill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solidFill>
                            <a:srgbClr val="3366FF"/>
                          </a:solidFill>
                        </a:rPr>
                        <a:t>0.75 – </a:t>
                      </a:r>
                      <a:r>
                        <a:rPr lang="en-US">
                          <a:solidFill>
                            <a:srgbClr val="FF00FF"/>
                          </a:solidFill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assumes worst case:</a:t>
                      </a:r>
                    </a:p>
                    <a:p>
                      <a:pPr algn="ctr"/>
                      <a:r>
                        <a:rPr lang="en-US" sz="1500"/>
                        <a:t>collisions</a:t>
                      </a:r>
                      <a:r>
                        <a:rPr lang="en-US" sz="1500" baseline="0"/>
                        <a:t> @ IP1 only</a:t>
                      </a:r>
                      <a:endParaRPr lang="en-US" sz="150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3736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0029" y="314325"/>
            <a:ext cx="6817591" cy="361950"/>
          </a:xfrm>
          <a:ln w="19050" cmpd="sng">
            <a:noFill/>
          </a:ln>
        </p:spPr>
        <p:txBody>
          <a:bodyPr/>
          <a:lstStyle/>
          <a:p>
            <a:r>
              <a:rPr lang="en-US"/>
              <a:t>van der Meer strategy in 2012: precision trade-offs (2)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656739"/>
              </p:ext>
            </p:extLst>
          </p:nvPr>
        </p:nvGraphicFramePr>
        <p:xfrm>
          <a:off x="288636" y="958272"/>
          <a:ext cx="8566729" cy="52730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112819"/>
                <a:gridCol w="2332182"/>
                <a:gridCol w="2332182"/>
                <a:gridCol w="17895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/>
                        <a:t>* (m)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0.6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Comments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N</a:t>
                      </a:r>
                      <a:r>
                        <a:rPr lang="en-US" baseline="-25000"/>
                        <a:t>1,2</a:t>
                      </a:r>
                      <a:r>
                        <a:rPr lang="en-US"/>
                        <a:t> (10</a:t>
                      </a:r>
                      <a:r>
                        <a:rPr lang="en-US" baseline="30000"/>
                        <a:t>10</a:t>
                      </a:r>
                      <a:r>
                        <a:rPr lang="en-US"/>
                        <a:t>/bunch)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6 (?) - 12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6 (?) - 12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see previous slide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Symbol" charset="2"/>
                          <a:cs typeface="Symbol" charset="2"/>
                        </a:rPr>
                        <a:t>m </a:t>
                      </a:r>
                      <a:r>
                        <a:rPr lang="en-US">
                          <a:latin typeface="+mn-lt"/>
                          <a:cs typeface="Symbol" charset="2"/>
                        </a:rPr>
                        <a:t>(inel pp / BX)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4.1 </a:t>
                      </a:r>
                      <a:r>
                        <a:rPr lang="en-US">
                          <a:solidFill>
                            <a:srgbClr val="3366FF"/>
                          </a:solidFill>
                        </a:rPr>
                        <a:t>– </a:t>
                      </a:r>
                      <a:r>
                        <a:rPr lang="en-US" b="0">
                          <a:solidFill>
                            <a:srgbClr val="FF00FF"/>
                          </a:solidFill>
                        </a:rPr>
                        <a:t>16.6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FF00FF"/>
                          </a:solidFill>
                        </a:rPr>
                        <a:t>0.27</a:t>
                      </a:r>
                      <a:r>
                        <a:rPr lang="en-US" baseline="0">
                          <a:solidFill>
                            <a:srgbClr val="3366FF"/>
                          </a:solidFill>
                        </a:rPr>
                        <a:t> – </a:t>
                      </a:r>
                      <a:r>
                        <a:rPr lang="en-US" baseline="0"/>
                        <a:t>1.09</a:t>
                      </a:r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>
                          <a:latin typeface="Lucida Calligraphy"/>
                          <a:cs typeface="Lucida Calligraphy"/>
                        </a:rPr>
                        <a:t>L/L</a:t>
                      </a:r>
                      <a:r>
                        <a:rPr lang="en-US"/>
                        <a:t>  [dyn. </a:t>
                      </a:r>
                      <a:r>
                        <a:rPr lang="en-US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/>
                        <a:t>]</a:t>
                      </a:r>
                      <a:r>
                        <a:rPr lang="en-US" baseline="0"/>
                        <a:t>  (%)</a:t>
                      </a:r>
                      <a:r>
                        <a:rPr lang="en-US"/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0.75 </a:t>
                      </a:r>
                      <a:r>
                        <a:rPr lang="en-US">
                          <a:solidFill>
                            <a:srgbClr val="3366FF"/>
                          </a:solidFill>
                        </a:rPr>
                        <a:t>– </a:t>
                      </a:r>
                      <a:r>
                        <a:rPr lang="en-US">
                          <a:solidFill>
                            <a:srgbClr val="FF00FF"/>
                          </a:solidFill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solidFill>
                            <a:srgbClr val="000090"/>
                          </a:solidFill>
                        </a:rPr>
                        <a:t>0.75</a:t>
                      </a:r>
                      <a:r>
                        <a:rPr lang="en-US">
                          <a:solidFill>
                            <a:srgbClr val="3366FF"/>
                          </a:solidFill>
                        </a:rPr>
                        <a:t> – </a:t>
                      </a:r>
                      <a:r>
                        <a:rPr lang="en-US">
                          <a:solidFill>
                            <a:srgbClr val="FF00FF"/>
                          </a:solidFill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Can do better wih compensation?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Advantages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713" indent="-112713" algn="l">
                        <a:buFont typeface="Arial"/>
                        <a:buChar char="•"/>
                      </a:pPr>
                      <a:r>
                        <a:rPr lang="en-US" sz="1500"/>
                        <a:t>high-stat consistency</a:t>
                      </a:r>
                      <a:r>
                        <a:rPr lang="en-US" sz="1500" baseline="0"/>
                        <a:t> checks, bunch-by-bunch &amp; btwn detectors/algorithms</a:t>
                      </a:r>
                    </a:p>
                    <a:p>
                      <a:pPr marL="112713" indent="-112713" algn="l">
                        <a:buFont typeface="Arial"/>
                        <a:buChar char="•"/>
                      </a:pPr>
                      <a:r>
                        <a:rPr lang="en-US" sz="1500" baseline="0"/>
                        <a:t>allows x-calibrtn to TILE in same fill (ATLAS)</a:t>
                      </a:r>
                      <a:endParaRPr lang="en-US" sz="150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713" indent="-112713" algn="ctr">
                        <a:buFont typeface="Arial"/>
                        <a:buChar char="•"/>
                      </a:pPr>
                      <a:r>
                        <a:rPr lang="en-US" sz="1500"/>
                        <a:t>access to imaging</a:t>
                      </a:r>
                      <a:r>
                        <a:rPr lang="en-US" sz="1500" baseline="0"/>
                        <a:t> &amp; non-linear correlations: is x (y)shape y- (x-) dependent ?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Disadvantages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713" indent="-112713" algn="l">
                        <a:buFont typeface="Arial"/>
                        <a:buChar char="•"/>
                      </a:pPr>
                      <a:r>
                        <a:rPr lang="en-US" sz="1500"/>
                        <a:t>mixes</a:t>
                      </a:r>
                      <a:r>
                        <a:rPr lang="en-US" sz="1500" baseline="0"/>
                        <a:t> detector calib’tn</a:t>
                      </a:r>
                    </a:p>
                    <a:p>
                      <a:pPr marL="0" indent="0" algn="l">
                        <a:buFont typeface="Arial"/>
                        <a:buNone/>
                      </a:pPr>
                      <a:r>
                        <a:rPr lang="en-US" sz="1500" baseline="0"/>
                        <a:t> &amp; </a:t>
                      </a:r>
                      <a:r>
                        <a:rPr lang="en-US" sz="1500" baseline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500" baseline="0"/>
                        <a:t>-correction: scan-curve distortions for some detectors (tbc) ?</a:t>
                      </a:r>
                    </a:p>
                    <a:p>
                      <a:pPr marL="112713" marR="0" indent="-11271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500" baseline="0"/>
                        <a:t>no lum. reg. imaging </a:t>
                      </a:r>
                      <a:r>
                        <a:rPr lang="en-US" sz="1500" baseline="0">
                          <a:sym typeface="Wingdings"/>
                        </a:rPr>
                        <a:t> </a:t>
                      </a:r>
                      <a:r>
                        <a:rPr lang="en-US" sz="1500" baseline="0"/>
                        <a:t>non-linear correlation syst. (0.5 – 3 %?) from    arbitrary model</a:t>
                      </a:r>
                    </a:p>
                    <a:p>
                      <a:pPr marL="114300" indent="-114300" algn="l">
                        <a:buFont typeface="Arial"/>
                        <a:buChar char="•"/>
                      </a:pPr>
                      <a:r>
                        <a:rPr lang="en-US" sz="1500" baseline="0"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</a:t>
                      </a:r>
                      <a:r>
                        <a:rPr lang="en-US" sz="1500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   </a:t>
                      </a:r>
                      <a:r>
                        <a:rPr lang="en-US" sz="1500" baseline="0"/>
                        <a:t>afterglow (if trains)</a:t>
                      </a:r>
                      <a:endParaRPr lang="en-US" sz="150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713" indent="-112713" algn="l">
                        <a:buFont typeface="Arial"/>
                        <a:buChar char="•"/>
                      </a:pPr>
                      <a:r>
                        <a:rPr lang="en-US" sz="1500"/>
                        <a:t>Lowest</a:t>
                      </a:r>
                      <a:r>
                        <a:rPr lang="en-US" sz="1500" baseline="0"/>
                        <a:t> </a:t>
                      </a:r>
                      <a:r>
                        <a:rPr lang="en-US" sz="1500"/>
                        <a:t>efficiency detector/algorithm:</a:t>
                      </a:r>
                      <a:r>
                        <a:rPr lang="en-US" sz="1500" baseline="0"/>
                        <a:t> </a:t>
                      </a:r>
                      <a:r>
                        <a:rPr lang="en-US" sz="150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500" baseline="-25000"/>
                        <a:t>vis</a:t>
                      </a:r>
                      <a:r>
                        <a:rPr lang="en-US" sz="1500"/>
                        <a:t> = stat</a:t>
                      </a:r>
                      <a:r>
                        <a:rPr lang="en-US" sz="1500" baseline="0"/>
                        <a:t>istics- limited</a:t>
                      </a:r>
                    </a:p>
                    <a:p>
                      <a:pPr marL="112713" indent="-112713" algn="l">
                        <a:buFont typeface="Arial"/>
                        <a:buChar char="•"/>
                      </a:pPr>
                      <a:r>
                        <a:rPr lang="en-US" sz="1500" baseline="0"/>
                        <a:t>dynamic-</a:t>
                      </a:r>
                      <a:r>
                        <a:rPr lang="en-US" sz="1500" baseline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sz="1500" baseline="0"/>
                        <a:t> limited: cannot buy rate with more protons</a:t>
                      </a:r>
                    </a:p>
                    <a:p>
                      <a:pPr marL="112713" indent="-112713" algn="l">
                        <a:buFont typeface="Arial"/>
                        <a:buChar char="•"/>
                      </a:pPr>
                      <a:r>
                        <a:rPr lang="en-US" sz="1500"/>
                        <a:t>some syst. checks statistics</a:t>
                      </a:r>
                      <a:r>
                        <a:rPr lang="en-US" sz="1500" baseline="0"/>
                        <a:t>-limited</a:t>
                      </a:r>
                    </a:p>
                    <a:p>
                      <a:pPr marL="112713" marR="0" indent="-11271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500" baseline="0"/>
                        <a:t>low-</a:t>
                      </a:r>
                      <a:r>
                        <a:rPr lang="en-US" sz="1500" baseline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500" baseline="0"/>
                        <a:t> inconsistencies ?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Dynamic </a:t>
                      </a:r>
                      <a:r>
                        <a:rPr lang="en-US" sz="150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sz="1500"/>
                        <a:t> caps</a:t>
                      </a:r>
                      <a:r>
                        <a:rPr lang="en-US" sz="1500" baseline="0"/>
                        <a:t> usable brightness (N</a:t>
                      </a:r>
                      <a:r>
                        <a:rPr lang="en-US" sz="1500" baseline="-25000"/>
                        <a:t>1,2 </a:t>
                      </a:r>
                      <a:r>
                        <a:rPr lang="en-US" sz="1500" baseline="0"/>
                        <a:t>/ </a:t>
                      </a:r>
                      <a:r>
                        <a:rPr lang="en-US" sz="1500" baseline="0">
                          <a:latin typeface="Symbol" charset="2"/>
                          <a:cs typeface="Symbol" charset="2"/>
                        </a:rPr>
                        <a:t>e ) </a:t>
                      </a:r>
                      <a:r>
                        <a:rPr lang="en-US" sz="1500" baseline="0">
                          <a:latin typeface="+mn-lt"/>
                          <a:cs typeface="Symbol" charset="2"/>
                        </a:rPr>
                        <a:t>and makes statistics limitations @ 11 m  more acute</a:t>
                      </a:r>
                      <a:endParaRPr lang="en-US" sz="1500">
                        <a:latin typeface="+mn-lt"/>
                        <a:cs typeface="Symbol" charset="2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5191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6370"/>
            <a:ext cx="7772400" cy="361950"/>
          </a:xfrm>
        </p:spPr>
        <p:txBody>
          <a:bodyPr/>
          <a:lstStyle/>
          <a:p>
            <a:r>
              <a:rPr lang="en-US"/>
              <a:t>van der Meer strategy in 2012: trade-offs 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636" y="1039091"/>
            <a:ext cx="8058727" cy="5507181"/>
          </a:xfrm>
        </p:spPr>
        <p:txBody>
          <a:bodyPr/>
          <a:lstStyle/>
          <a:p>
            <a:r>
              <a:rPr lang="en-US"/>
              <a:t>Preferred bunch pattern: </a:t>
            </a:r>
            <a:r>
              <a:rPr lang="en-US" u="sng"/>
              <a:t>no trains</a:t>
            </a:r>
            <a:r>
              <a:rPr lang="en-US"/>
              <a:t>!</a:t>
            </a:r>
          </a:p>
          <a:p>
            <a:pPr lvl="1" indent="-285750"/>
            <a:r>
              <a:rPr lang="en-US"/>
              <a:t>transverse &amp; longitudinal phase space cleaner with individual bunches (</a:t>
            </a:r>
            <a:r>
              <a:rPr lang="en-US">
                <a:sym typeface="Wingdings"/>
              </a:rPr>
              <a:t>non-gaussian tails, satellites, ghost charge, …)</a:t>
            </a:r>
          </a:p>
          <a:p>
            <a:pPr lvl="2"/>
            <a:r>
              <a:rPr lang="en-US">
                <a:sym typeface="Wingdings"/>
              </a:rPr>
              <a:t>associated systematics vary from one scan period to the next, and can only be quantified with the actual scan data themselves</a:t>
            </a:r>
          </a:p>
          <a:p>
            <a:pPr lvl="2"/>
            <a:r>
              <a:rPr lang="en-US">
                <a:sym typeface="Wingdings"/>
              </a:rPr>
              <a:t>all experiments insist on a sparse (no trains) pattern for “ultimate” vdM scan</a:t>
            </a:r>
          </a:p>
          <a:p>
            <a:pPr lvl="1"/>
            <a:r>
              <a:rPr lang="en-US">
                <a:sym typeface="Wingdings"/>
              </a:rPr>
              <a:t>dynamic </a:t>
            </a:r>
            <a:r>
              <a:rPr lang="en-US">
                <a:latin typeface="Symbol" charset="2"/>
                <a:cs typeface="Symbol" charset="2"/>
                <a:sym typeface="Wingdings"/>
              </a:rPr>
              <a:t>b</a:t>
            </a:r>
            <a:r>
              <a:rPr lang="en-US">
                <a:sym typeface="Wingdings"/>
              </a:rPr>
              <a:t> is different for each bunch in a train (parasitic crossings)</a:t>
            </a:r>
          </a:p>
          <a:p>
            <a:r>
              <a:rPr lang="en-US">
                <a:sym typeface="Wingdings"/>
              </a:rPr>
              <a:t>Sparse pattern (widely separated paired bunches + a few unpaired)</a:t>
            </a:r>
          </a:p>
          <a:p>
            <a:pPr lvl="1"/>
            <a:r>
              <a:rPr lang="en-US">
                <a:sym typeface="Wingdings"/>
              </a:rPr>
              <a:t>mitigates afterpulsing + reduces collision-induced afterglow</a:t>
            </a:r>
          </a:p>
          <a:p>
            <a:pPr lvl="1"/>
            <a:r>
              <a:rPr lang="en-US">
                <a:sym typeface="Wingdings"/>
              </a:rPr>
              <a:t>allows to decouple collisions at IP1+5, 2, 8 (dyn. </a:t>
            </a:r>
            <a:r>
              <a:rPr lang="en-US">
                <a:latin typeface="Symbol" charset="2"/>
                <a:cs typeface="Symbol" charset="2"/>
                <a:sym typeface="Wingdings"/>
              </a:rPr>
              <a:t>b</a:t>
            </a:r>
            <a:r>
              <a:rPr lang="en-US">
                <a:sym typeface="Wingdings"/>
              </a:rPr>
              <a:t>!)</a:t>
            </a:r>
          </a:p>
          <a:p>
            <a:pPr lvl="1"/>
            <a:r>
              <a:rPr lang="en-US">
                <a:sym typeface="Wingdings"/>
              </a:rPr>
              <a:t># bunches: trade-off between</a:t>
            </a:r>
          </a:p>
          <a:p>
            <a:pPr lvl="2"/>
            <a:r>
              <a:rPr lang="en-US">
                <a:sym typeface="Wingdings"/>
              </a:rPr>
              <a:t>more bunch-to-bunch consistency checks (favored by LHCb ?)</a:t>
            </a:r>
          </a:p>
          <a:p>
            <a:pPr lvl="2"/>
            <a:r>
              <a:rPr lang="en-US">
                <a:sym typeface="Wingdings"/>
              </a:rPr>
              <a:t>more bunches  better statistics (average bunch-by-bunch </a:t>
            </a:r>
            <a:r>
              <a:rPr lang="en-US"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baseline="-25000">
                <a:sym typeface="Wingdings"/>
              </a:rPr>
              <a:t>vis</a:t>
            </a:r>
            <a:r>
              <a:rPr lang="en-US">
                <a:sym typeface="Wingdings"/>
              </a:rPr>
              <a:t> values) ?</a:t>
            </a:r>
          </a:p>
          <a:p>
            <a:pPr lvl="2"/>
            <a:r>
              <a:rPr lang="en-US">
                <a:sym typeface="Wingdings"/>
              </a:rPr>
              <a:t>fewer bunches: less afterglow (favored by ATLAS - so far)</a:t>
            </a:r>
          </a:p>
          <a:p>
            <a:pPr lvl="2"/>
            <a:r>
              <a:rPr lang="en-US">
                <a:sym typeface="Wingdings"/>
              </a:rPr>
              <a:t>FBCT systematics (‘all’ bunches should be colliding)</a:t>
            </a:r>
          </a:p>
          <a:p>
            <a:r>
              <a:rPr lang="en-US">
                <a:sym typeface="Wingdings"/>
              </a:rPr>
              <a:t>Hybrid pattern: sparse (for vdM) followed by a ‘growing’ train (for MPP validation)?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775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646" y="230908"/>
            <a:ext cx="7469908" cy="450274"/>
          </a:xfrm>
          <a:ln w="19050" cmpd="sng">
            <a:solidFill>
              <a:srgbClr val="0000FF"/>
            </a:solidFill>
          </a:ln>
        </p:spPr>
        <p:txBody>
          <a:bodyPr/>
          <a:lstStyle/>
          <a:p>
            <a:r>
              <a:rPr lang="en-US"/>
              <a:t>van der Meer scans (+ DSC) in 2012: “wish” matrix (pp only)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494149"/>
              </p:ext>
            </p:extLst>
          </p:nvPr>
        </p:nvGraphicFramePr>
        <p:xfrm>
          <a:off x="269008" y="1621155"/>
          <a:ext cx="8555184" cy="3982719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069398"/>
                <a:gridCol w="1069398"/>
                <a:gridCol w="1069398"/>
                <a:gridCol w="1069398"/>
                <a:gridCol w="1069398"/>
                <a:gridCol w="1069398"/>
                <a:gridCol w="322695"/>
                <a:gridCol w="1816101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/>
                        <a:t>* (m)</a:t>
                      </a: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baseline="-25000"/>
                        <a:t>inv</a:t>
                      </a:r>
                      <a:r>
                        <a:rPr lang="en-US"/>
                        <a:t> (</a:t>
                      </a:r>
                      <a:r>
                        <a:rPr lang="en-US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/>
                        <a:t>m)</a:t>
                      </a:r>
                    </a:p>
                  </a:txBody>
                  <a:tcPr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Symbol" charset="2"/>
                          <a:cs typeface="Symbol" charset="2"/>
                        </a:rPr>
                        <a:t>q</a:t>
                      </a:r>
                      <a:r>
                        <a:rPr lang="en-US" baseline="-25000"/>
                        <a:t>c</a:t>
                      </a:r>
                      <a:r>
                        <a:rPr lang="en-US"/>
                        <a:t>/2</a:t>
                      </a:r>
                    </a:p>
                  </a:txBody>
                  <a:tcPr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N (10</a:t>
                      </a:r>
                      <a:r>
                        <a:rPr lang="en-US" baseline="30000"/>
                        <a:t>10</a:t>
                      </a:r>
                      <a:r>
                        <a:rPr lang="en-US"/>
                        <a:t>)</a:t>
                      </a:r>
                    </a:p>
                  </a:txBody>
                  <a:tcPr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Pattern </a:t>
                      </a:r>
                    </a:p>
                    <a:p>
                      <a:pPr algn="ctr"/>
                      <a:r>
                        <a:rPr lang="en-US"/>
                        <a:t># b</a:t>
                      </a:r>
                    </a:p>
                  </a:txBody>
                  <a:tcPr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E/U</a:t>
                      </a:r>
                    </a:p>
                  </a:txBody>
                  <a:tcPr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Comments</a:t>
                      </a:r>
                      <a:r>
                        <a:rPr lang="en-US" baseline="0"/>
                        <a:t> or special requests</a:t>
                      </a:r>
                      <a:endParaRPr lang="en-US"/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b="1"/>
                        <a:t>ATLAS</a:t>
                      </a: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0.6 </a:t>
                      </a: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~ 3</a:t>
                      </a:r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standard</a:t>
                      </a:r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5 - 6 (ALAP)</a:t>
                      </a:r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sparse</a:t>
                      </a:r>
                      <a:r>
                        <a:rPr lang="en-US" sz="1500" baseline="0"/>
                        <a:t> </a:t>
                      </a:r>
                    </a:p>
                    <a:p>
                      <a:pPr algn="ctr"/>
                      <a:r>
                        <a:rPr lang="en-US" sz="1500"/>
                        <a:t>&lt; 20 coll ?</a:t>
                      </a:r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/>
                        <a:buNone/>
                      </a:pPr>
                      <a:r>
                        <a:rPr lang="en-US" sz="1500"/>
                        <a:t>E?</a:t>
                      </a:r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marL="115888" marR="0" indent="-115888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500"/>
                        <a:t>IP5 head-on;</a:t>
                      </a:r>
                      <a:r>
                        <a:rPr lang="en-US" sz="1500" baseline="0"/>
                        <a:t> </a:t>
                      </a:r>
                      <a:r>
                        <a:rPr lang="en-US" sz="1500"/>
                        <a:t>mostly</a:t>
                      </a:r>
                      <a:r>
                        <a:rPr lang="en-US" sz="1500" baseline="0"/>
                        <a:t> private </a:t>
                      </a:r>
                      <a:r>
                        <a:rPr lang="en-US" sz="1500"/>
                        <a:t>b</a:t>
                      </a:r>
                      <a:r>
                        <a:rPr lang="en-US" sz="1500" baseline="0"/>
                        <a:t> (or separ. IP2, 8)</a:t>
                      </a:r>
                      <a:endParaRPr lang="en-US" sz="1500"/>
                    </a:p>
                    <a:p>
                      <a:pPr marL="115888" indent="-115888" algn="l">
                        <a:buFont typeface="Arial"/>
                        <a:buChar char="•"/>
                      </a:pPr>
                      <a:r>
                        <a:rPr lang="en-US" sz="1500"/>
                        <a:t>LDM</a:t>
                      </a:r>
                    </a:p>
                    <a:p>
                      <a:pPr marL="115888" indent="-115888" algn="l">
                        <a:buFont typeface="Arial"/>
                        <a:buChar char="•"/>
                      </a:pPr>
                      <a:r>
                        <a:rPr lang="en-US" sz="1500"/>
                        <a:t>ALICE satellite</a:t>
                      </a:r>
                      <a:r>
                        <a:rPr lang="en-US" sz="1500" baseline="0"/>
                        <a:t> +</a:t>
                      </a:r>
                      <a:r>
                        <a:rPr lang="en-US" sz="1500"/>
                        <a:t> LHCb ghost</a:t>
                      </a:r>
                      <a:r>
                        <a:rPr lang="en-US" sz="1500" baseline="0"/>
                        <a:t> trigs</a:t>
                      </a:r>
                    </a:p>
                    <a:p>
                      <a:pPr marL="115888" indent="-115888" algn="l">
                        <a:buFont typeface="Arial"/>
                        <a:buChar char="•"/>
                      </a:pPr>
                      <a:r>
                        <a:rPr lang="en-US" sz="1500" baseline="0"/>
                        <a:t>ATLAS BPTX</a:t>
                      </a:r>
                    </a:p>
                    <a:p>
                      <a:pPr marL="115888" indent="-115888" algn="l">
                        <a:buFont typeface="Arial"/>
                        <a:buChar char="•"/>
                      </a:pPr>
                      <a:r>
                        <a:rPr lang="en-US" sz="1500" baseline="0"/>
                        <a:t>timing of U being discussed</a:t>
                      </a:r>
                      <a:endParaRPr lang="en-US" sz="1500"/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~ 3</a:t>
                      </a:r>
                    </a:p>
                  </a:txBody>
                  <a:tcPr anchor="ctr"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standard (tbc)</a:t>
                      </a:r>
                    </a:p>
                  </a:txBody>
                  <a:tcPr anchor="ctr"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tbd</a:t>
                      </a:r>
                    </a:p>
                    <a:p>
                      <a:pPr algn="ctr"/>
                      <a:r>
                        <a:rPr lang="en-US" sz="1500"/>
                        <a:t> (statistics vs.dyn. </a:t>
                      </a:r>
                      <a:r>
                        <a:rPr lang="en-US" sz="150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sz="1500"/>
                        <a:t>)</a:t>
                      </a:r>
                    </a:p>
                  </a:txBody>
                  <a:tcPr anchor="ctr"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sparse</a:t>
                      </a:r>
                      <a:r>
                        <a:rPr lang="en-US" sz="1500" baseline="0"/>
                        <a:t> </a:t>
                      </a:r>
                    </a:p>
                    <a:p>
                      <a:pPr algn="ctr"/>
                      <a:r>
                        <a:rPr lang="en-US" sz="1500"/>
                        <a:t>&lt; 20 coll ?</a:t>
                      </a:r>
                    </a:p>
                  </a:txBody>
                  <a:tcPr anchor="ctr"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/>
                        <a:buNone/>
                      </a:pPr>
                      <a:r>
                        <a:rPr lang="en-US" sz="1500"/>
                        <a:t>UE?</a:t>
                      </a:r>
                    </a:p>
                  </a:txBody>
                  <a:tcPr anchor="ctr"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 anchor="ctr"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b="1"/>
                        <a:t>CMS</a:t>
                      </a: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0.6</a:t>
                      </a: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/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standard</a:t>
                      </a:r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/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sparse</a:t>
                      </a:r>
                      <a:r>
                        <a:rPr lang="en-US" sz="1500" baseline="0"/>
                        <a:t> or hybrid</a:t>
                      </a:r>
                      <a:endParaRPr lang="en-US" sz="1500"/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E</a:t>
                      </a:r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asar</a:t>
                      </a: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11</a:t>
                      </a: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/>
                    </a:p>
                  </a:txBody>
                  <a:tcPr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no pref</a:t>
                      </a:r>
                    </a:p>
                  </a:txBody>
                  <a:tcPr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/>
                    </a:p>
                  </a:txBody>
                  <a:tcPr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sparse</a:t>
                      </a:r>
                    </a:p>
                  </a:txBody>
                  <a:tcPr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U</a:t>
                      </a:r>
                    </a:p>
                  </a:txBody>
                  <a:tcPr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/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2158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195" y="219362"/>
            <a:ext cx="7812809" cy="361950"/>
          </a:xfrm>
          <a:ln w="19050" cmpd="sng">
            <a:noFill/>
          </a:ln>
        </p:spPr>
        <p:txBody>
          <a:bodyPr/>
          <a:lstStyle/>
          <a:p>
            <a:r>
              <a:rPr lang="en-US"/>
              <a:t>van der Meer scans (+ DSC) in 2012: “wish” matrix (pp only) (2)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33122"/>
              </p:ext>
            </p:extLst>
          </p:nvPr>
        </p:nvGraphicFramePr>
        <p:xfrm>
          <a:off x="257896" y="1113270"/>
          <a:ext cx="8555183" cy="4937759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069398"/>
                <a:gridCol w="1004437"/>
                <a:gridCol w="1004437"/>
                <a:gridCol w="1004437"/>
                <a:gridCol w="1004437"/>
                <a:gridCol w="1329241"/>
                <a:gridCol w="322695"/>
                <a:gridCol w="1816101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/>
                        <a:t>* (m)</a:t>
                      </a: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baseline="-25000"/>
                        <a:t>inv</a:t>
                      </a:r>
                      <a:r>
                        <a:rPr lang="en-US"/>
                        <a:t> (</a:t>
                      </a:r>
                      <a:r>
                        <a:rPr lang="en-US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/>
                        <a:t>m)</a:t>
                      </a:r>
                    </a:p>
                  </a:txBody>
                  <a:tcPr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Symbol" charset="2"/>
                          <a:cs typeface="Symbol" charset="2"/>
                        </a:rPr>
                        <a:t>q</a:t>
                      </a:r>
                      <a:r>
                        <a:rPr lang="en-US" baseline="-25000"/>
                        <a:t>c</a:t>
                      </a:r>
                      <a:r>
                        <a:rPr lang="en-US"/>
                        <a:t>/2</a:t>
                      </a:r>
                    </a:p>
                  </a:txBody>
                  <a:tcPr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N (10</a:t>
                      </a:r>
                      <a:r>
                        <a:rPr lang="en-US" baseline="30000"/>
                        <a:t>10</a:t>
                      </a:r>
                      <a:r>
                        <a:rPr lang="en-US"/>
                        <a:t>)</a:t>
                      </a:r>
                    </a:p>
                  </a:txBody>
                  <a:tcPr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Pattern </a:t>
                      </a:r>
                    </a:p>
                    <a:p>
                      <a:pPr algn="ctr"/>
                      <a:r>
                        <a:rPr lang="en-US"/>
                        <a:t># b</a:t>
                      </a:r>
                    </a:p>
                  </a:txBody>
                  <a:tcPr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EU</a:t>
                      </a:r>
                    </a:p>
                  </a:txBody>
                  <a:tcPr anchor="ctr"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Comments</a:t>
                      </a:r>
                      <a:r>
                        <a:rPr lang="en-US" baseline="0"/>
                        <a:t> or s</a:t>
                      </a:r>
                      <a:r>
                        <a:rPr lang="en-US"/>
                        <a:t>pecial requests</a:t>
                      </a: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b="1"/>
                        <a:t>ALICE</a:t>
                      </a: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standard</a:t>
                      </a: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/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/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low</a:t>
                      </a:r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/>
                        <a:t>sparse</a:t>
                      </a:r>
                      <a:r>
                        <a:rPr lang="en-US" sz="1500" baseline="0"/>
                        <a:t> or hybrid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aseline="0"/>
                        <a:t>&gt; 200-500 ns</a:t>
                      </a:r>
                      <a:endParaRPr lang="en-US" sz="1500"/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E</a:t>
                      </a:r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r>
                        <a:rPr lang="en-US" sz="1500"/>
                        <a:t>if</a:t>
                      </a:r>
                      <a:r>
                        <a:rPr lang="en-US" sz="1500" baseline="0"/>
                        <a:t> opportunity </a:t>
                      </a:r>
                      <a:endParaRPr lang="en-US" sz="1500"/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/>
                    </a:p>
                  </a:txBody>
                  <a:tcPr anchor="ctr"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anchor="ctr"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anchor="ctr"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sparse</a:t>
                      </a:r>
                    </a:p>
                    <a:p>
                      <a:pPr marL="0" indent="0" algn="ctr">
                        <a:buFont typeface="Wingdings" charset="0"/>
                        <a:buNone/>
                      </a:pPr>
                      <a:r>
                        <a:rPr lang="en-US" sz="1500" baseline="0"/>
                        <a:t>&gt; 200-500 ns</a:t>
                      </a:r>
                    </a:p>
                    <a:p>
                      <a:pPr marL="0" indent="0" algn="ctr">
                        <a:buFont typeface="Wingdings" charset="0"/>
                        <a:buNone/>
                      </a:pPr>
                      <a:r>
                        <a:rPr lang="en-US" sz="1500" baseline="0"/>
                        <a:t>&gt; 16 b</a:t>
                      </a:r>
                      <a:endParaRPr lang="en-US" sz="1500"/>
                    </a:p>
                  </a:txBody>
                  <a:tcPr anchor="ctr"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/>
                        <a:buNone/>
                      </a:pPr>
                      <a:r>
                        <a:rPr lang="en-US" sz="1500"/>
                        <a:t>U</a:t>
                      </a:r>
                    </a:p>
                  </a:txBody>
                  <a:tcPr anchor="ctr"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May request 2-d raster to study </a:t>
                      </a:r>
                    </a:p>
                    <a:p>
                      <a:pPr algn="ctr"/>
                      <a:r>
                        <a:rPr lang="en-US" sz="1500"/>
                        <a:t>x-y correlations</a:t>
                      </a: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b="1"/>
                        <a:t>LHCb</a:t>
                      </a: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standard</a:t>
                      </a: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/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standard</a:t>
                      </a:r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/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sparse</a:t>
                      </a:r>
                      <a:r>
                        <a:rPr lang="en-US" sz="1500" baseline="0"/>
                        <a:t> or hybrid</a:t>
                      </a:r>
                      <a:endParaRPr lang="en-US" sz="1500"/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E</a:t>
                      </a:r>
                    </a:p>
                  </a:txBody>
                  <a:tcPr anchor="ctr"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/>
                        <a:buNone/>
                      </a:pPr>
                      <a:r>
                        <a:rPr lang="en-US" sz="1500"/>
                        <a:t>if</a:t>
                      </a:r>
                      <a:r>
                        <a:rPr lang="en-US" sz="1500" baseline="0"/>
                        <a:t> opportunity </a:t>
                      </a:r>
                      <a:endParaRPr lang="en-US" sz="1500"/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possibly</a:t>
                      </a:r>
                      <a:r>
                        <a:rPr lang="en-US" sz="1500" baseline="0"/>
                        <a:t> enlarged</a:t>
                      </a:r>
                      <a:endParaRPr lang="en-US" sz="1500"/>
                    </a:p>
                  </a:txBody>
                  <a:tcPr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large</a:t>
                      </a:r>
                      <a:r>
                        <a:rPr lang="en-US" sz="1500" baseline="0"/>
                        <a:t> in</a:t>
                      </a:r>
                      <a:r>
                        <a:rPr lang="en-US" sz="1500"/>
                        <a:t> </a:t>
                      </a:r>
                    </a:p>
                    <a:p>
                      <a:pPr algn="ctr"/>
                      <a:r>
                        <a:rPr lang="en-US" sz="1500"/>
                        <a:t>1 plane only</a:t>
                      </a:r>
                    </a:p>
                  </a:txBody>
                  <a:tcPr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500"/>
                    </a:p>
                  </a:txBody>
                  <a:tcPr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sparse</a:t>
                      </a:r>
                    </a:p>
                    <a:p>
                      <a:pPr algn="ctr"/>
                      <a:r>
                        <a:rPr lang="en-US" sz="1500"/>
                        <a:t>~ 36 b </a:t>
                      </a:r>
                    </a:p>
                    <a:p>
                      <a:pPr algn="ctr"/>
                      <a:r>
                        <a:rPr lang="en-US" sz="1500"/>
                        <a:t>w/</a:t>
                      </a:r>
                      <a:r>
                        <a:rPr lang="en-US" sz="1500" baseline="0"/>
                        <a:t> </a:t>
                      </a:r>
                      <a:r>
                        <a:rPr lang="en-US" sz="1500"/>
                        <a:t>16</a:t>
                      </a:r>
                      <a:r>
                        <a:rPr lang="en-US" sz="1500" baseline="0"/>
                        <a:t> </a:t>
                      </a:r>
                      <a:r>
                        <a:rPr lang="en-US" sz="1500"/>
                        <a:t>private</a:t>
                      </a:r>
                    </a:p>
                    <a:p>
                      <a:pPr algn="ctr"/>
                      <a:r>
                        <a:rPr lang="en-US" sz="1500"/>
                        <a:t>(~ Oct ‘11)</a:t>
                      </a:r>
                    </a:p>
                  </a:txBody>
                  <a:tcPr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U</a:t>
                      </a:r>
                    </a:p>
                  </a:txBody>
                  <a:tcPr anchor="ctr"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713" marR="0" indent="-11271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500"/>
                        <a:t>LDM</a:t>
                      </a:r>
                    </a:p>
                    <a:p>
                      <a:pPr marL="112713" marR="0" indent="-11271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500"/>
                        <a:t>ATLAS BPTX</a:t>
                      </a:r>
                    </a:p>
                    <a:p>
                      <a:pPr marL="112713" marR="0" indent="-11271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500"/>
                        <a:t>several scans: </a:t>
                      </a:r>
                      <a:r>
                        <a:rPr lang="en-US" sz="1500">
                          <a:sym typeface="Wingdings"/>
                        </a:rPr>
                        <a:t>reproducibility?</a:t>
                      </a:r>
                      <a:endParaRPr lang="en-US" sz="1500"/>
                    </a:p>
                    <a:p>
                      <a:pPr marL="112713" marR="0" indent="-11271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500"/>
                        <a:t>SMOG</a:t>
                      </a:r>
                    </a:p>
                    <a:p>
                      <a:pPr marL="112713" marR="0" indent="-11271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500"/>
                        <a:t>extra running w/ head-on/separt’d beams for B-G</a:t>
                      </a:r>
                    </a:p>
                  </a:txBody>
                  <a:tcPr anchor="ctr"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4366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4413" y="381000"/>
            <a:ext cx="7112000" cy="361950"/>
          </a:xfrm>
          <a:ln w="19050" cmpd="sng">
            <a:solidFill>
              <a:srgbClr val="0000FF"/>
            </a:solidFill>
          </a:ln>
        </p:spPr>
        <p:txBody>
          <a:bodyPr/>
          <a:lstStyle/>
          <a:p>
            <a:r>
              <a:rPr lang="en-US"/>
              <a:t>Tools &amp; procedures for absolute </a:t>
            </a:r>
            <a:r>
              <a:rPr lang="en-US">
                <a:latin typeface="Lucida Calligraphy"/>
                <a:cs typeface="Lucida Calligraphy"/>
              </a:rPr>
              <a:t>L </a:t>
            </a:r>
            <a:r>
              <a:rPr lang="en-US"/>
              <a:t>determination in 2012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74757" y="1065695"/>
            <a:ext cx="7772400" cy="5308600"/>
          </a:xfrm>
        </p:spPr>
        <p:txBody>
          <a:bodyPr/>
          <a:lstStyle/>
          <a:p>
            <a:r>
              <a:rPr lang="en-US"/>
              <a:t>Critical instrumentation</a:t>
            </a:r>
          </a:p>
          <a:p>
            <a:pPr lvl="1"/>
            <a:r>
              <a:rPr lang="en-US"/>
              <a:t>DCCT: monitor/maintain calibration stability over long term</a:t>
            </a:r>
          </a:p>
          <a:p>
            <a:pPr lvl="1"/>
            <a:r>
              <a:rPr lang="en-US"/>
              <a:t>FBCT + BPTX: availability of </a:t>
            </a:r>
            <a:r>
              <a:rPr lang="en-US" u="sng"/>
              <a:t>both</a:t>
            </a:r>
            <a:r>
              <a:rPr lang="en-US"/>
              <a:t> during vdM scans</a:t>
            </a:r>
          </a:p>
          <a:p>
            <a:pPr lvl="1"/>
            <a:r>
              <a:rPr lang="en-US"/>
              <a:t>LDM: automatic logging to TIMBER, both during vdM sessions &amp; physics periods (satellite corrections?)</a:t>
            </a:r>
          </a:p>
          <a:p>
            <a:pPr lvl="1"/>
            <a:r>
              <a:rPr lang="en-US"/>
              <a:t>LHCb beam-gas (SMOG active): during all vDM sessions, for all expts</a:t>
            </a:r>
          </a:p>
          <a:p>
            <a:pPr lvl="1"/>
            <a:r>
              <a:rPr lang="en-US"/>
              <a:t>ALICE ZDC: monitor satellites in vdM sessions, p-Pb; possible in pp?</a:t>
            </a:r>
          </a:p>
          <a:p>
            <a:r>
              <a:rPr lang="en-US"/>
              <a:t>LHC operations</a:t>
            </a:r>
          </a:p>
          <a:p>
            <a:pPr lvl="1"/>
            <a:r>
              <a:rPr lang="en-US">
                <a:sym typeface="Wingdings"/>
              </a:rPr>
              <a:t>Choose bunch pattern &amp; “colliding IP’s” to minimize dyn-</a:t>
            </a:r>
            <a:r>
              <a:rPr lang="en-US">
                <a:latin typeface="Symbol" charset="2"/>
                <a:cs typeface="Symbol" charset="2"/>
                <a:sym typeface="Wingdings"/>
              </a:rPr>
              <a:t>b</a:t>
            </a:r>
            <a:r>
              <a:rPr lang="en-US">
                <a:sym typeface="Wingdings"/>
              </a:rPr>
              <a:t> distortions</a:t>
            </a:r>
          </a:p>
          <a:p>
            <a:pPr lvl="2"/>
            <a:r>
              <a:rPr lang="en-US">
                <a:sym typeface="Wingdings"/>
              </a:rPr>
              <a:t>e.g. when scanning IP1, collide in IP5 but not in IP2 + 8 ?</a:t>
            </a:r>
          </a:p>
          <a:p>
            <a:pPr lvl="1"/>
            <a:r>
              <a:rPr lang="en-US">
                <a:sym typeface="Wingdings"/>
              </a:rPr>
              <a:t>No lumi levelling/optimization at IP1/2/8 during vdM scan @ IP5 (and all permutations thereof, even if only private bunches are used)</a:t>
            </a:r>
          </a:p>
          <a:p>
            <a:pPr lvl="1"/>
            <a:r>
              <a:rPr lang="en-US">
                <a:sym typeface="Wingdings"/>
              </a:rPr>
              <a:t>New scan software (esp. automated leapfrog) </a:t>
            </a:r>
          </a:p>
          <a:p>
            <a:pPr lvl="2"/>
            <a:r>
              <a:rPr lang="en-US">
                <a:sym typeface="Wingdings"/>
              </a:rPr>
              <a:t>will make scans</a:t>
            </a:r>
          </a:p>
          <a:p>
            <a:pPr lvl="3"/>
            <a:r>
              <a:rPr lang="en-US">
                <a:sym typeface="Wingdings"/>
              </a:rPr>
              <a:t>less expensive</a:t>
            </a:r>
          </a:p>
          <a:p>
            <a:pPr lvl="3"/>
            <a:r>
              <a:rPr lang="en-US">
                <a:sym typeface="Wingdings"/>
              </a:rPr>
              <a:t>more robust against  cockpit errors, DAQ failures, etc</a:t>
            </a:r>
          </a:p>
          <a:p>
            <a:pPr lvl="2"/>
            <a:r>
              <a:rPr lang="en-US">
                <a:sym typeface="Wingdings"/>
              </a:rPr>
              <a:t>will need time to be tested (and may require adjustements to DIP folders)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530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206" y="369454"/>
            <a:ext cx="8042564" cy="438728"/>
          </a:xfrm>
          <a:ln w="28575" cmpd="sng">
            <a:solidFill>
              <a:srgbClr val="0000FF"/>
            </a:solidFill>
          </a:ln>
        </p:spPr>
        <p:txBody>
          <a:bodyPr/>
          <a:lstStyle/>
          <a:p>
            <a:r>
              <a:rPr lang="en-US"/>
              <a:t>A conclusion in 7.5 words – in order of growing importance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  <a:p>
            <a:r>
              <a:rPr lang="en-US"/>
              <a:t>Dynamic </a:t>
            </a:r>
            <a:r>
              <a:rPr lang="en-US">
                <a:latin typeface="Symbol" charset="2"/>
                <a:cs typeface="Symbol" charset="2"/>
              </a:rPr>
              <a:t>b !</a:t>
            </a:r>
          </a:p>
          <a:p>
            <a:endParaRPr lang="en-US">
              <a:latin typeface="Symbol" charset="2"/>
              <a:cs typeface="Symbol" charset="2"/>
            </a:endParaRPr>
          </a:p>
          <a:p>
            <a:r>
              <a:rPr lang="en-US" sz="2000">
                <a:latin typeface="Symbol" charset="2"/>
                <a:cs typeface="Symbol" charset="2"/>
              </a:rPr>
              <a:t>   </a:t>
            </a:r>
            <a:r>
              <a:rPr lang="en-US" sz="2000">
                <a:cs typeface="Symbol" charset="2"/>
              </a:rPr>
              <a:t>ghosts &amp; satellites</a:t>
            </a:r>
          </a:p>
          <a:p>
            <a:endParaRPr lang="en-US" sz="2000">
              <a:latin typeface="Symbol" charset="2"/>
              <a:cs typeface="Symbol" charset="2"/>
            </a:endParaRPr>
          </a:p>
          <a:p>
            <a:r>
              <a:rPr lang="en-US" sz="2400"/>
              <a:t>    Redundancy </a:t>
            </a:r>
            <a:r>
              <a:rPr lang="en-US" sz="2400">
                <a:sym typeface="Wingdings"/>
              </a:rPr>
              <a:t> i</a:t>
            </a:r>
            <a:r>
              <a:rPr lang="en-US" sz="2400"/>
              <a:t>nternal consistency?</a:t>
            </a:r>
            <a:endParaRPr lang="en-US" sz="2400">
              <a:latin typeface="Symbol" charset="2"/>
              <a:cs typeface="Symbol" charset="2"/>
            </a:endParaRPr>
          </a:p>
          <a:p>
            <a:endParaRPr lang="en-US">
              <a:latin typeface="Symbol" charset="2"/>
              <a:cs typeface="Symbol" charset="2"/>
            </a:endParaRPr>
          </a:p>
          <a:p>
            <a:r>
              <a:rPr lang="en-US" sz="3200"/>
              <a:t>      Reproducibility !</a:t>
            </a:r>
          </a:p>
          <a:p>
            <a:endParaRPr lang="en-US"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03723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0182"/>
            <a:ext cx="7772400" cy="442768"/>
          </a:xfrm>
          <a:ln w="19050" cmpd="sng">
            <a:solidFill>
              <a:srgbClr val="0000FF"/>
            </a:solidFill>
          </a:ln>
        </p:spPr>
        <p:txBody>
          <a:bodyPr/>
          <a:lstStyle/>
          <a:p>
            <a:r>
              <a:rPr lang="en-US"/>
              <a:t>Bunch-current product uncertainties: </a:t>
            </a:r>
            <a:r>
              <a:rPr lang="en-US" u="sng"/>
              <a:t>major</a:t>
            </a:r>
            <a:r>
              <a:rPr lang="en-US"/>
              <a:t> progress in 2011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027361"/>
              </p:ext>
            </p:extLst>
          </p:nvPr>
        </p:nvGraphicFramePr>
        <p:xfrm>
          <a:off x="673652" y="1096817"/>
          <a:ext cx="7840870" cy="44602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460220"/>
                <a:gridCol w="1690325"/>
                <a:gridCol w="1690325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Early</a:t>
                      </a:r>
                      <a:r>
                        <a:rPr lang="en-US" sz="1600" baseline="0"/>
                        <a:t> </a:t>
                      </a:r>
                      <a:r>
                        <a:rPr lang="en-US" sz="1600"/>
                        <a:t>2010-11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2011 update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b="1">
                          <a:solidFill>
                            <a:srgbClr val="CF0E30"/>
                          </a:solidFill>
                        </a:rPr>
                        <a:t>Total intensity scale: </a:t>
                      </a:r>
                      <a:r>
                        <a:rPr lang="en-US" sz="1800" b="1" u="sng">
                          <a:solidFill>
                            <a:srgbClr val="CF0E30"/>
                          </a:solidFill>
                        </a:rPr>
                        <a:t>DCCT</a:t>
                      </a:r>
                      <a:endParaRPr lang="en-US" sz="18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/>
                        <a:t>2.7 %</a:t>
                      </a:r>
                      <a:endParaRPr lang="en-US" sz="1600" b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/>
                        <a:t>0.2 – 0.3</a:t>
                      </a:r>
                      <a:r>
                        <a:rPr lang="en-US" sz="1600" b="1" baseline="0"/>
                        <a:t> %</a:t>
                      </a:r>
                      <a:endParaRPr lang="en-US" sz="1600" b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b="1">
                          <a:solidFill>
                            <a:srgbClr val="CF0E30"/>
                          </a:solidFill>
                        </a:rPr>
                        <a:t>Bunch-by-</a:t>
                      </a:r>
                      <a:r>
                        <a:rPr lang="en-US" sz="1800" b="1" baseline="0">
                          <a:solidFill>
                            <a:srgbClr val="CF0E30"/>
                          </a:solidFill>
                        </a:rPr>
                        <a:t>bunch fractions</a:t>
                      </a:r>
                    </a:p>
                    <a:p>
                      <a:pPr marL="112713" indent="-112713" algn="l">
                        <a:buFont typeface="Arial"/>
                        <a:buChar char="•"/>
                      </a:pPr>
                      <a:r>
                        <a:rPr lang="en-US" sz="1600" b="1" u="sng" baseline="0"/>
                        <a:t>FBCT</a:t>
                      </a:r>
                    </a:p>
                    <a:p>
                      <a:pPr marL="112713" indent="-112713" algn="l">
                        <a:buFont typeface="Arial"/>
                        <a:buChar char="•"/>
                      </a:pPr>
                      <a:r>
                        <a:rPr lang="en-US" sz="1600" b="1" baseline="0"/>
                        <a:t>x-checks: BPTX, LDM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/>
                        <a:t>1.3</a:t>
                      </a:r>
                      <a:r>
                        <a:rPr lang="en-US" sz="1600" b="1" baseline="0"/>
                        <a:t> - 1.7 %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/>
                        <a:t>0.1 - 0.2 %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b="1">
                          <a:solidFill>
                            <a:srgbClr val="CF0E30"/>
                          </a:solidFill>
                        </a:rPr>
                        <a:t>Satellites</a:t>
                      </a:r>
                      <a:endParaRPr lang="en-US" sz="1800" b="1" baseline="0">
                        <a:solidFill>
                          <a:srgbClr val="CF0E30"/>
                        </a:solidFill>
                      </a:endParaRPr>
                    </a:p>
                    <a:p>
                      <a:pPr marL="112713" indent="-112713" algn="l">
                        <a:buFont typeface="Arial"/>
                        <a:buChar char="•"/>
                      </a:pPr>
                      <a:r>
                        <a:rPr lang="en-US" sz="1600" b="1" u="none" baseline="0"/>
                        <a:t>vertexing (ATLAS, CMS)</a:t>
                      </a:r>
                    </a:p>
                    <a:p>
                      <a:pPr marL="112713" indent="-112713" algn="l">
                        <a:buFont typeface="Arial"/>
                        <a:buChar char="•"/>
                      </a:pPr>
                      <a:r>
                        <a:rPr lang="en-US" sz="1600" b="1" u="none" baseline="0"/>
                        <a:t>Timing </a:t>
                      </a:r>
                    </a:p>
                    <a:p>
                      <a:pPr marL="569913" lvl="1" indent="-112713" algn="l">
                        <a:buFont typeface="Arial"/>
                        <a:buChar char="•"/>
                      </a:pPr>
                      <a:r>
                        <a:rPr lang="en-US" sz="1400" b="1" u="none" baseline="0">
                          <a:solidFill>
                            <a:srgbClr val="000000"/>
                          </a:solidFill>
                        </a:rPr>
                        <a:t>CMS ECAL</a:t>
                      </a:r>
                    </a:p>
                    <a:p>
                      <a:pPr marL="569913" lvl="1" indent="-112713" algn="l">
                        <a:buFont typeface="Arial"/>
                        <a:buChar char="•"/>
                      </a:pPr>
                      <a:r>
                        <a:rPr lang="en-US" sz="1200" b="1" u="none" baseline="0">
                          <a:solidFill>
                            <a:srgbClr val="000000"/>
                          </a:solidFill>
                        </a:rPr>
                        <a:t>ALICE </a:t>
                      </a:r>
                      <a:r>
                        <a:rPr lang="en-US" sz="1200" b="1" u="sng" baseline="0">
                          <a:solidFill>
                            <a:srgbClr val="000000"/>
                          </a:solidFill>
                        </a:rPr>
                        <a:t>ZDC</a:t>
                      </a:r>
                      <a:endParaRPr lang="en-US" sz="1400" b="1" u="sng" baseline="0">
                        <a:solidFill>
                          <a:srgbClr val="000000"/>
                        </a:solidFill>
                      </a:endParaRPr>
                    </a:p>
                    <a:p>
                      <a:pPr marL="112713" indent="-112713" algn="l">
                        <a:buFont typeface="Arial"/>
                        <a:buChar char="•"/>
                      </a:pPr>
                      <a:r>
                        <a:rPr lang="en-US" sz="1600" b="1" u="sng" baseline="0"/>
                        <a:t>LDM</a:t>
                      </a:r>
                      <a:endParaRPr lang="en-US" sz="1600" b="1" u="sng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‘Only’ ATL/CMS </a:t>
                      </a:r>
                      <a:r>
                        <a:rPr lang="en-US" sz="1600" u="sng"/>
                        <a:t>vertexing</a:t>
                      </a:r>
                    </a:p>
                    <a:p>
                      <a:pPr algn="ctr"/>
                      <a:r>
                        <a:rPr lang="en-US" sz="1600"/>
                        <a:t>+</a:t>
                      </a:r>
                      <a:r>
                        <a:rPr lang="en-US" sz="1600" baseline="0"/>
                        <a:t> </a:t>
                      </a:r>
                    </a:p>
                    <a:p>
                      <a:pPr algn="ctr"/>
                      <a:r>
                        <a:rPr lang="en-US" sz="1600" baseline="0"/>
                        <a:t>CMS ECAL</a:t>
                      </a:r>
                      <a:endParaRPr 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sng"/>
                        <a:t>LDM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/>
                        <a:t>+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/>
                        <a:t>ALICE</a:t>
                      </a:r>
                      <a:r>
                        <a:rPr lang="en-US" sz="1600" baseline="0"/>
                        <a:t> ZDC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/>
                        <a:t>(Pb-Pb only)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/>
                        <a:t>+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/>
                        <a:t>vertexing</a:t>
                      </a:r>
                      <a:endParaRPr lang="en-US" sz="160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1">
                          <a:solidFill>
                            <a:srgbClr val="CF0E30"/>
                          </a:solidFill>
                        </a:rPr>
                        <a:t>Ghost charge + debunched beam</a:t>
                      </a:r>
                    </a:p>
                    <a:p>
                      <a:pPr marL="112713" indent="-112713" algn="l">
                        <a:buFont typeface="Arial"/>
                        <a:buChar char="•"/>
                      </a:pPr>
                      <a:r>
                        <a:rPr lang="en-US" sz="1600" b="1" u="sng" baseline="0"/>
                        <a:t>LDM</a:t>
                      </a:r>
                    </a:p>
                    <a:p>
                      <a:pPr marL="112713" indent="-112713" algn="l">
                        <a:buFont typeface="Arial"/>
                        <a:buChar char="•"/>
                      </a:pPr>
                      <a:r>
                        <a:rPr lang="en-US" sz="1600" b="1" baseline="0"/>
                        <a:t>LHCb </a:t>
                      </a:r>
                      <a:r>
                        <a:rPr lang="en-US" sz="1600" b="1" u="sng" baseline="0"/>
                        <a:t>beam-gas</a:t>
                      </a:r>
                      <a:r>
                        <a:rPr lang="en-US" sz="1600" b="1" u="none" baseline="0"/>
                        <a:t> (BG)</a:t>
                      </a:r>
                    </a:p>
                    <a:p>
                      <a:pPr marL="112713" indent="-112713" algn="l">
                        <a:buFont typeface="Arial"/>
                        <a:buChar char="•"/>
                      </a:pPr>
                      <a:r>
                        <a:rPr lang="en-US" sz="1600" b="1" baseline="0"/>
                        <a:t>ATLAS BCM halo</a:t>
                      </a:r>
                      <a:endParaRPr lang="en-US" sz="1600" b="1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LHCb B-G in learning</a:t>
                      </a:r>
                      <a:r>
                        <a:rPr lang="en-US" sz="1600" baseline="0"/>
                        <a:t> curve</a:t>
                      </a:r>
                      <a:endParaRPr lang="en-US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sng">
                          <a:solidFill>
                            <a:srgbClr val="000090"/>
                          </a:solidFill>
                        </a:rPr>
                        <a:t>LDM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u="sng">
                        <a:solidFill>
                          <a:srgbClr val="000090"/>
                        </a:solidFill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sng">
                          <a:solidFill>
                            <a:srgbClr val="000090"/>
                          </a:solidFill>
                        </a:rPr>
                        <a:t>LHCb B-G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u="sng">
                        <a:solidFill>
                          <a:srgbClr val="000090"/>
                        </a:solidFill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>
                          <a:solidFill>
                            <a:srgbClr val="000090"/>
                          </a:solidFill>
                        </a:rPr>
                        <a:t>ATLAS</a:t>
                      </a:r>
                      <a:r>
                        <a:rPr lang="en-US" sz="1600" u="none" baseline="0">
                          <a:solidFill>
                            <a:srgbClr val="000090"/>
                          </a:solidFill>
                        </a:rPr>
                        <a:t> BCM ?</a:t>
                      </a:r>
                      <a:endParaRPr lang="en-US" sz="1600" u="none">
                        <a:solidFill>
                          <a:srgbClr val="00009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2422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4688" y="1820332"/>
            <a:ext cx="7772400" cy="656167"/>
          </a:xfrm>
        </p:spPr>
        <p:txBody>
          <a:bodyPr/>
          <a:lstStyle/>
          <a:p>
            <a:r>
              <a:rPr lang="en-US" sz="2800"/>
              <a:t>Additional material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2094442" y="244474"/>
            <a:ext cx="4974166" cy="361950"/>
          </a:xfrm>
          <a:ln w="19050">
            <a:solidFill>
              <a:schemeClr val="accent1"/>
            </a:solidFill>
          </a:ln>
        </p:spPr>
        <p:txBody>
          <a:bodyPr/>
          <a:lstStyle/>
          <a:p>
            <a:r>
              <a:rPr lang="en-US"/>
              <a:t>van der Meer scan: Basic Observables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4952999"/>
            <a:ext cx="7845425" cy="1628775"/>
          </a:xfrm>
        </p:spPr>
        <p:txBody>
          <a:bodyPr/>
          <a:lstStyle/>
          <a:p>
            <a:pPr>
              <a:buFont typeface="Symbol" charset="2"/>
              <a:buNone/>
            </a:pPr>
            <a:r>
              <a:rPr lang="en-US" i="1">
                <a:solidFill>
                  <a:srgbClr val="007152"/>
                </a:solidFill>
              </a:rPr>
              <a:t>n</a:t>
            </a:r>
            <a:r>
              <a:rPr lang="en-US" i="1" baseline="-25000">
                <a:solidFill>
                  <a:srgbClr val="007152"/>
                </a:solidFill>
              </a:rPr>
              <a:t>b</a:t>
            </a:r>
            <a:r>
              <a:rPr lang="en-US">
                <a:solidFill>
                  <a:srgbClr val="007152"/>
                </a:solidFill>
              </a:rPr>
              <a:t> 	= number of colliding bunch pairs</a:t>
            </a:r>
          </a:p>
          <a:p>
            <a:pPr>
              <a:buFont typeface="Symbol" charset="2"/>
              <a:buNone/>
            </a:pPr>
            <a:r>
              <a:rPr lang="en-US" i="1">
                <a:solidFill>
                  <a:srgbClr val="000000"/>
                </a:solidFill>
              </a:rPr>
              <a:t>f</a:t>
            </a:r>
            <a:r>
              <a:rPr lang="en-US" i="1" baseline="-25000">
                <a:solidFill>
                  <a:srgbClr val="000000"/>
                </a:solidFill>
              </a:rPr>
              <a:t>r</a:t>
            </a:r>
            <a:r>
              <a:rPr lang="en-US">
                <a:solidFill>
                  <a:srgbClr val="000000"/>
                </a:solidFill>
              </a:rPr>
              <a:t> 		= LHC revolution frequency</a:t>
            </a:r>
          </a:p>
          <a:p>
            <a:pPr>
              <a:buFont typeface="Symbol" charset="2"/>
              <a:buNone/>
            </a:pPr>
            <a:r>
              <a:rPr lang="en-US" sz="2000" i="1">
                <a:solidFill>
                  <a:srgbClr val="2C3BF7"/>
                </a:solidFill>
                <a:latin typeface="Symbol" charset="2"/>
                <a:sym typeface="Symbol" charset="2"/>
              </a:rPr>
              <a:t></a:t>
            </a:r>
            <a:r>
              <a:rPr lang="en-US" i="1" baseline="-25000">
                <a:solidFill>
                  <a:srgbClr val="2C3BF7"/>
                </a:solidFill>
              </a:rPr>
              <a:t>vis</a:t>
            </a:r>
            <a:r>
              <a:rPr lang="en-US">
                <a:solidFill>
                  <a:srgbClr val="2C3BF7"/>
                </a:solidFill>
              </a:rPr>
              <a:t> 	= number of </a:t>
            </a:r>
            <a:r>
              <a:rPr lang="en-US" u="sng">
                <a:solidFill>
                  <a:srgbClr val="2C3BF7"/>
                </a:solidFill>
              </a:rPr>
              <a:t>detected</a:t>
            </a:r>
            <a:r>
              <a:rPr lang="en-US">
                <a:solidFill>
                  <a:srgbClr val="2C3BF7"/>
                </a:solidFill>
              </a:rPr>
              <a:t> “events” per bunch crossing = </a:t>
            </a:r>
            <a:r>
              <a:rPr lang="en-US" i="1">
                <a:solidFill>
                  <a:srgbClr val="2C3BF7"/>
                </a:solidFill>
                <a:latin typeface="Symbol" charset="2"/>
                <a:sym typeface="Symbol" charset="2"/>
              </a:rPr>
              <a:t></a:t>
            </a:r>
            <a:r>
              <a:rPr lang="en-US" i="1">
                <a:solidFill>
                  <a:schemeClr val="accent1"/>
                </a:solidFill>
                <a:latin typeface="Symbol" charset="2"/>
                <a:sym typeface="Symbol" charset="2"/>
              </a:rPr>
              <a:t> </a:t>
            </a:r>
            <a:r>
              <a:rPr lang="en-US" i="1">
                <a:solidFill>
                  <a:srgbClr val="FF00FF"/>
                </a:solidFill>
                <a:latin typeface="Symbol" charset="2"/>
                <a:sym typeface="Symbol" charset="2"/>
              </a:rPr>
              <a:t></a:t>
            </a:r>
            <a:endParaRPr lang="en-US"/>
          </a:p>
          <a:p>
            <a:pPr>
              <a:buFont typeface="Symbol" charset="2"/>
              <a:buNone/>
            </a:pPr>
            <a:r>
              <a:rPr lang="en-US" i="1">
                <a:solidFill>
                  <a:srgbClr val="FF00FF"/>
                </a:solidFill>
                <a:latin typeface="Symbol" charset="2"/>
                <a:sym typeface="Symbol" charset="2"/>
              </a:rPr>
              <a:t></a:t>
            </a:r>
            <a:r>
              <a:rPr lang="en-US" i="1" baseline="-25000">
                <a:solidFill>
                  <a:srgbClr val="FF00FF"/>
                </a:solidFill>
              </a:rPr>
              <a:t>vis</a:t>
            </a:r>
            <a:r>
              <a:rPr lang="en-US">
                <a:solidFill>
                  <a:srgbClr val="FF00FF"/>
                </a:solidFill>
              </a:rPr>
              <a:t> 	= visible cross-section = luminosity calibration constant</a:t>
            </a:r>
          </a:p>
        </p:txBody>
      </p:sp>
      <p:pic>
        <p:nvPicPr>
          <p:cNvPr id="16" name="Picture 15" descr="Screen shot 2011-06-22 at 2.19.1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73" y="791073"/>
            <a:ext cx="8615680" cy="3933952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auto">
          <a:xfrm>
            <a:off x="1217083" y="3354917"/>
            <a:ext cx="687917" cy="529167"/>
          </a:xfrm>
          <a:prstGeom prst="rect">
            <a:avLst/>
          </a:prstGeom>
          <a:noFill/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833438" y="1052513"/>
            <a:ext cx="7239000" cy="1477962"/>
            <a:chOff x="833438" y="1052513"/>
            <a:chExt cx="7239000" cy="1477962"/>
          </a:xfrm>
        </p:grpSpPr>
        <p:pic>
          <p:nvPicPr>
            <p:cNvPr id="18434" name="Picture 5" descr="L - det form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33438" y="1052513"/>
              <a:ext cx="7239000" cy="1477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1"/>
            <p:cNvSpPr/>
            <p:nvPr/>
          </p:nvSpPr>
          <p:spPr bwMode="auto">
            <a:xfrm>
              <a:off x="6434666" y="1269999"/>
              <a:ext cx="677333" cy="254001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18249" y="1375833"/>
              <a:ext cx="518583" cy="461665"/>
            </a:xfrm>
            <a:prstGeom prst="rect">
              <a:avLst/>
            </a:prstGeom>
            <a:noFill/>
          </p:spPr>
          <p:txBody>
            <a:bodyPr vert="horz" wrap="square" rtlCol="0" anchor="ctr" anchorCtr="1">
              <a:spAutoFit/>
            </a:bodyPr>
            <a:lstStyle/>
            <a:p>
              <a:pPr algn="ctr"/>
              <a:r>
                <a:rPr lang="en-US" i="1">
                  <a:solidFill>
                    <a:srgbClr val="000000"/>
                  </a:solidFill>
                  <a:latin typeface="Times New Roman"/>
                  <a:cs typeface="Times New Roman"/>
                </a:rPr>
                <a:t>vis</a:t>
              </a: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3994150" y="1242482"/>
              <a:ext cx="673101" cy="254001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905249" y="1358901"/>
              <a:ext cx="518583" cy="461665"/>
            </a:xfrm>
            <a:prstGeom prst="rect">
              <a:avLst/>
            </a:prstGeom>
            <a:noFill/>
          </p:spPr>
          <p:txBody>
            <a:bodyPr vert="horz" wrap="square" rtlCol="0" anchor="ctr" anchorCtr="1">
              <a:spAutoFit/>
            </a:bodyPr>
            <a:lstStyle/>
            <a:p>
              <a:pPr algn="ctr"/>
              <a:r>
                <a:rPr lang="en-US" i="1">
                  <a:solidFill>
                    <a:srgbClr val="000000"/>
                  </a:solidFill>
                  <a:latin typeface="Times New Roman"/>
                  <a:cs typeface="Times New Roman"/>
                </a:rPr>
                <a:t>vis</a:t>
              </a:r>
            </a:p>
          </p:txBody>
        </p:sp>
      </p:grp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779" y="329141"/>
            <a:ext cx="4120092" cy="361950"/>
          </a:xfrm>
          <a:ln w="19050">
            <a:solidFill>
              <a:schemeClr val="accent1"/>
            </a:solidFill>
          </a:ln>
        </p:spPr>
        <p:txBody>
          <a:bodyPr/>
          <a:lstStyle/>
          <a:p>
            <a:r>
              <a:rPr lang="en-US"/>
              <a:t>Luminosity: basic observables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974" y="2868613"/>
            <a:ext cx="7845425" cy="3681412"/>
          </a:xfrm>
        </p:spPr>
        <p:txBody>
          <a:bodyPr/>
          <a:lstStyle/>
          <a:p>
            <a:pPr>
              <a:buFont typeface="Symbol" charset="2"/>
              <a:buNone/>
            </a:pPr>
            <a:r>
              <a:rPr lang="en-US" sz="2000" i="1">
                <a:solidFill>
                  <a:schemeClr val="accent1"/>
                </a:solidFill>
                <a:latin typeface="Symbol" charset="2"/>
                <a:sym typeface="Symbol" charset="2"/>
              </a:rPr>
              <a:t></a:t>
            </a:r>
            <a:r>
              <a:rPr lang="en-US">
                <a:solidFill>
                  <a:schemeClr val="accent1"/>
                </a:solidFill>
              </a:rPr>
              <a:t> 		= number of inelastic collisions per bunch crossing</a:t>
            </a:r>
          </a:p>
          <a:p>
            <a:pPr>
              <a:buFont typeface="Symbol" charset="2"/>
              <a:buNone/>
            </a:pPr>
            <a:r>
              <a:rPr lang="en-US" i="1">
                <a:solidFill>
                  <a:schemeClr val="accent1"/>
                </a:solidFill>
              </a:rPr>
              <a:t>n</a:t>
            </a:r>
            <a:r>
              <a:rPr lang="en-US" i="1" baseline="-25000">
                <a:solidFill>
                  <a:schemeClr val="accent1"/>
                </a:solidFill>
              </a:rPr>
              <a:t>b</a:t>
            </a:r>
            <a:r>
              <a:rPr lang="en-US">
                <a:solidFill>
                  <a:schemeClr val="accent1"/>
                </a:solidFill>
              </a:rPr>
              <a:t> 	= number of colliding bunch pairs</a:t>
            </a:r>
          </a:p>
          <a:p>
            <a:pPr>
              <a:buFont typeface="Symbol" charset="2"/>
              <a:buNone/>
            </a:pPr>
            <a:r>
              <a:rPr lang="en-US" i="1">
                <a:solidFill>
                  <a:schemeClr val="accent1"/>
                </a:solidFill>
              </a:rPr>
              <a:t>f</a:t>
            </a:r>
            <a:r>
              <a:rPr lang="en-US" i="1" baseline="-25000">
                <a:solidFill>
                  <a:schemeClr val="accent1"/>
                </a:solidFill>
              </a:rPr>
              <a:t>r</a:t>
            </a:r>
            <a:r>
              <a:rPr lang="en-US">
                <a:solidFill>
                  <a:schemeClr val="accent1"/>
                </a:solidFill>
              </a:rPr>
              <a:t> 		= LHC revolution frequency (11245.5 Hz)</a:t>
            </a:r>
          </a:p>
          <a:p>
            <a:pPr>
              <a:buFont typeface="Symbol" charset="2"/>
              <a:buNone/>
            </a:pPr>
            <a:r>
              <a:rPr lang="en-US" i="1">
                <a:solidFill>
                  <a:schemeClr val="accent1"/>
                </a:solidFill>
                <a:latin typeface="Symbol" charset="2"/>
                <a:sym typeface="Symbol" charset="2"/>
              </a:rPr>
              <a:t></a:t>
            </a:r>
            <a:r>
              <a:rPr lang="en-US" i="1" baseline="-25000">
                <a:solidFill>
                  <a:schemeClr val="accent1"/>
                </a:solidFill>
              </a:rPr>
              <a:t>inel</a:t>
            </a:r>
            <a:r>
              <a:rPr lang="en-US">
                <a:solidFill>
                  <a:schemeClr val="accent1"/>
                </a:solidFill>
              </a:rPr>
              <a:t> 	= total inelastic [pp] cross-section</a:t>
            </a:r>
          </a:p>
          <a:p>
            <a:pPr lvl="1">
              <a:buFont typeface="Symbol" charset="2"/>
              <a:buNone/>
            </a:pPr>
            <a:endParaRPr lang="en-US"/>
          </a:p>
          <a:p>
            <a:pPr>
              <a:buFont typeface="Symbol" charset="2"/>
              <a:buNone/>
            </a:pPr>
            <a:r>
              <a:rPr lang="en-US" sz="2000" i="1">
                <a:solidFill>
                  <a:srgbClr val="316501"/>
                </a:solidFill>
                <a:latin typeface="Symbol" charset="2"/>
                <a:sym typeface="Symbol" charset="2"/>
              </a:rPr>
              <a:t></a:t>
            </a:r>
            <a:r>
              <a:rPr lang="en-US" i="1" baseline="-25000">
                <a:solidFill>
                  <a:srgbClr val="316501"/>
                </a:solidFill>
              </a:rPr>
              <a:t>vis</a:t>
            </a:r>
            <a:r>
              <a:rPr lang="en-US">
                <a:solidFill>
                  <a:srgbClr val="316501"/>
                </a:solidFill>
              </a:rPr>
              <a:t> 	= number of </a:t>
            </a:r>
            <a:r>
              <a:rPr lang="en-US" u="sng">
                <a:solidFill>
                  <a:srgbClr val="316501"/>
                </a:solidFill>
              </a:rPr>
              <a:t>detected</a:t>
            </a:r>
            <a:r>
              <a:rPr lang="en-US">
                <a:solidFill>
                  <a:srgbClr val="316501"/>
                </a:solidFill>
              </a:rPr>
              <a:t> “events” per bunch crossing = </a:t>
            </a:r>
            <a:r>
              <a:rPr lang="en-US" i="1">
                <a:solidFill>
                  <a:schemeClr val="accent1"/>
                </a:solidFill>
                <a:latin typeface="Symbol" charset="2"/>
                <a:sym typeface="Symbol" charset="2"/>
              </a:rPr>
              <a:t> </a:t>
            </a:r>
            <a:r>
              <a:rPr lang="en-US" i="1">
                <a:solidFill>
                  <a:srgbClr val="FF00FF"/>
                </a:solidFill>
                <a:latin typeface="Symbol" charset="2"/>
                <a:sym typeface="Symbol" charset="2"/>
              </a:rPr>
              <a:t></a:t>
            </a:r>
            <a:endParaRPr lang="en-US">
              <a:solidFill>
                <a:srgbClr val="000000"/>
              </a:solidFill>
            </a:endParaRPr>
          </a:p>
          <a:p>
            <a:pPr>
              <a:buFont typeface="Symbol" charset="2"/>
              <a:buNone/>
            </a:pPr>
            <a:r>
              <a:rPr lang="en-US" sz="2000" i="1">
                <a:solidFill>
                  <a:srgbClr val="FF00FF"/>
                </a:solidFill>
                <a:latin typeface="Symbol" charset="2"/>
                <a:sym typeface="Symbol" charset="2"/>
              </a:rPr>
              <a:t></a:t>
            </a:r>
            <a:r>
              <a:rPr lang="en-US">
                <a:solidFill>
                  <a:srgbClr val="FF00FF"/>
                </a:solidFill>
              </a:rPr>
              <a:t> 		= acceptance x efficiency of luminosity detector</a:t>
            </a:r>
          </a:p>
          <a:p>
            <a:pPr lvl="2">
              <a:buFont typeface="Symbol" charset="2"/>
              <a:buNone/>
            </a:pPr>
            <a:endParaRPr lang="en-US"/>
          </a:p>
          <a:p>
            <a:pPr>
              <a:buFont typeface="Symbol" charset="2"/>
              <a:buNone/>
            </a:pPr>
            <a:r>
              <a:rPr lang="en-US" i="1">
                <a:solidFill>
                  <a:srgbClr val="FF0000"/>
                </a:solidFill>
                <a:latin typeface="Symbol" charset="2"/>
                <a:sym typeface="Symbol" charset="2"/>
              </a:rPr>
              <a:t></a:t>
            </a:r>
            <a:r>
              <a:rPr lang="en-US" i="1" baseline="-25000">
                <a:solidFill>
                  <a:srgbClr val="FF0000"/>
                </a:solidFill>
              </a:rPr>
              <a:t>vis</a:t>
            </a:r>
            <a:r>
              <a:rPr lang="en-US">
                <a:solidFill>
                  <a:srgbClr val="FF0000"/>
                </a:solidFill>
              </a:rPr>
              <a:t> 	= visible cross-section = luminosity calibration constant</a:t>
            </a:r>
            <a:endParaRPr lang="en-US"/>
          </a:p>
        </p:txBody>
      </p:sp>
      <p:sp>
        <p:nvSpPr>
          <p:cNvPr id="72711" name="Rectangle 7"/>
          <p:cNvSpPr>
            <a:spLocks noChangeArrowheads="1"/>
          </p:cNvSpPr>
          <p:nvPr/>
        </p:nvSpPr>
        <p:spPr bwMode="auto">
          <a:xfrm>
            <a:off x="1878013" y="1147763"/>
            <a:ext cx="1228725" cy="136207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sp>
        <p:nvSpPr>
          <p:cNvPr id="72712" name="Rectangle 8"/>
          <p:cNvSpPr>
            <a:spLocks noChangeArrowheads="1"/>
          </p:cNvSpPr>
          <p:nvPr/>
        </p:nvSpPr>
        <p:spPr bwMode="auto">
          <a:xfrm>
            <a:off x="3584575" y="1898650"/>
            <a:ext cx="1981200" cy="611188"/>
          </a:xfrm>
          <a:prstGeom prst="rect">
            <a:avLst/>
          </a:prstGeom>
          <a:noFill/>
          <a:ln w="19050">
            <a:solidFill>
              <a:srgbClr val="FF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sp>
        <p:nvSpPr>
          <p:cNvPr id="72713" name="Rectangle 9"/>
          <p:cNvSpPr>
            <a:spLocks noChangeArrowheads="1"/>
          </p:cNvSpPr>
          <p:nvPr/>
        </p:nvSpPr>
        <p:spPr bwMode="auto">
          <a:xfrm>
            <a:off x="6613525" y="1879600"/>
            <a:ext cx="790575" cy="50958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sp>
        <p:nvSpPr>
          <p:cNvPr id="18439" name="Rectangle 10"/>
          <p:cNvSpPr>
            <a:spLocks noChangeArrowheads="1"/>
          </p:cNvSpPr>
          <p:nvPr/>
        </p:nvSpPr>
        <p:spPr bwMode="auto">
          <a:xfrm>
            <a:off x="739775" y="1524000"/>
            <a:ext cx="679450" cy="50958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sp>
        <p:nvSpPr>
          <p:cNvPr id="72715" name="Rectangle 11"/>
          <p:cNvSpPr>
            <a:spLocks noChangeArrowheads="1"/>
          </p:cNvSpPr>
          <p:nvPr/>
        </p:nvSpPr>
        <p:spPr bwMode="auto">
          <a:xfrm>
            <a:off x="3565525" y="1185863"/>
            <a:ext cx="898525" cy="569912"/>
          </a:xfrm>
          <a:prstGeom prst="rect">
            <a:avLst/>
          </a:prstGeom>
          <a:noFill/>
          <a:ln w="19050">
            <a:solidFill>
              <a:srgbClr val="31650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sp>
        <p:nvSpPr>
          <p:cNvPr id="72716" name="Rectangle 12"/>
          <p:cNvSpPr>
            <a:spLocks noChangeArrowheads="1"/>
          </p:cNvSpPr>
          <p:nvPr/>
        </p:nvSpPr>
        <p:spPr bwMode="auto">
          <a:xfrm>
            <a:off x="5994400" y="1209675"/>
            <a:ext cx="908050" cy="569913"/>
          </a:xfrm>
          <a:prstGeom prst="rect">
            <a:avLst/>
          </a:prstGeom>
          <a:noFill/>
          <a:ln w="19050">
            <a:solidFill>
              <a:srgbClr val="31650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 autoUpdateAnimBg="0"/>
      <p:bldP spid="72712" grpId="0" animBg="1"/>
      <p:bldP spid="72713" grpId="0" animBg="1"/>
      <p:bldP spid="72715" grpId="0" animBg="1"/>
      <p:bldP spid="7271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4" descr="lumi_detectors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942624"/>
            <a:ext cx="588137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>
          <a:xfrm>
            <a:off x="741570" y="164885"/>
            <a:ext cx="7686260" cy="361950"/>
          </a:xfrm>
          <a:ln w="19050" cap="flat" algn="ctr">
            <a:solidFill>
              <a:srgbClr val="0000FF"/>
            </a:solidFill>
            <a:headEnd type="none" w="med" len="med"/>
            <a:tailEnd type="none" w="med" len="med"/>
          </a:ln>
        </p:spPr>
        <p:txBody>
          <a:bodyPr/>
          <a:lstStyle/>
          <a:p>
            <a:r>
              <a:rPr lang="en-US"/>
              <a:t>Luminosity measurements used in the ATLAS 2011 </a:t>
            </a:r>
            <a:r>
              <a:rPr lang="en-US">
                <a:latin typeface="Lucida Calligraphy"/>
                <a:cs typeface="Lucida Calligraphy"/>
              </a:rPr>
              <a:t>L</a:t>
            </a:r>
            <a:r>
              <a:rPr lang="en-US"/>
              <a:t> analysis</a:t>
            </a:r>
            <a:endParaRPr lang="en-US" u="sng">
              <a:solidFill>
                <a:srgbClr val="FF00FF"/>
              </a:solidFill>
            </a:endParaRPr>
          </a:p>
        </p:txBody>
      </p:sp>
      <p:sp>
        <p:nvSpPr>
          <p:cNvPr id="79881" name="Oval 8"/>
          <p:cNvSpPr>
            <a:spLocks noChangeArrowheads="1"/>
          </p:cNvSpPr>
          <p:nvPr/>
        </p:nvSpPr>
        <p:spPr bwMode="auto">
          <a:xfrm>
            <a:off x="6714435" y="618435"/>
            <a:ext cx="1733826" cy="761999"/>
          </a:xfrm>
          <a:prstGeom prst="ellips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88148" y="5919303"/>
            <a:ext cx="8777111" cy="694103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169863" indent="-169863" eaLnBrk="0" hangingPunct="0">
              <a:spcBef>
                <a:spcPct val="40000"/>
              </a:spcBef>
              <a:buClr>
                <a:schemeClr val="tx1"/>
              </a:buClr>
              <a:buSzPct val="75000"/>
              <a:buFont typeface="Arial"/>
              <a:buChar char="•"/>
            </a:pPr>
            <a:r>
              <a:rPr lang="en-US" sz="1600" b="1">
                <a:solidFill>
                  <a:srgbClr val="FF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bbb = bunch-by-bunch  (+ bunch-integrated over colliding bunches ATLAS triggers on)</a:t>
            </a:r>
            <a:endParaRPr lang="en-US" sz="1600" b="1">
              <a:solidFill>
                <a:srgbClr val="8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  <a:p>
            <a:pPr marL="169863" indent="-169863" eaLnBrk="0" hangingPunct="0">
              <a:spcBef>
                <a:spcPct val="40000"/>
              </a:spcBef>
              <a:buClr>
                <a:schemeClr val="tx1"/>
              </a:buClr>
              <a:buSzPct val="75000"/>
              <a:buFont typeface="Arial"/>
              <a:buChar char="•"/>
            </a:pPr>
            <a:r>
              <a:rPr lang="en-US" sz="1600" b="1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BCID-blind = sums over all BCID’s </a:t>
            </a:r>
            <a:endParaRPr lang="en-US" sz="1600" b="1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6511925" y="679450"/>
            <a:ext cx="2632075" cy="690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1800" b="1">
                <a:solidFill>
                  <a:srgbClr val="CF0E30"/>
                </a:solidFill>
                <a:latin typeface="Arial" charset="0"/>
              </a:rPr>
              <a:t>BCM: </a:t>
            </a:r>
            <a:r>
              <a:rPr lang="en-US" sz="1800" b="1">
                <a:solidFill>
                  <a:srgbClr val="FF00FF"/>
                </a:solidFill>
                <a:latin typeface="Arial" charset="0"/>
              </a:rPr>
              <a:t>bbb</a:t>
            </a:r>
          </a:p>
          <a:p>
            <a:pPr marL="800100" lvl="1" indent="-342900" eaLnBrk="0" hangingPunct="0">
              <a:spcBef>
                <a:spcPct val="20000"/>
              </a:spcBef>
              <a:buFont typeface="Arial Narrow" charset="0"/>
              <a:buChar char="–"/>
            </a:pPr>
            <a:r>
              <a:rPr lang="en-US" sz="1600" b="1">
                <a:solidFill>
                  <a:srgbClr val="000000"/>
                </a:solidFill>
                <a:latin typeface="Arial" charset="0"/>
              </a:rPr>
              <a:t>Event  </a:t>
            </a:r>
            <a:r>
              <a:rPr lang="en-US" sz="1600" b="1">
                <a:solidFill>
                  <a:srgbClr val="0000FF"/>
                </a:solidFill>
                <a:latin typeface="Arial" charset="0"/>
              </a:rPr>
              <a:t>OR, AND </a:t>
            </a:r>
            <a:r>
              <a:rPr lang="en-US" sz="1600" b="1">
                <a:solidFill>
                  <a:srgbClr val="000000"/>
                </a:solidFill>
                <a:latin typeface="Arial" charset="0"/>
              </a:rPr>
              <a:t>for BCM </a:t>
            </a:r>
            <a:r>
              <a:rPr lang="en-US" sz="1600" b="1">
                <a:solidFill>
                  <a:srgbClr val="0000FF"/>
                </a:solidFill>
                <a:latin typeface="Arial" charset="0"/>
              </a:rPr>
              <a:t>H/V separately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1800" b="1">
                <a:solidFill>
                  <a:srgbClr val="CF0E30"/>
                </a:solidFill>
                <a:latin typeface="Arial" charset="0"/>
              </a:rPr>
              <a:t>LUCID: </a:t>
            </a:r>
            <a:r>
              <a:rPr lang="en-US" sz="1800" b="1">
                <a:solidFill>
                  <a:srgbClr val="FF00FF"/>
                </a:solidFill>
                <a:latin typeface="Arial" charset="0"/>
              </a:rPr>
              <a:t>bbb</a:t>
            </a:r>
            <a:endParaRPr lang="en-US" sz="1800" b="1">
              <a:solidFill>
                <a:srgbClr val="CF0E30"/>
              </a:solidFill>
              <a:latin typeface="Arial" charset="0"/>
            </a:endParaRPr>
          </a:p>
          <a:p>
            <a:pPr marL="800100" lvl="1" indent="-342900">
              <a:spcBef>
                <a:spcPct val="20000"/>
              </a:spcBef>
              <a:buFont typeface="Arial Narrow" charset="0"/>
              <a:buChar char="–"/>
            </a:pPr>
            <a:r>
              <a:rPr lang="en-US" sz="1600" b="1">
                <a:solidFill>
                  <a:srgbClr val="000000"/>
                </a:solidFill>
                <a:latin typeface="Arial" charset="0"/>
              </a:rPr>
              <a:t>Event </a:t>
            </a:r>
            <a:r>
              <a:rPr lang="en-US" sz="1600" b="1">
                <a:solidFill>
                  <a:srgbClr val="0000FF"/>
                </a:solidFill>
                <a:latin typeface="Arial" charset="0"/>
              </a:rPr>
              <a:t>OR</a:t>
            </a:r>
            <a:r>
              <a:rPr lang="en-US" sz="1600" b="1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1600" b="1">
                <a:solidFill>
                  <a:srgbClr val="0000FF"/>
                </a:solidFill>
                <a:latin typeface="Arial" charset="0"/>
              </a:rPr>
              <a:t>AND, A, C</a:t>
            </a:r>
          </a:p>
          <a:p>
            <a:pPr marL="800100" lvl="1" indent="-342900">
              <a:spcBef>
                <a:spcPct val="20000"/>
              </a:spcBef>
              <a:buFont typeface="Arial Narrow" charset="0"/>
              <a:buChar char="–"/>
            </a:pPr>
            <a:r>
              <a:rPr lang="en-US" sz="1600" b="1">
                <a:solidFill>
                  <a:srgbClr val="999999"/>
                </a:solidFill>
                <a:latin typeface="Arial" charset="0"/>
              </a:rPr>
              <a:t>Hit OR/AND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1800" b="1">
                <a:solidFill>
                  <a:srgbClr val="CF0E30"/>
                </a:solidFill>
                <a:latin typeface="Arial" charset="0"/>
              </a:rPr>
              <a:t>vtx methods: </a:t>
            </a:r>
            <a:r>
              <a:rPr lang="en-US" sz="1800" b="1">
                <a:solidFill>
                  <a:srgbClr val="FF00FF"/>
                </a:solidFill>
                <a:latin typeface="Arial" charset="0"/>
              </a:rPr>
              <a:t>bbb</a:t>
            </a:r>
            <a:endParaRPr lang="en-US" sz="1800" b="1">
              <a:solidFill>
                <a:srgbClr val="CF0E30"/>
              </a:solidFill>
              <a:latin typeface="Arial" charset="0"/>
            </a:endParaRPr>
          </a:p>
          <a:p>
            <a:pPr marL="800100" lvl="1" indent="-342900">
              <a:spcBef>
                <a:spcPct val="20000"/>
              </a:spcBef>
              <a:buFont typeface="Arial Narrow" charset="0"/>
              <a:buChar char="–"/>
            </a:pPr>
            <a:r>
              <a:rPr lang="en-US" sz="1600" b="1">
                <a:solidFill>
                  <a:srgbClr val="000000"/>
                </a:solidFill>
                <a:latin typeface="Arial" charset="0"/>
              </a:rPr>
              <a:t>vtx-based </a:t>
            </a:r>
            <a:r>
              <a:rPr lang="en-US" sz="1600" b="1">
                <a:solidFill>
                  <a:srgbClr val="0000FF"/>
                </a:solidFill>
                <a:latin typeface="Arial" charset="0"/>
              </a:rPr>
              <a:t>event</a:t>
            </a:r>
            <a:r>
              <a:rPr lang="en-US" sz="1600" b="1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600" b="1">
                <a:solidFill>
                  <a:srgbClr val="0000FF"/>
                </a:solidFill>
                <a:latin typeface="Arial" charset="0"/>
              </a:rPr>
              <a:t> counting</a:t>
            </a:r>
          </a:p>
          <a:p>
            <a:pPr marL="800100" lvl="1" indent="-342900">
              <a:spcBef>
                <a:spcPct val="20000"/>
              </a:spcBef>
              <a:buFont typeface="Arial Narrow" charset="0"/>
              <a:buChar char="–"/>
            </a:pPr>
            <a:r>
              <a:rPr lang="en-US" sz="1600" b="1">
                <a:solidFill>
                  <a:srgbClr val="0000FF"/>
                </a:solidFill>
                <a:latin typeface="Arial" charset="0"/>
              </a:rPr>
              <a:t>vertex counting</a:t>
            </a:r>
            <a:endParaRPr lang="en-US" sz="1800" b="1">
              <a:solidFill>
                <a:srgbClr val="CF0E30"/>
              </a:solidFill>
              <a:latin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1800" b="1">
                <a:solidFill>
                  <a:srgbClr val="CF0E30"/>
                </a:solidFill>
                <a:latin typeface="Arial" charset="0"/>
              </a:rPr>
              <a:t>FCAL (fwd LAr)</a:t>
            </a:r>
          </a:p>
          <a:p>
            <a:pPr marL="800100" lvl="1" indent="-342900" eaLnBrk="0" hangingPunct="0">
              <a:spcBef>
                <a:spcPct val="20000"/>
              </a:spcBef>
              <a:buFont typeface="Arial Narrow" charset="0"/>
              <a:buChar char="–"/>
            </a:pPr>
            <a:r>
              <a:rPr lang="en-US" sz="1600" b="1">
                <a:solidFill>
                  <a:srgbClr val="800000"/>
                </a:solidFill>
                <a:latin typeface="Arial" charset="0"/>
              </a:rPr>
              <a:t>gap currents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1800" b="1">
                <a:solidFill>
                  <a:srgbClr val="CF0E30"/>
                </a:solidFill>
                <a:latin typeface="Arial" charset="0"/>
              </a:rPr>
              <a:t>TILE calorimeter</a:t>
            </a:r>
          </a:p>
          <a:p>
            <a:pPr marL="800100" lvl="1" indent="-342900">
              <a:spcBef>
                <a:spcPct val="20000"/>
              </a:spcBef>
              <a:buFont typeface="Arial Narrow" charset="0"/>
              <a:buChar char="–"/>
            </a:pPr>
            <a:r>
              <a:rPr lang="en-US" sz="1600" b="1">
                <a:solidFill>
                  <a:srgbClr val="800000"/>
                </a:solidFill>
                <a:latin typeface="Arial" charset="0"/>
              </a:rPr>
              <a:t>PMT currents</a:t>
            </a:r>
          </a:p>
          <a:p>
            <a:pPr marL="285750" indent="-285750">
              <a:spcBef>
                <a:spcPct val="20000"/>
              </a:spcBef>
              <a:buFont typeface="Arial"/>
              <a:buChar char="•"/>
            </a:pPr>
            <a:r>
              <a:rPr lang="en-US" sz="1800" b="1">
                <a:solidFill>
                  <a:srgbClr val="999999"/>
                </a:solidFill>
                <a:latin typeface="Arial" charset="0"/>
              </a:rPr>
              <a:t>RPC, Medipix, ZDC</a:t>
            </a:r>
          </a:p>
          <a:p>
            <a:pPr marL="800100" lvl="1" indent="-342900">
              <a:spcBef>
                <a:spcPct val="20000"/>
              </a:spcBef>
              <a:buFont typeface="Arial Narrow" charset="0"/>
              <a:buChar char="–"/>
            </a:pPr>
            <a:endParaRPr lang="en-US" sz="1600" b="1">
              <a:solidFill>
                <a:srgbClr val="800000"/>
              </a:solidFill>
              <a:latin typeface="Arial" charset="0"/>
            </a:endParaRPr>
          </a:p>
          <a:p>
            <a:pPr marL="800100" lvl="1" indent="-342900">
              <a:spcBef>
                <a:spcPct val="20000"/>
              </a:spcBef>
              <a:buFont typeface="Arial Narrow" charset="0"/>
              <a:buChar char="–"/>
            </a:pPr>
            <a:endParaRPr lang="en-US" sz="1600" b="1">
              <a:solidFill>
                <a:srgbClr val="800000"/>
              </a:solidFill>
              <a:latin typeface="Arial" charset="0"/>
            </a:endParaRPr>
          </a:p>
          <a:p>
            <a:pPr marL="800100" lvl="1" indent="-342900" eaLnBrk="0" hangingPunct="0">
              <a:spcBef>
                <a:spcPct val="20000"/>
              </a:spcBef>
              <a:buFont typeface="Arial Narrow" charset="0"/>
              <a:buChar char="–"/>
            </a:pPr>
            <a:endParaRPr lang="en-US" sz="1600" b="1">
              <a:solidFill>
                <a:srgbClr val="FF6600"/>
              </a:solidFill>
              <a:latin typeface="Arial" charset="0"/>
            </a:endParaRPr>
          </a:p>
          <a:p>
            <a:pPr marL="1714500" lvl="3" indent="-342900" eaLnBrk="0" hangingPunct="0">
              <a:spcBef>
                <a:spcPct val="20000"/>
              </a:spcBef>
            </a:pPr>
            <a:endParaRPr lang="en-US" sz="1600" b="1">
              <a:solidFill>
                <a:srgbClr val="376092"/>
              </a:solidFill>
              <a:latin typeface="Arial" charset="0"/>
            </a:endParaRPr>
          </a:p>
          <a:p>
            <a:pPr marL="1714500" lvl="3" indent="-342900" eaLnBrk="0" hangingPunct="0">
              <a:spcBef>
                <a:spcPct val="20000"/>
              </a:spcBef>
              <a:buFont typeface="Arial" charset="0"/>
              <a:buChar char="•"/>
            </a:pPr>
            <a:endParaRPr lang="en-US" sz="1600" b="1">
              <a:solidFill>
                <a:srgbClr val="77933C"/>
              </a:solidFill>
              <a:latin typeface="Arial" charset="0"/>
            </a:endParaRPr>
          </a:p>
          <a:p>
            <a:pPr marL="1714500" lvl="3" indent="-342900" eaLnBrk="0" hangingPunct="0">
              <a:spcBef>
                <a:spcPct val="20000"/>
              </a:spcBef>
            </a:pPr>
            <a:endParaRPr lang="en-US" sz="1200" b="1">
              <a:solidFill>
                <a:srgbClr val="000000"/>
              </a:solidFill>
              <a:latin typeface="Arial" charset="0"/>
            </a:endParaRPr>
          </a:p>
          <a:p>
            <a:pPr marL="800100" lvl="1" indent="-342900" eaLnBrk="0" hangingPunct="0">
              <a:spcBef>
                <a:spcPct val="20000"/>
              </a:spcBef>
              <a:buFont typeface="Arial Narrow" charset="0"/>
              <a:buChar char="–"/>
            </a:pPr>
            <a:endParaRPr lang="en-US" sz="1200" b="1">
              <a:solidFill>
                <a:srgbClr val="999999"/>
              </a:solidFill>
              <a:latin typeface="Arial" charset="0"/>
            </a:endParaRPr>
          </a:p>
          <a:p>
            <a:pPr marL="342900" indent="-342900" eaLnBrk="0" hangingPunct="0">
              <a:spcBef>
                <a:spcPct val="20000"/>
              </a:spcBef>
            </a:pPr>
            <a:endParaRPr lang="en-US" sz="1600" b="1">
              <a:solidFill>
                <a:srgbClr val="999999"/>
              </a:solidFill>
              <a:latin typeface="Arial" charset="0"/>
            </a:endParaRPr>
          </a:p>
          <a:p>
            <a:pPr marL="800100" lvl="1" indent="-342900" eaLnBrk="0" hangingPunct="0">
              <a:spcBef>
                <a:spcPct val="20000"/>
              </a:spcBef>
              <a:buFont typeface="Arial Narrow" charset="0"/>
              <a:buChar char="–"/>
            </a:pPr>
            <a:endParaRPr lang="en-US" sz="1600" b="1">
              <a:solidFill>
                <a:srgbClr val="999999"/>
              </a:solidFill>
              <a:latin typeface="Arial" charset="0"/>
            </a:endParaRP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endParaRPr lang="en-US" sz="1600" b="1">
              <a:solidFill>
                <a:srgbClr val="CF0E3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492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81" grpId="0" animBg="1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372" y="328083"/>
            <a:ext cx="7186082" cy="361950"/>
          </a:xfrm>
          <a:ln w="1905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>
            <a:r>
              <a:rPr lang="en-US"/>
              <a:t>van de Meer scan analysis: formalism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5800" y="878416"/>
            <a:ext cx="6330950" cy="5583767"/>
          </a:xfrm>
        </p:spPr>
        <p:txBody>
          <a:bodyPr/>
          <a:lstStyle/>
          <a:p>
            <a:r>
              <a:rPr lang="en-US"/>
              <a:t>From “event” counting (actually 0-counting) to </a:t>
            </a:r>
            <a:r>
              <a:rPr lang="en-US" i="1">
                <a:latin typeface="Symbol" charset="2"/>
                <a:cs typeface="Symbol" charset="2"/>
              </a:rPr>
              <a:t>m</a:t>
            </a:r>
            <a:r>
              <a:rPr lang="en-US" i="1" baseline="-25000">
                <a:cs typeface="Symbol" charset="2"/>
              </a:rPr>
              <a:t>vis</a:t>
            </a:r>
          </a:p>
          <a:p>
            <a:endParaRPr lang="en-US">
              <a:cs typeface="Symbol" charset="2"/>
            </a:endParaRPr>
          </a:p>
          <a:p>
            <a:endParaRPr lang="en-US">
              <a:cs typeface="Symbol" charset="2"/>
            </a:endParaRPr>
          </a:p>
          <a:p>
            <a:endParaRPr lang="en-US">
              <a:cs typeface="Symbol" charset="2"/>
            </a:endParaRPr>
          </a:p>
          <a:p>
            <a:endParaRPr lang="en-US">
              <a:cs typeface="Symbol" charset="2"/>
            </a:endParaRPr>
          </a:p>
          <a:p>
            <a:endParaRPr lang="en-US">
              <a:cs typeface="Symbol" charset="2"/>
            </a:endParaRPr>
          </a:p>
          <a:p>
            <a:endParaRPr lang="en-US">
              <a:cs typeface="Symbol" charset="2"/>
            </a:endParaRPr>
          </a:p>
          <a:p>
            <a:pPr>
              <a:buNone/>
            </a:pPr>
            <a:endParaRPr lang="en-US">
              <a:cs typeface="Symbol" charset="2"/>
            </a:endParaRPr>
          </a:p>
          <a:p>
            <a:endParaRPr lang="en-US">
              <a:cs typeface="Symbol" charset="2"/>
            </a:endParaRPr>
          </a:p>
          <a:p>
            <a:endParaRPr lang="en-US">
              <a:cs typeface="Symbol" charset="2"/>
            </a:endParaRPr>
          </a:p>
          <a:p>
            <a:pPr lvl="2"/>
            <a:endParaRPr lang="en-US">
              <a:cs typeface="Symbol" charset="2"/>
            </a:endParaRPr>
          </a:p>
          <a:p>
            <a:endParaRPr lang="en-US">
              <a:cs typeface="Symbol" charset="2"/>
            </a:endParaRPr>
          </a:p>
          <a:p>
            <a:endParaRPr lang="en-US">
              <a:cs typeface="Symbol" charset="2"/>
            </a:endParaRPr>
          </a:p>
          <a:p>
            <a:endParaRPr lang="en-US">
              <a:cs typeface="Symbol" charset="2"/>
            </a:endParaRPr>
          </a:p>
          <a:p>
            <a:endParaRPr lang="en-US">
              <a:cs typeface="Symbol" charset="2"/>
            </a:endParaRPr>
          </a:p>
          <a:p>
            <a:endParaRPr lang="en-US">
              <a:cs typeface="Symbol" charset="2"/>
            </a:endParaRPr>
          </a:p>
          <a:p>
            <a:endParaRPr lang="en-US">
              <a:cs typeface="Symbol" charset="2"/>
            </a:endParaRPr>
          </a:p>
          <a:p>
            <a:endParaRPr lang="en-US">
              <a:cs typeface="Symbol" charset="2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38666" y="1264989"/>
            <a:ext cx="8078724" cy="2196846"/>
            <a:chOff x="411162" y="1582489"/>
            <a:chExt cx="8078724" cy="2196846"/>
          </a:xfrm>
        </p:grpSpPr>
        <p:pic>
          <p:nvPicPr>
            <p:cNvPr id="8" name="Picture 7" descr="Screen shot 2011-06-21 at 5.48.48 PM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1162" y="1582489"/>
              <a:ext cx="8078724" cy="2196846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 bwMode="auto">
            <a:xfrm>
              <a:off x="719667" y="1598083"/>
              <a:ext cx="201083" cy="222250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pic>
        <p:nvPicPr>
          <p:cNvPr id="11" name="Picture 10" descr="Screen shot 2011-06-22 at 4.15.3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2831" y="3640646"/>
            <a:ext cx="3047238" cy="29871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700693" y="3983228"/>
            <a:ext cx="4231640" cy="2823972"/>
            <a:chOff x="4700693" y="3983228"/>
            <a:chExt cx="4231640" cy="2823972"/>
          </a:xfrm>
        </p:grpSpPr>
        <p:pic>
          <p:nvPicPr>
            <p:cNvPr id="5" name="Picture 4" descr="Screen shot 2012-01-29 at 2.11.58 P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0693" y="3983228"/>
              <a:ext cx="4231640" cy="2823972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 bwMode="auto">
            <a:xfrm>
              <a:off x="7270750" y="5884333"/>
              <a:ext cx="1058333" cy="254000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27000" y="3954780"/>
            <a:ext cx="4197096" cy="2903220"/>
            <a:chOff x="127000" y="3954780"/>
            <a:chExt cx="4197096" cy="2903220"/>
          </a:xfrm>
        </p:grpSpPr>
        <p:pic>
          <p:nvPicPr>
            <p:cNvPr id="22" name="Picture 21" descr="Screen shot 2012-01-28 at 10.56.09 A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000" y="3954780"/>
              <a:ext cx="4197096" cy="2903220"/>
            </a:xfrm>
            <a:prstGeom prst="rect">
              <a:avLst/>
            </a:prstGeom>
          </p:spPr>
        </p:pic>
        <p:cxnSp>
          <p:nvCxnSpPr>
            <p:cNvPr id="45" name="Straight Connector 44"/>
            <p:cNvCxnSpPr/>
            <p:nvPr/>
          </p:nvCxnSpPr>
          <p:spPr bwMode="auto">
            <a:xfrm flipV="1">
              <a:off x="2302933" y="4064000"/>
              <a:ext cx="0" cy="2349500"/>
            </a:xfrm>
            <a:prstGeom prst="line">
              <a:avLst/>
            </a:prstGeom>
            <a:solidFill>
              <a:schemeClr val="bg1"/>
            </a:solidFill>
            <a:ln w="1270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 flipV="1">
              <a:off x="2497666" y="4052358"/>
              <a:ext cx="0" cy="2349500"/>
            </a:xfrm>
            <a:prstGeom prst="line">
              <a:avLst/>
            </a:prstGeom>
            <a:solidFill>
              <a:schemeClr val="bg1"/>
            </a:solidFill>
            <a:ln w="12700" cap="flat" cmpd="sng" algn="ctr">
              <a:solidFill>
                <a:srgbClr val="2C3BF7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TextBox 42"/>
            <p:cNvSpPr txBox="1"/>
            <p:nvPr/>
          </p:nvSpPr>
          <p:spPr>
            <a:xfrm>
              <a:off x="2997200" y="5745185"/>
              <a:ext cx="1132417" cy="5770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>
                  <a:solidFill>
                    <a:srgbClr val="000000"/>
                  </a:solidFill>
                </a:rPr>
                <a:t>BCMH_EvOR</a:t>
              </a:r>
            </a:p>
            <a:p>
              <a:pPr algn="ctr"/>
              <a:r>
                <a:rPr lang="en-US" sz="1050">
                  <a:solidFill>
                    <a:srgbClr val="000000"/>
                  </a:solidFill>
                </a:rPr>
                <a:t>Scan VIII</a:t>
              </a:r>
            </a:p>
            <a:p>
              <a:pPr algn="ctr"/>
              <a:r>
                <a:rPr lang="en-US" sz="1050">
                  <a:solidFill>
                    <a:srgbClr val="000000"/>
                  </a:solidFill>
                </a:rPr>
                <a:t>Bgd-subtracted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288" y="148168"/>
            <a:ext cx="8096250" cy="361950"/>
          </a:xfrm>
        </p:spPr>
        <p:txBody>
          <a:bodyPr/>
          <a:lstStyle/>
          <a:p>
            <a:r>
              <a:rPr lang="en-US"/>
              <a:t>Consistency checks on May’11 vdM scan analysis</a:t>
            </a:r>
          </a:p>
        </p:txBody>
      </p:sp>
      <p:pic>
        <p:nvPicPr>
          <p:cNvPr id="4" name="Picture 3" descr="vdMMay_LUCID_EvtAND_sigma_vis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3460" y="715433"/>
            <a:ext cx="4320540" cy="2926080"/>
          </a:xfrm>
          <a:prstGeom prst="rect">
            <a:avLst/>
          </a:prstGeom>
        </p:spPr>
      </p:pic>
      <p:pic>
        <p:nvPicPr>
          <p:cNvPr id="6" name="Picture 5" descr="vdMMay_LUCID_EvtOR_sigma_vis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873" y="715434"/>
            <a:ext cx="4320540" cy="292608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 bwMode="auto">
          <a:xfrm rot="1991385">
            <a:off x="2411913" y="2916425"/>
            <a:ext cx="869492" cy="485458"/>
          </a:xfrm>
          <a:prstGeom prst="ellipse">
            <a:avLst/>
          </a:prstGeom>
          <a:noFill/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 rot="1991385">
            <a:off x="7051646" y="2825410"/>
            <a:ext cx="869492" cy="485458"/>
          </a:xfrm>
          <a:prstGeom prst="ellipse">
            <a:avLst/>
          </a:prstGeom>
          <a:noFill/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 rot="1991385">
            <a:off x="1720752" y="5759171"/>
            <a:ext cx="1336171" cy="730374"/>
          </a:xfrm>
          <a:prstGeom prst="ellipse">
            <a:avLst/>
          </a:prstGeom>
          <a:noFill/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6941607" y="1216138"/>
            <a:ext cx="1914525" cy="738664"/>
            <a:chOff x="6941607" y="1216138"/>
            <a:chExt cx="1914525" cy="738664"/>
          </a:xfrm>
        </p:grpSpPr>
        <p:sp>
          <p:nvSpPr>
            <p:cNvPr id="23" name="TextBox 22"/>
            <p:cNvSpPr txBox="1"/>
            <p:nvPr/>
          </p:nvSpPr>
          <p:spPr>
            <a:xfrm>
              <a:off x="7749117" y="1216138"/>
              <a:ext cx="1107015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rgbClr val="0000FF"/>
                  </a:solidFill>
                </a:rPr>
                <a:t>0.4 % </a:t>
              </a:r>
            </a:p>
            <a:p>
              <a:pPr algn="ctr"/>
              <a:r>
                <a:rPr lang="en-US" sz="1400" b="1">
                  <a:solidFill>
                    <a:srgbClr val="0000FF"/>
                  </a:solidFill>
                </a:rPr>
                <a:t> </a:t>
              </a:r>
              <a:r>
                <a:rPr lang="en-US" sz="1400" b="1">
                  <a:solidFill>
                    <a:srgbClr val="0000FF"/>
                  </a:solidFill>
                  <a:latin typeface="Symbol" charset="2"/>
                  <a:cs typeface="Symbol" charset="2"/>
                </a:rPr>
                <a:t>e</a:t>
              </a:r>
              <a:r>
                <a:rPr lang="en-US" sz="1400" b="1">
                  <a:solidFill>
                    <a:srgbClr val="0000FF"/>
                  </a:solidFill>
                </a:rPr>
                <a:t>-growth systematic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 bwMode="auto">
            <a:xfrm>
              <a:off x="6941607" y="1484842"/>
              <a:ext cx="560917" cy="1588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25" name="Straight Arrow Connector 24"/>
            <p:cNvCxnSpPr/>
            <p:nvPr/>
          </p:nvCxnSpPr>
          <p:spPr bwMode="auto">
            <a:xfrm>
              <a:off x="7622116" y="1484842"/>
              <a:ext cx="560917" cy="1588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sp>
        <p:nvSpPr>
          <p:cNvPr id="35" name="TextBox 34"/>
          <p:cNvSpPr txBox="1"/>
          <p:nvPr/>
        </p:nvSpPr>
        <p:spPr>
          <a:xfrm>
            <a:off x="723464" y="620188"/>
            <a:ext cx="350722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FF00FF"/>
                </a:solidFill>
                <a:latin typeface="Symbol" charset="2"/>
                <a:cs typeface="Symbol" charset="2"/>
              </a:rPr>
              <a:t>s</a:t>
            </a:r>
            <a:r>
              <a:rPr lang="en-US" sz="1400" b="1" baseline="-25000">
                <a:solidFill>
                  <a:srgbClr val="FF00FF"/>
                </a:solidFill>
              </a:rPr>
              <a:t>vis</a:t>
            </a:r>
            <a:r>
              <a:rPr lang="en-US" sz="1400" b="1">
                <a:solidFill>
                  <a:srgbClr val="FF00FF"/>
                </a:solidFill>
              </a:rPr>
              <a:t>: </a:t>
            </a:r>
            <a:r>
              <a:rPr lang="en-US" sz="1400" b="1" u="sng">
                <a:solidFill>
                  <a:srgbClr val="FF00FF"/>
                </a:solidFill>
              </a:rPr>
              <a:t>btwn bunches within one scan</a:t>
            </a:r>
            <a:endParaRPr lang="en-US" sz="1400" b="1">
              <a:solidFill>
                <a:srgbClr val="FF00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80406" y="2589236"/>
            <a:ext cx="1626128" cy="67710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000000"/>
                </a:solidFill>
              </a:rPr>
              <a:t>LUCID_EventOR</a:t>
            </a:r>
          </a:p>
          <a:p>
            <a:pPr algn="ctr"/>
            <a:r>
              <a:rPr lang="en-US" sz="1200" b="1">
                <a:solidFill>
                  <a:srgbClr val="FF00FF"/>
                </a:solidFill>
              </a:rPr>
              <a:t>RMS = 0.4 %</a:t>
            </a:r>
          </a:p>
          <a:p>
            <a:pPr algn="ctr"/>
            <a:r>
              <a:rPr lang="en-US" sz="1200">
                <a:solidFill>
                  <a:srgbClr val="000000"/>
                </a:solidFill>
                <a:latin typeface="Symbol" charset="2"/>
                <a:cs typeface="Symbol" charset="2"/>
              </a:rPr>
              <a:t>c</a:t>
            </a:r>
            <a:r>
              <a:rPr lang="en-US" sz="1200" baseline="30000">
                <a:solidFill>
                  <a:srgbClr val="000000"/>
                </a:solidFill>
              </a:rPr>
              <a:t>2</a:t>
            </a:r>
            <a:r>
              <a:rPr lang="en-US" sz="1200">
                <a:solidFill>
                  <a:srgbClr val="000000"/>
                </a:solidFill>
              </a:rPr>
              <a:t>/DOF = 19 / 12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123793" y="623691"/>
            <a:ext cx="357729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sz="1400" b="1" baseline="-25000">
                <a:solidFill>
                  <a:srgbClr val="0000FF"/>
                </a:solidFill>
              </a:rPr>
              <a:t>vis</a:t>
            </a:r>
            <a:r>
              <a:rPr lang="en-US" sz="1400" b="1">
                <a:solidFill>
                  <a:srgbClr val="0000FF"/>
                </a:solidFill>
              </a:rPr>
              <a:t>: </a:t>
            </a:r>
            <a:r>
              <a:rPr lang="en-US" sz="1400" b="1" u="sng">
                <a:solidFill>
                  <a:srgbClr val="0000FF"/>
                </a:solidFill>
              </a:rPr>
              <a:t>bunch-averaged btwn consecutive scans</a:t>
            </a:r>
            <a:endParaRPr lang="en-US" sz="1400" b="1">
              <a:solidFill>
                <a:srgbClr val="0000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821108" y="3739425"/>
            <a:ext cx="43228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800000"/>
                </a:solidFill>
                <a:latin typeface="Lucida Calligraphy"/>
                <a:cs typeface="Lucida Calligraphy"/>
              </a:rPr>
              <a:t>L</a:t>
            </a:r>
            <a:r>
              <a:rPr lang="en-US" sz="1400" b="1" baseline="-25000">
                <a:solidFill>
                  <a:srgbClr val="800000"/>
                </a:solidFill>
              </a:rPr>
              <a:t>sp </a:t>
            </a:r>
            <a:r>
              <a:rPr lang="en-US" sz="1400" b="1">
                <a:solidFill>
                  <a:srgbClr val="800000"/>
                </a:solidFill>
              </a:rPr>
              <a:t>(~ 1/</a:t>
            </a:r>
            <a:r>
              <a:rPr lang="en-US" sz="1400" b="1">
                <a:solidFill>
                  <a:srgbClr val="800000"/>
                </a:solidFill>
                <a:latin typeface="Symbol" charset="2"/>
                <a:cs typeface="Symbol" charset="2"/>
              </a:rPr>
              <a:t>S</a:t>
            </a:r>
            <a:r>
              <a:rPr lang="en-US" sz="1400" b="1" baseline="-25000">
                <a:solidFill>
                  <a:srgbClr val="800000"/>
                </a:solidFill>
              </a:rPr>
              <a:t>x</a:t>
            </a:r>
            <a:r>
              <a:rPr lang="en-US" sz="1400" b="1">
                <a:solidFill>
                  <a:srgbClr val="800000"/>
                </a:solidFill>
                <a:latin typeface="Symbol" charset="2"/>
                <a:cs typeface="Symbol" charset="2"/>
              </a:rPr>
              <a:t>S</a:t>
            </a:r>
            <a:r>
              <a:rPr lang="en-US" sz="1400" b="1" baseline="-25000">
                <a:solidFill>
                  <a:srgbClr val="800000"/>
                </a:solidFill>
              </a:rPr>
              <a:t>y</a:t>
            </a:r>
            <a:r>
              <a:rPr lang="en-US" sz="1400" b="1">
                <a:solidFill>
                  <a:srgbClr val="800000"/>
                </a:solidFill>
              </a:rPr>
              <a:t>) </a:t>
            </a:r>
            <a:r>
              <a:rPr lang="en-US" sz="1400" b="1" u="sng">
                <a:solidFill>
                  <a:srgbClr val="800000"/>
                </a:solidFill>
              </a:rPr>
              <a:t>consistency bwtn detectors or algorithms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1747309" y="4655722"/>
            <a:ext cx="1901825" cy="738664"/>
            <a:chOff x="6964892" y="4602805"/>
            <a:chExt cx="1901825" cy="738664"/>
          </a:xfrm>
        </p:grpSpPr>
        <p:sp>
          <p:nvSpPr>
            <p:cNvPr id="31" name="TextBox 30"/>
            <p:cNvSpPr txBox="1"/>
            <p:nvPr/>
          </p:nvSpPr>
          <p:spPr>
            <a:xfrm>
              <a:off x="7759702" y="4602805"/>
              <a:ext cx="1107015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rgbClr val="007152"/>
                  </a:solidFill>
                </a:rPr>
                <a:t>0.4 % </a:t>
              </a:r>
            </a:p>
            <a:p>
              <a:pPr algn="ctr"/>
              <a:r>
                <a:rPr lang="en-US" sz="1400" b="1">
                  <a:solidFill>
                    <a:srgbClr val="007152"/>
                  </a:solidFill>
                </a:rPr>
                <a:t>fit-model systematic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 bwMode="auto">
            <a:xfrm>
              <a:off x="6964892" y="4863042"/>
              <a:ext cx="560917" cy="1588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rgbClr val="007152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33" name="Straight Arrow Connector 32"/>
            <p:cNvCxnSpPr/>
            <p:nvPr/>
          </p:nvCxnSpPr>
          <p:spPr bwMode="auto">
            <a:xfrm>
              <a:off x="7707843" y="4868334"/>
              <a:ext cx="560917" cy="1588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rgbClr val="007152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pSp>
        <p:nvGrpSpPr>
          <p:cNvPr id="17" name="Group 16"/>
          <p:cNvGrpSpPr/>
          <p:nvPr/>
        </p:nvGrpSpPr>
        <p:grpSpPr>
          <a:xfrm>
            <a:off x="5805979" y="4059767"/>
            <a:ext cx="2158599" cy="2320396"/>
            <a:chOff x="5805979" y="4059767"/>
            <a:chExt cx="2158599" cy="2320396"/>
          </a:xfrm>
        </p:grpSpPr>
        <p:grpSp>
          <p:nvGrpSpPr>
            <p:cNvPr id="40" name="Group 39"/>
            <p:cNvGrpSpPr/>
            <p:nvPr/>
          </p:nvGrpSpPr>
          <p:grpSpPr>
            <a:xfrm>
              <a:off x="5805979" y="5165284"/>
              <a:ext cx="2158599" cy="387329"/>
              <a:chOff x="2369608" y="4488943"/>
              <a:chExt cx="2158599" cy="387329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3212152" y="4488943"/>
                <a:ext cx="1316055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>
                    <a:solidFill>
                      <a:srgbClr val="800000"/>
                    </a:solidFill>
                  </a:rPr>
                  <a:t>0.3 ± 0.1</a:t>
                </a:r>
                <a:r>
                  <a:rPr lang="en-US" sz="1400" b="1" baseline="-25000">
                    <a:solidFill>
                      <a:srgbClr val="800000"/>
                    </a:solidFill>
                  </a:rPr>
                  <a:t>stat</a:t>
                </a:r>
                <a:r>
                  <a:rPr lang="en-US" sz="1400" b="1">
                    <a:solidFill>
                      <a:srgbClr val="800000"/>
                    </a:solidFill>
                  </a:rPr>
                  <a:t> %</a:t>
                </a:r>
              </a:p>
            </p:txBody>
          </p:sp>
          <p:cxnSp>
            <p:nvCxnSpPr>
              <p:cNvPr id="28" name="Straight Arrow Connector 27"/>
              <p:cNvCxnSpPr/>
              <p:nvPr/>
            </p:nvCxnSpPr>
            <p:spPr bwMode="auto">
              <a:xfrm>
                <a:off x="2369608" y="4871509"/>
                <a:ext cx="560917" cy="1588"/>
              </a:xfrm>
              <a:prstGeom prst="straightConnector1">
                <a:avLst/>
              </a:prstGeom>
              <a:solidFill>
                <a:schemeClr val="bg1"/>
              </a:solidFill>
              <a:ln w="28575" cap="flat" cmpd="sng" algn="ctr">
                <a:solidFill>
                  <a:srgbClr val="80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cxnSp>
            <p:nvCxnSpPr>
              <p:cNvPr id="29" name="Straight Arrow Connector 28"/>
              <p:cNvCxnSpPr/>
              <p:nvPr/>
            </p:nvCxnSpPr>
            <p:spPr bwMode="auto">
              <a:xfrm>
                <a:off x="3005667" y="4874684"/>
                <a:ext cx="560917" cy="1588"/>
              </a:xfrm>
              <a:prstGeom prst="straightConnector1">
                <a:avLst/>
              </a:prstGeom>
              <a:solidFill>
                <a:schemeClr val="bg1"/>
              </a:solidFill>
              <a:ln w="28575" cap="flat" cmpd="sng" algn="ctr">
                <a:solidFill>
                  <a:srgbClr val="800000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</p:cxnSp>
        </p:grpSp>
        <p:cxnSp>
          <p:nvCxnSpPr>
            <p:cNvPr id="16" name="Straight Connector 15"/>
            <p:cNvCxnSpPr/>
            <p:nvPr/>
          </p:nvCxnSpPr>
          <p:spPr bwMode="auto">
            <a:xfrm>
              <a:off x="6434667" y="4059767"/>
              <a:ext cx="0" cy="2320396"/>
            </a:xfrm>
            <a:prstGeom prst="line">
              <a:avLst/>
            </a:prstGeom>
            <a:solidFill>
              <a:schemeClr val="bg1"/>
            </a:solidFill>
            <a:ln w="28575" cap="flat" cmpd="sng" algn="ctr">
              <a:solidFill>
                <a:srgbClr val="008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9" name="TextBox 48"/>
          <p:cNvSpPr txBox="1"/>
          <p:nvPr/>
        </p:nvSpPr>
        <p:spPr>
          <a:xfrm>
            <a:off x="608943" y="3739190"/>
            <a:ext cx="357729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007152"/>
                </a:solidFill>
                <a:latin typeface="Symbol" charset="2"/>
                <a:cs typeface="Symbol" charset="2"/>
              </a:rPr>
              <a:t>s</a:t>
            </a:r>
            <a:r>
              <a:rPr lang="en-US" sz="1400" b="1" baseline="-25000">
                <a:solidFill>
                  <a:srgbClr val="007152"/>
                </a:solidFill>
              </a:rPr>
              <a:t>vis</a:t>
            </a:r>
            <a:r>
              <a:rPr lang="en-US" sz="1400" b="1">
                <a:solidFill>
                  <a:srgbClr val="007152"/>
                </a:solidFill>
              </a:rPr>
              <a:t>: bunch-avrgd btwn </a:t>
            </a:r>
            <a:r>
              <a:rPr lang="en-US" sz="1400" b="1" u="sng">
                <a:solidFill>
                  <a:srgbClr val="007152"/>
                </a:solidFill>
              </a:rPr>
              <a:t>different fit models</a:t>
            </a:r>
            <a:endParaRPr lang="en-US" sz="1400" b="1">
              <a:solidFill>
                <a:srgbClr val="0071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38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3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406775" y="275168"/>
            <a:ext cx="2349500" cy="361950"/>
          </a:xfrm>
          <a:ln>
            <a:solidFill>
              <a:srgbClr val="0000FF"/>
            </a:solidFill>
          </a:ln>
        </p:spPr>
        <p:txBody>
          <a:bodyPr/>
          <a:lstStyle/>
          <a:p>
            <a:r>
              <a:rPr lang="en-US"/>
              <a:t>Dynamic-</a:t>
            </a:r>
            <a:r>
              <a:rPr lang="en-US">
                <a:latin typeface="Symbol" charset="2"/>
                <a:cs typeface="Symbol" charset="2"/>
              </a:rPr>
              <a:t>b</a:t>
            </a:r>
            <a:r>
              <a:rPr lang="en-US"/>
              <a:t> effect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878417"/>
            <a:ext cx="7772400" cy="5573183"/>
          </a:xfrm>
        </p:spPr>
        <p:txBody>
          <a:bodyPr/>
          <a:lstStyle/>
          <a:p>
            <a:r>
              <a:rPr lang="en-US"/>
              <a:t>The electromagnetic field produced by a B1 bunch (de)focusses the particles in the B2 bunch ( &amp; vice-versa)</a:t>
            </a:r>
            <a:endParaRPr lang="en-US">
              <a:sym typeface="Wingdings"/>
            </a:endParaRPr>
          </a:p>
          <a:p>
            <a:pPr lvl="1"/>
            <a:endParaRPr lang="en-US">
              <a:sym typeface="Wingdings"/>
            </a:endParaRPr>
          </a:p>
          <a:p>
            <a:pPr lvl="1"/>
            <a:endParaRPr lang="en-US">
              <a:sym typeface="Wingdings"/>
            </a:endParaRPr>
          </a:p>
          <a:p>
            <a:pPr lvl="1"/>
            <a:endParaRPr lang="en-US">
              <a:sym typeface="Wingdings"/>
            </a:endParaRPr>
          </a:p>
          <a:p>
            <a:pPr lvl="1"/>
            <a:r>
              <a:rPr lang="en-US">
                <a:sym typeface="Wingdings"/>
              </a:rPr>
              <a:t> beam-beam deflection (observed in May’11 vdM, consistent w/ exp.)</a:t>
            </a:r>
          </a:p>
          <a:p>
            <a:pPr lvl="1"/>
            <a:r>
              <a:rPr lang="en-US">
                <a:sym typeface="Wingdings"/>
              </a:rPr>
              <a:t> each beam acts as a (de)focussing quadrupole on the other. This modifies the machine optics, and in particular the </a:t>
            </a:r>
            <a:r>
              <a:rPr lang="en-US">
                <a:latin typeface="Symbol" charset="2"/>
                <a:cs typeface="Symbol" charset="2"/>
                <a:sym typeface="Wingdings"/>
              </a:rPr>
              <a:t>b</a:t>
            </a:r>
            <a:r>
              <a:rPr lang="en-US">
                <a:sym typeface="Wingdings"/>
              </a:rPr>
              <a:t>* values (hence the name ‘dynamic </a:t>
            </a:r>
            <a:r>
              <a:rPr lang="en-US">
                <a:latin typeface="Symbol" charset="2"/>
                <a:cs typeface="Symbol" charset="2"/>
                <a:sym typeface="Wingdings"/>
              </a:rPr>
              <a:t>b</a:t>
            </a:r>
            <a:r>
              <a:rPr lang="en-US">
                <a:sym typeface="Wingdings"/>
              </a:rPr>
              <a:t>’), in a manner that depends on</a:t>
            </a:r>
          </a:p>
          <a:p>
            <a:pPr lvl="2"/>
            <a:r>
              <a:rPr lang="en-US">
                <a:sym typeface="Wingdings"/>
              </a:rPr>
              <a:t>the magnetic lattice – and in particular the tunes</a:t>
            </a:r>
          </a:p>
          <a:p>
            <a:pPr lvl="2"/>
            <a:r>
              <a:rPr lang="en-US">
                <a:sym typeface="Wingdings"/>
              </a:rPr>
              <a:t>the bunch intensities and emittances (~ N</a:t>
            </a:r>
            <a:r>
              <a:rPr lang="en-US" baseline="-25000">
                <a:sym typeface="Wingdings"/>
              </a:rPr>
              <a:t>1,2</a:t>
            </a:r>
            <a:r>
              <a:rPr lang="en-US">
                <a:sym typeface="Wingdings"/>
              </a:rPr>
              <a:t> / </a:t>
            </a:r>
            <a:r>
              <a:rPr lang="en-US">
                <a:latin typeface="Symbol" charset="2"/>
                <a:cs typeface="Symbol" charset="2"/>
                <a:sym typeface="Wingdings"/>
              </a:rPr>
              <a:t>e</a:t>
            </a:r>
            <a:r>
              <a:rPr lang="en-US" baseline="-25000">
                <a:sym typeface="Wingdings"/>
              </a:rPr>
              <a:t>inv</a:t>
            </a:r>
            <a:r>
              <a:rPr lang="en-US">
                <a:sym typeface="Wingdings"/>
              </a:rPr>
              <a:t>)</a:t>
            </a:r>
          </a:p>
          <a:p>
            <a:pPr lvl="2"/>
            <a:r>
              <a:rPr lang="en-US">
                <a:sym typeface="Wingdings"/>
              </a:rPr>
              <a:t>whether the beams collide at other IP’s (more beam-beam, but with different phase advances between IP’s)</a:t>
            </a:r>
          </a:p>
          <a:p>
            <a:pPr lvl="2"/>
            <a:endParaRPr lang="en-US">
              <a:sym typeface="Wingdings"/>
            </a:endParaRPr>
          </a:p>
          <a:p>
            <a:r>
              <a:rPr lang="en-US">
                <a:sym typeface="Wingdings"/>
              </a:rPr>
              <a:t>During a beam-separation scan, the </a:t>
            </a:r>
            <a:r>
              <a:rPr lang="en-US" i="1">
                <a:sym typeface="Wingdings"/>
              </a:rPr>
              <a:t>dynamic-</a:t>
            </a:r>
            <a:r>
              <a:rPr lang="en-US" i="1">
                <a:latin typeface="Symbol" charset="2"/>
                <a:cs typeface="Symbol" charset="2"/>
                <a:sym typeface="Wingdings"/>
              </a:rPr>
              <a:t>b</a:t>
            </a:r>
            <a:r>
              <a:rPr lang="en-US">
                <a:sym typeface="Wingdings"/>
              </a:rPr>
              <a:t> effect may enhance (or reduce) the instantaneous luminosity, thereby </a:t>
            </a:r>
            <a:r>
              <a:rPr lang="en-US" i="1">
                <a:sym typeface="Wingdings"/>
              </a:rPr>
              <a:t>distoring the scan shape slightly </a:t>
            </a:r>
            <a:r>
              <a:rPr lang="en-US" sz="1600" b="0" i="1">
                <a:sym typeface="Wingdings"/>
              </a:rPr>
              <a:t>(first pointed out by H. Burkhardt - afaik</a:t>
            </a:r>
            <a:r>
              <a:rPr lang="en-US" sz="1600" b="0">
                <a:sym typeface="Wingdings"/>
              </a:rPr>
              <a:t>)</a:t>
            </a:r>
          </a:p>
          <a:p>
            <a:pPr lvl="2"/>
            <a:endParaRPr lang="en-US">
              <a:sym typeface="Wingdings"/>
            </a:endParaRPr>
          </a:p>
          <a:p>
            <a:pPr lvl="2"/>
            <a:endParaRPr lang="en-US"/>
          </a:p>
        </p:txBody>
      </p:sp>
      <p:pic>
        <p:nvPicPr>
          <p:cNvPr id="8" name="Picture 7" descr="Screen shot 2012-01-25 at 4.33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895" y="1610785"/>
            <a:ext cx="2956560" cy="95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720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2-29 at 6.49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527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735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3-01 at 12.56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"/>
            <a:ext cx="9144000" cy="6474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723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43417"/>
            <a:ext cx="7772400" cy="361950"/>
          </a:xfrm>
        </p:spPr>
        <p:txBody>
          <a:bodyPr/>
          <a:lstStyle/>
          <a:p>
            <a:r>
              <a:rPr lang="en-US"/>
              <a:t>CMS systematics summary</a:t>
            </a:r>
          </a:p>
        </p:txBody>
      </p:sp>
      <p:pic>
        <p:nvPicPr>
          <p:cNvPr id="4" name="Picture 3" descr="Screen shot 2012-03-01 at 9.49.0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4" y="740368"/>
            <a:ext cx="8714232" cy="587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273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809" y="334818"/>
            <a:ext cx="7996382" cy="361950"/>
          </a:xfrm>
          <a:ln w="19050" cmpd="sng">
            <a:noFill/>
          </a:ln>
        </p:spPr>
        <p:txBody>
          <a:bodyPr/>
          <a:lstStyle/>
          <a:p>
            <a:r>
              <a:rPr lang="en-US"/>
              <a:t>Bunch-current product uncertainties: </a:t>
            </a:r>
            <a:r>
              <a:rPr lang="en-US" u="sng"/>
              <a:t>major</a:t>
            </a:r>
            <a:r>
              <a:rPr lang="en-US"/>
              <a:t> progress in 2011 (2)</a:t>
            </a:r>
          </a:p>
        </p:txBody>
      </p:sp>
      <p:pic>
        <p:nvPicPr>
          <p:cNvPr id="7" name="Picture 6" descr="Screen shot 2012-02-29 at 4.41.1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99" y="908280"/>
            <a:ext cx="8390001" cy="5718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963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0182"/>
            <a:ext cx="7772400" cy="361950"/>
          </a:xfrm>
        </p:spPr>
        <p:txBody>
          <a:bodyPr/>
          <a:lstStyle/>
          <a:p>
            <a:r>
              <a:rPr lang="en-US"/>
              <a:t>LHCb systematics summary</a:t>
            </a:r>
          </a:p>
        </p:txBody>
      </p:sp>
      <p:pic>
        <p:nvPicPr>
          <p:cNvPr id="4" name="Picture 3" descr="Screen shot 2012-02-29 at 6.33.3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5" y="839470"/>
            <a:ext cx="8916670" cy="6018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03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84" y="158749"/>
            <a:ext cx="8233832" cy="361950"/>
          </a:xfrm>
          <a:ln>
            <a:solidFill>
              <a:srgbClr val="0000FF"/>
            </a:solidFill>
          </a:ln>
        </p:spPr>
        <p:txBody>
          <a:bodyPr/>
          <a:lstStyle/>
          <a:p>
            <a:r>
              <a:rPr lang="en-US">
                <a:latin typeface="+mn-lt"/>
              </a:rPr>
              <a:t>May’11 vdM analysis : self-consistency of </a:t>
            </a:r>
            <a:r>
              <a:rPr lang="en-US">
                <a:latin typeface="+mn-lt"/>
                <a:cs typeface="Symbol" charset="2"/>
              </a:rPr>
              <a:t>absolute </a:t>
            </a:r>
            <a:r>
              <a:rPr lang="en-US">
                <a:latin typeface="Lucida Calligraphy"/>
                <a:cs typeface="Lucida Calligraphy"/>
              </a:rPr>
              <a:t>L </a:t>
            </a:r>
            <a:r>
              <a:rPr lang="en-US">
                <a:latin typeface="+mn-lt"/>
                <a:cs typeface="Symbol" charset="2"/>
              </a:rPr>
              <a:t>calibration</a:t>
            </a:r>
            <a:endParaRPr lang="en-US" baseline="-25000">
              <a:latin typeface="+mn-lt"/>
            </a:endParaRPr>
          </a:p>
        </p:txBody>
      </p:sp>
      <p:pic>
        <p:nvPicPr>
          <p:cNvPr id="3" name="Picture 2" descr="fig_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552449"/>
            <a:ext cx="4608576" cy="3308096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728133" y="2061633"/>
            <a:ext cx="3335867" cy="1048611"/>
            <a:chOff x="728133" y="2061633"/>
            <a:chExt cx="3335867" cy="1048611"/>
          </a:xfrm>
        </p:grpSpPr>
        <p:cxnSp>
          <p:nvCxnSpPr>
            <p:cNvPr id="7" name="Straight Connector 6"/>
            <p:cNvCxnSpPr/>
            <p:nvPr/>
          </p:nvCxnSpPr>
          <p:spPr bwMode="auto">
            <a:xfrm>
              <a:off x="740833" y="2328333"/>
              <a:ext cx="3323167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rgbClr val="FF66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>
              <a:off x="728133" y="2637366"/>
              <a:ext cx="3323167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rgbClr val="FF66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Arrow Connector 8"/>
            <p:cNvCxnSpPr/>
            <p:nvPr/>
          </p:nvCxnSpPr>
          <p:spPr bwMode="auto">
            <a:xfrm>
              <a:off x="2243667" y="2061633"/>
              <a:ext cx="0" cy="262467"/>
            </a:xfrm>
            <a:prstGeom prst="straightConnector1">
              <a:avLst/>
            </a:prstGeom>
            <a:solidFill>
              <a:schemeClr val="bg1"/>
            </a:solidFill>
            <a:ln w="1905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4" name="Straight Arrow Connector 23"/>
            <p:cNvCxnSpPr/>
            <p:nvPr/>
          </p:nvCxnSpPr>
          <p:spPr bwMode="auto">
            <a:xfrm>
              <a:off x="2243667" y="2624667"/>
              <a:ext cx="0" cy="262467"/>
            </a:xfrm>
            <a:prstGeom prst="straightConnector1">
              <a:avLst/>
            </a:prstGeom>
            <a:solidFill>
              <a:schemeClr val="bg1"/>
            </a:solidFill>
            <a:ln w="19050" cap="flat" cmpd="sng" algn="ctr">
              <a:solidFill>
                <a:srgbClr val="FF6600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2222498" y="2802467"/>
              <a:ext cx="8128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rgbClr val="FF6600"/>
                  </a:solidFill>
                </a:rPr>
                <a:t>± 0.5 %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87413" y="802769"/>
            <a:ext cx="1102254" cy="46166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</a:rPr>
              <a:t>May’ 11 vdM</a:t>
            </a:r>
          </a:p>
          <a:p>
            <a:pPr algn="ctr"/>
            <a:r>
              <a:rPr lang="en-US" sz="1200" b="1">
                <a:solidFill>
                  <a:srgbClr val="000000"/>
                </a:solidFill>
              </a:rPr>
              <a:t>Fill 1783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384970" y="563034"/>
            <a:ext cx="4608576" cy="3308096"/>
            <a:chOff x="4384970" y="563034"/>
            <a:chExt cx="4608576" cy="3308096"/>
          </a:xfrm>
        </p:grpSpPr>
        <p:pic>
          <p:nvPicPr>
            <p:cNvPr id="8" name="Picture 7" descr="fig_16_final1.psd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84970" y="563034"/>
              <a:ext cx="4608576" cy="3308096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5201181" y="872618"/>
              <a:ext cx="1296986" cy="46166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solidFill>
                    <a:srgbClr val="000000"/>
                  </a:solidFill>
                </a:rPr>
                <a:t>Apr-Jun 2011</a:t>
              </a:r>
            </a:p>
            <a:p>
              <a:pPr algn="ctr"/>
              <a:r>
                <a:rPr lang="en-US" sz="1200" b="1">
                  <a:solidFill>
                    <a:srgbClr val="000000"/>
                  </a:solidFill>
                </a:rPr>
                <a:t>LUCID with gas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111751" y="2434168"/>
            <a:ext cx="3143250" cy="2628599"/>
            <a:chOff x="5111751" y="2434168"/>
            <a:chExt cx="3143250" cy="2628599"/>
          </a:xfrm>
        </p:grpSpPr>
        <p:sp>
          <p:nvSpPr>
            <p:cNvPr id="15" name="Oval 14"/>
            <p:cNvSpPr/>
            <p:nvPr/>
          </p:nvSpPr>
          <p:spPr bwMode="auto">
            <a:xfrm>
              <a:off x="5111751" y="2434168"/>
              <a:ext cx="3143250" cy="444500"/>
            </a:xfrm>
            <a:prstGeom prst="ellipse">
              <a:avLst/>
            </a:prstGeom>
            <a:noFill/>
            <a:ln w="19050" cap="flat" cmpd="sng" algn="ctr">
              <a:solidFill>
                <a:srgbClr val="8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131329" y="4231770"/>
              <a:ext cx="1773236" cy="83099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>
                  <a:solidFill>
                    <a:srgbClr val="800000"/>
                  </a:solidFill>
                </a:rPr>
                <a:t>Relative BCM H/V calibrations appear to have shifted by 0.7% shortly after vdM scan</a:t>
              </a:r>
            </a:p>
          </p:txBody>
        </p:sp>
        <p:cxnSp>
          <p:nvCxnSpPr>
            <p:cNvPr id="34" name="Straight Arrow Connector 33"/>
            <p:cNvCxnSpPr>
              <a:stCxn id="33" idx="0"/>
            </p:cNvCxnSpPr>
            <p:nvPr/>
          </p:nvCxnSpPr>
          <p:spPr bwMode="auto">
            <a:xfrm flipV="1">
              <a:off x="6017947" y="2899833"/>
              <a:ext cx="342636" cy="1331937"/>
            </a:xfrm>
            <a:prstGeom prst="straightConnector1">
              <a:avLst/>
            </a:prstGeom>
            <a:solidFill>
              <a:schemeClr val="bg1"/>
            </a:solidFill>
            <a:ln w="12700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30909"/>
            <a:ext cx="7772400" cy="361950"/>
          </a:xfrm>
        </p:spPr>
        <p:txBody>
          <a:bodyPr/>
          <a:lstStyle/>
          <a:p>
            <a:r>
              <a:rPr lang="en-US"/>
              <a:t>Beam-separation scan under physics conditions: CMS</a:t>
            </a:r>
          </a:p>
        </p:txBody>
      </p:sp>
      <p:pic>
        <p:nvPicPr>
          <p:cNvPr id="4" name="Picture 3" descr="HFOnFill1875XBX45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14" y="664731"/>
            <a:ext cx="3888486" cy="29146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28836" y="785669"/>
            <a:ext cx="4010891" cy="92333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8000"/>
                </a:solidFill>
              </a:rPr>
              <a:t>A scan done in June 2011, under  more or less standard data taking conditions, was used to cross-check the May’11 scan. </a:t>
            </a:r>
          </a:p>
        </p:txBody>
      </p:sp>
      <p:pic>
        <p:nvPicPr>
          <p:cNvPr id="6" name="Picture 5" descr="Screen shot 2012-02-27 at 10.53.5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155" y="3658616"/>
            <a:ext cx="5867527" cy="3199384"/>
          </a:xfrm>
          <a:prstGeom prst="rect">
            <a:avLst/>
          </a:prstGeom>
        </p:spPr>
      </p:pic>
      <p:pic>
        <p:nvPicPr>
          <p:cNvPr id="7" name="Picture 6" descr="Screen shot 2012-02-27 at 10.54.52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364" y="5917044"/>
            <a:ext cx="3530600" cy="4572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09418" y="4240068"/>
            <a:ext cx="2680855" cy="147732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008000"/>
                </a:solidFill>
              </a:rPr>
              <a:t>The June scan also provided useful data on the HF non-linearity</a:t>
            </a:r>
          </a:p>
          <a:p>
            <a:pPr algn="ctr"/>
            <a:endParaRPr lang="en-US" sz="1800" dirty="0">
              <a:solidFill>
                <a:srgbClr val="008000"/>
              </a:solidFill>
            </a:endParaRPr>
          </a:p>
          <a:p>
            <a:pPr algn="ctr"/>
            <a:r>
              <a:rPr lang="en-US" sz="1800" dirty="0" smtClean="0">
                <a:solidFill>
                  <a:srgbClr val="008000"/>
                </a:solidFill>
              </a:rPr>
              <a:t>(1/</a:t>
            </a:r>
            <a:r>
              <a:rPr lang="en-US" sz="1800" dirty="0" smtClean="0">
                <a:solidFill>
                  <a:srgbClr val="008000"/>
                </a:solidFill>
                <a:latin typeface="Lucida Calligraphy"/>
                <a:cs typeface="Lucida Calligraphy"/>
              </a:rPr>
              <a:t>L</a:t>
            </a:r>
            <a:r>
              <a:rPr lang="en-US" sz="1800" dirty="0" smtClean="0">
                <a:solidFill>
                  <a:srgbClr val="008000"/>
                </a:solidFill>
              </a:rPr>
              <a:t>) d</a:t>
            </a:r>
            <a:r>
              <a:rPr lang="en-US" sz="1800" dirty="0" smtClean="0">
                <a:solidFill>
                  <a:srgbClr val="008000"/>
                </a:solidFill>
                <a:latin typeface="Lucida Calligraphy"/>
                <a:cs typeface="Lucida Calligraphy"/>
              </a:rPr>
              <a:t>L</a:t>
            </a:r>
            <a:r>
              <a:rPr lang="en-US" sz="1800" dirty="0" smtClean="0">
                <a:solidFill>
                  <a:srgbClr val="008000"/>
                </a:solidFill>
              </a:rPr>
              <a:t>/d</a:t>
            </a:r>
            <a:r>
              <a:rPr lang="en-US" sz="18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m</a:t>
            </a:r>
            <a:r>
              <a:rPr lang="en-US" sz="1800" dirty="0" smtClean="0">
                <a:solidFill>
                  <a:srgbClr val="008000"/>
                </a:solidFill>
              </a:rPr>
              <a:t> ~ 1% </a:t>
            </a:r>
            <a:endParaRPr lang="en-US" sz="1800" dirty="0">
              <a:solidFill>
                <a:srgbClr val="008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0127" y="1801516"/>
            <a:ext cx="4826000" cy="13970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7377545" y="2371953"/>
            <a:ext cx="1674091" cy="733774"/>
            <a:chOff x="7377545" y="2371953"/>
            <a:chExt cx="1674091" cy="733774"/>
          </a:xfrm>
        </p:grpSpPr>
        <p:sp>
          <p:nvSpPr>
            <p:cNvPr id="12" name="TextBox 11"/>
            <p:cNvSpPr txBox="1"/>
            <p:nvPr/>
          </p:nvSpPr>
          <p:spPr>
            <a:xfrm rot="16200000">
              <a:off x="8479819" y="2569563"/>
              <a:ext cx="7337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000FF"/>
                  </a:solidFill>
                </a:rPr>
                <a:t>1.5%</a:t>
              </a:r>
              <a:endParaRPr lang="en-US" sz="1600" dirty="0">
                <a:solidFill>
                  <a:srgbClr val="0000FF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7377545" y="2493818"/>
              <a:ext cx="1674091" cy="577273"/>
            </a:xfrm>
            <a:prstGeom prst="rect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6156037"/>
            <a:ext cx="1385454" cy="701963"/>
          </a:xfrm>
          <a:prstGeom prst="rect">
            <a:avLst/>
          </a:prstGeom>
          <a:solidFill>
            <a:srgbClr val="000000"/>
          </a:solidFill>
          <a:ln w="127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1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Monotype Sorts" charset="2"/>
              <a:buChar char=""/>
              <a:defRPr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  <a:cs typeface="ＭＳ Ｐゴシック" charset="-128"/>
              </a:defRPr>
            </a:lvl1pPr>
            <a:lvl2pPr marL="6858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charset="2"/>
              <a:buChar char=""/>
              <a:defRPr sz="1600" b="1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rgbClr val="316501"/>
              </a:buClr>
              <a:buSzPct val="75000"/>
              <a:buFont typeface="Monotype Sorts" charset="2"/>
              <a:buChar char=""/>
              <a:defRPr sz="1400" b="1">
                <a:solidFill>
                  <a:srgbClr val="316501"/>
                </a:solidFill>
                <a:latin typeface="+mn-lt"/>
                <a:ea typeface="ＭＳ Ｐゴシック" charset="-128"/>
              </a:defRPr>
            </a:lvl3pPr>
            <a:lvl4pPr marL="15430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rgbClr val="004E47"/>
              </a:buClr>
              <a:buSzPct val="75000"/>
              <a:buFont typeface="Monotype Sorts" charset="2"/>
              <a:buChar char=""/>
              <a:defRPr sz="1200" b="1">
                <a:solidFill>
                  <a:srgbClr val="004E47"/>
                </a:solidFill>
                <a:latin typeface="+mn-lt"/>
                <a:ea typeface="ＭＳ Ｐゴシック" charset="-128"/>
              </a:defRPr>
            </a:lvl4pPr>
            <a:lvl5pPr marL="20002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00000"/>
              <a:buChar char="–"/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</a:defRPr>
            </a:lvl5pPr>
            <a:lvl6pPr marL="24574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00000"/>
              <a:buChar char="–"/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</a:defRPr>
            </a:lvl6pPr>
            <a:lvl7pPr marL="29146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00000"/>
              <a:buChar char="–"/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</a:defRPr>
            </a:lvl7pPr>
            <a:lvl8pPr marL="33718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00000"/>
              <a:buChar char="–"/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</a:defRPr>
            </a:lvl8pPr>
            <a:lvl9pPr marL="38290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00000"/>
              <a:buChar char="–"/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</a:defRPr>
            </a:lvl9pPr>
          </a:lstStyle>
          <a:p>
            <a:pPr marL="0" indent="0" algn="ctr">
              <a:buNone/>
            </a:pPr>
            <a:r>
              <a:rPr lang="en-US" sz="1600" i="1">
                <a:solidFill>
                  <a:srgbClr val="FFFF00"/>
                </a:solidFill>
              </a:rPr>
              <a:t>LPC </a:t>
            </a:r>
          </a:p>
          <a:p>
            <a:pPr marL="0" indent="0" algn="ctr">
              <a:buNone/>
            </a:pPr>
            <a:r>
              <a:rPr lang="en-US" sz="1600" i="1">
                <a:solidFill>
                  <a:srgbClr val="FFFF00"/>
                </a:solidFill>
              </a:rPr>
              <a:t>30 Jan 12</a:t>
            </a:r>
            <a:endParaRPr lang="en-US" sz="16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255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8320" y="853440"/>
            <a:ext cx="8097520" cy="5699760"/>
          </a:xfrm>
          <a:noFill/>
          <a:ln/>
        </p:spPr>
        <p:txBody>
          <a:bodyPr/>
          <a:lstStyle/>
          <a:p>
            <a:pPr marL="0" indent="0">
              <a:buNone/>
            </a:pPr>
            <a:r>
              <a:rPr lang="en-US">
                <a:sym typeface="Wingdings"/>
              </a:rPr>
              <a:t>‘</a:t>
            </a:r>
            <a:r>
              <a:rPr lang="en-US">
                <a:latin typeface="Symbol" charset="2"/>
                <a:cs typeface="Symbol" charset="2"/>
                <a:sym typeface="Wingdings"/>
              </a:rPr>
              <a:t>m </a:t>
            </a:r>
            <a:r>
              <a:rPr lang="en-US">
                <a:cs typeface="Symbol" charset="2"/>
                <a:sym typeface="Wingdings"/>
              </a:rPr>
              <a:t>sweep</a:t>
            </a:r>
            <a:r>
              <a:rPr lang="en-US">
                <a:sym typeface="Wingdings"/>
              </a:rPr>
              <a:t>’ performed by beam-separation in F 2086 (873 b, </a:t>
            </a:r>
            <a:r>
              <a:rPr lang="en-US">
                <a:latin typeface="Lucida Calligraphy"/>
                <a:cs typeface="Lucida Calligraphy"/>
                <a:sym typeface="Wingdings"/>
              </a:rPr>
              <a:t>L</a:t>
            </a:r>
            <a:r>
              <a:rPr lang="en-US">
                <a:sym typeface="Wingdings"/>
              </a:rPr>
              <a:t> ~ 1.9 10</a:t>
            </a:r>
            <a:r>
              <a:rPr lang="en-US" baseline="30000">
                <a:sym typeface="Wingdings"/>
              </a:rPr>
              <a:t>33</a:t>
            </a:r>
            <a:r>
              <a:rPr lang="en-US">
                <a:sym typeface="Wingdings"/>
              </a:rPr>
              <a:t>) </a:t>
            </a:r>
          </a:p>
          <a:p>
            <a:pPr marL="457200" lvl="1" indent="0">
              <a:buNone/>
            </a:pPr>
            <a:r>
              <a:rPr lang="en-US">
                <a:solidFill>
                  <a:srgbClr val="FF00FF"/>
                </a:solidFill>
                <a:sym typeface="Wingdings"/>
              </a:rPr>
              <a:t> c</a:t>
            </a:r>
            <a:r>
              <a:rPr lang="en-US">
                <a:solidFill>
                  <a:srgbClr val="FF00FF"/>
                </a:solidFill>
              </a:rPr>
              <a:t>haracterize the relative </a:t>
            </a:r>
            <a:r>
              <a:rPr lang="en-US">
                <a:solidFill>
                  <a:srgbClr val="FF00FF"/>
                </a:solidFill>
                <a:latin typeface="Symbol" charset="2"/>
                <a:cs typeface="Symbol" charset="2"/>
              </a:rPr>
              <a:t>m</a:t>
            </a:r>
            <a:r>
              <a:rPr lang="en-US">
                <a:solidFill>
                  <a:srgbClr val="FF00FF"/>
                </a:solidFill>
              </a:rPr>
              <a:t>-dep.</a:t>
            </a:r>
            <a:r>
              <a:rPr lang="en-US"/>
              <a:t> of BCM H/V, FCal, LUCID, TILE, vtx algos</a:t>
            </a:r>
          </a:p>
          <a:p>
            <a:pPr lvl="1"/>
            <a:endParaRPr lang="en-US"/>
          </a:p>
          <a:p>
            <a:pPr lvl="1"/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>
              <a:latin typeface="Symbol" charset="2"/>
              <a:cs typeface="Symbol" charset="2"/>
            </a:endParaRPr>
          </a:p>
          <a:p>
            <a:pPr lvl="2"/>
            <a:endParaRPr lang="en-US">
              <a:sym typeface="Wingdings"/>
            </a:endParaRPr>
          </a:p>
          <a:p>
            <a:pPr lvl="2"/>
            <a:endParaRPr lang="en-US">
              <a:sym typeface="Wingdings"/>
            </a:endParaRPr>
          </a:p>
          <a:p>
            <a:pPr lvl="2"/>
            <a:endParaRPr lang="en-US"/>
          </a:p>
          <a:p>
            <a:pPr lvl="1"/>
            <a:endParaRPr lang="en-US">
              <a:sym typeface="Wingdings"/>
            </a:endParaRPr>
          </a:p>
          <a:p>
            <a:endParaRPr lang="en-US">
              <a:sym typeface="Wingdings"/>
            </a:endParaRPr>
          </a:p>
          <a:p>
            <a:pPr lvl="2"/>
            <a:endParaRPr lang="en-US"/>
          </a:p>
          <a:p>
            <a:pPr lvl="1">
              <a:buNone/>
            </a:pPr>
            <a:r>
              <a:rPr lang="en-US"/>
              <a:t> 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15669"/>
            <a:ext cx="8382000" cy="361950"/>
          </a:xfrm>
          <a:noFill/>
          <a:ln>
            <a:noFill/>
          </a:ln>
        </p:spPr>
        <p:txBody>
          <a:bodyPr/>
          <a:lstStyle/>
          <a:p>
            <a:r>
              <a:rPr lang="en-US">
                <a:latin typeface="+mn-lt"/>
                <a:cs typeface="Symbol" charset="2"/>
              </a:rPr>
              <a:t>Direct measurement of </a:t>
            </a:r>
            <a:r>
              <a:rPr lang="en-US">
                <a:latin typeface="Symbol" charset="2"/>
                <a:cs typeface="Symbol" charset="2"/>
              </a:rPr>
              <a:t>m</a:t>
            </a:r>
            <a:r>
              <a:rPr lang="en-US"/>
              <a:t>-dependence</a:t>
            </a:r>
            <a:r>
              <a:rPr lang="en-US">
                <a:latin typeface="+mn-lt"/>
              </a:rPr>
              <a:t>: ATLAS </a:t>
            </a:r>
            <a:r>
              <a:rPr lang="en-US">
                <a:latin typeface="+mn-lt"/>
                <a:cs typeface="Symbol" charset="2"/>
              </a:rPr>
              <a:t>pile-up (‘</a:t>
            </a:r>
            <a:r>
              <a:rPr lang="en-US">
                <a:latin typeface="Symbol" charset="2"/>
                <a:cs typeface="Symbol" charset="2"/>
              </a:rPr>
              <a:t>m</a:t>
            </a:r>
            <a:r>
              <a:rPr lang="en-US">
                <a:latin typeface="+mn-lt"/>
                <a:cs typeface="Symbol" charset="2"/>
              </a:rPr>
              <a:t>’) </a:t>
            </a:r>
            <a:r>
              <a:rPr lang="en-US">
                <a:latin typeface="+mn-lt"/>
              </a:rPr>
              <a:t>scan</a:t>
            </a:r>
          </a:p>
        </p:txBody>
      </p:sp>
      <p:pic>
        <p:nvPicPr>
          <p:cNvPr id="17" name="Picture 16" descr="Screen shot 2011-09-12 at 12.18.2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885" y="1648884"/>
            <a:ext cx="5496052" cy="185826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380903" y="1821603"/>
            <a:ext cx="2448560" cy="1384995"/>
          </a:xfrm>
          <a:prstGeom prst="rect">
            <a:avLst/>
          </a:prstGeom>
          <a:noFill/>
          <a:ln>
            <a:solidFill>
              <a:srgbClr val="23232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i="1">
                <a:solidFill>
                  <a:srgbClr val="232323"/>
                </a:solidFill>
              </a:rPr>
              <a:t>3 scans, covering </a:t>
            </a:r>
          </a:p>
          <a:p>
            <a:pPr algn="ctr"/>
            <a:r>
              <a:rPr lang="en-US" sz="1400" b="1" i="1">
                <a:solidFill>
                  <a:srgbClr val="232323"/>
                </a:solidFill>
              </a:rPr>
              <a:t>10 - 15 &gt; </a:t>
            </a:r>
            <a:r>
              <a:rPr lang="en-US" sz="1400" b="1" i="1">
                <a:solidFill>
                  <a:srgbClr val="232323"/>
                </a:solidFill>
                <a:latin typeface="Symbol" charset="2"/>
                <a:cs typeface="Symbol" charset="2"/>
              </a:rPr>
              <a:t>m</a:t>
            </a:r>
            <a:r>
              <a:rPr lang="en-US" sz="1400" b="1" i="1">
                <a:solidFill>
                  <a:srgbClr val="232323"/>
                </a:solidFill>
              </a:rPr>
              <a:t> &gt; 0.02</a:t>
            </a:r>
          </a:p>
          <a:p>
            <a:pPr algn="ctr"/>
            <a:r>
              <a:rPr lang="en-US" sz="1400" i="1">
                <a:solidFill>
                  <a:srgbClr val="232323"/>
                </a:solidFill>
              </a:rPr>
              <a:t>i.e. all the way from </a:t>
            </a:r>
          </a:p>
          <a:p>
            <a:pPr algn="ctr"/>
            <a:r>
              <a:rPr lang="en-US" sz="1400" i="1">
                <a:solidFill>
                  <a:srgbClr val="232323"/>
                </a:solidFill>
              </a:rPr>
              <a:t>normal physics conditions </a:t>
            </a:r>
          </a:p>
          <a:p>
            <a:pPr algn="ctr"/>
            <a:r>
              <a:rPr lang="en-US" sz="1400" i="1">
                <a:solidFill>
                  <a:srgbClr val="232323"/>
                </a:solidFill>
              </a:rPr>
              <a:t>to (slightly below) the </a:t>
            </a:r>
            <a:r>
              <a:rPr lang="en-US" sz="1400" i="1">
                <a:solidFill>
                  <a:srgbClr val="232323"/>
                </a:solidFill>
                <a:latin typeface="Symbol" charset="2"/>
                <a:cs typeface="Symbol" charset="2"/>
              </a:rPr>
              <a:t>m </a:t>
            </a:r>
            <a:r>
              <a:rPr lang="en-US" sz="1400" i="1">
                <a:solidFill>
                  <a:srgbClr val="232323"/>
                </a:solidFill>
              </a:rPr>
              <a:t>regime for the </a:t>
            </a:r>
            <a:r>
              <a:rPr lang="en-US" sz="1400" i="1">
                <a:solidFill>
                  <a:srgbClr val="232323"/>
                </a:solidFill>
                <a:latin typeface="Symbol" charset="2"/>
                <a:cs typeface="Symbol" charset="2"/>
              </a:rPr>
              <a:t>b</a:t>
            </a:r>
            <a:r>
              <a:rPr lang="en-US" sz="1400" i="1">
                <a:solidFill>
                  <a:srgbClr val="232323"/>
                </a:solidFill>
              </a:rPr>
              <a:t>* = 90 m ALFA run</a:t>
            </a:r>
          </a:p>
        </p:txBody>
      </p:sp>
      <p:pic>
        <p:nvPicPr>
          <p:cNvPr id="25" name="Picture 2" descr="E:\PaperPlots\muScan_3_perLB_newFcalCalib_newTil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492" y="3572764"/>
            <a:ext cx="4699508" cy="3285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5202259" y="4923559"/>
            <a:ext cx="3327400" cy="1028700"/>
            <a:chOff x="757767" y="4923559"/>
            <a:chExt cx="3327400" cy="1028700"/>
          </a:xfrm>
        </p:grpSpPr>
        <p:cxnSp>
          <p:nvCxnSpPr>
            <p:cNvPr id="10" name="Straight Connector 9"/>
            <p:cNvCxnSpPr/>
            <p:nvPr/>
          </p:nvCxnSpPr>
          <p:spPr bwMode="auto">
            <a:xfrm>
              <a:off x="757767" y="5249525"/>
              <a:ext cx="3323167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rgbClr val="FF66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762000" y="5702491"/>
              <a:ext cx="3323167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rgbClr val="FF66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 bwMode="auto">
            <a:xfrm>
              <a:off x="2211918" y="4980708"/>
              <a:ext cx="0" cy="262467"/>
            </a:xfrm>
            <a:prstGeom prst="straightConnector1">
              <a:avLst/>
            </a:prstGeom>
            <a:solidFill>
              <a:schemeClr val="bg1"/>
            </a:solidFill>
            <a:ln w="1905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>
              <a:off x="2211918" y="5689792"/>
              <a:ext cx="0" cy="262467"/>
            </a:xfrm>
            <a:prstGeom prst="straightConnector1">
              <a:avLst/>
            </a:prstGeom>
            <a:solidFill>
              <a:schemeClr val="bg1"/>
            </a:solidFill>
            <a:ln w="19050" cap="flat" cmpd="sng" algn="ctr">
              <a:solidFill>
                <a:srgbClr val="FF6600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1388533" y="4923559"/>
              <a:ext cx="8128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rgbClr val="FF6600"/>
                  </a:solidFill>
                </a:rPr>
                <a:t>± 1 %</a:t>
              </a:r>
            </a:p>
          </p:txBody>
        </p:sp>
      </p:grpSp>
      <p:pic>
        <p:nvPicPr>
          <p:cNvPr id="23" name="Picture 2" descr="E:\PaperPlots\muScan_3_perBCI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2764"/>
            <a:ext cx="4699508" cy="3285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800608" y="4995332"/>
            <a:ext cx="3532717" cy="1289052"/>
            <a:chOff x="5245100" y="4995332"/>
            <a:chExt cx="3532717" cy="1289052"/>
          </a:xfrm>
        </p:grpSpPr>
        <p:cxnSp>
          <p:nvCxnSpPr>
            <p:cNvPr id="15" name="Straight Connector 14"/>
            <p:cNvCxnSpPr/>
            <p:nvPr/>
          </p:nvCxnSpPr>
          <p:spPr bwMode="auto">
            <a:xfrm>
              <a:off x="5245100" y="5257799"/>
              <a:ext cx="3528483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rgbClr val="FF66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5245100" y="5748865"/>
              <a:ext cx="3532717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rgbClr val="FF66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Arrow Connector 18"/>
            <p:cNvCxnSpPr/>
            <p:nvPr/>
          </p:nvCxnSpPr>
          <p:spPr bwMode="auto">
            <a:xfrm>
              <a:off x="6731001" y="4995332"/>
              <a:ext cx="0" cy="262467"/>
            </a:xfrm>
            <a:prstGeom prst="straightConnector1">
              <a:avLst/>
            </a:prstGeom>
            <a:solidFill>
              <a:schemeClr val="bg1"/>
            </a:solidFill>
            <a:ln w="1905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>
              <a:off x="6731001" y="5753100"/>
              <a:ext cx="0" cy="262467"/>
            </a:xfrm>
            <a:prstGeom prst="straightConnector1">
              <a:avLst/>
            </a:prstGeom>
            <a:solidFill>
              <a:schemeClr val="bg1"/>
            </a:solidFill>
            <a:ln w="19050" cap="flat" cmpd="sng" algn="ctr">
              <a:solidFill>
                <a:srgbClr val="FF6600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sp>
          <p:nvSpPr>
            <p:cNvPr id="21" name="TextBox 20"/>
            <p:cNvSpPr txBox="1"/>
            <p:nvPr/>
          </p:nvSpPr>
          <p:spPr>
            <a:xfrm>
              <a:off x="6343650" y="5976607"/>
              <a:ext cx="8128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rgbClr val="FF6600"/>
                  </a:solidFill>
                </a:rPr>
                <a:t>± 1 %</a:t>
              </a:r>
            </a:p>
          </p:txBody>
        </p:sp>
      </p:grp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6858000" y="5848902"/>
            <a:ext cx="1870365" cy="368576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1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Monotype Sorts" charset="2"/>
              <a:buChar char=""/>
              <a:defRPr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  <a:cs typeface="ＭＳ Ｐゴシック" charset="-128"/>
              </a:defRPr>
            </a:lvl1pPr>
            <a:lvl2pPr marL="6858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charset="2"/>
              <a:buChar char=""/>
              <a:defRPr sz="1600" b="1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rgbClr val="316501"/>
              </a:buClr>
              <a:buSzPct val="75000"/>
              <a:buFont typeface="Monotype Sorts" charset="2"/>
              <a:buChar char=""/>
              <a:defRPr sz="1400" b="1">
                <a:solidFill>
                  <a:srgbClr val="316501"/>
                </a:solidFill>
                <a:latin typeface="+mn-lt"/>
                <a:ea typeface="ＭＳ Ｐゴシック" charset="-128"/>
              </a:defRPr>
            </a:lvl3pPr>
            <a:lvl4pPr marL="15430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rgbClr val="004E47"/>
              </a:buClr>
              <a:buSzPct val="75000"/>
              <a:buFont typeface="Monotype Sorts" charset="2"/>
              <a:buChar char=""/>
              <a:defRPr sz="1200" b="1">
                <a:solidFill>
                  <a:srgbClr val="004E47"/>
                </a:solidFill>
                <a:latin typeface="+mn-lt"/>
                <a:ea typeface="ＭＳ Ｐゴシック" charset="-128"/>
              </a:defRPr>
            </a:lvl4pPr>
            <a:lvl5pPr marL="20002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00000"/>
              <a:buChar char="–"/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</a:defRPr>
            </a:lvl5pPr>
            <a:lvl6pPr marL="24574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00000"/>
              <a:buChar char="–"/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</a:defRPr>
            </a:lvl6pPr>
            <a:lvl7pPr marL="29146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00000"/>
              <a:buChar char="–"/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</a:defRPr>
            </a:lvl7pPr>
            <a:lvl8pPr marL="33718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00000"/>
              <a:buChar char="–"/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</a:defRPr>
            </a:lvl8pPr>
            <a:lvl9pPr marL="3829050" indent="-171450" algn="l" rtl="0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SzPct val="100000"/>
              <a:buChar char="–"/>
              <a:defRPr sz="1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-128"/>
              </a:defRPr>
            </a:lvl9pPr>
          </a:lstStyle>
          <a:p>
            <a:pPr marL="0" indent="0">
              <a:buNone/>
            </a:pPr>
            <a:r>
              <a:rPr lang="en-US" sz="1400" i="1">
                <a:solidFill>
                  <a:srgbClr val="000000"/>
                </a:solidFill>
              </a:rPr>
              <a:t>TILE / </a:t>
            </a:r>
            <a:r>
              <a:rPr lang="en-US" sz="1400" i="1">
                <a:solidFill>
                  <a:srgbClr val="FF6600"/>
                </a:solidFill>
              </a:rPr>
              <a:t>FCal</a:t>
            </a:r>
            <a:r>
              <a:rPr lang="en-US" sz="1400" i="1">
                <a:solidFill>
                  <a:srgbClr val="000000"/>
                </a:solidFill>
              </a:rPr>
              <a:t> crucial!</a:t>
            </a:r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15536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809" y="277091"/>
            <a:ext cx="7996382" cy="361950"/>
          </a:xfrm>
          <a:ln w="19050" cmpd="sng">
            <a:noFill/>
          </a:ln>
        </p:spPr>
        <p:txBody>
          <a:bodyPr/>
          <a:lstStyle/>
          <a:p>
            <a:r>
              <a:rPr lang="en-US"/>
              <a:t>Satellites: ALICE + LDM </a:t>
            </a:r>
            <a:r>
              <a:rPr lang="en-US">
                <a:sym typeface="Wingdings"/>
              </a:rPr>
              <a:t> </a:t>
            </a:r>
            <a:r>
              <a:rPr lang="en-US"/>
              <a:t>impressive progress in 2011</a:t>
            </a:r>
          </a:p>
        </p:txBody>
      </p:sp>
      <p:pic>
        <p:nvPicPr>
          <p:cNvPr id="4" name="Picture 3" descr="Screen shot 2012-02-29 at 4.08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344" y="3362960"/>
            <a:ext cx="5417312" cy="3495040"/>
          </a:xfrm>
          <a:prstGeom prst="rect">
            <a:avLst/>
          </a:prstGeom>
        </p:spPr>
      </p:pic>
      <p:pic>
        <p:nvPicPr>
          <p:cNvPr id="6" name="Picture 5" descr="ti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183" y="768425"/>
            <a:ext cx="3624072" cy="2457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7645544" y="1604818"/>
            <a:ext cx="759547" cy="68118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pic>
        <p:nvPicPr>
          <p:cNvPr id="9" name="Picture 8" descr="Screen shot 2012-02-29 at 7.39.2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145" y="831273"/>
            <a:ext cx="2907030" cy="2442210"/>
          </a:xfrm>
          <a:prstGeom prst="rect">
            <a:avLst/>
          </a:prstGeom>
        </p:spPr>
      </p:pic>
      <p:pic>
        <p:nvPicPr>
          <p:cNvPr id="10" name="Picture 2" descr="Y:\yamame\home\ken\lumiday\2011-Nov-24-ALICE_logo_Red_WithoutStrapline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311" y="1459863"/>
            <a:ext cx="693378" cy="110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734902" y="730780"/>
                <a:ext cx="2320743" cy="26161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100" dirty="0" smtClean="0">
                    <a:solidFill>
                      <a:srgbClr val="C00000"/>
                    </a:solidFill>
                  </a:rPr>
                  <a:t>example of 2.76 </a:t>
                </a:r>
                <a:r>
                  <a:rPr lang="en-US" sz="1100" dirty="0" err="1" smtClean="0">
                    <a:solidFill>
                      <a:srgbClr val="C00000"/>
                    </a:solidFill>
                  </a:rPr>
                  <a:t>TeV</a:t>
                </a:r>
                <a:r>
                  <a:rPr lang="en-US" sz="1100" dirty="0" smtClean="0">
                    <a:solidFill>
                      <a:srgbClr val="C00000"/>
                    </a:solidFill>
                  </a:rPr>
                  <a:t>  Mar. 2011</a:t>
                </a:r>
                <a:endParaRPr lang="en-GB" sz="11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4902" y="730780"/>
                <a:ext cx="2320743" cy="2616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4480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2-02-29 at 3.09.4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36" y="1003298"/>
            <a:ext cx="6967728" cy="29215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809" y="334818"/>
            <a:ext cx="7996382" cy="361950"/>
          </a:xfrm>
          <a:ln w="19050" cmpd="sng">
            <a:noFill/>
          </a:ln>
        </p:spPr>
        <p:txBody>
          <a:bodyPr/>
          <a:lstStyle/>
          <a:p>
            <a:r>
              <a:rPr lang="en-US"/>
              <a:t>Ghosts: LHCb + LDM </a:t>
            </a:r>
            <a:r>
              <a:rPr lang="en-US">
                <a:sym typeface="Wingdings"/>
              </a:rPr>
              <a:t> </a:t>
            </a:r>
            <a:r>
              <a:rPr lang="en-US"/>
              <a:t>impressive progress in 2011</a:t>
            </a:r>
          </a:p>
        </p:txBody>
      </p:sp>
      <p:pic>
        <p:nvPicPr>
          <p:cNvPr id="5" name="Picture 4" descr="Screen shot 2012-02-29 at 7.33.2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064" y="4137170"/>
            <a:ext cx="6087872" cy="247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859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importance of being earnest…: the LHCb example</a:t>
            </a:r>
          </a:p>
        </p:txBody>
      </p:sp>
      <p:pic>
        <p:nvPicPr>
          <p:cNvPr id="3" name="Picture 2" descr="Screen shot 2012-02-29 at 5.02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68" y="3573893"/>
            <a:ext cx="4377182" cy="2996946"/>
          </a:xfrm>
          <a:prstGeom prst="rect">
            <a:avLst/>
          </a:prstGeom>
        </p:spPr>
      </p:pic>
      <p:pic>
        <p:nvPicPr>
          <p:cNvPr id="4" name="Picture 3" descr="Screen shot 2012-02-29 at 7.44.3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637" y="1743360"/>
            <a:ext cx="4169410" cy="3391535"/>
          </a:xfrm>
          <a:prstGeom prst="rect">
            <a:avLst/>
          </a:prstGeom>
        </p:spPr>
      </p:pic>
      <p:pic>
        <p:nvPicPr>
          <p:cNvPr id="5" name="Picture 4" descr="Screen shot 2012-02-29 at 7.45.4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54" y="968664"/>
            <a:ext cx="3616960" cy="244856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587500" y="4296833"/>
            <a:ext cx="740834" cy="1407584"/>
            <a:chOff x="1587500" y="4296833"/>
            <a:chExt cx="740834" cy="1407584"/>
          </a:xfrm>
        </p:grpSpPr>
        <p:cxnSp>
          <p:nvCxnSpPr>
            <p:cNvPr id="7" name="Straight Arrow Connector 6"/>
            <p:cNvCxnSpPr/>
            <p:nvPr/>
          </p:nvCxnSpPr>
          <p:spPr bwMode="auto">
            <a:xfrm>
              <a:off x="1587500" y="4296833"/>
              <a:ext cx="0" cy="1407584"/>
            </a:xfrm>
            <a:prstGeom prst="straightConnector1">
              <a:avLst/>
            </a:prstGeom>
            <a:solidFill>
              <a:schemeClr val="bg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1677568" y="4768850"/>
              <a:ext cx="650766" cy="400110"/>
            </a:xfrm>
            <a:prstGeom prst="rect">
              <a:avLst/>
            </a:prstGeom>
            <a:noFill/>
            <a:ln w="9525" cmpd="sng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ts val="500"/>
                </a:spcBef>
              </a:pPr>
              <a:r>
                <a:rPr lang="en-US" sz="2000" b="1" i="1">
                  <a:solidFill>
                    <a:srgbClr val="FF0000"/>
                  </a:solidFill>
                </a:rPr>
                <a:t>1 %</a:t>
              </a:r>
              <a:endParaRPr lang="en-US" sz="2000" b="1" i="1" baseline="-2500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3343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700693" y="3983228"/>
            <a:ext cx="4231640" cy="2823972"/>
            <a:chOff x="4700693" y="3983228"/>
            <a:chExt cx="4231640" cy="2823972"/>
          </a:xfrm>
        </p:grpSpPr>
        <p:pic>
          <p:nvPicPr>
            <p:cNvPr id="5" name="Picture 4" descr="Screen shot 2012-01-29 at 2.11.58 P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0693" y="3983228"/>
              <a:ext cx="4231640" cy="2823972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 bwMode="auto">
            <a:xfrm>
              <a:off x="7270750" y="5884333"/>
              <a:ext cx="1058333" cy="254000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27000" y="3954780"/>
            <a:ext cx="4197096" cy="2903220"/>
            <a:chOff x="127000" y="3954780"/>
            <a:chExt cx="4197096" cy="2903220"/>
          </a:xfrm>
        </p:grpSpPr>
        <p:pic>
          <p:nvPicPr>
            <p:cNvPr id="22" name="Picture 21" descr="Screen shot 2012-01-28 at 10.56.09 A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000" y="3954780"/>
              <a:ext cx="4197096" cy="2903220"/>
            </a:xfrm>
            <a:prstGeom prst="rect">
              <a:avLst/>
            </a:prstGeom>
          </p:spPr>
        </p:pic>
        <p:cxnSp>
          <p:nvCxnSpPr>
            <p:cNvPr id="45" name="Straight Connector 44"/>
            <p:cNvCxnSpPr/>
            <p:nvPr/>
          </p:nvCxnSpPr>
          <p:spPr bwMode="auto">
            <a:xfrm flipV="1">
              <a:off x="2302933" y="4064000"/>
              <a:ext cx="0" cy="2349500"/>
            </a:xfrm>
            <a:prstGeom prst="line">
              <a:avLst/>
            </a:prstGeom>
            <a:solidFill>
              <a:schemeClr val="bg1"/>
            </a:solidFill>
            <a:ln w="1270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 flipV="1">
              <a:off x="2497666" y="4052358"/>
              <a:ext cx="0" cy="2349500"/>
            </a:xfrm>
            <a:prstGeom prst="line">
              <a:avLst/>
            </a:prstGeom>
            <a:solidFill>
              <a:schemeClr val="bg1"/>
            </a:solidFill>
            <a:ln w="12700" cap="flat" cmpd="sng" algn="ctr">
              <a:solidFill>
                <a:srgbClr val="2C3BF7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TextBox 42"/>
            <p:cNvSpPr txBox="1"/>
            <p:nvPr/>
          </p:nvSpPr>
          <p:spPr>
            <a:xfrm>
              <a:off x="2997200" y="5745185"/>
              <a:ext cx="1132417" cy="5770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>
                  <a:solidFill>
                    <a:srgbClr val="000000"/>
                  </a:solidFill>
                </a:rPr>
                <a:t>BCMH_EvOR</a:t>
              </a:r>
            </a:p>
            <a:p>
              <a:pPr algn="ctr"/>
              <a:r>
                <a:rPr lang="en-US" sz="1050">
                  <a:solidFill>
                    <a:srgbClr val="000000"/>
                  </a:solidFill>
                </a:rPr>
                <a:t>Scan VIII</a:t>
              </a:r>
            </a:p>
            <a:p>
              <a:pPr algn="ctr"/>
              <a:r>
                <a:rPr lang="en-US" sz="1050">
                  <a:solidFill>
                    <a:srgbClr val="000000"/>
                  </a:solidFill>
                </a:rPr>
                <a:t>Bgd-subtracted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288" y="148168"/>
            <a:ext cx="8096250" cy="361950"/>
          </a:xfrm>
        </p:spPr>
        <p:txBody>
          <a:bodyPr/>
          <a:lstStyle/>
          <a:p>
            <a:r>
              <a:rPr lang="en-US"/>
              <a:t>Consistency checks on ATLAS  May’11 vdM scan analysis</a:t>
            </a:r>
          </a:p>
        </p:txBody>
      </p:sp>
      <p:pic>
        <p:nvPicPr>
          <p:cNvPr id="4" name="Picture 3" descr="vdMMay_LUCID_EvtAND_sigma_vis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3460" y="715433"/>
            <a:ext cx="4320540" cy="2926080"/>
          </a:xfrm>
          <a:prstGeom prst="rect">
            <a:avLst/>
          </a:prstGeom>
        </p:spPr>
      </p:pic>
      <p:pic>
        <p:nvPicPr>
          <p:cNvPr id="6" name="Picture 5" descr="vdMMay_LUCID_EvtOR_sigma_vis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873" y="715434"/>
            <a:ext cx="4320540" cy="292608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 bwMode="auto">
          <a:xfrm rot="1991385">
            <a:off x="2411913" y="2916425"/>
            <a:ext cx="869492" cy="485458"/>
          </a:xfrm>
          <a:prstGeom prst="ellipse">
            <a:avLst/>
          </a:prstGeom>
          <a:noFill/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 rot="1991385">
            <a:off x="7051646" y="2825410"/>
            <a:ext cx="869492" cy="485458"/>
          </a:xfrm>
          <a:prstGeom prst="ellipse">
            <a:avLst/>
          </a:prstGeom>
          <a:noFill/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 rot="1991385">
            <a:off x="1720752" y="5759171"/>
            <a:ext cx="1336171" cy="730374"/>
          </a:xfrm>
          <a:prstGeom prst="ellipse">
            <a:avLst/>
          </a:prstGeom>
          <a:noFill/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6941607" y="1216138"/>
            <a:ext cx="1914525" cy="523220"/>
            <a:chOff x="6941607" y="1216138"/>
            <a:chExt cx="1914525" cy="523220"/>
          </a:xfrm>
        </p:grpSpPr>
        <p:sp>
          <p:nvSpPr>
            <p:cNvPr id="23" name="TextBox 22"/>
            <p:cNvSpPr txBox="1"/>
            <p:nvPr/>
          </p:nvSpPr>
          <p:spPr>
            <a:xfrm>
              <a:off x="7749117" y="1216138"/>
              <a:ext cx="1107015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rgbClr val="0000FF"/>
                  </a:solidFill>
                  <a:latin typeface="Symbol" charset="2"/>
                  <a:cs typeface="Symbol" charset="2"/>
                </a:rPr>
                <a:t>e</a:t>
              </a:r>
              <a:r>
                <a:rPr lang="en-US" sz="1400" b="1">
                  <a:solidFill>
                    <a:srgbClr val="0000FF"/>
                  </a:solidFill>
                </a:rPr>
                <a:t>-growth systematic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 bwMode="auto">
            <a:xfrm>
              <a:off x="6941607" y="1484842"/>
              <a:ext cx="560917" cy="1588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25" name="Straight Arrow Connector 24"/>
            <p:cNvCxnSpPr/>
            <p:nvPr/>
          </p:nvCxnSpPr>
          <p:spPr bwMode="auto">
            <a:xfrm>
              <a:off x="7622116" y="1484842"/>
              <a:ext cx="560917" cy="1588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sp>
        <p:nvSpPr>
          <p:cNvPr id="35" name="TextBox 34"/>
          <p:cNvSpPr txBox="1"/>
          <p:nvPr/>
        </p:nvSpPr>
        <p:spPr>
          <a:xfrm>
            <a:off x="723464" y="620188"/>
            <a:ext cx="350722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FF00FF"/>
                </a:solidFill>
                <a:latin typeface="Symbol" charset="2"/>
                <a:cs typeface="Symbol" charset="2"/>
              </a:rPr>
              <a:t>s</a:t>
            </a:r>
            <a:r>
              <a:rPr lang="en-US" sz="1400" b="1" baseline="-25000">
                <a:solidFill>
                  <a:srgbClr val="FF00FF"/>
                </a:solidFill>
              </a:rPr>
              <a:t>vis</a:t>
            </a:r>
            <a:r>
              <a:rPr lang="en-US" sz="1400" b="1">
                <a:solidFill>
                  <a:srgbClr val="FF00FF"/>
                </a:solidFill>
              </a:rPr>
              <a:t>: </a:t>
            </a:r>
            <a:r>
              <a:rPr lang="en-US" sz="1400" b="1" u="sng">
                <a:solidFill>
                  <a:srgbClr val="FF00FF"/>
                </a:solidFill>
              </a:rPr>
              <a:t>btwn bunches within one scan</a:t>
            </a:r>
            <a:endParaRPr lang="en-US" sz="1400" b="1">
              <a:solidFill>
                <a:srgbClr val="FF00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80406" y="2589236"/>
            <a:ext cx="1626128" cy="67710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000000"/>
                </a:solidFill>
              </a:rPr>
              <a:t>LUCID_EventOR</a:t>
            </a:r>
          </a:p>
          <a:p>
            <a:pPr algn="ctr"/>
            <a:r>
              <a:rPr lang="en-US" sz="1200" b="1">
                <a:solidFill>
                  <a:srgbClr val="FF00FF"/>
                </a:solidFill>
              </a:rPr>
              <a:t>RMS = 0.4 %</a:t>
            </a:r>
          </a:p>
          <a:p>
            <a:pPr algn="ctr"/>
            <a:r>
              <a:rPr lang="en-US" sz="1200">
                <a:solidFill>
                  <a:srgbClr val="000000"/>
                </a:solidFill>
                <a:latin typeface="Symbol" charset="2"/>
                <a:cs typeface="Symbol" charset="2"/>
              </a:rPr>
              <a:t>c</a:t>
            </a:r>
            <a:r>
              <a:rPr lang="en-US" sz="1200" baseline="30000">
                <a:solidFill>
                  <a:srgbClr val="000000"/>
                </a:solidFill>
              </a:rPr>
              <a:t>2</a:t>
            </a:r>
            <a:r>
              <a:rPr lang="en-US" sz="1200">
                <a:solidFill>
                  <a:srgbClr val="000000"/>
                </a:solidFill>
              </a:rPr>
              <a:t>/DOF = 19 / 12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123793" y="623691"/>
            <a:ext cx="357729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sz="1400" b="1" baseline="-25000">
                <a:solidFill>
                  <a:srgbClr val="0000FF"/>
                </a:solidFill>
              </a:rPr>
              <a:t>vis</a:t>
            </a:r>
            <a:r>
              <a:rPr lang="en-US" sz="1400" b="1">
                <a:solidFill>
                  <a:srgbClr val="0000FF"/>
                </a:solidFill>
              </a:rPr>
              <a:t>: </a:t>
            </a:r>
            <a:r>
              <a:rPr lang="en-US" sz="1400" b="1" u="sng">
                <a:solidFill>
                  <a:srgbClr val="0000FF"/>
                </a:solidFill>
              </a:rPr>
              <a:t>bunch-averaged btwn consecutive scans</a:t>
            </a:r>
            <a:endParaRPr lang="en-US" sz="1400" b="1">
              <a:solidFill>
                <a:srgbClr val="0000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821108" y="3739425"/>
            <a:ext cx="43228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800000"/>
                </a:solidFill>
                <a:latin typeface="Lucida Calligraphy"/>
                <a:cs typeface="Lucida Calligraphy"/>
              </a:rPr>
              <a:t>L</a:t>
            </a:r>
            <a:r>
              <a:rPr lang="en-US" sz="1400" b="1" baseline="-25000">
                <a:solidFill>
                  <a:srgbClr val="800000"/>
                </a:solidFill>
              </a:rPr>
              <a:t>sp </a:t>
            </a:r>
            <a:r>
              <a:rPr lang="en-US" sz="1400" b="1">
                <a:solidFill>
                  <a:srgbClr val="800000"/>
                </a:solidFill>
              </a:rPr>
              <a:t>(~ 1/</a:t>
            </a:r>
            <a:r>
              <a:rPr lang="en-US" sz="1400" b="1">
                <a:solidFill>
                  <a:srgbClr val="800000"/>
                </a:solidFill>
                <a:latin typeface="Symbol" charset="2"/>
                <a:cs typeface="Symbol" charset="2"/>
              </a:rPr>
              <a:t>S</a:t>
            </a:r>
            <a:r>
              <a:rPr lang="en-US" sz="1400" b="1" baseline="-25000">
                <a:solidFill>
                  <a:srgbClr val="800000"/>
                </a:solidFill>
              </a:rPr>
              <a:t>x</a:t>
            </a:r>
            <a:r>
              <a:rPr lang="en-US" sz="1400" b="1">
                <a:solidFill>
                  <a:srgbClr val="800000"/>
                </a:solidFill>
                <a:latin typeface="Symbol" charset="2"/>
                <a:cs typeface="Symbol" charset="2"/>
              </a:rPr>
              <a:t>S</a:t>
            </a:r>
            <a:r>
              <a:rPr lang="en-US" sz="1400" b="1" baseline="-25000">
                <a:solidFill>
                  <a:srgbClr val="800000"/>
                </a:solidFill>
              </a:rPr>
              <a:t>y</a:t>
            </a:r>
            <a:r>
              <a:rPr lang="en-US" sz="1400" b="1">
                <a:solidFill>
                  <a:srgbClr val="800000"/>
                </a:solidFill>
              </a:rPr>
              <a:t>) </a:t>
            </a:r>
            <a:r>
              <a:rPr lang="en-US" sz="1400" b="1" u="sng">
                <a:solidFill>
                  <a:srgbClr val="800000"/>
                </a:solidFill>
              </a:rPr>
              <a:t>consistency bwtn detectors or algorithms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1747309" y="4655722"/>
            <a:ext cx="1901825" cy="738664"/>
            <a:chOff x="6964892" y="4602805"/>
            <a:chExt cx="1901825" cy="738664"/>
          </a:xfrm>
        </p:grpSpPr>
        <p:sp>
          <p:nvSpPr>
            <p:cNvPr id="31" name="TextBox 30"/>
            <p:cNvSpPr txBox="1"/>
            <p:nvPr/>
          </p:nvSpPr>
          <p:spPr>
            <a:xfrm>
              <a:off x="7759702" y="4602805"/>
              <a:ext cx="1107015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rgbClr val="007152"/>
                  </a:solidFill>
                </a:rPr>
                <a:t> </a:t>
              </a:r>
            </a:p>
            <a:p>
              <a:pPr algn="ctr"/>
              <a:r>
                <a:rPr lang="en-US" sz="1400" b="1">
                  <a:solidFill>
                    <a:srgbClr val="007152"/>
                  </a:solidFill>
                </a:rPr>
                <a:t>fit-model systematic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 bwMode="auto">
            <a:xfrm>
              <a:off x="6964892" y="4863042"/>
              <a:ext cx="560917" cy="1588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rgbClr val="007152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33" name="Straight Arrow Connector 32"/>
            <p:cNvCxnSpPr/>
            <p:nvPr/>
          </p:nvCxnSpPr>
          <p:spPr bwMode="auto">
            <a:xfrm>
              <a:off x="7707843" y="4868334"/>
              <a:ext cx="560917" cy="1588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rgbClr val="007152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pSp>
        <p:nvGrpSpPr>
          <p:cNvPr id="17" name="Group 16"/>
          <p:cNvGrpSpPr/>
          <p:nvPr/>
        </p:nvGrpSpPr>
        <p:grpSpPr>
          <a:xfrm>
            <a:off x="5805979" y="4059767"/>
            <a:ext cx="2158599" cy="2320396"/>
            <a:chOff x="5805979" y="4059767"/>
            <a:chExt cx="2158599" cy="2320396"/>
          </a:xfrm>
        </p:grpSpPr>
        <p:grpSp>
          <p:nvGrpSpPr>
            <p:cNvPr id="40" name="Group 39"/>
            <p:cNvGrpSpPr/>
            <p:nvPr/>
          </p:nvGrpSpPr>
          <p:grpSpPr>
            <a:xfrm>
              <a:off x="5805979" y="5165284"/>
              <a:ext cx="2158599" cy="387329"/>
              <a:chOff x="2369608" y="4488943"/>
              <a:chExt cx="2158599" cy="387329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3212152" y="4488943"/>
                <a:ext cx="1316055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>
                    <a:solidFill>
                      <a:srgbClr val="800000"/>
                    </a:solidFill>
                  </a:rPr>
                  <a:t>0.3 ± 0.1</a:t>
                </a:r>
                <a:r>
                  <a:rPr lang="en-US" sz="1400" b="1" baseline="-25000">
                    <a:solidFill>
                      <a:srgbClr val="800000"/>
                    </a:solidFill>
                  </a:rPr>
                  <a:t>stat</a:t>
                </a:r>
                <a:r>
                  <a:rPr lang="en-US" sz="1400" b="1">
                    <a:solidFill>
                      <a:srgbClr val="800000"/>
                    </a:solidFill>
                  </a:rPr>
                  <a:t> %</a:t>
                </a:r>
              </a:p>
            </p:txBody>
          </p:sp>
          <p:cxnSp>
            <p:nvCxnSpPr>
              <p:cNvPr id="28" name="Straight Arrow Connector 27"/>
              <p:cNvCxnSpPr/>
              <p:nvPr/>
            </p:nvCxnSpPr>
            <p:spPr bwMode="auto">
              <a:xfrm>
                <a:off x="2369608" y="4871509"/>
                <a:ext cx="560917" cy="1588"/>
              </a:xfrm>
              <a:prstGeom prst="straightConnector1">
                <a:avLst/>
              </a:prstGeom>
              <a:solidFill>
                <a:schemeClr val="bg1"/>
              </a:solidFill>
              <a:ln w="28575" cap="flat" cmpd="sng" algn="ctr">
                <a:solidFill>
                  <a:srgbClr val="80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cxnSp>
            <p:nvCxnSpPr>
              <p:cNvPr id="29" name="Straight Arrow Connector 28"/>
              <p:cNvCxnSpPr/>
              <p:nvPr/>
            </p:nvCxnSpPr>
            <p:spPr bwMode="auto">
              <a:xfrm>
                <a:off x="3005667" y="4874684"/>
                <a:ext cx="560917" cy="1588"/>
              </a:xfrm>
              <a:prstGeom prst="straightConnector1">
                <a:avLst/>
              </a:prstGeom>
              <a:solidFill>
                <a:schemeClr val="bg1"/>
              </a:solidFill>
              <a:ln w="28575" cap="flat" cmpd="sng" algn="ctr">
                <a:solidFill>
                  <a:srgbClr val="800000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</p:cxnSp>
        </p:grpSp>
        <p:cxnSp>
          <p:nvCxnSpPr>
            <p:cNvPr id="16" name="Straight Connector 15"/>
            <p:cNvCxnSpPr/>
            <p:nvPr/>
          </p:nvCxnSpPr>
          <p:spPr bwMode="auto">
            <a:xfrm>
              <a:off x="6434667" y="4059767"/>
              <a:ext cx="0" cy="2320396"/>
            </a:xfrm>
            <a:prstGeom prst="line">
              <a:avLst/>
            </a:prstGeom>
            <a:solidFill>
              <a:schemeClr val="bg1"/>
            </a:solidFill>
            <a:ln w="28575" cap="flat" cmpd="sng" algn="ctr">
              <a:solidFill>
                <a:srgbClr val="008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9" name="TextBox 48"/>
          <p:cNvSpPr txBox="1"/>
          <p:nvPr/>
        </p:nvSpPr>
        <p:spPr>
          <a:xfrm>
            <a:off x="608943" y="3739190"/>
            <a:ext cx="357729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007152"/>
                </a:solidFill>
                <a:latin typeface="Symbol" charset="2"/>
                <a:cs typeface="Symbol" charset="2"/>
              </a:rPr>
              <a:t>s</a:t>
            </a:r>
            <a:r>
              <a:rPr lang="en-US" sz="1400" b="1" baseline="-25000">
                <a:solidFill>
                  <a:srgbClr val="007152"/>
                </a:solidFill>
              </a:rPr>
              <a:t>vis</a:t>
            </a:r>
            <a:r>
              <a:rPr lang="en-US" sz="1400" b="1">
                <a:solidFill>
                  <a:srgbClr val="007152"/>
                </a:solidFill>
              </a:rPr>
              <a:t>: bunch-avrgd btwn </a:t>
            </a:r>
            <a:r>
              <a:rPr lang="en-US" sz="1400" b="1" u="sng">
                <a:solidFill>
                  <a:srgbClr val="007152"/>
                </a:solidFill>
              </a:rPr>
              <a:t>different fit models</a:t>
            </a:r>
            <a:endParaRPr lang="en-US" sz="1400" b="1">
              <a:solidFill>
                <a:srgbClr val="00715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211667"/>
            <a:ext cx="7772400" cy="361950"/>
          </a:xfrm>
        </p:spPr>
        <p:txBody>
          <a:bodyPr/>
          <a:lstStyle/>
          <a:p>
            <a:r>
              <a:rPr lang="en-US"/>
              <a:t>Dynamic-</a:t>
            </a:r>
            <a:r>
              <a:rPr lang="en-US">
                <a:latin typeface="Symbol" charset="2"/>
                <a:cs typeface="Symbol" charset="2"/>
              </a:rPr>
              <a:t>b</a:t>
            </a:r>
            <a:r>
              <a:rPr lang="en-US"/>
              <a:t> effect: MADX simulations for IP1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-131773" y="2150718"/>
            <a:ext cx="4727448" cy="3653028"/>
            <a:chOff x="-137584" y="2476500"/>
            <a:chExt cx="4727448" cy="3653028"/>
          </a:xfrm>
        </p:grpSpPr>
        <p:pic>
          <p:nvPicPr>
            <p:cNvPr id="8" name="Picture 7" descr="vdM_1IP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7584" y="2476500"/>
              <a:ext cx="4727448" cy="3653028"/>
            </a:xfrm>
            <a:prstGeom prst="rect">
              <a:avLst/>
            </a:prstGeom>
          </p:spPr>
        </p:pic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3323166" y="5071533"/>
              <a:ext cx="867835" cy="307777"/>
            </a:xfrm>
            <a:prstGeom prst="rect">
              <a:avLst/>
            </a:prstGeom>
            <a:noFill/>
            <a:ln w="9525" cmpd="sng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ts val="500"/>
                </a:spcBef>
              </a:pPr>
              <a:r>
                <a:rPr lang="en-US" sz="1400" i="1">
                  <a:solidFill>
                    <a:srgbClr val="000000"/>
                  </a:solidFill>
                </a:rPr>
                <a:t>W. Herr</a:t>
              </a:r>
            </a:p>
          </p:txBody>
        </p:sp>
        <p:cxnSp>
          <p:nvCxnSpPr>
            <p:cNvPr id="9" name="Straight Connector 8"/>
            <p:cNvCxnSpPr/>
            <p:nvPr/>
          </p:nvCxnSpPr>
          <p:spPr bwMode="auto">
            <a:xfrm>
              <a:off x="687916" y="3862916"/>
              <a:ext cx="3608917" cy="0"/>
            </a:xfrm>
            <a:prstGeom prst="line">
              <a:avLst/>
            </a:prstGeom>
            <a:solidFill>
              <a:schemeClr val="bg1"/>
            </a:solidFill>
            <a:ln w="127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785153" y="3022600"/>
              <a:ext cx="1490264" cy="523220"/>
            </a:xfrm>
            <a:prstGeom prst="rect">
              <a:avLst/>
            </a:prstGeom>
            <a:noFill/>
            <a:ln w="9525" cmpd="sng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ts val="500"/>
                </a:spcBef>
              </a:pPr>
              <a:r>
                <a:rPr lang="en-US" sz="1400" b="1">
                  <a:solidFill>
                    <a:srgbClr val="000000"/>
                  </a:solidFill>
                </a:rPr>
                <a:t>Collisions at IP1 only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334395" y="2140135"/>
            <a:ext cx="4727448" cy="3653028"/>
            <a:chOff x="4328584" y="2465917"/>
            <a:chExt cx="4727448" cy="3653028"/>
          </a:xfrm>
        </p:grpSpPr>
        <p:pic>
          <p:nvPicPr>
            <p:cNvPr id="16" name="Picture 15" descr="vdM_4IP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8584" y="2465917"/>
              <a:ext cx="4727448" cy="3653028"/>
            </a:xfrm>
            <a:prstGeom prst="rect">
              <a:avLst/>
            </a:prstGeom>
          </p:spPr>
        </p:pic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7662333" y="5065183"/>
              <a:ext cx="836084" cy="307777"/>
            </a:xfrm>
            <a:prstGeom prst="rect">
              <a:avLst/>
            </a:prstGeom>
            <a:noFill/>
            <a:ln w="9525" cmpd="sng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ts val="500"/>
                </a:spcBef>
              </a:pPr>
              <a:r>
                <a:rPr lang="en-US" sz="1400" i="1">
                  <a:solidFill>
                    <a:srgbClr val="000000"/>
                  </a:solidFill>
                </a:rPr>
                <a:t>W. Herr</a:t>
              </a:r>
            </a:p>
          </p:txBody>
        </p:sp>
        <p:cxnSp>
          <p:nvCxnSpPr>
            <p:cNvPr id="10" name="Straight Connector 9"/>
            <p:cNvCxnSpPr/>
            <p:nvPr/>
          </p:nvCxnSpPr>
          <p:spPr bwMode="auto">
            <a:xfrm flipV="1">
              <a:off x="5111750" y="4525433"/>
              <a:ext cx="3659717" cy="8467"/>
            </a:xfrm>
            <a:prstGeom prst="line">
              <a:avLst/>
            </a:prstGeom>
            <a:solidFill>
              <a:schemeClr val="bg1"/>
            </a:solidFill>
            <a:ln w="127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5075635" y="3026834"/>
              <a:ext cx="2110448" cy="587340"/>
            </a:xfrm>
            <a:prstGeom prst="rect">
              <a:avLst/>
            </a:prstGeom>
            <a:noFill/>
            <a:ln w="9525" cmpd="sng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ts val="500"/>
                </a:spcBef>
              </a:pPr>
              <a:r>
                <a:rPr lang="en-US" sz="1400" b="1">
                  <a:solidFill>
                    <a:srgbClr val="000000"/>
                  </a:solidFill>
                </a:rPr>
                <a:t>Collisions at all IP’s</a:t>
              </a:r>
            </a:p>
            <a:p>
              <a:pPr algn="ctr">
                <a:spcBef>
                  <a:spcPts val="500"/>
                </a:spcBef>
              </a:pPr>
              <a:r>
                <a:rPr lang="en-US" sz="1400" b="1">
                  <a:solidFill>
                    <a:srgbClr val="000000"/>
                  </a:solidFill>
                </a:rPr>
                <a:t> IP 2, 5, 8 offset by 1.4 </a:t>
              </a:r>
              <a:r>
                <a:rPr lang="en-US" sz="1400" b="1">
                  <a:solidFill>
                    <a:srgbClr val="000000"/>
                  </a:solidFill>
                  <a:latin typeface="Symbol" charset="2"/>
                  <a:cs typeface="Symbol" charset="2"/>
                </a:rPr>
                <a:t>s</a:t>
              </a:r>
              <a:r>
                <a:rPr lang="en-US" sz="1400" b="1" baseline="-25000">
                  <a:solidFill>
                    <a:srgbClr val="000000"/>
                  </a:solidFill>
                </a:rPr>
                <a:t>b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85829" y="4102283"/>
            <a:ext cx="1049866" cy="688777"/>
            <a:chOff x="1138767" y="4343400"/>
            <a:chExt cx="1049866" cy="688777"/>
          </a:xfrm>
        </p:grpSpPr>
        <p:sp>
          <p:nvSpPr>
            <p:cNvPr id="19" name="TextBox 18"/>
            <p:cNvSpPr txBox="1"/>
            <p:nvPr/>
          </p:nvSpPr>
          <p:spPr>
            <a:xfrm>
              <a:off x="1138767" y="4724400"/>
              <a:ext cx="10498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>
                  <a:solidFill>
                    <a:srgbClr val="0000FF"/>
                  </a:solidFill>
                </a:rPr>
                <a:t>x-scan, </a:t>
              </a:r>
              <a:r>
                <a:rPr lang="en-US" sz="1400">
                  <a:solidFill>
                    <a:srgbClr val="0000FF"/>
                  </a:solidFill>
                  <a:latin typeface="Symbol" charset="2"/>
                  <a:cs typeface="Symbol" charset="2"/>
                </a:rPr>
                <a:t>b</a:t>
              </a:r>
              <a:r>
                <a:rPr lang="en-US" sz="1400">
                  <a:solidFill>
                    <a:srgbClr val="0000FF"/>
                  </a:solidFill>
                </a:rPr>
                <a:t>*</a:t>
              </a:r>
              <a:r>
                <a:rPr lang="en-US" sz="1400" baseline="-25000">
                  <a:solidFill>
                    <a:srgbClr val="0000FF"/>
                  </a:solidFill>
                </a:rPr>
                <a:t>y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 flipV="1">
              <a:off x="1651000" y="4343400"/>
              <a:ext cx="165100" cy="372533"/>
            </a:xfrm>
            <a:prstGeom prst="straightConnector1">
              <a:avLst/>
            </a:prstGeom>
            <a:solidFill>
              <a:schemeClr val="bg1"/>
            </a:solidFill>
            <a:ln w="12700" cap="flat" cmpd="sng" algn="ctr">
              <a:solidFill>
                <a:srgbClr val="063DE8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5" name="Group 24"/>
          <p:cNvGrpSpPr/>
          <p:nvPr/>
        </p:nvGrpSpPr>
        <p:grpSpPr>
          <a:xfrm>
            <a:off x="2528878" y="3367802"/>
            <a:ext cx="1058334" cy="748043"/>
            <a:chOff x="2501900" y="3704167"/>
            <a:chExt cx="1058334" cy="748043"/>
          </a:xfrm>
        </p:grpSpPr>
        <p:sp>
          <p:nvSpPr>
            <p:cNvPr id="18" name="TextBox 17"/>
            <p:cNvSpPr txBox="1"/>
            <p:nvPr/>
          </p:nvSpPr>
          <p:spPr>
            <a:xfrm>
              <a:off x="2578101" y="4144433"/>
              <a:ext cx="9821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>
                  <a:solidFill>
                    <a:srgbClr val="00FF00"/>
                  </a:solidFill>
                </a:rPr>
                <a:t>x-scan, </a:t>
              </a:r>
              <a:r>
                <a:rPr lang="en-US" sz="1400">
                  <a:solidFill>
                    <a:srgbClr val="00FF00"/>
                  </a:solidFill>
                  <a:latin typeface="Symbol" charset="2"/>
                  <a:cs typeface="Symbol" charset="2"/>
                </a:rPr>
                <a:t>b</a:t>
              </a:r>
              <a:r>
                <a:rPr lang="en-US" sz="1400">
                  <a:solidFill>
                    <a:srgbClr val="00FF00"/>
                  </a:solidFill>
                </a:rPr>
                <a:t>*</a:t>
              </a:r>
              <a:r>
                <a:rPr lang="en-US" sz="1400" baseline="-25000">
                  <a:solidFill>
                    <a:srgbClr val="00FF00"/>
                  </a:solidFill>
                </a:rPr>
                <a:t>x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 flipV="1">
              <a:off x="2501900" y="3704167"/>
              <a:ext cx="546100" cy="524933"/>
            </a:xfrm>
            <a:prstGeom prst="straightConnector1">
              <a:avLst/>
            </a:prstGeom>
            <a:solidFill>
              <a:schemeClr val="bg1"/>
            </a:solidFill>
            <a:ln w="127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30" name="Group 29"/>
          <p:cNvGrpSpPr/>
          <p:nvPr/>
        </p:nvGrpSpPr>
        <p:grpSpPr>
          <a:xfrm>
            <a:off x="7795146" y="3344516"/>
            <a:ext cx="1049866" cy="688777"/>
            <a:chOff x="1138767" y="4343400"/>
            <a:chExt cx="1049866" cy="688777"/>
          </a:xfrm>
        </p:grpSpPr>
        <p:sp>
          <p:nvSpPr>
            <p:cNvPr id="31" name="TextBox 30"/>
            <p:cNvSpPr txBox="1"/>
            <p:nvPr/>
          </p:nvSpPr>
          <p:spPr>
            <a:xfrm>
              <a:off x="1138767" y="4724400"/>
              <a:ext cx="10498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>
                  <a:solidFill>
                    <a:srgbClr val="0000FF"/>
                  </a:solidFill>
                </a:rPr>
                <a:t>x-scan, </a:t>
              </a:r>
              <a:r>
                <a:rPr lang="en-US" sz="1400">
                  <a:solidFill>
                    <a:srgbClr val="0000FF"/>
                  </a:solidFill>
                  <a:latin typeface="Symbol" charset="2"/>
                  <a:cs typeface="Symbol" charset="2"/>
                </a:rPr>
                <a:t>b</a:t>
              </a:r>
              <a:r>
                <a:rPr lang="en-US" sz="1400">
                  <a:solidFill>
                    <a:srgbClr val="0000FF"/>
                  </a:solidFill>
                </a:rPr>
                <a:t>*</a:t>
              </a:r>
              <a:r>
                <a:rPr lang="en-US" sz="1400" baseline="-25000">
                  <a:solidFill>
                    <a:srgbClr val="0000FF"/>
                  </a:solidFill>
                </a:rPr>
                <a:t>y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 bwMode="auto">
            <a:xfrm flipV="1">
              <a:off x="1651000" y="4343400"/>
              <a:ext cx="165100" cy="372533"/>
            </a:xfrm>
            <a:prstGeom prst="straightConnector1">
              <a:avLst/>
            </a:prstGeom>
            <a:solidFill>
              <a:schemeClr val="bg1"/>
            </a:solidFill>
            <a:ln w="12700" cap="flat" cmpd="sng" algn="ctr">
              <a:solidFill>
                <a:srgbClr val="063DE8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33" name="Group 32"/>
          <p:cNvGrpSpPr/>
          <p:nvPr/>
        </p:nvGrpSpPr>
        <p:grpSpPr>
          <a:xfrm>
            <a:off x="5782194" y="4345702"/>
            <a:ext cx="1058334" cy="748043"/>
            <a:chOff x="2501900" y="3704167"/>
            <a:chExt cx="1058334" cy="748043"/>
          </a:xfrm>
        </p:grpSpPr>
        <p:sp>
          <p:nvSpPr>
            <p:cNvPr id="34" name="TextBox 33"/>
            <p:cNvSpPr txBox="1"/>
            <p:nvPr/>
          </p:nvSpPr>
          <p:spPr>
            <a:xfrm>
              <a:off x="2578101" y="4144433"/>
              <a:ext cx="9821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>
                  <a:solidFill>
                    <a:srgbClr val="00FF00"/>
                  </a:solidFill>
                </a:rPr>
                <a:t>x-scan, </a:t>
              </a:r>
              <a:r>
                <a:rPr lang="en-US" sz="1400">
                  <a:solidFill>
                    <a:srgbClr val="00FF00"/>
                  </a:solidFill>
                  <a:latin typeface="Symbol" charset="2"/>
                  <a:cs typeface="Symbol" charset="2"/>
                </a:rPr>
                <a:t>b</a:t>
              </a:r>
              <a:r>
                <a:rPr lang="en-US" sz="1400">
                  <a:solidFill>
                    <a:srgbClr val="00FF00"/>
                  </a:solidFill>
                </a:rPr>
                <a:t>*</a:t>
              </a:r>
              <a:r>
                <a:rPr lang="en-US" sz="1400" baseline="-25000">
                  <a:solidFill>
                    <a:srgbClr val="00FF00"/>
                  </a:solidFill>
                </a:rPr>
                <a:t>x</a:t>
              </a:r>
            </a:p>
          </p:txBody>
        </p:sp>
        <p:cxnSp>
          <p:nvCxnSpPr>
            <p:cNvPr id="35" name="Straight Arrow Connector 34"/>
            <p:cNvCxnSpPr/>
            <p:nvPr/>
          </p:nvCxnSpPr>
          <p:spPr bwMode="auto">
            <a:xfrm flipH="1" flipV="1">
              <a:off x="2501900" y="3704167"/>
              <a:ext cx="546100" cy="524933"/>
            </a:xfrm>
            <a:prstGeom prst="straightConnector1">
              <a:avLst/>
            </a:prstGeom>
            <a:solidFill>
              <a:schemeClr val="bg1"/>
            </a:solidFill>
            <a:ln w="127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383" y="814917"/>
            <a:ext cx="7772400" cy="5863166"/>
          </a:xfrm>
        </p:spPr>
        <p:txBody>
          <a:bodyPr/>
          <a:lstStyle/>
          <a:p>
            <a:r>
              <a:rPr lang="en-US"/>
              <a:t>Compute dynamic </a:t>
            </a:r>
            <a:r>
              <a:rPr lang="en-US">
                <a:latin typeface="Symbol" charset="2"/>
                <a:cs typeface="Symbol" charset="2"/>
              </a:rPr>
              <a:t>b</a:t>
            </a:r>
            <a:r>
              <a:rPr lang="en-US"/>
              <a:t> as a function of beam separation, using MADX for typical conditions during May’11 scan:                                           </a:t>
            </a:r>
          </a:p>
          <a:p>
            <a:pPr lvl="1"/>
            <a:r>
              <a:rPr lang="en-US"/>
              <a:t>0.85 10</a:t>
            </a:r>
            <a:r>
              <a:rPr lang="en-US" baseline="30000"/>
              <a:t>11</a:t>
            </a:r>
            <a:r>
              <a:rPr lang="en-US"/>
              <a:t> p/bunch, </a:t>
            </a:r>
            <a:r>
              <a:rPr lang="en-US">
                <a:latin typeface="Symbol" charset="2"/>
                <a:cs typeface="Symbol" charset="2"/>
              </a:rPr>
              <a:t>e</a:t>
            </a:r>
            <a:r>
              <a:rPr lang="en-US" baseline="-25000"/>
              <a:t>inv</a:t>
            </a:r>
            <a:r>
              <a:rPr lang="en-US"/>
              <a:t> = 4 </a:t>
            </a:r>
            <a:r>
              <a:rPr lang="en-US">
                <a:latin typeface="Symbol" charset="2"/>
                <a:cs typeface="Symbol" charset="2"/>
              </a:rPr>
              <a:t>m</a:t>
            </a:r>
            <a:r>
              <a:rPr lang="en-US"/>
              <a:t>m, Q</a:t>
            </a:r>
            <a:r>
              <a:rPr lang="en-US" baseline="-25000"/>
              <a:t>x</a:t>
            </a:r>
            <a:r>
              <a:rPr lang="en-US"/>
              <a:t>/Q</a:t>
            </a:r>
            <a:r>
              <a:rPr lang="en-US" baseline="-25000"/>
              <a:t>y</a:t>
            </a:r>
            <a:r>
              <a:rPr lang="en-US"/>
              <a:t> = .31/.32, scan  +- 6 </a:t>
            </a:r>
            <a:r>
              <a:rPr lang="en-US">
                <a:latin typeface="Symbol" charset="2"/>
                <a:cs typeface="Symbol" charset="2"/>
              </a:rPr>
              <a:t>s</a:t>
            </a:r>
            <a:r>
              <a:rPr lang="en-US" baseline="-25000"/>
              <a:t>b</a:t>
            </a:r>
            <a:r>
              <a:rPr lang="en-US"/>
              <a:t>    </a:t>
            </a:r>
            <a:r>
              <a:rPr lang="en-US">
                <a:solidFill>
                  <a:srgbClr val="000090"/>
                </a:solidFill>
              </a:rPr>
              <a:t>(</a:t>
            </a:r>
            <a:r>
              <a:rPr lang="en-US">
                <a:solidFill>
                  <a:srgbClr val="000090"/>
                </a:solidFill>
                <a:latin typeface="Symbol" charset="2"/>
                <a:cs typeface="Symbol" charset="2"/>
              </a:rPr>
              <a:t>b</a:t>
            </a:r>
            <a:r>
              <a:rPr lang="en-US">
                <a:solidFill>
                  <a:srgbClr val="000090"/>
                </a:solidFill>
              </a:rPr>
              <a:t>* = 1.5 m)</a:t>
            </a:r>
          </a:p>
          <a:p>
            <a:pPr lvl="1"/>
            <a:endParaRPr lang="en-US">
              <a:solidFill>
                <a:srgbClr val="666666"/>
              </a:solidFill>
            </a:endParaRPr>
          </a:p>
          <a:p>
            <a:pPr lvl="1"/>
            <a:endParaRPr lang="en-US">
              <a:solidFill>
                <a:srgbClr val="666666"/>
              </a:solidFill>
            </a:endParaRPr>
          </a:p>
          <a:p>
            <a:pPr lvl="1"/>
            <a:endParaRPr lang="en-US">
              <a:solidFill>
                <a:srgbClr val="666666"/>
              </a:solidFill>
            </a:endParaRPr>
          </a:p>
          <a:p>
            <a:pPr lvl="1"/>
            <a:endParaRPr lang="en-US">
              <a:solidFill>
                <a:srgbClr val="666666"/>
              </a:solidFill>
            </a:endParaRPr>
          </a:p>
          <a:p>
            <a:pPr lvl="1"/>
            <a:endParaRPr lang="en-US">
              <a:solidFill>
                <a:srgbClr val="666666"/>
              </a:solidFill>
            </a:endParaRPr>
          </a:p>
          <a:p>
            <a:pPr lvl="1"/>
            <a:endParaRPr lang="en-US">
              <a:solidFill>
                <a:srgbClr val="666666"/>
              </a:solidFill>
            </a:endParaRPr>
          </a:p>
          <a:p>
            <a:pPr lvl="1"/>
            <a:endParaRPr lang="en-US">
              <a:solidFill>
                <a:srgbClr val="666666"/>
              </a:solidFill>
            </a:endParaRPr>
          </a:p>
          <a:p>
            <a:pPr lvl="1"/>
            <a:endParaRPr lang="en-US">
              <a:solidFill>
                <a:srgbClr val="666666"/>
              </a:solidFill>
            </a:endParaRPr>
          </a:p>
          <a:p>
            <a:pPr marL="1314450" lvl="3" indent="0">
              <a:buNone/>
            </a:pPr>
            <a:endParaRPr lang="en-US">
              <a:solidFill>
                <a:srgbClr val="666666"/>
              </a:solidFill>
            </a:endParaRPr>
          </a:p>
          <a:p>
            <a:pPr marL="2228850" lvl="5" indent="0">
              <a:buNone/>
            </a:pPr>
            <a:endParaRPr lang="en-US">
              <a:solidFill>
                <a:srgbClr val="666666"/>
              </a:solidFill>
            </a:endParaRPr>
          </a:p>
          <a:p>
            <a:pPr lvl="2"/>
            <a:endParaRPr lang="en-US"/>
          </a:p>
          <a:p>
            <a:pPr lvl="4"/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2815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icrosoft Office 98">
  <a:themeElements>
    <a:clrScheme name="">
      <a:dk1>
        <a:srgbClr val="00279F"/>
      </a:dk1>
      <a:lt1>
        <a:srgbClr val="8CF4EA"/>
      </a:lt1>
      <a:dk2>
        <a:srgbClr val="B50069"/>
      </a:dk2>
      <a:lt2>
        <a:srgbClr val="00B7A5"/>
      </a:lt2>
      <a:accent1>
        <a:srgbClr val="063DE8"/>
      </a:accent1>
      <a:accent2>
        <a:srgbClr val="B760F9"/>
      </a:accent2>
      <a:accent3>
        <a:srgbClr val="C5F8F3"/>
      </a:accent3>
      <a:accent4>
        <a:srgbClr val="002087"/>
      </a:accent4>
      <a:accent5>
        <a:srgbClr val="AAAFF2"/>
      </a:accent5>
      <a:accent6>
        <a:srgbClr val="A656E2"/>
      </a:accent6>
      <a:hlink>
        <a:srgbClr val="F95AB7"/>
      </a:hlink>
      <a:folHlink>
        <a:srgbClr val="C0FEF9"/>
      </a:folHlink>
    </a:clrScheme>
    <a:fontScheme name="Microsoft Office 9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Microsoft Office 9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rosoft Office 98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6458</TotalTime>
  <Pages>1</Pages>
  <Words>4079</Words>
  <Application>Microsoft Macintosh PowerPoint</Application>
  <PresentationFormat>On-screen Show (4:3)</PresentationFormat>
  <Paragraphs>628</Paragraphs>
  <Slides>43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Microsoft Office 98</vt:lpstr>
      <vt:lpstr>Absolute L determination in 2011 – and towards 2012: first impressions &amp; wishes from the experiments</vt:lpstr>
      <vt:lpstr>Disclaimer</vt:lpstr>
      <vt:lpstr>Bunch-current product uncertainties: major progress in 2011</vt:lpstr>
      <vt:lpstr>Bunch-current product uncertainties: major progress in 2011 (2)</vt:lpstr>
      <vt:lpstr>Satellites: ALICE + LDM  impressive progress in 2011</vt:lpstr>
      <vt:lpstr>Ghosts: LHCb + LDM  impressive progress in 2011</vt:lpstr>
      <vt:lpstr>The importance of being earnest…: the LHCb example</vt:lpstr>
      <vt:lpstr>Consistency checks on ATLAS  May’11 vdM scan analysis</vt:lpstr>
      <vt:lpstr>Dynamic-b effect: MADX simulations for IP1</vt:lpstr>
      <vt:lpstr>Dynamic-b effect: impact on luminosity-scan curves</vt:lpstr>
      <vt:lpstr>Dynamic-b effect: effect of collsions at other IP’s</vt:lpstr>
      <vt:lpstr>Systematic uncertainties on svis (pp @ 7 TeV, vdM scans)</vt:lpstr>
      <vt:lpstr>m-dependence &amp; long-term reproducibility: CMS examples</vt:lpstr>
      <vt:lpstr>Projected total luminosity uncertainties for 2011 &amp; 2012 (pp, 7 TeV)</vt:lpstr>
      <vt:lpstr>A few (preliminary!) words about correlations</vt:lpstr>
      <vt:lpstr>Calibration transfer btwn ALFA / TOTEM   ATLAS / CMS</vt:lpstr>
      <vt:lpstr>Calibration transfer btwn ALFA / TOTEM   ATLAS / CMS (2)</vt:lpstr>
      <vt:lpstr>Heavy-Ion &amp; low-energy pp collisions</vt:lpstr>
      <vt:lpstr>vdM calibration: a random list  of observations, nagging questions or potential traps</vt:lpstr>
      <vt:lpstr>vdM calibration: a random list  of nagging questions &amp; potential traps (2)</vt:lpstr>
      <vt:lpstr>Absolute L determination:  a random list of nagging questions &amp; potential problems</vt:lpstr>
      <vt:lpstr>L – calibration plans &amp; wishes for 2012: overview </vt:lpstr>
      <vt:lpstr>van der Meer strategy in 2012: precision trade-offs</vt:lpstr>
      <vt:lpstr>van der Meer strategy in 2012: precision trade-offs (2)</vt:lpstr>
      <vt:lpstr>van der Meer strategy in 2012: trade-offs (3)</vt:lpstr>
      <vt:lpstr>van der Meer scans (+ DSC) in 2012: “wish” matrix (pp only)</vt:lpstr>
      <vt:lpstr>van der Meer scans (+ DSC) in 2012: “wish” matrix (pp only) (2)</vt:lpstr>
      <vt:lpstr>Tools &amp; procedures for absolute L determination in 2012</vt:lpstr>
      <vt:lpstr>A conclusion in 7.5 words – in order of growing importance</vt:lpstr>
      <vt:lpstr>Additional material</vt:lpstr>
      <vt:lpstr>van der Meer scan: Basic Observables</vt:lpstr>
      <vt:lpstr>Luminosity: basic observables</vt:lpstr>
      <vt:lpstr>Luminosity measurements used in the ATLAS 2011 L analysis</vt:lpstr>
      <vt:lpstr>van de Meer scan analysis: formalism</vt:lpstr>
      <vt:lpstr>Consistency checks on May’11 vdM scan analysis</vt:lpstr>
      <vt:lpstr>Dynamic-b effect</vt:lpstr>
      <vt:lpstr>PowerPoint Presentation</vt:lpstr>
      <vt:lpstr>PowerPoint Presentation</vt:lpstr>
      <vt:lpstr>CMS systematics summary</vt:lpstr>
      <vt:lpstr>LHCb systematics summary</vt:lpstr>
      <vt:lpstr>May’11 vdM analysis : self-consistency of absolute L calibration</vt:lpstr>
      <vt:lpstr>Beam-separation scan under physics conditions: CMS</vt:lpstr>
      <vt:lpstr>Direct measurement of m-dependence: ATLAS pile-up (‘m’) scan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Talks</dc:title>
  <dc:subject/>
  <dc:creator>Diana Rogers</dc:creator>
  <cp:keywords/>
  <dc:description/>
  <cp:lastModifiedBy>Witold Kozanecki</cp:lastModifiedBy>
  <cp:revision>499</cp:revision>
  <cp:lastPrinted>2012-01-30T12:47:20Z</cp:lastPrinted>
  <dcterms:created xsi:type="dcterms:W3CDTF">2011-06-24T11:23:14Z</dcterms:created>
  <dcterms:modified xsi:type="dcterms:W3CDTF">2012-03-01T14:36:21Z</dcterms:modified>
</cp:coreProperties>
</file>