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72" r:id="rId1"/>
  </p:sldMasterIdLst>
  <p:notesMasterIdLst>
    <p:notesMasterId r:id="rId66"/>
  </p:notesMasterIdLst>
  <p:sldIdLst>
    <p:sldId id="257" r:id="rId2"/>
    <p:sldId id="312" r:id="rId3"/>
    <p:sldId id="313" r:id="rId4"/>
    <p:sldId id="381" r:id="rId5"/>
    <p:sldId id="314" r:id="rId6"/>
    <p:sldId id="345" r:id="rId7"/>
    <p:sldId id="315" r:id="rId8"/>
    <p:sldId id="316" r:id="rId9"/>
    <p:sldId id="317" r:id="rId10"/>
    <p:sldId id="337" r:id="rId11"/>
    <p:sldId id="338" r:id="rId12"/>
    <p:sldId id="341" r:id="rId13"/>
    <p:sldId id="335" r:id="rId14"/>
    <p:sldId id="346" r:id="rId15"/>
    <p:sldId id="319" r:id="rId16"/>
    <p:sldId id="320" r:id="rId17"/>
    <p:sldId id="321" r:id="rId18"/>
    <p:sldId id="322" r:id="rId19"/>
    <p:sldId id="323" r:id="rId20"/>
    <p:sldId id="340" r:id="rId21"/>
    <p:sldId id="336" r:id="rId22"/>
    <p:sldId id="339" r:id="rId23"/>
    <p:sldId id="344" r:id="rId24"/>
    <p:sldId id="326" r:id="rId25"/>
    <p:sldId id="327" r:id="rId26"/>
    <p:sldId id="352" r:id="rId27"/>
    <p:sldId id="353" r:id="rId28"/>
    <p:sldId id="329" r:id="rId29"/>
    <p:sldId id="374" r:id="rId30"/>
    <p:sldId id="384" r:id="rId31"/>
    <p:sldId id="343" r:id="rId32"/>
    <p:sldId id="330" r:id="rId33"/>
    <p:sldId id="331" r:id="rId34"/>
    <p:sldId id="376" r:id="rId35"/>
    <p:sldId id="377" r:id="rId36"/>
    <p:sldId id="378" r:id="rId37"/>
    <p:sldId id="348" r:id="rId38"/>
    <p:sldId id="354" r:id="rId39"/>
    <p:sldId id="349" r:id="rId40"/>
    <p:sldId id="355" r:id="rId41"/>
    <p:sldId id="356" r:id="rId42"/>
    <p:sldId id="357" r:id="rId43"/>
    <p:sldId id="358" r:id="rId44"/>
    <p:sldId id="359" r:id="rId45"/>
    <p:sldId id="360" r:id="rId46"/>
    <p:sldId id="361" r:id="rId47"/>
    <p:sldId id="332" r:id="rId48"/>
    <p:sldId id="347" r:id="rId49"/>
    <p:sldId id="370" r:id="rId50"/>
    <p:sldId id="362" r:id="rId51"/>
    <p:sldId id="363" r:id="rId52"/>
    <p:sldId id="366" r:id="rId53"/>
    <p:sldId id="367" r:id="rId54"/>
    <p:sldId id="364" r:id="rId55"/>
    <p:sldId id="368" r:id="rId56"/>
    <p:sldId id="369" r:id="rId57"/>
    <p:sldId id="372" r:id="rId58"/>
    <p:sldId id="373" r:id="rId59"/>
    <p:sldId id="371" r:id="rId60"/>
    <p:sldId id="382" r:id="rId61"/>
    <p:sldId id="379" r:id="rId62"/>
    <p:sldId id="380" r:id="rId63"/>
    <p:sldId id="383" r:id="rId64"/>
    <p:sldId id="385" r:id="rId65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E739"/>
    <a:srgbClr val="21FF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>
        <p:scale>
          <a:sx n="60" d="100"/>
          <a:sy n="60" d="100"/>
        </p:scale>
        <p:origin x="-145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31A1E-B65D-407F-A099-E047827E4DCE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9DB9F-B06D-47E5-97D1-4D18DBCB7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27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DB9F-B06D-47E5-97D1-4D18DBCB753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105E4-9E70-4B8C-B294-1B0219D9996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043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1" descr="0508014_0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8208" y="0"/>
            <a:ext cx="98422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82657" y="909638"/>
            <a:ext cx="8215312" cy="5440402"/>
          </a:xfrm>
          <a:prstGeom prst="rect">
            <a:avLst/>
          </a:prstGeom>
        </p:spPr>
        <p:txBody>
          <a:bodyPr/>
          <a:lstStyle>
            <a:lvl1pPr>
              <a:defRPr sz="1800" cap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540000" indent="-270000">
              <a:spcBef>
                <a:spcPts val="600"/>
              </a:spcBef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cs typeface="Tahoma" pitchFamily="34" charset="0"/>
              </a:defRPr>
            </a:lvl2pPr>
            <a:lvl3pPr marL="540000" indent="0">
              <a:spcBef>
                <a:spcPts val="300"/>
              </a:spcBef>
              <a:buFontTx/>
              <a:buNone/>
              <a:defRPr sz="1600" b="1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3pPr>
            <a:lvl4pPr marL="792000" indent="-252000">
              <a:spcBef>
                <a:spcPts val="600"/>
              </a:spcBef>
              <a:buFont typeface="Wingdings" pitchFamily="2" charset="2"/>
              <a:buChar char="§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defRPr>
            </a:lvl4pPr>
            <a:lvl5pPr marL="792000" indent="0">
              <a:spcBef>
                <a:spcPts val="200"/>
              </a:spcBef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27/1/2010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R. Losito, Effects of radiation in accelerators, JUAS 2012, Archamps</a:t>
            </a:r>
            <a:endParaRPr lang="en-GB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3771094-50EC-486C-96CC-F7E1AC6FA7BE}" type="slidenum">
              <a:rPr lang="en-GB"/>
              <a:pPr>
                <a:defRPr/>
              </a:pPr>
              <a:t>‹#›</a:t>
            </a:fld>
            <a:r>
              <a:rPr lang="en-GB" dirty="0"/>
              <a:t> of xx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</p:spPr>
        <p:txBody>
          <a:bodyPr anchor="ctr"/>
          <a:lstStyle>
            <a:lvl1pPr marL="0" indent="0" algn="ctr">
              <a:buNone/>
              <a:defRPr sz="2400" b="1">
                <a:latin typeface="Comic Sans MS" pitchFamily="66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</p:spPr>
        <p:txBody>
          <a:bodyPr/>
          <a:lstStyle>
            <a:lvl1pPr>
              <a:defRPr sz="2400" b="0">
                <a:latin typeface="Comic Sans MS" pitchFamily="66" charset="0"/>
              </a:defRPr>
            </a:lvl1pPr>
            <a:lvl2pPr>
              <a:defRPr sz="2000" b="0">
                <a:latin typeface="Comic Sans MS" pitchFamily="66" charset="0"/>
              </a:defRPr>
            </a:lvl2pPr>
            <a:lvl3pPr>
              <a:defRPr sz="1800" b="0">
                <a:latin typeface="Comic Sans MS" pitchFamily="66" charset="0"/>
              </a:defRPr>
            </a:lvl3pPr>
            <a:lvl4pPr>
              <a:defRPr sz="1600" b="0">
                <a:latin typeface="Comic Sans MS" pitchFamily="66" charset="0"/>
              </a:defRPr>
            </a:lvl4pPr>
            <a:lvl5pPr>
              <a:defRPr sz="1600" b="0">
                <a:latin typeface="Comic Sans MS" pitchFamily="66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</p:spPr>
        <p:txBody>
          <a:bodyPr anchor="ctr"/>
          <a:lstStyle>
            <a:lvl1pPr marL="0" indent="0" algn="ctr">
              <a:buNone/>
              <a:defRPr sz="2400" b="1">
                <a:latin typeface="Comic Sans MS" pitchFamily="66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</p:spPr>
        <p:txBody>
          <a:bodyPr/>
          <a:lstStyle>
            <a:lvl1pPr>
              <a:defRPr sz="2400">
                <a:latin typeface="Comic Sans MS" pitchFamily="66" charset="0"/>
              </a:defRPr>
            </a:lvl1pPr>
            <a:lvl2pPr>
              <a:defRPr sz="2000">
                <a:latin typeface="Comic Sans MS" pitchFamily="66" charset="0"/>
              </a:defRPr>
            </a:lvl2pPr>
            <a:lvl3pPr>
              <a:defRPr sz="1800">
                <a:latin typeface="Comic Sans MS" pitchFamily="66" charset="0"/>
              </a:defRPr>
            </a:lvl3pPr>
            <a:lvl4pPr>
              <a:defRPr sz="1600">
                <a:latin typeface="Comic Sans MS" pitchFamily="66" charset="0"/>
              </a:defRPr>
            </a:lvl4pPr>
            <a:lvl5pPr>
              <a:defRPr sz="1600">
                <a:latin typeface="Comic Sans MS" pitchFamily="66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27/1/2010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92BD3-4891-43D7-848E-273C8435368A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400" y="152400"/>
            <a:ext cx="8229600" cy="99060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0478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44624"/>
            <a:ext cx="1187624" cy="126896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44624"/>
            <a:ext cx="1187624" cy="12689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3" r:id="rId12"/>
    <p:sldLayoutId id="214748369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jp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s://espace.cern.ch/juas/" TargetMode="Externa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0"/>
            <a:ext cx="4076942" cy="455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888" y="6050037"/>
            <a:ext cx="5503912" cy="685800"/>
          </a:xfrm>
        </p:spPr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Losito</a:t>
            </a:r>
            <a:r>
              <a:rPr lang="en-US" dirty="0" smtClean="0"/>
              <a:t>, </a:t>
            </a:r>
            <a:r>
              <a:rPr lang="en-US" dirty="0" err="1" smtClean="0"/>
              <a:t>Juas</a:t>
            </a:r>
            <a:r>
              <a:rPr lang="en-US" dirty="0" smtClean="0"/>
              <a:t>, 23/02/2012</a:t>
            </a:r>
            <a:endParaRPr lang="en-US" dirty="0"/>
          </a:p>
        </p:txBody>
      </p:sp>
      <p:pic>
        <p:nvPicPr>
          <p:cNvPr id="5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84588" y="0"/>
            <a:ext cx="1459412" cy="1296144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4437112"/>
            <a:ext cx="6228184" cy="151216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dirty="0" smtClean="0"/>
              <a:t>Effects of radiation in Accelerators</a:t>
            </a: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133" y="2780928"/>
            <a:ext cx="709923" cy="758548"/>
          </a:xfrm>
          <a:prstGeom prst="rect">
            <a:avLst/>
          </a:prstGeom>
          <a:solidFill>
            <a:schemeClr val="tx1">
              <a:alpha val="16000"/>
            </a:schemeClr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159" y="3933056"/>
            <a:ext cx="1779885" cy="1901795"/>
          </a:xfrm>
          <a:prstGeom prst="rect">
            <a:avLst/>
          </a:prstGeom>
          <a:solidFill>
            <a:schemeClr val="tx1">
              <a:alpha val="16000"/>
            </a:schemeClr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6" y="2734449"/>
            <a:ext cx="1105964" cy="1181715"/>
          </a:xfrm>
          <a:prstGeom prst="rect">
            <a:avLst/>
          </a:prstGeom>
          <a:solidFill>
            <a:schemeClr val="tx1">
              <a:alpha val="16000"/>
            </a:schemeClr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13601"/>
            <a:ext cx="1419845" cy="1517095"/>
          </a:xfrm>
          <a:prstGeom prst="rect">
            <a:avLst/>
          </a:prstGeom>
          <a:solidFill>
            <a:schemeClr val="tx1">
              <a:alpha val="16000"/>
            </a:schemeClr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25306"/>
            <a:ext cx="1779885" cy="1901795"/>
          </a:xfrm>
          <a:prstGeom prst="rect">
            <a:avLst/>
          </a:prstGeom>
          <a:solidFill>
            <a:schemeClr val="tx1">
              <a:alpha val="16000"/>
            </a:schemeClr>
          </a:solidFill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backgroundMark x1="22979" y1="51628" x2="22979" y2="516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6828"/>
            <a:ext cx="1259302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backgroundMark x1="22979" y1="51628" x2="22979" y2="516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074" y="2996952"/>
            <a:ext cx="1259302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88889E-6 -3.7037E-6 C -0.02518 0.05371 -0.06164 0.08264 -0.08525 0.06968 C -0.10799 0.05672 -0.11598 0.00371 -0.10452 -0.05787 C -0.13282 -0.00532 -0.16563 0.02477 -0.18993 0.01181 C -0.2125 -0.00069 -0.2198 -0.05416 -0.20816 -0.11551 C -0.23698 -0.06342 -0.2698 -0.03333 -0.29289 -0.0456 C -0.31702 -0.05949 -0.3283 -0.11412 -0.3158 -0.17546 C -0.34306 -0.12245 -0.37483 -0.09097 -0.40105 -0.10555 C -0.42118 -0.11689 -0.43143 -0.17152 -0.42032 -0.23333 C -0.44532 -0.17986 -0.48177 -0.15092 -0.50452 -0.16412 C -0.52848 -0.17662 -0.53559 -0.22916 -0.52466 -0.29189 C -0.55243 -0.23865 -0.58577 -0.20856 -0.60938 -0.22129 C -0.6323 -0.23402 -0.64046 -0.2875 -0.63177 -0.35115 C -0.65625 -0.29629 -0.68976 -0.2662 -0.71302 -0.27893 C -0.73716 -0.29259 -0.74723 -0.34676 -0.73577 -0.40856 C -0.76059 -0.35463 -0.7941 -0.32476 -0.82101 -0.33958 C -0.84427 -0.35185 -0.85139 -0.40509 -0.83941 -0.46689 " pathEditMode="relative" rAng="1358511" ptsTypes="ffffffffffff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42" y="-1835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31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7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.55556E-7 -4.70969E-6 L -0.08715 -0.086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8" y="-430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0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 0 0.017 -0.065 0.017 -0.065 C 0.034 -0.118 0.061 -0.139 0.1 -0.139 C 0.12 -0.139 0.138 -0.131 0.152 -0.118 C 0.162 -0.109 0.174 -0.104 0.187 -0.104 C 0.212 -0.104 0.233 -0.122 0.241 -0.148 C 0.241 -0.148 0.25 -0.179 0.25 -0.179 C 0.25 -0.179 0.232 -0.113 0.232 -0.113 C 0.215 -0.061 0.188 -0.04 0.15 -0.04 C 0.13 -0.04 0.111 -0.048 0.096 -0.062 C 0.087 -0.07 0.075 -0.075 0.063 -0.075 C 0.038 -0.075 0.017 -0.057 0.009 -0.031 C 0.009 -0.031 0 0 0 0 Z" pathEditMode="relative" ptsTypes="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3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5017 0.0882 C -0.05017 0.08866 -0.07587 -0.06597 -0.07587 -0.06551 C -0.10139 -0.19166 -0.14184 -0.24097 -0.20052 -0.24097 C -0.23055 -0.24097 -0.25781 -0.22222 -0.27899 -0.19166 C -0.29375 -0.17014 -0.3118 -0.1581 -0.33142 -0.1581 C -0.36892 -0.1581 -0.40052 -0.20092 -0.4125 -0.26227 C -0.4125 -0.2618 -0.42604 -0.33565 -0.42604 -0.33518 C -0.42604 -0.33565 -0.39896 -0.1794 -0.39896 -0.17893 C -0.37344 -0.05671 -0.33299 -0.00671 -0.27569 -0.00671 C -0.24583 -0.00671 -0.21701 -0.02546 -0.19462 -0.05879 C -0.18108 -0.07754 -0.16302 -0.08958 -0.14496 -0.08958 C -0.10746 -0.08958 -0.07587 -0.04676 -0.06389 0.01459 C -0.06389 0.01505 -0.05017 0.0882 -0.05017 0.08866 Z " pathEditMode="relative" rAng="0" ptsTypes="fffffffffffff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2" y="-2120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is different for different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Next slide from the lectures on radiation damage given at CERN by Alexander </a:t>
            </a:r>
            <a:r>
              <a:rPr lang="en-US" dirty="0" err="1" smtClean="0"/>
              <a:t>Ryazanov</a:t>
            </a:r>
            <a:r>
              <a:rPr lang="en-US" dirty="0" smtClean="0"/>
              <a:t>, from the </a:t>
            </a:r>
            <a:r>
              <a:rPr lang="en-US" dirty="0" err="1" smtClean="0"/>
              <a:t>Kurchatov</a:t>
            </a:r>
            <a:r>
              <a:rPr lang="en-US" dirty="0" smtClean="0"/>
              <a:t> Institute in Moscow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en-US" sz="3200" b="1" smtClean="0">
                <a:solidFill>
                  <a:srgbClr val="FF0000"/>
                </a:solidFill>
                <a:cs typeface="Times New Roman" pitchFamily="18" charset="0"/>
              </a:rPr>
              <a:t>Comparison of cascade and sub-cascade formation in light and heavy materials</a:t>
            </a:r>
            <a:r>
              <a:rPr lang="en-GB" sz="3200" b="1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  <a:endParaRPr lang="ru-RU" sz="4800" b="1" smtClean="0">
              <a:solidFill>
                <a:srgbClr val="FF0000"/>
              </a:solidFill>
            </a:endParaRPr>
          </a:p>
        </p:txBody>
      </p:sp>
      <p:pic>
        <p:nvPicPr>
          <p:cNvPr id="46083" name="Picture 3" descr="cu10kevanim3d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3887787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4" descr="si10kevanim3d[1]"/>
          <p:cNvPicPr>
            <a:picLocks noChangeAspect="1" noChangeArrowheads="1" noCrop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989138"/>
            <a:ext cx="3960813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Text Box 12"/>
          <p:cNvSpPr txBox="1">
            <a:spLocks noChangeArrowheads="1"/>
          </p:cNvSpPr>
          <p:nvPr/>
        </p:nvSpPr>
        <p:spPr bwMode="auto">
          <a:xfrm>
            <a:off x="611188" y="2205038"/>
            <a:ext cx="647700" cy="376237"/>
          </a:xfrm>
          <a:prstGeom prst="rect">
            <a:avLst/>
          </a:prstGeom>
          <a:solidFill>
            <a:srgbClr val="FFFF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Cu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46086" name="Text Box 13"/>
          <p:cNvSpPr txBox="1">
            <a:spLocks noChangeArrowheads="1"/>
          </p:cNvSpPr>
          <p:nvPr/>
        </p:nvSpPr>
        <p:spPr bwMode="auto">
          <a:xfrm>
            <a:off x="8172450" y="2420938"/>
            <a:ext cx="503238" cy="376237"/>
          </a:xfrm>
          <a:prstGeom prst="rect">
            <a:avLst/>
          </a:prstGeom>
          <a:solidFill>
            <a:srgbClr val="FFFFCC"/>
          </a:solidFill>
          <a:ln w="952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Si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46087" name="Text Box 10"/>
          <p:cNvSpPr txBox="1">
            <a:spLocks noChangeArrowheads="1"/>
          </p:cNvSpPr>
          <p:nvPr/>
        </p:nvSpPr>
        <p:spPr bwMode="auto">
          <a:xfrm>
            <a:off x="3127375" y="6610350"/>
            <a:ext cx="3159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200">
                <a:solidFill>
                  <a:srgbClr val="0033CC"/>
                </a:solidFill>
              </a:rPr>
              <a:t>12-16  September 2011, CERN, Geneva</a:t>
            </a:r>
            <a:endParaRPr lang="ru-RU" sz="1200">
              <a:solidFill>
                <a:srgbClr val="00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5877272"/>
            <a:ext cx="2880320" cy="373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Atomic number 29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5877272"/>
            <a:ext cx="2880320" cy="373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Atomic number 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Losito</a:t>
            </a:r>
            <a:r>
              <a:rPr lang="en-US" dirty="0" smtClean="0"/>
              <a:t>, Effects of radiation in accelerators, JUAS 2012, </a:t>
            </a:r>
            <a:r>
              <a:rPr lang="en-US" dirty="0" err="1" smtClean="0"/>
              <a:t>Archamps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35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Radiation?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Radiation is carried by Alpha, Beta, Gamma, neutrons, protons…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Are the effects different?</a:t>
            </a:r>
          </a:p>
          <a:p>
            <a:endParaRPr lang="en-US" dirty="0"/>
          </a:p>
          <a:p>
            <a:r>
              <a:rPr lang="en-US" dirty="0" smtClean="0"/>
              <a:t>Yes and No, but they also depend on energy of the impacting particle, composition and purity of the target material, intensity etc…</a:t>
            </a:r>
          </a:p>
          <a:p>
            <a:endParaRPr lang="en-US" dirty="0" smtClean="0"/>
          </a:p>
          <a:p>
            <a:r>
              <a:rPr lang="en-US" dirty="0" smtClean="0"/>
              <a:t>For our purposes, we are mainly interested at the macroscopic effects: we need a macroscopic description…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7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radiation?</a:t>
            </a:r>
            <a:endParaRPr lang="en-US" dirty="0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446856" y="1700808"/>
            <a:ext cx="4040188" cy="6397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400" b="1" kern="1200">
                <a:solidFill>
                  <a:schemeClr val="lt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sz="1600" b="1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kumimoji="0" sz="1600" b="1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kumimoji="0" sz="1600" b="1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kumimoji="0" sz="1600" b="1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mtClean="0"/>
              <a:t>Ionising Radiation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6856" y="2340570"/>
            <a:ext cx="4040188" cy="39512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400" b="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000" b="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1800" b="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1600" b="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1600" b="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Particles (Waves?), whose energy is sufficient to </a:t>
            </a:r>
            <a:r>
              <a:rPr lang="en-US" dirty="0" err="1" smtClean="0"/>
              <a:t>ionise</a:t>
            </a:r>
            <a:r>
              <a:rPr lang="en-US" dirty="0" smtClean="0"/>
              <a:t> atoms or molecules             (&gt; few </a:t>
            </a:r>
            <a:r>
              <a:rPr lang="en-US" dirty="0" err="1" smtClean="0"/>
              <a:t>eV</a:t>
            </a:r>
            <a:r>
              <a:rPr lang="en-US" dirty="0" smtClean="0"/>
              <a:t>)  </a:t>
            </a:r>
          </a:p>
          <a:p>
            <a:pPr lvl="1"/>
            <a:r>
              <a:rPr lang="en-US" dirty="0" smtClean="0"/>
              <a:t>Alfas, hadrons, cosmic rays…</a:t>
            </a:r>
          </a:p>
          <a:p>
            <a:pPr lvl="1"/>
            <a:r>
              <a:rPr lang="en-US" dirty="0" smtClean="0"/>
              <a:t>Neutrons (nuclear reactions: capture, fission…)</a:t>
            </a:r>
          </a:p>
          <a:p>
            <a:pPr lvl="1"/>
            <a:r>
              <a:rPr lang="en-US" dirty="0" smtClean="0"/>
              <a:t>Electromagnetic waves (Photons), with sufficiently low wavelength</a:t>
            </a:r>
          </a:p>
          <a:p>
            <a:pPr lvl="1"/>
            <a:r>
              <a:rPr lang="en-US" dirty="0" smtClean="0"/>
              <a:t>…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4634681" y="1700808"/>
            <a:ext cx="4041775" cy="6397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>
            <a:normAutofit/>
          </a:bodyPr>
          <a:lstStyle>
            <a:lvl1pPr marL="0" indent="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None/>
              <a:defRPr kumimoji="0" sz="2400" b="1" kern="1200">
                <a:solidFill>
                  <a:schemeClr val="lt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sz="1600" b="1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kumimoji="0" sz="1600" b="1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kumimoji="0" sz="1600" b="1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kumimoji="0" sz="1600" b="1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Non </a:t>
            </a:r>
            <a:r>
              <a:rPr lang="en-US" dirty="0" err="1" smtClean="0"/>
              <a:t>Ionising</a:t>
            </a:r>
            <a:r>
              <a:rPr lang="en-US" dirty="0" smtClean="0"/>
              <a:t> Radiation</a:t>
            </a:r>
            <a:endParaRPr lang="en-GB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4634681" y="2340570"/>
            <a:ext cx="4041775" cy="39512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40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00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180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160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1600" kern="1200">
                <a:solidFill>
                  <a:schemeClr val="dk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Microwaves and RF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82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uiExpand="1" build="p" animBg="1"/>
      <p:bldP spid="9" grpId="0" build="p" animBg="1"/>
      <p:bldP spid="10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Cooper Black" pitchFamily="18" charset="0"/>
              </a:rPr>
              <a:t>Why does radiation create damage?</a:t>
            </a:r>
            <a:endParaRPr lang="en-US" sz="3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7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Ionising</a:t>
            </a:r>
            <a:r>
              <a:rPr lang="en-US" dirty="0" smtClean="0"/>
              <a:t>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dirty="0" smtClean="0"/>
              <a:t>Creates radicals (ions) that become chemically active</a:t>
            </a:r>
          </a:p>
          <a:p>
            <a:r>
              <a:rPr lang="en-US" dirty="0" smtClean="0"/>
              <a:t>Modifies the structure of materials by displacing atoms of the lattice…</a:t>
            </a:r>
          </a:p>
          <a:p>
            <a:r>
              <a:rPr lang="en-US" dirty="0" smtClean="0"/>
              <a:t>Fragments atoms in the material creating new  interstitials</a:t>
            </a:r>
          </a:p>
          <a:p>
            <a:r>
              <a:rPr lang="en-US" dirty="0" smtClean="0"/>
              <a:t>Modifies the structure of the irradiated materials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Non </a:t>
            </a:r>
            <a:r>
              <a:rPr lang="en-US" dirty="0" err="1" smtClean="0"/>
              <a:t>Ionising</a:t>
            </a:r>
            <a:r>
              <a:rPr lang="en-US" dirty="0" smtClean="0"/>
              <a:t> radiation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Essentially, deposes energy in form of heat.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organic molecules (DNA), may break very low energy bonds and create Biological damage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 rot="20450984">
            <a:off x="205314" y="3798026"/>
            <a:ext cx="8064896" cy="63976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“Accelerate Ageing of materials”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 rot="20450984">
            <a:off x="5137279" y="4834987"/>
            <a:ext cx="2640407" cy="6397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controversial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does radiation create damage?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21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 uiExpand="1" build="p" animBg="1"/>
      <p:bldP spid="5" grpId="0" build="p" animBg="1"/>
      <p:bldP spid="6" grpId="0" uiExpand="1" build="p" animBg="1"/>
      <p:bldP spid="7" grpId="0" uiExpand="1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Ionising</a:t>
            </a:r>
            <a:r>
              <a:rPr lang="en-US" dirty="0" smtClean="0"/>
              <a:t>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dirty="0" smtClean="0"/>
              <a:t>Creates radicals (ions) that become chemically active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Modifies </a:t>
            </a:r>
            <a:r>
              <a:rPr lang="en-US" dirty="0">
                <a:solidFill>
                  <a:schemeClr val="bg1"/>
                </a:solidFill>
              </a:rPr>
              <a:t>the structure of materials by displacing atoms of the lattice…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Fragments atoms in the material creating new  interstitials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Modifies the structure of the irradiated materials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en-GB" dirty="0" smtClean="0"/>
              <a:t>Ball bearings exposed to </a:t>
            </a:r>
            <a:r>
              <a:rPr lang="en-GB" dirty="0" err="1" smtClean="0"/>
              <a:t>hadronic</a:t>
            </a:r>
            <a:r>
              <a:rPr lang="en-GB" dirty="0" smtClean="0"/>
              <a:t> showers in air </a:t>
            </a:r>
            <a:endParaRPr lang="en-GB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633750"/>
            <a:ext cx="4041775" cy="343041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</a:t>
            </a:r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58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Ionising</a:t>
            </a:r>
            <a:r>
              <a:rPr lang="en-US" dirty="0" smtClean="0"/>
              <a:t>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Creates radicals (ions) that become chemically active</a:t>
            </a:r>
          </a:p>
          <a:p>
            <a:r>
              <a:rPr lang="en-US" dirty="0" smtClean="0"/>
              <a:t>Modifies the structure of materials by displacing atoms of the lattice…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Fragments atoms in the material creating new  interstitials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Modifies the structure of the irradiated </a:t>
            </a:r>
            <a:r>
              <a:rPr lang="en-US" dirty="0" smtClean="0">
                <a:solidFill>
                  <a:schemeClr val="bg1"/>
                </a:solidFill>
              </a:rPr>
              <a:t>materials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Displacement </a:t>
            </a:r>
            <a:r>
              <a:rPr lang="en-US" sz="2000" dirty="0"/>
              <a:t>spike as </a:t>
            </a: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drawn </a:t>
            </a:r>
            <a:r>
              <a:rPr lang="en-US" sz="2000" dirty="0"/>
              <a:t>by Brinkman (1956</a:t>
            </a:r>
            <a:r>
              <a:rPr lang="en-US" sz="2000" dirty="0" smtClean="0"/>
              <a:t>)</a:t>
            </a:r>
            <a:endParaRPr lang="en-GB" sz="20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examples (finally!!!)</a:t>
            </a: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5025" y="2648251"/>
            <a:ext cx="4041775" cy="3401411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9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Ionising</a:t>
            </a:r>
            <a:r>
              <a:rPr lang="en-US" dirty="0" smtClean="0"/>
              <a:t>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Creates radicals (ions) that become chemically active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Modifies the structure of materials by displacing atoms of the lattice…</a:t>
            </a:r>
          </a:p>
          <a:p>
            <a:r>
              <a:rPr lang="en-US" dirty="0">
                <a:solidFill>
                  <a:schemeClr val="tx1"/>
                </a:solidFill>
              </a:rPr>
              <a:t>Fragments atoms in the material creating new  interstitials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Modifies the structure of the irradiated </a:t>
            </a:r>
            <a:r>
              <a:rPr lang="en-US" dirty="0" smtClean="0">
                <a:solidFill>
                  <a:schemeClr val="bg1"/>
                </a:solidFill>
              </a:rPr>
              <a:t>materials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b"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/>
            </a:r>
            <a:br>
              <a:rPr lang="en-US" dirty="0"/>
            </a:br>
            <a:r>
              <a:rPr lang="en-US" sz="8000" dirty="0"/>
              <a:t>Displacement spike as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8000" dirty="0"/>
              <a:t>drawn by Brinkman (1956</a:t>
            </a:r>
            <a:r>
              <a:rPr lang="en-US" sz="8000" dirty="0" smtClean="0"/>
              <a:t>)</a:t>
            </a:r>
            <a:endParaRPr lang="en-GB" sz="80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examples (finally!!!)</a:t>
            </a: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5025" y="2648251"/>
            <a:ext cx="4041775" cy="3401411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72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Ionising</a:t>
            </a:r>
            <a:r>
              <a:rPr lang="en-US" dirty="0" smtClean="0"/>
              <a:t>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Creates radicals (ions) that become chemically active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Modifies the structure of materials by displacing atoms of the lattice…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Fragments atoms in the material creating new  interstitials</a:t>
            </a:r>
          </a:p>
          <a:p>
            <a:r>
              <a:rPr lang="en-US" dirty="0">
                <a:solidFill>
                  <a:schemeClr val="tx1"/>
                </a:solidFill>
              </a:rPr>
              <a:t>Modifies the structure of the irradiated </a:t>
            </a:r>
            <a:r>
              <a:rPr lang="en-US" dirty="0" smtClean="0">
                <a:solidFill>
                  <a:schemeClr val="tx1"/>
                </a:solidFill>
              </a:rPr>
              <a:t>materials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CNGS (graphite) target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Due to transmutation, 1 atom every 20 (5%) is no more Carbon, but it is transformed into:</a:t>
            </a:r>
          </a:p>
          <a:p>
            <a:r>
              <a:rPr lang="en-US" dirty="0">
                <a:solidFill>
                  <a:srgbClr val="0070C0"/>
                </a:solidFill>
              </a:rPr>
              <a:t>11-C -&gt; 11-B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10-C </a:t>
            </a:r>
            <a:r>
              <a:rPr lang="en-US" dirty="0">
                <a:solidFill>
                  <a:srgbClr val="0070C0"/>
                </a:solidFill>
              </a:rPr>
              <a:t>-&gt; 10-B</a:t>
            </a:r>
          </a:p>
          <a:p>
            <a:r>
              <a:rPr lang="en-US" dirty="0">
                <a:solidFill>
                  <a:srgbClr val="0070C0"/>
                </a:solidFill>
              </a:rPr>
              <a:t>7-Be -&gt; 7-Li</a:t>
            </a:r>
          </a:p>
          <a:p>
            <a:r>
              <a:rPr lang="en-US" dirty="0">
                <a:solidFill>
                  <a:srgbClr val="0070C0"/>
                </a:solidFill>
              </a:rPr>
              <a:t>4-He</a:t>
            </a:r>
          </a:p>
          <a:p>
            <a:r>
              <a:rPr lang="en-US" dirty="0">
                <a:solidFill>
                  <a:srgbClr val="0070C0"/>
                </a:solidFill>
              </a:rPr>
              <a:t>3-H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examples (finally!!!)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94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Nice to meet you!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am an Electronic Engineer, specialized in Microwave Engineering!</a:t>
            </a:r>
          </a:p>
          <a:p>
            <a:r>
              <a:rPr lang="en-US" dirty="0" smtClean="0"/>
              <a:t>I started my career studying (and measuring) coupling impedances.</a:t>
            </a:r>
          </a:p>
          <a:p>
            <a:r>
              <a:rPr lang="en-US" dirty="0" smtClean="0"/>
              <a:t>Then, at CERN, I have been an engineer in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the RF group for 9 years,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then moved to </a:t>
            </a:r>
            <a:r>
              <a:rPr lang="en-US" dirty="0" err="1">
                <a:solidFill>
                  <a:srgbClr val="00B0F0"/>
                </a:solidFill>
              </a:rPr>
              <a:t>P</a:t>
            </a:r>
            <a:r>
              <a:rPr lang="en-US" dirty="0" err="1" smtClean="0">
                <a:solidFill>
                  <a:srgbClr val="00B0F0"/>
                </a:solidFill>
              </a:rPr>
              <a:t>hotoinjectors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then to Controls, </a:t>
            </a:r>
          </a:p>
          <a:p>
            <a:r>
              <a:rPr lang="en-US" dirty="0"/>
              <a:t>and now I lead a Group in the Engineering Department called: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6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err="1" smtClean="0"/>
              <a:t>Ionising</a:t>
            </a:r>
            <a:r>
              <a:rPr lang="en-US" dirty="0" smtClean="0"/>
              <a:t>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breaking (un)stable atoms, </a:t>
            </a:r>
            <a:r>
              <a:rPr lang="en-US" dirty="0" err="1" smtClean="0"/>
              <a:t>ionising</a:t>
            </a:r>
            <a:r>
              <a:rPr lang="en-US" dirty="0" smtClean="0"/>
              <a:t> radiation can create new unstable atoms, that generate radiation by radioactive decay!</a:t>
            </a:r>
          </a:p>
          <a:p>
            <a:r>
              <a:rPr lang="en-US" dirty="0" smtClean="0"/>
              <a:t>141 Ba </a:t>
            </a:r>
            <a:r>
              <a:rPr lang="en-US" dirty="0" smtClean="0">
                <a:sym typeface="Wingdings" pitchFamily="2" charset="2"/>
              </a:rPr>
              <a:t> 141 La (18 min)</a:t>
            </a:r>
          </a:p>
          <a:p>
            <a:r>
              <a:rPr lang="en-US" dirty="0" smtClean="0">
                <a:sym typeface="Wingdings" pitchFamily="2" charset="2"/>
              </a:rPr>
              <a:t>92 Kr  91-92 </a:t>
            </a:r>
            <a:r>
              <a:rPr lang="en-US" dirty="0" err="1" smtClean="0">
                <a:sym typeface="Wingdings" pitchFamily="2" charset="2"/>
              </a:rPr>
              <a:t>Rb</a:t>
            </a:r>
            <a:r>
              <a:rPr lang="en-US" dirty="0" smtClean="0">
                <a:sym typeface="Wingdings" pitchFamily="2" charset="2"/>
              </a:rPr>
              <a:t> (1.8 s)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sz="2000" dirty="0"/>
              <a:t>http://www.astro.cornell.edu</a:t>
            </a:r>
            <a:endParaRPr lang="en-GB" sz="20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modifies materials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14502"/>
            <a:ext cx="3703170" cy="3966826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74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special case: electronics!!!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Electronics may suffer in 2 respects: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Total dose, generating slow drift of performance due to modified doping and finally unrecoverable failure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Deposits charge creating new electrons or vacancies and modifying the state of transistors (may even burn them!)</a:t>
            </a:r>
          </a:p>
          <a:p>
            <a:pPr lvl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76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Other important Radiation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Gas production</a:t>
            </a:r>
          </a:p>
          <a:p>
            <a:pPr lvl="1"/>
            <a:r>
              <a:rPr lang="en-US" dirty="0" smtClean="0"/>
              <a:t>mostly </a:t>
            </a:r>
            <a:r>
              <a:rPr lang="en-US" dirty="0"/>
              <a:t>due to protons, deuterons, tritons, 3He and alphas stopping in the </a:t>
            </a:r>
            <a:r>
              <a:rPr lang="en-US" dirty="0" smtClean="0"/>
              <a:t>target material.</a:t>
            </a:r>
          </a:p>
          <a:p>
            <a:pPr lvl="1"/>
            <a:r>
              <a:rPr lang="en-US" dirty="0" smtClean="0"/>
              <a:t>They </a:t>
            </a:r>
            <a:r>
              <a:rPr lang="en-US" dirty="0"/>
              <a:t>can be beam particles ranging out in the target (low energy beams), or secondary particles produced by nuclear interactions in the target </a:t>
            </a:r>
            <a:r>
              <a:rPr lang="en-US" dirty="0" smtClean="0"/>
              <a:t>itself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9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Cooper Black" pitchFamily="18" charset="0"/>
              </a:rPr>
              <a:t>radiation as an engineering parameter for the design</a:t>
            </a:r>
            <a:endParaRPr lang="en-US" sz="3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9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064" y="116632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Ingredients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How to measure “radiation”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How to measure the radiation “effect”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Measurement of radiation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The way we measure radiation depends on the effect we want to measure: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Radioprotection</a:t>
            </a:r>
            <a:r>
              <a:rPr lang="en-US" dirty="0" smtClean="0"/>
              <a:t> takes into account the “sensitivity” of biological tissues to different wavelengths/energies (equivalent dose).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 smtClean="0">
                <a:solidFill>
                  <a:srgbClr val="0070C0"/>
                </a:solidFill>
              </a:rPr>
              <a:t>materials</a:t>
            </a:r>
            <a:r>
              <a:rPr lang="en-US" dirty="0" smtClean="0"/>
              <a:t>, it depends on the type of radiation and on the effect to be studied (absorbed dose).</a:t>
            </a:r>
          </a:p>
          <a:p>
            <a:pPr lvl="2"/>
            <a:r>
              <a:rPr lang="en-US" dirty="0" smtClean="0"/>
              <a:t>Macroscopic description (dose)</a:t>
            </a:r>
          </a:p>
          <a:p>
            <a:pPr lvl="2"/>
            <a:r>
              <a:rPr lang="en-US" dirty="0" smtClean="0"/>
              <a:t>Microscopic description (single particle)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1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Measurement of </a:t>
            </a:r>
            <a:r>
              <a:rPr lang="en-US" dirty="0" smtClean="0"/>
              <a:t>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Referred </a:t>
            </a:r>
            <a:r>
              <a:rPr lang="en-US" dirty="0"/>
              <a:t>to a given </a:t>
            </a:r>
            <a:r>
              <a:rPr lang="en-US" dirty="0" smtClean="0"/>
              <a:t>period                                             (</a:t>
            </a:r>
            <a:r>
              <a:rPr lang="en-US" dirty="0"/>
              <a:t>e.g. 1 year, or lifetime of an accelerator)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TID (Total Ionizing Dose): Energy deposited in a medium by ionizing radiation per unit mass (by whichever process)</a:t>
            </a:r>
          </a:p>
          <a:p>
            <a:pPr lvl="2"/>
            <a:r>
              <a:rPr lang="en-US" dirty="0"/>
              <a:t>Measured in Grays: </a:t>
            </a:r>
          </a:p>
          <a:p>
            <a:pPr lvl="2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1 Gray = 1 </a:t>
            </a:r>
            <a:r>
              <a:rPr lang="en-US" b="1" dirty="0" smtClean="0">
                <a:solidFill>
                  <a:srgbClr val="FF0000"/>
                </a:solidFill>
              </a:rPr>
              <a:t>J/kg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C00000"/>
                </a:solidFill>
              </a:rPr>
              <a:t>For humans:</a:t>
            </a:r>
          </a:p>
          <a:p>
            <a:pPr lvl="2"/>
            <a:r>
              <a:rPr lang="en-US" dirty="0"/>
              <a:t>Sievert, dose weighted with response at different energies of human tissues. </a:t>
            </a:r>
            <a:endParaRPr lang="en-US" dirty="0" smtClean="0"/>
          </a:p>
          <a:p>
            <a:pPr lvl="2"/>
            <a:r>
              <a:rPr lang="en-US" dirty="0" smtClean="0"/>
              <a:t>Dose of a certain type of irradiation giving an equivalent biological effect as the same dose of gamma rays.</a:t>
            </a:r>
          </a:p>
          <a:p>
            <a:pPr lvl="2"/>
            <a:endParaRPr lang="en-US" dirty="0" smtClean="0"/>
          </a:p>
          <a:p>
            <a:pPr marL="685800" lvl="2" indent="0"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dirty="0" smtClean="0">
                <a:solidFill>
                  <a:srgbClr val="0070C0"/>
                </a:solidFill>
              </a:rPr>
              <a:t>1 Gray (gamma) = 1 </a:t>
            </a:r>
            <a:r>
              <a:rPr lang="en-US" dirty="0" err="1" smtClean="0">
                <a:solidFill>
                  <a:srgbClr val="0070C0"/>
                </a:solidFill>
              </a:rPr>
              <a:t>Sv</a:t>
            </a:r>
            <a:endParaRPr lang="en-US" dirty="0" smtClean="0">
              <a:solidFill>
                <a:srgbClr val="0070C0"/>
              </a:solidFill>
            </a:endParaRPr>
          </a:p>
          <a:p>
            <a:pPr marL="685800" lvl="2" indent="0"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dirty="0" smtClean="0">
                <a:solidFill>
                  <a:srgbClr val="FF0000"/>
                </a:solidFill>
              </a:rPr>
              <a:t>1 Gray (alphas) = 20 </a:t>
            </a:r>
            <a:r>
              <a:rPr lang="en-US" dirty="0" err="1" smtClean="0">
                <a:solidFill>
                  <a:srgbClr val="FF0000"/>
                </a:solidFill>
              </a:rPr>
              <a:t>Sv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pPr lvl="2" indent="0" algn="ctr">
              <a:buNone/>
            </a:pPr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8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radiation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Referred </a:t>
            </a:r>
            <a:r>
              <a:rPr lang="en-US" sz="2600" dirty="0"/>
              <a:t>to a given </a:t>
            </a:r>
            <a:r>
              <a:rPr lang="en-US" sz="2600" dirty="0" smtClean="0"/>
              <a:t>period                                  (</a:t>
            </a:r>
            <a:r>
              <a:rPr lang="en-US" sz="2600" dirty="0"/>
              <a:t>e.g. 1 year, or lifetime of an accelerator)</a:t>
            </a:r>
          </a:p>
          <a:p>
            <a:pPr lvl="1"/>
            <a:endParaRPr lang="en-US" dirty="0"/>
          </a:p>
          <a:p>
            <a:pPr lvl="1"/>
            <a:r>
              <a:rPr lang="en-US" dirty="0" err="1"/>
              <a:t>Fluence</a:t>
            </a:r>
            <a:r>
              <a:rPr lang="en-US" dirty="0"/>
              <a:t> (</a:t>
            </a:r>
            <a:r>
              <a:rPr lang="en-US" dirty="0">
                <a:solidFill>
                  <a:srgbClr val="FF0000"/>
                </a:solidFill>
              </a:rPr>
              <a:t>or flux</a:t>
            </a:r>
            <a:r>
              <a:rPr lang="en-US" dirty="0"/>
              <a:t>) </a:t>
            </a:r>
          </a:p>
          <a:p>
            <a:pPr lvl="2"/>
            <a:r>
              <a:rPr lang="en-US" dirty="0" err="1"/>
              <a:t>Nb</a:t>
            </a:r>
            <a:r>
              <a:rPr lang="en-US" dirty="0"/>
              <a:t> of particles /cm^2 (</a:t>
            </a:r>
            <a:r>
              <a:rPr lang="en-US" dirty="0">
                <a:solidFill>
                  <a:srgbClr val="FF0000"/>
                </a:solidFill>
              </a:rPr>
              <a:t>/sec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Used for Single Event Effects</a:t>
            </a:r>
          </a:p>
          <a:p>
            <a:pPr lvl="2"/>
            <a:r>
              <a:rPr lang="en-US" dirty="0"/>
              <a:t>Used also for displacement damage to materials for targets, nuclear plants</a:t>
            </a:r>
            <a:r>
              <a:rPr lang="en-US" dirty="0" smtClean="0"/>
              <a:t>…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2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Measurement of </a:t>
            </a:r>
            <a:r>
              <a:rPr lang="en-US" dirty="0" smtClean="0"/>
              <a:t>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Referred to a single particle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>
                <a:solidFill>
                  <a:srgbClr val="0070C0"/>
                </a:solidFill>
              </a:rPr>
              <a:t>Ionising</a:t>
            </a:r>
            <a:r>
              <a:rPr lang="en-US" dirty="0" smtClean="0">
                <a:solidFill>
                  <a:srgbClr val="0070C0"/>
                </a:solidFill>
              </a:rPr>
              <a:t> Energy loss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energy lost by a particle in </a:t>
            </a:r>
            <a:r>
              <a:rPr lang="en-US" dirty="0" err="1" smtClean="0">
                <a:solidFill>
                  <a:srgbClr val="FF0000"/>
                </a:solidFill>
              </a:rPr>
              <a:t>ionising</a:t>
            </a:r>
            <a:r>
              <a:rPr lang="en-US" dirty="0" smtClean="0">
                <a:solidFill>
                  <a:srgbClr val="FF0000"/>
                </a:solidFill>
              </a:rPr>
              <a:t> atoms of the material</a:t>
            </a:r>
          </a:p>
          <a:p>
            <a:pPr lvl="2"/>
            <a:r>
              <a:rPr lang="en-US" dirty="0" smtClean="0"/>
              <a:t>mainly due to electronic stopping power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NIEL: Non </a:t>
            </a:r>
            <a:r>
              <a:rPr lang="en-US" dirty="0" err="1" smtClean="0">
                <a:solidFill>
                  <a:srgbClr val="C00000"/>
                </a:solidFill>
              </a:rPr>
              <a:t>Ionising</a:t>
            </a:r>
            <a:r>
              <a:rPr lang="en-US" dirty="0" smtClean="0">
                <a:solidFill>
                  <a:srgbClr val="C00000"/>
                </a:solidFill>
              </a:rPr>
              <a:t> Energy Loss</a:t>
            </a:r>
          </a:p>
          <a:p>
            <a:pPr lvl="2"/>
            <a:r>
              <a:rPr lang="en-US" dirty="0" smtClean="0"/>
              <a:t>Rate of energy loss due to atomic displacements as a particle traverses a material (nuclear stopping power).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4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radiation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2"/>
            <a:endParaRPr lang="en-US" dirty="0"/>
          </a:p>
          <a:p>
            <a:r>
              <a:rPr lang="en-US" dirty="0" smtClean="0">
                <a:solidFill>
                  <a:srgbClr val="00B050"/>
                </a:solidFill>
              </a:rPr>
              <a:t>…NIEL </a:t>
            </a:r>
            <a:r>
              <a:rPr lang="en-US" dirty="0">
                <a:solidFill>
                  <a:srgbClr val="00B050"/>
                </a:solidFill>
              </a:rPr>
              <a:t>x </a:t>
            </a:r>
            <a:r>
              <a:rPr lang="en-US" dirty="0" err="1">
                <a:solidFill>
                  <a:srgbClr val="00B050"/>
                </a:solidFill>
              </a:rPr>
              <a:t>Fluence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= total energy deposed in the material by displacement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7030A0"/>
                </a:solidFill>
              </a:rPr>
              <a:t>   ...IEL </a:t>
            </a:r>
            <a:r>
              <a:rPr lang="en-US" dirty="0">
                <a:solidFill>
                  <a:srgbClr val="7030A0"/>
                </a:solidFill>
              </a:rPr>
              <a:t>x </a:t>
            </a:r>
            <a:r>
              <a:rPr lang="en-US" dirty="0" err="1">
                <a:solidFill>
                  <a:srgbClr val="7030A0"/>
                </a:solidFill>
              </a:rPr>
              <a:t>Fluence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= total energy deposed in the material by </a:t>
            </a:r>
            <a:r>
              <a:rPr lang="en-US" dirty="0" err="1" smtClean="0"/>
              <a:t>ionisation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7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Nice to meet you!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Sources, Targets and Interactions (STI)</a:t>
            </a:r>
          </a:p>
          <a:p>
            <a:pPr lvl="1"/>
            <a:r>
              <a:rPr lang="en-US" dirty="0" smtClean="0"/>
              <a:t>We design and operate (</a:t>
            </a:r>
            <a:r>
              <a:rPr lang="en-US" dirty="0" smtClean="0">
                <a:solidFill>
                  <a:srgbClr val="C00000"/>
                </a:solidFill>
              </a:rPr>
              <a:t>and dispose!!!</a:t>
            </a:r>
            <a:r>
              <a:rPr lang="en-US" dirty="0" smtClean="0"/>
              <a:t>) 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Sources</a:t>
            </a:r>
            <a:r>
              <a:rPr lang="en-US" b="1" dirty="0" smtClean="0"/>
              <a:t>:</a:t>
            </a:r>
            <a:r>
              <a:rPr lang="en-US" dirty="0" smtClean="0"/>
              <a:t> Radioactive Ion sources and </a:t>
            </a:r>
            <a:r>
              <a:rPr lang="en-US" dirty="0" err="1" smtClean="0"/>
              <a:t>Photoinjectors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Targets</a:t>
            </a:r>
            <a:r>
              <a:rPr lang="en-US" dirty="0" smtClean="0"/>
              <a:t>: Collimators, Targets, Dumps (Beam Intercepting Devices)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Interactions</a:t>
            </a:r>
            <a:r>
              <a:rPr lang="en-US" dirty="0" smtClean="0"/>
              <a:t>: we study the effects of beams interacting with matter in accelerators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1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Measurement of </a:t>
            </a:r>
            <a:r>
              <a:rPr lang="en-US" dirty="0" smtClean="0"/>
              <a:t>radiation effect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>
                <a:solidFill>
                  <a:srgbClr val="7030A0"/>
                </a:solidFill>
              </a:rPr>
              <a:t>DPA: Displacement </a:t>
            </a:r>
            <a:r>
              <a:rPr lang="en-US" dirty="0">
                <a:solidFill>
                  <a:srgbClr val="7030A0"/>
                </a:solidFill>
              </a:rPr>
              <a:t>P</a:t>
            </a:r>
            <a:r>
              <a:rPr lang="en-US" dirty="0" smtClean="0">
                <a:solidFill>
                  <a:srgbClr val="7030A0"/>
                </a:solidFill>
              </a:rPr>
              <a:t>er Atom</a:t>
            </a:r>
          </a:p>
          <a:p>
            <a:pPr lvl="1"/>
            <a:r>
              <a:rPr lang="en-US" dirty="0" smtClean="0"/>
              <a:t>Number of times that every atom in the lattice has moved from its original position in the lattice</a:t>
            </a:r>
          </a:p>
          <a:p>
            <a:pPr lvl="1"/>
            <a:r>
              <a:rPr lang="en-US" dirty="0" smtClean="0"/>
              <a:t>Cannot be measured!!!!  Mainly a concept to anticipate failure of materials.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86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84784"/>
            <a:ext cx="5472608" cy="5365302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44624"/>
            <a:ext cx="1187624" cy="126896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33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Plastic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in cable insulations, as structural material, for plugs, lamps, electrical cubicles…</a:t>
            </a:r>
          </a:p>
          <a:p>
            <a:r>
              <a:rPr lang="en-US" dirty="0" smtClean="0"/>
              <a:t>Plastics are organic materials!!!</a:t>
            </a:r>
          </a:p>
          <a:p>
            <a:pPr lvl="1"/>
            <a:r>
              <a:rPr lang="en-US" dirty="0" smtClean="0"/>
              <a:t>They are derived from petrochemicals or from natural materials (resins, rubber…)</a:t>
            </a:r>
          </a:p>
          <a:p>
            <a:pPr lvl="1"/>
            <a:r>
              <a:rPr lang="en-US" dirty="0" smtClean="0"/>
              <a:t>Contain Carbon</a:t>
            </a:r>
          </a:p>
          <a:p>
            <a:r>
              <a:rPr lang="en-GB" dirty="0" smtClean="0"/>
              <a:t>Sometimes used as structural elements…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1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Plastic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589567"/>
            <a:ext cx="38862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Effect of radiation: </a:t>
            </a:r>
          </a:p>
          <a:p>
            <a:pPr lvl="1"/>
            <a:r>
              <a:rPr lang="en-US" dirty="0" smtClean="0"/>
              <a:t>Degradation of mechanical properties appears first (e.g. reduced elongation at break)</a:t>
            </a:r>
          </a:p>
          <a:p>
            <a:pPr lvl="1"/>
            <a:r>
              <a:rPr lang="en-US" dirty="0" smtClean="0"/>
              <a:t>Degradation of electrical properties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686" y="0"/>
            <a:ext cx="5143500" cy="6858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5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Plastic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71" t="46206" r="3511" b="5528"/>
          <a:stretch/>
        </p:blipFill>
        <p:spPr bwMode="auto">
          <a:xfrm>
            <a:off x="611560" y="1700808"/>
            <a:ext cx="340982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65" t="9647" r="1611" b="56511"/>
          <a:stretch/>
        </p:blipFill>
        <p:spPr bwMode="auto">
          <a:xfrm>
            <a:off x="611560" y="1700807"/>
            <a:ext cx="7992888" cy="488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Plastic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find useful information in CERN’s Yellow books (e.g. CERN 82-10, or 89-12)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5680"/>
            <a:ext cx="3744416" cy="5372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4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Plastic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find useful information in CERN’s Yellow books (e.g. CERN 82-10, or 89-12)</a:t>
            </a:r>
          </a:p>
          <a:p>
            <a:endParaRPr lang="en-GB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157" y="0"/>
            <a:ext cx="4670853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83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Halogens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30782"/>
            <a:ext cx="8957473" cy="5038578"/>
          </a:xfrm>
        </p:spPr>
      </p:pic>
      <p:sp>
        <p:nvSpPr>
          <p:cNvPr id="6" name="Rectangle 5"/>
          <p:cNvSpPr/>
          <p:nvPr/>
        </p:nvSpPr>
        <p:spPr>
          <a:xfrm>
            <a:off x="7812360" y="2564904"/>
            <a:ext cx="792088" cy="24482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6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</a:t>
            </a:r>
            <a:r>
              <a:rPr lang="en-US" smtClean="0"/>
              <a:t>Greek </a:t>
            </a:r>
            <a:r>
              <a:rPr lang="en-US" smtClean="0"/>
              <a:t>“halos </a:t>
            </a:r>
            <a:r>
              <a:rPr lang="en-US" dirty="0" err="1" smtClean="0"/>
              <a:t>genos</a:t>
            </a:r>
            <a:r>
              <a:rPr lang="en-US" dirty="0" smtClean="0"/>
              <a:t>”, salt generators</a:t>
            </a:r>
          </a:p>
          <a:p>
            <a:r>
              <a:rPr lang="en-US" dirty="0" smtClean="0"/>
              <a:t>Most </a:t>
            </a:r>
            <a:r>
              <a:rPr lang="en-US" dirty="0"/>
              <a:t>electronegative elements in the periodic table: easily gain an electron and become chemically active</a:t>
            </a:r>
          </a:p>
          <a:p>
            <a:r>
              <a:rPr lang="en-US" dirty="0" smtClean="0"/>
              <a:t>For this reason, in sufficient quantities they can be extremely dangerous</a:t>
            </a:r>
          </a:p>
          <a:p>
            <a:r>
              <a:rPr lang="en-US" dirty="0" err="1" smtClean="0"/>
              <a:t>Cl</a:t>
            </a:r>
            <a:r>
              <a:rPr lang="en-US" dirty="0" smtClean="0"/>
              <a:t> most common on earth</a:t>
            </a:r>
          </a:p>
          <a:p>
            <a:endParaRPr lang="en-US" baseline="30000" dirty="0" smtClean="0"/>
          </a:p>
          <a:p>
            <a:r>
              <a:rPr lang="en-US" dirty="0" smtClean="0"/>
              <a:t>Becomes aggressive and attacks metallic surfaces (</a:t>
            </a:r>
            <a:r>
              <a:rPr lang="en-US" dirty="0" smtClean="0">
                <a:solidFill>
                  <a:srgbClr val="FF0000"/>
                </a:solidFill>
              </a:rPr>
              <a:t>and F even glass!!!</a:t>
            </a:r>
            <a:r>
              <a:rPr lang="en-US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5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Halogens, a special </a:t>
            </a:r>
            <a:r>
              <a:rPr lang="en-US" dirty="0" smtClean="0"/>
              <a:t>case: PVC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From Wikipedia.org:</a:t>
            </a:r>
          </a:p>
          <a:p>
            <a:endParaRPr lang="en-US" dirty="0"/>
          </a:p>
        </p:txBody>
      </p:sp>
      <p:pic>
        <p:nvPicPr>
          <p:cNvPr id="4" name="Picture 3" descr="Polyvinyl chloride - Wikipedia, the free encyclopedia - Windows Internet Explor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2132856"/>
            <a:ext cx="9036498" cy="2703622"/>
          </a:xfrm>
          <a:prstGeom prst="rect">
            <a:avLst/>
          </a:prstGeom>
        </p:spPr>
      </p:pic>
      <p:pic>
        <p:nvPicPr>
          <p:cNvPr id="5" name="Picture 4" descr="Polyvinyl chloride - Wikipedia, the free encyclopedia - Windows Internet Explore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3968" y="4640367"/>
            <a:ext cx="1651000" cy="22098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0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have stolen some material from different colleagues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P. </a:t>
            </a:r>
            <a:r>
              <a:rPr lang="en-US" dirty="0" err="1" smtClean="0"/>
              <a:t>Chiggiato</a:t>
            </a:r>
            <a:endParaRPr lang="en-US" dirty="0" smtClean="0"/>
          </a:p>
          <a:p>
            <a:pPr lvl="1"/>
            <a:r>
              <a:rPr lang="en-US" dirty="0" err="1" smtClean="0"/>
              <a:t>A.Ferrari</a:t>
            </a:r>
            <a:endParaRPr lang="en-US" dirty="0" smtClean="0"/>
          </a:p>
          <a:p>
            <a:pPr lvl="1"/>
            <a:r>
              <a:rPr lang="en-US" dirty="0" smtClean="0"/>
              <a:t>A. </a:t>
            </a:r>
            <a:r>
              <a:rPr lang="en-US" dirty="0" err="1" smtClean="0"/>
              <a:t>Ryazanov</a:t>
            </a:r>
            <a:endParaRPr lang="en-US" dirty="0" smtClean="0"/>
          </a:p>
          <a:p>
            <a:pPr lvl="1"/>
            <a:r>
              <a:rPr lang="en-US" dirty="0" smtClean="0"/>
              <a:t>D. Ricci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Losito</a:t>
            </a:r>
            <a:r>
              <a:rPr lang="en-US" dirty="0" smtClean="0"/>
              <a:t>, Effects of radiation in accelerators, JUAS 2012, </a:t>
            </a:r>
            <a:r>
              <a:rPr lang="en-US" dirty="0" err="1" smtClean="0"/>
              <a:t>Archamps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2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Halogens, a special </a:t>
            </a:r>
            <a:r>
              <a:rPr lang="en-US" dirty="0" smtClean="0"/>
              <a:t>case: PVC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From Wikipedia.org: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For this reason no PVC and Halogens are allowed in confined space, tunnels etc…</a:t>
            </a:r>
          </a:p>
          <a:p>
            <a:endParaRPr lang="en-US" dirty="0"/>
          </a:p>
        </p:txBody>
      </p:sp>
      <p:pic>
        <p:nvPicPr>
          <p:cNvPr id="6" name="Picture 5" descr="Polyvinyl chloride - Wikipedia, the free encyclopedia - Windows Internet Explor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4" y="2158998"/>
            <a:ext cx="8713052" cy="206209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123728" y="3212976"/>
            <a:ext cx="40324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123728" y="2564904"/>
            <a:ext cx="4464496" cy="28803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54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Halogens, </a:t>
            </a:r>
            <a:r>
              <a:rPr lang="en-US" dirty="0" smtClean="0"/>
              <a:t>a special case: PVC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dirty="0" err="1"/>
              <a:t>Dehydrochlorination</a:t>
            </a:r>
            <a:r>
              <a:rPr lang="en-GB" dirty="0"/>
              <a:t> is the major mechanism of PVC degradation </a:t>
            </a:r>
            <a:r>
              <a:rPr lang="en-GB" b="1" dirty="0"/>
              <a:t>by X and </a:t>
            </a:r>
            <a:r>
              <a:rPr lang="en-GB" b="1" dirty="0">
                <a:latin typeface="Symbol" pitchFamily="18" charset="2"/>
              </a:rPr>
              <a:t>g</a:t>
            </a:r>
            <a:r>
              <a:rPr lang="en-GB" b="1" dirty="0"/>
              <a:t>-rays</a:t>
            </a:r>
            <a:r>
              <a:rPr lang="en-GB" dirty="0"/>
              <a:t>.</a:t>
            </a:r>
          </a:p>
          <a:p>
            <a:r>
              <a:rPr lang="en-US" dirty="0" err="1" smtClean="0"/>
              <a:t>Cl</a:t>
            </a:r>
            <a:r>
              <a:rPr lang="en-US" dirty="0" smtClean="0"/>
              <a:t>- ions react with water droplets and create a very corrosive environment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164288" y="2996952"/>
            <a:ext cx="1709539" cy="1354833"/>
            <a:chOff x="7164288" y="2794247"/>
            <a:chExt cx="1709539" cy="1354833"/>
          </a:xfrm>
        </p:grpSpPr>
        <p:pic>
          <p:nvPicPr>
            <p:cNvPr id="4" name="Picture 2" descr="File:Polyvinylchlorid.sv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740352" y="3082279"/>
              <a:ext cx="1133475" cy="1066801"/>
            </a:xfrm>
            <a:prstGeom prst="rect">
              <a:avLst/>
            </a:prstGeom>
            <a:noFill/>
          </p:spPr>
        </p:pic>
        <p:sp>
          <p:nvSpPr>
            <p:cNvPr id="5" name="Freeform 4"/>
            <p:cNvSpPr/>
            <p:nvPr/>
          </p:nvSpPr>
          <p:spPr>
            <a:xfrm>
              <a:off x="7164288" y="2866255"/>
              <a:ext cx="753616" cy="462013"/>
            </a:xfrm>
            <a:custGeom>
              <a:avLst/>
              <a:gdLst>
                <a:gd name="connsiteX0" fmla="*/ 0 w 609600"/>
                <a:gd name="connsiteY0" fmla="*/ 41275 h 633413"/>
                <a:gd name="connsiteX1" fmla="*/ 228600 w 609600"/>
                <a:gd name="connsiteY1" fmla="*/ 50800 h 633413"/>
                <a:gd name="connsiteX2" fmla="*/ 142875 w 609600"/>
                <a:gd name="connsiteY2" fmla="*/ 346075 h 633413"/>
                <a:gd name="connsiteX3" fmla="*/ 495300 w 609600"/>
                <a:gd name="connsiteY3" fmla="*/ 288925 h 633413"/>
                <a:gd name="connsiteX4" fmla="*/ 390525 w 609600"/>
                <a:gd name="connsiteY4" fmla="*/ 584200 h 633413"/>
                <a:gd name="connsiteX5" fmla="*/ 609600 w 609600"/>
                <a:gd name="connsiteY5" fmla="*/ 584200 h 633413"/>
                <a:gd name="connsiteX6" fmla="*/ 609600 w 609600"/>
                <a:gd name="connsiteY6" fmla="*/ 584200 h 63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9600" h="633413">
                  <a:moveTo>
                    <a:pt x="0" y="41275"/>
                  </a:moveTo>
                  <a:cubicBezTo>
                    <a:pt x="102394" y="20637"/>
                    <a:pt x="204788" y="0"/>
                    <a:pt x="228600" y="50800"/>
                  </a:cubicBezTo>
                  <a:cubicBezTo>
                    <a:pt x="252412" y="101600"/>
                    <a:pt x="98425" y="306388"/>
                    <a:pt x="142875" y="346075"/>
                  </a:cubicBezTo>
                  <a:cubicBezTo>
                    <a:pt x="187325" y="385763"/>
                    <a:pt x="454025" y="249238"/>
                    <a:pt x="495300" y="288925"/>
                  </a:cubicBezTo>
                  <a:cubicBezTo>
                    <a:pt x="536575" y="328612"/>
                    <a:pt x="371475" y="534988"/>
                    <a:pt x="390525" y="584200"/>
                  </a:cubicBezTo>
                  <a:cubicBezTo>
                    <a:pt x="409575" y="633413"/>
                    <a:pt x="609600" y="584200"/>
                    <a:pt x="609600" y="584200"/>
                  </a:cubicBezTo>
                  <a:lnTo>
                    <a:pt x="609600" y="584200"/>
                  </a:ln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8532440" y="2866255"/>
              <a:ext cx="288032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34020" t="28350" r="20621" b="30270"/>
          <a:stretch>
            <a:fillRect/>
          </a:stretch>
        </p:blipFill>
        <p:spPr bwMode="auto">
          <a:xfrm>
            <a:off x="738064" y="3717032"/>
            <a:ext cx="368348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54088" y="6306080"/>
            <a:ext cx="32691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/>
              <a:t>Ahmad  </a:t>
            </a:r>
            <a:r>
              <a:rPr lang="en-US" sz="1050" i="1" dirty="0" err="1" smtClean="0"/>
              <a:t>Zaki</a:t>
            </a:r>
            <a:r>
              <a:rPr lang="en-US" sz="1050" i="1" dirty="0" smtClean="0"/>
              <a:t> , Principles of Corrosion Engineering and Corrosion Control, Elsevier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41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Don’t drink water in a swimming pool before interventions in radiation areas!!!!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570336"/>
            <a:ext cx="63627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331640" y="5936679"/>
            <a:ext cx="5137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On 9 May 1985, the suspended ceiling at </a:t>
            </a:r>
            <a:r>
              <a:rPr lang="en-US" b="1" dirty="0" err="1" smtClean="0">
                <a:solidFill>
                  <a:schemeClr val="bg1"/>
                </a:solidFill>
              </a:rPr>
              <a:t>Uster</a:t>
            </a:r>
            <a:r>
              <a:rPr lang="en-US" b="1" dirty="0" smtClean="0">
                <a:solidFill>
                  <a:schemeClr val="bg1"/>
                </a:solidFill>
              </a:rPr>
              <a:t> (CH)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indoor swimming pool collapsed into the pool area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12619" y="2564904"/>
            <a:ext cx="3807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>
                <a:solidFill>
                  <a:schemeClr val="bg1"/>
                </a:solidFill>
              </a:rPr>
              <a:t>M. Faller and P. </a:t>
            </a:r>
            <a:r>
              <a:rPr lang="en-GB" sz="1100" i="1" dirty="0" err="1" smtClean="0">
                <a:solidFill>
                  <a:schemeClr val="bg1"/>
                </a:solidFill>
              </a:rPr>
              <a:t>Richner</a:t>
            </a:r>
            <a:r>
              <a:rPr lang="en-GB" sz="1100" i="1" dirty="0" smtClean="0">
                <a:solidFill>
                  <a:schemeClr val="bg1"/>
                </a:solidFill>
              </a:rPr>
              <a:t>, Materials and Corrosion 54(2003)331</a:t>
            </a:r>
            <a:endParaRPr lang="en-GB" sz="1100" i="1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9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972818"/>
          </a:xfrm>
        </p:spPr>
        <p:txBody>
          <a:bodyPr>
            <a:normAutofit/>
          </a:bodyPr>
          <a:lstStyle/>
          <a:p>
            <a:r>
              <a:rPr lang="en-US" dirty="0" smtClean="0"/>
              <a:t>How can it happen? …  </a:t>
            </a:r>
            <a:r>
              <a:rPr lang="en-GB" b="1" i="1" dirty="0" smtClean="0"/>
              <a:t>Moisture</a:t>
            </a:r>
            <a:endParaRPr lang="en-GB" dirty="0"/>
          </a:p>
          <a:p>
            <a:pPr lvl="1"/>
            <a:r>
              <a:rPr lang="en-GB" dirty="0"/>
              <a:t>Leaking magnet cooling </a:t>
            </a:r>
            <a:r>
              <a:rPr lang="en-GB" dirty="0" smtClean="0"/>
              <a:t>circuits</a:t>
            </a:r>
            <a:endParaRPr lang="en-GB" dirty="0"/>
          </a:p>
          <a:p>
            <a:pPr lvl="1"/>
            <a:r>
              <a:rPr lang="en-GB" dirty="0"/>
              <a:t>Leaking water </a:t>
            </a:r>
            <a:r>
              <a:rPr lang="en-GB" dirty="0" smtClean="0"/>
              <a:t>valves</a:t>
            </a:r>
            <a:endParaRPr lang="en-GB" dirty="0"/>
          </a:p>
          <a:p>
            <a:pPr lvl="1"/>
            <a:r>
              <a:rPr lang="en-GB" dirty="0"/>
              <a:t>Infiltration from the tunnel </a:t>
            </a:r>
            <a:r>
              <a:rPr lang="en-GB" dirty="0" smtClean="0"/>
              <a:t>ceiling </a:t>
            </a:r>
            <a:endParaRPr lang="en-GB" dirty="0"/>
          </a:p>
          <a:p>
            <a:endParaRPr lang="en-US" dirty="0"/>
          </a:p>
        </p:txBody>
      </p:sp>
      <p:pic>
        <p:nvPicPr>
          <p:cNvPr id="7" name="Picture 2" descr="G:\PAOLO\Paolo's disk\TE-VSC\IVM section\SPS complexe\TDC-2\Photos survey January 11 and 12 2011\12-01-2011\PICT0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17" y="3573018"/>
            <a:ext cx="4139952" cy="31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:\PAOLO\Paolo's disk\TE-VSC\IVM section\SPS complexe\TDC-2\Photos Fuites Juin-Juillet 2011\Immag02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88317" y="3955644"/>
            <a:ext cx="3059172" cy="229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G:\PAOLO\Paolo's disk\TE-VSC\IVM section\SPS complexe\TDC-2\Photos Fuites Juin-Juillet 2011\Immag02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10328" y="3957369"/>
            <a:ext cx="307295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37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97281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Condensed </a:t>
            </a:r>
            <a:r>
              <a:rPr lang="en-GB" b="1" dirty="0"/>
              <a:t>water droplets charged with </a:t>
            </a:r>
            <a:r>
              <a:rPr lang="en-GB" b="1" dirty="0" err="1"/>
              <a:t>Cl</a:t>
            </a:r>
            <a:r>
              <a:rPr lang="en-GB" b="1" baseline="30000" dirty="0"/>
              <a:t>-</a:t>
            </a:r>
            <a:r>
              <a:rPr lang="en-GB" b="1" dirty="0"/>
              <a:t> ions </a:t>
            </a:r>
            <a:r>
              <a:rPr lang="en-GB" dirty="0"/>
              <a:t>can fall onto </a:t>
            </a:r>
            <a:r>
              <a:rPr lang="en-GB" dirty="0" smtClean="0"/>
              <a:t>accelerator </a:t>
            </a:r>
            <a:r>
              <a:rPr lang="en-GB" dirty="0"/>
              <a:t>components, in particular welds and bellows (mechanically stressed areas) generating </a:t>
            </a:r>
            <a:r>
              <a:rPr lang="en-GB" b="1" dirty="0"/>
              <a:t>stress corrosion cracking</a:t>
            </a:r>
            <a:r>
              <a:rPr lang="en-GB" dirty="0"/>
              <a:t> in unprotected stainless steel components</a:t>
            </a:r>
            <a:r>
              <a:rPr lang="en-GB" dirty="0" smtClean="0"/>
              <a:t>…</a:t>
            </a:r>
            <a:endParaRPr lang="en-GB" dirty="0"/>
          </a:p>
        </p:txBody>
      </p:sp>
      <p:pic>
        <p:nvPicPr>
          <p:cNvPr id="10" name="Picture 4" descr="G:\PAOLO\Paolo's disk\TE-VSC\IVM section\SPS complexe\TDC-2\Photos survey January 11 and 12 2011\12-01-2011\PICT0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12" y="3456384"/>
            <a:ext cx="4379978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G:\PAOLO\Paolo's disk\TE-VSC\IVM section\SPS complexe\TDC-2\Photos Fuites Juin-Juillet 2011\Immag02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19228" y="4054760"/>
            <a:ext cx="328498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G:\PAOLO\Paolo's disk\TE-VSC\IVM section\SPS complexe\TDC-2\Photos Fuites Juin-Juillet 2011\Immag02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81564" y="4090764"/>
            <a:ext cx="328498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4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83160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Few droplets, maybe a single one, are enough to generate corrosion and </a:t>
            </a:r>
            <a:r>
              <a:rPr lang="en-GB" dirty="0" smtClean="0"/>
              <a:t>failure</a:t>
            </a:r>
          </a:p>
          <a:p>
            <a:r>
              <a:rPr lang="en-GB" dirty="0" smtClean="0"/>
              <a:t>Once corrosion is there it cannot be </a:t>
            </a:r>
            <a:r>
              <a:rPr lang="en-GB" dirty="0" err="1" smtClean="0"/>
              <a:t>passivated</a:t>
            </a:r>
            <a:r>
              <a:rPr lang="en-GB" dirty="0" smtClean="0"/>
              <a:t> anymore!!!</a:t>
            </a:r>
            <a:endParaRPr lang="en-GB" dirty="0"/>
          </a:p>
        </p:txBody>
      </p:sp>
      <p:pic>
        <p:nvPicPr>
          <p:cNvPr id="7" name="Picture 3" descr="G:\PAOLO\Paolo's disk\TE-VSC\IVM section\SPS complexe\TDC-2\Photos survey January 11 and 12 2011\12-01-2011\PICT0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31809"/>
            <a:ext cx="4490467" cy="336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:\PAOLO\Paolo's disk\TE-VSC\IVM section\SPS complexe\TDC-2\Photos Fuites Juin-Juillet 2011\Immag02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431809"/>
            <a:ext cx="4509663" cy="338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Conclusions:</a:t>
            </a:r>
          </a:p>
          <a:p>
            <a:pPr lvl="1"/>
            <a:r>
              <a:rPr lang="en-US" dirty="0" smtClean="0"/>
              <a:t>Plastic suffer from radiation, several  compendia have been published by CERN </a:t>
            </a:r>
            <a:r>
              <a:rPr lang="en-US" dirty="0" err="1" smtClean="0"/>
              <a:t>wrt</a:t>
            </a:r>
            <a:r>
              <a:rPr lang="en-US" dirty="0" smtClean="0"/>
              <a:t> degradation of mechanical and electrical properties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Never use PVC, and avoid Chlorine based products (widely used in lubricants and cleaning products!!!)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1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huge amount of studies have been perform on metals, for their use in reactors.</a:t>
            </a:r>
            <a:endParaRPr lang="en-GB" dirty="0"/>
          </a:p>
          <a:p>
            <a:r>
              <a:rPr lang="en-GB" dirty="0" smtClean="0"/>
              <a:t>Mechanical (macroscopic effects), are ultimately caused by formation of defects in the lattice structure</a:t>
            </a:r>
          </a:p>
          <a:p>
            <a:r>
              <a:rPr lang="en-GB" dirty="0" smtClean="0"/>
              <a:t>Defects are : voids, gas bubbles, dislocations…</a:t>
            </a:r>
          </a:p>
          <a:p>
            <a:r>
              <a:rPr lang="en-GB" dirty="0" smtClean="0"/>
              <a:t>Temperature has an effect. Annealing increases the mobility of defects, this has sometimes a positive </a:t>
            </a:r>
            <a:r>
              <a:rPr lang="en-GB" dirty="0"/>
              <a:t>impact </a:t>
            </a:r>
            <a:r>
              <a:rPr lang="en-GB" dirty="0" smtClean="0"/>
              <a:t>by </a:t>
            </a:r>
            <a:r>
              <a:rPr lang="en-GB" dirty="0"/>
              <a:t>reconstructing the </a:t>
            </a:r>
            <a:r>
              <a:rPr lang="en-GB" dirty="0" smtClean="0"/>
              <a:t>lattice, sometimes accelerates defects (especially if the material is subject to high stresses).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7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Metals: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hardening and 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embrittlement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Hardness</a:t>
            </a:r>
            <a:r>
              <a:rPr lang="en-US" dirty="0" smtClean="0"/>
              <a:t>: resistance of a material to permanent (plastic) deformation under an given load curve</a:t>
            </a:r>
          </a:p>
          <a:p>
            <a:endParaRPr lang="en-US" b="1" dirty="0" smtClean="0"/>
          </a:p>
          <a:p>
            <a:r>
              <a:rPr lang="en-US" b="1" dirty="0" smtClean="0"/>
              <a:t>Brittleness</a:t>
            </a:r>
            <a:r>
              <a:rPr lang="en-US" dirty="0" smtClean="0"/>
              <a:t>: property of materials that break before showing any visible deformation</a:t>
            </a:r>
          </a:p>
          <a:p>
            <a:endParaRPr lang="en-US" dirty="0" smtClean="0"/>
          </a:p>
          <a:p>
            <a:r>
              <a:rPr lang="en-US" dirty="0" smtClean="0"/>
              <a:t>Radiation modifies the stress/strain curve: yield strength is increased slightly enlarging the elastic region, but ductility is reduced. The material becomes more fragile…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1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Metals: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hardening and </a:t>
            </a:r>
            <a:r>
              <a:rPr lang="en-US" dirty="0" err="1">
                <a:latin typeface="Aharoni" pitchFamily="2" charset="-79"/>
                <a:cs typeface="Aharoni" pitchFamily="2" charset="-79"/>
              </a:rPr>
              <a:t>embrittlement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Austenitic Steel</a:t>
            </a:r>
          </a:p>
          <a:p>
            <a:pPr algn="ctr"/>
            <a:r>
              <a:rPr lang="en-US" sz="1500" dirty="0" smtClean="0"/>
              <a:t>(face centered cubic)</a:t>
            </a:r>
            <a:endParaRPr lang="en-US" sz="15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 err="1" smtClean="0"/>
              <a:t>Ferritic</a:t>
            </a:r>
            <a:r>
              <a:rPr lang="en-US" dirty="0" smtClean="0"/>
              <a:t> steel </a:t>
            </a:r>
          </a:p>
          <a:p>
            <a:pPr algn="ctr"/>
            <a:r>
              <a:rPr lang="en-US" sz="1400" dirty="0" smtClean="0"/>
              <a:t>(body centered cubic)</a:t>
            </a:r>
            <a:endParaRPr lang="en-US" dirty="0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11023"/>
            <a:ext cx="3886200" cy="260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20888"/>
            <a:ext cx="3886200" cy="2449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914900"/>
            <a:ext cx="1440160" cy="12644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914900"/>
            <a:ext cx="1587500" cy="1397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4553744"/>
            <a:ext cx="2304256" cy="230425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>
          <a:xfrm>
            <a:off x="879109" y="6248206"/>
            <a:ext cx="5421083" cy="365125"/>
          </a:xfrm>
        </p:spPr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Losito</a:t>
            </a:r>
            <a:r>
              <a:rPr lang="en-US" dirty="0" smtClean="0"/>
              <a:t>, Effects of radiation in accelerators, JUAS 2012, </a:t>
            </a:r>
            <a:r>
              <a:rPr lang="en-US" dirty="0" err="1" smtClean="0"/>
              <a:t>Archamps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85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buNone/>
            </a:pPr>
            <a:r>
              <a:rPr lang="en-US" dirty="0" smtClean="0"/>
              <a:t>Why a seminar on Radiation effects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… because accelerators </a:t>
            </a:r>
            <a:r>
              <a:rPr lang="en-US" dirty="0" smtClean="0">
                <a:solidFill>
                  <a:srgbClr val="0070C0"/>
                </a:solidFill>
              </a:rPr>
              <a:t>generate</a:t>
            </a:r>
            <a:r>
              <a:rPr lang="en-US" dirty="0" smtClean="0"/>
              <a:t> radiation!!!</a:t>
            </a:r>
          </a:p>
          <a:p>
            <a:endParaRPr lang="en-US" dirty="0" smtClean="0"/>
          </a:p>
          <a:p>
            <a:r>
              <a:rPr lang="en-US" dirty="0" smtClean="0"/>
              <a:t>Radiation influences (more and more!!!) the way we conceive our installations, accelerator components, the length and occurrence of shutdowns, the size of our teams…</a:t>
            </a:r>
          </a:p>
          <a:p>
            <a:endParaRPr lang="en-US" dirty="0" smtClean="0"/>
          </a:p>
          <a:p>
            <a:r>
              <a:rPr lang="en-US" dirty="0" smtClean="0"/>
              <a:t>… because we have ethical and legal obligations towards our staff, our Host States, and towards society in general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3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Metals: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deformation and creep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Bubbles, dislocations etc… are at the bases of growth in volume or deformation</a:t>
            </a:r>
          </a:p>
          <a:p>
            <a:endParaRPr lang="en-US" dirty="0" smtClean="0"/>
          </a:p>
          <a:p>
            <a:r>
              <a:rPr lang="en-US" dirty="0" smtClean="0"/>
              <a:t>If the material is subject to constant stress, creep can be initiated (or accelerated).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35896" y="4941168"/>
            <a:ext cx="194421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endCxn id="4" idx="0"/>
          </p:cNvCxnSpPr>
          <p:nvPr/>
        </p:nvCxnSpPr>
        <p:spPr>
          <a:xfrm>
            <a:off x="4608004" y="4293096"/>
            <a:ext cx="0" cy="64807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rapezoid 6"/>
          <p:cNvSpPr/>
          <p:nvPr/>
        </p:nvSpPr>
        <p:spPr>
          <a:xfrm>
            <a:off x="2987824" y="5085184"/>
            <a:ext cx="3240360" cy="864096"/>
          </a:xfrm>
          <a:prstGeom prst="trapezoid">
            <a:avLst>
              <a:gd name="adj" fmla="val 753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6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0532 L -3.05556E-6 0.03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Water!!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effects are important in the interaction of particle beams (and radiation in general), and water</a:t>
            </a:r>
          </a:p>
          <a:p>
            <a:endParaRPr lang="en-US" dirty="0"/>
          </a:p>
          <a:p>
            <a:r>
              <a:rPr lang="en-US" dirty="0" smtClean="0"/>
              <a:t>Generation of Tritium</a:t>
            </a:r>
          </a:p>
          <a:p>
            <a:endParaRPr lang="en-US" dirty="0"/>
          </a:p>
          <a:p>
            <a:r>
              <a:rPr lang="en-US" dirty="0" smtClean="0"/>
              <a:t>Radiolysis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3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Tritium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Radiation induces generation of tritium by different mechanisms</a:t>
            </a:r>
          </a:p>
          <a:p>
            <a:pPr lvl="2"/>
            <a:r>
              <a:rPr lang="en-US" dirty="0" smtClean="0"/>
              <a:t>D + n </a:t>
            </a:r>
            <a:r>
              <a:rPr lang="en-US" dirty="0" smtClean="0">
                <a:sym typeface="Wingdings" pitchFamily="2" charset="2"/>
              </a:rPr>
              <a:t> T + </a:t>
            </a:r>
            <a:r>
              <a:rPr lang="en-US" b="1" dirty="0" smtClean="0">
                <a:sym typeface="Symbol"/>
              </a:rPr>
              <a:t></a:t>
            </a:r>
          </a:p>
          <a:p>
            <a:pPr lvl="2"/>
            <a:r>
              <a:rPr lang="en-US" baseline="30000" dirty="0" smtClean="0">
                <a:sym typeface="Symbol"/>
              </a:rPr>
              <a:t>10</a:t>
            </a:r>
            <a:r>
              <a:rPr lang="en-US" dirty="0" smtClean="0">
                <a:sym typeface="Symbol"/>
              </a:rPr>
              <a:t>B + n </a:t>
            </a:r>
            <a:r>
              <a:rPr lang="en-US" dirty="0" smtClean="0">
                <a:sym typeface="Wingdings" pitchFamily="2" charset="2"/>
              </a:rPr>
              <a:t> T + </a:t>
            </a:r>
            <a:r>
              <a:rPr lang="en-US" baseline="30000" dirty="0" smtClean="0">
                <a:sym typeface="Wingdings" pitchFamily="2" charset="2"/>
              </a:rPr>
              <a:t>8</a:t>
            </a:r>
            <a:r>
              <a:rPr lang="en-US" dirty="0" smtClean="0">
                <a:sym typeface="Wingdings" pitchFamily="2" charset="2"/>
              </a:rPr>
              <a:t>Be + </a:t>
            </a:r>
            <a:r>
              <a:rPr lang="en-US" b="1" dirty="0">
                <a:sym typeface="Symbol"/>
              </a:rPr>
              <a:t>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Due to its relatively long half life (12.33 years), huge quantities of </a:t>
            </a:r>
            <a:r>
              <a:rPr lang="en-US" dirty="0" err="1" smtClean="0"/>
              <a:t>tritiated</a:t>
            </a:r>
            <a:r>
              <a:rPr lang="en-US" dirty="0" smtClean="0"/>
              <a:t> water may be accumulated in the cooling circuits of accelerators. </a:t>
            </a:r>
          </a:p>
          <a:p>
            <a:r>
              <a:rPr lang="en-US" dirty="0" smtClean="0"/>
              <a:t>In high radiation applications, water cooling has to be avoided!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5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Energy deposited by beams (or radiation) in water breaks the water molecule, and generates H</a:t>
            </a:r>
            <a:r>
              <a:rPr lang="en-US" baseline="-25000" dirty="0" smtClean="0"/>
              <a:t>2</a:t>
            </a:r>
            <a:r>
              <a:rPr lang="en-US" dirty="0" smtClean="0"/>
              <a:t> and O</a:t>
            </a:r>
            <a:r>
              <a:rPr lang="en-US" baseline="-25000" dirty="0" smtClean="0"/>
              <a:t>2</a:t>
            </a:r>
            <a:r>
              <a:rPr lang="en-US" dirty="0" smtClean="0"/>
              <a:t>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H2 is flammable, may provoke explosion</a:t>
            </a:r>
          </a:p>
          <a:p>
            <a:pPr lvl="1"/>
            <a:r>
              <a:rPr lang="en-US" dirty="0" smtClean="0"/>
              <a:t>O2 (or O3) may attack metallic surfaces, provoking corrosion</a:t>
            </a:r>
          </a:p>
          <a:p>
            <a:endParaRPr lang="en-US" dirty="0" smtClean="0"/>
          </a:p>
          <a:p>
            <a:r>
              <a:rPr lang="en-US" dirty="0" smtClean="0"/>
              <a:t>Water cooling circuits in high radiation areas have to include strict control of O2 and H2 concentration, and possibility to evacuate generated gas.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9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Particle beams sometimes travel in air; interaction with atmosphere generate O3. </a:t>
            </a:r>
          </a:p>
          <a:p>
            <a:r>
              <a:rPr lang="en-US" dirty="0" smtClean="0"/>
              <a:t>O3 accelerate corrosion!!</a:t>
            </a:r>
          </a:p>
          <a:p>
            <a:endParaRPr lang="en-US" dirty="0"/>
          </a:p>
          <a:p>
            <a:r>
              <a:rPr lang="en-US" dirty="0" smtClean="0"/>
              <a:t>In highly radioactive areas, humidity has to be kept as low as possible 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3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example of single event:</a:t>
            </a:r>
            <a:br>
              <a:rPr lang="en-US" dirty="0" smtClean="0"/>
            </a:br>
            <a:r>
              <a:rPr lang="en-US" dirty="0" smtClean="0"/>
              <a:t>LHC collimator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LHC collimators are moved by stepping motors, which angular position is monitored with resolvers.</a:t>
            </a:r>
          </a:p>
          <a:p>
            <a:r>
              <a:rPr lang="en-US" dirty="0" smtClean="0"/>
              <a:t>In the control system, a counter is implemented to count the steps of the motor.</a:t>
            </a:r>
          </a:p>
          <a:p>
            <a:r>
              <a:rPr lang="en-US" dirty="0" smtClean="0"/>
              <a:t>Following an high intensity run, one control system installed in a relatively low radiation area has been struck by a Single event.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2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example of single event:</a:t>
            </a:r>
            <a:br>
              <a:rPr lang="en-US" dirty="0" smtClean="0"/>
            </a:br>
            <a:r>
              <a:rPr lang="en-US" dirty="0" smtClean="0"/>
              <a:t>LHC collimator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tricky problem: the anomaly appeared while there was no beam (</a:t>
            </a:r>
            <a:r>
              <a:rPr lang="en-US" dirty="0" smtClean="0">
                <a:solidFill>
                  <a:srgbClr val="FF0000"/>
                </a:solidFill>
              </a:rPr>
              <a:t>no source of radiation!!!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Sending back the collimators to “parking” position, we </a:t>
            </a:r>
            <a:r>
              <a:rPr lang="en-US" dirty="0" err="1" smtClean="0"/>
              <a:t>realised</a:t>
            </a:r>
            <a:r>
              <a:rPr lang="en-US" dirty="0" smtClean="0"/>
              <a:t> that one position sensor was not giving a correct value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4293096"/>
            <a:ext cx="5312180" cy="263691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3707884" y="5013166"/>
            <a:ext cx="1440180" cy="360050"/>
          </a:xfrm>
          <a:prstGeom prst="ellipse">
            <a:avLst/>
          </a:prstGeom>
          <a:noFill/>
          <a:ln w="5715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de-DE" sz="2000" smtClean="0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a problem appear while there is no beam????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First event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Second event</a:t>
            </a:r>
          </a:p>
          <a:p>
            <a:pPr lvl="1"/>
            <a:endParaRPr lang="en-GB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03854"/>
            <a:ext cx="7943953" cy="101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725144"/>
            <a:ext cx="7904247" cy="1008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028384" y="3068960"/>
            <a:ext cx="360040" cy="648662"/>
          </a:xfrm>
          <a:prstGeom prst="rect">
            <a:avLst/>
          </a:prstGeom>
          <a:solidFill>
            <a:srgbClr val="00CC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9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happened on 12 September?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5599"/>
            <a:ext cx="7992888" cy="5232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30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 Events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Single Events Errors may be extremely difficult to understand and anticipate</a:t>
            </a:r>
          </a:p>
          <a:p>
            <a:endParaRPr lang="en-US" dirty="0"/>
          </a:p>
          <a:p>
            <a:r>
              <a:rPr lang="en-US" dirty="0" smtClean="0"/>
              <a:t>Avoid as much as possible to install electronics close to radiation sources!!</a:t>
            </a:r>
          </a:p>
          <a:p>
            <a:endParaRPr lang="en-US" dirty="0"/>
          </a:p>
          <a:p>
            <a:r>
              <a:rPr lang="en-US" dirty="0" smtClean="0"/>
              <a:t>If this is impossible, either need shielding or radiation tolerant-design!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6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Cooper Black" pitchFamily="18" charset="0"/>
              </a:rPr>
              <a:t>What is radiation?</a:t>
            </a:r>
            <a:endParaRPr lang="en-US" sz="3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7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 Fibers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Optic fibers under irradiation tend to become opaque. </a:t>
            </a:r>
          </a:p>
          <a:p>
            <a:endParaRPr lang="en-US" dirty="0"/>
          </a:p>
          <a:p>
            <a:r>
              <a:rPr lang="en-US" dirty="0" smtClean="0"/>
              <a:t>In general, the effect is reduced by avoiding the presence of P in the fiber.</a:t>
            </a:r>
          </a:p>
          <a:p>
            <a:endParaRPr lang="en-US" dirty="0" smtClean="0"/>
          </a:p>
          <a:p>
            <a:r>
              <a:rPr lang="en-US" dirty="0" smtClean="0"/>
              <a:t>The main effect is an increased attenuation factor, which may or may not affect the transmission of data: most common modulations used are base on PSK modulations, which are influenced mainly by change in phase response. </a:t>
            </a:r>
          </a:p>
          <a:p>
            <a:endParaRPr lang="en-US" dirty="0" smtClean="0"/>
          </a:p>
          <a:p>
            <a:r>
              <a:rPr lang="en-US" dirty="0" smtClean="0"/>
              <a:t>When planning radiation testing of a fiber, it is important to </a:t>
            </a:r>
            <a:r>
              <a:rPr lang="en-US" dirty="0" err="1" smtClean="0"/>
              <a:t>analyse</a:t>
            </a:r>
            <a:r>
              <a:rPr lang="en-US" dirty="0" smtClean="0"/>
              <a:t> the type of signal to be passed on the fiber, to address the problem properly and measure the degradation of the relevant characteristic</a:t>
            </a:r>
          </a:p>
          <a:p>
            <a:endParaRPr lang="en-US" dirty="0"/>
          </a:p>
          <a:p>
            <a:r>
              <a:rPr lang="en-US" dirty="0" smtClean="0"/>
              <a:t>Real and imaginary part of impedance are not independent variables (Paley-Wiener conditions)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51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Radiation provokes a lot of undesired effect</a:t>
            </a:r>
          </a:p>
          <a:p>
            <a:r>
              <a:rPr lang="en-US" dirty="0" smtClean="0"/>
              <a:t>You cannot avoid them!!!</a:t>
            </a:r>
          </a:p>
          <a:p>
            <a:r>
              <a:rPr lang="en-US" dirty="0" smtClean="0"/>
              <a:t>The only rule is to anticipate damage</a:t>
            </a:r>
          </a:p>
          <a:p>
            <a:endParaRPr lang="en-US" dirty="0"/>
          </a:p>
          <a:p>
            <a:pPr lvl="1"/>
            <a:r>
              <a:rPr lang="en-US" dirty="0" smtClean="0"/>
              <a:t>Think first!!!</a:t>
            </a:r>
          </a:p>
          <a:p>
            <a:pPr lvl="1"/>
            <a:endParaRPr lang="en-US" dirty="0"/>
          </a:p>
          <a:p>
            <a:r>
              <a:rPr lang="en-US" dirty="0" smtClean="0"/>
              <a:t>ALARA is the magic word: involves preparation of interventions, selection of materials, mitigation measures, remote handling…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5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special recommendation:</a:t>
            </a:r>
          </a:p>
          <a:p>
            <a:pPr lvl="1"/>
            <a:r>
              <a:rPr lang="en-US" dirty="0" smtClean="0"/>
              <a:t>Irradiated materials will remain so for hundreds of years!!!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Think carefully at the materials you use]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Ask yourself the question: is it really worth to do what I am doing?? And in the way I am going to do it?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4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Thank you for your attention!!!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espace.cern.ch/juas/_catalogs/masterpage/images/logo_tres_long_jp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861048"/>
            <a:ext cx="9034076" cy="172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9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readings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28" y="1482674"/>
            <a:ext cx="3816424" cy="5349254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32040" y="1533659"/>
            <a:ext cx="3859618" cy="5296293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1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radiation?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Radiation means “</a:t>
            </a:r>
            <a:r>
              <a:rPr lang="en-US" i="1" dirty="0" smtClean="0">
                <a:solidFill>
                  <a:srgbClr val="C00000"/>
                </a:solidFill>
              </a:rPr>
              <a:t>energy transported through space</a:t>
            </a:r>
            <a:r>
              <a:rPr lang="en-US" dirty="0" smtClean="0"/>
              <a:t>” by particles, photons, electromagnetic waves…</a:t>
            </a:r>
          </a:p>
          <a:p>
            <a:endParaRPr lang="en-US" dirty="0" smtClean="0"/>
          </a:p>
          <a:p>
            <a:r>
              <a:rPr lang="en-US" dirty="0" smtClean="0"/>
              <a:t>Energy is then deposited into matter and provokes microscopic and macroscopic changes in its structure, chemical and physical properties 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7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radiation?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Biological effects </a:t>
            </a:r>
            <a:r>
              <a:rPr lang="en-US" dirty="0" smtClean="0"/>
              <a:t>of radiation on humans are studied by </a:t>
            </a:r>
            <a:r>
              <a:rPr lang="en-US" dirty="0" smtClean="0">
                <a:solidFill>
                  <a:srgbClr val="FF0000"/>
                </a:solidFill>
              </a:rPr>
              <a:t>Radioprotection</a:t>
            </a:r>
            <a:r>
              <a:rPr lang="en-US" dirty="0" smtClean="0"/>
              <a:t> experts and will not be reviewed today (</a:t>
            </a:r>
            <a:r>
              <a:rPr lang="en-US" i="1" dirty="0" smtClean="0">
                <a:solidFill>
                  <a:srgbClr val="0070C0"/>
                </a:solidFill>
              </a:rPr>
              <a:t>you will have a lecture on March 9</a:t>
            </a:r>
            <a:r>
              <a:rPr lang="en-US" i="1" baseline="30000" dirty="0" smtClean="0">
                <a:solidFill>
                  <a:srgbClr val="0070C0"/>
                </a:solidFill>
              </a:rPr>
              <a:t>th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I will introduce some typical problems we face everyday with radiation in the design of accelerator components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31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Radiation?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Radiation is carried by Alpha, Beta, Gamma, neutrons, protons…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Are the effects different?</a:t>
            </a:r>
          </a:p>
          <a:p>
            <a:endParaRPr lang="en-US" dirty="0"/>
          </a:p>
          <a:p>
            <a:r>
              <a:rPr lang="en-US" dirty="0" smtClean="0"/>
              <a:t>Yes and No, but they also depend on energy of the impacting particle, composition and purity of the target material, intensity etc…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For our purposes, we are mainly interested at the macroscopic effects: we need a macroscopic description…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Effects of radiation in accelerators, JUAS 2012, Archamps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1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MC Summary R2E Workshop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3428</Words>
  <Application>Microsoft Office PowerPoint</Application>
  <PresentationFormat>On-screen Show (4:3)</PresentationFormat>
  <Paragraphs>410</Paragraphs>
  <Slides>64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LMC Summary R2E Workshop</vt:lpstr>
      <vt:lpstr>Effects of radiation in Accelerators</vt:lpstr>
      <vt:lpstr>Nice to meet you!</vt:lpstr>
      <vt:lpstr>Nice to meet you!</vt:lpstr>
      <vt:lpstr>Acknowledgements</vt:lpstr>
      <vt:lpstr>Why a seminar on Radiation effects ?</vt:lpstr>
      <vt:lpstr>PowerPoint Presentation</vt:lpstr>
      <vt:lpstr>What is radiation?</vt:lpstr>
      <vt:lpstr>What is radiation? </vt:lpstr>
      <vt:lpstr>What is Radiation? </vt:lpstr>
      <vt:lpstr>Effect is different for different materials</vt:lpstr>
      <vt:lpstr>Comparison of cascade and sub-cascade formation in light and heavy materials.</vt:lpstr>
      <vt:lpstr>What is Radiation? </vt:lpstr>
      <vt:lpstr>What is radiation?</vt:lpstr>
      <vt:lpstr>PowerPoint Presentation</vt:lpstr>
      <vt:lpstr>Why does radiation create damage?</vt:lpstr>
      <vt:lpstr>Some examples</vt:lpstr>
      <vt:lpstr>Some examples (finally!!!)</vt:lpstr>
      <vt:lpstr>Some examples (finally!!!)</vt:lpstr>
      <vt:lpstr>Some examples (finally!!!)</vt:lpstr>
      <vt:lpstr>Radiation modifies materials</vt:lpstr>
      <vt:lpstr>A special case: electronics!!!</vt:lpstr>
      <vt:lpstr>Other important Radiation effect</vt:lpstr>
      <vt:lpstr>PowerPoint Presentation</vt:lpstr>
      <vt:lpstr>Ingredients</vt:lpstr>
      <vt:lpstr>Measurement of radiation</vt:lpstr>
      <vt:lpstr>Measurement of radiation</vt:lpstr>
      <vt:lpstr>Measurement of radiation</vt:lpstr>
      <vt:lpstr>Measurement of radiation</vt:lpstr>
      <vt:lpstr>Measurement of radiation</vt:lpstr>
      <vt:lpstr>Measurement of radiation effect</vt:lpstr>
      <vt:lpstr>Some examples</vt:lpstr>
      <vt:lpstr>Plastic</vt:lpstr>
      <vt:lpstr>Plastic</vt:lpstr>
      <vt:lpstr>Plastic </vt:lpstr>
      <vt:lpstr>Plastic</vt:lpstr>
      <vt:lpstr>Plastic</vt:lpstr>
      <vt:lpstr>Halogens</vt:lpstr>
      <vt:lpstr>Halogens</vt:lpstr>
      <vt:lpstr>Halogens, a special case: PVC</vt:lpstr>
      <vt:lpstr>Halogens, a special case: PVC</vt:lpstr>
      <vt:lpstr>Halogens, a special case: PVC</vt:lpstr>
      <vt:lpstr>Halogens</vt:lpstr>
      <vt:lpstr>Halogens</vt:lpstr>
      <vt:lpstr>Halogens</vt:lpstr>
      <vt:lpstr>Halogens</vt:lpstr>
      <vt:lpstr>Plastic</vt:lpstr>
      <vt:lpstr>Metals</vt:lpstr>
      <vt:lpstr>Metals: hardening and embrittlement</vt:lpstr>
      <vt:lpstr>Metals: hardening and embrittlement</vt:lpstr>
      <vt:lpstr>Metals: deformation and creep</vt:lpstr>
      <vt:lpstr>Water!!</vt:lpstr>
      <vt:lpstr>Tritium</vt:lpstr>
      <vt:lpstr>Radiolysis</vt:lpstr>
      <vt:lpstr>Air</vt:lpstr>
      <vt:lpstr>An example of single event: LHC collimator controls</vt:lpstr>
      <vt:lpstr>An example of single event: LHC collimator controls</vt:lpstr>
      <vt:lpstr>How can a problem appear while there is no beam????</vt:lpstr>
      <vt:lpstr>What happened on 12 September?</vt:lpstr>
      <vt:lpstr>Single Events</vt:lpstr>
      <vt:lpstr>Optic Fibers</vt:lpstr>
      <vt:lpstr>Conclusions</vt:lpstr>
      <vt:lpstr>Conclusions</vt:lpstr>
      <vt:lpstr>PowerPoint Presentation</vt:lpstr>
      <vt:lpstr>Suggested readings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2012-02-23T08:57:43Z</dcterms:created>
  <dcterms:modified xsi:type="dcterms:W3CDTF">2012-02-23T09:25:12Z</dcterms:modified>
</cp:coreProperties>
</file>