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1" r:id="rId2"/>
    <p:sldId id="337" r:id="rId3"/>
    <p:sldId id="336" r:id="rId4"/>
    <p:sldId id="293" r:id="rId5"/>
    <p:sldId id="294" r:id="rId6"/>
    <p:sldId id="324" r:id="rId7"/>
    <p:sldId id="339" r:id="rId8"/>
    <p:sldId id="340" r:id="rId9"/>
    <p:sldId id="332" r:id="rId10"/>
    <p:sldId id="327" r:id="rId11"/>
    <p:sldId id="296" r:id="rId12"/>
    <p:sldId id="297" r:id="rId13"/>
    <p:sldId id="298" r:id="rId14"/>
    <p:sldId id="303" r:id="rId15"/>
    <p:sldId id="302" r:id="rId16"/>
    <p:sldId id="305" r:id="rId17"/>
    <p:sldId id="304" r:id="rId18"/>
    <p:sldId id="310" r:id="rId19"/>
    <p:sldId id="313" r:id="rId20"/>
    <p:sldId id="334" r:id="rId21"/>
    <p:sldId id="346" r:id="rId22"/>
    <p:sldId id="341" r:id="rId23"/>
    <p:sldId id="348" r:id="rId24"/>
    <p:sldId id="350" r:id="rId25"/>
    <p:sldId id="344" r:id="rId26"/>
    <p:sldId id="343" r:id="rId27"/>
    <p:sldId id="345" r:id="rId28"/>
    <p:sldId id="349" r:id="rId29"/>
    <p:sldId id="318" r:id="rId30"/>
    <p:sldId id="342" r:id="rId31"/>
    <p:sldId id="347" r:id="rId32"/>
  </p:sldIdLst>
  <p:sldSz cx="9906000" cy="6858000" type="A4"/>
  <p:notesSz cx="9144000" cy="6858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E30B0B"/>
    <a:srgbClr val="302E5F"/>
    <a:srgbClr val="351043"/>
    <a:srgbClr val="9F9BA4"/>
    <a:srgbClr val="9C9A9F"/>
    <a:srgbClr val="333399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77" autoAdjust="0"/>
    <p:restoredTop sz="97531" autoAdjust="0"/>
  </p:normalViewPr>
  <p:slideViewPr>
    <p:cSldViewPr>
      <p:cViewPr>
        <p:scale>
          <a:sx n="70" d="100"/>
          <a:sy n="70" d="100"/>
        </p:scale>
        <p:origin x="-180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5292"/>
    </p:cViewPr>
  </p:sorterViewPr>
  <p:notesViewPr>
    <p:cSldViewPr>
      <p:cViewPr varScale="1">
        <p:scale>
          <a:sx n="75" d="100"/>
          <a:sy n="75" d="100"/>
        </p:scale>
        <p:origin x="-864" y="-102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BBC87325-1FAA-4E6A-ACD4-C67F3DB98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59425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14625" y="514350"/>
            <a:ext cx="371475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7C36C4AC-581C-408E-91C7-ABEC2DD12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5508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DA989-09B2-465C-927F-BF8C86FE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4850567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02157-4E2D-43EE-BDA8-408414247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0719561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2488" y="228600"/>
            <a:ext cx="2290762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228600"/>
            <a:ext cx="6719888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5C589-3D7E-4152-82D1-C13E7B5A2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9898683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652145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143000"/>
            <a:ext cx="4505325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1143000"/>
            <a:ext cx="4505325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810000"/>
            <a:ext cx="4505325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1F8C8-351E-4AE5-A370-18FDDB622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1903142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6FB5A-5013-4995-BE5E-C2E4EB92D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822439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418B4-C6EC-47C3-A4EE-DC0760E77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657287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0" y="1143000"/>
            <a:ext cx="4505325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1143000"/>
            <a:ext cx="4505325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58D3F-C894-4B96-8ED1-374FD1A46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430663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6FC6B-CEB7-41E0-82DF-6A574E00C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216579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389B4-E4B8-46B7-8251-79F541E69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394408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106E1-F1C3-4FEF-9659-8D3D7A15A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865652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5064-9928-459D-81B0-B257A74D8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3381113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AAC5F-99B5-4FDA-812F-10B12FAFF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41101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0" y="6553200"/>
            <a:ext cx="9906000" cy="304800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123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228600"/>
            <a:ext cx="65214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1143000"/>
            <a:ext cx="916305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275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553200"/>
            <a:ext cx="313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9500" y="6553200"/>
            <a:ext cx="2063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F219E41-FB71-47D3-BC57-9BCF2A2E0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dissolve/>
  </p:transition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briard\Desktop\Visits\History2.wmv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17.gif"/><Relationship Id="rId18" Type="http://schemas.openxmlformats.org/officeDocument/2006/relationships/image" Target="../media/image2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12" Type="http://schemas.openxmlformats.org/officeDocument/2006/relationships/image" Target="../media/image16.gif"/><Relationship Id="rId17" Type="http://schemas.openxmlformats.org/officeDocument/2006/relationships/image" Target="../media/image21.gif"/><Relationship Id="rId2" Type="http://schemas.openxmlformats.org/officeDocument/2006/relationships/image" Target="../media/image6.gif"/><Relationship Id="rId16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11" Type="http://schemas.openxmlformats.org/officeDocument/2006/relationships/image" Target="../media/image15.gif"/><Relationship Id="rId5" Type="http://schemas.openxmlformats.org/officeDocument/2006/relationships/image" Target="../media/image9.gif"/><Relationship Id="rId15" Type="http://schemas.openxmlformats.org/officeDocument/2006/relationships/image" Target="../media/image19.gif"/><Relationship Id="rId10" Type="http://schemas.openxmlformats.org/officeDocument/2006/relationships/image" Target="../media/image14.gif"/><Relationship Id="rId4" Type="http://schemas.openxmlformats.org/officeDocument/2006/relationships/image" Target="../media/image8.gif"/><Relationship Id="rId9" Type="http://schemas.openxmlformats.org/officeDocument/2006/relationships/image" Target="../media/image13.gif"/><Relationship Id="rId1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8608B-B0D6-4D75-8AD0-47DC18C59F8F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CERN</a:t>
            </a:r>
            <a:br>
              <a:rPr lang="en-US" smtClean="0"/>
            </a:br>
            <a:r>
              <a:rPr lang="en-US" sz="2200" smtClean="0"/>
              <a:t>European Organization for Nuclear Research</a:t>
            </a:r>
          </a:p>
        </p:txBody>
      </p:sp>
      <p:pic>
        <p:nvPicPr>
          <p:cNvPr id="2052" name="Picture 4" descr="aerial-view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836613"/>
            <a:ext cx="9906000" cy="5721350"/>
          </a:xfr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492375" y="908050"/>
            <a:ext cx="49228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E30B0B"/>
                </a:solidFill>
              </a:rPr>
              <a:t>Welcome to CERN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3729038" y="1717675"/>
            <a:ext cx="2663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 algn="l"/>
            <a:r>
              <a:rPr lang="en-US" b="1">
                <a:solidFill>
                  <a:srgbClr val="FFFF00"/>
                </a:solidFill>
              </a:rPr>
              <a:t>Louis Rinolfi</a:t>
            </a:r>
          </a:p>
        </p:txBody>
      </p:sp>
      <p:sp>
        <p:nvSpPr>
          <p:cNvPr id="2055" name="TextBox 6"/>
          <p:cNvSpPr txBox="1">
            <a:spLocks noChangeArrowheads="1"/>
          </p:cNvSpPr>
          <p:nvPr/>
        </p:nvSpPr>
        <p:spPr bwMode="auto">
          <a:xfrm>
            <a:off x="576263" y="5949950"/>
            <a:ext cx="59609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 algn="l"/>
            <a:r>
              <a:rPr lang="en-US" sz="2400" b="1" dirty="0">
                <a:solidFill>
                  <a:srgbClr val="FFFF00"/>
                </a:solidFill>
              </a:rPr>
              <a:t>Thanks to D. Bertola, F. </a:t>
            </a:r>
            <a:r>
              <a:rPr lang="en-US" sz="2400" b="1" dirty="0" err="1" smtClean="0">
                <a:solidFill>
                  <a:srgbClr val="FFFF00"/>
                </a:solidFill>
              </a:rPr>
              <a:t>Briard</a:t>
            </a:r>
            <a:r>
              <a:rPr lang="en-US" sz="2400" b="1" dirty="0" smtClean="0">
                <a:solidFill>
                  <a:srgbClr val="FFFF00"/>
                </a:solidFill>
              </a:rPr>
              <a:t>, P. Collier 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AA575-6FFD-42E3-B61E-072455D569F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3333CC"/>
                </a:solidFill>
              </a:rPr>
              <a:t> </a:t>
            </a:r>
          </a:p>
          <a:p>
            <a:pPr eaLnBrk="1" hangingPunct="1"/>
            <a:r>
              <a:rPr lang="en-US" smtClean="0">
                <a:solidFill>
                  <a:srgbClr val="3333CC"/>
                </a:solidFill>
              </a:rPr>
              <a:t>    </a:t>
            </a:r>
            <a:r>
              <a:rPr lang="en-US" b="1" smtClean="0">
                <a:solidFill>
                  <a:srgbClr val="333399"/>
                </a:solidFill>
              </a:rPr>
              <a:t>Open questions </a:t>
            </a:r>
          </a:p>
          <a:p>
            <a:pPr eaLnBrk="1" hangingPunct="1"/>
            <a:r>
              <a:rPr lang="en-US" smtClean="0">
                <a:solidFill>
                  <a:srgbClr val="3333CC"/>
                </a:solidFill>
              </a:rPr>
              <a:t>    </a:t>
            </a:r>
            <a:r>
              <a:rPr lang="en-US" b="1" smtClean="0">
                <a:solidFill>
                  <a:srgbClr val="333399"/>
                </a:solidFill>
              </a:rPr>
              <a:t>       of Particle Physics:</a:t>
            </a:r>
          </a:p>
          <a:p>
            <a:pPr eaLnBrk="1" hangingPunct="1"/>
            <a:endParaRPr lang="en-US" b="1" smtClean="0">
              <a:solidFill>
                <a:srgbClr val="333399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333399"/>
                </a:solidFill>
              </a:rPr>
              <a:t>    - the Supersymmetry (SUSY)   </a:t>
            </a:r>
          </a:p>
          <a:p>
            <a:pPr eaLnBrk="1" hangingPunct="1"/>
            <a:endParaRPr lang="en-US" sz="1000" b="1" smtClean="0">
              <a:solidFill>
                <a:srgbClr val="333399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333399"/>
                </a:solidFill>
              </a:rPr>
              <a:t>    - the origin of mass and the Higgs boson  </a:t>
            </a:r>
          </a:p>
          <a:p>
            <a:pPr eaLnBrk="1" hangingPunct="1"/>
            <a:endParaRPr lang="en-US" sz="1000" b="1" smtClean="0">
              <a:solidFill>
                <a:srgbClr val="333399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333399"/>
                </a:solidFill>
              </a:rPr>
              <a:t>    - the dark matter </a:t>
            </a:r>
          </a:p>
          <a:p>
            <a:pPr eaLnBrk="1" hangingPunct="1"/>
            <a:endParaRPr lang="en-US" sz="1000" b="1" smtClean="0">
              <a:solidFill>
                <a:srgbClr val="333399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333399"/>
                </a:solidFill>
              </a:rPr>
              <a:t>    - the matter – anti-matter asymmetry </a:t>
            </a:r>
          </a:p>
          <a:p>
            <a:pPr eaLnBrk="1" hangingPunct="1"/>
            <a:endParaRPr lang="en-US" sz="1000" b="1" smtClean="0">
              <a:solidFill>
                <a:srgbClr val="333399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333399"/>
                </a:solidFill>
              </a:rPr>
              <a:t>    - the quark – gluon plasma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 eaLnBrk="1" hangingPunct="1"/>
            <a:r>
              <a:rPr lang="en-US" sz="2000" smtClean="0"/>
              <a:t>CERN</a:t>
            </a:r>
            <a:br>
              <a:rPr lang="en-US" sz="2000" smtClean="0"/>
            </a:br>
            <a:r>
              <a:rPr lang="en-US" sz="2000" smtClean="0"/>
              <a:t>European Organization for Nuclear Research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237B7-08BC-4991-BECD-2CFF85986556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CERN</a:t>
            </a:r>
            <a:br>
              <a:rPr lang="en-US" smtClean="0"/>
            </a:br>
            <a:r>
              <a:rPr lang="en-US" sz="2200" smtClean="0"/>
              <a:t>European Organization for Nuclear Research</a:t>
            </a: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43038" y="1484313"/>
            <a:ext cx="772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 algn="l">
              <a:spcBef>
                <a:spcPct val="50000"/>
              </a:spcBef>
            </a:pPr>
            <a:endParaRPr lang="en-US" sz="2400"/>
          </a:p>
        </p:txBody>
      </p:sp>
      <p:graphicFrame>
        <p:nvGraphicFramePr>
          <p:cNvPr id="10245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171575" y="942975"/>
          <a:ext cx="7559675" cy="5573713"/>
        </p:xfrm>
        <a:graphic>
          <a:graphicData uri="http://schemas.openxmlformats.org/presentationml/2006/ole">
            <p:oleObj spid="_x0000_s10253" name="Photo Editor Photo" r:id="rId4" imgW="9431066" imgH="6954221" progId="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A4BC45-9E84-4DBE-99E1-B7D8F213A024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CERN</a:t>
            </a:r>
            <a:br>
              <a:rPr lang="en-US" smtClean="0"/>
            </a:br>
            <a:r>
              <a:rPr lang="en-US" sz="2200" smtClean="0"/>
              <a:t>European Organization for Nuclear Research</a:t>
            </a:r>
          </a:p>
        </p:txBody>
      </p:sp>
      <p:graphicFrame>
        <p:nvGraphicFramePr>
          <p:cNvPr id="1331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838200" y="914400"/>
          <a:ext cx="8143875" cy="5562600"/>
        </p:xfrm>
        <a:graphic>
          <a:graphicData uri="http://schemas.openxmlformats.org/presentationml/2006/ole">
            <p:oleObj spid="_x0000_s13324" name="Slide" r:id="rId4" imgW="4103688" imgH="2841625" progId="PowerPoint.Slide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8FD75-C18F-42DD-8D9B-76AD07CBD88C}" type="slidenum">
              <a:rPr lang="en-US"/>
              <a:pPr>
                <a:defRPr/>
              </a:pPr>
              <a:t>13</a:t>
            </a:fld>
            <a:endParaRPr lang="en-US"/>
          </a:p>
        </p:txBody>
      </p:sp>
      <p:pic>
        <p:nvPicPr>
          <p:cNvPr id="14340" name="Picture 3" descr="accelerator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49313" y="908050"/>
            <a:ext cx="8207375" cy="5689600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736976" y="228600"/>
            <a:ext cx="4756274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CERN Accelerators complex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83A84-2340-4F3B-8EA8-D20B4CA4940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11268" name="Picture 3" descr="elec-po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11213" y="968375"/>
            <a:ext cx="8280400" cy="5537200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9144" y="188640"/>
            <a:ext cx="3384376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 </a:t>
            </a:r>
            <a:r>
              <a:rPr lang="en-US" dirty="0" smtClean="0"/>
              <a:t>C</a:t>
            </a:r>
            <a:r>
              <a:rPr lang="en-US" dirty="0" smtClean="0"/>
              <a:t>olliding beams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4C682D-306D-4B48-9F0D-59AF1EFC7766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15364" name="Picture 3" descr="cms-detec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60388" y="908050"/>
            <a:ext cx="8785225" cy="5689600"/>
          </a:xfr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465168" y="228600"/>
            <a:ext cx="3028082" cy="533400"/>
          </a:xfrm>
        </p:spPr>
        <p:txBody>
          <a:bodyPr/>
          <a:lstStyle/>
          <a:p>
            <a:pPr algn="l"/>
            <a:r>
              <a:rPr lang="en-US" dirty="0" smtClean="0"/>
              <a:t>The CMS detector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7B5E2B-45A6-4F29-825D-F6778F6F21EB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CERN</a:t>
            </a:r>
            <a:br>
              <a:rPr lang="en-US" smtClean="0"/>
            </a:br>
            <a:r>
              <a:rPr lang="en-US" sz="2200" smtClean="0"/>
              <a:t>European Organization for Nuclear Research</a:t>
            </a:r>
          </a:p>
        </p:txBody>
      </p:sp>
      <p:pic>
        <p:nvPicPr>
          <p:cNvPr id="12292" name="Picture 3" descr="9710002_1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908050"/>
            <a:ext cx="9906000" cy="5689600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3FF2E-06CC-405C-9933-3F0246B6233A}" type="slidenum">
              <a:rPr lang="en-US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16388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898775" y="981075"/>
          <a:ext cx="4105275" cy="5472113"/>
        </p:xfrm>
        <a:graphic>
          <a:graphicData uri="http://schemas.openxmlformats.org/presentationml/2006/ole">
            <p:oleObj spid="_x0000_s16396" name="Photo Editor Photo" r:id="rId4" imgW="4142857" imgH="5525271" progId="">
              <p:embed/>
            </p:oleObj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92960" y="0"/>
            <a:ext cx="5025008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Different layers in the detector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014D4-0BF3-4C29-A1BA-F94CB2CC938B}" type="slidenum">
              <a:rPr lang="en-US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17412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713038" y="981075"/>
          <a:ext cx="4476750" cy="5543550"/>
        </p:xfrm>
        <a:graphic>
          <a:graphicData uri="http://schemas.openxmlformats.org/presentationml/2006/ole">
            <p:oleObj spid="_x0000_s17420" name="Photo Editor Photo" r:id="rId4" imgW="4038095" imgH="5001323" progId="">
              <p:embed/>
            </p:oleObj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177136" y="0"/>
            <a:ext cx="3728864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Towards unification ?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62BD00-ADF4-44B6-BD92-2E7BC1FC9B1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19460" name="Picture 3" descr="lhc-tub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38188" y="938213"/>
            <a:ext cx="8424862" cy="5599112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329264" y="0"/>
            <a:ext cx="2576736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LHC model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05229-C873-420B-B76A-A37DAA9089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69875" y="1125538"/>
            <a:ext cx="9507538" cy="49291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i="1" dirty="0" smtClean="0">
                <a:solidFill>
                  <a:srgbClr val="FF0000"/>
                </a:solidFill>
                <a:latin typeface="+mj-lt"/>
              </a:rPr>
              <a:t>Agenda </a:t>
            </a:r>
            <a:r>
              <a:rPr lang="fr-FR" sz="2400" i="1" dirty="0" smtClean="0">
                <a:solidFill>
                  <a:srgbClr val="FF0000"/>
                </a:solidFill>
                <a:latin typeface="+mj-lt"/>
              </a:rPr>
              <a:t>of the </a:t>
            </a:r>
            <a:r>
              <a:rPr lang="fr-FR" sz="2400" i="1" dirty="0" err="1" smtClean="0">
                <a:solidFill>
                  <a:srgbClr val="FF0000"/>
                </a:solidFill>
                <a:latin typeface="+mj-lt"/>
              </a:rPr>
              <a:t>visit</a:t>
            </a:r>
            <a:endParaRPr lang="fr-FR" sz="2400" i="1" dirty="0" smtClean="0">
              <a:solidFill>
                <a:srgbClr val="FF0000"/>
              </a:solidFill>
              <a:latin typeface="+mj-lt"/>
            </a:endParaRP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endParaRPr lang="fr-FR" sz="2400" i="1" dirty="0">
              <a:solidFill>
                <a:schemeClr val="tx2"/>
              </a:solidFill>
              <a:latin typeface="+mj-lt"/>
            </a:endParaRP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>
                <a:solidFill>
                  <a:schemeClr val="tx2"/>
                </a:solidFill>
                <a:latin typeface="+mj-lt"/>
              </a:rPr>
              <a:t>30 minutes </a:t>
            </a:r>
            <a:r>
              <a:rPr lang="fr-FR" sz="2400" dirty="0" err="1">
                <a:solidFill>
                  <a:schemeClr val="tx2"/>
                </a:solidFill>
                <a:latin typeface="+mj-lt"/>
              </a:rPr>
              <a:t>presentation</a:t>
            </a:r>
            <a:endParaRPr lang="fr-FR" sz="2400" dirty="0">
              <a:solidFill>
                <a:schemeClr val="tx2"/>
              </a:solidFill>
              <a:latin typeface="+mj-lt"/>
            </a:endParaRP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 err="1">
                <a:solidFill>
                  <a:schemeClr val="tx2"/>
                </a:solidFill>
                <a:latin typeface="+mj-lt"/>
              </a:rPr>
              <a:t>Visit</a:t>
            </a:r>
            <a:r>
              <a:rPr lang="fr-FR" sz="2400" dirty="0">
                <a:solidFill>
                  <a:schemeClr val="tx2"/>
                </a:solidFill>
                <a:latin typeface="+mj-lt"/>
              </a:rPr>
              <a:t> of CMS </a:t>
            </a:r>
            <a:r>
              <a:rPr lang="fr-FR" sz="2400" dirty="0" err="1">
                <a:solidFill>
                  <a:schemeClr val="tx2"/>
                </a:solidFill>
                <a:latin typeface="+mj-lt"/>
              </a:rPr>
              <a:t>cavern</a:t>
            </a:r>
            <a:r>
              <a:rPr lang="fr-FR" sz="2400" dirty="0">
                <a:solidFill>
                  <a:schemeClr val="tx2"/>
                </a:solidFill>
                <a:latin typeface="+mj-lt"/>
              </a:rPr>
              <a:t> and detector</a:t>
            </a: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 err="1">
                <a:solidFill>
                  <a:schemeClr val="tx2"/>
                </a:solidFill>
                <a:latin typeface="+mj-lt"/>
              </a:rPr>
              <a:t>Visit</a:t>
            </a:r>
            <a:r>
              <a:rPr lang="fr-FR" sz="24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400" dirty="0" err="1">
                <a:solidFill>
                  <a:schemeClr val="tx2"/>
                </a:solidFill>
                <a:latin typeface="+mj-lt"/>
              </a:rPr>
              <a:t>Linacs</a:t>
            </a:r>
            <a:r>
              <a:rPr lang="fr-FR" sz="2400" dirty="0">
                <a:solidFill>
                  <a:schemeClr val="tx2"/>
                </a:solidFill>
                <a:latin typeface="+mj-lt"/>
              </a:rPr>
              <a:t> and CTF3</a:t>
            </a: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>
                <a:solidFill>
                  <a:schemeClr val="tx2"/>
                </a:solidFill>
                <a:latin typeface="+mj-lt"/>
              </a:rPr>
              <a:t>	</a:t>
            </a: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i="1" dirty="0" err="1">
                <a:solidFill>
                  <a:schemeClr val="tx2"/>
                </a:solidFill>
                <a:latin typeface="+mj-lt"/>
              </a:rPr>
              <a:t>Other</a:t>
            </a:r>
            <a:r>
              <a:rPr lang="fr-FR" sz="2400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400" i="1" dirty="0" err="1">
                <a:solidFill>
                  <a:schemeClr val="tx2"/>
                </a:solidFill>
                <a:latin typeface="+mj-lt"/>
              </a:rPr>
              <a:t>practical</a:t>
            </a:r>
            <a:r>
              <a:rPr lang="fr-FR" sz="2400" i="1" dirty="0">
                <a:solidFill>
                  <a:schemeClr val="tx2"/>
                </a:solidFill>
                <a:latin typeface="+mj-lt"/>
              </a:rPr>
              <a:t> informations</a:t>
            </a:r>
            <a:br>
              <a:rPr lang="fr-FR" sz="2400" i="1" dirty="0">
                <a:solidFill>
                  <a:schemeClr val="tx2"/>
                </a:solidFill>
                <a:latin typeface="+mj-lt"/>
              </a:rPr>
            </a:br>
            <a:endParaRPr lang="fr-FR" sz="2400" i="1" dirty="0">
              <a:solidFill>
                <a:schemeClr val="tx2"/>
              </a:solidFill>
              <a:latin typeface="+mj-lt"/>
            </a:endParaRP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200" dirty="0">
                <a:solidFill>
                  <a:schemeClr val="tx2"/>
                </a:solidFill>
                <a:latin typeface="+mj-lt"/>
              </a:rPr>
              <a:t>Do not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hesitate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to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ask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questions</a:t>
            </a: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200" dirty="0">
                <a:solidFill>
                  <a:schemeClr val="tx2"/>
                </a:solidFill>
                <a:latin typeface="+mj-lt"/>
              </a:rPr>
              <a:t>You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can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b="1" dirty="0" err="1">
                <a:solidFill>
                  <a:schemeClr val="tx2"/>
                </a:solidFill>
                <a:latin typeface="+mj-lt"/>
              </a:rPr>
              <a:t>take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b="1" dirty="0" err="1">
                <a:solidFill>
                  <a:schemeClr val="tx2"/>
                </a:solidFill>
                <a:latin typeface="+mj-lt"/>
              </a:rPr>
              <a:t>pictures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 and shoot film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everywhere</a:t>
            </a:r>
            <a:endParaRPr lang="fr-FR" sz="2200" dirty="0">
              <a:solidFill>
                <a:schemeClr val="tx2"/>
              </a:solidFill>
              <a:latin typeface="+mj-lt"/>
            </a:endParaRP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200" b="1" dirty="0" err="1">
                <a:solidFill>
                  <a:schemeClr val="tx2"/>
                </a:solidFill>
                <a:latin typeface="+mj-lt"/>
              </a:rPr>
              <a:t>Microcosm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and Globe Exhibition 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« A </a:t>
            </a:r>
            <a:r>
              <a:rPr lang="fr-FR" sz="2200" b="1" dirty="0" err="1">
                <a:solidFill>
                  <a:schemeClr val="tx2"/>
                </a:solidFill>
                <a:latin typeface="+mj-lt"/>
              </a:rPr>
              <a:t>Universe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 of </a:t>
            </a:r>
            <a:r>
              <a:rPr lang="fr-FR" sz="2200" b="1" dirty="0" err="1">
                <a:solidFill>
                  <a:schemeClr val="tx2"/>
                </a:solidFill>
                <a:latin typeface="+mj-lt"/>
              </a:rPr>
              <a:t>Particles</a:t>
            </a:r>
            <a:r>
              <a:rPr lang="fr-FR" sz="2200" b="1" dirty="0">
                <a:solidFill>
                  <a:schemeClr val="tx2"/>
                </a:solidFill>
                <a:latin typeface="+mj-lt"/>
              </a:rPr>
              <a:t> »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/>
            </a:r>
            <a:br>
              <a:rPr lang="fr-FR" sz="2200" dirty="0">
                <a:solidFill>
                  <a:schemeClr val="tx2"/>
                </a:solidFill>
                <a:latin typeface="+mj-lt"/>
              </a:rPr>
            </a:b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freely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accessible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from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9am till 5pm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from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Monday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till Saturday</a:t>
            </a:r>
          </a:p>
          <a:p>
            <a:pPr marL="180000" indent="-266700" algn="l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200" b="1" dirty="0">
                <a:solidFill>
                  <a:schemeClr val="tx2"/>
                </a:solidFill>
                <a:latin typeface="+mj-lt"/>
              </a:rPr>
              <a:t>CERN Shop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2200" dirty="0" err="1">
                <a:solidFill>
                  <a:schemeClr val="tx2"/>
                </a:solidFill>
                <a:latin typeface="+mj-lt"/>
              </a:rPr>
              <a:t>from</a:t>
            </a:r>
            <a:r>
              <a:rPr lang="fr-FR" sz="2200" dirty="0">
                <a:solidFill>
                  <a:schemeClr val="tx2"/>
                </a:solidFill>
                <a:latin typeface="+mj-lt"/>
              </a:rPr>
              <a:t> 11am till 5pm (hall)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endParaRPr lang="fr-FR" sz="2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971800" y="116632"/>
            <a:ext cx="6521450" cy="5334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l" eaLnBrk="1" hangingPunct="1"/>
            <a:r>
              <a:rPr lang="en-US" smtClean="0"/>
              <a:t>CERN</a:t>
            </a:r>
            <a:br>
              <a:rPr lang="en-US" smtClean="0"/>
            </a:br>
            <a:r>
              <a:rPr lang="en-US" sz="2200" smtClean="0"/>
              <a:t>European Organization for Nuclear Research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9A2445-3118-4055-9D72-C566DF6C9D05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655763" y="2955925"/>
            <a:ext cx="65960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CERN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European Organization for Nuclear Research</a:t>
            </a:r>
          </a:p>
        </p:txBody>
      </p:sp>
      <p:pic>
        <p:nvPicPr>
          <p:cNvPr id="20485" name="Picture 5" descr="DipoleA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85" r="6140"/>
          <a:stretch>
            <a:fillRect/>
          </a:stretch>
        </p:blipFill>
        <p:spPr>
          <a:xfrm>
            <a:off x="0" y="908050"/>
            <a:ext cx="9906000" cy="5689600"/>
          </a:xfrm>
          <a:noFill/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185248" y="0"/>
            <a:ext cx="2720752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LHC dipole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794297" y="72889"/>
            <a:ext cx="6839223" cy="649288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dirty="0" smtClean="0"/>
              <a:t>Approved Construction Projects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8464" y="980728"/>
            <a:ext cx="97775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Linac4 : Approved in 2007 as a replacement to Linac2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Energy 160 MeV (</a:t>
            </a:r>
            <a:r>
              <a:rPr lang="en-US" sz="1600" b="1" dirty="0" err="1" smtClean="0">
                <a:solidFill>
                  <a:srgbClr val="000000"/>
                </a:solidFill>
                <a:effectLst/>
                <a:latin typeface="+mj-lt"/>
              </a:rPr>
              <a:t>cf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 50 MeV in Linac2) Doubles the space charge tune shift limit at injection into the booster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H- Injection : CERN is one of the few labs still using protons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Construction well underway – Installation and Commissioning 2013-2014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Connection to PSB depends on finding a ~7 month shutdown of LHC after 2014.</a:t>
            </a:r>
            <a:endParaRPr lang="en-US" sz="1600" b="1" dirty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64" y="2708920"/>
            <a:ext cx="9612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err="1" smtClean="0">
                <a:solidFill>
                  <a:srgbClr val="0000FF"/>
                </a:solidFill>
                <a:effectLst/>
                <a:latin typeface="+mj-lt"/>
              </a:rPr>
              <a:t>HiRadMat</a:t>
            </a:r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: Materials testing Facility 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Needed for LHC robustness tests – collimators etc. but generally useful.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Installation complete, initial commissioning underway. </a:t>
            </a:r>
            <a:endParaRPr lang="en-US" sz="1600" b="1" dirty="0">
              <a:solidFill>
                <a:srgbClr val="000000"/>
              </a:solidFill>
              <a:effectLst/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32" y="3861048"/>
            <a:ext cx="9741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Elena: Extra </a:t>
            </a:r>
            <a:r>
              <a:rPr lang="en-US" sz="1800" b="1" dirty="0">
                <a:solidFill>
                  <a:srgbClr val="0000FF"/>
                </a:solidFill>
                <a:effectLst/>
                <a:latin typeface="+mj-lt"/>
              </a:rPr>
              <a:t>L</a:t>
            </a:r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ow-Energy Antiproton ring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Post decelerator, downstream from AD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Momentum at extraction 13.7 MeV/c (Energy 0.1 MeV)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~15MCHF Materials cost + 70 MY (Men-Years)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1903" y="5229200"/>
            <a:ext cx="98998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HIE-</a:t>
            </a:r>
            <a:r>
              <a:rPr lang="en-US" sz="1800" b="1" dirty="0" err="1" smtClean="0">
                <a:solidFill>
                  <a:srgbClr val="0000FF"/>
                </a:solidFill>
                <a:effectLst/>
                <a:latin typeface="+mj-lt"/>
              </a:rPr>
              <a:t>Isolde</a:t>
            </a:r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: Energy Upgrade for Radioactive beam Post-Accelerator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Initial upgrade to 5.4 MeV/u (in 2015), Final Energy 10 MeV/u around 2018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Construction of ¼–wave cavities, cryostats and cryogenic plant for the 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+mj-lt"/>
              </a:rPr>
              <a:t>L</a:t>
            </a:r>
            <a:r>
              <a:rPr lang="en-US" sz="1600" b="1" dirty="0" err="1" smtClean="0">
                <a:solidFill>
                  <a:srgbClr val="000000"/>
                </a:solidFill>
                <a:effectLst/>
                <a:latin typeface="+mj-lt"/>
              </a:rPr>
              <a:t>inac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. 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35MCHF total budget with ~1/2 from external sources (17.7 MCHF cost of </a:t>
            </a:r>
            <a:r>
              <a:rPr lang="en-US" sz="1600" b="1" dirty="0" err="1" smtClean="0">
                <a:solidFill>
                  <a:srgbClr val="000000"/>
                </a:solidFill>
                <a:effectLst/>
                <a:latin typeface="+mj-lt"/>
              </a:rPr>
              <a:t>linac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734582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97216" y="0"/>
            <a:ext cx="2323679" cy="64928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 Highlights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7736904" y="6525344"/>
            <a:ext cx="2133600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37C28D-FCB0-477D-82D3-62143F2DA8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44488" y="1412776"/>
            <a:ext cx="90939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4866 hours of physics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availability: 76%,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 uptime: 82%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progress towards microwave spectroscopy of trapped anti-hydrogen at ALPHA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beams delivered to the new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AEgIS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experiment (antimatter gravitational studies)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9024" y="3659160"/>
            <a:ext cx="4736976" cy="2938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5488" y="3861048"/>
            <a:ext cx="3602837" cy="27014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1544" y="90872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>
                <a:solidFill>
                  <a:srgbClr val="E30B0B"/>
                </a:solidFill>
              </a:rPr>
              <a:t>AD = Antiproton Decelerator</a:t>
            </a:r>
            <a:endParaRPr lang="en-US" sz="2400" dirty="0">
              <a:solidFill>
                <a:srgbClr val="E30B0B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1124744"/>
            <a:ext cx="948950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Neutrinos: 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LOI presented to SPSC to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re-construct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the PS Neutrino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facility</a:t>
            </a:r>
            <a:endParaRPr lang="en-US" sz="1600" b="1" dirty="0" smtClean="0">
              <a:solidFill>
                <a:srgbClr val="000000"/>
              </a:solidFill>
              <a:effectLst/>
              <a:latin typeface="+mj-lt"/>
            </a:endParaRP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Laguna Study starting up (EU) for a future Long baseline facility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Combination of these into one facility will also be studied</a:t>
            </a:r>
          </a:p>
          <a:p>
            <a:pPr marL="457200" indent="-4572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Activities on Beta Beams and Neutrino Factories continuing …</a:t>
            </a:r>
          </a:p>
          <a:p>
            <a:pPr algn="l"/>
            <a:endParaRPr lang="en-US" sz="1600" b="1" dirty="0">
              <a:solidFill>
                <a:srgbClr val="000000"/>
              </a:solidFill>
              <a:effectLst/>
              <a:latin typeface="+mj-lt"/>
            </a:endParaRPr>
          </a:p>
          <a:p>
            <a:pPr algn="l"/>
            <a:r>
              <a:rPr lang="en-US" sz="1800" b="1" dirty="0">
                <a:solidFill>
                  <a:srgbClr val="0000FF"/>
                </a:solidFill>
                <a:effectLst/>
                <a:latin typeface="+mj-lt"/>
              </a:rPr>
              <a:t>Novel Acceleration Research: Proton driven Plasma Wave </a:t>
            </a:r>
            <a:r>
              <a:rPr lang="en-US" sz="1800" b="1" dirty="0" smtClean="0">
                <a:solidFill>
                  <a:srgbClr val="0000FF"/>
                </a:solidFill>
                <a:effectLst/>
                <a:latin typeface="+mj-lt"/>
              </a:rPr>
              <a:t>Acceleration:</a:t>
            </a:r>
            <a:endParaRPr lang="en-US" sz="1800" b="1" dirty="0">
              <a:solidFill>
                <a:srgbClr val="0000FF"/>
              </a:solidFill>
              <a:effectLst/>
              <a:latin typeface="+mj-lt"/>
            </a:endParaRPr>
          </a:p>
          <a:p>
            <a:pPr marL="285750" indent="-285750" algn="l">
              <a:buFont typeface="Courier New"/>
              <a:buChar char="o"/>
            </a:pPr>
            <a:r>
              <a:rPr lang="en-US" sz="1600" b="1" dirty="0" err="1" smtClean="0">
                <a:solidFill>
                  <a:srgbClr val="000000"/>
                </a:solidFill>
                <a:effectLst/>
                <a:latin typeface="+mj-lt"/>
              </a:rPr>
              <a:t>EUROnnac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 setup as a network for plasma acceleration, beam and laser</a:t>
            </a:r>
          </a:p>
          <a:p>
            <a:pPr marL="285750" indent="-28575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LOI submitted to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SPSC</a:t>
            </a:r>
            <a:endParaRPr lang="en-US" sz="1600" b="1" dirty="0" smtClean="0">
              <a:solidFill>
                <a:srgbClr val="000000"/>
              </a:solidFill>
              <a:effectLst/>
              <a:latin typeface="+mj-lt"/>
            </a:endParaRPr>
          </a:p>
          <a:p>
            <a:pPr marL="285750" indent="-28575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CERN Unique in having a high energy (450GeV) proton beam available</a:t>
            </a:r>
          </a:p>
          <a:p>
            <a:pPr marL="285750" indent="-28575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High stored energy in the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beam– 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100x more than SLAC e- facility</a:t>
            </a:r>
          </a:p>
          <a:p>
            <a:pPr marL="285750" indent="-28575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Demonstrate acceleration of an electron beam using proton drive beam</a:t>
            </a:r>
          </a:p>
          <a:p>
            <a:pPr marL="285750" indent="-285750" algn="l">
              <a:buFont typeface="Courier New"/>
              <a:buChar char="o"/>
            </a:pPr>
            <a:endParaRPr lang="en-US" sz="1600" b="1" dirty="0">
              <a:solidFill>
                <a:srgbClr val="000000"/>
              </a:solidFill>
              <a:effectLst/>
              <a:latin typeface="+mj-lt"/>
            </a:endParaRPr>
          </a:p>
          <a:p>
            <a:pPr algn="l"/>
            <a:r>
              <a:rPr lang="en-US" sz="1800" b="1" dirty="0" err="1">
                <a:solidFill>
                  <a:srgbClr val="0000FF"/>
                </a:solidFill>
                <a:effectLst/>
                <a:latin typeface="+mj-lt"/>
              </a:rPr>
              <a:t>LHeC</a:t>
            </a:r>
            <a:r>
              <a:rPr lang="en-US" sz="1800" b="1" dirty="0">
                <a:solidFill>
                  <a:srgbClr val="0000FF"/>
                </a:solidFill>
                <a:effectLst/>
                <a:latin typeface="+mj-lt"/>
              </a:rPr>
              <a:t> : 60/120GeV e+- on 7TeV Protons.  Strongly supported by ICFA</a:t>
            </a:r>
          </a:p>
          <a:p>
            <a:pPr marL="342900" indent="-3429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Ring-ring and </a:t>
            </a:r>
            <a:r>
              <a:rPr lang="en-US" sz="1600" b="1" dirty="0" err="1" smtClean="0">
                <a:solidFill>
                  <a:srgbClr val="000000"/>
                </a:solidFill>
                <a:effectLst/>
                <a:latin typeface="+mj-lt"/>
              </a:rPr>
              <a:t>linac</a:t>
            </a: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-ring options</a:t>
            </a:r>
          </a:p>
          <a:p>
            <a:pPr marL="342900" indent="-3429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Both written up (with the physics) in a conceptual design report</a:t>
            </a:r>
          </a:p>
          <a:p>
            <a:pPr marL="342900" indent="-342900" algn="l">
              <a:buFont typeface="Courier New"/>
              <a:buChar char="o"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+mj-lt"/>
              </a:rPr>
              <a:t>If agreed to continue, choice of option and directed R&amp;D will be needed.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94297" y="72889"/>
            <a:ext cx="6839223" cy="649288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dirty="0" smtClean="0"/>
              <a:t>Future projects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425280" y="0"/>
            <a:ext cx="6480720" cy="475209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Large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Hadron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electron Collider (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LHeC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4448944" cy="548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275" y="1124744"/>
            <a:ext cx="54491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592960" y="5301208"/>
            <a:ext cx="50405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>
                <a:solidFill>
                  <a:srgbClr val="FF0000"/>
                </a:solidFill>
                <a:effectLst/>
              </a:rPr>
              <a:t>D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raft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LHeC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CDR completed (~600 pages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TDR by 2014,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kern="0" dirty="0">
                <a:solidFill>
                  <a:srgbClr val="FF0000"/>
                </a:solidFill>
                <a:effectLst/>
              </a:rPr>
              <a:t>C</a:t>
            </a:r>
            <a:r>
              <a:rPr lang="en-US" sz="1800" b="1" kern="0" dirty="0" smtClean="0">
                <a:solidFill>
                  <a:srgbClr val="FF0000"/>
                </a:solidFill>
                <a:effectLst/>
              </a:rPr>
              <a:t>ould have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first beam by 2022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465168" y="217487"/>
            <a:ext cx="3168352" cy="6492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a fb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908720"/>
            <a:ext cx="8085856" cy="1497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 number of events for a particular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type of event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 given by: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Number of events = L x 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Symbol" charset="2"/>
                <a:cs typeface="Symbol" charset="2"/>
              </a:rPr>
              <a:t>s</a:t>
            </a:r>
            <a:r>
              <a:rPr kumimoji="0" lang="en-US" sz="2000" b="1" i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event</a:t>
            </a:r>
            <a:endParaRPr kumimoji="0" lang="en-US" sz="2000" b="1" i="1" u="none" strike="noStrike" kern="0" cap="none" spc="0" normalizeH="0" baseline="-2500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0" cap="none" spc="0" normalizeH="0" baseline="-2500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kern="0" dirty="0" err="1" smtClean="0">
                <a:solidFill>
                  <a:sysClr val="windowText" lastClr="000000"/>
                </a:solidFill>
                <a:effectLst/>
                <a:latin typeface="Symbol" charset="2"/>
                <a:cs typeface="Symbol" charset="2"/>
              </a:rPr>
              <a:t>s</a:t>
            </a:r>
            <a:r>
              <a:rPr lang="en-US" sz="2000" b="1" i="1" kern="0" baseline="-25000" dirty="0" err="1" smtClean="0">
                <a:solidFill>
                  <a:sysClr val="windowText" lastClr="000000"/>
                </a:solidFill>
                <a:effectLst/>
              </a:rPr>
              <a:t>event</a:t>
            </a:r>
            <a:r>
              <a:rPr lang="en-US" sz="2000" b="1" i="1" kern="0" dirty="0" smtClean="0">
                <a:solidFill>
                  <a:sysClr val="windowText" lastClr="000000"/>
                </a:solidFill>
                <a:effectLst/>
              </a:rPr>
              <a:t> is the </a:t>
            </a:r>
            <a:r>
              <a:rPr lang="en-US" sz="2000" b="1" i="1" kern="0" dirty="0" err="1" smtClean="0">
                <a:solidFill>
                  <a:sysClr val="windowText" lastClr="000000"/>
                </a:solidFill>
                <a:effectLst/>
              </a:rPr>
              <a:t>likelyhood</a:t>
            </a:r>
            <a:r>
              <a:rPr lang="en-US" sz="2000" b="1" i="1" kern="0" dirty="0" smtClean="0">
                <a:solidFill>
                  <a:sysClr val="windowText" lastClr="000000"/>
                </a:solidFill>
                <a:effectLst/>
              </a:rPr>
              <a:t> of producing a particular event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kern="0" dirty="0" smtClean="0">
                <a:solidFill>
                  <a:sysClr val="windowText" lastClr="000000"/>
                </a:solidFill>
                <a:effectLst/>
              </a:rPr>
              <a:t>L is a measure of the total number of interactions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2492896"/>
            <a:ext cx="8771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effectLst/>
              </a:rPr>
              <a:t>The unit of the cross-section (</a:t>
            </a:r>
            <a:r>
              <a:rPr lang="en-US" sz="2000" b="1" dirty="0" err="1" smtClean="0">
                <a:effectLst/>
                <a:latin typeface="Symbol" charset="2"/>
                <a:cs typeface="Symbol" charset="2"/>
              </a:rPr>
              <a:t>s</a:t>
            </a:r>
            <a:r>
              <a:rPr lang="en-US" sz="2000" b="1" baseline="-25000" dirty="0" err="1" smtClean="0">
                <a:effectLst/>
              </a:rPr>
              <a:t>event</a:t>
            </a:r>
            <a:r>
              <a:rPr lang="en-US" sz="2000" b="1" dirty="0" smtClean="0">
                <a:effectLst/>
              </a:rPr>
              <a:t>) is the barn (1 barn = 10</a:t>
            </a:r>
            <a:r>
              <a:rPr lang="en-US" sz="2000" b="1" baseline="30000" dirty="0" smtClean="0">
                <a:effectLst/>
              </a:rPr>
              <a:t>-28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  <a:r>
              <a:rPr lang="en-US" sz="2000" b="1" dirty="0" smtClean="0">
                <a:effectLst/>
              </a:rPr>
              <a:t>)</a:t>
            </a:r>
          </a:p>
          <a:p>
            <a:pPr algn="l"/>
            <a:r>
              <a:rPr lang="en-US" sz="2000" b="1" dirty="0" smtClean="0">
                <a:effectLst/>
              </a:rPr>
              <a:t>1mb = 10</a:t>
            </a:r>
            <a:r>
              <a:rPr lang="en-US" sz="2000" b="1" baseline="30000" dirty="0" smtClean="0">
                <a:effectLst/>
              </a:rPr>
              <a:t>-31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</a:p>
          <a:p>
            <a:pPr algn="l"/>
            <a:r>
              <a:rPr lang="en-US" sz="2000" b="1" dirty="0" smtClean="0">
                <a:effectLst/>
              </a:rPr>
              <a:t>1</a:t>
            </a:r>
            <a:r>
              <a:rPr lang="en-US" sz="2000" b="1" dirty="0" smtClean="0">
                <a:effectLst/>
                <a:latin typeface="Symbol" charset="2"/>
                <a:cs typeface="Symbol" charset="2"/>
              </a:rPr>
              <a:t>m</a:t>
            </a:r>
            <a:r>
              <a:rPr lang="en-US" sz="2000" b="1" dirty="0" smtClean="0">
                <a:effectLst/>
              </a:rPr>
              <a:t>b = 10</a:t>
            </a:r>
            <a:r>
              <a:rPr lang="en-US" sz="2000" b="1" baseline="30000" dirty="0" smtClean="0">
                <a:effectLst/>
              </a:rPr>
              <a:t>-34 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</a:p>
          <a:p>
            <a:pPr algn="l"/>
            <a:r>
              <a:rPr lang="en-US" sz="2000" b="1" dirty="0" smtClean="0">
                <a:effectLst/>
              </a:rPr>
              <a:t>1nb  = 10</a:t>
            </a:r>
            <a:r>
              <a:rPr lang="en-US" sz="2000" b="1" baseline="30000" dirty="0" smtClean="0">
                <a:effectLst/>
              </a:rPr>
              <a:t>-37 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</a:p>
          <a:p>
            <a:pPr algn="l"/>
            <a:r>
              <a:rPr lang="en-US" sz="2000" b="1" dirty="0" smtClean="0">
                <a:effectLst/>
              </a:rPr>
              <a:t>1pb</a:t>
            </a:r>
            <a:r>
              <a:rPr lang="en-US" sz="2000" b="1" baseline="30000" dirty="0" smtClean="0">
                <a:effectLst/>
              </a:rPr>
              <a:t> </a:t>
            </a:r>
            <a:r>
              <a:rPr lang="en-US" sz="2000" b="1" dirty="0" smtClean="0">
                <a:effectLst/>
              </a:rPr>
              <a:t> = 10</a:t>
            </a:r>
            <a:r>
              <a:rPr lang="en-US" sz="2000" b="1" baseline="30000" dirty="0" smtClean="0">
                <a:effectLst/>
              </a:rPr>
              <a:t>-40 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</a:p>
          <a:p>
            <a:pPr algn="l"/>
            <a:r>
              <a:rPr lang="en-US" sz="2000" b="1" dirty="0" smtClean="0">
                <a:effectLst/>
              </a:rPr>
              <a:t>1fb   = 10</a:t>
            </a:r>
            <a:r>
              <a:rPr lang="en-US" sz="2000" b="1" baseline="30000" dirty="0" smtClean="0">
                <a:effectLst/>
              </a:rPr>
              <a:t>-43 </a:t>
            </a:r>
            <a:r>
              <a:rPr lang="en-US" sz="2000" b="1" dirty="0" smtClean="0">
                <a:effectLst/>
              </a:rPr>
              <a:t>m</a:t>
            </a:r>
            <a:r>
              <a:rPr lang="en-US" sz="2000" b="1" baseline="30000" dirty="0" smtClean="0">
                <a:effectLst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44888" y="3140968"/>
            <a:ext cx="576064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/>
              </a:rPr>
              <a:t>If the Cross-section to produce a given event is 1fb then we would need 1fb</a:t>
            </a:r>
            <a:r>
              <a:rPr lang="en-US" sz="2000" b="1" baseline="30000" dirty="0" smtClean="0">
                <a:effectLst/>
              </a:rPr>
              <a:t>-1</a:t>
            </a:r>
            <a:r>
              <a:rPr lang="en-US" sz="2000" b="1" dirty="0" smtClean="0">
                <a:effectLst/>
              </a:rPr>
              <a:t> of data to get 1 event!!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509120"/>
            <a:ext cx="9454008" cy="19389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effectLst/>
              </a:rPr>
              <a:t>5.6 fb</a:t>
            </a:r>
            <a:r>
              <a:rPr lang="en-US" sz="2000" b="1" baseline="30000" dirty="0" smtClean="0">
                <a:effectLst/>
              </a:rPr>
              <a:t>-1 </a:t>
            </a:r>
            <a:r>
              <a:rPr lang="en-US" sz="2000" b="1" dirty="0" smtClean="0">
                <a:effectLst/>
              </a:rPr>
              <a:t>of data represents: ~400 million million collision events (4x10</a:t>
            </a:r>
            <a:r>
              <a:rPr lang="en-US" sz="2000" b="1" baseline="30000" dirty="0" smtClean="0">
                <a:effectLst/>
              </a:rPr>
              <a:t>+14</a:t>
            </a:r>
            <a:r>
              <a:rPr lang="en-US" sz="2000" b="1" dirty="0" smtClean="0">
                <a:effectLst/>
              </a:rPr>
              <a:t>)  of which approximately: </a:t>
            </a:r>
          </a:p>
          <a:p>
            <a:pPr algn="l"/>
            <a:r>
              <a:rPr lang="en-US" sz="2000" b="1" dirty="0" smtClean="0">
                <a:effectLst/>
              </a:rPr>
              <a:t>100 million produce W and Z’s</a:t>
            </a:r>
          </a:p>
          <a:p>
            <a:pPr algn="l"/>
            <a:r>
              <a:rPr lang="en-US" sz="2000" b="1" dirty="0" smtClean="0">
                <a:effectLst/>
              </a:rPr>
              <a:t>1 million top quark events</a:t>
            </a:r>
          </a:p>
          <a:p>
            <a:pPr algn="l"/>
            <a:r>
              <a:rPr lang="en-US" sz="2000" b="1" dirty="0" smtClean="0">
                <a:effectLst/>
              </a:rPr>
              <a:t>20,000 Higgs … if it is there!</a:t>
            </a:r>
          </a:p>
          <a:p>
            <a:pPr algn="l"/>
            <a:r>
              <a:rPr lang="en-US" sz="2000" b="1" dirty="0" smtClean="0">
                <a:effectLst/>
              </a:rPr>
              <a:t>… a needle in a haystack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025008" y="0"/>
            <a:ext cx="4608512" cy="64928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Proton Luminosity in 2011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00472" y="6525344"/>
            <a:ext cx="2133600" cy="332110"/>
          </a:xfrm>
        </p:spPr>
        <p:txBody>
          <a:bodyPr/>
          <a:lstStyle/>
          <a:p>
            <a:r>
              <a:rPr lang="en-US" dirty="0" smtClean="0"/>
              <a:t>December 6th 2011</a:t>
            </a: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7044" y="932675"/>
            <a:ext cx="5683940" cy="5683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3"/>
          <p:cNvSpPr txBox="1">
            <a:spLocks/>
          </p:cNvSpPr>
          <p:nvPr/>
        </p:nvSpPr>
        <p:spPr bwMode="auto">
          <a:xfrm rot="16200000">
            <a:off x="-1896616" y="2933700"/>
            <a:ext cx="4610100" cy="342900"/>
          </a:xfrm>
          <a:prstGeom prst="rect">
            <a:avLst/>
          </a:prstGeom>
          <a:solidFill>
            <a:srgbClr val="FFFFFF">
              <a:lumMod val="9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200" b="1" kern="120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LHC operation highlights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8544" y="5229200"/>
            <a:ext cx="257333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LHCb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luminosity limited to ~3.5×10</a:t>
            </a:r>
            <a:r>
              <a:rPr kumimoji="0" lang="en-US" sz="1800" b="0" i="1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32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cm</a:t>
            </a:r>
            <a:r>
              <a:rPr kumimoji="0" lang="en-US" sz="1800" b="0" i="1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-2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US" sz="1800" b="0" i="1" u="none" strike="noStrike" kern="0" cap="none" spc="0" normalizeH="0" baseline="30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 by leveling (beams collide with transverse </a:t>
            </a:r>
            <a:r>
              <a:rPr kumimoji="0" lang="en-US" sz="1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off</a:t>
            </a: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0552" y="1268760"/>
            <a:ext cx="24955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7338" marR="0" lvl="0" indent="-287338" defTabSz="91440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Peak luminosity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15309" y="4933950"/>
            <a:ext cx="731838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75 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24872" y="3036888"/>
            <a:ext cx="11890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50 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increase 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61509" y="1960563"/>
            <a:ext cx="1222375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Reduce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</a:rPr>
              <a:t>e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increase 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41292" y="1629885"/>
            <a:ext cx="801687" cy="3397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itchFamily="18" charset="2"/>
              </a:rPr>
              <a:t>b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* 1 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4528" y="2132856"/>
            <a:ext cx="2957512" cy="1035050"/>
          </a:xfrm>
          <a:prstGeom prst="rect">
            <a:avLst/>
          </a:prstGeom>
          <a:solidFill>
            <a:srgbClr val="FFFF99"/>
          </a:solidFill>
          <a:ln>
            <a:solidFill>
              <a:srgbClr val="0000FF"/>
            </a:solidFill>
          </a:ln>
        </p:spPr>
        <p:txBody>
          <a:bodyPr>
            <a:spAutoFit/>
          </a:bodyPr>
          <a:lstStyle/>
          <a:p>
            <a:pPr marL="287338" marR="0" lvl="0" indent="-287338" algn="ctr" defTabSz="91440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3.6×10</a:t>
            </a:r>
            <a:r>
              <a:rPr kumimoji="0" lang="en-US" sz="24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33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cm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-2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s</a:t>
            </a:r>
            <a:r>
              <a:rPr kumimoji="0" lang="en-US" sz="2400" b="1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-1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287338" marR="0" lvl="0" indent="-287338" algn="ctr" defTabSz="914400" eaLnBrk="1" fontAlgn="auto" latinLnBrk="0" hangingPunct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1380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</a:rPr>
              <a:t> bunches</a:t>
            </a:r>
          </a:p>
        </p:txBody>
      </p:sp>
      <p:cxnSp>
        <p:nvCxnSpPr>
          <p:cNvPr id="16" name="Straight Arrow Connector 18"/>
          <p:cNvCxnSpPr>
            <a:cxnSpLocks noChangeShapeType="1"/>
          </p:cNvCxnSpPr>
          <p:nvPr/>
        </p:nvCxnSpPr>
        <p:spPr bwMode="auto">
          <a:xfrm>
            <a:off x="7458929" y="2046420"/>
            <a:ext cx="230188" cy="652463"/>
          </a:xfrm>
          <a:prstGeom prst="straightConnector1">
            <a:avLst/>
          </a:prstGeom>
          <a:noFill/>
          <a:ln w="28575" algn="ctr">
            <a:solidFill>
              <a:srgbClr val="FF3300"/>
            </a:solidFill>
            <a:round/>
            <a:headEnd/>
            <a:tailEnd type="triangle" w="med" len="med"/>
          </a:ln>
        </p:spPr>
      </p:cxnSp>
      <p:cxnSp>
        <p:nvCxnSpPr>
          <p:cNvPr id="17" name="Straight Arrow Connector 19"/>
          <p:cNvCxnSpPr>
            <a:cxnSpLocks noChangeShapeType="1"/>
          </p:cNvCxnSpPr>
          <p:nvPr/>
        </p:nvCxnSpPr>
        <p:spPr bwMode="auto">
          <a:xfrm>
            <a:off x="6575872" y="2622550"/>
            <a:ext cx="538162" cy="768350"/>
          </a:xfrm>
          <a:prstGeom prst="straightConnector1">
            <a:avLst/>
          </a:prstGeom>
          <a:noFill/>
          <a:ln w="28575" algn="ctr">
            <a:solidFill>
              <a:srgbClr val="FF3300"/>
            </a:solidFill>
            <a:round/>
            <a:headEnd/>
            <a:tailEnd type="triangle" w="med" len="med"/>
          </a:ln>
        </p:spPr>
      </p:cxnSp>
      <p:cxnSp>
        <p:nvCxnSpPr>
          <p:cNvPr id="18" name="Straight Arrow Connector 20"/>
          <p:cNvCxnSpPr>
            <a:cxnSpLocks noChangeShapeType="1"/>
          </p:cNvCxnSpPr>
          <p:nvPr/>
        </p:nvCxnSpPr>
        <p:spPr bwMode="auto">
          <a:xfrm flipH="1">
            <a:off x="5385247" y="3621088"/>
            <a:ext cx="76200" cy="1574800"/>
          </a:xfrm>
          <a:prstGeom prst="straightConnector1">
            <a:avLst/>
          </a:prstGeom>
          <a:noFill/>
          <a:ln w="28575" algn="ctr">
            <a:solidFill>
              <a:srgbClr val="FF3300"/>
            </a:solidFill>
            <a:round/>
            <a:headEnd/>
            <a:tailEnd type="triangle" w="med" len="med"/>
          </a:ln>
        </p:spPr>
      </p:cxnSp>
      <p:cxnSp>
        <p:nvCxnSpPr>
          <p:cNvPr id="19" name="Straight Arrow Connector 20"/>
          <p:cNvCxnSpPr>
            <a:cxnSpLocks noChangeShapeType="1"/>
          </p:cNvCxnSpPr>
          <p:nvPr/>
        </p:nvCxnSpPr>
        <p:spPr bwMode="auto">
          <a:xfrm>
            <a:off x="5520184" y="3573016"/>
            <a:ext cx="555625" cy="652462"/>
          </a:xfrm>
          <a:prstGeom prst="straightConnector1">
            <a:avLst/>
          </a:prstGeom>
          <a:noFill/>
          <a:ln w="28575" algn="ctr">
            <a:solidFill>
              <a:srgbClr val="FF3300"/>
            </a:solidFill>
            <a:round/>
            <a:headEnd/>
            <a:tailEnd type="triangle" w="med" len="med"/>
          </a:ln>
        </p:spPr>
      </p:cxnSp>
      <p:sp>
        <p:nvSpPr>
          <p:cNvPr id="20" name="TextBox 19"/>
          <p:cNvSpPr txBox="1"/>
          <p:nvPr/>
        </p:nvSpPr>
        <p:spPr>
          <a:xfrm>
            <a:off x="8159176" y="3429000"/>
            <a:ext cx="1221808" cy="338554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increase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N</a:t>
            </a:r>
          </a:p>
        </p:txBody>
      </p:sp>
      <p:cxnSp>
        <p:nvCxnSpPr>
          <p:cNvPr id="21" name="Straight Arrow Connector 20"/>
          <p:cNvCxnSpPr>
            <a:cxnSpLocks noChangeShapeType="1"/>
            <a:stCxn id="20" idx="0"/>
          </p:cNvCxnSpPr>
          <p:nvPr/>
        </p:nvCxnSpPr>
        <p:spPr bwMode="auto">
          <a:xfrm flipH="1" flipV="1">
            <a:off x="8342244" y="2660900"/>
            <a:ext cx="427836" cy="768100"/>
          </a:xfrm>
          <a:prstGeom prst="straightConnector1">
            <a:avLst/>
          </a:prstGeom>
          <a:noFill/>
          <a:ln w="28575" algn="ctr">
            <a:solidFill>
              <a:srgbClr val="FF3300"/>
            </a:solidFill>
            <a:round/>
            <a:headEnd/>
            <a:tailEnd type="triangle" w="med" len="med"/>
          </a:ln>
        </p:spPr>
      </p:cxnSp>
      <p:sp>
        <p:nvSpPr>
          <p:cNvPr id="22" name="TextBox 21"/>
          <p:cNvSpPr txBox="1"/>
          <p:nvPr/>
        </p:nvSpPr>
        <p:spPr>
          <a:xfrm>
            <a:off x="776536" y="3573016"/>
            <a:ext cx="2808312" cy="70788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effectLst/>
              </a:rPr>
              <a:t>Stored Energy in each beam &gt;100MJ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537176" y="188640"/>
            <a:ext cx="3368824" cy="6492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Higgs boson ?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6104" y="1632702"/>
            <a:ext cx="7164288" cy="49433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92760" y="1052736"/>
            <a:ext cx="4989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effectLst/>
              </a:rPr>
              <a:t>Preliminary results at the end of 2011 </a:t>
            </a:r>
            <a:endParaRPr lang="en-US" sz="2000" b="1" dirty="0">
              <a:effectLst/>
            </a:endParaRPr>
          </a:p>
        </p:txBody>
      </p:sp>
      <p:sp>
        <p:nvSpPr>
          <p:cNvPr id="9" name="Left Arrow 8"/>
          <p:cNvSpPr/>
          <p:nvPr/>
        </p:nvSpPr>
        <p:spPr bwMode="auto">
          <a:xfrm>
            <a:off x="2555776" y="3212976"/>
            <a:ext cx="576064" cy="216024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1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337024" y="217487"/>
            <a:ext cx="7568976" cy="64928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charset="2"/>
                <a:ea typeface="+mj-ea"/>
                <a:cs typeface="Symbol" charset="2"/>
              </a:rPr>
              <a:t>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-Beams: Long Baseline options from CERN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8268320" y="6525344"/>
            <a:ext cx="2133600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37C28D-FCB0-477D-82D3-62143F2DA8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440832" y="1124744"/>
            <a:ext cx="6249144" cy="216024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None/>
              <a:defRPr/>
            </a:pPr>
            <a:r>
              <a:rPr lang="en-US" sz="1600" dirty="0" smtClean="0">
                <a:solidFill>
                  <a:srgbClr val="640E2F"/>
                </a:solidFill>
                <a:latin typeface="Chalkboard Bold" charset="0"/>
                <a:cs typeface="Chalkboard Bold" charset="0"/>
                <a:sym typeface="Chalkboard Bold" charset="0"/>
              </a:rPr>
              <a:t>Laguna design Study 2011-2014 - Large underground detectors</a:t>
            </a:r>
            <a:endParaRPr lang="en-US" sz="1600" dirty="0" smtClean="0">
              <a:solidFill>
                <a:srgbClr val="640E2F"/>
              </a:solidFill>
              <a:latin typeface="Chalkboard Bold" charset="0"/>
              <a:ea typeface="ヒラギノ角ゴ ProN W6" charset="0"/>
              <a:cs typeface="ヒラギノ角ゴ ProN W6" charset="0"/>
              <a:sym typeface="Chalkboard Bold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8629" y="1606550"/>
            <a:ext cx="4927600" cy="482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/>
          </p:cNvSpPr>
          <p:nvPr/>
        </p:nvSpPr>
        <p:spPr bwMode="auto">
          <a:xfrm>
            <a:off x="0" y="1484784"/>
            <a:ext cx="3479800" cy="787400"/>
          </a:xfrm>
          <a:prstGeom prst="rect">
            <a:avLst/>
          </a:prstGeom>
          <a:solidFill>
            <a:srgbClr val="F5CD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CN2PY (</a:t>
            </a:r>
            <a:r>
              <a:rPr lang="en-US" sz="1800" dirty="0" err="1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Pyhasalmi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)</a:t>
            </a:r>
            <a:endParaRPr lang="en-US" sz="1800" dirty="0">
              <a:solidFill>
                <a:schemeClr val="tx1"/>
              </a:solidFill>
              <a:latin typeface="Calibri" charset="0"/>
              <a:ea typeface="ＭＳ Ｐゴシック" charset="0"/>
              <a:sym typeface="Calibri" charset="0"/>
            </a:endParaRPr>
          </a:p>
          <a:p>
            <a:pPr algn="l">
              <a:buClr>
                <a:srgbClr val="000000"/>
              </a:buClr>
              <a:buSzPct val="100000"/>
              <a:buFont typeface="Wingdings" charset="0"/>
              <a:buChar char="§"/>
            </a:pPr>
            <a:r>
              <a:rPr lang="en-US" sz="1400" dirty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Initial : beam from SPS (500kW - </a:t>
            </a:r>
            <a:r>
              <a:rPr lang="en-US" sz="1400" dirty="0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750kW</a:t>
            </a:r>
            <a:r>
              <a:rPr lang="en-US" sz="1400" dirty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)</a:t>
            </a:r>
            <a:endParaRPr lang="en-US" sz="1800" dirty="0">
              <a:solidFill>
                <a:schemeClr val="tx1"/>
              </a:solidFill>
              <a:latin typeface="Calibri" charset="0"/>
              <a:ea typeface="ＭＳ Ｐゴシック" charset="0"/>
              <a:sym typeface="Calibri" charset="0"/>
            </a:endParaRPr>
          </a:p>
          <a:p>
            <a:pPr algn="l">
              <a:buClr>
                <a:srgbClr val="000000"/>
              </a:buClr>
              <a:buSzPct val="100000"/>
              <a:buFont typeface="Wingdings" charset="0"/>
              <a:buChar char="§"/>
            </a:pPr>
            <a:r>
              <a:rPr lang="en-US" sz="1400" dirty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Long term: </a:t>
            </a:r>
            <a:r>
              <a:rPr lang="en-US" sz="1400" dirty="0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LP-SPL + HPPS - 2MW</a:t>
            </a:r>
          </a:p>
        </p:txBody>
      </p:sp>
      <p:sp>
        <p:nvSpPr>
          <p:cNvPr id="10" name="Rectangle 6"/>
          <p:cNvSpPr>
            <a:spLocks/>
          </p:cNvSpPr>
          <p:nvPr/>
        </p:nvSpPr>
        <p:spPr bwMode="auto">
          <a:xfrm>
            <a:off x="7041232" y="5733256"/>
            <a:ext cx="2387600" cy="471834"/>
          </a:xfrm>
          <a:prstGeom prst="rect">
            <a:avLst/>
          </a:prstGeom>
          <a:solidFill>
            <a:srgbClr val="F5CD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CNGS - Umbria</a:t>
            </a:r>
            <a:endParaRPr lang="en-US" sz="1800" dirty="0">
              <a:solidFill>
                <a:schemeClr val="tx1"/>
              </a:solidFill>
              <a:latin typeface="Calibri" charset="0"/>
              <a:ea typeface="ＭＳ Ｐゴシック" charset="0"/>
              <a:sym typeface="Calibri" charset="0"/>
            </a:endParaRPr>
          </a:p>
          <a:p>
            <a:pPr algn="l">
              <a:buClr>
                <a:srgbClr val="000000"/>
              </a:buClr>
              <a:buSzPct val="100000"/>
              <a:buFont typeface="Wingdings" charset="0"/>
              <a:buChar char="§"/>
            </a:pPr>
            <a:r>
              <a:rPr lang="en-US" sz="1400" dirty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Beam from SPS (</a:t>
            </a:r>
            <a:r>
              <a:rPr lang="en-US" sz="1400" dirty="0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500kW</a:t>
            </a:r>
            <a:r>
              <a:rPr lang="en-US" sz="1400" dirty="0" smtClean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)</a:t>
            </a:r>
            <a:endParaRPr lang="en-US" sz="1800" dirty="0">
              <a:solidFill>
                <a:schemeClr val="tx1"/>
              </a:solidFill>
              <a:latin typeface="Calibri" charset="0"/>
              <a:ea typeface="ＭＳ Ｐゴシック" charset="0"/>
              <a:sym typeface="Calibri" charset="0"/>
            </a:endParaRPr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 rot="18720000">
            <a:off x="5673328" y="3714751"/>
            <a:ext cx="8985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FFFFFF"/>
                </a:solidFill>
                <a:latin typeface="Calibri Bold" charset="0"/>
                <a:ea typeface="ＭＳ Ｐゴシック" charset="0"/>
                <a:sym typeface="Calibri Bold" charset="0"/>
              </a:rPr>
              <a:t>2300 km</a:t>
            </a:r>
          </a:p>
        </p:txBody>
      </p:sp>
      <p:sp>
        <p:nvSpPr>
          <p:cNvPr id="12" name="Rectangle 8"/>
          <p:cNvSpPr>
            <a:spLocks/>
          </p:cNvSpPr>
          <p:nvPr/>
        </p:nvSpPr>
        <p:spPr bwMode="auto">
          <a:xfrm rot="3419999">
            <a:off x="5509816" y="4946651"/>
            <a:ext cx="7842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FFFFFF"/>
                </a:solidFill>
                <a:latin typeface="Calibri Bold" charset="0"/>
                <a:ea typeface="ＭＳ Ｐゴシック" charset="0"/>
                <a:sym typeface="Calibri Bold" charset="0"/>
              </a:rPr>
              <a:t>730 km</a:t>
            </a:r>
          </a:p>
        </p:txBody>
      </p:sp>
      <p:sp>
        <p:nvSpPr>
          <p:cNvPr id="13" name="Rectangle 9"/>
          <p:cNvSpPr>
            <a:spLocks/>
          </p:cNvSpPr>
          <p:nvPr/>
        </p:nvSpPr>
        <p:spPr bwMode="auto">
          <a:xfrm>
            <a:off x="4611291" y="4687888"/>
            <a:ext cx="7334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FFFFFF"/>
                </a:solidFill>
                <a:latin typeface="Calibri Bold" charset="0"/>
                <a:ea typeface="ＭＳ Ｐゴシック" charset="0"/>
                <a:sym typeface="Calibri Bold" charset="0"/>
              </a:rPr>
              <a:t>130km</a:t>
            </a:r>
          </a:p>
        </p:txBody>
      </p:sp>
      <p:sp>
        <p:nvSpPr>
          <p:cNvPr id="14" name="Rectangle 10"/>
          <p:cNvSpPr>
            <a:spLocks/>
          </p:cNvSpPr>
          <p:nvPr/>
        </p:nvSpPr>
        <p:spPr bwMode="auto">
          <a:xfrm>
            <a:off x="4954191" y="4473575"/>
            <a:ext cx="601663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800">
                <a:solidFill>
                  <a:srgbClr val="C97100"/>
                </a:solidFill>
                <a:latin typeface="Calibri Bold" charset="0"/>
                <a:ea typeface="ＭＳ Ｐゴシック" charset="0"/>
                <a:sym typeface="Calibri Bold" charset="0"/>
              </a:rPr>
              <a:t>CERN</a:t>
            </a: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rot="10800000">
            <a:off x="5533629" y="4824413"/>
            <a:ext cx="515937" cy="80327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H="1">
            <a:off x="5527279" y="2259013"/>
            <a:ext cx="2238375" cy="2566987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rot="10800000" flipH="1">
            <a:off x="5332016" y="4822825"/>
            <a:ext cx="193675" cy="20637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14"/>
          <p:cNvSpPr>
            <a:spLocks/>
          </p:cNvSpPr>
          <p:nvPr/>
        </p:nvSpPr>
        <p:spPr bwMode="auto">
          <a:xfrm>
            <a:off x="200472" y="5085184"/>
            <a:ext cx="3384376" cy="787400"/>
          </a:xfrm>
          <a:prstGeom prst="rect">
            <a:avLst/>
          </a:prstGeom>
          <a:solidFill>
            <a:srgbClr val="F5CDA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800" dirty="0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CN2FR (</a:t>
            </a:r>
            <a:r>
              <a:rPr lang="en-US" sz="1800" dirty="0" err="1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Frejus</a:t>
            </a:r>
            <a:r>
              <a:rPr lang="en-US" sz="1800" dirty="0">
                <a:solidFill>
                  <a:schemeClr val="tx1"/>
                </a:solidFill>
                <a:latin typeface="Calibri Bold" charset="0"/>
                <a:ea typeface="ＭＳ Ｐゴシック" charset="0"/>
                <a:sym typeface="Calibri Bold" charset="0"/>
              </a:rPr>
              <a:t>)</a:t>
            </a:r>
            <a:endParaRPr lang="en-US" sz="1800" dirty="0">
              <a:solidFill>
                <a:schemeClr val="tx1"/>
              </a:solidFill>
              <a:latin typeface="Calibri" charset="0"/>
              <a:ea typeface="ＭＳ Ｐゴシック" charset="0"/>
              <a:sym typeface="Calibri" charset="0"/>
            </a:endParaRPr>
          </a:p>
          <a:p>
            <a:pPr algn="l">
              <a:buClr>
                <a:srgbClr val="FF0000"/>
              </a:buClr>
              <a:buSzPct val="100000"/>
              <a:buFont typeface="Wingdings" charset="0"/>
              <a:buChar char="§"/>
            </a:pPr>
            <a:r>
              <a:rPr lang="en-US" sz="1400" dirty="0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HP-SPL + accumulator ring (5 </a:t>
            </a:r>
            <a:r>
              <a:rPr lang="en-US" sz="1400" dirty="0" err="1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GeV</a:t>
            </a:r>
            <a:r>
              <a:rPr lang="en-US" sz="1400" dirty="0">
                <a:solidFill>
                  <a:srgbClr val="FF0000"/>
                </a:solidFill>
                <a:latin typeface="Calibri Bold" charset="0"/>
                <a:ea typeface="ＭＳ Ｐゴシック" charset="0"/>
                <a:sym typeface="Calibri Bold" charset="0"/>
              </a:rPr>
              <a:t> – 4 MW)</a:t>
            </a:r>
          </a:p>
        </p:txBody>
      </p:sp>
      <p:sp>
        <p:nvSpPr>
          <p:cNvPr id="19" name="Rectangle 15"/>
          <p:cNvSpPr>
            <a:spLocks/>
          </p:cNvSpPr>
          <p:nvPr/>
        </p:nvSpPr>
        <p:spPr bwMode="auto">
          <a:xfrm>
            <a:off x="200472" y="5877272"/>
            <a:ext cx="2736304" cy="360040"/>
          </a:xfrm>
          <a:prstGeom prst="rect">
            <a:avLst/>
          </a:prstGeom>
          <a:solidFill>
            <a:srgbClr val="F3EB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 dirty="0">
                <a:solidFill>
                  <a:schemeClr val="tx1"/>
                </a:solidFill>
                <a:latin typeface="Calibri" charset="0"/>
                <a:ea typeface="ＭＳ Ｐゴシック" charset="0"/>
                <a:sym typeface="Calibri" charset="0"/>
              </a:rPr>
              <a:t>Synergy with β-beam (γ=100)</a:t>
            </a: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1554688" cy="2200672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243C4-CDF4-48EB-89BE-3DC19B59485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pic>
        <p:nvPicPr>
          <p:cNvPr id="21508" name="Picture 4" descr="fig0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908050"/>
            <a:ext cx="9906000" cy="5616575"/>
          </a:xfr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808984" y="0"/>
            <a:ext cx="5097016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CERN Neutrino to Gran </a:t>
            </a:r>
            <a:r>
              <a:rPr lang="en-US" dirty="0" err="1" smtClean="0"/>
              <a:t>Sasso</a:t>
            </a:r>
            <a:endParaRPr lang="en-US" sz="2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080792" y="33265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CNGS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A3C2A-63C7-471B-A9B8-AAC289FCD44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7638" y="2636838"/>
            <a:ext cx="380206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fr-FR" sz="4400" spc="-150" dirty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fr-FR" sz="3200" spc="-150" dirty="0">
                <a:latin typeface="Calibri" pitchFamily="34" charset="0"/>
              </a:rPr>
              <a:t>onseil</a:t>
            </a:r>
            <a:br>
              <a:rPr lang="fr-FR" sz="3200" spc="-150" dirty="0">
                <a:latin typeface="Calibri" pitchFamily="34" charset="0"/>
              </a:rPr>
            </a:br>
            <a:r>
              <a:rPr lang="fr-FR" sz="4400" spc="-150" dirty="0" err="1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fr-FR" sz="3200" spc="-150" dirty="0" err="1">
                <a:latin typeface="Calibri" pitchFamily="34" charset="0"/>
              </a:rPr>
              <a:t>uropé</a:t>
            </a:r>
            <a:r>
              <a:rPr lang="en-GB" sz="3200" spc="-150" dirty="0">
                <a:latin typeface="Calibri" pitchFamily="34" charset="0"/>
              </a:rPr>
              <a:t>en pour la</a:t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solidFill>
                  <a:srgbClr val="FF0000"/>
                </a:solidFill>
                <a:latin typeface="Calibri" pitchFamily="34" charset="0"/>
              </a:rPr>
              <a:t>R</a:t>
            </a:r>
            <a:r>
              <a:rPr lang="en-GB" sz="3200" spc="-150" dirty="0" err="1">
                <a:latin typeface="Calibri" pitchFamily="34" charset="0"/>
              </a:rPr>
              <a:t>echerche</a:t>
            </a:r>
            <a:r>
              <a:rPr lang="en-GB" sz="3200" spc="-150" dirty="0">
                <a:latin typeface="Calibri" pitchFamily="34" charset="0"/>
              </a:rPr>
              <a:t/>
            </a:r>
            <a:br>
              <a:rPr lang="en-GB" sz="3200" spc="-150" dirty="0">
                <a:latin typeface="Calibri" pitchFamily="34" charset="0"/>
              </a:rPr>
            </a:br>
            <a:r>
              <a:rPr lang="en-GB" sz="4400" spc="-150" dirty="0" err="1">
                <a:solidFill>
                  <a:srgbClr val="FF0000"/>
                </a:solidFill>
                <a:latin typeface="Calibri" pitchFamily="34" charset="0"/>
              </a:rPr>
              <a:t>N</a:t>
            </a:r>
            <a:r>
              <a:rPr lang="en-GB" sz="3200" spc="-150" dirty="0" err="1">
                <a:latin typeface="Calibri" pitchFamily="34" charset="0"/>
              </a:rPr>
              <a:t>ucl</a:t>
            </a:r>
            <a:r>
              <a:rPr lang="fr-FR" sz="3200" spc="-150" dirty="0">
                <a:latin typeface="Calibri" pitchFamily="34" charset="0"/>
              </a:rPr>
              <a:t>é</a:t>
            </a:r>
            <a:r>
              <a:rPr lang="en-GB" sz="3200" spc="-150" dirty="0" err="1">
                <a:latin typeface="Calibri" pitchFamily="34" charset="0"/>
              </a:rPr>
              <a:t>aire</a:t>
            </a:r>
            <a:endParaRPr lang="en-GB" sz="3200" spc="-150" dirty="0">
              <a:latin typeface="Calibri" pitchFamily="34" charset="0"/>
            </a:endParaRPr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142875" y="928688"/>
            <a:ext cx="7358063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 eaLnBrk="1" hangingPunct="1"/>
            <a:r>
              <a:rPr lang="fr-FR" sz="4400" dirty="0" err="1">
                <a:latin typeface="Verdana" pitchFamily="34" charset="0"/>
              </a:rPr>
              <a:t>What</a:t>
            </a:r>
            <a:r>
              <a:rPr lang="fr-FR" sz="4400" dirty="0">
                <a:latin typeface="Verdana" pitchFamily="34" charset="0"/>
              </a:rPr>
              <a:t> </a:t>
            </a:r>
            <a:r>
              <a:rPr lang="fr-FR" sz="4400" dirty="0" err="1">
                <a:latin typeface="Verdana" pitchFamily="34" charset="0"/>
              </a:rPr>
              <a:t>means</a:t>
            </a:r>
            <a:r>
              <a:rPr lang="fr-FR" sz="4400" dirty="0">
                <a:latin typeface="Verdana" pitchFamily="34" charset="0"/>
              </a:rPr>
              <a:t> «</a:t>
            </a:r>
            <a:r>
              <a:rPr lang="fr-FR" sz="4400" dirty="0">
                <a:solidFill>
                  <a:schemeClr val="tx2"/>
                </a:solidFill>
                <a:latin typeface="Verdana" pitchFamily="34" charset="0"/>
              </a:rPr>
              <a:t> CERN</a:t>
            </a:r>
            <a:r>
              <a:rPr lang="fr-FR" sz="4400" dirty="0">
                <a:latin typeface="Verdana" pitchFamily="34" charset="0"/>
              </a:rPr>
              <a:t>»?</a:t>
            </a:r>
            <a:endParaRPr lang="fr-FR" sz="2400" dirty="0">
              <a:latin typeface="Verdana" pitchFamily="34" charset="0"/>
            </a:endParaRPr>
          </a:p>
        </p:txBody>
      </p:sp>
      <p:pic>
        <p:nvPicPr>
          <p:cNvPr id="6" name="History2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3363" y="2852738"/>
            <a:ext cx="39243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5702300" y="1976438"/>
            <a:ext cx="2808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/>
              </a:defRPr>
            </a:lvl9pPr>
          </a:lstStyle>
          <a:p>
            <a:pPr algn="ctr"/>
            <a:r>
              <a:rPr lang="en-US" sz="3600" dirty="0">
                <a:solidFill>
                  <a:srgbClr val="3333CC"/>
                </a:solidFill>
              </a:rPr>
              <a:t>1954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990468" y="116632"/>
            <a:ext cx="6521450" cy="533400"/>
          </a:xfrm>
          <a:prstGeom prst="rect">
            <a:avLst/>
          </a:prstGeom>
        </p:spPr>
        <p:txBody>
          <a:bodyPr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l" eaLnBrk="1" hangingPunct="1"/>
            <a:r>
              <a:rPr lang="en-US" dirty="0" smtClean="0"/>
              <a:t>CERN</a:t>
            </a:r>
            <a:br>
              <a:rPr lang="en-US" dirty="0" smtClean="0"/>
            </a:br>
            <a:r>
              <a:rPr lang="en-US" sz="2200" dirty="0" smtClean="0"/>
              <a:t>European Organization for Nuclear Research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443041" y="0"/>
            <a:ext cx="4462959" cy="649288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Neutrino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aster than light?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910208" y="1359024"/>
            <a:ext cx="8499475" cy="2286000"/>
            <a:chOff x="457200" y="990600"/>
            <a:chExt cx="8498837" cy="2286000"/>
          </a:xfrm>
        </p:grpSpPr>
        <p:grpSp>
          <p:nvGrpSpPr>
            <p:cNvPr id="8" name="Group 34"/>
            <p:cNvGrpSpPr>
              <a:grpSpLocks/>
            </p:cNvGrpSpPr>
            <p:nvPr/>
          </p:nvGrpSpPr>
          <p:grpSpPr bwMode="auto">
            <a:xfrm>
              <a:off x="457200" y="990600"/>
              <a:ext cx="7848600" cy="2286000"/>
              <a:chOff x="457200" y="1154668"/>
              <a:chExt cx="7848600" cy="2502932"/>
            </a:xfrm>
          </p:grpSpPr>
          <p:grpSp>
            <p:nvGrpSpPr>
              <p:cNvPr id="16" name="Group 26"/>
              <p:cNvGrpSpPr>
                <a:grpSpLocks/>
              </p:cNvGrpSpPr>
              <p:nvPr/>
            </p:nvGrpSpPr>
            <p:grpSpPr bwMode="auto">
              <a:xfrm>
                <a:off x="457200" y="1219200"/>
                <a:ext cx="7848600" cy="2362200"/>
                <a:chOff x="381000" y="1600200"/>
                <a:chExt cx="7848600" cy="2362200"/>
              </a:xfrm>
            </p:grpSpPr>
            <p:grpSp>
              <p:nvGrpSpPr>
                <p:cNvPr id="23" name="Group 24"/>
                <p:cNvGrpSpPr>
                  <a:grpSpLocks/>
                </p:cNvGrpSpPr>
                <p:nvPr/>
              </p:nvGrpSpPr>
              <p:grpSpPr bwMode="auto">
                <a:xfrm>
                  <a:off x="381000" y="1600200"/>
                  <a:ext cx="7848600" cy="2362200"/>
                  <a:chOff x="381000" y="1600200"/>
                  <a:chExt cx="7848600" cy="2362200"/>
                </a:xfrm>
              </p:grpSpPr>
              <p:pic>
                <p:nvPicPr>
                  <p:cNvPr id="25" name="Picture 15"/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1000" y="1676400"/>
                    <a:ext cx="7848600" cy="2235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6400800" y="2971800"/>
                    <a:ext cx="228600" cy="9906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cxnSp>
                <p:nvCxnSpPr>
                  <p:cNvPr id="27" name="Straight Arrow Connector 1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343400" y="3352800"/>
                    <a:ext cx="2895600" cy="1588"/>
                  </a:xfrm>
                  <a:prstGeom prst="straightConnector1">
                    <a:avLst/>
                  </a:prstGeom>
                  <a:noFill/>
                  <a:ln w="57150">
                    <a:solidFill>
                      <a:srgbClr val="6796CF"/>
                    </a:solidFill>
                    <a:round/>
                    <a:headEnd/>
                    <a:tailEnd type="arrow" w="med" len="med"/>
                  </a:ln>
                </p:spPr>
              </p:cxnSp>
              <p:sp>
                <p:nvSpPr>
                  <p:cNvPr id="28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6858000" y="1600200"/>
                    <a:ext cx="685800" cy="3048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2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752600" y="1676400"/>
                    <a:ext cx="685800" cy="304800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24" name="Rectangle 25"/>
                <p:cNvSpPr>
                  <a:spLocks noChangeArrowheads="1"/>
                </p:cNvSpPr>
                <p:nvPr/>
              </p:nvSpPr>
              <p:spPr bwMode="auto">
                <a:xfrm>
                  <a:off x="7239000" y="3657600"/>
                  <a:ext cx="914400" cy="3048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1012783" y="1154668"/>
                <a:ext cx="1120691" cy="40498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ＭＳ Ｐゴシック" charset="-128"/>
                    <a:cs typeface="ＭＳ Ｐゴシック" charset="-128"/>
                  </a:rPr>
                  <a:t>CERN GPS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57520" y="1218980"/>
                <a:ext cx="1107992" cy="4049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ＭＳ Ｐゴシック" charset="-128"/>
                    <a:cs typeface="ＭＳ Ｐゴシック" charset="-128"/>
                  </a:rPr>
                  <a:t>LNGS GPS</a:t>
                </a:r>
              </a:p>
            </p:txBody>
          </p:sp>
          <p:sp>
            <p:nvSpPr>
              <p:cNvPr id="19" name="Rectangle 29"/>
              <p:cNvSpPr>
                <a:spLocks noChangeArrowheads="1"/>
              </p:cNvSpPr>
              <p:nvPr/>
            </p:nvSpPr>
            <p:spPr bwMode="auto">
              <a:xfrm>
                <a:off x="1371600" y="3276600"/>
                <a:ext cx="457200" cy="381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681121" y="2844147"/>
                <a:ext cx="390496" cy="213793"/>
              </a:xfrm>
              <a:prstGeom prst="rect">
                <a:avLst/>
              </a:prstGeom>
              <a:gradFill rotWithShape="1">
                <a:gsLst>
                  <a:gs pos="0">
                    <a:srgbClr val="BBE0E3">
                      <a:tint val="100000"/>
                      <a:shade val="100000"/>
                      <a:satMod val="130000"/>
                    </a:srgbClr>
                  </a:gs>
                  <a:gs pos="100000">
                    <a:srgbClr val="BBE0E3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BBE0E3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TextBox 31"/>
              <p:cNvSpPr txBox="1">
                <a:spLocks noChangeArrowheads="1"/>
              </p:cNvSpPr>
              <p:nvPr/>
            </p:nvSpPr>
            <p:spPr bwMode="auto">
              <a:xfrm>
                <a:off x="2590800" y="3058256"/>
                <a:ext cx="719143" cy="336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horns</a:t>
                </a:r>
              </a:p>
            </p:txBody>
          </p:sp>
          <p:sp>
            <p:nvSpPr>
              <p:cNvPr id="22" name="TextBox 33"/>
              <p:cNvSpPr txBox="1">
                <a:spLocks noChangeArrowheads="1"/>
              </p:cNvSpPr>
              <p:nvPr/>
            </p:nvSpPr>
            <p:spPr bwMode="auto">
              <a:xfrm>
                <a:off x="4338528" y="3121223"/>
                <a:ext cx="1605072" cy="336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muon detectors</a:t>
                </a: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238491" y="1447800"/>
              <a:ext cx="1717546" cy="5238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  <a:sym typeface="Wingdings" charset="0"/>
                </a:rPr>
                <a:t></a:t>
              </a:r>
              <a:r>
                <a:rPr kumimoji="0" 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charset="0"/>
                  <a:ea typeface="ＭＳ Ｐゴシック" charset="0"/>
                  <a:cs typeface="Symbol" charset="0"/>
                </a:rPr>
                <a:t>d</a:t>
              </a:r>
              <a:r>
                <a:rPr kumimoji="0" lang="en-US" sz="2800" b="1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ＭＳ Ｐゴシック" charset="0"/>
                </a:rPr>
                <a:t>t=57ns </a:t>
              </a: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cxnSp>
          <p:nvCxnSpPr>
            <p:cNvPr id="10" name="Straight Arrow Connector 9"/>
            <p:cNvCxnSpPr>
              <a:cxnSpLocks noChangeShapeType="1"/>
            </p:cNvCxnSpPr>
            <p:nvPr/>
          </p:nvCxnSpPr>
          <p:spPr bwMode="auto">
            <a:xfrm>
              <a:off x="1143000" y="1981200"/>
              <a:ext cx="914400" cy="15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1" name="TextBox 10"/>
            <p:cNvSpPr txBox="1"/>
            <p:nvPr/>
          </p:nvSpPr>
          <p:spPr>
            <a:xfrm>
              <a:off x="1142949" y="1600200"/>
              <a:ext cx="981001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ＭＳ Ｐゴシック" charset="-128"/>
                  <a:cs typeface="ＭＳ Ｐゴシック" charset="-128"/>
                </a:rPr>
                <a:t>10500ns</a:t>
              </a:r>
            </a:p>
          </p:txBody>
        </p:sp>
        <p:sp>
          <p:nvSpPr>
            <p:cNvPr id="12" name="Rectangle 44"/>
            <p:cNvSpPr>
              <a:spLocks noChangeArrowheads="1"/>
            </p:cNvSpPr>
            <p:nvPr/>
          </p:nvSpPr>
          <p:spPr bwMode="auto">
            <a:xfrm>
              <a:off x="4648200" y="2438400"/>
              <a:ext cx="152400" cy="3048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523920" y="2286000"/>
              <a:ext cx="228583" cy="2286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cxnSp>
          <p:nvCxnSpPr>
            <p:cNvPr id="14" name="Straight Arrow Connector 46"/>
            <p:cNvCxnSpPr>
              <a:cxnSpLocks noChangeShapeType="1"/>
            </p:cNvCxnSpPr>
            <p:nvPr/>
          </p:nvCxnSpPr>
          <p:spPr bwMode="auto">
            <a:xfrm rot="5400000" flipH="1" flipV="1">
              <a:off x="1447800" y="2362200"/>
              <a:ext cx="304800" cy="1588"/>
            </a:xfrm>
            <a:prstGeom prst="straightConnector1">
              <a:avLst/>
            </a:prstGeom>
            <a:noFill/>
            <a:ln w="38100">
              <a:solidFill>
                <a:srgbClr val="00F672"/>
              </a:solidFill>
              <a:round/>
              <a:headEnd/>
              <a:tailEnd type="triangle" w="med" len="med"/>
            </a:ln>
          </p:spPr>
        </p:cxnSp>
        <p:sp>
          <p:nvSpPr>
            <p:cNvPr id="15" name="Rectangle 45"/>
            <p:cNvSpPr>
              <a:spLocks noChangeArrowheads="1"/>
            </p:cNvSpPr>
            <p:nvPr/>
          </p:nvSpPr>
          <p:spPr bwMode="auto">
            <a:xfrm>
              <a:off x="1447800" y="2514600"/>
              <a:ext cx="381000" cy="228600"/>
            </a:xfrm>
            <a:prstGeom prst="rect">
              <a:avLst/>
            </a:prstGeom>
            <a:solidFill>
              <a:srgbClr val="0DFA4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1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2296" y="4343400"/>
            <a:ext cx="3505200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Arrow Connector 41"/>
          <p:cNvCxnSpPr>
            <a:cxnSpLocks noChangeShapeType="1"/>
          </p:cNvCxnSpPr>
          <p:nvPr/>
        </p:nvCxnSpPr>
        <p:spPr bwMode="auto">
          <a:xfrm>
            <a:off x="6535723" y="5649698"/>
            <a:ext cx="864532" cy="1701"/>
          </a:xfrm>
          <a:prstGeom prst="straightConnector1">
            <a:avLst/>
          </a:prstGeom>
          <a:noFill/>
          <a:ln w="38100">
            <a:solidFill>
              <a:srgbClr val="DC730A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3" name="TextBox 32"/>
          <p:cNvSpPr txBox="1"/>
          <p:nvPr/>
        </p:nvSpPr>
        <p:spPr bwMode="auto">
          <a:xfrm>
            <a:off x="6609184" y="5229200"/>
            <a:ext cx="798413" cy="33855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 smtClean="0">
                <a:solidFill>
                  <a:srgbClr val="000000"/>
                </a:solidFill>
                <a:latin typeface="Calibri" charset="0"/>
                <a:sym typeface="Wingdings" charset="0"/>
              </a:rPr>
              <a:t>524 ns</a:t>
            </a:r>
            <a:endParaRPr lang="en-US" sz="16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53008" y="3375992"/>
            <a:ext cx="6705600" cy="322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3366CC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333333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336699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marL="324000">
              <a:buFontTx/>
              <a:buNone/>
            </a:pPr>
            <a:r>
              <a:rPr lang="en-US" sz="1800" b="1" dirty="0" smtClean="0">
                <a:latin typeface="Calibri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400" b="1" dirty="0" smtClean="0">
                <a:latin typeface="Calibri" charset="0"/>
                <a:ea typeface="ＭＳ Ｐゴシック" charset="0"/>
                <a:cs typeface="ＭＳ Ｐゴシック" charset="0"/>
              </a:rPr>
              <a:t>CNGS nominal beam is 10500ns long</a:t>
            </a:r>
          </a:p>
          <a:p>
            <a:pPr marL="504000" lvl="1"/>
            <a:r>
              <a:rPr lang="en-US" sz="1600" b="1" dirty="0" smtClean="0">
                <a:effectLst/>
                <a:latin typeface="Calibri" charset="0"/>
                <a:ea typeface="ＭＳ Ｐゴシック" charset="0"/>
              </a:rPr>
              <a:t>A lot of statistics needed for time of flight analysis</a:t>
            </a:r>
          </a:p>
          <a:p>
            <a:pPr marL="504000" lvl="1"/>
            <a:r>
              <a:rPr lang="en-US" sz="1600" b="1" dirty="0" smtClean="0">
                <a:effectLst/>
                <a:latin typeface="Calibri" charset="0"/>
                <a:ea typeface="ＭＳ Ｐゴシック" charset="0"/>
              </a:rPr>
              <a:t>Many possible systematic effects along the secondary beam line</a:t>
            </a:r>
          </a:p>
          <a:p>
            <a:pPr>
              <a:buFontTx/>
              <a:buNone/>
            </a:pPr>
            <a:r>
              <a:rPr lang="en-US" sz="2400" b="1" dirty="0" smtClean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 Send </a:t>
            </a:r>
            <a:r>
              <a:rPr lang="en-US" sz="2400" b="1" dirty="0" smtClean="0">
                <a:latin typeface="Calibri" charset="0"/>
                <a:ea typeface="ＭＳ Ｐゴシック" charset="0"/>
                <a:cs typeface="ＭＳ Ｐゴシック" charset="0"/>
              </a:rPr>
              <a:t>LHC type bunched beam to CNGS</a:t>
            </a:r>
          </a:p>
          <a:p>
            <a:pPr marL="525600" lvl="1"/>
            <a:r>
              <a:rPr lang="en-US" sz="1600" b="1" dirty="0" smtClean="0">
                <a:effectLst/>
                <a:latin typeface="Calibri" charset="0"/>
                <a:ea typeface="ＭＳ Ｐゴシック" charset="0"/>
              </a:rPr>
              <a:t>Precise timing of each neutrino interaction</a:t>
            </a:r>
          </a:p>
          <a:p>
            <a:pPr marL="525600" lvl="1"/>
            <a:r>
              <a:rPr lang="en-US" sz="1600" b="1" dirty="0" smtClean="0">
                <a:effectLst/>
                <a:latin typeface="Calibri" charset="0"/>
                <a:ea typeface="ＭＳ Ｐゴシック" charset="0"/>
              </a:rPr>
              <a:t>Many  systematic effects excluded</a:t>
            </a:r>
          </a:p>
          <a:p>
            <a:pPr marL="525600" lvl="1">
              <a:buFontTx/>
              <a:buNone/>
            </a:pPr>
            <a:r>
              <a:rPr lang="en-US" sz="1400" b="1" dirty="0" smtClean="0">
                <a:effectLst/>
                <a:latin typeface="Calibri" charset="0"/>
                <a:ea typeface="ＭＳ Ｐゴシック" charset="0"/>
                <a:sym typeface="Wingdings" charset="0"/>
              </a:rPr>
              <a:t>	</a:t>
            </a:r>
            <a:r>
              <a:rPr lang="en-US" sz="1600" b="1" dirty="0" smtClean="0">
                <a:effectLst/>
                <a:latin typeface="Calibri" charset="0"/>
                <a:ea typeface="ＭＳ Ｐゴシック" charset="0"/>
                <a:sym typeface="Wingdings" charset="0"/>
              </a:rPr>
              <a:t>-  bunched beam was set up very efficiently</a:t>
            </a:r>
          </a:p>
          <a:p>
            <a:pPr marL="525600" lvl="1">
              <a:buFontTx/>
              <a:buNone/>
            </a:pPr>
            <a:r>
              <a:rPr lang="en-US" sz="1600" b="1" dirty="0" smtClean="0">
                <a:effectLst/>
                <a:latin typeface="Calibri" charset="0"/>
                <a:ea typeface="ＭＳ Ｐゴシック" charset="0"/>
                <a:sym typeface="Wingdings" charset="0"/>
              </a:rPr>
              <a:t>	-  operation from 21 Oct to 6 Nov 2011</a:t>
            </a:r>
          </a:p>
          <a:p>
            <a:pPr marL="525600" lvl="1">
              <a:buFontTx/>
              <a:buNone/>
            </a:pPr>
            <a:r>
              <a:rPr lang="en-US" sz="1600" b="1" dirty="0" smtClean="0">
                <a:effectLst/>
                <a:latin typeface="Calibri" charset="0"/>
                <a:ea typeface="ＭＳ Ｐゴシック" charset="0"/>
                <a:sym typeface="Wingdings" charset="0"/>
              </a:rPr>
              <a:t>	-  4 bunches, each 2ns long, separated by 524ns</a:t>
            </a:r>
          </a:p>
          <a:p>
            <a:pPr marL="525600" lvl="1">
              <a:buFontTx/>
              <a:buNone/>
            </a:pPr>
            <a:r>
              <a:rPr lang="en-US" sz="1600" b="1" dirty="0" smtClean="0">
                <a:solidFill>
                  <a:srgbClr val="3366CC"/>
                </a:solidFill>
                <a:effectLst/>
                <a:latin typeface="Calibri" charset="0"/>
                <a:ea typeface="ＭＳ Ｐゴシック" charset="0"/>
                <a:sym typeface="Wingdings" charset="0"/>
              </a:rPr>
              <a:t> Results included in final OPERA paper</a:t>
            </a:r>
            <a:endParaRPr lang="en-US" sz="1600" b="1" dirty="0">
              <a:solidFill>
                <a:srgbClr val="3366CC"/>
              </a:solidFill>
              <a:effectLst/>
              <a:latin typeface="Calibri" charset="0"/>
              <a:ea typeface="ＭＳ Ｐゴシック" charset="0"/>
              <a:sym typeface="Wingdings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908720"/>
            <a:ext cx="990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kern="0" dirty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CNGS </a:t>
            </a:r>
            <a:r>
              <a:rPr lang="en-US" sz="1800" b="1" kern="0" dirty="0" smtClean="0">
                <a:solidFill>
                  <a:srgbClr val="E4770A"/>
                </a:solidFill>
                <a:latin typeface="Calibri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ctivities </a:t>
            </a:r>
            <a:r>
              <a:rPr lang="en-US" sz="1800" b="1" kern="0" dirty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as a 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consequence </a:t>
            </a:r>
            <a:r>
              <a:rPr lang="en-US" sz="1800" b="1" kern="0" dirty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of the OPERA 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results </a:t>
            </a:r>
            <a:r>
              <a:rPr lang="en-US" sz="1800" b="1" kern="0" dirty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on the 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neutrino </a:t>
            </a:r>
            <a:r>
              <a:rPr lang="en-US" sz="1800" b="1" kern="0" dirty="0">
                <a:solidFill>
                  <a:srgbClr val="E4770A"/>
                </a:solidFill>
                <a:latin typeface="Calibri" charset="0"/>
                <a:ea typeface="ＭＳ Ｐゴシック" charset="0"/>
                <a:cs typeface="ＭＳ Ｐゴシック" charset="0"/>
              </a:rPr>
              <a:t>v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elocity </a:t>
            </a:r>
            <a:r>
              <a:rPr lang="en-US" sz="1800" b="1" kern="0" dirty="0">
                <a:solidFill>
                  <a:srgbClr val="E4770A"/>
                </a:solidFill>
                <a:latin typeface="Calibri" charset="0"/>
                <a:ea typeface="ＭＳ Ｐゴシック" charset="0"/>
                <a:cs typeface="ＭＳ Ｐゴシック" charset="0"/>
              </a:rPr>
              <a:t>m</a:t>
            </a:r>
            <a:r>
              <a:rPr lang="en-US" sz="1800" b="1" kern="0" dirty="0" smtClean="0">
                <a:solidFill>
                  <a:srgbClr val="E4770A"/>
                </a:solidFill>
                <a:effectLst/>
                <a:latin typeface="Calibri" charset="0"/>
                <a:ea typeface="ＭＳ Ｐゴシック" charset="0"/>
                <a:cs typeface="ＭＳ Ｐゴシック" charset="0"/>
              </a:rPr>
              <a:t>easurements </a:t>
            </a:r>
            <a:endParaRPr lang="en-US" sz="1800" b="1" dirty="0" smtClean="0">
              <a:effectLst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72680" y="6581001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00"/>
                </a:solidFill>
                <a:effectLst/>
              </a:rPr>
              <a:t>Courtesy E. </a:t>
            </a:r>
            <a:r>
              <a:rPr lang="en-US" sz="1200" b="1" dirty="0" err="1" smtClean="0">
                <a:solidFill>
                  <a:srgbClr val="FFFF00"/>
                </a:solidFill>
                <a:effectLst/>
              </a:rPr>
              <a:t>Gschwendtner</a:t>
            </a:r>
            <a:endParaRPr lang="en-US" sz="1200" b="1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65168" y="3645024"/>
            <a:ext cx="3440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v</a:t>
            </a:r>
            <a:r>
              <a:rPr lang="en-US" dirty="0" smtClean="0"/>
              <a:t> = (x</a:t>
            </a:r>
            <a:r>
              <a:rPr lang="en-US" baseline="-25000" dirty="0" smtClean="0"/>
              <a:t>2</a:t>
            </a:r>
            <a:r>
              <a:rPr lang="en-US" dirty="0" smtClean="0"/>
              <a:t>- x</a:t>
            </a:r>
            <a:r>
              <a:rPr lang="en-US" baseline="-25000" dirty="0" smtClean="0"/>
              <a:t>1</a:t>
            </a:r>
            <a:r>
              <a:rPr lang="en-US" dirty="0" smtClean="0"/>
              <a:t>) / (t</a:t>
            </a:r>
            <a:r>
              <a:rPr lang="en-US" baseline="-25000" dirty="0" smtClean="0"/>
              <a:t>2</a:t>
            </a:r>
            <a:r>
              <a:rPr lang="en-US" dirty="0" smtClean="0"/>
              <a:t> – t</a:t>
            </a:r>
            <a:r>
              <a:rPr lang="en-US" baseline="-25000" dirty="0" smtClean="0"/>
              <a:t>1</a:t>
            </a:r>
            <a:r>
              <a:rPr lang="en-US" dirty="0" smtClean="0"/>
              <a:t>) 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465168" y="188640"/>
            <a:ext cx="2950791" cy="64928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Summary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528" y="1484784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Higgs or not Higgs boson  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4528" y="251931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Neutrino faster than the </a:t>
            </a:r>
            <a:r>
              <a:rPr lang="en-US" dirty="0" smtClean="0">
                <a:solidFill>
                  <a:srgbClr val="FF0000"/>
                </a:solidFill>
              </a:rPr>
              <a:t>light 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944" y="3618576"/>
            <a:ext cx="730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96 % of the mass of the Universe unknown ?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5" y="4869160"/>
            <a:ext cx="990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3333CC"/>
                </a:solidFill>
              </a:rPr>
              <a:t>F</a:t>
            </a:r>
            <a:r>
              <a:rPr lang="en-US" b="1" dirty="0" smtClean="0">
                <a:solidFill>
                  <a:srgbClr val="3333CC"/>
                </a:solidFill>
              </a:rPr>
              <a:t>uture is very exciting for the Sciences and </a:t>
            </a:r>
            <a:r>
              <a:rPr lang="en-US" b="1" dirty="0">
                <a:solidFill>
                  <a:srgbClr val="3333CC"/>
                </a:solidFill>
              </a:rPr>
              <a:t>for </a:t>
            </a:r>
            <a:r>
              <a:rPr lang="en-US" b="1" dirty="0" smtClean="0">
                <a:solidFill>
                  <a:srgbClr val="3333CC"/>
                </a:solidFill>
              </a:rPr>
              <a:t>young scientists </a:t>
            </a:r>
            <a:endParaRPr lang="en-US" b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8384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675150-8505-4CEF-B860-8290C0BA97C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177136" y="0"/>
            <a:ext cx="3728864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CERN member states</a:t>
            </a:r>
            <a:endParaRPr lang="en-US" sz="2200" dirty="0" smtClean="0"/>
          </a:p>
        </p:txBody>
      </p:sp>
      <p:pic>
        <p:nvPicPr>
          <p:cNvPr id="5124" name="Picture 3" descr="member-state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098550" y="957263"/>
            <a:ext cx="7704138" cy="5561012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4207C-45DF-4033-A6E0-EC05F8A06714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148" name="Picture 10" descr="World_users_by_Inst_2008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" t="8034" r="1265" b="5814"/>
          <a:stretch>
            <a:fillRect/>
          </a:stretch>
        </p:blipFill>
        <p:spPr bwMode="auto">
          <a:xfrm>
            <a:off x="0" y="990600"/>
            <a:ext cx="9906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97216" y="0"/>
            <a:ext cx="3008784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CERN users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7DC49-AC05-45DB-B7F0-79397555826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</a:t>
            </a:r>
            <a:r>
              <a:rPr lang="en-US" b="1" dirty="0" smtClean="0">
                <a:solidFill>
                  <a:srgbClr val="010080"/>
                </a:solidFill>
              </a:rPr>
              <a:t>Fundamental research</a:t>
            </a:r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      </a:t>
            </a:r>
            <a:r>
              <a:rPr lang="en-US" b="1" dirty="0" smtClean="0">
                <a:solidFill>
                  <a:srgbClr val="010080"/>
                </a:solidFill>
              </a:rPr>
              <a:t>in the Particle Physics:</a:t>
            </a:r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  </a:t>
            </a:r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      </a:t>
            </a:r>
            <a:r>
              <a:rPr lang="en-US" b="1" dirty="0" smtClean="0">
                <a:solidFill>
                  <a:srgbClr val="010080"/>
                </a:solidFill>
              </a:rPr>
              <a:t>- elementary constituents of the matter</a:t>
            </a:r>
          </a:p>
          <a:p>
            <a:pPr eaLnBrk="1" hangingPunct="1"/>
            <a:endParaRPr lang="en-US" b="1" dirty="0" smtClean="0">
              <a:solidFill>
                <a:srgbClr val="01008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      </a:t>
            </a:r>
            <a:r>
              <a:rPr lang="en-US" b="1" dirty="0" smtClean="0">
                <a:solidFill>
                  <a:srgbClr val="010080"/>
                </a:solidFill>
              </a:rPr>
              <a:t>- fundamental forces controlling them</a:t>
            </a:r>
          </a:p>
          <a:p>
            <a:pPr eaLnBrk="1" hangingPunct="1"/>
            <a:r>
              <a:rPr lang="en-US" b="1" dirty="0" smtClean="0">
                <a:solidFill>
                  <a:srgbClr val="010080"/>
                </a:solidFill>
              </a:rPr>
              <a:t> </a:t>
            </a:r>
          </a:p>
          <a:p>
            <a:pPr eaLnBrk="1" hangingPunct="1"/>
            <a:r>
              <a:rPr lang="en-US" dirty="0" smtClean="0">
                <a:solidFill>
                  <a:srgbClr val="010080"/>
                </a:solidFill>
              </a:rPr>
              <a:t>         </a:t>
            </a:r>
            <a:r>
              <a:rPr lang="en-US" b="1" dirty="0" smtClean="0">
                <a:solidFill>
                  <a:srgbClr val="010080"/>
                </a:solidFill>
              </a:rPr>
              <a:t>- origin and structure of the Universe</a:t>
            </a:r>
          </a:p>
          <a:p>
            <a:pPr eaLnBrk="1" hangingPunct="1"/>
            <a:r>
              <a:rPr lang="en-US" b="1" dirty="0" smtClean="0">
                <a:solidFill>
                  <a:srgbClr val="010080"/>
                </a:solidFill>
              </a:rPr>
              <a:t>  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465168" y="188640"/>
            <a:ext cx="3440832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CERN objectives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itle 7"/>
          <p:cNvSpPr txBox="1">
            <a:spLocks/>
          </p:cNvSpPr>
          <p:nvPr/>
        </p:nvSpPr>
        <p:spPr>
          <a:xfrm>
            <a:off x="272480" y="980728"/>
            <a:ext cx="7088057" cy="642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500" dirty="0" err="1" smtClean="0">
                <a:solidFill>
                  <a:srgbClr val="FF0000"/>
                </a:solidFill>
              </a:rPr>
              <a:t>Checking</a:t>
            </a:r>
            <a:r>
              <a:rPr lang="fr-FR" sz="3500" dirty="0" smtClean="0">
                <a:solidFill>
                  <a:srgbClr val="FF0000"/>
                </a:solidFill>
              </a:rPr>
              <a:t> </a:t>
            </a:r>
            <a:r>
              <a:rPr lang="fr-FR" sz="3500" dirty="0" err="1" smtClean="0"/>
              <a:t>existing</a:t>
            </a:r>
            <a:r>
              <a:rPr lang="fr-FR" sz="3500" dirty="0" smtClean="0"/>
              <a:t> </a:t>
            </a:r>
            <a:r>
              <a:rPr lang="fr-FR" sz="3500" dirty="0" err="1" smtClean="0"/>
              <a:t>theories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785591" y="1750207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dirty="0" smtClean="0">
                <a:solidFill>
                  <a:srgbClr val="3333CC"/>
                </a:solidFill>
              </a:rPr>
              <a:t>LEPTONS</a:t>
            </a:r>
            <a:endParaRPr lang="en-GB" sz="2400" dirty="0">
              <a:solidFill>
                <a:srgbClr val="3333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52290" y="1714488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2400" dirty="0" smtClean="0">
                <a:solidFill>
                  <a:srgbClr val="3333CC"/>
                </a:solidFill>
              </a:rPr>
              <a:t>QUARKS</a:t>
            </a:r>
            <a:endParaRPr lang="en-GB" sz="2400" dirty="0">
              <a:solidFill>
                <a:srgbClr val="3333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66327" y="4609421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rgbClr val="3333CC"/>
                </a:solidFill>
              </a:rPr>
              <a:t>GLUONS</a:t>
            </a:r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/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/>
          </a:p>
          <a:p>
            <a:pPr algn="ctr"/>
            <a:r>
              <a:rPr lang="en-GB" sz="1200" i="1" dirty="0" smtClean="0"/>
              <a:t>Strong Force</a:t>
            </a:r>
            <a:endParaRPr lang="en-GB" sz="1200" i="1" dirty="0"/>
          </a:p>
        </p:txBody>
      </p:sp>
      <p:sp>
        <p:nvSpPr>
          <p:cNvPr id="8" name="Rectangle 7"/>
          <p:cNvSpPr/>
          <p:nvPr/>
        </p:nvSpPr>
        <p:spPr>
          <a:xfrm>
            <a:off x="3866591" y="4609421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rgbClr val="3333CC"/>
                </a:solidFill>
              </a:rPr>
              <a:t>PHOTONS</a:t>
            </a:r>
            <a:endParaRPr lang="en-GB" b="1" dirty="0" smtClean="0">
              <a:solidFill>
                <a:srgbClr val="3333CC"/>
              </a:solidFill>
            </a:endParaRPr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/>
          </a:p>
          <a:p>
            <a:pPr algn="ctr"/>
            <a:r>
              <a:rPr lang="en-GB" sz="1200" dirty="0" smtClean="0"/>
              <a:t/>
            </a:r>
            <a:br>
              <a:rPr lang="en-GB" sz="1200" dirty="0" smtClean="0"/>
            </a:br>
            <a:endParaRPr lang="en-GB" sz="1200" dirty="0" smtClean="0"/>
          </a:p>
          <a:p>
            <a:pPr algn="ctr"/>
            <a:r>
              <a:rPr lang="en-GB" sz="1200" i="1" dirty="0" smtClean="0"/>
              <a:t>Electro-Magnetic Force</a:t>
            </a:r>
            <a:endParaRPr lang="en-GB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5932977" y="4573702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rgbClr val="3333CC"/>
                </a:solidFill>
              </a:rPr>
              <a:t>BOSONS</a:t>
            </a:r>
            <a:endParaRPr lang="en-GB" b="1" dirty="0" smtClean="0">
              <a:solidFill>
                <a:srgbClr val="3333CC"/>
              </a:solidFill>
            </a:endParaRPr>
          </a:p>
          <a:p>
            <a:pPr algn="ctr"/>
            <a:endParaRPr lang="en-GB" sz="1200" dirty="0"/>
          </a:p>
          <a:p>
            <a:pPr algn="ctr"/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endParaRPr lang="en-GB" sz="1200" dirty="0"/>
          </a:p>
          <a:p>
            <a:pPr algn="ctr"/>
            <a:r>
              <a:rPr lang="en-GB" sz="1200" i="1" dirty="0" smtClean="0"/>
              <a:t>Weak Force</a:t>
            </a:r>
            <a:endParaRPr lang="en-GB" sz="1200" i="1" dirty="0"/>
          </a:p>
        </p:txBody>
      </p:sp>
      <p:sp>
        <p:nvSpPr>
          <p:cNvPr id="10" name="Rectangle 9"/>
          <p:cNvSpPr/>
          <p:nvPr/>
        </p:nvSpPr>
        <p:spPr>
          <a:xfrm>
            <a:off x="7815534" y="4609421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 smtClean="0">
                <a:solidFill>
                  <a:srgbClr val="3333CC"/>
                </a:solidFill>
              </a:rPr>
              <a:t>GRAVITONS</a:t>
            </a:r>
            <a:endParaRPr lang="en-GB" b="1" dirty="0" smtClean="0">
              <a:solidFill>
                <a:srgbClr val="3333CC"/>
              </a:solidFill>
            </a:endParaRPr>
          </a:p>
          <a:p>
            <a:pPr algn="ctr"/>
            <a:endParaRPr lang="en-GB" sz="1200" dirty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/>
          </a:p>
          <a:p>
            <a:pPr algn="ctr"/>
            <a:r>
              <a:rPr lang="en-GB" sz="1200" i="1" dirty="0" smtClean="0"/>
              <a:t>Gravity</a:t>
            </a:r>
            <a:endParaRPr lang="en-GB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0005" y="6550223"/>
            <a:ext cx="2463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bg1">
                    <a:lumMod val="65000"/>
                  </a:schemeClr>
                </a:solidFill>
              </a:rPr>
              <a:t>Images: www.particlezoo.net</a:t>
            </a:r>
            <a:endParaRPr lang="en-GB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31765" y="2312958"/>
            <a:ext cx="1426214" cy="285752"/>
            <a:chOff x="1093055" y="2285992"/>
            <a:chExt cx="1426214" cy="285752"/>
          </a:xfrm>
        </p:grpSpPr>
        <p:sp>
          <p:nvSpPr>
            <p:cNvPr id="13" name="TextBox 12"/>
            <p:cNvSpPr txBox="1"/>
            <p:nvPr/>
          </p:nvSpPr>
          <p:spPr>
            <a:xfrm>
              <a:off x="1093055" y="2285992"/>
              <a:ext cx="1047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ELECTRON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4" name="Picture 13" descr="electron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4546" y="2285992"/>
              <a:ext cx="304723" cy="285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Group 14"/>
          <p:cNvGrpSpPr/>
          <p:nvPr/>
        </p:nvGrpSpPr>
        <p:grpSpPr>
          <a:xfrm>
            <a:off x="3473404" y="2217236"/>
            <a:ext cx="1737445" cy="461665"/>
            <a:chOff x="2736129" y="2191400"/>
            <a:chExt cx="1737445" cy="461665"/>
          </a:xfrm>
        </p:grpSpPr>
        <p:sp>
          <p:nvSpPr>
            <p:cNvPr id="16" name="TextBox 15"/>
            <p:cNvSpPr txBox="1"/>
            <p:nvPr/>
          </p:nvSpPr>
          <p:spPr>
            <a:xfrm>
              <a:off x="2736129" y="219140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ELECTRON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17" name="Picture 16" descr="electron-neutrino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0496" y="2214554"/>
              <a:ext cx="473078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8" name="Group 17"/>
          <p:cNvGrpSpPr/>
          <p:nvPr/>
        </p:nvGrpSpPr>
        <p:grpSpPr>
          <a:xfrm>
            <a:off x="1776605" y="2971502"/>
            <a:ext cx="1487497" cy="428628"/>
            <a:chOff x="1084239" y="3000372"/>
            <a:chExt cx="1487497" cy="428628"/>
          </a:xfrm>
        </p:grpSpPr>
        <p:sp>
          <p:nvSpPr>
            <p:cNvPr id="19" name="TextBox 18"/>
            <p:cNvSpPr txBox="1"/>
            <p:nvPr/>
          </p:nvSpPr>
          <p:spPr>
            <a:xfrm>
              <a:off x="1084239" y="3071810"/>
              <a:ext cx="671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MUON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0" name="Picture 19" descr="muon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8509" y="3000372"/>
              <a:ext cx="403227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1" name="Group 20"/>
          <p:cNvGrpSpPr/>
          <p:nvPr/>
        </p:nvGrpSpPr>
        <p:grpSpPr>
          <a:xfrm>
            <a:off x="3487802" y="2941027"/>
            <a:ext cx="1723047" cy="461665"/>
            <a:chOff x="2736129" y="2977218"/>
            <a:chExt cx="1723047" cy="461665"/>
          </a:xfrm>
        </p:grpSpPr>
        <p:sp>
          <p:nvSpPr>
            <p:cNvPr id="22" name="TextBox 21"/>
            <p:cNvSpPr txBox="1"/>
            <p:nvPr/>
          </p:nvSpPr>
          <p:spPr>
            <a:xfrm>
              <a:off x="2736129" y="2977218"/>
              <a:ext cx="987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MUON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3" name="Picture 22" descr="muon-neutrino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00496" y="3000372"/>
              <a:ext cx="458680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4" name="Group 23"/>
          <p:cNvGrpSpPr/>
          <p:nvPr/>
        </p:nvGrpSpPr>
        <p:grpSpPr>
          <a:xfrm>
            <a:off x="1866327" y="3565274"/>
            <a:ext cx="1634679" cy="642942"/>
            <a:chOff x="1093055" y="3571876"/>
            <a:chExt cx="1634679" cy="642942"/>
          </a:xfrm>
        </p:grpSpPr>
        <p:sp>
          <p:nvSpPr>
            <p:cNvPr id="25" name="TextBox 24"/>
            <p:cNvSpPr txBox="1"/>
            <p:nvPr/>
          </p:nvSpPr>
          <p:spPr>
            <a:xfrm>
              <a:off x="1093055" y="3786190"/>
              <a:ext cx="497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TAU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6" name="Picture 25" descr="tau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71670" y="3571876"/>
              <a:ext cx="656064" cy="6429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7" name="Group 26"/>
          <p:cNvGrpSpPr/>
          <p:nvPr/>
        </p:nvGrpSpPr>
        <p:grpSpPr>
          <a:xfrm>
            <a:off x="3501006" y="3717434"/>
            <a:ext cx="1726794" cy="461665"/>
            <a:chOff x="2736129" y="3691598"/>
            <a:chExt cx="1726794" cy="461665"/>
          </a:xfrm>
        </p:grpSpPr>
        <p:sp>
          <p:nvSpPr>
            <p:cNvPr id="28" name="TextBox 27"/>
            <p:cNvSpPr txBox="1"/>
            <p:nvPr/>
          </p:nvSpPr>
          <p:spPr>
            <a:xfrm>
              <a:off x="2736129" y="3691598"/>
              <a:ext cx="9877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TAU</a:t>
              </a:r>
              <a:b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tx2">
                      <a:lumMod val="7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29" name="Picture 28" descr="tau-neutrino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00496" y="3714752"/>
              <a:ext cx="462427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0" name="Group 29"/>
          <p:cNvGrpSpPr/>
          <p:nvPr/>
        </p:nvGrpSpPr>
        <p:grpSpPr>
          <a:xfrm>
            <a:off x="6044582" y="2265183"/>
            <a:ext cx="1199138" cy="357190"/>
            <a:chOff x="5072066" y="2214554"/>
            <a:chExt cx="1199138" cy="357190"/>
          </a:xfrm>
        </p:grpSpPr>
        <p:sp>
          <p:nvSpPr>
            <p:cNvPr id="31" name="TextBox 30"/>
            <p:cNvSpPr txBox="1"/>
            <p:nvPr/>
          </p:nvSpPr>
          <p:spPr>
            <a:xfrm>
              <a:off x="5072066" y="228599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UP</a:t>
              </a:r>
              <a:endParaRPr lang="en-GB" sz="1200" b="1" dirty="0"/>
            </a:p>
          </p:txBody>
        </p:sp>
        <p:pic>
          <p:nvPicPr>
            <p:cNvPr id="32" name="Picture 31" descr="up_quark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00760" y="2214554"/>
              <a:ext cx="270444" cy="3571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3" name="Group 32"/>
          <p:cNvGrpSpPr/>
          <p:nvPr/>
        </p:nvGrpSpPr>
        <p:grpSpPr>
          <a:xfrm>
            <a:off x="7716714" y="2285991"/>
            <a:ext cx="1499755" cy="348437"/>
            <a:chOff x="6787021" y="2214554"/>
            <a:chExt cx="1499755" cy="348437"/>
          </a:xfrm>
        </p:grpSpPr>
        <p:sp>
          <p:nvSpPr>
            <p:cNvPr id="34" name="TextBox 33"/>
            <p:cNvSpPr txBox="1"/>
            <p:nvPr/>
          </p:nvSpPr>
          <p:spPr>
            <a:xfrm>
              <a:off x="6787021" y="2285992"/>
              <a:ext cx="679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DOWN</a:t>
              </a:r>
              <a:endParaRPr lang="en-GB" sz="1200" b="1" dirty="0"/>
            </a:p>
          </p:txBody>
        </p:sp>
        <p:pic>
          <p:nvPicPr>
            <p:cNvPr id="35" name="Picture 34" descr="down_quark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27369" y="2214554"/>
              <a:ext cx="259407" cy="3374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6" name="Group 35"/>
          <p:cNvGrpSpPr/>
          <p:nvPr/>
        </p:nvGrpSpPr>
        <p:grpSpPr>
          <a:xfrm>
            <a:off x="5922125" y="2920397"/>
            <a:ext cx="1382801" cy="500066"/>
            <a:chOff x="5044814" y="2928934"/>
            <a:chExt cx="1382801" cy="500066"/>
          </a:xfrm>
        </p:grpSpPr>
        <p:sp>
          <p:nvSpPr>
            <p:cNvPr id="37" name="TextBox 36"/>
            <p:cNvSpPr txBox="1"/>
            <p:nvPr/>
          </p:nvSpPr>
          <p:spPr>
            <a:xfrm>
              <a:off x="5044814" y="3071810"/>
              <a:ext cx="7825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CHARM</a:t>
              </a:r>
              <a:endParaRPr lang="en-GB" sz="1200" b="1" dirty="0"/>
            </a:p>
          </p:txBody>
        </p:sp>
        <p:pic>
          <p:nvPicPr>
            <p:cNvPr id="38" name="Picture 37" descr="charm_quark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929322" y="2928934"/>
              <a:ext cx="498293" cy="500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9" name="Group 38"/>
          <p:cNvGrpSpPr/>
          <p:nvPr/>
        </p:nvGrpSpPr>
        <p:grpSpPr>
          <a:xfrm>
            <a:off x="7645397" y="2924176"/>
            <a:ext cx="1611932" cy="581019"/>
            <a:chOff x="6795036" y="2919419"/>
            <a:chExt cx="1611932" cy="581019"/>
          </a:xfrm>
        </p:grpSpPr>
        <p:sp>
          <p:nvSpPr>
            <p:cNvPr id="40" name="TextBox 39"/>
            <p:cNvSpPr txBox="1"/>
            <p:nvPr/>
          </p:nvSpPr>
          <p:spPr>
            <a:xfrm>
              <a:off x="6795036" y="3071810"/>
              <a:ext cx="9364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STRANGE</a:t>
              </a:r>
              <a:endParaRPr lang="en-GB" sz="1200" b="1" dirty="0"/>
            </a:p>
          </p:txBody>
        </p:sp>
        <p:pic>
          <p:nvPicPr>
            <p:cNvPr id="41" name="Picture 40" descr="strange_quark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01024" y="2919419"/>
              <a:ext cx="405944" cy="5810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2" name="Group 41"/>
          <p:cNvGrpSpPr/>
          <p:nvPr/>
        </p:nvGrpSpPr>
        <p:grpSpPr>
          <a:xfrm>
            <a:off x="5949377" y="3599212"/>
            <a:ext cx="1538289" cy="711380"/>
            <a:chOff x="5072066" y="3574876"/>
            <a:chExt cx="1538289" cy="711380"/>
          </a:xfrm>
        </p:grpSpPr>
        <p:sp>
          <p:nvSpPr>
            <p:cNvPr id="43" name="TextBox 42"/>
            <p:cNvSpPr txBox="1"/>
            <p:nvPr/>
          </p:nvSpPr>
          <p:spPr>
            <a:xfrm>
              <a:off x="5072066" y="3786190"/>
              <a:ext cx="4993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TOP</a:t>
              </a:r>
              <a:endParaRPr lang="en-GB" sz="1200" b="1" dirty="0"/>
            </a:p>
          </p:txBody>
        </p:sp>
        <p:pic>
          <p:nvPicPr>
            <p:cNvPr id="44" name="Picture 43" descr="top_quark.g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857884" y="3574876"/>
              <a:ext cx="752471" cy="711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5" name="Group 44"/>
          <p:cNvGrpSpPr/>
          <p:nvPr/>
        </p:nvGrpSpPr>
        <p:grpSpPr>
          <a:xfrm>
            <a:off x="7627488" y="3621897"/>
            <a:ext cx="1852408" cy="714380"/>
            <a:chOff x="6769388" y="3571876"/>
            <a:chExt cx="1852408" cy="714380"/>
          </a:xfrm>
        </p:grpSpPr>
        <p:sp>
          <p:nvSpPr>
            <p:cNvPr id="46" name="TextBox 45"/>
            <p:cNvSpPr txBox="1"/>
            <p:nvPr/>
          </p:nvSpPr>
          <p:spPr>
            <a:xfrm>
              <a:off x="6769388" y="3786190"/>
              <a:ext cx="8760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BOTTOM</a:t>
              </a:r>
              <a:endParaRPr lang="en-GB" sz="1200" b="1" dirty="0"/>
            </a:p>
          </p:txBody>
        </p:sp>
        <p:pic>
          <p:nvPicPr>
            <p:cNvPr id="47" name="Picture 46" descr="bottom_quark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858148" y="3571876"/>
              <a:ext cx="763648" cy="714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48" name="Picture 47" descr="gluon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294955" y="4895173"/>
            <a:ext cx="863024" cy="673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9" name="Picture 48" descr="photon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438095" y="4895173"/>
            <a:ext cx="642942" cy="64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" name="Picture 49" descr="W-boson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884499" y="4895173"/>
            <a:ext cx="783421" cy="711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" name="Picture 50" descr="Z-boson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825952" y="4957808"/>
            <a:ext cx="661714" cy="642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Picture 51" descr="graviton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8367185" y="4966611"/>
            <a:ext cx="577917" cy="605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TextBox 52"/>
          <p:cNvSpPr txBox="1"/>
          <p:nvPr/>
        </p:nvSpPr>
        <p:spPr>
          <a:xfrm>
            <a:off x="560792" y="4929198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accent2"/>
                </a:solidFill>
              </a:rPr>
              <a:t>4</a:t>
            </a:r>
            <a:br>
              <a:rPr lang="en-GB" b="1" i="1" dirty="0" smtClean="0">
                <a:solidFill>
                  <a:schemeClr val="accent2"/>
                </a:solidFill>
              </a:rPr>
            </a:br>
            <a:r>
              <a:rPr lang="en-GB" b="1" i="1" dirty="0" smtClean="0">
                <a:solidFill>
                  <a:schemeClr val="accent2"/>
                </a:solidFill>
              </a:rPr>
              <a:t>forces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1406" y="2217236"/>
            <a:ext cx="9274082" cy="461665"/>
          </a:xfrm>
          <a:prstGeom prst="rect">
            <a:avLst/>
          </a:prstGeom>
          <a:solidFill>
            <a:schemeClr val="lt1">
              <a:alpha val="26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GB" sz="1400" b="1" i="1" dirty="0" smtClean="0">
                <a:solidFill>
                  <a:schemeClr val="accent2"/>
                </a:solidFill>
              </a:rPr>
              <a:t>ORDINARY</a:t>
            </a:r>
            <a:br>
              <a:rPr lang="en-GB" sz="1400" b="1" i="1" dirty="0" smtClean="0">
                <a:solidFill>
                  <a:schemeClr val="accent2"/>
                </a:solidFill>
              </a:rPr>
            </a:br>
            <a:r>
              <a:rPr lang="en-GB" sz="1400" b="1" i="1" dirty="0" smtClean="0">
                <a:solidFill>
                  <a:schemeClr val="accent2"/>
                </a:solidFill>
              </a:rPr>
              <a:t>MATTER</a:t>
            </a:r>
            <a:endParaRPr lang="en-GB" b="1" i="1" dirty="0">
              <a:solidFill>
                <a:schemeClr val="accent2"/>
              </a:solidFill>
            </a:endParaRPr>
          </a:p>
        </p:txBody>
      </p:sp>
      <p:sp>
        <p:nvSpPr>
          <p:cNvPr id="54" name="Rectangle 2"/>
          <p:cNvSpPr txBox="1">
            <a:spLocks noChangeArrowheads="1"/>
          </p:cNvSpPr>
          <p:nvPr/>
        </p:nvSpPr>
        <p:spPr>
          <a:xfrm>
            <a:off x="6177136" y="0"/>
            <a:ext cx="3728864" cy="533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Standard Model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59576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53" grpId="0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106E1-F1C3-4FEF-9659-8D3D7A15AFE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" name="Picture 2" descr="antiparticle_ann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214554"/>
            <a:ext cx="6819900" cy="3095625"/>
          </a:xfrm>
          <a:prstGeom prst="rect">
            <a:avLst/>
          </a:prstGeom>
        </p:spPr>
      </p:pic>
      <p:sp>
        <p:nvSpPr>
          <p:cNvPr id="4" name="Title 7"/>
          <p:cNvSpPr txBox="1">
            <a:spLocks/>
          </p:cNvSpPr>
          <p:nvPr/>
        </p:nvSpPr>
        <p:spPr>
          <a:xfrm>
            <a:off x="457231" y="1047601"/>
            <a:ext cx="8543925" cy="6429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smtClean="0"/>
              <a:t>And all anti-</a:t>
            </a:r>
            <a:r>
              <a:rPr lang="fr-FR" sz="3200" dirty="0" err="1" smtClean="0"/>
              <a:t>particles</a:t>
            </a:r>
            <a:r>
              <a:rPr lang="fr-FR" sz="3200" dirty="0" smtClean="0"/>
              <a:t> ….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xmlns="" val="34482085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13805-65BD-4EDA-8E9C-DF3105EF0004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743450" y="3170238"/>
            <a:ext cx="4206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655763" y="2955925"/>
            <a:ext cx="65960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CERN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European Organization for Nuclear Research</a:t>
            </a:r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99060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5673080" y="0"/>
            <a:ext cx="4232920" cy="5334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Evolution of the Universe</a:t>
            </a:r>
            <a:endParaRPr lang="en-US" sz="22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4405</TotalTime>
  <Words>1004</Words>
  <Application>Microsoft Office PowerPoint</Application>
  <PresentationFormat>A4 Paper (210x297 mm)</PresentationFormat>
  <Paragraphs>255</Paragraphs>
  <Slides>31</Slides>
  <Notes>17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Blank Presentation</vt:lpstr>
      <vt:lpstr>Photo Editor Photo</vt:lpstr>
      <vt:lpstr>Slide</vt:lpstr>
      <vt:lpstr>CERN European Organization for Nuclear Research</vt:lpstr>
      <vt:lpstr>Slide 2</vt:lpstr>
      <vt:lpstr>Slide 3</vt:lpstr>
      <vt:lpstr>CERN member states</vt:lpstr>
      <vt:lpstr>CERN users</vt:lpstr>
      <vt:lpstr>CERN objectives</vt:lpstr>
      <vt:lpstr>Slide 7</vt:lpstr>
      <vt:lpstr>Slide 8</vt:lpstr>
      <vt:lpstr>Evolution of the Universe</vt:lpstr>
      <vt:lpstr>CERN European Organization for Nuclear Research</vt:lpstr>
      <vt:lpstr>CERN European Organization for Nuclear Research</vt:lpstr>
      <vt:lpstr>CERN European Organization for Nuclear Research</vt:lpstr>
      <vt:lpstr>CERN Accelerators complex</vt:lpstr>
      <vt:lpstr> Colliding beams</vt:lpstr>
      <vt:lpstr>The CMS detector </vt:lpstr>
      <vt:lpstr>CERN European Organization for Nuclear Research</vt:lpstr>
      <vt:lpstr>Different layers in the detector</vt:lpstr>
      <vt:lpstr>Towards unification ?</vt:lpstr>
      <vt:lpstr>LHC model</vt:lpstr>
      <vt:lpstr>LHC dipole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CERN Neutrino to Gran Sasso</vt:lpstr>
      <vt:lpstr>Slide 30</vt:lpstr>
      <vt:lpstr>Slide 31</vt:lpstr>
    </vt:vector>
  </TitlesOfParts>
  <Company>ʝ怀ˑⅨ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 C</dc:creator>
  <cp:lastModifiedBy>rinolfi</cp:lastModifiedBy>
  <cp:revision>207</cp:revision>
  <cp:lastPrinted>1904-01-01T00:00:00Z</cp:lastPrinted>
  <dcterms:created xsi:type="dcterms:W3CDTF">2003-11-05T13:31:03Z</dcterms:created>
  <dcterms:modified xsi:type="dcterms:W3CDTF">2012-01-13T12:26:14Z</dcterms:modified>
</cp:coreProperties>
</file>