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97" r:id="rId2"/>
    <p:sldId id="314" r:id="rId3"/>
    <p:sldId id="283" r:id="rId4"/>
    <p:sldId id="313" r:id="rId5"/>
    <p:sldId id="325" r:id="rId6"/>
    <p:sldId id="311" r:id="rId7"/>
    <p:sldId id="303" r:id="rId8"/>
    <p:sldId id="307" r:id="rId9"/>
    <p:sldId id="326" r:id="rId10"/>
    <p:sldId id="308" r:id="rId11"/>
    <p:sldId id="329" r:id="rId12"/>
    <p:sldId id="298" r:id="rId13"/>
    <p:sldId id="330" r:id="rId14"/>
    <p:sldId id="300" r:id="rId15"/>
    <p:sldId id="312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36" r:id="rId27"/>
    <p:sldId id="337" r:id="rId28"/>
    <p:sldId id="339" r:id="rId29"/>
    <p:sldId id="328" r:id="rId30"/>
    <p:sldId id="327" r:id="rId31"/>
    <p:sldId id="332" r:id="rId32"/>
    <p:sldId id="331" r:id="rId33"/>
    <p:sldId id="333" r:id="rId34"/>
    <p:sldId id="340" r:id="rId35"/>
    <p:sldId id="334" r:id="rId36"/>
    <p:sldId id="335" r:id="rId37"/>
    <p:sldId id="341" r:id="rId3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66" autoAdjust="0"/>
    <p:restoredTop sz="94610" autoAdjust="0"/>
  </p:normalViewPr>
  <p:slideViewPr>
    <p:cSldViewPr>
      <p:cViewPr>
        <p:scale>
          <a:sx n="60" d="100"/>
          <a:sy n="60" d="100"/>
        </p:scale>
        <p:origin x="-2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69003-245C-42C0-B40D-0155F3B8D0F6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8E4AA-9554-468C-94E3-1B0C29A5C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5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071573-4356-4ADD-935B-A0F7ED56882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071573-4356-4ADD-935B-A0F7ED56882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071573-4356-4ADD-935B-A0F7ED56882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071573-4356-4ADD-935B-A0F7ED56882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071573-4356-4ADD-935B-A0F7ED56882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071573-4356-4ADD-935B-A0F7ED56882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071573-4356-4ADD-935B-A0F7ED56882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071573-4356-4ADD-935B-A0F7ED56882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8E4AA-9554-468C-94E3-1B0C29A5CBC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17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22CCDC2F-4223-433C-A3A8-C35EFD14A40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banner-bleu"/>
          <p:cNvPicPr>
            <a:picLocks noChangeAspect="1" noChangeArrowheads="1"/>
          </p:cNvPicPr>
          <p:nvPr userDrawn="1"/>
        </p:nvPicPr>
        <p:blipFill>
          <a:blip r:embed="rId2" cstate="print">
            <a:lum bright="50000"/>
          </a:blip>
          <a:srcRect l="9438"/>
          <a:stretch>
            <a:fillRect/>
          </a:stretch>
        </p:blipFill>
        <p:spPr bwMode="auto">
          <a:xfrm>
            <a:off x="827584" y="0"/>
            <a:ext cx="828092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7" descr="banner-bleu"/>
          <p:cNvPicPr>
            <a:picLocks noChangeAspect="1" noChangeArrowheads="1"/>
          </p:cNvPicPr>
          <p:nvPr userDrawn="1"/>
        </p:nvPicPr>
        <p:blipFill>
          <a:blip r:embed="rId2" cstate="print">
            <a:lum/>
          </a:blip>
          <a:srcRect r="90949"/>
          <a:stretch>
            <a:fillRect/>
          </a:stretch>
        </p:blipFill>
        <p:spPr bwMode="auto">
          <a:xfrm>
            <a:off x="0" y="0"/>
            <a:ext cx="827584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8642350" cy="5113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hidden">
          <a:xfrm>
            <a:off x="0" y="457200"/>
            <a:ext cx="47244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 userDrawn="1"/>
        </p:nvSpPr>
        <p:spPr bwMode="hidden">
          <a:xfrm>
            <a:off x="3962400" y="457200"/>
            <a:ext cx="4724400" cy="762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6" name="Freeform 10"/>
          <p:cNvSpPr>
            <a:spLocks noChangeArrowheads="1"/>
          </p:cNvSpPr>
          <p:nvPr userDrawn="1"/>
        </p:nvSpPr>
        <p:spPr bwMode="auto">
          <a:xfrm>
            <a:off x="609600" y="304800"/>
            <a:ext cx="228600" cy="990600"/>
          </a:xfrm>
          <a:custGeom>
            <a:avLst/>
            <a:gdLst/>
            <a:ahLst/>
            <a:cxnLst>
              <a:cxn ang="0">
                <a:pos x="10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Freeform 11"/>
          <p:cNvSpPr>
            <a:spLocks noChangeArrowheads="1"/>
          </p:cNvSpPr>
          <p:nvPr userDrawn="1"/>
        </p:nvSpPr>
        <p:spPr bwMode="auto">
          <a:xfrm>
            <a:off x="7848600" y="381000"/>
            <a:ext cx="261938" cy="914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" y="0"/>
              </a:cxn>
              <a:cxn ang="0">
                <a:pos x="1000" y="1000"/>
              </a:cxn>
              <a:cxn ang="0">
                <a:pos x="0" y="1000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752600"/>
            <a:ext cx="8153400" cy="4495800"/>
          </a:xfrm>
        </p:spPr>
        <p:txBody>
          <a:bodyPr/>
          <a:lstStyle>
            <a:lvl1pPr marL="0" indent="0">
              <a:buFont typeface="Arial" pitchFamily="34" charset="0"/>
              <a:buChar char="•"/>
              <a:defRPr sz="2400">
                <a:latin typeface="Verdana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808038" y="228600"/>
            <a:ext cx="7086600" cy="1193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3600">
                <a:latin typeface="Verdana" pitchFamily="34" charset="0"/>
              </a:defRPr>
            </a:lvl1pPr>
          </a:lstStyle>
          <a:p>
            <a:r>
              <a:rPr lang="en-US"/>
              <a:t>Status of PSB injection design</a:t>
            </a:r>
          </a:p>
        </p:txBody>
      </p:sp>
      <p:sp>
        <p:nvSpPr>
          <p:cNvPr id="8" name="Date Placeholder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Uppsala 14/12/11 - Modulators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B2C36-40CD-4931-A9E4-3018F933A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Uppsala 14/12/11 - Modulators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BD12-1323-4383-BDEF-85E7F63797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pPr>
              <a:defRPr/>
            </a:pPr>
            <a:fld id="{AAE2EC8F-1DAF-443D-84E2-7620489AD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4" name="Picture 17" descr="CERNlogo-bleu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>
              <a:latin typeface="Helvetica" charset="0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553200" y="6381328"/>
            <a:ext cx="2133600" cy="365125"/>
          </a:xfrm>
        </p:spPr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123728" y="6381328"/>
            <a:ext cx="5105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95536" y="1628800"/>
            <a:ext cx="849694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rPr>
              <a:t>Pulsed 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Modulators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dirty="0" smtClean="0">
              <a:solidFill>
                <a:schemeClr val="hlink"/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rPr>
              <a:t>Concepts and trade-offs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868144" y="4972000"/>
            <a:ext cx="3028147" cy="10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rPr>
              <a:t>David </a:t>
            </a:r>
            <a:r>
              <a:rPr lang="en-US" sz="2400" kern="0" dirty="0" err="1" smtClean="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rPr>
              <a:t>Nisbet</a:t>
            </a:r>
            <a:endParaRPr lang="en-US" sz="2400" kern="0" dirty="0" smtClean="0">
              <a:solidFill>
                <a:schemeClr val="hlink"/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lvl="1"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 smtClean="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rPr>
              <a:t>CERN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Modulator specification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611560" y="1484784"/>
            <a:ext cx="7632848" cy="4681066"/>
          </a:xfrm>
        </p:spPr>
        <p:txBody>
          <a:bodyPr/>
          <a:lstStyle/>
          <a:p>
            <a:pPr>
              <a:buClrTx/>
              <a:buSzTx/>
              <a:buFont typeface="+mj-lt"/>
              <a:buAutoNum type="arabicPeriod"/>
              <a:defRPr/>
            </a:pPr>
            <a:r>
              <a:rPr lang="en-GB" sz="2000" dirty="0" smtClean="0"/>
              <a:t>Maximise </a:t>
            </a:r>
            <a:r>
              <a:rPr lang="en-GB" sz="2000" dirty="0"/>
              <a:t>charger efficiency and power quality</a:t>
            </a:r>
          </a:p>
          <a:p>
            <a:pPr lvl="1">
              <a:buClrTx/>
              <a:buSzTx/>
              <a:buFont typeface="Arial" charset="0"/>
              <a:buChar char="•"/>
              <a:defRPr/>
            </a:pPr>
            <a:r>
              <a:rPr lang="en-GB" sz="1600" dirty="0"/>
              <a:t>Objective: better than 95% efficiency with near unity power factor and low harmonics</a:t>
            </a:r>
          </a:p>
          <a:p>
            <a:pPr>
              <a:buClrTx/>
              <a:buSzTx/>
              <a:buFont typeface="+mj-lt"/>
              <a:buAutoNum type="arabicPeriod"/>
              <a:defRPr/>
            </a:pPr>
            <a:r>
              <a:rPr lang="en-GB" sz="2000" dirty="0"/>
              <a:t>Minimise rise, fall and settling time</a:t>
            </a:r>
          </a:p>
          <a:p>
            <a:pPr lvl="1">
              <a:buClrTx/>
              <a:buSzTx/>
              <a:buFont typeface="Arial" charset="0"/>
              <a:buChar char="•"/>
              <a:defRPr/>
            </a:pPr>
            <a:r>
              <a:rPr lang="en-GB" sz="1600" dirty="0"/>
              <a:t>Objective for </a:t>
            </a:r>
            <a:r>
              <a:rPr lang="en-GB" sz="1600" dirty="0" smtClean="0"/>
              <a:t>3.5ms </a:t>
            </a:r>
            <a:r>
              <a:rPr lang="en-GB" sz="1600" dirty="0"/>
              <a:t>pulse: less than 750us total for rise, fall and setup time</a:t>
            </a:r>
          </a:p>
          <a:p>
            <a:pPr>
              <a:buClrTx/>
              <a:buSzTx/>
              <a:buFont typeface="+mj-lt"/>
              <a:buAutoNum type="arabicPeriod"/>
              <a:defRPr/>
            </a:pPr>
            <a:r>
              <a:rPr lang="en-GB" sz="2000" dirty="0"/>
              <a:t>Maximise operational reliability and availability</a:t>
            </a:r>
          </a:p>
          <a:p>
            <a:pPr lvl="1">
              <a:buClrTx/>
              <a:buSzTx/>
              <a:buFont typeface="Arial" charset="0"/>
              <a:buChar char="•"/>
              <a:defRPr/>
            </a:pPr>
            <a:r>
              <a:rPr lang="en-GB" sz="1600" dirty="0"/>
              <a:t>Objective: design for 99.8% availability (1hour intervention every 14 days)</a:t>
            </a:r>
          </a:p>
          <a:p>
            <a:pPr>
              <a:buClrTx/>
              <a:buSzTx/>
              <a:buFont typeface="+mj-lt"/>
              <a:buAutoNum type="arabicPeriod"/>
              <a:defRPr/>
            </a:pPr>
            <a:r>
              <a:rPr lang="en-GB" sz="2000" dirty="0"/>
              <a:t>Design for good pulse-to-pulse voltage reproducibility</a:t>
            </a:r>
          </a:p>
          <a:p>
            <a:pPr lvl="1">
              <a:buClrTx/>
              <a:buSzTx/>
              <a:buFont typeface="Arial" charset="0"/>
              <a:buChar char="•"/>
              <a:defRPr/>
            </a:pPr>
            <a:r>
              <a:rPr lang="en-GB" sz="1600" dirty="0"/>
              <a:t>Objective: </a:t>
            </a:r>
            <a:r>
              <a:rPr lang="en-GB" sz="1600" dirty="0" smtClean="0"/>
              <a:t>100ppm </a:t>
            </a:r>
            <a:r>
              <a:rPr lang="en-GB" sz="1600" dirty="0" smtClean="0"/>
              <a:t>(?) from </a:t>
            </a:r>
            <a:r>
              <a:rPr lang="en-GB" sz="1600" dirty="0"/>
              <a:t>pulse</a:t>
            </a:r>
            <a:r>
              <a:rPr lang="en-GB" sz="1600" baseline="-25000" dirty="0"/>
              <a:t>n-1</a:t>
            </a:r>
            <a:r>
              <a:rPr lang="en-GB" sz="1600" dirty="0"/>
              <a:t> to </a:t>
            </a:r>
            <a:r>
              <a:rPr lang="en-GB" sz="1600" dirty="0" err="1"/>
              <a:t>pulse</a:t>
            </a:r>
            <a:r>
              <a:rPr lang="en-GB" sz="1600" baseline="-25000" dirty="0" err="1"/>
              <a:t>n</a:t>
            </a:r>
            <a:r>
              <a:rPr lang="en-GB" sz="1600" dirty="0"/>
              <a:t> (RF feedback gives long term performance)</a:t>
            </a:r>
          </a:p>
          <a:p>
            <a:pPr>
              <a:buClrTx/>
              <a:buSzTx/>
              <a:buFont typeface="+mj-lt"/>
              <a:buAutoNum type="arabicPeriod"/>
              <a:defRPr/>
            </a:pPr>
            <a:r>
              <a:rPr lang="en-GB" sz="2000" dirty="0" smtClean="0"/>
              <a:t>Consider integration issues (machine layout, maintenance, </a:t>
            </a:r>
            <a:r>
              <a:rPr lang="en-GB" sz="2000" dirty="0" err="1" smtClean="0"/>
              <a:t>etc</a:t>
            </a:r>
            <a:r>
              <a:rPr lang="en-GB" sz="2000" dirty="0" smtClean="0"/>
              <a:t>)</a:t>
            </a:r>
            <a:endParaRPr lang="en-GB" sz="2000" dirty="0"/>
          </a:p>
          <a:p>
            <a:pPr lvl="0">
              <a:buClrTx/>
              <a:buSzTx/>
              <a:buFont typeface="Arial" charset="0"/>
              <a:buChar char="•"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71739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Modulator specification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187623" y="1556792"/>
            <a:ext cx="7705551" cy="4609058"/>
          </a:xfrm>
        </p:spPr>
        <p:txBody>
          <a:bodyPr/>
          <a:lstStyle/>
          <a:p>
            <a:pPr marL="0" lvl="0" indent="0">
              <a:buClrTx/>
              <a:buSzTx/>
              <a:buNone/>
              <a:defRPr/>
            </a:pPr>
            <a:r>
              <a:rPr lang="en-US" sz="2400" dirty="0" smtClean="0"/>
              <a:t>Other important specifications to consider</a:t>
            </a:r>
            <a:endParaRPr lang="en-US" sz="2400" dirty="0"/>
          </a:p>
          <a:p>
            <a:pPr lvl="0">
              <a:buClrTx/>
              <a:buSzTx/>
              <a:buFont typeface="+mj-lt"/>
              <a:buAutoNum type="arabicPeriod"/>
              <a:defRPr/>
            </a:pPr>
            <a:r>
              <a:rPr lang="en-US" sz="2000" dirty="0" smtClean="0"/>
              <a:t>Voltage ripple </a:t>
            </a:r>
            <a:r>
              <a:rPr lang="en-US" sz="2000" dirty="0"/>
              <a:t>requirement will come from LLRF </a:t>
            </a:r>
            <a:r>
              <a:rPr lang="en-US" sz="2000" dirty="0" smtClean="0"/>
              <a:t>requirements</a:t>
            </a:r>
          </a:p>
          <a:p>
            <a:pPr lvl="1">
              <a:buClrTx/>
              <a:buSzTx/>
              <a:defRPr/>
            </a:pPr>
            <a:r>
              <a:rPr lang="en-US" sz="1600" dirty="0" smtClean="0"/>
              <a:t>Requires to </a:t>
            </a:r>
            <a:r>
              <a:rPr lang="en-US" sz="1600" dirty="0"/>
              <a:t>be specified in frequency and </a:t>
            </a:r>
            <a:r>
              <a:rPr lang="en-US" sz="1600" dirty="0" smtClean="0"/>
              <a:t>amplitude (typically 0.1%)</a:t>
            </a:r>
            <a:endParaRPr lang="en-US" sz="1600" dirty="0"/>
          </a:p>
          <a:p>
            <a:pPr lvl="0">
              <a:buClrTx/>
              <a:buSzTx/>
              <a:buFont typeface="+mj-lt"/>
              <a:buAutoNum type="arabicPeriod"/>
              <a:defRPr/>
            </a:pPr>
            <a:r>
              <a:rPr lang="en-US" sz="2000" dirty="0" smtClean="0"/>
              <a:t>Parallel connection of klystrons</a:t>
            </a:r>
          </a:p>
          <a:p>
            <a:pPr lvl="1">
              <a:buClrTx/>
              <a:buSzTx/>
              <a:defRPr/>
            </a:pPr>
            <a:r>
              <a:rPr lang="en-US" sz="1600" dirty="0" smtClean="0"/>
              <a:t>Verify </a:t>
            </a:r>
            <a:r>
              <a:rPr lang="en-US" sz="1600" dirty="0" smtClean="0"/>
              <a:t>sharing/balancing for several klystrons per </a:t>
            </a:r>
            <a:r>
              <a:rPr lang="en-US" sz="1600" dirty="0" smtClean="0"/>
              <a:t>modulator</a:t>
            </a:r>
          </a:p>
          <a:p>
            <a:pPr lvl="1">
              <a:buClrTx/>
              <a:buSzTx/>
              <a:defRPr/>
            </a:pPr>
            <a:r>
              <a:rPr lang="en-US" sz="1600" dirty="0" smtClean="0"/>
              <a:t>However already done in SNS using LLRF </a:t>
            </a:r>
            <a:endParaRPr lang="en-US" sz="1600" dirty="0" smtClean="0"/>
          </a:p>
          <a:p>
            <a:pPr lvl="0">
              <a:buClrTx/>
              <a:buSzTx/>
              <a:buFont typeface="+mj-lt"/>
              <a:buAutoNum type="arabicPeriod"/>
              <a:defRPr/>
            </a:pPr>
            <a:r>
              <a:rPr lang="en-US" sz="2000" dirty="0" smtClean="0"/>
              <a:t>Operation over a wide power range required </a:t>
            </a:r>
            <a:endParaRPr lang="en-US" sz="2000" dirty="0"/>
          </a:p>
          <a:p>
            <a:pPr lvl="1">
              <a:buClrTx/>
              <a:buSzTx/>
              <a:defRPr/>
            </a:pPr>
            <a:r>
              <a:rPr lang="en-US" sz="1600" dirty="0" err="1" smtClean="0"/>
              <a:t>Pmax</a:t>
            </a:r>
            <a:r>
              <a:rPr lang="en-US" sz="1600" dirty="0" smtClean="0"/>
              <a:t> ≥ 10x </a:t>
            </a:r>
            <a:r>
              <a:rPr lang="en-US" sz="1600" dirty="0" err="1" smtClean="0"/>
              <a:t>Pmin</a:t>
            </a:r>
            <a:endParaRPr lang="en-US" sz="1600" dirty="0" smtClean="0"/>
          </a:p>
          <a:p>
            <a:pPr lvl="1">
              <a:buClrTx/>
              <a:buSzTx/>
              <a:defRPr/>
            </a:pPr>
            <a:r>
              <a:rPr lang="en-US" sz="1600" dirty="0" smtClean="0"/>
              <a:t>Light loading may preclude some topologies (</a:t>
            </a:r>
            <a:r>
              <a:rPr lang="en-US" sz="1600" dirty="0" err="1" smtClean="0"/>
              <a:t>eg</a:t>
            </a:r>
            <a:r>
              <a:rPr lang="en-US" sz="1600" dirty="0" smtClean="0"/>
              <a:t> bouncer)</a:t>
            </a:r>
            <a:endParaRPr lang="en-US" sz="1600" dirty="0" smtClean="0"/>
          </a:p>
          <a:p>
            <a:pPr lvl="1">
              <a:buClrTx/>
              <a:buSzTx/>
              <a:defRPr/>
            </a:pPr>
            <a:r>
              <a:rPr lang="en-US" sz="1600" dirty="0" smtClean="0"/>
              <a:t>Connection of systems in parallel will resolve most issues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9970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Uppsala 14/12/11 - Modulators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Modulator for RF Powering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400" dirty="0" smtClean="0"/>
              <a:t>The following parameters follow from RF specification…</a:t>
            </a:r>
          </a:p>
          <a:p>
            <a:pPr lvl="1"/>
            <a:r>
              <a:rPr lang="en-US" sz="1600" dirty="0"/>
              <a:t>e</a:t>
            </a:r>
            <a:r>
              <a:rPr lang="en-US" sz="1600" dirty="0" smtClean="0"/>
              <a:t>xample from ESS requirements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574328"/>
              </p:ext>
            </p:extLst>
          </p:nvPr>
        </p:nvGraphicFramePr>
        <p:xfrm>
          <a:off x="1043608" y="1916832"/>
          <a:ext cx="7560840" cy="445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36504"/>
                <a:gridCol w="3024336"/>
              </a:tblGrid>
              <a:tr h="226824">
                <a:tc>
                  <a:txBody>
                    <a:bodyPr/>
                    <a:lstStyle/>
                    <a:p>
                      <a:r>
                        <a:rPr lang="en-GB" dirty="0" smtClean="0"/>
                        <a:t>Max power/modulator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4.5M</a:t>
                      </a:r>
                      <a:r>
                        <a:rPr lang="en-GB" dirty="0" smtClean="0"/>
                        <a:t>W</a:t>
                      </a:r>
                      <a:endParaRPr lang="en-GB" dirty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en-GB" dirty="0" smtClean="0"/>
                        <a:t>Min power/modulator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65kW ?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voltage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 kV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Flat</a:t>
                      </a:r>
                      <a:r>
                        <a:rPr lang="en-GB" baseline="0" dirty="0" smtClean="0"/>
                        <a:t> top (f</a:t>
                      </a:r>
                      <a:r>
                        <a:rPr lang="en-GB" dirty="0" smtClean="0"/>
                        <a:t>ill + beam time + empty)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3.5 </a:t>
                      </a:r>
                      <a:r>
                        <a:rPr lang="en-GB" dirty="0" err="1" smtClean="0"/>
                        <a:t>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Rise/fall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ms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/ 0.3ms?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2832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Repetition rate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14Hz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Droop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% ?</a:t>
                      </a:r>
                      <a:endParaRPr lang="en-GB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Voltage Ripple (magnitude and</a:t>
                      </a:r>
                      <a:r>
                        <a:rPr lang="en-US" baseline="0" dirty="0" smtClean="0"/>
                        <a:t> frequency)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0.1% above 10kHz ?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Nb</a:t>
                      </a:r>
                      <a:r>
                        <a:rPr lang="en-GB" baseline="0" dirty="0" smtClean="0"/>
                        <a:t> of modulators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~110</a:t>
                      </a:r>
                      <a:endParaRPr lang="en-GB" dirty="0"/>
                    </a:p>
                  </a:txBody>
                  <a:tcPr/>
                </a:tc>
              </a:tr>
              <a:tr h="386720">
                <a:tc>
                  <a:txBody>
                    <a:bodyPr/>
                    <a:lstStyle/>
                    <a:p>
                      <a:r>
                        <a:rPr lang="en-US" dirty="0" smtClean="0"/>
                        <a:t>Max energy delivered</a:t>
                      </a:r>
                      <a:r>
                        <a:rPr lang="en-US" baseline="0" dirty="0" smtClean="0"/>
                        <a:t> to </a:t>
                      </a:r>
                      <a:r>
                        <a:rPr lang="en-US" dirty="0" smtClean="0"/>
                        <a:t>arc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&lt;10 J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MTBF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100 000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hrs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?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Availability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99.8 % ?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47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Modulator topology </a:t>
            </a:r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323528" y="1556792"/>
            <a:ext cx="8569647" cy="460905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5 topologies highlighted</a:t>
            </a:r>
          </a:p>
          <a:p>
            <a:r>
              <a:rPr lang="en-US" sz="2000" dirty="0" smtClean="0"/>
              <a:t>Topologies </a:t>
            </a:r>
            <a:r>
              <a:rPr lang="en-US" sz="2000" dirty="0" smtClean="0"/>
              <a:t>known to already</a:t>
            </a:r>
            <a:r>
              <a:rPr lang="en-US" sz="2000" dirty="0"/>
              <a:t> operate</a:t>
            </a:r>
            <a:r>
              <a:rPr lang="en-US" sz="2000" dirty="0" smtClean="0"/>
              <a:t> with long pulse applications</a:t>
            </a:r>
          </a:p>
          <a:p>
            <a:r>
              <a:rPr lang="en-US" sz="2000" dirty="0" smtClean="0"/>
              <a:t>Future topologies thought to be well adapted to long pulse applications</a:t>
            </a:r>
          </a:p>
          <a:p>
            <a:r>
              <a:rPr lang="en-US" sz="2000" dirty="0" smtClean="0"/>
              <a:t>Assessment </a:t>
            </a:r>
            <a:r>
              <a:rPr lang="en-US" sz="2000" dirty="0" smtClean="0"/>
              <a:t>of some </a:t>
            </a:r>
            <a:r>
              <a:rPr lang="en-US" sz="2000" dirty="0" smtClean="0"/>
              <a:t>advantages and disadvantages of each </a:t>
            </a:r>
            <a:r>
              <a:rPr lang="en-US" sz="2000" dirty="0" smtClean="0"/>
              <a:t>topology</a:t>
            </a:r>
          </a:p>
          <a:p>
            <a:r>
              <a:rPr lang="en-US" sz="2000" dirty="0" smtClean="0"/>
              <a:t>Some topologies in the market are a mix of more than one concept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I do not claim this list is exhaustive!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85394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Uppsala 14/12/11 - Modulators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CBA15B-C0FF-4360-8A7E-BDEC7DED7674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Bouncer and pulse transformer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u="sng" dirty="0" smtClean="0"/>
              <a:t>Charger</a:t>
            </a:r>
            <a:r>
              <a:rPr lang="en-GB" sz="1800" dirty="0" smtClean="0"/>
              <a:t>:  Classical resonant topology for charging the capacitor.</a:t>
            </a:r>
          </a:p>
          <a:p>
            <a:r>
              <a:rPr lang="en-GB" sz="1800" u="sng" dirty="0" smtClean="0"/>
              <a:t>Storage capacitor</a:t>
            </a:r>
            <a:r>
              <a:rPr lang="en-GB" sz="1800" dirty="0" smtClean="0"/>
              <a:t>: The pulsed power is collected by an intermediate storage capacitor before being transmitted through the switch.</a:t>
            </a:r>
          </a:p>
          <a:p>
            <a:r>
              <a:rPr lang="en-GB" sz="1800" u="sng" dirty="0" smtClean="0"/>
              <a:t>Switch</a:t>
            </a:r>
            <a:r>
              <a:rPr lang="en-GB" sz="1800" dirty="0" smtClean="0"/>
              <a:t>:  High voltage, high current solid state switch.</a:t>
            </a:r>
          </a:p>
          <a:p>
            <a:r>
              <a:rPr lang="en-GB" sz="1800" u="sng" dirty="0" smtClean="0"/>
              <a:t>Pulse transformer</a:t>
            </a:r>
            <a:r>
              <a:rPr lang="en-GB" sz="1800" dirty="0" smtClean="0"/>
              <a:t>:  The pulse is generated at high current lower voltage at the primary side of the pulse transformer.</a:t>
            </a:r>
          </a:p>
          <a:p>
            <a:r>
              <a:rPr lang="en-GB" sz="1800" u="sng" dirty="0" smtClean="0"/>
              <a:t>Voltage droop compensation</a:t>
            </a:r>
            <a:r>
              <a:rPr lang="en-GB" sz="1800" dirty="0" smtClean="0"/>
              <a:t>:  Voltage compensator for the droop occurring in the storage capacitor during the pulse discharge.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717032"/>
            <a:ext cx="734377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79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Uppsala 14/12/11 - Modulators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CBA15B-C0FF-4360-8A7E-BDEC7DED7674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Bouncer and pulse transformer</a:t>
            </a:r>
            <a:endParaRPr lang="en-GB" sz="3600" dirty="0" smtClean="0"/>
          </a:p>
        </p:txBody>
      </p:sp>
      <p:sp>
        <p:nvSpPr>
          <p:cNvPr id="8196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dirty="0" smtClean="0"/>
              <a:t>Used by:</a:t>
            </a:r>
          </a:p>
          <a:p>
            <a:pPr lvl="1"/>
            <a:r>
              <a:rPr lang="en-US" sz="1400" dirty="0" err="1" smtClean="0"/>
              <a:t>Fermilab</a:t>
            </a:r>
            <a:r>
              <a:rPr lang="en-US" sz="1400" dirty="0"/>
              <a:t> </a:t>
            </a:r>
            <a:r>
              <a:rPr lang="en-US" sz="1400" dirty="0" smtClean="0"/>
              <a:t>(</a:t>
            </a:r>
            <a:r>
              <a:rPr lang="en-US" sz="1400" dirty="0" err="1" smtClean="0"/>
              <a:t>Tevatron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CERN (LINAC4)</a:t>
            </a:r>
          </a:p>
          <a:p>
            <a:pPr lvl="1"/>
            <a:endParaRPr lang="en-US" sz="1400" dirty="0"/>
          </a:p>
          <a:p>
            <a:pPr lvl="1"/>
            <a:r>
              <a:rPr lang="en-US" sz="1400" dirty="0" smtClean="0"/>
              <a:t>Pulse transformer size scales with voltage and pulse width</a:t>
            </a:r>
          </a:p>
          <a:p>
            <a:pPr lvl="1"/>
            <a:r>
              <a:rPr lang="en-US" sz="1400" dirty="0" smtClean="0"/>
              <a:t>Primary voltage and current is mainly determined by switch technology, capacitor volume, transformer design</a:t>
            </a:r>
          </a:p>
          <a:p>
            <a:pPr lvl="1"/>
            <a:r>
              <a:rPr lang="en-US" sz="1400" dirty="0" smtClean="0"/>
              <a:t>Oil volume (transformer): ~800 </a:t>
            </a:r>
            <a:r>
              <a:rPr lang="en-US" sz="1400" dirty="0" err="1" smtClean="0"/>
              <a:t>litres</a:t>
            </a:r>
            <a:endParaRPr lang="en-GB" sz="1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250654"/>
            <a:ext cx="734377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66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Bouncer and pulse transformer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Advantages</a:t>
            </a:r>
          </a:p>
          <a:p>
            <a:r>
              <a:rPr lang="en-US" sz="2000" dirty="0" smtClean="0"/>
              <a:t>The power circuit is simple and reliable.</a:t>
            </a:r>
          </a:p>
          <a:p>
            <a:r>
              <a:rPr lang="en-US" sz="2000" dirty="0" smtClean="0"/>
              <a:t>All electronic active devices are at medium voltage level</a:t>
            </a:r>
          </a:p>
          <a:p>
            <a:r>
              <a:rPr lang="en-US" sz="2000" dirty="0" smtClean="0"/>
              <a:t>No voltage ripple on the flat-top</a:t>
            </a:r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Disadvantages</a:t>
            </a:r>
            <a:endParaRPr lang="en-US" sz="2000" dirty="0"/>
          </a:p>
          <a:p>
            <a:r>
              <a:rPr lang="en-US" sz="2000" dirty="0" smtClean="0"/>
              <a:t>Large pulse transformer and LC resonant bouncer volume for long </a:t>
            </a:r>
            <a:r>
              <a:rPr lang="en-US" sz="2000" dirty="0" smtClean="0"/>
              <a:t>pulses</a:t>
            </a:r>
          </a:p>
          <a:p>
            <a:r>
              <a:rPr lang="en-US" sz="2000" dirty="0" smtClean="0"/>
              <a:t>Limited sources for pulse transformer</a:t>
            </a:r>
            <a:endParaRPr lang="en-US" sz="2000" dirty="0" smtClean="0"/>
          </a:p>
          <a:p>
            <a:r>
              <a:rPr lang="en-US" sz="2000" dirty="0" smtClean="0"/>
              <a:t>Slow rise and fall times</a:t>
            </a:r>
          </a:p>
          <a:p>
            <a:r>
              <a:rPr lang="en-US" sz="2000" dirty="0" smtClean="0"/>
              <a:t>Reverse voltage on the klystron to demagnetize the pulse transformer limits the duty cycle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9801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Uppsala 14/12/11 - Modulators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CBA15B-C0FF-4360-8A7E-BDEC7DED7674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Direct switch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2000" u="sng" dirty="0" smtClean="0"/>
              <a:t>Charger</a:t>
            </a:r>
            <a:r>
              <a:rPr lang="en-GB" sz="2000" dirty="0" smtClean="0"/>
              <a:t>:  Very high voltage capacitor charger.</a:t>
            </a:r>
          </a:p>
          <a:p>
            <a:r>
              <a:rPr lang="en-GB" sz="2000" u="sng" dirty="0" smtClean="0"/>
              <a:t>Storage capacitor</a:t>
            </a:r>
            <a:r>
              <a:rPr lang="en-GB" sz="2000" dirty="0" smtClean="0"/>
              <a:t>: Capacitors rated for the full voltage. Very high energy storage.</a:t>
            </a:r>
          </a:p>
          <a:p>
            <a:r>
              <a:rPr lang="en-GB" sz="2000" u="sng" dirty="0" smtClean="0"/>
              <a:t>Switch</a:t>
            </a:r>
            <a:r>
              <a:rPr lang="en-GB" sz="2000" dirty="0" smtClean="0"/>
              <a:t>:  Full rated voltage slid-state switch.</a:t>
            </a:r>
          </a:p>
          <a:p>
            <a:r>
              <a:rPr lang="en-GB" sz="2000" u="sng" dirty="0" smtClean="0"/>
              <a:t>Voltage droop compensation</a:t>
            </a:r>
            <a:r>
              <a:rPr lang="en-GB" sz="2000" dirty="0" smtClean="0"/>
              <a:t>:  None. The droop is determined by the capacitor bank size.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284984"/>
            <a:ext cx="7236377" cy="287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16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Uppsala 14/12/11 - Modulators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CBA15B-C0FF-4360-8A7E-BDEC7DED7674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Direct switch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dirty="0" smtClean="0"/>
              <a:t>Other accelerator users</a:t>
            </a:r>
          </a:p>
          <a:p>
            <a:pPr lvl="1"/>
            <a:r>
              <a:rPr lang="en-US" sz="1400" dirty="0" smtClean="0"/>
              <a:t>RAL</a:t>
            </a:r>
          </a:p>
          <a:p>
            <a:pPr lvl="1"/>
            <a:r>
              <a:rPr lang="en-US" sz="1400" dirty="0" smtClean="0"/>
              <a:t>APS</a:t>
            </a:r>
          </a:p>
          <a:p>
            <a:pPr lvl="1"/>
            <a:endParaRPr lang="en-US" sz="1400" dirty="0"/>
          </a:p>
          <a:p>
            <a:r>
              <a:rPr lang="en-US" sz="1800" dirty="0" smtClean="0"/>
              <a:t>Modulator oil volume: ~2000 </a:t>
            </a:r>
            <a:r>
              <a:rPr lang="en-US" sz="1800" dirty="0" err="1" smtClean="0"/>
              <a:t>litres</a:t>
            </a:r>
            <a:endParaRPr lang="en-US" sz="1800" dirty="0" smtClean="0"/>
          </a:p>
          <a:p>
            <a:pPr lvl="1"/>
            <a:endParaRPr lang="en-GB" sz="1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284984"/>
            <a:ext cx="7236377" cy="287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43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Switch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Advantages</a:t>
            </a:r>
          </a:p>
          <a:p>
            <a:r>
              <a:rPr lang="en-US" sz="2400" dirty="0" smtClean="0"/>
              <a:t>Fast rise/fall times</a:t>
            </a:r>
          </a:p>
          <a:p>
            <a:r>
              <a:rPr lang="en-US" sz="2400" dirty="0" smtClean="0"/>
              <a:t>Large range of pulse lengths and pulse repetition rate</a:t>
            </a:r>
          </a:p>
          <a:p>
            <a:r>
              <a:rPr lang="en-US" sz="2400" dirty="0" smtClean="0"/>
              <a:t>No reverse voltage (no pulse transformer)</a:t>
            </a:r>
          </a:p>
          <a:p>
            <a:r>
              <a:rPr lang="en-US" sz="2400" dirty="0" smtClean="0"/>
              <a:t>Relatively compact due to most parts being in oil</a:t>
            </a:r>
          </a:p>
          <a:p>
            <a:r>
              <a:rPr lang="en-US" sz="2400" dirty="0" smtClean="0"/>
              <a:t>No voltage ripple on flat top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Disadvantages</a:t>
            </a:r>
            <a:endParaRPr lang="en-US" sz="2400" dirty="0"/>
          </a:p>
          <a:p>
            <a:r>
              <a:rPr lang="en-US" sz="2400" dirty="0" smtClean="0"/>
              <a:t>All components immersed in oil, problematic for operation</a:t>
            </a:r>
          </a:p>
          <a:p>
            <a:r>
              <a:rPr lang="en-US" sz="2400" dirty="0" smtClean="0"/>
              <a:t>Reliability in arc is entirely dependent on switch</a:t>
            </a:r>
          </a:p>
          <a:p>
            <a:r>
              <a:rPr lang="en-US" sz="2400" dirty="0" smtClean="0"/>
              <a:t>100kV IGBT switch assembly required (not widely available)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5956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051720" y="1412776"/>
            <a:ext cx="6841454" cy="4753074"/>
          </a:xfrm>
        </p:spPr>
        <p:txBody>
          <a:bodyPr/>
          <a:lstStyle/>
          <a:p>
            <a:r>
              <a:rPr lang="en-US" dirty="0" smtClean="0"/>
              <a:t>Modulator specification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riteria and concepts</a:t>
            </a:r>
          </a:p>
          <a:p>
            <a:r>
              <a:rPr lang="en-US" dirty="0" smtClean="0"/>
              <a:t>Modulator design</a:t>
            </a:r>
          </a:p>
          <a:p>
            <a:pPr lvl="1"/>
            <a:r>
              <a:rPr lang="en-US" dirty="0" smtClean="0"/>
              <a:t>Topology selection</a:t>
            </a:r>
          </a:p>
          <a:p>
            <a:pPr lvl="1"/>
            <a:r>
              <a:rPr lang="en-US" dirty="0" smtClean="0"/>
              <a:t>Commercial v in-house</a:t>
            </a:r>
          </a:p>
          <a:p>
            <a:pPr lvl="1"/>
            <a:r>
              <a:rPr lang="en-US" dirty="0" smtClean="0"/>
              <a:t>Prototyping</a:t>
            </a:r>
          </a:p>
          <a:p>
            <a:r>
              <a:rPr lang="en-US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40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Uppsala 14/12/11 - Modulators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CBA15B-C0FF-4360-8A7E-BDEC7DED7674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Interleaved DC/DC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u="sng" dirty="0" smtClean="0"/>
              <a:t>Charger</a:t>
            </a:r>
            <a:r>
              <a:rPr lang="en-GB" sz="1800" dirty="0" smtClean="0"/>
              <a:t>:  Distributed across many smaller modules. Connected to multi-secondary winding interface </a:t>
            </a:r>
            <a:r>
              <a:rPr lang="en-GB" sz="1800" dirty="0" smtClean="0"/>
              <a:t>transformer (also possible to have multiple primaries)</a:t>
            </a:r>
            <a:endParaRPr lang="en-GB" sz="1800" dirty="0" smtClean="0"/>
          </a:p>
          <a:p>
            <a:r>
              <a:rPr lang="en-GB" sz="1800" u="sng" dirty="0" smtClean="0"/>
              <a:t>Storage capacitor</a:t>
            </a:r>
            <a:r>
              <a:rPr lang="en-GB" sz="1800" dirty="0" smtClean="0"/>
              <a:t>: Smaller ~1kV rated capacitors distributed across many modules.</a:t>
            </a:r>
          </a:p>
          <a:p>
            <a:r>
              <a:rPr lang="en-GB" sz="1800" u="sng" dirty="0" smtClean="0"/>
              <a:t>Switch</a:t>
            </a:r>
            <a:r>
              <a:rPr lang="en-GB" sz="1800" dirty="0" smtClean="0"/>
              <a:t>:  Standard solid-state switch.</a:t>
            </a:r>
          </a:p>
          <a:p>
            <a:r>
              <a:rPr lang="en-GB" sz="1800" u="sng" dirty="0" smtClean="0"/>
              <a:t>Voltage droop compensation</a:t>
            </a:r>
            <a:r>
              <a:rPr lang="en-GB" sz="1800" dirty="0" smtClean="0"/>
              <a:t>: Can operate without compensation, or by using a pulse-modulation technique to obtain desired output characteristics.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501008"/>
            <a:ext cx="6120680" cy="273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43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Uppsala 14/12/11 - Modulators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CBA15B-C0FF-4360-8A7E-BDEC7DED7674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Interleaved DC/DC</a:t>
            </a:r>
            <a:endParaRPr lang="en-GB" sz="3600" dirty="0" smtClean="0"/>
          </a:p>
        </p:txBody>
      </p:sp>
      <p:sp>
        <p:nvSpPr>
          <p:cNvPr id="8196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dirty="0" smtClean="0"/>
              <a:t>Used by</a:t>
            </a:r>
          </a:p>
          <a:p>
            <a:pPr lvl="1"/>
            <a:r>
              <a:rPr lang="en-US" sz="1400" dirty="0" smtClean="0"/>
              <a:t>DESY (XFEL)</a:t>
            </a:r>
          </a:p>
          <a:p>
            <a:pPr lvl="1"/>
            <a:endParaRPr lang="en-US" sz="1400" dirty="0" smtClean="0"/>
          </a:p>
          <a:p>
            <a:r>
              <a:rPr lang="en-US" sz="1800" dirty="0" smtClean="0"/>
              <a:t>Oil volume (transformer): ~800 </a:t>
            </a:r>
            <a:r>
              <a:rPr lang="en-US" sz="1800" dirty="0" err="1" smtClean="0"/>
              <a:t>litres</a:t>
            </a:r>
            <a:endParaRPr lang="en-GB" sz="18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213822"/>
            <a:ext cx="6912768" cy="3088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47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Interleaved DC/DC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Advantages</a:t>
            </a:r>
          </a:p>
          <a:p>
            <a:r>
              <a:rPr lang="en-US" sz="2000" dirty="0" smtClean="0"/>
              <a:t>Active demagnetization of the pulse transformer possible</a:t>
            </a:r>
          </a:p>
          <a:p>
            <a:r>
              <a:rPr lang="en-US" sz="2000" dirty="0" smtClean="0"/>
              <a:t>Intrinsic active droop compensation</a:t>
            </a:r>
          </a:p>
          <a:p>
            <a:r>
              <a:rPr lang="en-US" sz="2000" dirty="0" smtClean="0"/>
              <a:t>Active klystron arc extinction possible</a:t>
            </a:r>
          </a:p>
          <a:p>
            <a:r>
              <a:rPr lang="en-US" sz="2000" dirty="0" smtClean="0"/>
              <a:t>All electronics at medium voltage</a:t>
            </a:r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Disadvantages</a:t>
            </a:r>
            <a:endParaRPr lang="en-US" sz="2000" dirty="0"/>
          </a:p>
          <a:p>
            <a:r>
              <a:rPr lang="en-US" sz="2000" dirty="0" smtClean="0"/>
              <a:t>HF ripple in flat-top</a:t>
            </a:r>
          </a:p>
          <a:p>
            <a:r>
              <a:rPr lang="en-US" sz="2000" dirty="0" smtClean="0"/>
              <a:t>Thermal cycling of semiconductors in hard switching</a:t>
            </a:r>
          </a:p>
          <a:p>
            <a:r>
              <a:rPr lang="en-US" sz="2000" dirty="0" smtClean="0"/>
              <a:t>Two special transformers (input and output)</a:t>
            </a:r>
          </a:p>
          <a:p>
            <a:r>
              <a:rPr lang="en-US" sz="2000" dirty="0" smtClean="0"/>
              <a:t>Large pulse transformer for long </a:t>
            </a:r>
            <a:r>
              <a:rPr lang="en-US" sz="2000" dirty="0" smtClean="0"/>
              <a:t>pulses</a:t>
            </a:r>
          </a:p>
          <a:p>
            <a:r>
              <a:rPr lang="en-US" sz="2000" dirty="0"/>
              <a:t>Limited sources for pulse transformer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409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Uppsala 14/12/11 - Modulators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CBA15B-C0FF-4360-8A7E-BDEC7DED7674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Multiple Resonant DC/AC/DC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u="sng" dirty="0" smtClean="0"/>
              <a:t>Charger</a:t>
            </a:r>
            <a:r>
              <a:rPr lang="en-GB" sz="1800" dirty="0" smtClean="0"/>
              <a:t>:  Distributed across many smaller modules. </a:t>
            </a:r>
          </a:p>
          <a:p>
            <a:r>
              <a:rPr lang="en-GB" sz="1800" u="sng" dirty="0" smtClean="0"/>
              <a:t>Storage capacitor</a:t>
            </a:r>
            <a:r>
              <a:rPr lang="en-GB" sz="1800" dirty="0" smtClean="0"/>
              <a:t>: Smaller capacitors distributed across many modules.</a:t>
            </a:r>
          </a:p>
          <a:p>
            <a:r>
              <a:rPr lang="en-GB" sz="1800" u="sng" dirty="0" smtClean="0"/>
              <a:t>Switch</a:t>
            </a:r>
            <a:r>
              <a:rPr lang="en-GB" sz="1800" dirty="0" smtClean="0"/>
              <a:t>:  Standard solid-state switch.</a:t>
            </a:r>
          </a:p>
          <a:p>
            <a:r>
              <a:rPr lang="en-GB" sz="1800" u="sng" dirty="0" smtClean="0"/>
              <a:t>Voltage droop compensation</a:t>
            </a:r>
            <a:r>
              <a:rPr lang="en-GB" sz="1800" dirty="0" smtClean="0"/>
              <a:t>: Flat-top control is inherent in topology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66061"/>
            <a:ext cx="6322715" cy="284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95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Uppsala 14/12/11 - Modulators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CBA15B-C0FF-4360-8A7E-BDEC7DED7674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Multiple Resonant DC/AC/DC</a:t>
            </a:r>
            <a:endParaRPr lang="en-GB" sz="3600" dirty="0" smtClean="0"/>
          </a:p>
        </p:txBody>
      </p:sp>
      <p:sp>
        <p:nvSpPr>
          <p:cNvPr id="8196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dirty="0" smtClean="0"/>
              <a:t>Used by</a:t>
            </a:r>
          </a:p>
          <a:p>
            <a:pPr lvl="1"/>
            <a:r>
              <a:rPr lang="en-US" sz="1400" dirty="0" smtClean="0"/>
              <a:t>SNS</a:t>
            </a:r>
          </a:p>
          <a:p>
            <a:r>
              <a:rPr lang="en-US" sz="1800" dirty="0"/>
              <a:t>Oil volume (transformer): </a:t>
            </a:r>
            <a:r>
              <a:rPr lang="en-US" sz="1800" dirty="0" smtClean="0"/>
              <a:t>not yet </a:t>
            </a:r>
            <a:r>
              <a:rPr lang="en-US" sz="1800" dirty="0" smtClean="0"/>
              <a:t>known</a:t>
            </a:r>
            <a:endParaRPr lang="en-GB" sz="1800" dirty="0"/>
          </a:p>
          <a:p>
            <a:endParaRPr lang="en-GB" sz="1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8770987" cy="394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55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Multiple Resonant DC/AC/DC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Advantages</a:t>
            </a:r>
          </a:p>
          <a:p>
            <a:r>
              <a:rPr lang="en-US" sz="2000" dirty="0" smtClean="0"/>
              <a:t>All electronics at medium voltage</a:t>
            </a:r>
          </a:p>
          <a:p>
            <a:r>
              <a:rPr lang="en-US" sz="2000" dirty="0" smtClean="0"/>
              <a:t>Standard semiconductor switches</a:t>
            </a:r>
          </a:p>
          <a:p>
            <a:r>
              <a:rPr lang="en-US" sz="2000" dirty="0" smtClean="0"/>
              <a:t>No demagnetization required</a:t>
            </a:r>
          </a:p>
          <a:p>
            <a:r>
              <a:rPr lang="en-US" sz="2000" dirty="0" smtClean="0"/>
              <a:t>Intrinsic active droop compensation</a:t>
            </a:r>
          </a:p>
          <a:p>
            <a:r>
              <a:rPr lang="en-US" sz="2000" dirty="0" smtClean="0"/>
              <a:t>In klystron arc the resonant circuits become de-tuned</a:t>
            </a:r>
          </a:p>
          <a:p>
            <a:r>
              <a:rPr lang="en-US" sz="2000" dirty="0" smtClean="0"/>
              <a:t>Modular</a:t>
            </a:r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Disadvantages</a:t>
            </a:r>
            <a:endParaRPr lang="en-US" sz="2000" dirty="0"/>
          </a:p>
          <a:p>
            <a:r>
              <a:rPr lang="en-US" sz="2000" dirty="0" smtClean="0"/>
              <a:t>High frequency transformer design difficult</a:t>
            </a:r>
          </a:p>
          <a:p>
            <a:r>
              <a:rPr lang="en-US" sz="2000" dirty="0" smtClean="0"/>
              <a:t>Reactive power in H-bridges (some over-rating required)</a:t>
            </a:r>
          </a:p>
          <a:p>
            <a:r>
              <a:rPr lang="en-US" sz="2000" dirty="0" smtClean="0"/>
              <a:t>Relies on IGBT soft switching but this is complex</a:t>
            </a:r>
          </a:p>
          <a:p>
            <a:r>
              <a:rPr lang="en-US" sz="2000" dirty="0" smtClean="0"/>
              <a:t>Ripple on flat-top – to check if it meets reproducibility requirement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2153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State Marx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5113263" cy="5113337"/>
          </a:xfrm>
        </p:spPr>
        <p:txBody>
          <a:bodyPr/>
          <a:lstStyle/>
          <a:p>
            <a:r>
              <a:rPr lang="en-US" sz="2000" dirty="0" smtClean="0"/>
              <a:t>Developed for ILC project</a:t>
            </a:r>
          </a:p>
          <a:p>
            <a:r>
              <a:rPr lang="en-US" sz="2000" dirty="0" smtClean="0"/>
              <a:t>Several years of development already completed</a:t>
            </a:r>
          </a:p>
          <a:p>
            <a:endParaRPr lang="en-US" sz="2000" dirty="0" smtClean="0"/>
          </a:p>
          <a:p>
            <a:r>
              <a:rPr lang="en-GB" sz="2000" u="sng" dirty="0"/>
              <a:t>Charger</a:t>
            </a:r>
            <a:r>
              <a:rPr lang="en-GB" sz="2000" dirty="0"/>
              <a:t>:  </a:t>
            </a:r>
            <a:r>
              <a:rPr lang="en-GB" sz="2000" dirty="0" smtClean="0"/>
              <a:t>Normally main charger for all systems. </a:t>
            </a:r>
            <a:endParaRPr lang="en-GB" sz="2000" dirty="0"/>
          </a:p>
          <a:p>
            <a:r>
              <a:rPr lang="en-GB" sz="2000" u="sng" dirty="0"/>
              <a:t>Storage capacitor</a:t>
            </a:r>
            <a:r>
              <a:rPr lang="en-GB" sz="2000" dirty="0"/>
              <a:t>: C</a:t>
            </a:r>
            <a:r>
              <a:rPr lang="en-GB" sz="2000" dirty="0" smtClean="0"/>
              <a:t>apacitors </a:t>
            </a:r>
            <a:r>
              <a:rPr lang="en-GB" sz="2000" dirty="0"/>
              <a:t>distributed across many modules.</a:t>
            </a:r>
          </a:p>
          <a:p>
            <a:r>
              <a:rPr lang="en-GB" sz="2000" u="sng" dirty="0"/>
              <a:t>Switch</a:t>
            </a:r>
            <a:r>
              <a:rPr lang="en-GB" sz="2000" dirty="0"/>
              <a:t>:  Standard solid-state </a:t>
            </a:r>
            <a:r>
              <a:rPr lang="en-GB" sz="2000" dirty="0" smtClean="0"/>
              <a:t>switch in each module.</a:t>
            </a:r>
            <a:endParaRPr lang="en-GB" sz="2000" dirty="0"/>
          </a:p>
          <a:p>
            <a:r>
              <a:rPr lang="en-GB" sz="2000" u="sng" dirty="0"/>
              <a:t>Voltage droop compensation</a:t>
            </a:r>
            <a:r>
              <a:rPr lang="en-GB" sz="2000" dirty="0"/>
              <a:t>: Flat-top control </a:t>
            </a:r>
            <a:r>
              <a:rPr lang="en-GB" sz="2000" dirty="0" smtClean="0"/>
              <a:t>using switch-mode stage – creates a low amplitude ‘</a:t>
            </a:r>
            <a:r>
              <a:rPr lang="en-GB" sz="2000" dirty="0" err="1" smtClean="0"/>
              <a:t>sawtooth</a:t>
            </a:r>
            <a:r>
              <a:rPr lang="en-GB" sz="2000" dirty="0" smtClean="0"/>
              <a:t>’ waveform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t="8984" r="53438" b="9766"/>
          <a:stretch>
            <a:fillRect/>
          </a:stretch>
        </p:blipFill>
        <p:spPr bwMode="auto">
          <a:xfrm>
            <a:off x="5364088" y="1147511"/>
            <a:ext cx="3192462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1989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State Marx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4033143" cy="5113337"/>
          </a:xfrm>
        </p:spPr>
        <p:txBody>
          <a:bodyPr/>
          <a:lstStyle/>
          <a:p>
            <a:r>
              <a:rPr lang="en-US" sz="2000" dirty="0" smtClean="0"/>
              <a:t>Used by</a:t>
            </a:r>
          </a:p>
          <a:p>
            <a:pPr lvl="1"/>
            <a:r>
              <a:rPr lang="en-US" sz="1600" dirty="0" smtClean="0"/>
              <a:t>SLAC (advanced prototype only)</a:t>
            </a:r>
          </a:p>
          <a:p>
            <a:endParaRPr lang="en-US" sz="2000" dirty="0"/>
          </a:p>
          <a:p>
            <a:r>
              <a:rPr lang="en-US" sz="2000" dirty="0" smtClean="0"/>
              <a:t>Oil volume: none</a:t>
            </a:r>
            <a:endParaRPr lang="en-GB" sz="2000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118993" y="1500188"/>
            <a:ext cx="3022600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</a:rPr>
              <a:t>120 kV, 140A, 1.6 ms, 5 Hz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0" t="17500" r="11284" b="10834"/>
          <a:stretch>
            <a:fillRect/>
          </a:stretch>
        </p:blipFill>
        <p:spPr bwMode="auto">
          <a:xfrm>
            <a:off x="4283968" y="1928813"/>
            <a:ext cx="4659312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33056"/>
            <a:ext cx="2714625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7604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Solid State Marx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Advantages</a:t>
            </a:r>
          </a:p>
          <a:p>
            <a:r>
              <a:rPr lang="en-US" sz="2000" dirty="0" smtClean="0"/>
              <a:t>No oil or pulse transformer</a:t>
            </a:r>
          </a:p>
          <a:p>
            <a:r>
              <a:rPr lang="en-US" sz="2000" dirty="0" smtClean="0"/>
              <a:t>Standard semiconductor switches</a:t>
            </a:r>
          </a:p>
          <a:p>
            <a:r>
              <a:rPr lang="en-US" sz="2000" dirty="0" smtClean="0"/>
              <a:t>Intrinsic active droop compensation</a:t>
            </a:r>
          </a:p>
          <a:p>
            <a:r>
              <a:rPr lang="en-US" sz="2000" dirty="0" smtClean="0"/>
              <a:t>Low arc energy due to fast turn-off</a:t>
            </a:r>
          </a:p>
          <a:p>
            <a:r>
              <a:rPr lang="en-US" sz="2000" dirty="0" smtClean="0"/>
              <a:t>Modular and fault tolerant solution</a:t>
            </a:r>
          </a:p>
          <a:p>
            <a:r>
              <a:rPr lang="en-US" sz="2000" dirty="0" smtClean="0"/>
              <a:t>Development almost complete</a:t>
            </a:r>
          </a:p>
          <a:p>
            <a:r>
              <a:rPr lang="en-US" sz="2000" dirty="0" smtClean="0"/>
              <a:t>Potential to </a:t>
            </a:r>
            <a:r>
              <a:rPr lang="en-US" sz="2000" dirty="0" smtClean="0"/>
              <a:t>license design from </a:t>
            </a:r>
            <a:r>
              <a:rPr lang="en-US" sz="2000" dirty="0" smtClean="0"/>
              <a:t>SLAC?</a:t>
            </a:r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Disadvantages</a:t>
            </a:r>
            <a:endParaRPr lang="en-US" sz="2000" dirty="0"/>
          </a:p>
          <a:p>
            <a:r>
              <a:rPr lang="en-US" sz="2000" dirty="0" smtClean="0"/>
              <a:t>Fairly complex</a:t>
            </a:r>
          </a:p>
          <a:p>
            <a:r>
              <a:rPr lang="en-US" sz="2000" dirty="0" smtClean="0"/>
              <a:t>Electronics are at high voltage (EMC issues)</a:t>
            </a:r>
          </a:p>
          <a:p>
            <a:r>
              <a:rPr lang="en-US" sz="2000" dirty="0" smtClean="0"/>
              <a:t>A lot of silicon (cost?)</a:t>
            </a:r>
          </a:p>
          <a:p>
            <a:r>
              <a:rPr lang="en-US" sz="2000" dirty="0" smtClean="0"/>
              <a:t>To be validated for (even) longer pulses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6457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Comparison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000" dirty="0" smtClean="0"/>
              <a:t>See some cost scaling rules presented previously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The cost of each solution should align for industrial production quantities</a:t>
            </a:r>
          </a:p>
          <a:p>
            <a:pPr lvl="1"/>
            <a:r>
              <a:rPr lang="en-US" sz="1600" dirty="0" smtClean="0"/>
              <a:t>Resonant topology has additional R&amp;D costs compared to other solutions</a:t>
            </a:r>
          </a:p>
          <a:p>
            <a:r>
              <a:rPr lang="en-US" sz="2000" dirty="0" smtClean="0"/>
              <a:t>Modular systems may benefit additionally from increased quantities</a:t>
            </a:r>
          </a:p>
          <a:p>
            <a:endParaRPr lang="en-GB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690406"/>
              </p:ext>
            </p:extLst>
          </p:nvPr>
        </p:nvGraphicFramePr>
        <p:xfrm>
          <a:off x="467544" y="1700808"/>
          <a:ext cx="8280920" cy="2763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92288"/>
                <a:gridCol w="56886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Topology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Bouncer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Conventional technology; Pulse transformer;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</a:t>
                      </a:r>
                      <a:r>
                        <a:rPr lang="en-US" baseline="0" dirty="0" smtClean="0"/>
                        <a:t> Switch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Simplest</a:t>
                      </a:r>
                      <a:r>
                        <a:rPr lang="en-US" baseline="0" dirty="0" smtClean="0"/>
                        <a:t> solution; </a:t>
                      </a:r>
                      <a:r>
                        <a:rPr lang="en-US" dirty="0" smtClean="0"/>
                        <a:t>Proprietary technology;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Interleaved</a:t>
                      </a:r>
                      <a:r>
                        <a:rPr lang="en-US" baseline="0" dirty="0" smtClean="0"/>
                        <a:t> DC/DC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Modular; Conventional semiconductors;</a:t>
                      </a:r>
                      <a:r>
                        <a:rPr lang="en-US" baseline="0" dirty="0" smtClean="0"/>
                        <a:t> Special transformers;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Resonant</a:t>
                      </a:r>
                      <a:r>
                        <a:rPr lang="en-US" baseline="0" dirty="0" smtClean="0"/>
                        <a:t> DC/AC/DC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Modular; Conventional semiconductors; Special transformer;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Modular; Conventional semiconductors;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54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Powering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The RF specification – starting point for modulator</a:t>
            </a:r>
          </a:p>
          <a:p>
            <a:pPr lvl="1"/>
            <a:r>
              <a:rPr lang="en-US" sz="1800" dirty="0" smtClean="0"/>
              <a:t>example from ESS requirements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070984"/>
              </p:ext>
            </p:extLst>
          </p:nvPr>
        </p:nvGraphicFramePr>
        <p:xfrm>
          <a:off x="395537" y="1893560"/>
          <a:ext cx="7848873" cy="451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52285"/>
                <a:gridCol w="1227342"/>
                <a:gridCol w="1278286"/>
                <a:gridCol w="1506783"/>
                <a:gridCol w="1584177"/>
              </a:tblGrid>
              <a:tr h="22682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RFQ+DTL 352MHz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Spoke 352MHz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Elliptical 704MHz</a:t>
                      </a:r>
                    </a:p>
                    <a:p>
                      <a:pPr algn="ctr"/>
                      <a:r>
                        <a:rPr lang="en-US" dirty="0" smtClean="0"/>
                        <a:t>low-Beta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Elliptical 704MHz</a:t>
                      </a:r>
                    </a:p>
                    <a:p>
                      <a:pPr algn="ctr"/>
                      <a:r>
                        <a:rPr lang="en-US" dirty="0" smtClean="0"/>
                        <a:t>high-Beta</a:t>
                      </a:r>
                      <a:endParaRPr lang="en-GB" dirty="0" smtClean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en-GB" dirty="0" smtClean="0"/>
                        <a:t>Max power/klystron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2.6</a:t>
                      </a:r>
                      <a:r>
                        <a:rPr lang="en-GB" baseline="0" dirty="0" smtClean="0"/>
                        <a:t>M</a:t>
                      </a:r>
                      <a:r>
                        <a:rPr lang="en-GB" dirty="0" smtClean="0"/>
                        <a:t>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700kW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1100kW</a:t>
                      </a:r>
                      <a:endParaRPr lang="en-GB" dirty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en-GB" dirty="0" smtClean="0"/>
                        <a:t>Min power/klystron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130kW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65kW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700kW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time</a:t>
                      </a:r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2.9ms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Cavity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fill+empty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time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0.3ms + 0.3ms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Repetition rate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14Hz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Klystron</a:t>
                      </a:r>
                      <a:r>
                        <a:rPr lang="en-GB" baseline="0" dirty="0" smtClean="0"/>
                        <a:t> efficiency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&lt;60%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&lt;60%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Phase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precision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0.5°</a:t>
                      </a:r>
                      <a:endParaRPr lang="en-GB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Nb</a:t>
                      </a:r>
                      <a:r>
                        <a:rPr lang="en-GB" baseline="0" dirty="0" smtClean="0"/>
                        <a:t> of klystrons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 energy of arc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J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3923928" y="2780928"/>
            <a:ext cx="1152128" cy="86409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220072" y="2708920"/>
            <a:ext cx="1152128" cy="86409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‘Spoke’ </a:t>
            </a:r>
            <a:r>
              <a:rPr lang="en-US" dirty="0" smtClean="0"/>
              <a:t>Modulators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179512" y="1052513"/>
            <a:ext cx="5583113" cy="5113337"/>
          </a:xfrm>
        </p:spPr>
        <p:txBody>
          <a:bodyPr/>
          <a:lstStyle/>
          <a:p>
            <a:r>
              <a:rPr lang="en-US" sz="1600" dirty="0" err="1" smtClean="0"/>
              <a:t>Tetrodes</a:t>
            </a:r>
            <a:r>
              <a:rPr lang="en-US" sz="1600" dirty="0" smtClean="0"/>
              <a:t> and IOTs are being considered for the lower power spoke cavities, </a:t>
            </a:r>
            <a:r>
              <a:rPr lang="en-US" sz="1600" dirty="0" smtClean="0"/>
              <a:t>potentially several </a:t>
            </a:r>
            <a:r>
              <a:rPr lang="en-US" sz="1600" dirty="0" smtClean="0"/>
              <a:t>powered from the same modulator</a:t>
            </a:r>
          </a:p>
          <a:p>
            <a:r>
              <a:rPr lang="en-US" sz="1600" dirty="0" smtClean="0"/>
              <a:t>Modulators for </a:t>
            </a:r>
            <a:r>
              <a:rPr lang="en-US" sz="1600" dirty="0" smtClean="0"/>
              <a:t>these generally use DC electrical power</a:t>
            </a:r>
            <a:endParaRPr lang="en-US" sz="1600" dirty="0" smtClean="0"/>
          </a:p>
          <a:p>
            <a:pPr lvl="1"/>
            <a:r>
              <a:rPr lang="en-US" sz="1600" dirty="0" smtClean="0"/>
              <a:t>The power source is essentially the front half of a pulsed modulator (without pulse forming system)</a:t>
            </a:r>
          </a:p>
          <a:p>
            <a:pPr lvl="1"/>
            <a:r>
              <a:rPr lang="en-US" sz="1600" dirty="0" smtClean="0"/>
              <a:t>IOT’s </a:t>
            </a:r>
            <a:r>
              <a:rPr lang="en-US" sz="1600" dirty="0" smtClean="0"/>
              <a:t>now widely used in TV signal transmission</a:t>
            </a:r>
          </a:p>
          <a:p>
            <a:pPr lvl="1"/>
            <a:r>
              <a:rPr lang="en-US" sz="1600" dirty="0" smtClean="0"/>
              <a:t>Associated CW technology well </a:t>
            </a:r>
            <a:r>
              <a:rPr lang="en-US" sz="1600" dirty="0" smtClean="0"/>
              <a:t>proven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IOT’s </a:t>
            </a:r>
            <a:r>
              <a:rPr lang="en-US" sz="1600" dirty="0" smtClean="0"/>
              <a:t>and </a:t>
            </a:r>
            <a:r>
              <a:rPr lang="en-US" sz="1600" dirty="0" err="1" smtClean="0"/>
              <a:t>tetrodes</a:t>
            </a:r>
            <a:r>
              <a:rPr lang="en-US" sz="1600" dirty="0" smtClean="0"/>
              <a:t> typically operate between 10kV and 50kV </a:t>
            </a:r>
          </a:p>
          <a:p>
            <a:pPr lvl="1"/>
            <a:r>
              <a:rPr lang="en-US" sz="1600" dirty="0" smtClean="0"/>
              <a:t>Should be straightforward to find technical solution for powering of </a:t>
            </a:r>
            <a:r>
              <a:rPr lang="en-US" sz="1600" dirty="0" err="1" smtClean="0"/>
              <a:t>tetrodes</a:t>
            </a:r>
            <a:r>
              <a:rPr lang="en-US" sz="1600" dirty="0" smtClean="0"/>
              <a:t>/IOTs</a:t>
            </a:r>
          </a:p>
          <a:p>
            <a:pPr lvl="1"/>
            <a:r>
              <a:rPr lang="en-US" sz="1600" dirty="0" smtClean="0"/>
              <a:t>However important to ensure reliability and availability (and hence modularity) is considered as part of the technical solution</a:t>
            </a:r>
            <a:endParaRPr lang="en-US" sz="1600" dirty="0" smtClean="0"/>
          </a:p>
        </p:txBody>
      </p:sp>
      <p:grpSp>
        <p:nvGrpSpPr>
          <p:cNvPr id="6" name="Group 170"/>
          <p:cNvGrpSpPr>
            <a:grpSpLocks/>
          </p:cNvGrpSpPr>
          <p:nvPr/>
        </p:nvGrpSpPr>
        <p:grpSpPr bwMode="auto">
          <a:xfrm>
            <a:off x="5762625" y="1198563"/>
            <a:ext cx="3515316" cy="4765675"/>
            <a:chOff x="2426" y="755"/>
            <a:chExt cx="3740" cy="3355"/>
          </a:xfrm>
        </p:grpSpPr>
        <p:sp>
          <p:nvSpPr>
            <p:cNvPr id="7" name="Text Box 86"/>
            <p:cNvSpPr txBox="1">
              <a:spLocks noChangeArrowheads="1"/>
            </p:cNvSpPr>
            <p:nvPr/>
          </p:nvSpPr>
          <p:spPr bwMode="auto">
            <a:xfrm>
              <a:off x="4300" y="2391"/>
              <a:ext cx="1711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FF33CC"/>
                  </a:solidFill>
                </a:rPr>
                <a:t>H.V supply</a:t>
              </a:r>
            </a:p>
            <a:p>
              <a:pPr eaLnBrk="1" hangingPunct="1"/>
              <a:r>
                <a:rPr lang="en-US" sz="1400" dirty="0">
                  <a:solidFill>
                    <a:srgbClr val="FF33CC"/>
                  </a:solidFill>
                </a:rPr>
                <a:t>e.g. -36 kV / 3.2 A</a:t>
              </a:r>
            </a:p>
          </p:txBody>
        </p:sp>
        <p:sp>
          <p:nvSpPr>
            <p:cNvPr id="8" name="Text Box 87"/>
            <p:cNvSpPr txBox="1">
              <a:spLocks noChangeArrowheads="1"/>
            </p:cNvSpPr>
            <p:nvPr/>
          </p:nvSpPr>
          <p:spPr bwMode="auto">
            <a:xfrm>
              <a:off x="4286" y="2931"/>
              <a:ext cx="188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009900"/>
                  </a:solidFill>
                </a:rPr>
                <a:t>Grid supply</a:t>
              </a:r>
            </a:p>
            <a:p>
              <a:pPr eaLnBrk="1" hangingPunct="1"/>
              <a:r>
                <a:rPr lang="en-US" sz="1400" dirty="0">
                  <a:solidFill>
                    <a:srgbClr val="009900"/>
                  </a:solidFill>
                </a:rPr>
                <a:t>e.g. 150 V / 250 mA</a:t>
              </a:r>
            </a:p>
          </p:txBody>
        </p:sp>
        <p:sp>
          <p:nvSpPr>
            <p:cNvPr id="9" name="Text Box 88"/>
            <p:cNvSpPr txBox="1">
              <a:spLocks noChangeArrowheads="1"/>
            </p:cNvSpPr>
            <p:nvPr/>
          </p:nvSpPr>
          <p:spPr bwMode="auto">
            <a:xfrm>
              <a:off x="4422" y="3570"/>
              <a:ext cx="144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FF0000"/>
                  </a:solidFill>
                </a:rPr>
                <a:t>Heater supply</a:t>
              </a:r>
            </a:p>
            <a:p>
              <a:pPr eaLnBrk="1" hangingPunct="1"/>
              <a:r>
                <a:rPr lang="en-US" sz="1400" dirty="0">
                  <a:solidFill>
                    <a:srgbClr val="FF0000"/>
                  </a:solidFill>
                </a:rPr>
                <a:t>e.g. 12V / 25 A</a:t>
              </a:r>
            </a:p>
          </p:txBody>
        </p:sp>
        <p:grpSp>
          <p:nvGrpSpPr>
            <p:cNvPr id="10" name="Group 89"/>
            <p:cNvGrpSpPr>
              <a:grpSpLocks/>
            </p:cNvGrpSpPr>
            <p:nvPr/>
          </p:nvGrpSpPr>
          <p:grpSpPr bwMode="auto">
            <a:xfrm>
              <a:off x="2426" y="755"/>
              <a:ext cx="1996" cy="3355"/>
              <a:chOff x="385" y="709"/>
              <a:chExt cx="1996" cy="3355"/>
            </a:xfrm>
          </p:grpSpPr>
          <p:sp>
            <p:nvSpPr>
              <p:cNvPr id="11" name="Freeform 90"/>
              <p:cNvSpPr>
                <a:spLocks/>
              </p:cNvSpPr>
              <p:nvPr/>
            </p:nvSpPr>
            <p:spPr bwMode="auto">
              <a:xfrm>
                <a:off x="1019" y="1654"/>
                <a:ext cx="1208" cy="1626"/>
              </a:xfrm>
              <a:custGeom>
                <a:avLst/>
                <a:gdLst>
                  <a:gd name="T0" fmla="*/ 270 w 1620"/>
                  <a:gd name="T1" fmla="*/ 0 h 2430"/>
                  <a:gd name="T2" fmla="*/ 1620 w 1620"/>
                  <a:gd name="T3" fmla="*/ 0 h 2430"/>
                  <a:gd name="T4" fmla="*/ 1620 w 1620"/>
                  <a:gd name="T5" fmla="*/ 2430 h 2430"/>
                  <a:gd name="T6" fmla="*/ 0 w 1620"/>
                  <a:gd name="T7" fmla="*/ 2430 h 24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0"/>
                  <a:gd name="T13" fmla="*/ 0 h 2430"/>
                  <a:gd name="T14" fmla="*/ 1620 w 1620"/>
                  <a:gd name="T15" fmla="*/ 2430 h 24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0" h="2430">
                    <a:moveTo>
                      <a:pt x="270" y="0"/>
                    </a:moveTo>
                    <a:lnTo>
                      <a:pt x="1620" y="0"/>
                    </a:lnTo>
                    <a:lnTo>
                      <a:pt x="1620" y="2430"/>
                    </a:lnTo>
                    <a:lnTo>
                      <a:pt x="0" y="243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Rectangle 91"/>
              <p:cNvSpPr>
                <a:spLocks noChangeArrowheads="1"/>
              </p:cNvSpPr>
              <p:nvPr/>
            </p:nvSpPr>
            <p:spPr bwMode="auto">
              <a:xfrm>
                <a:off x="2145" y="2261"/>
                <a:ext cx="168" cy="62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33CC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" name="Group 92"/>
              <p:cNvGrpSpPr>
                <a:grpSpLocks/>
              </p:cNvGrpSpPr>
              <p:nvPr/>
            </p:nvGrpSpPr>
            <p:grpSpPr bwMode="auto">
              <a:xfrm>
                <a:off x="460" y="709"/>
                <a:ext cx="858" cy="1530"/>
                <a:chOff x="3030" y="5385"/>
                <a:chExt cx="495" cy="830"/>
              </a:xfrm>
            </p:grpSpPr>
            <p:sp>
              <p:nvSpPr>
                <p:cNvPr id="89" name="Freeform 93"/>
                <p:cNvSpPr>
                  <a:spLocks/>
                </p:cNvSpPr>
                <p:nvPr/>
              </p:nvSpPr>
              <p:spPr bwMode="auto">
                <a:xfrm>
                  <a:off x="3030" y="5385"/>
                  <a:ext cx="255" cy="830"/>
                </a:xfrm>
                <a:custGeom>
                  <a:avLst/>
                  <a:gdLst>
                    <a:gd name="T0" fmla="*/ 300 w 300"/>
                    <a:gd name="T1" fmla="*/ 0 h 1065"/>
                    <a:gd name="T2" fmla="*/ 0 w 300"/>
                    <a:gd name="T3" fmla="*/ 225 h 1065"/>
                    <a:gd name="T4" fmla="*/ 0 w 300"/>
                    <a:gd name="T5" fmla="*/ 585 h 1065"/>
                    <a:gd name="T6" fmla="*/ 210 w 300"/>
                    <a:gd name="T7" fmla="*/ 795 h 1065"/>
                    <a:gd name="T8" fmla="*/ 210 w 300"/>
                    <a:gd name="T9" fmla="*/ 1065 h 10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065"/>
                    <a:gd name="T17" fmla="*/ 300 w 300"/>
                    <a:gd name="T18" fmla="*/ 1065 h 106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065">
                      <a:moveTo>
                        <a:pt x="300" y="0"/>
                      </a:moveTo>
                      <a:lnTo>
                        <a:pt x="0" y="225"/>
                      </a:lnTo>
                      <a:lnTo>
                        <a:pt x="0" y="585"/>
                      </a:lnTo>
                      <a:lnTo>
                        <a:pt x="210" y="795"/>
                      </a:lnTo>
                      <a:lnTo>
                        <a:pt x="210" y="1065"/>
                      </a:lnTo>
                    </a:path>
                  </a:pathLst>
                </a:custGeom>
                <a:noFill/>
                <a:ln w="1270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0" name="Freeform 94"/>
                <p:cNvSpPr>
                  <a:spLocks/>
                </p:cNvSpPr>
                <p:nvPr/>
              </p:nvSpPr>
              <p:spPr bwMode="auto">
                <a:xfrm flipH="1">
                  <a:off x="3270" y="5385"/>
                  <a:ext cx="255" cy="830"/>
                </a:xfrm>
                <a:custGeom>
                  <a:avLst/>
                  <a:gdLst>
                    <a:gd name="T0" fmla="*/ 300 w 300"/>
                    <a:gd name="T1" fmla="*/ 0 h 1065"/>
                    <a:gd name="T2" fmla="*/ 0 w 300"/>
                    <a:gd name="T3" fmla="*/ 225 h 1065"/>
                    <a:gd name="T4" fmla="*/ 0 w 300"/>
                    <a:gd name="T5" fmla="*/ 585 h 1065"/>
                    <a:gd name="T6" fmla="*/ 210 w 300"/>
                    <a:gd name="T7" fmla="*/ 795 h 1065"/>
                    <a:gd name="T8" fmla="*/ 210 w 300"/>
                    <a:gd name="T9" fmla="*/ 1065 h 10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065"/>
                    <a:gd name="T17" fmla="*/ 300 w 300"/>
                    <a:gd name="T18" fmla="*/ 1065 h 106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065">
                      <a:moveTo>
                        <a:pt x="300" y="0"/>
                      </a:moveTo>
                      <a:lnTo>
                        <a:pt x="0" y="225"/>
                      </a:lnTo>
                      <a:lnTo>
                        <a:pt x="0" y="585"/>
                      </a:lnTo>
                      <a:lnTo>
                        <a:pt x="210" y="795"/>
                      </a:lnTo>
                      <a:lnTo>
                        <a:pt x="210" y="1065"/>
                      </a:lnTo>
                    </a:path>
                  </a:pathLst>
                </a:custGeom>
                <a:noFill/>
                <a:ln w="1270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4" name="Freeform 95"/>
              <p:cNvSpPr>
                <a:spLocks/>
              </p:cNvSpPr>
              <p:nvPr/>
            </p:nvSpPr>
            <p:spPr bwMode="auto">
              <a:xfrm>
                <a:off x="510" y="2355"/>
                <a:ext cx="261" cy="455"/>
              </a:xfrm>
              <a:custGeom>
                <a:avLst/>
                <a:gdLst>
                  <a:gd name="T0" fmla="*/ 160 w 160"/>
                  <a:gd name="T1" fmla="*/ 0 h 190"/>
                  <a:gd name="T2" fmla="*/ 160 w 160"/>
                  <a:gd name="T3" fmla="*/ 190 h 190"/>
                  <a:gd name="T4" fmla="*/ 0 w 160"/>
                  <a:gd name="T5" fmla="*/ 190 h 190"/>
                  <a:gd name="T6" fmla="*/ 0 60000 65536"/>
                  <a:gd name="T7" fmla="*/ 0 60000 65536"/>
                  <a:gd name="T8" fmla="*/ 0 60000 65536"/>
                  <a:gd name="T9" fmla="*/ 0 w 160"/>
                  <a:gd name="T10" fmla="*/ 0 h 190"/>
                  <a:gd name="T11" fmla="*/ 160 w 160"/>
                  <a:gd name="T12" fmla="*/ 190 h 1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0" h="190">
                    <a:moveTo>
                      <a:pt x="160" y="0"/>
                    </a:moveTo>
                    <a:lnTo>
                      <a:pt x="160" y="190"/>
                    </a:lnTo>
                    <a:lnTo>
                      <a:pt x="0" y="190"/>
                    </a:ln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Freeform 96"/>
              <p:cNvSpPr>
                <a:spLocks/>
              </p:cNvSpPr>
              <p:nvPr/>
            </p:nvSpPr>
            <p:spPr bwMode="auto">
              <a:xfrm flipH="1">
                <a:off x="1033" y="2355"/>
                <a:ext cx="263" cy="455"/>
              </a:xfrm>
              <a:custGeom>
                <a:avLst/>
                <a:gdLst>
                  <a:gd name="T0" fmla="*/ 160 w 160"/>
                  <a:gd name="T1" fmla="*/ 0 h 190"/>
                  <a:gd name="T2" fmla="*/ 160 w 160"/>
                  <a:gd name="T3" fmla="*/ 190 h 190"/>
                  <a:gd name="T4" fmla="*/ 0 w 160"/>
                  <a:gd name="T5" fmla="*/ 190 h 190"/>
                  <a:gd name="T6" fmla="*/ 0 60000 65536"/>
                  <a:gd name="T7" fmla="*/ 0 60000 65536"/>
                  <a:gd name="T8" fmla="*/ 0 60000 65536"/>
                  <a:gd name="T9" fmla="*/ 0 w 160"/>
                  <a:gd name="T10" fmla="*/ 0 h 190"/>
                  <a:gd name="T11" fmla="*/ 160 w 160"/>
                  <a:gd name="T12" fmla="*/ 190 h 1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0" h="190">
                    <a:moveTo>
                      <a:pt x="160" y="0"/>
                    </a:moveTo>
                    <a:lnTo>
                      <a:pt x="160" y="190"/>
                    </a:lnTo>
                    <a:lnTo>
                      <a:pt x="0" y="190"/>
                    </a:ln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Freeform 97"/>
              <p:cNvSpPr>
                <a:spLocks/>
              </p:cNvSpPr>
              <p:nvPr/>
            </p:nvSpPr>
            <p:spPr bwMode="auto">
              <a:xfrm>
                <a:off x="409" y="2027"/>
                <a:ext cx="372" cy="420"/>
              </a:xfrm>
              <a:custGeom>
                <a:avLst/>
                <a:gdLst>
                  <a:gd name="T0" fmla="*/ 300 w 320"/>
                  <a:gd name="T1" fmla="*/ 0 h 320"/>
                  <a:gd name="T2" fmla="*/ 0 w 320"/>
                  <a:gd name="T3" fmla="*/ 0 h 320"/>
                  <a:gd name="T4" fmla="*/ 0 w 320"/>
                  <a:gd name="T5" fmla="*/ 320 h 320"/>
                  <a:gd name="T6" fmla="*/ 320 w 320"/>
                  <a:gd name="T7" fmla="*/ 32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0"/>
                  <a:gd name="T13" fmla="*/ 0 h 320"/>
                  <a:gd name="T14" fmla="*/ 320 w 320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0" h="320">
                    <a:moveTo>
                      <a:pt x="300" y="0"/>
                    </a:moveTo>
                    <a:lnTo>
                      <a:pt x="0" y="0"/>
                    </a:lnTo>
                    <a:lnTo>
                      <a:pt x="0" y="320"/>
                    </a:lnTo>
                    <a:lnTo>
                      <a:pt x="320" y="320"/>
                    </a:ln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7" name="Group 98"/>
              <p:cNvGrpSpPr>
                <a:grpSpLocks/>
              </p:cNvGrpSpPr>
              <p:nvPr/>
            </p:nvGrpSpPr>
            <p:grpSpPr bwMode="auto">
              <a:xfrm>
                <a:off x="1013" y="2040"/>
                <a:ext cx="413" cy="420"/>
                <a:chOff x="8858" y="11372"/>
                <a:chExt cx="803" cy="642"/>
              </a:xfrm>
            </p:grpSpPr>
            <p:grpSp>
              <p:nvGrpSpPr>
                <p:cNvPr id="84" name="Group 99"/>
                <p:cNvGrpSpPr>
                  <a:grpSpLocks/>
                </p:cNvGrpSpPr>
                <p:nvPr/>
              </p:nvGrpSpPr>
              <p:grpSpPr bwMode="auto">
                <a:xfrm>
                  <a:off x="9446" y="11636"/>
                  <a:ext cx="215" cy="110"/>
                  <a:chOff x="2900" y="7310"/>
                  <a:chExt cx="120" cy="61"/>
                </a:xfrm>
              </p:grpSpPr>
              <p:sp>
                <p:nvSpPr>
                  <p:cNvPr id="87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2900" y="7310"/>
                    <a:ext cx="12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88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2900" y="7371"/>
                    <a:ext cx="12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85" name="Freeform 102"/>
                <p:cNvSpPr>
                  <a:spLocks/>
                </p:cNvSpPr>
                <p:nvPr/>
              </p:nvSpPr>
              <p:spPr bwMode="auto">
                <a:xfrm>
                  <a:off x="8858" y="11372"/>
                  <a:ext cx="711" cy="246"/>
                </a:xfrm>
                <a:custGeom>
                  <a:avLst/>
                  <a:gdLst>
                    <a:gd name="T0" fmla="*/ 0 w 555"/>
                    <a:gd name="T1" fmla="*/ 0 h 192"/>
                    <a:gd name="T2" fmla="*/ 555 w 555"/>
                    <a:gd name="T3" fmla="*/ 0 h 192"/>
                    <a:gd name="T4" fmla="*/ 554 w 555"/>
                    <a:gd name="T5" fmla="*/ 192 h 192"/>
                    <a:gd name="T6" fmla="*/ 0 60000 65536"/>
                    <a:gd name="T7" fmla="*/ 0 60000 65536"/>
                    <a:gd name="T8" fmla="*/ 0 60000 65536"/>
                    <a:gd name="T9" fmla="*/ 0 w 555"/>
                    <a:gd name="T10" fmla="*/ 0 h 192"/>
                    <a:gd name="T11" fmla="*/ 555 w 555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55" h="192">
                      <a:moveTo>
                        <a:pt x="0" y="0"/>
                      </a:moveTo>
                      <a:lnTo>
                        <a:pt x="555" y="0"/>
                      </a:lnTo>
                      <a:lnTo>
                        <a:pt x="554" y="192"/>
                      </a:lnTo>
                    </a:path>
                  </a:pathLst>
                </a:custGeom>
                <a:noFill/>
                <a:ln w="1270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6" name="Freeform 103"/>
                <p:cNvSpPr>
                  <a:spLocks/>
                </p:cNvSpPr>
                <p:nvPr/>
              </p:nvSpPr>
              <p:spPr bwMode="auto">
                <a:xfrm flipH="1" flipV="1">
                  <a:off x="8909" y="11745"/>
                  <a:ext cx="662" cy="269"/>
                </a:xfrm>
                <a:custGeom>
                  <a:avLst/>
                  <a:gdLst>
                    <a:gd name="T0" fmla="*/ 370 w 370"/>
                    <a:gd name="T1" fmla="*/ 0 h 150"/>
                    <a:gd name="T2" fmla="*/ 0 w 370"/>
                    <a:gd name="T3" fmla="*/ 0 h 150"/>
                    <a:gd name="T4" fmla="*/ 0 w 370"/>
                    <a:gd name="T5" fmla="*/ 150 h 150"/>
                    <a:gd name="T6" fmla="*/ 0 60000 65536"/>
                    <a:gd name="T7" fmla="*/ 0 60000 65536"/>
                    <a:gd name="T8" fmla="*/ 0 60000 65536"/>
                    <a:gd name="T9" fmla="*/ 0 w 370"/>
                    <a:gd name="T10" fmla="*/ 0 h 150"/>
                    <a:gd name="T11" fmla="*/ 370 w 370"/>
                    <a:gd name="T12" fmla="*/ 150 h 15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0" h="150">
                      <a:moveTo>
                        <a:pt x="370" y="0"/>
                      </a:moveTo>
                      <a:lnTo>
                        <a:pt x="0" y="0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1270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8" name="Text Box 104"/>
              <p:cNvSpPr txBox="1">
                <a:spLocks noChangeArrowheads="1"/>
              </p:cNvSpPr>
              <p:nvPr/>
            </p:nvSpPr>
            <p:spPr bwMode="auto">
              <a:xfrm>
                <a:off x="1569" y="2090"/>
                <a:ext cx="678" cy="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fr-FR" sz="1600">
                    <a:solidFill>
                      <a:srgbClr val="0000FF"/>
                    </a:solidFill>
                    <a:latin typeface="Times New Roman" pitchFamily="18" charset="0"/>
                  </a:rPr>
                  <a:t>RF </a:t>
                </a:r>
                <a:br>
                  <a:rPr lang="fr-FR" sz="1600">
                    <a:solidFill>
                      <a:srgbClr val="0000FF"/>
                    </a:solidFill>
                    <a:latin typeface="Times New Roman" pitchFamily="18" charset="0"/>
                  </a:rPr>
                </a:br>
                <a:r>
                  <a:rPr lang="fr-FR" sz="1600">
                    <a:solidFill>
                      <a:srgbClr val="0000FF"/>
                    </a:solidFill>
                    <a:latin typeface="Times New Roman" pitchFamily="18" charset="0"/>
                  </a:rPr>
                  <a:t>OUT</a:t>
                </a:r>
                <a:endParaRPr lang="en-US" sz="1600">
                  <a:solidFill>
                    <a:srgbClr val="0000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9" name="Freeform 105"/>
              <p:cNvSpPr>
                <a:spLocks/>
              </p:cNvSpPr>
              <p:nvPr/>
            </p:nvSpPr>
            <p:spPr bwMode="auto">
              <a:xfrm>
                <a:off x="1192" y="2135"/>
                <a:ext cx="199" cy="124"/>
              </a:xfrm>
              <a:custGeom>
                <a:avLst/>
                <a:gdLst>
                  <a:gd name="T0" fmla="*/ 130 w 140"/>
                  <a:gd name="T1" fmla="*/ 2 h 131"/>
                  <a:gd name="T2" fmla="*/ 45 w 140"/>
                  <a:gd name="T3" fmla="*/ 11 h 131"/>
                  <a:gd name="T4" fmla="*/ 0 w 140"/>
                  <a:gd name="T5" fmla="*/ 69 h 131"/>
                  <a:gd name="T6" fmla="*/ 45 w 140"/>
                  <a:gd name="T7" fmla="*/ 122 h 131"/>
                  <a:gd name="T8" fmla="*/ 140 w 140"/>
                  <a:gd name="T9" fmla="*/ 122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0"/>
                  <a:gd name="T16" fmla="*/ 0 h 131"/>
                  <a:gd name="T17" fmla="*/ 140 w 140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0" h="131">
                    <a:moveTo>
                      <a:pt x="130" y="2"/>
                    </a:moveTo>
                    <a:cubicBezTo>
                      <a:pt x="116" y="3"/>
                      <a:pt x="67" y="0"/>
                      <a:pt x="45" y="11"/>
                    </a:cubicBezTo>
                    <a:cubicBezTo>
                      <a:pt x="23" y="22"/>
                      <a:pt x="0" y="50"/>
                      <a:pt x="0" y="69"/>
                    </a:cubicBezTo>
                    <a:cubicBezTo>
                      <a:pt x="0" y="87"/>
                      <a:pt x="22" y="113"/>
                      <a:pt x="45" y="122"/>
                    </a:cubicBezTo>
                    <a:cubicBezTo>
                      <a:pt x="68" y="131"/>
                      <a:pt x="120" y="122"/>
                      <a:pt x="140" y="122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Line 106"/>
              <p:cNvSpPr>
                <a:spLocks noChangeShapeType="1"/>
              </p:cNvSpPr>
              <p:nvPr/>
            </p:nvSpPr>
            <p:spPr bwMode="auto">
              <a:xfrm>
                <a:off x="1339" y="2258"/>
                <a:ext cx="35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Freeform 107"/>
              <p:cNvSpPr>
                <a:spLocks/>
              </p:cNvSpPr>
              <p:nvPr/>
            </p:nvSpPr>
            <p:spPr bwMode="auto">
              <a:xfrm>
                <a:off x="818" y="3030"/>
                <a:ext cx="194" cy="345"/>
              </a:xfrm>
              <a:custGeom>
                <a:avLst/>
                <a:gdLst>
                  <a:gd name="T0" fmla="*/ 0 w 210"/>
                  <a:gd name="T1" fmla="*/ 480 h 480"/>
                  <a:gd name="T2" fmla="*/ 0 w 210"/>
                  <a:gd name="T3" fmla="*/ 0 h 480"/>
                  <a:gd name="T4" fmla="*/ 210 w 210"/>
                  <a:gd name="T5" fmla="*/ 0 h 480"/>
                  <a:gd name="T6" fmla="*/ 210 w 210"/>
                  <a:gd name="T7" fmla="*/ 47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0"/>
                  <a:gd name="T13" fmla="*/ 0 h 480"/>
                  <a:gd name="T14" fmla="*/ 210 w 210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0" h="480">
                    <a:moveTo>
                      <a:pt x="0" y="480"/>
                    </a:moveTo>
                    <a:lnTo>
                      <a:pt x="0" y="0"/>
                    </a:lnTo>
                    <a:lnTo>
                      <a:pt x="210" y="0"/>
                    </a:lnTo>
                    <a:lnTo>
                      <a:pt x="210" y="470"/>
                    </a:ln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Line 108"/>
              <p:cNvSpPr>
                <a:spLocks noChangeShapeType="1"/>
              </p:cNvSpPr>
              <p:nvPr/>
            </p:nvSpPr>
            <p:spPr bwMode="auto">
              <a:xfrm>
                <a:off x="809" y="3434"/>
                <a:ext cx="0" cy="4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Line 109"/>
              <p:cNvSpPr>
                <a:spLocks noChangeShapeType="1"/>
              </p:cNvSpPr>
              <p:nvPr/>
            </p:nvSpPr>
            <p:spPr bwMode="auto">
              <a:xfrm>
                <a:off x="1012" y="3430"/>
                <a:ext cx="0" cy="4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24" name="Group 110"/>
              <p:cNvGrpSpPr>
                <a:grpSpLocks/>
              </p:cNvGrpSpPr>
              <p:nvPr/>
            </p:nvGrpSpPr>
            <p:grpSpPr bwMode="auto">
              <a:xfrm>
                <a:off x="751" y="3383"/>
                <a:ext cx="116" cy="51"/>
                <a:chOff x="2900" y="7310"/>
                <a:chExt cx="120" cy="61"/>
              </a:xfrm>
            </p:grpSpPr>
            <p:sp>
              <p:nvSpPr>
                <p:cNvPr id="82" name="Line 111"/>
                <p:cNvSpPr>
                  <a:spLocks noChangeShapeType="1"/>
                </p:cNvSpPr>
                <p:nvPr/>
              </p:nvSpPr>
              <p:spPr bwMode="auto">
                <a:xfrm>
                  <a:off x="2900" y="7310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3" name="Line 112"/>
                <p:cNvSpPr>
                  <a:spLocks noChangeShapeType="1"/>
                </p:cNvSpPr>
                <p:nvPr/>
              </p:nvSpPr>
              <p:spPr bwMode="auto">
                <a:xfrm>
                  <a:off x="2900" y="7371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5" name="Group 113"/>
              <p:cNvGrpSpPr>
                <a:grpSpLocks/>
              </p:cNvGrpSpPr>
              <p:nvPr/>
            </p:nvGrpSpPr>
            <p:grpSpPr bwMode="auto">
              <a:xfrm>
                <a:off x="954" y="3375"/>
                <a:ext cx="116" cy="51"/>
                <a:chOff x="2900" y="7310"/>
                <a:chExt cx="120" cy="61"/>
              </a:xfrm>
            </p:grpSpPr>
            <p:sp>
              <p:nvSpPr>
                <p:cNvPr id="80" name="Line 114"/>
                <p:cNvSpPr>
                  <a:spLocks noChangeShapeType="1"/>
                </p:cNvSpPr>
                <p:nvPr/>
              </p:nvSpPr>
              <p:spPr bwMode="auto">
                <a:xfrm>
                  <a:off x="2900" y="7310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1" name="Line 115"/>
                <p:cNvSpPr>
                  <a:spLocks noChangeShapeType="1"/>
                </p:cNvSpPr>
                <p:nvPr/>
              </p:nvSpPr>
              <p:spPr bwMode="auto">
                <a:xfrm>
                  <a:off x="2900" y="7371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6" name="Group 116"/>
              <p:cNvGrpSpPr>
                <a:grpSpLocks/>
              </p:cNvGrpSpPr>
              <p:nvPr/>
            </p:nvGrpSpPr>
            <p:grpSpPr bwMode="auto">
              <a:xfrm>
                <a:off x="1301" y="3660"/>
                <a:ext cx="116" cy="51"/>
                <a:chOff x="2900" y="7310"/>
                <a:chExt cx="120" cy="61"/>
              </a:xfrm>
            </p:grpSpPr>
            <p:sp>
              <p:nvSpPr>
                <p:cNvPr id="78" name="Line 117"/>
                <p:cNvSpPr>
                  <a:spLocks noChangeShapeType="1"/>
                </p:cNvSpPr>
                <p:nvPr/>
              </p:nvSpPr>
              <p:spPr bwMode="auto">
                <a:xfrm>
                  <a:off x="2900" y="7310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9" name="Line 118"/>
                <p:cNvSpPr>
                  <a:spLocks noChangeShapeType="1"/>
                </p:cNvSpPr>
                <p:nvPr/>
              </p:nvSpPr>
              <p:spPr bwMode="auto">
                <a:xfrm>
                  <a:off x="2900" y="7371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27" name="Line 119"/>
              <p:cNvSpPr>
                <a:spLocks noChangeShapeType="1"/>
              </p:cNvSpPr>
              <p:nvPr/>
            </p:nvSpPr>
            <p:spPr bwMode="auto">
              <a:xfrm>
                <a:off x="808" y="2948"/>
                <a:ext cx="18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Freeform 120"/>
              <p:cNvSpPr>
                <a:spLocks/>
              </p:cNvSpPr>
              <p:nvPr/>
            </p:nvSpPr>
            <p:spPr bwMode="auto">
              <a:xfrm>
                <a:off x="455" y="2948"/>
                <a:ext cx="339" cy="444"/>
              </a:xfrm>
              <a:custGeom>
                <a:avLst/>
                <a:gdLst>
                  <a:gd name="T0" fmla="*/ 290 w 290"/>
                  <a:gd name="T1" fmla="*/ 0 h 530"/>
                  <a:gd name="T2" fmla="*/ 0 w 290"/>
                  <a:gd name="T3" fmla="*/ 0 h 530"/>
                  <a:gd name="T4" fmla="*/ 0 w 290"/>
                  <a:gd name="T5" fmla="*/ 530 h 530"/>
                  <a:gd name="T6" fmla="*/ 0 60000 65536"/>
                  <a:gd name="T7" fmla="*/ 0 60000 65536"/>
                  <a:gd name="T8" fmla="*/ 0 60000 65536"/>
                  <a:gd name="T9" fmla="*/ 0 w 290"/>
                  <a:gd name="T10" fmla="*/ 0 h 530"/>
                  <a:gd name="T11" fmla="*/ 290 w 290"/>
                  <a:gd name="T12" fmla="*/ 530 h 5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0" h="530">
                    <a:moveTo>
                      <a:pt x="290" y="0"/>
                    </a:moveTo>
                    <a:lnTo>
                      <a:pt x="0" y="0"/>
                    </a:lnTo>
                    <a:lnTo>
                      <a:pt x="0" y="530"/>
                    </a:ln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Freeform 121"/>
              <p:cNvSpPr>
                <a:spLocks/>
              </p:cNvSpPr>
              <p:nvPr/>
            </p:nvSpPr>
            <p:spPr bwMode="auto">
              <a:xfrm flipH="1">
                <a:off x="1016" y="2948"/>
                <a:ext cx="340" cy="444"/>
              </a:xfrm>
              <a:custGeom>
                <a:avLst/>
                <a:gdLst>
                  <a:gd name="T0" fmla="*/ 290 w 290"/>
                  <a:gd name="T1" fmla="*/ 0 h 530"/>
                  <a:gd name="T2" fmla="*/ 0 w 290"/>
                  <a:gd name="T3" fmla="*/ 0 h 530"/>
                  <a:gd name="T4" fmla="*/ 0 w 290"/>
                  <a:gd name="T5" fmla="*/ 530 h 530"/>
                  <a:gd name="T6" fmla="*/ 0 60000 65536"/>
                  <a:gd name="T7" fmla="*/ 0 60000 65536"/>
                  <a:gd name="T8" fmla="*/ 0 60000 65536"/>
                  <a:gd name="T9" fmla="*/ 0 w 290"/>
                  <a:gd name="T10" fmla="*/ 0 h 530"/>
                  <a:gd name="T11" fmla="*/ 290 w 290"/>
                  <a:gd name="T12" fmla="*/ 530 h 5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0" h="530">
                    <a:moveTo>
                      <a:pt x="290" y="0"/>
                    </a:moveTo>
                    <a:lnTo>
                      <a:pt x="0" y="0"/>
                    </a:lnTo>
                    <a:lnTo>
                      <a:pt x="0" y="530"/>
                    </a:ln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30" name="Group 122"/>
              <p:cNvGrpSpPr>
                <a:grpSpLocks/>
              </p:cNvGrpSpPr>
              <p:nvPr/>
            </p:nvGrpSpPr>
            <p:grpSpPr bwMode="auto">
              <a:xfrm>
                <a:off x="385" y="3383"/>
                <a:ext cx="140" cy="51"/>
                <a:chOff x="2900" y="7310"/>
                <a:chExt cx="120" cy="61"/>
              </a:xfrm>
            </p:grpSpPr>
            <p:sp>
              <p:nvSpPr>
                <p:cNvPr id="76" name="Line 123"/>
                <p:cNvSpPr>
                  <a:spLocks noChangeShapeType="1"/>
                </p:cNvSpPr>
                <p:nvPr/>
              </p:nvSpPr>
              <p:spPr bwMode="auto">
                <a:xfrm>
                  <a:off x="2900" y="7310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7" name="Line 124"/>
                <p:cNvSpPr>
                  <a:spLocks noChangeShapeType="1"/>
                </p:cNvSpPr>
                <p:nvPr/>
              </p:nvSpPr>
              <p:spPr bwMode="auto">
                <a:xfrm>
                  <a:off x="2900" y="7371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1" name="Line 125"/>
              <p:cNvSpPr>
                <a:spLocks noChangeShapeType="1"/>
              </p:cNvSpPr>
              <p:nvPr/>
            </p:nvSpPr>
            <p:spPr bwMode="auto">
              <a:xfrm>
                <a:off x="455" y="3434"/>
                <a:ext cx="0" cy="4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32" name="Group 126"/>
              <p:cNvGrpSpPr>
                <a:grpSpLocks/>
              </p:cNvGrpSpPr>
              <p:nvPr/>
            </p:nvGrpSpPr>
            <p:grpSpPr bwMode="auto">
              <a:xfrm>
                <a:off x="1286" y="3392"/>
                <a:ext cx="140" cy="51"/>
                <a:chOff x="2900" y="7310"/>
                <a:chExt cx="120" cy="61"/>
              </a:xfrm>
            </p:grpSpPr>
            <p:sp>
              <p:nvSpPr>
                <p:cNvPr id="74" name="Line 127"/>
                <p:cNvSpPr>
                  <a:spLocks noChangeShapeType="1"/>
                </p:cNvSpPr>
                <p:nvPr/>
              </p:nvSpPr>
              <p:spPr bwMode="auto">
                <a:xfrm>
                  <a:off x="2900" y="7310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5" name="Line 128"/>
                <p:cNvSpPr>
                  <a:spLocks noChangeShapeType="1"/>
                </p:cNvSpPr>
                <p:nvPr/>
              </p:nvSpPr>
              <p:spPr bwMode="auto">
                <a:xfrm>
                  <a:off x="2900" y="7371"/>
                  <a:ext cx="12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3" name="Line 129"/>
              <p:cNvSpPr>
                <a:spLocks noChangeShapeType="1"/>
              </p:cNvSpPr>
              <p:nvPr/>
            </p:nvSpPr>
            <p:spPr bwMode="auto">
              <a:xfrm>
                <a:off x="1356" y="3442"/>
                <a:ext cx="0" cy="2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Line 130"/>
              <p:cNvSpPr>
                <a:spLocks noChangeShapeType="1"/>
              </p:cNvSpPr>
              <p:nvPr/>
            </p:nvSpPr>
            <p:spPr bwMode="auto">
              <a:xfrm>
                <a:off x="1356" y="3711"/>
                <a:ext cx="0" cy="16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AutoShape 131"/>
              <p:cNvSpPr>
                <a:spLocks noChangeArrowheads="1"/>
              </p:cNvSpPr>
              <p:nvPr/>
            </p:nvSpPr>
            <p:spPr bwMode="auto">
              <a:xfrm>
                <a:off x="476" y="3765"/>
                <a:ext cx="297" cy="59"/>
              </a:xfrm>
              <a:prstGeom prst="leftRightArrow">
                <a:avLst>
                  <a:gd name="adj1" fmla="val 50000"/>
                  <a:gd name="adj2" fmla="val 100678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AutoShape 132"/>
              <p:cNvSpPr>
                <a:spLocks noChangeArrowheads="1"/>
              </p:cNvSpPr>
              <p:nvPr/>
            </p:nvSpPr>
            <p:spPr bwMode="auto">
              <a:xfrm>
                <a:off x="1031" y="3778"/>
                <a:ext cx="297" cy="59"/>
              </a:xfrm>
              <a:prstGeom prst="leftRightArrow">
                <a:avLst>
                  <a:gd name="adj1" fmla="val 50000"/>
                  <a:gd name="adj2" fmla="val 100678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Text Box 133"/>
              <p:cNvSpPr txBox="1">
                <a:spLocks noChangeArrowheads="1"/>
              </p:cNvSpPr>
              <p:nvPr/>
            </p:nvSpPr>
            <p:spPr bwMode="auto">
              <a:xfrm>
                <a:off x="1589" y="3545"/>
                <a:ext cx="616" cy="3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sz="1600">
                    <a:solidFill>
                      <a:srgbClr val="0000FF"/>
                    </a:solidFill>
                    <a:latin typeface="Times New Roman" pitchFamily="18" charset="0"/>
                  </a:rPr>
                  <a:t>RF</a:t>
                </a:r>
              </a:p>
              <a:p>
                <a:pPr algn="ctr"/>
                <a:r>
                  <a:rPr lang="en-US" sz="1600">
                    <a:solidFill>
                      <a:srgbClr val="0000FF"/>
                    </a:solidFill>
                    <a:latin typeface="Times New Roman" pitchFamily="18" charset="0"/>
                  </a:rPr>
                  <a:t>IN</a:t>
                </a:r>
              </a:p>
            </p:txBody>
          </p:sp>
          <p:sp>
            <p:nvSpPr>
              <p:cNvPr id="38" name="Freeform 134"/>
              <p:cNvSpPr>
                <a:spLocks/>
              </p:cNvSpPr>
              <p:nvPr/>
            </p:nvSpPr>
            <p:spPr bwMode="auto">
              <a:xfrm flipV="1">
                <a:off x="1013" y="3645"/>
                <a:ext cx="797" cy="42"/>
              </a:xfrm>
              <a:custGeom>
                <a:avLst/>
                <a:gdLst>
                  <a:gd name="T0" fmla="*/ 870 w 870"/>
                  <a:gd name="T1" fmla="*/ 0 h 1"/>
                  <a:gd name="T2" fmla="*/ 0 w 870"/>
                  <a:gd name="T3" fmla="*/ 0 h 1"/>
                  <a:gd name="T4" fmla="*/ 0 60000 65536"/>
                  <a:gd name="T5" fmla="*/ 0 60000 65536"/>
                  <a:gd name="T6" fmla="*/ 0 w 870"/>
                  <a:gd name="T7" fmla="*/ 0 h 1"/>
                  <a:gd name="T8" fmla="*/ 870 w 870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70" h="1">
                    <a:moveTo>
                      <a:pt x="870" y="0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 type="none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Line 135"/>
              <p:cNvSpPr>
                <a:spLocks noChangeShapeType="1"/>
              </p:cNvSpPr>
              <p:nvPr/>
            </p:nvSpPr>
            <p:spPr bwMode="auto">
              <a:xfrm flipH="1" flipV="1">
                <a:off x="888" y="2177"/>
                <a:ext cx="17" cy="858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Freeform 136"/>
              <p:cNvSpPr>
                <a:spLocks/>
              </p:cNvSpPr>
              <p:nvPr/>
            </p:nvSpPr>
            <p:spPr bwMode="auto">
              <a:xfrm>
                <a:off x="908" y="1066"/>
                <a:ext cx="384" cy="539"/>
              </a:xfrm>
              <a:custGeom>
                <a:avLst/>
                <a:gdLst>
                  <a:gd name="T0" fmla="*/ 505 w 505"/>
                  <a:gd name="T1" fmla="*/ 1 h 825"/>
                  <a:gd name="T2" fmla="*/ 248 w 505"/>
                  <a:gd name="T3" fmla="*/ 81 h 825"/>
                  <a:gd name="T4" fmla="*/ 64 w 505"/>
                  <a:gd name="T5" fmla="*/ 486 h 825"/>
                  <a:gd name="T6" fmla="*/ 0 w 505"/>
                  <a:gd name="T7" fmla="*/ 825 h 8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5"/>
                  <a:gd name="T13" fmla="*/ 0 h 825"/>
                  <a:gd name="T14" fmla="*/ 505 w 505"/>
                  <a:gd name="T15" fmla="*/ 825 h 8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5" h="825">
                    <a:moveTo>
                      <a:pt x="505" y="1"/>
                    </a:moveTo>
                    <a:cubicBezTo>
                      <a:pt x="462" y="12"/>
                      <a:pt x="322" y="0"/>
                      <a:pt x="248" y="81"/>
                    </a:cubicBezTo>
                    <a:cubicBezTo>
                      <a:pt x="174" y="162"/>
                      <a:pt x="105" y="362"/>
                      <a:pt x="64" y="486"/>
                    </a:cubicBezTo>
                    <a:cubicBezTo>
                      <a:pt x="24" y="610"/>
                      <a:pt x="13" y="756"/>
                      <a:pt x="0" y="825"/>
                    </a:cubicBezTo>
                  </a:path>
                </a:pathLst>
              </a:custGeom>
              <a:noFill/>
              <a:ln w="57150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Freeform 137"/>
              <p:cNvSpPr>
                <a:spLocks/>
              </p:cNvSpPr>
              <p:nvPr/>
            </p:nvSpPr>
            <p:spPr bwMode="auto">
              <a:xfrm rot="-507474">
                <a:off x="636" y="1493"/>
                <a:ext cx="261" cy="276"/>
              </a:xfrm>
              <a:custGeom>
                <a:avLst/>
                <a:gdLst>
                  <a:gd name="T0" fmla="*/ 0 w 313"/>
                  <a:gd name="T1" fmla="*/ 133 h 373"/>
                  <a:gd name="T2" fmla="*/ 220 w 313"/>
                  <a:gd name="T3" fmla="*/ 13 h 373"/>
                  <a:gd name="T4" fmla="*/ 300 w 313"/>
                  <a:gd name="T5" fmla="*/ 213 h 373"/>
                  <a:gd name="T6" fmla="*/ 300 w 313"/>
                  <a:gd name="T7" fmla="*/ 373 h 3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3"/>
                  <a:gd name="T13" fmla="*/ 0 h 373"/>
                  <a:gd name="T14" fmla="*/ 313 w 313"/>
                  <a:gd name="T15" fmla="*/ 373 h 3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3" h="373">
                    <a:moveTo>
                      <a:pt x="0" y="133"/>
                    </a:moveTo>
                    <a:cubicBezTo>
                      <a:pt x="85" y="63"/>
                      <a:pt x="170" y="0"/>
                      <a:pt x="220" y="13"/>
                    </a:cubicBezTo>
                    <a:cubicBezTo>
                      <a:pt x="270" y="26"/>
                      <a:pt x="287" y="153"/>
                      <a:pt x="300" y="213"/>
                    </a:cubicBezTo>
                    <a:cubicBezTo>
                      <a:pt x="313" y="273"/>
                      <a:pt x="300" y="340"/>
                      <a:pt x="300" y="373"/>
                    </a:cubicBezTo>
                  </a:path>
                </a:pathLst>
              </a:custGeom>
              <a:noFill/>
              <a:ln w="57150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Freeform 138"/>
              <p:cNvSpPr>
                <a:spLocks/>
              </p:cNvSpPr>
              <p:nvPr/>
            </p:nvSpPr>
            <p:spPr bwMode="auto">
              <a:xfrm rot="507474" flipH="1">
                <a:off x="897" y="1493"/>
                <a:ext cx="264" cy="276"/>
              </a:xfrm>
              <a:custGeom>
                <a:avLst/>
                <a:gdLst>
                  <a:gd name="T0" fmla="*/ 0 w 313"/>
                  <a:gd name="T1" fmla="*/ 133 h 373"/>
                  <a:gd name="T2" fmla="*/ 220 w 313"/>
                  <a:gd name="T3" fmla="*/ 13 h 373"/>
                  <a:gd name="T4" fmla="*/ 300 w 313"/>
                  <a:gd name="T5" fmla="*/ 213 h 373"/>
                  <a:gd name="T6" fmla="*/ 300 w 313"/>
                  <a:gd name="T7" fmla="*/ 373 h 3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3"/>
                  <a:gd name="T13" fmla="*/ 0 h 373"/>
                  <a:gd name="T14" fmla="*/ 313 w 313"/>
                  <a:gd name="T15" fmla="*/ 373 h 3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3" h="373">
                    <a:moveTo>
                      <a:pt x="0" y="133"/>
                    </a:moveTo>
                    <a:cubicBezTo>
                      <a:pt x="85" y="63"/>
                      <a:pt x="170" y="0"/>
                      <a:pt x="220" y="13"/>
                    </a:cubicBezTo>
                    <a:cubicBezTo>
                      <a:pt x="270" y="26"/>
                      <a:pt x="287" y="153"/>
                      <a:pt x="300" y="213"/>
                    </a:cubicBezTo>
                    <a:cubicBezTo>
                      <a:pt x="313" y="273"/>
                      <a:pt x="300" y="340"/>
                      <a:pt x="300" y="373"/>
                    </a:cubicBezTo>
                  </a:path>
                </a:pathLst>
              </a:custGeom>
              <a:noFill/>
              <a:ln w="57150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Freeform 139"/>
              <p:cNvSpPr>
                <a:spLocks/>
              </p:cNvSpPr>
              <p:nvPr/>
            </p:nvSpPr>
            <p:spPr bwMode="auto">
              <a:xfrm flipH="1">
                <a:off x="511" y="1056"/>
                <a:ext cx="382" cy="539"/>
              </a:xfrm>
              <a:custGeom>
                <a:avLst/>
                <a:gdLst>
                  <a:gd name="T0" fmla="*/ 505 w 505"/>
                  <a:gd name="T1" fmla="*/ 1 h 825"/>
                  <a:gd name="T2" fmla="*/ 248 w 505"/>
                  <a:gd name="T3" fmla="*/ 81 h 825"/>
                  <a:gd name="T4" fmla="*/ 64 w 505"/>
                  <a:gd name="T5" fmla="*/ 486 h 825"/>
                  <a:gd name="T6" fmla="*/ 0 w 505"/>
                  <a:gd name="T7" fmla="*/ 825 h 8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5"/>
                  <a:gd name="T13" fmla="*/ 0 h 825"/>
                  <a:gd name="T14" fmla="*/ 505 w 505"/>
                  <a:gd name="T15" fmla="*/ 825 h 8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5" h="825">
                    <a:moveTo>
                      <a:pt x="505" y="1"/>
                    </a:moveTo>
                    <a:cubicBezTo>
                      <a:pt x="462" y="12"/>
                      <a:pt x="322" y="0"/>
                      <a:pt x="248" y="81"/>
                    </a:cubicBezTo>
                    <a:cubicBezTo>
                      <a:pt x="174" y="162"/>
                      <a:pt x="105" y="362"/>
                      <a:pt x="64" y="486"/>
                    </a:cubicBezTo>
                    <a:cubicBezTo>
                      <a:pt x="24" y="610"/>
                      <a:pt x="13" y="756"/>
                      <a:pt x="0" y="825"/>
                    </a:cubicBezTo>
                  </a:path>
                </a:pathLst>
              </a:custGeom>
              <a:noFill/>
              <a:ln w="57150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44" name="Group 140"/>
              <p:cNvGrpSpPr>
                <a:grpSpLocks/>
              </p:cNvGrpSpPr>
              <p:nvPr/>
            </p:nvGrpSpPr>
            <p:grpSpPr bwMode="auto">
              <a:xfrm>
                <a:off x="2061" y="2387"/>
                <a:ext cx="320" cy="421"/>
                <a:chOff x="3803" y="12477"/>
                <a:chExt cx="383" cy="587"/>
              </a:xfrm>
            </p:grpSpPr>
            <p:sp>
              <p:nvSpPr>
                <p:cNvPr id="72" name="Text Box 141"/>
                <p:cNvSpPr txBox="1">
                  <a:spLocks noChangeArrowheads="1"/>
                </p:cNvSpPr>
                <p:nvPr/>
              </p:nvSpPr>
              <p:spPr bwMode="auto">
                <a:xfrm>
                  <a:off x="3803" y="12477"/>
                  <a:ext cx="383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sz="1200">
                      <a:solidFill>
                        <a:srgbClr val="FF33CC"/>
                      </a:solidFill>
                      <a:latin typeface="Times New Roman" pitchFamily="18" charset="0"/>
                    </a:rPr>
                    <a:t>+</a:t>
                  </a:r>
                  <a:endParaRPr lang="en-US" sz="2400">
                    <a:solidFill>
                      <a:srgbClr val="FF33CC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3" name="Text Box 142"/>
                <p:cNvSpPr txBox="1">
                  <a:spLocks noChangeArrowheads="1"/>
                </p:cNvSpPr>
                <p:nvPr/>
              </p:nvSpPr>
              <p:spPr bwMode="auto">
                <a:xfrm>
                  <a:off x="3803" y="12675"/>
                  <a:ext cx="383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r>
                    <a:rPr lang="en-US" sz="1200">
                      <a:solidFill>
                        <a:srgbClr val="FF33CC"/>
                      </a:solidFill>
                      <a:latin typeface="Times New Roman" pitchFamily="18" charset="0"/>
                    </a:rPr>
                    <a:t>_</a:t>
                  </a:r>
                  <a:endParaRPr lang="en-US" sz="2400">
                    <a:solidFill>
                      <a:srgbClr val="FF33CC"/>
                    </a:solidFill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45" name="Freeform 143"/>
              <p:cNvSpPr>
                <a:spLocks/>
              </p:cNvSpPr>
              <p:nvPr/>
            </p:nvSpPr>
            <p:spPr bwMode="auto">
              <a:xfrm rot="-5400000">
                <a:off x="2176" y="1851"/>
                <a:ext cx="89" cy="125"/>
              </a:xfrm>
              <a:custGeom>
                <a:avLst/>
                <a:gdLst>
                  <a:gd name="T0" fmla="*/ 0 w 135"/>
                  <a:gd name="T1" fmla="*/ 0 h 165"/>
                  <a:gd name="T2" fmla="*/ 135 w 135"/>
                  <a:gd name="T3" fmla="*/ 88 h 165"/>
                  <a:gd name="T4" fmla="*/ 2 w 135"/>
                  <a:gd name="T5" fmla="*/ 165 h 165"/>
                  <a:gd name="T6" fmla="*/ 0 60000 65536"/>
                  <a:gd name="T7" fmla="*/ 0 60000 65536"/>
                  <a:gd name="T8" fmla="*/ 0 60000 65536"/>
                  <a:gd name="T9" fmla="*/ 0 w 135"/>
                  <a:gd name="T10" fmla="*/ 0 h 165"/>
                  <a:gd name="T11" fmla="*/ 135 w 135"/>
                  <a:gd name="T12" fmla="*/ 165 h 16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5" h="165">
                    <a:moveTo>
                      <a:pt x="0" y="0"/>
                    </a:moveTo>
                    <a:lnTo>
                      <a:pt x="135" y="88"/>
                    </a:lnTo>
                    <a:lnTo>
                      <a:pt x="2" y="165"/>
                    </a:ln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46" name="Group 144"/>
              <p:cNvGrpSpPr>
                <a:grpSpLocks/>
              </p:cNvGrpSpPr>
              <p:nvPr/>
            </p:nvGrpSpPr>
            <p:grpSpPr bwMode="auto">
              <a:xfrm>
                <a:off x="1610" y="1979"/>
                <a:ext cx="167" cy="164"/>
                <a:chOff x="3000" y="11840"/>
                <a:chExt cx="220" cy="250"/>
              </a:xfrm>
            </p:grpSpPr>
            <p:sp>
              <p:nvSpPr>
                <p:cNvPr id="68" name="Line 145"/>
                <p:cNvSpPr>
                  <a:spLocks noChangeShapeType="1"/>
                </p:cNvSpPr>
                <p:nvPr/>
              </p:nvSpPr>
              <p:spPr bwMode="auto">
                <a:xfrm>
                  <a:off x="3100" y="11840"/>
                  <a:ext cx="0" cy="16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9" name="Line 146"/>
                <p:cNvSpPr>
                  <a:spLocks noChangeShapeType="1"/>
                </p:cNvSpPr>
                <p:nvPr/>
              </p:nvSpPr>
              <p:spPr bwMode="auto">
                <a:xfrm>
                  <a:off x="3000" y="120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0" name="Line 147"/>
                <p:cNvSpPr>
                  <a:spLocks noChangeShapeType="1"/>
                </p:cNvSpPr>
                <p:nvPr/>
              </p:nvSpPr>
              <p:spPr bwMode="auto">
                <a:xfrm>
                  <a:off x="3060" y="12045"/>
                  <a:ext cx="105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1" name="Line 148"/>
                <p:cNvSpPr>
                  <a:spLocks noChangeShapeType="1"/>
                </p:cNvSpPr>
                <p:nvPr/>
              </p:nvSpPr>
              <p:spPr bwMode="auto">
                <a:xfrm>
                  <a:off x="3105" y="12090"/>
                  <a:ext cx="3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7" name="Line 149"/>
              <p:cNvSpPr>
                <a:spLocks noChangeShapeType="1"/>
              </p:cNvSpPr>
              <p:nvPr/>
            </p:nvSpPr>
            <p:spPr bwMode="auto">
              <a:xfrm>
                <a:off x="2061" y="3058"/>
                <a:ext cx="16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" name="Line 150"/>
              <p:cNvSpPr>
                <a:spLocks noChangeShapeType="1"/>
              </p:cNvSpPr>
              <p:nvPr/>
            </p:nvSpPr>
            <p:spPr bwMode="auto">
              <a:xfrm flipH="1">
                <a:off x="1349" y="3058"/>
                <a:ext cx="2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49" name="Group 151"/>
              <p:cNvGrpSpPr>
                <a:grpSpLocks/>
              </p:cNvGrpSpPr>
              <p:nvPr/>
            </p:nvGrpSpPr>
            <p:grpSpPr bwMode="auto">
              <a:xfrm>
                <a:off x="1643" y="2974"/>
                <a:ext cx="419" cy="239"/>
                <a:chOff x="1837" y="2659"/>
                <a:chExt cx="454" cy="258"/>
              </a:xfrm>
            </p:grpSpPr>
            <p:sp>
              <p:nvSpPr>
                <p:cNvPr id="66" name="Rectangle 152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453" cy="227"/>
                </a:xfrm>
                <a:prstGeom prst="rect">
                  <a:avLst/>
                </a:prstGeom>
                <a:noFill/>
                <a:ln w="12700">
                  <a:solidFill>
                    <a:srgbClr val="0099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1837" y="2659"/>
                  <a:ext cx="454" cy="258"/>
                </a:xfrm>
                <a:prstGeom prst="rect">
                  <a:avLst/>
                </a:prstGeom>
                <a:noFill/>
                <a:ln w="12700">
                  <a:solidFill>
                    <a:srgbClr val="0099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>
                      <a:solidFill>
                        <a:srgbClr val="009900"/>
                      </a:solidFill>
                    </a:rPr>
                    <a:t>-    +</a:t>
                  </a:r>
                </a:p>
              </p:txBody>
            </p:sp>
          </p:grpSp>
          <p:grpSp>
            <p:nvGrpSpPr>
              <p:cNvPr id="50" name="Group 154"/>
              <p:cNvGrpSpPr>
                <a:grpSpLocks/>
              </p:cNvGrpSpPr>
              <p:nvPr/>
            </p:nvGrpSpPr>
            <p:grpSpPr bwMode="auto">
              <a:xfrm>
                <a:off x="846" y="3099"/>
                <a:ext cx="166" cy="169"/>
                <a:chOff x="3470" y="3430"/>
                <a:chExt cx="180" cy="182"/>
              </a:xfrm>
            </p:grpSpPr>
            <p:sp>
              <p:nvSpPr>
                <p:cNvPr id="64" name="Freeform 155"/>
                <p:cNvSpPr>
                  <a:spLocks/>
                </p:cNvSpPr>
                <p:nvPr/>
              </p:nvSpPr>
              <p:spPr bwMode="auto">
                <a:xfrm>
                  <a:off x="3470" y="3430"/>
                  <a:ext cx="90" cy="182"/>
                </a:xfrm>
                <a:custGeom>
                  <a:avLst/>
                  <a:gdLst>
                    <a:gd name="T0" fmla="*/ 0 w 90"/>
                    <a:gd name="T1" fmla="*/ 182 h 182"/>
                    <a:gd name="T2" fmla="*/ 45 w 90"/>
                    <a:gd name="T3" fmla="*/ 0 h 182"/>
                    <a:gd name="T4" fmla="*/ 90 w 90"/>
                    <a:gd name="T5" fmla="*/ 182 h 182"/>
                    <a:gd name="T6" fmla="*/ 0 60000 65536"/>
                    <a:gd name="T7" fmla="*/ 0 60000 65536"/>
                    <a:gd name="T8" fmla="*/ 0 60000 65536"/>
                    <a:gd name="T9" fmla="*/ 0 w 90"/>
                    <a:gd name="T10" fmla="*/ 0 h 182"/>
                    <a:gd name="T11" fmla="*/ 90 w 90"/>
                    <a:gd name="T12" fmla="*/ 182 h 18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0" h="182">
                      <a:moveTo>
                        <a:pt x="0" y="182"/>
                      </a:moveTo>
                      <a:cubicBezTo>
                        <a:pt x="15" y="91"/>
                        <a:pt x="30" y="0"/>
                        <a:pt x="45" y="0"/>
                      </a:cubicBezTo>
                      <a:cubicBezTo>
                        <a:pt x="60" y="0"/>
                        <a:pt x="75" y="91"/>
                        <a:pt x="90" y="182"/>
                      </a:cubicBezTo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" name="Freeform 156"/>
                <p:cNvSpPr>
                  <a:spLocks/>
                </p:cNvSpPr>
                <p:nvPr/>
              </p:nvSpPr>
              <p:spPr bwMode="auto">
                <a:xfrm>
                  <a:off x="3560" y="3430"/>
                  <a:ext cx="90" cy="182"/>
                </a:xfrm>
                <a:custGeom>
                  <a:avLst/>
                  <a:gdLst>
                    <a:gd name="T0" fmla="*/ 0 w 90"/>
                    <a:gd name="T1" fmla="*/ 182 h 182"/>
                    <a:gd name="T2" fmla="*/ 45 w 90"/>
                    <a:gd name="T3" fmla="*/ 0 h 182"/>
                    <a:gd name="T4" fmla="*/ 90 w 90"/>
                    <a:gd name="T5" fmla="*/ 182 h 182"/>
                    <a:gd name="T6" fmla="*/ 0 60000 65536"/>
                    <a:gd name="T7" fmla="*/ 0 60000 65536"/>
                    <a:gd name="T8" fmla="*/ 0 60000 65536"/>
                    <a:gd name="T9" fmla="*/ 0 w 90"/>
                    <a:gd name="T10" fmla="*/ 0 h 182"/>
                    <a:gd name="T11" fmla="*/ 90 w 90"/>
                    <a:gd name="T12" fmla="*/ 182 h 18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0" h="182">
                      <a:moveTo>
                        <a:pt x="0" y="182"/>
                      </a:moveTo>
                      <a:cubicBezTo>
                        <a:pt x="15" y="91"/>
                        <a:pt x="30" y="0"/>
                        <a:pt x="45" y="0"/>
                      </a:cubicBezTo>
                      <a:cubicBezTo>
                        <a:pt x="60" y="0"/>
                        <a:pt x="75" y="91"/>
                        <a:pt x="90" y="182"/>
                      </a:cubicBezTo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51" name="Rectangle 157"/>
              <p:cNvSpPr>
                <a:spLocks noChangeArrowheads="1"/>
              </p:cNvSpPr>
              <p:nvPr/>
            </p:nvSpPr>
            <p:spPr bwMode="auto">
              <a:xfrm rot="5400000">
                <a:off x="2004" y="3626"/>
                <a:ext cx="419" cy="210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Line 158"/>
              <p:cNvSpPr>
                <a:spLocks noChangeShapeType="1"/>
              </p:cNvSpPr>
              <p:nvPr/>
            </p:nvSpPr>
            <p:spPr bwMode="auto">
              <a:xfrm flipH="1" flipV="1">
                <a:off x="846" y="3267"/>
                <a:ext cx="84" cy="1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" name="Freeform 159"/>
              <p:cNvSpPr>
                <a:spLocks/>
              </p:cNvSpPr>
              <p:nvPr/>
            </p:nvSpPr>
            <p:spPr bwMode="auto">
              <a:xfrm>
                <a:off x="930" y="3435"/>
                <a:ext cx="1299" cy="629"/>
              </a:xfrm>
              <a:custGeom>
                <a:avLst/>
                <a:gdLst>
                  <a:gd name="T0" fmla="*/ 0 w 1406"/>
                  <a:gd name="T1" fmla="*/ 0 h 680"/>
                  <a:gd name="T2" fmla="*/ 0 w 1406"/>
                  <a:gd name="T3" fmla="*/ 680 h 680"/>
                  <a:gd name="T4" fmla="*/ 1406 w 1406"/>
                  <a:gd name="T5" fmla="*/ 680 h 680"/>
                  <a:gd name="T6" fmla="*/ 1406 w 1406"/>
                  <a:gd name="T7" fmla="*/ 544 h 6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6"/>
                  <a:gd name="T13" fmla="*/ 0 h 680"/>
                  <a:gd name="T14" fmla="*/ 1406 w 1406"/>
                  <a:gd name="T15" fmla="*/ 680 h 6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6" h="680">
                    <a:moveTo>
                      <a:pt x="0" y="0"/>
                    </a:moveTo>
                    <a:lnTo>
                      <a:pt x="0" y="680"/>
                    </a:lnTo>
                    <a:lnTo>
                      <a:pt x="1406" y="680"/>
                    </a:lnTo>
                    <a:lnTo>
                      <a:pt x="1406" y="5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" name="Line 160"/>
              <p:cNvSpPr>
                <a:spLocks noChangeShapeType="1"/>
              </p:cNvSpPr>
              <p:nvPr/>
            </p:nvSpPr>
            <p:spPr bwMode="auto">
              <a:xfrm flipV="1">
                <a:off x="888" y="1715"/>
                <a:ext cx="0" cy="462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" name="Line 161"/>
              <p:cNvSpPr>
                <a:spLocks noChangeShapeType="1"/>
              </p:cNvSpPr>
              <p:nvPr/>
            </p:nvSpPr>
            <p:spPr bwMode="auto">
              <a:xfrm flipV="1">
                <a:off x="2229" y="3267"/>
                <a:ext cx="0" cy="2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" name="Text Box 162"/>
              <p:cNvSpPr txBox="1">
                <a:spLocks noChangeArrowheads="1"/>
              </p:cNvSpPr>
              <p:nvPr/>
            </p:nvSpPr>
            <p:spPr bwMode="auto">
              <a:xfrm>
                <a:off x="2109" y="3748"/>
                <a:ext cx="20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57" name="Text Box 163"/>
              <p:cNvSpPr txBox="1">
                <a:spLocks noChangeArrowheads="1"/>
              </p:cNvSpPr>
              <p:nvPr/>
            </p:nvSpPr>
            <p:spPr bwMode="auto">
              <a:xfrm>
                <a:off x="2109" y="3475"/>
                <a:ext cx="16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>
                    <a:solidFill>
                      <a:srgbClr val="FF0000"/>
                    </a:solidFill>
                  </a:rPr>
                  <a:t>-</a:t>
                </a:r>
              </a:p>
            </p:txBody>
          </p:sp>
          <p:sp>
            <p:nvSpPr>
              <p:cNvPr id="58" name="Rectangle 164"/>
              <p:cNvSpPr>
                <a:spLocks noChangeArrowheads="1"/>
              </p:cNvSpPr>
              <p:nvPr/>
            </p:nvSpPr>
            <p:spPr bwMode="auto">
              <a:xfrm rot="2745231">
                <a:off x="952" y="1730"/>
                <a:ext cx="273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Rectangle 165"/>
              <p:cNvSpPr>
                <a:spLocks noChangeArrowheads="1"/>
              </p:cNvSpPr>
              <p:nvPr/>
            </p:nvSpPr>
            <p:spPr bwMode="auto">
              <a:xfrm rot="18854769" flipH="1">
                <a:off x="498" y="1775"/>
                <a:ext cx="273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66"/>
              <p:cNvSpPr>
                <a:spLocks noChangeArrowheads="1"/>
              </p:cNvSpPr>
              <p:nvPr/>
            </p:nvSpPr>
            <p:spPr bwMode="auto">
              <a:xfrm>
                <a:off x="1565" y="1706"/>
                <a:ext cx="227" cy="22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Text Box 167"/>
              <p:cNvSpPr txBox="1">
                <a:spLocks noChangeArrowheads="1"/>
              </p:cNvSpPr>
              <p:nvPr/>
            </p:nvSpPr>
            <p:spPr bwMode="auto">
              <a:xfrm>
                <a:off x="1565" y="1752"/>
                <a:ext cx="19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sz="1400"/>
                  <a:t>A</a:t>
                </a:r>
              </a:p>
            </p:txBody>
          </p:sp>
          <p:sp>
            <p:nvSpPr>
              <p:cNvPr id="62" name="Freeform 168"/>
              <p:cNvSpPr>
                <a:spLocks/>
              </p:cNvSpPr>
              <p:nvPr/>
            </p:nvSpPr>
            <p:spPr bwMode="auto">
              <a:xfrm>
                <a:off x="1020" y="1933"/>
                <a:ext cx="681" cy="46"/>
              </a:xfrm>
              <a:custGeom>
                <a:avLst/>
                <a:gdLst>
                  <a:gd name="T0" fmla="*/ 0 w 681"/>
                  <a:gd name="T1" fmla="*/ 46 h 46"/>
                  <a:gd name="T2" fmla="*/ 681 w 681"/>
                  <a:gd name="T3" fmla="*/ 46 h 46"/>
                  <a:gd name="T4" fmla="*/ 681 w 681"/>
                  <a:gd name="T5" fmla="*/ 0 h 46"/>
                  <a:gd name="T6" fmla="*/ 0 60000 65536"/>
                  <a:gd name="T7" fmla="*/ 0 60000 65536"/>
                  <a:gd name="T8" fmla="*/ 0 60000 65536"/>
                  <a:gd name="T9" fmla="*/ 0 w 681"/>
                  <a:gd name="T10" fmla="*/ 0 h 46"/>
                  <a:gd name="T11" fmla="*/ 681 w 681"/>
                  <a:gd name="T12" fmla="*/ 46 h 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1" h="46">
                    <a:moveTo>
                      <a:pt x="0" y="46"/>
                    </a:moveTo>
                    <a:lnTo>
                      <a:pt x="681" y="46"/>
                    </a:lnTo>
                    <a:lnTo>
                      <a:pt x="681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" name="Line 169"/>
              <p:cNvSpPr>
                <a:spLocks noChangeShapeType="1"/>
              </p:cNvSpPr>
              <p:nvPr/>
            </p:nvSpPr>
            <p:spPr bwMode="auto">
              <a:xfrm flipV="1">
                <a:off x="1701" y="1661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91" name="TextBox 90"/>
          <p:cNvSpPr txBox="1"/>
          <p:nvPr/>
        </p:nvSpPr>
        <p:spPr>
          <a:xfrm>
            <a:off x="6840785" y="6093296"/>
            <a:ext cx="1835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P Sanchez, ALBA</a:t>
            </a:r>
            <a:endParaRPr lang="en-GB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7020272" y="1702549"/>
            <a:ext cx="1946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 IOT Electrical Circuit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62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Modulator R&amp;D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400" dirty="0" smtClean="0"/>
              <a:t>As with any project, several phases to consider</a:t>
            </a:r>
            <a:endParaRPr lang="en-US" sz="2400" dirty="0" smtClean="0"/>
          </a:p>
          <a:p>
            <a:pPr lvl="1"/>
            <a:r>
              <a:rPr lang="en-US" sz="2000" dirty="0" smtClean="0"/>
              <a:t>Ensure you get what you want!</a:t>
            </a:r>
          </a:p>
          <a:p>
            <a:pPr lvl="2"/>
            <a:r>
              <a:rPr lang="en-US" sz="1600" dirty="0" smtClean="0"/>
              <a:t>Project management is a critical aspect to develop appropriate specifications and make prudent compromises where necessary</a:t>
            </a:r>
            <a:endParaRPr lang="en-US" sz="1600" dirty="0" smtClean="0"/>
          </a:p>
          <a:p>
            <a:pPr lvl="1"/>
            <a:r>
              <a:rPr lang="en-US" sz="2000" dirty="0" smtClean="0"/>
              <a:t>Develop </a:t>
            </a:r>
            <a:r>
              <a:rPr lang="en-US" sz="2000" dirty="0" smtClean="0"/>
              <a:t>specific technologies (</a:t>
            </a:r>
            <a:r>
              <a:rPr lang="en-US" sz="2000" dirty="0" err="1" smtClean="0"/>
              <a:t>eg</a:t>
            </a:r>
            <a:r>
              <a:rPr lang="en-US" sz="2000" dirty="0" smtClean="0"/>
              <a:t> transformers, inverters, </a:t>
            </a:r>
            <a:r>
              <a:rPr lang="en-US" sz="2000" dirty="0" err="1" smtClean="0"/>
              <a:t>etc</a:t>
            </a:r>
            <a:r>
              <a:rPr lang="en-US" sz="2000" dirty="0" smtClean="0"/>
              <a:t>)</a:t>
            </a:r>
          </a:p>
          <a:p>
            <a:pPr lvl="2"/>
            <a:r>
              <a:rPr lang="en-US" sz="1600" dirty="0" smtClean="0"/>
              <a:t>Requires knowledge of HV, electromagnetics, semiconductors,… </a:t>
            </a:r>
          </a:p>
          <a:p>
            <a:pPr lvl="2"/>
            <a:r>
              <a:rPr lang="en-US" sz="1600" dirty="0" smtClean="0"/>
              <a:t>Domain for experts: designers, teams and companies</a:t>
            </a:r>
            <a:endParaRPr lang="en-US" sz="1600" dirty="0" smtClean="0"/>
          </a:p>
          <a:p>
            <a:pPr lvl="1"/>
            <a:r>
              <a:rPr lang="en-US" sz="2000" dirty="0" smtClean="0"/>
              <a:t>Validate full scale prototype</a:t>
            </a:r>
            <a:endParaRPr lang="en-US" sz="2000" dirty="0" smtClean="0"/>
          </a:p>
          <a:p>
            <a:pPr lvl="2"/>
            <a:r>
              <a:rPr lang="en-US" sz="1600" dirty="0" smtClean="0"/>
              <a:t>Requires general knowledge of complete RF system</a:t>
            </a:r>
          </a:p>
          <a:p>
            <a:pPr lvl="2"/>
            <a:r>
              <a:rPr lang="en-US" sz="1600" dirty="0" smtClean="0"/>
              <a:t>Develop system </a:t>
            </a:r>
            <a:r>
              <a:rPr lang="en-US" sz="1600" dirty="0" smtClean="0"/>
              <a:t>level electronics and software</a:t>
            </a:r>
          </a:p>
          <a:p>
            <a:pPr lvl="2"/>
            <a:r>
              <a:rPr lang="en-US" sz="1600" dirty="0" smtClean="0"/>
              <a:t>Initial modulator testing </a:t>
            </a:r>
            <a:r>
              <a:rPr lang="en-US" sz="1600" dirty="0" smtClean="0"/>
              <a:t>on a passive High Voltage </a:t>
            </a:r>
            <a:r>
              <a:rPr lang="en-US" sz="1600" dirty="0" smtClean="0"/>
              <a:t>load</a:t>
            </a:r>
          </a:p>
          <a:p>
            <a:pPr lvl="2"/>
            <a:r>
              <a:rPr lang="en-US" sz="1600" dirty="0" smtClean="0"/>
              <a:t>Subsequent testing on a klystron (without cavity)</a:t>
            </a:r>
          </a:p>
          <a:p>
            <a:pPr lvl="2"/>
            <a:r>
              <a:rPr lang="en-US" sz="1600" dirty="0" smtClean="0"/>
              <a:t>Final validation in compete mock-</a:t>
            </a:r>
            <a:r>
              <a:rPr lang="en-US" sz="1600" dirty="0" smtClean="0"/>
              <a:t>up</a:t>
            </a:r>
            <a:endParaRPr lang="en-GB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5" t="31667" r="12326" b="27499"/>
          <a:stretch>
            <a:fillRect/>
          </a:stretch>
        </p:blipFill>
        <p:spPr bwMode="auto">
          <a:xfrm>
            <a:off x="6732240" y="3110855"/>
            <a:ext cx="2203896" cy="1542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25" t="22501" r="9375" b="33333"/>
          <a:stretch>
            <a:fillRect/>
          </a:stretch>
        </p:blipFill>
        <p:spPr bwMode="auto">
          <a:xfrm>
            <a:off x="6084168" y="4797152"/>
            <a:ext cx="2054513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0952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In-house v commercial development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400" dirty="0" smtClean="0"/>
              <a:t>In-house development allows facility to confidently maintain and operate equipment for the long term</a:t>
            </a:r>
          </a:p>
          <a:p>
            <a:pPr lvl="1"/>
            <a:r>
              <a:rPr lang="en-US" sz="2000" dirty="0" smtClean="0"/>
              <a:t>Enables personnel to be highly knowledgeable of technology in operation</a:t>
            </a:r>
          </a:p>
          <a:p>
            <a:pPr lvl="1"/>
            <a:r>
              <a:rPr lang="en-US" sz="2000" dirty="0" smtClean="0"/>
              <a:t>Requires investment in people and test facilities</a:t>
            </a:r>
          </a:p>
          <a:p>
            <a:r>
              <a:rPr lang="en-US" sz="2400" dirty="0" smtClean="0"/>
              <a:t>Commercial development is protective of intellectual property and prefers ‘black box’ approach</a:t>
            </a:r>
          </a:p>
          <a:p>
            <a:pPr lvl="1"/>
            <a:r>
              <a:rPr lang="en-US" sz="2000" dirty="0" smtClean="0"/>
              <a:t>Can be problematic for long term operation of specialized equipment</a:t>
            </a:r>
          </a:p>
          <a:p>
            <a:pPr lvl="1"/>
            <a:r>
              <a:rPr lang="en-US" sz="2000" dirty="0" smtClean="0"/>
              <a:t>However ability to optimize design and cost for production facilities</a:t>
            </a:r>
          </a:p>
          <a:p>
            <a:r>
              <a:rPr lang="en-US" sz="2400" dirty="0" smtClean="0"/>
              <a:t>LHC R&amp;D and production model</a:t>
            </a:r>
          </a:p>
          <a:p>
            <a:pPr lvl="1"/>
            <a:r>
              <a:rPr lang="en-US" sz="2000" dirty="0" smtClean="0"/>
              <a:t>Impose topology (</a:t>
            </a:r>
            <a:r>
              <a:rPr lang="en-US" sz="2000" dirty="0" smtClean="0">
                <a:solidFill>
                  <a:srgbClr val="FF0000"/>
                </a:solidFill>
              </a:rPr>
              <a:t>you need to know which one</a:t>
            </a:r>
            <a:r>
              <a:rPr lang="en-US" sz="2000" dirty="0" smtClean="0"/>
              <a:t>…)</a:t>
            </a:r>
          </a:p>
          <a:p>
            <a:pPr lvl="1"/>
            <a:r>
              <a:rPr lang="en-US" sz="2000" dirty="0" smtClean="0"/>
              <a:t>Allow companies to develop specific (optimized) solutions </a:t>
            </a:r>
          </a:p>
          <a:p>
            <a:pPr lvl="1"/>
            <a:r>
              <a:rPr lang="en-US" sz="2000" dirty="0" smtClean="0"/>
              <a:t>Competitive </a:t>
            </a:r>
            <a:r>
              <a:rPr lang="en-US" sz="2000" dirty="0" smtClean="0"/>
              <a:t>tender on validated </a:t>
            </a:r>
            <a:r>
              <a:rPr lang="en-US" sz="2000" dirty="0" smtClean="0"/>
              <a:t>prototypes</a:t>
            </a:r>
          </a:p>
          <a:p>
            <a:pPr lvl="1"/>
            <a:r>
              <a:rPr lang="en-US" sz="2000" dirty="0" smtClean="0"/>
              <a:t>All desig</a:t>
            </a:r>
            <a:r>
              <a:rPr lang="en-US" sz="2000" dirty="0" smtClean="0"/>
              <a:t>n data made available to buyer to allow long term support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76588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Modulator and RF optimization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400" dirty="0" smtClean="0"/>
              <a:t>Further activity is encouraged to fully identify the complete RF system</a:t>
            </a:r>
          </a:p>
          <a:p>
            <a:pPr lvl="1"/>
            <a:r>
              <a:rPr lang="en-US" sz="2000" dirty="0" smtClean="0"/>
              <a:t>At the design stage, the transfer function for the RF High Power system should also include a model of the klystron and modulator</a:t>
            </a:r>
          </a:p>
          <a:p>
            <a:pPr lvl="2"/>
            <a:r>
              <a:rPr lang="en-US" sz="1800" dirty="0" smtClean="0"/>
              <a:t>Allows certain specifications to be </a:t>
            </a:r>
            <a:r>
              <a:rPr lang="en-US" sz="1800" dirty="0" smtClean="0"/>
              <a:t>refined and optimized</a:t>
            </a:r>
          </a:p>
          <a:p>
            <a:pPr lvl="1"/>
            <a:r>
              <a:rPr lang="en-US" sz="2000" dirty="0" smtClean="0"/>
              <a:t>Typically attention is given to the RF resonant frequency</a:t>
            </a:r>
          </a:p>
          <a:p>
            <a:pPr lvl="2"/>
            <a:r>
              <a:rPr lang="en-US" sz="1800" dirty="0" smtClean="0"/>
              <a:t>However </a:t>
            </a:r>
            <a:r>
              <a:rPr lang="en-US" sz="1800" dirty="0" smtClean="0"/>
              <a:t>the modulator and other components will generate perturbation (if any) in a lower frequency band</a:t>
            </a:r>
          </a:p>
          <a:p>
            <a:pPr lvl="1"/>
            <a:r>
              <a:rPr lang="en-US" sz="2000" dirty="0" smtClean="0"/>
              <a:t>Some activity is starting at CERN and SLAC to identify LINAC4 and CLIC type klystron structures</a:t>
            </a:r>
          </a:p>
          <a:p>
            <a:pPr lvl="2"/>
            <a:r>
              <a:rPr lang="en-US" sz="1800" dirty="0" smtClean="0"/>
              <a:t>Every RF system is likely to be different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448324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CERN CLIC Modulator Development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8642350" cy="2304479"/>
          </a:xfrm>
        </p:spPr>
        <p:txBody>
          <a:bodyPr/>
          <a:lstStyle/>
          <a:p>
            <a:r>
              <a:rPr lang="en-US" sz="2000" dirty="0" smtClean="0"/>
              <a:t>Challenging project with stringent specs for modulators</a:t>
            </a:r>
          </a:p>
          <a:p>
            <a:pPr lvl="1"/>
            <a:r>
              <a:rPr lang="en-US" sz="1600" dirty="0" smtClean="0"/>
              <a:t>Some issues common to other accelerator projects</a:t>
            </a:r>
          </a:p>
          <a:p>
            <a:r>
              <a:rPr lang="en-US" sz="2000" dirty="0" smtClean="0"/>
              <a:t>R&amp;D will be conducted in several centers, coordinated by CERN</a:t>
            </a:r>
          </a:p>
          <a:p>
            <a:r>
              <a:rPr lang="en-US" sz="2000" dirty="0" smtClean="0"/>
              <a:t>Intend to evaluate at least 2 different topologies as part of TDR phase</a:t>
            </a:r>
            <a:endParaRPr lang="en-GB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4067944" y="2774385"/>
            <a:ext cx="4876800" cy="3318911"/>
            <a:chOff x="4447728" y="908720"/>
            <a:chExt cx="4876800" cy="3318911"/>
          </a:xfrm>
        </p:grpSpPr>
        <p:grpSp>
          <p:nvGrpSpPr>
            <p:cNvPr id="10" name="Group 9"/>
            <p:cNvGrpSpPr/>
            <p:nvPr/>
          </p:nvGrpSpPr>
          <p:grpSpPr>
            <a:xfrm>
              <a:off x="4447728" y="1682552"/>
              <a:ext cx="4586991" cy="2545079"/>
              <a:chOff x="152400" y="2133600"/>
              <a:chExt cx="4586991" cy="2545079"/>
            </a:xfrm>
          </p:grpSpPr>
          <p:pic>
            <p:nvPicPr>
              <p:cNvPr id="14" name="Picture 3" descr="CLIC - General layout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209800"/>
                <a:ext cx="4586991" cy="2468879"/>
              </a:xfrm>
              <a:prstGeom prst="rect">
                <a:avLst/>
              </a:prstGeom>
              <a:noFill/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241860" y="2133600"/>
                <a:ext cx="74874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975660" y="2133600"/>
                <a:ext cx="74874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1" name="Straight Arrow Connector 10"/>
            <p:cNvCxnSpPr>
              <a:endCxn id="16" idx="2"/>
            </p:cNvCxnSpPr>
            <p:nvPr/>
          </p:nvCxnSpPr>
          <p:spPr>
            <a:xfrm>
              <a:off x="7876728" y="1377752"/>
              <a:ext cx="768630" cy="53340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endCxn id="15" idx="2"/>
            </p:cNvCxnSpPr>
            <p:nvPr/>
          </p:nvCxnSpPr>
          <p:spPr>
            <a:xfrm rot="10800000" flipV="1">
              <a:off x="4911558" y="1377752"/>
              <a:ext cx="755370" cy="53340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447728" y="908720"/>
              <a:ext cx="4876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~1600 klystron Modulators required here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Content Placeholder 4"/>
          <p:cNvSpPr txBox="1">
            <a:spLocks/>
          </p:cNvSpPr>
          <p:nvPr/>
        </p:nvSpPr>
        <p:spPr bwMode="auto">
          <a:xfrm>
            <a:off x="210599" y="3284761"/>
            <a:ext cx="3641321" cy="29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2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000" dirty="0" smtClean="0"/>
              <a:t>2-3 years of R&amp;D at component and sub-assembly level</a:t>
            </a:r>
          </a:p>
          <a:p>
            <a:r>
              <a:rPr lang="en-US" sz="2000" dirty="0" smtClean="0"/>
              <a:t>2-3 years to construct and test full scale prototypes</a:t>
            </a:r>
          </a:p>
          <a:p>
            <a:endParaRPr lang="en-US" sz="2000" dirty="0"/>
          </a:p>
          <a:p>
            <a:r>
              <a:rPr lang="en-US" sz="2000" dirty="0" smtClean="0"/>
              <a:t>Regular workshops with collaboration participants to share and direct progress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011700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Modulator development efforts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000" dirty="0" smtClean="0"/>
              <a:t>The following </a:t>
            </a:r>
            <a:r>
              <a:rPr lang="en-US" sz="2000" dirty="0" smtClean="0"/>
              <a:t>labs have </a:t>
            </a:r>
            <a:r>
              <a:rPr lang="en-US" sz="2000" dirty="0" smtClean="0"/>
              <a:t>made, or are making, progress on modulator technology</a:t>
            </a:r>
          </a:p>
          <a:p>
            <a:pPr lvl="1"/>
            <a:r>
              <a:rPr lang="en-US" sz="1800" dirty="0" smtClean="0"/>
              <a:t>SLAC (ILC)</a:t>
            </a:r>
          </a:p>
          <a:p>
            <a:pPr lvl="1"/>
            <a:r>
              <a:rPr lang="en-US" sz="1800" dirty="0" smtClean="0"/>
              <a:t>CERN (CLIC)</a:t>
            </a:r>
          </a:p>
          <a:p>
            <a:pPr lvl="1"/>
            <a:r>
              <a:rPr lang="en-US" sz="1800" dirty="0" smtClean="0"/>
              <a:t>DESY (XFEL)</a:t>
            </a:r>
          </a:p>
          <a:p>
            <a:pPr lvl="1"/>
            <a:r>
              <a:rPr lang="en-US" sz="1800" dirty="0" smtClean="0"/>
              <a:t>Los Alamos (SNS)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While each project has specific requirements, there are many common technical challenges</a:t>
            </a:r>
          </a:p>
          <a:p>
            <a:r>
              <a:rPr lang="en-US" sz="2000" dirty="0" smtClean="0"/>
              <a:t>The many large linear collider studies ongoing today would benefit from a coordinated approach to the modulator development</a:t>
            </a:r>
          </a:p>
          <a:p>
            <a:r>
              <a:rPr lang="en-US" sz="2000" dirty="0" smtClean="0"/>
              <a:t>The ESS requirements for long pulse modulators is larger than all previous projects combined</a:t>
            </a:r>
          </a:p>
          <a:p>
            <a:pPr lvl="1"/>
            <a:r>
              <a:rPr lang="en-US" sz="1600" dirty="0" smtClean="0"/>
              <a:t>Opportunity to interact with international modulator community</a:t>
            </a:r>
          </a:p>
          <a:p>
            <a:pPr lvl="1"/>
            <a:r>
              <a:rPr lang="en-US" sz="1600" dirty="0" smtClean="0"/>
              <a:t>Needs an ESS representative/team to follow progress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821693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8642350" cy="5328815"/>
          </a:xfrm>
        </p:spPr>
        <p:txBody>
          <a:bodyPr/>
          <a:lstStyle/>
          <a:p>
            <a:r>
              <a:rPr lang="en-US" sz="2000" dirty="0" smtClean="0"/>
              <a:t>The ESS modulator requirements represents a greater financial investment than the power systems for the entire LHC!</a:t>
            </a:r>
          </a:p>
          <a:p>
            <a:pPr lvl="1"/>
            <a:r>
              <a:rPr lang="en-US" sz="1800" dirty="0" smtClean="0"/>
              <a:t>The LHC powering was a 10year project from conception to </a:t>
            </a:r>
            <a:r>
              <a:rPr lang="en-US" sz="1800" dirty="0" smtClean="0"/>
              <a:t>installation</a:t>
            </a:r>
          </a:p>
          <a:p>
            <a:pPr lvl="1"/>
            <a:r>
              <a:rPr lang="en-US" sz="1800" dirty="0" smtClean="0"/>
              <a:t>Due to good concept and design, excellent availability of power systems</a:t>
            </a:r>
            <a:endParaRPr lang="en-US" sz="1800" dirty="0" smtClean="0"/>
          </a:p>
          <a:p>
            <a:endParaRPr lang="en-US" sz="2000" dirty="0" smtClean="0"/>
          </a:p>
          <a:p>
            <a:r>
              <a:rPr lang="en-US" sz="2000" dirty="0" smtClean="0"/>
              <a:t>Experience </a:t>
            </a:r>
            <a:r>
              <a:rPr lang="en-US" sz="2000" dirty="0" smtClean="0"/>
              <a:t>from other large installations, such as SNS, identify the modulator as </a:t>
            </a:r>
            <a:r>
              <a:rPr lang="en-US" sz="2000" dirty="0" smtClean="0"/>
              <a:t>one of the key reliability/availability drivers</a:t>
            </a:r>
            <a:endParaRPr lang="en-GB" sz="2000" dirty="0" smtClean="0"/>
          </a:p>
          <a:p>
            <a:r>
              <a:rPr lang="en-US" sz="2000" dirty="0" smtClean="0"/>
              <a:t>Development time for new systems </a:t>
            </a:r>
            <a:r>
              <a:rPr lang="en-US" sz="2000" dirty="0" smtClean="0"/>
              <a:t>is significant</a:t>
            </a:r>
          </a:p>
          <a:p>
            <a:pPr lvl="1"/>
            <a:r>
              <a:rPr lang="en-US" sz="1600" dirty="0" smtClean="0"/>
              <a:t>Both SNS and ILC developments for long </a:t>
            </a:r>
            <a:r>
              <a:rPr lang="en-US" sz="1600" dirty="0" smtClean="0"/>
              <a:t>pulse </a:t>
            </a:r>
            <a:r>
              <a:rPr lang="en-US" sz="1600" dirty="0" smtClean="0"/>
              <a:t>modulators have taken &gt;5yrs</a:t>
            </a:r>
            <a:endParaRPr lang="en-US" sz="1600" dirty="0" smtClean="0"/>
          </a:p>
          <a:p>
            <a:endParaRPr lang="en-US" sz="2000" dirty="0" smtClean="0"/>
          </a:p>
          <a:p>
            <a:r>
              <a:rPr lang="en-US" sz="2000" dirty="0" smtClean="0"/>
              <a:t>The modulators are a significant cost driver in long pulse LINACS</a:t>
            </a:r>
          </a:p>
          <a:p>
            <a:pPr lvl="1"/>
            <a:r>
              <a:rPr lang="en-US" sz="1600" dirty="0" smtClean="0"/>
              <a:t>It is in the interest of large LINAC projects to have a dedicated modulator team</a:t>
            </a:r>
          </a:p>
          <a:p>
            <a:pPr lvl="1"/>
            <a:endParaRPr lang="en-US" sz="1600" dirty="0"/>
          </a:p>
          <a:p>
            <a:r>
              <a:rPr lang="en-US" sz="2000" dirty="0" smtClean="0"/>
              <a:t>The proposed strategy for initial construction with a conservative modulator design seems sensible</a:t>
            </a:r>
          </a:p>
          <a:p>
            <a:pPr lvl="1"/>
            <a:r>
              <a:rPr lang="en-US" sz="1600" dirty="0" smtClean="0"/>
              <a:t>For subsequent phase, recommend considering 2 (or more) alternative topologies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286377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517592" y="2967335"/>
            <a:ext cx="4108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Thankyou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7790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Pulsed v CW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323850" y="1268760"/>
            <a:ext cx="5040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Why a pulsed modulator?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1547813" y="1629122"/>
            <a:ext cx="4248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8" name="Picture 3" descr="\\cern.ch\dfs\Users\d\dnisbet\Desktop\travel\Presentation\photos\DSCF1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144167"/>
            <a:ext cx="935037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\\cern.ch\dfs\Users\d\dnisbet\Desktop\travel\Presentation\photos\Picture 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556792"/>
            <a:ext cx="244792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\\cern.ch\dfs\Users\d\dnisbet\Desktop\travel\Presentation\photos\Picture 0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628229"/>
            <a:ext cx="2352675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\\cern.ch\dfs\Users\d\dnisbet\Desktop\travel\Presentation\photos\DSCF139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1952079"/>
            <a:ext cx="19208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645247"/>
            <a:ext cx="227171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4176092" y="3356992"/>
            <a:ext cx="3924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dirty="0"/>
              <a:t>LEP 4MW CW Modulator: </a:t>
            </a:r>
            <a:r>
              <a:rPr lang="en-GB" dirty="0" smtClean="0"/>
              <a:t>250</a:t>
            </a:r>
            <a:r>
              <a:rPr lang="en-GB" dirty="0" smtClean="0">
                <a:cs typeface="Arial" charset="0"/>
              </a:rPr>
              <a:t> </a:t>
            </a:r>
            <a:r>
              <a:rPr lang="en-GB" dirty="0">
                <a:cs typeface="Arial" charset="0"/>
              </a:rPr>
              <a:t>m</a:t>
            </a:r>
            <a:r>
              <a:rPr lang="en-GB" baseline="30000" dirty="0">
                <a:cs typeface="Arial" charset="0"/>
              </a:rPr>
              <a:t>3</a:t>
            </a:r>
            <a:endParaRPr lang="en-GB" dirty="0">
              <a:cs typeface="Arial" charset="0"/>
            </a:endParaRPr>
          </a:p>
          <a:p>
            <a:pPr eaLnBrk="1" hangingPunct="1"/>
            <a:r>
              <a:rPr lang="en-US" dirty="0" smtClean="0"/>
              <a:t>(4 MJ/s)</a:t>
            </a:r>
            <a:endParaRPr lang="en-US" dirty="0"/>
          </a:p>
        </p:txBody>
      </p:sp>
      <p:sp>
        <p:nvSpPr>
          <p:cNvPr id="14" name="TextBox 22"/>
          <p:cNvSpPr txBox="1">
            <a:spLocks noChangeArrowheads="1"/>
          </p:cNvSpPr>
          <p:nvPr/>
        </p:nvSpPr>
        <p:spPr bwMode="auto">
          <a:xfrm>
            <a:off x="2987824" y="5517604"/>
            <a:ext cx="4392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dirty="0"/>
              <a:t>LINAC4 5MW Pulsed Modulator: 7</a:t>
            </a:r>
            <a:r>
              <a:rPr lang="en-GB" dirty="0">
                <a:cs typeface="Arial" charset="0"/>
              </a:rPr>
              <a:t> m</a:t>
            </a:r>
            <a:r>
              <a:rPr lang="en-GB" baseline="30000" dirty="0">
                <a:cs typeface="Arial" charset="0"/>
              </a:rPr>
              <a:t>3</a:t>
            </a:r>
            <a:endParaRPr lang="en-GB" dirty="0">
              <a:cs typeface="Arial" charset="0"/>
            </a:endParaRPr>
          </a:p>
          <a:p>
            <a:pPr eaLnBrk="1" hangingPunct="1"/>
            <a:r>
              <a:rPr lang="en-US" dirty="0" smtClean="0"/>
              <a:t>(20kJ/s)</a:t>
            </a:r>
            <a:endParaRPr lang="en-US" dirty="0"/>
          </a:p>
        </p:txBody>
      </p:sp>
      <p:sp>
        <p:nvSpPr>
          <p:cNvPr id="15" name="TextBox 22"/>
          <p:cNvSpPr txBox="1">
            <a:spLocks noChangeArrowheads="1"/>
          </p:cNvSpPr>
          <p:nvPr/>
        </p:nvSpPr>
        <p:spPr bwMode="auto">
          <a:xfrm>
            <a:off x="4860032" y="4357233"/>
            <a:ext cx="41765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dirty="0" smtClean="0"/>
              <a:t>ESS 4.5MW </a:t>
            </a:r>
            <a:r>
              <a:rPr lang="en-GB" dirty="0"/>
              <a:t>Pulsed </a:t>
            </a:r>
            <a:r>
              <a:rPr lang="en-GB" dirty="0" smtClean="0"/>
              <a:t>Modulator: ~35 </a:t>
            </a:r>
            <a:r>
              <a:rPr lang="en-GB" dirty="0" smtClean="0">
                <a:cs typeface="Arial" charset="0"/>
              </a:rPr>
              <a:t>m</a:t>
            </a:r>
            <a:r>
              <a:rPr lang="en-GB" baseline="30000" dirty="0" smtClean="0">
                <a:cs typeface="Arial" charset="0"/>
              </a:rPr>
              <a:t>3</a:t>
            </a:r>
            <a:endParaRPr lang="en-GB" dirty="0">
              <a:cs typeface="Arial" charset="0"/>
            </a:endParaRPr>
          </a:p>
          <a:p>
            <a:pPr eaLnBrk="1" hangingPunct="1"/>
            <a:r>
              <a:rPr lang="en-US" dirty="0" smtClean="0"/>
              <a:t>(&gt;200kJ/s)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51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Pulsed Modulators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Can be separated into three principle sections</a:t>
            </a:r>
          </a:p>
          <a:p>
            <a:pPr lvl="1"/>
            <a:r>
              <a:rPr lang="en-US" dirty="0" smtClean="0"/>
              <a:t>AC/DC ‘Charger’</a:t>
            </a:r>
          </a:p>
          <a:p>
            <a:pPr lvl="1"/>
            <a:r>
              <a:rPr lang="en-US" dirty="0" smtClean="0"/>
              <a:t>Energy storage </a:t>
            </a:r>
          </a:p>
          <a:p>
            <a:pPr lvl="1"/>
            <a:r>
              <a:rPr lang="en-US" dirty="0" smtClean="0"/>
              <a:t>Pulse Forming system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" y="3083396"/>
            <a:ext cx="86582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478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DB Klystron Modulators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Pulsed Modulators</a:t>
            </a:r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Pulse definition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619250" y="4365625"/>
            <a:ext cx="720725" cy="3603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2" name="Picture 11" descr="Pulse_def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3846" y="1900884"/>
            <a:ext cx="5256584" cy="31914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46081" y="5562775"/>
            <a:ext cx="2829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</a:t>
            </a:r>
            <a:r>
              <a:rPr lang="en-US" dirty="0" err="1" smtClean="0"/>
              <a:t>_beam</a:t>
            </a:r>
            <a:r>
              <a:rPr lang="en-US" dirty="0" smtClean="0"/>
              <a:t> + </a:t>
            </a:r>
            <a:r>
              <a:rPr lang="en-US" dirty="0" err="1" smtClean="0"/>
              <a:t>t_fill</a:t>
            </a:r>
            <a:r>
              <a:rPr lang="en-US" dirty="0" smtClean="0"/>
              <a:t> + </a:t>
            </a:r>
            <a:r>
              <a:rPr lang="en-US" dirty="0" err="1" smtClean="0"/>
              <a:t>t_empty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2" idx="0"/>
          </p:cNvCxnSpPr>
          <p:nvPr/>
        </p:nvCxnSpPr>
        <p:spPr bwMode="auto">
          <a:xfrm flipH="1" flipV="1">
            <a:off x="3131840" y="3757682"/>
            <a:ext cx="529229" cy="18050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5443" y="2924944"/>
            <a:ext cx="2130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</a:t>
            </a:r>
            <a:r>
              <a:rPr lang="en-US" dirty="0" err="1" smtClean="0"/>
              <a:t>_set</a:t>
            </a:r>
            <a:r>
              <a:rPr lang="en-US" dirty="0" smtClean="0"/>
              <a:t> for LLRF and modulator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1979612" y="2780929"/>
            <a:ext cx="720180" cy="4671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5443" y="3573016"/>
            <a:ext cx="2130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</a:t>
            </a:r>
            <a:r>
              <a:rPr lang="en-US" dirty="0" err="1" smtClean="0"/>
              <a:t>_rise</a:t>
            </a:r>
            <a:r>
              <a:rPr lang="en-US" dirty="0" smtClean="0"/>
              <a:t> and </a:t>
            </a:r>
            <a:r>
              <a:rPr lang="en-US" dirty="0" err="1" smtClean="0"/>
              <a:t>t_fall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" y="1900884"/>
            <a:ext cx="1475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Sources of energy loss: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996294" y="5092357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eset of pulse transformer (if used)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 flipV="1">
            <a:off x="5796136" y="4725988"/>
            <a:ext cx="1008776" cy="366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2423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Pulsed Modulator Efficiency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40768"/>
            <a:ext cx="4114800" cy="335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404963"/>
              </p:ext>
            </p:extLst>
          </p:nvPr>
        </p:nvGraphicFramePr>
        <p:xfrm>
          <a:off x="4499992" y="1484784"/>
          <a:ext cx="4392488" cy="28809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358929"/>
                <a:gridCol w="2033559"/>
              </a:tblGrid>
              <a:tr h="3052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Useful flat-top </a:t>
                      </a:r>
                      <a:r>
                        <a:rPr lang="en-GB" sz="1200" dirty="0"/>
                        <a:t>Energy</a:t>
                      </a:r>
                      <a:endParaRPr lang="en-US" sz="12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/>
                        <a:t>4.5MW*3.5ms </a:t>
                      </a:r>
                      <a:r>
                        <a:rPr lang="en-GB" sz="1200" kern="1200" dirty="0"/>
                        <a:t>= </a:t>
                      </a:r>
                      <a:r>
                        <a:rPr lang="en-GB" sz="1200" kern="1200" dirty="0" smtClean="0"/>
                        <a:t>15.8kJ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Rise </a:t>
                      </a:r>
                      <a:r>
                        <a:rPr lang="en-GB" sz="1200" dirty="0"/>
                        <a:t>time energy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/>
                        <a:t>4.5MW*300</a:t>
                      </a:r>
                      <a:r>
                        <a:rPr lang="el-GR" sz="1200" kern="1200" dirty="0" smtClean="0"/>
                        <a:t>μ</a:t>
                      </a:r>
                      <a:r>
                        <a:rPr lang="en-GB" sz="1200" kern="1200" dirty="0" smtClean="0"/>
                        <a:t>s*1/3</a:t>
                      </a:r>
                      <a:r>
                        <a:rPr lang="en-GB" sz="1200" kern="1200" dirty="0"/>
                        <a:t>= </a:t>
                      </a:r>
                      <a:r>
                        <a:rPr lang="en-GB" sz="1200" kern="1200" dirty="0" smtClean="0"/>
                        <a:t>0.45kJ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Fall time energy*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/>
                        <a:t>4.5MW*300</a:t>
                      </a:r>
                      <a:r>
                        <a:rPr lang="el-GR" sz="1200" kern="1200" dirty="0" smtClean="0"/>
                        <a:t>μ</a:t>
                      </a:r>
                      <a:r>
                        <a:rPr lang="en-GB" sz="1200" kern="1200" dirty="0" smtClean="0"/>
                        <a:t>s*1/3= 0.45kJ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Set-up time energy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/>
                        <a:t>4.5MW*300</a:t>
                      </a:r>
                      <a:r>
                        <a:rPr lang="el-GR" sz="1200" kern="1200" dirty="0" smtClean="0"/>
                        <a:t>μ</a:t>
                      </a:r>
                      <a:r>
                        <a:rPr lang="en-GB" sz="1200" kern="1200" dirty="0" smtClean="0"/>
                        <a:t>s</a:t>
                      </a:r>
                      <a:r>
                        <a:rPr lang="en-GB" sz="1200" kern="1200" baseline="0" dirty="0" smtClean="0"/>
                        <a:t> </a:t>
                      </a:r>
                      <a:r>
                        <a:rPr lang="en-GB" sz="1200" kern="1200" dirty="0" smtClean="0"/>
                        <a:t>= 1.35kJ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/>
                        <a:t>Pulse efficiency</a:t>
                      </a:r>
                      <a:endParaRPr lang="en-US" sz="12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/>
                        <a:t>0.88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Pulse forming</a:t>
                      </a:r>
                      <a:r>
                        <a:rPr lang="en-GB" sz="1200" baseline="0" dirty="0" smtClean="0"/>
                        <a:t> system efficiency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/>
                        <a:t>0.98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/>
                        <a:t>Charger efficiency</a:t>
                      </a:r>
                      <a:endParaRPr lang="en-US" sz="12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/>
                        <a:t>0.96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/>
                        <a:t>Power efficiency</a:t>
                      </a:r>
                      <a:endParaRPr lang="en-U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 smtClean="0"/>
                        <a:t>0.94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30528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Overall </a:t>
                      </a:r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Modulator efficiency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80%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560" y="4941168"/>
            <a:ext cx="792088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n"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Modulator can 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optimize </a:t>
            </a:r>
            <a:r>
              <a:rPr lang="en-US" dirty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electrical systems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n"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however greatest efficiency savings from RF pulse 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optimization (</a:t>
            </a:r>
            <a:r>
              <a:rPr lang="en-US" dirty="0" err="1" smtClean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eg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dirty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klystron efficiency, 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control overhead, setup time, </a:t>
            </a:r>
            <a:r>
              <a:rPr lang="en-US" dirty="0" err="1" smtClean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etc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)</a:t>
            </a:r>
            <a:endParaRPr lang="en-GB" dirty="0">
              <a:solidFill>
                <a:schemeClr val="tx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4365104"/>
            <a:ext cx="3600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*Does not include pulse transformer magnetizing energy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65986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from distribution network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400" dirty="0" smtClean="0"/>
              <a:t>Modulator charging is usually completed before the output pulse generation.</a:t>
            </a:r>
          </a:p>
          <a:p>
            <a:pPr lvl="1"/>
            <a:r>
              <a:rPr lang="en-GB" sz="1100" dirty="0" smtClean="0"/>
              <a:t>This will induce power fluctuations  on the power network, affecting distribution power quality.</a:t>
            </a:r>
          </a:p>
          <a:p>
            <a:r>
              <a:rPr lang="en-GB" sz="1400" dirty="0" smtClean="0"/>
              <a:t>A large modulator installation should implement a constant power load consumption with good power quality.</a:t>
            </a:r>
          </a:p>
          <a:p>
            <a:r>
              <a:rPr lang="en-US" sz="1400" dirty="0" smtClean="0"/>
              <a:t>Strategies for startup and shutdown should also be considered to limit load transients</a:t>
            </a:r>
            <a:endParaRPr lang="en-GB" sz="1400" dirty="0" smtClean="0"/>
          </a:p>
          <a:p>
            <a:endParaRPr lang="en-GB" sz="1400" dirty="0" smtClean="0"/>
          </a:p>
          <a:p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endParaRPr lang="en-GB" sz="1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96094"/>
            <a:ext cx="4059247" cy="17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2511428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Pout_modulator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4869160"/>
            <a:ext cx="255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Pin_modulator_typical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4509120"/>
            <a:ext cx="255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Pin_modulator_ideal</a:t>
            </a:r>
            <a:endParaRPr lang="en-GB" sz="16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539552" y="3914354"/>
            <a:ext cx="504056" cy="6667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2411760" y="4149080"/>
            <a:ext cx="378042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3311860" y="2849982"/>
            <a:ext cx="540060" cy="4036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1" name="Picture 20" descr="a_690_72.emf"/>
          <p:cNvPicPr/>
          <p:nvPr/>
        </p:nvPicPr>
        <p:blipFill rotWithShape="1">
          <a:blip r:embed="rId3" cstate="print"/>
          <a:srcRect l="2797" t="50564" r="7683"/>
          <a:stretch/>
        </p:blipFill>
        <p:spPr>
          <a:xfrm>
            <a:off x="4716729" y="4214025"/>
            <a:ext cx="4373027" cy="1735255"/>
          </a:xfrm>
          <a:prstGeom prst="rect">
            <a:avLst/>
          </a:prstGeom>
        </p:spPr>
      </p:pic>
      <p:pic>
        <p:nvPicPr>
          <p:cNvPr id="22" name="Picture 21" descr="ty.emf"/>
          <p:cNvPicPr/>
          <p:nvPr/>
        </p:nvPicPr>
        <p:blipFill rotWithShape="1">
          <a:blip r:embed="rId4" cstate="print"/>
          <a:srcRect l="2228" t="50000" r="7463"/>
          <a:stretch/>
        </p:blipFill>
        <p:spPr>
          <a:xfrm>
            <a:off x="4716016" y="2492896"/>
            <a:ext cx="4338914" cy="170797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516216" y="2370366"/>
            <a:ext cx="255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Pin_modulator_typical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480212" y="4077072"/>
            <a:ext cx="255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Pin_modulator_ideal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418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Uppsala 14/12/11 - Modulators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and availability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For large installations, availability is an important criteria</a:t>
            </a:r>
          </a:p>
          <a:p>
            <a:pPr lvl="1"/>
            <a:r>
              <a:rPr lang="en-US" sz="2000" dirty="0" smtClean="0"/>
              <a:t>Reliability </a:t>
            </a:r>
            <a:r>
              <a:rPr lang="en-US" sz="2000" dirty="0" smtClean="0"/>
              <a:t>typically specified </a:t>
            </a:r>
            <a:r>
              <a:rPr lang="en-US" sz="2000" dirty="0" smtClean="0"/>
              <a:t>as Mean Time Between Failure (MTBF)</a:t>
            </a:r>
          </a:p>
          <a:p>
            <a:pPr lvl="1"/>
            <a:r>
              <a:rPr lang="en-US" sz="2000" dirty="0" smtClean="0"/>
              <a:t>Repair time </a:t>
            </a:r>
            <a:r>
              <a:rPr lang="en-US" sz="2000" dirty="0" smtClean="0"/>
              <a:t>defined </a:t>
            </a:r>
            <a:r>
              <a:rPr lang="en-US" sz="2000" dirty="0" smtClean="0"/>
              <a:t>as Mean Time To Repair (MTTR)</a:t>
            </a:r>
          </a:p>
          <a:p>
            <a:pPr lvl="1"/>
            <a:r>
              <a:rPr lang="en-US" sz="2000" dirty="0" smtClean="0"/>
              <a:t>Availability as a function of reliability and time to repair: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sz="2000" dirty="0" smtClean="0"/>
              <a:t>Modular systems may have lower MTBF but higher </a:t>
            </a:r>
            <a:r>
              <a:rPr lang="en-US" sz="2000" i="1" dirty="0"/>
              <a:t>a</a:t>
            </a:r>
            <a:r>
              <a:rPr lang="en-US" sz="2000" i="1" dirty="0" smtClean="0"/>
              <a:t>vailability</a:t>
            </a:r>
            <a:r>
              <a:rPr lang="en-US" sz="2000" dirty="0" smtClean="0"/>
              <a:t> </a:t>
            </a:r>
            <a:r>
              <a:rPr lang="en-US" sz="2000" dirty="0" smtClean="0"/>
              <a:t>due to redundant architectures that significantly reduce the MTTR. In many cases, repair can be scheduled for a future date.</a:t>
            </a:r>
          </a:p>
          <a:p>
            <a:pPr lvl="1"/>
            <a:r>
              <a:rPr lang="en-US" sz="2000" dirty="0" smtClean="0"/>
              <a:t>Repair time can be significant for high voltage systems unless considered at the design stage (oil, large components, </a:t>
            </a:r>
            <a:r>
              <a:rPr lang="en-US" sz="2000" dirty="0" err="1" smtClean="0"/>
              <a:t>etc</a:t>
            </a:r>
            <a:r>
              <a:rPr lang="en-US" sz="2000" dirty="0" smtClean="0"/>
              <a:t>).</a:t>
            </a:r>
            <a:endParaRPr lang="en-GB" sz="2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454361"/>
              </p:ext>
            </p:extLst>
          </p:nvPr>
        </p:nvGraphicFramePr>
        <p:xfrm>
          <a:off x="2843808" y="3140969"/>
          <a:ext cx="4392488" cy="840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Equation" r:id="rId3" imgW="2057400" imgH="393480" progId="Equation.3">
                  <p:embed/>
                </p:oleObj>
              </mc:Choice>
              <mc:Fallback>
                <p:oleObj name="Equation" r:id="rId3" imgW="20574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3808" y="3140969"/>
                        <a:ext cx="4392488" cy="8401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028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6485</TotalTime>
  <Words>2518</Words>
  <Application>Microsoft Office PowerPoint</Application>
  <PresentationFormat>On-screen Show (4:3)</PresentationFormat>
  <Paragraphs>501</Paragraphs>
  <Slides>37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Bold Stripes</vt:lpstr>
      <vt:lpstr>Equation</vt:lpstr>
      <vt:lpstr>PowerPoint Presentation</vt:lpstr>
      <vt:lpstr>Intro</vt:lpstr>
      <vt:lpstr>RF Powering</vt:lpstr>
      <vt:lpstr>Pulsed v CW</vt:lpstr>
      <vt:lpstr>Pulsed Modulators</vt:lpstr>
      <vt:lpstr>Pulsed Modulators</vt:lpstr>
      <vt:lpstr>Pulsed Modulator Efficiency</vt:lpstr>
      <vt:lpstr>Power from distribution network</vt:lpstr>
      <vt:lpstr>Reliability and availability</vt:lpstr>
      <vt:lpstr>Modulator specification</vt:lpstr>
      <vt:lpstr>Modulator specification</vt:lpstr>
      <vt:lpstr>Modulator for RF Powering</vt:lpstr>
      <vt:lpstr>Modulator topology overview</vt:lpstr>
      <vt:lpstr>Bouncer and pulse transformer</vt:lpstr>
      <vt:lpstr>Bouncer and pulse transformer</vt:lpstr>
      <vt:lpstr>Bouncer and pulse transformer</vt:lpstr>
      <vt:lpstr>Direct switch</vt:lpstr>
      <vt:lpstr>Direct switch</vt:lpstr>
      <vt:lpstr>Direct Switch</vt:lpstr>
      <vt:lpstr>Interleaved DC/DC</vt:lpstr>
      <vt:lpstr>Interleaved DC/DC</vt:lpstr>
      <vt:lpstr>Interleaved DC/DC</vt:lpstr>
      <vt:lpstr>Multiple Resonant DC/AC/DC</vt:lpstr>
      <vt:lpstr>Multiple Resonant DC/AC/DC</vt:lpstr>
      <vt:lpstr>Multiple Resonant DC/AC/DC</vt:lpstr>
      <vt:lpstr>Solid State Marx</vt:lpstr>
      <vt:lpstr>Solid State Marx</vt:lpstr>
      <vt:lpstr>Solid State Marx</vt:lpstr>
      <vt:lpstr>Cost Comparison</vt:lpstr>
      <vt:lpstr>‘Spoke’ Modulators</vt:lpstr>
      <vt:lpstr>Modulator R&amp;D </vt:lpstr>
      <vt:lpstr>In-house v commercial development</vt:lpstr>
      <vt:lpstr>Modulator and RF optimization</vt:lpstr>
      <vt:lpstr>CERN CLIC Modulator Development</vt:lpstr>
      <vt:lpstr>Modulator development efforts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Running Club</dc:title>
  <dc:creator>dnisbet</dc:creator>
  <cp:lastModifiedBy>David Nisbet</cp:lastModifiedBy>
  <cp:revision>385</cp:revision>
  <dcterms:created xsi:type="dcterms:W3CDTF">2010-08-26T05:28:04Z</dcterms:created>
  <dcterms:modified xsi:type="dcterms:W3CDTF">2011-12-13T13:08:22Z</dcterms:modified>
</cp:coreProperties>
</file>