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3" r:id="rId1"/>
  </p:sldMasterIdLst>
  <p:notesMasterIdLst>
    <p:notesMasterId r:id="rId53"/>
  </p:notesMasterIdLst>
  <p:handoutMasterIdLst>
    <p:handoutMasterId r:id="rId54"/>
  </p:handoutMasterIdLst>
  <p:sldIdLst>
    <p:sldId id="402" r:id="rId2"/>
    <p:sldId id="473" r:id="rId3"/>
    <p:sldId id="455" r:id="rId4"/>
    <p:sldId id="456" r:id="rId5"/>
    <p:sldId id="404" r:id="rId6"/>
    <p:sldId id="410" r:id="rId7"/>
    <p:sldId id="487" r:id="rId8"/>
    <p:sldId id="388" r:id="rId9"/>
    <p:sldId id="453" r:id="rId10"/>
    <p:sldId id="458" r:id="rId11"/>
    <p:sldId id="385" r:id="rId12"/>
    <p:sldId id="485" r:id="rId13"/>
    <p:sldId id="389" r:id="rId14"/>
    <p:sldId id="418" r:id="rId15"/>
    <p:sldId id="275" r:id="rId16"/>
    <p:sldId id="459" r:id="rId17"/>
    <p:sldId id="272" r:id="rId18"/>
    <p:sldId id="478" r:id="rId19"/>
    <p:sldId id="457" r:id="rId20"/>
    <p:sldId id="416" r:id="rId21"/>
    <p:sldId id="442" r:id="rId22"/>
    <p:sldId id="452" r:id="rId23"/>
    <p:sldId id="444" r:id="rId24"/>
    <p:sldId id="445" r:id="rId25"/>
    <p:sldId id="489" r:id="rId26"/>
    <p:sldId id="448" r:id="rId27"/>
    <p:sldId id="490" r:id="rId28"/>
    <p:sldId id="434" r:id="rId29"/>
    <p:sldId id="426" r:id="rId30"/>
    <p:sldId id="451" r:id="rId31"/>
    <p:sldId id="432" r:id="rId32"/>
    <p:sldId id="443" r:id="rId33"/>
    <p:sldId id="433" r:id="rId34"/>
    <p:sldId id="461" r:id="rId35"/>
    <p:sldId id="460" r:id="rId36"/>
    <p:sldId id="481" r:id="rId37"/>
    <p:sldId id="482" r:id="rId38"/>
    <p:sldId id="483" r:id="rId39"/>
    <p:sldId id="430" r:id="rId40"/>
    <p:sldId id="477" r:id="rId41"/>
    <p:sldId id="479" r:id="rId42"/>
    <p:sldId id="476" r:id="rId43"/>
    <p:sldId id="486" r:id="rId44"/>
    <p:sldId id="464" r:id="rId45"/>
    <p:sldId id="471" r:id="rId46"/>
    <p:sldId id="466" r:id="rId47"/>
    <p:sldId id="469" r:id="rId48"/>
    <p:sldId id="468" r:id="rId49"/>
    <p:sldId id="467" r:id="rId50"/>
    <p:sldId id="472" r:id="rId51"/>
    <p:sldId id="488" r:id="rId52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2800" kern="1200" baseline="30000">
        <a:solidFill>
          <a:srgbClr val="00649D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2800" kern="1200" baseline="30000">
        <a:solidFill>
          <a:srgbClr val="00649D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2800" kern="1200" baseline="30000">
        <a:solidFill>
          <a:srgbClr val="00649D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2800" kern="1200" baseline="30000">
        <a:solidFill>
          <a:srgbClr val="00649D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2800" kern="1200" baseline="30000">
        <a:solidFill>
          <a:srgbClr val="00649D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kern="1200" baseline="30000">
        <a:solidFill>
          <a:srgbClr val="00649D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kern="1200" baseline="30000">
        <a:solidFill>
          <a:srgbClr val="00649D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kern="1200" baseline="30000">
        <a:solidFill>
          <a:srgbClr val="00649D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kern="1200" baseline="30000">
        <a:solidFill>
          <a:srgbClr val="00649D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41" autoAdjust="0"/>
    <p:restoredTop sz="94640" autoAdjust="0"/>
  </p:normalViewPr>
  <p:slideViewPr>
    <p:cSldViewPr snapToGrid="0">
      <p:cViewPr varScale="1">
        <p:scale>
          <a:sx n="75" d="100"/>
          <a:sy n="75" d="100"/>
        </p:scale>
        <p:origin x="-7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051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FontTx/>
              <a:buNone/>
              <a:defRPr sz="1200" baseline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RF Power Generation II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59238" y="0"/>
            <a:ext cx="30241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FontTx/>
              <a:buNone/>
              <a:defRPr sz="1200" baseline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42488"/>
            <a:ext cx="31051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FontTx/>
              <a:buNone/>
              <a:defRPr sz="1200" baseline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CERN Accelerator School, Ebeltoft, 2010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59238" y="9742488"/>
            <a:ext cx="3024187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FontTx/>
              <a:buNone/>
              <a:defRPr sz="1200" baseline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FACCEC52-76B9-4DFA-98C3-FE4240A212E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76313" y="785813"/>
            <a:ext cx="5132387" cy="3849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5675" y="4870450"/>
            <a:ext cx="5173663" cy="4637088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0607" y="9721078"/>
            <a:ext cx="3077030" cy="511895"/>
          </a:xfrm>
          <a:prstGeom prst="rect">
            <a:avLst/>
          </a:prstGeom>
          <a:noFill/>
        </p:spPr>
        <p:txBody>
          <a:bodyPr lIns="95052" tIns="47526" rIns="95052" bIns="47526"/>
          <a:lstStyle/>
          <a:p>
            <a:fld id="{47E67836-2816-490D-A0E1-5C02EE4B5EF1}" type="slidenum">
              <a:rPr lang="en-GB"/>
              <a:pPr/>
              <a:t>48</a:t>
            </a:fld>
            <a:endParaRPr lang="en-GB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596" y="4861360"/>
            <a:ext cx="5678109" cy="4605411"/>
          </a:xfrm>
          <a:prstGeom prst="rect">
            <a:avLst/>
          </a:prstGeom>
          <a:noFill/>
          <a:ln/>
        </p:spPr>
        <p:txBody>
          <a:bodyPr lIns="95052" tIns="47526" rIns="95052" bIns="47526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0607" y="9721078"/>
            <a:ext cx="3077030" cy="511895"/>
          </a:xfrm>
          <a:prstGeom prst="rect">
            <a:avLst/>
          </a:prstGeom>
          <a:noFill/>
        </p:spPr>
        <p:txBody>
          <a:bodyPr lIns="95052" tIns="47526" rIns="95052" bIns="47526"/>
          <a:lstStyle/>
          <a:p>
            <a:fld id="{A59EF66C-0BE5-4E99-AB01-C29A665E23B1}" type="slidenum">
              <a:rPr lang="en-GB"/>
              <a:pPr/>
              <a:t>49</a:t>
            </a:fld>
            <a:endParaRPr lang="en-GB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596" y="4861360"/>
            <a:ext cx="5678109" cy="4605411"/>
          </a:xfrm>
          <a:prstGeom prst="rect">
            <a:avLst/>
          </a:prstGeom>
          <a:noFill/>
          <a:ln/>
        </p:spPr>
        <p:txBody>
          <a:bodyPr lIns="95052" tIns="47526" rIns="95052" bIns="47526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xfrm>
            <a:off x="710596" y="4861360"/>
            <a:ext cx="5678109" cy="4605411"/>
          </a:xfrm>
          <a:prstGeom prst="rect">
            <a:avLst/>
          </a:prstGeom>
          <a:noFill/>
          <a:ln/>
        </p:spPr>
        <p:txBody>
          <a:bodyPr lIns="95052" tIns="47526" rIns="95052" bIns="47526"/>
          <a:lstStyle/>
          <a:p>
            <a:pPr eaLnBrk="1" hangingPunct="1"/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4020607" y="9721078"/>
            <a:ext cx="3077030" cy="511895"/>
          </a:xfrm>
          <a:prstGeom prst="rect">
            <a:avLst/>
          </a:prstGeom>
          <a:noFill/>
        </p:spPr>
        <p:txBody>
          <a:bodyPr lIns="95052" tIns="47526" rIns="95052" bIns="47526"/>
          <a:lstStyle/>
          <a:p>
            <a:fld id="{22B12FBA-A8CE-4DDA-95E2-27E337D28738}" type="slidenum">
              <a:rPr lang="en-GB"/>
              <a:pPr/>
              <a:t>50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77900" y="787400"/>
            <a:ext cx="5129213" cy="38465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5675" y="4870450"/>
            <a:ext cx="5173663" cy="46370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75" tIns="46038" rIns="92075" bIns="46038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77900" y="787400"/>
            <a:ext cx="5129213" cy="38465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5675" y="4870450"/>
            <a:ext cx="5173663" cy="46370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75" tIns="46038" rIns="92075" bIns="46038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77900" y="787400"/>
            <a:ext cx="5129213" cy="38465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5675" y="4870450"/>
            <a:ext cx="5173663" cy="46370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75" tIns="46038" rIns="92075" bIns="46038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lIns="99048" tIns="49524" rIns="99048" bIns="49524"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lIns="99048" tIns="49524" rIns="99048" bIns="49524"/>
          <a:lstStyle/>
          <a:p>
            <a:fld id="{23789294-E294-4B05-B0F4-E5DC28344F6D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0607" y="9721078"/>
            <a:ext cx="3077030" cy="511895"/>
          </a:xfrm>
          <a:prstGeom prst="rect">
            <a:avLst/>
          </a:prstGeom>
          <a:noFill/>
        </p:spPr>
        <p:txBody>
          <a:bodyPr lIns="95052" tIns="47526" rIns="95052" bIns="47526"/>
          <a:lstStyle/>
          <a:p>
            <a:fld id="{94B53C93-B00B-465B-8232-CB9A52ACBAA5}" type="slidenum">
              <a:rPr lang="en-GB"/>
              <a:pPr/>
              <a:t>44</a:t>
            </a:fld>
            <a:endParaRPr lang="en-GB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596" y="4861360"/>
            <a:ext cx="5678109" cy="4605411"/>
          </a:xfrm>
          <a:prstGeom prst="rect">
            <a:avLst/>
          </a:prstGeom>
          <a:noFill/>
          <a:ln/>
        </p:spPr>
        <p:txBody>
          <a:bodyPr lIns="95052" tIns="47526" rIns="95052" bIns="47526"/>
          <a:lstStyle/>
          <a:p>
            <a:pPr eaLnBrk="1" hangingPunct="1"/>
            <a:r>
              <a:rPr lang="en-GB" smtClean="0"/>
              <a:t>The most convenient way to set up a magnetron as a reflection amplifier is with a circulator.</a:t>
            </a:r>
          </a:p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0607" y="9721078"/>
            <a:ext cx="3077030" cy="511895"/>
          </a:xfrm>
          <a:prstGeom prst="rect">
            <a:avLst/>
          </a:prstGeom>
          <a:noFill/>
        </p:spPr>
        <p:txBody>
          <a:bodyPr lIns="95052" tIns="47526" rIns="95052" bIns="47526"/>
          <a:lstStyle/>
          <a:p>
            <a:fld id="{608B416F-F7C7-402F-AB0C-53FFB0769DE3}" type="slidenum">
              <a:rPr lang="en-GB"/>
              <a:pPr/>
              <a:t>45</a:t>
            </a:fld>
            <a:endParaRPr lang="en-GB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596" y="4861360"/>
            <a:ext cx="5678109" cy="4605411"/>
          </a:xfrm>
          <a:prstGeom prst="rect">
            <a:avLst/>
          </a:prstGeom>
          <a:noFill/>
          <a:ln/>
        </p:spPr>
        <p:txBody>
          <a:bodyPr lIns="95052" tIns="47526" rIns="95052" bIns="47526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38887" y="767843"/>
            <a:ext cx="5621527" cy="3837570"/>
          </a:xfrm>
          <a:prstGeom prst="rect">
            <a:avLst/>
          </a:prstGeom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xfrm>
            <a:off x="710596" y="4861360"/>
            <a:ext cx="5678109" cy="4605411"/>
          </a:xfrm>
          <a:prstGeom prst="rect">
            <a:avLst/>
          </a:prstGeom>
          <a:noFill/>
          <a:ln/>
        </p:spPr>
        <p:txBody>
          <a:bodyPr lIns="95052" tIns="47526" rIns="95052" bIns="47526"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4020607" y="9721078"/>
            <a:ext cx="3077030" cy="511895"/>
          </a:xfrm>
          <a:prstGeom prst="rect">
            <a:avLst/>
          </a:prstGeom>
          <a:noFill/>
        </p:spPr>
        <p:txBody>
          <a:bodyPr lIns="95052" tIns="47526" rIns="95052" bIns="47526"/>
          <a:lstStyle/>
          <a:p>
            <a:fld id="{48B553E5-8F63-4B8D-BB7E-049A949292D6}" type="slidenum">
              <a:rPr lang="en-GB"/>
              <a:pPr/>
              <a:t>46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0607" y="9721078"/>
            <a:ext cx="3077030" cy="511895"/>
          </a:xfrm>
          <a:prstGeom prst="rect">
            <a:avLst/>
          </a:prstGeom>
          <a:noFill/>
        </p:spPr>
        <p:txBody>
          <a:bodyPr lIns="95052" tIns="47526" rIns="95052" bIns="47526"/>
          <a:lstStyle/>
          <a:p>
            <a:fld id="{0E1DB00C-C72A-41F5-81A0-BA2C0B0E9AD1}" type="slidenum">
              <a:rPr lang="en-GB"/>
              <a:pPr/>
              <a:t>47</a:t>
            </a:fld>
            <a:endParaRPr lang="en-GB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596" y="4861360"/>
            <a:ext cx="5678109" cy="4605411"/>
          </a:xfrm>
          <a:prstGeom prst="rect">
            <a:avLst/>
          </a:prstGeom>
          <a:noFill/>
          <a:ln/>
        </p:spPr>
        <p:txBody>
          <a:bodyPr lIns="95052" tIns="47526" rIns="95052" bIns="47526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75354-BC47-4D92-A20F-F85FA5C6E8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FE254-9B9E-4A19-B4AC-BB81582080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4038600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038600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ESS Workshop June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6FAB7B-2022-4091-A25F-00548915FF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ESS Workshop June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7D94D-70D2-4394-9B29-5AFFCB6678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500" y="188913"/>
            <a:ext cx="5715000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25538"/>
            <a:ext cx="4038600" cy="5000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038600" cy="5000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ESS Workshop June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F5DF18-63AF-40D9-B2B6-021F72D3B0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500" y="188913"/>
            <a:ext cx="5715000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25538"/>
            <a:ext cx="4038600" cy="5000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25538"/>
            <a:ext cx="4038600" cy="2424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02050"/>
            <a:ext cx="4038600" cy="24241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ESS Workshop June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DEC787E-9B61-4425-8207-2E13F38CBC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9" descr="uni-logo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43813" y="214313"/>
            <a:ext cx="1284287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5891" name="Picture 7" descr="CI_logo_smaller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0825" y="260350"/>
            <a:ext cx="1181100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589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14500" y="188913"/>
            <a:ext cx="57150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589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25538"/>
            <a:ext cx="82296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589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aseline="0"/>
            </a:lvl1pPr>
          </a:lstStyle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16589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200" baseline="0"/>
            </a:lvl1pPr>
          </a:lstStyle>
          <a:p>
            <a:r>
              <a:rPr lang="en-US" dirty="0" smtClean="0"/>
              <a:t>ESS Workshop June</a:t>
            </a:r>
            <a:endParaRPr lang="en-US" dirty="0"/>
          </a:p>
        </p:txBody>
      </p:sp>
      <p:sp>
        <p:nvSpPr>
          <p:cNvPr id="16589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aseline="0"/>
            </a:lvl1pPr>
          </a:lstStyle>
          <a:p>
            <a:fld id="{2C8101EF-3A8B-49F2-A548-DBF5C091634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7" r:id="rId3"/>
    <p:sldLayoutId id="2147483659" r:id="rId4"/>
    <p:sldLayoutId id="2147483665" r:id="rId5"/>
    <p:sldLayoutId id="2147483666" r:id="rId6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770D2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770D29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770D29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770D29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770D29"/>
          </a:solidFill>
          <a:latin typeface="Arial" charset="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770D29"/>
          </a:solidFill>
          <a:latin typeface="Arial" charset="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770D29"/>
          </a:solidFill>
          <a:latin typeface="Arial" charset="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770D29"/>
          </a:solidFill>
          <a:latin typeface="Arial" charset="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770D29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20000"/>
        </a:spcAft>
        <a:buChar char="•"/>
        <a:defRPr sz="2000">
          <a:solidFill>
            <a:srgbClr val="00649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20000"/>
        </a:spcAft>
        <a:buChar char="–"/>
        <a:defRPr>
          <a:solidFill>
            <a:srgbClr val="00649D"/>
          </a:solidFill>
          <a:latin typeface="+mn-lt"/>
          <a:cs typeface="+mn-cs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20000"/>
        </a:spcAft>
        <a:buChar char="•"/>
        <a:defRPr sz="1600">
          <a:solidFill>
            <a:srgbClr val="00649D"/>
          </a:solidFill>
          <a:latin typeface="+mn-lt"/>
          <a:cs typeface="+mn-cs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20000"/>
        </a:spcAft>
        <a:buChar char="–"/>
        <a:defRPr sz="1400">
          <a:solidFill>
            <a:srgbClr val="00649D"/>
          </a:solidFill>
          <a:latin typeface="+mn-lt"/>
          <a:cs typeface="+mn-cs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20000"/>
        </a:spcAft>
        <a:buChar char="»"/>
        <a:defRPr sz="1400">
          <a:solidFill>
            <a:srgbClr val="00649D"/>
          </a:solidFill>
          <a:latin typeface="+mn-lt"/>
          <a:cs typeface="+mn-cs"/>
        </a:defRPr>
      </a:lvl5pPr>
      <a:lvl6pPr marL="2514600" indent="-228600" algn="l" rtl="0" eaLnBrk="0" fontAlgn="base" hangingPunct="0">
        <a:lnSpc>
          <a:spcPct val="120000"/>
        </a:lnSpc>
        <a:spcBef>
          <a:spcPct val="20000"/>
        </a:spcBef>
        <a:spcAft>
          <a:spcPct val="20000"/>
        </a:spcAft>
        <a:buChar char="»"/>
        <a:defRPr sz="1400">
          <a:solidFill>
            <a:srgbClr val="00649D"/>
          </a:solidFill>
          <a:latin typeface="+mn-lt"/>
          <a:cs typeface="+mn-cs"/>
        </a:defRPr>
      </a:lvl6pPr>
      <a:lvl7pPr marL="2971800" indent="-228600" algn="l" rtl="0" eaLnBrk="0" fontAlgn="base" hangingPunct="0">
        <a:lnSpc>
          <a:spcPct val="120000"/>
        </a:lnSpc>
        <a:spcBef>
          <a:spcPct val="20000"/>
        </a:spcBef>
        <a:spcAft>
          <a:spcPct val="20000"/>
        </a:spcAft>
        <a:buChar char="»"/>
        <a:defRPr sz="1400">
          <a:solidFill>
            <a:srgbClr val="00649D"/>
          </a:solidFill>
          <a:latin typeface="+mn-lt"/>
          <a:cs typeface="+mn-cs"/>
        </a:defRPr>
      </a:lvl7pPr>
      <a:lvl8pPr marL="3429000" indent="-228600" algn="l" rtl="0" eaLnBrk="0" fontAlgn="base" hangingPunct="0">
        <a:lnSpc>
          <a:spcPct val="120000"/>
        </a:lnSpc>
        <a:spcBef>
          <a:spcPct val="20000"/>
        </a:spcBef>
        <a:spcAft>
          <a:spcPct val="20000"/>
        </a:spcAft>
        <a:buChar char="»"/>
        <a:defRPr sz="1400">
          <a:solidFill>
            <a:srgbClr val="00649D"/>
          </a:solidFill>
          <a:latin typeface="+mn-lt"/>
          <a:cs typeface="+mn-cs"/>
        </a:defRPr>
      </a:lvl8pPr>
      <a:lvl9pPr marL="3886200" indent="-228600" algn="l" rtl="0" eaLnBrk="0" fontAlgn="base" hangingPunct="0">
        <a:lnSpc>
          <a:spcPct val="120000"/>
        </a:lnSpc>
        <a:spcBef>
          <a:spcPct val="20000"/>
        </a:spcBef>
        <a:spcAft>
          <a:spcPct val="20000"/>
        </a:spcAft>
        <a:buChar char="»"/>
        <a:defRPr sz="1400">
          <a:solidFill>
            <a:srgbClr val="00649D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eval.esss.lu.se/DocDB/0000/000074/001/Hybrid-Optimization.pdf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7" Type="http://schemas.openxmlformats.org/officeDocument/2006/relationships/image" Target="../media/image4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emf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1981200"/>
          </a:xfrm>
          <a:noFill/>
          <a:ln/>
        </p:spPr>
        <p:txBody>
          <a:bodyPr lIns="92075" tIns="46038" rIns="92075" bIns="46038"/>
          <a:lstStyle/>
          <a:p>
            <a:r>
              <a:rPr lang="en-US" sz="3200" dirty="0"/>
              <a:t>RF Power Generation </a:t>
            </a:r>
            <a:r>
              <a:rPr lang="en-US" sz="3200" dirty="0" smtClean="0"/>
              <a:t>With </a:t>
            </a:r>
            <a:r>
              <a:rPr lang="en-US" sz="3200" dirty="0" smtClean="0"/>
              <a:t>Klystrons</a:t>
            </a:r>
            <a:br>
              <a:rPr lang="en-US" sz="3200" dirty="0" smtClean="0"/>
            </a:br>
            <a:r>
              <a:rPr lang="en-US" sz="2000" dirty="0" smtClean="0"/>
              <a:t>amongst other things</a:t>
            </a:r>
            <a:endParaRPr lang="en-US" sz="2400" dirty="0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3357563"/>
            <a:ext cx="7088188" cy="3166067"/>
          </a:xfrm>
          <a:noFill/>
          <a:ln/>
        </p:spPr>
        <p:txBody>
          <a:bodyPr lIns="92075" tIns="46038" rIns="92075" bIns="46038"/>
          <a:lstStyle/>
          <a:p>
            <a:pPr marL="342900" indent="-342900"/>
            <a:r>
              <a:rPr lang="en-US" dirty="0" smtClean="0"/>
              <a:t>Dr. C </a:t>
            </a:r>
            <a:r>
              <a:rPr lang="en-US" dirty="0" err="1" smtClean="0"/>
              <a:t>Lingwood</a:t>
            </a:r>
            <a:endParaRPr lang="en-US" dirty="0" smtClean="0"/>
          </a:p>
          <a:p>
            <a:pPr marL="342900" indent="-342900"/>
            <a:endParaRPr lang="en-US" dirty="0"/>
          </a:p>
          <a:p>
            <a:pPr marL="342900" indent="-342900"/>
            <a:r>
              <a:rPr lang="en-US" sz="1600" dirty="0" smtClean="0"/>
              <a:t>Includes slides by Professor </a:t>
            </a:r>
            <a:r>
              <a:rPr lang="en-US" sz="1600" dirty="0"/>
              <a:t>R.G. </a:t>
            </a:r>
            <a:r>
              <a:rPr lang="en-US" sz="1600" dirty="0" smtClean="0"/>
              <a:t>Carter and A Dexter</a:t>
            </a:r>
            <a:endParaRPr lang="en-US" sz="1600" dirty="0"/>
          </a:p>
          <a:p>
            <a:pPr marL="342900" indent="-342900"/>
            <a:endParaRPr lang="en-US" dirty="0"/>
          </a:p>
          <a:p>
            <a:pPr marL="342900" indent="-342900"/>
            <a:r>
              <a:rPr lang="en-US" sz="1600" dirty="0"/>
              <a:t>Engineering Department, Lancaster University, U.K.</a:t>
            </a:r>
          </a:p>
          <a:p>
            <a:pPr marL="342900" indent="-342900"/>
            <a:r>
              <a:rPr lang="en-GB" sz="1600" dirty="0"/>
              <a:t>and</a:t>
            </a:r>
          </a:p>
          <a:p>
            <a:pPr marL="342900" indent="-342900"/>
            <a:r>
              <a:rPr lang="en-GB" sz="1600" dirty="0"/>
              <a:t>The Cockcroft Institute of Accelerator Science and Technology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not 100% Efficient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743" y="1135142"/>
            <a:ext cx="8590483" cy="3189520"/>
          </a:xfrm>
        </p:spPr>
        <p:txBody>
          <a:bodyPr/>
          <a:lstStyle/>
          <a:p>
            <a:r>
              <a:rPr lang="en-GB" dirty="0" smtClean="0"/>
              <a:t>The simple answer is </a:t>
            </a:r>
          </a:p>
          <a:p>
            <a:pPr lvl="1"/>
            <a:r>
              <a:rPr lang="en-GB" dirty="0" smtClean="0"/>
              <a:t>Imperfect bunching</a:t>
            </a:r>
          </a:p>
          <a:p>
            <a:pPr lvl="1"/>
            <a:r>
              <a:rPr lang="en-GB" dirty="0" smtClean="0"/>
              <a:t>Can’t remove all energy from beam. </a:t>
            </a:r>
            <a:r>
              <a:rPr lang="en-GB" dirty="0" smtClean="0"/>
              <a:t>Electrons </a:t>
            </a:r>
            <a:r>
              <a:rPr lang="en-GB" dirty="0" smtClean="0"/>
              <a:t>must have residual energy &gt; 0.1V</a:t>
            </a:r>
            <a:r>
              <a:rPr lang="en-GB" baseline="-25000" dirty="0" smtClean="0"/>
              <a:t>0</a:t>
            </a:r>
            <a:r>
              <a:rPr lang="en-GB" dirty="0" smtClean="0"/>
              <a:t> to drift clear of the output gap and avoid reflection</a:t>
            </a:r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9865" y="2830593"/>
            <a:ext cx="4048480" cy="4027407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2010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 RF for Accelerators, Ebeltoft</a:t>
            </a:r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9A6E1-D707-4F73-A028-7423C3C5F211}" type="slidenum">
              <a:rPr lang="en-US"/>
              <a:pPr/>
              <a:t>11</a:t>
            </a:fld>
            <a:endParaRPr lang="en-US"/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Saturation</a:t>
            </a:r>
            <a:endParaRPr lang="en-US" dirty="0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38138" y="1206500"/>
            <a:ext cx="8437372" cy="482441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800" dirty="0"/>
              <a:t>Non-linear effects limit the power at high drive levels and the output power </a:t>
            </a:r>
            <a:r>
              <a:rPr lang="en-GB" sz="1800" u="sng" dirty="0" smtClean="0"/>
              <a:t>saturates</a:t>
            </a:r>
          </a:p>
          <a:p>
            <a:pPr>
              <a:lnSpc>
                <a:spcPct val="100000"/>
              </a:lnSpc>
            </a:pPr>
            <a:r>
              <a:rPr lang="en-GB" sz="1800" dirty="0" smtClean="0"/>
              <a:t>Point of highest efficiency</a:t>
            </a:r>
            <a:endParaRPr lang="en-GB" sz="1800" dirty="0"/>
          </a:p>
          <a:p>
            <a:pPr>
              <a:lnSpc>
                <a:spcPct val="100000"/>
              </a:lnSpc>
            </a:pPr>
            <a:endParaRPr lang="en-GB" sz="1800" dirty="0"/>
          </a:p>
          <a:p>
            <a:pPr>
              <a:lnSpc>
                <a:spcPct val="100000"/>
              </a:lnSpc>
            </a:pPr>
            <a:endParaRPr lang="en-GB" sz="1800" dirty="0" smtClean="0"/>
          </a:p>
        </p:txBody>
      </p:sp>
      <p:pic>
        <p:nvPicPr>
          <p:cNvPr id="94224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6913" y="2636198"/>
            <a:ext cx="4980647" cy="3143629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Transfer Curve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222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482" y="886276"/>
            <a:ext cx="767715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565779" y="5677468"/>
            <a:ext cx="4368504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 smtClean="0"/>
              <a:t>Linear region can be far from saturation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2010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 RF for Accelerators, Ebeltoft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52DB6-9963-42DF-992F-E5528723076A}" type="slidenum">
              <a:rPr lang="en-US"/>
              <a:pPr/>
              <a:t>13</a:t>
            </a:fld>
            <a:endParaRPr lang="en-US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Effect of output match</a:t>
            </a:r>
            <a:endParaRPr lang="en-US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0848" y="1125538"/>
            <a:ext cx="4114800" cy="5000625"/>
          </a:xfrm>
        </p:spPr>
        <p:txBody>
          <a:bodyPr/>
          <a:lstStyle/>
          <a:p>
            <a:r>
              <a:rPr lang="en-GB" sz="1600" dirty="0"/>
              <a:t>Reflected power changes the amplitude and/or phase of the output gap voltage</a:t>
            </a:r>
          </a:p>
          <a:p>
            <a:r>
              <a:rPr lang="en-GB" sz="1600" u="sng" dirty="0" err="1"/>
              <a:t>Rieke</a:t>
            </a:r>
            <a:r>
              <a:rPr lang="en-GB" sz="1600" u="sng" dirty="0"/>
              <a:t> diagram</a:t>
            </a:r>
            <a:r>
              <a:rPr lang="en-GB" sz="1600" dirty="0"/>
              <a:t> shows output power as a function of match at the output flange</a:t>
            </a:r>
          </a:p>
          <a:p>
            <a:r>
              <a:rPr lang="en-GB" sz="1600" dirty="0"/>
              <a:t>Shaded region forbidden because of voltage breakdown and/or electron reflection</a:t>
            </a:r>
          </a:p>
          <a:p>
            <a:r>
              <a:rPr lang="en-US" sz="1600" dirty="0"/>
              <a:t>Output mismatch can also cause:</a:t>
            </a:r>
            <a:endParaRPr lang="en-US" sz="1800" dirty="0"/>
          </a:p>
          <a:p>
            <a:pPr lvl="1"/>
            <a:r>
              <a:rPr lang="en-US" sz="1400" dirty="0"/>
              <a:t>Output window failure</a:t>
            </a:r>
          </a:p>
          <a:p>
            <a:pPr lvl="1"/>
            <a:r>
              <a:rPr lang="en-US" sz="1400" dirty="0"/>
              <a:t>Output waveguide arcs</a:t>
            </a:r>
          </a:p>
          <a:p>
            <a:r>
              <a:rPr lang="en-GB" sz="1600" dirty="0"/>
              <a:t>A Circulator is needed to protect against reflected power</a:t>
            </a:r>
            <a:endParaRPr lang="en-US" sz="1600" dirty="0"/>
          </a:p>
        </p:txBody>
      </p:sp>
      <p:pic>
        <p:nvPicPr>
          <p:cNvPr id="983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196975"/>
            <a:ext cx="4103687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2010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 RF for Accelerators, Ebeltoft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68C6F-0F1F-4E9E-A296-558F1E4D3EB0}" type="slidenum">
              <a:rPr lang="en-US"/>
              <a:pPr/>
              <a:t>14</a:t>
            </a:fld>
            <a:endParaRPr lang="en-US"/>
          </a:p>
        </p:txBody>
      </p:sp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dirty="0" smtClean="0"/>
              <a:t>Clever things</a:t>
            </a:r>
            <a:endParaRPr lang="en-US" dirty="0"/>
          </a:p>
        </p:txBody>
      </p:sp>
      <p:pic>
        <p:nvPicPr>
          <p:cNvPr id="179205" name="Picture 5" descr="TV klystron with MED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1125538"/>
            <a:ext cx="2155825" cy="4968875"/>
          </a:xfrm>
          <a:prstGeom prst="rect">
            <a:avLst/>
          </a:prstGeom>
          <a:noFill/>
        </p:spPr>
      </p:pic>
      <p:pic>
        <p:nvPicPr>
          <p:cNvPr id="179206" name="Picture 6" descr="MSD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27650" y="4518806"/>
            <a:ext cx="3816350" cy="2003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Depressed </a:t>
            </a:r>
            <a:r>
              <a:rPr lang="en-GB" dirty="0" smtClean="0"/>
              <a:t>collector</a:t>
            </a:r>
          </a:p>
          <a:p>
            <a:pPr lvl="1"/>
            <a:r>
              <a:rPr lang="en-GB" dirty="0" smtClean="0"/>
              <a:t>Decelerate electrons to regain energy</a:t>
            </a:r>
            <a:endParaRPr lang="en-GB" dirty="0" smtClean="0"/>
          </a:p>
          <a:p>
            <a:pPr lvl="1"/>
            <a:r>
              <a:rPr lang="en-GB" dirty="0" smtClean="0"/>
              <a:t>Complex</a:t>
            </a:r>
          </a:p>
          <a:p>
            <a:pPr lvl="1"/>
            <a:r>
              <a:rPr lang="en-GB" dirty="0" smtClean="0"/>
              <a:t>More </a:t>
            </a:r>
            <a:r>
              <a:rPr lang="en-GB" dirty="0" smtClean="0"/>
              <a:t>HV (hold sections at different voltages)</a:t>
            </a:r>
            <a:endParaRPr lang="en-GB" dirty="0" smtClean="0"/>
          </a:p>
          <a:p>
            <a:pPr lvl="1"/>
            <a:r>
              <a:rPr lang="en-GB" dirty="0" smtClean="0"/>
              <a:t>Better optimised klystron, wider velocity spread</a:t>
            </a:r>
          </a:p>
          <a:p>
            <a:r>
              <a:rPr lang="en-GB" dirty="0" smtClean="0"/>
              <a:t>MBK </a:t>
            </a:r>
            <a:endParaRPr lang="en-GB" dirty="0" smtClean="0"/>
          </a:p>
          <a:p>
            <a:pPr lvl="1"/>
            <a:r>
              <a:rPr lang="en-GB" dirty="0" smtClean="0"/>
              <a:t>Multiple beam klystron</a:t>
            </a:r>
            <a:endParaRPr lang="en-GB" dirty="0" smtClean="0"/>
          </a:p>
          <a:p>
            <a:pPr lvl="1"/>
            <a:r>
              <a:rPr lang="en-GB" dirty="0" smtClean="0"/>
              <a:t>Complex </a:t>
            </a:r>
          </a:p>
          <a:p>
            <a:pPr lvl="1"/>
            <a:r>
              <a:rPr lang="en-GB" dirty="0" smtClean="0"/>
              <a:t>Many eggs in one basket</a:t>
            </a:r>
          </a:p>
          <a:p>
            <a:pPr lvl="1"/>
            <a:r>
              <a:rPr lang="en-GB" dirty="0" smtClean="0"/>
              <a:t>No advantage at ESS power </a:t>
            </a:r>
            <a:r>
              <a:rPr lang="en-GB" dirty="0" smtClean="0"/>
              <a:t>level </a:t>
            </a:r>
          </a:p>
          <a:p>
            <a:pPr lvl="2"/>
            <a:r>
              <a:rPr lang="en-GB" dirty="0" smtClean="0"/>
              <a:t>Need around 10MW </a:t>
            </a:r>
            <a:endParaRPr lang="en-GB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 RF for Accelerators, Ebeltoft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338BA-C753-44C8-96B0-7071FA8D1294}" type="slidenum">
              <a:rPr lang="en-US"/>
              <a:pPr/>
              <a:t>15</a:t>
            </a:fld>
            <a:endParaRPr lang="en-US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dirty="0"/>
              <a:t>Klystron performance limited by: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341438"/>
            <a:ext cx="4103688" cy="4321175"/>
          </a:xfrm>
          <a:noFill/>
          <a:ln/>
        </p:spPr>
        <p:txBody>
          <a:bodyPr lIns="92075" tIns="46038" rIns="92075" bIns="46038"/>
          <a:lstStyle/>
          <a:p>
            <a:r>
              <a:rPr lang="en-US" sz="1800" dirty="0"/>
              <a:t>Voltage breakdown</a:t>
            </a:r>
          </a:p>
          <a:p>
            <a:pPr lvl="1"/>
            <a:r>
              <a:rPr lang="en-GB" sz="1600" dirty="0"/>
              <a:t>Electron gun</a:t>
            </a:r>
          </a:p>
          <a:p>
            <a:pPr lvl="1"/>
            <a:r>
              <a:rPr lang="en-GB" sz="1600" dirty="0"/>
              <a:t>Output gap</a:t>
            </a:r>
            <a:endParaRPr lang="en-US" sz="1600" dirty="0"/>
          </a:p>
          <a:p>
            <a:r>
              <a:rPr lang="en-GB" sz="1800" dirty="0"/>
              <a:t>Cathode current density</a:t>
            </a:r>
            <a:endParaRPr lang="en-US" sz="1800" dirty="0"/>
          </a:p>
          <a:p>
            <a:r>
              <a:rPr lang="en-US" sz="1800" dirty="0"/>
              <a:t>Output window failure caused by</a:t>
            </a:r>
          </a:p>
          <a:p>
            <a:pPr lvl="1"/>
            <a:r>
              <a:rPr lang="en-US" sz="1600" dirty="0"/>
              <a:t>Reflected power</a:t>
            </a:r>
          </a:p>
          <a:p>
            <a:pPr lvl="1"/>
            <a:r>
              <a:rPr lang="en-US" sz="1600" dirty="0"/>
              <a:t>Vacuum arcs</a:t>
            </a:r>
          </a:p>
          <a:p>
            <a:pPr lvl="1"/>
            <a:r>
              <a:rPr lang="en-US" sz="1600" dirty="0" err="1"/>
              <a:t>Multipactor</a:t>
            </a:r>
            <a:r>
              <a:rPr lang="en-US" sz="1600" dirty="0"/>
              <a:t> discharge</a:t>
            </a:r>
          </a:p>
          <a:p>
            <a:pPr lvl="1"/>
            <a:r>
              <a:rPr lang="en-US" sz="1600" dirty="0"/>
              <a:t>X-ray damage</a:t>
            </a:r>
          </a:p>
          <a:p>
            <a:r>
              <a:rPr lang="en-US" sz="1800" dirty="0"/>
              <a:t>Heat dissipation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Lifetime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2447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8748" y="1981106"/>
            <a:ext cx="3860530" cy="375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72956" y="1132764"/>
            <a:ext cx="6856364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aseline="0" dirty="0" smtClean="0"/>
              <a:t> Baring </a:t>
            </a:r>
            <a:r>
              <a:rPr lang="en-GB" sz="1800" baseline="0" dirty="0" smtClean="0"/>
              <a:t>disaster the cathode lifetime can limits the life of the tube.</a:t>
            </a:r>
          </a:p>
          <a:p>
            <a:r>
              <a:rPr lang="en-GB" sz="1800" baseline="0" dirty="0" smtClean="0"/>
              <a:t> This </a:t>
            </a:r>
            <a:r>
              <a:rPr lang="en-GB" sz="1800" baseline="0" dirty="0" smtClean="0"/>
              <a:t>is defined by cathode loading in A/cm^2</a:t>
            </a:r>
            <a:endParaRPr lang="en-GB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2010</a:t>
            </a:r>
          </a:p>
        </p:txBody>
      </p:sp>
      <p:sp>
        <p:nvSpPr>
          <p:cNvPr id="3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 RF for Accelerators, Ebeltoft</a:t>
            </a:r>
          </a:p>
        </p:txBody>
      </p:sp>
      <p:sp>
        <p:nvSpPr>
          <p:cNvPr id="3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92C1C-018B-45DD-9FB8-78C38377BBEF}" type="slidenum">
              <a:rPr lang="en-US"/>
              <a:pPr/>
              <a:t>17</a:t>
            </a:fld>
            <a:endParaRPr lang="en-US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Multipactor discharge</a:t>
            </a:r>
            <a:endParaRPr lang="en-US"/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25538"/>
            <a:ext cx="5122863" cy="5000625"/>
          </a:xfrm>
        </p:spPr>
        <p:txBody>
          <a:bodyPr/>
          <a:lstStyle/>
          <a:p>
            <a:r>
              <a:rPr lang="en-GB" sz="1600" dirty="0"/>
              <a:t>Resonant RF vacuum discharge sustained by secondary electron emission</a:t>
            </a:r>
          </a:p>
          <a:p>
            <a:r>
              <a:rPr lang="en-GB" sz="1600" dirty="0"/>
              <a:t>One or two surfaces involved</a:t>
            </a:r>
          </a:p>
          <a:p>
            <a:r>
              <a:rPr lang="en-GB" sz="1600" dirty="0"/>
              <a:t>Multiple modes</a:t>
            </a:r>
          </a:p>
          <a:p>
            <a:r>
              <a:rPr lang="en-US" sz="1600" dirty="0"/>
              <a:t>Signs of </a:t>
            </a:r>
            <a:r>
              <a:rPr lang="en-US" sz="1600" dirty="0" err="1"/>
              <a:t>multipactor</a:t>
            </a:r>
            <a:r>
              <a:rPr lang="en-US" sz="1600" dirty="0"/>
              <a:t>: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Heating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Changed </a:t>
            </a:r>
            <a:r>
              <a:rPr lang="en-US" sz="1400" dirty="0" err="1"/>
              <a:t>r.f</a:t>
            </a:r>
            <a:r>
              <a:rPr lang="en-US" sz="1400" dirty="0"/>
              <a:t>. performance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Window failure</a:t>
            </a:r>
          </a:p>
          <a:p>
            <a:pPr lvl="1">
              <a:lnSpc>
                <a:spcPct val="100000"/>
              </a:lnSpc>
            </a:pPr>
            <a:r>
              <a:rPr lang="en-US" sz="1400" dirty="0"/>
              <a:t>Light and X-ray emission</a:t>
            </a:r>
          </a:p>
          <a:p>
            <a:r>
              <a:rPr lang="en-GB" sz="1600" dirty="0" err="1"/>
              <a:t>Multipactor</a:t>
            </a:r>
            <a:r>
              <a:rPr lang="en-GB" sz="1600" dirty="0"/>
              <a:t> on dielectric surfaces does not require RF field</a:t>
            </a:r>
          </a:p>
          <a:p>
            <a:r>
              <a:rPr lang="en-GB" sz="1600" dirty="0" err="1"/>
              <a:t>Multipactor</a:t>
            </a:r>
            <a:r>
              <a:rPr lang="en-GB" sz="1600" dirty="0"/>
              <a:t> can sometimes be suppressed by</a:t>
            </a:r>
          </a:p>
          <a:p>
            <a:pPr lvl="1">
              <a:lnSpc>
                <a:spcPct val="100000"/>
              </a:lnSpc>
            </a:pPr>
            <a:r>
              <a:rPr lang="en-GB" sz="1400" dirty="0"/>
              <a:t>Changing shape of surface</a:t>
            </a:r>
          </a:p>
          <a:p>
            <a:pPr lvl="1">
              <a:lnSpc>
                <a:spcPct val="100000"/>
              </a:lnSpc>
            </a:pPr>
            <a:r>
              <a:rPr lang="en-GB" sz="1400" dirty="0"/>
              <a:t>Surface coatings</a:t>
            </a:r>
          </a:p>
          <a:p>
            <a:pPr lvl="1">
              <a:lnSpc>
                <a:spcPct val="100000"/>
              </a:lnSpc>
            </a:pPr>
            <a:r>
              <a:rPr lang="en-GB" sz="1400" dirty="0"/>
              <a:t>Static electric and magnetic fields</a:t>
            </a:r>
            <a:endParaRPr lang="en-US" sz="1400" dirty="0"/>
          </a:p>
        </p:txBody>
      </p:sp>
      <p:pic>
        <p:nvPicPr>
          <p:cNvPr id="4404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052513"/>
            <a:ext cx="2930525" cy="171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4161" name="Group 129"/>
          <p:cNvGraphicFramePr>
            <a:graphicFrameLocks noGrp="1"/>
          </p:cNvGraphicFramePr>
          <p:nvPr>
            <p:ph sz="half" idx="2"/>
          </p:nvPr>
        </p:nvGraphicFramePr>
        <p:xfrm>
          <a:off x="5867400" y="2708275"/>
          <a:ext cx="3024188" cy="1656080"/>
        </p:xfrm>
        <a:graphic>
          <a:graphicData uri="http://schemas.openxmlformats.org/drawingml/2006/table">
            <a:tbl>
              <a:tblPr/>
              <a:tblGrid>
                <a:gridCol w="1363663"/>
                <a:gridCol w="671512"/>
                <a:gridCol w="989013"/>
              </a:tblGrid>
              <a:tr h="244475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Secondary electron emission constants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317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d</a:t>
                      </a:r>
                      <a:r>
                        <a:rPr kumimoji="0" lang="en-GB" sz="1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kumimoji="0" lang="en-GB" sz="1200" b="1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en-GB" sz="1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pm</a:t>
                      </a: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(Volts)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Copper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Platinum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1.8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800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Carbon black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0.45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Aluminium Oxide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2.35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4155" name="Picture 1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437063"/>
            <a:ext cx="301307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ESS Specification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801668" y="1454803"/>
          <a:ext cx="4582130" cy="4079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94021"/>
                <a:gridCol w="208810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Frequency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704.4MHz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Peak Output Power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1.3MW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Beam</a:t>
                      </a:r>
                      <a:r>
                        <a:rPr lang="en-GB" baseline="0" dirty="0" smtClean="0"/>
                        <a:t> Voltage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106kV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Beam Current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18.9A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Micro-</a:t>
                      </a:r>
                      <a:r>
                        <a:rPr lang="en-GB" dirty="0" err="1" smtClean="0"/>
                        <a:t>Perveance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0.548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Gain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48dB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Duty Factor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4.9%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RF Pulse Width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3.5ms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Repetition Rate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14Hz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Efficiency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65%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Bandwidth (-1dB)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4Mhz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Klystron Technology Limitations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FAB7B-2022-4091-A25F-00548915FFCD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2426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39962"/>
            <a:ext cx="9144000" cy="497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Basic Klystron Principals</a:t>
            </a:r>
          </a:p>
          <a:p>
            <a:r>
              <a:rPr lang="en-GB" dirty="0" smtClean="0"/>
              <a:t>Existing technology</a:t>
            </a:r>
          </a:p>
          <a:p>
            <a:r>
              <a:rPr lang="en-GB" dirty="0" smtClean="0"/>
              <a:t>Underrating</a:t>
            </a:r>
          </a:p>
          <a:p>
            <a:r>
              <a:rPr lang="en-GB" dirty="0" smtClean="0"/>
              <a:t>Modulation anodes</a:t>
            </a:r>
          </a:p>
          <a:p>
            <a:r>
              <a:rPr lang="en-GB" dirty="0" smtClean="0"/>
              <a:t>Other options</a:t>
            </a:r>
          </a:p>
          <a:p>
            <a:pPr lvl="1"/>
            <a:r>
              <a:rPr lang="en-GB" dirty="0" smtClean="0"/>
              <a:t>IOTS</a:t>
            </a:r>
          </a:p>
          <a:p>
            <a:pPr lvl="1"/>
            <a:r>
              <a:rPr lang="en-GB" dirty="0" smtClean="0"/>
              <a:t>Magnetrons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2010</a:t>
            </a:r>
          </a:p>
        </p:txBody>
      </p:sp>
      <p:sp>
        <p:nvSpPr>
          <p:cNvPr id="8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 RF for Accelerators, Ebeltoft</a:t>
            </a:r>
          </a:p>
        </p:txBody>
      </p:sp>
      <p:sp>
        <p:nvSpPr>
          <p:cNvPr id="8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AE699-8A6D-4739-98AC-6D8D3B4BD2E0}" type="slidenum">
              <a:rPr lang="en-US"/>
              <a:pPr/>
              <a:t>20</a:t>
            </a:fld>
            <a:endParaRPr lang="en-US"/>
          </a:p>
        </p:txBody>
      </p:sp>
      <p:sp>
        <p:nvSpPr>
          <p:cNvPr id="175433" name="Rectangle 32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Klystrons: State of the art</a:t>
            </a:r>
            <a:endParaRPr lang="en-US"/>
          </a:p>
        </p:txBody>
      </p:sp>
      <p:graphicFrame>
        <p:nvGraphicFramePr>
          <p:cNvPr id="175269" name="Group 165"/>
          <p:cNvGraphicFramePr>
            <a:graphicFrameLocks noGrp="1"/>
          </p:cNvGraphicFramePr>
          <p:nvPr>
            <p:ph sz="half" idx="1"/>
          </p:nvPr>
        </p:nvGraphicFramePr>
        <p:xfrm>
          <a:off x="309563" y="1628775"/>
          <a:ext cx="4038600" cy="3240088"/>
        </p:xfrm>
        <a:graphic>
          <a:graphicData uri="http://schemas.openxmlformats.org/drawingml/2006/table">
            <a:tbl>
              <a:tblPr/>
              <a:tblGrid>
                <a:gridCol w="1624012"/>
                <a:gridCol w="549275"/>
                <a:gridCol w="550863"/>
                <a:gridCol w="652462"/>
                <a:gridCol w="661988"/>
              </a:tblGrid>
              <a:tr h="647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Frequency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352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700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3700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MHz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Beam voltage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100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92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60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kV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Beam current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19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RF output power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1.3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1.0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0.5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MW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Efficiency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67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65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43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75432" name="Group 328"/>
          <p:cNvGraphicFramePr>
            <a:graphicFrameLocks noGrp="1"/>
          </p:cNvGraphicFramePr>
          <p:nvPr>
            <p:ph sz="half" idx="2"/>
          </p:nvPr>
        </p:nvGraphicFramePr>
        <p:xfrm>
          <a:off x="4500563" y="1628775"/>
          <a:ext cx="4038600" cy="3240088"/>
        </p:xfrm>
        <a:graphic>
          <a:graphicData uri="http://schemas.openxmlformats.org/drawingml/2006/table">
            <a:tbl>
              <a:tblPr/>
              <a:tblGrid>
                <a:gridCol w="1636712"/>
                <a:gridCol w="606425"/>
                <a:gridCol w="555625"/>
                <a:gridCol w="606425"/>
                <a:gridCol w="633413"/>
              </a:tblGrid>
              <a:tr h="647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Frequency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2.87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11.4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GHz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Beam voltage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475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590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506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kV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Beam current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620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610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296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RF output power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150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150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75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MW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Efficiency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51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42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5435" name="Text Box 331"/>
          <p:cNvSpPr txBox="1">
            <a:spLocks noChangeArrowheads="1"/>
          </p:cNvSpPr>
          <p:nvPr/>
        </p:nvSpPr>
        <p:spPr bwMode="auto">
          <a:xfrm>
            <a:off x="741363" y="1052513"/>
            <a:ext cx="3024187" cy="530225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 algn="ctr">
              <a:lnSpc>
                <a:spcPct val="120000"/>
              </a:lnSpc>
              <a:spcBef>
                <a:spcPct val="50000"/>
              </a:spcBef>
              <a:spcAft>
                <a:spcPct val="50000"/>
              </a:spcAft>
              <a:buFontTx/>
              <a:buNone/>
            </a:pPr>
            <a:r>
              <a:rPr lang="en-GB" sz="2400" baseline="0">
                <a:solidFill>
                  <a:srgbClr val="770D29"/>
                </a:solidFill>
              </a:rPr>
              <a:t>CW Klystrons</a:t>
            </a:r>
            <a:endParaRPr lang="en-US" sz="2400" baseline="0">
              <a:solidFill>
                <a:srgbClr val="770D29"/>
              </a:solidFill>
            </a:endParaRPr>
          </a:p>
        </p:txBody>
      </p:sp>
      <p:sp>
        <p:nvSpPr>
          <p:cNvPr id="175436" name="Text Box 332"/>
          <p:cNvSpPr txBox="1">
            <a:spLocks noChangeArrowheads="1"/>
          </p:cNvSpPr>
          <p:nvPr/>
        </p:nvSpPr>
        <p:spPr bwMode="auto">
          <a:xfrm>
            <a:off x="4989513" y="1052513"/>
            <a:ext cx="3024187" cy="530225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 algn="ctr">
              <a:lnSpc>
                <a:spcPct val="120000"/>
              </a:lnSpc>
              <a:spcBef>
                <a:spcPct val="50000"/>
              </a:spcBef>
              <a:spcAft>
                <a:spcPct val="50000"/>
              </a:spcAft>
              <a:buFontTx/>
              <a:buNone/>
            </a:pPr>
            <a:r>
              <a:rPr lang="en-GB" sz="2400" baseline="0">
                <a:solidFill>
                  <a:srgbClr val="770D29"/>
                </a:solidFill>
              </a:rPr>
              <a:t>Pulsed Klystrons</a:t>
            </a:r>
            <a:endParaRPr lang="en-US" sz="2400" baseline="0">
              <a:solidFill>
                <a:srgbClr val="770D29"/>
              </a:solidFill>
            </a:endParaRPr>
          </a:p>
        </p:txBody>
      </p:sp>
      <p:sp>
        <p:nvSpPr>
          <p:cNvPr id="175439" name="Text Box 335"/>
          <p:cNvSpPr txBox="1">
            <a:spLocks noChangeArrowheads="1"/>
          </p:cNvSpPr>
          <p:nvPr/>
        </p:nvSpPr>
        <p:spPr bwMode="auto">
          <a:xfrm>
            <a:off x="1187450" y="5229225"/>
            <a:ext cx="6769100" cy="366713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1800" baseline="0">
                <a:solidFill>
                  <a:schemeClr val="tx1"/>
                </a:solidFill>
              </a:rPr>
              <a:t>Note: Breakdown voltage is higher for short pulses than for DC</a:t>
            </a:r>
            <a:endParaRPr lang="en-US" sz="1800" baseline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3833" y="188913"/>
            <a:ext cx="6523630" cy="792162"/>
          </a:xfrm>
        </p:spPr>
        <p:txBody>
          <a:bodyPr/>
          <a:lstStyle/>
          <a:p>
            <a:r>
              <a:rPr lang="en-GB" dirty="0" smtClean="0"/>
              <a:t>Existing Klystrons LEDA (e2v K3510L)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125538"/>
          <a:ext cx="8229600" cy="4128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Design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Measured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Frequency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700MHz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Cavities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r>
                        <a:rPr lang="en-GB" sz="2400" b="0" i="0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  <a:r>
                        <a:rPr lang="en-GB" sz="2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Harmonic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Pulse Length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CW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CW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Duty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CW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CW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Output Power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1MW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1.01MW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Voltage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95kV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95kV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Current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16.5A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16.3A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Efficiency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65.20%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Gain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40dB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40.8dB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4960" y="5466471"/>
            <a:ext cx="8503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800" baseline="0" dirty="0">
                <a:latin typeface="Arial" pitchFamily="34" charset="0"/>
                <a:cs typeface="Arial" pitchFamily="34" charset="0"/>
              </a:rPr>
              <a:t>DESIGN OF A HIGH EFFICIENCY 1 MW CW KLYSTRON AT 700 </a:t>
            </a:r>
            <a:r>
              <a:rPr lang="en-GB" sz="1800" baseline="0" dirty="0" smtClean="0">
                <a:latin typeface="Arial" pitchFamily="34" charset="0"/>
                <a:cs typeface="Arial" pitchFamily="34" charset="0"/>
              </a:rPr>
              <a:t>MHz FOR </a:t>
            </a:r>
            <a:r>
              <a:rPr lang="en-GB" sz="1800" baseline="0" dirty="0">
                <a:latin typeface="Arial" pitchFamily="34" charset="0"/>
                <a:cs typeface="Arial" pitchFamily="34" charset="0"/>
              </a:rPr>
              <a:t>LOW ENERGY DEMONSTRATOR </a:t>
            </a:r>
            <a:r>
              <a:rPr lang="en-GB" sz="1800" baseline="0" dirty="0" smtClean="0">
                <a:latin typeface="Arial" pitchFamily="34" charset="0"/>
                <a:cs typeface="Arial" pitchFamily="34" charset="0"/>
              </a:rPr>
              <a:t>ACCELERATOR, D</a:t>
            </a:r>
            <a:r>
              <a:rPr lang="en-GB" sz="1800" baseline="0" dirty="0">
                <a:latin typeface="Arial" pitchFamily="34" charset="0"/>
                <a:cs typeface="Arial" pitchFamily="34" charset="0"/>
              </a:rPr>
              <a:t>. </a:t>
            </a:r>
            <a:r>
              <a:rPr lang="en-GB" sz="1800" baseline="0" dirty="0" smtClean="0">
                <a:latin typeface="Arial" pitchFamily="34" charset="0"/>
                <a:cs typeface="Arial" pitchFamily="34" charset="0"/>
              </a:rPr>
              <a:t>Bowler, LANL</a:t>
            </a:r>
            <a:endParaRPr lang="en-GB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7730" y="188913"/>
            <a:ext cx="5581935" cy="792162"/>
          </a:xfrm>
        </p:spPr>
        <p:txBody>
          <a:bodyPr/>
          <a:lstStyle/>
          <a:p>
            <a:r>
              <a:rPr lang="en-GB" dirty="0" smtClean="0"/>
              <a:t>Existing Klystrons SACLAY (CPI VPK 7952B)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125538"/>
          <a:ext cx="8229600" cy="4503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854960"/>
                <a:gridCol w="263144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Design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Measured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Frequency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704MHz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Cavities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r>
                        <a:rPr lang="en-GB" sz="2400" b="0" i="0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  <a:r>
                        <a:rPr lang="en-GB" sz="2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Harmonic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Pulse Length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CW</a:t>
                      </a:r>
                      <a:endParaRPr lang="en-GB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CW</a:t>
                      </a:r>
                      <a:endParaRPr lang="en-GB" dirty="0"/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Duty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CW</a:t>
                      </a:r>
                      <a:endParaRPr lang="en-GB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Output Power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1MW</a:t>
                      </a:r>
                      <a:endParaRPr lang="en-GB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1.03MW</a:t>
                      </a:r>
                      <a:endParaRPr lang="en-GB" dirty="0"/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Voltage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95kV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92kV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Current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17A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17.1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Perveance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0.55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Efficiency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66.2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Gain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40dB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48.4dB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14960" y="5466471"/>
            <a:ext cx="850392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800" baseline="0" dirty="0" smtClean="0">
                <a:latin typeface="Arial" pitchFamily="34" charset="0"/>
                <a:cs typeface="Arial" pitchFamily="34" charset="0"/>
              </a:rPr>
              <a:t>NEW 1MW 704MHZ RF TEST STAND AT CEA-SACLAY</a:t>
            </a:r>
          </a:p>
          <a:p>
            <a:pPr>
              <a:buNone/>
            </a:pPr>
            <a:r>
              <a:rPr lang="en-GB" sz="1800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GB" sz="1800" baseline="0" dirty="0"/>
              <a:t>S. </a:t>
            </a:r>
            <a:r>
              <a:rPr lang="en-GB" sz="1800" baseline="0" dirty="0" err="1"/>
              <a:t>Chel</a:t>
            </a:r>
            <a:r>
              <a:rPr lang="en-GB" sz="1800" baseline="0" dirty="0"/>
              <a:t>,</a:t>
            </a:r>
            <a:endParaRPr lang="en-GB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310" y="188913"/>
            <a:ext cx="5969190" cy="792162"/>
          </a:xfrm>
        </p:spPr>
        <p:txBody>
          <a:bodyPr/>
          <a:lstStyle/>
          <a:p>
            <a:r>
              <a:rPr lang="en-GB" dirty="0" smtClean="0"/>
              <a:t>Existing Klystrons SACLAY (CPI VPK </a:t>
            </a:r>
            <a:r>
              <a:rPr lang="en-GB" dirty="0"/>
              <a:t>7952C</a:t>
            </a:r>
            <a:r>
              <a:rPr lang="en-GB" dirty="0" smtClean="0"/>
              <a:t>)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125538"/>
          <a:ext cx="8229600" cy="4128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854960"/>
                <a:gridCol w="263144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Design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Measured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Frequency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704MHz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Cavities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r>
                        <a:rPr lang="en-GB" sz="2400" b="0" i="0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  <a:r>
                        <a:rPr lang="en-GB" sz="2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Harmonic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Pulse Length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2.2ms</a:t>
                      </a:r>
                      <a:endParaRPr lang="en-GB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2.2ms</a:t>
                      </a:r>
                      <a:endParaRPr lang="en-GB" dirty="0"/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Duty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11%</a:t>
                      </a:r>
                      <a:endParaRPr lang="en-GB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Output Power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1MW</a:t>
                      </a:r>
                      <a:endParaRPr lang="en-GB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Voltage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95kV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95kV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Current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17A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19A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Efficiency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Gain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50dB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2211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6599" y="4743450"/>
            <a:ext cx="2524125" cy="21145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1" name="Rectangle 10"/>
          <p:cNvSpPr/>
          <p:nvPr/>
        </p:nvSpPr>
        <p:spPr>
          <a:xfrm>
            <a:off x="314960" y="5466471"/>
            <a:ext cx="850392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800" baseline="0" dirty="0" smtClean="0">
                <a:latin typeface="Arial" pitchFamily="34" charset="0"/>
                <a:cs typeface="Arial" pitchFamily="34" charset="0"/>
              </a:rPr>
              <a:t>NEW 1MW 704MHZ RF TEST STAND AT CEA-SACLAY</a:t>
            </a:r>
          </a:p>
          <a:p>
            <a:pPr>
              <a:buNone/>
            </a:pPr>
            <a:r>
              <a:rPr lang="en-GB" sz="1800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GB" sz="1800" baseline="0" dirty="0"/>
              <a:t>S. </a:t>
            </a:r>
            <a:r>
              <a:rPr lang="en-GB" sz="1800" baseline="0" dirty="0" err="1"/>
              <a:t>Chel</a:t>
            </a:r>
            <a:r>
              <a:rPr lang="en-GB" sz="1800" baseline="0" dirty="0"/>
              <a:t>,</a:t>
            </a:r>
            <a:endParaRPr lang="en-GB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5594" y="188913"/>
            <a:ext cx="6414448" cy="792162"/>
          </a:xfrm>
        </p:spPr>
        <p:txBody>
          <a:bodyPr/>
          <a:lstStyle/>
          <a:p>
            <a:r>
              <a:rPr lang="en-GB" dirty="0" smtClean="0"/>
              <a:t>Existing Klystrons SNS (VKP-8291A)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125538"/>
          <a:ext cx="8229600" cy="4503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387600"/>
                <a:gridCol w="309880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Design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Measured (~60</a:t>
                      </a:r>
                      <a:r>
                        <a:rPr lang="en-GB" sz="2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units)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Frequency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805MHz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Cavities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r>
                        <a:rPr lang="en-GB" sz="2400" b="0" i="0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  <a:r>
                        <a:rPr lang="en-GB" sz="2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Harmonic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Pulse Length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1.5ms</a:t>
                      </a:r>
                      <a:endParaRPr lang="en-GB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Duty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9%</a:t>
                      </a:r>
                      <a:endParaRPr lang="en-GB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Output Power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550kW</a:t>
                      </a:r>
                      <a:endParaRPr lang="en-GB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Voltage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75kV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75-77kV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Current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11.2A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Perveance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0.54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0.51-0.56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Efficiency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67%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63%-68%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Gain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51dB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50-53dB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55600" y="5689991"/>
            <a:ext cx="8503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800" baseline="0" dirty="0"/>
              <a:t>Status of the 805-MHz Pulsed </a:t>
            </a:r>
            <a:r>
              <a:rPr lang="en-GB" sz="1800" baseline="0" dirty="0" smtClean="0"/>
              <a:t>Klystrons or </a:t>
            </a:r>
            <a:r>
              <a:rPr lang="en-GB" sz="1800" baseline="0" dirty="0"/>
              <a:t>the </a:t>
            </a:r>
            <a:r>
              <a:rPr lang="en-GB" sz="1800" baseline="0" dirty="0" err="1"/>
              <a:t>Spallation</a:t>
            </a:r>
            <a:r>
              <a:rPr lang="en-GB" sz="1800" baseline="0" dirty="0"/>
              <a:t> Neutron </a:t>
            </a:r>
            <a:r>
              <a:rPr lang="en-GB" sz="1800" baseline="0" dirty="0" smtClean="0"/>
              <a:t>Source, S. </a:t>
            </a:r>
            <a:r>
              <a:rPr lang="en-GB" sz="1800" baseline="0" dirty="0" err="1" smtClean="0"/>
              <a:t>Lenci</a:t>
            </a:r>
            <a:endParaRPr lang="en-GB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Yields</a:t>
            </a:r>
            <a:endParaRPr lang="en-GB" dirty="0"/>
          </a:p>
        </p:txBody>
      </p:sp>
      <p:pic>
        <p:nvPicPr>
          <p:cNvPr id="2160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7796" y="1125538"/>
            <a:ext cx="8108408" cy="500062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28299" y="5966410"/>
            <a:ext cx="64908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2000" dirty="0" smtClean="0"/>
              <a:t>Status of the 805-MHz Pulsed Klystrons</a:t>
            </a:r>
            <a:r>
              <a:rPr lang="en-GB" sz="2000" baseline="0" dirty="0" smtClean="0"/>
              <a:t> </a:t>
            </a:r>
            <a:r>
              <a:rPr lang="en-GB" sz="2000" dirty="0" smtClean="0"/>
              <a:t>for the </a:t>
            </a:r>
            <a:r>
              <a:rPr lang="en-GB" sz="2000" dirty="0" err="1" smtClean="0"/>
              <a:t>Spallation</a:t>
            </a:r>
            <a:r>
              <a:rPr lang="en-GB" sz="2000" dirty="0" smtClean="0"/>
              <a:t> Neutron Source,</a:t>
            </a:r>
            <a:r>
              <a:rPr lang="en-GB" sz="2000" baseline="0" dirty="0" smtClean="0"/>
              <a:t> </a:t>
            </a:r>
            <a:r>
              <a:rPr lang="en-GB" sz="2000" dirty="0" smtClean="0"/>
              <a:t>S. </a:t>
            </a:r>
            <a:r>
              <a:rPr lang="en-GB" sz="2000" dirty="0" err="1" smtClean="0"/>
              <a:t>Lenci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4777" y="188913"/>
            <a:ext cx="6346208" cy="792162"/>
          </a:xfrm>
        </p:spPr>
        <p:txBody>
          <a:bodyPr/>
          <a:lstStyle/>
          <a:p>
            <a:r>
              <a:rPr lang="en-GB" dirty="0" smtClean="0"/>
              <a:t>Existing Klystrons SNS (VKP-8291B)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125538"/>
          <a:ext cx="8229600" cy="4503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387600"/>
                <a:gridCol w="309880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Design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Measured (~13</a:t>
                      </a:r>
                      <a:r>
                        <a:rPr lang="en-GB" sz="2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units)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Frequency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805MHz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Cavities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r>
                        <a:rPr lang="en-GB" sz="2400" b="0" i="0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  <a:r>
                        <a:rPr lang="en-GB" sz="2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Harmonic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Pulse Length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1.5ms</a:t>
                      </a:r>
                      <a:endParaRPr lang="en-GB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Duty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9%</a:t>
                      </a:r>
                      <a:endParaRPr lang="en-GB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Output Power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700kW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Voltage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85kV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82kV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Current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13.7A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Perveance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0.55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0.55-0.57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Efficiency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65%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68-72%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Gain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50dB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51-52dB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55600" y="5689991"/>
            <a:ext cx="850392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1" baseline="0" dirty="0"/>
              <a:t>Status of the 805-MHz Pulsed Klystrons</a:t>
            </a:r>
          </a:p>
          <a:p>
            <a:r>
              <a:rPr lang="en-GB" sz="1800" b="1" baseline="0" dirty="0"/>
              <a:t>for the </a:t>
            </a:r>
            <a:r>
              <a:rPr lang="en-GB" sz="1800" b="1" baseline="0" dirty="0" err="1"/>
              <a:t>Spallation</a:t>
            </a:r>
            <a:r>
              <a:rPr lang="en-GB" sz="1800" b="1" baseline="0" dirty="0"/>
              <a:t> Neutron </a:t>
            </a:r>
            <a:r>
              <a:rPr lang="en-GB" sz="1800" b="1" baseline="0" dirty="0" smtClean="0"/>
              <a:t>Source, S. </a:t>
            </a:r>
            <a:r>
              <a:rPr lang="en-GB" sz="1800" b="1" baseline="0" dirty="0" err="1" smtClean="0"/>
              <a:t>Lenci</a:t>
            </a:r>
            <a:endParaRPr lang="en-GB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Incremental </a:t>
            </a:r>
            <a:r>
              <a:rPr lang="en-GB" dirty="0"/>
              <a:t>s</a:t>
            </a:r>
            <a:r>
              <a:rPr lang="en-GB" dirty="0" smtClean="0"/>
              <a:t>pec change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2242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7920" y="780098"/>
            <a:ext cx="8088160" cy="50006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8" name="Rectangle 7"/>
          <p:cNvSpPr/>
          <p:nvPr/>
        </p:nvSpPr>
        <p:spPr>
          <a:xfrm>
            <a:off x="0" y="650081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800" baseline="0" dirty="0"/>
              <a:t>Status of the 805-MHz Pulsed </a:t>
            </a:r>
            <a:r>
              <a:rPr lang="en-GB" sz="1800" baseline="0" dirty="0" smtClean="0"/>
              <a:t>Klystrons or </a:t>
            </a:r>
            <a:r>
              <a:rPr lang="en-GB" sz="1800" baseline="0" dirty="0"/>
              <a:t>the </a:t>
            </a:r>
            <a:r>
              <a:rPr lang="en-GB" sz="1800" baseline="0" dirty="0" err="1"/>
              <a:t>Spallation</a:t>
            </a:r>
            <a:r>
              <a:rPr lang="en-GB" sz="1800" baseline="0" dirty="0"/>
              <a:t> Neutron </a:t>
            </a:r>
            <a:r>
              <a:rPr lang="en-GB" sz="1800" baseline="0" dirty="0" smtClean="0"/>
              <a:t>Source, S. </a:t>
            </a:r>
            <a:r>
              <a:rPr lang="en-GB" sz="1800" baseline="0" dirty="0" err="1" smtClean="0"/>
              <a:t>Lenci</a:t>
            </a:r>
            <a:endParaRPr lang="en-GB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68991" y="5691116"/>
            <a:ext cx="769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800" baseline="0" dirty="0"/>
              <a:t>I</a:t>
            </a:r>
            <a:r>
              <a:rPr lang="en-GB" sz="1800" baseline="0" dirty="0" smtClean="0"/>
              <a:t>ncremental design changes allow the manufacturers to “get their eye in”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Pulse length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848" y="1002708"/>
            <a:ext cx="8229600" cy="5247967"/>
          </a:xfrm>
        </p:spPr>
        <p:txBody>
          <a:bodyPr/>
          <a:lstStyle/>
          <a:p>
            <a:r>
              <a:rPr lang="en-GB" dirty="0" smtClean="0"/>
              <a:t>Very long pulse</a:t>
            </a:r>
          </a:p>
          <a:p>
            <a:pPr lvl="1"/>
            <a:r>
              <a:rPr lang="en-GB" dirty="0" smtClean="0"/>
              <a:t>In the literature 1.5ms is often described as long pulse.</a:t>
            </a:r>
          </a:p>
          <a:p>
            <a:r>
              <a:rPr lang="en-GB" dirty="0" smtClean="0"/>
              <a:t>The klystron is probably OK</a:t>
            </a:r>
          </a:p>
          <a:p>
            <a:pPr lvl="1"/>
            <a:r>
              <a:rPr lang="en-GB" dirty="0" smtClean="0"/>
              <a:t>Effectively CW (from the point of view of breakdown)</a:t>
            </a:r>
          </a:p>
          <a:p>
            <a:r>
              <a:rPr lang="en-GB" dirty="0" smtClean="0"/>
              <a:t>The modulator is </a:t>
            </a:r>
            <a:r>
              <a:rPr lang="en-GB" dirty="0" smtClean="0"/>
              <a:t>challenging (although...)</a:t>
            </a:r>
            <a:endParaRPr lang="en-GB" dirty="0" smtClean="0"/>
          </a:p>
          <a:p>
            <a:pPr lvl="1"/>
            <a:r>
              <a:rPr lang="en-GB" dirty="0" smtClean="0"/>
              <a:t>This needs to be thought of (to some extent) as a separate unit.</a:t>
            </a:r>
          </a:p>
          <a:p>
            <a:pPr lvl="1"/>
            <a:r>
              <a:rPr lang="en-GB" dirty="0" smtClean="0"/>
              <a:t>Klystron manufactures assume they will get a suitably long pulse with a sufficiently flat top.</a:t>
            </a:r>
          </a:p>
          <a:p>
            <a:pPr lvl="1"/>
            <a:r>
              <a:rPr lang="en-GB" dirty="0" smtClean="0"/>
              <a:t>What if you get an insufficiently flat top (or too short a pulse)</a:t>
            </a:r>
          </a:p>
          <a:p>
            <a:pPr lvl="2"/>
            <a:r>
              <a:rPr lang="en-GB" dirty="0" smtClean="0"/>
              <a:t>Change </a:t>
            </a:r>
            <a:r>
              <a:rPr lang="en-GB" dirty="0" smtClean="0"/>
              <a:t>in electron velocity (not relativistic enough to ignore)</a:t>
            </a:r>
          </a:p>
          <a:p>
            <a:pPr lvl="2"/>
            <a:r>
              <a:rPr lang="en-GB" dirty="0" smtClean="0"/>
              <a:t>Change in </a:t>
            </a:r>
            <a:r>
              <a:rPr lang="en-GB" dirty="0" smtClean="0"/>
              <a:t>output power</a:t>
            </a:r>
            <a:endParaRPr lang="en-GB" dirty="0" smtClean="0"/>
          </a:p>
          <a:p>
            <a:pPr lvl="2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RF for Accelerators, Ebeltoft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Breakdown </a:t>
            </a:r>
            <a:r>
              <a:rPr lang="en-GB" dirty="0" err="1" smtClean="0"/>
              <a:t>vs</a:t>
            </a:r>
            <a:r>
              <a:rPr lang="en-GB" dirty="0" smtClean="0"/>
              <a:t> </a:t>
            </a:r>
            <a:r>
              <a:rPr lang="en-GB" dirty="0"/>
              <a:t>p</a:t>
            </a:r>
            <a:r>
              <a:rPr lang="en-GB" dirty="0" smtClean="0"/>
              <a:t>ulse length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RF for Accelerators, Ebeltoft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2140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1020" y="1132764"/>
            <a:ext cx="5314180" cy="523662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51308" b="34121"/>
          <a:stretch>
            <a:fillRect/>
          </a:stretch>
        </p:blipFill>
        <p:spPr bwMode="auto">
          <a:xfrm>
            <a:off x="3598689" y="1080448"/>
            <a:ext cx="5545311" cy="3832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406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770" r="46504"/>
          <a:stretch>
            <a:fillRect/>
          </a:stretch>
        </p:blipFill>
        <p:spPr bwMode="auto">
          <a:xfrm>
            <a:off x="-245659" y="1023583"/>
            <a:ext cx="4725712" cy="411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3887" y="4724400"/>
            <a:ext cx="2514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Modulator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Modulators not 100% efficient (this is not included in klystron efficiency)</a:t>
            </a:r>
          </a:p>
          <a:p>
            <a:r>
              <a:rPr lang="en-GB" dirty="0" smtClean="0"/>
              <a:t>SPL tested LEP CW Klystrons </a:t>
            </a:r>
          </a:p>
          <a:p>
            <a:pPr marL="742950" lvl="2" indent="-342900"/>
            <a:r>
              <a:rPr lang="en-GB" dirty="0" smtClean="0"/>
              <a:t>“Measurements were done in view of a possible application in SPL, i.e. at a pulse repetition rate of 50Hz and pulse width of </a:t>
            </a:r>
            <a:r>
              <a:rPr lang="en-GB" b="1" dirty="0"/>
              <a:t>3</a:t>
            </a:r>
            <a:r>
              <a:rPr lang="en-GB" b="1" dirty="0" smtClean="0"/>
              <a:t>ms</a:t>
            </a:r>
            <a:r>
              <a:rPr lang="en-GB" dirty="0" smtClean="0"/>
              <a:t> up to a peak power level of 850kW.”</a:t>
            </a:r>
          </a:p>
          <a:p>
            <a:pPr lvl="1"/>
            <a:r>
              <a:rPr lang="en-GB" dirty="0" smtClean="0"/>
              <a:t>Used a </a:t>
            </a:r>
            <a:r>
              <a:rPr lang="en-GB" dirty="0" err="1" smtClean="0"/>
              <a:t>tetrode</a:t>
            </a:r>
            <a:r>
              <a:rPr lang="en-GB" dirty="0" smtClean="0"/>
              <a:t> as a modulator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sz="1600" dirty="0" smtClean="0"/>
              <a:t>OPERATION OF THE LEP CW KLYSTRONS IN PULSED MODE D. </a:t>
            </a:r>
            <a:r>
              <a:rPr lang="en-GB" sz="1600" dirty="0" err="1" smtClean="0"/>
              <a:t>Valuch</a:t>
            </a:r>
            <a:endParaRPr lang="en-GB" sz="1600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9242" y="188913"/>
            <a:ext cx="6496333" cy="792162"/>
          </a:xfrm>
        </p:spPr>
        <p:txBody>
          <a:bodyPr/>
          <a:lstStyle/>
          <a:p>
            <a:r>
              <a:rPr lang="en-GB" dirty="0" smtClean="0"/>
              <a:t>Modulator pulse compared to RF pulse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RF for Accelerators, Ebeltoft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2191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6778" y="1125538"/>
            <a:ext cx="5710443" cy="50006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8" name="TextBox 7"/>
          <p:cNvSpPr txBox="1"/>
          <p:nvPr/>
        </p:nvSpPr>
        <p:spPr>
          <a:xfrm>
            <a:off x="1351128" y="6457890"/>
            <a:ext cx="6798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2000" dirty="0" smtClean="0">
                <a:solidFill>
                  <a:schemeClr val="tx1"/>
                </a:solidFill>
              </a:rPr>
              <a:t>DEVELOPMENT OF X-BAND KLYSTRON TECHNOLOGY AT SLA,</a:t>
            </a:r>
            <a:r>
              <a:rPr lang="en-GB" sz="2000" baseline="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George </a:t>
            </a:r>
            <a:r>
              <a:rPr lang="en-GB" sz="2000" dirty="0" err="1" smtClean="0">
                <a:solidFill>
                  <a:schemeClr val="tx1"/>
                </a:solidFill>
              </a:rPr>
              <a:t>Caryotakis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Underrating a tube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2222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3707" y="1924334"/>
            <a:ext cx="7175244" cy="370446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8" name="TextBox 7"/>
          <p:cNvSpPr txBox="1"/>
          <p:nvPr/>
        </p:nvSpPr>
        <p:spPr>
          <a:xfrm>
            <a:off x="0" y="928047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aseline="0" dirty="0" smtClean="0"/>
              <a:t>You can run a tube at lower powers by lowering the operating voltage (up to a point)</a:t>
            </a:r>
          </a:p>
          <a:p>
            <a:r>
              <a:rPr lang="en-GB" sz="2000" baseline="0" dirty="0" smtClean="0"/>
              <a:t>Efficiency is reduced but not as much as by lowering the signal level.</a:t>
            </a:r>
            <a:endParaRPr lang="en-GB" sz="2000" dirty="0"/>
          </a:p>
        </p:txBody>
      </p:sp>
      <p:sp>
        <p:nvSpPr>
          <p:cNvPr id="9" name="Rectangle 8"/>
          <p:cNvSpPr/>
          <p:nvPr/>
        </p:nvSpPr>
        <p:spPr>
          <a:xfrm>
            <a:off x="0" y="5684874"/>
            <a:ext cx="9144000" cy="724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10% overhead  allows you to underrate the tube </a:t>
            </a:r>
          </a:p>
          <a:p>
            <a:r>
              <a:rPr lang="en-GB" dirty="0" smtClean="0"/>
              <a:t>58% klystron efficiency and 26.2% total RF system efficiency.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Efficiency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65% efficiency </a:t>
            </a:r>
            <a:r>
              <a:rPr lang="en-GB" i="1" dirty="0" smtClean="0"/>
              <a:t>at saturation </a:t>
            </a:r>
            <a:r>
              <a:rPr lang="en-GB" dirty="0" smtClean="0"/>
              <a:t>does not look overly optimistic</a:t>
            </a:r>
          </a:p>
          <a:p>
            <a:r>
              <a:rPr lang="en-GB" dirty="0" smtClean="0"/>
              <a:t>Sadly you can’t operate here.	</a:t>
            </a:r>
          </a:p>
          <a:p>
            <a:r>
              <a:rPr lang="en-GB" dirty="0" smtClean="0"/>
              <a:t>For  950kW to </a:t>
            </a:r>
            <a:r>
              <a:rPr lang="en-GB" dirty="0" smtClean="0"/>
              <a:t>cavity you </a:t>
            </a:r>
            <a:r>
              <a:rPr lang="en-GB" dirty="0" smtClean="0"/>
              <a:t>need 1.2MW at klystron output </a:t>
            </a:r>
          </a:p>
          <a:p>
            <a:pPr lvl="1"/>
            <a:r>
              <a:rPr lang="en-GB" dirty="0" smtClean="0"/>
              <a:t>with 20% head room for </a:t>
            </a:r>
            <a:r>
              <a:rPr lang="en-GB" dirty="0" smtClean="0"/>
              <a:t>LLRF and 95% klystron to cavity</a:t>
            </a:r>
            <a:endParaRPr lang="en-GB" dirty="0" smtClean="0"/>
          </a:p>
          <a:p>
            <a:r>
              <a:rPr lang="en-GB" dirty="0" smtClean="0"/>
              <a:t>Lets say you operate at 1.2MW saturated power and 950kW nominal klystron output power</a:t>
            </a:r>
          </a:p>
          <a:p>
            <a:pPr lvl="1"/>
            <a:r>
              <a:rPr lang="en-GB" dirty="0" smtClean="0"/>
              <a:t>Attainable </a:t>
            </a:r>
            <a:r>
              <a:rPr lang="en-GB" dirty="0" smtClean="0"/>
              <a:t>klystron </a:t>
            </a:r>
            <a:r>
              <a:rPr lang="en-GB" dirty="0" smtClean="0"/>
              <a:t>efficiency 51.5%</a:t>
            </a:r>
            <a:endParaRPr lang="en-GB" dirty="0" smtClean="0"/>
          </a:p>
          <a:p>
            <a:r>
              <a:rPr lang="en-GB" dirty="0" smtClean="0"/>
              <a:t>Total RF efficiency ~23%</a:t>
            </a:r>
          </a:p>
          <a:p>
            <a:endParaRPr lang="en-GB" dirty="0" smtClean="0"/>
          </a:p>
          <a:p>
            <a:r>
              <a:rPr lang="en-GB" dirty="0" smtClean="0"/>
              <a:t>Not only that but you don’t want </a:t>
            </a:r>
            <a:r>
              <a:rPr lang="en-GB" dirty="0" smtClean="0"/>
              <a:t>~900kW </a:t>
            </a:r>
            <a:r>
              <a:rPr lang="en-GB" dirty="0" smtClean="0"/>
              <a:t>for all </a:t>
            </a:r>
            <a:r>
              <a:rPr lang="en-GB" dirty="0" smtClean="0"/>
              <a:t>cavities...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CAS RF for Accelerators, Ebeltoft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Underrate the tube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2160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00829"/>
            <a:ext cx="4804012" cy="481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Oval 11"/>
          <p:cNvSpPr/>
          <p:nvPr/>
        </p:nvSpPr>
        <p:spPr bwMode="auto">
          <a:xfrm>
            <a:off x="2306831" y="2367083"/>
            <a:ext cx="74952" cy="74952"/>
          </a:xfrm>
          <a:prstGeom prst="ellipse">
            <a:avLst/>
          </a:prstGeom>
          <a:solidFill>
            <a:srgbClr val="FF0000"/>
          </a:solidFill>
          <a:ln>
            <a:noFill/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800" b="0" i="0" u="none" strike="noStrike" cap="none" normalizeH="0" baseline="30000" smtClean="0">
              <a:ln>
                <a:noFill/>
              </a:ln>
              <a:solidFill>
                <a:srgbClr val="00649D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3706140" y="1830714"/>
            <a:ext cx="74952" cy="74952"/>
          </a:xfrm>
          <a:prstGeom prst="ellipse">
            <a:avLst/>
          </a:prstGeom>
          <a:solidFill>
            <a:srgbClr val="FF0000"/>
          </a:solidFill>
          <a:ln>
            <a:noFill/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800" b="0" i="0" u="none" strike="noStrike" cap="none" normalizeH="0" baseline="30000" smtClean="0">
              <a:ln>
                <a:noFill/>
              </a:ln>
              <a:solidFill>
                <a:srgbClr val="00649D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1697231" y="2660007"/>
            <a:ext cx="74952" cy="74952"/>
          </a:xfrm>
          <a:prstGeom prst="ellipse">
            <a:avLst/>
          </a:prstGeom>
          <a:solidFill>
            <a:srgbClr val="FF0000"/>
          </a:solidFill>
          <a:ln>
            <a:noFill/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800" b="0" i="0" u="none" strike="noStrike" cap="none" normalizeH="0" baseline="30000" smtClean="0">
              <a:ln>
                <a:noFill/>
              </a:ln>
              <a:solidFill>
                <a:srgbClr val="00649D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1386494" y="5923741"/>
            <a:ext cx="74952" cy="74952"/>
          </a:xfrm>
          <a:prstGeom prst="ellipse">
            <a:avLst/>
          </a:prstGeom>
          <a:solidFill>
            <a:srgbClr val="FF0000"/>
          </a:solidFill>
          <a:ln>
            <a:noFill/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800" b="0" i="0" u="none" strike="noStrike" cap="none" normalizeH="0" baseline="30000" smtClean="0">
              <a:ln>
                <a:noFill/>
              </a:ln>
              <a:solidFill>
                <a:srgbClr val="00649D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2969870" y="2068220"/>
            <a:ext cx="74952" cy="74952"/>
          </a:xfrm>
          <a:prstGeom prst="ellipse">
            <a:avLst/>
          </a:prstGeom>
          <a:solidFill>
            <a:srgbClr val="FF0000"/>
          </a:solidFill>
          <a:ln>
            <a:noFill/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800" b="0" i="0" u="none" strike="noStrike" cap="none" normalizeH="0" baseline="30000" smtClean="0">
              <a:ln>
                <a:noFill/>
              </a:ln>
              <a:solidFill>
                <a:srgbClr val="00649D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40971" y="3046020"/>
            <a:ext cx="83128" cy="83128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800" b="0" i="0" u="none" strike="noStrike" cap="none" normalizeH="0" baseline="30000" smtClean="0">
              <a:ln>
                <a:noFill/>
              </a:ln>
              <a:solidFill>
                <a:srgbClr val="00649D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2697677" y="2222664"/>
            <a:ext cx="83128" cy="83128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800" b="0" i="0" u="none" strike="noStrike" cap="none" normalizeH="0" baseline="30000" smtClean="0">
              <a:ln>
                <a:noFill/>
              </a:ln>
              <a:solidFill>
                <a:srgbClr val="00649D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3568535" y="1870363"/>
            <a:ext cx="83128" cy="83128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800" b="0" i="0" u="none" strike="noStrike" cap="none" normalizeH="0" baseline="30000" smtClean="0">
              <a:ln>
                <a:noFill/>
              </a:ln>
              <a:solidFill>
                <a:srgbClr val="00649D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1375558" y="5347853"/>
            <a:ext cx="83128" cy="83128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800" b="0" i="0" u="none" strike="noStrike" cap="none" normalizeH="0" baseline="30000" smtClean="0">
              <a:ln>
                <a:noFill/>
              </a:ln>
              <a:solidFill>
                <a:srgbClr val="00649D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2004951" y="2444337"/>
            <a:ext cx="83128" cy="83128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800" b="0" i="0" u="none" strike="noStrike" cap="none" normalizeH="0" baseline="30000" smtClean="0">
              <a:ln>
                <a:noFill/>
              </a:ln>
              <a:solidFill>
                <a:srgbClr val="00649D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4791692" y="1027216"/>
            <a:ext cx="4039383" cy="530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indent="-228600" eaLnBrk="0" hangingPunct="0">
              <a:lnSpc>
                <a:spcPct val="120000"/>
              </a:lnSpc>
              <a:spcAft>
                <a:spcPct val="20000"/>
              </a:spcAft>
            </a:pPr>
            <a:r>
              <a:rPr lang="en-GB" sz="1600" kern="0" baseline="0" dirty="0" smtClean="0">
                <a:latin typeface="+mn-lt"/>
                <a:cs typeface="+mn-cs"/>
              </a:rPr>
              <a:t>Turn down </a:t>
            </a:r>
            <a:r>
              <a:rPr lang="en-GB" sz="1600" kern="0" baseline="0" dirty="0" smtClean="0">
                <a:latin typeface="+mn-lt"/>
                <a:cs typeface="+mn-cs"/>
              </a:rPr>
              <a:t>the input </a:t>
            </a:r>
            <a:r>
              <a:rPr lang="en-GB" sz="1600" kern="0" baseline="0" dirty="0" smtClean="0">
                <a:latin typeface="+mn-lt"/>
                <a:cs typeface="+mn-cs"/>
              </a:rPr>
              <a:t>signal amplitude.</a:t>
            </a:r>
          </a:p>
          <a:p>
            <a:pPr marL="685800" lvl="1" indent="-228600" eaLnBrk="0" hangingPunct="0">
              <a:lnSpc>
                <a:spcPct val="120000"/>
              </a:lnSpc>
              <a:spcAft>
                <a:spcPct val="20000"/>
              </a:spcAft>
            </a:pPr>
            <a:r>
              <a:rPr lang="en-GB" sz="1600" kern="0" baseline="0" dirty="0" smtClean="0">
                <a:latin typeface="+mn-lt"/>
                <a:cs typeface="+mn-cs"/>
              </a:rPr>
              <a:t>Beam power remains constant </a:t>
            </a:r>
          </a:p>
          <a:p>
            <a:pPr marL="228600" indent="-228600" eaLnBrk="0" hangingPunct="0">
              <a:lnSpc>
                <a:spcPct val="120000"/>
              </a:lnSpc>
              <a:spcAft>
                <a:spcPct val="20000"/>
              </a:spcAft>
            </a:pPr>
            <a:r>
              <a:rPr lang="en-GB" sz="1600" kern="0" baseline="0" dirty="0" smtClean="0">
                <a:latin typeface="+mn-lt"/>
                <a:cs typeface="+mn-cs"/>
              </a:rPr>
              <a:t>The best way to reduce power is</a:t>
            </a:r>
          </a:p>
          <a:p>
            <a:pPr marL="685800" lvl="1" indent="-228600" eaLnBrk="0" hangingPunct="0">
              <a:lnSpc>
                <a:spcPct val="120000"/>
              </a:lnSpc>
              <a:spcAft>
                <a:spcPct val="20000"/>
              </a:spcAft>
            </a:pPr>
            <a:r>
              <a:rPr lang="en-GB" sz="1600" kern="0" baseline="0" dirty="0" smtClean="0">
                <a:latin typeface="+mn-lt"/>
                <a:cs typeface="+mn-cs"/>
              </a:rPr>
              <a:t>Constant </a:t>
            </a:r>
            <a:r>
              <a:rPr lang="en-GB" sz="1600" kern="0" baseline="0" dirty="0" err="1" smtClean="0">
                <a:latin typeface="+mn-lt"/>
                <a:cs typeface="+mn-cs"/>
              </a:rPr>
              <a:t>perveance</a:t>
            </a:r>
            <a:r>
              <a:rPr lang="en-GB" sz="1600" kern="0" baseline="0" dirty="0" smtClean="0">
                <a:latin typeface="+mn-lt"/>
                <a:cs typeface="+mn-cs"/>
              </a:rPr>
              <a:t> (lower beam voltage)</a:t>
            </a:r>
          </a:p>
          <a:p>
            <a:pPr marL="685800" lvl="1" indent="-228600" eaLnBrk="0" hangingPunct="0">
              <a:lnSpc>
                <a:spcPct val="120000"/>
              </a:lnSpc>
              <a:spcAft>
                <a:spcPct val="20000"/>
              </a:spcAft>
            </a:pPr>
            <a:r>
              <a:rPr lang="en-GB" sz="1600" kern="0" baseline="0" dirty="0" smtClean="0">
                <a:latin typeface="+mn-lt"/>
                <a:cs typeface="+mn-cs"/>
              </a:rPr>
              <a:t>Constant impedance (lower beam voltage and current)</a:t>
            </a:r>
          </a:p>
          <a:p>
            <a:pPr marL="685800" lvl="1" indent="-228600" eaLnBrk="0" hangingPunct="0">
              <a:lnSpc>
                <a:spcPct val="120000"/>
              </a:lnSpc>
              <a:spcAft>
                <a:spcPct val="20000"/>
              </a:spcAft>
            </a:pPr>
            <a:r>
              <a:rPr lang="en-GB" sz="1600" kern="0" baseline="0" dirty="0" smtClean="0">
                <a:latin typeface="+mn-lt"/>
                <a:cs typeface="+mn-cs"/>
              </a:rPr>
              <a:t>Different gun voltage for each tube (adjustable modulators</a:t>
            </a:r>
            <a:r>
              <a:rPr lang="en-GB" sz="1600" kern="0" baseline="0" dirty="0" smtClean="0">
                <a:latin typeface="+mn-lt"/>
                <a:cs typeface="+mn-cs"/>
              </a:rPr>
              <a:t>?)</a:t>
            </a:r>
            <a:endParaRPr lang="en-GB" sz="1600" kern="0" baseline="0" dirty="0" smtClean="0">
              <a:latin typeface="+mn-lt"/>
              <a:cs typeface="+mn-cs"/>
            </a:endParaRPr>
          </a:p>
          <a:p>
            <a:pPr marL="228600" lvl="1" indent="-228600" eaLnBrk="0" hangingPunct="0">
              <a:lnSpc>
                <a:spcPct val="120000"/>
              </a:lnSpc>
              <a:spcAft>
                <a:spcPct val="20000"/>
              </a:spcAft>
            </a:pPr>
            <a:r>
              <a:rPr lang="en-GB" sz="1600" kern="0" baseline="0" dirty="0" smtClean="0"/>
              <a:t>Lower beam current</a:t>
            </a:r>
            <a:endParaRPr lang="en-GB" sz="1600" kern="0" baseline="0" dirty="0" smtClean="0"/>
          </a:p>
          <a:p>
            <a:pPr marL="228600" indent="-228600" eaLnBrk="0" hangingPunct="0">
              <a:lnSpc>
                <a:spcPct val="120000"/>
              </a:lnSpc>
              <a:spcAft>
                <a:spcPct val="20000"/>
              </a:spcAft>
            </a:pPr>
            <a:endParaRPr lang="en-GB" sz="1600" kern="0" baseline="0" dirty="0" smtClean="0">
              <a:latin typeface="+mn-lt"/>
              <a:cs typeface="+mn-cs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7474529" y="3351731"/>
            <a:ext cx="83128" cy="83128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800" b="0" i="0" u="none" strike="noStrike" cap="none" normalizeH="0" baseline="30000" dirty="0" smtClean="0">
              <a:ln>
                <a:noFill/>
              </a:ln>
              <a:solidFill>
                <a:srgbClr val="00649D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6407846" y="2638167"/>
            <a:ext cx="74952" cy="74952"/>
          </a:xfrm>
          <a:prstGeom prst="ellipse">
            <a:avLst/>
          </a:prstGeom>
          <a:solidFill>
            <a:srgbClr val="FF0000"/>
          </a:solidFill>
          <a:ln>
            <a:noFill/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800" b="0" i="0" u="none" strike="noStrike" cap="none" normalizeH="0" baseline="30000" smtClean="0">
              <a:ln>
                <a:noFill/>
              </a:ln>
              <a:solidFill>
                <a:srgbClr val="00649D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1782337" y="3178564"/>
            <a:ext cx="74952" cy="74952"/>
          </a:xfrm>
          <a:prstGeom prst="ellipse">
            <a:avLst/>
          </a:prstGeom>
          <a:solidFill>
            <a:srgbClr val="00B050"/>
          </a:solidFill>
          <a:ln>
            <a:noFill/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800" b="0" i="0" u="none" strike="noStrike" cap="none" normalizeH="0" baseline="30000" smtClean="0">
              <a:ln>
                <a:noFill/>
              </a:ln>
              <a:solidFill>
                <a:srgbClr val="00649D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3367693" y="2074159"/>
            <a:ext cx="74952" cy="74952"/>
          </a:xfrm>
          <a:prstGeom prst="ellipse">
            <a:avLst/>
          </a:prstGeom>
          <a:solidFill>
            <a:srgbClr val="00B050"/>
          </a:solidFill>
          <a:ln>
            <a:noFill/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800" b="0" i="0" u="none" strike="noStrike" cap="none" normalizeH="0" baseline="30000" smtClean="0">
              <a:ln>
                <a:noFill/>
              </a:ln>
              <a:solidFill>
                <a:srgbClr val="00649D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2969870" y="2145411"/>
            <a:ext cx="74952" cy="74952"/>
          </a:xfrm>
          <a:prstGeom prst="ellipse">
            <a:avLst/>
          </a:prstGeom>
          <a:solidFill>
            <a:srgbClr val="00B050"/>
          </a:solidFill>
          <a:ln>
            <a:noFill/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800" b="0" i="0" u="none" strike="noStrike" cap="none" normalizeH="0" baseline="30000" smtClean="0">
              <a:ln>
                <a:noFill/>
              </a:ln>
              <a:solidFill>
                <a:srgbClr val="00649D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3872395" y="1901966"/>
            <a:ext cx="74952" cy="74952"/>
          </a:xfrm>
          <a:prstGeom prst="ellipse">
            <a:avLst/>
          </a:prstGeom>
          <a:solidFill>
            <a:srgbClr val="00B050"/>
          </a:solidFill>
          <a:ln>
            <a:noFill/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800" b="0" i="0" u="none" strike="noStrike" cap="none" normalizeH="0" baseline="30000" smtClean="0">
              <a:ln>
                <a:noFill/>
              </a:ln>
              <a:solidFill>
                <a:srgbClr val="00649D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7011937" y="4420229"/>
            <a:ext cx="74952" cy="74952"/>
          </a:xfrm>
          <a:prstGeom prst="ellipse">
            <a:avLst/>
          </a:prstGeom>
          <a:solidFill>
            <a:srgbClr val="00B050"/>
          </a:solidFill>
          <a:ln>
            <a:noFill/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800" b="0" i="0" u="none" strike="noStrike" cap="none" normalizeH="0" baseline="30000" smtClean="0">
              <a:ln>
                <a:noFill/>
              </a:ln>
              <a:solidFill>
                <a:srgbClr val="00649D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1382535" y="5545712"/>
            <a:ext cx="74952" cy="74952"/>
          </a:xfrm>
          <a:prstGeom prst="ellipse">
            <a:avLst/>
          </a:prstGeom>
          <a:solidFill>
            <a:srgbClr val="00B050"/>
          </a:solidFill>
          <a:ln>
            <a:noFill/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800" b="0" i="0" u="none" strike="noStrike" cap="none" normalizeH="0" baseline="30000" smtClean="0">
              <a:ln>
                <a:noFill/>
              </a:ln>
              <a:solidFill>
                <a:srgbClr val="00649D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2630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5877" y="4790364"/>
            <a:ext cx="4528122" cy="206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Modulating Anode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3814549" cy="5000625"/>
          </a:xfrm>
        </p:spPr>
        <p:txBody>
          <a:bodyPr/>
          <a:lstStyle/>
          <a:p>
            <a:r>
              <a:rPr lang="en-GB" sz="1800" dirty="0" smtClean="0"/>
              <a:t>A secondary anode between the cathode and primary anode.</a:t>
            </a:r>
          </a:p>
          <a:p>
            <a:r>
              <a:rPr lang="en-GB" sz="1800" dirty="0" smtClean="0"/>
              <a:t>Higher risk of gun arcing</a:t>
            </a:r>
          </a:p>
          <a:p>
            <a:r>
              <a:rPr lang="en-GB" sz="1800" dirty="0" smtClean="0"/>
              <a:t>More complex gun design</a:t>
            </a:r>
          </a:p>
          <a:p>
            <a:r>
              <a:rPr lang="en-GB" sz="1800" dirty="0" smtClean="0"/>
              <a:t>More ceramic </a:t>
            </a:r>
            <a:r>
              <a:rPr lang="en-GB" sz="1800" dirty="0" smtClean="0"/>
              <a:t>joints</a:t>
            </a:r>
          </a:p>
          <a:p>
            <a:endParaRPr lang="en-GB" sz="1800" dirty="0" smtClean="0"/>
          </a:p>
          <a:p>
            <a:r>
              <a:rPr lang="en-GB" sz="1800" dirty="0" smtClean="0"/>
              <a:t>3 interesting functions</a:t>
            </a:r>
          </a:p>
          <a:p>
            <a:pPr lvl="1"/>
            <a:r>
              <a:rPr lang="en-GB" sz="1600" dirty="0" smtClean="0"/>
              <a:t>Some may be better performed by a grid/focus electrode but...</a:t>
            </a:r>
            <a:endParaRPr lang="en-GB" sz="1600" dirty="0" smtClean="0"/>
          </a:p>
          <a:p>
            <a:endParaRPr lang="en-GB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r="13553"/>
          <a:stretch>
            <a:fillRect/>
          </a:stretch>
        </p:blipFill>
        <p:spPr bwMode="auto">
          <a:xfrm>
            <a:off x="4242048" y="3152633"/>
            <a:ext cx="4628998" cy="2808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609229" y="5961421"/>
            <a:ext cx="3343702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000" dirty="0" smtClean="0"/>
              <a:t>High power linear-beam tubes, </a:t>
            </a:r>
            <a:r>
              <a:rPr lang="en-GB" sz="2000" dirty="0" err="1" smtClean="0"/>
              <a:t>Staprans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Reduce current</a:t>
            </a:r>
            <a:endParaRPr lang="en-GB" dirty="0"/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Allows you to run at a lower output power</a:t>
            </a:r>
          </a:p>
          <a:p>
            <a:r>
              <a:rPr lang="en-GB" dirty="0" smtClean="0"/>
              <a:t>Little power dissipated in voltage divider</a:t>
            </a:r>
          </a:p>
          <a:p>
            <a:r>
              <a:rPr lang="en-GB" dirty="0" smtClean="0"/>
              <a:t>Needs mechanical intervention to alter the working point (during conditioning for instance)</a:t>
            </a:r>
          </a:p>
          <a:p>
            <a:r>
              <a:rPr lang="en-GB" dirty="0" smtClean="0"/>
              <a:t>Tried &amp; </a:t>
            </a:r>
            <a:r>
              <a:rPr lang="en-GB" dirty="0" smtClean="0"/>
              <a:t>tested</a:t>
            </a:r>
          </a:p>
          <a:p>
            <a:r>
              <a:rPr lang="en-GB" dirty="0" smtClean="0"/>
              <a:t>Better to just lower beam voltage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2191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1307" y="2835878"/>
            <a:ext cx="4312693" cy="4022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2. </a:t>
            </a:r>
            <a:r>
              <a:rPr lang="en-GB" dirty="0" smtClean="0"/>
              <a:t>Pulse gun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1904265"/>
          </a:xfrm>
        </p:spPr>
        <p:txBody>
          <a:bodyPr/>
          <a:lstStyle/>
          <a:p>
            <a:r>
              <a:rPr lang="en-GB" dirty="0" smtClean="0"/>
              <a:t>Avoid high current modulator</a:t>
            </a:r>
          </a:p>
          <a:p>
            <a:r>
              <a:rPr lang="en-GB" dirty="0" smtClean="0"/>
              <a:t>Perhaps use same DC HV for multiple </a:t>
            </a:r>
            <a:r>
              <a:rPr lang="en-GB" dirty="0" smtClean="0"/>
              <a:t>klystrons (easier/harder?)</a:t>
            </a:r>
            <a:endParaRPr lang="en-GB" dirty="0" smtClean="0"/>
          </a:p>
          <a:p>
            <a:r>
              <a:rPr lang="en-GB" dirty="0" smtClean="0"/>
              <a:t>Potential for active </a:t>
            </a:r>
            <a:r>
              <a:rPr lang="en-GB" dirty="0" smtClean="0"/>
              <a:t>control </a:t>
            </a:r>
            <a:r>
              <a:rPr lang="en-GB" dirty="0" smtClean="0"/>
              <a:t>depending </a:t>
            </a:r>
            <a:r>
              <a:rPr lang="en-GB" dirty="0" smtClean="0"/>
              <a:t>on your low current modulator.</a:t>
            </a:r>
          </a:p>
          <a:p>
            <a:r>
              <a:rPr lang="en-GB" dirty="0" smtClean="0"/>
              <a:t>Not too brave</a:t>
            </a:r>
            <a:r>
              <a:rPr lang="en-GB" dirty="0" smtClean="0"/>
              <a:t>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2201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5654" y="2946093"/>
            <a:ext cx="6455391" cy="3911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 </a:t>
            </a:r>
            <a:r>
              <a:rPr lang="en-GB" dirty="0" smtClean="0"/>
              <a:t>Modulate tube </a:t>
            </a:r>
            <a:r>
              <a:rPr lang="en-GB" dirty="0" smtClean="0"/>
              <a:t>gain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1958856"/>
          </a:xfrm>
        </p:spPr>
        <p:txBody>
          <a:bodyPr/>
          <a:lstStyle/>
          <a:p>
            <a:r>
              <a:rPr lang="en-GB" sz="1800" dirty="0" smtClean="0"/>
              <a:t>Reduce beam power to reduce output power</a:t>
            </a:r>
          </a:p>
          <a:p>
            <a:r>
              <a:rPr lang="en-GB" sz="1800" dirty="0" smtClean="0"/>
              <a:t>Always run the tube at or near saturation (highest efficiency)</a:t>
            </a:r>
          </a:p>
          <a:p>
            <a:r>
              <a:rPr lang="en-GB" sz="1800" dirty="0" smtClean="0"/>
              <a:t>Complex LLRF problem</a:t>
            </a:r>
          </a:p>
          <a:p>
            <a:r>
              <a:rPr lang="en-GB" sz="1800" dirty="0" smtClean="0"/>
              <a:t>Not used in accelerators (</a:t>
            </a:r>
            <a:r>
              <a:rPr lang="en-GB" sz="1400" dirty="0" smtClean="0"/>
              <a:t>New Modulation Techniques for Increased Efficiency in UHF-TV Transmitters ARTHUR J. BENNETT 1982)</a:t>
            </a:r>
          </a:p>
          <a:p>
            <a:pPr>
              <a:buNone/>
            </a:pPr>
            <a:endParaRPr lang="en-GB" sz="1800" dirty="0" smtClean="0"/>
          </a:p>
          <a:p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2211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496" y="3011908"/>
            <a:ext cx="7063355" cy="3846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5720" y="0"/>
            <a:ext cx="6242145" cy="792162"/>
          </a:xfrm>
        </p:spPr>
        <p:txBody>
          <a:bodyPr/>
          <a:lstStyle/>
          <a:p>
            <a:r>
              <a:rPr lang="en-GB" dirty="0" smtClean="0"/>
              <a:t>Failures (on an adventurous klystron)</a:t>
            </a:r>
            <a:endParaRPr lang="en-GB" dirty="0"/>
          </a:p>
        </p:txBody>
      </p:sp>
      <p:pic>
        <p:nvPicPr>
          <p:cNvPr id="2181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74559" y="1266564"/>
            <a:ext cx="6970269" cy="5052349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483893" y="846161"/>
            <a:ext cx="44454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 smtClean="0">
                <a:solidFill>
                  <a:schemeClr val="tx1"/>
                </a:solidFill>
              </a:rPr>
              <a:t>SLAC Klystron Reliability G. </a:t>
            </a:r>
            <a:r>
              <a:rPr lang="en-GB" dirty="0" err="1" smtClean="0">
                <a:solidFill>
                  <a:schemeClr val="tx1"/>
                </a:solidFill>
              </a:rPr>
              <a:t>Caryotakis</a:t>
            </a:r>
            <a:r>
              <a:rPr lang="en-GB" baseline="0" dirty="0" smtClean="0">
                <a:solidFill>
                  <a:schemeClr val="tx1"/>
                </a:solidFill>
              </a:rPr>
              <a:t> 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IOT Output gap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416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8093"/>
            <a:ext cx="8895438" cy="5119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Any other options?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Klystrons are big, expensive and over specified for many of the cavities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40</a:t>
            </a:fld>
            <a:endParaRPr lang="en-US"/>
          </a:p>
        </p:txBody>
      </p:sp>
      <p:grpSp>
        <p:nvGrpSpPr>
          <p:cNvPr id="7" name="Group 16"/>
          <p:cNvGrpSpPr/>
          <p:nvPr/>
        </p:nvGrpSpPr>
        <p:grpSpPr>
          <a:xfrm>
            <a:off x="1270000" y="2080810"/>
            <a:ext cx="6832600" cy="4141034"/>
            <a:chOff x="0" y="1828800"/>
            <a:chExt cx="12998450" cy="7923213"/>
          </a:xfrm>
        </p:grpSpPr>
        <p:pic>
          <p:nvPicPr>
            <p:cNvPr id="8" name="Picture 1"/>
            <p:cNvPicPr>
              <a:picLocks noChangeArrowheads="1"/>
            </p:cNvPicPr>
            <p:nvPr/>
          </p:nvPicPr>
          <p:blipFill>
            <a:blip r:embed="rId2" cstate="print"/>
            <a:srcRect t="8278"/>
            <a:stretch>
              <a:fillRect/>
            </a:stretch>
          </p:blipFill>
          <p:spPr bwMode="auto">
            <a:xfrm>
              <a:off x="0" y="1828800"/>
              <a:ext cx="12998450" cy="7923213"/>
            </a:xfrm>
            <a:prstGeom prst="rect">
              <a:avLst/>
            </a:prstGeom>
            <a:noFill/>
            <a:ln w="25400" cap="flat">
              <a:noFill/>
              <a:round/>
              <a:headEnd/>
              <a:tailEnd/>
            </a:ln>
          </p:spPr>
        </p:pic>
        <p:sp>
          <p:nvSpPr>
            <p:cNvPr id="9" name="Rectangle 4"/>
            <p:cNvSpPr>
              <a:spLocks/>
            </p:cNvSpPr>
            <p:nvPr/>
          </p:nvSpPr>
          <p:spPr bwMode="auto">
            <a:xfrm>
              <a:off x="1663700" y="2197100"/>
              <a:ext cx="1752600" cy="5930900"/>
            </a:xfrm>
            <a:prstGeom prst="rect">
              <a:avLst/>
            </a:prstGeom>
            <a:solidFill>
              <a:srgbClr val="C0EDFE">
                <a:alpha val="50000"/>
              </a:srgb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40639" bIns="0" anchor="ctr"/>
            <a:lstStyle/>
            <a:p>
              <a:pPr marL="39688"/>
              <a:r>
                <a:rPr lang="en-US" sz="2000" dirty="0">
                  <a:solidFill>
                    <a:schemeClr val="tx1"/>
                  </a:solidFill>
                  <a:ea typeface="Gill Sans" charset="0"/>
                  <a:cs typeface="Gill Sans" charset="0"/>
                </a:rPr>
                <a:t>28</a:t>
              </a:r>
            </a:p>
            <a:p>
              <a:pPr marL="39688"/>
              <a:r>
                <a:rPr lang="en-US" sz="2000" dirty="0">
                  <a:solidFill>
                    <a:schemeClr val="tx1"/>
                  </a:solidFill>
                  <a:ea typeface="Gill Sans" charset="0"/>
                  <a:cs typeface="Gill Sans" charset="0"/>
                </a:rPr>
                <a:t>spoke</a:t>
              </a:r>
            </a:p>
            <a:p>
              <a:pPr marL="39688"/>
              <a:r>
                <a:rPr lang="en-US" sz="2000" dirty="0">
                  <a:solidFill>
                    <a:schemeClr val="tx1"/>
                  </a:solidFill>
                  <a:ea typeface="Gill Sans" charset="0"/>
                  <a:cs typeface="Gill Sans" charset="0"/>
                </a:rPr>
                <a:t>cavities</a:t>
              </a:r>
            </a:p>
          </p:txBody>
        </p:sp>
        <p:sp>
          <p:nvSpPr>
            <p:cNvPr id="10" name="Rectangle 5"/>
            <p:cNvSpPr>
              <a:spLocks/>
            </p:cNvSpPr>
            <p:nvPr/>
          </p:nvSpPr>
          <p:spPr bwMode="auto">
            <a:xfrm>
              <a:off x="3429000" y="2197100"/>
              <a:ext cx="3429000" cy="5930900"/>
            </a:xfrm>
            <a:prstGeom prst="rect">
              <a:avLst/>
            </a:prstGeom>
            <a:solidFill>
              <a:srgbClr val="CADBFE">
                <a:alpha val="50000"/>
              </a:srgb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40639" bIns="0" anchor="ctr"/>
            <a:lstStyle/>
            <a:p>
              <a:pPr marL="39688"/>
              <a:r>
                <a:rPr lang="en-US" sz="2000" dirty="0">
                  <a:solidFill>
                    <a:schemeClr val="tx1"/>
                  </a:solidFill>
                  <a:ea typeface="Gill Sans" charset="0"/>
                  <a:cs typeface="Gill Sans" charset="0"/>
                </a:rPr>
                <a:t>64</a:t>
              </a:r>
            </a:p>
            <a:p>
              <a:pPr marL="39688"/>
              <a:r>
                <a:rPr lang="en-US" sz="2000" dirty="0">
                  <a:solidFill>
                    <a:schemeClr val="tx1"/>
                  </a:solidFill>
                  <a:ea typeface="Gill Sans" charset="0"/>
                  <a:cs typeface="Gill Sans" charset="0"/>
                </a:rPr>
                <a:t>low beta</a:t>
              </a:r>
            </a:p>
            <a:p>
              <a:pPr marL="39688"/>
              <a:r>
                <a:rPr lang="en-US" sz="2000" dirty="0">
                  <a:solidFill>
                    <a:schemeClr val="tx1"/>
                  </a:solidFill>
                  <a:ea typeface="Gill Sans" charset="0"/>
                  <a:cs typeface="Gill Sans" charset="0"/>
                </a:rPr>
                <a:t>elliptical </a:t>
              </a:r>
            </a:p>
            <a:p>
              <a:pPr marL="39688"/>
              <a:r>
                <a:rPr lang="en-US" sz="2000" dirty="0">
                  <a:solidFill>
                    <a:schemeClr val="tx1"/>
                  </a:solidFill>
                  <a:ea typeface="Gill Sans" charset="0"/>
                  <a:cs typeface="Gill Sans" charset="0"/>
                </a:rPr>
                <a:t>cavities</a:t>
              </a:r>
              <a:br>
                <a:rPr lang="en-US" sz="2000" dirty="0">
                  <a:solidFill>
                    <a:schemeClr val="tx1"/>
                  </a:solidFill>
                  <a:ea typeface="Gill Sans" charset="0"/>
                  <a:cs typeface="Gill Sans" charset="0"/>
                </a:rPr>
              </a:br>
              <a:endParaRPr lang="en-US" sz="2000" dirty="0">
                <a:solidFill>
                  <a:schemeClr val="tx1"/>
                </a:solidFill>
                <a:ea typeface="Gill Sans" charset="0"/>
                <a:cs typeface="Gill Sans" charset="0"/>
              </a:endParaRPr>
            </a:p>
            <a:p>
              <a:pPr marL="39688"/>
              <a:endParaRPr lang="en-US" sz="2000" dirty="0">
                <a:solidFill>
                  <a:schemeClr val="tx1"/>
                </a:solidFill>
                <a:ea typeface="Gill Sans" charset="0"/>
                <a:cs typeface="Gill Sans" charset="0"/>
              </a:endParaRPr>
            </a:p>
            <a:p>
              <a:pPr marL="39688"/>
              <a:endParaRPr lang="en-US" sz="2000" dirty="0">
                <a:solidFill>
                  <a:schemeClr val="tx1"/>
                </a:solidFill>
                <a:ea typeface="Gill Sans" charset="0"/>
                <a:cs typeface="Gill Sans" charset="0"/>
              </a:endParaRPr>
            </a:p>
            <a:p>
              <a:pPr marL="39688"/>
              <a:endParaRPr lang="en-US" sz="2000" dirty="0">
                <a:solidFill>
                  <a:schemeClr val="tx1"/>
                </a:solidFill>
                <a:ea typeface="Gill Sans" charset="0"/>
                <a:cs typeface="Gill Sans" charset="0"/>
              </a:endParaRPr>
            </a:p>
            <a:p>
              <a:pPr marL="39688"/>
              <a:endParaRPr lang="en-US" sz="2000" dirty="0">
                <a:solidFill>
                  <a:schemeClr val="tx1"/>
                </a:solidFill>
                <a:ea typeface="Gill Sans" charset="0"/>
                <a:cs typeface="Gill Sans" charset="0"/>
              </a:endParaRPr>
            </a:p>
            <a:p>
              <a:pPr marL="39688"/>
              <a:endParaRPr lang="en-US" sz="2000" dirty="0">
                <a:solidFill>
                  <a:schemeClr val="tx1"/>
                </a:solidFill>
                <a:ea typeface="Gill Sans" charset="0"/>
                <a:cs typeface="Gill Sans" charset="0"/>
              </a:endParaRPr>
            </a:p>
          </p:txBody>
        </p:sp>
        <p:sp>
          <p:nvSpPr>
            <p:cNvPr id="11" name="Rectangle 6"/>
            <p:cNvSpPr>
              <a:spLocks/>
            </p:cNvSpPr>
            <p:nvPr/>
          </p:nvSpPr>
          <p:spPr bwMode="auto">
            <a:xfrm>
              <a:off x="6883400" y="2197100"/>
              <a:ext cx="6007100" cy="5930900"/>
            </a:xfrm>
            <a:prstGeom prst="rect">
              <a:avLst/>
            </a:prstGeom>
            <a:solidFill>
              <a:srgbClr val="CFBBFE">
                <a:alpha val="50000"/>
              </a:srgb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40639" bIns="0" anchor="ctr"/>
            <a:lstStyle/>
            <a:p>
              <a:pPr marL="39688"/>
              <a:endParaRPr lang="en-US" sz="2000">
                <a:solidFill>
                  <a:schemeClr val="tx1"/>
                </a:solidFill>
                <a:ea typeface="Gill Sans" charset="0"/>
                <a:cs typeface="Gill Sans" charset="0"/>
              </a:endParaRPr>
            </a:p>
            <a:p>
              <a:pPr marL="39688"/>
              <a:r>
                <a:rPr lang="en-US" sz="2000">
                  <a:solidFill>
                    <a:schemeClr val="tx1"/>
                  </a:solidFill>
                  <a:ea typeface="Gill Sans" charset="0"/>
                  <a:cs typeface="Gill Sans" charset="0"/>
                </a:rPr>
                <a:t>120</a:t>
              </a:r>
            </a:p>
            <a:p>
              <a:pPr marL="39688"/>
              <a:r>
                <a:rPr lang="en-US" sz="2000">
                  <a:solidFill>
                    <a:schemeClr val="tx1"/>
                  </a:solidFill>
                  <a:ea typeface="Gill Sans" charset="0"/>
                  <a:cs typeface="Gill Sans" charset="0"/>
                </a:rPr>
                <a:t>high beta</a:t>
              </a:r>
            </a:p>
            <a:p>
              <a:pPr marL="39688"/>
              <a:r>
                <a:rPr lang="en-US" sz="2000">
                  <a:solidFill>
                    <a:schemeClr val="tx1"/>
                  </a:solidFill>
                  <a:ea typeface="Gill Sans" charset="0"/>
                  <a:cs typeface="Gill Sans" charset="0"/>
                </a:rPr>
                <a:t>elliptical </a:t>
              </a:r>
            </a:p>
            <a:p>
              <a:pPr marL="39688"/>
              <a:r>
                <a:rPr lang="en-US" sz="2000">
                  <a:solidFill>
                    <a:schemeClr val="tx1"/>
                  </a:solidFill>
                  <a:ea typeface="Gill Sans" charset="0"/>
                  <a:cs typeface="Gill Sans" charset="0"/>
                </a:rPr>
                <a:t>cavities</a:t>
              </a:r>
              <a:br>
                <a:rPr lang="en-US" sz="2000">
                  <a:solidFill>
                    <a:schemeClr val="tx1"/>
                  </a:solidFill>
                  <a:ea typeface="Gill Sans" charset="0"/>
                  <a:cs typeface="Gill Sans" charset="0"/>
                </a:rPr>
              </a:br>
              <a:endParaRPr lang="en-US" sz="2000">
                <a:solidFill>
                  <a:schemeClr val="tx1"/>
                </a:solidFill>
                <a:ea typeface="Gill Sans" charset="0"/>
                <a:cs typeface="Gill Sans" charset="0"/>
              </a:endParaRPr>
            </a:p>
          </p:txBody>
        </p:sp>
        <p:sp>
          <p:nvSpPr>
            <p:cNvPr id="12" name="Rectangle 7"/>
            <p:cNvSpPr txBox="1">
              <a:spLocks noChangeArrowheads="1"/>
            </p:cNvSpPr>
            <p:nvPr/>
          </p:nvSpPr>
          <p:spPr bwMode="auto">
            <a:xfrm>
              <a:off x="7226300" y="7123113"/>
              <a:ext cx="5676900" cy="101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20000"/>
                </a:lnSpc>
                <a:spcBef>
                  <a:spcPct val="0"/>
                </a:spcBef>
                <a:spcAft>
                  <a:spcPct val="20000"/>
                </a:spcAft>
                <a:buClrTx/>
                <a:buSzTx/>
                <a:buFont typeface="Lucida Grande" charset="0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3DC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Calculations by M. </a:t>
              </a:r>
              <a:r>
                <a:rPr kumimoji="0" lang="en-US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3DC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Eshraqi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3DC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,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20000"/>
                </a:lnSpc>
                <a:spcBef>
                  <a:spcPct val="0"/>
                </a:spcBef>
                <a:spcAft>
                  <a:spcPct val="20000"/>
                </a:spcAft>
                <a:buClrTx/>
                <a:buSzTx/>
                <a:buFont typeface="Lucida Grande" charset="0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3DC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ESS AD Technical Note </a:t>
              </a:r>
              <a:r>
                <a:rPr kumimoji="0" lang="en-US" sz="1400" b="0" i="0" u="sng" strike="noStrike" kern="0" cap="none" spc="0" normalizeH="0" baseline="0" noProof="0" dirty="0" smtClean="0">
                  <a:ln>
                    <a:noFill/>
                  </a:ln>
                  <a:solidFill>
                    <a:srgbClr val="003DC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hlinkClick r:id="rId3"/>
                </a:rPr>
                <a:t>ESS/AD/0015</a:t>
              </a:r>
              <a:endParaRPr kumimoji="0" lang="en-US" sz="1400" b="0" i="0" u="sng" strike="noStrike" kern="0" cap="none" spc="0" normalizeH="0" baseline="0" noProof="0" dirty="0">
                <a:ln>
                  <a:noFill/>
                </a:ln>
                <a:solidFill>
                  <a:srgbClr val="003DCC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 RF for Accelerators, Ebeltoft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F984F-CE91-4913-8E3B-65DFA748BAB8}" type="slidenum">
              <a:rPr lang="en-US"/>
              <a:pPr/>
              <a:t>41</a:t>
            </a:fld>
            <a:endParaRPr lang="en-US"/>
          </a:p>
        </p:txBody>
      </p:sp>
      <p:sp>
        <p:nvSpPr>
          <p:cNvPr id="20787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State of the art</a:t>
            </a:r>
            <a:endParaRPr lang="en-US"/>
          </a:p>
        </p:txBody>
      </p:sp>
      <p:graphicFrame>
        <p:nvGraphicFramePr>
          <p:cNvPr id="207883" name="Object 11"/>
          <p:cNvGraphicFramePr>
            <a:graphicFrameLocks noChangeAspect="1"/>
          </p:cNvGraphicFramePr>
          <p:nvPr>
            <p:ph idx="1"/>
          </p:nvPr>
        </p:nvGraphicFramePr>
        <p:xfrm>
          <a:off x="736600" y="1069975"/>
          <a:ext cx="7567613" cy="5137150"/>
        </p:xfrm>
        <a:graphic>
          <a:graphicData uri="http://schemas.openxmlformats.org/presentationml/2006/ole">
            <p:oleObj spid="_x0000_s218114" name="Chart" r:id="rId3" imgW="5991225" imgH="406717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Don’t forget the IOT!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Low gain ~20-30dB</a:t>
            </a:r>
          </a:p>
          <a:p>
            <a:r>
              <a:rPr lang="en-GB" dirty="0" smtClean="0"/>
              <a:t>High efficiency ~70-80%</a:t>
            </a:r>
          </a:p>
          <a:p>
            <a:r>
              <a:rPr lang="en-GB" dirty="0" smtClean="0"/>
              <a:t>Low power (compared to a klystron) low 100s of </a:t>
            </a:r>
            <a:r>
              <a:rPr lang="en-GB" dirty="0" err="1" smtClean="0"/>
              <a:t>kWs</a:t>
            </a:r>
            <a:endParaRPr lang="en-GB" dirty="0" smtClean="0"/>
          </a:p>
          <a:p>
            <a:r>
              <a:rPr lang="en-GB" dirty="0" smtClean="0"/>
              <a:t>Cheaper (only the one cavity)</a:t>
            </a:r>
          </a:p>
          <a:p>
            <a:r>
              <a:rPr lang="en-GB" dirty="0" smtClean="0"/>
              <a:t>Easier to replace (1 hour </a:t>
            </a:r>
            <a:r>
              <a:rPr lang="en-GB" dirty="0" err="1" smtClean="0"/>
              <a:t>vs</a:t>
            </a:r>
            <a:r>
              <a:rPr lang="en-GB" dirty="0" smtClean="0"/>
              <a:t> 1 day)</a:t>
            </a:r>
          </a:p>
          <a:p>
            <a:endParaRPr lang="en-GB" dirty="0" smtClean="0"/>
          </a:p>
          <a:p>
            <a:r>
              <a:rPr lang="en-GB" dirty="0" smtClean="0"/>
              <a:t>To increase the power the outputs can combined.</a:t>
            </a:r>
          </a:p>
          <a:p>
            <a:pPr lvl="1"/>
            <a:r>
              <a:rPr lang="en-GB" dirty="0" smtClean="0"/>
              <a:t>Diamond use 3dB hybrids and magic Ts to tolerate a failure for 400kW per cavity</a:t>
            </a:r>
          </a:p>
          <a:p>
            <a:pPr lvl="1"/>
            <a:r>
              <a:rPr lang="en-GB" dirty="0" smtClean="0"/>
              <a:t>Perhaps good for spokes and low power low beta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2010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 RF for Accelerators, Ebeltoft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D1DAB-F3B1-4F26-8D6E-CA5140DAF7D6}" type="slidenum">
              <a:rPr lang="en-US"/>
              <a:pPr/>
              <a:t>43</a:t>
            </a:fld>
            <a:endParaRPr lang="en-US"/>
          </a:p>
        </p:txBody>
      </p:sp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Accelerator klystrons</a:t>
            </a:r>
            <a:endParaRPr lang="en-US"/>
          </a:p>
        </p:txBody>
      </p:sp>
      <p:pic>
        <p:nvPicPr>
          <p:cNvPr id="172036" name="Picture 4" descr="YK1303 assembl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052513"/>
            <a:ext cx="3313113" cy="5040312"/>
          </a:xfrm>
          <a:prstGeom prst="rect">
            <a:avLst/>
          </a:prstGeom>
          <a:noFill/>
        </p:spPr>
      </p:pic>
      <p:pic>
        <p:nvPicPr>
          <p:cNvPr id="172037" name="Picture 5" descr="YK13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1052513"/>
            <a:ext cx="2574925" cy="5032375"/>
          </a:xfrm>
          <a:prstGeom prst="rect">
            <a:avLst/>
          </a:prstGeom>
          <a:noFill/>
        </p:spPr>
      </p:pic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24525" y="1268413"/>
            <a:ext cx="3240088" cy="1944687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381000" indent="-381000">
              <a:lnSpc>
                <a:spcPct val="110000"/>
              </a:lnSpc>
              <a:buFontTx/>
              <a:buNone/>
            </a:pPr>
            <a:r>
              <a:rPr lang="en-GB" b="1" dirty="0"/>
              <a:t>Frequency	508 MHz</a:t>
            </a:r>
          </a:p>
          <a:p>
            <a:pPr marL="381000" indent="-381000">
              <a:lnSpc>
                <a:spcPct val="110000"/>
              </a:lnSpc>
              <a:buFontTx/>
              <a:buNone/>
            </a:pPr>
            <a:r>
              <a:rPr lang="en-GB" sz="1600" dirty="0"/>
              <a:t>Beam		90 kV; 18.2A</a:t>
            </a:r>
          </a:p>
          <a:p>
            <a:pPr marL="381000" indent="-381000">
              <a:lnSpc>
                <a:spcPct val="110000"/>
              </a:lnSpc>
              <a:buFontTx/>
              <a:buNone/>
            </a:pPr>
            <a:r>
              <a:rPr lang="en-GB" sz="1600" dirty="0"/>
              <a:t>Power		1 MW </a:t>
            </a:r>
            <a:r>
              <a:rPr lang="en-GB" sz="1600" dirty="0" err="1"/>
              <a:t>c.w</a:t>
            </a:r>
            <a:r>
              <a:rPr lang="en-GB" sz="1600" dirty="0"/>
              <a:t>.</a:t>
            </a:r>
          </a:p>
          <a:p>
            <a:pPr marL="381000" indent="-381000">
              <a:lnSpc>
                <a:spcPct val="110000"/>
              </a:lnSpc>
              <a:buFontTx/>
              <a:buNone/>
            </a:pPr>
            <a:r>
              <a:rPr lang="en-GB" sz="1600" dirty="0"/>
              <a:t>Efficiency		61%</a:t>
            </a:r>
          </a:p>
          <a:p>
            <a:pPr marL="381000" indent="-381000">
              <a:lnSpc>
                <a:spcPct val="110000"/>
              </a:lnSpc>
              <a:buFontTx/>
              <a:buNone/>
            </a:pPr>
            <a:r>
              <a:rPr lang="en-GB" sz="1600" dirty="0"/>
              <a:t>Gain		41 dB</a:t>
            </a:r>
            <a:endParaRPr lang="en-US" sz="1600" dirty="0"/>
          </a:p>
        </p:txBody>
      </p:sp>
      <p:sp>
        <p:nvSpPr>
          <p:cNvPr id="172038" name="Text Box 6"/>
          <p:cNvSpPr txBox="1">
            <a:spLocks noChangeArrowheads="1"/>
          </p:cNvSpPr>
          <p:nvPr/>
        </p:nvSpPr>
        <p:spPr bwMode="auto">
          <a:xfrm>
            <a:off x="6877050" y="5805488"/>
            <a:ext cx="1873250" cy="2540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1000" baseline="0">
                <a:solidFill>
                  <a:schemeClr val="tx1"/>
                </a:solidFill>
              </a:rPr>
              <a:t>Photos courtesy of Phillips</a:t>
            </a:r>
            <a:endParaRPr lang="en-US" sz="1000" baseline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51427" y="4367284"/>
            <a:ext cx="1478290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Quite huge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42039" y="0"/>
            <a:ext cx="4796204" cy="762000"/>
          </a:xfrm>
        </p:spPr>
        <p:txBody>
          <a:bodyPr/>
          <a:lstStyle/>
          <a:p>
            <a:pPr eaLnBrk="1" hangingPunct="1"/>
            <a:r>
              <a:rPr lang="en-GB" dirty="0" smtClean="0"/>
              <a:t>Magnetrons</a:t>
            </a:r>
          </a:p>
        </p:txBody>
      </p:sp>
      <p:sp>
        <p:nvSpPr>
          <p:cNvPr id="5123" name="Text Box 6"/>
          <p:cNvSpPr txBox="1">
            <a:spLocks noChangeArrowheads="1"/>
          </p:cNvSpPr>
          <p:nvPr/>
        </p:nvSpPr>
        <p:spPr bwMode="auto">
          <a:xfrm>
            <a:off x="0" y="5813612"/>
            <a:ext cx="6170735" cy="104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None/>
            </a:pPr>
            <a:r>
              <a:rPr lang="en-GB" sz="1600" dirty="0"/>
              <a:t>J. Kline </a:t>
            </a:r>
            <a:r>
              <a:rPr lang="en-US" sz="1600" dirty="0">
                <a:cs typeface="Times New Roman" pitchFamily="18" charset="0"/>
              </a:rPr>
              <a:t>“The magnetron as a negative-resistance amplifier,”</a:t>
            </a:r>
          </a:p>
          <a:p>
            <a:pPr marL="457200" indent="-457200">
              <a:buNone/>
            </a:pPr>
            <a:r>
              <a:rPr lang="en-US" sz="1600" i="1" dirty="0">
                <a:cs typeface="Times New Roman" pitchFamily="18" charset="0"/>
              </a:rPr>
              <a:t>IRE Transactions on Electron Devices</a:t>
            </a:r>
            <a:r>
              <a:rPr lang="en-US" sz="1600" dirty="0">
                <a:cs typeface="Times New Roman" pitchFamily="18" charset="0"/>
              </a:rPr>
              <a:t>, vol. ED-8, Nov 1961</a:t>
            </a:r>
          </a:p>
          <a:p>
            <a:pPr marL="457200" indent="-457200">
              <a:buNone/>
            </a:pPr>
            <a:endParaRPr lang="en-US" sz="1600" dirty="0"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en-GB" sz="1600" dirty="0"/>
              <a:t>H.L. </a:t>
            </a:r>
            <a:r>
              <a:rPr lang="en-GB" sz="1600" dirty="0" err="1"/>
              <a:t>Thal</a:t>
            </a:r>
            <a:r>
              <a:rPr lang="en-GB" sz="1600" dirty="0"/>
              <a:t> </a:t>
            </a:r>
            <a:r>
              <a:rPr lang="en-US" sz="1600" dirty="0">
                <a:cs typeface="Times New Roman" pitchFamily="18" charset="0"/>
              </a:rPr>
              <a:t>and R.G. Lock, “Locking of magnetrons by an injected </a:t>
            </a:r>
            <a:r>
              <a:rPr lang="en-US" sz="1600" dirty="0" err="1">
                <a:cs typeface="Times New Roman" pitchFamily="18" charset="0"/>
              </a:rPr>
              <a:t>r.f</a:t>
            </a:r>
            <a:r>
              <a:rPr lang="en-US" sz="1600" dirty="0">
                <a:cs typeface="Times New Roman" pitchFamily="18" charset="0"/>
              </a:rPr>
              <a:t>. signal”,</a:t>
            </a:r>
          </a:p>
          <a:p>
            <a:pPr marL="457200" indent="-457200">
              <a:buNone/>
            </a:pPr>
            <a:r>
              <a:rPr lang="en-US" sz="1600" i="1" dirty="0">
                <a:cs typeface="Times New Roman" pitchFamily="18" charset="0"/>
              </a:rPr>
              <a:t>IEEE Trans. MTT</a:t>
            </a:r>
            <a:r>
              <a:rPr lang="en-US" sz="1600" dirty="0">
                <a:cs typeface="Times New Roman" pitchFamily="18" charset="0"/>
              </a:rPr>
              <a:t>, vol. 13, 1965</a:t>
            </a:r>
            <a:endParaRPr lang="en-GB" sz="1600" dirty="0"/>
          </a:p>
        </p:txBody>
      </p:sp>
      <p:sp>
        <p:nvSpPr>
          <p:cNvPr id="5124" name="Text Box 8"/>
          <p:cNvSpPr txBox="1">
            <a:spLocks noChangeArrowheads="1"/>
          </p:cNvSpPr>
          <p:nvPr/>
        </p:nvSpPr>
        <p:spPr bwMode="auto">
          <a:xfrm>
            <a:off x="4104054" y="4632325"/>
            <a:ext cx="5260731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FontTx/>
              <a:buChar char="•"/>
            </a:pPr>
            <a:r>
              <a:rPr lang="en-GB" sz="2400" b="1" dirty="0">
                <a:latin typeface="Arial" pitchFamily="34" charset="0"/>
              </a:rPr>
              <a:t> </a:t>
            </a:r>
            <a:r>
              <a:rPr lang="en-GB" sz="2400" b="1" dirty="0" err="1">
                <a:latin typeface="Arial" pitchFamily="34" charset="0"/>
              </a:rPr>
              <a:t>Linacs</a:t>
            </a:r>
            <a:r>
              <a:rPr lang="en-GB" sz="2400" b="1" dirty="0">
                <a:latin typeface="Arial" pitchFamily="34" charset="0"/>
              </a:rPr>
              <a:t> require accurate phase control 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Tx/>
              <a:buChar char="•"/>
            </a:pPr>
            <a:r>
              <a:rPr lang="en-GB" sz="2400" b="1" dirty="0">
                <a:latin typeface="Arial" pitchFamily="34" charset="0"/>
              </a:rPr>
              <a:t> Phase control requires an amplifier 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Tx/>
              <a:buChar char="•"/>
            </a:pPr>
            <a:r>
              <a:rPr lang="en-GB" sz="2400" b="1" dirty="0">
                <a:latin typeface="Arial" pitchFamily="34" charset="0"/>
              </a:rPr>
              <a:t> Magnetrons can be operated as reflection amplifiers</a:t>
            </a:r>
            <a:r>
              <a:rPr lang="en-US" sz="2400" b="1" dirty="0">
                <a:latin typeface="Arial" pitchFamily="34" charset="0"/>
                <a:cs typeface="Times New Roman" pitchFamily="18" charset="0"/>
              </a:rPr>
              <a:t> </a:t>
            </a:r>
            <a:endParaRPr lang="en-GB" sz="2400" b="1" dirty="0">
              <a:latin typeface="Arial" pitchFamily="34" charset="0"/>
              <a:cs typeface="Times New Roman" pitchFamily="18" charset="0"/>
            </a:endParaRP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161193" y="1655763"/>
            <a:ext cx="3867150" cy="3333750"/>
            <a:chOff x="264" y="730"/>
            <a:chExt cx="2639" cy="2100"/>
          </a:xfrm>
        </p:grpSpPr>
        <p:sp>
          <p:nvSpPr>
            <p:cNvPr id="5127" name="Oval 9"/>
            <p:cNvSpPr>
              <a:spLocks noChangeArrowheads="1"/>
            </p:cNvSpPr>
            <p:nvPr/>
          </p:nvSpPr>
          <p:spPr bwMode="auto">
            <a:xfrm>
              <a:off x="1426" y="1476"/>
              <a:ext cx="567" cy="56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8" name="Rectangle 10"/>
            <p:cNvSpPr>
              <a:spLocks noChangeArrowheads="1"/>
            </p:cNvSpPr>
            <p:nvPr/>
          </p:nvSpPr>
          <p:spPr bwMode="auto">
            <a:xfrm>
              <a:off x="1448" y="730"/>
              <a:ext cx="513" cy="3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tIns="154800" bIns="154800"/>
            <a:lstStyle/>
            <a:p>
              <a:pPr algn="ctr">
                <a:buNone/>
              </a:pPr>
              <a:r>
                <a:rPr lang="en-GB" sz="2000">
                  <a:latin typeface="Arial" pitchFamily="34" charset="0"/>
                </a:rPr>
                <a:t>Cavity</a:t>
              </a:r>
              <a:endParaRPr lang="en-GB" sz="2000"/>
            </a:p>
          </p:txBody>
        </p:sp>
        <p:sp>
          <p:nvSpPr>
            <p:cNvPr id="5129" name="Rectangle 11"/>
            <p:cNvSpPr>
              <a:spLocks noChangeArrowheads="1"/>
            </p:cNvSpPr>
            <p:nvPr/>
          </p:nvSpPr>
          <p:spPr bwMode="auto">
            <a:xfrm>
              <a:off x="1393" y="2430"/>
              <a:ext cx="622" cy="4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buNone/>
              </a:pPr>
              <a:r>
                <a:rPr lang="en-GB" sz="2000" dirty="0">
                  <a:latin typeface="Arial" pitchFamily="34" charset="0"/>
                </a:rPr>
                <a:t>Injection Source</a:t>
              </a:r>
              <a:endParaRPr lang="en-GB" sz="2000" dirty="0"/>
            </a:p>
          </p:txBody>
        </p:sp>
        <p:sp>
          <p:nvSpPr>
            <p:cNvPr id="5130" name="Oval 12"/>
            <p:cNvSpPr>
              <a:spLocks noChangeArrowheads="1"/>
            </p:cNvSpPr>
            <p:nvPr/>
          </p:nvSpPr>
          <p:spPr bwMode="auto">
            <a:xfrm>
              <a:off x="269" y="1395"/>
              <a:ext cx="709" cy="72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Text Box 13"/>
            <p:cNvSpPr txBox="1">
              <a:spLocks noChangeArrowheads="1"/>
            </p:cNvSpPr>
            <p:nvPr/>
          </p:nvSpPr>
          <p:spPr bwMode="auto">
            <a:xfrm>
              <a:off x="264" y="1635"/>
              <a:ext cx="742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buNone/>
              </a:pPr>
              <a:r>
                <a:rPr lang="en-GB" sz="2000">
                  <a:latin typeface="Arial" pitchFamily="34" charset="0"/>
                </a:rPr>
                <a:t>Magnetron</a:t>
              </a:r>
              <a:endParaRPr lang="en-GB" sz="2000"/>
            </a:p>
          </p:txBody>
        </p:sp>
        <p:sp>
          <p:nvSpPr>
            <p:cNvPr id="5132" name="Line 14"/>
            <p:cNvSpPr>
              <a:spLocks noChangeShapeType="1"/>
            </p:cNvSpPr>
            <p:nvPr/>
          </p:nvSpPr>
          <p:spPr bwMode="auto">
            <a:xfrm flipV="1">
              <a:off x="1709" y="2039"/>
              <a:ext cx="0" cy="391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33" name="Line 15"/>
            <p:cNvSpPr>
              <a:spLocks noChangeShapeType="1"/>
            </p:cNvSpPr>
            <p:nvPr/>
          </p:nvSpPr>
          <p:spPr bwMode="auto">
            <a:xfrm flipH="1">
              <a:off x="978" y="1798"/>
              <a:ext cx="437" cy="0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34" name="Text Box 16"/>
            <p:cNvSpPr txBox="1">
              <a:spLocks noChangeArrowheads="1"/>
            </p:cNvSpPr>
            <p:nvPr/>
          </p:nvSpPr>
          <p:spPr bwMode="auto">
            <a:xfrm>
              <a:off x="2001" y="2174"/>
              <a:ext cx="698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1600">
                  <a:latin typeface="Arial" pitchFamily="34" charset="0"/>
                </a:rPr>
                <a:t>Circulator</a:t>
              </a:r>
              <a:endParaRPr lang="en-GB" sz="1600"/>
            </a:p>
          </p:txBody>
        </p:sp>
        <p:sp>
          <p:nvSpPr>
            <p:cNvPr id="5135" name="Line 17"/>
            <p:cNvSpPr>
              <a:spLocks noChangeShapeType="1"/>
            </p:cNvSpPr>
            <p:nvPr/>
          </p:nvSpPr>
          <p:spPr bwMode="auto">
            <a:xfrm>
              <a:off x="989" y="1706"/>
              <a:ext cx="443" cy="5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36" name="Line 18"/>
            <p:cNvSpPr>
              <a:spLocks noChangeShapeType="1"/>
            </p:cNvSpPr>
            <p:nvPr/>
          </p:nvSpPr>
          <p:spPr bwMode="auto">
            <a:xfrm flipH="1" flipV="1">
              <a:off x="1663" y="1077"/>
              <a:ext cx="1" cy="383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37" name="Freeform 19"/>
            <p:cNvSpPr>
              <a:spLocks/>
            </p:cNvSpPr>
            <p:nvPr/>
          </p:nvSpPr>
          <p:spPr bwMode="auto">
            <a:xfrm>
              <a:off x="1507" y="1543"/>
              <a:ext cx="404" cy="186"/>
            </a:xfrm>
            <a:custGeom>
              <a:avLst/>
              <a:gdLst>
                <a:gd name="T0" fmla="*/ 0 w 1110"/>
                <a:gd name="T1" fmla="*/ 515 h 515"/>
                <a:gd name="T2" fmla="*/ 570 w 1110"/>
                <a:gd name="T3" fmla="*/ 5 h 515"/>
                <a:gd name="T4" fmla="*/ 1110 w 1110"/>
                <a:gd name="T5" fmla="*/ 485 h 515"/>
                <a:gd name="T6" fmla="*/ 0 60000 65536"/>
                <a:gd name="T7" fmla="*/ 0 60000 65536"/>
                <a:gd name="T8" fmla="*/ 0 60000 65536"/>
                <a:gd name="T9" fmla="*/ 0 w 1110"/>
                <a:gd name="T10" fmla="*/ 0 h 515"/>
                <a:gd name="T11" fmla="*/ 1110 w 1110"/>
                <a:gd name="T12" fmla="*/ 515 h 5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10" h="515">
                  <a:moveTo>
                    <a:pt x="0" y="515"/>
                  </a:moveTo>
                  <a:cubicBezTo>
                    <a:pt x="30" y="215"/>
                    <a:pt x="385" y="10"/>
                    <a:pt x="570" y="5"/>
                  </a:cubicBezTo>
                  <a:cubicBezTo>
                    <a:pt x="755" y="0"/>
                    <a:pt x="1080" y="185"/>
                    <a:pt x="1110" y="485"/>
                  </a:cubicBez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38" name="Rectangle 32"/>
            <p:cNvSpPr>
              <a:spLocks noChangeArrowheads="1"/>
            </p:cNvSpPr>
            <p:nvPr/>
          </p:nvSpPr>
          <p:spPr bwMode="auto">
            <a:xfrm>
              <a:off x="2390" y="1569"/>
              <a:ext cx="513" cy="3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tIns="154800" bIns="154800"/>
            <a:lstStyle/>
            <a:p>
              <a:pPr algn="ctr">
                <a:buNone/>
              </a:pPr>
              <a:r>
                <a:rPr lang="en-GB" sz="2000">
                  <a:latin typeface="Arial" pitchFamily="34" charset="0"/>
                </a:rPr>
                <a:t>Load</a:t>
              </a:r>
              <a:endParaRPr lang="en-GB" sz="2000"/>
            </a:p>
          </p:txBody>
        </p:sp>
        <p:sp>
          <p:nvSpPr>
            <p:cNvPr id="5139" name="Line 33"/>
            <p:cNvSpPr>
              <a:spLocks noChangeShapeType="1"/>
            </p:cNvSpPr>
            <p:nvPr/>
          </p:nvSpPr>
          <p:spPr bwMode="auto">
            <a:xfrm flipH="1" flipV="1">
              <a:off x="1780" y="1086"/>
              <a:ext cx="1" cy="383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40" name="Line 34"/>
            <p:cNvSpPr>
              <a:spLocks noChangeShapeType="1"/>
            </p:cNvSpPr>
            <p:nvPr/>
          </p:nvSpPr>
          <p:spPr bwMode="auto">
            <a:xfrm flipH="1" flipV="1">
              <a:off x="1989" y="1743"/>
              <a:ext cx="395" cy="1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5126" name="Text Box 35"/>
          <p:cNvSpPr txBox="1">
            <a:spLocks noChangeArrowheads="1"/>
          </p:cNvSpPr>
          <p:nvPr/>
        </p:nvSpPr>
        <p:spPr bwMode="auto">
          <a:xfrm>
            <a:off x="4278566" y="1049339"/>
            <a:ext cx="4865434" cy="3243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6600"/>
                </a:solidFill>
                <a:latin typeface="Arial" pitchFamily="34" charset="0"/>
              </a:rPr>
              <a:t>Compared to Klystrons, in general Magnetrons</a:t>
            </a:r>
          </a:p>
          <a:p>
            <a:endParaRPr lang="en-GB" sz="2400" b="1" dirty="0">
              <a:solidFill>
                <a:srgbClr val="006600"/>
              </a:solidFill>
              <a:latin typeface="Arial" pitchFamily="34" charset="0"/>
            </a:endParaRPr>
          </a:p>
          <a:p>
            <a:r>
              <a:rPr lang="en-GB" sz="2400" b="1" dirty="0">
                <a:solidFill>
                  <a:srgbClr val="006600"/>
                </a:solidFill>
                <a:latin typeface="Arial" pitchFamily="34" charset="0"/>
              </a:rPr>
              <a:t>  </a:t>
            </a:r>
            <a:r>
              <a:rPr lang="en-GB" sz="2400" b="1" dirty="0" smtClean="0">
                <a:solidFill>
                  <a:srgbClr val="006600"/>
                </a:solidFill>
                <a:latin typeface="Arial" pitchFamily="34" charset="0"/>
              </a:rPr>
              <a:t>are </a:t>
            </a:r>
            <a:r>
              <a:rPr lang="en-GB" sz="2400" b="1" dirty="0">
                <a:solidFill>
                  <a:srgbClr val="006600"/>
                </a:solidFill>
                <a:latin typeface="Arial" pitchFamily="34" charset="0"/>
              </a:rPr>
              <a:t>smaller</a:t>
            </a:r>
          </a:p>
          <a:p>
            <a:r>
              <a:rPr lang="en-GB" sz="2400" b="1" dirty="0">
                <a:solidFill>
                  <a:srgbClr val="006600"/>
                </a:solidFill>
                <a:latin typeface="Arial" pitchFamily="34" charset="0"/>
              </a:rPr>
              <a:t>  </a:t>
            </a:r>
            <a:r>
              <a:rPr lang="en-GB" sz="2400" b="1" dirty="0" smtClean="0">
                <a:solidFill>
                  <a:srgbClr val="006600"/>
                </a:solidFill>
                <a:latin typeface="Arial" pitchFamily="34" charset="0"/>
              </a:rPr>
              <a:t>more </a:t>
            </a:r>
            <a:r>
              <a:rPr lang="en-GB" sz="2400" b="1" dirty="0">
                <a:solidFill>
                  <a:srgbClr val="006600"/>
                </a:solidFill>
                <a:latin typeface="Arial" pitchFamily="34" charset="0"/>
              </a:rPr>
              <a:t>efficient</a:t>
            </a:r>
          </a:p>
          <a:p>
            <a:r>
              <a:rPr lang="en-GB" sz="2400" b="1" dirty="0">
                <a:solidFill>
                  <a:srgbClr val="006600"/>
                </a:solidFill>
                <a:latin typeface="Arial" pitchFamily="34" charset="0"/>
              </a:rPr>
              <a:t>  </a:t>
            </a:r>
            <a:r>
              <a:rPr lang="en-GB" sz="2400" b="1" dirty="0" smtClean="0">
                <a:solidFill>
                  <a:srgbClr val="006600"/>
                </a:solidFill>
                <a:latin typeface="Arial" pitchFamily="34" charset="0"/>
              </a:rPr>
              <a:t>can </a:t>
            </a:r>
            <a:r>
              <a:rPr lang="en-GB" sz="2400" b="1" dirty="0">
                <a:solidFill>
                  <a:srgbClr val="006600"/>
                </a:solidFill>
                <a:latin typeface="Arial" pitchFamily="34" charset="0"/>
              </a:rPr>
              <a:t>use permanent magnets (at 704 MHz)</a:t>
            </a:r>
          </a:p>
          <a:p>
            <a:r>
              <a:rPr lang="en-GB" sz="2400" b="1" dirty="0">
                <a:solidFill>
                  <a:srgbClr val="006600"/>
                </a:solidFill>
                <a:latin typeface="Arial" pitchFamily="34" charset="0"/>
              </a:rPr>
              <a:t>  </a:t>
            </a:r>
            <a:r>
              <a:rPr lang="en-GB" sz="2400" b="1" dirty="0" smtClean="0">
                <a:solidFill>
                  <a:srgbClr val="006600"/>
                </a:solidFill>
                <a:latin typeface="Arial" pitchFamily="34" charset="0"/>
              </a:rPr>
              <a:t>utilise </a:t>
            </a:r>
            <a:r>
              <a:rPr lang="en-GB" sz="2400" b="1" dirty="0">
                <a:solidFill>
                  <a:srgbClr val="006600"/>
                </a:solidFill>
                <a:latin typeface="Arial" pitchFamily="34" charset="0"/>
              </a:rPr>
              <a:t>lower </a:t>
            </a:r>
            <a:r>
              <a:rPr lang="en-GB" sz="2400" b="1" dirty="0" err="1">
                <a:solidFill>
                  <a:srgbClr val="006600"/>
                </a:solidFill>
                <a:latin typeface="Arial" pitchFamily="34" charset="0"/>
              </a:rPr>
              <a:t>d.c</a:t>
            </a:r>
            <a:r>
              <a:rPr lang="en-GB" sz="2400" b="1" dirty="0">
                <a:solidFill>
                  <a:srgbClr val="006600"/>
                </a:solidFill>
                <a:latin typeface="Arial" pitchFamily="34" charset="0"/>
              </a:rPr>
              <a:t>. voltage but higher current</a:t>
            </a:r>
          </a:p>
          <a:p>
            <a:r>
              <a:rPr lang="en-GB" sz="2400" b="1" dirty="0">
                <a:solidFill>
                  <a:srgbClr val="006600"/>
                </a:solidFill>
                <a:latin typeface="Arial" pitchFamily="34" charset="0"/>
              </a:rPr>
              <a:t>  </a:t>
            </a:r>
            <a:r>
              <a:rPr lang="en-GB" sz="2400" b="1" dirty="0" smtClean="0">
                <a:solidFill>
                  <a:srgbClr val="006600"/>
                </a:solidFill>
                <a:latin typeface="Arial" pitchFamily="34" charset="0"/>
              </a:rPr>
              <a:t>are </a:t>
            </a:r>
            <a:r>
              <a:rPr lang="en-GB" sz="2400" b="1" dirty="0">
                <a:solidFill>
                  <a:srgbClr val="006600"/>
                </a:solidFill>
                <a:latin typeface="Arial" pitchFamily="34" charset="0"/>
              </a:rPr>
              <a:t>easier to manufacture</a:t>
            </a:r>
          </a:p>
          <a:p>
            <a:endParaRPr lang="en-GB" sz="2400" b="1" dirty="0">
              <a:solidFill>
                <a:srgbClr val="006600"/>
              </a:solidFill>
              <a:latin typeface="Arial" pitchFamily="34" charset="0"/>
            </a:endParaRPr>
          </a:p>
          <a:p>
            <a:r>
              <a:rPr lang="en-GB" sz="2400" b="1" dirty="0">
                <a:solidFill>
                  <a:srgbClr val="006600"/>
                </a:solidFill>
                <a:latin typeface="Arial" pitchFamily="34" charset="0"/>
              </a:rPr>
              <a:t>Consequently they are much cheaper to</a:t>
            </a:r>
            <a:br>
              <a:rPr lang="en-GB" sz="2400" b="1" dirty="0">
                <a:solidFill>
                  <a:srgbClr val="006600"/>
                </a:solidFill>
                <a:latin typeface="Arial" pitchFamily="34" charset="0"/>
              </a:rPr>
            </a:br>
            <a:r>
              <a:rPr lang="en-GB" sz="2400" b="1" dirty="0">
                <a:solidFill>
                  <a:srgbClr val="006600"/>
                </a:solidFill>
                <a:latin typeface="Arial" pitchFamily="34" charset="0"/>
              </a:rPr>
              <a:t>purchase and </a:t>
            </a:r>
            <a:r>
              <a:rPr lang="en-GB" sz="2400" b="1" dirty="0" smtClean="0">
                <a:solidFill>
                  <a:srgbClr val="006600"/>
                </a:solidFill>
                <a:latin typeface="Arial" pitchFamily="34" charset="0"/>
              </a:rPr>
              <a:t>operate</a:t>
            </a:r>
          </a:p>
          <a:p>
            <a:r>
              <a:rPr lang="en-GB" sz="2400" b="1" dirty="0" smtClean="0">
                <a:solidFill>
                  <a:srgbClr val="006600"/>
                </a:solidFill>
                <a:latin typeface="Arial" pitchFamily="34" charset="0"/>
              </a:rPr>
              <a:t>BUT are oscillators</a:t>
            </a:r>
            <a:endParaRPr lang="en-GB" sz="2400" b="1" dirty="0">
              <a:solidFill>
                <a:srgbClr val="0066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Proof of principle</a:t>
            </a:r>
            <a:endParaRPr lang="en-US" smtClean="0"/>
          </a:p>
        </p:txBody>
      </p:sp>
      <p:pic>
        <p:nvPicPr>
          <p:cNvPr id="6147" name="Picture 4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8716" y="796926"/>
            <a:ext cx="4340469" cy="164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109319" y="1057276"/>
            <a:ext cx="44855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b="1" dirty="0">
                <a:solidFill>
                  <a:srgbClr val="006600"/>
                </a:solidFill>
                <a:latin typeface="Arial" pitchFamily="34" charset="0"/>
              </a:rPr>
              <a:t>Demonstration of CW 2.45 GHz magnetron driving a specially manufactured  superconducting cavity in a VTF at </a:t>
            </a:r>
            <a:r>
              <a:rPr lang="en-GB" sz="1400" b="1" dirty="0" err="1">
                <a:solidFill>
                  <a:srgbClr val="006600"/>
                </a:solidFill>
                <a:latin typeface="Arial" pitchFamily="34" charset="0"/>
              </a:rPr>
              <a:t>JLab</a:t>
            </a:r>
            <a:r>
              <a:rPr lang="en-GB" sz="1400" b="1" dirty="0">
                <a:solidFill>
                  <a:srgbClr val="006600"/>
                </a:solidFill>
                <a:latin typeface="Arial" pitchFamily="34" charset="0"/>
              </a:rPr>
              <a:t> and the control of phase in the presence of </a:t>
            </a:r>
            <a:r>
              <a:rPr lang="en-GB" sz="1400" b="1" dirty="0" err="1">
                <a:solidFill>
                  <a:srgbClr val="006600"/>
                </a:solidFill>
                <a:latin typeface="Arial" pitchFamily="34" charset="0"/>
              </a:rPr>
              <a:t>microphonics</a:t>
            </a:r>
            <a:r>
              <a:rPr lang="en-GB" sz="1400" b="1" dirty="0">
                <a:solidFill>
                  <a:srgbClr val="006600"/>
                </a:solidFill>
                <a:latin typeface="Arial" pitchFamily="34" charset="0"/>
              </a:rPr>
              <a:t> was successful. </a:t>
            </a:r>
            <a:endParaRPr lang="en-US" sz="1400" b="1" dirty="0">
              <a:solidFill>
                <a:srgbClr val="006600"/>
              </a:solidFill>
              <a:latin typeface="Arial" pitchFamily="34" charset="0"/>
            </a:endParaRPr>
          </a:p>
        </p:txBody>
      </p:sp>
      <p:pic>
        <p:nvPicPr>
          <p:cNvPr id="6149" name="Picture 6" descr="JLab_logo_white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00597" y="5519739"/>
            <a:ext cx="1443403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AutoShape 8"/>
          <p:cNvSpPr>
            <a:spLocks noChangeAspect="1" noChangeArrowheads="1"/>
          </p:cNvSpPr>
          <p:nvPr/>
        </p:nvSpPr>
        <p:spPr bwMode="auto">
          <a:xfrm>
            <a:off x="4273062" y="5705475"/>
            <a:ext cx="6909289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1" name="Text Box 9"/>
          <p:cNvSpPr txBox="1">
            <a:spLocks noChangeArrowheads="1"/>
          </p:cNvSpPr>
          <p:nvPr/>
        </p:nvSpPr>
        <p:spPr bwMode="auto">
          <a:xfrm>
            <a:off x="1359877" y="3881438"/>
            <a:ext cx="603738" cy="4048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3184" tIns="13910" rIns="23184" bIns="29443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1W Amplifier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152" name="Text Box 10"/>
          <p:cNvSpPr txBox="1">
            <a:spLocks noChangeArrowheads="1"/>
          </p:cNvSpPr>
          <p:nvPr/>
        </p:nvSpPr>
        <p:spPr bwMode="auto">
          <a:xfrm>
            <a:off x="530469" y="6256339"/>
            <a:ext cx="1724758" cy="3714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4776" tIns="23184" rIns="34776" bIns="23184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Agilent E4428 signal generator providing 2.45 GHz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153" name="Rectangle 11"/>
          <p:cNvSpPr>
            <a:spLocks noChangeArrowheads="1"/>
          </p:cNvSpPr>
          <p:nvPr/>
        </p:nvSpPr>
        <p:spPr bwMode="auto">
          <a:xfrm>
            <a:off x="3774831" y="3970339"/>
            <a:ext cx="458666" cy="1476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6154" name="Rectangle 12"/>
          <p:cNvSpPr>
            <a:spLocks noChangeArrowheads="1"/>
          </p:cNvSpPr>
          <p:nvPr/>
        </p:nvSpPr>
        <p:spPr bwMode="auto">
          <a:xfrm>
            <a:off x="3459774" y="3492500"/>
            <a:ext cx="148003" cy="674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6155" name="Rectangle 13"/>
          <p:cNvSpPr>
            <a:spLocks noChangeArrowheads="1"/>
          </p:cNvSpPr>
          <p:nvPr/>
        </p:nvSpPr>
        <p:spPr bwMode="auto">
          <a:xfrm>
            <a:off x="424961" y="3257551"/>
            <a:ext cx="5159620" cy="1762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6156" name="Text Box 14"/>
          <p:cNvSpPr txBox="1">
            <a:spLocks noChangeArrowheads="1"/>
          </p:cNvSpPr>
          <p:nvPr/>
        </p:nvSpPr>
        <p:spPr bwMode="auto">
          <a:xfrm>
            <a:off x="3963866" y="3898900"/>
            <a:ext cx="567103" cy="298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4776" tIns="14400" rIns="34776" bIns="29443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Load 2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157" name="Text Box 15"/>
          <p:cNvSpPr txBox="1">
            <a:spLocks noChangeArrowheads="1"/>
          </p:cNvSpPr>
          <p:nvPr/>
        </p:nvSpPr>
        <p:spPr bwMode="auto">
          <a:xfrm>
            <a:off x="405912" y="3167063"/>
            <a:ext cx="492369" cy="3365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4776" tIns="29443" rIns="34776" bIns="29443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Load 3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158" name="Rectangle 16"/>
          <p:cNvSpPr>
            <a:spLocks noChangeArrowheads="1"/>
          </p:cNvSpPr>
          <p:nvPr/>
        </p:nvSpPr>
        <p:spPr bwMode="auto">
          <a:xfrm>
            <a:off x="4860681" y="5119688"/>
            <a:ext cx="1680796" cy="1674812"/>
          </a:xfrm>
          <a:prstGeom prst="rect">
            <a:avLst/>
          </a:pr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6159" name="Text Box 17"/>
          <p:cNvSpPr txBox="1">
            <a:spLocks noChangeArrowheads="1"/>
          </p:cNvSpPr>
          <p:nvPr/>
        </p:nvSpPr>
        <p:spPr bwMode="auto">
          <a:xfrm>
            <a:off x="5048250" y="5197475"/>
            <a:ext cx="1258765" cy="406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4776" tIns="29443" rIns="34776" bIns="29443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High Voltage Transformer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160" name="Text Box 18"/>
          <p:cNvSpPr txBox="1">
            <a:spLocks noChangeArrowheads="1"/>
          </p:cNvSpPr>
          <p:nvPr/>
        </p:nvSpPr>
        <p:spPr bwMode="auto">
          <a:xfrm>
            <a:off x="5048251" y="5759450"/>
            <a:ext cx="1267557" cy="2730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4776" tIns="13910" rIns="34776" bIns="13910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42 kHz Chopper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161" name="Text Box 19"/>
          <p:cNvSpPr txBox="1">
            <a:spLocks noChangeArrowheads="1"/>
          </p:cNvSpPr>
          <p:nvPr/>
        </p:nvSpPr>
        <p:spPr bwMode="auto">
          <a:xfrm>
            <a:off x="5062904" y="6191250"/>
            <a:ext cx="1270488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4776" tIns="6955" rIns="34776" bIns="6955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Pulse Width Modulator SG 2525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162" name="Text Box 20"/>
          <p:cNvSpPr txBox="1">
            <a:spLocks noChangeArrowheads="1"/>
          </p:cNvSpPr>
          <p:nvPr/>
        </p:nvSpPr>
        <p:spPr bwMode="auto">
          <a:xfrm>
            <a:off x="4860682" y="3170238"/>
            <a:ext cx="564173" cy="3794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4776" tIns="0" rIns="34776" bIns="29443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Loop Coupler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163" name="Text Box 21"/>
          <p:cNvSpPr txBox="1">
            <a:spLocks noChangeArrowheads="1"/>
          </p:cNvSpPr>
          <p:nvPr/>
        </p:nvSpPr>
        <p:spPr bwMode="auto">
          <a:xfrm>
            <a:off x="3938954" y="3160713"/>
            <a:ext cx="592015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4776" tIns="0" rIns="34776" bIns="29443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Stub Tuner 1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164" name="Oval 22"/>
          <p:cNvSpPr>
            <a:spLocks noChangeArrowheads="1"/>
          </p:cNvSpPr>
          <p:nvPr/>
        </p:nvSpPr>
        <p:spPr bwMode="auto">
          <a:xfrm>
            <a:off x="3190143" y="2990850"/>
            <a:ext cx="630115" cy="6492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6165" name="Text Box 23"/>
          <p:cNvSpPr txBox="1">
            <a:spLocks noChangeArrowheads="1"/>
          </p:cNvSpPr>
          <p:nvPr/>
        </p:nvSpPr>
        <p:spPr bwMode="auto">
          <a:xfrm>
            <a:off x="3207727" y="3205163"/>
            <a:ext cx="613996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92" tIns="11592" rIns="11592" bIns="11592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Circulator 3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166" name="Oval 24"/>
          <p:cNvSpPr>
            <a:spLocks noChangeArrowheads="1"/>
          </p:cNvSpPr>
          <p:nvPr/>
        </p:nvSpPr>
        <p:spPr bwMode="auto">
          <a:xfrm>
            <a:off x="3231174" y="3748089"/>
            <a:ext cx="612531" cy="5984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6167" name="Text Box 25"/>
          <p:cNvSpPr txBox="1">
            <a:spLocks noChangeArrowheads="1"/>
          </p:cNvSpPr>
          <p:nvPr/>
        </p:nvSpPr>
        <p:spPr bwMode="auto">
          <a:xfrm>
            <a:off x="3263412" y="3948114"/>
            <a:ext cx="580292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92" tIns="11592" rIns="11592" bIns="11592" anchor="ctr"/>
          <a:lstStyle/>
          <a:p>
            <a:pPr algn="ctr">
              <a:spcBef>
                <a:spcPts val="0"/>
              </a:spcBef>
              <a:spcAft>
                <a:spcPts val="100"/>
              </a:spcAft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Circulator 2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168" name="Text Box 26"/>
          <p:cNvSpPr txBox="1">
            <a:spLocks noChangeArrowheads="1"/>
          </p:cNvSpPr>
          <p:nvPr/>
        </p:nvSpPr>
        <p:spPr bwMode="auto">
          <a:xfrm>
            <a:off x="3802674" y="1865314"/>
            <a:ext cx="795703" cy="517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4776" tIns="11592" rIns="34776" bIns="10800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05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Double Balance Mixer</a:t>
            </a:r>
            <a:endParaRPr lang="en-GB" sz="1050">
              <a:solidFill>
                <a:schemeClr val="tx1"/>
              </a:solidFill>
            </a:endParaRPr>
          </a:p>
        </p:txBody>
      </p:sp>
      <p:sp>
        <p:nvSpPr>
          <p:cNvPr id="6169" name="Text Box 27"/>
          <p:cNvSpPr txBox="1">
            <a:spLocks noChangeArrowheads="1"/>
          </p:cNvSpPr>
          <p:nvPr/>
        </p:nvSpPr>
        <p:spPr bwMode="auto">
          <a:xfrm>
            <a:off x="5197720" y="4502150"/>
            <a:ext cx="826477" cy="4270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4776" tIns="7200" rIns="34776" bIns="7200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 dirty="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LP </a:t>
            </a:r>
            <a:r>
              <a:rPr lang="en-GB" altLang="ja-JP" sz="1100" dirty="0" smtClean="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Filter</a:t>
            </a:r>
          </a:p>
          <a:p>
            <a:pPr algn="ctr">
              <a:spcBef>
                <a:spcPts val="0"/>
              </a:spcBef>
              <a:buNone/>
            </a:pPr>
            <a:r>
              <a:rPr lang="en-GB" altLang="ja-JP" sz="1100" dirty="0" smtClean="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 8 </a:t>
            </a:r>
            <a:r>
              <a:rPr lang="en-GB" altLang="ja-JP" sz="1100" dirty="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kHz cut-off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6170" name="Line 28"/>
          <p:cNvSpPr>
            <a:spLocks noChangeShapeType="1"/>
          </p:cNvSpPr>
          <p:nvPr/>
        </p:nvSpPr>
        <p:spPr bwMode="auto">
          <a:xfrm>
            <a:off x="5651989" y="6037264"/>
            <a:ext cx="1465" cy="1603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171" name="Line 29"/>
          <p:cNvSpPr>
            <a:spLocks noChangeShapeType="1"/>
          </p:cNvSpPr>
          <p:nvPr/>
        </p:nvSpPr>
        <p:spPr bwMode="auto">
          <a:xfrm>
            <a:off x="5635869" y="5595938"/>
            <a:ext cx="0" cy="1508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172" name="Line 30"/>
          <p:cNvSpPr>
            <a:spLocks noChangeShapeType="1"/>
          </p:cNvSpPr>
          <p:nvPr/>
        </p:nvSpPr>
        <p:spPr bwMode="auto">
          <a:xfrm flipH="1">
            <a:off x="5641731" y="4941889"/>
            <a:ext cx="1466" cy="2492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173" name="Text Box 31"/>
          <p:cNvSpPr txBox="1">
            <a:spLocks noChangeArrowheads="1"/>
          </p:cNvSpPr>
          <p:nvPr/>
        </p:nvSpPr>
        <p:spPr bwMode="auto">
          <a:xfrm>
            <a:off x="4986705" y="6640514"/>
            <a:ext cx="1408234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4776" tIns="11592" rIns="34776" bIns="29443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1.2 kW Power Supply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174" name="Text Box 32"/>
          <p:cNvSpPr txBox="1">
            <a:spLocks noChangeArrowheads="1"/>
          </p:cNvSpPr>
          <p:nvPr/>
        </p:nvSpPr>
        <p:spPr bwMode="auto">
          <a:xfrm>
            <a:off x="2523393" y="6151563"/>
            <a:ext cx="1814146" cy="317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4776" tIns="29443" rIns="34776" bIns="29443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300 V DC +5% 120 Hz ripple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175" name="Freeform 33"/>
          <p:cNvSpPr>
            <a:spLocks/>
          </p:cNvSpPr>
          <p:nvPr/>
        </p:nvSpPr>
        <p:spPr bwMode="auto">
          <a:xfrm>
            <a:off x="3329354" y="3090863"/>
            <a:ext cx="339969" cy="87312"/>
          </a:xfrm>
          <a:custGeom>
            <a:avLst/>
            <a:gdLst>
              <a:gd name="T0" fmla="*/ 683 w 683"/>
              <a:gd name="T1" fmla="*/ 131 h 169"/>
              <a:gd name="T2" fmla="*/ 495 w 683"/>
              <a:gd name="T3" fmla="*/ 26 h 169"/>
              <a:gd name="T4" fmla="*/ 225 w 683"/>
              <a:gd name="T5" fmla="*/ 26 h 169"/>
              <a:gd name="T6" fmla="*/ 0 w 683"/>
              <a:gd name="T7" fmla="*/ 169 h 169"/>
              <a:gd name="T8" fmla="*/ 0 60000 65536"/>
              <a:gd name="T9" fmla="*/ 0 60000 65536"/>
              <a:gd name="T10" fmla="*/ 0 60000 65536"/>
              <a:gd name="T11" fmla="*/ 0 60000 65536"/>
              <a:gd name="T12" fmla="*/ 0 w 683"/>
              <a:gd name="T13" fmla="*/ 0 h 169"/>
              <a:gd name="T14" fmla="*/ 683 w 683"/>
              <a:gd name="T15" fmla="*/ 169 h 16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83" h="169">
                <a:moveTo>
                  <a:pt x="683" y="131"/>
                </a:moveTo>
                <a:cubicBezTo>
                  <a:pt x="652" y="114"/>
                  <a:pt x="571" y="43"/>
                  <a:pt x="495" y="26"/>
                </a:cubicBezTo>
                <a:cubicBezTo>
                  <a:pt x="417" y="0"/>
                  <a:pt x="313" y="1"/>
                  <a:pt x="225" y="26"/>
                </a:cubicBezTo>
                <a:cubicBezTo>
                  <a:pt x="137" y="51"/>
                  <a:pt x="47" y="139"/>
                  <a:pt x="0" y="169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sm" len="sm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176" name="Freeform 34"/>
          <p:cNvSpPr>
            <a:spLocks/>
          </p:cNvSpPr>
          <p:nvPr/>
        </p:nvSpPr>
        <p:spPr bwMode="auto">
          <a:xfrm flipH="1">
            <a:off x="3414347" y="3835400"/>
            <a:ext cx="303335" cy="77788"/>
          </a:xfrm>
          <a:custGeom>
            <a:avLst/>
            <a:gdLst>
              <a:gd name="T0" fmla="*/ 683 w 683"/>
              <a:gd name="T1" fmla="*/ 131 h 169"/>
              <a:gd name="T2" fmla="*/ 495 w 683"/>
              <a:gd name="T3" fmla="*/ 26 h 169"/>
              <a:gd name="T4" fmla="*/ 225 w 683"/>
              <a:gd name="T5" fmla="*/ 26 h 169"/>
              <a:gd name="T6" fmla="*/ 0 w 683"/>
              <a:gd name="T7" fmla="*/ 169 h 169"/>
              <a:gd name="T8" fmla="*/ 0 60000 65536"/>
              <a:gd name="T9" fmla="*/ 0 60000 65536"/>
              <a:gd name="T10" fmla="*/ 0 60000 65536"/>
              <a:gd name="T11" fmla="*/ 0 60000 65536"/>
              <a:gd name="T12" fmla="*/ 0 w 683"/>
              <a:gd name="T13" fmla="*/ 0 h 169"/>
              <a:gd name="T14" fmla="*/ 683 w 683"/>
              <a:gd name="T15" fmla="*/ 169 h 16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83" h="169">
                <a:moveTo>
                  <a:pt x="683" y="131"/>
                </a:moveTo>
                <a:cubicBezTo>
                  <a:pt x="652" y="114"/>
                  <a:pt x="571" y="43"/>
                  <a:pt x="495" y="26"/>
                </a:cubicBezTo>
                <a:cubicBezTo>
                  <a:pt x="417" y="0"/>
                  <a:pt x="313" y="1"/>
                  <a:pt x="225" y="26"/>
                </a:cubicBezTo>
                <a:cubicBezTo>
                  <a:pt x="137" y="51"/>
                  <a:pt x="47" y="139"/>
                  <a:pt x="0" y="169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sm" len="sm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177" name="Rectangle 35"/>
          <p:cNvSpPr>
            <a:spLocks noChangeArrowheads="1"/>
          </p:cNvSpPr>
          <p:nvPr/>
        </p:nvSpPr>
        <p:spPr bwMode="auto">
          <a:xfrm>
            <a:off x="5490797" y="3324225"/>
            <a:ext cx="178777" cy="714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6178" name="Freeform 36"/>
          <p:cNvSpPr>
            <a:spLocks/>
          </p:cNvSpPr>
          <p:nvPr/>
        </p:nvSpPr>
        <p:spPr bwMode="auto">
          <a:xfrm>
            <a:off x="5502520" y="3292475"/>
            <a:ext cx="199292" cy="65088"/>
          </a:xfrm>
          <a:custGeom>
            <a:avLst/>
            <a:gdLst>
              <a:gd name="T0" fmla="*/ 127 w 367"/>
              <a:gd name="T1" fmla="*/ 0 h 117"/>
              <a:gd name="T2" fmla="*/ 52 w 367"/>
              <a:gd name="T3" fmla="*/ 0 h 117"/>
              <a:gd name="T4" fmla="*/ 0 w 367"/>
              <a:gd name="T5" fmla="*/ 60 h 117"/>
              <a:gd name="T6" fmla="*/ 75 w 367"/>
              <a:gd name="T7" fmla="*/ 117 h 117"/>
              <a:gd name="T8" fmla="*/ 300 w 367"/>
              <a:gd name="T9" fmla="*/ 117 h 117"/>
              <a:gd name="T10" fmla="*/ 367 w 367"/>
              <a:gd name="T11" fmla="*/ 53 h 117"/>
              <a:gd name="T12" fmla="*/ 330 w 367"/>
              <a:gd name="T13" fmla="*/ 0 h 117"/>
              <a:gd name="T14" fmla="*/ 255 w 367"/>
              <a:gd name="T15" fmla="*/ 0 h 11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67"/>
              <a:gd name="T25" fmla="*/ 0 h 117"/>
              <a:gd name="T26" fmla="*/ 367 w 367"/>
              <a:gd name="T27" fmla="*/ 117 h 11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67" h="117">
                <a:moveTo>
                  <a:pt x="127" y="0"/>
                </a:moveTo>
                <a:lnTo>
                  <a:pt x="52" y="0"/>
                </a:lnTo>
                <a:cubicBezTo>
                  <a:pt x="31" y="10"/>
                  <a:pt x="0" y="15"/>
                  <a:pt x="0" y="60"/>
                </a:cubicBezTo>
                <a:cubicBezTo>
                  <a:pt x="0" y="97"/>
                  <a:pt x="28" y="110"/>
                  <a:pt x="75" y="117"/>
                </a:cubicBezTo>
                <a:lnTo>
                  <a:pt x="300" y="117"/>
                </a:lnTo>
                <a:cubicBezTo>
                  <a:pt x="349" y="106"/>
                  <a:pt x="362" y="72"/>
                  <a:pt x="367" y="53"/>
                </a:cubicBezTo>
                <a:cubicBezTo>
                  <a:pt x="367" y="23"/>
                  <a:pt x="349" y="9"/>
                  <a:pt x="330" y="0"/>
                </a:cubicBezTo>
                <a:lnTo>
                  <a:pt x="255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179" name="Freeform 37"/>
          <p:cNvSpPr>
            <a:spLocks/>
          </p:cNvSpPr>
          <p:nvPr/>
        </p:nvSpPr>
        <p:spPr bwMode="auto">
          <a:xfrm>
            <a:off x="845528" y="5357814"/>
            <a:ext cx="86457" cy="782637"/>
          </a:xfrm>
          <a:custGeom>
            <a:avLst/>
            <a:gdLst>
              <a:gd name="T0" fmla="*/ 0 w 97"/>
              <a:gd name="T1" fmla="*/ 818 h 818"/>
              <a:gd name="T2" fmla="*/ 8 w 97"/>
              <a:gd name="T3" fmla="*/ 526 h 818"/>
              <a:gd name="T4" fmla="*/ 97 w 97"/>
              <a:gd name="T5" fmla="*/ 456 h 818"/>
              <a:gd name="T6" fmla="*/ 8 w 97"/>
              <a:gd name="T7" fmla="*/ 402 h 818"/>
              <a:gd name="T8" fmla="*/ 13 w 97"/>
              <a:gd name="T9" fmla="*/ 0 h 8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7"/>
              <a:gd name="T16" fmla="*/ 0 h 818"/>
              <a:gd name="T17" fmla="*/ 97 w 97"/>
              <a:gd name="T18" fmla="*/ 818 h 8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7" h="818">
                <a:moveTo>
                  <a:pt x="0" y="818"/>
                </a:moveTo>
                <a:lnTo>
                  <a:pt x="8" y="526"/>
                </a:lnTo>
                <a:cubicBezTo>
                  <a:pt x="61" y="524"/>
                  <a:pt x="97" y="486"/>
                  <a:pt x="97" y="456"/>
                </a:cubicBezTo>
                <a:cubicBezTo>
                  <a:pt x="97" y="425"/>
                  <a:pt x="47" y="400"/>
                  <a:pt x="8" y="402"/>
                </a:cubicBezTo>
                <a:cubicBezTo>
                  <a:pt x="8" y="316"/>
                  <a:pt x="12" y="84"/>
                  <a:pt x="13" y="0"/>
                </a:cubicBezTo>
              </a:path>
            </a:pathLst>
          </a:custGeom>
          <a:noFill/>
          <a:ln w="1270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180" name="Line 38"/>
          <p:cNvSpPr>
            <a:spLocks noChangeShapeType="1"/>
          </p:cNvSpPr>
          <p:nvPr/>
        </p:nvSpPr>
        <p:spPr bwMode="auto">
          <a:xfrm>
            <a:off x="3021624" y="4049713"/>
            <a:ext cx="2154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181" name="Text Box 39"/>
          <p:cNvSpPr txBox="1">
            <a:spLocks noChangeArrowheads="1"/>
          </p:cNvSpPr>
          <p:nvPr/>
        </p:nvSpPr>
        <p:spPr bwMode="auto">
          <a:xfrm>
            <a:off x="5728189" y="2454276"/>
            <a:ext cx="118110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92" tIns="6955" rIns="11592" bIns="6955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2.45 GHz Panasonic 2M137 1.2 kW Magnetron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182" name="Freeform 40"/>
          <p:cNvSpPr>
            <a:spLocks/>
          </p:cNvSpPr>
          <p:nvPr/>
        </p:nvSpPr>
        <p:spPr bwMode="auto">
          <a:xfrm>
            <a:off x="5637336" y="4306888"/>
            <a:ext cx="1465" cy="207962"/>
          </a:xfrm>
          <a:custGeom>
            <a:avLst/>
            <a:gdLst>
              <a:gd name="T0" fmla="*/ 0 w 1"/>
              <a:gd name="T1" fmla="*/ 216 h 216"/>
              <a:gd name="T2" fmla="*/ 0 w 1"/>
              <a:gd name="T3" fmla="*/ 0 h 216"/>
              <a:gd name="T4" fmla="*/ 0 60000 65536"/>
              <a:gd name="T5" fmla="*/ 0 60000 65536"/>
              <a:gd name="T6" fmla="*/ 0 w 1"/>
              <a:gd name="T7" fmla="*/ 0 h 216"/>
              <a:gd name="T8" fmla="*/ 1 w 1"/>
              <a:gd name="T9" fmla="*/ 216 h 21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216">
                <a:moveTo>
                  <a:pt x="0" y="216"/>
                </a:moveTo>
                <a:lnTo>
                  <a:pt x="0" y="0"/>
                </a:lnTo>
              </a:path>
            </a:pathLst>
          </a:custGeom>
          <a:noFill/>
          <a:ln w="12700" cmpd="sng">
            <a:solidFill>
              <a:srgbClr val="0000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183" name="Text Box 41"/>
          <p:cNvSpPr txBox="1">
            <a:spLocks noChangeArrowheads="1"/>
          </p:cNvSpPr>
          <p:nvPr/>
        </p:nvSpPr>
        <p:spPr bwMode="auto">
          <a:xfrm>
            <a:off x="2310913" y="3165476"/>
            <a:ext cx="558311" cy="3730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4776" tIns="0" rIns="34776" bIns="29443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Loop Coupler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184" name="Text Box 42"/>
          <p:cNvSpPr txBox="1">
            <a:spLocks noChangeArrowheads="1"/>
          </p:cNvSpPr>
          <p:nvPr/>
        </p:nvSpPr>
        <p:spPr bwMode="auto">
          <a:xfrm>
            <a:off x="1430216" y="3165476"/>
            <a:ext cx="589085" cy="3921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4776" tIns="13910" rIns="34776" bIns="29443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Stub Tuner 2</a:t>
            </a:r>
            <a:endParaRPr lang="en-GB" sz="1100">
              <a:solidFill>
                <a:schemeClr val="tx1"/>
              </a:solidFill>
            </a:endParaRPr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 rot="-5400000">
            <a:off x="543414" y="2142515"/>
            <a:ext cx="787400" cy="918797"/>
            <a:chOff x="3439" y="4652"/>
            <a:chExt cx="1139" cy="1352"/>
          </a:xfrm>
        </p:grpSpPr>
        <p:sp>
          <p:nvSpPr>
            <p:cNvPr id="6263" name="Freeform 44"/>
            <p:cNvSpPr>
              <a:spLocks/>
            </p:cNvSpPr>
            <p:nvPr/>
          </p:nvSpPr>
          <p:spPr bwMode="auto">
            <a:xfrm>
              <a:off x="3439" y="4678"/>
              <a:ext cx="1139" cy="1317"/>
            </a:xfrm>
            <a:custGeom>
              <a:avLst/>
              <a:gdLst>
                <a:gd name="T0" fmla="*/ 277 w 1433"/>
                <a:gd name="T1" fmla="*/ 0 h 1920"/>
                <a:gd name="T2" fmla="*/ 277 w 1433"/>
                <a:gd name="T3" fmla="*/ 128 h 1920"/>
                <a:gd name="T4" fmla="*/ 449 w 1433"/>
                <a:gd name="T5" fmla="*/ 128 h 1920"/>
                <a:gd name="T6" fmla="*/ 517 w 1433"/>
                <a:gd name="T7" fmla="*/ 203 h 1920"/>
                <a:gd name="T8" fmla="*/ 517 w 1433"/>
                <a:gd name="T9" fmla="*/ 578 h 1920"/>
                <a:gd name="T10" fmla="*/ 419 w 1433"/>
                <a:gd name="T11" fmla="*/ 705 h 1920"/>
                <a:gd name="T12" fmla="*/ 59 w 1433"/>
                <a:gd name="T13" fmla="*/ 848 h 1920"/>
                <a:gd name="T14" fmla="*/ 67 w 1433"/>
                <a:gd name="T15" fmla="*/ 1103 h 1920"/>
                <a:gd name="T16" fmla="*/ 434 w 1433"/>
                <a:gd name="T17" fmla="*/ 1215 h 1920"/>
                <a:gd name="T18" fmla="*/ 517 w 1433"/>
                <a:gd name="T19" fmla="*/ 1335 h 1920"/>
                <a:gd name="T20" fmla="*/ 517 w 1433"/>
                <a:gd name="T21" fmla="*/ 1740 h 1920"/>
                <a:gd name="T22" fmla="*/ 449 w 1433"/>
                <a:gd name="T23" fmla="*/ 1800 h 1920"/>
                <a:gd name="T24" fmla="*/ 277 w 1433"/>
                <a:gd name="T25" fmla="*/ 1800 h 1920"/>
                <a:gd name="T26" fmla="*/ 277 w 1433"/>
                <a:gd name="T27" fmla="*/ 1920 h 1920"/>
                <a:gd name="T28" fmla="*/ 1139 w 1433"/>
                <a:gd name="T29" fmla="*/ 1920 h 1920"/>
                <a:gd name="T30" fmla="*/ 1139 w 1433"/>
                <a:gd name="T31" fmla="*/ 1800 h 1920"/>
                <a:gd name="T32" fmla="*/ 967 w 1433"/>
                <a:gd name="T33" fmla="*/ 1800 h 1920"/>
                <a:gd name="T34" fmla="*/ 907 w 1433"/>
                <a:gd name="T35" fmla="*/ 1718 h 1920"/>
                <a:gd name="T36" fmla="*/ 907 w 1433"/>
                <a:gd name="T37" fmla="*/ 1335 h 1920"/>
                <a:gd name="T38" fmla="*/ 997 w 1433"/>
                <a:gd name="T39" fmla="*/ 1208 h 1920"/>
                <a:gd name="T40" fmla="*/ 1364 w 1433"/>
                <a:gd name="T41" fmla="*/ 1073 h 1920"/>
                <a:gd name="T42" fmla="*/ 1372 w 1433"/>
                <a:gd name="T43" fmla="*/ 840 h 1920"/>
                <a:gd name="T44" fmla="*/ 997 w 1433"/>
                <a:gd name="T45" fmla="*/ 698 h 1920"/>
                <a:gd name="T46" fmla="*/ 907 w 1433"/>
                <a:gd name="T47" fmla="*/ 570 h 1920"/>
                <a:gd name="T48" fmla="*/ 907 w 1433"/>
                <a:gd name="T49" fmla="*/ 203 h 1920"/>
                <a:gd name="T50" fmla="*/ 974 w 1433"/>
                <a:gd name="T51" fmla="*/ 113 h 1920"/>
                <a:gd name="T52" fmla="*/ 1139 w 1433"/>
                <a:gd name="T53" fmla="*/ 113 h 1920"/>
                <a:gd name="T54" fmla="*/ 1139 w 1433"/>
                <a:gd name="T55" fmla="*/ 0 h 1920"/>
                <a:gd name="T56" fmla="*/ 277 w 1433"/>
                <a:gd name="T57" fmla="*/ 0 h 19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33"/>
                <a:gd name="T88" fmla="*/ 0 h 1920"/>
                <a:gd name="T89" fmla="*/ 1433 w 1433"/>
                <a:gd name="T90" fmla="*/ 1920 h 192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33" h="1920">
                  <a:moveTo>
                    <a:pt x="277" y="0"/>
                  </a:moveTo>
                  <a:lnTo>
                    <a:pt x="277" y="128"/>
                  </a:lnTo>
                  <a:lnTo>
                    <a:pt x="449" y="128"/>
                  </a:lnTo>
                  <a:cubicBezTo>
                    <a:pt x="489" y="140"/>
                    <a:pt x="506" y="128"/>
                    <a:pt x="517" y="203"/>
                  </a:cubicBezTo>
                  <a:lnTo>
                    <a:pt x="517" y="578"/>
                  </a:lnTo>
                  <a:cubicBezTo>
                    <a:pt x="501" y="662"/>
                    <a:pt x="495" y="660"/>
                    <a:pt x="419" y="705"/>
                  </a:cubicBezTo>
                  <a:cubicBezTo>
                    <a:pt x="343" y="750"/>
                    <a:pt x="118" y="782"/>
                    <a:pt x="59" y="848"/>
                  </a:cubicBezTo>
                  <a:cubicBezTo>
                    <a:pt x="0" y="914"/>
                    <a:pt x="5" y="1042"/>
                    <a:pt x="67" y="1103"/>
                  </a:cubicBezTo>
                  <a:cubicBezTo>
                    <a:pt x="129" y="1164"/>
                    <a:pt x="359" y="1176"/>
                    <a:pt x="434" y="1215"/>
                  </a:cubicBezTo>
                  <a:cubicBezTo>
                    <a:pt x="509" y="1254"/>
                    <a:pt x="503" y="1248"/>
                    <a:pt x="517" y="1335"/>
                  </a:cubicBezTo>
                  <a:lnTo>
                    <a:pt x="517" y="1740"/>
                  </a:lnTo>
                  <a:cubicBezTo>
                    <a:pt x="506" y="1817"/>
                    <a:pt x="489" y="1790"/>
                    <a:pt x="449" y="1800"/>
                  </a:cubicBezTo>
                  <a:lnTo>
                    <a:pt x="277" y="1800"/>
                  </a:lnTo>
                  <a:lnTo>
                    <a:pt x="277" y="1920"/>
                  </a:lnTo>
                  <a:lnTo>
                    <a:pt x="1139" y="1920"/>
                  </a:lnTo>
                  <a:lnTo>
                    <a:pt x="1139" y="1800"/>
                  </a:lnTo>
                  <a:lnTo>
                    <a:pt x="967" y="1800"/>
                  </a:lnTo>
                  <a:cubicBezTo>
                    <a:pt x="928" y="1786"/>
                    <a:pt x="917" y="1796"/>
                    <a:pt x="907" y="1718"/>
                  </a:cubicBezTo>
                  <a:lnTo>
                    <a:pt x="907" y="1335"/>
                  </a:lnTo>
                  <a:cubicBezTo>
                    <a:pt x="922" y="1250"/>
                    <a:pt x="921" y="1252"/>
                    <a:pt x="997" y="1208"/>
                  </a:cubicBezTo>
                  <a:cubicBezTo>
                    <a:pt x="1073" y="1164"/>
                    <a:pt x="1301" y="1134"/>
                    <a:pt x="1364" y="1073"/>
                  </a:cubicBezTo>
                  <a:cubicBezTo>
                    <a:pt x="1427" y="1012"/>
                    <a:pt x="1433" y="902"/>
                    <a:pt x="1372" y="840"/>
                  </a:cubicBezTo>
                  <a:cubicBezTo>
                    <a:pt x="1311" y="778"/>
                    <a:pt x="1074" y="743"/>
                    <a:pt x="997" y="698"/>
                  </a:cubicBezTo>
                  <a:cubicBezTo>
                    <a:pt x="920" y="653"/>
                    <a:pt x="922" y="652"/>
                    <a:pt x="907" y="570"/>
                  </a:cubicBezTo>
                  <a:lnTo>
                    <a:pt x="907" y="203"/>
                  </a:lnTo>
                  <a:cubicBezTo>
                    <a:pt x="918" y="127"/>
                    <a:pt x="935" y="128"/>
                    <a:pt x="974" y="113"/>
                  </a:cubicBezTo>
                  <a:lnTo>
                    <a:pt x="1139" y="113"/>
                  </a:lnTo>
                  <a:lnTo>
                    <a:pt x="1139" y="0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96969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ts val="0"/>
                </a:spcBef>
                <a:buNone/>
              </a:pPr>
              <a:endParaRPr lang="en-GB" sz="3600">
                <a:solidFill>
                  <a:schemeClr val="tx1"/>
                </a:solidFill>
              </a:endParaRPr>
            </a:p>
          </p:txBody>
        </p:sp>
        <p:sp>
          <p:nvSpPr>
            <p:cNvPr id="6264" name="Freeform 45"/>
            <p:cNvSpPr>
              <a:spLocks/>
            </p:cNvSpPr>
            <p:nvPr/>
          </p:nvSpPr>
          <p:spPr bwMode="auto">
            <a:xfrm>
              <a:off x="3485" y="4652"/>
              <a:ext cx="1061" cy="1352"/>
            </a:xfrm>
            <a:custGeom>
              <a:avLst/>
              <a:gdLst>
                <a:gd name="T0" fmla="*/ 556 w 1467"/>
                <a:gd name="T1" fmla="*/ 0 h 1971"/>
                <a:gd name="T2" fmla="*/ 555 w 1467"/>
                <a:gd name="T3" fmla="*/ 599 h 1971"/>
                <a:gd name="T4" fmla="*/ 468 w 1467"/>
                <a:gd name="T5" fmla="*/ 764 h 1971"/>
                <a:gd name="T6" fmla="*/ 78 w 1467"/>
                <a:gd name="T7" fmla="*/ 899 h 1971"/>
                <a:gd name="T8" fmla="*/ 72 w 1467"/>
                <a:gd name="T9" fmla="*/ 1118 h 1971"/>
                <a:gd name="T10" fmla="*/ 489 w 1467"/>
                <a:gd name="T11" fmla="*/ 1229 h 1971"/>
                <a:gd name="T12" fmla="*/ 555 w 1467"/>
                <a:gd name="T13" fmla="*/ 1380 h 1971"/>
                <a:gd name="T14" fmla="*/ 553 w 1467"/>
                <a:gd name="T15" fmla="*/ 1971 h 1971"/>
                <a:gd name="T16" fmla="*/ 880 w 1467"/>
                <a:gd name="T17" fmla="*/ 1971 h 1971"/>
                <a:gd name="T18" fmla="*/ 877 w 1467"/>
                <a:gd name="T19" fmla="*/ 1380 h 1971"/>
                <a:gd name="T20" fmla="*/ 954 w 1467"/>
                <a:gd name="T21" fmla="*/ 1217 h 1971"/>
                <a:gd name="T22" fmla="*/ 1371 w 1467"/>
                <a:gd name="T23" fmla="*/ 1085 h 1971"/>
                <a:gd name="T24" fmla="*/ 1377 w 1467"/>
                <a:gd name="T25" fmla="*/ 896 h 1971"/>
                <a:gd name="T26" fmla="*/ 945 w 1467"/>
                <a:gd name="T27" fmla="*/ 758 h 1971"/>
                <a:gd name="T28" fmla="*/ 877 w 1467"/>
                <a:gd name="T29" fmla="*/ 591 h 1971"/>
                <a:gd name="T30" fmla="*/ 878 w 1467"/>
                <a:gd name="T31" fmla="*/ 0 h 1971"/>
                <a:gd name="T32" fmla="*/ 556 w 1467"/>
                <a:gd name="T33" fmla="*/ 0 h 197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467"/>
                <a:gd name="T52" fmla="*/ 0 h 1971"/>
                <a:gd name="T53" fmla="*/ 1467 w 1467"/>
                <a:gd name="T54" fmla="*/ 1971 h 197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467" h="1971">
                  <a:moveTo>
                    <a:pt x="556" y="0"/>
                  </a:moveTo>
                  <a:lnTo>
                    <a:pt x="555" y="599"/>
                  </a:lnTo>
                  <a:cubicBezTo>
                    <a:pt x="540" y="726"/>
                    <a:pt x="548" y="714"/>
                    <a:pt x="468" y="764"/>
                  </a:cubicBezTo>
                  <a:cubicBezTo>
                    <a:pt x="408" y="797"/>
                    <a:pt x="156" y="854"/>
                    <a:pt x="78" y="899"/>
                  </a:cubicBezTo>
                  <a:cubicBezTo>
                    <a:pt x="0" y="944"/>
                    <a:pt x="9" y="1088"/>
                    <a:pt x="72" y="1118"/>
                  </a:cubicBezTo>
                  <a:cubicBezTo>
                    <a:pt x="135" y="1148"/>
                    <a:pt x="450" y="1205"/>
                    <a:pt x="489" y="1229"/>
                  </a:cubicBezTo>
                  <a:cubicBezTo>
                    <a:pt x="528" y="1253"/>
                    <a:pt x="549" y="1292"/>
                    <a:pt x="555" y="1380"/>
                  </a:cubicBezTo>
                  <a:lnTo>
                    <a:pt x="553" y="1971"/>
                  </a:lnTo>
                  <a:lnTo>
                    <a:pt x="880" y="1971"/>
                  </a:lnTo>
                  <a:lnTo>
                    <a:pt x="877" y="1380"/>
                  </a:lnTo>
                  <a:cubicBezTo>
                    <a:pt x="882" y="1289"/>
                    <a:pt x="872" y="1266"/>
                    <a:pt x="954" y="1217"/>
                  </a:cubicBezTo>
                  <a:cubicBezTo>
                    <a:pt x="999" y="1190"/>
                    <a:pt x="1290" y="1115"/>
                    <a:pt x="1371" y="1085"/>
                  </a:cubicBezTo>
                  <a:cubicBezTo>
                    <a:pt x="1452" y="1055"/>
                    <a:pt x="1467" y="950"/>
                    <a:pt x="1377" y="896"/>
                  </a:cubicBezTo>
                  <a:cubicBezTo>
                    <a:pt x="1287" y="842"/>
                    <a:pt x="1028" y="809"/>
                    <a:pt x="945" y="758"/>
                  </a:cubicBezTo>
                  <a:cubicBezTo>
                    <a:pt x="885" y="716"/>
                    <a:pt x="888" y="717"/>
                    <a:pt x="877" y="591"/>
                  </a:cubicBezTo>
                  <a:lnTo>
                    <a:pt x="878" y="0"/>
                  </a:lnTo>
                  <a:lnTo>
                    <a:pt x="55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ts val="0"/>
                </a:spcBef>
                <a:buNone/>
              </a:pPr>
              <a:endParaRPr lang="en-GB" sz="3600">
                <a:solidFill>
                  <a:schemeClr val="tx1"/>
                </a:solidFill>
              </a:endParaRPr>
            </a:p>
          </p:txBody>
        </p:sp>
      </p:grpSp>
      <p:sp>
        <p:nvSpPr>
          <p:cNvPr id="6186" name="Oval 46"/>
          <p:cNvSpPr>
            <a:spLocks noChangeArrowheads="1"/>
          </p:cNvSpPr>
          <p:nvPr/>
        </p:nvSpPr>
        <p:spPr bwMode="auto">
          <a:xfrm>
            <a:off x="2709497" y="3878264"/>
            <a:ext cx="312126" cy="3063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6187" name="Freeform 47"/>
          <p:cNvSpPr>
            <a:spLocks/>
          </p:cNvSpPr>
          <p:nvPr/>
        </p:nvSpPr>
        <p:spPr bwMode="auto">
          <a:xfrm flipH="1">
            <a:off x="2776904" y="3929064"/>
            <a:ext cx="175846" cy="73025"/>
          </a:xfrm>
          <a:custGeom>
            <a:avLst/>
            <a:gdLst>
              <a:gd name="T0" fmla="*/ 683 w 683"/>
              <a:gd name="T1" fmla="*/ 131 h 169"/>
              <a:gd name="T2" fmla="*/ 495 w 683"/>
              <a:gd name="T3" fmla="*/ 26 h 169"/>
              <a:gd name="T4" fmla="*/ 225 w 683"/>
              <a:gd name="T5" fmla="*/ 26 h 169"/>
              <a:gd name="T6" fmla="*/ 0 w 683"/>
              <a:gd name="T7" fmla="*/ 169 h 169"/>
              <a:gd name="T8" fmla="*/ 0 60000 65536"/>
              <a:gd name="T9" fmla="*/ 0 60000 65536"/>
              <a:gd name="T10" fmla="*/ 0 60000 65536"/>
              <a:gd name="T11" fmla="*/ 0 60000 65536"/>
              <a:gd name="T12" fmla="*/ 0 w 683"/>
              <a:gd name="T13" fmla="*/ 0 h 169"/>
              <a:gd name="T14" fmla="*/ 683 w 683"/>
              <a:gd name="T15" fmla="*/ 169 h 16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83" h="169">
                <a:moveTo>
                  <a:pt x="683" y="131"/>
                </a:moveTo>
                <a:cubicBezTo>
                  <a:pt x="652" y="114"/>
                  <a:pt x="571" y="43"/>
                  <a:pt x="495" y="26"/>
                </a:cubicBezTo>
                <a:cubicBezTo>
                  <a:pt x="417" y="0"/>
                  <a:pt x="313" y="1"/>
                  <a:pt x="225" y="26"/>
                </a:cubicBezTo>
                <a:cubicBezTo>
                  <a:pt x="137" y="51"/>
                  <a:pt x="47" y="139"/>
                  <a:pt x="0" y="169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sm" len="sm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188" name="Freeform 48"/>
          <p:cNvSpPr>
            <a:spLocks/>
          </p:cNvSpPr>
          <p:nvPr/>
        </p:nvSpPr>
        <p:spPr bwMode="auto">
          <a:xfrm>
            <a:off x="1979735" y="4049713"/>
            <a:ext cx="731226" cy="4762"/>
          </a:xfrm>
          <a:custGeom>
            <a:avLst/>
            <a:gdLst>
              <a:gd name="T0" fmla="*/ 0 w 810"/>
              <a:gd name="T1" fmla="*/ 5 h 5"/>
              <a:gd name="T2" fmla="*/ 810 w 810"/>
              <a:gd name="T3" fmla="*/ 0 h 5"/>
              <a:gd name="T4" fmla="*/ 0 60000 65536"/>
              <a:gd name="T5" fmla="*/ 0 60000 65536"/>
              <a:gd name="T6" fmla="*/ 0 w 810"/>
              <a:gd name="T7" fmla="*/ 0 h 5"/>
              <a:gd name="T8" fmla="*/ 810 w 810"/>
              <a:gd name="T9" fmla="*/ 5 h 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10" h="5">
                <a:moveTo>
                  <a:pt x="0" y="5"/>
                </a:moveTo>
                <a:lnTo>
                  <a:pt x="810" y="0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189" name="Freeform 49"/>
          <p:cNvSpPr>
            <a:spLocks/>
          </p:cNvSpPr>
          <p:nvPr/>
        </p:nvSpPr>
        <p:spPr bwMode="auto">
          <a:xfrm>
            <a:off x="310662" y="2035176"/>
            <a:ext cx="2184889" cy="3762375"/>
          </a:xfrm>
          <a:custGeom>
            <a:avLst/>
            <a:gdLst>
              <a:gd name="T0" fmla="*/ 3769 w 3769"/>
              <a:gd name="T1" fmla="*/ 6371 h 6371"/>
              <a:gd name="T2" fmla="*/ 0 w 3769"/>
              <a:gd name="T3" fmla="*/ 6371 h 6371"/>
              <a:gd name="T4" fmla="*/ 0 w 3769"/>
              <a:gd name="T5" fmla="*/ 0 h 6371"/>
              <a:gd name="T6" fmla="*/ 1371 w 3769"/>
              <a:gd name="T7" fmla="*/ 0 h 6371"/>
              <a:gd name="T8" fmla="*/ 0 60000 65536"/>
              <a:gd name="T9" fmla="*/ 0 60000 65536"/>
              <a:gd name="T10" fmla="*/ 0 60000 65536"/>
              <a:gd name="T11" fmla="*/ 0 60000 65536"/>
              <a:gd name="T12" fmla="*/ 0 w 3769"/>
              <a:gd name="T13" fmla="*/ 0 h 6371"/>
              <a:gd name="T14" fmla="*/ 3769 w 3769"/>
              <a:gd name="T15" fmla="*/ 6371 h 637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69" h="6371">
                <a:moveTo>
                  <a:pt x="3769" y="6371"/>
                </a:moveTo>
                <a:lnTo>
                  <a:pt x="0" y="6371"/>
                </a:lnTo>
                <a:lnTo>
                  <a:pt x="0" y="0"/>
                </a:lnTo>
                <a:lnTo>
                  <a:pt x="1371" y="0"/>
                </a:lnTo>
              </a:path>
            </a:pathLst>
          </a:custGeom>
          <a:noFill/>
          <a:ln w="12700" cmpd="sng">
            <a:solidFill>
              <a:srgbClr val="000000"/>
            </a:solidFill>
            <a:round/>
            <a:headEnd type="triangle" w="med" len="med"/>
            <a:tailEnd type="non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190" name="Line 50"/>
          <p:cNvSpPr>
            <a:spLocks noChangeShapeType="1"/>
          </p:cNvSpPr>
          <p:nvPr/>
        </p:nvSpPr>
        <p:spPr bwMode="auto">
          <a:xfrm rot="-5400000">
            <a:off x="244842" y="2767869"/>
            <a:ext cx="130175" cy="146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191" name="Line 51"/>
          <p:cNvSpPr>
            <a:spLocks noChangeShapeType="1"/>
          </p:cNvSpPr>
          <p:nvPr/>
        </p:nvSpPr>
        <p:spPr bwMode="auto">
          <a:xfrm>
            <a:off x="1077059" y="2046289"/>
            <a:ext cx="114300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192" name="Freeform 52"/>
          <p:cNvSpPr>
            <a:spLocks/>
          </p:cNvSpPr>
          <p:nvPr/>
        </p:nvSpPr>
        <p:spPr bwMode="auto">
          <a:xfrm>
            <a:off x="5010151" y="2874963"/>
            <a:ext cx="1465" cy="284162"/>
          </a:xfrm>
          <a:custGeom>
            <a:avLst/>
            <a:gdLst>
              <a:gd name="T0" fmla="*/ 3 w 3"/>
              <a:gd name="T1" fmla="*/ 296 h 296"/>
              <a:gd name="T2" fmla="*/ 0 w 3"/>
              <a:gd name="T3" fmla="*/ 0 h 296"/>
              <a:gd name="T4" fmla="*/ 0 60000 65536"/>
              <a:gd name="T5" fmla="*/ 0 60000 65536"/>
              <a:gd name="T6" fmla="*/ 0 w 3"/>
              <a:gd name="T7" fmla="*/ 0 h 296"/>
              <a:gd name="T8" fmla="*/ 3 w 3"/>
              <a:gd name="T9" fmla="*/ 296 h 29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296">
                <a:moveTo>
                  <a:pt x="3" y="296"/>
                </a:move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rgbClr val="969696"/>
            </a:solidFill>
            <a:prstDash val="sysDot"/>
            <a:round/>
            <a:headEnd/>
            <a:tailEnd type="triangle" w="sm" len="sm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193" name="Freeform 53"/>
          <p:cNvSpPr>
            <a:spLocks/>
          </p:cNvSpPr>
          <p:nvPr/>
        </p:nvSpPr>
        <p:spPr bwMode="auto">
          <a:xfrm>
            <a:off x="162658" y="1931988"/>
            <a:ext cx="3679580" cy="4140200"/>
          </a:xfrm>
          <a:custGeom>
            <a:avLst/>
            <a:gdLst>
              <a:gd name="T0" fmla="*/ 4082 w 4082"/>
              <a:gd name="T1" fmla="*/ 4359 h 4359"/>
              <a:gd name="T2" fmla="*/ 9 w 4082"/>
              <a:gd name="T3" fmla="*/ 4356 h 4359"/>
              <a:gd name="T4" fmla="*/ 0 w 4082"/>
              <a:gd name="T5" fmla="*/ 0 h 4359"/>
              <a:gd name="T6" fmla="*/ 2685 w 4082"/>
              <a:gd name="T7" fmla="*/ 3 h 4359"/>
              <a:gd name="T8" fmla="*/ 2765 w 4082"/>
              <a:gd name="T9" fmla="*/ 154 h 4359"/>
              <a:gd name="T10" fmla="*/ 2852 w 4082"/>
              <a:gd name="T11" fmla="*/ 3 h 4359"/>
              <a:gd name="T12" fmla="*/ 4047 w 4082"/>
              <a:gd name="T13" fmla="*/ 5 h 43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082"/>
              <a:gd name="T22" fmla="*/ 0 h 4359"/>
              <a:gd name="T23" fmla="*/ 4082 w 4082"/>
              <a:gd name="T24" fmla="*/ 4359 h 435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082" h="4359">
                <a:moveTo>
                  <a:pt x="4082" y="4359"/>
                </a:moveTo>
                <a:lnTo>
                  <a:pt x="9" y="4356"/>
                </a:lnTo>
                <a:lnTo>
                  <a:pt x="0" y="0"/>
                </a:lnTo>
                <a:lnTo>
                  <a:pt x="2685" y="3"/>
                </a:lnTo>
                <a:lnTo>
                  <a:pt x="2765" y="154"/>
                </a:lnTo>
                <a:lnTo>
                  <a:pt x="2852" y="3"/>
                </a:lnTo>
                <a:lnTo>
                  <a:pt x="4047" y="5"/>
                </a:lnTo>
              </a:path>
            </a:pathLst>
          </a:custGeom>
          <a:noFill/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194" name="Line 54"/>
          <p:cNvSpPr>
            <a:spLocks noChangeShapeType="1"/>
          </p:cNvSpPr>
          <p:nvPr/>
        </p:nvSpPr>
        <p:spPr bwMode="auto">
          <a:xfrm>
            <a:off x="4201258" y="2379664"/>
            <a:ext cx="0" cy="1666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195" name="Line 55"/>
          <p:cNvSpPr>
            <a:spLocks noChangeShapeType="1"/>
          </p:cNvSpPr>
          <p:nvPr/>
        </p:nvSpPr>
        <p:spPr bwMode="auto">
          <a:xfrm flipV="1">
            <a:off x="310662" y="2274888"/>
            <a:ext cx="0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196" name="Line 56"/>
          <p:cNvSpPr>
            <a:spLocks noChangeShapeType="1"/>
          </p:cNvSpPr>
          <p:nvPr/>
        </p:nvSpPr>
        <p:spPr bwMode="auto">
          <a:xfrm flipV="1">
            <a:off x="162658" y="3636963"/>
            <a:ext cx="0" cy="2143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197" name="Line 57"/>
          <p:cNvSpPr>
            <a:spLocks noChangeShapeType="1"/>
          </p:cNvSpPr>
          <p:nvPr/>
        </p:nvSpPr>
        <p:spPr bwMode="auto">
          <a:xfrm flipH="1">
            <a:off x="398584" y="6072189"/>
            <a:ext cx="398585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198" name="Line 58"/>
          <p:cNvSpPr>
            <a:spLocks noChangeShapeType="1"/>
          </p:cNvSpPr>
          <p:nvPr/>
        </p:nvSpPr>
        <p:spPr bwMode="auto">
          <a:xfrm>
            <a:off x="701920" y="1933575"/>
            <a:ext cx="328246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199" name="Text Box 59"/>
          <p:cNvSpPr txBox="1">
            <a:spLocks noChangeArrowheads="1"/>
          </p:cNvSpPr>
          <p:nvPr/>
        </p:nvSpPr>
        <p:spPr bwMode="auto">
          <a:xfrm>
            <a:off x="3722078" y="2540000"/>
            <a:ext cx="959827" cy="279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8887" tIns="10800" rIns="58887" bIns="10800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Oscilloscope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200" name="Text Box 60"/>
          <p:cNvSpPr txBox="1">
            <a:spLocks noChangeArrowheads="1"/>
          </p:cNvSpPr>
          <p:nvPr/>
        </p:nvSpPr>
        <p:spPr bwMode="auto">
          <a:xfrm>
            <a:off x="2659674" y="4156075"/>
            <a:ext cx="37513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92" tIns="0" rIns="11592" bIns="6955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Load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201" name="Text Box 61"/>
          <p:cNvSpPr txBox="1">
            <a:spLocks noChangeArrowheads="1"/>
          </p:cNvSpPr>
          <p:nvPr/>
        </p:nvSpPr>
        <p:spPr bwMode="auto">
          <a:xfrm>
            <a:off x="4164623" y="4576763"/>
            <a:ext cx="803031" cy="3032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11592" tIns="29443" rIns="11592" bIns="29443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Oscilloscope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202" name="Rectangle 62"/>
          <p:cNvSpPr>
            <a:spLocks noChangeArrowheads="1"/>
          </p:cNvSpPr>
          <p:nvPr/>
        </p:nvSpPr>
        <p:spPr bwMode="auto">
          <a:xfrm>
            <a:off x="452805" y="4468814"/>
            <a:ext cx="3543300" cy="1501775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6203" name="Text Box 63"/>
          <p:cNvSpPr txBox="1">
            <a:spLocks noChangeArrowheads="1"/>
          </p:cNvSpPr>
          <p:nvPr/>
        </p:nvSpPr>
        <p:spPr bwMode="auto">
          <a:xfrm>
            <a:off x="3304443" y="5637213"/>
            <a:ext cx="325315" cy="2460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11592" tIns="0" rIns="11592" bIns="0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÷ 2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204" name="Text Box 64"/>
          <p:cNvSpPr txBox="1">
            <a:spLocks noChangeArrowheads="1"/>
          </p:cNvSpPr>
          <p:nvPr/>
        </p:nvSpPr>
        <p:spPr bwMode="auto">
          <a:xfrm>
            <a:off x="2287466" y="4610101"/>
            <a:ext cx="404446" cy="2460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11592" tIns="0" rIns="11592" bIns="0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ADC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205" name="Text Box 65"/>
          <p:cNvSpPr txBox="1">
            <a:spLocks noChangeArrowheads="1"/>
          </p:cNvSpPr>
          <p:nvPr/>
        </p:nvSpPr>
        <p:spPr bwMode="auto">
          <a:xfrm>
            <a:off x="1570892" y="4556125"/>
            <a:ext cx="376604" cy="2555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11592" tIns="0" rIns="11592" bIns="0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DAC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206" name="Text Box 66"/>
          <p:cNvSpPr txBox="1">
            <a:spLocks noChangeArrowheads="1"/>
          </p:cNvSpPr>
          <p:nvPr/>
        </p:nvSpPr>
        <p:spPr bwMode="auto">
          <a:xfrm>
            <a:off x="524608" y="4554538"/>
            <a:ext cx="769327" cy="806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4776" tIns="29443" rIns="34776" bIns="29443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 dirty="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IQ </a:t>
            </a:r>
            <a:r>
              <a:rPr lang="en-GB" altLang="ja-JP" sz="1100" dirty="0" smtClean="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Modulator</a:t>
            </a:r>
          </a:p>
          <a:p>
            <a:pPr algn="ctr">
              <a:spcBef>
                <a:spcPts val="0"/>
              </a:spcBef>
              <a:buNone/>
            </a:pPr>
            <a:r>
              <a:rPr lang="en-GB" altLang="ja-JP" sz="1100" dirty="0" smtClean="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(Amplitude </a:t>
            </a:r>
            <a:r>
              <a:rPr lang="en-GB" altLang="ja-JP" sz="1100" dirty="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&amp; phase shifter)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6207" name="Line 67"/>
          <p:cNvSpPr>
            <a:spLocks noChangeShapeType="1"/>
          </p:cNvSpPr>
          <p:nvPr/>
        </p:nvSpPr>
        <p:spPr bwMode="auto">
          <a:xfrm flipH="1" flipV="1">
            <a:off x="1301262" y="4659314"/>
            <a:ext cx="275492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08" name="Freeform 68"/>
          <p:cNvSpPr>
            <a:spLocks/>
          </p:cNvSpPr>
          <p:nvPr/>
        </p:nvSpPr>
        <p:spPr bwMode="auto">
          <a:xfrm>
            <a:off x="3635620" y="5770563"/>
            <a:ext cx="193431" cy="292100"/>
          </a:xfrm>
          <a:custGeom>
            <a:avLst/>
            <a:gdLst>
              <a:gd name="T0" fmla="*/ 435 w 435"/>
              <a:gd name="T1" fmla="*/ 960 h 960"/>
              <a:gd name="T2" fmla="*/ 435 w 435"/>
              <a:gd name="T3" fmla="*/ 0 h 960"/>
              <a:gd name="T4" fmla="*/ 0 w 435"/>
              <a:gd name="T5" fmla="*/ 0 h 960"/>
              <a:gd name="T6" fmla="*/ 0 60000 65536"/>
              <a:gd name="T7" fmla="*/ 0 60000 65536"/>
              <a:gd name="T8" fmla="*/ 0 60000 65536"/>
              <a:gd name="T9" fmla="*/ 0 w 435"/>
              <a:gd name="T10" fmla="*/ 0 h 960"/>
              <a:gd name="T11" fmla="*/ 435 w 435"/>
              <a:gd name="T12" fmla="*/ 960 h 9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5" h="960">
                <a:moveTo>
                  <a:pt x="435" y="960"/>
                </a:moveTo>
                <a:lnTo>
                  <a:pt x="435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09" name="Freeform 69"/>
          <p:cNvSpPr>
            <a:spLocks/>
          </p:cNvSpPr>
          <p:nvPr/>
        </p:nvSpPr>
        <p:spPr bwMode="auto">
          <a:xfrm>
            <a:off x="3188677" y="5497514"/>
            <a:ext cx="112835" cy="295275"/>
          </a:xfrm>
          <a:custGeom>
            <a:avLst/>
            <a:gdLst>
              <a:gd name="T0" fmla="*/ 210 w 210"/>
              <a:gd name="T1" fmla="*/ 570 h 570"/>
              <a:gd name="T2" fmla="*/ 0 w 210"/>
              <a:gd name="T3" fmla="*/ 570 h 570"/>
              <a:gd name="T4" fmla="*/ 0 w 210"/>
              <a:gd name="T5" fmla="*/ 0 h 570"/>
              <a:gd name="T6" fmla="*/ 0 60000 65536"/>
              <a:gd name="T7" fmla="*/ 0 60000 65536"/>
              <a:gd name="T8" fmla="*/ 0 60000 65536"/>
              <a:gd name="T9" fmla="*/ 0 w 210"/>
              <a:gd name="T10" fmla="*/ 0 h 570"/>
              <a:gd name="T11" fmla="*/ 210 w 210"/>
              <a:gd name="T12" fmla="*/ 570 h 57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0" h="570">
                <a:moveTo>
                  <a:pt x="210" y="570"/>
                </a:moveTo>
                <a:lnTo>
                  <a:pt x="0" y="570"/>
                </a:lnTo>
                <a:lnTo>
                  <a:pt x="0" y="0"/>
                </a:lnTo>
              </a:path>
            </a:pathLst>
          </a:custGeom>
          <a:noFill/>
          <a:ln w="1270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10" name="Text Box 70"/>
          <p:cNvSpPr txBox="1">
            <a:spLocks noChangeArrowheads="1"/>
          </p:cNvSpPr>
          <p:nvPr/>
        </p:nvSpPr>
        <p:spPr bwMode="auto">
          <a:xfrm>
            <a:off x="2494085" y="5646739"/>
            <a:ext cx="325315" cy="225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11592" tIns="0" rIns="11592" bIns="0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÷ 2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211" name="Freeform 71"/>
          <p:cNvSpPr>
            <a:spLocks/>
          </p:cNvSpPr>
          <p:nvPr/>
        </p:nvSpPr>
        <p:spPr bwMode="auto">
          <a:xfrm>
            <a:off x="2836985" y="5497514"/>
            <a:ext cx="162658" cy="295275"/>
          </a:xfrm>
          <a:custGeom>
            <a:avLst/>
            <a:gdLst>
              <a:gd name="T0" fmla="*/ 0 w 1140"/>
              <a:gd name="T1" fmla="*/ 510 h 510"/>
              <a:gd name="T2" fmla="*/ 1140 w 1140"/>
              <a:gd name="T3" fmla="*/ 510 h 510"/>
              <a:gd name="T4" fmla="*/ 1140 w 1140"/>
              <a:gd name="T5" fmla="*/ 0 h 510"/>
              <a:gd name="T6" fmla="*/ 0 60000 65536"/>
              <a:gd name="T7" fmla="*/ 0 60000 65536"/>
              <a:gd name="T8" fmla="*/ 0 60000 65536"/>
              <a:gd name="T9" fmla="*/ 0 w 1140"/>
              <a:gd name="T10" fmla="*/ 0 h 510"/>
              <a:gd name="T11" fmla="*/ 1140 w 1140"/>
              <a:gd name="T12" fmla="*/ 510 h 51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40" h="510">
                <a:moveTo>
                  <a:pt x="0" y="510"/>
                </a:moveTo>
                <a:lnTo>
                  <a:pt x="1140" y="510"/>
                </a:lnTo>
                <a:lnTo>
                  <a:pt x="1140" y="0"/>
                </a:lnTo>
              </a:path>
            </a:pathLst>
          </a:custGeom>
          <a:noFill/>
          <a:ln w="1270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12" name="Text Box 72"/>
          <p:cNvSpPr txBox="1">
            <a:spLocks noChangeArrowheads="1"/>
          </p:cNvSpPr>
          <p:nvPr/>
        </p:nvSpPr>
        <p:spPr bwMode="auto">
          <a:xfrm>
            <a:off x="1575289" y="4867275"/>
            <a:ext cx="373673" cy="2365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11592" tIns="0" rIns="11592" bIns="4637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DAC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213" name="Freeform 73"/>
          <p:cNvSpPr>
            <a:spLocks/>
          </p:cNvSpPr>
          <p:nvPr/>
        </p:nvSpPr>
        <p:spPr bwMode="auto">
          <a:xfrm>
            <a:off x="2690446" y="4741863"/>
            <a:ext cx="297474" cy="557212"/>
          </a:xfrm>
          <a:custGeom>
            <a:avLst/>
            <a:gdLst>
              <a:gd name="T0" fmla="*/ 960 w 960"/>
              <a:gd name="T1" fmla="*/ 1095 h 1095"/>
              <a:gd name="T2" fmla="*/ 960 w 960"/>
              <a:gd name="T3" fmla="*/ 0 h 1095"/>
              <a:gd name="T4" fmla="*/ 0 w 960"/>
              <a:gd name="T5" fmla="*/ 0 h 1095"/>
              <a:gd name="T6" fmla="*/ 0 60000 65536"/>
              <a:gd name="T7" fmla="*/ 0 60000 65536"/>
              <a:gd name="T8" fmla="*/ 0 60000 65536"/>
              <a:gd name="T9" fmla="*/ 0 w 960"/>
              <a:gd name="T10" fmla="*/ 0 h 1095"/>
              <a:gd name="T11" fmla="*/ 960 w 960"/>
              <a:gd name="T12" fmla="*/ 1095 h 10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0" h="1095">
                <a:moveTo>
                  <a:pt x="960" y="1095"/>
                </a:moveTo>
                <a:lnTo>
                  <a:pt x="960" y="0"/>
                </a:lnTo>
                <a:lnTo>
                  <a:pt x="0" y="0"/>
                </a:lnTo>
              </a:path>
            </a:pathLst>
          </a:custGeom>
          <a:noFill/>
          <a:ln w="1270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14" name="Freeform 74"/>
          <p:cNvSpPr>
            <a:spLocks/>
          </p:cNvSpPr>
          <p:nvPr/>
        </p:nvSpPr>
        <p:spPr bwMode="auto">
          <a:xfrm>
            <a:off x="1953359" y="4667251"/>
            <a:ext cx="260838" cy="506413"/>
          </a:xfrm>
          <a:custGeom>
            <a:avLst/>
            <a:gdLst>
              <a:gd name="T0" fmla="*/ 345 w 345"/>
              <a:gd name="T1" fmla="*/ 1065 h 1065"/>
              <a:gd name="T2" fmla="*/ 345 w 345"/>
              <a:gd name="T3" fmla="*/ 0 h 1065"/>
              <a:gd name="T4" fmla="*/ 0 w 345"/>
              <a:gd name="T5" fmla="*/ 0 h 1065"/>
              <a:gd name="T6" fmla="*/ 0 60000 65536"/>
              <a:gd name="T7" fmla="*/ 0 60000 65536"/>
              <a:gd name="T8" fmla="*/ 0 60000 65536"/>
              <a:gd name="T9" fmla="*/ 0 w 345"/>
              <a:gd name="T10" fmla="*/ 0 h 1065"/>
              <a:gd name="T11" fmla="*/ 345 w 345"/>
              <a:gd name="T12" fmla="*/ 1065 h 106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5" h="1065">
                <a:moveTo>
                  <a:pt x="345" y="1065"/>
                </a:moveTo>
                <a:lnTo>
                  <a:pt x="345" y="0"/>
                </a:lnTo>
                <a:lnTo>
                  <a:pt x="0" y="0"/>
                </a:lnTo>
              </a:path>
            </a:pathLst>
          </a:custGeom>
          <a:noFill/>
          <a:ln w="1270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15" name="Freeform 75"/>
          <p:cNvSpPr>
            <a:spLocks/>
          </p:cNvSpPr>
          <p:nvPr/>
        </p:nvSpPr>
        <p:spPr bwMode="auto">
          <a:xfrm>
            <a:off x="1935774" y="4933950"/>
            <a:ext cx="178777" cy="247650"/>
          </a:xfrm>
          <a:custGeom>
            <a:avLst/>
            <a:gdLst>
              <a:gd name="T0" fmla="*/ 180 w 180"/>
              <a:gd name="T1" fmla="*/ 600 h 600"/>
              <a:gd name="T2" fmla="*/ 180 w 180"/>
              <a:gd name="T3" fmla="*/ 0 h 600"/>
              <a:gd name="T4" fmla="*/ 0 w 180"/>
              <a:gd name="T5" fmla="*/ 0 h 600"/>
              <a:gd name="T6" fmla="*/ 0 60000 65536"/>
              <a:gd name="T7" fmla="*/ 0 60000 65536"/>
              <a:gd name="T8" fmla="*/ 0 60000 65536"/>
              <a:gd name="T9" fmla="*/ 0 w 180"/>
              <a:gd name="T10" fmla="*/ 0 h 600"/>
              <a:gd name="T11" fmla="*/ 180 w 180"/>
              <a:gd name="T12" fmla="*/ 600 h 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0" h="600">
                <a:moveTo>
                  <a:pt x="180" y="600"/>
                </a:moveTo>
                <a:lnTo>
                  <a:pt x="180" y="0"/>
                </a:lnTo>
                <a:lnTo>
                  <a:pt x="0" y="0"/>
                </a:lnTo>
              </a:path>
            </a:pathLst>
          </a:custGeom>
          <a:noFill/>
          <a:ln w="1270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16" name="Line 76"/>
          <p:cNvSpPr>
            <a:spLocks noChangeShapeType="1"/>
          </p:cNvSpPr>
          <p:nvPr/>
        </p:nvSpPr>
        <p:spPr bwMode="auto">
          <a:xfrm>
            <a:off x="2346081" y="4865689"/>
            <a:ext cx="0" cy="2936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17" name="Line 77"/>
          <p:cNvSpPr>
            <a:spLocks noChangeShapeType="1"/>
          </p:cNvSpPr>
          <p:nvPr/>
        </p:nvSpPr>
        <p:spPr bwMode="auto">
          <a:xfrm flipH="1">
            <a:off x="1298331" y="4926014"/>
            <a:ext cx="279889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18" name="Freeform 78"/>
          <p:cNvSpPr>
            <a:spLocks/>
          </p:cNvSpPr>
          <p:nvPr/>
        </p:nvSpPr>
        <p:spPr bwMode="auto">
          <a:xfrm flipH="1">
            <a:off x="3198935" y="4741864"/>
            <a:ext cx="956896" cy="568325"/>
          </a:xfrm>
          <a:custGeom>
            <a:avLst/>
            <a:gdLst>
              <a:gd name="T0" fmla="*/ 960 w 960"/>
              <a:gd name="T1" fmla="*/ 1095 h 1095"/>
              <a:gd name="T2" fmla="*/ 960 w 960"/>
              <a:gd name="T3" fmla="*/ 0 h 1095"/>
              <a:gd name="T4" fmla="*/ 0 w 960"/>
              <a:gd name="T5" fmla="*/ 0 h 1095"/>
              <a:gd name="T6" fmla="*/ 0 60000 65536"/>
              <a:gd name="T7" fmla="*/ 0 60000 65536"/>
              <a:gd name="T8" fmla="*/ 0 60000 65536"/>
              <a:gd name="T9" fmla="*/ 0 w 960"/>
              <a:gd name="T10" fmla="*/ 0 h 1095"/>
              <a:gd name="T11" fmla="*/ 960 w 960"/>
              <a:gd name="T12" fmla="*/ 1095 h 10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0" h="1095">
                <a:moveTo>
                  <a:pt x="960" y="1095"/>
                </a:moveTo>
                <a:lnTo>
                  <a:pt x="960" y="0"/>
                </a:lnTo>
                <a:lnTo>
                  <a:pt x="0" y="0"/>
                </a:lnTo>
              </a:path>
            </a:pathLst>
          </a:custGeom>
          <a:noFill/>
          <a:ln w="1270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19" name="Text Box 79"/>
          <p:cNvSpPr txBox="1">
            <a:spLocks noChangeArrowheads="1"/>
          </p:cNvSpPr>
          <p:nvPr/>
        </p:nvSpPr>
        <p:spPr bwMode="auto">
          <a:xfrm>
            <a:off x="1573824" y="5175250"/>
            <a:ext cx="883627" cy="425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10800" tIns="7200" rIns="10800" bIns="7200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Digital Signal Processor 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220" name="Text Box 80"/>
          <p:cNvSpPr txBox="1">
            <a:spLocks noChangeArrowheads="1"/>
          </p:cNvSpPr>
          <p:nvPr/>
        </p:nvSpPr>
        <p:spPr bwMode="auto">
          <a:xfrm>
            <a:off x="2646485" y="4918076"/>
            <a:ext cx="877766" cy="5873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4776" tIns="7200" rIns="34776" bIns="7200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 dirty="0" smtClean="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Digital </a:t>
            </a:r>
            <a:r>
              <a:rPr lang="en-GB" altLang="ja-JP" sz="1100" dirty="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Phase </a:t>
            </a:r>
            <a:r>
              <a:rPr lang="en-GB" altLang="ja-JP" sz="1100" dirty="0" smtClean="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Detector</a:t>
            </a:r>
          </a:p>
          <a:p>
            <a:pPr algn="ctr">
              <a:spcBef>
                <a:spcPts val="0"/>
              </a:spcBef>
              <a:buNone/>
            </a:pPr>
            <a:r>
              <a:rPr lang="en-GB" altLang="ja-JP" sz="1100" dirty="0" smtClean="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HMC439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6221" name="Oval 81"/>
          <p:cNvSpPr>
            <a:spLocks noChangeArrowheads="1"/>
          </p:cNvSpPr>
          <p:nvPr/>
        </p:nvSpPr>
        <p:spPr bwMode="auto">
          <a:xfrm>
            <a:off x="2513135" y="1844676"/>
            <a:ext cx="291611" cy="315913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6222" name="Freeform 82"/>
          <p:cNvSpPr>
            <a:spLocks/>
          </p:cNvSpPr>
          <p:nvPr/>
        </p:nvSpPr>
        <p:spPr bwMode="auto">
          <a:xfrm>
            <a:off x="1129812" y="2044701"/>
            <a:ext cx="2680188" cy="271463"/>
          </a:xfrm>
          <a:custGeom>
            <a:avLst/>
            <a:gdLst>
              <a:gd name="T0" fmla="*/ 0 w 2878"/>
              <a:gd name="T1" fmla="*/ 0 h 284"/>
              <a:gd name="T2" fmla="*/ 676 w 2878"/>
              <a:gd name="T3" fmla="*/ 0 h 284"/>
              <a:gd name="T4" fmla="*/ 675 w 2878"/>
              <a:gd name="T5" fmla="*/ 283 h 284"/>
              <a:gd name="T6" fmla="*/ 2878 w 2878"/>
              <a:gd name="T7" fmla="*/ 284 h 284"/>
              <a:gd name="T8" fmla="*/ 0 60000 65536"/>
              <a:gd name="T9" fmla="*/ 0 60000 65536"/>
              <a:gd name="T10" fmla="*/ 0 60000 65536"/>
              <a:gd name="T11" fmla="*/ 0 60000 65536"/>
              <a:gd name="T12" fmla="*/ 0 w 2878"/>
              <a:gd name="T13" fmla="*/ 0 h 284"/>
              <a:gd name="T14" fmla="*/ 2878 w 2878"/>
              <a:gd name="T15" fmla="*/ 284 h 2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78" h="284">
                <a:moveTo>
                  <a:pt x="0" y="0"/>
                </a:moveTo>
                <a:lnTo>
                  <a:pt x="676" y="0"/>
                </a:lnTo>
                <a:lnTo>
                  <a:pt x="675" y="283"/>
                </a:lnTo>
                <a:lnTo>
                  <a:pt x="2878" y="284"/>
                </a:lnTo>
              </a:path>
            </a:pathLst>
          </a:custGeom>
          <a:noFill/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23" name="Text Box 83"/>
          <p:cNvSpPr txBox="1">
            <a:spLocks noChangeArrowheads="1"/>
          </p:cNvSpPr>
          <p:nvPr/>
        </p:nvSpPr>
        <p:spPr bwMode="auto">
          <a:xfrm>
            <a:off x="2756389" y="1925639"/>
            <a:ext cx="552450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8887" tIns="11592" rIns="58887" bIns="11592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Phase shifter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224" name="Text Box 84"/>
          <p:cNvSpPr txBox="1">
            <a:spLocks noChangeArrowheads="1"/>
          </p:cNvSpPr>
          <p:nvPr/>
        </p:nvSpPr>
        <p:spPr bwMode="auto">
          <a:xfrm>
            <a:off x="2793024" y="2497139"/>
            <a:ext cx="770792" cy="4460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8887" tIns="0" rIns="58887" bIns="0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Spectrum Analyzer 1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225" name="Line 85"/>
          <p:cNvSpPr>
            <a:spLocks noChangeShapeType="1"/>
          </p:cNvSpPr>
          <p:nvPr/>
        </p:nvSpPr>
        <p:spPr bwMode="auto">
          <a:xfrm flipV="1">
            <a:off x="304801" y="2611438"/>
            <a:ext cx="30333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26" name="Rectangle 86"/>
          <p:cNvSpPr>
            <a:spLocks noChangeArrowheads="1"/>
          </p:cNvSpPr>
          <p:nvPr/>
        </p:nvSpPr>
        <p:spPr bwMode="auto">
          <a:xfrm>
            <a:off x="1116623" y="3227388"/>
            <a:ext cx="83527" cy="571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6227" name="Freeform 87"/>
          <p:cNvSpPr>
            <a:spLocks/>
          </p:cNvSpPr>
          <p:nvPr/>
        </p:nvSpPr>
        <p:spPr bwMode="auto">
          <a:xfrm>
            <a:off x="1147397" y="2611439"/>
            <a:ext cx="487973" cy="676275"/>
          </a:xfrm>
          <a:custGeom>
            <a:avLst/>
            <a:gdLst>
              <a:gd name="T0" fmla="*/ 20 w 840"/>
              <a:gd name="T1" fmla="*/ 1090 h 1090"/>
              <a:gd name="T2" fmla="*/ 20 w 840"/>
              <a:gd name="T3" fmla="*/ 650 h 1090"/>
              <a:gd name="T4" fmla="*/ 840 w 840"/>
              <a:gd name="T5" fmla="*/ 650 h 1090"/>
              <a:gd name="T6" fmla="*/ 840 w 840"/>
              <a:gd name="T7" fmla="*/ 0 h 1090"/>
              <a:gd name="T8" fmla="*/ 0 w 840"/>
              <a:gd name="T9" fmla="*/ 0 h 10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40"/>
              <a:gd name="T16" fmla="*/ 0 h 1090"/>
              <a:gd name="T17" fmla="*/ 840 w 840"/>
              <a:gd name="T18" fmla="*/ 1090 h 10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40" h="1090">
                <a:moveTo>
                  <a:pt x="20" y="1090"/>
                </a:moveTo>
                <a:lnTo>
                  <a:pt x="20" y="650"/>
                </a:lnTo>
                <a:lnTo>
                  <a:pt x="840" y="650"/>
                </a:lnTo>
                <a:lnTo>
                  <a:pt x="840" y="0"/>
                </a:lnTo>
                <a:lnTo>
                  <a:pt x="0" y="0"/>
                </a:lnTo>
              </a:path>
            </a:pathLst>
          </a:custGeom>
          <a:noFill/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28" name="Rectangle 88"/>
          <p:cNvSpPr>
            <a:spLocks noChangeArrowheads="1"/>
          </p:cNvSpPr>
          <p:nvPr/>
        </p:nvSpPr>
        <p:spPr bwMode="auto">
          <a:xfrm flipH="1">
            <a:off x="1408235" y="2362201"/>
            <a:ext cx="42496" cy="207963"/>
          </a:xfrm>
          <a:prstGeom prst="rect">
            <a:avLst/>
          </a:prstGeom>
          <a:solidFill>
            <a:srgbClr val="96969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6229" name="Rectangle 89"/>
          <p:cNvSpPr>
            <a:spLocks noChangeArrowheads="1"/>
          </p:cNvSpPr>
          <p:nvPr/>
        </p:nvSpPr>
        <p:spPr bwMode="auto">
          <a:xfrm flipH="1">
            <a:off x="1408235" y="2655888"/>
            <a:ext cx="42496" cy="190500"/>
          </a:xfrm>
          <a:prstGeom prst="rect">
            <a:avLst/>
          </a:prstGeom>
          <a:solidFill>
            <a:srgbClr val="96969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6230" name="Rectangle 90"/>
          <p:cNvSpPr>
            <a:spLocks noChangeArrowheads="1"/>
          </p:cNvSpPr>
          <p:nvPr/>
        </p:nvSpPr>
        <p:spPr bwMode="auto">
          <a:xfrm flipH="1">
            <a:off x="435220" y="2365375"/>
            <a:ext cx="41031" cy="204788"/>
          </a:xfrm>
          <a:prstGeom prst="rect">
            <a:avLst/>
          </a:prstGeom>
          <a:solidFill>
            <a:srgbClr val="96969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6231" name="Rectangle 91"/>
          <p:cNvSpPr>
            <a:spLocks noChangeArrowheads="1"/>
          </p:cNvSpPr>
          <p:nvPr/>
        </p:nvSpPr>
        <p:spPr bwMode="auto">
          <a:xfrm flipH="1">
            <a:off x="438151" y="2646364"/>
            <a:ext cx="42496" cy="193675"/>
          </a:xfrm>
          <a:prstGeom prst="rect">
            <a:avLst/>
          </a:prstGeom>
          <a:solidFill>
            <a:srgbClr val="96969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6232" name="Freeform 92"/>
          <p:cNvSpPr>
            <a:spLocks/>
          </p:cNvSpPr>
          <p:nvPr/>
        </p:nvSpPr>
        <p:spPr bwMode="auto">
          <a:xfrm>
            <a:off x="1201616" y="2570163"/>
            <a:ext cx="467458" cy="685800"/>
          </a:xfrm>
          <a:custGeom>
            <a:avLst/>
            <a:gdLst>
              <a:gd name="T0" fmla="*/ 0 w 806"/>
              <a:gd name="T1" fmla="*/ 1114 h 1114"/>
              <a:gd name="T2" fmla="*/ 0 w 806"/>
              <a:gd name="T3" fmla="*/ 792 h 1114"/>
              <a:gd name="T4" fmla="*/ 806 w 806"/>
              <a:gd name="T5" fmla="*/ 792 h 1114"/>
              <a:gd name="T6" fmla="*/ 806 w 806"/>
              <a:gd name="T7" fmla="*/ 0 h 1114"/>
              <a:gd name="T8" fmla="*/ 428 w 806"/>
              <a:gd name="T9" fmla="*/ 0 h 11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06"/>
              <a:gd name="T16" fmla="*/ 0 h 1114"/>
              <a:gd name="T17" fmla="*/ 806 w 806"/>
              <a:gd name="T18" fmla="*/ 1114 h 11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06" h="1114">
                <a:moveTo>
                  <a:pt x="0" y="1114"/>
                </a:moveTo>
                <a:lnTo>
                  <a:pt x="0" y="792"/>
                </a:lnTo>
                <a:lnTo>
                  <a:pt x="806" y="792"/>
                </a:lnTo>
                <a:lnTo>
                  <a:pt x="806" y="0"/>
                </a:lnTo>
                <a:lnTo>
                  <a:pt x="428" y="0"/>
                </a:lnTo>
              </a:path>
            </a:pathLst>
          </a:custGeom>
          <a:noFill/>
          <a:ln w="6350" cmpd="sng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33" name="Freeform 93"/>
          <p:cNvSpPr>
            <a:spLocks/>
          </p:cNvSpPr>
          <p:nvPr/>
        </p:nvSpPr>
        <p:spPr bwMode="auto">
          <a:xfrm>
            <a:off x="1115158" y="2657476"/>
            <a:ext cx="485042" cy="600075"/>
          </a:xfrm>
          <a:custGeom>
            <a:avLst/>
            <a:gdLst>
              <a:gd name="T0" fmla="*/ 0 w 836"/>
              <a:gd name="T1" fmla="*/ 977 h 977"/>
              <a:gd name="T2" fmla="*/ 0 w 836"/>
              <a:gd name="T3" fmla="*/ 513 h 977"/>
              <a:gd name="T4" fmla="*/ 836 w 836"/>
              <a:gd name="T5" fmla="*/ 513 h 977"/>
              <a:gd name="T6" fmla="*/ 832 w 836"/>
              <a:gd name="T7" fmla="*/ 0 h 977"/>
              <a:gd name="T8" fmla="*/ 580 w 836"/>
              <a:gd name="T9" fmla="*/ 0 h 97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36"/>
              <a:gd name="T16" fmla="*/ 0 h 977"/>
              <a:gd name="T17" fmla="*/ 836 w 836"/>
              <a:gd name="T18" fmla="*/ 977 h 97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36" h="977">
                <a:moveTo>
                  <a:pt x="0" y="977"/>
                </a:moveTo>
                <a:lnTo>
                  <a:pt x="0" y="513"/>
                </a:lnTo>
                <a:lnTo>
                  <a:pt x="836" y="513"/>
                </a:lnTo>
                <a:lnTo>
                  <a:pt x="832" y="0"/>
                </a:lnTo>
                <a:lnTo>
                  <a:pt x="580" y="0"/>
                </a:lnTo>
              </a:path>
            </a:pathLst>
          </a:custGeom>
          <a:noFill/>
          <a:ln w="6350" cmpd="sng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34" name="Freeform 94"/>
          <p:cNvSpPr>
            <a:spLocks/>
          </p:cNvSpPr>
          <p:nvPr/>
        </p:nvSpPr>
        <p:spPr bwMode="auto">
          <a:xfrm>
            <a:off x="2555631" y="2316163"/>
            <a:ext cx="240323" cy="254000"/>
          </a:xfrm>
          <a:custGeom>
            <a:avLst/>
            <a:gdLst>
              <a:gd name="T0" fmla="*/ 0 w 267"/>
              <a:gd name="T1" fmla="*/ 0 h 266"/>
              <a:gd name="T2" fmla="*/ 2 w 267"/>
              <a:gd name="T3" fmla="*/ 266 h 266"/>
              <a:gd name="T4" fmla="*/ 267 w 267"/>
              <a:gd name="T5" fmla="*/ 266 h 266"/>
              <a:gd name="T6" fmla="*/ 0 60000 65536"/>
              <a:gd name="T7" fmla="*/ 0 60000 65536"/>
              <a:gd name="T8" fmla="*/ 0 60000 65536"/>
              <a:gd name="T9" fmla="*/ 0 w 267"/>
              <a:gd name="T10" fmla="*/ 0 h 266"/>
              <a:gd name="T11" fmla="*/ 267 w 267"/>
              <a:gd name="T12" fmla="*/ 266 h 2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67" h="266">
                <a:moveTo>
                  <a:pt x="0" y="0"/>
                </a:moveTo>
                <a:lnTo>
                  <a:pt x="2" y="266"/>
                </a:lnTo>
                <a:lnTo>
                  <a:pt x="267" y="266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35" name="Freeform 95"/>
          <p:cNvSpPr>
            <a:spLocks/>
          </p:cNvSpPr>
          <p:nvPr/>
        </p:nvSpPr>
        <p:spPr bwMode="auto">
          <a:xfrm flipV="1">
            <a:off x="2557096" y="2757488"/>
            <a:ext cx="232996" cy="379412"/>
          </a:xfrm>
          <a:custGeom>
            <a:avLst/>
            <a:gdLst>
              <a:gd name="T0" fmla="*/ 10 w 395"/>
              <a:gd name="T1" fmla="*/ 0 h 417"/>
              <a:gd name="T2" fmla="*/ 0 w 395"/>
              <a:gd name="T3" fmla="*/ 417 h 417"/>
              <a:gd name="T4" fmla="*/ 395 w 395"/>
              <a:gd name="T5" fmla="*/ 417 h 417"/>
              <a:gd name="T6" fmla="*/ 0 60000 65536"/>
              <a:gd name="T7" fmla="*/ 0 60000 65536"/>
              <a:gd name="T8" fmla="*/ 0 60000 65536"/>
              <a:gd name="T9" fmla="*/ 0 w 395"/>
              <a:gd name="T10" fmla="*/ 0 h 417"/>
              <a:gd name="T11" fmla="*/ 395 w 395"/>
              <a:gd name="T12" fmla="*/ 417 h 4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5" h="417">
                <a:moveTo>
                  <a:pt x="10" y="0"/>
                </a:moveTo>
                <a:lnTo>
                  <a:pt x="0" y="417"/>
                </a:lnTo>
                <a:lnTo>
                  <a:pt x="395" y="417"/>
                </a:lnTo>
              </a:path>
            </a:pathLst>
          </a:custGeom>
          <a:noFill/>
          <a:ln w="19050" cap="flat" cmpd="sng">
            <a:solidFill>
              <a:srgbClr val="969696"/>
            </a:solidFill>
            <a:prstDash val="sysDot"/>
            <a:round/>
            <a:headEnd type="none" w="med" len="med"/>
            <a:tailEnd type="triangle" w="sm" len="sm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36" name="Freeform 96"/>
          <p:cNvSpPr>
            <a:spLocks/>
          </p:cNvSpPr>
          <p:nvPr/>
        </p:nvSpPr>
        <p:spPr bwMode="auto">
          <a:xfrm>
            <a:off x="829408" y="3929063"/>
            <a:ext cx="527538" cy="609600"/>
          </a:xfrm>
          <a:custGeom>
            <a:avLst/>
            <a:gdLst>
              <a:gd name="T0" fmla="*/ 0 w 989"/>
              <a:gd name="T1" fmla="*/ 952 h 952"/>
              <a:gd name="T2" fmla="*/ 0 w 989"/>
              <a:gd name="T3" fmla="*/ 220 h 952"/>
              <a:gd name="T4" fmla="*/ 307 w 989"/>
              <a:gd name="T5" fmla="*/ 220 h 952"/>
              <a:gd name="T6" fmla="*/ 403 w 989"/>
              <a:gd name="T7" fmla="*/ 0 h 952"/>
              <a:gd name="T8" fmla="*/ 495 w 989"/>
              <a:gd name="T9" fmla="*/ 220 h 952"/>
              <a:gd name="T10" fmla="*/ 989 w 989"/>
              <a:gd name="T11" fmla="*/ 220 h 9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89"/>
              <a:gd name="T19" fmla="*/ 0 h 952"/>
              <a:gd name="T20" fmla="*/ 989 w 989"/>
              <a:gd name="T21" fmla="*/ 952 h 95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89" h="952">
                <a:moveTo>
                  <a:pt x="0" y="952"/>
                </a:moveTo>
                <a:lnTo>
                  <a:pt x="0" y="220"/>
                </a:lnTo>
                <a:lnTo>
                  <a:pt x="307" y="220"/>
                </a:lnTo>
                <a:lnTo>
                  <a:pt x="403" y="0"/>
                </a:lnTo>
                <a:lnTo>
                  <a:pt x="495" y="220"/>
                </a:lnTo>
                <a:lnTo>
                  <a:pt x="989" y="220"/>
                </a:lnTo>
              </a:path>
            </a:pathLst>
          </a:custGeom>
          <a:noFill/>
          <a:ln w="1270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37" name="Oval 97"/>
          <p:cNvSpPr>
            <a:spLocks noChangeArrowheads="1"/>
          </p:cNvSpPr>
          <p:nvPr/>
        </p:nvSpPr>
        <p:spPr bwMode="auto">
          <a:xfrm>
            <a:off x="893885" y="3881438"/>
            <a:ext cx="287215" cy="30480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6238" name="Text Box 98"/>
          <p:cNvSpPr txBox="1">
            <a:spLocks noChangeArrowheads="1"/>
          </p:cNvSpPr>
          <p:nvPr/>
        </p:nvSpPr>
        <p:spPr bwMode="auto">
          <a:xfrm>
            <a:off x="783982" y="3513139"/>
            <a:ext cx="53486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8887" tIns="11592" rIns="58887" bIns="11592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Phase shifter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239" name="Freeform 99"/>
          <p:cNvSpPr>
            <a:spLocks/>
          </p:cNvSpPr>
          <p:nvPr/>
        </p:nvSpPr>
        <p:spPr bwMode="auto">
          <a:xfrm flipH="1">
            <a:off x="781050" y="6094414"/>
            <a:ext cx="64477" cy="166687"/>
          </a:xfrm>
          <a:custGeom>
            <a:avLst/>
            <a:gdLst>
              <a:gd name="T0" fmla="*/ 0 w 1"/>
              <a:gd name="T1" fmla="*/ 360 h 360"/>
              <a:gd name="T2" fmla="*/ 0 w 1"/>
              <a:gd name="T3" fmla="*/ 0 h 360"/>
              <a:gd name="T4" fmla="*/ 0 60000 65536"/>
              <a:gd name="T5" fmla="*/ 0 60000 65536"/>
              <a:gd name="T6" fmla="*/ 0 w 1"/>
              <a:gd name="T7" fmla="*/ 0 h 360"/>
              <a:gd name="T8" fmla="*/ 1 w 1"/>
              <a:gd name="T9" fmla="*/ 360 h 3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360">
                <a:moveTo>
                  <a:pt x="0" y="36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40" name="Freeform 100"/>
          <p:cNvSpPr>
            <a:spLocks/>
          </p:cNvSpPr>
          <p:nvPr/>
        </p:nvSpPr>
        <p:spPr bwMode="auto">
          <a:xfrm>
            <a:off x="4331677" y="5983288"/>
            <a:ext cx="700454" cy="354012"/>
          </a:xfrm>
          <a:custGeom>
            <a:avLst/>
            <a:gdLst>
              <a:gd name="T0" fmla="*/ 0 w 444"/>
              <a:gd name="T1" fmla="*/ 612 h 612"/>
              <a:gd name="T2" fmla="*/ 144 w 444"/>
              <a:gd name="T3" fmla="*/ 612 h 612"/>
              <a:gd name="T4" fmla="*/ 144 w 444"/>
              <a:gd name="T5" fmla="*/ 0 h 612"/>
              <a:gd name="T6" fmla="*/ 444 w 444"/>
              <a:gd name="T7" fmla="*/ 0 h 612"/>
              <a:gd name="T8" fmla="*/ 0 60000 65536"/>
              <a:gd name="T9" fmla="*/ 0 60000 65536"/>
              <a:gd name="T10" fmla="*/ 0 60000 65536"/>
              <a:gd name="T11" fmla="*/ 0 60000 65536"/>
              <a:gd name="T12" fmla="*/ 0 w 444"/>
              <a:gd name="T13" fmla="*/ 0 h 612"/>
              <a:gd name="T14" fmla="*/ 444 w 444"/>
              <a:gd name="T15" fmla="*/ 612 h 6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4" h="612">
                <a:moveTo>
                  <a:pt x="0" y="612"/>
                </a:moveTo>
                <a:lnTo>
                  <a:pt x="144" y="612"/>
                </a:lnTo>
                <a:lnTo>
                  <a:pt x="144" y="0"/>
                </a:lnTo>
                <a:lnTo>
                  <a:pt x="444" y="0"/>
                </a:lnTo>
              </a:path>
            </a:pathLst>
          </a:custGeom>
          <a:noFill/>
          <a:ln w="1270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41" name="Text Box 101"/>
          <p:cNvSpPr txBox="1">
            <a:spLocks noChangeArrowheads="1"/>
          </p:cNvSpPr>
          <p:nvPr/>
        </p:nvSpPr>
        <p:spPr bwMode="auto">
          <a:xfrm>
            <a:off x="3134458" y="6548438"/>
            <a:ext cx="1198685" cy="1952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4776" tIns="0" rIns="34776" bIns="0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Control voltage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242" name="Freeform 102"/>
          <p:cNvSpPr>
            <a:spLocks/>
          </p:cNvSpPr>
          <p:nvPr/>
        </p:nvSpPr>
        <p:spPr bwMode="auto">
          <a:xfrm>
            <a:off x="4339005" y="6445251"/>
            <a:ext cx="706315" cy="252413"/>
          </a:xfrm>
          <a:custGeom>
            <a:avLst/>
            <a:gdLst>
              <a:gd name="T0" fmla="*/ 0 w 444"/>
              <a:gd name="T1" fmla="*/ 612 h 612"/>
              <a:gd name="T2" fmla="*/ 144 w 444"/>
              <a:gd name="T3" fmla="*/ 612 h 612"/>
              <a:gd name="T4" fmla="*/ 144 w 444"/>
              <a:gd name="T5" fmla="*/ 0 h 612"/>
              <a:gd name="T6" fmla="*/ 444 w 444"/>
              <a:gd name="T7" fmla="*/ 0 h 612"/>
              <a:gd name="T8" fmla="*/ 0 60000 65536"/>
              <a:gd name="T9" fmla="*/ 0 60000 65536"/>
              <a:gd name="T10" fmla="*/ 0 60000 65536"/>
              <a:gd name="T11" fmla="*/ 0 60000 65536"/>
              <a:gd name="T12" fmla="*/ 0 w 444"/>
              <a:gd name="T13" fmla="*/ 0 h 612"/>
              <a:gd name="T14" fmla="*/ 444 w 444"/>
              <a:gd name="T15" fmla="*/ 612 h 6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4" h="612">
                <a:moveTo>
                  <a:pt x="0" y="612"/>
                </a:moveTo>
                <a:lnTo>
                  <a:pt x="144" y="612"/>
                </a:lnTo>
                <a:lnTo>
                  <a:pt x="144" y="0"/>
                </a:lnTo>
                <a:lnTo>
                  <a:pt x="444" y="0"/>
                </a:lnTo>
              </a:path>
            </a:pathLst>
          </a:custGeom>
          <a:noFill/>
          <a:ln w="1270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43" name="Freeform 103"/>
          <p:cNvSpPr>
            <a:spLocks/>
          </p:cNvSpPr>
          <p:nvPr/>
        </p:nvSpPr>
        <p:spPr bwMode="auto">
          <a:xfrm>
            <a:off x="5313485" y="2886076"/>
            <a:ext cx="1466" cy="271463"/>
          </a:xfrm>
          <a:custGeom>
            <a:avLst/>
            <a:gdLst>
              <a:gd name="T0" fmla="*/ 1 w 1"/>
              <a:gd name="T1" fmla="*/ 283 h 283"/>
              <a:gd name="T2" fmla="*/ 0 w 1"/>
              <a:gd name="T3" fmla="*/ 0 h 283"/>
              <a:gd name="T4" fmla="*/ 0 60000 65536"/>
              <a:gd name="T5" fmla="*/ 0 60000 65536"/>
              <a:gd name="T6" fmla="*/ 0 w 1"/>
              <a:gd name="T7" fmla="*/ 0 h 283"/>
              <a:gd name="T8" fmla="*/ 1 w 1"/>
              <a:gd name="T9" fmla="*/ 283 h 28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283">
                <a:moveTo>
                  <a:pt x="1" y="283"/>
                </a:move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rgbClr val="969696"/>
            </a:solidFill>
            <a:prstDash val="sysDot"/>
            <a:round/>
            <a:headEnd/>
            <a:tailEnd type="triangle" w="sm" len="sm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grpSp>
        <p:nvGrpSpPr>
          <p:cNvPr id="3" name="Group 104"/>
          <p:cNvGrpSpPr>
            <a:grpSpLocks/>
          </p:cNvGrpSpPr>
          <p:nvPr/>
        </p:nvGrpSpPr>
        <p:grpSpPr bwMode="auto">
          <a:xfrm>
            <a:off x="5577254" y="2884488"/>
            <a:ext cx="860181" cy="939800"/>
            <a:chOff x="8736" y="4698"/>
            <a:chExt cx="1057" cy="981"/>
          </a:xfrm>
        </p:grpSpPr>
        <p:sp>
          <p:nvSpPr>
            <p:cNvPr id="6253" name="Oval 105"/>
            <p:cNvSpPr>
              <a:spLocks noChangeArrowheads="1"/>
            </p:cNvSpPr>
            <p:nvPr/>
          </p:nvSpPr>
          <p:spPr bwMode="auto">
            <a:xfrm>
              <a:off x="8736" y="4698"/>
              <a:ext cx="1057" cy="981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ts val="0"/>
                </a:spcBef>
                <a:buNone/>
              </a:pPr>
              <a:endParaRPr lang="en-US" sz="3600">
                <a:solidFill>
                  <a:schemeClr val="tx1"/>
                </a:solidFill>
              </a:endParaRPr>
            </a:p>
          </p:txBody>
        </p:sp>
        <p:sp>
          <p:nvSpPr>
            <p:cNvPr id="6254" name="Oval 106"/>
            <p:cNvSpPr>
              <a:spLocks noChangeArrowheads="1"/>
            </p:cNvSpPr>
            <p:nvPr/>
          </p:nvSpPr>
          <p:spPr bwMode="auto">
            <a:xfrm>
              <a:off x="8799" y="4759"/>
              <a:ext cx="930" cy="868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ts val="0"/>
                </a:spcBef>
                <a:buNone/>
              </a:pPr>
              <a:endParaRPr lang="en-US" sz="3600">
                <a:solidFill>
                  <a:schemeClr val="tx1"/>
                </a:solidFill>
              </a:endParaRPr>
            </a:p>
          </p:txBody>
        </p:sp>
        <p:sp>
          <p:nvSpPr>
            <p:cNvPr id="6255" name="Rectangle 107"/>
            <p:cNvSpPr>
              <a:spLocks noChangeArrowheads="1"/>
            </p:cNvSpPr>
            <p:nvPr/>
          </p:nvSpPr>
          <p:spPr bwMode="auto">
            <a:xfrm rot="-721194">
              <a:off x="9245" y="4741"/>
              <a:ext cx="48" cy="9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ts val="0"/>
                </a:spcBef>
                <a:buNone/>
              </a:pPr>
              <a:endParaRPr lang="en-US" sz="3600">
                <a:solidFill>
                  <a:schemeClr val="tx1"/>
                </a:solidFill>
              </a:endParaRPr>
            </a:p>
          </p:txBody>
        </p:sp>
        <p:sp>
          <p:nvSpPr>
            <p:cNvPr id="6256" name="Rectangle 108"/>
            <p:cNvSpPr>
              <a:spLocks noChangeArrowheads="1"/>
            </p:cNvSpPr>
            <p:nvPr/>
          </p:nvSpPr>
          <p:spPr bwMode="auto">
            <a:xfrm rot="4677342">
              <a:off x="9246" y="4721"/>
              <a:ext cx="46" cy="968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ts val="0"/>
                </a:spcBef>
                <a:buNone/>
              </a:pPr>
              <a:endParaRPr lang="en-US" sz="3600">
                <a:solidFill>
                  <a:schemeClr val="tx1"/>
                </a:solidFill>
              </a:endParaRPr>
            </a:p>
          </p:txBody>
        </p:sp>
        <p:sp>
          <p:nvSpPr>
            <p:cNvPr id="6257" name="Rectangle 109"/>
            <p:cNvSpPr>
              <a:spLocks noChangeArrowheads="1"/>
            </p:cNvSpPr>
            <p:nvPr/>
          </p:nvSpPr>
          <p:spPr bwMode="auto">
            <a:xfrm rot="1123358">
              <a:off x="9245" y="4742"/>
              <a:ext cx="48" cy="90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ts val="0"/>
                </a:spcBef>
                <a:buNone/>
              </a:pPr>
              <a:endParaRPr lang="en-US" sz="3600">
                <a:solidFill>
                  <a:schemeClr val="tx1"/>
                </a:solidFill>
              </a:endParaRPr>
            </a:p>
          </p:txBody>
        </p:sp>
        <p:sp>
          <p:nvSpPr>
            <p:cNvPr id="6258" name="Rectangle 110"/>
            <p:cNvSpPr>
              <a:spLocks noChangeArrowheads="1"/>
            </p:cNvSpPr>
            <p:nvPr/>
          </p:nvSpPr>
          <p:spPr bwMode="auto">
            <a:xfrm rot="2977812">
              <a:off x="9271" y="4703"/>
              <a:ext cx="45" cy="972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ts val="0"/>
                </a:spcBef>
                <a:buNone/>
              </a:pPr>
              <a:endParaRPr lang="en-US" sz="3600">
                <a:solidFill>
                  <a:schemeClr val="tx1"/>
                </a:solidFill>
              </a:endParaRPr>
            </a:p>
          </p:txBody>
        </p:sp>
        <p:sp>
          <p:nvSpPr>
            <p:cNvPr id="6259" name="Rectangle 111"/>
            <p:cNvSpPr>
              <a:spLocks noChangeArrowheads="1"/>
            </p:cNvSpPr>
            <p:nvPr/>
          </p:nvSpPr>
          <p:spPr bwMode="auto">
            <a:xfrm rot="-4380382">
              <a:off x="9254" y="4719"/>
              <a:ext cx="46" cy="972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ts val="0"/>
                </a:spcBef>
                <a:buNone/>
              </a:pPr>
              <a:endParaRPr lang="en-US" sz="3600">
                <a:solidFill>
                  <a:schemeClr val="tx1"/>
                </a:solidFill>
              </a:endParaRPr>
            </a:p>
          </p:txBody>
        </p:sp>
        <p:sp>
          <p:nvSpPr>
            <p:cNvPr id="6260" name="Rectangle 112"/>
            <p:cNvSpPr>
              <a:spLocks noChangeArrowheads="1"/>
            </p:cNvSpPr>
            <p:nvPr/>
          </p:nvSpPr>
          <p:spPr bwMode="auto">
            <a:xfrm rot="-2673761">
              <a:off x="9245" y="4749"/>
              <a:ext cx="49" cy="9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Bef>
                  <a:spcPts val="0"/>
                </a:spcBef>
                <a:buNone/>
              </a:pPr>
              <a:endParaRPr lang="en-US" sz="3600">
                <a:solidFill>
                  <a:schemeClr val="tx1"/>
                </a:solidFill>
              </a:endParaRPr>
            </a:p>
          </p:txBody>
        </p:sp>
        <p:sp>
          <p:nvSpPr>
            <p:cNvPr id="6261" name="Oval 113"/>
            <p:cNvSpPr>
              <a:spLocks noChangeArrowheads="1"/>
            </p:cNvSpPr>
            <p:nvPr/>
          </p:nvSpPr>
          <p:spPr bwMode="auto">
            <a:xfrm>
              <a:off x="9064" y="5035"/>
              <a:ext cx="395" cy="339"/>
            </a:xfrm>
            <a:prstGeom prst="ellipse">
              <a:avLst/>
            </a:prstGeom>
            <a:solidFill>
              <a:srgbClr val="FFFFFF"/>
            </a:solidFill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ts val="0"/>
                </a:spcBef>
                <a:buNone/>
              </a:pPr>
              <a:endParaRPr lang="en-US" sz="3600">
                <a:solidFill>
                  <a:schemeClr val="tx1"/>
                </a:solidFill>
              </a:endParaRPr>
            </a:p>
          </p:txBody>
        </p:sp>
        <p:sp>
          <p:nvSpPr>
            <p:cNvPr id="6262" name="Oval 114"/>
            <p:cNvSpPr>
              <a:spLocks noChangeArrowheads="1"/>
            </p:cNvSpPr>
            <p:nvPr/>
          </p:nvSpPr>
          <p:spPr bwMode="auto">
            <a:xfrm>
              <a:off x="9168" y="5127"/>
              <a:ext cx="174" cy="155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ts val="0"/>
                </a:spcBef>
                <a:buNone/>
              </a:pPr>
              <a:endParaRPr lang="en-US" sz="3600">
                <a:solidFill>
                  <a:schemeClr val="tx1"/>
                </a:solidFill>
              </a:endParaRPr>
            </a:p>
          </p:txBody>
        </p:sp>
      </p:grpSp>
      <p:sp>
        <p:nvSpPr>
          <p:cNvPr id="6245" name="Freeform 115"/>
          <p:cNvSpPr>
            <a:spLocks/>
          </p:cNvSpPr>
          <p:nvPr/>
        </p:nvSpPr>
        <p:spPr bwMode="auto">
          <a:xfrm>
            <a:off x="5561135" y="3365500"/>
            <a:ext cx="467457" cy="977900"/>
          </a:xfrm>
          <a:custGeom>
            <a:avLst/>
            <a:gdLst>
              <a:gd name="T0" fmla="*/ 807 w 807"/>
              <a:gd name="T1" fmla="*/ 0 h 1831"/>
              <a:gd name="T2" fmla="*/ 457 w 807"/>
              <a:gd name="T3" fmla="*/ 174 h 1831"/>
              <a:gd name="T4" fmla="*/ 302 w 807"/>
              <a:gd name="T5" fmla="*/ 282 h 1831"/>
              <a:gd name="T6" fmla="*/ 26 w 807"/>
              <a:gd name="T7" fmla="*/ 486 h 1831"/>
              <a:gd name="T8" fmla="*/ 143 w 807"/>
              <a:gd name="T9" fmla="*/ 865 h 1831"/>
              <a:gd name="T10" fmla="*/ 337 w 807"/>
              <a:gd name="T11" fmla="*/ 1009 h 1831"/>
              <a:gd name="T12" fmla="*/ 88 w 807"/>
              <a:gd name="T13" fmla="*/ 1430 h 1831"/>
              <a:gd name="T14" fmla="*/ 143 w 807"/>
              <a:gd name="T15" fmla="*/ 1831 h 183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07"/>
              <a:gd name="T25" fmla="*/ 0 h 1831"/>
              <a:gd name="T26" fmla="*/ 807 w 807"/>
              <a:gd name="T27" fmla="*/ 1831 h 183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07" h="1831">
                <a:moveTo>
                  <a:pt x="807" y="0"/>
                </a:moveTo>
                <a:cubicBezTo>
                  <a:pt x="749" y="29"/>
                  <a:pt x="541" y="127"/>
                  <a:pt x="457" y="174"/>
                </a:cubicBezTo>
                <a:cubicBezTo>
                  <a:pt x="373" y="221"/>
                  <a:pt x="374" y="230"/>
                  <a:pt x="302" y="282"/>
                </a:cubicBezTo>
                <a:cubicBezTo>
                  <a:pt x="230" y="334"/>
                  <a:pt x="52" y="389"/>
                  <a:pt x="26" y="486"/>
                </a:cubicBezTo>
                <a:cubicBezTo>
                  <a:pt x="0" y="583"/>
                  <a:pt x="91" y="778"/>
                  <a:pt x="143" y="865"/>
                </a:cubicBezTo>
                <a:cubicBezTo>
                  <a:pt x="195" y="952"/>
                  <a:pt x="346" y="914"/>
                  <a:pt x="337" y="1009"/>
                </a:cubicBezTo>
                <a:cubicBezTo>
                  <a:pt x="328" y="1103"/>
                  <a:pt x="120" y="1293"/>
                  <a:pt x="88" y="1430"/>
                </a:cubicBezTo>
                <a:lnTo>
                  <a:pt x="143" y="1831"/>
                </a:lnTo>
              </a:path>
            </a:pathLst>
          </a:custGeom>
          <a:noFill/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46" name="Text Box 116"/>
          <p:cNvSpPr txBox="1">
            <a:spLocks noChangeArrowheads="1"/>
          </p:cNvSpPr>
          <p:nvPr/>
        </p:nvSpPr>
        <p:spPr bwMode="auto">
          <a:xfrm>
            <a:off x="4772758" y="2482850"/>
            <a:ext cx="781050" cy="508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8887" tIns="0" rIns="58887" bIns="0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Spectrum Analyzer 2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247" name="Line 117"/>
          <p:cNvSpPr>
            <a:spLocks noChangeShapeType="1"/>
          </p:cNvSpPr>
          <p:nvPr/>
        </p:nvSpPr>
        <p:spPr bwMode="auto">
          <a:xfrm>
            <a:off x="981808" y="6072189"/>
            <a:ext cx="345831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48" name="Text Box 118"/>
          <p:cNvSpPr txBox="1">
            <a:spLocks noChangeArrowheads="1"/>
          </p:cNvSpPr>
          <p:nvPr/>
        </p:nvSpPr>
        <p:spPr bwMode="auto">
          <a:xfrm>
            <a:off x="6179527" y="3997326"/>
            <a:ext cx="602273" cy="5127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4776" tIns="0" rIns="34776" bIns="0" anchor="ctr"/>
          <a:lstStyle/>
          <a:p>
            <a:pPr algn="ctr">
              <a:spcBef>
                <a:spcPts val="0"/>
              </a:spcBef>
              <a:buNone/>
            </a:pPr>
            <a:r>
              <a:rPr lang="en-GB" altLang="ja-JP" sz="110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Cathode heater control</a:t>
            </a:r>
            <a:endParaRPr lang="en-GB" sz="1100">
              <a:solidFill>
                <a:schemeClr val="tx1"/>
              </a:solidFill>
            </a:endParaRPr>
          </a:p>
        </p:txBody>
      </p:sp>
      <p:sp>
        <p:nvSpPr>
          <p:cNvPr id="6249" name="Freeform 119"/>
          <p:cNvSpPr>
            <a:spLocks/>
          </p:cNvSpPr>
          <p:nvPr/>
        </p:nvSpPr>
        <p:spPr bwMode="auto">
          <a:xfrm>
            <a:off x="5977305" y="3375025"/>
            <a:ext cx="581757" cy="630238"/>
          </a:xfrm>
          <a:custGeom>
            <a:avLst/>
            <a:gdLst>
              <a:gd name="T0" fmla="*/ 691 w 742"/>
              <a:gd name="T1" fmla="*/ 740 h 740"/>
              <a:gd name="T2" fmla="*/ 691 w 742"/>
              <a:gd name="T3" fmla="*/ 569 h 740"/>
              <a:gd name="T4" fmla="*/ 382 w 742"/>
              <a:gd name="T5" fmla="*/ 437 h 740"/>
              <a:gd name="T6" fmla="*/ 57 w 742"/>
              <a:gd name="T7" fmla="*/ 239 h 740"/>
              <a:gd name="T8" fmla="*/ 41 w 742"/>
              <a:gd name="T9" fmla="*/ 0 h 7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42"/>
              <a:gd name="T16" fmla="*/ 0 h 740"/>
              <a:gd name="T17" fmla="*/ 742 w 742"/>
              <a:gd name="T18" fmla="*/ 740 h 7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42" h="740">
                <a:moveTo>
                  <a:pt x="691" y="740"/>
                </a:moveTo>
                <a:cubicBezTo>
                  <a:pt x="716" y="680"/>
                  <a:pt x="742" y="619"/>
                  <a:pt x="691" y="569"/>
                </a:cubicBezTo>
                <a:cubicBezTo>
                  <a:pt x="639" y="518"/>
                  <a:pt x="487" y="492"/>
                  <a:pt x="382" y="437"/>
                </a:cubicBezTo>
                <a:cubicBezTo>
                  <a:pt x="276" y="382"/>
                  <a:pt x="114" y="312"/>
                  <a:pt x="57" y="239"/>
                </a:cubicBezTo>
                <a:cubicBezTo>
                  <a:pt x="0" y="166"/>
                  <a:pt x="44" y="50"/>
                  <a:pt x="41" y="0"/>
                </a:cubicBezTo>
              </a:path>
            </a:pathLst>
          </a:custGeom>
          <a:noFill/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6250" name="Text Box 120"/>
          <p:cNvSpPr txBox="1">
            <a:spLocks noChangeArrowheads="1"/>
          </p:cNvSpPr>
          <p:nvPr/>
        </p:nvSpPr>
        <p:spPr bwMode="auto">
          <a:xfrm>
            <a:off x="2718289" y="3937001"/>
            <a:ext cx="268165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592" tIns="3600" rIns="11592" bIns="11592" anchor="ctr"/>
          <a:lstStyle/>
          <a:p>
            <a:pPr algn="ctr">
              <a:spcBef>
                <a:spcPts val="0"/>
              </a:spcBef>
              <a:buNone/>
            </a:pPr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6251" name="Oval 121"/>
          <p:cNvSpPr>
            <a:spLocks noChangeArrowheads="1"/>
          </p:cNvSpPr>
          <p:nvPr/>
        </p:nvSpPr>
        <p:spPr bwMode="auto">
          <a:xfrm flipH="1">
            <a:off x="810358" y="6024563"/>
            <a:ext cx="64477" cy="6985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US" sz="3600">
              <a:solidFill>
                <a:schemeClr val="tx1"/>
              </a:solidFill>
            </a:endParaRPr>
          </a:p>
        </p:txBody>
      </p:sp>
      <p:sp>
        <p:nvSpPr>
          <p:cNvPr id="6252" name="Rectangle 122"/>
          <p:cNvSpPr>
            <a:spLocks noChangeArrowheads="1"/>
          </p:cNvSpPr>
          <p:nvPr/>
        </p:nvSpPr>
        <p:spPr bwMode="auto">
          <a:xfrm>
            <a:off x="2650882" y="4181475"/>
            <a:ext cx="419100" cy="192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0"/>
              </a:spcBef>
              <a:buNone/>
            </a:pPr>
            <a:endParaRPr lang="en-US" sz="36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200" smtClean="0"/>
              <a:t>SCRF cavity powered with magnetron</a:t>
            </a:r>
          </a:p>
        </p:txBody>
      </p:sp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3762376"/>
            <a:ext cx="3568212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" y="800101"/>
            <a:ext cx="3528646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57700" y="781050"/>
            <a:ext cx="4041531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40116" y="3762375"/>
            <a:ext cx="3672254" cy="24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Text Box 8"/>
          <p:cNvSpPr txBox="1">
            <a:spLocks noChangeArrowheads="1"/>
          </p:cNvSpPr>
          <p:nvPr/>
        </p:nvSpPr>
        <p:spPr bwMode="auto">
          <a:xfrm>
            <a:off x="2649416" y="935038"/>
            <a:ext cx="1292469" cy="37959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400">
                <a:solidFill>
                  <a:srgbClr val="000099"/>
                </a:solidFill>
                <a:latin typeface="Arial" pitchFamily="34" charset="0"/>
              </a:rPr>
              <a:t>Injection but magnetron off</a:t>
            </a:r>
          </a:p>
        </p:txBody>
      </p:sp>
      <p:sp>
        <p:nvSpPr>
          <p:cNvPr id="7176" name="Text Box 9"/>
          <p:cNvSpPr txBox="1">
            <a:spLocks noChangeArrowheads="1"/>
          </p:cNvSpPr>
          <p:nvPr/>
        </p:nvSpPr>
        <p:spPr bwMode="auto">
          <a:xfrm>
            <a:off x="2760785" y="3903663"/>
            <a:ext cx="1213338" cy="40831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400">
                <a:solidFill>
                  <a:srgbClr val="000099"/>
                </a:solidFill>
                <a:latin typeface="Arial" pitchFamily="34" charset="0"/>
              </a:rPr>
              <a:t>Injection +</a:t>
            </a:r>
          </a:p>
          <a:p>
            <a:pPr algn="ctr"/>
            <a:r>
              <a:rPr lang="en-GB" sz="1400">
                <a:solidFill>
                  <a:srgbClr val="000099"/>
                </a:solidFill>
                <a:latin typeface="Arial" pitchFamily="34" charset="0"/>
              </a:rPr>
              <a:t>magnetron on</a:t>
            </a:r>
          </a:p>
        </p:txBody>
      </p:sp>
      <p:sp>
        <p:nvSpPr>
          <p:cNvPr id="7177" name="Text Box 10"/>
          <p:cNvSpPr txBox="1">
            <a:spLocks noChangeArrowheads="1"/>
          </p:cNvSpPr>
          <p:nvPr/>
        </p:nvSpPr>
        <p:spPr bwMode="auto">
          <a:xfrm>
            <a:off x="6890239" y="928689"/>
            <a:ext cx="1433146" cy="55194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400">
                <a:solidFill>
                  <a:srgbClr val="000099"/>
                </a:solidFill>
                <a:latin typeface="Arial" pitchFamily="34" charset="0"/>
              </a:rPr>
              <a:t>Injection +</a:t>
            </a:r>
          </a:p>
          <a:p>
            <a:pPr algn="ctr"/>
            <a:r>
              <a:rPr lang="en-GB" sz="1400">
                <a:solidFill>
                  <a:srgbClr val="000099"/>
                </a:solidFill>
                <a:latin typeface="Arial" pitchFamily="34" charset="0"/>
              </a:rPr>
              <a:t>magnetron on +</a:t>
            </a:r>
            <a:br>
              <a:rPr lang="en-GB" sz="1400">
                <a:solidFill>
                  <a:srgbClr val="000099"/>
                </a:solidFill>
                <a:latin typeface="Arial" pitchFamily="34" charset="0"/>
              </a:rPr>
            </a:br>
            <a:r>
              <a:rPr lang="en-GB" sz="1400">
                <a:solidFill>
                  <a:srgbClr val="000099"/>
                </a:solidFill>
                <a:latin typeface="Arial" pitchFamily="34" charset="0"/>
              </a:rPr>
              <a:t>control</a:t>
            </a:r>
          </a:p>
        </p:txBody>
      </p:sp>
      <p:pic>
        <p:nvPicPr>
          <p:cNvPr id="7178" name="Picture 11" descr="JLab_logo_white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12878" y="6189663"/>
            <a:ext cx="1380392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30"/>
          <p:cNvSpPr>
            <a:spLocks noChangeArrowheads="1"/>
          </p:cNvSpPr>
          <p:nvPr/>
        </p:nvSpPr>
        <p:spPr bwMode="auto">
          <a:xfrm>
            <a:off x="0" y="825500"/>
            <a:ext cx="2719754" cy="2006600"/>
          </a:xfrm>
          <a:prstGeom prst="rect">
            <a:avLst/>
          </a:prstGeom>
          <a:solidFill>
            <a:srgbClr val="99FFCC">
              <a:alpha val="6196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buNone/>
            </a:pPr>
            <a:endParaRPr lang="en-US" sz="320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393582" y="0"/>
            <a:ext cx="6226419" cy="762000"/>
          </a:xfrm>
        </p:spPr>
        <p:txBody>
          <a:bodyPr/>
          <a:lstStyle/>
          <a:p>
            <a:pPr eaLnBrk="1" hangingPunct="1"/>
            <a:r>
              <a:rPr lang="en-GB" sz="2400" smtClean="0"/>
              <a:t>Layout using two magnetrons per cavity</a:t>
            </a:r>
            <a:endParaRPr lang="en-US" sz="2400" smtClean="0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099290" y="887414"/>
            <a:ext cx="48045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n-GB" sz="2400">
                <a:latin typeface="Arial" pitchFamily="34" charset="0"/>
              </a:rPr>
              <a:t>Permits fast full range phase and amplitude control</a:t>
            </a:r>
            <a:endParaRPr lang="en-US" sz="2400">
              <a:latin typeface="Arial" pitchFamily="34" charset="0"/>
            </a:endParaRPr>
          </a:p>
        </p:txBody>
      </p:sp>
      <p:sp>
        <p:nvSpPr>
          <p:cNvPr id="10245" name="Freeform 20"/>
          <p:cNvSpPr>
            <a:spLocks/>
          </p:cNvSpPr>
          <p:nvPr/>
        </p:nvSpPr>
        <p:spPr bwMode="auto">
          <a:xfrm>
            <a:off x="5578720" y="5284789"/>
            <a:ext cx="672611" cy="295275"/>
          </a:xfrm>
          <a:custGeom>
            <a:avLst/>
            <a:gdLst>
              <a:gd name="T0" fmla="*/ 430 w 430"/>
              <a:gd name="T1" fmla="*/ 186 h 186"/>
              <a:gd name="T2" fmla="*/ 1 w 430"/>
              <a:gd name="T3" fmla="*/ 185 h 186"/>
              <a:gd name="T4" fmla="*/ 0 w 430"/>
              <a:gd name="T5" fmla="*/ 0 h 186"/>
              <a:gd name="T6" fmla="*/ 0 60000 65536"/>
              <a:gd name="T7" fmla="*/ 0 60000 65536"/>
              <a:gd name="T8" fmla="*/ 0 60000 65536"/>
              <a:gd name="T9" fmla="*/ 0 w 430"/>
              <a:gd name="T10" fmla="*/ 0 h 186"/>
              <a:gd name="T11" fmla="*/ 430 w 430"/>
              <a:gd name="T12" fmla="*/ 186 h 18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0" h="186">
                <a:moveTo>
                  <a:pt x="430" y="186"/>
                </a:moveTo>
                <a:lnTo>
                  <a:pt x="1" y="185"/>
                </a:lnTo>
                <a:lnTo>
                  <a:pt x="0" y="0"/>
                </a:lnTo>
              </a:path>
            </a:pathLst>
          </a:custGeom>
          <a:noFill/>
          <a:ln w="28575" cmpd="sng">
            <a:solidFill>
              <a:srgbClr val="0066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pPr>
              <a:buNone/>
            </a:pPr>
            <a:endParaRPr lang="en-GB" sz="3200"/>
          </a:p>
        </p:txBody>
      </p:sp>
      <p:sp>
        <p:nvSpPr>
          <p:cNvPr id="10246" name="Text Box 44"/>
          <p:cNvSpPr txBox="1">
            <a:spLocks noChangeArrowheads="1"/>
          </p:cNvSpPr>
          <p:nvPr/>
        </p:nvSpPr>
        <p:spPr bwMode="auto">
          <a:xfrm>
            <a:off x="6076950" y="2265363"/>
            <a:ext cx="6110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n-GB" sz="1800">
                <a:latin typeface="Arial" pitchFamily="34" charset="0"/>
              </a:rPr>
              <a:t>Cavity</a:t>
            </a:r>
          </a:p>
        </p:txBody>
      </p:sp>
      <p:sp>
        <p:nvSpPr>
          <p:cNvPr id="10247" name="Text Box 54"/>
          <p:cNvSpPr txBox="1">
            <a:spLocks noChangeArrowheads="1"/>
          </p:cNvSpPr>
          <p:nvPr/>
        </p:nvSpPr>
        <p:spPr bwMode="auto">
          <a:xfrm>
            <a:off x="3865685" y="4475164"/>
            <a:ext cx="1207477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None/>
            </a:pPr>
            <a:r>
              <a:rPr lang="en-GB" sz="1800">
                <a:solidFill>
                  <a:srgbClr val="000099"/>
                </a:solidFill>
                <a:latin typeface="Arial" pitchFamily="34" charset="0"/>
              </a:rPr>
              <a:t>~ -30 dB needed for locking</a:t>
            </a:r>
          </a:p>
          <a:p>
            <a:pPr algn="ctr">
              <a:buNone/>
            </a:pPr>
            <a:endParaRPr lang="en-GB" sz="180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10248" name="Rectangle 17"/>
          <p:cNvSpPr>
            <a:spLocks noChangeArrowheads="1"/>
          </p:cNvSpPr>
          <p:nvPr/>
        </p:nvSpPr>
        <p:spPr bwMode="auto">
          <a:xfrm>
            <a:off x="4280389" y="3562350"/>
            <a:ext cx="583223" cy="547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6000" tIns="154800" rIns="36000" bIns="154800"/>
          <a:lstStyle/>
          <a:p>
            <a:pPr algn="ctr">
              <a:buNone/>
            </a:pPr>
            <a:r>
              <a:rPr lang="en-GB" sz="1800">
                <a:latin typeface="Arial" pitchFamily="34" charset="0"/>
              </a:rPr>
              <a:t>Load</a:t>
            </a:r>
            <a:endParaRPr lang="en-GB" sz="1800"/>
          </a:p>
        </p:txBody>
      </p:sp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2667000" y="3779839"/>
            <a:ext cx="574431" cy="193675"/>
            <a:chOff x="2061" y="2139"/>
            <a:chExt cx="462" cy="93"/>
          </a:xfrm>
        </p:grpSpPr>
        <p:sp>
          <p:nvSpPr>
            <p:cNvPr id="10335" name="Line 12"/>
            <p:cNvSpPr>
              <a:spLocks noChangeShapeType="1"/>
            </p:cNvSpPr>
            <p:nvPr/>
          </p:nvSpPr>
          <p:spPr bwMode="auto">
            <a:xfrm flipH="1" flipV="1">
              <a:off x="2061" y="2232"/>
              <a:ext cx="445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  <p:sp>
          <p:nvSpPr>
            <p:cNvPr id="10336" name="Line 14"/>
            <p:cNvSpPr>
              <a:spLocks noChangeShapeType="1"/>
            </p:cNvSpPr>
            <p:nvPr/>
          </p:nvSpPr>
          <p:spPr bwMode="auto">
            <a:xfrm flipV="1">
              <a:off x="2088" y="2139"/>
              <a:ext cx="435" cy="2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</p:grpSp>
      <p:sp>
        <p:nvSpPr>
          <p:cNvPr id="10250" name="Line 19"/>
          <p:cNvSpPr>
            <a:spLocks noChangeShapeType="1"/>
          </p:cNvSpPr>
          <p:nvPr/>
        </p:nvSpPr>
        <p:spPr bwMode="auto">
          <a:xfrm flipH="1" flipV="1">
            <a:off x="3934558" y="3833814"/>
            <a:ext cx="356088" cy="1587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pPr>
              <a:buNone/>
            </a:pPr>
            <a:endParaRPr lang="en-GB" sz="3200"/>
          </a:p>
        </p:txBody>
      </p:sp>
      <p:grpSp>
        <p:nvGrpSpPr>
          <p:cNvPr id="3" name="Group 58"/>
          <p:cNvGrpSpPr>
            <a:grpSpLocks/>
          </p:cNvGrpSpPr>
          <p:nvPr/>
        </p:nvGrpSpPr>
        <p:grpSpPr bwMode="auto">
          <a:xfrm>
            <a:off x="3238500" y="3478213"/>
            <a:ext cx="688731" cy="714375"/>
            <a:chOff x="2501" y="1822"/>
            <a:chExt cx="583" cy="555"/>
          </a:xfrm>
        </p:grpSpPr>
        <p:sp>
          <p:nvSpPr>
            <p:cNvPr id="10333" name="Oval 7"/>
            <p:cNvSpPr>
              <a:spLocks noChangeArrowheads="1"/>
            </p:cNvSpPr>
            <p:nvPr/>
          </p:nvSpPr>
          <p:spPr bwMode="auto">
            <a:xfrm>
              <a:off x="2501" y="1822"/>
              <a:ext cx="583" cy="55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None/>
              </a:pPr>
              <a:endParaRPr lang="en-US" sz="3200"/>
            </a:p>
          </p:txBody>
        </p:sp>
        <p:sp>
          <p:nvSpPr>
            <p:cNvPr id="10334" name="Freeform 16"/>
            <p:cNvSpPr>
              <a:spLocks/>
            </p:cNvSpPr>
            <p:nvPr/>
          </p:nvSpPr>
          <p:spPr bwMode="auto">
            <a:xfrm>
              <a:off x="2590" y="1910"/>
              <a:ext cx="396" cy="149"/>
            </a:xfrm>
            <a:custGeom>
              <a:avLst/>
              <a:gdLst>
                <a:gd name="T0" fmla="*/ 0 w 468"/>
                <a:gd name="T1" fmla="*/ 221 h 221"/>
                <a:gd name="T2" fmla="*/ 240 w 468"/>
                <a:gd name="T3" fmla="*/ 5 h 221"/>
                <a:gd name="T4" fmla="*/ 468 w 468"/>
                <a:gd name="T5" fmla="*/ 208 h 221"/>
                <a:gd name="T6" fmla="*/ 0 60000 65536"/>
                <a:gd name="T7" fmla="*/ 0 60000 65536"/>
                <a:gd name="T8" fmla="*/ 0 60000 65536"/>
                <a:gd name="T9" fmla="*/ 0 w 468"/>
                <a:gd name="T10" fmla="*/ 0 h 221"/>
                <a:gd name="T11" fmla="*/ 468 w 468"/>
                <a:gd name="T12" fmla="*/ 221 h 2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8" h="221">
                  <a:moveTo>
                    <a:pt x="0" y="221"/>
                  </a:moveTo>
                  <a:cubicBezTo>
                    <a:pt x="13" y="94"/>
                    <a:pt x="134" y="0"/>
                    <a:pt x="240" y="5"/>
                  </a:cubicBezTo>
                  <a:cubicBezTo>
                    <a:pt x="346" y="10"/>
                    <a:pt x="455" y="81"/>
                    <a:pt x="468" y="208"/>
                  </a:cubicBez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</p:grpSp>
      <p:grpSp>
        <p:nvGrpSpPr>
          <p:cNvPr id="4" name="Group 59"/>
          <p:cNvGrpSpPr>
            <a:grpSpLocks/>
          </p:cNvGrpSpPr>
          <p:nvPr/>
        </p:nvGrpSpPr>
        <p:grpSpPr bwMode="auto">
          <a:xfrm>
            <a:off x="3477359" y="2925763"/>
            <a:ext cx="172915" cy="538162"/>
            <a:chOff x="2782" y="1429"/>
            <a:chExt cx="118" cy="392"/>
          </a:xfrm>
        </p:grpSpPr>
        <p:sp>
          <p:nvSpPr>
            <p:cNvPr id="10331" name="Line 15"/>
            <p:cNvSpPr>
              <a:spLocks noChangeShapeType="1"/>
            </p:cNvSpPr>
            <p:nvPr/>
          </p:nvSpPr>
          <p:spPr bwMode="auto">
            <a:xfrm flipH="1" flipV="1">
              <a:off x="2782" y="1429"/>
              <a:ext cx="1" cy="383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  <p:sp>
          <p:nvSpPr>
            <p:cNvPr id="10332" name="Line 18"/>
            <p:cNvSpPr>
              <a:spLocks noChangeShapeType="1"/>
            </p:cNvSpPr>
            <p:nvPr/>
          </p:nvSpPr>
          <p:spPr bwMode="auto">
            <a:xfrm flipH="1" flipV="1">
              <a:off x="2899" y="1438"/>
              <a:ext cx="1" cy="383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</p:grpSp>
      <p:grpSp>
        <p:nvGrpSpPr>
          <p:cNvPr id="5" name="Group 88"/>
          <p:cNvGrpSpPr>
            <a:grpSpLocks/>
          </p:cNvGrpSpPr>
          <p:nvPr/>
        </p:nvGrpSpPr>
        <p:grpSpPr bwMode="auto">
          <a:xfrm>
            <a:off x="3128597" y="4208463"/>
            <a:ext cx="839665" cy="1042987"/>
            <a:chOff x="2174" y="2386"/>
            <a:chExt cx="573" cy="657"/>
          </a:xfrm>
        </p:grpSpPr>
        <p:sp>
          <p:nvSpPr>
            <p:cNvPr id="10328" name="Freeform 11"/>
            <p:cNvSpPr>
              <a:spLocks/>
            </p:cNvSpPr>
            <p:nvPr/>
          </p:nvSpPr>
          <p:spPr bwMode="auto">
            <a:xfrm>
              <a:off x="2457" y="2386"/>
              <a:ext cx="1" cy="236"/>
            </a:xfrm>
            <a:custGeom>
              <a:avLst/>
              <a:gdLst>
                <a:gd name="T0" fmla="*/ 0 w 1"/>
                <a:gd name="T1" fmla="*/ 236 h 236"/>
                <a:gd name="T2" fmla="*/ 0 w 1"/>
                <a:gd name="T3" fmla="*/ 0 h 236"/>
                <a:gd name="T4" fmla="*/ 0 60000 65536"/>
                <a:gd name="T5" fmla="*/ 0 60000 65536"/>
                <a:gd name="T6" fmla="*/ 0 w 1"/>
                <a:gd name="T7" fmla="*/ 0 h 236"/>
                <a:gd name="T8" fmla="*/ 1 w 1"/>
                <a:gd name="T9" fmla="*/ 236 h 2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236">
                  <a:moveTo>
                    <a:pt x="0" y="236"/>
                  </a:moveTo>
                  <a:lnTo>
                    <a:pt x="0" y="0"/>
                  </a:lnTo>
                </a:path>
              </a:pathLst>
            </a:custGeom>
            <a:noFill/>
            <a:ln w="38100">
              <a:solidFill>
                <a:srgbClr val="00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  <p:sp>
          <p:nvSpPr>
            <p:cNvPr id="10329" name="Freeform 6"/>
            <p:cNvSpPr>
              <a:spLocks/>
            </p:cNvSpPr>
            <p:nvPr/>
          </p:nvSpPr>
          <p:spPr bwMode="auto">
            <a:xfrm>
              <a:off x="2174" y="2603"/>
              <a:ext cx="573" cy="440"/>
            </a:xfrm>
            <a:custGeom>
              <a:avLst/>
              <a:gdLst>
                <a:gd name="T0" fmla="*/ 344 w 701"/>
                <a:gd name="T1" fmla="*/ 0 h 608"/>
                <a:gd name="T2" fmla="*/ 0 w 701"/>
                <a:gd name="T3" fmla="*/ 608 h 608"/>
                <a:gd name="T4" fmla="*/ 701 w 701"/>
                <a:gd name="T5" fmla="*/ 608 h 608"/>
                <a:gd name="T6" fmla="*/ 344 w 701"/>
                <a:gd name="T7" fmla="*/ 0 h 6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1"/>
                <a:gd name="T13" fmla="*/ 0 h 608"/>
                <a:gd name="T14" fmla="*/ 701 w 701"/>
                <a:gd name="T15" fmla="*/ 608 h 6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1" h="608">
                  <a:moveTo>
                    <a:pt x="344" y="0"/>
                  </a:moveTo>
                  <a:lnTo>
                    <a:pt x="0" y="608"/>
                  </a:lnTo>
                  <a:lnTo>
                    <a:pt x="701" y="608"/>
                  </a:lnTo>
                  <a:lnTo>
                    <a:pt x="344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  <p:sp>
          <p:nvSpPr>
            <p:cNvPr id="10330" name="Text Box 24"/>
            <p:cNvSpPr txBox="1">
              <a:spLocks noChangeArrowheads="1"/>
            </p:cNvSpPr>
            <p:nvPr/>
          </p:nvSpPr>
          <p:spPr bwMode="auto">
            <a:xfrm>
              <a:off x="2228" y="2857"/>
              <a:ext cx="481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buNone/>
              </a:pPr>
              <a:r>
                <a:rPr lang="en-GB" sz="1600" dirty="0">
                  <a:latin typeface="Arial" pitchFamily="34" charset="0"/>
                </a:rPr>
                <a:t>440 W</a:t>
              </a:r>
              <a:endParaRPr lang="en-US" sz="1600" dirty="0">
                <a:latin typeface="Arial" pitchFamily="34" charset="0"/>
              </a:endParaRPr>
            </a:p>
          </p:txBody>
        </p:sp>
      </p:grpSp>
      <p:sp>
        <p:nvSpPr>
          <p:cNvPr id="10254" name="Text Box 25"/>
          <p:cNvSpPr txBox="1">
            <a:spLocks noChangeArrowheads="1"/>
          </p:cNvSpPr>
          <p:nvPr/>
        </p:nvSpPr>
        <p:spPr bwMode="auto">
          <a:xfrm>
            <a:off x="364881" y="3173414"/>
            <a:ext cx="10096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GB" sz="1800">
                <a:latin typeface="Arial" pitchFamily="34" charset="0"/>
              </a:rPr>
              <a:t>Advanced Modulator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10255" name="Rectangle 26"/>
          <p:cNvSpPr>
            <a:spLocks noChangeArrowheads="1"/>
          </p:cNvSpPr>
          <p:nvPr/>
        </p:nvSpPr>
        <p:spPr bwMode="auto">
          <a:xfrm>
            <a:off x="293077" y="3006725"/>
            <a:ext cx="1153258" cy="2190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None/>
            </a:pPr>
            <a:endParaRPr lang="en-US" sz="3200"/>
          </a:p>
        </p:txBody>
      </p:sp>
      <p:sp>
        <p:nvSpPr>
          <p:cNvPr id="10256" name="Text Box 27"/>
          <p:cNvSpPr txBox="1">
            <a:spLocks noChangeArrowheads="1"/>
          </p:cNvSpPr>
          <p:nvPr/>
        </p:nvSpPr>
        <p:spPr bwMode="auto">
          <a:xfrm>
            <a:off x="328246" y="3952875"/>
            <a:ext cx="110196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rIns="36000">
            <a:spAutoFit/>
          </a:bodyPr>
          <a:lstStyle/>
          <a:p>
            <a:pPr algn="ctr">
              <a:buNone/>
            </a:pPr>
            <a:r>
              <a:rPr lang="en-GB" sz="1600">
                <a:solidFill>
                  <a:srgbClr val="800080"/>
                </a:solidFill>
                <a:latin typeface="Arial" pitchFamily="34" charset="0"/>
              </a:rPr>
              <a:t>Fast magnetron tune by varying output current</a:t>
            </a:r>
            <a:endParaRPr lang="en-US" sz="1600">
              <a:solidFill>
                <a:srgbClr val="800080"/>
              </a:solidFill>
              <a:latin typeface="Arial" pitchFamily="34" charset="0"/>
            </a:endParaRPr>
          </a:p>
        </p:txBody>
      </p:sp>
      <p:sp>
        <p:nvSpPr>
          <p:cNvPr id="10257" name="Line 53"/>
          <p:cNvSpPr>
            <a:spLocks noChangeShapeType="1"/>
          </p:cNvSpPr>
          <p:nvPr/>
        </p:nvSpPr>
        <p:spPr bwMode="auto">
          <a:xfrm flipV="1">
            <a:off x="1446336" y="3851275"/>
            <a:ext cx="278423" cy="142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buNone/>
            </a:pPr>
            <a:endParaRPr lang="en-GB" sz="3200"/>
          </a:p>
        </p:txBody>
      </p:sp>
      <p:grpSp>
        <p:nvGrpSpPr>
          <p:cNvPr id="6" name="Group 61"/>
          <p:cNvGrpSpPr>
            <a:grpSpLocks/>
          </p:cNvGrpSpPr>
          <p:nvPr/>
        </p:nvGrpSpPr>
        <p:grpSpPr bwMode="auto">
          <a:xfrm flipH="1">
            <a:off x="5865935" y="3768726"/>
            <a:ext cx="548054" cy="207963"/>
            <a:chOff x="2061" y="2139"/>
            <a:chExt cx="462" cy="93"/>
          </a:xfrm>
        </p:grpSpPr>
        <p:sp>
          <p:nvSpPr>
            <p:cNvPr id="10326" name="Line 62"/>
            <p:cNvSpPr>
              <a:spLocks noChangeShapeType="1"/>
            </p:cNvSpPr>
            <p:nvPr/>
          </p:nvSpPr>
          <p:spPr bwMode="auto">
            <a:xfrm flipH="1" flipV="1">
              <a:off x="2061" y="2232"/>
              <a:ext cx="445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  <p:sp>
          <p:nvSpPr>
            <p:cNvPr id="10327" name="Line 63"/>
            <p:cNvSpPr>
              <a:spLocks noChangeShapeType="1"/>
            </p:cNvSpPr>
            <p:nvPr/>
          </p:nvSpPr>
          <p:spPr bwMode="auto">
            <a:xfrm flipV="1">
              <a:off x="2088" y="2139"/>
              <a:ext cx="435" cy="2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</p:grpSp>
      <p:sp>
        <p:nvSpPr>
          <p:cNvPr id="10259" name="Line 70"/>
          <p:cNvSpPr>
            <a:spLocks noChangeShapeType="1"/>
          </p:cNvSpPr>
          <p:nvPr/>
        </p:nvSpPr>
        <p:spPr bwMode="auto">
          <a:xfrm flipV="1">
            <a:off x="4844562" y="3849689"/>
            <a:ext cx="356089" cy="1587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pPr>
              <a:buNone/>
            </a:pPr>
            <a:endParaRPr lang="en-GB" sz="3200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 flipH="1">
            <a:off x="5476143" y="2913063"/>
            <a:ext cx="202223" cy="552450"/>
            <a:chOff x="2782" y="1429"/>
            <a:chExt cx="118" cy="392"/>
          </a:xfrm>
        </p:grpSpPr>
        <p:sp>
          <p:nvSpPr>
            <p:cNvPr id="10324" name="Line 68"/>
            <p:cNvSpPr>
              <a:spLocks noChangeShapeType="1"/>
            </p:cNvSpPr>
            <p:nvPr/>
          </p:nvSpPr>
          <p:spPr bwMode="auto">
            <a:xfrm flipH="1" flipV="1">
              <a:off x="2782" y="1429"/>
              <a:ext cx="1" cy="383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  <p:sp>
          <p:nvSpPr>
            <p:cNvPr id="10325" name="Line 69"/>
            <p:cNvSpPr>
              <a:spLocks noChangeShapeType="1"/>
            </p:cNvSpPr>
            <p:nvPr/>
          </p:nvSpPr>
          <p:spPr bwMode="auto">
            <a:xfrm flipH="1" flipV="1">
              <a:off x="2899" y="1438"/>
              <a:ext cx="1" cy="383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</p:grpSp>
      <p:grpSp>
        <p:nvGrpSpPr>
          <p:cNvPr id="8" name="Group 87"/>
          <p:cNvGrpSpPr>
            <a:grpSpLocks/>
          </p:cNvGrpSpPr>
          <p:nvPr/>
        </p:nvGrpSpPr>
        <p:grpSpPr bwMode="auto">
          <a:xfrm>
            <a:off x="5169877" y="4227513"/>
            <a:ext cx="839666" cy="1068387"/>
            <a:chOff x="3663" y="2389"/>
            <a:chExt cx="573" cy="673"/>
          </a:xfrm>
        </p:grpSpPr>
        <p:sp>
          <p:nvSpPr>
            <p:cNvPr id="10321" name="Freeform 60"/>
            <p:cNvSpPr>
              <a:spLocks/>
            </p:cNvSpPr>
            <p:nvPr/>
          </p:nvSpPr>
          <p:spPr bwMode="auto">
            <a:xfrm flipH="1">
              <a:off x="3946" y="2389"/>
              <a:ext cx="1" cy="236"/>
            </a:xfrm>
            <a:custGeom>
              <a:avLst/>
              <a:gdLst>
                <a:gd name="T0" fmla="*/ 0 w 1"/>
                <a:gd name="T1" fmla="*/ 236 h 236"/>
                <a:gd name="T2" fmla="*/ 0 w 1"/>
                <a:gd name="T3" fmla="*/ 0 h 236"/>
                <a:gd name="T4" fmla="*/ 0 60000 65536"/>
                <a:gd name="T5" fmla="*/ 0 60000 65536"/>
                <a:gd name="T6" fmla="*/ 0 w 1"/>
                <a:gd name="T7" fmla="*/ 0 h 236"/>
                <a:gd name="T8" fmla="*/ 1 w 1"/>
                <a:gd name="T9" fmla="*/ 236 h 2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236">
                  <a:moveTo>
                    <a:pt x="0" y="236"/>
                  </a:moveTo>
                  <a:lnTo>
                    <a:pt x="0" y="0"/>
                  </a:lnTo>
                </a:path>
              </a:pathLst>
            </a:custGeom>
            <a:noFill/>
            <a:ln w="38100">
              <a:solidFill>
                <a:srgbClr val="00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  <p:sp>
          <p:nvSpPr>
            <p:cNvPr id="10322" name="Freeform 76"/>
            <p:cNvSpPr>
              <a:spLocks/>
            </p:cNvSpPr>
            <p:nvPr/>
          </p:nvSpPr>
          <p:spPr bwMode="auto">
            <a:xfrm>
              <a:off x="3663" y="2622"/>
              <a:ext cx="573" cy="440"/>
            </a:xfrm>
            <a:custGeom>
              <a:avLst/>
              <a:gdLst>
                <a:gd name="T0" fmla="*/ 344 w 701"/>
                <a:gd name="T1" fmla="*/ 0 h 608"/>
                <a:gd name="T2" fmla="*/ 0 w 701"/>
                <a:gd name="T3" fmla="*/ 608 h 608"/>
                <a:gd name="T4" fmla="*/ 701 w 701"/>
                <a:gd name="T5" fmla="*/ 608 h 608"/>
                <a:gd name="T6" fmla="*/ 344 w 701"/>
                <a:gd name="T7" fmla="*/ 0 h 6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1"/>
                <a:gd name="T13" fmla="*/ 0 h 608"/>
                <a:gd name="T14" fmla="*/ 701 w 701"/>
                <a:gd name="T15" fmla="*/ 608 h 6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1" h="608">
                  <a:moveTo>
                    <a:pt x="344" y="0"/>
                  </a:moveTo>
                  <a:lnTo>
                    <a:pt x="0" y="608"/>
                  </a:lnTo>
                  <a:lnTo>
                    <a:pt x="701" y="608"/>
                  </a:lnTo>
                  <a:lnTo>
                    <a:pt x="344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  <p:sp>
          <p:nvSpPr>
            <p:cNvPr id="10323" name="Text Box 77"/>
            <p:cNvSpPr txBox="1">
              <a:spLocks noChangeArrowheads="1"/>
            </p:cNvSpPr>
            <p:nvPr/>
          </p:nvSpPr>
          <p:spPr bwMode="auto">
            <a:xfrm>
              <a:off x="3717" y="2876"/>
              <a:ext cx="481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buNone/>
              </a:pPr>
              <a:r>
                <a:rPr lang="en-GB" sz="1600">
                  <a:latin typeface="Arial" pitchFamily="34" charset="0"/>
                </a:rPr>
                <a:t>440 W</a:t>
              </a:r>
              <a:endParaRPr lang="en-US" sz="1600">
                <a:latin typeface="Arial" pitchFamily="34" charset="0"/>
              </a:endParaRPr>
            </a:p>
          </p:txBody>
        </p:sp>
      </p:grpSp>
      <p:grpSp>
        <p:nvGrpSpPr>
          <p:cNvPr id="9" name="Group 83"/>
          <p:cNvGrpSpPr>
            <a:grpSpLocks/>
          </p:cNvGrpSpPr>
          <p:nvPr/>
        </p:nvGrpSpPr>
        <p:grpSpPr bwMode="auto">
          <a:xfrm>
            <a:off x="6350978" y="3338513"/>
            <a:ext cx="1087315" cy="993775"/>
            <a:chOff x="4627" y="1757"/>
            <a:chExt cx="742" cy="626"/>
          </a:xfrm>
        </p:grpSpPr>
        <p:sp>
          <p:nvSpPr>
            <p:cNvPr id="10319" name="Oval 80"/>
            <p:cNvSpPr>
              <a:spLocks noChangeArrowheads="1"/>
            </p:cNvSpPr>
            <p:nvPr/>
          </p:nvSpPr>
          <p:spPr bwMode="auto">
            <a:xfrm>
              <a:off x="4656" y="1757"/>
              <a:ext cx="662" cy="62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None/>
              </a:pPr>
              <a:endParaRPr lang="en-US" sz="3200"/>
            </a:p>
          </p:txBody>
        </p:sp>
        <p:sp>
          <p:nvSpPr>
            <p:cNvPr id="10320" name="Text Box 81"/>
            <p:cNvSpPr txBox="1">
              <a:spLocks noChangeArrowheads="1"/>
            </p:cNvSpPr>
            <p:nvPr/>
          </p:nvSpPr>
          <p:spPr bwMode="auto">
            <a:xfrm>
              <a:off x="4627" y="1869"/>
              <a:ext cx="742" cy="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buNone/>
              </a:pPr>
              <a:r>
                <a:rPr lang="en-GB" sz="1800" dirty="0">
                  <a:latin typeface="Arial" pitchFamily="34" charset="0"/>
                </a:rPr>
                <a:t>440 kW </a:t>
              </a:r>
              <a:r>
                <a:rPr lang="en-GB" sz="1600" dirty="0">
                  <a:latin typeface="Arial" pitchFamily="34" charset="0"/>
                </a:rPr>
                <a:t>Magnetron</a:t>
              </a:r>
              <a:endParaRPr lang="en-GB" sz="1600" dirty="0"/>
            </a:p>
          </p:txBody>
        </p:sp>
      </p:grpSp>
      <p:grpSp>
        <p:nvGrpSpPr>
          <p:cNvPr id="10" name="Group 84"/>
          <p:cNvGrpSpPr>
            <a:grpSpLocks/>
          </p:cNvGrpSpPr>
          <p:nvPr/>
        </p:nvGrpSpPr>
        <p:grpSpPr bwMode="auto">
          <a:xfrm>
            <a:off x="1672005" y="3354389"/>
            <a:ext cx="1087315" cy="993775"/>
            <a:chOff x="4627" y="1757"/>
            <a:chExt cx="742" cy="626"/>
          </a:xfrm>
        </p:grpSpPr>
        <p:sp>
          <p:nvSpPr>
            <p:cNvPr id="10317" name="Oval 85"/>
            <p:cNvSpPr>
              <a:spLocks noChangeArrowheads="1"/>
            </p:cNvSpPr>
            <p:nvPr/>
          </p:nvSpPr>
          <p:spPr bwMode="auto">
            <a:xfrm>
              <a:off x="4656" y="1757"/>
              <a:ext cx="662" cy="62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None/>
              </a:pPr>
              <a:endParaRPr lang="en-US" sz="3200"/>
            </a:p>
          </p:txBody>
        </p:sp>
        <p:sp>
          <p:nvSpPr>
            <p:cNvPr id="10318" name="Text Box 86"/>
            <p:cNvSpPr txBox="1">
              <a:spLocks noChangeArrowheads="1"/>
            </p:cNvSpPr>
            <p:nvPr/>
          </p:nvSpPr>
          <p:spPr bwMode="auto">
            <a:xfrm>
              <a:off x="4627" y="1869"/>
              <a:ext cx="742" cy="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buNone/>
              </a:pPr>
              <a:r>
                <a:rPr lang="en-GB" sz="1800" dirty="0">
                  <a:latin typeface="Arial" pitchFamily="34" charset="0"/>
                </a:rPr>
                <a:t>440 kW </a:t>
              </a:r>
              <a:r>
                <a:rPr lang="en-GB" sz="1600" dirty="0">
                  <a:latin typeface="Arial" pitchFamily="34" charset="0"/>
                </a:rPr>
                <a:t>Magnetron</a:t>
              </a:r>
              <a:endParaRPr lang="en-GB" sz="1600" dirty="0"/>
            </a:p>
          </p:txBody>
        </p:sp>
      </p:grpSp>
      <p:sp>
        <p:nvSpPr>
          <p:cNvPr id="10264" name="Line 82"/>
          <p:cNvSpPr>
            <a:spLocks noChangeShapeType="1"/>
          </p:cNvSpPr>
          <p:nvPr/>
        </p:nvSpPr>
        <p:spPr bwMode="auto">
          <a:xfrm flipH="1" flipV="1">
            <a:off x="7366489" y="3821114"/>
            <a:ext cx="279888" cy="1428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buNone/>
            </a:pPr>
            <a:endParaRPr lang="en-GB" sz="3200"/>
          </a:p>
        </p:txBody>
      </p:sp>
      <p:sp>
        <p:nvSpPr>
          <p:cNvPr id="10265" name="Text Box 92"/>
          <p:cNvSpPr txBox="1">
            <a:spLocks noChangeArrowheads="1"/>
          </p:cNvSpPr>
          <p:nvPr/>
        </p:nvSpPr>
        <p:spPr bwMode="auto">
          <a:xfrm>
            <a:off x="7719646" y="3141664"/>
            <a:ext cx="10316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GB" sz="1800">
                <a:latin typeface="Arial" pitchFamily="34" charset="0"/>
              </a:rPr>
              <a:t>Advanced Modulator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10266" name="Rectangle 93"/>
          <p:cNvSpPr>
            <a:spLocks noChangeArrowheads="1"/>
          </p:cNvSpPr>
          <p:nvPr/>
        </p:nvSpPr>
        <p:spPr bwMode="auto">
          <a:xfrm>
            <a:off x="7644912" y="2987675"/>
            <a:ext cx="1181100" cy="2190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None/>
            </a:pPr>
            <a:endParaRPr lang="en-US" sz="3200"/>
          </a:p>
        </p:txBody>
      </p:sp>
      <p:sp>
        <p:nvSpPr>
          <p:cNvPr id="10267" name="Freeform 45"/>
          <p:cNvSpPr>
            <a:spLocks/>
          </p:cNvSpPr>
          <p:nvPr/>
        </p:nvSpPr>
        <p:spPr bwMode="auto">
          <a:xfrm>
            <a:off x="4698024" y="1965326"/>
            <a:ext cx="203689" cy="530225"/>
          </a:xfrm>
          <a:custGeom>
            <a:avLst/>
            <a:gdLst>
              <a:gd name="T0" fmla="*/ 139 w 139"/>
              <a:gd name="T1" fmla="*/ 21 h 402"/>
              <a:gd name="T2" fmla="*/ 48 w 139"/>
              <a:gd name="T3" fmla="*/ 21 h 402"/>
              <a:gd name="T4" fmla="*/ 0 w 139"/>
              <a:gd name="T5" fmla="*/ 63 h 402"/>
              <a:gd name="T6" fmla="*/ 1 w 139"/>
              <a:gd name="T7" fmla="*/ 402 h 402"/>
              <a:gd name="T8" fmla="*/ 0 60000 65536"/>
              <a:gd name="T9" fmla="*/ 0 60000 65536"/>
              <a:gd name="T10" fmla="*/ 0 60000 65536"/>
              <a:gd name="T11" fmla="*/ 0 60000 65536"/>
              <a:gd name="T12" fmla="*/ 0 w 139"/>
              <a:gd name="T13" fmla="*/ 0 h 402"/>
              <a:gd name="T14" fmla="*/ 139 w 139"/>
              <a:gd name="T15" fmla="*/ 402 h 4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9" h="402">
                <a:moveTo>
                  <a:pt x="139" y="21"/>
                </a:moveTo>
                <a:lnTo>
                  <a:pt x="48" y="21"/>
                </a:lnTo>
                <a:cubicBezTo>
                  <a:pt x="25" y="28"/>
                  <a:pt x="8" y="0"/>
                  <a:pt x="0" y="63"/>
                </a:cubicBezTo>
                <a:lnTo>
                  <a:pt x="1" y="402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None/>
            </a:pPr>
            <a:endParaRPr lang="en-GB" sz="3200"/>
          </a:p>
        </p:txBody>
      </p:sp>
      <p:sp>
        <p:nvSpPr>
          <p:cNvPr id="10268" name="Freeform 46"/>
          <p:cNvSpPr>
            <a:spLocks/>
          </p:cNvSpPr>
          <p:nvPr/>
        </p:nvSpPr>
        <p:spPr bwMode="auto">
          <a:xfrm>
            <a:off x="4176347" y="1960564"/>
            <a:ext cx="266700" cy="530225"/>
          </a:xfrm>
          <a:custGeom>
            <a:avLst/>
            <a:gdLst>
              <a:gd name="T0" fmla="*/ 0 w 182"/>
              <a:gd name="T1" fmla="*/ 23 h 415"/>
              <a:gd name="T2" fmla="*/ 132 w 182"/>
              <a:gd name="T3" fmla="*/ 23 h 415"/>
              <a:gd name="T4" fmla="*/ 180 w 182"/>
              <a:gd name="T5" fmla="*/ 65 h 415"/>
              <a:gd name="T6" fmla="*/ 182 w 182"/>
              <a:gd name="T7" fmla="*/ 415 h 415"/>
              <a:gd name="T8" fmla="*/ 0 60000 65536"/>
              <a:gd name="T9" fmla="*/ 0 60000 65536"/>
              <a:gd name="T10" fmla="*/ 0 60000 65536"/>
              <a:gd name="T11" fmla="*/ 0 60000 65536"/>
              <a:gd name="T12" fmla="*/ 0 w 182"/>
              <a:gd name="T13" fmla="*/ 0 h 415"/>
              <a:gd name="T14" fmla="*/ 182 w 182"/>
              <a:gd name="T15" fmla="*/ 415 h 4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2" h="415">
                <a:moveTo>
                  <a:pt x="0" y="23"/>
                </a:moveTo>
                <a:lnTo>
                  <a:pt x="132" y="23"/>
                </a:lnTo>
                <a:cubicBezTo>
                  <a:pt x="162" y="30"/>
                  <a:pt x="172" y="0"/>
                  <a:pt x="180" y="65"/>
                </a:cubicBezTo>
                <a:lnTo>
                  <a:pt x="182" y="415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None/>
            </a:pPr>
            <a:endParaRPr lang="en-GB" sz="3200"/>
          </a:p>
        </p:txBody>
      </p:sp>
      <p:grpSp>
        <p:nvGrpSpPr>
          <p:cNvPr id="11" name="Group 131"/>
          <p:cNvGrpSpPr>
            <a:grpSpLocks/>
          </p:cNvGrpSpPr>
          <p:nvPr/>
        </p:nvGrpSpPr>
        <p:grpSpPr bwMode="auto">
          <a:xfrm>
            <a:off x="4164623" y="1441450"/>
            <a:ext cx="3124200" cy="863600"/>
            <a:chOff x="2818" y="908"/>
            <a:chExt cx="2132" cy="544"/>
          </a:xfrm>
        </p:grpSpPr>
        <p:grpSp>
          <p:nvGrpSpPr>
            <p:cNvPr id="12" name="Group 28"/>
            <p:cNvGrpSpPr>
              <a:grpSpLocks/>
            </p:cNvGrpSpPr>
            <p:nvPr/>
          </p:nvGrpSpPr>
          <p:grpSpPr bwMode="auto">
            <a:xfrm rot="10800000">
              <a:off x="4237" y="908"/>
              <a:ext cx="237" cy="544"/>
              <a:chOff x="664" y="935"/>
              <a:chExt cx="780" cy="1144"/>
            </a:xfrm>
          </p:grpSpPr>
          <p:sp>
            <p:nvSpPr>
              <p:cNvPr id="10315" name="Freeform 29"/>
              <p:cNvSpPr>
                <a:spLocks/>
              </p:cNvSpPr>
              <p:nvPr/>
            </p:nvSpPr>
            <p:spPr bwMode="auto">
              <a:xfrm>
                <a:off x="664" y="935"/>
                <a:ext cx="765" cy="403"/>
              </a:xfrm>
              <a:custGeom>
                <a:avLst/>
                <a:gdLst>
                  <a:gd name="T0" fmla="*/ 0 w 765"/>
                  <a:gd name="T1" fmla="*/ 403 h 403"/>
                  <a:gd name="T2" fmla="*/ 6 w 765"/>
                  <a:gd name="T3" fmla="*/ 401 h 403"/>
                  <a:gd name="T4" fmla="*/ 14 w 765"/>
                  <a:gd name="T5" fmla="*/ 400 h 403"/>
                  <a:gd name="T6" fmla="*/ 23 w 765"/>
                  <a:gd name="T7" fmla="*/ 400 h 403"/>
                  <a:gd name="T8" fmla="*/ 34 w 765"/>
                  <a:gd name="T9" fmla="*/ 398 h 403"/>
                  <a:gd name="T10" fmla="*/ 46 w 765"/>
                  <a:gd name="T11" fmla="*/ 394 h 403"/>
                  <a:gd name="T12" fmla="*/ 58 w 765"/>
                  <a:gd name="T13" fmla="*/ 387 h 403"/>
                  <a:gd name="T14" fmla="*/ 65 w 765"/>
                  <a:gd name="T15" fmla="*/ 382 h 403"/>
                  <a:gd name="T16" fmla="*/ 71 w 765"/>
                  <a:gd name="T17" fmla="*/ 376 h 403"/>
                  <a:gd name="T18" fmla="*/ 77 w 765"/>
                  <a:gd name="T19" fmla="*/ 368 h 403"/>
                  <a:gd name="T20" fmla="*/ 83 w 765"/>
                  <a:gd name="T21" fmla="*/ 360 h 403"/>
                  <a:gd name="T22" fmla="*/ 90 w 765"/>
                  <a:gd name="T23" fmla="*/ 349 h 403"/>
                  <a:gd name="T24" fmla="*/ 97 w 765"/>
                  <a:gd name="T25" fmla="*/ 337 h 403"/>
                  <a:gd name="T26" fmla="*/ 103 w 765"/>
                  <a:gd name="T27" fmla="*/ 323 h 403"/>
                  <a:gd name="T28" fmla="*/ 109 w 765"/>
                  <a:gd name="T29" fmla="*/ 307 h 403"/>
                  <a:gd name="T30" fmla="*/ 123 w 765"/>
                  <a:gd name="T31" fmla="*/ 273 h 403"/>
                  <a:gd name="T32" fmla="*/ 137 w 765"/>
                  <a:gd name="T33" fmla="*/ 235 h 403"/>
                  <a:gd name="T34" fmla="*/ 152 w 765"/>
                  <a:gd name="T35" fmla="*/ 198 h 403"/>
                  <a:gd name="T36" fmla="*/ 168 w 765"/>
                  <a:gd name="T37" fmla="*/ 162 h 403"/>
                  <a:gd name="T38" fmla="*/ 175 w 765"/>
                  <a:gd name="T39" fmla="*/ 144 h 403"/>
                  <a:gd name="T40" fmla="*/ 184 w 765"/>
                  <a:gd name="T41" fmla="*/ 130 h 403"/>
                  <a:gd name="T42" fmla="*/ 192 w 765"/>
                  <a:gd name="T43" fmla="*/ 115 h 403"/>
                  <a:gd name="T44" fmla="*/ 202 w 765"/>
                  <a:gd name="T45" fmla="*/ 103 h 403"/>
                  <a:gd name="T46" fmla="*/ 223 w 765"/>
                  <a:gd name="T47" fmla="*/ 81 h 403"/>
                  <a:gd name="T48" fmla="*/ 245 w 765"/>
                  <a:gd name="T49" fmla="*/ 61 h 403"/>
                  <a:gd name="T50" fmla="*/ 268 w 765"/>
                  <a:gd name="T51" fmla="*/ 44 h 403"/>
                  <a:gd name="T52" fmla="*/ 293 w 765"/>
                  <a:gd name="T53" fmla="*/ 30 h 403"/>
                  <a:gd name="T54" fmla="*/ 317 w 765"/>
                  <a:gd name="T55" fmla="*/ 17 h 403"/>
                  <a:gd name="T56" fmla="*/ 342 w 765"/>
                  <a:gd name="T57" fmla="*/ 8 h 403"/>
                  <a:gd name="T58" fmla="*/ 366 w 765"/>
                  <a:gd name="T59" fmla="*/ 3 h 403"/>
                  <a:gd name="T60" fmla="*/ 389 w 765"/>
                  <a:gd name="T61" fmla="*/ 0 h 403"/>
                  <a:gd name="T62" fmla="*/ 413 w 765"/>
                  <a:gd name="T63" fmla="*/ 3 h 403"/>
                  <a:gd name="T64" fmla="*/ 436 w 765"/>
                  <a:gd name="T65" fmla="*/ 8 h 403"/>
                  <a:gd name="T66" fmla="*/ 460 w 765"/>
                  <a:gd name="T67" fmla="*/ 17 h 403"/>
                  <a:gd name="T68" fmla="*/ 484 w 765"/>
                  <a:gd name="T69" fmla="*/ 30 h 403"/>
                  <a:gd name="T70" fmla="*/ 507 w 765"/>
                  <a:gd name="T71" fmla="*/ 44 h 403"/>
                  <a:gd name="T72" fmla="*/ 529 w 765"/>
                  <a:gd name="T73" fmla="*/ 61 h 403"/>
                  <a:gd name="T74" fmla="*/ 550 w 765"/>
                  <a:gd name="T75" fmla="*/ 81 h 403"/>
                  <a:gd name="T76" fmla="*/ 569 w 765"/>
                  <a:gd name="T77" fmla="*/ 103 h 403"/>
                  <a:gd name="T78" fmla="*/ 579 w 765"/>
                  <a:gd name="T79" fmla="*/ 115 h 403"/>
                  <a:gd name="T80" fmla="*/ 588 w 765"/>
                  <a:gd name="T81" fmla="*/ 130 h 403"/>
                  <a:gd name="T82" fmla="*/ 596 w 765"/>
                  <a:gd name="T83" fmla="*/ 144 h 403"/>
                  <a:gd name="T84" fmla="*/ 605 w 765"/>
                  <a:gd name="T85" fmla="*/ 162 h 403"/>
                  <a:gd name="T86" fmla="*/ 621 w 765"/>
                  <a:gd name="T87" fmla="*/ 198 h 403"/>
                  <a:gd name="T88" fmla="*/ 635 w 765"/>
                  <a:gd name="T89" fmla="*/ 235 h 403"/>
                  <a:gd name="T90" fmla="*/ 649 w 765"/>
                  <a:gd name="T91" fmla="*/ 273 h 403"/>
                  <a:gd name="T92" fmla="*/ 662 w 765"/>
                  <a:gd name="T93" fmla="*/ 307 h 403"/>
                  <a:gd name="T94" fmla="*/ 670 w 765"/>
                  <a:gd name="T95" fmla="*/ 323 h 403"/>
                  <a:gd name="T96" fmla="*/ 676 w 765"/>
                  <a:gd name="T97" fmla="*/ 337 h 403"/>
                  <a:gd name="T98" fmla="*/ 682 w 765"/>
                  <a:gd name="T99" fmla="*/ 349 h 403"/>
                  <a:gd name="T100" fmla="*/ 688 w 765"/>
                  <a:gd name="T101" fmla="*/ 360 h 403"/>
                  <a:gd name="T102" fmla="*/ 694 w 765"/>
                  <a:gd name="T103" fmla="*/ 368 h 403"/>
                  <a:gd name="T104" fmla="*/ 700 w 765"/>
                  <a:gd name="T105" fmla="*/ 376 h 403"/>
                  <a:gd name="T106" fmla="*/ 706 w 765"/>
                  <a:gd name="T107" fmla="*/ 382 h 403"/>
                  <a:gd name="T108" fmla="*/ 711 w 765"/>
                  <a:gd name="T109" fmla="*/ 387 h 403"/>
                  <a:gd name="T110" fmla="*/ 722 w 765"/>
                  <a:gd name="T111" fmla="*/ 393 h 403"/>
                  <a:gd name="T112" fmla="*/ 733 w 765"/>
                  <a:gd name="T113" fmla="*/ 396 h 403"/>
                  <a:gd name="T114" fmla="*/ 743 w 765"/>
                  <a:gd name="T115" fmla="*/ 399 h 403"/>
                  <a:gd name="T116" fmla="*/ 752 w 765"/>
                  <a:gd name="T117" fmla="*/ 399 h 403"/>
                  <a:gd name="T118" fmla="*/ 759 w 765"/>
                  <a:gd name="T119" fmla="*/ 400 h 403"/>
                  <a:gd name="T120" fmla="*/ 765 w 765"/>
                  <a:gd name="T121" fmla="*/ 403 h 40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765"/>
                  <a:gd name="T184" fmla="*/ 0 h 403"/>
                  <a:gd name="T185" fmla="*/ 765 w 765"/>
                  <a:gd name="T186" fmla="*/ 403 h 40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765" h="403">
                    <a:moveTo>
                      <a:pt x="0" y="403"/>
                    </a:moveTo>
                    <a:lnTo>
                      <a:pt x="6" y="401"/>
                    </a:lnTo>
                    <a:lnTo>
                      <a:pt x="14" y="400"/>
                    </a:lnTo>
                    <a:lnTo>
                      <a:pt x="23" y="400"/>
                    </a:lnTo>
                    <a:lnTo>
                      <a:pt x="34" y="398"/>
                    </a:lnTo>
                    <a:lnTo>
                      <a:pt x="46" y="394"/>
                    </a:lnTo>
                    <a:lnTo>
                      <a:pt x="58" y="387"/>
                    </a:lnTo>
                    <a:lnTo>
                      <a:pt x="65" y="382"/>
                    </a:lnTo>
                    <a:lnTo>
                      <a:pt x="71" y="376"/>
                    </a:lnTo>
                    <a:lnTo>
                      <a:pt x="77" y="368"/>
                    </a:lnTo>
                    <a:lnTo>
                      <a:pt x="83" y="360"/>
                    </a:lnTo>
                    <a:lnTo>
                      <a:pt x="90" y="349"/>
                    </a:lnTo>
                    <a:lnTo>
                      <a:pt x="97" y="337"/>
                    </a:lnTo>
                    <a:lnTo>
                      <a:pt x="103" y="323"/>
                    </a:lnTo>
                    <a:lnTo>
                      <a:pt x="109" y="307"/>
                    </a:lnTo>
                    <a:lnTo>
                      <a:pt x="123" y="273"/>
                    </a:lnTo>
                    <a:lnTo>
                      <a:pt x="137" y="235"/>
                    </a:lnTo>
                    <a:lnTo>
                      <a:pt x="152" y="198"/>
                    </a:lnTo>
                    <a:lnTo>
                      <a:pt x="168" y="162"/>
                    </a:lnTo>
                    <a:lnTo>
                      <a:pt x="175" y="144"/>
                    </a:lnTo>
                    <a:lnTo>
                      <a:pt x="184" y="130"/>
                    </a:lnTo>
                    <a:lnTo>
                      <a:pt x="192" y="115"/>
                    </a:lnTo>
                    <a:lnTo>
                      <a:pt x="202" y="103"/>
                    </a:lnTo>
                    <a:lnTo>
                      <a:pt x="223" y="81"/>
                    </a:lnTo>
                    <a:lnTo>
                      <a:pt x="245" y="61"/>
                    </a:lnTo>
                    <a:lnTo>
                      <a:pt x="268" y="44"/>
                    </a:lnTo>
                    <a:lnTo>
                      <a:pt x="293" y="30"/>
                    </a:lnTo>
                    <a:lnTo>
                      <a:pt x="317" y="17"/>
                    </a:lnTo>
                    <a:lnTo>
                      <a:pt x="342" y="8"/>
                    </a:lnTo>
                    <a:lnTo>
                      <a:pt x="366" y="3"/>
                    </a:lnTo>
                    <a:lnTo>
                      <a:pt x="389" y="0"/>
                    </a:lnTo>
                    <a:lnTo>
                      <a:pt x="413" y="3"/>
                    </a:lnTo>
                    <a:lnTo>
                      <a:pt x="436" y="8"/>
                    </a:lnTo>
                    <a:lnTo>
                      <a:pt x="460" y="17"/>
                    </a:lnTo>
                    <a:lnTo>
                      <a:pt x="484" y="30"/>
                    </a:lnTo>
                    <a:lnTo>
                      <a:pt x="507" y="44"/>
                    </a:lnTo>
                    <a:lnTo>
                      <a:pt x="529" y="61"/>
                    </a:lnTo>
                    <a:lnTo>
                      <a:pt x="550" y="81"/>
                    </a:lnTo>
                    <a:lnTo>
                      <a:pt x="569" y="103"/>
                    </a:lnTo>
                    <a:lnTo>
                      <a:pt x="579" y="115"/>
                    </a:lnTo>
                    <a:lnTo>
                      <a:pt x="588" y="130"/>
                    </a:lnTo>
                    <a:lnTo>
                      <a:pt x="596" y="144"/>
                    </a:lnTo>
                    <a:lnTo>
                      <a:pt x="605" y="162"/>
                    </a:lnTo>
                    <a:lnTo>
                      <a:pt x="621" y="198"/>
                    </a:lnTo>
                    <a:lnTo>
                      <a:pt x="635" y="235"/>
                    </a:lnTo>
                    <a:lnTo>
                      <a:pt x="649" y="273"/>
                    </a:lnTo>
                    <a:lnTo>
                      <a:pt x="662" y="307"/>
                    </a:lnTo>
                    <a:lnTo>
                      <a:pt x="670" y="323"/>
                    </a:lnTo>
                    <a:lnTo>
                      <a:pt x="676" y="337"/>
                    </a:lnTo>
                    <a:lnTo>
                      <a:pt x="682" y="349"/>
                    </a:lnTo>
                    <a:lnTo>
                      <a:pt x="688" y="360"/>
                    </a:lnTo>
                    <a:lnTo>
                      <a:pt x="694" y="368"/>
                    </a:lnTo>
                    <a:lnTo>
                      <a:pt x="700" y="376"/>
                    </a:lnTo>
                    <a:lnTo>
                      <a:pt x="706" y="382"/>
                    </a:lnTo>
                    <a:lnTo>
                      <a:pt x="711" y="387"/>
                    </a:lnTo>
                    <a:lnTo>
                      <a:pt x="722" y="393"/>
                    </a:lnTo>
                    <a:lnTo>
                      <a:pt x="733" y="396"/>
                    </a:lnTo>
                    <a:lnTo>
                      <a:pt x="743" y="399"/>
                    </a:lnTo>
                    <a:lnTo>
                      <a:pt x="752" y="399"/>
                    </a:lnTo>
                    <a:lnTo>
                      <a:pt x="759" y="400"/>
                    </a:lnTo>
                    <a:lnTo>
                      <a:pt x="765" y="403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buNone/>
                </a:pPr>
                <a:endParaRPr lang="en-GB" sz="3200"/>
              </a:p>
            </p:txBody>
          </p:sp>
          <p:sp>
            <p:nvSpPr>
              <p:cNvPr id="10316" name="Freeform 30"/>
              <p:cNvSpPr>
                <a:spLocks/>
              </p:cNvSpPr>
              <p:nvPr/>
            </p:nvSpPr>
            <p:spPr bwMode="auto">
              <a:xfrm>
                <a:off x="679" y="1698"/>
                <a:ext cx="765" cy="381"/>
              </a:xfrm>
              <a:custGeom>
                <a:avLst/>
                <a:gdLst>
                  <a:gd name="T0" fmla="*/ 0 w 765"/>
                  <a:gd name="T1" fmla="*/ 0 h 381"/>
                  <a:gd name="T2" fmla="*/ 6 w 765"/>
                  <a:gd name="T3" fmla="*/ 2 h 381"/>
                  <a:gd name="T4" fmla="*/ 13 w 765"/>
                  <a:gd name="T5" fmla="*/ 3 h 381"/>
                  <a:gd name="T6" fmla="*/ 23 w 765"/>
                  <a:gd name="T7" fmla="*/ 4 h 381"/>
                  <a:gd name="T8" fmla="*/ 34 w 765"/>
                  <a:gd name="T9" fmla="*/ 5 h 381"/>
                  <a:gd name="T10" fmla="*/ 46 w 765"/>
                  <a:gd name="T11" fmla="*/ 9 h 381"/>
                  <a:gd name="T12" fmla="*/ 59 w 765"/>
                  <a:gd name="T13" fmla="*/ 16 h 381"/>
                  <a:gd name="T14" fmla="*/ 71 w 765"/>
                  <a:gd name="T15" fmla="*/ 26 h 381"/>
                  <a:gd name="T16" fmla="*/ 78 w 765"/>
                  <a:gd name="T17" fmla="*/ 32 h 381"/>
                  <a:gd name="T18" fmla="*/ 84 w 765"/>
                  <a:gd name="T19" fmla="*/ 41 h 381"/>
                  <a:gd name="T20" fmla="*/ 90 w 765"/>
                  <a:gd name="T21" fmla="*/ 50 h 381"/>
                  <a:gd name="T22" fmla="*/ 97 w 765"/>
                  <a:gd name="T23" fmla="*/ 63 h 381"/>
                  <a:gd name="T24" fmla="*/ 103 w 765"/>
                  <a:gd name="T25" fmla="*/ 76 h 381"/>
                  <a:gd name="T26" fmla="*/ 110 w 765"/>
                  <a:gd name="T27" fmla="*/ 91 h 381"/>
                  <a:gd name="T28" fmla="*/ 124 w 765"/>
                  <a:gd name="T29" fmla="*/ 124 h 381"/>
                  <a:gd name="T30" fmla="*/ 137 w 765"/>
                  <a:gd name="T31" fmla="*/ 158 h 381"/>
                  <a:gd name="T32" fmla="*/ 152 w 765"/>
                  <a:gd name="T33" fmla="*/ 194 h 381"/>
                  <a:gd name="T34" fmla="*/ 168 w 765"/>
                  <a:gd name="T35" fmla="*/ 228 h 381"/>
                  <a:gd name="T36" fmla="*/ 176 w 765"/>
                  <a:gd name="T37" fmla="*/ 244 h 381"/>
                  <a:gd name="T38" fmla="*/ 185 w 765"/>
                  <a:gd name="T39" fmla="*/ 258 h 381"/>
                  <a:gd name="T40" fmla="*/ 193 w 765"/>
                  <a:gd name="T41" fmla="*/ 272 h 381"/>
                  <a:gd name="T42" fmla="*/ 203 w 765"/>
                  <a:gd name="T43" fmla="*/ 283 h 381"/>
                  <a:gd name="T44" fmla="*/ 224 w 765"/>
                  <a:gd name="T45" fmla="*/ 304 h 381"/>
                  <a:gd name="T46" fmla="*/ 246 w 765"/>
                  <a:gd name="T47" fmla="*/ 322 h 381"/>
                  <a:gd name="T48" fmla="*/ 269 w 765"/>
                  <a:gd name="T49" fmla="*/ 339 h 381"/>
                  <a:gd name="T50" fmla="*/ 294 w 765"/>
                  <a:gd name="T51" fmla="*/ 353 h 381"/>
                  <a:gd name="T52" fmla="*/ 318 w 765"/>
                  <a:gd name="T53" fmla="*/ 365 h 381"/>
                  <a:gd name="T54" fmla="*/ 343 w 765"/>
                  <a:gd name="T55" fmla="*/ 373 h 381"/>
                  <a:gd name="T56" fmla="*/ 367 w 765"/>
                  <a:gd name="T57" fmla="*/ 378 h 381"/>
                  <a:gd name="T58" fmla="*/ 390 w 765"/>
                  <a:gd name="T59" fmla="*/ 381 h 381"/>
                  <a:gd name="T60" fmla="*/ 414 w 765"/>
                  <a:gd name="T61" fmla="*/ 378 h 381"/>
                  <a:gd name="T62" fmla="*/ 437 w 765"/>
                  <a:gd name="T63" fmla="*/ 373 h 381"/>
                  <a:gd name="T64" fmla="*/ 461 w 765"/>
                  <a:gd name="T65" fmla="*/ 365 h 381"/>
                  <a:gd name="T66" fmla="*/ 484 w 765"/>
                  <a:gd name="T67" fmla="*/ 353 h 381"/>
                  <a:gd name="T68" fmla="*/ 508 w 765"/>
                  <a:gd name="T69" fmla="*/ 339 h 381"/>
                  <a:gd name="T70" fmla="*/ 530 w 765"/>
                  <a:gd name="T71" fmla="*/ 322 h 381"/>
                  <a:gd name="T72" fmla="*/ 551 w 765"/>
                  <a:gd name="T73" fmla="*/ 304 h 381"/>
                  <a:gd name="T74" fmla="*/ 570 w 765"/>
                  <a:gd name="T75" fmla="*/ 283 h 381"/>
                  <a:gd name="T76" fmla="*/ 579 w 765"/>
                  <a:gd name="T77" fmla="*/ 272 h 381"/>
                  <a:gd name="T78" fmla="*/ 588 w 765"/>
                  <a:gd name="T79" fmla="*/ 258 h 381"/>
                  <a:gd name="T80" fmla="*/ 597 w 765"/>
                  <a:gd name="T81" fmla="*/ 244 h 381"/>
                  <a:gd name="T82" fmla="*/ 604 w 765"/>
                  <a:gd name="T83" fmla="*/ 228 h 381"/>
                  <a:gd name="T84" fmla="*/ 620 w 765"/>
                  <a:gd name="T85" fmla="*/ 194 h 381"/>
                  <a:gd name="T86" fmla="*/ 635 w 765"/>
                  <a:gd name="T87" fmla="*/ 158 h 381"/>
                  <a:gd name="T88" fmla="*/ 650 w 765"/>
                  <a:gd name="T89" fmla="*/ 124 h 381"/>
                  <a:gd name="T90" fmla="*/ 663 w 765"/>
                  <a:gd name="T91" fmla="*/ 91 h 381"/>
                  <a:gd name="T92" fmla="*/ 669 w 765"/>
                  <a:gd name="T93" fmla="*/ 76 h 381"/>
                  <a:gd name="T94" fmla="*/ 677 w 765"/>
                  <a:gd name="T95" fmla="*/ 63 h 381"/>
                  <a:gd name="T96" fmla="*/ 683 w 765"/>
                  <a:gd name="T97" fmla="*/ 50 h 381"/>
                  <a:gd name="T98" fmla="*/ 689 w 765"/>
                  <a:gd name="T99" fmla="*/ 41 h 381"/>
                  <a:gd name="T100" fmla="*/ 695 w 765"/>
                  <a:gd name="T101" fmla="*/ 32 h 381"/>
                  <a:gd name="T102" fmla="*/ 701 w 765"/>
                  <a:gd name="T103" fmla="*/ 26 h 381"/>
                  <a:gd name="T104" fmla="*/ 712 w 765"/>
                  <a:gd name="T105" fmla="*/ 16 h 381"/>
                  <a:gd name="T106" fmla="*/ 723 w 765"/>
                  <a:gd name="T107" fmla="*/ 9 h 381"/>
                  <a:gd name="T108" fmla="*/ 733 w 765"/>
                  <a:gd name="T109" fmla="*/ 6 h 381"/>
                  <a:gd name="T110" fmla="*/ 743 w 765"/>
                  <a:gd name="T111" fmla="*/ 4 h 381"/>
                  <a:gd name="T112" fmla="*/ 751 w 765"/>
                  <a:gd name="T113" fmla="*/ 3 h 381"/>
                  <a:gd name="T114" fmla="*/ 759 w 765"/>
                  <a:gd name="T115" fmla="*/ 3 h 381"/>
                  <a:gd name="T116" fmla="*/ 765 w 765"/>
                  <a:gd name="T117" fmla="*/ 0 h 381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765"/>
                  <a:gd name="T178" fmla="*/ 0 h 381"/>
                  <a:gd name="T179" fmla="*/ 765 w 765"/>
                  <a:gd name="T180" fmla="*/ 381 h 381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765" h="381">
                    <a:moveTo>
                      <a:pt x="0" y="0"/>
                    </a:moveTo>
                    <a:lnTo>
                      <a:pt x="6" y="2"/>
                    </a:lnTo>
                    <a:lnTo>
                      <a:pt x="13" y="3"/>
                    </a:lnTo>
                    <a:lnTo>
                      <a:pt x="23" y="4"/>
                    </a:lnTo>
                    <a:lnTo>
                      <a:pt x="34" y="5"/>
                    </a:lnTo>
                    <a:lnTo>
                      <a:pt x="46" y="9"/>
                    </a:lnTo>
                    <a:lnTo>
                      <a:pt x="59" y="16"/>
                    </a:lnTo>
                    <a:lnTo>
                      <a:pt x="71" y="26"/>
                    </a:lnTo>
                    <a:lnTo>
                      <a:pt x="78" y="32"/>
                    </a:lnTo>
                    <a:lnTo>
                      <a:pt x="84" y="41"/>
                    </a:lnTo>
                    <a:lnTo>
                      <a:pt x="90" y="50"/>
                    </a:lnTo>
                    <a:lnTo>
                      <a:pt x="97" y="63"/>
                    </a:lnTo>
                    <a:lnTo>
                      <a:pt x="103" y="76"/>
                    </a:lnTo>
                    <a:lnTo>
                      <a:pt x="110" y="91"/>
                    </a:lnTo>
                    <a:lnTo>
                      <a:pt x="124" y="124"/>
                    </a:lnTo>
                    <a:lnTo>
                      <a:pt x="137" y="158"/>
                    </a:lnTo>
                    <a:lnTo>
                      <a:pt x="152" y="194"/>
                    </a:lnTo>
                    <a:lnTo>
                      <a:pt x="168" y="228"/>
                    </a:lnTo>
                    <a:lnTo>
                      <a:pt x="176" y="244"/>
                    </a:lnTo>
                    <a:lnTo>
                      <a:pt x="185" y="258"/>
                    </a:lnTo>
                    <a:lnTo>
                      <a:pt x="193" y="272"/>
                    </a:lnTo>
                    <a:lnTo>
                      <a:pt x="203" y="283"/>
                    </a:lnTo>
                    <a:lnTo>
                      <a:pt x="224" y="304"/>
                    </a:lnTo>
                    <a:lnTo>
                      <a:pt x="246" y="322"/>
                    </a:lnTo>
                    <a:lnTo>
                      <a:pt x="269" y="339"/>
                    </a:lnTo>
                    <a:lnTo>
                      <a:pt x="294" y="353"/>
                    </a:lnTo>
                    <a:lnTo>
                      <a:pt x="318" y="365"/>
                    </a:lnTo>
                    <a:lnTo>
                      <a:pt x="343" y="373"/>
                    </a:lnTo>
                    <a:lnTo>
                      <a:pt x="367" y="378"/>
                    </a:lnTo>
                    <a:lnTo>
                      <a:pt x="390" y="381"/>
                    </a:lnTo>
                    <a:lnTo>
                      <a:pt x="414" y="378"/>
                    </a:lnTo>
                    <a:lnTo>
                      <a:pt x="437" y="373"/>
                    </a:lnTo>
                    <a:lnTo>
                      <a:pt x="461" y="365"/>
                    </a:lnTo>
                    <a:lnTo>
                      <a:pt x="484" y="353"/>
                    </a:lnTo>
                    <a:lnTo>
                      <a:pt x="508" y="339"/>
                    </a:lnTo>
                    <a:lnTo>
                      <a:pt x="530" y="322"/>
                    </a:lnTo>
                    <a:lnTo>
                      <a:pt x="551" y="304"/>
                    </a:lnTo>
                    <a:lnTo>
                      <a:pt x="570" y="283"/>
                    </a:lnTo>
                    <a:lnTo>
                      <a:pt x="579" y="272"/>
                    </a:lnTo>
                    <a:lnTo>
                      <a:pt x="588" y="258"/>
                    </a:lnTo>
                    <a:lnTo>
                      <a:pt x="597" y="244"/>
                    </a:lnTo>
                    <a:lnTo>
                      <a:pt x="604" y="228"/>
                    </a:lnTo>
                    <a:lnTo>
                      <a:pt x="620" y="194"/>
                    </a:lnTo>
                    <a:lnTo>
                      <a:pt x="635" y="158"/>
                    </a:lnTo>
                    <a:lnTo>
                      <a:pt x="650" y="124"/>
                    </a:lnTo>
                    <a:lnTo>
                      <a:pt x="663" y="91"/>
                    </a:lnTo>
                    <a:lnTo>
                      <a:pt x="669" y="76"/>
                    </a:lnTo>
                    <a:lnTo>
                      <a:pt x="677" y="63"/>
                    </a:lnTo>
                    <a:lnTo>
                      <a:pt x="683" y="50"/>
                    </a:lnTo>
                    <a:lnTo>
                      <a:pt x="689" y="41"/>
                    </a:lnTo>
                    <a:lnTo>
                      <a:pt x="695" y="32"/>
                    </a:lnTo>
                    <a:lnTo>
                      <a:pt x="701" y="26"/>
                    </a:lnTo>
                    <a:lnTo>
                      <a:pt x="712" y="16"/>
                    </a:lnTo>
                    <a:lnTo>
                      <a:pt x="723" y="9"/>
                    </a:lnTo>
                    <a:lnTo>
                      <a:pt x="733" y="6"/>
                    </a:lnTo>
                    <a:lnTo>
                      <a:pt x="743" y="4"/>
                    </a:lnTo>
                    <a:lnTo>
                      <a:pt x="751" y="3"/>
                    </a:lnTo>
                    <a:lnTo>
                      <a:pt x="759" y="3"/>
                    </a:lnTo>
                    <a:lnTo>
                      <a:pt x="765" y="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buNone/>
                </a:pPr>
                <a:endParaRPr lang="en-GB" sz="3200"/>
              </a:p>
            </p:txBody>
          </p:sp>
        </p:grpSp>
        <p:grpSp>
          <p:nvGrpSpPr>
            <p:cNvPr id="13" name="Group 31"/>
            <p:cNvGrpSpPr>
              <a:grpSpLocks/>
            </p:cNvGrpSpPr>
            <p:nvPr/>
          </p:nvGrpSpPr>
          <p:grpSpPr bwMode="auto">
            <a:xfrm rot="10800000">
              <a:off x="4007" y="908"/>
              <a:ext cx="236" cy="544"/>
              <a:chOff x="664" y="935"/>
              <a:chExt cx="780" cy="1144"/>
            </a:xfrm>
          </p:grpSpPr>
          <p:sp>
            <p:nvSpPr>
              <p:cNvPr id="10313" name="Freeform 32"/>
              <p:cNvSpPr>
                <a:spLocks/>
              </p:cNvSpPr>
              <p:nvPr/>
            </p:nvSpPr>
            <p:spPr bwMode="auto">
              <a:xfrm>
                <a:off x="664" y="935"/>
                <a:ext cx="765" cy="403"/>
              </a:xfrm>
              <a:custGeom>
                <a:avLst/>
                <a:gdLst>
                  <a:gd name="T0" fmla="*/ 0 w 765"/>
                  <a:gd name="T1" fmla="*/ 403 h 403"/>
                  <a:gd name="T2" fmla="*/ 6 w 765"/>
                  <a:gd name="T3" fmla="*/ 401 h 403"/>
                  <a:gd name="T4" fmla="*/ 14 w 765"/>
                  <a:gd name="T5" fmla="*/ 400 h 403"/>
                  <a:gd name="T6" fmla="*/ 23 w 765"/>
                  <a:gd name="T7" fmla="*/ 400 h 403"/>
                  <a:gd name="T8" fmla="*/ 34 w 765"/>
                  <a:gd name="T9" fmla="*/ 398 h 403"/>
                  <a:gd name="T10" fmla="*/ 46 w 765"/>
                  <a:gd name="T11" fmla="*/ 394 h 403"/>
                  <a:gd name="T12" fmla="*/ 58 w 765"/>
                  <a:gd name="T13" fmla="*/ 387 h 403"/>
                  <a:gd name="T14" fmla="*/ 65 w 765"/>
                  <a:gd name="T15" fmla="*/ 382 h 403"/>
                  <a:gd name="T16" fmla="*/ 71 w 765"/>
                  <a:gd name="T17" fmla="*/ 376 h 403"/>
                  <a:gd name="T18" fmla="*/ 77 w 765"/>
                  <a:gd name="T19" fmla="*/ 368 h 403"/>
                  <a:gd name="T20" fmla="*/ 83 w 765"/>
                  <a:gd name="T21" fmla="*/ 360 h 403"/>
                  <a:gd name="T22" fmla="*/ 90 w 765"/>
                  <a:gd name="T23" fmla="*/ 349 h 403"/>
                  <a:gd name="T24" fmla="*/ 97 w 765"/>
                  <a:gd name="T25" fmla="*/ 337 h 403"/>
                  <a:gd name="T26" fmla="*/ 103 w 765"/>
                  <a:gd name="T27" fmla="*/ 323 h 403"/>
                  <a:gd name="T28" fmla="*/ 109 w 765"/>
                  <a:gd name="T29" fmla="*/ 307 h 403"/>
                  <a:gd name="T30" fmla="*/ 123 w 765"/>
                  <a:gd name="T31" fmla="*/ 273 h 403"/>
                  <a:gd name="T32" fmla="*/ 137 w 765"/>
                  <a:gd name="T33" fmla="*/ 235 h 403"/>
                  <a:gd name="T34" fmla="*/ 152 w 765"/>
                  <a:gd name="T35" fmla="*/ 198 h 403"/>
                  <a:gd name="T36" fmla="*/ 168 w 765"/>
                  <a:gd name="T37" fmla="*/ 162 h 403"/>
                  <a:gd name="T38" fmla="*/ 175 w 765"/>
                  <a:gd name="T39" fmla="*/ 144 h 403"/>
                  <a:gd name="T40" fmla="*/ 184 w 765"/>
                  <a:gd name="T41" fmla="*/ 130 h 403"/>
                  <a:gd name="T42" fmla="*/ 192 w 765"/>
                  <a:gd name="T43" fmla="*/ 115 h 403"/>
                  <a:gd name="T44" fmla="*/ 202 w 765"/>
                  <a:gd name="T45" fmla="*/ 103 h 403"/>
                  <a:gd name="T46" fmla="*/ 223 w 765"/>
                  <a:gd name="T47" fmla="*/ 81 h 403"/>
                  <a:gd name="T48" fmla="*/ 245 w 765"/>
                  <a:gd name="T49" fmla="*/ 61 h 403"/>
                  <a:gd name="T50" fmla="*/ 268 w 765"/>
                  <a:gd name="T51" fmla="*/ 44 h 403"/>
                  <a:gd name="T52" fmla="*/ 293 w 765"/>
                  <a:gd name="T53" fmla="*/ 30 h 403"/>
                  <a:gd name="T54" fmla="*/ 317 w 765"/>
                  <a:gd name="T55" fmla="*/ 17 h 403"/>
                  <a:gd name="T56" fmla="*/ 342 w 765"/>
                  <a:gd name="T57" fmla="*/ 8 h 403"/>
                  <a:gd name="T58" fmla="*/ 366 w 765"/>
                  <a:gd name="T59" fmla="*/ 3 h 403"/>
                  <a:gd name="T60" fmla="*/ 389 w 765"/>
                  <a:gd name="T61" fmla="*/ 0 h 403"/>
                  <a:gd name="T62" fmla="*/ 413 w 765"/>
                  <a:gd name="T63" fmla="*/ 3 h 403"/>
                  <a:gd name="T64" fmla="*/ 436 w 765"/>
                  <a:gd name="T65" fmla="*/ 8 h 403"/>
                  <a:gd name="T66" fmla="*/ 460 w 765"/>
                  <a:gd name="T67" fmla="*/ 17 h 403"/>
                  <a:gd name="T68" fmla="*/ 484 w 765"/>
                  <a:gd name="T69" fmla="*/ 30 h 403"/>
                  <a:gd name="T70" fmla="*/ 507 w 765"/>
                  <a:gd name="T71" fmla="*/ 44 h 403"/>
                  <a:gd name="T72" fmla="*/ 529 w 765"/>
                  <a:gd name="T73" fmla="*/ 61 h 403"/>
                  <a:gd name="T74" fmla="*/ 550 w 765"/>
                  <a:gd name="T75" fmla="*/ 81 h 403"/>
                  <a:gd name="T76" fmla="*/ 569 w 765"/>
                  <a:gd name="T77" fmla="*/ 103 h 403"/>
                  <a:gd name="T78" fmla="*/ 579 w 765"/>
                  <a:gd name="T79" fmla="*/ 115 h 403"/>
                  <a:gd name="T80" fmla="*/ 588 w 765"/>
                  <a:gd name="T81" fmla="*/ 130 h 403"/>
                  <a:gd name="T82" fmla="*/ 596 w 765"/>
                  <a:gd name="T83" fmla="*/ 144 h 403"/>
                  <a:gd name="T84" fmla="*/ 605 w 765"/>
                  <a:gd name="T85" fmla="*/ 162 h 403"/>
                  <a:gd name="T86" fmla="*/ 621 w 765"/>
                  <a:gd name="T87" fmla="*/ 198 h 403"/>
                  <a:gd name="T88" fmla="*/ 635 w 765"/>
                  <a:gd name="T89" fmla="*/ 235 h 403"/>
                  <a:gd name="T90" fmla="*/ 649 w 765"/>
                  <a:gd name="T91" fmla="*/ 273 h 403"/>
                  <a:gd name="T92" fmla="*/ 662 w 765"/>
                  <a:gd name="T93" fmla="*/ 307 h 403"/>
                  <a:gd name="T94" fmla="*/ 670 w 765"/>
                  <a:gd name="T95" fmla="*/ 323 h 403"/>
                  <a:gd name="T96" fmla="*/ 676 w 765"/>
                  <a:gd name="T97" fmla="*/ 337 h 403"/>
                  <a:gd name="T98" fmla="*/ 682 w 765"/>
                  <a:gd name="T99" fmla="*/ 349 h 403"/>
                  <a:gd name="T100" fmla="*/ 688 w 765"/>
                  <a:gd name="T101" fmla="*/ 360 h 403"/>
                  <a:gd name="T102" fmla="*/ 694 w 765"/>
                  <a:gd name="T103" fmla="*/ 368 h 403"/>
                  <a:gd name="T104" fmla="*/ 700 w 765"/>
                  <a:gd name="T105" fmla="*/ 376 h 403"/>
                  <a:gd name="T106" fmla="*/ 706 w 765"/>
                  <a:gd name="T107" fmla="*/ 382 h 403"/>
                  <a:gd name="T108" fmla="*/ 711 w 765"/>
                  <a:gd name="T109" fmla="*/ 387 h 403"/>
                  <a:gd name="T110" fmla="*/ 722 w 765"/>
                  <a:gd name="T111" fmla="*/ 393 h 403"/>
                  <a:gd name="T112" fmla="*/ 733 w 765"/>
                  <a:gd name="T113" fmla="*/ 396 h 403"/>
                  <a:gd name="T114" fmla="*/ 743 w 765"/>
                  <a:gd name="T115" fmla="*/ 399 h 403"/>
                  <a:gd name="T116" fmla="*/ 752 w 765"/>
                  <a:gd name="T117" fmla="*/ 399 h 403"/>
                  <a:gd name="T118" fmla="*/ 759 w 765"/>
                  <a:gd name="T119" fmla="*/ 400 h 403"/>
                  <a:gd name="T120" fmla="*/ 765 w 765"/>
                  <a:gd name="T121" fmla="*/ 403 h 40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765"/>
                  <a:gd name="T184" fmla="*/ 0 h 403"/>
                  <a:gd name="T185" fmla="*/ 765 w 765"/>
                  <a:gd name="T186" fmla="*/ 403 h 40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765" h="403">
                    <a:moveTo>
                      <a:pt x="0" y="403"/>
                    </a:moveTo>
                    <a:lnTo>
                      <a:pt x="6" y="401"/>
                    </a:lnTo>
                    <a:lnTo>
                      <a:pt x="14" y="400"/>
                    </a:lnTo>
                    <a:lnTo>
                      <a:pt x="23" y="400"/>
                    </a:lnTo>
                    <a:lnTo>
                      <a:pt x="34" y="398"/>
                    </a:lnTo>
                    <a:lnTo>
                      <a:pt x="46" y="394"/>
                    </a:lnTo>
                    <a:lnTo>
                      <a:pt x="58" y="387"/>
                    </a:lnTo>
                    <a:lnTo>
                      <a:pt x="65" y="382"/>
                    </a:lnTo>
                    <a:lnTo>
                      <a:pt x="71" y="376"/>
                    </a:lnTo>
                    <a:lnTo>
                      <a:pt x="77" y="368"/>
                    </a:lnTo>
                    <a:lnTo>
                      <a:pt x="83" y="360"/>
                    </a:lnTo>
                    <a:lnTo>
                      <a:pt x="90" y="349"/>
                    </a:lnTo>
                    <a:lnTo>
                      <a:pt x="97" y="337"/>
                    </a:lnTo>
                    <a:lnTo>
                      <a:pt x="103" y="323"/>
                    </a:lnTo>
                    <a:lnTo>
                      <a:pt x="109" y="307"/>
                    </a:lnTo>
                    <a:lnTo>
                      <a:pt x="123" y="273"/>
                    </a:lnTo>
                    <a:lnTo>
                      <a:pt x="137" y="235"/>
                    </a:lnTo>
                    <a:lnTo>
                      <a:pt x="152" y="198"/>
                    </a:lnTo>
                    <a:lnTo>
                      <a:pt x="168" y="162"/>
                    </a:lnTo>
                    <a:lnTo>
                      <a:pt x="175" y="144"/>
                    </a:lnTo>
                    <a:lnTo>
                      <a:pt x="184" y="130"/>
                    </a:lnTo>
                    <a:lnTo>
                      <a:pt x="192" y="115"/>
                    </a:lnTo>
                    <a:lnTo>
                      <a:pt x="202" y="103"/>
                    </a:lnTo>
                    <a:lnTo>
                      <a:pt x="223" y="81"/>
                    </a:lnTo>
                    <a:lnTo>
                      <a:pt x="245" y="61"/>
                    </a:lnTo>
                    <a:lnTo>
                      <a:pt x="268" y="44"/>
                    </a:lnTo>
                    <a:lnTo>
                      <a:pt x="293" y="30"/>
                    </a:lnTo>
                    <a:lnTo>
                      <a:pt x="317" y="17"/>
                    </a:lnTo>
                    <a:lnTo>
                      <a:pt x="342" y="8"/>
                    </a:lnTo>
                    <a:lnTo>
                      <a:pt x="366" y="3"/>
                    </a:lnTo>
                    <a:lnTo>
                      <a:pt x="389" y="0"/>
                    </a:lnTo>
                    <a:lnTo>
                      <a:pt x="413" y="3"/>
                    </a:lnTo>
                    <a:lnTo>
                      <a:pt x="436" y="8"/>
                    </a:lnTo>
                    <a:lnTo>
                      <a:pt x="460" y="17"/>
                    </a:lnTo>
                    <a:lnTo>
                      <a:pt x="484" y="30"/>
                    </a:lnTo>
                    <a:lnTo>
                      <a:pt x="507" y="44"/>
                    </a:lnTo>
                    <a:lnTo>
                      <a:pt x="529" y="61"/>
                    </a:lnTo>
                    <a:lnTo>
                      <a:pt x="550" y="81"/>
                    </a:lnTo>
                    <a:lnTo>
                      <a:pt x="569" y="103"/>
                    </a:lnTo>
                    <a:lnTo>
                      <a:pt x="579" y="115"/>
                    </a:lnTo>
                    <a:lnTo>
                      <a:pt x="588" y="130"/>
                    </a:lnTo>
                    <a:lnTo>
                      <a:pt x="596" y="144"/>
                    </a:lnTo>
                    <a:lnTo>
                      <a:pt x="605" y="162"/>
                    </a:lnTo>
                    <a:lnTo>
                      <a:pt x="621" y="198"/>
                    </a:lnTo>
                    <a:lnTo>
                      <a:pt x="635" y="235"/>
                    </a:lnTo>
                    <a:lnTo>
                      <a:pt x="649" y="273"/>
                    </a:lnTo>
                    <a:lnTo>
                      <a:pt x="662" y="307"/>
                    </a:lnTo>
                    <a:lnTo>
                      <a:pt x="670" y="323"/>
                    </a:lnTo>
                    <a:lnTo>
                      <a:pt x="676" y="337"/>
                    </a:lnTo>
                    <a:lnTo>
                      <a:pt x="682" y="349"/>
                    </a:lnTo>
                    <a:lnTo>
                      <a:pt x="688" y="360"/>
                    </a:lnTo>
                    <a:lnTo>
                      <a:pt x="694" y="368"/>
                    </a:lnTo>
                    <a:lnTo>
                      <a:pt x="700" y="376"/>
                    </a:lnTo>
                    <a:lnTo>
                      <a:pt x="706" y="382"/>
                    </a:lnTo>
                    <a:lnTo>
                      <a:pt x="711" y="387"/>
                    </a:lnTo>
                    <a:lnTo>
                      <a:pt x="722" y="393"/>
                    </a:lnTo>
                    <a:lnTo>
                      <a:pt x="733" y="396"/>
                    </a:lnTo>
                    <a:lnTo>
                      <a:pt x="743" y="399"/>
                    </a:lnTo>
                    <a:lnTo>
                      <a:pt x="752" y="399"/>
                    </a:lnTo>
                    <a:lnTo>
                      <a:pt x="759" y="400"/>
                    </a:lnTo>
                    <a:lnTo>
                      <a:pt x="765" y="403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buNone/>
                </a:pPr>
                <a:endParaRPr lang="en-GB" sz="3200"/>
              </a:p>
            </p:txBody>
          </p:sp>
          <p:sp>
            <p:nvSpPr>
              <p:cNvPr id="10314" name="Freeform 33"/>
              <p:cNvSpPr>
                <a:spLocks/>
              </p:cNvSpPr>
              <p:nvPr/>
            </p:nvSpPr>
            <p:spPr bwMode="auto">
              <a:xfrm>
                <a:off x="679" y="1698"/>
                <a:ext cx="765" cy="381"/>
              </a:xfrm>
              <a:custGeom>
                <a:avLst/>
                <a:gdLst>
                  <a:gd name="T0" fmla="*/ 0 w 765"/>
                  <a:gd name="T1" fmla="*/ 0 h 381"/>
                  <a:gd name="T2" fmla="*/ 6 w 765"/>
                  <a:gd name="T3" fmla="*/ 2 h 381"/>
                  <a:gd name="T4" fmla="*/ 13 w 765"/>
                  <a:gd name="T5" fmla="*/ 3 h 381"/>
                  <a:gd name="T6" fmla="*/ 23 w 765"/>
                  <a:gd name="T7" fmla="*/ 4 h 381"/>
                  <a:gd name="T8" fmla="*/ 34 w 765"/>
                  <a:gd name="T9" fmla="*/ 5 h 381"/>
                  <a:gd name="T10" fmla="*/ 46 w 765"/>
                  <a:gd name="T11" fmla="*/ 9 h 381"/>
                  <a:gd name="T12" fmla="*/ 59 w 765"/>
                  <a:gd name="T13" fmla="*/ 16 h 381"/>
                  <a:gd name="T14" fmla="*/ 71 w 765"/>
                  <a:gd name="T15" fmla="*/ 26 h 381"/>
                  <a:gd name="T16" fmla="*/ 78 w 765"/>
                  <a:gd name="T17" fmla="*/ 32 h 381"/>
                  <a:gd name="T18" fmla="*/ 84 w 765"/>
                  <a:gd name="T19" fmla="*/ 41 h 381"/>
                  <a:gd name="T20" fmla="*/ 90 w 765"/>
                  <a:gd name="T21" fmla="*/ 50 h 381"/>
                  <a:gd name="T22" fmla="*/ 97 w 765"/>
                  <a:gd name="T23" fmla="*/ 63 h 381"/>
                  <a:gd name="T24" fmla="*/ 103 w 765"/>
                  <a:gd name="T25" fmla="*/ 76 h 381"/>
                  <a:gd name="T26" fmla="*/ 110 w 765"/>
                  <a:gd name="T27" fmla="*/ 91 h 381"/>
                  <a:gd name="T28" fmla="*/ 124 w 765"/>
                  <a:gd name="T29" fmla="*/ 124 h 381"/>
                  <a:gd name="T30" fmla="*/ 137 w 765"/>
                  <a:gd name="T31" fmla="*/ 158 h 381"/>
                  <a:gd name="T32" fmla="*/ 152 w 765"/>
                  <a:gd name="T33" fmla="*/ 194 h 381"/>
                  <a:gd name="T34" fmla="*/ 168 w 765"/>
                  <a:gd name="T35" fmla="*/ 228 h 381"/>
                  <a:gd name="T36" fmla="*/ 176 w 765"/>
                  <a:gd name="T37" fmla="*/ 244 h 381"/>
                  <a:gd name="T38" fmla="*/ 185 w 765"/>
                  <a:gd name="T39" fmla="*/ 258 h 381"/>
                  <a:gd name="T40" fmla="*/ 193 w 765"/>
                  <a:gd name="T41" fmla="*/ 272 h 381"/>
                  <a:gd name="T42" fmla="*/ 203 w 765"/>
                  <a:gd name="T43" fmla="*/ 283 h 381"/>
                  <a:gd name="T44" fmla="*/ 224 w 765"/>
                  <a:gd name="T45" fmla="*/ 304 h 381"/>
                  <a:gd name="T46" fmla="*/ 246 w 765"/>
                  <a:gd name="T47" fmla="*/ 322 h 381"/>
                  <a:gd name="T48" fmla="*/ 269 w 765"/>
                  <a:gd name="T49" fmla="*/ 339 h 381"/>
                  <a:gd name="T50" fmla="*/ 294 w 765"/>
                  <a:gd name="T51" fmla="*/ 353 h 381"/>
                  <a:gd name="T52" fmla="*/ 318 w 765"/>
                  <a:gd name="T53" fmla="*/ 365 h 381"/>
                  <a:gd name="T54" fmla="*/ 343 w 765"/>
                  <a:gd name="T55" fmla="*/ 373 h 381"/>
                  <a:gd name="T56" fmla="*/ 367 w 765"/>
                  <a:gd name="T57" fmla="*/ 378 h 381"/>
                  <a:gd name="T58" fmla="*/ 390 w 765"/>
                  <a:gd name="T59" fmla="*/ 381 h 381"/>
                  <a:gd name="T60" fmla="*/ 414 w 765"/>
                  <a:gd name="T61" fmla="*/ 378 h 381"/>
                  <a:gd name="T62" fmla="*/ 437 w 765"/>
                  <a:gd name="T63" fmla="*/ 373 h 381"/>
                  <a:gd name="T64" fmla="*/ 461 w 765"/>
                  <a:gd name="T65" fmla="*/ 365 h 381"/>
                  <a:gd name="T66" fmla="*/ 484 w 765"/>
                  <a:gd name="T67" fmla="*/ 353 h 381"/>
                  <a:gd name="T68" fmla="*/ 508 w 765"/>
                  <a:gd name="T69" fmla="*/ 339 h 381"/>
                  <a:gd name="T70" fmla="*/ 530 w 765"/>
                  <a:gd name="T71" fmla="*/ 322 h 381"/>
                  <a:gd name="T72" fmla="*/ 551 w 765"/>
                  <a:gd name="T73" fmla="*/ 304 h 381"/>
                  <a:gd name="T74" fmla="*/ 570 w 765"/>
                  <a:gd name="T75" fmla="*/ 283 h 381"/>
                  <a:gd name="T76" fmla="*/ 579 w 765"/>
                  <a:gd name="T77" fmla="*/ 272 h 381"/>
                  <a:gd name="T78" fmla="*/ 588 w 765"/>
                  <a:gd name="T79" fmla="*/ 258 h 381"/>
                  <a:gd name="T80" fmla="*/ 597 w 765"/>
                  <a:gd name="T81" fmla="*/ 244 h 381"/>
                  <a:gd name="T82" fmla="*/ 604 w 765"/>
                  <a:gd name="T83" fmla="*/ 228 h 381"/>
                  <a:gd name="T84" fmla="*/ 620 w 765"/>
                  <a:gd name="T85" fmla="*/ 194 h 381"/>
                  <a:gd name="T86" fmla="*/ 635 w 765"/>
                  <a:gd name="T87" fmla="*/ 158 h 381"/>
                  <a:gd name="T88" fmla="*/ 650 w 765"/>
                  <a:gd name="T89" fmla="*/ 124 h 381"/>
                  <a:gd name="T90" fmla="*/ 663 w 765"/>
                  <a:gd name="T91" fmla="*/ 91 h 381"/>
                  <a:gd name="T92" fmla="*/ 669 w 765"/>
                  <a:gd name="T93" fmla="*/ 76 h 381"/>
                  <a:gd name="T94" fmla="*/ 677 w 765"/>
                  <a:gd name="T95" fmla="*/ 63 h 381"/>
                  <a:gd name="T96" fmla="*/ 683 w 765"/>
                  <a:gd name="T97" fmla="*/ 50 h 381"/>
                  <a:gd name="T98" fmla="*/ 689 w 765"/>
                  <a:gd name="T99" fmla="*/ 41 h 381"/>
                  <a:gd name="T100" fmla="*/ 695 w 765"/>
                  <a:gd name="T101" fmla="*/ 32 h 381"/>
                  <a:gd name="T102" fmla="*/ 701 w 765"/>
                  <a:gd name="T103" fmla="*/ 26 h 381"/>
                  <a:gd name="T104" fmla="*/ 712 w 765"/>
                  <a:gd name="T105" fmla="*/ 16 h 381"/>
                  <a:gd name="T106" fmla="*/ 723 w 765"/>
                  <a:gd name="T107" fmla="*/ 9 h 381"/>
                  <a:gd name="T108" fmla="*/ 733 w 765"/>
                  <a:gd name="T109" fmla="*/ 6 h 381"/>
                  <a:gd name="T110" fmla="*/ 743 w 765"/>
                  <a:gd name="T111" fmla="*/ 4 h 381"/>
                  <a:gd name="T112" fmla="*/ 751 w 765"/>
                  <a:gd name="T113" fmla="*/ 3 h 381"/>
                  <a:gd name="T114" fmla="*/ 759 w 765"/>
                  <a:gd name="T115" fmla="*/ 3 h 381"/>
                  <a:gd name="T116" fmla="*/ 765 w 765"/>
                  <a:gd name="T117" fmla="*/ 0 h 381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765"/>
                  <a:gd name="T178" fmla="*/ 0 h 381"/>
                  <a:gd name="T179" fmla="*/ 765 w 765"/>
                  <a:gd name="T180" fmla="*/ 381 h 381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765" h="381">
                    <a:moveTo>
                      <a:pt x="0" y="0"/>
                    </a:moveTo>
                    <a:lnTo>
                      <a:pt x="6" y="2"/>
                    </a:lnTo>
                    <a:lnTo>
                      <a:pt x="13" y="3"/>
                    </a:lnTo>
                    <a:lnTo>
                      <a:pt x="23" y="4"/>
                    </a:lnTo>
                    <a:lnTo>
                      <a:pt x="34" y="5"/>
                    </a:lnTo>
                    <a:lnTo>
                      <a:pt x="46" y="9"/>
                    </a:lnTo>
                    <a:lnTo>
                      <a:pt x="59" y="16"/>
                    </a:lnTo>
                    <a:lnTo>
                      <a:pt x="71" y="26"/>
                    </a:lnTo>
                    <a:lnTo>
                      <a:pt x="78" y="32"/>
                    </a:lnTo>
                    <a:lnTo>
                      <a:pt x="84" y="41"/>
                    </a:lnTo>
                    <a:lnTo>
                      <a:pt x="90" y="50"/>
                    </a:lnTo>
                    <a:lnTo>
                      <a:pt x="97" y="63"/>
                    </a:lnTo>
                    <a:lnTo>
                      <a:pt x="103" y="76"/>
                    </a:lnTo>
                    <a:lnTo>
                      <a:pt x="110" y="91"/>
                    </a:lnTo>
                    <a:lnTo>
                      <a:pt x="124" y="124"/>
                    </a:lnTo>
                    <a:lnTo>
                      <a:pt x="137" y="158"/>
                    </a:lnTo>
                    <a:lnTo>
                      <a:pt x="152" y="194"/>
                    </a:lnTo>
                    <a:lnTo>
                      <a:pt x="168" y="228"/>
                    </a:lnTo>
                    <a:lnTo>
                      <a:pt x="176" y="244"/>
                    </a:lnTo>
                    <a:lnTo>
                      <a:pt x="185" y="258"/>
                    </a:lnTo>
                    <a:lnTo>
                      <a:pt x="193" y="272"/>
                    </a:lnTo>
                    <a:lnTo>
                      <a:pt x="203" y="283"/>
                    </a:lnTo>
                    <a:lnTo>
                      <a:pt x="224" y="304"/>
                    </a:lnTo>
                    <a:lnTo>
                      <a:pt x="246" y="322"/>
                    </a:lnTo>
                    <a:lnTo>
                      <a:pt x="269" y="339"/>
                    </a:lnTo>
                    <a:lnTo>
                      <a:pt x="294" y="353"/>
                    </a:lnTo>
                    <a:lnTo>
                      <a:pt x="318" y="365"/>
                    </a:lnTo>
                    <a:lnTo>
                      <a:pt x="343" y="373"/>
                    </a:lnTo>
                    <a:lnTo>
                      <a:pt x="367" y="378"/>
                    </a:lnTo>
                    <a:lnTo>
                      <a:pt x="390" y="381"/>
                    </a:lnTo>
                    <a:lnTo>
                      <a:pt x="414" y="378"/>
                    </a:lnTo>
                    <a:lnTo>
                      <a:pt x="437" y="373"/>
                    </a:lnTo>
                    <a:lnTo>
                      <a:pt x="461" y="365"/>
                    </a:lnTo>
                    <a:lnTo>
                      <a:pt x="484" y="353"/>
                    </a:lnTo>
                    <a:lnTo>
                      <a:pt x="508" y="339"/>
                    </a:lnTo>
                    <a:lnTo>
                      <a:pt x="530" y="322"/>
                    </a:lnTo>
                    <a:lnTo>
                      <a:pt x="551" y="304"/>
                    </a:lnTo>
                    <a:lnTo>
                      <a:pt x="570" y="283"/>
                    </a:lnTo>
                    <a:lnTo>
                      <a:pt x="579" y="272"/>
                    </a:lnTo>
                    <a:lnTo>
                      <a:pt x="588" y="258"/>
                    </a:lnTo>
                    <a:lnTo>
                      <a:pt x="597" y="244"/>
                    </a:lnTo>
                    <a:lnTo>
                      <a:pt x="604" y="228"/>
                    </a:lnTo>
                    <a:lnTo>
                      <a:pt x="620" y="194"/>
                    </a:lnTo>
                    <a:lnTo>
                      <a:pt x="635" y="158"/>
                    </a:lnTo>
                    <a:lnTo>
                      <a:pt x="650" y="124"/>
                    </a:lnTo>
                    <a:lnTo>
                      <a:pt x="663" y="91"/>
                    </a:lnTo>
                    <a:lnTo>
                      <a:pt x="669" y="76"/>
                    </a:lnTo>
                    <a:lnTo>
                      <a:pt x="677" y="63"/>
                    </a:lnTo>
                    <a:lnTo>
                      <a:pt x="683" y="50"/>
                    </a:lnTo>
                    <a:lnTo>
                      <a:pt x="689" y="41"/>
                    </a:lnTo>
                    <a:lnTo>
                      <a:pt x="695" y="32"/>
                    </a:lnTo>
                    <a:lnTo>
                      <a:pt x="701" y="26"/>
                    </a:lnTo>
                    <a:lnTo>
                      <a:pt x="712" y="16"/>
                    </a:lnTo>
                    <a:lnTo>
                      <a:pt x="723" y="9"/>
                    </a:lnTo>
                    <a:lnTo>
                      <a:pt x="733" y="6"/>
                    </a:lnTo>
                    <a:lnTo>
                      <a:pt x="743" y="4"/>
                    </a:lnTo>
                    <a:lnTo>
                      <a:pt x="751" y="3"/>
                    </a:lnTo>
                    <a:lnTo>
                      <a:pt x="759" y="3"/>
                    </a:lnTo>
                    <a:lnTo>
                      <a:pt x="765" y="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buNone/>
                </a:pPr>
                <a:endParaRPr lang="en-GB" sz="3200"/>
              </a:p>
            </p:txBody>
          </p:sp>
        </p:grpSp>
        <p:grpSp>
          <p:nvGrpSpPr>
            <p:cNvPr id="14" name="Group 34"/>
            <p:cNvGrpSpPr>
              <a:grpSpLocks/>
            </p:cNvGrpSpPr>
            <p:nvPr/>
          </p:nvGrpSpPr>
          <p:grpSpPr bwMode="auto">
            <a:xfrm rot="10800000">
              <a:off x="3776" y="908"/>
              <a:ext cx="236" cy="544"/>
              <a:chOff x="664" y="935"/>
              <a:chExt cx="780" cy="1144"/>
            </a:xfrm>
          </p:grpSpPr>
          <p:sp>
            <p:nvSpPr>
              <p:cNvPr id="10311" name="Freeform 35"/>
              <p:cNvSpPr>
                <a:spLocks/>
              </p:cNvSpPr>
              <p:nvPr/>
            </p:nvSpPr>
            <p:spPr bwMode="auto">
              <a:xfrm>
                <a:off x="664" y="935"/>
                <a:ext cx="765" cy="403"/>
              </a:xfrm>
              <a:custGeom>
                <a:avLst/>
                <a:gdLst>
                  <a:gd name="T0" fmla="*/ 0 w 765"/>
                  <a:gd name="T1" fmla="*/ 403 h 403"/>
                  <a:gd name="T2" fmla="*/ 6 w 765"/>
                  <a:gd name="T3" fmla="*/ 401 h 403"/>
                  <a:gd name="T4" fmla="*/ 14 w 765"/>
                  <a:gd name="T5" fmla="*/ 400 h 403"/>
                  <a:gd name="T6" fmla="*/ 23 w 765"/>
                  <a:gd name="T7" fmla="*/ 400 h 403"/>
                  <a:gd name="T8" fmla="*/ 34 w 765"/>
                  <a:gd name="T9" fmla="*/ 398 h 403"/>
                  <a:gd name="T10" fmla="*/ 46 w 765"/>
                  <a:gd name="T11" fmla="*/ 394 h 403"/>
                  <a:gd name="T12" fmla="*/ 58 w 765"/>
                  <a:gd name="T13" fmla="*/ 387 h 403"/>
                  <a:gd name="T14" fmla="*/ 65 w 765"/>
                  <a:gd name="T15" fmla="*/ 382 h 403"/>
                  <a:gd name="T16" fmla="*/ 71 w 765"/>
                  <a:gd name="T17" fmla="*/ 376 h 403"/>
                  <a:gd name="T18" fmla="*/ 77 w 765"/>
                  <a:gd name="T19" fmla="*/ 368 h 403"/>
                  <a:gd name="T20" fmla="*/ 83 w 765"/>
                  <a:gd name="T21" fmla="*/ 360 h 403"/>
                  <a:gd name="T22" fmla="*/ 90 w 765"/>
                  <a:gd name="T23" fmla="*/ 349 h 403"/>
                  <a:gd name="T24" fmla="*/ 97 w 765"/>
                  <a:gd name="T25" fmla="*/ 337 h 403"/>
                  <a:gd name="T26" fmla="*/ 103 w 765"/>
                  <a:gd name="T27" fmla="*/ 323 h 403"/>
                  <a:gd name="T28" fmla="*/ 109 w 765"/>
                  <a:gd name="T29" fmla="*/ 307 h 403"/>
                  <a:gd name="T30" fmla="*/ 123 w 765"/>
                  <a:gd name="T31" fmla="*/ 273 h 403"/>
                  <a:gd name="T32" fmla="*/ 137 w 765"/>
                  <a:gd name="T33" fmla="*/ 235 h 403"/>
                  <a:gd name="T34" fmla="*/ 152 w 765"/>
                  <a:gd name="T35" fmla="*/ 198 h 403"/>
                  <a:gd name="T36" fmla="*/ 168 w 765"/>
                  <a:gd name="T37" fmla="*/ 162 h 403"/>
                  <a:gd name="T38" fmla="*/ 175 w 765"/>
                  <a:gd name="T39" fmla="*/ 144 h 403"/>
                  <a:gd name="T40" fmla="*/ 184 w 765"/>
                  <a:gd name="T41" fmla="*/ 130 h 403"/>
                  <a:gd name="T42" fmla="*/ 192 w 765"/>
                  <a:gd name="T43" fmla="*/ 115 h 403"/>
                  <a:gd name="T44" fmla="*/ 202 w 765"/>
                  <a:gd name="T45" fmla="*/ 103 h 403"/>
                  <a:gd name="T46" fmla="*/ 223 w 765"/>
                  <a:gd name="T47" fmla="*/ 81 h 403"/>
                  <a:gd name="T48" fmla="*/ 245 w 765"/>
                  <a:gd name="T49" fmla="*/ 61 h 403"/>
                  <a:gd name="T50" fmla="*/ 268 w 765"/>
                  <a:gd name="T51" fmla="*/ 44 h 403"/>
                  <a:gd name="T52" fmla="*/ 293 w 765"/>
                  <a:gd name="T53" fmla="*/ 30 h 403"/>
                  <a:gd name="T54" fmla="*/ 317 w 765"/>
                  <a:gd name="T55" fmla="*/ 17 h 403"/>
                  <a:gd name="T56" fmla="*/ 342 w 765"/>
                  <a:gd name="T57" fmla="*/ 8 h 403"/>
                  <a:gd name="T58" fmla="*/ 366 w 765"/>
                  <a:gd name="T59" fmla="*/ 3 h 403"/>
                  <a:gd name="T60" fmla="*/ 389 w 765"/>
                  <a:gd name="T61" fmla="*/ 0 h 403"/>
                  <a:gd name="T62" fmla="*/ 413 w 765"/>
                  <a:gd name="T63" fmla="*/ 3 h 403"/>
                  <a:gd name="T64" fmla="*/ 436 w 765"/>
                  <a:gd name="T65" fmla="*/ 8 h 403"/>
                  <a:gd name="T66" fmla="*/ 460 w 765"/>
                  <a:gd name="T67" fmla="*/ 17 h 403"/>
                  <a:gd name="T68" fmla="*/ 484 w 765"/>
                  <a:gd name="T69" fmla="*/ 30 h 403"/>
                  <a:gd name="T70" fmla="*/ 507 w 765"/>
                  <a:gd name="T71" fmla="*/ 44 h 403"/>
                  <a:gd name="T72" fmla="*/ 529 w 765"/>
                  <a:gd name="T73" fmla="*/ 61 h 403"/>
                  <a:gd name="T74" fmla="*/ 550 w 765"/>
                  <a:gd name="T75" fmla="*/ 81 h 403"/>
                  <a:gd name="T76" fmla="*/ 569 w 765"/>
                  <a:gd name="T77" fmla="*/ 103 h 403"/>
                  <a:gd name="T78" fmla="*/ 579 w 765"/>
                  <a:gd name="T79" fmla="*/ 115 h 403"/>
                  <a:gd name="T80" fmla="*/ 588 w 765"/>
                  <a:gd name="T81" fmla="*/ 130 h 403"/>
                  <a:gd name="T82" fmla="*/ 596 w 765"/>
                  <a:gd name="T83" fmla="*/ 144 h 403"/>
                  <a:gd name="T84" fmla="*/ 605 w 765"/>
                  <a:gd name="T85" fmla="*/ 162 h 403"/>
                  <a:gd name="T86" fmla="*/ 621 w 765"/>
                  <a:gd name="T87" fmla="*/ 198 h 403"/>
                  <a:gd name="T88" fmla="*/ 635 w 765"/>
                  <a:gd name="T89" fmla="*/ 235 h 403"/>
                  <a:gd name="T90" fmla="*/ 649 w 765"/>
                  <a:gd name="T91" fmla="*/ 273 h 403"/>
                  <a:gd name="T92" fmla="*/ 662 w 765"/>
                  <a:gd name="T93" fmla="*/ 307 h 403"/>
                  <a:gd name="T94" fmla="*/ 670 w 765"/>
                  <a:gd name="T95" fmla="*/ 323 h 403"/>
                  <a:gd name="T96" fmla="*/ 676 w 765"/>
                  <a:gd name="T97" fmla="*/ 337 h 403"/>
                  <a:gd name="T98" fmla="*/ 682 w 765"/>
                  <a:gd name="T99" fmla="*/ 349 h 403"/>
                  <a:gd name="T100" fmla="*/ 688 w 765"/>
                  <a:gd name="T101" fmla="*/ 360 h 403"/>
                  <a:gd name="T102" fmla="*/ 694 w 765"/>
                  <a:gd name="T103" fmla="*/ 368 h 403"/>
                  <a:gd name="T104" fmla="*/ 700 w 765"/>
                  <a:gd name="T105" fmla="*/ 376 h 403"/>
                  <a:gd name="T106" fmla="*/ 706 w 765"/>
                  <a:gd name="T107" fmla="*/ 382 h 403"/>
                  <a:gd name="T108" fmla="*/ 711 w 765"/>
                  <a:gd name="T109" fmla="*/ 387 h 403"/>
                  <a:gd name="T110" fmla="*/ 722 w 765"/>
                  <a:gd name="T111" fmla="*/ 393 h 403"/>
                  <a:gd name="T112" fmla="*/ 733 w 765"/>
                  <a:gd name="T113" fmla="*/ 396 h 403"/>
                  <a:gd name="T114" fmla="*/ 743 w 765"/>
                  <a:gd name="T115" fmla="*/ 399 h 403"/>
                  <a:gd name="T116" fmla="*/ 752 w 765"/>
                  <a:gd name="T117" fmla="*/ 399 h 403"/>
                  <a:gd name="T118" fmla="*/ 759 w 765"/>
                  <a:gd name="T119" fmla="*/ 400 h 403"/>
                  <a:gd name="T120" fmla="*/ 765 w 765"/>
                  <a:gd name="T121" fmla="*/ 403 h 40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765"/>
                  <a:gd name="T184" fmla="*/ 0 h 403"/>
                  <a:gd name="T185" fmla="*/ 765 w 765"/>
                  <a:gd name="T186" fmla="*/ 403 h 40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765" h="403">
                    <a:moveTo>
                      <a:pt x="0" y="403"/>
                    </a:moveTo>
                    <a:lnTo>
                      <a:pt x="6" y="401"/>
                    </a:lnTo>
                    <a:lnTo>
                      <a:pt x="14" y="400"/>
                    </a:lnTo>
                    <a:lnTo>
                      <a:pt x="23" y="400"/>
                    </a:lnTo>
                    <a:lnTo>
                      <a:pt x="34" y="398"/>
                    </a:lnTo>
                    <a:lnTo>
                      <a:pt x="46" y="394"/>
                    </a:lnTo>
                    <a:lnTo>
                      <a:pt x="58" y="387"/>
                    </a:lnTo>
                    <a:lnTo>
                      <a:pt x="65" y="382"/>
                    </a:lnTo>
                    <a:lnTo>
                      <a:pt x="71" y="376"/>
                    </a:lnTo>
                    <a:lnTo>
                      <a:pt x="77" y="368"/>
                    </a:lnTo>
                    <a:lnTo>
                      <a:pt x="83" y="360"/>
                    </a:lnTo>
                    <a:lnTo>
                      <a:pt x="90" y="349"/>
                    </a:lnTo>
                    <a:lnTo>
                      <a:pt x="97" y="337"/>
                    </a:lnTo>
                    <a:lnTo>
                      <a:pt x="103" y="323"/>
                    </a:lnTo>
                    <a:lnTo>
                      <a:pt x="109" y="307"/>
                    </a:lnTo>
                    <a:lnTo>
                      <a:pt x="123" y="273"/>
                    </a:lnTo>
                    <a:lnTo>
                      <a:pt x="137" y="235"/>
                    </a:lnTo>
                    <a:lnTo>
                      <a:pt x="152" y="198"/>
                    </a:lnTo>
                    <a:lnTo>
                      <a:pt x="168" y="162"/>
                    </a:lnTo>
                    <a:lnTo>
                      <a:pt x="175" y="144"/>
                    </a:lnTo>
                    <a:lnTo>
                      <a:pt x="184" y="130"/>
                    </a:lnTo>
                    <a:lnTo>
                      <a:pt x="192" y="115"/>
                    </a:lnTo>
                    <a:lnTo>
                      <a:pt x="202" y="103"/>
                    </a:lnTo>
                    <a:lnTo>
                      <a:pt x="223" y="81"/>
                    </a:lnTo>
                    <a:lnTo>
                      <a:pt x="245" y="61"/>
                    </a:lnTo>
                    <a:lnTo>
                      <a:pt x="268" y="44"/>
                    </a:lnTo>
                    <a:lnTo>
                      <a:pt x="293" y="30"/>
                    </a:lnTo>
                    <a:lnTo>
                      <a:pt x="317" y="17"/>
                    </a:lnTo>
                    <a:lnTo>
                      <a:pt x="342" y="8"/>
                    </a:lnTo>
                    <a:lnTo>
                      <a:pt x="366" y="3"/>
                    </a:lnTo>
                    <a:lnTo>
                      <a:pt x="389" y="0"/>
                    </a:lnTo>
                    <a:lnTo>
                      <a:pt x="413" y="3"/>
                    </a:lnTo>
                    <a:lnTo>
                      <a:pt x="436" y="8"/>
                    </a:lnTo>
                    <a:lnTo>
                      <a:pt x="460" y="17"/>
                    </a:lnTo>
                    <a:lnTo>
                      <a:pt x="484" y="30"/>
                    </a:lnTo>
                    <a:lnTo>
                      <a:pt x="507" y="44"/>
                    </a:lnTo>
                    <a:lnTo>
                      <a:pt x="529" y="61"/>
                    </a:lnTo>
                    <a:lnTo>
                      <a:pt x="550" y="81"/>
                    </a:lnTo>
                    <a:lnTo>
                      <a:pt x="569" y="103"/>
                    </a:lnTo>
                    <a:lnTo>
                      <a:pt x="579" y="115"/>
                    </a:lnTo>
                    <a:lnTo>
                      <a:pt x="588" y="130"/>
                    </a:lnTo>
                    <a:lnTo>
                      <a:pt x="596" y="144"/>
                    </a:lnTo>
                    <a:lnTo>
                      <a:pt x="605" y="162"/>
                    </a:lnTo>
                    <a:lnTo>
                      <a:pt x="621" y="198"/>
                    </a:lnTo>
                    <a:lnTo>
                      <a:pt x="635" y="235"/>
                    </a:lnTo>
                    <a:lnTo>
                      <a:pt x="649" y="273"/>
                    </a:lnTo>
                    <a:lnTo>
                      <a:pt x="662" y="307"/>
                    </a:lnTo>
                    <a:lnTo>
                      <a:pt x="670" y="323"/>
                    </a:lnTo>
                    <a:lnTo>
                      <a:pt x="676" y="337"/>
                    </a:lnTo>
                    <a:lnTo>
                      <a:pt x="682" y="349"/>
                    </a:lnTo>
                    <a:lnTo>
                      <a:pt x="688" y="360"/>
                    </a:lnTo>
                    <a:lnTo>
                      <a:pt x="694" y="368"/>
                    </a:lnTo>
                    <a:lnTo>
                      <a:pt x="700" y="376"/>
                    </a:lnTo>
                    <a:lnTo>
                      <a:pt x="706" y="382"/>
                    </a:lnTo>
                    <a:lnTo>
                      <a:pt x="711" y="387"/>
                    </a:lnTo>
                    <a:lnTo>
                      <a:pt x="722" y="393"/>
                    </a:lnTo>
                    <a:lnTo>
                      <a:pt x="733" y="396"/>
                    </a:lnTo>
                    <a:lnTo>
                      <a:pt x="743" y="399"/>
                    </a:lnTo>
                    <a:lnTo>
                      <a:pt x="752" y="399"/>
                    </a:lnTo>
                    <a:lnTo>
                      <a:pt x="759" y="400"/>
                    </a:lnTo>
                    <a:lnTo>
                      <a:pt x="765" y="403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buNone/>
                </a:pPr>
                <a:endParaRPr lang="en-GB" sz="3200"/>
              </a:p>
            </p:txBody>
          </p:sp>
          <p:sp>
            <p:nvSpPr>
              <p:cNvPr id="10312" name="Freeform 36"/>
              <p:cNvSpPr>
                <a:spLocks/>
              </p:cNvSpPr>
              <p:nvPr/>
            </p:nvSpPr>
            <p:spPr bwMode="auto">
              <a:xfrm>
                <a:off x="679" y="1698"/>
                <a:ext cx="765" cy="381"/>
              </a:xfrm>
              <a:custGeom>
                <a:avLst/>
                <a:gdLst>
                  <a:gd name="T0" fmla="*/ 0 w 765"/>
                  <a:gd name="T1" fmla="*/ 0 h 381"/>
                  <a:gd name="T2" fmla="*/ 6 w 765"/>
                  <a:gd name="T3" fmla="*/ 2 h 381"/>
                  <a:gd name="T4" fmla="*/ 13 w 765"/>
                  <a:gd name="T5" fmla="*/ 3 h 381"/>
                  <a:gd name="T6" fmla="*/ 23 w 765"/>
                  <a:gd name="T7" fmla="*/ 4 h 381"/>
                  <a:gd name="T8" fmla="*/ 34 w 765"/>
                  <a:gd name="T9" fmla="*/ 5 h 381"/>
                  <a:gd name="T10" fmla="*/ 46 w 765"/>
                  <a:gd name="T11" fmla="*/ 9 h 381"/>
                  <a:gd name="T12" fmla="*/ 59 w 765"/>
                  <a:gd name="T13" fmla="*/ 16 h 381"/>
                  <a:gd name="T14" fmla="*/ 71 w 765"/>
                  <a:gd name="T15" fmla="*/ 26 h 381"/>
                  <a:gd name="T16" fmla="*/ 78 w 765"/>
                  <a:gd name="T17" fmla="*/ 32 h 381"/>
                  <a:gd name="T18" fmla="*/ 84 w 765"/>
                  <a:gd name="T19" fmla="*/ 41 h 381"/>
                  <a:gd name="T20" fmla="*/ 90 w 765"/>
                  <a:gd name="T21" fmla="*/ 50 h 381"/>
                  <a:gd name="T22" fmla="*/ 97 w 765"/>
                  <a:gd name="T23" fmla="*/ 63 h 381"/>
                  <a:gd name="T24" fmla="*/ 103 w 765"/>
                  <a:gd name="T25" fmla="*/ 76 h 381"/>
                  <a:gd name="T26" fmla="*/ 110 w 765"/>
                  <a:gd name="T27" fmla="*/ 91 h 381"/>
                  <a:gd name="T28" fmla="*/ 124 w 765"/>
                  <a:gd name="T29" fmla="*/ 124 h 381"/>
                  <a:gd name="T30" fmla="*/ 137 w 765"/>
                  <a:gd name="T31" fmla="*/ 158 h 381"/>
                  <a:gd name="T32" fmla="*/ 152 w 765"/>
                  <a:gd name="T33" fmla="*/ 194 h 381"/>
                  <a:gd name="T34" fmla="*/ 168 w 765"/>
                  <a:gd name="T35" fmla="*/ 228 h 381"/>
                  <a:gd name="T36" fmla="*/ 176 w 765"/>
                  <a:gd name="T37" fmla="*/ 244 h 381"/>
                  <a:gd name="T38" fmla="*/ 185 w 765"/>
                  <a:gd name="T39" fmla="*/ 258 h 381"/>
                  <a:gd name="T40" fmla="*/ 193 w 765"/>
                  <a:gd name="T41" fmla="*/ 272 h 381"/>
                  <a:gd name="T42" fmla="*/ 203 w 765"/>
                  <a:gd name="T43" fmla="*/ 283 h 381"/>
                  <a:gd name="T44" fmla="*/ 224 w 765"/>
                  <a:gd name="T45" fmla="*/ 304 h 381"/>
                  <a:gd name="T46" fmla="*/ 246 w 765"/>
                  <a:gd name="T47" fmla="*/ 322 h 381"/>
                  <a:gd name="T48" fmla="*/ 269 w 765"/>
                  <a:gd name="T49" fmla="*/ 339 h 381"/>
                  <a:gd name="T50" fmla="*/ 294 w 765"/>
                  <a:gd name="T51" fmla="*/ 353 h 381"/>
                  <a:gd name="T52" fmla="*/ 318 w 765"/>
                  <a:gd name="T53" fmla="*/ 365 h 381"/>
                  <a:gd name="T54" fmla="*/ 343 w 765"/>
                  <a:gd name="T55" fmla="*/ 373 h 381"/>
                  <a:gd name="T56" fmla="*/ 367 w 765"/>
                  <a:gd name="T57" fmla="*/ 378 h 381"/>
                  <a:gd name="T58" fmla="*/ 390 w 765"/>
                  <a:gd name="T59" fmla="*/ 381 h 381"/>
                  <a:gd name="T60" fmla="*/ 414 w 765"/>
                  <a:gd name="T61" fmla="*/ 378 h 381"/>
                  <a:gd name="T62" fmla="*/ 437 w 765"/>
                  <a:gd name="T63" fmla="*/ 373 h 381"/>
                  <a:gd name="T64" fmla="*/ 461 w 765"/>
                  <a:gd name="T65" fmla="*/ 365 h 381"/>
                  <a:gd name="T66" fmla="*/ 484 w 765"/>
                  <a:gd name="T67" fmla="*/ 353 h 381"/>
                  <a:gd name="T68" fmla="*/ 508 w 765"/>
                  <a:gd name="T69" fmla="*/ 339 h 381"/>
                  <a:gd name="T70" fmla="*/ 530 w 765"/>
                  <a:gd name="T71" fmla="*/ 322 h 381"/>
                  <a:gd name="T72" fmla="*/ 551 w 765"/>
                  <a:gd name="T73" fmla="*/ 304 h 381"/>
                  <a:gd name="T74" fmla="*/ 570 w 765"/>
                  <a:gd name="T75" fmla="*/ 283 h 381"/>
                  <a:gd name="T76" fmla="*/ 579 w 765"/>
                  <a:gd name="T77" fmla="*/ 272 h 381"/>
                  <a:gd name="T78" fmla="*/ 588 w 765"/>
                  <a:gd name="T79" fmla="*/ 258 h 381"/>
                  <a:gd name="T80" fmla="*/ 597 w 765"/>
                  <a:gd name="T81" fmla="*/ 244 h 381"/>
                  <a:gd name="T82" fmla="*/ 604 w 765"/>
                  <a:gd name="T83" fmla="*/ 228 h 381"/>
                  <a:gd name="T84" fmla="*/ 620 w 765"/>
                  <a:gd name="T85" fmla="*/ 194 h 381"/>
                  <a:gd name="T86" fmla="*/ 635 w 765"/>
                  <a:gd name="T87" fmla="*/ 158 h 381"/>
                  <a:gd name="T88" fmla="*/ 650 w 765"/>
                  <a:gd name="T89" fmla="*/ 124 h 381"/>
                  <a:gd name="T90" fmla="*/ 663 w 765"/>
                  <a:gd name="T91" fmla="*/ 91 h 381"/>
                  <a:gd name="T92" fmla="*/ 669 w 765"/>
                  <a:gd name="T93" fmla="*/ 76 h 381"/>
                  <a:gd name="T94" fmla="*/ 677 w 765"/>
                  <a:gd name="T95" fmla="*/ 63 h 381"/>
                  <a:gd name="T96" fmla="*/ 683 w 765"/>
                  <a:gd name="T97" fmla="*/ 50 h 381"/>
                  <a:gd name="T98" fmla="*/ 689 w 765"/>
                  <a:gd name="T99" fmla="*/ 41 h 381"/>
                  <a:gd name="T100" fmla="*/ 695 w 765"/>
                  <a:gd name="T101" fmla="*/ 32 h 381"/>
                  <a:gd name="T102" fmla="*/ 701 w 765"/>
                  <a:gd name="T103" fmla="*/ 26 h 381"/>
                  <a:gd name="T104" fmla="*/ 712 w 765"/>
                  <a:gd name="T105" fmla="*/ 16 h 381"/>
                  <a:gd name="T106" fmla="*/ 723 w 765"/>
                  <a:gd name="T107" fmla="*/ 9 h 381"/>
                  <a:gd name="T108" fmla="*/ 733 w 765"/>
                  <a:gd name="T109" fmla="*/ 6 h 381"/>
                  <a:gd name="T110" fmla="*/ 743 w 765"/>
                  <a:gd name="T111" fmla="*/ 4 h 381"/>
                  <a:gd name="T112" fmla="*/ 751 w 765"/>
                  <a:gd name="T113" fmla="*/ 3 h 381"/>
                  <a:gd name="T114" fmla="*/ 759 w 765"/>
                  <a:gd name="T115" fmla="*/ 3 h 381"/>
                  <a:gd name="T116" fmla="*/ 765 w 765"/>
                  <a:gd name="T117" fmla="*/ 0 h 381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765"/>
                  <a:gd name="T178" fmla="*/ 0 h 381"/>
                  <a:gd name="T179" fmla="*/ 765 w 765"/>
                  <a:gd name="T180" fmla="*/ 381 h 381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765" h="381">
                    <a:moveTo>
                      <a:pt x="0" y="0"/>
                    </a:moveTo>
                    <a:lnTo>
                      <a:pt x="6" y="2"/>
                    </a:lnTo>
                    <a:lnTo>
                      <a:pt x="13" y="3"/>
                    </a:lnTo>
                    <a:lnTo>
                      <a:pt x="23" y="4"/>
                    </a:lnTo>
                    <a:lnTo>
                      <a:pt x="34" y="5"/>
                    </a:lnTo>
                    <a:lnTo>
                      <a:pt x="46" y="9"/>
                    </a:lnTo>
                    <a:lnTo>
                      <a:pt x="59" y="16"/>
                    </a:lnTo>
                    <a:lnTo>
                      <a:pt x="71" y="26"/>
                    </a:lnTo>
                    <a:lnTo>
                      <a:pt x="78" y="32"/>
                    </a:lnTo>
                    <a:lnTo>
                      <a:pt x="84" y="41"/>
                    </a:lnTo>
                    <a:lnTo>
                      <a:pt x="90" y="50"/>
                    </a:lnTo>
                    <a:lnTo>
                      <a:pt x="97" y="63"/>
                    </a:lnTo>
                    <a:lnTo>
                      <a:pt x="103" y="76"/>
                    </a:lnTo>
                    <a:lnTo>
                      <a:pt x="110" y="91"/>
                    </a:lnTo>
                    <a:lnTo>
                      <a:pt x="124" y="124"/>
                    </a:lnTo>
                    <a:lnTo>
                      <a:pt x="137" y="158"/>
                    </a:lnTo>
                    <a:lnTo>
                      <a:pt x="152" y="194"/>
                    </a:lnTo>
                    <a:lnTo>
                      <a:pt x="168" y="228"/>
                    </a:lnTo>
                    <a:lnTo>
                      <a:pt x="176" y="244"/>
                    </a:lnTo>
                    <a:lnTo>
                      <a:pt x="185" y="258"/>
                    </a:lnTo>
                    <a:lnTo>
                      <a:pt x="193" y="272"/>
                    </a:lnTo>
                    <a:lnTo>
                      <a:pt x="203" y="283"/>
                    </a:lnTo>
                    <a:lnTo>
                      <a:pt x="224" y="304"/>
                    </a:lnTo>
                    <a:lnTo>
                      <a:pt x="246" y="322"/>
                    </a:lnTo>
                    <a:lnTo>
                      <a:pt x="269" y="339"/>
                    </a:lnTo>
                    <a:lnTo>
                      <a:pt x="294" y="353"/>
                    </a:lnTo>
                    <a:lnTo>
                      <a:pt x="318" y="365"/>
                    </a:lnTo>
                    <a:lnTo>
                      <a:pt x="343" y="373"/>
                    </a:lnTo>
                    <a:lnTo>
                      <a:pt x="367" y="378"/>
                    </a:lnTo>
                    <a:lnTo>
                      <a:pt x="390" y="381"/>
                    </a:lnTo>
                    <a:lnTo>
                      <a:pt x="414" y="378"/>
                    </a:lnTo>
                    <a:lnTo>
                      <a:pt x="437" y="373"/>
                    </a:lnTo>
                    <a:lnTo>
                      <a:pt x="461" y="365"/>
                    </a:lnTo>
                    <a:lnTo>
                      <a:pt x="484" y="353"/>
                    </a:lnTo>
                    <a:lnTo>
                      <a:pt x="508" y="339"/>
                    </a:lnTo>
                    <a:lnTo>
                      <a:pt x="530" y="322"/>
                    </a:lnTo>
                    <a:lnTo>
                      <a:pt x="551" y="304"/>
                    </a:lnTo>
                    <a:lnTo>
                      <a:pt x="570" y="283"/>
                    </a:lnTo>
                    <a:lnTo>
                      <a:pt x="579" y="272"/>
                    </a:lnTo>
                    <a:lnTo>
                      <a:pt x="588" y="258"/>
                    </a:lnTo>
                    <a:lnTo>
                      <a:pt x="597" y="244"/>
                    </a:lnTo>
                    <a:lnTo>
                      <a:pt x="604" y="228"/>
                    </a:lnTo>
                    <a:lnTo>
                      <a:pt x="620" y="194"/>
                    </a:lnTo>
                    <a:lnTo>
                      <a:pt x="635" y="158"/>
                    </a:lnTo>
                    <a:lnTo>
                      <a:pt x="650" y="124"/>
                    </a:lnTo>
                    <a:lnTo>
                      <a:pt x="663" y="91"/>
                    </a:lnTo>
                    <a:lnTo>
                      <a:pt x="669" y="76"/>
                    </a:lnTo>
                    <a:lnTo>
                      <a:pt x="677" y="63"/>
                    </a:lnTo>
                    <a:lnTo>
                      <a:pt x="683" y="50"/>
                    </a:lnTo>
                    <a:lnTo>
                      <a:pt x="689" y="41"/>
                    </a:lnTo>
                    <a:lnTo>
                      <a:pt x="695" y="32"/>
                    </a:lnTo>
                    <a:lnTo>
                      <a:pt x="701" y="26"/>
                    </a:lnTo>
                    <a:lnTo>
                      <a:pt x="712" y="16"/>
                    </a:lnTo>
                    <a:lnTo>
                      <a:pt x="723" y="9"/>
                    </a:lnTo>
                    <a:lnTo>
                      <a:pt x="733" y="6"/>
                    </a:lnTo>
                    <a:lnTo>
                      <a:pt x="743" y="4"/>
                    </a:lnTo>
                    <a:lnTo>
                      <a:pt x="751" y="3"/>
                    </a:lnTo>
                    <a:lnTo>
                      <a:pt x="759" y="3"/>
                    </a:lnTo>
                    <a:lnTo>
                      <a:pt x="765" y="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buNone/>
                </a:pPr>
                <a:endParaRPr lang="en-GB" sz="3200"/>
              </a:p>
            </p:txBody>
          </p:sp>
        </p:grpSp>
        <p:grpSp>
          <p:nvGrpSpPr>
            <p:cNvPr id="15" name="Group 37"/>
            <p:cNvGrpSpPr>
              <a:grpSpLocks/>
            </p:cNvGrpSpPr>
            <p:nvPr/>
          </p:nvGrpSpPr>
          <p:grpSpPr bwMode="auto">
            <a:xfrm rot="10800000">
              <a:off x="3547" y="908"/>
              <a:ext cx="236" cy="544"/>
              <a:chOff x="664" y="935"/>
              <a:chExt cx="780" cy="1144"/>
            </a:xfrm>
          </p:grpSpPr>
          <p:sp>
            <p:nvSpPr>
              <p:cNvPr id="10309" name="Freeform 38"/>
              <p:cNvSpPr>
                <a:spLocks/>
              </p:cNvSpPr>
              <p:nvPr/>
            </p:nvSpPr>
            <p:spPr bwMode="auto">
              <a:xfrm>
                <a:off x="664" y="935"/>
                <a:ext cx="765" cy="403"/>
              </a:xfrm>
              <a:custGeom>
                <a:avLst/>
                <a:gdLst>
                  <a:gd name="T0" fmla="*/ 0 w 765"/>
                  <a:gd name="T1" fmla="*/ 403 h 403"/>
                  <a:gd name="T2" fmla="*/ 6 w 765"/>
                  <a:gd name="T3" fmla="*/ 401 h 403"/>
                  <a:gd name="T4" fmla="*/ 14 w 765"/>
                  <a:gd name="T5" fmla="*/ 400 h 403"/>
                  <a:gd name="T6" fmla="*/ 23 w 765"/>
                  <a:gd name="T7" fmla="*/ 400 h 403"/>
                  <a:gd name="T8" fmla="*/ 34 w 765"/>
                  <a:gd name="T9" fmla="*/ 398 h 403"/>
                  <a:gd name="T10" fmla="*/ 46 w 765"/>
                  <a:gd name="T11" fmla="*/ 394 h 403"/>
                  <a:gd name="T12" fmla="*/ 58 w 765"/>
                  <a:gd name="T13" fmla="*/ 387 h 403"/>
                  <a:gd name="T14" fmla="*/ 65 w 765"/>
                  <a:gd name="T15" fmla="*/ 382 h 403"/>
                  <a:gd name="T16" fmla="*/ 71 w 765"/>
                  <a:gd name="T17" fmla="*/ 376 h 403"/>
                  <a:gd name="T18" fmla="*/ 77 w 765"/>
                  <a:gd name="T19" fmla="*/ 368 h 403"/>
                  <a:gd name="T20" fmla="*/ 83 w 765"/>
                  <a:gd name="T21" fmla="*/ 360 h 403"/>
                  <a:gd name="T22" fmla="*/ 90 w 765"/>
                  <a:gd name="T23" fmla="*/ 349 h 403"/>
                  <a:gd name="T24" fmla="*/ 97 w 765"/>
                  <a:gd name="T25" fmla="*/ 337 h 403"/>
                  <a:gd name="T26" fmla="*/ 103 w 765"/>
                  <a:gd name="T27" fmla="*/ 323 h 403"/>
                  <a:gd name="T28" fmla="*/ 109 w 765"/>
                  <a:gd name="T29" fmla="*/ 307 h 403"/>
                  <a:gd name="T30" fmla="*/ 123 w 765"/>
                  <a:gd name="T31" fmla="*/ 273 h 403"/>
                  <a:gd name="T32" fmla="*/ 137 w 765"/>
                  <a:gd name="T33" fmla="*/ 235 h 403"/>
                  <a:gd name="T34" fmla="*/ 152 w 765"/>
                  <a:gd name="T35" fmla="*/ 198 h 403"/>
                  <a:gd name="T36" fmla="*/ 168 w 765"/>
                  <a:gd name="T37" fmla="*/ 162 h 403"/>
                  <a:gd name="T38" fmla="*/ 175 w 765"/>
                  <a:gd name="T39" fmla="*/ 144 h 403"/>
                  <a:gd name="T40" fmla="*/ 184 w 765"/>
                  <a:gd name="T41" fmla="*/ 130 h 403"/>
                  <a:gd name="T42" fmla="*/ 192 w 765"/>
                  <a:gd name="T43" fmla="*/ 115 h 403"/>
                  <a:gd name="T44" fmla="*/ 202 w 765"/>
                  <a:gd name="T45" fmla="*/ 103 h 403"/>
                  <a:gd name="T46" fmla="*/ 223 w 765"/>
                  <a:gd name="T47" fmla="*/ 81 h 403"/>
                  <a:gd name="T48" fmla="*/ 245 w 765"/>
                  <a:gd name="T49" fmla="*/ 61 h 403"/>
                  <a:gd name="T50" fmla="*/ 268 w 765"/>
                  <a:gd name="T51" fmla="*/ 44 h 403"/>
                  <a:gd name="T52" fmla="*/ 293 w 765"/>
                  <a:gd name="T53" fmla="*/ 30 h 403"/>
                  <a:gd name="T54" fmla="*/ 317 w 765"/>
                  <a:gd name="T55" fmla="*/ 17 h 403"/>
                  <a:gd name="T56" fmla="*/ 342 w 765"/>
                  <a:gd name="T57" fmla="*/ 8 h 403"/>
                  <a:gd name="T58" fmla="*/ 366 w 765"/>
                  <a:gd name="T59" fmla="*/ 3 h 403"/>
                  <a:gd name="T60" fmla="*/ 389 w 765"/>
                  <a:gd name="T61" fmla="*/ 0 h 403"/>
                  <a:gd name="T62" fmla="*/ 413 w 765"/>
                  <a:gd name="T63" fmla="*/ 3 h 403"/>
                  <a:gd name="T64" fmla="*/ 436 w 765"/>
                  <a:gd name="T65" fmla="*/ 8 h 403"/>
                  <a:gd name="T66" fmla="*/ 460 w 765"/>
                  <a:gd name="T67" fmla="*/ 17 h 403"/>
                  <a:gd name="T68" fmla="*/ 484 w 765"/>
                  <a:gd name="T69" fmla="*/ 30 h 403"/>
                  <a:gd name="T70" fmla="*/ 507 w 765"/>
                  <a:gd name="T71" fmla="*/ 44 h 403"/>
                  <a:gd name="T72" fmla="*/ 529 w 765"/>
                  <a:gd name="T73" fmla="*/ 61 h 403"/>
                  <a:gd name="T74" fmla="*/ 550 w 765"/>
                  <a:gd name="T75" fmla="*/ 81 h 403"/>
                  <a:gd name="T76" fmla="*/ 569 w 765"/>
                  <a:gd name="T77" fmla="*/ 103 h 403"/>
                  <a:gd name="T78" fmla="*/ 579 w 765"/>
                  <a:gd name="T79" fmla="*/ 115 h 403"/>
                  <a:gd name="T80" fmla="*/ 588 w 765"/>
                  <a:gd name="T81" fmla="*/ 130 h 403"/>
                  <a:gd name="T82" fmla="*/ 596 w 765"/>
                  <a:gd name="T83" fmla="*/ 144 h 403"/>
                  <a:gd name="T84" fmla="*/ 605 w 765"/>
                  <a:gd name="T85" fmla="*/ 162 h 403"/>
                  <a:gd name="T86" fmla="*/ 621 w 765"/>
                  <a:gd name="T87" fmla="*/ 198 h 403"/>
                  <a:gd name="T88" fmla="*/ 635 w 765"/>
                  <a:gd name="T89" fmla="*/ 235 h 403"/>
                  <a:gd name="T90" fmla="*/ 649 w 765"/>
                  <a:gd name="T91" fmla="*/ 273 h 403"/>
                  <a:gd name="T92" fmla="*/ 662 w 765"/>
                  <a:gd name="T93" fmla="*/ 307 h 403"/>
                  <a:gd name="T94" fmla="*/ 670 w 765"/>
                  <a:gd name="T95" fmla="*/ 323 h 403"/>
                  <a:gd name="T96" fmla="*/ 676 w 765"/>
                  <a:gd name="T97" fmla="*/ 337 h 403"/>
                  <a:gd name="T98" fmla="*/ 682 w 765"/>
                  <a:gd name="T99" fmla="*/ 349 h 403"/>
                  <a:gd name="T100" fmla="*/ 688 w 765"/>
                  <a:gd name="T101" fmla="*/ 360 h 403"/>
                  <a:gd name="T102" fmla="*/ 694 w 765"/>
                  <a:gd name="T103" fmla="*/ 368 h 403"/>
                  <a:gd name="T104" fmla="*/ 700 w 765"/>
                  <a:gd name="T105" fmla="*/ 376 h 403"/>
                  <a:gd name="T106" fmla="*/ 706 w 765"/>
                  <a:gd name="T107" fmla="*/ 382 h 403"/>
                  <a:gd name="T108" fmla="*/ 711 w 765"/>
                  <a:gd name="T109" fmla="*/ 387 h 403"/>
                  <a:gd name="T110" fmla="*/ 722 w 765"/>
                  <a:gd name="T111" fmla="*/ 393 h 403"/>
                  <a:gd name="T112" fmla="*/ 733 w 765"/>
                  <a:gd name="T113" fmla="*/ 396 h 403"/>
                  <a:gd name="T114" fmla="*/ 743 w 765"/>
                  <a:gd name="T115" fmla="*/ 399 h 403"/>
                  <a:gd name="T116" fmla="*/ 752 w 765"/>
                  <a:gd name="T117" fmla="*/ 399 h 403"/>
                  <a:gd name="T118" fmla="*/ 759 w 765"/>
                  <a:gd name="T119" fmla="*/ 400 h 403"/>
                  <a:gd name="T120" fmla="*/ 765 w 765"/>
                  <a:gd name="T121" fmla="*/ 403 h 40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765"/>
                  <a:gd name="T184" fmla="*/ 0 h 403"/>
                  <a:gd name="T185" fmla="*/ 765 w 765"/>
                  <a:gd name="T186" fmla="*/ 403 h 40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765" h="403">
                    <a:moveTo>
                      <a:pt x="0" y="403"/>
                    </a:moveTo>
                    <a:lnTo>
                      <a:pt x="6" y="401"/>
                    </a:lnTo>
                    <a:lnTo>
                      <a:pt x="14" y="400"/>
                    </a:lnTo>
                    <a:lnTo>
                      <a:pt x="23" y="400"/>
                    </a:lnTo>
                    <a:lnTo>
                      <a:pt x="34" y="398"/>
                    </a:lnTo>
                    <a:lnTo>
                      <a:pt x="46" y="394"/>
                    </a:lnTo>
                    <a:lnTo>
                      <a:pt x="58" y="387"/>
                    </a:lnTo>
                    <a:lnTo>
                      <a:pt x="65" y="382"/>
                    </a:lnTo>
                    <a:lnTo>
                      <a:pt x="71" y="376"/>
                    </a:lnTo>
                    <a:lnTo>
                      <a:pt x="77" y="368"/>
                    </a:lnTo>
                    <a:lnTo>
                      <a:pt x="83" y="360"/>
                    </a:lnTo>
                    <a:lnTo>
                      <a:pt x="90" y="349"/>
                    </a:lnTo>
                    <a:lnTo>
                      <a:pt x="97" y="337"/>
                    </a:lnTo>
                    <a:lnTo>
                      <a:pt x="103" y="323"/>
                    </a:lnTo>
                    <a:lnTo>
                      <a:pt x="109" y="307"/>
                    </a:lnTo>
                    <a:lnTo>
                      <a:pt x="123" y="273"/>
                    </a:lnTo>
                    <a:lnTo>
                      <a:pt x="137" y="235"/>
                    </a:lnTo>
                    <a:lnTo>
                      <a:pt x="152" y="198"/>
                    </a:lnTo>
                    <a:lnTo>
                      <a:pt x="168" y="162"/>
                    </a:lnTo>
                    <a:lnTo>
                      <a:pt x="175" y="144"/>
                    </a:lnTo>
                    <a:lnTo>
                      <a:pt x="184" y="130"/>
                    </a:lnTo>
                    <a:lnTo>
                      <a:pt x="192" y="115"/>
                    </a:lnTo>
                    <a:lnTo>
                      <a:pt x="202" y="103"/>
                    </a:lnTo>
                    <a:lnTo>
                      <a:pt x="223" y="81"/>
                    </a:lnTo>
                    <a:lnTo>
                      <a:pt x="245" y="61"/>
                    </a:lnTo>
                    <a:lnTo>
                      <a:pt x="268" y="44"/>
                    </a:lnTo>
                    <a:lnTo>
                      <a:pt x="293" y="30"/>
                    </a:lnTo>
                    <a:lnTo>
                      <a:pt x="317" y="17"/>
                    </a:lnTo>
                    <a:lnTo>
                      <a:pt x="342" y="8"/>
                    </a:lnTo>
                    <a:lnTo>
                      <a:pt x="366" y="3"/>
                    </a:lnTo>
                    <a:lnTo>
                      <a:pt x="389" y="0"/>
                    </a:lnTo>
                    <a:lnTo>
                      <a:pt x="413" y="3"/>
                    </a:lnTo>
                    <a:lnTo>
                      <a:pt x="436" y="8"/>
                    </a:lnTo>
                    <a:lnTo>
                      <a:pt x="460" y="17"/>
                    </a:lnTo>
                    <a:lnTo>
                      <a:pt x="484" y="30"/>
                    </a:lnTo>
                    <a:lnTo>
                      <a:pt x="507" y="44"/>
                    </a:lnTo>
                    <a:lnTo>
                      <a:pt x="529" y="61"/>
                    </a:lnTo>
                    <a:lnTo>
                      <a:pt x="550" y="81"/>
                    </a:lnTo>
                    <a:lnTo>
                      <a:pt x="569" y="103"/>
                    </a:lnTo>
                    <a:lnTo>
                      <a:pt x="579" y="115"/>
                    </a:lnTo>
                    <a:lnTo>
                      <a:pt x="588" y="130"/>
                    </a:lnTo>
                    <a:lnTo>
                      <a:pt x="596" y="144"/>
                    </a:lnTo>
                    <a:lnTo>
                      <a:pt x="605" y="162"/>
                    </a:lnTo>
                    <a:lnTo>
                      <a:pt x="621" y="198"/>
                    </a:lnTo>
                    <a:lnTo>
                      <a:pt x="635" y="235"/>
                    </a:lnTo>
                    <a:lnTo>
                      <a:pt x="649" y="273"/>
                    </a:lnTo>
                    <a:lnTo>
                      <a:pt x="662" y="307"/>
                    </a:lnTo>
                    <a:lnTo>
                      <a:pt x="670" y="323"/>
                    </a:lnTo>
                    <a:lnTo>
                      <a:pt x="676" y="337"/>
                    </a:lnTo>
                    <a:lnTo>
                      <a:pt x="682" y="349"/>
                    </a:lnTo>
                    <a:lnTo>
                      <a:pt x="688" y="360"/>
                    </a:lnTo>
                    <a:lnTo>
                      <a:pt x="694" y="368"/>
                    </a:lnTo>
                    <a:lnTo>
                      <a:pt x="700" y="376"/>
                    </a:lnTo>
                    <a:lnTo>
                      <a:pt x="706" y="382"/>
                    </a:lnTo>
                    <a:lnTo>
                      <a:pt x="711" y="387"/>
                    </a:lnTo>
                    <a:lnTo>
                      <a:pt x="722" y="393"/>
                    </a:lnTo>
                    <a:lnTo>
                      <a:pt x="733" y="396"/>
                    </a:lnTo>
                    <a:lnTo>
                      <a:pt x="743" y="399"/>
                    </a:lnTo>
                    <a:lnTo>
                      <a:pt x="752" y="399"/>
                    </a:lnTo>
                    <a:lnTo>
                      <a:pt x="759" y="400"/>
                    </a:lnTo>
                    <a:lnTo>
                      <a:pt x="765" y="403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buNone/>
                </a:pPr>
                <a:endParaRPr lang="en-GB" sz="3200"/>
              </a:p>
            </p:txBody>
          </p:sp>
          <p:sp>
            <p:nvSpPr>
              <p:cNvPr id="10310" name="Freeform 39"/>
              <p:cNvSpPr>
                <a:spLocks/>
              </p:cNvSpPr>
              <p:nvPr/>
            </p:nvSpPr>
            <p:spPr bwMode="auto">
              <a:xfrm>
                <a:off x="679" y="1698"/>
                <a:ext cx="765" cy="381"/>
              </a:xfrm>
              <a:custGeom>
                <a:avLst/>
                <a:gdLst>
                  <a:gd name="T0" fmla="*/ 0 w 765"/>
                  <a:gd name="T1" fmla="*/ 0 h 381"/>
                  <a:gd name="T2" fmla="*/ 6 w 765"/>
                  <a:gd name="T3" fmla="*/ 2 h 381"/>
                  <a:gd name="T4" fmla="*/ 13 w 765"/>
                  <a:gd name="T5" fmla="*/ 3 h 381"/>
                  <a:gd name="T6" fmla="*/ 23 w 765"/>
                  <a:gd name="T7" fmla="*/ 4 h 381"/>
                  <a:gd name="T8" fmla="*/ 34 w 765"/>
                  <a:gd name="T9" fmla="*/ 5 h 381"/>
                  <a:gd name="T10" fmla="*/ 46 w 765"/>
                  <a:gd name="T11" fmla="*/ 9 h 381"/>
                  <a:gd name="T12" fmla="*/ 59 w 765"/>
                  <a:gd name="T13" fmla="*/ 16 h 381"/>
                  <a:gd name="T14" fmla="*/ 71 w 765"/>
                  <a:gd name="T15" fmla="*/ 26 h 381"/>
                  <a:gd name="T16" fmla="*/ 78 w 765"/>
                  <a:gd name="T17" fmla="*/ 32 h 381"/>
                  <a:gd name="T18" fmla="*/ 84 w 765"/>
                  <a:gd name="T19" fmla="*/ 41 h 381"/>
                  <a:gd name="T20" fmla="*/ 90 w 765"/>
                  <a:gd name="T21" fmla="*/ 50 h 381"/>
                  <a:gd name="T22" fmla="*/ 97 w 765"/>
                  <a:gd name="T23" fmla="*/ 63 h 381"/>
                  <a:gd name="T24" fmla="*/ 103 w 765"/>
                  <a:gd name="T25" fmla="*/ 76 h 381"/>
                  <a:gd name="T26" fmla="*/ 110 w 765"/>
                  <a:gd name="T27" fmla="*/ 91 h 381"/>
                  <a:gd name="T28" fmla="*/ 124 w 765"/>
                  <a:gd name="T29" fmla="*/ 124 h 381"/>
                  <a:gd name="T30" fmla="*/ 137 w 765"/>
                  <a:gd name="T31" fmla="*/ 158 h 381"/>
                  <a:gd name="T32" fmla="*/ 152 w 765"/>
                  <a:gd name="T33" fmla="*/ 194 h 381"/>
                  <a:gd name="T34" fmla="*/ 168 w 765"/>
                  <a:gd name="T35" fmla="*/ 228 h 381"/>
                  <a:gd name="T36" fmla="*/ 176 w 765"/>
                  <a:gd name="T37" fmla="*/ 244 h 381"/>
                  <a:gd name="T38" fmla="*/ 185 w 765"/>
                  <a:gd name="T39" fmla="*/ 258 h 381"/>
                  <a:gd name="T40" fmla="*/ 193 w 765"/>
                  <a:gd name="T41" fmla="*/ 272 h 381"/>
                  <a:gd name="T42" fmla="*/ 203 w 765"/>
                  <a:gd name="T43" fmla="*/ 283 h 381"/>
                  <a:gd name="T44" fmla="*/ 224 w 765"/>
                  <a:gd name="T45" fmla="*/ 304 h 381"/>
                  <a:gd name="T46" fmla="*/ 246 w 765"/>
                  <a:gd name="T47" fmla="*/ 322 h 381"/>
                  <a:gd name="T48" fmla="*/ 269 w 765"/>
                  <a:gd name="T49" fmla="*/ 339 h 381"/>
                  <a:gd name="T50" fmla="*/ 294 w 765"/>
                  <a:gd name="T51" fmla="*/ 353 h 381"/>
                  <a:gd name="T52" fmla="*/ 318 w 765"/>
                  <a:gd name="T53" fmla="*/ 365 h 381"/>
                  <a:gd name="T54" fmla="*/ 343 w 765"/>
                  <a:gd name="T55" fmla="*/ 373 h 381"/>
                  <a:gd name="T56" fmla="*/ 367 w 765"/>
                  <a:gd name="T57" fmla="*/ 378 h 381"/>
                  <a:gd name="T58" fmla="*/ 390 w 765"/>
                  <a:gd name="T59" fmla="*/ 381 h 381"/>
                  <a:gd name="T60" fmla="*/ 414 w 765"/>
                  <a:gd name="T61" fmla="*/ 378 h 381"/>
                  <a:gd name="T62" fmla="*/ 437 w 765"/>
                  <a:gd name="T63" fmla="*/ 373 h 381"/>
                  <a:gd name="T64" fmla="*/ 461 w 765"/>
                  <a:gd name="T65" fmla="*/ 365 h 381"/>
                  <a:gd name="T66" fmla="*/ 484 w 765"/>
                  <a:gd name="T67" fmla="*/ 353 h 381"/>
                  <a:gd name="T68" fmla="*/ 508 w 765"/>
                  <a:gd name="T69" fmla="*/ 339 h 381"/>
                  <a:gd name="T70" fmla="*/ 530 w 765"/>
                  <a:gd name="T71" fmla="*/ 322 h 381"/>
                  <a:gd name="T72" fmla="*/ 551 w 765"/>
                  <a:gd name="T73" fmla="*/ 304 h 381"/>
                  <a:gd name="T74" fmla="*/ 570 w 765"/>
                  <a:gd name="T75" fmla="*/ 283 h 381"/>
                  <a:gd name="T76" fmla="*/ 579 w 765"/>
                  <a:gd name="T77" fmla="*/ 272 h 381"/>
                  <a:gd name="T78" fmla="*/ 588 w 765"/>
                  <a:gd name="T79" fmla="*/ 258 h 381"/>
                  <a:gd name="T80" fmla="*/ 597 w 765"/>
                  <a:gd name="T81" fmla="*/ 244 h 381"/>
                  <a:gd name="T82" fmla="*/ 604 w 765"/>
                  <a:gd name="T83" fmla="*/ 228 h 381"/>
                  <a:gd name="T84" fmla="*/ 620 w 765"/>
                  <a:gd name="T85" fmla="*/ 194 h 381"/>
                  <a:gd name="T86" fmla="*/ 635 w 765"/>
                  <a:gd name="T87" fmla="*/ 158 h 381"/>
                  <a:gd name="T88" fmla="*/ 650 w 765"/>
                  <a:gd name="T89" fmla="*/ 124 h 381"/>
                  <a:gd name="T90" fmla="*/ 663 w 765"/>
                  <a:gd name="T91" fmla="*/ 91 h 381"/>
                  <a:gd name="T92" fmla="*/ 669 w 765"/>
                  <a:gd name="T93" fmla="*/ 76 h 381"/>
                  <a:gd name="T94" fmla="*/ 677 w 765"/>
                  <a:gd name="T95" fmla="*/ 63 h 381"/>
                  <a:gd name="T96" fmla="*/ 683 w 765"/>
                  <a:gd name="T97" fmla="*/ 50 h 381"/>
                  <a:gd name="T98" fmla="*/ 689 w 765"/>
                  <a:gd name="T99" fmla="*/ 41 h 381"/>
                  <a:gd name="T100" fmla="*/ 695 w 765"/>
                  <a:gd name="T101" fmla="*/ 32 h 381"/>
                  <a:gd name="T102" fmla="*/ 701 w 765"/>
                  <a:gd name="T103" fmla="*/ 26 h 381"/>
                  <a:gd name="T104" fmla="*/ 712 w 765"/>
                  <a:gd name="T105" fmla="*/ 16 h 381"/>
                  <a:gd name="T106" fmla="*/ 723 w 765"/>
                  <a:gd name="T107" fmla="*/ 9 h 381"/>
                  <a:gd name="T108" fmla="*/ 733 w 765"/>
                  <a:gd name="T109" fmla="*/ 6 h 381"/>
                  <a:gd name="T110" fmla="*/ 743 w 765"/>
                  <a:gd name="T111" fmla="*/ 4 h 381"/>
                  <a:gd name="T112" fmla="*/ 751 w 765"/>
                  <a:gd name="T113" fmla="*/ 3 h 381"/>
                  <a:gd name="T114" fmla="*/ 759 w 765"/>
                  <a:gd name="T115" fmla="*/ 3 h 381"/>
                  <a:gd name="T116" fmla="*/ 765 w 765"/>
                  <a:gd name="T117" fmla="*/ 0 h 381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765"/>
                  <a:gd name="T178" fmla="*/ 0 h 381"/>
                  <a:gd name="T179" fmla="*/ 765 w 765"/>
                  <a:gd name="T180" fmla="*/ 381 h 381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765" h="381">
                    <a:moveTo>
                      <a:pt x="0" y="0"/>
                    </a:moveTo>
                    <a:lnTo>
                      <a:pt x="6" y="2"/>
                    </a:lnTo>
                    <a:lnTo>
                      <a:pt x="13" y="3"/>
                    </a:lnTo>
                    <a:lnTo>
                      <a:pt x="23" y="4"/>
                    </a:lnTo>
                    <a:lnTo>
                      <a:pt x="34" y="5"/>
                    </a:lnTo>
                    <a:lnTo>
                      <a:pt x="46" y="9"/>
                    </a:lnTo>
                    <a:lnTo>
                      <a:pt x="59" y="16"/>
                    </a:lnTo>
                    <a:lnTo>
                      <a:pt x="71" y="26"/>
                    </a:lnTo>
                    <a:lnTo>
                      <a:pt x="78" y="32"/>
                    </a:lnTo>
                    <a:lnTo>
                      <a:pt x="84" y="41"/>
                    </a:lnTo>
                    <a:lnTo>
                      <a:pt x="90" y="50"/>
                    </a:lnTo>
                    <a:lnTo>
                      <a:pt x="97" y="63"/>
                    </a:lnTo>
                    <a:lnTo>
                      <a:pt x="103" y="76"/>
                    </a:lnTo>
                    <a:lnTo>
                      <a:pt x="110" y="91"/>
                    </a:lnTo>
                    <a:lnTo>
                      <a:pt x="124" y="124"/>
                    </a:lnTo>
                    <a:lnTo>
                      <a:pt x="137" y="158"/>
                    </a:lnTo>
                    <a:lnTo>
                      <a:pt x="152" y="194"/>
                    </a:lnTo>
                    <a:lnTo>
                      <a:pt x="168" y="228"/>
                    </a:lnTo>
                    <a:lnTo>
                      <a:pt x="176" y="244"/>
                    </a:lnTo>
                    <a:lnTo>
                      <a:pt x="185" y="258"/>
                    </a:lnTo>
                    <a:lnTo>
                      <a:pt x="193" y="272"/>
                    </a:lnTo>
                    <a:lnTo>
                      <a:pt x="203" y="283"/>
                    </a:lnTo>
                    <a:lnTo>
                      <a:pt x="224" y="304"/>
                    </a:lnTo>
                    <a:lnTo>
                      <a:pt x="246" y="322"/>
                    </a:lnTo>
                    <a:lnTo>
                      <a:pt x="269" y="339"/>
                    </a:lnTo>
                    <a:lnTo>
                      <a:pt x="294" y="353"/>
                    </a:lnTo>
                    <a:lnTo>
                      <a:pt x="318" y="365"/>
                    </a:lnTo>
                    <a:lnTo>
                      <a:pt x="343" y="373"/>
                    </a:lnTo>
                    <a:lnTo>
                      <a:pt x="367" y="378"/>
                    </a:lnTo>
                    <a:lnTo>
                      <a:pt x="390" y="381"/>
                    </a:lnTo>
                    <a:lnTo>
                      <a:pt x="414" y="378"/>
                    </a:lnTo>
                    <a:lnTo>
                      <a:pt x="437" y="373"/>
                    </a:lnTo>
                    <a:lnTo>
                      <a:pt x="461" y="365"/>
                    </a:lnTo>
                    <a:lnTo>
                      <a:pt x="484" y="353"/>
                    </a:lnTo>
                    <a:lnTo>
                      <a:pt x="508" y="339"/>
                    </a:lnTo>
                    <a:lnTo>
                      <a:pt x="530" y="322"/>
                    </a:lnTo>
                    <a:lnTo>
                      <a:pt x="551" y="304"/>
                    </a:lnTo>
                    <a:lnTo>
                      <a:pt x="570" y="283"/>
                    </a:lnTo>
                    <a:lnTo>
                      <a:pt x="579" y="272"/>
                    </a:lnTo>
                    <a:lnTo>
                      <a:pt x="588" y="258"/>
                    </a:lnTo>
                    <a:lnTo>
                      <a:pt x="597" y="244"/>
                    </a:lnTo>
                    <a:lnTo>
                      <a:pt x="604" y="228"/>
                    </a:lnTo>
                    <a:lnTo>
                      <a:pt x="620" y="194"/>
                    </a:lnTo>
                    <a:lnTo>
                      <a:pt x="635" y="158"/>
                    </a:lnTo>
                    <a:lnTo>
                      <a:pt x="650" y="124"/>
                    </a:lnTo>
                    <a:lnTo>
                      <a:pt x="663" y="91"/>
                    </a:lnTo>
                    <a:lnTo>
                      <a:pt x="669" y="76"/>
                    </a:lnTo>
                    <a:lnTo>
                      <a:pt x="677" y="63"/>
                    </a:lnTo>
                    <a:lnTo>
                      <a:pt x="683" y="50"/>
                    </a:lnTo>
                    <a:lnTo>
                      <a:pt x="689" y="41"/>
                    </a:lnTo>
                    <a:lnTo>
                      <a:pt x="695" y="32"/>
                    </a:lnTo>
                    <a:lnTo>
                      <a:pt x="701" y="26"/>
                    </a:lnTo>
                    <a:lnTo>
                      <a:pt x="712" y="16"/>
                    </a:lnTo>
                    <a:lnTo>
                      <a:pt x="723" y="9"/>
                    </a:lnTo>
                    <a:lnTo>
                      <a:pt x="733" y="6"/>
                    </a:lnTo>
                    <a:lnTo>
                      <a:pt x="743" y="4"/>
                    </a:lnTo>
                    <a:lnTo>
                      <a:pt x="751" y="3"/>
                    </a:lnTo>
                    <a:lnTo>
                      <a:pt x="759" y="3"/>
                    </a:lnTo>
                    <a:lnTo>
                      <a:pt x="765" y="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buNone/>
                </a:pPr>
                <a:endParaRPr lang="en-GB" sz="3200"/>
              </a:p>
            </p:txBody>
          </p:sp>
        </p:grpSp>
        <p:grpSp>
          <p:nvGrpSpPr>
            <p:cNvPr id="16" name="Group 40"/>
            <p:cNvGrpSpPr>
              <a:grpSpLocks/>
            </p:cNvGrpSpPr>
            <p:nvPr/>
          </p:nvGrpSpPr>
          <p:grpSpPr bwMode="auto">
            <a:xfrm rot="10800000">
              <a:off x="3316" y="908"/>
              <a:ext cx="236" cy="544"/>
              <a:chOff x="664" y="935"/>
              <a:chExt cx="780" cy="1144"/>
            </a:xfrm>
          </p:grpSpPr>
          <p:sp>
            <p:nvSpPr>
              <p:cNvPr id="10307" name="Freeform 41"/>
              <p:cNvSpPr>
                <a:spLocks/>
              </p:cNvSpPr>
              <p:nvPr/>
            </p:nvSpPr>
            <p:spPr bwMode="auto">
              <a:xfrm>
                <a:off x="664" y="935"/>
                <a:ext cx="765" cy="403"/>
              </a:xfrm>
              <a:custGeom>
                <a:avLst/>
                <a:gdLst>
                  <a:gd name="T0" fmla="*/ 0 w 765"/>
                  <a:gd name="T1" fmla="*/ 403 h 403"/>
                  <a:gd name="T2" fmla="*/ 6 w 765"/>
                  <a:gd name="T3" fmla="*/ 401 h 403"/>
                  <a:gd name="T4" fmla="*/ 14 w 765"/>
                  <a:gd name="T5" fmla="*/ 400 h 403"/>
                  <a:gd name="T6" fmla="*/ 23 w 765"/>
                  <a:gd name="T7" fmla="*/ 400 h 403"/>
                  <a:gd name="T8" fmla="*/ 34 w 765"/>
                  <a:gd name="T9" fmla="*/ 398 h 403"/>
                  <a:gd name="T10" fmla="*/ 46 w 765"/>
                  <a:gd name="T11" fmla="*/ 394 h 403"/>
                  <a:gd name="T12" fmla="*/ 58 w 765"/>
                  <a:gd name="T13" fmla="*/ 387 h 403"/>
                  <a:gd name="T14" fmla="*/ 65 w 765"/>
                  <a:gd name="T15" fmla="*/ 382 h 403"/>
                  <a:gd name="T16" fmla="*/ 71 w 765"/>
                  <a:gd name="T17" fmla="*/ 376 h 403"/>
                  <a:gd name="T18" fmla="*/ 77 w 765"/>
                  <a:gd name="T19" fmla="*/ 368 h 403"/>
                  <a:gd name="T20" fmla="*/ 83 w 765"/>
                  <a:gd name="T21" fmla="*/ 360 h 403"/>
                  <a:gd name="T22" fmla="*/ 90 w 765"/>
                  <a:gd name="T23" fmla="*/ 349 h 403"/>
                  <a:gd name="T24" fmla="*/ 97 w 765"/>
                  <a:gd name="T25" fmla="*/ 337 h 403"/>
                  <a:gd name="T26" fmla="*/ 103 w 765"/>
                  <a:gd name="T27" fmla="*/ 323 h 403"/>
                  <a:gd name="T28" fmla="*/ 109 w 765"/>
                  <a:gd name="T29" fmla="*/ 307 h 403"/>
                  <a:gd name="T30" fmla="*/ 123 w 765"/>
                  <a:gd name="T31" fmla="*/ 273 h 403"/>
                  <a:gd name="T32" fmla="*/ 137 w 765"/>
                  <a:gd name="T33" fmla="*/ 235 h 403"/>
                  <a:gd name="T34" fmla="*/ 152 w 765"/>
                  <a:gd name="T35" fmla="*/ 198 h 403"/>
                  <a:gd name="T36" fmla="*/ 168 w 765"/>
                  <a:gd name="T37" fmla="*/ 162 h 403"/>
                  <a:gd name="T38" fmla="*/ 175 w 765"/>
                  <a:gd name="T39" fmla="*/ 144 h 403"/>
                  <a:gd name="T40" fmla="*/ 184 w 765"/>
                  <a:gd name="T41" fmla="*/ 130 h 403"/>
                  <a:gd name="T42" fmla="*/ 192 w 765"/>
                  <a:gd name="T43" fmla="*/ 115 h 403"/>
                  <a:gd name="T44" fmla="*/ 202 w 765"/>
                  <a:gd name="T45" fmla="*/ 103 h 403"/>
                  <a:gd name="T46" fmla="*/ 223 w 765"/>
                  <a:gd name="T47" fmla="*/ 81 h 403"/>
                  <a:gd name="T48" fmla="*/ 245 w 765"/>
                  <a:gd name="T49" fmla="*/ 61 h 403"/>
                  <a:gd name="T50" fmla="*/ 268 w 765"/>
                  <a:gd name="T51" fmla="*/ 44 h 403"/>
                  <a:gd name="T52" fmla="*/ 293 w 765"/>
                  <a:gd name="T53" fmla="*/ 30 h 403"/>
                  <a:gd name="T54" fmla="*/ 317 w 765"/>
                  <a:gd name="T55" fmla="*/ 17 h 403"/>
                  <a:gd name="T56" fmla="*/ 342 w 765"/>
                  <a:gd name="T57" fmla="*/ 8 h 403"/>
                  <a:gd name="T58" fmla="*/ 366 w 765"/>
                  <a:gd name="T59" fmla="*/ 3 h 403"/>
                  <a:gd name="T60" fmla="*/ 389 w 765"/>
                  <a:gd name="T61" fmla="*/ 0 h 403"/>
                  <a:gd name="T62" fmla="*/ 413 w 765"/>
                  <a:gd name="T63" fmla="*/ 3 h 403"/>
                  <a:gd name="T64" fmla="*/ 436 w 765"/>
                  <a:gd name="T65" fmla="*/ 8 h 403"/>
                  <a:gd name="T66" fmla="*/ 460 w 765"/>
                  <a:gd name="T67" fmla="*/ 17 h 403"/>
                  <a:gd name="T68" fmla="*/ 484 w 765"/>
                  <a:gd name="T69" fmla="*/ 30 h 403"/>
                  <a:gd name="T70" fmla="*/ 507 w 765"/>
                  <a:gd name="T71" fmla="*/ 44 h 403"/>
                  <a:gd name="T72" fmla="*/ 529 w 765"/>
                  <a:gd name="T73" fmla="*/ 61 h 403"/>
                  <a:gd name="T74" fmla="*/ 550 w 765"/>
                  <a:gd name="T75" fmla="*/ 81 h 403"/>
                  <a:gd name="T76" fmla="*/ 569 w 765"/>
                  <a:gd name="T77" fmla="*/ 103 h 403"/>
                  <a:gd name="T78" fmla="*/ 579 w 765"/>
                  <a:gd name="T79" fmla="*/ 115 h 403"/>
                  <a:gd name="T80" fmla="*/ 588 w 765"/>
                  <a:gd name="T81" fmla="*/ 130 h 403"/>
                  <a:gd name="T82" fmla="*/ 596 w 765"/>
                  <a:gd name="T83" fmla="*/ 144 h 403"/>
                  <a:gd name="T84" fmla="*/ 605 w 765"/>
                  <a:gd name="T85" fmla="*/ 162 h 403"/>
                  <a:gd name="T86" fmla="*/ 621 w 765"/>
                  <a:gd name="T87" fmla="*/ 198 h 403"/>
                  <a:gd name="T88" fmla="*/ 635 w 765"/>
                  <a:gd name="T89" fmla="*/ 235 h 403"/>
                  <a:gd name="T90" fmla="*/ 649 w 765"/>
                  <a:gd name="T91" fmla="*/ 273 h 403"/>
                  <a:gd name="T92" fmla="*/ 662 w 765"/>
                  <a:gd name="T93" fmla="*/ 307 h 403"/>
                  <a:gd name="T94" fmla="*/ 670 w 765"/>
                  <a:gd name="T95" fmla="*/ 323 h 403"/>
                  <a:gd name="T96" fmla="*/ 676 w 765"/>
                  <a:gd name="T97" fmla="*/ 337 h 403"/>
                  <a:gd name="T98" fmla="*/ 682 w 765"/>
                  <a:gd name="T99" fmla="*/ 349 h 403"/>
                  <a:gd name="T100" fmla="*/ 688 w 765"/>
                  <a:gd name="T101" fmla="*/ 360 h 403"/>
                  <a:gd name="T102" fmla="*/ 694 w 765"/>
                  <a:gd name="T103" fmla="*/ 368 h 403"/>
                  <a:gd name="T104" fmla="*/ 700 w 765"/>
                  <a:gd name="T105" fmla="*/ 376 h 403"/>
                  <a:gd name="T106" fmla="*/ 706 w 765"/>
                  <a:gd name="T107" fmla="*/ 382 h 403"/>
                  <a:gd name="T108" fmla="*/ 711 w 765"/>
                  <a:gd name="T109" fmla="*/ 387 h 403"/>
                  <a:gd name="T110" fmla="*/ 722 w 765"/>
                  <a:gd name="T111" fmla="*/ 393 h 403"/>
                  <a:gd name="T112" fmla="*/ 733 w 765"/>
                  <a:gd name="T113" fmla="*/ 396 h 403"/>
                  <a:gd name="T114" fmla="*/ 743 w 765"/>
                  <a:gd name="T115" fmla="*/ 399 h 403"/>
                  <a:gd name="T116" fmla="*/ 752 w 765"/>
                  <a:gd name="T117" fmla="*/ 399 h 403"/>
                  <a:gd name="T118" fmla="*/ 759 w 765"/>
                  <a:gd name="T119" fmla="*/ 400 h 403"/>
                  <a:gd name="T120" fmla="*/ 765 w 765"/>
                  <a:gd name="T121" fmla="*/ 403 h 40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765"/>
                  <a:gd name="T184" fmla="*/ 0 h 403"/>
                  <a:gd name="T185" fmla="*/ 765 w 765"/>
                  <a:gd name="T186" fmla="*/ 403 h 40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765" h="403">
                    <a:moveTo>
                      <a:pt x="0" y="403"/>
                    </a:moveTo>
                    <a:lnTo>
                      <a:pt x="6" y="401"/>
                    </a:lnTo>
                    <a:lnTo>
                      <a:pt x="14" y="400"/>
                    </a:lnTo>
                    <a:lnTo>
                      <a:pt x="23" y="400"/>
                    </a:lnTo>
                    <a:lnTo>
                      <a:pt x="34" y="398"/>
                    </a:lnTo>
                    <a:lnTo>
                      <a:pt x="46" y="394"/>
                    </a:lnTo>
                    <a:lnTo>
                      <a:pt x="58" y="387"/>
                    </a:lnTo>
                    <a:lnTo>
                      <a:pt x="65" y="382"/>
                    </a:lnTo>
                    <a:lnTo>
                      <a:pt x="71" y="376"/>
                    </a:lnTo>
                    <a:lnTo>
                      <a:pt x="77" y="368"/>
                    </a:lnTo>
                    <a:lnTo>
                      <a:pt x="83" y="360"/>
                    </a:lnTo>
                    <a:lnTo>
                      <a:pt x="90" y="349"/>
                    </a:lnTo>
                    <a:lnTo>
                      <a:pt x="97" y="337"/>
                    </a:lnTo>
                    <a:lnTo>
                      <a:pt x="103" y="323"/>
                    </a:lnTo>
                    <a:lnTo>
                      <a:pt x="109" y="307"/>
                    </a:lnTo>
                    <a:lnTo>
                      <a:pt x="123" y="273"/>
                    </a:lnTo>
                    <a:lnTo>
                      <a:pt x="137" y="235"/>
                    </a:lnTo>
                    <a:lnTo>
                      <a:pt x="152" y="198"/>
                    </a:lnTo>
                    <a:lnTo>
                      <a:pt x="168" y="162"/>
                    </a:lnTo>
                    <a:lnTo>
                      <a:pt x="175" y="144"/>
                    </a:lnTo>
                    <a:lnTo>
                      <a:pt x="184" y="130"/>
                    </a:lnTo>
                    <a:lnTo>
                      <a:pt x="192" y="115"/>
                    </a:lnTo>
                    <a:lnTo>
                      <a:pt x="202" y="103"/>
                    </a:lnTo>
                    <a:lnTo>
                      <a:pt x="223" y="81"/>
                    </a:lnTo>
                    <a:lnTo>
                      <a:pt x="245" y="61"/>
                    </a:lnTo>
                    <a:lnTo>
                      <a:pt x="268" y="44"/>
                    </a:lnTo>
                    <a:lnTo>
                      <a:pt x="293" y="30"/>
                    </a:lnTo>
                    <a:lnTo>
                      <a:pt x="317" y="17"/>
                    </a:lnTo>
                    <a:lnTo>
                      <a:pt x="342" y="8"/>
                    </a:lnTo>
                    <a:lnTo>
                      <a:pt x="366" y="3"/>
                    </a:lnTo>
                    <a:lnTo>
                      <a:pt x="389" y="0"/>
                    </a:lnTo>
                    <a:lnTo>
                      <a:pt x="413" y="3"/>
                    </a:lnTo>
                    <a:lnTo>
                      <a:pt x="436" y="8"/>
                    </a:lnTo>
                    <a:lnTo>
                      <a:pt x="460" y="17"/>
                    </a:lnTo>
                    <a:lnTo>
                      <a:pt x="484" y="30"/>
                    </a:lnTo>
                    <a:lnTo>
                      <a:pt x="507" y="44"/>
                    </a:lnTo>
                    <a:lnTo>
                      <a:pt x="529" y="61"/>
                    </a:lnTo>
                    <a:lnTo>
                      <a:pt x="550" y="81"/>
                    </a:lnTo>
                    <a:lnTo>
                      <a:pt x="569" y="103"/>
                    </a:lnTo>
                    <a:lnTo>
                      <a:pt x="579" y="115"/>
                    </a:lnTo>
                    <a:lnTo>
                      <a:pt x="588" y="130"/>
                    </a:lnTo>
                    <a:lnTo>
                      <a:pt x="596" y="144"/>
                    </a:lnTo>
                    <a:lnTo>
                      <a:pt x="605" y="162"/>
                    </a:lnTo>
                    <a:lnTo>
                      <a:pt x="621" y="198"/>
                    </a:lnTo>
                    <a:lnTo>
                      <a:pt x="635" y="235"/>
                    </a:lnTo>
                    <a:lnTo>
                      <a:pt x="649" y="273"/>
                    </a:lnTo>
                    <a:lnTo>
                      <a:pt x="662" y="307"/>
                    </a:lnTo>
                    <a:lnTo>
                      <a:pt x="670" y="323"/>
                    </a:lnTo>
                    <a:lnTo>
                      <a:pt x="676" y="337"/>
                    </a:lnTo>
                    <a:lnTo>
                      <a:pt x="682" y="349"/>
                    </a:lnTo>
                    <a:lnTo>
                      <a:pt x="688" y="360"/>
                    </a:lnTo>
                    <a:lnTo>
                      <a:pt x="694" y="368"/>
                    </a:lnTo>
                    <a:lnTo>
                      <a:pt x="700" y="376"/>
                    </a:lnTo>
                    <a:lnTo>
                      <a:pt x="706" y="382"/>
                    </a:lnTo>
                    <a:lnTo>
                      <a:pt x="711" y="387"/>
                    </a:lnTo>
                    <a:lnTo>
                      <a:pt x="722" y="393"/>
                    </a:lnTo>
                    <a:lnTo>
                      <a:pt x="733" y="396"/>
                    </a:lnTo>
                    <a:lnTo>
                      <a:pt x="743" y="399"/>
                    </a:lnTo>
                    <a:lnTo>
                      <a:pt x="752" y="399"/>
                    </a:lnTo>
                    <a:lnTo>
                      <a:pt x="759" y="400"/>
                    </a:lnTo>
                    <a:lnTo>
                      <a:pt x="765" y="403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buNone/>
                </a:pPr>
                <a:endParaRPr lang="en-GB" sz="3200"/>
              </a:p>
            </p:txBody>
          </p:sp>
          <p:sp>
            <p:nvSpPr>
              <p:cNvPr id="10308" name="Freeform 42"/>
              <p:cNvSpPr>
                <a:spLocks/>
              </p:cNvSpPr>
              <p:nvPr/>
            </p:nvSpPr>
            <p:spPr bwMode="auto">
              <a:xfrm>
                <a:off x="679" y="1698"/>
                <a:ext cx="765" cy="381"/>
              </a:xfrm>
              <a:custGeom>
                <a:avLst/>
                <a:gdLst>
                  <a:gd name="T0" fmla="*/ 0 w 765"/>
                  <a:gd name="T1" fmla="*/ 0 h 381"/>
                  <a:gd name="T2" fmla="*/ 6 w 765"/>
                  <a:gd name="T3" fmla="*/ 2 h 381"/>
                  <a:gd name="T4" fmla="*/ 13 w 765"/>
                  <a:gd name="T5" fmla="*/ 3 h 381"/>
                  <a:gd name="T6" fmla="*/ 23 w 765"/>
                  <a:gd name="T7" fmla="*/ 4 h 381"/>
                  <a:gd name="T8" fmla="*/ 34 w 765"/>
                  <a:gd name="T9" fmla="*/ 5 h 381"/>
                  <a:gd name="T10" fmla="*/ 46 w 765"/>
                  <a:gd name="T11" fmla="*/ 9 h 381"/>
                  <a:gd name="T12" fmla="*/ 59 w 765"/>
                  <a:gd name="T13" fmla="*/ 16 h 381"/>
                  <a:gd name="T14" fmla="*/ 71 w 765"/>
                  <a:gd name="T15" fmla="*/ 26 h 381"/>
                  <a:gd name="T16" fmla="*/ 78 w 765"/>
                  <a:gd name="T17" fmla="*/ 32 h 381"/>
                  <a:gd name="T18" fmla="*/ 84 w 765"/>
                  <a:gd name="T19" fmla="*/ 41 h 381"/>
                  <a:gd name="T20" fmla="*/ 90 w 765"/>
                  <a:gd name="T21" fmla="*/ 50 h 381"/>
                  <a:gd name="T22" fmla="*/ 97 w 765"/>
                  <a:gd name="T23" fmla="*/ 63 h 381"/>
                  <a:gd name="T24" fmla="*/ 103 w 765"/>
                  <a:gd name="T25" fmla="*/ 76 h 381"/>
                  <a:gd name="T26" fmla="*/ 110 w 765"/>
                  <a:gd name="T27" fmla="*/ 91 h 381"/>
                  <a:gd name="T28" fmla="*/ 124 w 765"/>
                  <a:gd name="T29" fmla="*/ 124 h 381"/>
                  <a:gd name="T30" fmla="*/ 137 w 765"/>
                  <a:gd name="T31" fmla="*/ 158 h 381"/>
                  <a:gd name="T32" fmla="*/ 152 w 765"/>
                  <a:gd name="T33" fmla="*/ 194 h 381"/>
                  <a:gd name="T34" fmla="*/ 168 w 765"/>
                  <a:gd name="T35" fmla="*/ 228 h 381"/>
                  <a:gd name="T36" fmla="*/ 176 w 765"/>
                  <a:gd name="T37" fmla="*/ 244 h 381"/>
                  <a:gd name="T38" fmla="*/ 185 w 765"/>
                  <a:gd name="T39" fmla="*/ 258 h 381"/>
                  <a:gd name="T40" fmla="*/ 193 w 765"/>
                  <a:gd name="T41" fmla="*/ 272 h 381"/>
                  <a:gd name="T42" fmla="*/ 203 w 765"/>
                  <a:gd name="T43" fmla="*/ 283 h 381"/>
                  <a:gd name="T44" fmla="*/ 224 w 765"/>
                  <a:gd name="T45" fmla="*/ 304 h 381"/>
                  <a:gd name="T46" fmla="*/ 246 w 765"/>
                  <a:gd name="T47" fmla="*/ 322 h 381"/>
                  <a:gd name="T48" fmla="*/ 269 w 765"/>
                  <a:gd name="T49" fmla="*/ 339 h 381"/>
                  <a:gd name="T50" fmla="*/ 294 w 765"/>
                  <a:gd name="T51" fmla="*/ 353 h 381"/>
                  <a:gd name="T52" fmla="*/ 318 w 765"/>
                  <a:gd name="T53" fmla="*/ 365 h 381"/>
                  <a:gd name="T54" fmla="*/ 343 w 765"/>
                  <a:gd name="T55" fmla="*/ 373 h 381"/>
                  <a:gd name="T56" fmla="*/ 367 w 765"/>
                  <a:gd name="T57" fmla="*/ 378 h 381"/>
                  <a:gd name="T58" fmla="*/ 390 w 765"/>
                  <a:gd name="T59" fmla="*/ 381 h 381"/>
                  <a:gd name="T60" fmla="*/ 414 w 765"/>
                  <a:gd name="T61" fmla="*/ 378 h 381"/>
                  <a:gd name="T62" fmla="*/ 437 w 765"/>
                  <a:gd name="T63" fmla="*/ 373 h 381"/>
                  <a:gd name="T64" fmla="*/ 461 w 765"/>
                  <a:gd name="T65" fmla="*/ 365 h 381"/>
                  <a:gd name="T66" fmla="*/ 484 w 765"/>
                  <a:gd name="T67" fmla="*/ 353 h 381"/>
                  <a:gd name="T68" fmla="*/ 508 w 765"/>
                  <a:gd name="T69" fmla="*/ 339 h 381"/>
                  <a:gd name="T70" fmla="*/ 530 w 765"/>
                  <a:gd name="T71" fmla="*/ 322 h 381"/>
                  <a:gd name="T72" fmla="*/ 551 w 765"/>
                  <a:gd name="T73" fmla="*/ 304 h 381"/>
                  <a:gd name="T74" fmla="*/ 570 w 765"/>
                  <a:gd name="T75" fmla="*/ 283 h 381"/>
                  <a:gd name="T76" fmla="*/ 579 w 765"/>
                  <a:gd name="T77" fmla="*/ 272 h 381"/>
                  <a:gd name="T78" fmla="*/ 588 w 765"/>
                  <a:gd name="T79" fmla="*/ 258 h 381"/>
                  <a:gd name="T80" fmla="*/ 597 w 765"/>
                  <a:gd name="T81" fmla="*/ 244 h 381"/>
                  <a:gd name="T82" fmla="*/ 604 w 765"/>
                  <a:gd name="T83" fmla="*/ 228 h 381"/>
                  <a:gd name="T84" fmla="*/ 620 w 765"/>
                  <a:gd name="T85" fmla="*/ 194 h 381"/>
                  <a:gd name="T86" fmla="*/ 635 w 765"/>
                  <a:gd name="T87" fmla="*/ 158 h 381"/>
                  <a:gd name="T88" fmla="*/ 650 w 765"/>
                  <a:gd name="T89" fmla="*/ 124 h 381"/>
                  <a:gd name="T90" fmla="*/ 663 w 765"/>
                  <a:gd name="T91" fmla="*/ 91 h 381"/>
                  <a:gd name="T92" fmla="*/ 669 w 765"/>
                  <a:gd name="T93" fmla="*/ 76 h 381"/>
                  <a:gd name="T94" fmla="*/ 677 w 765"/>
                  <a:gd name="T95" fmla="*/ 63 h 381"/>
                  <a:gd name="T96" fmla="*/ 683 w 765"/>
                  <a:gd name="T97" fmla="*/ 50 h 381"/>
                  <a:gd name="T98" fmla="*/ 689 w 765"/>
                  <a:gd name="T99" fmla="*/ 41 h 381"/>
                  <a:gd name="T100" fmla="*/ 695 w 765"/>
                  <a:gd name="T101" fmla="*/ 32 h 381"/>
                  <a:gd name="T102" fmla="*/ 701 w 765"/>
                  <a:gd name="T103" fmla="*/ 26 h 381"/>
                  <a:gd name="T104" fmla="*/ 712 w 765"/>
                  <a:gd name="T105" fmla="*/ 16 h 381"/>
                  <a:gd name="T106" fmla="*/ 723 w 765"/>
                  <a:gd name="T107" fmla="*/ 9 h 381"/>
                  <a:gd name="T108" fmla="*/ 733 w 765"/>
                  <a:gd name="T109" fmla="*/ 6 h 381"/>
                  <a:gd name="T110" fmla="*/ 743 w 765"/>
                  <a:gd name="T111" fmla="*/ 4 h 381"/>
                  <a:gd name="T112" fmla="*/ 751 w 765"/>
                  <a:gd name="T113" fmla="*/ 3 h 381"/>
                  <a:gd name="T114" fmla="*/ 759 w 765"/>
                  <a:gd name="T115" fmla="*/ 3 h 381"/>
                  <a:gd name="T116" fmla="*/ 765 w 765"/>
                  <a:gd name="T117" fmla="*/ 0 h 381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765"/>
                  <a:gd name="T178" fmla="*/ 0 h 381"/>
                  <a:gd name="T179" fmla="*/ 765 w 765"/>
                  <a:gd name="T180" fmla="*/ 381 h 381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765" h="381">
                    <a:moveTo>
                      <a:pt x="0" y="0"/>
                    </a:moveTo>
                    <a:lnTo>
                      <a:pt x="6" y="2"/>
                    </a:lnTo>
                    <a:lnTo>
                      <a:pt x="13" y="3"/>
                    </a:lnTo>
                    <a:lnTo>
                      <a:pt x="23" y="4"/>
                    </a:lnTo>
                    <a:lnTo>
                      <a:pt x="34" y="5"/>
                    </a:lnTo>
                    <a:lnTo>
                      <a:pt x="46" y="9"/>
                    </a:lnTo>
                    <a:lnTo>
                      <a:pt x="59" y="16"/>
                    </a:lnTo>
                    <a:lnTo>
                      <a:pt x="71" y="26"/>
                    </a:lnTo>
                    <a:lnTo>
                      <a:pt x="78" y="32"/>
                    </a:lnTo>
                    <a:lnTo>
                      <a:pt x="84" y="41"/>
                    </a:lnTo>
                    <a:lnTo>
                      <a:pt x="90" y="50"/>
                    </a:lnTo>
                    <a:lnTo>
                      <a:pt x="97" y="63"/>
                    </a:lnTo>
                    <a:lnTo>
                      <a:pt x="103" y="76"/>
                    </a:lnTo>
                    <a:lnTo>
                      <a:pt x="110" y="91"/>
                    </a:lnTo>
                    <a:lnTo>
                      <a:pt x="124" y="124"/>
                    </a:lnTo>
                    <a:lnTo>
                      <a:pt x="137" y="158"/>
                    </a:lnTo>
                    <a:lnTo>
                      <a:pt x="152" y="194"/>
                    </a:lnTo>
                    <a:lnTo>
                      <a:pt x="168" y="228"/>
                    </a:lnTo>
                    <a:lnTo>
                      <a:pt x="176" y="244"/>
                    </a:lnTo>
                    <a:lnTo>
                      <a:pt x="185" y="258"/>
                    </a:lnTo>
                    <a:lnTo>
                      <a:pt x="193" y="272"/>
                    </a:lnTo>
                    <a:lnTo>
                      <a:pt x="203" y="283"/>
                    </a:lnTo>
                    <a:lnTo>
                      <a:pt x="224" y="304"/>
                    </a:lnTo>
                    <a:lnTo>
                      <a:pt x="246" y="322"/>
                    </a:lnTo>
                    <a:lnTo>
                      <a:pt x="269" y="339"/>
                    </a:lnTo>
                    <a:lnTo>
                      <a:pt x="294" y="353"/>
                    </a:lnTo>
                    <a:lnTo>
                      <a:pt x="318" y="365"/>
                    </a:lnTo>
                    <a:lnTo>
                      <a:pt x="343" y="373"/>
                    </a:lnTo>
                    <a:lnTo>
                      <a:pt x="367" y="378"/>
                    </a:lnTo>
                    <a:lnTo>
                      <a:pt x="390" y="381"/>
                    </a:lnTo>
                    <a:lnTo>
                      <a:pt x="414" y="378"/>
                    </a:lnTo>
                    <a:lnTo>
                      <a:pt x="437" y="373"/>
                    </a:lnTo>
                    <a:lnTo>
                      <a:pt x="461" y="365"/>
                    </a:lnTo>
                    <a:lnTo>
                      <a:pt x="484" y="353"/>
                    </a:lnTo>
                    <a:lnTo>
                      <a:pt x="508" y="339"/>
                    </a:lnTo>
                    <a:lnTo>
                      <a:pt x="530" y="322"/>
                    </a:lnTo>
                    <a:lnTo>
                      <a:pt x="551" y="304"/>
                    </a:lnTo>
                    <a:lnTo>
                      <a:pt x="570" y="283"/>
                    </a:lnTo>
                    <a:lnTo>
                      <a:pt x="579" y="272"/>
                    </a:lnTo>
                    <a:lnTo>
                      <a:pt x="588" y="258"/>
                    </a:lnTo>
                    <a:lnTo>
                      <a:pt x="597" y="244"/>
                    </a:lnTo>
                    <a:lnTo>
                      <a:pt x="604" y="228"/>
                    </a:lnTo>
                    <a:lnTo>
                      <a:pt x="620" y="194"/>
                    </a:lnTo>
                    <a:lnTo>
                      <a:pt x="635" y="158"/>
                    </a:lnTo>
                    <a:lnTo>
                      <a:pt x="650" y="124"/>
                    </a:lnTo>
                    <a:lnTo>
                      <a:pt x="663" y="91"/>
                    </a:lnTo>
                    <a:lnTo>
                      <a:pt x="669" y="76"/>
                    </a:lnTo>
                    <a:lnTo>
                      <a:pt x="677" y="63"/>
                    </a:lnTo>
                    <a:lnTo>
                      <a:pt x="683" y="50"/>
                    </a:lnTo>
                    <a:lnTo>
                      <a:pt x="689" y="41"/>
                    </a:lnTo>
                    <a:lnTo>
                      <a:pt x="695" y="32"/>
                    </a:lnTo>
                    <a:lnTo>
                      <a:pt x="701" y="26"/>
                    </a:lnTo>
                    <a:lnTo>
                      <a:pt x="712" y="16"/>
                    </a:lnTo>
                    <a:lnTo>
                      <a:pt x="723" y="9"/>
                    </a:lnTo>
                    <a:lnTo>
                      <a:pt x="733" y="6"/>
                    </a:lnTo>
                    <a:lnTo>
                      <a:pt x="743" y="4"/>
                    </a:lnTo>
                    <a:lnTo>
                      <a:pt x="751" y="3"/>
                    </a:lnTo>
                    <a:lnTo>
                      <a:pt x="759" y="3"/>
                    </a:lnTo>
                    <a:lnTo>
                      <a:pt x="765" y="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buNone/>
                </a:pPr>
                <a:endParaRPr lang="en-GB" sz="3200"/>
              </a:p>
            </p:txBody>
          </p:sp>
        </p:grpSp>
        <p:sp>
          <p:nvSpPr>
            <p:cNvPr id="10303" name="Line 43"/>
            <p:cNvSpPr>
              <a:spLocks noChangeShapeType="1"/>
            </p:cNvSpPr>
            <p:nvPr/>
          </p:nvSpPr>
          <p:spPr bwMode="auto">
            <a:xfrm rot="10800000" flipH="1">
              <a:off x="2818" y="1088"/>
              <a:ext cx="5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  <p:sp>
          <p:nvSpPr>
            <p:cNvPr id="10304" name="Freeform 47"/>
            <p:cNvSpPr>
              <a:spLocks/>
            </p:cNvSpPr>
            <p:nvPr/>
          </p:nvSpPr>
          <p:spPr bwMode="auto">
            <a:xfrm>
              <a:off x="4806" y="1254"/>
              <a:ext cx="139" cy="146"/>
            </a:xfrm>
            <a:custGeom>
              <a:avLst/>
              <a:gdLst>
                <a:gd name="T0" fmla="*/ 139 w 139"/>
                <a:gd name="T1" fmla="*/ 0 h 146"/>
                <a:gd name="T2" fmla="*/ 48 w 139"/>
                <a:gd name="T3" fmla="*/ 0 h 146"/>
                <a:gd name="T4" fmla="*/ 0 w 139"/>
                <a:gd name="T5" fmla="*/ 42 h 146"/>
                <a:gd name="T6" fmla="*/ 0 w 139"/>
                <a:gd name="T7" fmla="*/ 146 h 1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9"/>
                <a:gd name="T13" fmla="*/ 0 h 146"/>
                <a:gd name="T14" fmla="*/ 139 w 139"/>
                <a:gd name="T15" fmla="*/ 146 h 1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9" h="146">
                  <a:moveTo>
                    <a:pt x="139" y="0"/>
                  </a:moveTo>
                  <a:lnTo>
                    <a:pt x="48" y="0"/>
                  </a:lnTo>
                  <a:cubicBezTo>
                    <a:pt x="25" y="7"/>
                    <a:pt x="8" y="18"/>
                    <a:pt x="0" y="42"/>
                  </a:cubicBezTo>
                  <a:lnTo>
                    <a:pt x="0" y="146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  <p:sp>
          <p:nvSpPr>
            <p:cNvPr id="10305" name="Freeform 48"/>
            <p:cNvSpPr>
              <a:spLocks/>
            </p:cNvSpPr>
            <p:nvPr/>
          </p:nvSpPr>
          <p:spPr bwMode="auto">
            <a:xfrm>
              <a:off x="4473" y="1261"/>
              <a:ext cx="231" cy="144"/>
            </a:xfrm>
            <a:custGeom>
              <a:avLst/>
              <a:gdLst>
                <a:gd name="T0" fmla="*/ 0 w 231"/>
                <a:gd name="T1" fmla="*/ 0 h 144"/>
                <a:gd name="T2" fmla="*/ 177 w 231"/>
                <a:gd name="T3" fmla="*/ 0 h 144"/>
                <a:gd name="T4" fmla="*/ 231 w 231"/>
                <a:gd name="T5" fmla="*/ 45 h 144"/>
                <a:gd name="T6" fmla="*/ 229 w 231"/>
                <a:gd name="T7" fmla="*/ 144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1"/>
                <a:gd name="T13" fmla="*/ 0 h 144"/>
                <a:gd name="T14" fmla="*/ 231 w 231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1" h="144">
                  <a:moveTo>
                    <a:pt x="0" y="0"/>
                  </a:moveTo>
                  <a:lnTo>
                    <a:pt x="177" y="0"/>
                  </a:lnTo>
                  <a:cubicBezTo>
                    <a:pt x="215" y="7"/>
                    <a:pt x="222" y="21"/>
                    <a:pt x="231" y="45"/>
                  </a:cubicBezTo>
                  <a:lnTo>
                    <a:pt x="229" y="144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  <p:sp>
          <p:nvSpPr>
            <p:cNvPr id="10306" name="Line 49"/>
            <p:cNvSpPr>
              <a:spLocks noChangeShapeType="1"/>
            </p:cNvSpPr>
            <p:nvPr/>
          </p:nvSpPr>
          <p:spPr bwMode="auto">
            <a:xfrm>
              <a:off x="4470" y="1090"/>
              <a:ext cx="48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</p:grpSp>
      <p:sp>
        <p:nvSpPr>
          <p:cNvPr id="10270" name="Rectangle 99"/>
          <p:cNvSpPr>
            <a:spLocks noChangeArrowheads="1"/>
          </p:cNvSpPr>
          <p:nvPr/>
        </p:nvSpPr>
        <p:spPr bwMode="auto">
          <a:xfrm>
            <a:off x="3335215" y="2493963"/>
            <a:ext cx="2463312" cy="419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None/>
            </a:pPr>
            <a:endParaRPr lang="en-US" sz="3200"/>
          </a:p>
        </p:txBody>
      </p:sp>
      <p:sp>
        <p:nvSpPr>
          <p:cNvPr id="10271" name="Rectangle 100"/>
          <p:cNvSpPr>
            <a:spLocks noChangeArrowheads="1"/>
          </p:cNvSpPr>
          <p:nvPr/>
        </p:nvSpPr>
        <p:spPr bwMode="auto">
          <a:xfrm>
            <a:off x="4457700" y="2449514"/>
            <a:ext cx="228600" cy="1857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buNone/>
            </a:pPr>
            <a:endParaRPr lang="en-US" sz="3200"/>
          </a:p>
        </p:txBody>
      </p:sp>
      <p:sp>
        <p:nvSpPr>
          <p:cNvPr id="10272" name="Freeform 51"/>
          <p:cNvSpPr>
            <a:spLocks/>
          </p:cNvSpPr>
          <p:nvPr/>
        </p:nvSpPr>
        <p:spPr bwMode="auto">
          <a:xfrm>
            <a:off x="4563208" y="1949450"/>
            <a:ext cx="7327" cy="469900"/>
          </a:xfrm>
          <a:custGeom>
            <a:avLst/>
            <a:gdLst>
              <a:gd name="T0" fmla="*/ 5 w 5"/>
              <a:gd name="T1" fmla="*/ 0 h 296"/>
              <a:gd name="T2" fmla="*/ 0 w 5"/>
              <a:gd name="T3" fmla="*/ 296 h 296"/>
              <a:gd name="T4" fmla="*/ 0 60000 65536"/>
              <a:gd name="T5" fmla="*/ 0 60000 65536"/>
              <a:gd name="T6" fmla="*/ 0 w 5"/>
              <a:gd name="T7" fmla="*/ 0 h 296"/>
              <a:gd name="T8" fmla="*/ 5 w 5"/>
              <a:gd name="T9" fmla="*/ 296 h 29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" h="296">
                <a:moveTo>
                  <a:pt x="5" y="0"/>
                </a:moveTo>
                <a:lnTo>
                  <a:pt x="0" y="296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None/>
            </a:pPr>
            <a:endParaRPr lang="en-GB" sz="3200"/>
          </a:p>
        </p:txBody>
      </p:sp>
      <p:grpSp>
        <p:nvGrpSpPr>
          <p:cNvPr id="17" name="Group 108"/>
          <p:cNvGrpSpPr>
            <a:grpSpLocks/>
          </p:cNvGrpSpPr>
          <p:nvPr/>
        </p:nvGrpSpPr>
        <p:grpSpPr bwMode="auto">
          <a:xfrm>
            <a:off x="1465385" y="4067175"/>
            <a:ext cx="1632438" cy="660400"/>
            <a:chOff x="942" y="2552"/>
            <a:chExt cx="1114" cy="416"/>
          </a:xfrm>
        </p:grpSpPr>
        <p:sp>
          <p:nvSpPr>
            <p:cNvPr id="10296" name="Freeform 103"/>
            <p:cNvSpPr>
              <a:spLocks/>
            </p:cNvSpPr>
            <p:nvPr/>
          </p:nvSpPr>
          <p:spPr bwMode="auto">
            <a:xfrm>
              <a:off x="942" y="2552"/>
              <a:ext cx="1019" cy="312"/>
            </a:xfrm>
            <a:custGeom>
              <a:avLst/>
              <a:gdLst>
                <a:gd name="T0" fmla="*/ 998 w 998"/>
                <a:gd name="T1" fmla="*/ 0 h 312"/>
                <a:gd name="T2" fmla="*/ 934 w 998"/>
                <a:gd name="T3" fmla="*/ 0 h 312"/>
                <a:gd name="T4" fmla="*/ 900 w 998"/>
                <a:gd name="T5" fmla="*/ 56 h 312"/>
                <a:gd name="T6" fmla="*/ 900 w 998"/>
                <a:gd name="T7" fmla="*/ 312 h 312"/>
                <a:gd name="T8" fmla="*/ 0 w 998"/>
                <a:gd name="T9" fmla="*/ 310 h 3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8"/>
                <a:gd name="T16" fmla="*/ 0 h 312"/>
                <a:gd name="T17" fmla="*/ 998 w 998"/>
                <a:gd name="T18" fmla="*/ 312 h 3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8" h="312">
                  <a:moveTo>
                    <a:pt x="998" y="0"/>
                  </a:moveTo>
                  <a:lnTo>
                    <a:pt x="934" y="0"/>
                  </a:lnTo>
                  <a:lnTo>
                    <a:pt x="900" y="56"/>
                  </a:lnTo>
                  <a:lnTo>
                    <a:pt x="900" y="312"/>
                  </a:lnTo>
                  <a:lnTo>
                    <a:pt x="0" y="310"/>
                  </a:lnTo>
                </a:path>
              </a:pathLst>
            </a:custGeom>
            <a:noFill/>
            <a:ln w="12700" cmpd="sng">
              <a:solidFill>
                <a:srgbClr val="0066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  <p:sp>
          <p:nvSpPr>
            <p:cNvPr id="10297" name="Freeform 104"/>
            <p:cNvSpPr>
              <a:spLocks/>
            </p:cNvSpPr>
            <p:nvPr/>
          </p:nvSpPr>
          <p:spPr bwMode="auto">
            <a:xfrm>
              <a:off x="947" y="2552"/>
              <a:ext cx="1109" cy="416"/>
            </a:xfrm>
            <a:custGeom>
              <a:avLst/>
              <a:gdLst>
                <a:gd name="T0" fmla="*/ 1010 w 1109"/>
                <a:gd name="T1" fmla="*/ 0 h 416"/>
                <a:gd name="T2" fmla="*/ 1078 w 1109"/>
                <a:gd name="T3" fmla="*/ 0 h 416"/>
                <a:gd name="T4" fmla="*/ 1109 w 1109"/>
                <a:gd name="T5" fmla="*/ 56 h 416"/>
                <a:gd name="T6" fmla="*/ 1109 w 1109"/>
                <a:gd name="T7" fmla="*/ 416 h 416"/>
                <a:gd name="T8" fmla="*/ 0 w 1109"/>
                <a:gd name="T9" fmla="*/ 416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09"/>
                <a:gd name="T16" fmla="*/ 0 h 416"/>
                <a:gd name="T17" fmla="*/ 1109 w 1109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09" h="416">
                  <a:moveTo>
                    <a:pt x="1010" y="0"/>
                  </a:moveTo>
                  <a:lnTo>
                    <a:pt x="1078" y="0"/>
                  </a:lnTo>
                  <a:lnTo>
                    <a:pt x="1109" y="56"/>
                  </a:lnTo>
                  <a:lnTo>
                    <a:pt x="1109" y="416"/>
                  </a:lnTo>
                  <a:lnTo>
                    <a:pt x="0" y="416"/>
                  </a:lnTo>
                </a:path>
              </a:pathLst>
            </a:custGeom>
            <a:noFill/>
            <a:ln w="12700" cmpd="sng">
              <a:solidFill>
                <a:schemeClr val="hlink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</p:grpSp>
      <p:grpSp>
        <p:nvGrpSpPr>
          <p:cNvPr id="18" name="Group 109"/>
          <p:cNvGrpSpPr>
            <a:grpSpLocks/>
          </p:cNvGrpSpPr>
          <p:nvPr/>
        </p:nvGrpSpPr>
        <p:grpSpPr bwMode="auto">
          <a:xfrm flipH="1">
            <a:off x="6000751" y="4049713"/>
            <a:ext cx="1632438" cy="660400"/>
            <a:chOff x="942" y="2552"/>
            <a:chExt cx="1114" cy="416"/>
          </a:xfrm>
        </p:grpSpPr>
        <p:sp>
          <p:nvSpPr>
            <p:cNvPr id="10294" name="Freeform 110"/>
            <p:cNvSpPr>
              <a:spLocks/>
            </p:cNvSpPr>
            <p:nvPr/>
          </p:nvSpPr>
          <p:spPr bwMode="auto">
            <a:xfrm>
              <a:off x="942" y="2552"/>
              <a:ext cx="1019" cy="312"/>
            </a:xfrm>
            <a:custGeom>
              <a:avLst/>
              <a:gdLst>
                <a:gd name="T0" fmla="*/ 998 w 998"/>
                <a:gd name="T1" fmla="*/ 0 h 312"/>
                <a:gd name="T2" fmla="*/ 934 w 998"/>
                <a:gd name="T3" fmla="*/ 0 h 312"/>
                <a:gd name="T4" fmla="*/ 900 w 998"/>
                <a:gd name="T5" fmla="*/ 56 h 312"/>
                <a:gd name="T6" fmla="*/ 900 w 998"/>
                <a:gd name="T7" fmla="*/ 312 h 312"/>
                <a:gd name="T8" fmla="*/ 0 w 998"/>
                <a:gd name="T9" fmla="*/ 310 h 3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8"/>
                <a:gd name="T16" fmla="*/ 0 h 312"/>
                <a:gd name="T17" fmla="*/ 998 w 998"/>
                <a:gd name="T18" fmla="*/ 312 h 3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8" h="312">
                  <a:moveTo>
                    <a:pt x="998" y="0"/>
                  </a:moveTo>
                  <a:lnTo>
                    <a:pt x="934" y="0"/>
                  </a:lnTo>
                  <a:lnTo>
                    <a:pt x="900" y="56"/>
                  </a:lnTo>
                  <a:lnTo>
                    <a:pt x="900" y="312"/>
                  </a:lnTo>
                  <a:lnTo>
                    <a:pt x="0" y="310"/>
                  </a:lnTo>
                </a:path>
              </a:pathLst>
            </a:custGeom>
            <a:noFill/>
            <a:ln w="12700" cmpd="sng">
              <a:solidFill>
                <a:srgbClr val="0066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  <p:sp>
          <p:nvSpPr>
            <p:cNvPr id="10295" name="Freeform 111"/>
            <p:cNvSpPr>
              <a:spLocks/>
            </p:cNvSpPr>
            <p:nvPr/>
          </p:nvSpPr>
          <p:spPr bwMode="auto">
            <a:xfrm>
              <a:off x="947" y="2552"/>
              <a:ext cx="1109" cy="416"/>
            </a:xfrm>
            <a:custGeom>
              <a:avLst/>
              <a:gdLst>
                <a:gd name="T0" fmla="*/ 1010 w 1109"/>
                <a:gd name="T1" fmla="*/ 0 h 416"/>
                <a:gd name="T2" fmla="*/ 1078 w 1109"/>
                <a:gd name="T3" fmla="*/ 0 h 416"/>
                <a:gd name="T4" fmla="*/ 1109 w 1109"/>
                <a:gd name="T5" fmla="*/ 56 h 416"/>
                <a:gd name="T6" fmla="*/ 1109 w 1109"/>
                <a:gd name="T7" fmla="*/ 416 h 416"/>
                <a:gd name="T8" fmla="*/ 0 w 1109"/>
                <a:gd name="T9" fmla="*/ 416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09"/>
                <a:gd name="T16" fmla="*/ 0 h 416"/>
                <a:gd name="T17" fmla="*/ 1109 w 1109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09" h="416">
                  <a:moveTo>
                    <a:pt x="1010" y="0"/>
                  </a:moveTo>
                  <a:lnTo>
                    <a:pt x="1078" y="0"/>
                  </a:lnTo>
                  <a:lnTo>
                    <a:pt x="1109" y="56"/>
                  </a:lnTo>
                  <a:lnTo>
                    <a:pt x="1109" y="416"/>
                  </a:lnTo>
                  <a:lnTo>
                    <a:pt x="0" y="416"/>
                  </a:lnTo>
                </a:path>
              </a:pathLst>
            </a:custGeom>
            <a:noFill/>
            <a:ln w="12700" cmpd="sng">
              <a:solidFill>
                <a:schemeClr val="hlink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</p:grpSp>
      <p:sp>
        <p:nvSpPr>
          <p:cNvPr id="10275" name="Text Box 113"/>
          <p:cNvSpPr txBox="1">
            <a:spLocks noChangeArrowheads="1"/>
          </p:cNvSpPr>
          <p:nvPr/>
        </p:nvSpPr>
        <p:spPr bwMode="auto">
          <a:xfrm>
            <a:off x="7681546" y="3889375"/>
            <a:ext cx="110196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rIns="36000">
            <a:spAutoFit/>
          </a:bodyPr>
          <a:lstStyle/>
          <a:p>
            <a:pPr algn="ctr">
              <a:buNone/>
            </a:pPr>
            <a:r>
              <a:rPr lang="en-GB" sz="1600">
                <a:solidFill>
                  <a:srgbClr val="800080"/>
                </a:solidFill>
                <a:latin typeface="Arial" pitchFamily="34" charset="0"/>
              </a:rPr>
              <a:t>Fast magnetron tune by varying output current</a:t>
            </a:r>
            <a:endParaRPr lang="en-US" sz="1600">
              <a:solidFill>
                <a:srgbClr val="800080"/>
              </a:solidFill>
              <a:latin typeface="Arial" pitchFamily="34" charset="0"/>
            </a:endParaRPr>
          </a:p>
        </p:txBody>
      </p:sp>
      <p:grpSp>
        <p:nvGrpSpPr>
          <p:cNvPr id="19" name="Group 115"/>
          <p:cNvGrpSpPr>
            <a:grpSpLocks/>
          </p:cNvGrpSpPr>
          <p:nvPr/>
        </p:nvGrpSpPr>
        <p:grpSpPr bwMode="auto">
          <a:xfrm flipH="1">
            <a:off x="5210908" y="3490914"/>
            <a:ext cx="688731" cy="714375"/>
            <a:chOff x="2501" y="1822"/>
            <a:chExt cx="583" cy="555"/>
          </a:xfrm>
        </p:grpSpPr>
        <p:sp>
          <p:nvSpPr>
            <p:cNvPr id="10292" name="Oval 116"/>
            <p:cNvSpPr>
              <a:spLocks noChangeArrowheads="1"/>
            </p:cNvSpPr>
            <p:nvPr/>
          </p:nvSpPr>
          <p:spPr bwMode="auto">
            <a:xfrm>
              <a:off x="2501" y="1822"/>
              <a:ext cx="583" cy="55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None/>
              </a:pPr>
              <a:endParaRPr lang="en-US" sz="3200"/>
            </a:p>
          </p:txBody>
        </p:sp>
        <p:sp>
          <p:nvSpPr>
            <p:cNvPr id="10293" name="Freeform 117"/>
            <p:cNvSpPr>
              <a:spLocks/>
            </p:cNvSpPr>
            <p:nvPr/>
          </p:nvSpPr>
          <p:spPr bwMode="auto">
            <a:xfrm>
              <a:off x="2590" y="1910"/>
              <a:ext cx="396" cy="149"/>
            </a:xfrm>
            <a:custGeom>
              <a:avLst/>
              <a:gdLst>
                <a:gd name="T0" fmla="*/ 0 w 468"/>
                <a:gd name="T1" fmla="*/ 221 h 221"/>
                <a:gd name="T2" fmla="*/ 240 w 468"/>
                <a:gd name="T3" fmla="*/ 5 h 221"/>
                <a:gd name="T4" fmla="*/ 468 w 468"/>
                <a:gd name="T5" fmla="*/ 208 h 221"/>
                <a:gd name="T6" fmla="*/ 0 60000 65536"/>
                <a:gd name="T7" fmla="*/ 0 60000 65536"/>
                <a:gd name="T8" fmla="*/ 0 60000 65536"/>
                <a:gd name="T9" fmla="*/ 0 w 468"/>
                <a:gd name="T10" fmla="*/ 0 h 221"/>
                <a:gd name="T11" fmla="*/ 468 w 468"/>
                <a:gd name="T12" fmla="*/ 221 h 2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8" h="221">
                  <a:moveTo>
                    <a:pt x="0" y="221"/>
                  </a:moveTo>
                  <a:cubicBezTo>
                    <a:pt x="13" y="94"/>
                    <a:pt x="134" y="0"/>
                    <a:pt x="240" y="5"/>
                  </a:cubicBezTo>
                  <a:cubicBezTo>
                    <a:pt x="346" y="10"/>
                    <a:pt x="455" y="81"/>
                    <a:pt x="468" y="208"/>
                  </a:cubicBezTo>
                </a:path>
              </a:pathLst>
            </a:custGeom>
            <a:noFill/>
            <a:ln w="38100" cmpd="sng">
              <a:solidFill>
                <a:srgbClr val="00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</p:grpSp>
      <p:sp>
        <p:nvSpPr>
          <p:cNvPr id="10277" name="Freeform 118"/>
          <p:cNvSpPr>
            <a:spLocks/>
          </p:cNvSpPr>
          <p:nvPr/>
        </p:nvSpPr>
        <p:spPr bwMode="auto">
          <a:xfrm>
            <a:off x="3531577" y="5268913"/>
            <a:ext cx="2690446" cy="450850"/>
          </a:xfrm>
          <a:custGeom>
            <a:avLst/>
            <a:gdLst>
              <a:gd name="T0" fmla="*/ 430 w 430"/>
              <a:gd name="T1" fmla="*/ 186 h 186"/>
              <a:gd name="T2" fmla="*/ 1 w 430"/>
              <a:gd name="T3" fmla="*/ 185 h 186"/>
              <a:gd name="T4" fmla="*/ 0 w 430"/>
              <a:gd name="T5" fmla="*/ 0 h 186"/>
              <a:gd name="T6" fmla="*/ 0 60000 65536"/>
              <a:gd name="T7" fmla="*/ 0 60000 65536"/>
              <a:gd name="T8" fmla="*/ 0 60000 65536"/>
              <a:gd name="T9" fmla="*/ 0 w 430"/>
              <a:gd name="T10" fmla="*/ 0 h 186"/>
              <a:gd name="T11" fmla="*/ 430 w 430"/>
              <a:gd name="T12" fmla="*/ 186 h 18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0" h="186">
                <a:moveTo>
                  <a:pt x="430" y="186"/>
                </a:moveTo>
                <a:lnTo>
                  <a:pt x="1" y="185"/>
                </a:lnTo>
                <a:lnTo>
                  <a:pt x="0" y="0"/>
                </a:lnTo>
              </a:path>
            </a:pathLst>
          </a:custGeom>
          <a:noFill/>
          <a:ln w="28575" cmpd="sng">
            <a:solidFill>
              <a:srgbClr val="0066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pPr>
              <a:buNone/>
            </a:pPr>
            <a:endParaRPr lang="en-GB" sz="3200"/>
          </a:p>
        </p:txBody>
      </p:sp>
      <p:sp>
        <p:nvSpPr>
          <p:cNvPr id="10278" name="Rectangle 8"/>
          <p:cNvSpPr>
            <a:spLocks noChangeArrowheads="1"/>
          </p:cNvSpPr>
          <p:nvPr/>
        </p:nvSpPr>
        <p:spPr bwMode="auto">
          <a:xfrm>
            <a:off x="6232281" y="5440364"/>
            <a:ext cx="813288" cy="396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82800"/>
          <a:lstStyle/>
          <a:p>
            <a:pPr algn="ctr">
              <a:buNone/>
            </a:pPr>
            <a:r>
              <a:rPr lang="en-GB" sz="1800">
                <a:latin typeface="Arial" pitchFamily="34" charset="0"/>
              </a:rPr>
              <a:t>LLRF</a:t>
            </a:r>
            <a:endParaRPr lang="en-GB" sz="1800"/>
          </a:p>
        </p:txBody>
      </p:sp>
      <p:sp>
        <p:nvSpPr>
          <p:cNvPr id="10279" name="Freeform 119"/>
          <p:cNvSpPr>
            <a:spLocks/>
          </p:cNvSpPr>
          <p:nvPr/>
        </p:nvSpPr>
        <p:spPr bwMode="auto">
          <a:xfrm>
            <a:off x="7003074" y="1998664"/>
            <a:ext cx="1953357" cy="3671887"/>
          </a:xfrm>
          <a:custGeom>
            <a:avLst/>
            <a:gdLst>
              <a:gd name="T0" fmla="*/ 0 w 1357"/>
              <a:gd name="T1" fmla="*/ 0 h 2411"/>
              <a:gd name="T2" fmla="*/ 0 w 1357"/>
              <a:gd name="T3" fmla="*/ 439 h 2411"/>
              <a:gd name="T4" fmla="*/ 1357 w 1357"/>
              <a:gd name="T5" fmla="*/ 439 h 2411"/>
              <a:gd name="T6" fmla="*/ 1357 w 1357"/>
              <a:gd name="T7" fmla="*/ 2411 h 2411"/>
              <a:gd name="T8" fmla="*/ 29 w 1357"/>
              <a:gd name="T9" fmla="*/ 2411 h 24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57"/>
              <a:gd name="T16" fmla="*/ 0 h 2411"/>
              <a:gd name="T17" fmla="*/ 1357 w 1357"/>
              <a:gd name="T18" fmla="*/ 2411 h 24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57" h="2411">
                <a:moveTo>
                  <a:pt x="0" y="0"/>
                </a:moveTo>
                <a:lnTo>
                  <a:pt x="0" y="439"/>
                </a:lnTo>
                <a:lnTo>
                  <a:pt x="1357" y="439"/>
                </a:lnTo>
                <a:lnTo>
                  <a:pt x="1357" y="2411"/>
                </a:lnTo>
                <a:lnTo>
                  <a:pt x="29" y="2411"/>
                </a:lnTo>
              </a:path>
            </a:pathLst>
          </a:custGeom>
          <a:noFill/>
          <a:ln w="19050" cmpd="sng">
            <a:solidFill>
              <a:srgbClr val="006600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pPr>
              <a:buNone/>
            </a:pPr>
            <a:endParaRPr lang="en-GB" sz="3200"/>
          </a:p>
        </p:txBody>
      </p:sp>
      <p:grpSp>
        <p:nvGrpSpPr>
          <p:cNvPr id="20" name="Group 126"/>
          <p:cNvGrpSpPr>
            <a:grpSpLocks/>
          </p:cNvGrpSpPr>
          <p:nvPr/>
        </p:nvGrpSpPr>
        <p:grpSpPr bwMode="auto">
          <a:xfrm>
            <a:off x="1053612" y="930276"/>
            <a:ext cx="615462" cy="1743075"/>
            <a:chOff x="776" y="808"/>
            <a:chExt cx="312" cy="915"/>
          </a:xfrm>
        </p:grpSpPr>
        <p:sp>
          <p:nvSpPr>
            <p:cNvPr id="10287" name="Line 122"/>
            <p:cNvSpPr>
              <a:spLocks noChangeShapeType="1"/>
            </p:cNvSpPr>
            <p:nvPr/>
          </p:nvSpPr>
          <p:spPr bwMode="auto">
            <a:xfrm flipV="1">
              <a:off x="955" y="1264"/>
              <a:ext cx="133" cy="44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  <p:sp>
          <p:nvSpPr>
            <p:cNvPr id="10288" name="Line 123"/>
            <p:cNvSpPr>
              <a:spLocks noChangeShapeType="1"/>
            </p:cNvSpPr>
            <p:nvPr/>
          </p:nvSpPr>
          <p:spPr bwMode="auto">
            <a:xfrm flipH="1" flipV="1">
              <a:off x="776" y="1272"/>
              <a:ext cx="144" cy="44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  <p:sp>
          <p:nvSpPr>
            <p:cNvPr id="10289" name="Line 121"/>
            <p:cNvSpPr>
              <a:spLocks noChangeShapeType="1"/>
            </p:cNvSpPr>
            <p:nvPr/>
          </p:nvSpPr>
          <p:spPr bwMode="auto">
            <a:xfrm>
              <a:off x="936" y="808"/>
              <a:ext cx="0" cy="91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 type="triangle" w="med" len="med"/>
              <a:tailEnd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  <p:sp>
          <p:nvSpPr>
            <p:cNvPr id="10290" name="Line 125"/>
            <p:cNvSpPr>
              <a:spLocks noChangeShapeType="1"/>
            </p:cNvSpPr>
            <p:nvPr/>
          </p:nvSpPr>
          <p:spPr bwMode="auto">
            <a:xfrm flipH="1" flipV="1">
              <a:off x="952" y="864"/>
              <a:ext cx="136" cy="384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  <p:sp>
          <p:nvSpPr>
            <p:cNvPr id="10291" name="Line 124"/>
            <p:cNvSpPr>
              <a:spLocks noChangeShapeType="1"/>
            </p:cNvSpPr>
            <p:nvPr/>
          </p:nvSpPr>
          <p:spPr bwMode="auto">
            <a:xfrm flipV="1">
              <a:off x="784" y="864"/>
              <a:ext cx="136" cy="384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buNone/>
              </a:pPr>
              <a:endParaRPr lang="en-GB" sz="3200"/>
            </a:p>
          </p:txBody>
        </p:sp>
      </p:grpSp>
      <p:sp>
        <p:nvSpPr>
          <p:cNvPr id="10281" name="Text Box 127"/>
          <p:cNvSpPr txBox="1">
            <a:spLocks noChangeArrowheads="1"/>
          </p:cNvSpPr>
          <p:nvPr/>
        </p:nvSpPr>
        <p:spPr bwMode="auto">
          <a:xfrm>
            <a:off x="227135" y="1914525"/>
            <a:ext cx="956896" cy="379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GB" sz="1400">
                <a:latin typeface="Arial" pitchFamily="34" charset="0"/>
              </a:rPr>
              <a:t>output of magnetron 1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10282" name="Text Box 128"/>
          <p:cNvSpPr txBox="1">
            <a:spLocks noChangeArrowheads="1"/>
          </p:cNvSpPr>
          <p:nvPr/>
        </p:nvSpPr>
        <p:spPr bwMode="auto">
          <a:xfrm>
            <a:off x="1547446" y="1916113"/>
            <a:ext cx="956897" cy="379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buNone/>
            </a:pPr>
            <a:r>
              <a:rPr lang="en-GB" sz="1400">
                <a:latin typeface="Arial" pitchFamily="34" charset="0"/>
              </a:rPr>
              <a:t>output of magnetron 2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10283" name="Text Box 129"/>
          <p:cNvSpPr txBox="1">
            <a:spLocks noChangeArrowheads="1"/>
          </p:cNvSpPr>
          <p:nvPr/>
        </p:nvSpPr>
        <p:spPr bwMode="auto">
          <a:xfrm>
            <a:off x="1617784" y="976314"/>
            <a:ext cx="956897" cy="420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None/>
            </a:pPr>
            <a:r>
              <a:rPr lang="en-GB" sz="1600" b="1">
                <a:latin typeface="Arial" pitchFamily="34" charset="0"/>
              </a:rPr>
              <a:t>Phasor diagram</a:t>
            </a:r>
            <a:endParaRPr lang="en-US" sz="1600" b="1">
              <a:latin typeface="Arial" pitchFamily="34" charset="0"/>
            </a:endParaRPr>
          </a:p>
        </p:txBody>
      </p:sp>
      <p:sp>
        <p:nvSpPr>
          <p:cNvPr id="10284" name="Rectangle 132"/>
          <p:cNvSpPr>
            <a:spLocks noChangeArrowheads="1"/>
          </p:cNvSpPr>
          <p:nvPr/>
        </p:nvSpPr>
        <p:spPr bwMode="auto">
          <a:xfrm>
            <a:off x="3982916" y="2390776"/>
            <a:ext cx="1125415" cy="7334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None/>
            </a:pPr>
            <a:endParaRPr lang="en-US" sz="3200"/>
          </a:p>
        </p:txBody>
      </p:sp>
      <p:sp>
        <p:nvSpPr>
          <p:cNvPr id="10285" name="Text Box 120"/>
          <p:cNvSpPr txBox="1">
            <a:spLocks noChangeArrowheads="1"/>
          </p:cNvSpPr>
          <p:nvPr/>
        </p:nvSpPr>
        <p:spPr bwMode="auto">
          <a:xfrm>
            <a:off x="4032738" y="2454276"/>
            <a:ext cx="10917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GB" sz="1800" dirty="0">
                <a:latin typeface="Arial" pitchFamily="34" charset="0"/>
              </a:rPr>
              <a:t>combiner / magic tee</a:t>
            </a:r>
            <a:endParaRPr lang="en-US" sz="1800" dirty="0">
              <a:latin typeface="Arial" pitchFamily="34" charset="0"/>
            </a:endParaRPr>
          </a:p>
        </p:txBody>
      </p:sp>
      <p:sp>
        <p:nvSpPr>
          <p:cNvPr id="10286" name="Line 133"/>
          <p:cNvSpPr>
            <a:spLocks noChangeShapeType="1"/>
          </p:cNvSpPr>
          <p:nvPr/>
        </p:nvSpPr>
        <p:spPr bwMode="auto">
          <a:xfrm flipV="1">
            <a:off x="4569070" y="3132138"/>
            <a:ext cx="4397" cy="43021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pPr>
              <a:buNone/>
            </a:pPr>
            <a:endParaRPr lang="en-GB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5"/>
          <p:cNvSpPr>
            <a:spLocks noChangeArrowheads="1"/>
          </p:cNvSpPr>
          <p:nvPr/>
        </p:nvSpPr>
        <p:spPr bwMode="auto">
          <a:xfrm>
            <a:off x="2477966" y="4040189"/>
            <a:ext cx="550985" cy="668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None/>
            </a:pPr>
            <a:endParaRPr 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1592874" y="0"/>
            <a:ext cx="5909896" cy="762000"/>
          </a:xfrm>
        </p:spPr>
        <p:txBody>
          <a:bodyPr/>
          <a:lstStyle/>
          <a:p>
            <a:pPr eaLnBrk="1" hangingPunct="1"/>
            <a:r>
              <a:rPr lang="en-GB" sz="2400" smtClean="0"/>
              <a:t>Layout using one magnetron per cavity</a:t>
            </a:r>
            <a:endParaRPr lang="en-US" sz="2400" smtClean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15462" y="903289"/>
            <a:ext cx="5910657" cy="29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 dirty="0">
                <a:latin typeface="Arial" pitchFamily="34" charset="0"/>
              </a:rPr>
              <a:t>Permits fast phase control but only slow, full range amplitude control</a:t>
            </a:r>
            <a:endParaRPr lang="en-US" sz="2000" b="1" dirty="0">
              <a:latin typeface="Arial" pitchFamily="34" charset="0"/>
            </a:endParaRPr>
          </a:p>
        </p:txBody>
      </p:sp>
      <p:sp>
        <p:nvSpPr>
          <p:cNvPr id="9221" name="Freeform 5"/>
          <p:cNvSpPr>
            <a:spLocks/>
          </p:cNvSpPr>
          <p:nvPr/>
        </p:nvSpPr>
        <p:spPr bwMode="auto">
          <a:xfrm>
            <a:off x="4514851" y="4470400"/>
            <a:ext cx="1214803" cy="1028700"/>
          </a:xfrm>
          <a:custGeom>
            <a:avLst/>
            <a:gdLst>
              <a:gd name="T0" fmla="*/ 344 w 701"/>
              <a:gd name="T1" fmla="*/ 0 h 608"/>
              <a:gd name="T2" fmla="*/ 0 w 701"/>
              <a:gd name="T3" fmla="*/ 608 h 608"/>
              <a:gd name="T4" fmla="*/ 701 w 701"/>
              <a:gd name="T5" fmla="*/ 608 h 608"/>
              <a:gd name="T6" fmla="*/ 344 w 701"/>
              <a:gd name="T7" fmla="*/ 0 h 608"/>
              <a:gd name="T8" fmla="*/ 0 60000 65536"/>
              <a:gd name="T9" fmla="*/ 0 60000 65536"/>
              <a:gd name="T10" fmla="*/ 0 60000 65536"/>
              <a:gd name="T11" fmla="*/ 0 60000 65536"/>
              <a:gd name="T12" fmla="*/ 0 w 701"/>
              <a:gd name="T13" fmla="*/ 0 h 608"/>
              <a:gd name="T14" fmla="*/ 701 w 701"/>
              <a:gd name="T15" fmla="*/ 608 h 6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01" h="608">
                <a:moveTo>
                  <a:pt x="344" y="0"/>
                </a:moveTo>
                <a:lnTo>
                  <a:pt x="0" y="608"/>
                </a:lnTo>
                <a:lnTo>
                  <a:pt x="701" y="608"/>
                </a:lnTo>
                <a:lnTo>
                  <a:pt x="344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>
              <a:buNone/>
            </a:pPr>
            <a:endParaRPr lang="en-GB"/>
          </a:p>
        </p:txBody>
      </p:sp>
      <p:sp>
        <p:nvSpPr>
          <p:cNvPr id="9222" name="Oval 9"/>
          <p:cNvSpPr>
            <a:spLocks noChangeArrowheads="1"/>
          </p:cNvSpPr>
          <p:nvPr/>
        </p:nvSpPr>
        <p:spPr bwMode="auto">
          <a:xfrm>
            <a:off x="4626220" y="3057526"/>
            <a:ext cx="983273" cy="103346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>
              <a:buNone/>
            </a:pPr>
            <a:endParaRPr lang="en-US"/>
          </a:p>
        </p:txBody>
      </p:sp>
      <p:sp>
        <p:nvSpPr>
          <p:cNvPr id="9223" name="Rectangle 11"/>
          <p:cNvSpPr>
            <a:spLocks noChangeArrowheads="1"/>
          </p:cNvSpPr>
          <p:nvPr/>
        </p:nvSpPr>
        <p:spPr bwMode="auto">
          <a:xfrm>
            <a:off x="7190643" y="4805363"/>
            <a:ext cx="769326" cy="425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None/>
            </a:pPr>
            <a:r>
              <a:rPr lang="en-GB" sz="1600">
                <a:latin typeface="Arial" pitchFamily="34" charset="0"/>
              </a:rPr>
              <a:t>LLRF</a:t>
            </a:r>
            <a:endParaRPr lang="en-GB" sz="1600"/>
          </a:p>
        </p:txBody>
      </p:sp>
      <p:sp>
        <p:nvSpPr>
          <p:cNvPr id="9224" name="Oval 12"/>
          <p:cNvSpPr>
            <a:spLocks noChangeArrowheads="1"/>
          </p:cNvSpPr>
          <p:nvPr/>
        </p:nvSpPr>
        <p:spPr bwMode="auto">
          <a:xfrm>
            <a:off x="2157046" y="2865438"/>
            <a:ext cx="1167912" cy="1212850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>
              <a:buNone/>
            </a:pPr>
            <a:endParaRPr lang="en-US"/>
          </a:p>
        </p:txBody>
      </p:sp>
      <p:sp>
        <p:nvSpPr>
          <p:cNvPr id="9225" name="Text Box 13"/>
          <p:cNvSpPr txBox="1">
            <a:spLocks noChangeArrowheads="1"/>
          </p:cNvSpPr>
          <p:nvPr/>
        </p:nvSpPr>
        <p:spPr bwMode="auto">
          <a:xfrm>
            <a:off x="2208336" y="3208338"/>
            <a:ext cx="1087315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None/>
            </a:pPr>
            <a:r>
              <a:rPr lang="en-GB" sz="1600">
                <a:latin typeface="Arial" pitchFamily="34" charset="0"/>
              </a:rPr>
              <a:t>880 kW Magnetron</a:t>
            </a:r>
            <a:endParaRPr lang="en-GB" sz="1600"/>
          </a:p>
        </p:txBody>
      </p:sp>
      <p:sp>
        <p:nvSpPr>
          <p:cNvPr id="9226" name="Freeform 14"/>
          <p:cNvSpPr>
            <a:spLocks/>
          </p:cNvSpPr>
          <p:nvPr/>
        </p:nvSpPr>
        <p:spPr bwMode="auto">
          <a:xfrm>
            <a:off x="5117123" y="4100513"/>
            <a:ext cx="1466" cy="374650"/>
          </a:xfrm>
          <a:custGeom>
            <a:avLst/>
            <a:gdLst>
              <a:gd name="T0" fmla="*/ 0 w 1"/>
              <a:gd name="T1" fmla="*/ 236 h 236"/>
              <a:gd name="T2" fmla="*/ 0 w 1"/>
              <a:gd name="T3" fmla="*/ 0 h 236"/>
              <a:gd name="T4" fmla="*/ 0 60000 65536"/>
              <a:gd name="T5" fmla="*/ 0 60000 65536"/>
              <a:gd name="T6" fmla="*/ 0 w 1"/>
              <a:gd name="T7" fmla="*/ 0 h 236"/>
              <a:gd name="T8" fmla="*/ 1 w 1"/>
              <a:gd name="T9" fmla="*/ 236 h 2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236">
                <a:moveTo>
                  <a:pt x="0" y="236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rgbClr val="0066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>
              <a:buNone/>
            </a:pPr>
            <a:endParaRPr lang="en-GB"/>
          </a:p>
        </p:txBody>
      </p:sp>
      <p:sp>
        <p:nvSpPr>
          <p:cNvPr id="9227" name="Line 15"/>
          <p:cNvSpPr>
            <a:spLocks noChangeShapeType="1"/>
          </p:cNvSpPr>
          <p:nvPr/>
        </p:nvSpPr>
        <p:spPr bwMode="auto">
          <a:xfrm flipH="1" flipV="1">
            <a:off x="3324958" y="3581400"/>
            <a:ext cx="1238250" cy="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>
              <a:buNone/>
            </a:pPr>
            <a:endParaRPr lang="en-GB"/>
          </a:p>
        </p:txBody>
      </p:sp>
      <p:sp>
        <p:nvSpPr>
          <p:cNvPr id="9228" name="Text Box 16"/>
          <p:cNvSpPr txBox="1">
            <a:spLocks noChangeArrowheads="1"/>
          </p:cNvSpPr>
          <p:nvPr/>
        </p:nvSpPr>
        <p:spPr bwMode="auto">
          <a:xfrm>
            <a:off x="5246078" y="3695700"/>
            <a:ext cx="987669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buNone/>
            </a:pPr>
            <a:r>
              <a:rPr lang="en-GB" sz="1600">
                <a:latin typeface="Arial" pitchFamily="34" charset="0"/>
              </a:rPr>
              <a:t>4 Port Circulator</a:t>
            </a:r>
            <a:endParaRPr lang="en-GB" sz="1600"/>
          </a:p>
        </p:txBody>
      </p:sp>
      <p:sp>
        <p:nvSpPr>
          <p:cNvPr id="9229" name="Line 17"/>
          <p:cNvSpPr>
            <a:spLocks noChangeShapeType="1"/>
          </p:cNvSpPr>
          <p:nvPr/>
        </p:nvSpPr>
        <p:spPr bwMode="auto">
          <a:xfrm flipV="1">
            <a:off x="3364523" y="3433763"/>
            <a:ext cx="1223597" cy="3175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>
              <a:buNone/>
            </a:pPr>
            <a:endParaRPr lang="en-GB"/>
          </a:p>
        </p:txBody>
      </p:sp>
      <p:sp>
        <p:nvSpPr>
          <p:cNvPr id="9230" name="Line 18"/>
          <p:cNvSpPr>
            <a:spLocks noChangeShapeType="1"/>
          </p:cNvSpPr>
          <p:nvPr/>
        </p:nvSpPr>
        <p:spPr bwMode="auto">
          <a:xfrm flipH="1" flipV="1">
            <a:off x="5037992" y="2433638"/>
            <a:ext cx="1466" cy="608012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>
              <a:buNone/>
            </a:pPr>
            <a:endParaRPr lang="en-GB"/>
          </a:p>
        </p:txBody>
      </p:sp>
      <p:sp>
        <p:nvSpPr>
          <p:cNvPr id="9231" name="Freeform 19"/>
          <p:cNvSpPr>
            <a:spLocks/>
          </p:cNvSpPr>
          <p:nvPr/>
        </p:nvSpPr>
        <p:spPr bwMode="auto">
          <a:xfrm>
            <a:off x="4756638" y="3159125"/>
            <a:ext cx="685800" cy="350838"/>
          </a:xfrm>
          <a:custGeom>
            <a:avLst/>
            <a:gdLst>
              <a:gd name="T0" fmla="*/ 0 w 468"/>
              <a:gd name="T1" fmla="*/ 221 h 221"/>
              <a:gd name="T2" fmla="*/ 240 w 468"/>
              <a:gd name="T3" fmla="*/ 5 h 221"/>
              <a:gd name="T4" fmla="*/ 468 w 468"/>
              <a:gd name="T5" fmla="*/ 208 h 221"/>
              <a:gd name="T6" fmla="*/ 0 60000 65536"/>
              <a:gd name="T7" fmla="*/ 0 60000 65536"/>
              <a:gd name="T8" fmla="*/ 0 60000 65536"/>
              <a:gd name="T9" fmla="*/ 0 w 468"/>
              <a:gd name="T10" fmla="*/ 0 h 221"/>
              <a:gd name="T11" fmla="*/ 468 w 468"/>
              <a:gd name="T12" fmla="*/ 221 h 22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68" h="221">
                <a:moveTo>
                  <a:pt x="0" y="221"/>
                </a:moveTo>
                <a:cubicBezTo>
                  <a:pt x="13" y="94"/>
                  <a:pt x="134" y="0"/>
                  <a:pt x="240" y="5"/>
                </a:cubicBezTo>
                <a:cubicBezTo>
                  <a:pt x="346" y="10"/>
                  <a:pt x="455" y="81"/>
                  <a:pt x="468" y="208"/>
                </a:cubicBezTo>
              </a:path>
            </a:pathLst>
          </a:custGeom>
          <a:noFill/>
          <a:ln w="38100" cmpd="sng">
            <a:solidFill>
              <a:srgbClr val="000000"/>
            </a:solidFill>
            <a:round/>
            <a:headEnd type="none" w="med" len="med"/>
            <a:tailEnd type="triangle" w="med" len="med"/>
          </a:ln>
        </p:spPr>
        <p:txBody>
          <a:bodyPr anchor="ctr"/>
          <a:lstStyle/>
          <a:p>
            <a:pPr>
              <a:buNone/>
            </a:pPr>
            <a:endParaRPr lang="en-GB"/>
          </a:p>
        </p:txBody>
      </p:sp>
      <p:sp>
        <p:nvSpPr>
          <p:cNvPr id="9232" name="Rectangle 20"/>
          <p:cNvSpPr>
            <a:spLocks noChangeArrowheads="1"/>
          </p:cNvSpPr>
          <p:nvPr/>
        </p:nvSpPr>
        <p:spPr bwMode="auto">
          <a:xfrm>
            <a:off x="6504843" y="3268664"/>
            <a:ext cx="627185" cy="5476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154800" bIns="154800" anchor="ctr"/>
          <a:lstStyle/>
          <a:p>
            <a:pPr algn="ctr">
              <a:buNone/>
            </a:pPr>
            <a:r>
              <a:rPr lang="en-GB" sz="1600">
                <a:latin typeface="Arial" pitchFamily="34" charset="0"/>
              </a:rPr>
              <a:t>Load</a:t>
            </a:r>
            <a:endParaRPr lang="en-GB" sz="1600"/>
          </a:p>
        </p:txBody>
      </p:sp>
      <p:sp>
        <p:nvSpPr>
          <p:cNvPr id="9233" name="Line 21"/>
          <p:cNvSpPr>
            <a:spLocks noChangeShapeType="1"/>
          </p:cNvSpPr>
          <p:nvPr/>
        </p:nvSpPr>
        <p:spPr bwMode="auto">
          <a:xfrm flipH="1" flipV="1">
            <a:off x="5209443" y="2447926"/>
            <a:ext cx="1465" cy="60801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triangle" w="med" len="med"/>
            <a:tailEnd/>
          </a:ln>
        </p:spPr>
        <p:txBody>
          <a:bodyPr anchor="ctr"/>
          <a:lstStyle/>
          <a:p>
            <a:pPr>
              <a:buNone/>
            </a:pPr>
            <a:endParaRPr lang="en-GB"/>
          </a:p>
        </p:txBody>
      </p:sp>
      <p:sp>
        <p:nvSpPr>
          <p:cNvPr id="9234" name="Line 22"/>
          <p:cNvSpPr>
            <a:spLocks noChangeShapeType="1"/>
          </p:cNvSpPr>
          <p:nvPr/>
        </p:nvSpPr>
        <p:spPr bwMode="auto">
          <a:xfrm flipH="1" flipV="1">
            <a:off x="5627078" y="3544889"/>
            <a:ext cx="860181" cy="1587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triangle" w="med" len="med"/>
            <a:tailEnd/>
          </a:ln>
        </p:spPr>
        <p:txBody>
          <a:bodyPr anchor="ctr"/>
          <a:lstStyle/>
          <a:p>
            <a:pPr>
              <a:buNone/>
            </a:pPr>
            <a:endParaRPr lang="en-GB"/>
          </a:p>
        </p:txBody>
      </p:sp>
      <p:sp>
        <p:nvSpPr>
          <p:cNvPr id="9235" name="Freeform 23"/>
          <p:cNvSpPr>
            <a:spLocks/>
          </p:cNvSpPr>
          <p:nvPr/>
        </p:nvSpPr>
        <p:spPr bwMode="auto">
          <a:xfrm>
            <a:off x="5124450" y="5248276"/>
            <a:ext cx="2477965" cy="550863"/>
          </a:xfrm>
          <a:custGeom>
            <a:avLst/>
            <a:gdLst>
              <a:gd name="T0" fmla="*/ 1673 w 1673"/>
              <a:gd name="T1" fmla="*/ 0 h 451"/>
              <a:gd name="T2" fmla="*/ 1671 w 1673"/>
              <a:gd name="T3" fmla="*/ 451 h 451"/>
              <a:gd name="T4" fmla="*/ 0 w 1673"/>
              <a:gd name="T5" fmla="*/ 449 h 451"/>
              <a:gd name="T6" fmla="*/ 6 w 1673"/>
              <a:gd name="T7" fmla="*/ 206 h 451"/>
              <a:gd name="T8" fmla="*/ 0 60000 65536"/>
              <a:gd name="T9" fmla="*/ 0 60000 65536"/>
              <a:gd name="T10" fmla="*/ 0 60000 65536"/>
              <a:gd name="T11" fmla="*/ 0 60000 65536"/>
              <a:gd name="T12" fmla="*/ 0 w 1673"/>
              <a:gd name="T13" fmla="*/ 0 h 451"/>
              <a:gd name="T14" fmla="*/ 1673 w 1673"/>
              <a:gd name="T15" fmla="*/ 451 h 45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73" h="451">
                <a:moveTo>
                  <a:pt x="1673" y="0"/>
                </a:moveTo>
                <a:lnTo>
                  <a:pt x="1671" y="451"/>
                </a:lnTo>
                <a:lnTo>
                  <a:pt x="0" y="449"/>
                </a:lnTo>
                <a:lnTo>
                  <a:pt x="6" y="206"/>
                </a:lnTo>
              </a:path>
            </a:pathLst>
          </a:custGeom>
          <a:noFill/>
          <a:ln w="28575" cmpd="sng">
            <a:solidFill>
              <a:srgbClr val="006600"/>
            </a:solidFill>
            <a:round/>
            <a:headEnd type="none" w="med" len="med"/>
            <a:tailEnd type="triangle" w="med" len="med"/>
          </a:ln>
        </p:spPr>
        <p:txBody>
          <a:bodyPr anchor="ctr"/>
          <a:lstStyle/>
          <a:p>
            <a:pPr>
              <a:buNone/>
            </a:pPr>
            <a:endParaRPr lang="en-GB"/>
          </a:p>
        </p:txBody>
      </p:sp>
      <p:sp>
        <p:nvSpPr>
          <p:cNvPr id="9236" name="Text Box 26"/>
          <p:cNvSpPr txBox="1">
            <a:spLocks noChangeArrowheads="1"/>
          </p:cNvSpPr>
          <p:nvPr/>
        </p:nvSpPr>
        <p:spPr bwMode="auto">
          <a:xfrm>
            <a:off x="2451589" y="4106864"/>
            <a:ext cx="797169" cy="420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None/>
            </a:pPr>
            <a:r>
              <a:rPr lang="en-GB" sz="1600" dirty="0">
                <a:latin typeface="Arial" pitchFamily="34" charset="0"/>
              </a:rPr>
              <a:t>Slow tuner</a:t>
            </a:r>
            <a:endParaRPr lang="en-US" sz="1600" dirty="0">
              <a:latin typeface="Arial" pitchFamily="34" charset="0"/>
            </a:endParaRPr>
          </a:p>
        </p:txBody>
      </p:sp>
      <p:grpSp>
        <p:nvGrpSpPr>
          <p:cNvPr id="2" name="Group 73"/>
          <p:cNvGrpSpPr>
            <a:grpSpLocks/>
          </p:cNvGrpSpPr>
          <p:nvPr/>
        </p:nvGrpSpPr>
        <p:grpSpPr bwMode="auto">
          <a:xfrm>
            <a:off x="3028951" y="3709988"/>
            <a:ext cx="1113692" cy="660400"/>
            <a:chOff x="2067" y="2337"/>
            <a:chExt cx="760" cy="416"/>
          </a:xfrm>
        </p:grpSpPr>
        <p:sp>
          <p:nvSpPr>
            <p:cNvPr id="9270" name="Freeform 27"/>
            <p:cNvSpPr>
              <a:spLocks/>
            </p:cNvSpPr>
            <p:nvPr/>
          </p:nvSpPr>
          <p:spPr bwMode="auto">
            <a:xfrm>
              <a:off x="2067" y="2337"/>
              <a:ext cx="560" cy="312"/>
            </a:xfrm>
            <a:custGeom>
              <a:avLst/>
              <a:gdLst>
                <a:gd name="T0" fmla="*/ 560 w 560"/>
                <a:gd name="T1" fmla="*/ 0 h 312"/>
                <a:gd name="T2" fmla="*/ 424 w 560"/>
                <a:gd name="T3" fmla="*/ 0 h 312"/>
                <a:gd name="T4" fmla="*/ 352 w 560"/>
                <a:gd name="T5" fmla="*/ 56 h 312"/>
                <a:gd name="T6" fmla="*/ 352 w 560"/>
                <a:gd name="T7" fmla="*/ 312 h 312"/>
                <a:gd name="T8" fmla="*/ 0 w 560"/>
                <a:gd name="T9" fmla="*/ 312 h 3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0"/>
                <a:gd name="T16" fmla="*/ 0 h 312"/>
                <a:gd name="T17" fmla="*/ 560 w 560"/>
                <a:gd name="T18" fmla="*/ 312 h 3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0" h="312">
                  <a:moveTo>
                    <a:pt x="560" y="0"/>
                  </a:moveTo>
                  <a:lnTo>
                    <a:pt x="424" y="0"/>
                  </a:lnTo>
                  <a:lnTo>
                    <a:pt x="352" y="56"/>
                  </a:lnTo>
                  <a:lnTo>
                    <a:pt x="352" y="312"/>
                  </a:lnTo>
                  <a:lnTo>
                    <a:pt x="0" y="312"/>
                  </a:lnTo>
                </a:path>
              </a:pathLst>
            </a:custGeom>
            <a:noFill/>
            <a:ln w="12700" cmpd="sng">
              <a:solidFill>
                <a:srgbClr val="006600"/>
              </a:solidFill>
              <a:round/>
              <a:headEnd type="none" w="med" len="med"/>
              <a:tailEnd type="triangle" w="med" len="med"/>
            </a:ln>
          </p:spPr>
          <p:txBody>
            <a:bodyPr anchor="ctr"/>
            <a:lstStyle/>
            <a:p>
              <a:pPr>
                <a:buNone/>
              </a:pPr>
              <a:endParaRPr lang="en-GB"/>
            </a:p>
          </p:txBody>
        </p:sp>
        <p:sp>
          <p:nvSpPr>
            <p:cNvPr id="9271" name="Freeform 28"/>
            <p:cNvSpPr>
              <a:spLocks/>
            </p:cNvSpPr>
            <p:nvPr/>
          </p:nvSpPr>
          <p:spPr bwMode="auto">
            <a:xfrm>
              <a:off x="2067" y="2337"/>
              <a:ext cx="760" cy="416"/>
            </a:xfrm>
            <a:custGeom>
              <a:avLst/>
              <a:gdLst>
                <a:gd name="T0" fmla="*/ 552 w 760"/>
                <a:gd name="T1" fmla="*/ 0 h 416"/>
                <a:gd name="T2" fmla="*/ 695 w 760"/>
                <a:gd name="T3" fmla="*/ 0 h 416"/>
                <a:gd name="T4" fmla="*/ 760 w 760"/>
                <a:gd name="T5" fmla="*/ 56 h 416"/>
                <a:gd name="T6" fmla="*/ 760 w 760"/>
                <a:gd name="T7" fmla="*/ 416 h 416"/>
                <a:gd name="T8" fmla="*/ 0 w 760"/>
                <a:gd name="T9" fmla="*/ 416 h 4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0"/>
                <a:gd name="T16" fmla="*/ 0 h 416"/>
                <a:gd name="T17" fmla="*/ 760 w 760"/>
                <a:gd name="T18" fmla="*/ 416 h 4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0" h="416">
                  <a:moveTo>
                    <a:pt x="552" y="0"/>
                  </a:moveTo>
                  <a:lnTo>
                    <a:pt x="695" y="0"/>
                  </a:lnTo>
                  <a:lnTo>
                    <a:pt x="760" y="56"/>
                  </a:lnTo>
                  <a:lnTo>
                    <a:pt x="760" y="416"/>
                  </a:lnTo>
                  <a:lnTo>
                    <a:pt x="0" y="416"/>
                  </a:lnTo>
                </a:path>
              </a:pathLst>
            </a:custGeom>
            <a:noFill/>
            <a:ln w="12700" cmpd="sng">
              <a:solidFill>
                <a:schemeClr val="hlink"/>
              </a:solidFill>
              <a:round/>
              <a:headEnd type="none" w="med" len="med"/>
              <a:tailEnd type="triangle" w="med" len="med"/>
            </a:ln>
          </p:spPr>
          <p:txBody>
            <a:bodyPr anchor="ctr"/>
            <a:lstStyle/>
            <a:p>
              <a:pPr>
                <a:buNone/>
              </a:pPr>
              <a:endParaRPr lang="en-GB"/>
            </a:p>
          </p:txBody>
        </p:sp>
      </p:grpSp>
      <p:sp>
        <p:nvSpPr>
          <p:cNvPr id="9238" name="Text Box 29"/>
          <p:cNvSpPr txBox="1">
            <a:spLocks noChangeArrowheads="1"/>
          </p:cNvSpPr>
          <p:nvPr/>
        </p:nvSpPr>
        <p:spPr bwMode="auto">
          <a:xfrm>
            <a:off x="4781551" y="4911726"/>
            <a:ext cx="704850" cy="420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buNone/>
            </a:pPr>
            <a:r>
              <a:rPr lang="en-GB" sz="1600">
                <a:latin typeface="Arial" pitchFamily="34" charset="0"/>
              </a:rPr>
              <a:t>60 kW IOT</a:t>
            </a:r>
            <a:endParaRPr lang="en-US" sz="1600">
              <a:latin typeface="Arial" pitchFamily="34" charset="0"/>
            </a:endParaRPr>
          </a:p>
        </p:txBody>
      </p:sp>
      <p:sp>
        <p:nvSpPr>
          <p:cNvPr id="9239" name="Text Box 31"/>
          <p:cNvSpPr txBox="1">
            <a:spLocks noChangeArrowheads="1"/>
          </p:cNvSpPr>
          <p:nvPr/>
        </p:nvSpPr>
        <p:spPr bwMode="auto">
          <a:xfrm>
            <a:off x="486508" y="2968626"/>
            <a:ext cx="1031631" cy="420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None/>
            </a:pPr>
            <a:r>
              <a:rPr lang="en-GB" sz="1600">
                <a:latin typeface="Arial" pitchFamily="34" charset="0"/>
              </a:rPr>
              <a:t>Standard Modulator</a:t>
            </a:r>
            <a:endParaRPr lang="en-US" sz="1600">
              <a:latin typeface="Arial" pitchFamily="34" charset="0"/>
            </a:endParaRPr>
          </a:p>
        </p:txBody>
      </p:sp>
      <p:sp>
        <p:nvSpPr>
          <p:cNvPr id="9240" name="Rectangle 33"/>
          <p:cNvSpPr>
            <a:spLocks noChangeArrowheads="1"/>
          </p:cNvSpPr>
          <p:nvPr/>
        </p:nvSpPr>
        <p:spPr bwMode="auto">
          <a:xfrm>
            <a:off x="323851" y="2830514"/>
            <a:ext cx="1286608" cy="1760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None/>
            </a:pPr>
            <a:endParaRPr lang="en-US"/>
          </a:p>
        </p:txBody>
      </p:sp>
      <p:sp>
        <p:nvSpPr>
          <p:cNvPr id="9241" name="Text Box 34"/>
          <p:cNvSpPr txBox="1">
            <a:spLocks noChangeArrowheads="1"/>
          </p:cNvSpPr>
          <p:nvPr/>
        </p:nvSpPr>
        <p:spPr bwMode="auto">
          <a:xfrm>
            <a:off x="369277" y="3749675"/>
            <a:ext cx="12455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buNone/>
            </a:pPr>
            <a:r>
              <a:rPr lang="en-GB" sz="1400">
                <a:solidFill>
                  <a:srgbClr val="800080"/>
                </a:solidFill>
                <a:latin typeface="Arial" pitchFamily="34" charset="0"/>
              </a:rPr>
              <a:t>Pulse to pulse amplitude can be varied</a:t>
            </a:r>
            <a:endParaRPr lang="en-US" sz="1400">
              <a:solidFill>
                <a:srgbClr val="800080"/>
              </a:solidFill>
              <a:latin typeface="Arial" pitchFamily="34" charset="0"/>
            </a:endParaRPr>
          </a:p>
        </p:txBody>
      </p:sp>
      <p:grpSp>
        <p:nvGrpSpPr>
          <p:cNvPr id="3" name="Group 39"/>
          <p:cNvGrpSpPr>
            <a:grpSpLocks/>
          </p:cNvGrpSpPr>
          <p:nvPr/>
        </p:nvGrpSpPr>
        <p:grpSpPr bwMode="auto">
          <a:xfrm rot="10800000">
            <a:off x="6796454" y="1531938"/>
            <a:ext cx="347297" cy="863600"/>
            <a:chOff x="664" y="935"/>
            <a:chExt cx="780" cy="1144"/>
          </a:xfrm>
        </p:grpSpPr>
        <p:sp>
          <p:nvSpPr>
            <p:cNvPr id="9268" name="Freeform 40"/>
            <p:cNvSpPr>
              <a:spLocks/>
            </p:cNvSpPr>
            <p:nvPr/>
          </p:nvSpPr>
          <p:spPr bwMode="auto">
            <a:xfrm>
              <a:off x="664" y="935"/>
              <a:ext cx="765" cy="403"/>
            </a:xfrm>
            <a:custGeom>
              <a:avLst/>
              <a:gdLst>
                <a:gd name="T0" fmla="*/ 0 w 765"/>
                <a:gd name="T1" fmla="*/ 403 h 403"/>
                <a:gd name="T2" fmla="*/ 6 w 765"/>
                <a:gd name="T3" fmla="*/ 401 h 403"/>
                <a:gd name="T4" fmla="*/ 14 w 765"/>
                <a:gd name="T5" fmla="*/ 400 h 403"/>
                <a:gd name="T6" fmla="*/ 23 w 765"/>
                <a:gd name="T7" fmla="*/ 400 h 403"/>
                <a:gd name="T8" fmla="*/ 34 w 765"/>
                <a:gd name="T9" fmla="*/ 398 h 403"/>
                <a:gd name="T10" fmla="*/ 46 w 765"/>
                <a:gd name="T11" fmla="*/ 394 h 403"/>
                <a:gd name="T12" fmla="*/ 58 w 765"/>
                <a:gd name="T13" fmla="*/ 387 h 403"/>
                <a:gd name="T14" fmla="*/ 65 w 765"/>
                <a:gd name="T15" fmla="*/ 382 h 403"/>
                <a:gd name="T16" fmla="*/ 71 w 765"/>
                <a:gd name="T17" fmla="*/ 376 h 403"/>
                <a:gd name="T18" fmla="*/ 77 w 765"/>
                <a:gd name="T19" fmla="*/ 368 h 403"/>
                <a:gd name="T20" fmla="*/ 83 w 765"/>
                <a:gd name="T21" fmla="*/ 360 h 403"/>
                <a:gd name="T22" fmla="*/ 90 w 765"/>
                <a:gd name="T23" fmla="*/ 349 h 403"/>
                <a:gd name="T24" fmla="*/ 97 w 765"/>
                <a:gd name="T25" fmla="*/ 337 h 403"/>
                <a:gd name="T26" fmla="*/ 103 w 765"/>
                <a:gd name="T27" fmla="*/ 323 h 403"/>
                <a:gd name="T28" fmla="*/ 109 w 765"/>
                <a:gd name="T29" fmla="*/ 307 h 403"/>
                <a:gd name="T30" fmla="*/ 123 w 765"/>
                <a:gd name="T31" fmla="*/ 273 h 403"/>
                <a:gd name="T32" fmla="*/ 137 w 765"/>
                <a:gd name="T33" fmla="*/ 235 h 403"/>
                <a:gd name="T34" fmla="*/ 152 w 765"/>
                <a:gd name="T35" fmla="*/ 198 h 403"/>
                <a:gd name="T36" fmla="*/ 168 w 765"/>
                <a:gd name="T37" fmla="*/ 162 h 403"/>
                <a:gd name="T38" fmla="*/ 175 w 765"/>
                <a:gd name="T39" fmla="*/ 144 h 403"/>
                <a:gd name="T40" fmla="*/ 184 w 765"/>
                <a:gd name="T41" fmla="*/ 130 h 403"/>
                <a:gd name="T42" fmla="*/ 192 w 765"/>
                <a:gd name="T43" fmla="*/ 115 h 403"/>
                <a:gd name="T44" fmla="*/ 202 w 765"/>
                <a:gd name="T45" fmla="*/ 103 h 403"/>
                <a:gd name="T46" fmla="*/ 223 w 765"/>
                <a:gd name="T47" fmla="*/ 81 h 403"/>
                <a:gd name="T48" fmla="*/ 245 w 765"/>
                <a:gd name="T49" fmla="*/ 61 h 403"/>
                <a:gd name="T50" fmla="*/ 268 w 765"/>
                <a:gd name="T51" fmla="*/ 44 h 403"/>
                <a:gd name="T52" fmla="*/ 293 w 765"/>
                <a:gd name="T53" fmla="*/ 30 h 403"/>
                <a:gd name="T54" fmla="*/ 317 w 765"/>
                <a:gd name="T55" fmla="*/ 17 h 403"/>
                <a:gd name="T56" fmla="*/ 342 w 765"/>
                <a:gd name="T57" fmla="*/ 8 h 403"/>
                <a:gd name="T58" fmla="*/ 366 w 765"/>
                <a:gd name="T59" fmla="*/ 3 h 403"/>
                <a:gd name="T60" fmla="*/ 389 w 765"/>
                <a:gd name="T61" fmla="*/ 0 h 403"/>
                <a:gd name="T62" fmla="*/ 413 w 765"/>
                <a:gd name="T63" fmla="*/ 3 h 403"/>
                <a:gd name="T64" fmla="*/ 436 w 765"/>
                <a:gd name="T65" fmla="*/ 8 h 403"/>
                <a:gd name="T66" fmla="*/ 460 w 765"/>
                <a:gd name="T67" fmla="*/ 17 h 403"/>
                <a:gd name="T68" fmla="*/ 484 w 765"/>
                <a:gd name="T69" fmla="*/ 30 h 403"/>
                <a:gd name="T70" fmla="*/ 507 w 765"/>
                <a:gd name="T71" fmla="*/ 44 h 403"/>
                <a:gd name="T72" fmla="*/ 529 w 765"/>
                <a:gd name="T73" fmla="*/ 61 h 403"/>
                <a:gd name="T74" fmla="*/ 550 w 765"/>
                <a:gd name="T75" fmla="*/ 81 h 403"/>
                <a:gd name="T76" fmla="*/ 569 w 765"/>
                <a:gd name="T77" fmla="*/ 103 h 403"/>
                <a:gd name="T78" fmla="*/ 579 w 765"/>
                <a:gd name="T79" fmla="*/ 115 h 403"/>
                <a:gd name="T80" fmla="*/ 588 w 765"/>
                <a:gd name="T81" fmla="*/ 130 h 403"/>
                <a:gd name="T82" fmla="*/ 596 w 765"/>
                <a:gd name="T83" fmla="*/ 144 h 403"/>
                <a:gd name="T84" fmla="*/ 605 w 765"/>
                <a:gd name="T85" fmla="*/ 162 h 403"/>
                <a:gd name="T86" fmla="*/ 621 w 765"/>
                <a:gd name="T87" fmla="*/ 198 h 403"/>
                <a:gd name="T88" fmla="*/ 635 w 765"/>
                <a:gd name="T89" fmla="*/ 235 h 403"/>
                <a:gd name="T90" fmla="*/ 649 w 765"/>
                <a:gd name="T91" fmla="*/ 273 h 403"/>
                <a:gd name="T92" fmla="*/ 662 w 765"/>
                <a:gd name="T93" fmla="*/ 307 h 403"/>
                <a:gd name="T94" fmla="*/ 670 w 765"/>
                <a:gd name="T95" fmla="*/ 323 h 403"/>
                <a:gd name="T96" fmla="*/ 676 w 765"/>
                <a:gd name="T97" fmla="*/ 337 h 403"/>
                <a:gd name="T98" fmla="*/ 682 w 765"/>
                <a:gd name="T99" fmla="*/ 349 h 403"/>
                <a:gd name="T100" fmla="*/ 688 w 765"/>
                <a:gd name="T101" fmla="*/ 360 h 403"/>
                <a:gd name="T102" fmla="*/ 694 w 765"/>
                <a:gd name="T103" fmla="*/ 368 h 403"/>
                <a:gd name="T104" fmla="*/ 700 w 765"/>
                <a:gd name="T105" fmla="*/ 376 h 403"/>
                <a:gd name="T106" fmla="*/ 706 w 765"/>
                <a:gd name="T107" fmla="*/ 382 h 403"/>
                <a:gd name="T108" fmla="*/ 711 w 765"/>
                <a:gd name="T109" fmla="*/ 387 h 403"/>
                <a:gd name="T110" fmla="*/ 722 w 765"/>
                <a:gd name="T111" fmla="*/ 393 h 403"/>
                <a:gd name="T112" fmla="*/ 733 w 765"/>
                <a:gd name="T113" fmla="*/ 396 h 403"/>
                <a:gd name="T114" fmla="*/ 743 w 765"/>
                <a:gd name="T115" fmla="*/ 399 h 403"/>
                <a:gd name="T116" fmla="*/ 752 w 765"/>
                <a:gd name="T117" fmla="*/ 399 h 403"/>
                <a:gd name="T118" fmla="*/ 759 w 765"/>
                <a:gd name="T119" fmla="*/ 400 h 403"/>
                <a:gd name="T120" fmla="*/ 765 w 765"/>
                <a:gd name="T121" fmla="*/ 403 h 40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65"/>
                <a:gd name="T184" fmla="*/ 0 h 403"/>
                <a:gd name="T185" fmla="*/ 765 w 765"/>
                <a:gd name="T186" fmla="*/ 403 h 40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65" h="403">
                  <a:moveTo>
                    <a:pt x="0" y="403"/>
                  </a:moveTo>
                  <a:lnTo>
                    <a:pt x="6" y="401"/>
                  </a:lnTo>
                  <a:lnTo>
                    <a:pt x="14" y="400"/>
                  </a:lnTo>
                  <a:lnTo>
                    <a:pt x="23" y="400"/>
                  </a:lnTo>
                  <a:lnTo>
                    <a:pt x="34" y="398"/>
                  </a:lnTo>
                  <a:lnTo>
                    <a:pt x="46" y="394"/>
                  </a:lnTo>
                  <a:lnTo>
                    <a:pt x="58" y="387"/>
                  </a:lnTo>
                  <a:lnTo>
                    <a:pt x="65" y="382"/>
                  </a:lnTo>
                  <a:lnTo>
                    <a:pt x="71" y="376"/>
                  </a:lnTo>
                  <a:lnTo>
                    <a:pt x="77" y="368"/>
                  </a:lnTo>
                  <a:lnTo>
                    <a:pt x="83" y="360"/>
                  </a:lnTo>
                  <a:lnTo>
                    <a:pt x="90" y="349"/>
                  </a:lnTo>
                  <a:lnTo>
                    <a:pt x="97" y="337"/>
                  </a:lnTo>
                  <a:lnTo>
                    <a:pt x="103" y="323"/>
                  </a:lnTo>
                  <a:lnTo>
                    <a:pt x="109" y="307"/>
                  </a:lnTo>
                  <a:lnTo>
                    <a:pt x="123" y="273"/>
                  </a:lnTo>
                  <a:lnTo>
                    <a:pt x="137" y="235"/>
                  </a:lnTo>
                  <a:lnTo>
                    <a:pt x="152" y="198"/>
                  </a:lnTo>
                  <a:lnTo>
                    <a:pt x="168" y="162"/>
                  </a:lnTo>
                  <a:lnTo>
                    <a:pt x="175" y="144"/>
                  </a:lnTo>
                  <a:lnTo>
                    <a:pt x="184" y="130"/>
                  </a:lnTo>
                  <a:lnTo>
                    <a:pt x="192" y="115"/>
                  </a:lnTo>
                  <a:lnTo>
                    <a:pt x="202" y="103"/>
                  </a:lnTo>
                  <a:lnTo>
                    <a:pt x="223" y="81"/>
                  </a:lnTo>
                  <a:lnTo>
                    <a:pt x="245" y="61"/>
                  </a:lnTo>
                  <a:lnTo>
                    <a:pt x="268" y="44"/>
                  </a:lnTo>
                  <a:lnTo>
                    <a:pt x="293" y="30"/>
                  </a:lnTo>
                  <a:lnTo>
                    <a:pt x="317" y="17"/>
                  </a:lnTo>
                  <a:lnTo>
                    <a:pt x="342" y="8"/>
                  </a:lnTo>
                  <a:lnTo>
                    <a:pt x="366" y="3"/>
                  </a:lnTo>
                  <a:lnTo>
                    <a:pt x="389" y="0"/>
                  </a:lnTo>
                  <a:lnTo>
                    <a:pt x="413" y="3"/>
                  </a:lnTo>
                  <a:lnTo>
                    <a:pt x="436" y="8"/>
                  </a:lnTo>
                  <a:lnTo>
                    <a:pt x="460" y="17"/>
                  </a:lnTo>
                  <a:lnTo>
                    <a:pt x="484" y="30"/>
                  </a:lnTo>
                  <a:lnTo>
                    <a:pt x="507" y="44"/>
                  </a:lnTo>
                  <a:lnTo>
                    <a:pt x="529" y="61"/>
                  </a:lnTo>
                  <a:lnTo>
                    <a:pt x="550" y="81"/>
                  </a:lnTo>
                  <a:lnTo>
                    <a:pt x="569" y="103"/>
                  </a:lnTo>
                  <a:lnTo>
                    <a:pt x="579" y="115"/>
                  </a:lnTo>
                  <a:lnTo>
                    <a:pt x="588" y="130"/>
                  </a:lnTo>
                  <a:lnTo>
                    <a:pt x="596" y="144"/>
                  </a:lnTo>
                  <a:lnTo>
                    <a:pt x="605" y="162"/>
                  </a:lnTo>
                  <a:lnTo>
                    <a:pt x="621" y="198"/>
                  </a:lnTo>
                  <a:lnTo>
                    <a:pt x="635" y="235"/>
                  </a:lnTo>
                  <a:lnTo>
                    <a:pt x="649" y="273"/>
                  </a:lnTo>
                  <a:lnTo>
                    <a:pt x="662" y="307"/>
                  </a:lnTo>
                  <a:lnTo>
                    <a:pt x="670" y="323"/>
                  </a:lnTo>
                  <a:lnTo>
                    <a:pt x="676" y="337"/>
                  </a:lnTo>
                  <a:lnTo>
                    <a:pt x="682" y="349"/>
                  </a:lnTo>
                  <a:lnTo>
                    <a:pt x="688" y="360"/>
                  </a:lnTo>
                  <a:lnTo>
                    <a:pt x="694" y="368"/>
                  </a:lnTo>
                  <a:lnTo>
                    <a:pt x="700" y="376"/>
                  </a:lnTo>
                  <a:lnTo>
                    <a:pt x="706" y="382"/>
                  </a:lnTo>
                  <a:lnTo>
                    <a:pt x="711" y="387"/>
                  </a:lnTo>
                  <a:lnTo>
                    <a:pt x="722" y="393"/>
                  </a:lnTo>
                  <a:lnTo>
                    <a:pt x="733" y="396"/>
                  </a:lnTo>
                  <a:lnTo>
                    <a:pt x="743" y="399"/>
                  </a:lnTo>
                  <a:lnTo>
                    <a:pt x="752" y="399"/>
                  </a:lnTo>
                  <a:lnTo>
                    <a:pt x="759" y="400"/>
                  </a:lnTo>
                  <a:lnTo>
                    <a:pt x="765" y="403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>
                <a:buNone/>
              </a:pPr>
              <a:endParaRPr lang="en-GB"/>
            </a:p>
          </p:txBody>
        </p:sp>
        <p:sp>
          <p:nvSpPr>
            <p:cNvPr id="9269" name="Freeform 41"/>
            <p:cNvSpPr>
              <a:spLocks/>
            </p:cNvSpPr>
            <p:nvPr/>
          </p:nvSpPr>
          <p:spPr bwMode="auto">
            <a:xfrm>
              <a:off x="679" y="1698"/>
              <a:ext cx="765" cy="381"/>
            </a:xfrm>
            <a:custGeom>
              <a:avLst/>
              <a:gdLst>
                <a:gd name="T0" fmla="*/ 0 w 765"/>
                <a:gd name="T1" fmla="*/ 0 h 381"/>
                <a:gd name="T2" fmla="*/ 6 w 765"/>
                <a:gd name="T3" fmla="*/ 2 h 381"/>
                <a:gd name="T4" fmla="*/ 13 w 765"/>
                <a:gd name="T5" fmla="*/ 3 h 381"/>
                <a:gd name="T6" fmla="*/ 23 w 765"/>
                <a:gd name="T7" fmla="*/ 4 h 381"/>
                <a:gd name="T8" fmla="*/ 34 w 765"/>
                <a:gd name="T9" fmla="*/ 5 h 381"/>
                <a:gd name="T10" fmla="*/ 46 w 765"/>
                <a:gd name="T11" fmla="*/ 9 h 381"/>
                <a:gd name="T12" fmla="*/ 59 w 765"/>
                <a:gd name="T13" fmla="*/ 16 h 381"/>
                <a:gd name="T14" fmla="*/ 71 w 765"/>
                <a:gd name="T15" fmla="*/ 26 h 381"/>
                <a:gd name="T16" fmla="*/ 78 w 765"/>
                <a:gd name="T17" fmla="*/ 32 h 381"/>
                <a:gd name="T18" fmla="*/ 84 w 765"/>
                <a:gd name="T19" fmla="*/ 41 h 381"/>
                <a:gd name="T20" fmla="*/ 90 w 765"/>
                <a:gd name="T21" fmla="*/ 50 h 381"/>
                <a:gd name="T22" fmla="*/ 97 w 765"/>
                <a:gd name="T23" fmla="*/ 63 h 381"/>
                <a:gd name="T24" fmla="*/ 103 w 765"/>
                <a:gd name="T25" fmla="*/ 76 h 381"/>
                <a:gd name="T26" fmla="*/ 110 w 765"/>
                <a:gd name="T27" fmla="*/ 91 h 381"/>
                <a:gd name="T28" fmla="*/ 124 w 765"/>
                <a:gd name="T29" fmla="*/ 124 h 381"/>
                <a:gd name="T30" fmla="*/ 137 w 765"/>
                <a:gd name="T31" fmla="*/ 158 h 381"/>
                <a:gd name="T32" fmla="*/ 152 w 765"/>
                <a:gd name="T33" fmla="*/ 194 h 381"/>
                <a:gd name="T34" fmla="*/ 168 w 765"/>
                <a:gd name="T35" fmla="*/ 228 h 381"/>
                <a:gd name="T36" fmla="*/ 176 w 765"/>
                <a:gd name="T37" fmla="*/ 244 h 381"/>
                <a:gd name="T38" fmla="*/ 185 w 765"/>
                <a:gd name="T39" fmla="*/ 258 h 381"/>
                <a:gd name="T40" fmla="*/ 193 w 765"/>
                <a:gd name="T41" fmla="*/ 272 h 381"/>
                <a:gd name="T42" fmla="*/ 203 w 765"/>
                <a:gd name="T43" fmla="*/ 283 h 381"/>
                <a:gd name="T44" fmla="*/ 224 w 765"/>
                <a:gd name="T45" fmla="*/ 304 h 381"/>
                <a:gd name="T46" fmla="*/ 246 w 765"/>
                <a:gd name="T47" fmla="*/ 322 h 381"/>
                <a:gd name="T48" fmla="*/ 269 w 765"/>
                <a:gd name="T49" fmla="*/ 339 h 381"/>
                <a:gd name="T50" fmla="*/ 294 w 765"/>
                <a:gd name="T51" fmla="*/ 353 h 381"/>
                <a:gd name="T52" fmla="*/ 318 w 765"/>
                <a:gd name="T53" fmla="*/ 365 h 381"/>
                <a:gd name="T54" fmla="*/ 343 w 765"/>
                <a:gd name="T55" fmla="*/ 373 h 381"/>
                <a:gd name="T56" fmla="*/ 367 w 765"/>
                <a:gd name="T57" fmla="*/ 378 h 381"/>
                <a:gd name="T58" fmla="*/ 390 w 765"/>
                <a:gd name="T59" fmla="*/ 381 h 381"/>
                <a:gd name="T60" fmla="*/ 414 w 765"/>
                <a:gd name="T61" fmla="*/ 378 h 381"/>
                <a:gd name="T62" fmla="*/ 437 w 765"/>
                <a:gd name="T63" fmla="*/ 373 h 381"/>
                <a:gd name="T64" fmla="*/ 461 w 765"/>
                <a:gd name="T65" fmla="*/ 365 h 381"/>
                <a:gd name="T66" fmla="*/ 484 w 765"/>
                <a:gd name="T67" fmla="*/ 353 h 381"/>
                <a:gd name="T68" fmla="*/ 508 w 765"/>
                <a:gd name="T69" fmla="*/ 339 h 381"/>
                <a:gd name="T70" fmla="*/ 530 w 765"/>
                <a:gd name="T71" fmla="*/ 322 h 381"/>
                <a:gd name="T72" fmla="*/ 551 w 765"/>
                <a:gd name="T73" fmla="*/ 304 h 381"/>
                <a:gd name="T74" fmla="*/ 570 w 765"/>
                <a:gd name="T75" fmla="*/ 283 h 381"/>
                <a:gd name="T76" fmla="*/ 579 w 765"/>
                <a:gd name="T77" fmla="*/ 272 h 381"/>
                <a:gd name="T78" fmla="*/ 588 w 765"/>
                <a:gd name="T79" fmla="*/ 258 h 381"/>
                <a:gd name="T80" fmla="*/ 597 w 765"/>
                <a:gd name="T81" fmla="*/ 244 h 381"/>
                <a:gd name="T82" fmla="*/ 604 w 765"/>
                <a:gd name="T83" fmla="*/ 228 h 381"/>
                <a:gd name="T84" fmla="*/ 620 w 765"/>
                <a:gd name="T85" fmla="*/ 194 h 381"/>
                <a:gd name="T86" fmla="*/ 635 w 765"/>
                <a:gd name="T87" fmla="*/ 158 h 381"/>
                <a:gd name="T88" fmla="*/ 650 w 765"/>
                <a:gd name="T89" fmla="*/ 124 h 381"/>
                <a:gd name="T90" fmla="*/ 663 w 765"/>
                <a:gd name="T91" fmla="*/ 91 h 381"/>
                <a:gd name="T92" fmla="*/ 669 w 765"/>
                <a:gd name="T93" fmla="*/ 76 h 381"/>
                <a:gd name="T94" fmla="*/ 677 w 765"/>
                <a:gd name="T95" fmla="*/ 63 h 381"/>
                <a:gd name="T96" fmla="*/ 683 w 765"/>
                <a:gd name="T97" fmla="*/ 50 h 381"/>
                <a:gd name="T98" fmla="*/ 689 w 765"/>
                <a:gd name="T99" fmla="*/ 41 h 381"/>
                <a:gd name="T100" fmla="*/ 695 w 765"/>
                <a:gd name="T101" fmla="*/ 32 h 381"/>
                <a:gd name="T102" fmla="*/ 701 w 765"/>
                <a:gd name="T103" fmla="*/ 26 h 381"/>
                <a:gd name="T104" fmla="*/ 712 w 765"/>
                <a:gd name="T105" fmla="*/ 16 h 381"/>
                <a:gd name="T106" fmla="*/ 723 w 765"/>
                <a:gd name="T107" fmla="*/ 9 h 381"/>
                <a:gd name="T108" fmla="*/ 733 w 765"/>
                <a:gd name="T109" fmla="*/ 6 h 381"/>
                <a:gd name="T110" fmla="*/ 743 w 765"/>
                <a:gd name="T111" fmla="*/ 4 h 381"/>
                <a:gd name="T112" fmla="*/ 751 w 765"/>
                <a:gd name="T113" fmla="*/ 3 h 381"/>
                <a:gd name="T114" fmla="*/ 759 w 765"/>
                <a:gd name="T115" fmla="*/ 3 h 381"/>
                <a:gd name="T116" fmla="*/ 765 w 765"/>
                <a:gd name="T117" fmla="*/ 0 h 38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765"/>
                <a:gd name="T178" fmla="*/ 0 h 381"/>
                <a:gd name="T179" fmla="*/ 765 w 765"/>
                <a:gd name="T180" fmla="*/ 381 h 38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765" h="381">
                  <a:moveTo>
                    <a:pt x="0" y="0"/>
                  </a:moveTo>
                  <a:lnTo>
                    <a:pt x="6" y="2"/>
                  </a:lnTo>
                  <a:lnTo>
                    <a:pt x="13" y="3"/>
                  </a:lnTo>
                  <a:lnTo>
                    <a:pt x="23" y="4"/>
                  </a:lnTo>
                  <a:lnTo>
                    <a:pt x="34" y="5"/>
                  </a:lnTo>
                  <a:lnTo>
                    <a:pt x="46" y="9"/>
                  </a:lnTo>
                  <a:lnTo>
                    <a:pt x="59" y="16"/>
                  </a:lnTo>
                  <a:lnTo>
                    <a:pt x="71" y="26"/>
                  </a:lnTo>
                  <a:lnTo>
                    <a:pt x="78" y="32"/>
                  </a:lnTo>
                  <a:lnTo>
                    <a:pt x="84" y="41"/>
                  </a:lnTo>
                  <a:lnTo>
                    <a:pt x="90" y="50"/>
                  </a:lnTo>
                  <a:lnTo>
                    <a:pt x="97" y="63"/>
                  </a:lnTo>
                  <a:lnTo>
                    <a:pt x="103" y="76"/>
                  </a:lnTo>
                  <a:lnTo>
                    <a:pt x="110" y="91"/>
                  </a:lnTo>
                  <a:lnTo>
                    <a:pt x="124" y="124"/>
                  </a:lnTo>
                  <a:lnTo>
                    <a:pt x="137" y="158"/>
                  </a:lnTo>
                  <a:lnTo>
                    <a:pt x="152" y="194"/>
                  </a:lnTo>
                  <a:lnTo>
                    <a:pt x="168" y="228"/>
                  </a:lnTo>
                  <a:lnTo>
                    <a:pt x="176" y="244"/>
                  </a:lnTo>
                  <a:lnTo>
                    <a:pt x="185" y="258"/>
                  </a:lnTo>
                  <a:lnTo>
                    <a:pt x="193" y="272"/>
                  </a:lnTo>
                  <a:lnTo>
                    <a:pt x="203" y="283"/>
                  </a:lnTo>
                  <a:lnTo>
                    <a:pt x="224" y="304"/>
                  </a:lnTo>
                  <a:lnTo>
                    <a:pt x="246" y="322"/>
                  </a:lnTo>
                  <a:lnTo>
                    <a:pt x="269" y="339"/>
                  </a:lnTo>
                  <a:lnTo>
                    <a:pt x="294" y="353"/>
                  </a:lnTo>
                  <a:lnTo>
                    <a:pt x="318" y="365"/>
                  </a:lnTo>
                  <a:lnTo>
                    <a:pt x="343" y="373"/>
                  </a:lnTo>
                  <a:lnTo>
                    <a:pt x="367" y="378"/>
                  </a:lnTo>
                  <a:lnTo>
                    <a:pt x="390" y="381"/>
                  </a:lnTo>
                  <a:lnTo>
                    <a:pt x="414" y="378"/>
                  </a:lnTo>
                  <a:lnTo>
                    <a:pt x="437" y="373"/>
                  </a:lnTo>
                  <a:lnTo>
                    <a:pt x="461" y="365"/>
                  </a:lnTo>
                  <a:lnTo>
                    <a:pt x="484" y="353"/>
                  </a:lnTo>
                  <a:lnTo>
                    <a:pt x="508" y="339"/>
                  </a:lnTo>
                  <a:lnTo>
                    <a:pt x="530" y="322"/>
                  </a:lnTo>
                  <a:lnTo>
                    <a:pt x="551" y="304"/>
                  </a:lnTo>
                  <a:lnTo>
                    <a:pt x="570" y="283"/>
                  </a:lnTo>
                  <a:lnTo>
                    <a:pt x="579" y="272"/>
                  </a:lnTo>
                  <a:lnTo>
                    <a:pt x="588" y="258"/>
                  </a:lnTo>
                  <a:lnTo>
                    <a:pt x="597" y="244"/>
                  </a:lnTo>
                  <a:lnTo>
                    <a:pt x="604" y="228"/>
                  </a:lnTo>
                  <a:lnTo>
                    <a:pt x="620" y="194"/>
                  </a:lnTo>
                  <a:lnTo>
                    <a:pt x="635" y="158"/>
                  </a:lnTo>
                  <a:lnTo>
                    <a:pt x="650" y="124"/>
                  </a:lnTo>
                  <a:lnTo>
                    <a:pt x="663" y="91"/>
                  </a:lnTo>
                  <a:lnTo>
                    <a:pt x="669" y="76"/>
                  </a:lnTo>
                  <a:lnTo>
                    <a:pt x="677" y="63"/>
                  </a:lnTo>
                  <a:lnTo>
                    <a:pt x="683" y="50"/>
                  </a:lnTo>
                  <a:lnTo>
                    <a:pt x="689" y="41"/>
                  </a:lnTo>
                  <a:lnTo>
                    <a:pt x="695" y="32"/>
                  </a:lnTo>
                  <a:lnTo>
                    <a:pt x="701" y="26"/>
                  </a:lnTo>
                  <a:lnTo>
                    <a:pt x="712" y="16"/>
                  </a:lnTo>
                  <a:lnTo>
                    <a:pt x="723" y="9"/>
                  </a:lnTo>
                  <a:lnTo>
                    <a:pt x="733" y="6"/>
                  </a:lnTo>
                  <a:lnTo>
                    <a:pt x="743" y="4"/>
                  </a:lnTo>
                  <a:lnTo>
                    <a:pt x="751" y="3"/>
                  </a:lnTo>
                  <a:lnTo>
                    <a:pt x="759" y="3"/>
                  </a:lnTo>
                  <a:lnTo>
                    <a:pt x="765" y="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>
                <a:buNone/>
              </a:pPr>
              <a:endParaRPr lang="en-GB"/>
            </a:p>
          </p:txBody>
        </p:sp>
      </p:grpSp>
      <p:grpSp>
        <p:nvGrpSpPr>
          <p:cNvPr id="4" name="Group 42"/>
          <p:cNvGrpSpPr>
            <a:grpSpLocks/>
          </p:cNvGrpSpPr>
          <p:nvPr/>
        </p:nvGrpSpPr>
        <p:grpSpPr bwMode="auto">
          <a:xfrm rot="10800000">
            <a:off x="6459415" y="1531938"/>
            <a:ext cx="345831" cy="863600"/>
            <a:chOff x="664" y="935"/>
            <a:chExt cx="780" cy="1144"/>
          </a:xfrm>
        </p:grpSpPr>
        <p:sp>
          <p:nvSpPr>
            <p:cNvPr id="9266" name="Freeform 43"/>
            <p:cNvSpPr>
              <a:spLocks/>
            </p:cNvSpPr>
            <p:nvPr/>
          </p:nvSpPr>
          <p:spPr bwMode="auto">
            <a:xfrm>
              <a:off x="664" y="935"/>
              <a:ext cx="765" cy="403"/>
            </a:xfrm>
            <a:custGeom>
              <a:avLst/>
              <a:gdLst>
                <a:gd name="T0" fmla="*/ 0 w 765"/>
                <a:gd name="T1" fmla="*/ 403 h 403"/>
                <a:gd name="T2" fmla="*/ 6 w 765"/>
                <a:gd name="T3" fmla="*/ 401 h 403"/>
                <a:gd name="T4" fmla="*/ 14 w 765"/>
                <a:gd name="T5" fmla="*/ 400 h 403"/>
                <a:gd name="T6" fmla="*/ 23 w 765"/>
                <a:gd name="T7" fmla="*/ 400 h 403"/>
                <a:gd name="T8" fmla="*/ 34 w 765"/>
                <a:gd name="T9" fmla="*/ 398 h 403"/>
                <a:gd name="T10" fmla="*/ 46 w 765"/>
                <a:gd name="T11" fmla="*/ 394 h 403"/>
                <a:gd name="T12" fmla="*/ 58 w 765"/>
                <a:gd name="T13" fmla="*/ 387 h 403"/>
                <a:gd name="T14" fmla="*/ 65 w 765"/>
                <a:gd name="T15" fmla="*/ 382 h 403"/>
                <a:gd name="T16" fmla="*/ 71 w 765"/>
                <a:gd name="T17" fmla="*/ 376 h 403"/>
                <a:gd name="T18" fmla="*/ 77 w 765"/>
                <a:gd name="T19" fmla="*/ 368 h 403"/>
                <a:gd name="T20" fmla="*/ 83 w 765"/>
                <a:gd name="T21" fmla="*/ 360 h 403"/>
                <a:gd name="T22" fmla="*/ 90 w 765"/>
                <a:gd name="T23" fmla="*/ 349 h 403"/>
                <a:gd name="T24" fmla="*/ 97 w 765"/>
                <a:gd name="T25" fmla="*/ 337 h 403"/>
                <a:gd name="T26" fmla="*/ 103 w 765"/>
                <a:gd name="T27" fmla="*/ 323 h 403"/>
                <a:gd name="T28" fmla="*/ 109 w 765"/>
                <a:gd name="T29" fmla="*/ 307 h 403"/>
                <a:gd name="T30" fmla="*/ 123 w 765"/>
                <a:gd name="T31" fmla="*/ 273 h 403"/>
                <a:gd name="T32" fmla="*/ 137 w 765"/>
                <a:gd name="T33" fmla="*/ 235 h 403"/>
                <a:gd name="T34" fmla="*/ 152 w 765"/>
                <a:gd name="T35" fmla="*/ 198 h 403"/>
                <a:gd name="T36" fmla="*/ 168 w 765"/>
                <a:gd name="T37" fmla="*/ 162 h 403"/>
                <a:gd name="T38" fmla="*/ 175 w 765"/>
                <a:gd name="T39" fmla="*/ 144 h 403"/>
                <a:gd name="T40" fmla="*/ 184 w 765"/>
                <a:gd name="T41" fmla="*/ 130 h 403"/>
                <a:gd name="T42" fmla="*/ 192 w 765"/>
                <a:gd name="T43" fmla="*/ 115 h 403"/>
                <a:gd name="T44" fmla="*/ 202 w 765"/>
                <a:gd name="T45" fmla="*/ 103 h 403"/>
                <a:gd name="T46" fmla="*/ 223 w 765"/>
                <a:gd name="T47" fmla="*/ 81 h 403"/>
                <a:gd name="T48" fmla="*/ 245 w 765"/>
                <a:gd name="T49" fmla="*/ 61 h 403"/>
                <a:gd name="T50" fmla="*/ 268 w 765"/>
                <a:gd name="T51" fmla="*/ 44 h 403"/>
                <a:gd name="T52" fmla="*/ 293 w 765"/>
                <a:gd name="T53" fmla="*/ 30 h 403"/>
                <a:gd name="T54" fmla="*/ 317 w 765"/>
                <a:gd name="T55" fmla="*/ 17 h 403"/>
                <a:gd name="T56" fmla="*/ 342 w 765"/>
                <a:gd name="T57" fmla="*/ 8 h 403"/>
                <a:gd name="T58" fmla="*/ 366 w 765"/>
                <a:gd name="T59" fmla="*/ 3 h 403"/>
                <a:gd name="T60" fmla="*/ 389 w 765"/>
                <a:gd name="T61" fmla="*/ 0 h 403"/>
                <a:gd name="T62" fmla="*/ 413 w 765"/>
                <a:gd name="T63" fmla="*/ 3 h 403"/>
                <a:gd name="T64" fmla="*/ 436 w 765"/>
                <a:gd name="T65" fmla="*/ 8 h 403"/>
                <a:gd name="T66" fmla="*/ 460 w 765"/>
                <a:gd name="T67" fmla="*/ 17 h 403"/>
                <a:gd name="T68" fmla="*/ 484 w 765"/>
                <a:gd name="T69" fmla="*/ 30 h 403"/>
                <a:gd name="T70" fmla="*/ 507 w 765"/>
                <a:gd name="T71" fmla="*/ 44 h 403"/>
                <a:gd name="T72" fmla="*/ 529 w 765"/>
                <a:gd name="T73" fmla="*/ 61 h 403"/>
                <a:gd name="T74" fmla="*/ 550 w 765"/>
                <a:gd name="T75" fmla="*/ 81 h 403"/>
                <a:gd name="T76" fmla="*/ 569 w 765"/>
                <a:gd name="T77" fmla="*/ 103 h 403"/>
                <a:gd name="T78" fmla="*/ 579 w 765"/>
                <a:gd name="T79" fmla="*/ 115 h 403"/>
                <a:gd name="T80" fmla="*/ 588 w 765"/>
                <a:gd name="T81" fmla="*/ 130 h 403"/>
                <a:gd name="T82" fmla="*/ 596 w 765"/>
                <a:gd name="T83" fmla="*/ 144 h 403"/>
                <a:gd name="T84" fmla="*/ 605 w 765"/>
                <a:gd name="T85" fmla="*/ 162 h 403"/>
                <a:gd name="T86" fmla="*/ 621 w 765"/>
                <a:gd name="T87" fmla="*/ 198 h 403"/>
                <a:gd name="T88" fmla="*/ 635 w 765"/>
                <a:gd name="T89" fmla="*/ 235 h 403"/>
                <a:gd name="T90" fmla="*/ 649 w 765"/>
                <a:gd name="T91" fmla="*/ 273 h 403"/>
                <a:gd name="T92" fmla="*/ 662 w 765"/>
                <a:gd name="T93" fmla="*/ 307 h 403"/>
                <a:gd name="T94" fmla="*/ 670 w 765"/>
                <a:gd name="T95" fmla="*/ 323 h 403"/>
                <a:gd name="T96" fmla="*/ 676 w 765"/>
                <a:gd name="T97" fmla="*/ 337 h 403"/>
                <a:gd name="T98" fmla="*/ 682 w 765"/>
                <a:gd name="T99" fmla="*/ 349 h 403"/>
                <a:gd name="T100" fmla="*/ 688 w 765"/>
                <a:gd name="T101" fmla="*/ 360 h 403"/>
                <a:gd name="T102" fmla="*/ 694 w 765"/>
                <a:gd name="T103" fmla="*/ 368 h 403"/>
                <a:gd name="T104" fmla="*/ 700 w 765"/>
                <a:gd name="T105" fmla="*/ 376 h 403"/>
                <a:gd name="T106" fmla="*/ 706 w 765"/>
                <a:gd name="T107" fmla="*/ 382 h 403"/>
                <a:gd name="T108" fmla="*/ 711 w 765"/>
                <a:gd name="T109" fmla="*/ 387 h 403"/>
                <a:gd name="T110" fmla="*/ 722 w 765"/>
                <a:gd name="T111" fmla="*/ 393 h 403"/>
                <a:gd name="T112" fmla="*/ 733 w 765"/>
                <a:gd name="T113" fmla="*/ 396 h 403"/>
                <a:gd name="T114" fmla="*/ 743 w 765"/>
                <a:gd name="T115" fmla="*/ 399 h 403"/>
                <a:gd name="T116" fmla="*/ 752 w 765"/>
                <a:gd name="T117" fmla="*/ 399 h 403"/>
                <a:gd name="T118" fmla="*/ 759 w 765"/>
                <a:gd name="T119" fmla="*/ 400 h 403"/>
                <a:gd name="T120" fmla="*/ 765 w 765"/>
                <a:gd name="T121" fmla="*/ 403 h 40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65"/>
                <a:gd name="T184" fmla="*/ 0 h 403"/>
                <a:gd name="T185" fmla="*/ 765 w 765"/>
                <a:gd name="T186" fmla="*/ 403 h 40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65" h="403">
                  <a:moveTo>
                    <a:pt x="0" y="403"/>
                  </a:moveTo>
                  <a:lnTo>
                    <a:pt x="6" y="401"/>
                  </a:lnTo>
                  <a:lnTo>
                    <a:pt x="14" y="400"/>
                  </a:lnTo>
                  <a:lnTo>
                    <a:pt x="23" y="400"/>
                  </a:lnTo>
                  <a:lnTo>
                    <a:pt x="34" y="398"/>
                  </a:lnTo>
                  <a:lnTo>
                    <a:pt x="46" y="394"/>
                  </a:lnTo>
                  <a:lnTo>
                    <a:pt x="58" y="387"/>
                  </a:lnTo>
                  <a:lnTo>
                    <a:pt x="65" y="382"/>
                  </a:lnTo>
                  <a:lnTo>
                    <a:pt x="71" y="376"/>
                  </a:lnTo>
                  <a:lnTo>
                    <a:pt x="77" y="368"/>
                  </a:lnTo>
                  <a:lnTo>
                    <a:pt x="83" y="360"/>
                  </a:lnTo>
                  <a:lnTo>
                    <a:pt x="90" y="349"/>
                  </a:lnTo>
                  <a:lnTo>
                    <a:pt x="97" y="337"/>
                  </a:lnTo>
                  <a:lnTo>
                    <a:pt x="103" y="323"/>
                  </a:lnTo>
                  <a:lnTo>
                    <a:pt x="109" y="307"/>
                  </a:lnTo>
                  <a:lnTo>
                    <a:pt x="123" y="273"/>
                  </a:lnTo>
                  <a:lnTo>
                    <a:pt x="137" y="235"/>
                  </a:lnTo>
                  <a:lnTo>
                    <a:pt x="152" y="198"/>
                  </a:lnTo>
                  <a:lnTo>
                    <a:pt x="168" y="162"/>
                  </a:lnTo>
                  <a:lnTo>
                    <a:pt x="175" y="144"/>
                  </a:lnTo>
                  <a:lnTo>
                    <a:pt x="184" y="130"/>
                  </a:lnTo>
                  <a:lnTo>
                    <a:pt x="192" y="115"/>
                  </a:lnTo>
                  <a:lnTo>
                    <a:pt x="202" y="103"/>
                  </a:lnTo>
                  <a:lnTo>
                    <a:pt x="223" y="81"/>
                  </a:lnTo>
                  <a:lnTo>
                    <a:pt x="245" y="61"/>
                  </a:lnTo>
                  <a:lnTo>
                    <a:pt x="268" y="44"/>
                  </a:lnTo>
                  <a:lnTo>
                    <a:pt x="293" y="30"/>
                  </a:lnTo>
                  <a:lnTo>
                    <a:pt x="317" y="17"/>
                  </a:lnTo>
                  <a:lnTo>
                    <a:pt x="342" y="8"/>
                  </a:lnTo>
                  <a:lnTo>
                    <a:pt x="366" y="3"/>
                  </a:lnTo>
                  <a:lnTo>
                    <a:pt x="389" y="0"/>
                  </a:lnTo>
                  <a:lnTo>
                    <a:pt x="413" y="3"/>
                  </a:lnTo>
                  <a:lnTo>
                    <a:pt x="436" y="8"/>
                  </a:lnTo>
                  <a:lnTo>
                    <a:pt x="460" y="17"/>
                  </a:lnTo>
                  <a:lnTo>
                    <a:pt x="484" y="30"/>
                  </a:lnTo>
                  <a:lnTo>
                    <a:pt x="507" y="44"/>
                  </a:lnTo>
                  <a:lnTo>
                    <a:pt x="529" y="61"/>
                  </a:lnTo>
                  <a:lnTo>
                    <a:pt x="550" y="81"/>
                  </a:lnTo>
                  <a:lnTo>
                    <a:pt x="569" y="103"/>
                  </a:lnTo>
                  <a:lnTo>
                    <a:pt x="579" y="115"/>
                  </a:lnTo>
                  <a:lnTo>
                    <a:pt x="588" y="130"/>
                  </a:lnTo>
                  <a:lnTo>
                    <a:pt x="596" y="144"/>
                  </a:lnTo>
                  <a:lnTo>
                    <a:pt x="605" y="162"/>
                  </a:lnTo>
                  <a:lnTo>
                    <a:pt x="621" y="198"/>
                  </a:lnTo>
                  <a:lnTo>
                    <a:pt x="635" y="235"/>
                  </a:lnTo>
                  <a:lnTo>
                    <a:pt x="649" y="273"/>
                  </a:lnTo>
                  <a:lnTo>
                    <a:pt x="662" y="307"/>
                  </a:lnTo>
                  <a:lnTo>
                    <a:pt x="670" y="323"/>
                  </a:lnTo>
                  <a:lnTo>
                    <a:pt x="676" y="337"/>
                  </a:lnTo>
                  <a:lnTo>
                    <a:pt x="682" y="349"/>
                  </a:lnTo>
                  <a:lnTo>
                    <a:pt x="688" y="360"/>
                  </a:lnTo>
                  <a:lnTo>
                    <a:pt x="694" y="368"/>
                  </a:lnTo>
                  <a:lnTo>
                    <a:pt x="700" y="376"/>
                  </a:lnTo>
                  <a:lnTo>
                    <a:pt x="706" y="382"/>
                  </a:lnTo>
                  <a:lnTo>
                    <a:pt x="711" y="387"/>
                  </a:lnTo>
                  <a:lnTo>
                    <a:pt x="722" y="393"/>
                  </a:lnTo>
                  <a:lnTo>
                    <a:pt x="733" y="396"/>
                  </a:lnTo>
                  <a:lnTo>
                    <a:pt x="743" y="399"/>
                  </a:lnTo>
                  <a:lnTo>
                    <a:pt x="752" y="399"/>
                  </a:lnTo>
                  <a:lnTo>
                    <a:pt x="759" y="400"/>
                  </a:lnTo>
                  <a:lnTo>
                    <a:pt x="765" y="403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>
                <a:buNone/>
              </a:pPr>
              <a:endParaRPr lang="en-GB"/>
            </a:p>
          </p:txBody>
        </p:sp>
        <p:sp>
          <p:nvSpPr>
            <p:cNvPr id="9267" name="Freeform 44"/>
            <p:cNvSpPr>
              <a:spLocks/>
            </p:cNvSpPr>
            <p:nvPr/>
          </p:nvSpPr>
          <p:spPr bwMode="auto">
            <a:xfrm>
              <a:off x="679" y="1698"/>
              <a:ext cx="765" cy="381"/>
            </a:xfrm>
            <a:custGeom>
              <a:avLst/>
              <a:gdLst>
                <a:gd name="T0" fmla="*/ 0 w 765"/>
                <a:gd name="T1" fmla="*/ 0 h 381"/>
                <a:gd name="T2" fmla="*/ 6 w 765"/>
                <a:gd name="T3" fmla="*/ 2 h 381"/>
                <a:gd name="T4" fmla="*/ 13 w 765"/>
                <a:gd name="T5" fmla="*/ 3 h 381"/>
                <a:gd name="T6" fmla="*/ 23 w 765"/>
                <a:gd name="T7" fmla="*/ 4 h 381"/>
                <a:gd name="T8" fmla="*/ 34 w 765"/>
                <a:gd name="T9" fmla="*/ 5 h 381"/>
                <a:gd name="T10" fmla="*/ 46 w 765"/>
                <a:gd name="T11" fmla="*/ 9 h 381"/>
                <a:gd name="T12" fmla="*/ 59 w 765"/>
                <a:gd name="T13" fmla="*/ 16 h 381"/>
                <a:gd name="T14" fmla="*/ 71 w 765"/>
                <a:gd name="T15" fmla="*/ 26 h 381"/>
                <a:gd name="T16" fmla="*/ 78 w 765"/>
                <a:gd name="T17" fmla="*/ 32 h 381"/>
                <a:gd name="T18" fmla="*/ 84 w 765"/>
                <a:gd name="T19" fmla="*/ 41 h 381"/>
                <a:gd name="T20" fmla="*/ 90 w 765"/>
                <a:gd name="T21" fmla="*/ 50 h 381"/>
                <a:gd name="T22" fmla="*/ 97 w 765"/>
                <a:gd name="T23" fmla="*/ 63 h 381"/>
                <a:gd name="T24" fmla="*/ 103 w 765"/>
                <a:gd name="T25" fmla="*/ 76 h 381"/>
                <a:gd name="T26" fmla="*/ 110 w 765"/>
                <a:gd name="T27" fmla="*/ 91 h 381"/>
                <a:gd name="T28" fmla="*/ 124 w 765"/>
                <a:gd name="T29" fmla="*/ 124 h 381"/>
                <a:gd name="T30" fmla="*/ 137 w 765"/>
                <a:gd name="T31" fmla="*/ 158 h 381"/>
                <a:gd name="T32" fmla="*/ 152 w 765"/>
                <a:gd name="T33" fmla="*/ 194 h 381"/>
                <a:gd name="T34" fmla="*/ 168 w 765"/>
                <a:gd name="T35" fmla="*/ 228 h 381"/>
                <a:gd name="T36" fmla="*/ 176 w 765"/>
                <a:gd name="T37" fmla="*/ 244 h 381"/>
                <a:gd name="T38" fmla="*/ 185 w 765"/>
                <a:gd name="T39" fmla="*/ 258 h 381"/>
                <a:gd name="T40" fmla="*/ 193 w 765"/>
                <a:gd name="T41" fmla="*/ 272 h 381"/>
                <a:gd name="T42" fmla="*/ 203 w 765"/>
                <a:gd name="T43" fmla="*/ 283 h 381"/>
                <a:gd name="T44" fmla="*/ 224 w 765"/>
                <a:gd name="T45" fmla="*/ 304 h 381"/>
                <a:gd name="T46" fmla="*/ 246 w 765"/>
                <a:gd name="T47" fmla="*/ 322 h 381"/>
                <a:gd name="T48" fmla="*/ 269 w 765"/>
                <a:gd name="T49" fmla="*/ 339 h 381"/>
                <a:gd name="T50" fmla="*/ 294 w 765"/>
                <a:gd name="T51" fmla="*/ 353 h 381"/>
                <a:gd name="T52" fmla="*/ 318 w 765"/>
                <a:gd name="T53" fmla="*/ 365 h 381"/>
                <a:gd name="T54" fmla="*/ 343 w 765"/>
                <a:gd name="T55" fmla="*/ 373 h 381"/>
                <a:gd name="T56" fmla="*/ 367 w 765"/>
                <a:gd name="T57" fmla="*/ 378 h 381"/>
                <a:gd name="T58" fmla="*/ 390 w 765"/>
                <a:gd name="T59" fmla="*/ 381 h 381"/>
                <a:gd name="T60" fmla="*/ 414 w 765"/>
                <a:gd name="T61" fmla="*/ 378 h 381"/>
                <a:gd name="T62" fmla="*/ 437 w 765"/>
                <a:gd name="T63" fmla="*/ 373 h 381"/>
                <a:gd name="T64" fmla="*/ 461 w 765"/>
                <a:gd name="T65" fmla="*/ 365 h 381"/>
                <a:gd name="T66" fmla="*/ 484 w 765"/>
                <a:gd name="T67" fmla="*/ 353 h 381"/>
                <a:gd name="T68" fmla="*/ 508 w 765"/>
                <a:gd name="T69" fmla="*/ 339 h 381"/>
                <a:gd name="T70" fmla="*/ 530 w 765"/>
                <a:gd name="T71" fmla="*/ 322 h 381"/>
                <a:gd name="T72" fmla="*/ 551 w 765"/>
                <a:gd name="T73" fmla="*/ 304 h 381"/>
                <a:gd name="T74" fmla="*/ 570 w 765"/>
                <a:gd name="T75" fmla="*/ 283 h 381"/>
                <a:gd name="T76" fmla="*/ 579 w 765"/>
                <a:gd name="T77" fmla="*/ 272 h 381"/>
                <a:gd name="T78" fmla="*/ 588 w 765"/>
                <a:gd name="T79" fmla="*/ 258 h 381"/>
                <a:gd name="T80" fmla="*/ 597 w 765"/>
                <a:gd name="T81" fmla="*/ 244 h 381"/>
                <a:gd name="T82" fmla="*/ 604 w 765"/>
                <a:gd name="T83" fmla="*/ 228 h 381"/>
                <a:gd name="T84" fmla="*/ 620 w 765"/>
                <a:gd name="T85" fmla="*/ 194 h 381"/>
                <a:gd name="T86" fmla="*/ 635 w 765"/>
                <a:gd name="T87" fmla="*/ 158 h 381"/>
                <a:gd name="T88" fmla="*/ 650 w 765"/>
                <a:gd name="T89" fmla="*/ 124 h 381"/>
                <a:gd name="T90" fmla="*/ 663 w 765"/>
                <a:gd name="T91" fmla="*/ 91 h 381"/>
                <a:gd name="T92" fmla="*/ 669 w 765"/>
                <a:gd name="T93" fmla="*/ 76 h 381"/>
                <a:gd name="T94" fmla="*/ 677 w 765"/>
                <a:gd name="T95" fmla="*/ 63 h 381"/>
                <a:gd name="T96" fmla="*/ 683 w 765"/>
                <a:gd name="T97" fmla="*/ 50 h 381"/>
                <a:gd name="T98" fmla="*/ 689 w 765"/>
                <a:gd name="T99" fmla="*/ 41 h 381"/>
                <a:gd name="T100" fmla="*/ 695 w 765"/>
                <a:gd name="T101" fmla="*/ 32 h 381"/>
                <a:gd name="T102" fmla="*/ 701 w 765"/>
                <a:gd name="T103" fmla="*/ 26 h 381"/>
                <a:gd name="T104" fmla="*/ 712 w 765"/>
                <a:gd name="T105" fmla="*/ 16 h 381"/>
                <a:gd name="T106" fmla="*/ 723 w 765"/>
                <a:gd name="T107" fmla="*/ 9 h 381"/>
                <a:gd name="T108" fmla="*/ 733 w 765"/>
                <a:gd name="T109" fmla="*/ 6 h 381"/>
                <a:gd name="T110" fmla="*/ 743 w 765"/>
                <a:gd name="T111" fmla="*/ 4 h 381"/>
                <a:gd name="T112" fmla="*/ 751 w 765"/>
                <a:gd name="T113" fmla="*/ 3 h 381"/>
                <a:gd name="T114" fmla="*/ 759 w 765"/>
                <a:gd name="T115" fmla="*/ 3 h 381"/>
                <a:gd name="T116" fmla="*/ 765 w 765"/>
                <a:gd name="T117" fmla="*/ 0 h 38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765"/>
                <a:gd name="T178" fmla="*/ 0 h 381"/>
                <a:gd name="T179" fmla="*/ 765 w 765"/>
                <a:gd name="T180" fmla="*/ 381 h 38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765" h="381">
                  <a:moveTo>
                    <a:pt x="0" y="0"/>
                  </a:moveTo>
                  <a:lnTo>
                    <a:pt x="6" y="2"/>
                  </a:lnTo>
                  <a:lnTo>
                    <a:pt x="13" y="3"/>
                  </a:lnTo>
                  <a:lnTo>
                    <a:pt x="23" y="4"/>
                  </a:lnTo>
                  <a:lnTo>
                    <a:pt x="34" y="5"/>
                  </a:lnTo>
                  <a:lnTo>
                    <a:pt x="46" y="9"/>
                  </a:lnTo>
                  <a:lnTo>
                    <a:pt x="59" y="16"/>
                  </a:lnTo>
                  <a:lnTo>
                    <a:pt x="71" y="26"/>
                  </a:lnTo>
                  <a:lnTo>
                    <a:pt x="78" y="32"/>
                  </a:lnTo>
                  <a:lnTo>
                    <a:pt x="84" y="41"/>
                  </a:lnTo>
                  <a:lnTo>
                    <a:pt x="90" y="50"/>
                  </a:lnTo>
                  <a:lnTo>
                    <a:pt x="97" y="63"/>
                  </a:lnTo>
                  <a:lnTo>
                    <a:pt x="103" y="76"/>
                  </a:lnTo>
                  <a:lnTo>
                    <a:pt x="110" y="91"/>
                  </a:lnTo>
                  <a:lnTo>
                    <a:pt x="124" y="124"/>
                  </a:lnTo>
                  <a:lnTo>
                    <a:pt x="137" y="158"/>
                  </a:lnTo>
                  <a:lnTo>
                    <a:pt x="152" y="194"/>
                  </a:lnTo>
                  <a:lnTo>
                    <a:pt x="168" y="228"/>
                  </a:lnTo>
                  <a:lnTo>
                    <a:pt x="176" y="244"/>
                  </a:lnTo>
                  <a:lnTo>
                    <a:pt x="185" y="258"/>
                  </a:lnTo>
                  <a:lnTo>
                    <a:pt x="193" y="272"/>
                  </a:lnTo>
                  <a:lnTo>
                    <a:pt x="203" y="283"/>
                  </a:lnTo>
                  <a:lnTo>
                    <a:pt x="224" y="304"/>
                  </a:lnTo>
                  <a:lnTo>
                    <a:pt x="246" y="322"/>
                  </a:lnTo>
                  <a:lnTo>
                    <a:pt x="269" y="339"/>
                  </a:lnTo>
                  <a:lnTo>
                    <a:pt x="294" y="353"/>
                  </a:lnTo>
                  <a:lnTo>
                    <a:pt x="318" y="365"/>
                  </a:lnTo>
                  <a:lnTo>
                    <a:pt x="343" y="373"/>
                  </a:lnTo>
                  <a:lnTo>
                    <a:pt x="367" y="378"/>
                  </a:lnTo>
                  <a:lnTo>
                    <a:pt x="390" y="381"/>
                  </a:lnTo>
                  <a:lnTo>
                    <a:pt x="414" y="378"/>
                  </a:lnTo>
                  <a:lnTo>
                    <a:pt x="437" y="373"/>
                  </a:lnTo>
                  <a:lnTo>
                    <a:pt x="461" y="365"/>
                  </a:lnTo>
                  <a:lnTo>
                    <a:pt x="484" y="353"/>
                  </a:lnTo>
                  <a:lnTo>
                    <a:pt x="508" y="339"/>
                  </a:lnTo>
                  <a:lnTo>
                    <a:pt x="530" y="322"/>
                  </a:lnTo>
                  <a:lnTo>
                    <a:pt x="551" y="304"/>
                  </a:lnTo>
                  <a:lnTo>
                    <a:pt x="570" y="283"/>
                  </a:lnTo>
                  <a:lnTo>
                    <a:pt x="579" y="272"/>
                  </a:lnTo>
                  <a:lnTo>
                    <a:pt x="588" y="258"/>
                  </a:lnTo>
                  <a:lnTo>
                    <a:pt x="597" y="244"/>
                  </a:lnTo>
                  <a:lnTo>
                    <a:pt x="604" y="228"/>
                  </a:lnTo>
                  <a:lnTo>
                    <a:pt x="620" y="194"/>
                  </a:lnTo>
                  <a:lnTo>
                    <a:pt x="635" y="158"/>
                  </a:lnTo>
                  <a:lnTo>
                    <a:pt x="650" y="124"/>
                  </a:lnTo>
                  <a:lnTo>
                    <a:pt x="663" y="91"/>
                  </a:lnTo>
                  <a:lnTo>
                    <a:pt x="669" y="76"/>
                  </a:lnTo>
                  <a:lnTo>
                    <a:pt x="677" y="63"/>
                  </a:lnTo>
                  <a:lnTo>
                    <a:pt x="683" y="50"/>
                  </a:lnTo>
                  <a:lnTo>
                    <a:pt x="689" y="41"/>
                  </a:lnTo>
                  <a:lnTo>
                    <a:pt x="695" y="32"/>
                  </a:lnTo>
                  <a:lnTo>
                    <a:pt x="701" y="26"/>
                  </a:lnTo>
                  <a:lnTo>
                    <a:pt x="712" y="16"/>
                  </a:lnTo>
                  <a:lnTo>
                    <a:pt x="723" y="9"/>
                  </a:lnTo>
                  <a:lnTo>
                    <a:pt x="733" y="6"/>
                  </a:lnTo>
                  <a:lnTo>
                    <a:pt x="743" y="4"/>
                  </a:lnTo>
                  <a:lnTo>
                    <a:pt x="751" y="3"/>
                  </a:lnTo>
                  <a:lnTo>
                    <a:pt x="759" y="3"/>
                  </a:lnTo>
                  <a:lnTo>
                    <a:pt x="765" y="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>
                <a:buNone/>
              </a:pPr>
              <a:endParaRPr lang="en-GB"/>
            </a:p>
          </p:txBody>
        </p:sp>
      </p:grpSp>
      <p:grpSp>
        <p:nvGrpSpPr>
          <p:cNvPr id="5" name="Group 45"/>
          <p:cNvGrpSpPr>
            <a:grpSpLocks/>
          </p:cNvGrpSpPr>
          <p:nvPr/>
        </p:nvGrpSpPr>
        <p:grpSpPr bwMode="auto">
          <a:xfrm rot="10800000">
            <a:off x="6120912" y="1531938"/>
            <a:ext cx="345831" cy="863600"/>
            <a:chOff x="664" y="935"/>
            <a:chExt cx="780" cy="1144"/>
          </a:xfrm>
        </p:grpSpPr>
        <p:sp>
          <p:nvSpPr>
            <p:cNvPr id="9264" name="Freeform 46"/>
            <p:cNvSpPr>
              <a:spLocks/>
            </p:cNvSpPr>
            <p:nvPr/>
          </p:nvSpPr>
          <p:spPr bwMode="auto">
            <a:xfrm>
              <a:off x="664" y="935"/>
              <a:ext cx="765" cy="403"/>
            </a:xfrm>
            <a:custGeom>
              <a:avLst/>
              <a:gdLst>
                <a:gd name="T0" fmla="*/ 0 w 765"/>
                <a:gd name="T1" fmla="*/ 403 h 403"/>
                <a:gd name="T2" fmla="*/ 6 w 765"/>
                <a:gd name="T3" fmla="*/ 401 h 403"/>
                <a:gd name="T4" fmla="*/ 14 w 765"/>
                <a:gd name="T5" fmla="*/ 400 h 403"/>
                <a:gd name="T6" fmla="*/ 23 w 765"/>
                <a:gd name="T7" fmla="*/ 400 h 403"/>
                <a:gd name="T8" fmla="*/ 34 w 765"/>
                <a:gd name="T9" fmla="*/ 398 h 403"/>
                <a:gd name="T10" fmla="*/ 46 w 765"/>
                <a:gd name="T11" fmla="*/ 394 h 403"/>
                <a:gd name="T12" fmla="*/ 58 w 765"/>
                <a:gd name="T13" fmla="*/ 387 h 403"/>
                <a:gd name="T14" fmla="*/ 65 w 765"/>
                <a:gd name="T15" fmla="*/ 382 h 403"/>
                <a:gd name="T16" fmla="*/ 71 w 765"/>
                <a:gd name="T17" fmla="*/ 376 h 403"/>
                <a:gd name="T18" fmla="*/ 77 w 765"/>
                <a:gd name="T19" fmla="*/ 368 h 403"/>
                <a:gd name="T20" fmla="*/ 83 w 765"/>
                <a:gd name="T21" fmla="*/ 360 h 403"/>
                <a:gd name="T22" fmla="*/ 90 w 765"/>
                <a:gd name="T23" fmla="*/ 349 h 403"/>
                <a:gd name="T24" fmla="*/ 97 w 765"/>
                <a:gd name="T25" fmla="*/ 337 h 403"/>
                <a:gd name="T26" fmla="*/ 103 w 765"/>
                <a:gd name="T27" fmla="*/ 323 h 403"/>
                <a:gd name="T28" fmla="*/ 109 w 765"/>
                <a:gd name="T29" fmla="*/ 307 h 403"/>
                <a:gd name="T30" fmla="*/ 123 w 765"/>
                <a:gd name="T31" fmla="*/ 273 h 403"/>
                <a:gd name="T32" fmla="*/ 137 w 765"/>
                <a:gd name="T33" fmla="*/ 235 h 403"/>
                <a:gd name="T34" fmla="*/ 152 w 765"/>
                <a:gd name="T35" fmla="*/ 198 h 403"/>
                <a:gd name="T36" fmla="*/ 168 w 765"/>
                <a:gd name="T37" fmla="*/ 162 h 403"/>
                <a:gd name="T38" fmla="*/ 175 w 765"/>
                <a:gd name="T39" fmla="*/ 144 h 403"/>
                <a:gd name="T40" fmla="*/ 184 w 765"/>
                <a:gd name="T41" fmla="*/ 130 h 403"/>
                <a:gd name="T42" fmla="*/ 192 w 765"/>
                <a:gd name="T43" fmla="*/ 115 h 403"/>
                <a:gd name="T44" fmla="*/ 202 w 765"/>
                <a:gd name="T45" fmla="*/ 103 h 403"/>
                <a:gd name="T46" fmla="*/ 223 w 765"/>
                <a:gd name="T47" fmla="*/ 81 h 403"/>
                <a:gd name="T48" fmla="*/ 245 w 765"/>
                <a:gd name="T49" fmla="*/ 61 h 403"/>
                <a:gd name="T50" fmla="*/ 268 w 765"/>
                <a:gd name="T51" fmla="*/ 44 h 403"/>
                <a:gd name="T52" fmla="*/ 293 w 765"/>
                <a:gd name="T53" fmla="*/ 30 h 403"/>
                <a:gd name="T54" fmla="*/ 317 w 765"/>
                <a:gd name="T55" fmla="*/ 17 h 403"/>
                <a:gd name="T56" fmla="*/ 342 w 765"/>
                <a:gd name="T57" fmla="*/ 8 h 403"/>
                <a:gd name="T58" fmla="*/ 366 w 765"/>
                <a:gd name="T59" fmla="*/ 3 h 403"/>
                <a:gd name="T60" fmla="*/ 389 w 765"/>
                <a:gd name="T61" fmla="*/ 0 h 403"/>
                <a:gd name="T62" fmla="*/ 413 w 765"/>
                <a:gd name="T63" fmla="*/ 3 h 403"/>
                <a:gd name="T64" fmla="*/ 436 w 765"/>
                <a:gd name="T65" fmla="*/ 8 h 403"/>
                <a:gd name="T66" fmla="*/ 460 w 765"/>
                <a:gd name="T67" fmla="*/ 17 h 403"/>
                <a:gd name="T68" fmla="*/ 484 w 765"/>
                <a:gd name="T69" fmla="*/ 30 h 403"/>
                <a:gd name="T70" fmla="*/ 507 w 765"/>
                <a:gd name="T71" fmla="*/ 44 h 403"/>
                <a:gd name="T72" fmla="*/ 529 w 765"/>
                <a:gd name="T73" fmla="*/ 61 h 403"/>
                <a:gd name="T74" fmla="*/ 550 w 765"/>
                <a:gd name="T75" fmla="*/ 81 h 403"/>
                <a:gd name="T76" fmla="*/ 569 w 765"/>
                <a:gd name="T77" fmla="*/ 103 h 403"/>
                <a:gd name="T78" fmla="*/ 579 w 765"/>
                <a:gd name="T79" fmla="*/ 115 h 403"/>
                <a:gd name="T80" fmla="*/ 588 w 765"/>
                <a:gd name="T81" fmla="*/ 130 h 403"/>
                <a:gd name="T82" fmla="*/ 596 w 765"/>
                <a:gd name="T83" fmla="*/ 144 h 403"/>
                <a:gd name="T84" fmla="*/ 605 w 765"/>
                <a:gd name="T85" fmla="*/ 162 h 403"/>
                <a:gd name="T86" fmla="*/ 621 w 765"/>
                <a:gd name="T87" fmla="*/ 198 h 403"/>
                <a:gd name="T88" fmla="*/ 635 w 765"/>
                <a:gd name="T89" fmla="*/ 235 h 403"/>
                <a:gd name="T90" fmla="*/ 649 w 765"/>
                <a:gd name="T91" fmla="*/ 273 h 403"/>
                <a:gd name="T92" fmla="*/ 662 w 765"/>
                <a:gd name="T93" fmla="*/ 307 h 403"/>
                <a:gd name="T94" fmla="*/ 670 w 765"/>
                <a:gd name="T95" fmla="*/ 323 h 403"/>
                <a:gd name="T96" fmla="*/ 676 w 765"/>
                <a:gd name="T97" fmla="*/ 337 h 403"/>
                <a:gd name="T98" fmla="*/ 682 w 765"/>
                <a:gd name="T99" fmla="*/ 349 h 403"/>
                <a:gd name="T100" fmla="*/ 688 w 765"/>
                <a:gd name="T101" fmla="*/ 360 h 403"/>
                <a:gd name="T102" fmla="*/ 694 w 765"/>
                <a:gd name="T103" fmla="*/ 368 h 403"/>
                <a:gd name="T104" fmla="*/ 700 w 765"/>
                <a:gd name="T105" fmla="*/ 376 h 403"/>
                <a:gd name="T106" fmla="*/ 706 w 765"/>
                <a:gd name="T107" fmla="*/ 382 h 403"/>
                <a:gd name="T108" fmla="*/ 711 w 765"/>
                <a:gd name="T109" fmla="*/ 387 h 403"/>
                <a:gd name="T110" fmla="*/ 722 w 765"/>
                <a:gd name="T111" fmla="*/ 393 h 403"/>
                <a:gd name="T112" fmla="*/ 733 w 765"/>
                <a:gd name="T113" fmla="*/ 396 h 403"/>
                <a:gd name="T114" fmla="*/ 743 w 765"/>
                <a:gd name="T115" fmla="*/ 399 h 403"/>
                <a:gd name="T116" fmla="*/ 752 w 765"/>
                <a:gd name="T117" fmla="*/ 399 h 403"/>
                <a:gd name="T118" fmla="*/ 759 w 765"/>
                <a:gd name="T119" fmla="*/ 400 h 403"/>
                <a:gd name="T120" fmla="*/ 765 w 765"/>
                <a:gd name="T121" fmla="*/ 403 h 40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65"/>
                <a:gd name="T184" fmla="*/ 0 h 403"/>
                <a:gd name="T185" fmla="*/ 765 w 765"/>
                <a:gd name="T186" fmla="*/ 403 h 40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65" h="403">
                  <a:moveTo>
                    <a:pt x="0" y="403"/>
                  </a:moveTo>
                  <a:lnTo>
                    <a:pt x="6" y="401"/>
                  </a:lnTo>
                  <a:lnTo>
                    <a:pt x="14" y="400"/>
                  </a:lnTo>
                  <a:lnTo>
                    <a:pt x="23" y="400"/>
                  </a:lnTo>
                  <a:lnTo>
                    <a:pt x="34" y="398"/>
                  </a:lnTo>
                  <a:lnTo>
                    <a:pt x="46" y="394"/>
                  </a:lnTo>
                  <a:lnTo>
                    <a:pt x="58" y="387"/>
                  </a:lnTo>
                  <a:lnTo>
                    <a:pt x="65" y="382"/>
                  </a:lnTo>
                  <a:lnTo>
                    <a:pt x="71" y="376"/>
                  </a:lnTo>
                  <a:lnTo>
                    <a:pt x="77" y="368"/>
                  </a:lnTo>
                  <a:lnTo>
                    <a:pt x="83" y="360"/>
                  </a:lnTo>
                  <a:lnTo>
                    <a:pt x="90" y="349"/>
                  </a:lnTo>
                  <a:lnTo>
                    <a:pt x="97" y="337"/>
                  </a:lnTo>
                  <a:lnTo>
                    <a:pt x="103" y="323"/>
                  </a:lnTo>
                  <a:lnTo>
                    <a:pt x="109" y="307"/>
                  </a:lnTo>
                  <a:lnTo>
                    <a:pt x="123" y="273"/>
                  </a:lnTo>
                  <a:lnTo>
                    <a:pt x="137" y="235"/>
                  </a:lnTo>
                  <a:lnTo>
                    <a:pt x="152" y="198"/>
                  </a:lnTo>
                  <a:lnTo>
                    <a:pt x="168" y="162"/>
                  </a:lnTo>
                  <a:lnTo>
                    <a:pt x="175" y="144"/>
                  </a:lnTo>
                  <a:lnTo>
                    <a:pt x="184" y="130"/>
                  </a:lnTo>
                  <a:lnTo>
                    <a:pt x="192" y="115"/>
                  </a:lnTo>
                  <a:lnTo>
                    <a:pt x="202" y="103"/>
                  </a:lnTo>
                  <a:lnTo>
                    <a:pt x="223" y="81"/>
                  </a:lnTo>
                  <a:lnTo>
                    <a:pt x="245" y="61"/>
                  </a:lnTo>
                  <a:lnTo>
                    <a:pt x="268" y="44"/>
                  </a:lnTo>
                  <a:lnTo>
                    <a:pt x="293" y="30"/>
                  </a:lnTo>
                  <a:lnTo>
                    <a:pt x="317" y="17"/>
                  </a:lnTo>
                  <a:lnTo>
                    <a:pt x="342" y="8"/>
                  </a:lnTo>
                  <a:lnTo>
                    <a:pt x="366" y="3"/>
                  </a:lnTo>
                  <a:lnTo>
                    <a:pt x="389" y="0"/>
                  </a:lnTo>
                  <a:lnTo>
                    <a:pt x="413" y="3"/>
                  </a:lnTo>
                  <a:lnTo>
                    <a:pt x="436" y="8"/>
                  </a:lnTo>
                  <a:lnTo>
                    <a:pt x="460" y="17"/>
                  </a:lnTo>
                  <a:lnTo>
                    <a:pt x="484" y="30"/>
                  </a:lnTo>
                  <a:lnTo>
                    <a:pt x="507" y="44"/>
                  </a:lnTo>
                  <a:lnTo>
                    <a:pt x="529" y="61"/>
                  </a:lnTo>
                  <a:lnTo>
                    <a:pt x="550" y="81"/>
                  </a:lnTo>
                  <a:lnTo>
                    <a:pt x="569" y="103"/>
                  </a:lnTo>
                  <a:lnTo>
                    <a:pt x="579" y="115"/>
                  </a:lnTo>
                  <a:lnTo>
                    <a:pt x="588" y="130"/>
                  </a:lnTo>
                  <a:lnTo>
                    <a:pt x="596" y="144"/>
                  </a:lnTo>
                  <a:lnTo>
                    <a:pt x="605" y="162"/>
                  </a:lnTo>
                  <a:lnTo>
                    <a:pt x="621" y="198"/>
                  </a:lnTo>
                  <a:lnTo>
                    <a:pt x="635" y="235"/>
                  </a:lnTo>
                  <a:lnTo>
                    <a:pt x="649" y="273"/>
                  </a:lnTo>
                  <a:lnTo>
                    <a:pt x="662" y="307"/>
                  </a:lnTo>
                  <a:lnTo>
                    <a:pt x="670" y="323"/>
                  </a:lnTo>
                  <a:lnTo>
                    <a:pt x="676" y="337"/>
                  </a:lnTo>
                  <a:lnTo>
                    <a:pt x="682" y="349"/>
                  </a:lnTo>
                  <a:lnTo>
                    <a:pt x="688" y="360"/>
                  </a:lnTo>
                  <a:lnTo>
                    <a:pt x="694" y="368"/>
                  </a:lnTo>
                  <a:lnTo>
                    <a:pt x="700" y="376"/>
                  </a:lnTo>
                  <a:lnTo>
                    <a:pt x="706" y="382"/>
                  </a:lnTo>
                  <a:lnTo>
                    <a:pt x="711" y="387"/>
                  </a:lnTo>
                  <a:lnTo>
                    <a:pt x="722" y="393"/>
                  </a:lnTo>
                  <a:lnTo>
                    <a:pt x="733" y="396"/>
                  </a:lnTo>
                  <a:lnTo>
                    <a:pt x="743" y="399"/>
                  </a:lnTo>
                  <a:lnTo>
                    <a:pt x="752" y="399"/>
                  </a:lnTo>
                  <a:lnTo>
                    <a:pt x="759" y="400"/>
                  </a:lnTo>
                  <a:lnTo>
                    <a:pt x="765" y="403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>
                <a:buNone/>
              </a:pPr>
              <a:endParaRPr lang="en-GB"/>
            </a:p>
          </p:txBody>
        </p:sp>
        <p:sp>
          <p:nvSpPr>
            <p:cNvPr id="9265" name="Freeform 47"/>
            <p:cNvSpPr>
              <a:spLocks/>
            </p:cNvSpPr>
            <p:nvPr/>
          </p:nvSpPr>
          <p:spPr bwMode="auto">
            <a:xfrm>
              <a:off x="679" y="1698"/>
              <a:ext cx="765" cy="381"/>
            </a:xfrm>
            <a:custGeom>
              <a:avLst/>
              <a:gdLst>
                <a:gd name="T0" fmla="*/ 0 w 765"/>
                <a:gd name="T1" fmla="*/ 0 h 381"/>
                <a:gd name="T2" fmla="*/ 6 w 765"/>
                <a:gd name="T3" fmla="*/ 2 h 381"/>
                <a:gd name="T4" fmla="*/ 13 w 765"/>
                <a:gd name="T5" fmla="*/ 3 h 381"/>
                <a:gd name="T6" fmla="*/ 23 w 765"/>
                <a:gd name="T7" fmla="*/ 4 h 381"/>
                <a:gd name="T8" fmla="*/ 34 w 765"/>
                <a:gd name="T9" fmla="*/ 5 h 381"/>
                <a:gd name="T10" fmla="*/ 46 w 765"/>
                <a:gd name="T11" fmla="*/ 9 h 381"/>
                <a:gd name="T12" fmla="*/ 59 w 765"/>
                <a:gd name="T13" fmla="*/ 16 h 381"/>
                <a:gd name="T14" fmla="*/ 71 w 765"/>
                <a:gd name="T15" fmla="*/ 26 h 381"/>
                <a:gd name="T16" fmla="*/ 78 w 765"/>
                <a:gd name="T17" fmla="*/ 32 h 381"/>
                <a:gd name="T18" fmla="*/ 84 w 765"/>
                <a:gd name="T19" fmla="*/ 41 h 381"/>
                <a:gd name="T20" fmla="*/ 90 w 765"/>
                <a:gd name="T21" fmla="*/ 50 h 381"/>
                <a:gd name="T22" fmla="*/ 97 w 765"/>
                <a:gd name="T23" fmla="*/ 63 h 381"/>
                <a:gd name="T24" fmla="*/ 103 w 765"/>
                <a:gd name="T25" fmla="*/ 76 h 381"/>
                <a:gd name="T26" fmla="*/ 110 w 765"/>
                <a:gd name="T27" fmla="*/ 91 h 381"/>
                <a:gd name="T28" fmla="*/ 124 w 765"/>
                <a:gd name="T29" fmla="*/ 124 h 381"/>
                <a:gd name="T30" fmla="*/ 137 w 765"/>
                <a:gd name="T31" fmla="*/ 158 h 381"/>
                <a:gd name="T32" fmla="*/ 152 w 765"/>
                <a:gd name="T33" fmla="*/ 194 h 381"/>
                <a:gd name="T34" fmla="*/ 168 w 765"/>
                <a:gd name="T35" fmla="*/ 228 h 381"/>
                <a:gd name="T36" fmla="*/ 176 w 765"/>
                <a:gd name="T37" fmla="*/ 244 h 381"/>
                <a:gd name="T38" fmla="*/ 185 w 765"/>
                <a:gd name="T39" fmla="*/ 258 h 381"/>
                <a:gd name="T40" fmla="*/ 193 w 765"/>
                <a:gd name="T41" fmla="*/ 272 h 381"/>
                <a:gd name="T42" fmla="*/ 203 w 765"/>
                <a:gd name="T43" fmla="*/ 283 h 381"/>
                <a:gd name="T44" fmla="*/ 224 w 765"/>
                <a:gd name="T45" fmla="*/ 304 h 381"/>
                <a:gd name="T46" fmla="*/ 246 w 765"/>
                <a:gd name="T47" fmla="*/ 322 h 381"/>
                <a:gd name="T48" fmla="*/ 269 w 765"/>
                <a:gd name="T49" fmla="*/ 339 h 381"/>
                <a:gd name="T50" fmla="*/ 294 w 765"/>
                <a:gd name="T51" fmla="*/ 353 h 381"/>
                <a:gd name="T52" fmla="*/ 318 w 765"/>
                <a:gd name="T53" fmla="*/ 365 h 381"/>
                <a:gd name="T54" fmla="*/ 343 w 765"/>
                <a:gd name="T55" fmla="*/ 373 h 381"/>
                <a:gd name="T56" fmla="*/ 367 w 765"/>
                <a:gd name="T57" fmla="*/ 378 h 381"/>
                <a:gd name="T58" fmla="*/ 390 w 765"/>
                <a:gd name="T59" fmla="*/ 381 h 381"/>
                <a:gd name="T60" fmla="*/ 414 w 765"/>
                <a:gd name="T61" fmla="*/ 378 h 381"/>
                <a:gd name="T62" fmla="*/ 437 w 765"/>
                <a:gd name="T63" fmla="*/ 373 h 381"/>
                <a:gd name="T64" fmla="*/ 461 w 765"/>
                <a:gd name="T65" fmla="*/ 365 h 381"/>
                <a:gd name="T66" fmla="*/ 484 w 765"/>
                <a:gd name="T67" fmla="*/ 353 h 381"/>
                <a:gd name="T68" fmla="*/ 508 w 765"/>
                <a:gd name="T69" fmla="*/ 339 h 381"/>
                <a:gd name="T70" fmla="*/ 530 w 765"/>
                <a:gd name="T71" fmla="*/ 322 h 381"/>
                <a:gd name="T72" fmla="*/ 551 w 765"/>
                <a:gd name="T73" fmla="*/ 304 h 381"/>
                <a:gd name="T74" fmla="*/ 570 w 765"/>
                <a:gd name="T75" fmla="*/ 283 h 381"/>
                <a:gd name="T76" fmla="*/ 579 w 765"/>
                <a:gd name="T77" fmla="*/ 272 h 381"/>
                <a:gd name="T78" fmla="*/ 588 w 765"/>
                <a:gd name="T79" fmla="*/ 258 h 381"/>
                <a:gd name="T80" fmla="*/ 597 w 765"/>
                <a:gd name="T81" fmla="*/ 244 h 381"/>
                <a:gd name="T82" fmla="*/ 604 w 765"/>
                <a:gd name="T83" fmla="*/ 228 h 381"/>
                <a:gd name="T84" fmla="*/ 620 w 765"/>
                <a:gd name="T85" fmla="*/ 194 h 381"/>
                <a:gd name="T86" fmla="*/ 635 w 765"/>
                <a:gd name="T87" fmla="*/ 158 h 381"/>
                <a:gd name="T88" fmla="*/ 650 w 765"/>
                <a:gd name="T89" fmla="*/ 124 h 381"/>
                <a:gd name="T90" fmla="*/ 663 w 765"/>
                <a:gd name="T91" fmla="*/ 91 h 381"/>
                <a:gd name="T92" fmla="*/ 669 w 765"/>
                <a:gd name="T93" fmla="*/ 76 h 381"/>
                <a:gd name="T94" fmla="*/ 677 w 765"/>
                <a:gd name="T95" fmla="*/ 63 h 381"/>
                <a:gd name="T96" fmla="*/ 683 w 765"/>
                <a:gd name="T97" fmla="*/ 50 h 381"/>
                <a:gd name="T98" fmla="*/ 689 w 765"/>
                <a:gd name="T99" fmla="*/ 41 h 381"/>
                <a:gd name="T100" fmla="*/ 695 w 765"/>
                <a:gd name="T101" fmla="*/ 32 h 381"/>
                <a:gd name="T102" fmla="*/ 701 w 765"/>
                <a:gd name="T103" fmla="*/ 26 h 381"/>
                <a:gd name="T104" fmla="*/ 712 w 765"/>
                <a:gd name="T105" fmla="*/ 16 h 381"/>
                <a:gd name="T106" fmla="*/ 723 w 765"/>
                <a:gd name="T107" fmla="*/ 9 h 381"/>
                <a:gd name="T108" fmla="*/ 733 w 765"/>
                <a:gd name="T109" fmla="*/ 6 h 381"/>
                <a:gd name="T110" fmla="*/ 743 w 765"/>
                <a:gd name="T111" fmla="*/ 4 h 381"/>
                <a:gd name="T112" fmla="*/ 751 w 765"/>
                <a:gd name="T113" fmla="*/ 3 h 381"/>
                <a:gd name="T114" fmla="*/ 759 w 765"/>
                <a:gd name="T115" fmla="*/ 3 h 381"/>
                <a:gd name="T116" fmla="*/ 765 w 765"/>
                <a:gd name="T117" fmla="*/ 0 h 38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765"/>
                <a:gd name="T178" fmla="*/ 0 h 381"/>
                <a:gd name="T179" fmla="*/ 765 w 765"/>
                <a:gd name="T180" fmla="*/ 381 h 38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765" h="381">
                  <a:moveTo>
                    <a:pt x="0" y="0"/>
                  </a:moveTo>
                  <a:lnTo>
                    <a:pt x="6" y="2"/>
                  </a:lnTo>
                  <a:lnTo>
                    <a:pt x="13" y="3"/>
                  </a:lnTo>
                  <a:lnTo>
                    <a:pt x="23" y="4"/>
                  </a:lnTo>
                  <a:lnTo>
                    <a:pt x="34" y="5"/>
                  </a:lnTo>
                  <a:lnTo>
                    <a:pt x="46" y="9"/>
                  </a:lnTo>
                  <a:lnTo>
                    <a:pt x="59" y="16"/>
                  </a:lnTo>
                  <a:lnTo>
                    <a:pt x="71" y="26"/>
                  </a:lnTo>
                  <a:lnTo>
                    <a:pt x="78" y="32"/>
                  </a:lnTo>
                  <a:lnTo>
                    <a:pt x="84" y="41"/>
                  </a:lnTo>
                  <a:lnTo>
                    <a:pt x="90" y="50"/>
                  </a:lnTo>
                  <a:lnTo>
                    <a:pt x="97" y="63"/>
                  </a:lnTo>
                  <a:lnTo>
                    <a:pt x="103" y="76"/>
                  </a:lnTo>
                  <a:lnTo>
                    <a:pt x="110" y="91"/>
                  </a:lnTo>
                  <a:lnTo>
                    <a:pt x="124" y="124"/>
                  </a:lnTo>
                  <a:lnTo>
                    <a:pt x="137" y="158"/>
                  </a:lnTo>
                  <a:lnTo>
                    <a:pt x="152" y="194"/>
                  </a:lnTo>
                  <a:lnTo>
                    <a:pt x="168" y="228"/>
                  </a:lnTo>
                  <a:lnTo>
                    <a:pt x="176" y="244"/>
                  </a:lnTo>
                  <a:lnTo>
                    <a:pt x="185" y="258"/>
                  </a:lnTo>
                  <a:lnTo>
                    <a:pt x="193" y="272"/>
                  </a:lnTo>
                  <a:lnTo>
                    <a:pt x="203" y="283"/>
                  </a:lnTo>
                  <a:lnTo>
                    <a:pt x="224" y="304"/>
                  </a:lnTo>
                  <a:lnTo>
                    <a:pt x="246" y="322"/>
                  </a:lnTo>
                  <a:lnTo>
                    <a:pt x="269" y="339"/>
                  </a:lnTo>
                  <a:lnTo>
                    <a:pt x="294" y="353"/>
                  </a:lnTo>
                  <a:lnTo>
                    <a:pt x="318" y="365"/>
                  </a:lnTo>
                  <a:lnTo>
                    <a:pt x="343" y="373"/>
                  </a:lnTo>
                  <a:lnTo>
                    <a:pt x="367" y="378"/>
                  </a:lnTo>
                  <a:lnTo>
                    <a:pt x="390" y="381"/>
                  </a:lnTo>
                  <a:lnTo>
                    <a:pt x="414" y="378"/>
                  </a:lnTo>
                  <a:lnTo>
                    <a:pt x="437" y="373"/>
                  </a:lnTo>
                  <a:lnTo>
                    <a:pt x="461" y="365"/>
                  </a:lnTo>
                  <a:lnTo>
                    <a:pt x="484" y="353"/>
                  </a:lnTo>
                  <a:lnTo>
                    <a:pt x="508" y="339"/>
                  </a:lnTo>
                  <a:lnTo>
                    <a:pt x="530" y="322"/>
                  </a:lnTo>
                  <a:lnTo>
                    <a:pt x="551" y="304"/>
                  </a:lnTo>
                  <a:lnTo>
                    <a:pt x="570" y="283"/>
                  </a:lnTo>
                  <a:lnTo>
                    <a:pt x="579" y="272"/>
                  </a:lnTo>
                  <a:lnTo>
                    <a:pt x="588" y="258"/>
                  </a:lnTo>
                  <a:lnTo>
                    <a:pt x="597" y="244"/>
                  </a:lnTo>
                  <a:lnTo>
                    <a:pt x="604" y="228"/>
                  </a:lnTo>
                  <a:lnTo>
                    <a:pt x="620" y="194"/>
                  </a:lnTo>
                  <a:lnTo>
                    <a:pt x="635" y="158"/>
                  </a:lnTo>
                  <a:lnTo>
                    <a:pt x="650" y="124"/>
                  </a:lnTo>
                  <a:lnTo>
                    <a:pt x="663" y="91"/>
                  </a:lnTo>
                  <a:lnTo>
                    <a:pt x="669" y="76"/>
                  </a:lnTo>
                  <a:lnTo>
                    <a:pt x="677" y="63"/>
                  </a:lnTo>
                  <a:lnTo>
                    <a:pt x="683" y="50"/>
                  </a:lnTo>
                  <a:lnTo>
                    <a:pt x="689" y="41"/>
                  </a:lnTo>
                  <a:lnTo>
                    <a:pt x="695" y="32"/>
                  </a:lnTo>
                  <a:lnTo>
                    <a:pt x="701" y="26"/>
                  </a:lnTo>
                  <a:lnTo>
                    <a:pt x="712" y="16"/>
                  </a:lnTo>
                  <a:lnTo>
                    <a:pt x="723" y="9"/>
                  </a:lnTo>
                  <a:lnTo>
                    <a:pt x="733" y="6"/>
                  </a:lnTo>
                  <a:lnTo>
                    <a:pt x="743" y="4"/>
                  </a:lnTo>
                  <a:lnTo>
                    <a:pt x="751" y="3"/>
                  </a:lnTo>
                  <a:lnTo>
                    <a:pt x="759" y="3"/>
                  </a:lnTo>
                  <a:lnTo>
                    <a:pt x="765" y="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>
                <a:buNone/>
              </a:pPr>
              <a:endParaRPr lang="en-GB"/>
            </a:p>
          </p:txBody>
        </p:sp>
      </p:grpSp>
      <p:grpSp>
        <p:nvGrpSpPr>
          <p:cNvPr id="6" name="Group 48"/>
          <p:cNvGrpSpPr>
            <a:grpSpLocks/>
          </p:cNvGrpSpPr>
          <p:nvPr/>
        </p:nvGrpSpPr>
        <p:grpSpPr bwMode="auto">
          <a:xfrm rot="10800000">
            <a:off x="5785338" y="1531938"/>
            <a:ext cx="345831" cy="863600"/>
            <a:chOff x="664" y="935"/>
            <a:chExt cx="780" cy="1144"/>
          </a:xfrm>
        </p:grpSpPr>
        <p:sp>
          <p:nvSpPr>
            <p:cNvPr id="9262" name="Freeform 49"/>
            <p:cNvSpPr>
              <a:spLocks/>
            </p:cNvSpPr>
            <p:nvPr/>
          </p:nvSpPr>
          <p:spPr bwMode="auto">
            <a:xfrm>
              <a:off x="664" y="935"/>
              <a:ext cx="765" cy="403"/>
            </a:xfrm>
            <a:custGeom>
              <a:avLst/>
              <a:gdLst>
                <a:gd name="T0" fmla="*/ 0 w 765"/>
                <a:gd name="T1" fmla="*/ 403 h 403"/>
                <a:gd name="T2" fmla="*/ 6 w 765"/>
                <a:gd name="T3" fmla="*/ 401 h 403"/>
                <a:gd name="T4" fmla="*/ 14 w 765"/>
                <a:gd name="T5" fmla="*/ 400 h 403"/>
                <a:gd name="T6" fmla="*/ 23 w 765"/>
                <a:gd name="T7" fmla="*/ 400 h 403"/>
                <a:gd name="T8" fmla="*/ 34 w 765"/>
                <a:gd name="T9" fmla="*/ 398 h 403"/>
                <a:gd name="T10" fmla="*/ 46 w 765"/>
                <a:gd name="T11" fmla="*/ 394 h 403"/>
                <a:gd name="T12" fmla="*/ 58 w 765"/>
                <a:gd name="T13" fmla="*/ 387 h 403"/>
                <a:gd name="T14" fmla="*/ 65 w 765"/>
                <a:gd name="T15" fmla="*/ 382 h 403"/>
                <a:gd name="T16" fmla="*/ 71 w 765"/>
                <a:gd name="T17" fmla="*/ 376 h 403"/>
                <a:gd name="T18" fmla="*/ 77 w 765"/>
                <a:gd name="T19" fmla="*/ 368 h 403"/>
                <a:gd name="T20" fmla="*/ 83 w 765"/>
                <a:gd name="T21" fmla="*/ 360 h 403"/>
                <a:gd name="T22" fmla="*/ 90 w 765"/>
                <a:gd name="T23" fmla="*/ 349 h 403"/>
                <a:gd name="T24" fmla="*/ 97 w 765"/>
                <a:gd name="T25" fmla="*/ 337 h 403"/>
                <a:gd name="T26" fmla="*/ 103 w 765"/>
                <a:gd name="T27" fmla="*/ 323 h 403"/>
                <a:gd name="T28" fmla="*/ 109 w 765"/>
                <a:gd name="T29" fmla="*/ 307 h 403"/>
                <a:gd name="T30" fmla="*/ 123 w 765"/>
                <a:gd name="T31" fmla="*/ 273 h 403"/>
                <a:gd name="T32" fmla="*/ 137 w 765"/>
                <a:gd name="T33" fmla="*/ 235 h 403"/>
                <a:gd name="T34" fmla="*/ 152 w 765"/>
                <a:gd name="T35" fmla="*/ 198 h 403"/>
                <a:gd name="T36" fmla="*/ 168 w 765"/>
                <a:gd name="T37" fmla="*/ 162 h 403"/>
                <a:gd name="T38" fmla="*/ 175 w 765"/>
                <a:gd name="T39" fmla="*/ 144 h 403"/>
                <a:gd name="T40" fmla="*/ 184 w 765"/>
                <a:gd name="T41" fmla="*/ 130 h 403"/>
                <a:gd name="T42" fmla="*/ 192 w 765"/>
                <a:gd name="T43" fmla="*/ 115 h 403"/>
                <a:gd name="T44" fmla="*/ 202 w 765"/>
                <a:gd name="T45" fmla="*/ 103 h 403"/>
                <a:gd name="T46" fmla="*/ 223 w 765"/>
                <a:gd name="T47" fmla="*/ 81 h 403"/>
                <a:gd name="T48" fmla="*/ 245 w 765"/>
                <a:gd name="T49" fmla="*/ 61 h 403"/>
                <a:gd name="T50" fmla="*/ 268 w 765"/>
                <a:gd name="T51" fmla="*/ 44 h 403"/>
                <a:gd name="T52" fmla="*/ 293 w 765"/>
                <a:gd name="T53" fmla="*/ 30 h 403"/>
                <a:gd name="T54" fmla="*/ 317 w 765"/>
                <a:gd name="T55" fmla="*/ 17 h 403"/>
                <a:gd name="T56" fmla="*/ 342 w 765"/>
                <a:gd name="T57" fmla="*/ 8 h 403"/>
                <a:gd name="T58" fmla="*/ 366 w 765"/>
                <a:gd name="T59" fmla="*/ 3 h 403"/>
                <a:gd name="T60" fmla="*/ 389 w 765"/>
                <a:gd name="T61" fmla="*/ 0 h 403"/>
                <a:gd name="T62" fmla="*/ 413 w 765"/>
                <a:gd name="T63" fmla="*/ 3 h 403"/>
                <a:gd name="T64" fmla="*/ 436 w 765"/>
                <a:gd name="T65" fmla="*/ 8 h 403"/>
                <a:gd name="T66" fmla="*/ 460 w 765"/>
                <a:gd name="T67" fmla="*/ 17 h 403"/>
                <a:gd name="T68" fmla="*/ 484 w 765"/>
                <a:gd name="T69" fmla="*/ 30 h 403"/>
                <a:gd name="T70" fmla="*/ 507 w 765"/>
                <a:gd name="T71" fmla="*/ 44 h 403"/>
                <a:gd name="T72" fmla="*/ 529 w 765"/>
                <a:gd name="T73" fmla="*/ 61 h 403"/>
                <a:gd name="T74" fmla="*/ 550 w 765"/>
                <a:gd name="T75" fmla="*/ 81 h 403"/>
                <a:gd name="T76" fmla="*/ 569 w 765"/>
                <a:gd name="T77" fmla="*/ 103 h 403"/>
                <a:gd name="T78" fmla="*/ 579 w 765"/>
                <a:gd name="T79" fmla="*/ 115 h 403"/>
                <a:gd name="T80" fmla="*/ 588 w 765"/>
                <a:gd name="T81" fmla="*/ 130 h 403"/>
                <a:gd name="T82" fmla="*/ 596 w 765"/>
                <a:gd name="T83" fmla="*/ 144 h 403"/>
                <a:gd name="T84" fmla="*/ 605 w 765"/>
                <a:gd name="T85" fmla="*/ 162 h 403"/>
                <a:gd name="T86" fmla="*/ 621 w 765"/>
                <a:gd name="T87" fmla="*/ 198 h 403"/>
                <a:gd name="T88" fmla="*/ 635 w 765"/>
                <a:gd name="T89" fmla="*/ 235 h 403"/>
                <a:gd name="T90" fmla="*/ 649 w 765"/>
                <a:gd name="T91" fmla="*/ 273 h 403"/>
                <a:gd name="T92" fmla="*/ 662 w 765"/>
                <a:gd name="T93" fmla="*/ 307 h 403"/>
                <a:gd name="T94" fmla="*/ 670 w 765"/>
                <a:gd name="T95" fmla="*/ 323 h 403"/>
                <a:gd name="T96" fmla="*/ 676 w 765"/>
                <a:gd name="T97" fmla="*/ 337 h 403"/>
                <a:gd name="T98" fmla="*/ 682 w 765"/>
                <a:gd name="T99" fmla="*/ 349 h 403"/>
                <a:gd name="T100" fmla="*/ 688 w 765"/>
                <a:gd name="T101" fmla="*/ 360 h 403"/>
                <a:gd name="T102" fmla="*/ 694 w 765"/>
                <a:gd name="T103" fmla="*/ 368 h 403"/>
                <a:gd name="T104" fmla="*/ 700 w 765"/>
                <a:gd name="T105" fmla="*/ 376 h 403"/>
                <a:gd name="T106" fmla="*/ 706 w 765"/>
                <a:gd name="T107" fmla="*/ 382 h 403"/>
                <a:gd name="T108" fmla="*/ 711 w 765"/>
                <a:gd name="T109" fmla="*/ 387 h 403"/>
                <a:gd name="T110" fmla="*/ 722 w 765"/>
                <a:gd name="T111" fmla="*/ 393 h 403"/>
                <a:gd name="T112" fmla="*/ 733 w 765"/>
                <a:gd name="T113" fmla="*/ 396 h 403"/>
                <a:gd name="T114" fmla="*/ 743 w 765"/>
                <a:gd name="T115" fmla="*/ 399 h 403"/>
                <a:gd name="T116" fmla="*/ 752 w 765"/>
                <a:gd name="T117" fmla="*/ 399 h 403"/>
                <a:gd name="T118" fmla="*/ 759 w 765"/>
                <a:gd name="T119" fmla="*/ 400 h 403"/>
                <a:gd name="T120" fmla="*/ 765 w 765"/>
                <a:gd name="T121" fmla="*/ 403 h 40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65"/>
                <a:gd name="T184" fmla="*/ 0 h 403"/>
                <a:gd name="T185" fmla="*/ 765 w 765"/>
                <a:gd name="T186" fmla="*/ 403 h 40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65" h="403">
                  <a:moveTo>
                    <a:pt x="0" y="403"/>
                  </a:moveTo>
                  <a:lnTo>
                    <a:pt x="6" y="401"/>
                  </a:lnTo>
                  <a:lnTo>
                    <a:pt x="14" y="400"/>
                  </a:lnTo>
                  <a:lnTo>
                    <a:pt x="23" y="400"/>
                  </a:lnTo>
                  <a:lnTo>
                    <a:pt x="34" y="398"/>
                  </a:lnTo>
                  <a:lnTo>
                    <a:pt x="46" y="394"/>
                  </a:lnTo>
                  <a:lnTo>
                    <a:pt x="58" y="387"/>
                  </a:lnTo>
                  <a:lnTo>
                    <a:pt x="65" y="382"/>
                  </a:lnTo>
                  <a:lnTo>
                    <a:pt x="71" y="376"/>
                  </a:lnTo>
                  <a:lnTo>
                    <a:pt x="77" y="368"/>
                  </a:lnTo>
                  <a:lnTo>
                    <a:pt x="83" y="360"/>
                  </a:lnTo>
                  <a:lnTo>
                    <a:pt x="90" y="349"/>
                  </a:lnTo>
                  <a:lnTo>
                    <a:pt x="97" y="337"/>
                  </a:lnTo>
                  <a:lnTo>
                    <a:pt x="103" y="323"/>
                  </a:lnTo>
                  <a:lnTo>
                    <a:pt x="109" y="307"/>
                  </a:lnTo>
                  <a:lnTo>
                    <a:pt x="123" y="273"/>
                  </a:lnTo>
                  <a:lnTo>
                    <a:pt x="137" y="235"/>
                  </a:lnTo>
                  <a:lnTo>
                    <a:pt x="152" y="198"/>
                  </a:lnTo>
                  <a:lnTo>
                    <a:pt x="168" y="162"/>
                  </a:lnTo>
                  <a:lnTo>
                    <a:pt x="175" y="144"/>
                  </a:lnTo>
                  <a:lnTo>
                    <a:pt x="184" y="130"/>
                  </a:lnTo>
                  <a:lnTo>
                    <a:pt x="192" y="115"/>
                  </a:lnTo>
                  <a:lnTo>
                    <a:pt x="202" y="103"/>
                  </a:lnTo>
                  <a:lnTo>
                    <a:pt x="223" y="81"/>
                  </a:lnTo>
                  <a:lnTo>
                    <a:pt x="245" y="61"/>
                  </a:lnTo>
                  <a:lnTo>
                    <a:pt x="268" y="44"/>
                  </a:lnTo>
                  <a:lnTo>
                    <a:pt x="293" y="30"/>
                  </a:lnTo>
                  <a:lnTo>
                    <a:pt x="317" y="17"/>
                  </a:lnTo>
                  <a:lnTo>
                    <a:pt x="342" y="8"/>
                  </a:lnTo>
                  <a:lnTo>
                    <a:pt x="366" y="3"/>
                  </a:lnTo>
                  <a:lnTo>
                    <a:pt x="389" y="0"/>
                  </a:lnTo>
                  <a:lnTo>
                    <a:pt x="413" y="3"/>
                  </a:lnTo>
                  <a:lnTo>
                    <a:pt x="436" y="8"/>
                  </a:lnTo>
                  <a:lnTo>
                    <a:pt x="460" y="17"/>
                  </a:lnTo>
                  <a:lnTo>
                    <a:pt x="484" y="30"/>
                  </a:lnTo>
                  <a:lnTo>
                    <a:pt x="507" y="44"/>
                  </a:lnTo>
                  <a:lnTo>
                    <a:pt x="529" y="61"/>
                  </a:lnTo>
                  <a:lnTo>
                    <a:pt x="550" y="81"/>
                  </a:lnTo>
                  <a:lnTo>
                    <a:pt x="569" y="103"/>
                  </a:lnTo>
                  <a:lnTo>
                    <a:pt x="579" y="115"/>
                  </a:lnTo>
                  <a:lnTo>
                    <a:pt x="588" y="130"/>
                  </a:lnTo>
                  <a:lnTo>
                    <a:pt x="596" y="144"/>
                  </a:lnTo>
                  <a:lnTo>
                    <a:pt x="605" y="162"/>
                  </a:lnTo>
                  <a:lnTo>
                    <a:pt x="621" y="198"/>
                  </a:lnTo>
                  <a:lnTo>
                    <a:pt x="635" y="235"/>
                  </a:lnTo>
                  <a:lnTo>
                    <a:pt x="649" y="273"/>
                  </a:lnTo>
                  <a:lnTo>
                    <a:pt x="662" y="307"/>
                  </a:lnTo>
                  <a:lnTo>
                    <a:pt x="670" y="323"/>
                  </a:lnTo>
                  <a:lnTo>
                    <a:pt x="676" y="337"/>
                  </a:lnTo>
                  <a:lnTo>
                    <a:pt x="682" y="349"/>
                  </a:lnTo>
                  <a:lnTo>
                    <a:pt x="688" y="360"/>
                  </a:lnTo>
                  <a:lnTo>
                    <a:pt x="694" y="368"/>
                  </a:lnTo>
                  <a:lnTo>
                    <a:pt x="700" y="376"/>
                  </a:lnTo>
                  <a:lnTo>
                    <a:pt x="706" y="382"/>
                  </a:lnTo>
                  <a:lnTo>
                    <a:pt x="711" y="387"/>
                  </a:lnTo>
                  <a:lnTo>
                    <a:pt x="722" y="393"/>
                  </a:lnTo>
                  <a:lnTo>
                    <a:pt x="733" y="396"/>
                  </a:lnTo>
                  <a:lnTo>
                    <a:pt x="743" y="399"/>
                  </a:lnTo>
                  <a:lnTo>
                    <a:pt x="752" y="399"/>
                  </a:lnTo>
                  <a:lnTo>
                    <a:pt x="759" y="400"/>
                  </a:lnTo>
                  <a:lnTo>
                    <a:pt x="765" y="403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>
                <a:buNone/>
              </a:pPr>
              <a:endParaRPr lang="en-GB"/>
            </a:p>
          </p:txBody>
        </p:sp>
        <p:sp>
          <p:nvSpPr>
            <p:cNvPr id="9263" name="Freeform 50"/>
            <p:cNvSpPr>
              <a:spLocks/>
            </p:cNvSpPr>
            <p:nvPr/>
          </p:nvSpPr>
          <p:spPr bwMode="auto">
            <a:xfrm>
              <a:off x="679" y="1698"/>
              <a:ext cx="765" cy="381"/>
            </a:xfrm>
            <a:custGeom>
              <a:avLst/>
              <a:gdLst>
                <a:gd name="T0" fmla="*/ 0 w 765"/>
                <a:gd name="T1" fmla="*/ 0 h 381"/>
                <a:gd name="T2" fmla="*/ 6 w 765"/>
                <a:gd name="T3" fmla="*/ 2 h 381"/>
                <a:gd name="T4" fmla="*/ 13 w 765"/>
                <a:gd name="T5" fmla="*/ 3 h 381"/>
                <a:gd name="T6" fmla="*/ 23 w 765"/>
                <a:gd name="T7" fmla="*/ 4 h 381"/>
                <a:gd name="T8" fmla="*/ 34 w 765"/>
                <a:gd name="T9" fmla="*/ 5 h 381"/>
                <a:gd name="T10" fmla="*/ 46 w 765"/>
                <a:gd name="T11" fmla="*/ 9 h 381"/>
                <a:gd name="T12" fmla="*/ 59 w 765"/>
                <a:gd name="T13" fmla="*/ 16 h 381"/>
                <a:gd name="T14" fmla="*/ 71 w 765"/>
                <a:gd name="T15" fmla="*/ 26 h 381"/>
                <a:gd name="T16" fmla="*/ 78 w 765"/>
                <a:gd name="T17" fmla="*/ 32 h 381"/>
                <a:gd name="T18" fmla="*/ 84 w 765"/>
                <a:gd name="T19" fmla="*/ 41 h 381"/>
                <a:gd name="T20" fmla="*/ 90 w 765"/>
                <a:gd name="T21" fmla="*/ 50 h 381"/>
                <a:gd name="T22" fmla="*/ 97 w 765"/>
                <a:gd name="T23" fmla="*/ 63 h 381"/>
                <a:gd name="T24" fmla="*/ 103 w 765"/>
                <a:gd name="T25" fmla="*/ 76 h 381"/>
                <a:gd name="T26" fmla="*/ 110 w 765"/>
                <a:gd name="T27" fmla="*/ 91 h 381"/>
                <a:gd name="T28" fmla="*/ 124 w 765"/>
                <a:gd name="T29" fmla="*/ 124 h 381"/>
                <a:gd name="T30" fmla="*/ 137 w 765"/>
                <a:gd name="T31" fmla="*/ 158 h 381"/>
                <a:gd name="T32" fmla="*/ 152 w 765"/>
                <a:gd name="T33" fmla="*/ 194 h 381"/>
                <a:gd name="T34" fmla="*/ 168 w 765"/>
                <a:gd name="T35" fmla="*/ 228 h 381"/>
                <a:gd name="T36" fmla="*/ 176 w 765"/>
                <a:gd name="T37" fmla="*/ 244 h 381"/>
                <a:gd name="T38" fmla="*/ 185 w 765"/>
                <a:gd name="T39" fmla="*/ 258 h 381"/>
                <a:gd name="T40" fmla="*/ 193 w 765"/>
                <a:gd name="T41" fmla="*/ 272 h 381"/>
                <a:gd name="T42" fmla="*/ 203 w 765"/>
                <a:gd name="T43" fmla="*/ 283 h 381"/>
                <a:gd name="T44" fmla="*/ 224 w 765"/>
                <a:gd name="T45" fmla="*/ 304 h 381"/>
                <a:gd name="T46" fmla="*/ 246 w 765"/>
                <a:gd name="T47" fmla="*/ 322 h 381"/>
                <a:gd name="T48" fmla="*/ 269 w 765"/>
                <a:gd name="T49" fmla="*/ 339 h 381"/>
                <a:gd name="T50" fmla="*/ 294 w 765"/>
                <a:gd name="T51" fmla="*/ 353 h 381"/>
                <a:gd name="T52" fmla="*/ 318 w 765"/>
                <a:gd name="T53" fmla="*/ 365 h 381"/>
                <a:gd name="T54" fmla="*/ 343 w 765"/>
                <a:gd name="T55" fmla="*/ 373 h 381"/>
                <a:gd name="T56" fmla="*/ 367 w 765"/>
                <a:gd name="T57" fmla="*/ 378 h 381"/>
                <a:gd name="T58" fmla="*/ 390 w 765"/>
                <a:gd name="T59" fmla="*/ 381 h 381"/>
                <a:gd name="T60" fmla="*/ 414 w 765"/>
                <a:gd name="T61" fmla="*/ 378 h 381"/>
                <a:gd name="T62" fmla="*/ 437 w 765"/>
                <a:gd name="T63" fmla="*/ 373 h 381"/>
                <a:gd name="T64" fmla="*/ 461 w 765"/>
                <a:gd name="T65" fmla="*/ 365 h 381"/>
                <a:gd name="T66" fmla="*/ 484 w 765"/>
                <a:gd name="T67" fmla="*/ 353 h 381"/>
                <a:gd name="T68" fmla="*/ 508 w 765"/>
                <a:gd name="T69" fmla="*/ 339 h 381"/>
                <a:gd name="T70" fmla="*/ 530 w 765"/>
                <a:gd name="T71" fmla="*/ 322 h 381"/>
                <a:gd name="T72" fmla="*/ 551 w 765"/>
                <a:gd name="T73" fmla="*/ 304 h 381"/>
                <a:gd name="T74" fmla="*/ 570 w 765"/>
                <a:gd name="T75" fmla="*/ 283 h 381"/>
                <a:gd name="T76" fmla="*/ 579 w 765"/>
                <a:gd name="T77" fmla="*/ 272 h 381"/>
                <a:gd name="T78" fmla="*/ 588 w 765"/>
                <a:gd name="T79" fmla="*/ 258 h 381"/>
                <a:gd name="T80" fmla="*/ 597 w 765"/>
                <a:gd name="T81" fmla="*/ 244 h 381"/>
                <a:gd name="T82" fmla="*/ 604 w 765"/>
                <a:gd name="T83" fmla="*/ 228 h 381"/>
                <a:gd name="T84" fmla="*/ 620 w 765"/>
                <a:gd name="T85" fmla="*/ 194 h 381"/>
                <a:gd name="T86" fmla="*/ 635 w 765"/>
                <a:gd name="T87" fmla="*/ 158 h 381"/>
                <a:gd name="T88" fmla="*/ 650 w 765"/>
                <a:gd name="T89" fmla="*/ 124 h 381"/>
                <a:gd name="T90" fmla="*/ 663 w 765"/>
                <a:gd name="T91" fmla="*/ 91 h 381"/>
                <a:gd name="T92" fmla="*/ 669 w 765"/>
                <a:gd name="T93" fmla="*/ 76 h 381"/>
                <a:gd name="T94" fmla="*/ 677 w 765"/>
                <a:gd name="T95" fmla="*/ 63 h 381"/>
                <a:gd name="T96" fmla="*/ 683 w 765"/>
                <a:gd name="T97" fmla="*/ 50 h 381"/>
                <a:gd name="T98" fmla="*/ 689 w 765"/>
                <a:gd name="T99" fmla="*/ 41 h 381"/>
                <a:gd name="T100" fmla="*/ 695 w 765"/>
                <a:gd name="T101" fmla="*/ 32 h 381"/>
                <a:gd name="T102" fmla="*/ 701 w 765"/>
                <a:gd name="T103" fmla="*/ 26 h 381"/>
                <a:gd name="T104" fmla="*/ 712 w 765"/>
                <a:gd name="T105" fmla="*/ 16 h 381"/>
                <a:gd name="T106" fmla="*/ 723 w 765"/>
                <a:gd name="T107" fmla="*/ 9 h 381"/>
                <a:gd name="T108" fmla="*/ 733 w 765"/>
                <a:gd name="T109" fmla="*/ 6 h 381"/>
                <a:gd name="T110" fmla="*/ 743 w 765"/>
                <a:gd name="T111" fmla="*/ 4 h 381"/>
                <a:gd name="T112" fmla="*/ 751 w 765"/>
                <a:gd name="T113" fmla="*/ 3 h 381"/>
                <a:gd name="T114" fmla="*/ 759 w 765"/>
                <a:gd name="T115" fmla="*/ 3 h 381"/>
                <a:gd name="T116" fmla="*/ 765 w 765"/>
                <a:gd name="T117" fmla="*/ 0 h 38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765"/>
                <a:gd name="T178" fmla="*/ 0 h 381"/>
                <a:gd name="T179" fmla="*/ 765 w 765"/>
                <a:gd name="T180" fmla="*/ 381 h 38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765" h="381">
                  <a:moveTo>
                    <a:pt x="0" y="0"/>
                  </a:moveTo>
                  <a:lnTo>
                    <a:pt x="6" y="2"/>
                  </a:lnTo>
                  <a:lnTo>
                    <a:pt x="13" y="3"/>
                  </a:lnTo>
                  <a:lnTo>
                    <a:pt x="23" y="4"/>
                  </a:lnTo>
                  <a:lnTo>
                    <a:pt x="34" y="5"/>
                  </a:lnTo>
                  <a:lnTo>
                    <a:pt x="46" y="9"/>
                  </a:lnTo>
                  <a:lnTo>
                    <a:pt x="59" y="16"/>
                  </a:lnTo>
                  <a:lnTo>
                    <a:pt x="71" y="26"/>
                  </a:lnTo>
                  <a:lnTo>
                    <a:pt x="78" y="32"/>
                  </a:lnTo>
                  <a:lnTo>
                    <a:pt x="84" y="41"/>
                  </a:lnTo>
                  <a:lnTo>
                    <a:pt x="90" y="50"/>
                  </a:lnTo>
                  <a:lnTo>
                    <a:pt x="97" y="63"/>
                  </a:lnTo>
                  <a:lnTo>
                    <a:pt x="103" y="76"/>
                  </a:lnTo>
                  <a:lnTo>
                    <a:pt x="110" y="91"/>
                  </a:lnTo>
                  <a:lnTo>
                    <a:pt x="124" y="124"/>
                  </a:lnTo>
                  <a:lnTo>
                    <a:pt x="137" y="158"/>
                  </a:lnTo>
                  <a:lnTo>
                    <a:pt x="152" y="194"/>
                  </a:lnTo>
                  <a:lnTo>
                    <a:pt x="168" y="228"/>
                  </a:lnTo>
                  <a:lnTo>
                    <a:pt x="176" y="244"/>
                  </a:lnTo>
                  <a:lnTo>
                    <a:pt x="185" y="258"/>
                  </a:lnTo>
                  <a:lnTo>
                    <a:pt x="193" y="272"/>
                  </a:lnTo>
                  <a:lnTo>
                    <a:pt x="203" y="283"/>
                  </a:lnTo>
                  <a:lnTo>
                    <a:pt x="224" y="304"/>
                  </a:lnTo>
                  <a:lnTo>
                    <a:pt x="246" y="322"/>
                  </a:lnTo>
                  <a:lnTo>
                    <a:pt x="269" y="339"/>
                  </a:lnTo>
                  <a:lnTo>
                    <a:pt x="294" y="353"/>
                  </a:lnTo>
                  <a:lnTo>
                    <a:pt x="318" y="365"/>
                  </a:lnTo>
                  <a:lnTo>
                    <a:pt x="343" y="373"/>
                  </a:lnTo>
                  <a:lnTo>
                    <a:pt x="367" y="378"/>
                  </a:lnTo>
                  <a:lnTo>
                    <a:pt x="390" y="381"/>
                  </a:lnTo>
                  <a:lnTo>
                    <a:pt x="414" y="378"/>
                  </a:lnTo>
                  <a:lnTo>
                    <a:pt x="437" y="373"/>
                  </a:lnTo>
                  <a:lnTo>
                    <a:pt x="461" y="365"/>
                  </a:lnTo>
                  <a:lnTo>
                    <a:pt x="484" y="353"/>
                  </a:lnTo>
                  <a:lnTo>
                    <a:pt x="508" y="339"/>
                  </a:lnTo>
                  <a:lnTo>
                    <a:pt x="530" y="322"/>
                  </a:lnTo>
                  <a:lnTo>
                    <a:pt x="551" y="304"/>
                  </a:lnTo>
                  <a:lnTo>
                    <a:pt x="570" y="283"/>
                  </a:lnTo>
                  <a:lnTo>
                    <a:pt x="579" y="272"/>
                  </a:lnTo>
                  <a:lnTo>
                    <a:pt x="588" y="258"/>
                  </a:lnTo>
                  <a:lnTo>
                    <a:pt x="597" y="244"/>
                  </a:lnTo>
                  <a:lnTo>
                    <a:pt x="604" y="228"/>
                  </a:lnTo>
                  <a:lnTo>
                    <a:pt x="620" y="194"/>
                  </a:lnTo>
                  <a:lnTo>
                    <a:pt x="635" y="158"/>
                  </a:lnTo>
                  <a:lnTo>
                    <a:pt x="650" y="124"/>
                  </a:lnTo>
                  <a:lnTo>
                    <a:pt x="663" y="91"/>
                  </a:lnTo>
                  <a:lnTo>
                    <a:pt x="669" y="76"/>
                  </a:lnTo>
                  <a:lnTo>
                    <a:pt x="677" y="63"/>
                  </a:lnTo>
                  <a:lnTo>
                    <a:pt x="683" y="50"/>
                  </a:lnTo>
                  <a:lnTo>
                    <a:pt x="689" y="41"/>
                  </a:lnTo>
                  <a:lnTo>
                    <a:pt x="695" y="32"/>
                  </a:lnTo>
                  <a:lnTo>
                    <a:pt x="701" y="26"/>
                  </a:lnTo>
                  <a:lnTo>
                    <a:pt x="712" y="16"/>
                  </a:lnTo>
                  <a:lnTo>
                    <a:pt x="723" y="9"/>
                  </a:lnTo>
                  <a:lnTo>
                    <a:pt x="733" y="6"/>
                  </a:lnTo>
                  <a:lnTo>
                    <a:pt x="743" y="4"/>
                  </a:lnTo>
                  <a:lnTo>
                    <a:pt x="751" y="3"/>
                  </a:lnTo>
                  <a:lnTo>
                    <a:pt x="759" y="3"/>
                  </a:lnTo>
                  <a:lnTo>
                    <a:pt x="765" y="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>
                <a:buNone/>
              </a:pPr>
              <a:endParaRPr lang="en-GB"/>
            </a:p>
          </p:txBody>
        </p:sp>
      </p:grpSp>
      <p:grpSp>
        <p:nvGrpSpPr>
          <p:cNvPr id="7" name="Group 51"/>
          <p:cNvGrpSpPr>
            <a:grpSpLocks/>
          </p:cNvGrpSpPr>
          <p:nvPr/>
        </p:nvGrpSpPr>
        <p:grpSpPr bwMode="auto">
          <a:xfrm rot="10800000">
            <a:off x="5446835" y="1531938"/>
            <a:ext cx="345831" cy="863600"/>
            <a:chOff x="664" y="935"/>
            <a:chExt cx="780" cy="1144"/>
          </a:xfrm>
        </p:grpSpPr>
        <p:sp>
          <p:nvSpPr>
            <p:cNvPr id="9260" name="Freeform 52"/>
            <p:cNvSpPr>
              <a:spLocks/>
            </p:cNvSpPr>
            <p:nvPr/>
          </p:nvSpPr>
          <p:spPr bwMode="auto">
            <a:xfrm>
              <a:off x="664" y="935"/>
              <a:ext cx="765" cy="403"/>
            </a:xfrm>
            <a:custGeom>
              <a:avLst/>
              <a:gdLst>
                <a:gd name="T0" fmla="*/ 0 w 765"/>
                <a:gd name="T1" fmla="*/ 403 h 403"/>
                <a:gd name="T2" fmla="*/ 6 w 765"/>
                <a:gd name="T3" fmla="*/ 401 h 403"/>
                <a:gd name="T4" fmla="*/ 14 w 765"/>
                <a:gd name="T5" fmla="*/ 400 h 403"/>
                <a:gd name="T6" fmla="*/ 23 w 765"/>
                <a:gd name="T7" fmla="*/ 400 h 403"/>
                <a:gd name="T8" fmla="*/ 34 w 765"/>
                <a:gd name="T9" fmla="*/ 398 h 403"/>
                <a:gd name="T10" fmla="*/ 46 w 765"/>
                <a:gd name="T11" fmla="*/ 394 h 403"/>
                <a:gd name="T12" fmla="*/ 58 w 765"/>
                <a:gd name="T13" fmla="*/ 387 h 403"/>
                <a:gd name="T14" fmla="*/ 65 w 765"/>
                <a:gd name="T15" fmla="*/ 382 h 403"/>
                <a:gd name="T16" fmla="*/ 71 w 765"/>
                <a:gd name="T17" fmla="*/ 376 h 403"/>
                <a:gd name="T18" fmla="*/ 77 w 765"/>
                <a:gd name="T19" fmla="*/ 368 h 403"/>
                <a:gd name="T20" fmla="*/ 83 w 765"/>
                <a:gd name="T21" fmla="*/ 360 h 403"/>
                <a:gd name="T22" fmla="*/ 90 w 765"/>
                <a:gd name="T23" fmla="*/ 349 h 403"/>
                <a:gd name="T24" fmla="*/ 97 w 765"/>
                <a:gd name="T25" fmla="*/ 337 h 403"/>
                <a:gd name="T26" fmla="*/ 103 w 765"/>
                <a:gd name="T27" fmla="*/ 323 h 403"/>
                <a:gd name="T28" fmla="*/ 109 w 765"/>
                <a:gd name="T29" fmla="*/ 307 h 403"/>
                <a:gd name="T30" fmla="*/ 123 w 765"/>
                <a:gd name="T31" fmla="*/ 273 h 403"/>
                <a:gd name="T32" fmla="*/ 137 w 765"/>
                <a:gd name="T33" fmla="*/ 235 h 403"/>
                <a:gd name="T34" fmla="*/ 152 w 765"/>
                <a:gd name="T35" fmla="*/ 198 h 403"/>
                <a:gd name="T36" fmla="*/ 168 w 765"/>
                <a:gd name="T37" fmla="*/ 162 h 403"/>
                <a:gd name="T38" fmla="*/ 175 w 765"/>
                <a:gd name="T39" fmla="*/ 144 h 403"/>
                <a:gd name="T40" fmla="*/ 184 w 765"/>
                <a:gd name="T41" fmla="*/ 130 h 403"/>
                <a:gd name="T42" fmla="*/ 192 w 765"/>
                <a:gd name="T43" fmla="*/ 115 h 403"/>
                <a:gd name="T44" fmla="*/ 202 w 765"/>
                <a:gd name="T45" fmla="*/ 103 h 403"/>
                <a:gd name="T46" fmla="*/ 223 w 765"/>
                <a:gd name="T47" fmla="*/ 81 h 403"/>
                <a:gd name="T48" fmla="*/ 245 w 765"/>
                <a:gd name="T49" fmla="*/ 61 h 403"/>
                <a:gd name="T50" fmla="*/ 268 w 765"/>
                <a:gd name="T51" fmla="*/ 44 h 403"/>
                <a:gd name="T52" fmla="*/ 293 w 765"/>
                <a:gd name="T53" fmla="*/ 30 h 403"/>
                <a:gd name="T54" fmla="*/ 317 w 765"/>
                <a:gd name="T55" fmla="*/ 17 h 403"/>
                <a:gd name="T56" fmla="*/ 342 w 765"/>
                <a:gd name="T57" fmla="*/ 8 h 403"/>
                <a:gd name="T58" fmla="*/ 366 w 765"/>
                <a:gd name="T59" fmla="*/ 3 h 403"/>
                <a:gd name="T60" fmla="*/ 389 w 765"/>
                <a:gd name="T61" fmla="*/ 0 h 403"/>
                <a:gd name="T62" fmla="*/ 413 w 765"/>
                <a:gd name="T63" fmla="*/ 3 h 403"/>
                <a:gd name="T64" fmla="*/ 436 w 765"/>
                <a:gd name="T65" fmla="*/ 8 h 403"/>
                <a:gd name="T66" fmla="*/ 460 w 765"/>
                <a:gd name="T67" fmla="*/ 17 h 403"/>
                <a:gd name="T68" fmla="*/ 484 w 765"/>
                <a:gd name="T69" fmla="*/ 30 h 403"/>
                <a:gd name="T70" fmla="*/ 507 w 765"/>
                <a:gd name="T71" fmla="*/ 44 h 403"/>
                <a:gd name="T72" fmla="*/ 529 w 765"/>
                <a:gd name="T73" fmla="*/ 61 h 403"/>
                <a:gd name="T74" fmla="*/ 550 w 765"/>
                <a:gd name="T75" fmla="*/ 81 h 403"/>
                <a:gd name="T76" fmla="*/ 569 w 765"/>
                <a:gd name="T77" fmla="*/ 103 h 403"/>
                <a:gd name="T78" fmla="*/ 579 w 765"/>
                <a:gd name="T79" fmla="*/ 115 h 403"/>
                <a:gd name="T80" fmla="*/ 588 w 765"/>
                <a:gd name="T81" fmla="*/ 130 h 403"/>
                <a:gd name="T82" fmla="*/ 596 w 765"/>
                <a:gd name="T83" fmla="*/ 144 h 403"/>
                <a:gd name="T84" fmla="*/ 605 w 765"/>
                <a:gd name="T85" fmla="*/ 162 h 403"/>
                <a:gd name="T86" fmla="*/ 621 w 765"/>
                <a:gd name="T87" fmla="*/ 198 h 403"/>
                <a:gd name="T88" fmla="*/ 635 w 765"/>
                <a:gd name="T89" fmla="*/ 235 h 403"/>
                <a:gd name="T90" fmla="*/ 649 w 765"/>
                <a:gd name="T91" fmla="*/ 273 h 403"/>
                <a:gd name="T92" fmla="*/ 662 w 765"/>
                <a:gd name="T93" fmla="*/ 307 h 403"/>
                <a:gd name="T94" fmla="*/ 670 w 765"/>
                <a:gd name="T95" fmla="*/ 323 h 403"/>
                <a:gd name="T96" fmla="*/ 676 w 765"/>
                <a:gd name="T97" fmla="*/ 337 h 403"/>
                <a:gd name="T98" fmla="*/ 682 w 765"/>
                <a:gd name="T99" fmla="*/ 349 h 403"/>
                <a:gd name="T100" fmla="*/ 688 w 765"/>
                <a:gd name="T101" fmla="*/ 360 h 403"/>
                <a:gd name="T102" fmla="*/ 694 w 765"/>
                <a:gd name="T103" fmla="*/ 368 h 403"/>
                <a:gd name="T104" fmla="*/ 700 w 765"/>
                <a:gd name="T105" fmla="*/ 376 h 403"/>
                <a:gd name="T106" fmla="*/ 706 w 765"/>
                <a:gd name="T107" fmla="*/ 382 h 403"/>
                <a:gd name="T108" fmla="*/ 711 w 765"/>
                <a:gd name="T109" fmla="*/ 387 h 403"/>
                <a:gd name="T110" fmla="*/ 722 w 765"/>
                <a:gd name="T111" fmla="*/ 393 h 403"/>
                <a:gd name="T112" fmla="*/ 733 w 765"/>
                <a:gd name="T113" fmla="*/ 396 h 403"/>
                <a:gd name="T114" fmla="*/ 743 w 765"/>
                <a:gd name="T115" fmla="*/ 399 h 403"/>
                <a:gd name="T116" fmla="*/ 752 w 765"/>
                <a:gd name="T117" fmla="*/ 399 h 403"/>
                <a:gd name="T118" fmla="*/ 759 w 765"/>
                <a:gd name="T119" fmla="*/ 400 h 403"/>
                <a:gd name="T120" fmla="*/ 765 w 765"/>
                <a:gd name="T121" fmla="*/ 403 h 40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65"/>
                <a:gd name="T184" fmla="*/ 0 h 403"/>
                <a:gd name="T185" fmla="*/ 765 w 765"/>
                <a:gd name="T186" fmla="*/ 403 h 40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65" h="403">
                  <a:moveTo>
                    <a:pt x="0" y="403"/>
                  </a:moveTo>
                  <a:lnTo>
                    <a:pt x="6" y="401"/>
                  </a:lnTo>
                  <a:lnTo>
                    <a:pt x="14" y="400"/>
                  </a:lnTo>
                  <a:lnTo>
                    <a:pt x="23" y="400"/>
                  </a:lnTo>
                  <a:lnTo>
                    <a:pt x="34" y="398"/>
                  </a:lnTo>
                  <a:lnTo>
                    <a:pt x="46" y="394"/>
                  </a:lnTo>
                  <a:lnTo>
                    <a:pt x="58" y="387"/>
                  </a:lnTo>
                  <a:lnTo>
                    <a:pt x="65" y="382"/>
                  </a:lnTo>
                  <a:lnTo>
                    <a:pt x="71" y="376"/>
                  </a:lnTo>
                  <a:lnTo>
                    <a:pt x="77" y="368"/>
                  </a:lnTo>
                  <a:lnTo>
                    <a:pt x="83" y="360"/>
                  </a:lnTo>
                  <a:lnTo>
                    <a:pt x="90" y="349"/>
                  </a:lnTo>
                  <a:lnTo>
                    <a:pt x="97" y="337"/>
                  </a:lnTo>
                  <a:lnTo>
                    <a:pt x="103" y="323"/>
                  </a:lnTo>
                  <a:lnTo>
                    <a:pt x="109" y="307"/>
                  </a:lnTo>
                  <a:lnTo>
                    <a:pt x="123" y="273"/>
                  </a:lnTo>
                  <a:lnTo>
                    <a:pt x="137" y="235"/>
                  </a:lnTo>
                  <a:lnTo>
                    <a:pt x="152" y="198"/>
                  </a:lnTo>
                  <a:lnTo>
                    <a:pt x="168" y="162"/>
                  </a:lnTo>
                  <a:lnTo>
                    <a:pt x="175" y="144"/>
                  </a:lnTo>
                  <a:lnTo>
                    <a:pt x="184" y="130"/>
                  </a:lnTo>
                  <a:lnTo>
                    <a:pt x="192" y="115"/>
                  </a:lnTo>
                  <a:lnTo>
                    <a:pt x="202" y="103"/>
                  </a:lnTo>
                  <a:lnTo>
                    <a:pt x="223" y="81"/>
                  </a:lnTo>
                  <a:lnTo>
                    <a:pt x="245" y="61"/>
                  </a:lnTo>
                  <a:lnTo>
                    <a:pt x="268" y="44"/>
                  </a:lnTo>
                  <a:lnTo>
                    <a:pt x="293" y="30"/>
                  </a:lnTo>
                  <a:lnTo>
                    <a:pt x="317" y="17"/>
                  </a:lnTo>
                  <a:lnTo>
                    <a:pt x="342" y="8"/>
                  </a:lnTo>
                  <a:lnTo>
                    <a:pt x="366" y="3"/>
                  </a:lnTo>
                  <a:lnTo>
                    <a:pt x="389" y="0"/>
                  </a:lnTo>
                  <a:lnTo>
                    <a:pt x="413" y="3"/>
                  </a:lnTo>
                  <a:lnTo>
                    <a:pt x="436" y="8"/>
                  </a:lnTo>
                  <a:lnTo>
                    <a:pt x="460" y="17"/>
                  </a:lnTo>
                  <a:lnTo>
                    <a:pt x="484" y="30"/>
                  </a:lnTo>
                  <a:lnTo>
                    <a:pt x="507" y="44"/>
                  </a:lnTo>
                  <a:lnTo>
                    <a:pt x="529" y="61"/>
                  </a:lnTo>
                  <a:lnTo>
                    <a:pt x="550" y="81"/>
                  </a:lnTo>
                  <a:lnTo>
                    <a:pt x="569" y="103"/>
                  </a:lnTo>
                  <a:lnTo>
                    <a:pt x="579" y="115"/>
                  </a:lnTo>
                  <a:lnTo>
                    <a:pt x="588" y="130"/>
                  </a:lnTo>
                  <a:lnTo>
                    <a:pt x="596" y="144"/>
                  </a:lnTo>
                  <a:lnTo>
                    <a:pt x="605" y="162"/>
                  </a:lnTo>
                  <a:lnTo>
                    <a:pt x="621" y="198"/>
                  </a:lnTo>
                  <a:lnTo>
                    <a:pt x="635" y="235"/>
                  </a:lnTo>
                  <a:lnTo>
                    <a:pt x="649" y="273"/>
                  </a:lnTo>
                  <a:lnTo>
                    <a:pt x="662" y="307"/>
                  </a:lnTo>
                  <a:lnTo>
                    <a:pt x="670" y="323"/>
                  </a:lnTo>
                  <a:lnTo>
                    <a:pt x="676" y="337"/>
                  </a:lnTo>
                  <a:lnTo>
                    <a:pt x="682" y="349"/>
                  </a:lnTo>
                  <a:lnTo>
                    <a:pt x="688" y="360"/>
                  </a:lnTo>
                  <a:lnTo>
                    <a:pt x="694" y="368"/>
                  </a:lnTo>
                  <a:lnTo>
                    <a:pt x="700" y="376"/>
                  </a:lnTo>
                  <a:lnTo>
                    <a:pt x="706" y="382"/>
                  </a:lnTo>
                  <a:lnTo>
                    <a:pt x="711" y="387"/>
                  </a:lnTo>
                  <a:lnTo>
                    <a:pt x="722" y="393"/>
                  </a:lnTo>
                  <a:lnTo>
                    <a:pt x="733" y="396"/>
                  </a:lnTo>
                  <a:lnTo>
                    <a:pt x="743" y="399"/>
                  </a:lnTo>
                  <a:lnTo>
                    <a:pt x="752" y="399"/>
                  </a:lnTo>
                  <a:lnTo>
                    <a:pt x="759" y="400"/>
                  </a:lnTo>
                  <a:lnTo>
                    <a:pt x="765" y="403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>
                <a:buNone/>
              </a:pPr>
              <a:endParaRPr lang="en-GB"/>
            </a:p>
          </p:txBody>
        </p:sp>
        <p:sp>
          <p:nvSpPr>
            <p:cNvPr id="9261" name="Freeform 53"/>
            <p:cNvSpPr>
              <a:spLocks/>
            </p:cNvSpPr>
            <p:nvPr/>
          </p:nvSpPr>
          <p:spPr bwMode="auto">
            <a:xfrm>
              <a:off x="679" y="1698"/>
              <a:ext cx="765" cy="381"/>
            </a:xfrm>
            <a:custGeom>
              <a:avLst/>
              <a:gdLst>
                <a:gd name="T0" fmla="*/ 0 w 765"/>
                <a:gd name="T1" fmla="*/ 0 h 381"/>
                <a:gd name="T2" fmla="*/ 6 w 765"/>
                <a:gd name="T3" fmla="*/ 2 h 381"/>
                <a:gd name="T4" fmla="*/ 13 w 765"/>
                <a:gd name="T5" fmla="*/ 3 h 381"/>
                <a:gd name="T6" fmla="*/ 23 w 765"/>
                <a:gd name="T7" fmla="*/ 4 h 381"/>
                <a:gd name="T8" fmla="*/ 34 w 765"/>
                <a:gd name="T9" fmla="*/ 5 h 381"/>
                <a:gd name="T10" fmla="*/ 46 w 765"/>
                <a:gd name="T11" fmla="*/ 9 h 381"/>
                <a:gd name="T12" fmla="*/ 59 w 765"/>
                <a:gd name="T13" fmla="*/ 16 h 381"/>
                <a:gd name="T14" fmla="*/ 71 w 765"/>
                <a:gd name="T15" fmla="*/ 26 h 381"/>
                <a:gd name="T16" fmla="*/ 78 w 765"/>
                <a:gd name="T17" fmla="*/ 32 h 381"/>
                <a:gd name="T18" fmla="*/ 84 w 765"/>
                <a:gd name="T19" fmla="*/ 41 h 381"/>
                <a:gd name="T20" fmla="*/ 90 w 765"/>
                <a:gd name="T21" fmla="*/ 50 h 381"/>
                <a:gd name="T22" fmla="*/ 97 w 765"/>
                <a:gd name="T23" fmla="*/ 63 h 381"/>
                <a:gd name="T24" fmla="*/ 103 w 765"/>
                <a:gd name="T25" fmla="*/ 76 h 381"/>
                <a:gd name="T26" fmla="*/ 110 w 765"/>
                <a:gd name="T27" fmla="*/ 91 h 381"/>
                <a:gd name="T28" fmla="*/ 124 w 765"/>
                <a:gd name="T29" fmla="*/ 124 h 381"/>
                <a:gd name="T30" fmla="*/ 137 w 765"/>
                <a:gd name="T31" fmla="*/ 158 h 381"/>
                <a:gd name="T32" fmla="*/ 152 w 765"/>
                <a:gd name="T33" fmla="*/ 194 h 381"/>
                <a:gd name="T34" fmla="*/ 168 w 765"/>
                <a:gd name="T35" fmla="*/ 228 h 381"/>
                <a:gd name="T36" fmla="*/ 176 w 765"/>
                <a:gd name="T37" fmla="*/ 244 h 381"/>
                <a:gd name="T38" fmla="*/ 185 w 765"/>
                <a:gd name="T39" fmla="*/ 258 h 381"/>
                <a:gd name="T40" fmla="*/ 193 w 765"/>
                <a:gd name="T41" fmla="*/ 272 h 381"/>
                <a:gd name="T42" fmla="*/ 203 w 765"/>
                <a:gd name="T43" fmla="*/ 283 h 381"/>
                <a:gd name="T44" fmla="*/ 224 w 765"/>
                <a:gd name="T45" fmla="*/ 304 h 381"/>
                <a:gd name="T46" fmla="*/ 246 w 765"/>
                <a:gd name="T47" fmla="*/ 322 h 381"/>
                <a:gd name="T48" fmla="*/ 269 w 765"/>
                <a:gd name="T49" fmla="*/ 339 h 381"/>
                <a:gd name="T50" fmla="*/ 294 w 765"/>
                <a:gd name="T51" fmla="*/ 353 h 381"/>
                <a:gd name="T52" fmla="*/ 318 w 765"/>
                <a:gd name="T53" fmla="*/ 365 h 381"/>
                <a:gd name="T54" fmla="*/ 343 w 765"/>
                <a:gd name="T55" fmla="*/ 373 h 381"/>
                <a:gd name="T56" fmla="*/ 367 w 765"/>
                <a:gd name="T57" fmla="*/ 378 h 381"/>
                <a:gd name="T58" fmla="*/ 390 w 765"/>
                <a:gd name="T59" fmla="*/ 381 h 381"/>
                <a:gd name="T60" fmla="*/ 414 w 765"/>
                <a:gd name="T61" fmla="*/ 378 h 381"/>
                <a:gd name="T62" fmla="*/ 437 w 765"/>
                <a:gd name="T63" fmla="*/ 373 h 381"/>
                <a:gd name="T64" fmla="*/ 461 w 765"/>
                <a:gd name="T65" fmla="*/ 365 h 381"/>
                <a:gd name="T66" fmla="*/ 484 w 765"/>
                <a:gd name="T67" fmla="*/ 353 h 381"/>
                <a:gd name="T68" fmla="*/ 508 w 765"/>
                <a:gd name="T69" fmla="*/ 339 h 381"/>
                <a:gd name="T70" fmla="*/ 530 w 765"/>
                <a:gd name="T71" fmla="*/ 322 h 381"/>
                <a:gd name="T72" fmla="*/ 551 w 765"/>
                <a:gd name="T73" fmla="*/ 304 h 381"/>
                <a:gd name="T74" fmla="*/ 570 w 765"/>
                <a:gd name="T75" fmla="*/ 283 h 381"/>
                <a:gd name="T76" fmla="*/ 579 w 765"/>
                <a:gd name="T77" fmla="*/ 272 h 381"/>
                <a:gd name="T78" fmla="*/ 588 w 765"/>
                <a:gd name="T79" fmla="*/ 258 h 381"/>
                <a:gd name="T80" fmla="*/ 597 w 765"/>
                <a:gd name="T81" fmla="*/ 244 h 381"/>
                <a:gd name="T82" fmla="*/ 604 w 765"/>
                <a:gd name="T83" fmla="*/ 228 h 381"/>
                <a:gd name="T84" fmla="*/ 620 w 765"/>
                <a:gd name="T85" fmla="*/ 194 h 381"/>
                <a:gd name="T86" fmla="*/ 635 w 765"/>
                <a:gd name="T87" fmla="*/ 158 h 381"/>
                <a:gd name="T88" fmla="*/ 650 w 765"/>
                <a:gd name="T89" fmla="*/ 124 h 381"/>
                <a:gd name="T90" fmla="*/ 663 w 765"/>
                <a:gd name="T91" fmla="*/ 91 h 381"/>
                <a:gd name="T92" fmla="*/ 669 w 765"/>
                <a:gd name="T93" fmla="*/ 76 h 381"/>
                <a:gd name="T94" fmla="*/ 677 w 765"/>
                <a:gd name="T95" fmla="*/ 63 h 381"/>
                <a:gd name="T96" fmla="*/ 683 w 765"/>
                <a:gd name="T97" fmla="*/ 50 h 381"/>
                <a:gd name="T98" fmla="*/ 689 w 765"/>
                <a:gd name="T99" fmla="*/ 41 h 381"/>
                <a:gd name="T100" fmla="*/ 695 w 765"/>
                <a:gd name="T101" fmla="*/ 32 h 381"/>
                <a:gd name="T102" fmla="*/ 701 w 765"/>
                <a:gd name="T103" fmla="*/ 26 h 381"/>
                <a:gd name="T104" fmla="*/ 712 w 765"/>
                <a:gd name="T105" fmla="*/ 16 h 381"/>
                <a:gd name="T106" fmla="*/ 723 w 765"/>
                <a:gd name="T107" fmla="*/ 9 h 381"/>
                <a:gd name="T108" fmla="*/ 733 w 765"/>
                <a:gd name="T109" fmla="*/ 6 h 381"/>
                <a:gd name="T110" fmla="*/ 743 w 765"/>
                <a:gd name="T111" fmla="*/ 4 h 381"/>
                <a:gd name="T112" fmla="*/ 751 w 765"/>
                <a:gd name="T113" fmla="*/ 3 h 381"/>
                <a:gd name="T114" fmla="*/ 759 w 765"/>
                <a:gd name="T115" fmla="*/ 3 h 381"/>
                <a:gd name="T116" fmla="*/ 765 w 765"/>
                <a:gd name="T117" fmla="*/ 0 h 38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765"/>
                <a:gd name="T178" fmla="*/ 0 h 381"/>
                <a:gd name="T179" fmla="*/ 765 w 765"/>
                <a:gd name="T180" fmla="*/ 381 h 38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765" h="381">
                  <a:moveTo>
                    <a:pt x="0" y="0"/>
                  </a:moveTo>
                  <a:lnTo>
                    <a:pt x="6" y="2"/>
                  </a:lnTo>
                  <a:lnTo>
                    <a:pt x="13" y="3"/>
                  </a:lnTo>
                  <a:lnTo>
                    <a:pt x="23" y="4"/>
                  </a:lnTo>
                  <a:lnTo>
                    <a:pt x="34" y="5"/>
                  </a:lnTo>
                  <a:lnTo>
                    <a:pt x="46" y="9"/>
                  </a:lnTo>
                  <a:lnTo>
                    <a:pt x="59" y="16"/>
                  </a:lnTo>
                  <a:lnTo>
                    <a:pt x="71" y="26"/>
                  </a:lnTo>
                  <a:lnTo>
                    <a:pt x="78" y="32"/>
                  </a:lnTo>
                  <a:lnTo>
                    <a:pt x="84" y="41"/>
                  </a:lnTo>
                  <a:lnTo>
                    <a:pt x="90" y="50"/>
                  </a:lnTo>
                  <a:lnTo>
                    <a:pt x="97" y="63"/>
                  </a:lnTo>
                  <a:lnTo>
                    <a:pt x="103" y="76"/>
                  </a:lnTo>
                  <a:lnTo>
                    <a:pt x="110" y="91"/>
                  </a:lnTo>
                  <a:lnTo>
                    <a:pt x="124" y="124"/>
                  </a:lnTo>
                  <a:lnTo>
                    <a:pt x="137" y="158"/>
                  </a:lnTo>
                  <a:lnTo>
                    <a:pt x="152" y="194"/>
                  </a:lnTo>
                  <a:lnTo>
                    <a:pt x="168" y="228"/>
                  </a:lnTo>
                  <a:lnTo>
                    <a:pt x="176" y="244"/>
                  </a:lnTo>
                  <a:lnTo>
                    <a:pt x="185" y="258"/>
                  </a:lnTo>
                  <a:lnTo>
                    <a:pt x="193" y="272"/>
                  </a:lnTo>
                  <a:lnTo>
                    <a:pt x="203" y="283"/>
                  </a:lnTo>
                  <a:lnTo>
                    <a:pt x="224" y="304"/>
                  </a:lnTo>
                  <a:lnTo>
                    <a:pt x="246" y="322"/>
                  </a:lnTo>
                  <a:lnTo>
                    <a:pt x="269" y="339"/>
                  </a:lnTo>
                  <a:lnTo>
                    <a:pt x="294" y="353"/>
                  </a:lnTo>
                  <a:lnTo>
                    <a:pt x="318" y="365"/>
                  </a:lnTo>
                  <a:lnTo>
                    <a:pt x="343" y="373"/>
                  </a:lnTo>
                  <a:lnTo>
                    <a:pt x="367" y="378"/>
                  </a:lnTo>
                  <a:lnTo>
                    <a:pt x="390" y="381"/>
                  </a:lnTo>
                  <a:lnTo>
                    <a:pt x="414" y="378"/>
                  </a:lnTo>
                  <a:lnTo>
                    <a:pt x="437" y="373"/>
                  </a:lnTo>
                  <a:lnTo>
                    <a:pt x="461" y="365"/>
                  </a:lnTo>
                  <a:lnTo>
                    <a:pt x="484" y="353"/>
                  </a:lnTo>
                  <a:lnTo>
                    <a:pt x="508" y="339"/>
                  </a:lnTo>
                  <a:lnTo>
                    <a:pt x="530" y="322"/>
                  </a:lnTo>
                  <a:lnTo>
                    <a:pt x="551" y="304"/>
                  </a:lnTo>
                  <a:lnTo>
                    <a:pt x="570" y="283"/>
                  </a:lnTo>
                  <a:lnTo>
                    <a:pt x="579" y="272"/>
                  </a:lnTo>
                  <a:lnTo>
                    <a:pt x="588" y="258"/>
                  </a:lnTo>
                  <a:lnTo>
                    <a:pt x="597" y="244"/>
                  </a:lnTo>
                  <a:lnTo>
                    <a:pt x="604" y="228"/>
                  </a:lnTo>
                  <a:lnTo>
                    <a:pt x="620" y="194"/>
                  </a:lnTo>
                  <a:lnTo>
                    <a:pt x="635" y="158"/>
                  </a:lnTo>
                  <a:lnTo>
                    <a:pt x="650" y="124"/>
                  </a:lnTo>
                  <a:lnTo>
                    <a:pt x="663" y="91"/>
                  </a:lnTo>
                  <a:lnTo>
                    <a:pt x="669" y="76"/>
                  </a:lnTo>
                  <a:lnTo>
                    <a:pt x="677" y="63"/>
                  </a:lnTo>
                  <a:lnTo>
                    <a:pt x="683" y="50"/>
                  </a:lnTo>
                  <a:lnTo>
                    <a:pt x="689" y="41"/>
                  </a:lnTo>
                  <a:lnTo>
                    <a:pt x="695" y="32"/>
                  </a:lnTo>
                  <a:lnTo>
                    <a:pt x="701" y="26"/>
                  </a:lnTo>
                  <a:lnTo>
                    <a:pt x="712" y="16"/>
                  </a:lnTo>
                  <a:lnTo>
                    <a:pt x="723" y="9"/>
                  </a:lnTo>
                  <a:lnTo>
                    <a:pt x="733" y="6"/>
                  </a:lnTo>
                  <a:lnTo>
                    <a:pt x="743" y="4"/>
                  </a:lnTo>
                  <a:lnTo>
                    <a:pt x="751" y="3"/>
                  </a:lnTo>
                  <a:lnTo>
                    <a:pt x="759" y="3"/>
                  </a:lnTo>
                  <a:lnTo>
                    <a:pt x="765" y="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>
                <a:buNone/>
              </a:pPr>
              <a:endParaRPr lang="en-GB"/>
            </a:p>
          </p:txBody>
        </p:sp>
      </p:grpSp>
      <p:sp>
        <p:nvSpPr>
          <p:cNvPr id="9247" name="Line 56"/>
          <p:cNvSpPr>
            <a:spLocks noChangeShapeType="1"/>
          </p:cNvSpPr>
          <p:nvPr/>
        </p:nvSpPr>
        <p:spPr bwMode="auto">
          <a:xfrm rot="10800000" flipH="1">
            <a:off x="4717074" y="1817688"/>
            <a:ext cx="73269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>
              <a:buNone/>
            </a:pPr>
            <a:endParaRPr lang="en-GB"/>
          </a:p>
        </p:txBody>
      </p:sp>
      <p:sp>
        <p:nvSpPr>
          <p:cNvPr id="9248" name="Text Box 58"/>
          <p:cNvSpPr txBox="1">
            <a:spLocks noChangeArrowheads="1"/>
          </p:cNvSpPr>
          <p:nvPr/>
        </p:nvSpPr>
        <p:spPr bwMode="auto">
          <a:xfrm>
            <a:off x="5956789" y="2422525"/>
            <a:ext cx="566181" cy="25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None/>
            </a:pPr>
            <a:r>
              <a:rPr lang="en-GB" sz="1600">
                <a:latin typeface="Arial" pitchFamily="34" charset="0"/>
              </a:rPr>
              <a:t>Cavity</a:t>
            </a:r>
          </a:p>
        </p:txBody>
      </p:sp>
      <p:sp>
        <p:nvSpPr>
          <p:cNvPr id="9249" name="Freeform 59"/>
          <p:cNvSpPr>
            <a:spLocks/>
          </p:cNvSpPr>
          <p:nvPr/>
        </p:nvSpPr>
        <p:spPr bwMode="auto">
          <a:xfrm>
            <a:off x="5250474" y="2089151"/>
            <a:ext cx="203688" cy="231775"/>
          </a:xfrm>
          <a:custGeom>
            <a:avLst/>
            <a:gdLst>
              <a:gd name="T0" fmla="*/ 139 w 139"/>
              <a:gd name="T1" fmla="*/ 0 h 146"/>
              <a:gd name="T2" fmla="*/ 48 w 139"/>
              <a:gd name="T3" fmla="*/ 0 h 146"/>
              <a:gd name="T4" fmla="*/ 0 w 139"/>
              <a:gd name="T5" fmla="*/ 42 h 146"/>
              <a:gd name="T6" fmla="*/ 0 w 139"/>
              <a:gd name="T7" fmla="*/ 146 h 146"/>
              <a:gd name="T8" fmla="*/ 0 60000 65536"/>
              <a:gd name="T9" fmla="*/ 0 60000 65536"/>
              <a:gd name="T10" fmla="*/ 0 60000 65536"/>
              <a:gd name="T11" fmla="*/ 0 60000 65536"/>
              <a:gd name="T12" fmla="*/ 0 w 139"/>
              <a:gd name="T13" fmla="*/ 0 h 146"/>
              <a:gd name="T14" fmla="*/ 139 w 139"/>
              <a:gd name="T15" fmla="*/ 146 h 14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9" h="146">
                <a:moveTo>
                  <a:pt x="139" y="0"/>
                </a:moveTo>
                <a:lnTo>
                  <a:pt x="48" y="0"/>
                </a:lnTo>
                <a:cubicBezTo>
                  <a:pt x="25" y="7"/>
                  <a:pt x="8" y="18"/>
                  <a:pt x="0" y="42"/>
                </a:cubicBezTo>
                <a:lnTo>
                  <a:pt x="0" y="14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>
              <a:buNone/>
            </a:pPr>
            <a:endParaRPr lang="en-GB"/>
          </a:p>
        </p:txBody>
      </p:sp>
      <p:sp>
        <p:nvSpPr>
          <p:cNvPr id="9250" name="Freeform 60"/>
          <p:cNvSpPr>
            <a:spLocks/>
          </p:cNvSpPr>
          <p:nvPr/>
        </p:nvSpPr>
        <p:spPr bwMode="auto">
          <a:xfrm>
            <a:off x="4728797" y="2087564"/>
            <a:ext cx="263769" cy="231775"/>
          </a:xfrm>
          <a:custGeom>
            <a:avLst/>
            <a:gdLst>
              <a:gd name="T0" fmla="*/ 0 w 180"/>
              <a:gd name="T1" fmla="*/ 0 h 146"/>
              <a:gd name="T2" fmla="*/ 132 w 180"/>
              <a:gd name="T3" fmla="*/ 0 h 146"/>
              <a:gd name="T4" fmla="*/ 180 w 180"/>
              <a:gd name="T5" fmla="*/ 42 h 146"/>
              <a:gd name="T6" fmla="*/ 180 w 180"/>
              <a:gd name="T7" fmla="*/ 146 h 146"/>
              <a:gd name="T8" fmla="*/ 0 60000 65536"/>
              <a:gd name="T9" fmla="*/ 0 60000 65536"/>
              <a:gd name="T10" fmla="*/ 0 60000 65536"/>
              <a:gd name="T11" fmla="*/ 0 60000 65536"/>
              <a:gd name="T12" fmla="*/ 0 w 180"/>
              <a:gd name="T13" fmla="*/ 0 h 146"/>
              <a:gd name="T14" fmla="*/ 180 w 180"/>
              <a:gd name="T15" fmla="*/ 146 h 14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0" h="146">
                <a:moveTo>
                  <a:pt x="0" y="0"/>
                </a:moveTo>
                <a:lnTo>
                  <a:pt x="132" y="0"/>
                </a:lnTo>
                <a:cubicBezTo>
                  <a:pt x="162" y="7"/>
                  <a:pt x="172" y="18"/>
                  <a:pt x="180" y="42"/>
                </a:cubicBezTo>
                <a:lnTo>
                  <a:pt x="180" y="14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>
              <a:buNone/>
            </a:pPr>
            <a:endParaRPr lang="en-GB"/>
          </a:p>
        </p:txBody>
      </p:sp>
      <p:sp>
        <p:nvSpPr>
          <p:cNvPr id="9251" name="Freeform 62"/>
          <p:cNvSpPr>
            <a:spLocks/>
          </p:cNvSpPr>
          <p:nvPr/>
        </p:nvSpPr>
        <p:spPr bwMode="auto">
          <a:xfrm>
            <a:off x="7630258" y="2081214"/>
            <a:ext cx="203688" cy="231775"/>
          </a:xfrm>
          <a:custGeom>
            <a:avLst/>
            <a:gdLst>
              <a:gd name="T0" fmla="*/ 139 w 139"/>
              <a:gd name="T1" fmla="*/ 0 h 146"/>
              <a:gd name="T2" fmla="*/ 48 w 139"/>
              <a:gd name="T3" fmla="*/ 0 h 146"/>
              <a:gd name="T4" fmla="*/ 0 w 139"/>
              <a:gd name="T5" fmla="*/ 42 h 146"/>
              <a:gd name="T6" fmla="*/ 0 w 139"/>
              <a:gd name="T7" fmla="*/ 146 h 146"/>
              <a:gd name="T8" fmla="*/ 0 60000 65536"/>
              <a:gd name="T9" fmla="*/ 0 60000 65536"/>
              <a:gd name="T10" fmla="*/ 0 60000 65536"/>
              <a:gd name="T11" fmla="*/ 0 60000 65536"/>
              <a:gd name="T12" fmla="*/ 0 w 139"/>
              <a:gd name="T13" fmla="*/ 0 h 146"/>
              <a:gd name="T14" fmla="*/ 139 w 139"/>
              <a:gd name="T15" fmla="*/ 146 h 14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9" h="146">
                <a:moveTo>
                  <a:pt x="139" y="0"/>
                </a:moveTo>
                <a:lnTo>
                  <a:pt x="48" y="0"/>
                </a:lnTo>
                <a:cubicBezTo>
                  <a:pt x="25" y="7"/>
                  <a:pt x="8" y="18"/>
                  <a:pt x="0" y="42"/>
                </a:cubicBezTo>
                <a:lnTo>
                  <a:pt x="0" y="146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>
              <a:buNone/>
            </a:pPr>
            <a:endParaRPr lang="en-GB"/>
          </a:p>
        </p:txBody>
      </p:sp>
      <p:sp>
        <p:nvSpPr>
          <p:cNvPr id="9252" name="Freeform 63"/>
          <p:cNvSpPr>
            <a:spLocks/>
          </p:cNvSpPr>
          <p:nvPr/>
        </p:nvSpPr>
        <p:spPr bwMode="auto">
          <a:xfrm>
            <a:off x="7142285" y="2092325"/>
            <a:ext cx="338504" cy="228600"/>
          </a:xfrm>
          <a:custGeom>
            <a:avLst/>
            <a:gdLst>
              <a:gd name="T0" fmla="*/ 0 w 231"/>
              <a:gd name="T1" fmla="*/ 0 h 144"/>
              <a:gd name="T2" fmla="*/ 177 w 231"/>
              <a:gd name="T3" fmla="*/ 0 h 144"/>
              <a:gd name="T4" fmla="*/ 231 w 231"/>
              <a:gd name="T5" fmla="*/ 45 h 144"/>
              <a:gd name="T6" fmla="*/ 229 w 231"/>
              <a:gd name="T7" fmla="*/ 144 h 144"/>
              <a:gd name="T8" fmla="*/ 0 60000 65536"/>
              <a:gd name="T9" fmla="*/ 0 60000 65536"/>
              <a:gd name="T10" fmla="*/ 0 60000 65536"/>
              <a:gd name="T11" fmla="*/ 0 60000 65536"/>
              <a:gd name="T12" fmla="*/ 0 w 231"/>
              <a:gd name="T13" fmla="*/ 0 h 144"/>
              <a:gd name="T14" fmla="*/ 231 w 231"/>
              <a:gd name="T15" fmla="*/ 144 h 1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1" h="144">
                <a:moveTo>
                  <a:pt x="0" y="0"/>
                </a:moveTo>
                <a:lnTo>
                  <a:pt x="177" y="0"/>
                </a:lnTo>
                <a:cubicBezTo>
                  <a:pt x="215" y="7"/>
                  <a:pt x="222" y="21"/>
                  <a:pt x="231" y="45"/>
                </a:cubicBezTo>
                <a:lnTo>
                  <a:pt x="229" y="144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>
              <a:buNone/>
            </a:pPr>
            <a:endParaRPr lang="en-GB"/>
          </a:p>
        </p:txBody>
      </p:sp>
      <p:sp>
        <p:nvSpPr>
          <p:cNvPr id="9253" name="Line 65"/>
          <p:cNvSpPr>
            <a:spLocks noChangeShapeType="1"/>
          </p:cNvSpPr>
          <p:nvPr/>
        </p:nvSpPr>
        <p:spPr bwMode="auto">
          <a:xfrm>
            <a:off x="7137889" y="1820863"/>
            <a:ext cx="70338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>
              <a:buNone/>
            </a:pPr>
            <a:endParaRPr lang="en-GB"/>
          </a:p>
        </p:txBody>
      </p:sp>
      <p:sp>
        <p:nvSpPr>
          <p:cNvPr id="9254" name="Line 66"/>
          <p:cNvSpPr>
            <a:spLocks noChangeShapeType="1"/>
          </p:cNvSpPr>
          <p:nvPr/>
        </p:nvSpPr>
        <p:spPr bwMode="auto">
          <a:xfrm>
            <a:off x="7551127" y="2068514"/>
            <a:ext cx="0" cy="295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>
              <a:buNone/>
            </a:pPr>
            <a:endParaRPr lang="en-GB"/>
          </a:p>
        </p:txBody>
      </p:sp>
      <p:sp>
        <p:nvSpPr>
          <p:cNvPr id="9255" name="Line 67"/>
          <p:cNvSpPr>
            <a:spLocks noChangeShapeType="1"/>
          </p:cNvSpPr>
          <p:nvPr/>
        </p:nvSpPr>
        <p:spPr bwMode="auto">
          <a:xfrm>
            <a:off x="5120054" y="2039939"/>
            <a:ext cx="0" cy="276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>
              <a:buNone/>
            </a:pPr>
            <a:endParaRPr lang="en-GB"/>
          </a:p>
        </p:txBody>
      </p:sp>
      <p:sp>
        <p:nvSpPr>
          <p:cNvPr id="9256" name="Line 68"/>
          <p:cNvSpPr>
            <a:spLocks noChangeShapeType="1"/>
          </p:cNvSpPr>
          <p:nvPr/>
        </p:nvSpPr>
        <p:spPr bwMode="auto">
          <a:xfrm>
            <a:off x="7587762" y="2406651"/>
            <a:ext cx="0" cy="2416175"/>
          </a:xfrm>
          <a:prstGeom prst="line">
            <a:avLst/>
          </a:prstGeom>
          <a:noFill/>
          <a:ln w="127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>
              <a:buNone/>
            </a:pPr>
            <a:endParaRPr lang="en-GB"/>
          </a:p>
        </p:txBody>
      </p:sp>
      <p:sp>
        <p:nvSpPr>
          <p:cNvPr id="9257" name="Line 69"/>
          <p:cNvSpPr>
            <a:spLocks noChangeShapeType="1"/>
          </p:cNvSpPr>
          <p:nvPr/>
        </p:nvSpPr>
        <p:spPr bwMode="auto">
          <a:xfrm>
            <a:off x="1617785" y="3465513"/>
            <a:ext cx="53193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>
              <a:buNone/>
            </a:pPr>
            <a:endParaRPr lang="en-GB"/>
          </a:p>
        </p:txBody>
      </p:sp>
      <p:sp>
        <p:nvSpPr>
          <p:cNvPr id="9258" name="Text Box 70"/>
          <p:cNvSpPr txBox="1">
            <a:spLocks noChangeArrowheads="1"/>
          </p:cNvSpPr>
          <p:nvPr/>
        </p:nvSpPr>
        <p:spPr bwMode="auto">
          <a:xfrm>
            <a:off x="1044820" y="4857751"/>
            <a:ext cx="3669323" cy="847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None/>
            </a:pPr>
            <a:r>
              <a:rPr lang="en-GB" sz="1600">
                <a:solidFill>
                  <a:srgbClr val="000099"/>
                </a:solidFill>
                <a:latin typeface="Arial" pitchFamily="34" charset="0"/>
              </a:rPr>
              <a:t>~ -13 dB to -17 dB needed for locking</a:t>
            </a:r>
          </a:p>
          <a:p>
            <a:pPr>
              <a:buNone/>
            </a:pPr>
            <a:r>
              <a:rPr lang="en-GB" sz="1600">
                <a:solidFill>
                  <a:srgbClr val="000099"/>
                </a:solidFill>
                <a:latin typeface="Arial" pitchFamily="34" charset="0"/>
              </a:rPr>
              <a:t>   i.e. between 18 kW and 44kW hence </a:t>
            </a:r>
          </a:p>
          <a:p>
            <a:pPr>
              <a:buNone/>
            </a:pPr>
            <a:r>
              <a:rPr lang="en-GB" sz="1600">
                <a:solidFill>
                  <a:srgbClr val="000099"/>
                </a:solidFill>
                <a:latin typeface="Arial" pitchFamily="34" charset="0"/>
              </a:rPr>
              <a:t>   between 42 kW and 16 kW available</a:t>
            </a:r>
          </a:p>
          <a:p>
            <a:pPr>
              <a:buNone/>
            </a:pPr>
            <a:r>
              <a:rPr lang="en-GB" sz="1600">
                <a:solidFill>
                  <a:srgbClr val="000099"/>
                </a:solidFill>
                <a:latin typeface="Arial" pitchFamily="34" charset="0"/>
              </a:rPr>
              <a:t>   for fast  amplitude control</a:t>
            </a:r>
          </a:p>
        </p:txBody>
      </p:sp>
      <p:sp>
        <p:nvSpPr>
          <p:cNvPr id="9259" name="Text Box 72"/>
          <p:cNvSpPr txBox="1">
            <a:spLocks noChangeArrowheads="1"/>
          </p:cNvSpPr>
          <p:nvPr/>
        </p:nvSpPr>
        <p:spPr bwMode="auto">
          <a:xfrm>
            <a:off x="1135674" y="5997575"/>
            <a:ext cx="4570482" cy="25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None/>
            </a:pPr>
            <a:r>
              <a:rPr lang="en-GB" sz="1600" b="1">
                <a:solidFill>
                  <a:srgbClr val="800080"/>
                </a:solidFill>
                <a:latin typeface="Arial" pitchFamily="34" charset="0"/>
              </a:rPr>
              <a:t>Could fill cavity with IOT then pulse magnetron when beam arrives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2666" y="0"/>
            <a:ext cx="3931626" cy="762000"/>
          </a:xfrm>
        </p:spPr>
        <p:txBody>
          <a:bodyPr/>
          <a:lstStyle/>
          <a:p>
            <a:pPr eaLnBrk="1" hangingPunct="1"/>
            <a:r>
              <a:rPr lang="en-GB" smtClean="0"/>
              <a:t>Next Steps</a:t>
            </a:r>
            <a:endParaRPr lang="en-US" smtClean="0"/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577851" y="1117600"/>
            <a:ext cx="8350249" cy="328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ct val="25000"/>
              </a:spcAft>
              <a:buFontTx/>
              <a:buChar char="•"/>
            </a:pPr>
            <a:r>
              <a:rPr lang="en-GB" sz="2400" b="1" dirty="0">
                <a:solidFill>
                  <a:srgbClr val="000066"/>
                </a:solidFill>
                <a:latin typeface="Arial" pitchFamily="34" charset="0"/>
              </a:rPr>
              <a:t>  Development of a 704MHz Magnetron (440kW – 880kW )</a:t>
            </a:r>
          </a:p>
          <a:p>
            <a:pPr lvl="1">
              <a:spcAft>
                <a:spcPct val="25000"/>
              </a:spcAft>
            </a:pPr>
            <a:r>
              <a:rPr lang="en-GB" sz="2000" b="1" dirty="0">
                <a:solidFill>
                  <a:srgbClr val="660066"/>
                </a:solidFill>
                <a:latin typeface="Arial" pitchFamily="34" charset="0"/>
              </a:rPr>
              <a:t>Collaboration with CEERI, </a:t>
            </a:r>
            <a:r>
              <a:rPr lang="en-GB" sz="2000" b="1" dirty="0" err="1">
                <a:solidFill>
                  <a:srgbClr val="660066"/>
                </a:solidFill>
                <a:latin typeface="Arial" pitchFamily="34" charset="0"/>
              </a:rPr>
              <a:t>Pilani</a:t>
            </a:r>
            <a:r>
              <a:rPr lang="en-GB" sz="2000" b="1" dirty="0">
                <a:solidFill>
                  <a:srgbClr val="660066"/>
                </a:solidFill>
                <a:latin typeface="Arial" pitchFamily="34" charset="0"/>
              </a:rPr>
              <a:t>, India </a:t>
            </a:r>
          </a:p>
          <a:p>
            <a:pPr>
              <a:spcAft>
                <a:spcPct val="25000"/>
              </a:spcAft>
              <a:buNone/>
            </a:pPr>
            <a:endParaRPr lang="en-GB" sz="1000" b="1" dirty="0">
              <a:solidFill>
                <a:srgbClr val="660066"/>
              </a:solidFill>
              <a:latin typeface="Arial" pitchFamily="34" charset="0"/>
            </a:endParaRPr>
          </a:p>
          <a:p>
            <a:pPr>
              <a:spcAft>
                <a:spcPct val="25000"/>
              </a:spcAft>
              <a:buFontTx/>
              <a:buChar char="•"/>
            </a:pPr>
            <a:r>
              <a:rPr lang="en-GB" sz="2400" b="1" dirty="0">
                <a:solidFill>
                  <a:srgbClr val="000066"/>
                </a:solidFill>
                <a:latin typeface="Arial" pitchFamily="34" charset="0"/>
              </a:rPr>
              <a:t>  Establish test station with Television IOT as the drive amplifier </a:t>
            </a:r>
          </a:p>
          <a:p>
            <a:pPr lvl="1">
              <a:spcAft>
                <a:spcPct val="25000"/>
              </a:spcAft>
            </a:pPr>
            <a:r>
              <a:rPr lang="en-GB" sz="2400" b="1" dirty="0">
                <a:solidFill>
                  <a:srgbClr val="FF0000"/>
                </a:solidFill>
                <a:latin typeface="Arial" pitchFamily="34" charset="0"/>
              </a:rPr>
              <a:t>Could be used for conditioning </a:t>
            </a:r>
            <a:r>
              <a:rPr lang="en-GB" sz="2400" b="1" dirty="0" smtClean="0">
                <a:solidFill>
                  <a:srgbClr val="FF0000"/>
                </a:solidFill>
                <a:latin typeface="Arial" pitchFamily="34" charset="0"/>
              </a:rPr>
              <a:t>ESS components</a:t>
            </a:r>
            <a:endParaRPr lang="en-GB" sz="1000" b="1" dirty="0">
              <a:solidFill>
                <a:srgbClr val="660066"/>
              </a:solidFill>
              <a:latin typeface="Arial" pitchFamily="34" charset="0"/>
            </a:endParaRPr>
          </a:p>
          <a:p>
            <a:pPr>
              <a:spcAft>
                <a:spcPct val="25000"/>
              </a:spcAft>
              <a:buFontTx/>
              <a:buChar char="•"/>
            </a:pPr>
            <a:r>
              <a:rPr lang="en-GB" sz="2400" b="1" dirty="0">
                <a:solidFill>
                  <a:srgbClr val="000066"/>
                </a:solidFill>
                <a:latin typeface="Arial" pitchFamily="34" charset="0"/>
              </a:rPr>
              <a:t>  Understand locking characteristics of new magnetron</a:t>
            </a:r>
          </a:p>
          <a:p>
            <a:pPr>
              <a:spcAft>
                <a:spcPct val="25000"/>
              </a:spcAft>
              <a:buFontTx/>
              <a:buChar char="•"/>
            </a:pPr>
            <a:r>
              <a:rPr lang="en-GB" sz="2400" b="1" dirty="0">
                <a:solidFill>
                  <a:srgbClr val="000066"/>
                </a:solidFill>
                <a:latin typeface="Arial" pitchFamily="34" charset="0"/>
              </a:rPr>
              <a:t>  Commission advanced modulator with in-pulse current control</a:t>
            </a:r>
          </a:p>
          <a:p>
            <a:pPr>
              <a:spcAft>
                <a:spcPct val="25000"/>
              </a:spcAft>
              <a:buFontTx/>
              <a:buChar char="•"/>
            </a:pPr>
            <a:r>
              <a:rPr lang="en-GB" sz="2400" b="1" dirty="0">
                <a:solidFill>
                  <a:srgbClr val="000066"/>
                </a:solidFill>
                <a:latin typeface="Arial" pitchFamily="34" charset="0"/>
              </a:rPr>
              <a:t>  Establish minimum locking power</a:t>
            </a:r>
          </a:p>
          <a:p>
            <a:pPr>
              <a:spcAft>
                <a:spcPct val="25000"/>
              </a:spcAft>
              <a:buFontTx/>
              <a:buChar char="•"/>
            </a:pPr>
            <a:r>
              <a:rPr lang="en-GB" sz="2400" b="1" dirty="0">
                <a:solidFill>
                  <a:srgbClr val="000066"/>
                </a:solidFill>
                <a:latin typeface="Arial" pitchFamily="34" charset="0"/>
              </a:rPr>
              <a:t>  Establish two magnetron test stand</a:t>
            </a:r>
          </a:p>
          <a:p>
            <a:pPr>
              <a:spcAft>
                <a:spcPct val="25000"/>
              </a:spcAft>
              <a:buFontTx/>
              <a:buChar char="•"/>
            </a:pPr>
            <a:r>
              <a:rPr lang="en-GB" sz="2400" b="1" dirty="0">
                <a:solidFill>
                  <a:srgbClr val="000066"/>
                </a:solidFill>
                <a:latin typeface="Arial" pitchFamily="34" charset="0"/>
              </a:rPr>
              <a:t>  Develop LLRF for simultaneous phase and amplitude control</a:t>
            </a:r>
            <a:endParaRPr lang="en-US" sz="2400" b="1" dirty="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93815" y="4418383"/>
            <a:ext cx="7272703" cy="3026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200" dirty="0">
                <a:solidFill>
                  <a:srgbClr val="191966"/>
                </a:solidFill>
                <a:latin typeface="Arial" pitchFamily="34" charset="0"/>
              </a:rPr>
              <a:t>Frequency 			704 MHz</a:t>
            </a:r>
          </a:p>
          <a:p>
            <a:r>
              <a:rPr lang="en-GB" sz="2200" dirty="0">
                <a:solidFill>
                  <a:srgbClr val="191966"/>
                </a:solidFill>
                <a:latin typeface="Arial" pitchFamily="34" charset="0"/>
              </a:rPr>
              <a:t>Power				200 kW to 1 MW</a:t>
            </a:r>
          </a:p>
          <a:p>
            <a:r>
              <a:rPr lang="en-GB" sz="2200" dirty="0">
                <a:solidFill>
                  <a:srgbClr val="191966"/>
                </a:solidFill>
                <a:latin typeface="Arial" pitchFamily="34" charset="0"/>
              </a:rPr>
              <a:t>Pulse length			5</a:t>
            </a:r>
            <a:r>
              <a:rPr lang="en-GB" sz="2200" dirty="0">
                <a:solidFill>
                  <a:srgbClr val="191966"/>
                </a:solidFill>
                <a:latin typeface="Symbol" pitchFamily="18" charset="2"/>
              </a:rPr>
              <a:t>m</a:t>
            </a:r>
            <a:r>
              <a:rPr lang="en-GB" sz="2200" dirty="0">
                <a:solidFill>
                  <a:srgbClr val="191966"/>
                </a:solidFill>
                <a:latin typeface="Arial" pitchFamily="34" charset="0"/>
              </a:rPr>
              <a:t>s to 5 ms (for max power)</a:t>
            </a:r>
          </a:p>
          <a:p>
            <a:r>
              <a:rPr lang="en-GB" sz="2200" dirty="0">
                <a:solidFill>
                  <a:srgbClr val="191966"/>
                </a:solidFill>
                <a:latin typeface="Arial" pitchFamily="34" charset="0"/>
              </a:rPr>
              <a:t>Max average power 		100 kW</a:t>
            </a:r>
          </a:p>
          <a:p>
            <a:r>
              <a:rPr lang="en-GB" sz="2200" dirty="0">
                <a:solidFill>
                  <a:srgbClr val="191966"/>
                </a:solidFill>
                <a:latin typeface="Arial" pitchFamily="34" charset="0"/>
              </a:rPr>
              <a:t>Efficiency 			&gt; 90% above 500 kW</a:t>
            </a:r>
          </a:p>
          <a:p>
            <a:r>
              <a:rPr lang="en-GB" sz="2200" dirty="0">
                <a:solidFill>
                  <a:srgbClr val="191966"/>
                </a:solidFill>
                <a:latin typeface="Arial" pitchFamily="34" charset="0"/>
              </a:rPr>
              <a:t>Magnet			</a:t>
            </a:r>
            <a:r>
              <a:rPr lang="en-GB" sz="2200" dirty="0" err="1">
                <a:solidFill>
                  <a:srgbClr val="191966"/>
                </a:solidFill>
                <a:latin typeface="Arial" pitchFamily="34" charset="0"/>
              </a:rPr>
              <a:t>NyFeB</a:t>
            </a:r>
            <a:r>
              <a:rPr lang="en-GB" sz="2200" dirty="0">
                <a:solidFill>
                  <a:srgbClr val="191966"/>
                </a:solidFill>
                <a:latin typeface="Arial" pitchFamily="34" charset="0"/>
              </a:rPr>
              <a:t>  (&lt; 0.5 T)</a:t>
            </a:r>
          </a:p>
          <a:p>
            <a:r>
              <a:rPr lang="en-GB" sz="2200" dirty="0">
                <a:solidFill>
                  <a:srgbClr val="191966"/>
                </a:solidFill>
                <a:latin typeface="Arial" pitchFamily="34" charset="0"/>
              </a:rPr>
              <a:t>External Q			~ 50 (for ease of locking)</a:t>
            </a:r>
          </a:p>
          <a:p>
            <a:r>
              <a:rPr lang="en-GB" sz="2200" dirty="0">
                <a:solidFill>
                  <a:srgbClr val="191966"/>
                </a:solidFill>
                <a:latin typeface="Arial" pitchFamily="34" charset="0"/>
              </a:rPr>
              <a:t>Mechanical </a:t>
            </a:r>
            <a:r>
              <a:rPr lang="en-GB" sz="2200" dirty="0" err="1">
                <a:solidFill>
                  <a:srgbClr val="191966"/>
                </a:solidFill>
                <a:latin typeface="Arial" pitchFamily="34" charset="0"/>
              </a:rPr>
              <a:t>Tunability</a:t>
            </a:r>
            <a:r>
              <a:rPr lang="en-GB" sz="2200" dirty="0">
                <a:solidFill>
                  <a:srgbClr val="191966"/>
                </a:solidFill>
                <a:latin typeface="Arial" pitchFamily="34" charset="0"/>
              </a:rPr>
              <a:t>		~ 5 MHz</a:t>
            </a:r>
          </a:p>
          <a:p>
            <a:r>
              <a:rPr lang="en-GB" sz="2200" dirty="0">
                <a:solidFill>
                  <a:srgbClr val="191966"/>
                </a:solidFill>
                <a:latin typeface="Arial" pitchFamily="34" charset="0"/>
              </a:rPr>
              <a:t>Cathode heating		indirect and controllable</a:t>
            </a:r>
          </a:p>
          <a:p>
            <a:endParaRPr lang="en-GB" sz="2200" dirty="0"/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2010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 RF for Accelerators, Ebeltoft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330E-1375-4EC0-8BDE-B4EECAD18A76}" type="slidenum">
              <a:rPr lang="en-US"/>
              <a:pPr/>
              <a:t>5</a:t>
            </a:fld>
            <a:endParaRPr lang="en-US"/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Velocity modulation</a:t>
            </a:r>
            <a:endParaRPr lang="en-US"/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4473" y="934469"/>
            <a:ext cx="4762500" cy="5000625"/>
          </a:xfrm>
        </p:spPr>
        <p:txBody>
          <a:bodyPr/>
          <a:lstStyle/>
          <a:p>
            <a:r>
              <a:rPr lang="en-GB" sz="1400" dirty="0"/>
              <a:t>An un-modulated electron beam passes through a cavity resonator with RF input</a:t>
            </a:r>
          </a:p>
          <a:p>
            <a:r>
              <a:rPr lang="en-GB" sz="1400" dirty="0"/>
              <a:t>Electrons accelerated or retarded according to the phase of the gap voltage: Beam is </a:t>
            </a:r>
            <a:r>
              <a:rPr lang="en-GB" sz="1400" u="sng" dirty="0"/>
              <a:t>velocity modulated</a:t>
            </a:r>
            <a:r>
              <a:rPr lang="en-GB" sz="1400" dirty="0"/>
              <a:t>: </a:t>
            </a:r>
            <a:endParaRPr lang="en-GB" sz="1400" u="sng" dirty="0"/>
          </a:p>
          <a:p>
            <a:r>
              <a:rPr lang="en-GB" sz="1400" dirty="0"/>
              <a:t>As the beam drifts downstream bunches of electrons are formed as shown in the </a:t>
            </a:r>
            <a:r>
              <a:rPr lang="en-GB" sz="1400" u="sng" dirty="0"/>
              <a:t>Applegate diagram</a:t>
            </a:r>
          </a:p>
          <a:p>
            <a:r>
              <a:rPr lang="en-GB" sz="1400" dirty="0"/>
              <a:t>An output cavity placed downstream extracts RF power just as in an IOT</a:t>
            </a:r>
          </a:p>
          <a:p>
            <a:r>
              <a:rPr lang="en-GB" sz="1400" dirty="0"/>
              <a:t>This is a simple 2-cavity </a:t>
            </a:r>
            <a:r>
              <a:rPr lang="en-GB" sz="1400" u="sng" dirty="0" smtClean="0"/>
              <a:t>klystron</a:t>
            </a:r>
          </a:p>
          <a:p>
            <a:r>
              <a:rPr lang="en-GB" sz="1400" dirty="0" smtClean="0"/>
              <a:t>Conduction angle = 180° (Class B)</a:t>
            </a:r>
            <a:endParaRPr lang="en-US" sz="1400" dirty="0"/>
          </a:p>
        </p:txBody>
      </p:sp>
      <p:pic>
        <p:nvPicPr>
          <p:cNvPr id="1464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3254375"/>
            <a:ext cx="3668712" cy="2973388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14643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1125538"/>
            <a:ext cx="3876675" cy="2190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Klystrons needed are at or near the state of the art for CW</a:t>
            </a:r>
          </a:p>
          <a:p>
            <a:r>
              <a:rPr lang="en-GB" dirty="0" smtClean="0"/>
              <a:t>Efficiency is achievable</a:t>
            </a:r>
          </a:p>
          <a:p>
            <a:r>
              <a:rPr lang="en-GB" dirty="0" smtClean="0"/>
              <a:t>Pulse length </a:t>
            </a:r>
            <a:r>
              <a:rPr lang="en-GB" smtClean="0"/>
              <a:t>is achievable</a:t>
            </a:r>
            <a:endParaRPr lang="en-GB" dirty="0" smtClean="0"/>
          </a:p>
          <a:p>
            <a:r>
              <a:rPr lang="en-GB" dirty="0" smtClean="0"/>
              <a:t>MBK/depressed collectors are too complicated/no advantage</a:t>
            </a:r>
          </a:p>
          <a:p>
            <a:r>
              <a:rPr lang="en-GB" dirty="0" smtClean="0"/>
              <a:t>Regulating power with beam voltage is best </a:t>
            </a:r>
          </a:p>
          <a:p>
            <a:pPr>
              <a:buNone/>
            </a:pPr>
            <a:r>
              <a:rPr lang="en-GB" dirty="0" smtClean="0"/>
              <a:t>but</a:t>
            </a:r>
          </a:p>
          <a:p>
            <a:r>
              <a:rPr lang="en-GB" dirty="0" smtClean="0"/>
              <a:t>Modulation anodes look interesting from a number of directions</a:t>
            </a:r>
          </a:p>
          <a:p>
            <a:r>
              <a:rPr lang="en-GB" dirty="0" smtClean="0"/>
              <a:t>Magnetrons could be interesting for the future/ the test stand.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E254-9B9E-4A19-B4AC-BB815820806D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2010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 RF for Accelerators, Ebeltoft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29A93-1C11-4427-A15A-3B2330B7C2B7}" type="slidenum">
              <a:rPr lang="en-US"/>
              <a:pPr/>
              <a:t>6</a:t>
            </a:fld>
            <a:endParaRPr lang="en-US"/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Multi-cavity klystron</a:t>
            </a:r>
            <a:endParaRPr lang="en-US"/>
          </a:p>
        </p:txBody>
      </p:sp>
      <p:sp>
        <p:nvSpPr>
          <p:cNvPr id="15360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25538"/>
            <a:ext cx="2674938" cy="467995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sz="1400" dirty="0"/>
              <a:t>Additional cavities are used to increase gain, efficiency and </a:t>
            </a:r>
            <a:r>
              <a:rPr lang="en-GB" sz="1400" dirty="0" err="1"/>
              <a:t>bandwith</a:t>
            </a:r>
            <a:endParaRPr lang="en-GB" sz="1400" dirty="0"/>
          </a:p>
          <a:p>
            <a:pPr>
              <a:lnSpc>
                <a:spcPct val="110000"/>
              </a:lnSpc>
            </a:pPr>
            <a:r>
              <a:rPr lang="en-GB" sz="1400" dirty="0"/>
              <a:t>Bunches are formed by the first (N-1) cavities</a:t>
            </a:r>
          </a:p>
          <a:p>
            <a:pPr>
              <a:lnSpc>
                <a:spcPct val="110000"/>
              </a:lnSpc>
            </a:pPr>
            <a:r>
              <a:rPr lang="en-GB" sz="1400" dirty="0"/>
              <a:t>Power is extracted by the N</a:t>
            </a:r>
            <a:r>
              <a:rPr lang="en-GB" sz="1400" baseline="30000" dirty="0"/>
              <a:t>th</a:t>
            </a:r>
            <a:r>
              <a:rPr lang="en-GB" sz="1400" dirty="0"/>
              <a:t> cavity</a:t>
            </a:r>
            <a:endParaRPr lang="en-US" sz="1400" dirty="0"/>
          </a:p>
          <a:p>
            <a:pPr>
              <a:lnSpc>
                <a:spcPct val="110000"/>
              </a:lnSpc>
            </a:pPr>
            <a:r>
              <a:rPr lang="en-GB" sz="1400" dirty="0"/>
              <a:t>Electron gun is a space-charge limited diode with </a:t>
            </a:r>
            <a:r>
              <a:rPr lang="en-GB" sz="1400" u="sng" dirty="0" err="1"/>
              <a:t>perveance</a:t>
            </a:r>
            <a:r>
              <a:rPr lang="en-GB" sz="1400" dirty="0"/>
              <a:t> given by</a:t>
            </a:r>
          </a:p>
          <a:p>
            <a:pPr>
              <a:lnSpc>
                <a:spcPct val="110000"/>
              </a:lnSpc>
            </a:pPr>
            <a:endParaRPr lang="en-GB" sz="1400" dirty="0"/>
          </a:p>
          <a:p>
            <a:pPr>
              <a:lnSpc>
                <a:spcPct val="110000"/>
              </a:lnSpc>
            </a:pPr>
            <a:endParaRPr lang="en-GB" sz="1400" dirty="0"/>
          </a:p>
          <a:p>
            <a:pPr>
              <a:lnSpc>
                <a:spcPct val="110000"/>
              </a:lnSpc>
            </a:pPr>
            <a:r>
              <a:rPr lang="en-GB" sz="1400" dirty="0"/>
              <a:t>K </a:t>
            </a:r>
            <a:r>
              <a:rPr lang="en-US" sz="1400" dirty="0"/>
              <a:t>× 10</a:t>
            </a:r>
            <a:r>
              <a:rPr lang="en-US" sz="1400" baseline="30000" dirty="0"/>
              <a:t>6</a:t>
            </a:r>
            <a:r>
              <a:rPr lang="en-GB" sz="1400" dirty="0"/>
              <a:t> is typically 0.5 - 2.0 </a:t>
            </a:r>
          </a:p>
          <a:p>
            <a:pPr>
              <a:lnSpc>
                <a:spcPct val="110000"/>
              </a:lnSpc>
            </a:pPr>
            <a:r>
              <a:rPr lang="en-GB" sz="1400" dirty="0"/>
              <a:t>Beam is confined by an axial magnetic field</a:t>
            </a:r>
          </a:p>
        </p:txBody>
      </p:sp>
      <p:pic>
        <p:nvPicPr>
          <p:cNvPr id="15360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981075"/>
            <a:ext cx="5040312" cy="227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07" name="Picture 7" descr="klystron-21"/>
          <p:cNvPicPr>
            <a:picLocks noChangeAspect="1" noChangeArrowheads="1"/>
          </p:cNvPicPr>
          <p:nvPr/>
        </p:nvPicPr>
        <p:blipFill>
          <a:blip r:embed="rId4" cstate="print"/>
          <a:srcRect t="16754" r="2045" b="-369"/>
          <a:stretch>
            <a:fillRect/>
          </a:stretch>
        </p:blipFill>
        <p:spPr bwMode="auto">
          <a:xfrm>
            <a:off x="3419475" y="3194050"/>
            <a:ext cx="5016500" cy="3349625"/>
          </a:xfrm>
          <a:prstGeom prst="rect">
            <a:avLst/>
          </a:prstGeom>
          <a:noFill/>
        </p:spPr>
      </p:pic>
      <p:graphicFrame>
        <p:nvGraphicFramePr>
          <p:cNvPr id="153608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890588" y="3836988"/>
          <a:ext cx="719137" cy="617537"/>
        </p:xfrm>
        <a:graphic>
          <a:graphicData uri="http://schemas.openxmlformats.org/presentationml/2006/ole">
            <p:oleObj spid="_x0000_s153608" name="Equation" r:id="rId5" imgW="901440" imgH="774360" progId="">
              <p:embed/>
            </p:oleObj>
          </a:graphicData>
        </a:graphic>
      </p:graphicFrame>
      <p:sp>
        <p:nvSpPr>
          <p:cNvPr id="153610" name="Text Box 10"/>
          <p:cNvSpPr txBox="1">
            <a:spLocks noChangeArrowheads="1"/>
          </p:cNvSpPr>
          <p:nvPr/>
        </p:nvSpPr>
        <p:spPr bwMode="auto">
          <a:xfrm>
            <a:off x="5508625" y="6021388"/>
            <a:ext cx="2808288" cy="2540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1000" baseline="0">
                <a:solidFill>
                  <a:schemeClr val="tx1"/>
                </a:solidFill>
              </a:rPr>
              <a:t>Photo courtesy of Thales Electron Devices</a:t>
            </a:r>
            <a:endParaRPr lang="en-US" sz="1000" baseline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Efficiency and </a:t>
            </a:r>
            <a:r>
              <a:rPr lang="en-GB" dirty="0" err="1" smtClean="0"/>
              <a:t>Perveance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70847" y="1139185"/>
            <a:ext cx="8229600" cy="500062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Second harmonic cavity used to increase bunching</a:t>
            </a:r>
          </a:p>
          <a:p>
            <a:pPr>
              <a:lnSpc>
                <a:spcPct val="100000"/>
              </a:lnSpc>
            </a:pPr>
            <a:r>
              <a:rPr lang="en-GB" dirty="0" smtClean="0"/>
              <a:t>Maximum possible efficiency with second harmonic cavity is approximately</a:t>
            </a:r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5DF18-63AF-40D9-B2B6-021F72D3B09A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8" name="Object 11"/>
          <p:cNvGraphicFramePr>
            <a:graphicFrameLocks noChangeAspect="1"/>
          </p:cNvGraphicFramePr>
          <p:nvPr/>
        </p:nvGraphicFramePr>
        <p:xfrm>
          <a:off x="804691" y="2589648"/>
          <a:ext cx="2376487" cy="384175"/>
        </p:xfrm>
        <a:graphic>
          <a:graphicData uri="http://schemas.openxmlformats.org/presentationml/2006/ole">
            <p:oleObj spid="_x0000_s251906" name="Equation" r:id="rId3" imgW="1879560" imgH="304560" progId="">
              <p:embed/>
            </p:oleObj>
          </a:graphicData>
        </a:graphic>
      </p:graphicFrame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2811" y="2988312"/>
            <a:ext cx="2258633" cy="57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5" cstate="print"/>
          <a:srcRect b="12670"/>
          <a:stretch>
            <a:fillRect/>
          </a:stretch>
        </p:blipFill>
        <p:spPr bwMode="auto">
          <a:xfrm>
            <a:off x="4563610" y="2253562"/>
            <a:ext cx="3875348" cy="2841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2010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 RF for Accelerators, Ebeltoft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309B4-2D8A-49F5-A3A9-380676E39B81}" type="slidenum">
              <a:rPr lang="en-US"/>
              <a:pPr/>
              <a:t>8</a:t>
            </a:fld>
            <a:endParaRPr lang="en-US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Typical Applegate diagram</a:t>
            </a:r>
            <a:endParaRPr lang="en-US"/>
          </a:p>
        </p:txBody>
      </p:sp>
      <p:sp>
        <p:nvSpPr>
          <p:cNvPr id="97297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6011863" y="1341438"/>
            <a:ext cx="2674937" cy="4103687"/>
          </a:xfrm>
        </p:spPr>
        <p:txBody>
          <a:bodyPr/>
          <a:lstStyle/>
          <a:p>
            <a:r>
              <a:rPr lang="en-GB" sz="1400"/>
              <a:t>Distance and time axes exchanged</a:t>
            </a:r>
          </a:p>
          <a:p>
            <a:r>
              <a:rPr lang="en-GB" sz="1400"/>
              <a:t>Average beam velocity subtracted</a:t>
            </a:r>
          </a:p>
          <a:p>
            <a:r>
              <a:rPr lang="en-GB" sz="1400"/>
              <a:t>Intermediate cavities detuned to maximise bunching</a:t>
            </a:r>
          </a:p>
          <a:p>
            <a:r>
              <a:rPr lang="en-GB" sz="1400"/>
              <a:t>Cavity 3 is a second harmonic cavity</a:t>
            </a:r>
          </a:p>
          <a:p>
            <a:r>
              <a:rPr lang="en-GB" sz="1400"/>
              <a:t>Space-charge repulsion in last drift section limits bunching</a:t>
            </a:r>
          </a:p>
          <a:p>
            <a:r>
              <a:rPr lang="en-GB" sz="1400"/>
              <a:t>Electrons enter output gap with energy ~ V</a:t>
            </a:r>
            <a:r>
              <a:rPr lang="en-GB" sz="1400" baseline="-25000"/>
              <a:t>0</a:t>
            </a:r>
            <a:endParaRPr lang="en-US" sz="1400"/>
          </a:p>
        </p:txBody>
      </p:sp>
      <p:pic>
        <p:nvPicPr>
          <p:cNvPr id="97296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125538"/>
            <a:ext cx="5489575" cy="546100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97298" name="Text Box 18"/>
          <p:cNvSpPr txBox="1">
            <a:spLocks noChangeArrowheads="1"/>
          </p:cNvSpPr>
          <p:nvPr/>
        </p:nvSpPr>
        <p:spPr bwMode="auto">
          <a:xfrm>
            <a:off x="6011863" y="5661025"/>
            <a:ext cx="2808287" cy="2540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  <a:buFontTx/>
              <a:buNone/>
            </a:pPr>
            <a:r>
              <a:rPr lang="en-GB" sz="1000" baseline="0">
                <a:solidFill>
                  <a:schemeClr val="tx1"/>
                </a:solidFill>
              </a:rPr>
              <a:t>Image courtesy of Thales Electron Devices</a:t>
            </a:r>
            <a:endParaRPr lang="en-US" sz="1000" baseline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78648" y="872124"/>
            <a:ext cx="1673856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 smtClean="0"/>
              <a:t>2nd Harmonic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rot="5400000">
            <a:off x="3193576" y="1187355"/>
            <a:ext cx="191069" cy="1588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rot="5400000">
            <a:off x="3036629" y="1166883"/>
            <a:ext cx="354841" cy="1365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Harmonic Cavity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70s Klystron (805MHz 1.25MW) with a </a:t>
            </a:r>
            <a:r>
              <a:rPr lang="en-GB" dirty="0" err="1" smtClean="0"/>
              <a:t>detunable</a:t>
            </a:r>
            <a:r>
              <a:rPr lang="en-GB" dirty="0" smtClean="0"/>
              <a:t> second harmonic cavity</a:t>
            </a:r>
          </a:p>
          <a:p>
            <a:pPr lvl="1"/>
            <a:r>
              <a:rPr lang="en-GB" dirty="0" smtClean="0"/>
              <a:t>With 2</a:t>
            </a:r>
            <a:r>
              <a:rPr lang="en-GB" baseline="30000" dirty="0" smtClean="0"/>
              <a:t>nd</a:t>
            </a:r>
            <a:r>
              <a:rPr lang="en-GB" dirty="0" smtClean="0"/>
              <a:t> Harmonic </a:t>
            </a:r>
            <a:r>
              <a:rPr lang="en-GB" b="1" dirty="0" smtClean="0"/>
              <a:t>57.4%</a:t>
            </a:r>
          </a:p>
          <a:p>
            <a:pPr lvl="1"/>
            <a:r>
              <a:rPr lang="en-GB" dirty="0" smtClean="0"/>
              <a:t>Without 2</a:t>
            </a:r>
            <a:r>
              <a:rPr lang="en-GB" baseline="30000" dirty="0" smtClean="0"/>
              <a:t>nd</a:t>
            </a:r>
            <a:r>
              <a:rPr lang="en-GB" dirty="0" smtClean="0"/>
              <a:t> Harmonic </a:t>
            </a:r>
            <a:r>
              <a:rPr lang="en-GB" b="1" dirty="0" smtClean="0"/>
              <a:t>52.9%</a:t>
            </a:r>
            <a:endParaRPr lang="en-GB" dirty="0" smtClean="0"/>
          </a:p>
          <a:p>
            <a:pPr>
              <a:buNone/>
            </a:pPr>
            <a:r>
              <a:rPr lang="en-GB" sz="1400" dirty="0" smtClean="0"/>
              <a:t>HIGH PERFORMANCE KLYSTRONS FOR ACCELERATOR APPLICATIONS, By Paul J. </a:t>
            </a:r>
            <a:r>
              <a:rPr lang="en-GB" sz="1400" dirty="0" err="1" smtClean="0"/>
              <a:t>Tallerico</a:t>
            </a:r>
            <a:endParaRPr lang="en-GB" sz="1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Workshop June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C787E-9B61-4425-8207-2E13F38CBC8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Default Design">
  <a:themeElements>
    <a:clrScheme name="3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800" b="0" i="0" u="none" strike="noStrike" cap="none" normalizeH="0" baseline="30000" smtClean="0">
            <a:ln>
              <a:noFill/>
            </a:ln>
            <a:solidFill>
              <a:srgbClr val="00649D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800" b="0" i="0" u="none" strike="noStrike" cap="none" normalizeH="0" baseline="30000" smtClean="0">
            <a:ln>
              <a:noFill/>
            </a:ln>
            <a:solidFill>
              <a:srgbClr val="00649D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3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9835</TotalTime>
  <Words>2570</Words>
  <Application>Microsoft Office PowerPoint</Application>
  <PresentationFormat>On-screen Show (4:3)</PresentationFormat>
  <Paragraphs>742</Paragraphs>
  <Slides>51</Slides>
  <Notes>12</Notes>
  <HiddenSlides>7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51</vt:i4>
      </vt:variant>
    </vt:vector>
  </HeadingPairs>
  <TitlesOfParts>
    <vt:vector size="54" baseType="lpstr">
      <vt:lpstr>3_Default Design</vt:lpstr>
      <vt:lpstr>Equation</vt:lpstr>
      <vt:lpstr>Chart</vt:lpstr>
      <vt:lpstr>RF Power Generation With Klystrons amongst other things</vt:lpstr>
      <vt:lpstr>Slide 2</vt:lpstr>
      <vt:lpstr>IOT</vt:lpstr>
      <vt:lpstr>IOT Output gap</vt:lpstr>
      <vt:lpstr>Velocity modulation</vt:lpstr>
      <vt:lpstr>Multi-cavity klystron</vt:lpstr>
      <vt:lpstr>Efficiency and Perveance</vt:lpstr>
      <vt:lpstr>Typical Applegate diagram</vt:lpstr>
      <vt:lpstr>2nd Harmonic Cavity</vt:lpstr>
      <vt:lpstr>Why not 100% Efficient</vt:lpstr>
      <vt:lpstr>Saturation</vt:lpstr>
      <vt:lpstr>Transfer Curve</vt:lpstr>
      <vt:lpstr>Effect of output match</vt:lpstr>
      <vt:lpstr>Clever things</vt:lpstr>
      <vt:lpstr>Klystron performance limited by:</vt:lpstr>
      <vt:lpstr>Lifetime</vt:lpstr>
      <vt:lpstr>Multipactor discharge</vt:lpstr>
      <vt:lpstr>ESS Specification</vt:lpstr>
      <vt:lpstr>Klystron Technology Limitations</vt:lpstr>
      <vt:lpstr>Klystrons: State of the art</vt:lpstr>
      <vt:lpstr>Existing Klystrons LEDA (e2v K3510L)</vt:lpstr>
      <vt:lpstr>Existing Klystrons SACLAY (CPI VPK 7952B)</vt:lpstr>
      <vt:lpstr>Existing Klystrons SACLAY (CPI VPK 7952C)</vt:lpstr>
      <vt:lpstr>Existing Klystrons SNS (VKP-8291A)</vt:lpstr>
      <vt:lpstr>Yields</vt:lpstr>
      <vt:lpstr>Existing Klystrons SNS (VKP-8291B)</vt:lpstr>
      <vt:lpstr>Incremental spec change</vt:lpstr>
      <vt:lpstr>Pulse length</vt:lpstr>
      <vt:lpstr>Breakdown vs pulse length</vt:lpstr>
      <vt:lpstr>Modulator</vt:lpstr>
      <vt:lpstr>Modulator pulse compared to RF pulse</vt:lpstr>
      <vt:lpstr>Underrating a tube</vt:lpstr>
      <vt:lpstr>Efficiency</vt:lpstr>
      <vt:lpstr>Underrate the tube</vt:lpstr>
      <vt:lpstr>Modulating Anode</vt:lpstr>
      <vt:lpstr>1. Reduce current</vt:lpstr>
      <vt:lpstr>2. Pulse gun</vt:lpstr>
      <vt:lpstr>3. Modulate tube gain</vt:lpstr>
      <vt:lpstr>Failures (on an adventurous klystron)</vt:lpstr>
      <vt:lpstr>Any other options?</vt:lpstr>
      <vt:lpstr>State of the art</vt:lpstr>
      <vt:lpstr>Don’t forget the IOT!</vt:lpstr>
      <vt:lpstr>Accelerator klystrons</vt:lpstr>
      <vt:lpstr>Magnetrons</vt:lpstr>
      <vt:lpstr>Proof of principle</vt:lpstr>
      <vt:lpstr>SCRF cavity powered with magnetron</vt:lpstr>
      <vt:lpstr>Layout using two magnetrons per cavity</vt:lpstr>
      <vt:lpstr>Layout using one magnetron per cavity</vt:lpstr>
      <vt:lpstr>Next Steps</vt:lpstr>
      <vt:lpstr>Conclusions</vt:lpstr>
      <vt:lpstr>Slide 51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Power Sources</dc:title>
  <dc:creator>R.Carter</dc:creator>
  <cp:lastModifiedBy>Chris Lingwood</cp:lastModifiedBy>
  <cp:revision>156</cp:revision>
  <cp:lastPrinted>2000-05-09T15:04:58Z</cp:lastPrinted>
  <dcterms:created xsi:type="dcterms:W3CDTF">1995-06-17T23:31:02Z</dcterms:created>
  <dcterms:modified xsi:type="dcterms:W3CDTF">2011-12-14T07:21:25Z</dcterms:modified>
</cp:coreProperties>
</file>