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89" r:id="rId3"/>
    <p:sldId id="258" r:id="rId4"/>
    <p:sldId id="303" r:id="rId5"/>
    <p:sldId id="290" r:id="rId6"/>
    <p:sldId id="264" r:id="rId7"/>
    <p:sldId id="281" r:id="rId8"/>
    <p:sldId id="291" r:id="rId9"/>
    <p:sldId id="292" r:id="rId10"/>
    <p:sldId id="299" r:id="rId11"/>
    <p:sldId id="293" r:id="rId12"/>
    <p:sldId id="282" r:id="rId13"/>
    <p:sldId id="273" r:id="rId14"/>
    <p:sldId id="275" r:id="rId15"/>
    <p:sldId id="276" r:id="rId16"/>
    <p:sldId id="277" r:id="rId17"/>
    <p:sldId id="278" r:id="rId18"/>
    <p:sldId id="279" r:id="rId19"/>
    <p:sldId id="280" r:id="rId20"/>
    <p:sldId id="307" r:id="rId21"/>
    <p:sldId id="308" r:id="rId22"/>
    <p:sldId id="309" r:id="rId23"/>
    <p:sldId id="312" r:id="rId24"/>
    <p:sldId id="311" r:id="rId2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794" autoAdjust="0"/>
    <p:restoredTop sz="94660"/>
  </p:normalViewPr>
  <p:slideViewPr>
    <p:cSldViewPr>
      <p:cViewPr varScale="1">
        <p:scale>
          <a:sx n="111" d="100"/>
          <a:sy n="111" d="100"/>
        </p:scale>
        <p:origin x="-174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v-SE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8750259991086021"/>
          <c:y val="8.942191937129168E-2"/>
          <c:w val="0.75378670826523997"/>
          <c:h val="0.8241093499676051"/>
        </c:manualLayout>
      </c:layout>
      <c:scatterChart>
        <c:scatterStyle val="lineMarker"/>
        <c:varyColors val="0"/>
        <c:ser>
          <c:idx val="5"/>
          <c:order val="8"/>
          <c:tx>
            <c:strRef>
              <c:f>Sheet1!$C$8</c:f>
              <c:strCache>
                <c:ptCount val="1"/>
                <c:pt idx="0">
                  <c:v>Transistors</c:v>
                </c:pt>
              </c:strCache>
            </c:strRef>
          </c:tx>
          <c:marker>
            <c:symbol val="none"/>
          </c:marker>
          <c:xVal>
            <c:numRef>
              <c:f>Sheet1!$B$9:$B$12</c:f>
              <c:numCache>
                <c:formatCode>General</c:formatCode>
                <c:ptCount val="4"/>
                <c:pt idx="0">
                  <c:v>10</c:v>
                </c:pt>
                <c:pt idx="1">
                  <c:v>352</c:v>
                </c:pt>
                <c:pt idx="2">
                  <c:v>1000</c:v>
                </c:pt>
                <c:pt idx="3">
                  <c:v>3000</c:v>
                </c:pt>
              </c:numCache>
            </c:numRef>
          </c:xVal>
          <c:yVal>
            <c:numRef>
              <c:f>Sheet1!$C$9:$C$12</c:f>
              <c:numCache>
                <c:formatCode>General</c:formatCode>
                <c:ptCount val="4"/>
                <c:pt idx="0">
                  <c:v>1.2</c:v>
                </c:pt>
                <c:pt idx="1">
                  <c:v>0.33000000000000296</c:v>
                </c:pt>
                <c:pt idx="2">
                  <c:v>0.12000000000000002</c:v>
                </c:pt>
                <c:pt idx="3">
                  <c:v>2.0000000000000046E-2</c:v>
                </c:pt>
              </c:numCache>
            </c:numRef>
          </c:yVal>
          <c:smooth val="0"/>
        </c:ser>
        <c:ser>
          <c:idx val="12"/>
          <c:order val="9"/>
          <c:tx>
            <c:strRef>
              <c:f>Sheet1!$C$14</c:f>
              <c:strCache>
                <c:ptCount val="1"/>
                <c:pt idx="0">
                  <c:v>Klystrons</c:v>
                </c:pt>
              </c:strCache>
            </c:strRef>
          </c:tx>
          <c:marker>
            <c:symbol val="none"/>
          </c:marker>
          <c:xVal>
            <c:numRef>
              <c:f>Sheet1!$B$15:$B$20</c:f>
              <c:numCache>
                <c:formatCode>General</c:formatCode>
                <c:ptCount val="6"/>
                <c:pt idx="0">
                  <c:v>350</c:v>
                </c:pt>
                <c:pt idx="1">
                  <c:v>500</c:v>
                </c:pt>
                <c:pt idx="2">
                  <c:v>700</c:v>
                </c:pt>
                <c:pt idx="3">
                  <c:v>2450</c:v>
                </c:pt>
                <c:pt idx="4">
                  <c:v>8510</c:v>
                </c:pt>
                <c:pt idx="5">
                  <c:v>85100</c:v>
                </c:pt>
              </c:numCache>
            </c:numRef>
          </c:xVal>
          <c:yVal>
            <c:numRef>
              <c:f>Sheet1!$C$15:$C$20</c:f>
              <c:numCache>
                <c:formatCode>General</c:formatCode>
                <c:ptCount val="6"/>
                <c:pt idx="0">
                  <c:v>1300</c:v>
                </c:pt>
                <c:pt idx="1">
                  <c:v>1200</c:v>
                </c:pt>
                <c:pt idx="2">
                  <c:v>1000</c:v>
                </c:pt>
                <c:pt idx="3">
                  <c:v>500</c:v>
                </c:pt>
                <c:pt idx="4">
                  <c:v>250</c:v>
                </c:pt>
                <c:pt idx="5">
                  <c:v>2.5</c:v>
                </c:pt>
              </c:numCache>
            </c:numRef>
          </c:yVal>
          <c:smooth val="0"/>
        </c:ser>
        <c:ser>
          <c:idx val="13"/>
          <c:order val="10"/>
          <c:tx>
            <c:strRef>
              <c:f>Sheet1!$A$22</c:f>
              <c:strCache>
                <c:ptCount val="1"/>
                <c:pt idx="0">
                  <c:v>Grid tubes</c:v>
                </c:pt>
              </c:strCache>
            </c:strRef>
          </c:tx>
          <c:marker>
            <c:symbol val="none"/>
          </c:marker>
          <c:xVal>
            <c:numRef>
              <c:f>Sheet1!$B$22:$B$25</c:f>
              <c:numCache>
                <c:formatCode>General</c:formatCode>
                <c:ptCount val="4"/>
                <c:pt idx="0">
                  <c:v>10</c:v>
                </c:pt>
                <c:pt idx="1">
                  <c:v>80</c:v>
                </c:pt>
                <c:pt idx="2">
                  <c:v>200</c:v>
                </c:pt>
                <c:pt idx="3">
                  <c:v>860</c:v>
                </c:pt>
              </c:numCache>
            </c:numRef>
          </c:xVal>
          <c:yVal>
            <c:numRef>
              <c:f>Sheet1!$C$22:$C$25</c:f>
              <c:numCache>
                <c:formatCode>General</c:formatCode>
                <c:ptCount val="4"/>
                <c:pt idx="0">
                  <c:v>6000</c:v>
                </c:pt>
                <c:pt idx="1">
                  <c:v>2800</c:v>
                </c:pt>
                <c:pt idx="2">
                  <c:v>1000</c:v>
                </c:pt>
                <c:pt idx="3">
                  <c:v>18</c:v>
                </c:pt>
              </c:numCache>
            </c:numRef>
          </c:yVal>
          <c:smooth val="0"/>
        </c:ser>
        <c:ser>
          <c:idx val="14"/>
          <c:order val="11"/>
          <c:tx>
            <c:strRef>
              <c:f>Sheet1!$A$30</c:f>
              <c:strCache>
                <c:ptCount val="1"/>
                <c:pt idx="0">
                  <c:v>IOTs</c:v>
                </c:pt>
              </c:strCache>
            </c:strRef>
          </c:tx>
          <c:marker>
            <c:symbol val="none"/>
          </c:marker>
          <c:xVal>
            <c:numRef>
              <c:f>Sheet1!$B$30:$B$32</c:f>
              <c:numCache>
                <c:formatCode>General</c:formatCode>
                <c:ptCount val="3"/>
                <c:pt idx="0">
                  <c:v>500</c:v>
                </c:pt>
                <c:pt idx="1">
                  <c:v>860</c:v>
                </c:pt>
                <c:pt idx="2">
                  <c:v>1300</c:v>
                </c:pt>
              </c:numCache>
            </c:numRef>
          </c:xVal>
          <c:yVal>
            <c:numRef>
              <c:f>Sheet1!$C$30:$C$32</c:f>
              <c:numCache>
                <c:formatCode>General</c:formatCode>
                <c:ptCount val="3"/>
                <c:pt idx="0">
                  <c:v>80</c:v>
                </c:pt>
                <c:pt idx="1">
                  <c:v>31</c:v>
                </c:pt>
                <c:pt idx="2">
                  <c:v>15</c:v>
                </c:pt>
              </c:numCache>
            </c:numRef>
          </c:yVal>
          <c:smooth val="0"/>
        </c:ser>
        <c:ser>
          <c:idx val="15"/>
          <c:order val="12"/>
          <c:tx>
            <c:strRef>
              <c:f>Sheet1!$C$8</c:f>
              <c:strCache>
                <c:ptCount val="1"/>
                <c:pt idx="0">
                  <c:v>Transistors</c:v>
                </c:pt>
              </c:strCache>
            </c:strRef>
          </c:tx>
          <c:marker>
            <c:symbol val="none"/>
          </c:marker>
          <c:xVal>
            <c:numRef>
              <c:f>Sheet1!$B$9:$B$12</c:f>
              <c:numCache>
                <c:formatCode>General</c:formatCode>
                <c:ptCount val="4"/>
                <c:pt idx="0">
                  <c:v>10</c:v>
                </c:pt>
                <c:pt idx="1">
                  <c:v>352</c:v>
                </c:pt>
                <c:pt idx="2">
                  <c:v>1000</c:v>
                </c:pt>
                <c:pt idx="3">
                  <c:v>3000</c:v>
                </c:pt>
              </c:numCache>
            </c:numRef>
          </c:xVal>
          <c:yVal>
            <c:numRef>
              <c:f>Sheet1!$C$9:$C$12</c:f>
              <c:numCache>
                <c:formatCode>General</c:formatCode>
                <c:ptCount val="4"/>
                <c:pt idx="0">
                  <c:v>1.2</c:v>
                </c:pt>
                <c:pt idx="1">
                  <c:v>0.33000000000000296</c:v>
                </c:pt>
                <c:pt idx="2">
                  <c:v>0.12000000000000002</c:v>
                </c:pt>
                <c:pt idx="3">
                  <c:v>2.0000000000000046E-2</c:v>
                </c:pt>
              </c:numCache>
            </c:numRef>
          </c:yVal>
          <c:smooth val="0"/>
        </c:ser>
        <c:ser>
          <c:idx val="17"/>
          <c:order val="13"/>
          <c:tx>
            <c:strRef>
              <c:f>Sheet1!$C$14</c:f>
              <c:strCache>
                <c:ptCount val="1"/>
                <c:pt idx="0">
                  <c:v>Klystrons</c:v>
                </c:pt>
              </c:strCache>
            </c:strRef>
          </c:tx>
          <c:marker>
            <c:symbol val="none"/>
          </c:marker>
          <c:xVal>
            <c:numRef>
              <c:f>Sheet1!$B$15:$B$20</c:f>
              <c:numCache>
                <c:formatCode>General</c:formatCode>
                <c:ptCount val="6"/>
                <c:pt idx="0">
                  <c:v>350</c:v>
                </c:pt>
                <c:pt idx="1">
                  <c:v>500</c:v>
                </c:pt>
                <c:pt idx="2">
                  <c:v>700</c:v>
                </c:pt>
                <c:pt idx="3">
                  <c:v>2450</c:v>
                </c:pt>
                <c:pt idx="4">
                  <c:v>8510</c:v>
                </c:pt>
                <c:pt idx="5">
                  <c:v>85100</c:v>
                </c:pt>
              </c:numCache>
            </c:numRef>
          </c:xVal>
          <c:yVal>
            <c:numRef>
              <c:f>Sheet1!$C$15:$C$20</c:f>
              <c:numCache>
                <c:formatCode>General</c:formatCode>
                <c:ptCount val="6"/>
                <c:pt idx="0">
                  <c:v>1300</c:v>
                </c:pt>
                <c:pt idx="1">
                  <c:v>1200</c:v>
                </c:pt>
                <c:pt idx="2">
                  <c:v>1000</c:v>
                </c:pt>
                <c:pt idx="3">
                  <c:v>500</c:v>
                </c:pt>
                <c:pt idx="4">
                  <c:v>250</c:v>
                </c:pt>
                <c:pt idx="5">
                  <c:v>2.5</c:v>
                </c:pt>
              </c:numCache>
            </c:numRef>
          </c:yVal>
          <c:smooth val="0"/>
        </c:ser>
        <c:ser>
          <c:idx val="18"/>
          <c:order val="14"/>
          <c:tx>
            <c:strRef>
              <c:f>Sheet1!$A$22</c:f>
              <c:strCache>
                <c:ptCount val="1"/>
                <c:pt idx="0">
                  <c:v>Grid tubes</c:v>
                </c:pt>
              </c:strCache>
            </c:strRef>
          </c:tx>
          <c:marker>
            <c:symbol val="none"/>
          </c:marker>
          <c:xVal>
            <c:numRef>
              <c:f>Sheet1!$B$22:$B$25</c:f>
              <c:numCache>
                <c:formatCode>General</c:formatCode>
                <c:ptCount val="4"/>
                <c:pt idx="0">
                  <c:v>10</c:v>
                </c:pt>
                <c:pt idx="1">
                  <c:v>80</c:v>
                </c:pt>
                <c:pt idx="2">
                  <c:v>200</c:v>
                </c:pt>
                <c:pt idx="3">
                  <c:v>860</c:v>
                </c:pt>
              </c:numCache>
            </c:numRef>
          </c:xVal>
          <c:yVal>
            <c:numRef>
              <c:f>Sheet1!$C$22:$C$25</c:f>
              <c:numCache>
                <c:formatCode>General</c:formatCode>
                <c:ptCount val="4"/>
                <c:pt idx="0">
                  <c:v>6000</c:v>
                </c:pt>
                <c:pt idx="1">
                  <c:v>2800</c:v>
                </c:pt>
                <c:pt idx="2">
                  <c:v>1000</c:v>
                </c:pt>
                <c:pt idx="3">
                  <c:v>18</c:v>
                </c:pt>
              </c:numCache>
            </c:numRef>
          </c:yVal>
          <c:smooth val="0"/>
        </c:ser>
        <c:ser>
          <c:idx val="19"/>
          <c:order val="15"/>
          <c:tx>
            <c:strRef>
              <c:f>Sheet1!$A$30</c:f>
              <c:strCache>
                <c:ptCount val="1"/>
                <c:pt idx="0">
                  <c:v>IOTs</c:v>
                </c:pt>
              </c:strCache>
            </c:strRef>
          </c:tx>
          <c:marker>
            <c:symbol val="none"/>
          </c:marker>
          <c:xVal>
            <c:numRef>
              <c:f>Sheet1!$B$30:$B$32</c:f>
              <c:numCache>
                <c:formatCode>General</c:formatCode>
                <c:ptCount val="3"/>
                <c:pt idx="0">
                  <c:v>500</c:v>
                </c:pt>
                <c:pt idx="1">
                  <c:v>860</c:v>
                </c:pt>
                <c:pt idx="2">
                  <c:v>1300</c:v>
                </c:pt>
              </c:numCache>
            </c:numRef>
          </c:xVal>
          <c:yVal>
            <c:numRef>
              <c:f>Sheet1!$C$30:$C$32</c:f>
              <c:numCache>
                <c:formatCode>General</c:formatCode>
                <c:ptCount val="3"/>
                <c:pt idx="0">
                  <c:v>80</c:v>
                </c:pt>
                <c:pt idx="1">
                  <c:v>31</c:v>
                </c:pt>
                <c:pt idx="2">
                  <c:v>15</c:v>
                </c:pt>
              </c:numCache>
            </c:numRef>
          </c:yVal>
          <c:smooth val="0"/>
        </c:ser>
        <c:ser>
          <c:idx val="6"/>
          <c:order val="4"/>
          <c:tx>
            <c:strRef>
              <c:f>Sheet1!$C$8</c:f>
              <c:strCache>
                <c:ptCount val="1"/>
                <c:pt idx="0">
                  <c:v>Transistors</c:v>
                </c:pt>
              </c:strCache>
            </c:strRef>
          </c:tx>
          <c:marker>
            <c:symbol val="none"/>
          </c:marker>
          <c:xVal>
            <c:numRef>
              <c:f>Sheet1!$B$9:$B$12</c:f>
              <c:numCache>
                <c:formatCode>General</c:formatCode>
                <c:ptCount val="4"/>
                <c:pt idx="0">
                  <c:v>10</c:v>
                </c:pt>
                <c:pt idx="1">
                  <c:v>352</c:v>
                </c:pt>
                <c:pt idx="2">
                  <c:v>1000</c:v>
                </c:pt>
                <c:pt idx="3">
                  <c:v>3000</c:v>
                </c:pt>
              </c:numCache>
            </c:numRef>
          </c:xVal>
          <c:yVal>
            <c:numRef>
              <c:f>Sheet1!$C$9:$C$12</c:f>
              <c:numCache>
                <c:formatCode>General</c:formatCode>
                <c:ptCount val="4"/>
                <c:pt idx="0">
                  <c:v>1.2</c:v>
                </c:pt>
                <c:pt idx="1">
                  <c:v>0.33000000000000296</c:v>
                </c:pt>
                <c:pt idx="2">
                  <c:v>0.12000000000000002</c:v>
                </c:pt>
                <c:pt idx="3">
                  <c:v>2.0000000000000046E-2</c:v>
                </c:pt>
              </c:numCache>
            </c:numRef>
          </c:yVal>
          <c:smooth val="0"/>
        </c:ser>
        <c:ser>
          <c:idx val="8"/>
          <c:order val="5"/>
          <c:tx>
            <c:strRef>
              <c:f>Sheet1!$C$14</c:f>
              <c:strCache>
                <c:ptCount val="1"/>
                <c:pt idx="0">
                  <c:v>Klystrons</c:v>
                </c:pt>
              </c:strCache>
            </c:strRef>
          </c:tx>
          <c:marker>
            <c:symbol val="none"/>
          </c:marker>
          <c:xVal>
            <c:numRef>
              <c:f>Sheet1!$B$15:$B$20</c:f>
              <c:numCache>
                <c:formatCode>General</c:formatCode>
                <c:ptCount val="6"/>
                <c:pt idx="0">
                  <c:v>350</c:v>
                </c:pt>
                <c:pt idx="1">
                  <c:v>500</c:v>
                </c:pt>
                <c:pt idx="2">
                  <c:v>700</c:v>
                </c:pt>
                <c:pt idx="3">
                  <c:v>2450</c:v>
                </c:pt>
                <c:pt idx="4">
                  <c:v>8510</c:v>
                </c:pt>
                <c:pt idx="5">
                  <c:v>85100</c:v>
                </c:pt>
              </c:numCache>
            </c:numRef>
          </c:xVal>
          <c:yVal>
            <c:numRef>
              <c:f>Sheet1!$C$15:$C$20</c:f>
              <c:numCache>
                <c:formatCode>General</c:formatCode>
                <c:ptCount val="6"/>
                <c:pt idx="0">
                  <c:v>1300</c:v>
                </c:pt>
                <c:pt idx="1">
                  <c:v>1200</c:v>
                </c:pt>
                <c:pt idx="2">
                  <c:v>1000</c:v>
                </c:pt>
                <c:pt idx="3">
                  <c:v>500</c:v>
                </c:pt>
                <c:pt idx="4">
                  <c:v>250</c:v>
                </c:pt>
                <c:pt idx="5">
                  <c:v>2.5</c:v>
                </c:pt>
              </c:numCache>
            </c:numRef>
          </c:yVal>
          <c:smooth val="0"/>
        </c:ser>
        <c:ser>
          <c:idx val="9"/>
          <c:order val="6"/>
          <c:tx>
            <c:strRef>
              <c:f>Sheet1!$A$22</c:f>
              <c:strCache>
                <c:ptCount val="1"/>
                <c:pt idx="0">
                  <c:v>Grid tubes</c:v>
                </c:pt>
              </c:strCache>
            </c:strRef>
          </c:tx>
          <c:marker>
            <c:symbol val="none"/>
          </c:marker>
          <c:xVal>
            <c:numRef>
              <c:f>Sheet1!$B$22:$B$25</c:f>
              <c:numCache>
                <c:formatCode>General</c:formatCode>
                <c:ptCount val="4"/>
                <c:pt idx="0">
                  <c:v>10</c:v>
                </c:pt>
                <c:pt idx="1">
                  <c:v>80</c:v>
                </c:pt>
                <c:pt idx="2">
                  <c:v>200</c:v>
                </c:pt>
                <c:pt idx="3">
                  <c:v>860</c:v>
                </c:pt>
              </c:numCache>
            </c:numRef>
          </c:xVal>
          <c:yVal>
            <c:numRef>
              <c:f>Sheet1!$C$22:$C$25</c:f>
              <c:numCache>
                <c:formatCode>General</c:formatCode>
                <c:ptCount val="4"/>
                <c:pt idx="0">
                  <c:v>6000</c:v>
                </c:pt>
                <c:pt idx="1">
                  <c:v>2800</c:v>
                </c:pt>
                <c:pt idx="2">
                  <c:v>1000</c:v>
                </c:pt>
                <c:pt idx="3">
                  <c:v>18</c:v>
                </c:pt>
              </c:numCache>
            </c:numRef>
          </c:yVal>
          <c:smooth val="0"/>
        </c:ser>
        <c:ser>
          <c:idx val="10"/>
          <c:order val="7"/>
          <c:tx>
            <c:strRef>
              <c:f>Sheet1!$A$30</c:f>
              <c:strCache>
                <c:ptCount val="1"/>
                <c:pt idx="0">
                  <c:v>IOTs</c:v>
                </c:pt>
              </c:strCache>
            </c:strRef>
          </c:tx>
          <c:marker>
            <c:symbol val="none"/>
          </c:marker>
          <c:xVal>
            <c:numRef>
              <c:f>Sheet1!$B$30:$B$32</c:f>
              <c:numCache>
                <c:formatCode>General</c:formatCode>
                <c:ptCount val="3"/>
                <c:pt idx="0">
                  <c:v>500</c:v>
                </c:pt>
                <c:pt idx="1">
                  <c:v>860</c:v>
                </c:pt>
                <c:pt idx="2">
                  <c:v>1300</c:v>
                </c:pt>
              </c:numCache>
            </c:numRef>
          </c:xVal>
          <c:yVal>
            <c:numRef>
              <c:f>Sheet1!$C$30:$C$32</c:f>
              <c:numCache>
                <c:formatCode>General</c:formatCode>
                <c:ptCount val="3"/>
                <c:pt idx="0">
                  <c:v>80</c:v>
                </c:pt>
                <c:pt idx="1">
                  <c:v>31</c:v>
                </c:pt>
                <c:pt idx="2">
                  <c:v>15</c:v>
                </c:pt>
              </c:numCache>
            </c:numRef>
          </c:yVal>
          <c:smooth val="0"/>
        </c:ser>
        <c:ser>
          <c:idx val="0"/>
          <c:order val="0"/>
          <c:tx>
            <c:strRef>
              <c:f>Sheet1!$C$8</c:f>
              <c:strCache>
                <c:ptCount val="1"/>
                <c:pt idx="0">
                  <c:v>Transistors</c:v>
                </c:pt>
              </c:strCache>
            </c:strRef>
          </c:tx>
          <c:marker>
            <c:symbol val="none"/>
          </c:marker>
          <c:dLbls>
            <c:dLbl>
              <c:idx val="0"/>
              <c:delete val="1"/>
            </c:dLbl>
            <c:dLbl>
              <c:idx val="1"/>
              <c:layout>
                <c:manualLayout>
                  <c:x val="-8.5616161311095774E-3"/>
                  <c:y val="-1.0529512170602998E-2"/>
                </c:manualLayout>
              </c:layout>
              <c:tx>
                <c:rich>
                  <a:bodyPr/>
                  <a:lstStyle/>
                  <a:p>
                    <a:r>
                      <a:rPr lang="en-US" sz="1400" dirty="0"/>
                      <a:t>Transistors</a:t>
                    </a:r>
                  </a:p>
                </c:rich>
              </c:tx>
              <c:dLblPos val="r"/>
              <c:showLegendKey val="0"/>
              <c:showVal val="0"/>
              <c:showCatName val="0"/>
              <c:showSerName val="1"/>
              <c:showPercent val="0"/>
              <c:showBubbleSize val="0"/>
            </c:dLbl>
            <c:dLbl>
              <c:idx val="2"/>
              <c:delete val="1"/>
            </c:dLbl>
            <c:dLblPos val="r"/>
            <c:showLegendKey val="0"/>
            <c:showVal val="0"/>
            <c:showCatName val="0"/>
            <c:showSerName val="1"/>
            <c:showPercent val="0"/>
            <c:showBubbleSize val="0"/>
            <c:showLeaderLines val="0"/>
          </c:dLbls>
          <c:xVal>
            <c:numRef>
              <c:f>Sheet1!$B$9:$B$12</c:f>
              <c:numCache>
                <c:formatCode>General</c:formatCode>
                <c:ptCount val="4"/>
                <c:pt idx="0">
                  <c:v>10</c:v>
                </c:pt>
                <c:pt idx="1">
                  <c:v>352</c:v>
                </c:pt>
                <c:pt idx="2">
                  <c:v>1000</c:v>
                </c:pt>
                <c:pt idx="3">
                  <c:v>3000</c:v>
                </c:pt>
              </c:numCache>
            </c:numRef>
          </c:xVal>
          <c:yVal>
            <c:numRef>
              <c:f>Sheet1!$C$9:$C$12</c:f>
              <c:numCache>
                <c:formatCode>General</c:formatCode>
                <c:ptCount val="4"/>
                <c:pt idx="0">
                  <c:v>1.2</c:v>
                </c:pt>
                <c:pt idx="1">
                  <c:v>0.33000000000000296</c:v>
                </c:pt>
                <c:pt idx="2">
                  <c:v>0.12000000000000002</c:v>
                </c:pt>
                <c:pt idx="3">
                  <c:v>2.0000000000000046E-2</c:v>
                </c:pt>
              </c:numCache>
            </c:numRef>
          </c:yVal>
          <c:smooth val="0"/>
        </c:ser>
        <c:ser>
          <c:idx val="2"/>
          <c:order val="1"/>
          <c:tx>
            <c:strRef>
              <c:f>Sheet1!$C$14</c:f>
              <c:strCache>
                <c:ptCount val="1"/>
                <c:pt idx="0">
                  <c:v>Klystrons</c:v>
                </c:pt>
              </c:strCache>
            </c:strRef>
          </c:tx>
          <c:marker>
            <c:symbol val="none"/>
          </c:marker>
          <c:dLbls>
            <c:dLbl>
              <c:idx val="3"/>
              <c:layout>
                <c:manualLayout>
                  <c:x val="0"/>
                  <c:y val="-2.3691402383856811E-2"/>
                </c:manualLayout>
              </c:layout>
              <c:tx>
                <c:rich>
                  <a:bodyPr/>
                  <a:lstStyle/>
                  <a:p>
                    <a:r>
                      <a:rPr lang="en-US" sz="1400" dirty="0"/>
                      <a:t>Klystrons</a:t>
                    </a:r>
                  </a:p>
                </c:rich>
              </c:tx>
              <c:dLblPos val="r"/>
              <c:showLegendKey val="0"/>
              <c:showVal val="0"/>
              <c:showCatName val="0"/>
              <c:showSerName val="1"/>
              <c:showPercent val="0"/>
              <c:showBubbleSize val="0"/>
            </c:dLbl>
            <c:dLblPos val="r"/>
            <c:showLegendKey val="0"/>
            <c:showVal val="0"/>
            <c:showCatName val="0"/>
            <c:showSerName val="0"/>
            <c:showPercent val="0"/>
            <c:showBubbleSize val="0"/>
          </c:dLbls>
          <c:xVal>
            <c:numRef>
              <c:f>Sheet1!$B$15:$B$20</c:f>
              <c:numCache>
                <c:formatCode>General</c:formatCode>
                <c:ptCount val="6"/>
                <c:pt idx="0">
                  <c:v>350</c:v>
                </c:pt>
                <c:pt idx="1">
                  <c:v>500</c:v>
                </c:pt>
                <c:pt idx="2">
                  <c:v>700</c:v>
                </c:pt>
                <c:pt idx="3">
                  <c:v>2450</c:v>
                </c:pt>
                <c:pt idx="4">
                  <c:v>8510</c:v>
                </c:pt>
                <c:pt idx="5">
                  <c:v>85100</c:v>
                </c:pt>
              </c:numCache>
            </c:numRef>
          </c:xVal>
          <c:yVal>
            <c:numRef>
              <c:f>Sheet1!$C$15:$C$20</c:f>
              <c:numCache>
                <c:formatCode>General</c:formatCode>
                <c:ptCount val="6"/>
                <c:pt idx="0">
                  <c:v>1300</c:v>
                </c:pt>
                <c:pt idx="1">
                  <c:v>1200</c:v>
                </c:pt>
                <c:pt idx="2">
                  <c:v>1000</c:v>
                </c:pt>
                <c:pt idx="3">
                  <c:v>500</c:v>
                </c:pt>
                <c:pt idx="4">
                  <c:v>250</c:v>
                </c:pt>
                <c:pt idx="5">
                  <c:v>2.5</c:v>
                </c:pt>
              </c:numCache>
            </c:numRef>
          </c:yVal>
          <c:smooth val="0"/>
        </c:ser>
        <c:ser>
          <c:idx val="3"/>
          <c:order val="2"/>
          <c:tx>
            <c:strRef>
              <c:f>Sheet1!$A$22</c:f>
              <c:strCache>
                <c:ptCount val="1"/>
                <c:pt idx="0">
                  <c:v>Grid tubes</c:v>
                </c:pt>
              </c:strCache>
            </c:strRef>
          </c:tx>
          <c:marker>
            <c:symbol val="none"/>
          </c:marker>
          <c:dLbls>
            <c:dLbl>
              <c:idx val="1"/>
              <c:layout>
                <c:manualLayout>
                  <c:x val="-0.17123232262219157"/>
                  <c:y val="3.6853292597111481E-2"/>
                </c:manualLayout>
              </c:layout>
              <c:tx>
                <c:rich>
                  <a:bodyPr/>
                  <a:lstStyle/>
                  <a:p>
                    <a:r>
                      <a:rPr lang="en-US" sz="1400" dirty="0" smtClean="0"/>
                      <a:t>Grid</a:t>
                    </a:r>
                    <a:r>
                      <a:rPr lang="en-US" sz="1400" baseline="0" dirty="0" smtClean="0"/>
                      <a:t> </a:t>
                    </a:r>
                    <a:r>
                      <a:rPr lang="en-US" sz="1400" dirty="0" smtClean="0"/>
                      <a:t>tubes</a:t>
                    </a:r>
                    <a:endParaRPr lang="en-US" sz="1400" dirty="0"/>
                  </a:p>
                </c:rich>
              </c:tx>
              <c:dLblPos val="r"/>
              <c:showLegendKey val="0"/>
              <c:showVal val="0"/>
              <c:showCatName val="0"/>
              <c:showSerName val="1"/>
              <c:showPercent val="0"/>
              <c:showBubbleSize val="0"/>
            </c:dLbl>
            <c:dLbl>
              <c:idx val="2"/>
              <c:delete val="1"/>
            </c:dLbl>
            <c:dLblPos val="r"/>
            <c:showLegendKey val="0"/>
            <c:showVal val="0"/>
            <c:showCatName val="0"/>
            <c:showSerName val="0"/>
            <c:showPercent val="0"/>
            <c:showBubbleSize val="0"/>
          </c:dLbls>
          <c:xVal>
            <c:numRef>
              <c:f>Sheet1!$B$22:$B$25</c:f>
              <c:numCache>
                <c:formatCode>General</c:formatCode>
                <c:ptCount val="4"/>
                <c:pt idx="0">
                  <c:v>10</c:v>
                </c:pt>
                <c:pt idx="1">
                  <c:v>80</c:v>
                </c:pt>
                <c:pt idx="2">
                  <c:v>200</c:v>
                </c:pt>
                <c:pt idx="3">
                  <c:v>860</c:v>
                </c:pt>
              </c:numCache>
            </c:numRef>
          </c:xVal>
          <c:yVal>
            <c:numRef>
              <c:f>Sheet1!$C$22:$C$25</c:f>
              <c:numCache>
                <c:formatCode>General</c:formatCode>
                <c:ptCount val="4"/>
                <c:pt idx="0">
                  <c:v>6000</c:v>
                </c:pt>
                <c:pt idx="1">
                  <c:v>2800</c:v>
                </c:pt>
                <c:pt idx="2">
                  <c:v>1000</c:v>
                </c:pt>
                <c:pt idx="3">
                  <c:v>18</c:v>
                </c:pt>
              </c:numCache>
            </c:numRef>
          </c:yVal>
          <c:smooth val="0"/>
        </c:ser>
        <c:ser>
          <c:idx val="4"/>
          <c:order val="3"/>
          <c:tx>
            <c:strRef>
              <c:f>Sheet1!$A$30</c:f>
              <c:strCache>
                <c:ptCount val="1"/>
                <c:pt idx="0">
                  <c:v>IOTs</c:v>
                </c:pt>
              </c:strCache>
            </c:strRef>
          </c:tx>
          <c:marker>
            <c:symbol val="none"/>
          </c:marker>
          <c:dLbls>
            <c:dLbl>
              <c:idx val="0"/>
              <c:delete val="1"/>
            </c:dLbl>
            <c:dLbl>
              <c:idx val="1"/>
              <c:layout>
                <c:manualLayout>
                  <c:x val="0"/>
                  <c:y val="-1.8426646298555258E-2"/>
                </c:manualLayout>
              </c:layout>
              <c:tx>
                <c:rich>
                  <a:bodyPr/>
                  <a:lstStyle/>
                  <a:p>
                    <a:r>
                      <a:rPr lang="en-US" sz="1400" dirty="0"/>
                      <a:t>IOTs</a:t>
                    </a:r>
                  </a:p>
                </c:rich>
              </c:tx>
              <c:dLblPos val="r"/>
              <c:showLegendKey val="0"/>
              <c:showVal val="0"/>
              <c:showCatName val="0"/>
              <c:showSerName val="1"/>
              <c:showPercent val="0"/>
              <c:showBubbleSize val="0"/>
            </c:dLbl>
            <c:dLbl>
              <c:idx val="2"/>
              <c:delete val="1"/>
            </c:dLbl>
            <c:dLblPos val="r"/>
            <c:showLegendKey val="0"/>
            <c:showVal val="0"/>
            <c:showCatName val="0"/>
            <c:showSerName val="1"/>
            <c:showPercent val="0"/>
            <c:showBubbleSize val="0"/>
            <c:showLeaderLines val="0"/>
          </c:dLbls>
          <c:xVal>
            <c:numRef>
              <c:f>Sheet1!$B$30:$B$32</c:f>
              <c:numCache>
                <c:formatCode>General</c:formatCode>
                <c:ptCount val="3"/>
                <c:pt idx="0">
                  <c:v>500</c:v>
                </c:pt>
                <c:pt idx="1">
                  <c:v>860</c:v>
                </c:pt>
                <c:pt idx="2">
                  <c:v>1300</c:v>
                </c:pt>
              </c:numCache>
            </c:numRef>
          </c:xVal>
          <c:yVal>
            <c:numRef>
              <c:f>Sheet1!$C$30:$C$32</c:f>
              <c:numCache>
                <c:formatCode>General</c:formatCode>
                <c:ptCount val="3"/>
                <c:pt idx="0">
                  <c:v>80</c:v>
                </c:pt>
                <c:pt idx="1">
                  <c:v>31</c:v>
                </c:pt>
                <c:pt idx="2">
                  <c:v>15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1427200"/>
        <c:axId val="31441664"/>
      </c:scatterChart>
      <c:valAx>
        <c:axId val="31427200"/>
        <c:scaling>
          <c:logBase val="10"/>
          <c:orientation val="minMax"/>
          <c:max val="10000"/>
          <c:min val="10"/>
        </c:scaling>
        <c:delete val="0"/>
        <c:axPos val="b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f [MHz]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sv-SE"/>
          </a:p>
        </c:txPr>
        <c:crossAx val="31441664"/>
        <c:crossesAt val="0.1"/>
        <c:crossBetween val="midCat"/>
      </c:valAx>
      <c:valAx>
        <c:axId val="31441664"/>
        <c:scaling>
          <c:logBase val="10"/>
          <c:orientation val="minMax"/>
          <c:min val="0.1"/>
        </c:scaling>
        <c:delete val="0"/>
        <c:axPos val="l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average power [kW]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sv-SE"/>
          </a:p>
        </c:txPr>
        <c:crossAx val="31427200"/>
        <c:crosses val="autoZero"/>
        <c:crossBetween val="midCat"/>
      </c:valAx>
    </c:plotArea>
    <c:plotVisOnly val="1"/>
    <c:dispBlanksAs val="gap"/>
    <c:showDLblsOverMax val="0"/>
  </c:chart>
  <c:spPr>
    <a:ln>
      <a:noFill/>
    </a:ln>
    <a:effectLst/>
    <a:scene3d>
      <a:camera prst="orthographicFront"/>
      <a:lightRig rig="threePt" dir="t"/>
    </a:scene3d>
    <a:sp3d/>
  </c:spPr>
  <c:txPr>
    <a:bodyPr/>
    <a:lstStyle/>
    <a:p>
      <a:pPr>
        <a:defRPr sz="1800"/>
      </a:pPr>
      <a:endParaRPr lang="sv-SE"/>
    </a:p>
  </c:txPr>
  <c:externalData r:id="rId2">
    <c:autoUpdate val="0"/>
  </c:externalData>
  <c:userShapes r:id="rId3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0</cdr:x>
      <cdr:y>0</cdr:y>
    </cdr:to>
    <cdr:sp macro="" textlink="">
      <cdr:nvSpPr>
        <cdr:cNvPr id="3" name="Straight Connector 2"/>
        <cdr:cNvSpPr/>
      </cdr:nvSpPr>
      <cdr:spPr>
        <a:xfrm xmlns:a="http://schemas.openxmlformats.org/drawingml/2006/main" flipV="1">
          <a:off x="-1600200" y="-609600"/>
          <a:ext cx="0" cy="0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0DDDEABB-EC51-4CBD-8B48-386EA4B56DAA}" type="datetimeFigureOut">
              <a:rPr lang="en-US"/>
              <a:pPr>
                <a:defRPr/>
              </a:pPr>
              <a:t>12/15/2011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3E1D5626-F27A-440B-BDA5-24E61DE72C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8596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1D5626-F27A-440B-BDA5-24E61DE72CD2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1D5626-F27A-440B-BDA5-24E61DE72CD2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2D811A-09C0-4E14-9C77-8E0D6761A03A}" type="datetimeFigureOut">
              <a:rPr lang="en-US"/>
              <a:pPr>
                <a:defRPr/>
              </a:pPr>
              <a:t>12/15/2011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CDA819-CD33-4920-9CED-29A39EB8D5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C7ECEF-F896-4AA4-96E9-92133AFAE677}" type="datetimeFigureOut">
              <a:rPr lang="en-US"/>
              <a:pPr>
                <a:defRPr/>
              </a:pPr>
              <a:t>12/15/2011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891D4F-4F71-4D4B-BA88-FBB81B61DC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E4C22F-9894-4BA9-9CBC-BB3410C6051D}" type="datetimeFigureOut">
              <a:rPr lang="en-US"/>
              <a:pPr>
                <a:defRPr/>
              </a:pPr>
              <a:t>12/15/2011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FC92E6-8137-4334-A25E-94DF3F60ED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666B42-E5CB-49A3-B6E9-695A044E7900}" type="datetimeFigureOut">
              <a:rPr lang="en-US"/>
              <a:pPr>
                <a:defRPr/>
              </a:pPr>
              <a:t>12/15/2011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11ED1-B3E3-4344-AE7A-BCB4ED013B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C9CD6F-114A-4ABB-A055-B66EFC136AC3}" type="datetimeFigureOut">
              <a:rPr lang="en-US"/>
              <a:pPr>
                <a:defRPr/>
              </a:pPr>
              <a:t>12/15/2011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C2D4BE-B262-4BE5-96DD-5D95560C70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B6772E-A622-4F8F-8DE4-BD54874DEF62}" type="datetimeFigureOut">
              <a:rPr lang="en-US"/>
              <a:pPr>
                <a:defRPr/>
              </a:pPr>
              <a:t>12/15/2011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49689B-FB5F-4405-BA3F-2620E6BA5B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ADC57E-50C4-4E23-8D86-88A1610C0B95}" type="datetimeFigureOut">
              <a:rPr lang="en-US"/>
              <a:pPr>
                <a:defRPr/>
              </a:pPr>
              <a:t>12/15/2011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9ADE4-D4C9-4CB1-9D79-8C9BA95838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20496D-7D0E-414C-BD45-3DF51FB1F498}" type="datetimeFigureOut">
              <a:rPr lang="en-US"/>
              <a:pPr>
                <a:defRPr/>
              </a:pPr>
              <a:t>12/15/2011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EF0959-1236-4DB2-B5A4-A4C7EC53ED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9822F7-E86B-41AD-B05B-92207540757E}" type="datetimeFigureOut">
              <a:rPr lang="en-US"/>
              <a:pPr>
                <a:defRPr/>
              </a:pPr>
              <a:t>12/15/2011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52BBC8-6703-476C-ABC4-E4373A7464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F40BAD-239E-412F-ACCF-33A917364E4E}" type="datetimeFigureOut">
              <a:rPr lang="en-US"/>
              <a:pPr>
                <a:defRPr/>
              </a:pPr>
              <a:t>12/15/2011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186DE-7840-4C0C-B8CC-19DB42E12F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A27D35-2DF7-4411-BA69-8138EC18D066}" type="datetimeFigureOut">
              <a:rPr lang="en-US"/>
              <a:pPr>
                <a:defRPr/>
              </a:pPr>
              <a:t>12/15/2011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C2C77C-8A42-4D0B-9FC5-5014BEC07D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1569573-547F-416E-BC8B-B5759FAB9DAB}" type="datetimeFigureOut">
              <a:rPr lang="en-US"/>
              <a:pPr>
                <a:defRPr/>
              </a:pPr>
              <a:t>12/15/2011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D0BC355-ACBC-4D7B-BA1E-EE891D7F61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2"/>
          <p:cNvSpPr txBox="1">
            <a:spLocks noChangeArrowheads="1"/>
          </p:cNvSpPr>
          <p:nvPr/>
        </p:nvSpPr>
        <p:spPr bwMode="auto">
          <a:xfrm>
            <a:off x="1295400" y="1295400"/>
            <a:ext cx="73914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/>
              <a:t>RF Distribution Alternatives</a:t>
            </a:r>
            <a:endParaRPr lang="en-IN" sz="4000"/>
          </a:p>
        </p:txBody>
      </p:sp>
      <p:sp>
        <p:nvSpPr>
          <p:cNvPr id="3075" name="TextBox 3"/>
          <p:cNvSpPr txBox="1">
            <a:spLocks noChangeArrowheads="1"/>
          </p:cNvSpPr>
          <p:nvPr/>
        </p:nvSpPr>
        <p:spPr bwMode="auto">
          <a:xfrm>
            <a:off x="2438400" y="2971800"/>
            <a:ext cx="4953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dirty="0" err="1" smtClean="0"/>
              <a:t>R.A.Yogi</a:t>
            </a:r>
            <a:r>
              <a:rPr lang="en-US" sz="2400" dirty="0" smtClean="0"/>
              <a:t> &amp; FREIA group</a:t>
            </a:r>
          </a:p>
          <a:p>
            <a:r>
              <a:rPr lang="en-US" sz="2400" smtClean="0"/>
              <a:t>Uppsala University.</a:t>
            </a:r>
            <a:endParaRPr lang="en-US" sz="2400" dirty="0"/>
          </a:p>
          <a:p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1281113"/>
            <a:ext cx="3657600" cy="2452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895600" y="228600"/>
            <a:ext cx="426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Critical component: Circulator</a:t>
            </a:r>
            <a:endParaRPr lang="en-IN" sz="2400" dirty="0"/>
          </a:p>
        </p:txBody>
      </p:sp>
      <p:pic>
        <p:nvPicPr>
          <p:cNvPr id="3584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9550" y="1066800"/>
            <a:ext cx="428625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24400" y="3810000"/>
            <a:ext cx="4419600" cy="258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7239000" y="1141274"/>
            <a:ext cx="1676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IL and isolation stated in catalogue related to this curve.</a:t>
            </a:r>
            <a:endParaRPr lang="en-IN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6324600"/>
            <a:ext cx="861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Specifications as well as acceptance test should include high power effects.</a:t>
            </a:r>
            <a:endParaRPr lang="en-IN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3400" y="533400"/>
            <a:ext cx="7391400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400" dirty="0" smtClean="0"/>
          </a:p>
          <a:p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Power at saturation = (25 + 5.08 ) % of power at coupler + </a:t>
            </a:r>
            <a:r>
              <a:rPr lang="en-US" sz="2400" dirty="0" err="1" smtClean="0"/>
              <a:t>Pcoupler</a:t>
            </a:r>
            <a:r>
              <a:rPr lang="en-US" sz="2400" dirty="0" smtClean="0"/>
              <a:t> </a:t>
            </a:r>
          </a:p>
          <a:p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err="1" smtClean="0"/>
              <a:t>Psat</a:t>
            </a:r>
            <a:r>
              <a:rPr lang="en-US" sz="2400" dirty="0" smtClean="0"/>
              <a:t> = 30.08 % of 850kW + 850kW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err="1" smtClean="0">
                <a:solidFill>
                  <a:srgbClr val="FF0000"/>
                </a:solidFill>
              </a:rPr>
              <a:t>Psat</a:t>
            </a:r>
            <a:r>
              <a:rPr lang="en-US" sz="2400" dirty="0" smtClean="0">
                <a:solidFill>
                  <a:srgbClr val="FF0000"/>
                </a:solidFill>
              </a:rPr>
              <a:t> = 1.106 MW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So for tendering purpose Klystron with saturation at 1.15 MW will be sufficient to get 850kW at coupler.</a:t>
            </a:r>
          </a:p>
          <a:p>
            <a:endParaRPr lang="en-US" sz="2000" dirty="0" smtClean="0"/>
          </a:p>
          <a:p>
            <a:pPr>
              <a:buFont typeface="Arial" pitchFamily="34" charset="0"/>
              <a:buChar char="•"/>
            </a:pP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Box 1"/>
          <p:cNvSpPr txBox="1">
            <a:spLocks noChangeArrowheads="1"/>
          </p:cNvSpPr>
          <p:nvPr/>
        </p:nvSpPr>
        <p:spPr bwMode="auto">
          <a:xfrm>
            <a:off x="1600200" y="381000"/>
            <a:ext cx="61722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/>
              <a:t>Possible layout schemes for  RF distribution system</a:t>
            </a:r>
            <a:endParaRPr lang="en-IN" sz="2800"/>
          </a:p>
        </p:txBody>
      </p:sp>
      <p:sp>
        <p:nvSpPr>
          <p:cNvPr id="18435" name="TextBox 4"/>
          <p:cNvSpPr txBox="1">
            <a:spLocks noChangeArrowheads="1"/>
          </p:cNvSpPr>
          <p:nvPr/>
        </p:nvSpPr>
        <p:spPr bwMode="auto">
          <a:xfrm>
            <a:off x="152400" y="1752600"/>
            <a:ext cx="8763000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en-US" sz="2400"/>
              <a:t>1. Single modulator </a:t>
            </a:r>
            <a:r>
              <a:rPr lang="en-US" sz="2400">
                <a:sym typeface="Symbol" pitchFamily="18" charset="2"/>
              </a:rPr>
              <a:t> single </a:t>
            </a:r>
            <a:r>
              <a:rPr lang="en-US" sz="2400"/>
              <a:t>klystron </a:t>
            </a:r>
            <a:r>
              <a:rPr lang="en-US" sz="2400">
                <a:sym typeface="Symbol" pitchFamily="18" charset="2"/>
              </a:rPr>
              <a:t> </a:t>
            </a:r>
            <a:r>
              <a:rPr lang="en-US" sz="2400"/>
              <a:t>cavity</a:t>
            </a:r>
          </a:p>
          <a:p>
            <a:pPr marL="342900" indent="-342900"/>
            <a:endParaRPr lang="en-US" sz="2400"/>
          </a:p>
          <a:p>
            <a:pPr marL="342900" indent="-342900"/>
            <a:r>
              <a:rPr lang="en-US" sz="2400"/>
              <a:t>2. Single modulator </a:t>
            </a:r>
            <a:r>
              <a:rPr lang="en-US" sz="2400">
                <a:sym typeface="Symbol" pitchFamily="18" charset="2"/>
              </a:rPr>
              <a:t> </a:t>
            </a:r>
            <a:r>
              <a:rPr lang="en-US" sz="2400"/>
              <a:t>klystron </a:t>
            </a:r>
            <a:r>
              <a:rPr lang="en-US" sz="2400">
                <a:sym typeface="Symbol" pitchFamily="18" charset="2"/>
              </a:rPr>
              <a:t> </a:t>
            </a:r>
            <a:r>
              <a:rPr lang="en-US" sz="2400"/>
              <a:t>cavity</a:t>
            </a:r>
          </a:p>
          <a:p>
            <a:pPr marL="2171700" lvl="4" indent="-342900"/>
            <a:r>
              <a:rPr lang="en-US" sz="2400">
                <a:sym typeface="Symbol" pitchFamily="18" charset="2"/>
              </a:rPr>
              <a:t>            klystron  </a:t>
            </a:r>
            <a:r>
              <a:rPr lang="en-US" sz="2400"/>
              <a:t>cavity</a:t>
            </a:r>
          </a:p>
          <a:p>
            <a:pPr marL="2171700" lvl="4" indent="-342900"/>
            <a:endParaRPr lang="en-US" sz="2400"/>
          </a:p>
          <a:p>
            <a:pPr marL="342900" indent="-342900"/>
            <a:r>
              <a:rPr lang="en-US" sz="2400"/>
              <a:t>3. Single modulator </a:t>
            </a:r>
            <a:r>
              <a:rPr lang="en-US" sz="2400">
                <a:sym typeface="Symbol" pitchFamily="18" charset="2"/>
              </a:rPr>
              <a:t> </a:t>
            </a:r>
            <a:r>
              <a:rPr lang="en-US" sz="2400"/>
              <a:t>klystron </a:t>
            </a:r>
            <a:r>
              <a:rPr lang="en-US" sz="2400">
                <a:sym typeface="Symbol" pitchFamily="18" charset="2"/>
              </a:rPr>
              <a:t> vector modulator  </a:t>
            </a:r>
            <a:r>
              <a:rPr lang="en-US" sz="2400"/>
              <a:t>cavity</a:t>
            </a:r>
          </a:p>
          <a:p>
            <a:pPr marL="342900" indent="-342900"/>
            <a:r>
              <a:rPr lang="en-US" sz="2400"/>
              <a:t>				      </a:t>
            </a:r>
            <a:r>
              <a:rPr lang="en-US" sz="2400">
                <a:sym typeface="Symbol" pitchFamily="18" charset="2"/>
              </a:rPr>
              <a:t>            </a:t>
            </a:r>
            <a:r>
              <a:rPr lang="en-US" sz="2400"/>
              <a:t> </a:t>
            </a:r>
            <a:r>
              <a:rPr lang="en-US" sz="2400">
                <a:sym typeface="Symbol" pitchFamily="18" charset="2"/>
              </a:rPr>
              <a:t>vector modulator  </a:t>
            </a:r>
            <a:r>
              <a:rPr lang="en-US" sz="2400"/>
              <a:t>cavity</a:t>
            </a:r>
          </a:p>
          <a:p>
            <a:pPr marL="342900" indent="-342900">
              <a:buFontTx/>
              <a:buAutoNum type="arabicPeriod"/>
            </a:pPr>
            <a:endParaRPr lang="en-IN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990600"/>
            <a:ext cx="8229600" cy="481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143001" y="1524000"/>
          <a:ext cx="6629400" cy="3576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0178"/>
                <a:gridCol w="1430918"/>
                <a:gridCol w="1097038"/>
                <a:gridCol w="1052866"/>
                <a:gridCol w="1143000"/>
                <a:gridCol w="1295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No.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Equipment 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Cost /item in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 K$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Qty.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Total k$</a:t>
                      </a:r>
                      <a:endParaRPr lang="en-IN" dirty="0" smtClean="0"/>
                    </a:p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Insertion loss</a:t>
                      </a:r>
                      <a:endParaRPr lang="en-IN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1.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Modulator 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660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184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2.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Klystron 1.15MW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280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184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3.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Circulator 1.15MW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70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184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2 %</a:t>
                      </a:r>
                      <a:endParaRPr lang="en-IN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4.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Circulator</a:t>
                      </a:r>
                      <a:r>
                        <a:rPr lang="en-US" baseline="0" dirty="0" smtClean="0"/>
                        <a:t> load 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184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Total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1030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189520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1550" name="TextBox 3"/>
          <p:cNvSpPr txBox="1">
            <a:spLocks noChangeArrowheads="1"/>
          </p:cNvSpPr>
          <p:nvPr/>
        </p:nvSpPr>
        <p:spPr bwMode="auto">
          <a:xfrm>
            <a:off x="1447800" y="5297488"/>
            <a:ext cx="6477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/>
              <a:t>Total 184 quantity of each is required.</a:t>
            </a:r>
          </a:p>
          <a:p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9550" y="381000"/>
            <a:ext cx="8724900" cy="508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2" name="Straight Connector 31"/>
          <p:cNvCxnSpPr/>
          <p:nvPr/>
        </p:nvCxnSpPr>
        <p:spPr>
          <a:xfrm>
            <a:off x="5791200" y="4267200"/>
            <a:ext cx="0" cy="5334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flipH="1">
            <a:off x="5638800" y="4800600"/>
            <a:ext cx="1524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524000" y="1066800"/>
          <a:ext cx="6176817" cy="3032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53472"/>
                <a:gridCol w="1593272"/>
                <a:gridCol w="1221509"/>
                <a:gridCol w="584200"/>
                <a:gridCol w="1062182"/>
                <a:gridCol w="106218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No.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Equipment 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Cost /item in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 K$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Qty.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Total k$</a:t>
                      </a:r>
                      <a:endParaRPr lang="en-IN" dirty="0" smtClean="0"/>
                    </a:p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Insertion loss</a:t>
                      </a:r>
                      <a:endParaRPr lang="en-IN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1.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Modulator 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990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 92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2.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Klystron </a:t>
                      </a:r>
                      <a:r>
                        <a:rPr lang="en-US" baseline="0" dirty="0" smtClean="0"/>
                        <a:t> 1.15</a:t>
                      </a:r>
                      <a:r>
                        <a:rPr lang="en-US" dirty="0" smtClean="0"/>
                        <a:t>MW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280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184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3.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Circulator 1.15MW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70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184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4.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Circulator</a:t>
                      </a:r>
                      <a:r>
                        <a:rPr lang="en-US" baseline="0" dirty="0" smtClean="0"/>
                        <a:t> load 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184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2%</a:t>
                      </a:r>
                      <a:endParaRPr lang="en-IN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Total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159160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990600" y="4495800"/>
            <a:ext cx="6858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Most expensive item is Modulator. </a:t>
            </a:r>
          </a:p>
          <a:p>
            <a:endParaRPr lang="en-US" dirty="0" smtClean="0"/>
          </a:p>
          <a:p>
            <a:r>
              <a:rPr lang="en-US" dirty="0" smtClean="0"/>
              <a:t>Two modulators if combined 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 the cost 1.5 times instead of double.  (Ref. to discussions / mail David )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3" y="933450"/>
            <a:ext cx="8829675" cy="516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" name="Straight Arrow Connector 3"/>
          <p:cNvCxnSpPr/>
          <p:nvPr/>
        </p:nvCxnSpPr>
        <p:spPr>
          <a:xfrm flipV="1">
            <a:off x="2590800" y="3276600"/>
            <a:ext cx="533400" cy="4572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990600" y="3276600"/>
            <a:ext cx="533400" cy="4572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581" name="TextBox 4"/>
          <p:cNvSpPr txBox="1">
            <a:spLocks noChangeArrowheads="1"/>
          </p:cNvSpPr>
          <p:nvPr/>
        </p:nvSpPr>
        <p:spPr bwMode="auto">
          <a:xfrm>
            <a:off x="3124200" y="3395663"/>
            <a:ext cx="5334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/>
              <a:t>VM</a:t>
            </a:r>
            <a:endParaRPr lang="en-IN" sz="1600" b="1"/>
          </a:p>
        </p:txBody>
      </p:sp>
      <p:sp>
        <p:nvSpPr>
          <p:cNvPr id="24582" name="TextBox 7"/>
          <p:cNvSpPr txBox="1">
            <a:spLocks noChangeArrowheads="1"/>
          </p:cNvSpPr>
          <p:nvPr/>
        </p:nvSpPr>
        <p:spPr bwMode="auto">
          <a:xfrm>
            <a:off x="2667000" y="4114800"/>
            <a:ext cx="685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/>
              <a:t>HPL</a:t>
            </a:r>
            <a:endParaRPr lang="en-IN" sz="1600" b="1"/>
          </a:p>
        </p:txBody>
      </p:sp>
      <p:sp>
        <p:nvSpPr>
          <p:cNvPr id="24583" name="Rectangle 9"/>
          <p:cNvSpPr>
            <a:spLocks noChangeArrowheads="1"/>
          </p:cNvSpPr>
          <p:nvPr/>
        </p:nvSpPr>
        <p:spPr bwMode="auto">
          <a:xfrm>
            <a:off x="1524000" y="3395663"/>
            <a:ext cx="49212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/>
              <a:t>VM</a:t>
            </a:r>
            <a:endParaRPr lang="en-IN" sz="1600" b="1"/>
          </a:p>
        </p:txBody>
      </p:sp>
      <p:sp>
        <p:nvSpPr>
          <p:cNvPr id="24584" name="TextBox 10"/>
          <p:cNvSpPr txBox="1">
            <a:spLocks noChangeArrowheads="1"/>
          </p:cNvSpPr>
          <p:nvPr/>
        </p:nvSpPr>
        <p:spPr bwMode="auto">
          <a:xfrm>
            <a:off x="609600" y="3962400"/>
            <a:ext cx="9906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/>
              <a:t>3dB Hybrid</a:t>
            </a:r>
            <a:endParaRPr lang="en-IN" sz="1600" b="1"/>
          </a:p>
        </p:txBody>
      </p:sp>
      <p:sp>
        <p:nvSpPr>
          <p:cNvPr id="9" name="TextBox 8"/>
          <p:cNvSpPr txBox="1"/>
          <p:nvPr/>
        </p:nvSpPr>
        <p:spPr>
          <a:xfrm>
            <a:off x="2590800" y="22098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>
                <a:sym typeface="Symbol"/>
              </a:rPr>
              <a:t></a:t>
            </a:r>
            <a:endParaRPr lang="en-IN" dirty="0"/>
          </a:p>
        </p:txBody>
      </p:sp>
      <p:sp>
        <p:nvSpPr>
          <p:cNvPr id="10" name="Rectangle 9"/>
          <p:cNvSpPr/>
          <p:nvPr/>
        </p:nvSpPr>
        <p:spPr>
          <a:xfrm>
            <a:off x="990600" y="2209800"/>
            <a:ext cx="360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N" dirty="0" smtClean="0">
                <a:sym typeface="Symbol"/>
              </a:rPr>
              <a:t></a:t>
            </a:r>
            <a:endParaRPr lang="en-IN" dirty="0"/>
          </a:p>
        </p:txBody>
      </p:sp>
      <p:sp>
        <p:nvSpPr>
          <p:cNvPr id="11" name="TextBox 10"/>
          <p:cNvSpPr txBox="1"/>
          <p:nvPr/>
        </p:nvSpPr>
        <p:spPr>
          <a:xfrm>
            <a:off x="2819400" y="34290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>
                <a:sym typeface="Symbol"/>
              </a:rPr>
              <a:t></a:t>
            </a:r>
            <a:endParaRPr lang="en-IN" dirty="0"/>
          </a:p>
        </p:txBody>
      </p:sp>
      <p:sp>
        <p:nvSpPr>
          <p:cNvPr id="12" name="TextBox 11"/>
          <p:cNvSpPr txBox="1"/>
          <p:nvPr/>
        </p:nvSpPr>
        <p:spPr>
          <a:xfrm>
            <a:off x="1219200" y="3440668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>
                <a:sym typeface="Symbol"/>
              </a:rPr>
              <a:t></a:t>
            </a:r>
            <a:endParaRPr lang="en-IN" dirty="0"/>
          </a:p>
        </p:txBody>
      </p:sp>
      <p:sp>
        <p:nvSpPr>
          <p:cNvPr id="13" name="TextBox 12"/>
          <p:cNvSpPr txBox="1"/>
          <p:nvPr/>
        </p:nvSpPr>
        <p:spPr>
          <a:xfrm>
            <a:off x="838200" y="3352800"/>
            <a:ext cx="304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en-IN" dirty="0"/>
          </a:p>
        </p:txBody>
      </p:sp>
      <p:sp>
        <p:nvSpPr>
          <p:cNvPr id="14" name="Rectangle 13"/>
          <p:cNvSpPr/>
          <p:nvPr/>
        </p:nvSpPr>
        <p:spPr>
          <a:xfrm>
            <a:off x="2438400" y="3352800"/>
            <a:ext cx="3385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A</a:t>
            </a:r>
            <a:endParaRPr lang="en-IN" dirty="0"/>
          </a:p>
        </p:txBody>
      </p:sp>
      <p:pic>
        <p:nvPicPr>
          <p:cNvPr id="15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62600" y="3733800"/>
            <a:ext cx="3200400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5562600" y="2743200"/>
            <a:ext cx="2895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Freq. 20 – 100MHz</a:t>
            </a:r>
          </a:p>
          <a:p>
            <a:r>
              <a:rPr lang="en-US" dirty="0" smtClean="0"/>
              <a:t>Response time &lt; 6mS</a:t>
            </a:r>
          </a:p>
          <a:p>
            <a:r>
              <a:rPr lang="en-US" dirty="0" smtClean="0"/>
              <a:t>Got  Indian patent </a:t>
            </a:r>
          </a:p>
          <a:p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533400" y="762000"/>
          <a:ext cx="8001001" cy="4886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33400"/>
                <a:gridCol w="1932708"/>
                <a:gridCol w="1354282"/>
                <a:gridCol w="647700"/>
                <a:gridCol w="1177637"/>
                <a:gridCol w="1177637"/>
                <a:gridCol w="1177637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No.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Equipment 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Cost /item in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 K$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Qty.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Total k$</a:t>
                      </a:r>
                      <a:endParaRPr lang="en-IN" dirty="0" smtClean="0"/>
                    </a:p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1.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Modulator 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990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 92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2.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Klystron 2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MW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350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</a:t>
                      </a:r>
                      <a:r>
                        <a:rPr lang="en-US" baseline="0" dirty="0" smtClean="0"/>
                        <a:t>  92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3.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Circulator 1.3MW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70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184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4.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Circulator</a:t>
                      </a:r>
                      <a:r>
                        <a:rPr lang="en-US" baseline="0" dirty="0" smtClean="0"/>
                        <a:t> load 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184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5.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Hybrid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  92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6.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Hybrid load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184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7.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Phase shifter (mechanical)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184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8.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Vector Modulator 1MWp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184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Total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167440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066800" y="868680"/>
          <a:ext cx="6400800" cy="3484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00200"/>
                <a:gridCol w="1600200"/>
                <a:gridCol w="1600200"/>
                <a:gridCol w="1600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Parameter 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One</a:t>
                      </a:r>
                      <a:r>
                        <a:rPr lang="en-US" baseline="0" dirty="0" smtClean="0"/>
                        <a:t> modulator – one klystron – one cavity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One modulator – two klystron – two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 cavities</a:t>
                      </a:r>
                      <a:endParaRPr lang="en-IN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One modulator – one klystron – two cavities (using VM)</a:t>
                      </a:r>
                      <a:endParaRPr lang="en-IN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Cost (k$)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189520</a:t>
                      </a:r>
                      <a:endParaRPr lang="en-IN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159160</a:t>
                      </a:r>
                      <a:endParaRPr lang="en-IN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167440</a:t>
                      </a:r>
                      <a:endParaRPr lang="en-IN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Insertion loss 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X%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X%</a:t>
                      </a:r>
                      <a:endParaRPr lang="en-IN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(X+5)%</a:t>
                      </a:r>
                      <a:endParaRPr lang="en-IN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Simplicity of system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Simplest 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Space 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Large space</a:t>
                      </a:r>
                      <a:r>
                        <a:rPr lang="en-US" baseline="0" dirty="0" smtClean="0"/>
                        <a:t> is required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Space saving achieved </a:t>
                      </a:r>
                      <a:endParaRPr lang="en-IN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Space saving achieved </a:t>
                      </a:r>
                      <a:endParaRPr lang="en-IN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609600" y="5410200"/>
            <a:ext cx="731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* : all these numbers depend upon resonant modulator topology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 noChangeArrowheads="1"/>
          </p:cNvSpPr>
          <p:nvPr/>
        </p:nvSpPr>
        <p:spPr bwMode="auto">
          <a:xfrm>
            <a:off x="1066800" y="838200"/>
            <a:ext cx="7315200" cy="483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cs typeface="Arial" pitchFamily="34" charset="0"/>
              </a:rPr>
              <a:t>ESS : pulsed spallation source producing  neutrons for scientific research</a:t>
            </a:r>
          </a:p>
          <a:p>
            <a:pPr>
              <a:buFont typeface="Arial" pitchFamily="34" charset="0"/>
              <a:buChar char="•"/>
            </a:pPr>
            <a:r>
              <a:rPr lang="en-US" sz="2800">
                <a:cs typeface="Arial" pitchFamily="34" charset="0"/>
              </a:rPr>
              <a:t> consists of proton linear accelerator, target, neutron beam lines </a:t>
            </a:r>
          </a:p>
          <a:p>
            <a:pPr>
              <a:buFont typeface="Arial" pitchFamily="34" charset="0"/>
              <a:buChar char="•"/>
            </a:pPr>
            <a:r>
              <a:rPr lang="en-US" sz="2800">
                <a:cs typeface="Arial" pitchFamily="34" charset="0"/>
              </a:rPr>
              <a:t> neutrons are extracted in fission process from their bound states in heavy atomic nuclei.</a:t>
            </a:r>
          </a:p>
          <a:p>
            <a:pPr>
              <a:buFont typeface="Arial" pitchFamily="34" charset="0"/>
              <a:buChar char="•"/>
            </a:pPr>
            <a:r>
              <a:rPr lang="en-US" sz="2800">
                <a:cs typeface="Arial" pitchFamily="34" charset="0"/>
              </a:rPr>
              <a:t>Energy required for fission process is created by bombarding nuclei with high energy protons, so proton accelerator is needed.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0" y="634425"/>
            <a:ext cx="633378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/>
              <a:t>RF distribution system at 352MHz</a:t>
            </a:r>
            <a:endParaRPr lang="en-IN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1219200" y="1806476"/>
            <a:ext cx="7162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Power input to the spoke cavity = 280kW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Number of cavities = 28 (not yet finalized)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Source power = 300 – 350kW </a:t>
            </a:r>
            <a:r>
              <a:rPr lang="en-US" sz="2400" dirty="0" smtClean="0">
                <a:solidFill>
                  <a:srgbClr val="FF0000"/>
                </a:solidFill>
              </a:rPr>
              <a:t>(yet to be finalized, depends on components) 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Consider </a:t>
            </a:r>
            <a:r>
              <a:rPr lang="en-US" sz="2400" dirty="0" err="1" smtClean="0"/>
              <a:t>Psource</a:t>
            </a:r>
            <a:r>
              <a:rPr lang="en-US" sz="2400" dirty="0" smtClean="0"/>
              <a:t> = </a:t>
            </a:r>
            <a:r>
              <a:rPr lang="en-US" sz="2400" dirty="0" smtClean="0">
                <a:solidFill>
                  <a:srgbClr val="FF0000"/>
                </a:solidFill>
              </a:rPr>
              <a:t>350kW</a:t>
            </a:r>
            <a:endParaRPr lang="en-IN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457200" y="228600"/>
          <a:ext cx="8305800" cy="6339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84300"/>
                <a:gridCol w="1384300"/>
                <a:gridCol w="1384300"/>
                <a:gridCol w="1384300"/>
                <a:gridCol w="1384300"/>
                <a:gridCol w="1384300"/>
              </a:tblGrid>
              <a:tr h="370840"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rgbClr val="FF0000"/>
                          </a:solidFill>
                        </a:rPr>
                        <a:t>Tetrode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endParaRPr lang="en-IN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Klystron 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IOT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Dichrode</a:t>
                      </a:r>
                      <a:r>
                        <a:rPr lang="en-US" dirty="0" smtClean="0"/>
                        <a:t> 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Solid state </a:t>
                      </a:r>
                      <a:endParaRPr lang="en-IN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Cost ($)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X </a:t>
                      </a:r>
                      <a:endParaRPr lang="en-IN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10X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Power (350</a:t>
                      </a:r>
                      <a:r>
                        <a:rPr lang="en-US" baseline="0" dirty="0" smtClean="0"/>
                        <a:t> kW)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Two </a:t>
                      </a:r>
                      <a:r>
                        <a:rPr lang="en-US" dirty="0" err="1" smtClean="0">
                          <a:solidFill>
                            <a:srgbClr val="FF0000"/>
                          </a:solidFill>
                        </a:rPr>
                        <a:t>tetrodes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 combined </a:t>
                      </a:r>
                      <a:endParaRPr lang="en-IN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Single 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Many IOTs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tobe</a:t>
                      </a:r>
                      <a:r>
                        <a:rPr lang="en-US" baseline="0" dirty="0" smtClean="0"/>
                        <a:t> combined 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Single 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Many should be combined </a:t>
                      </a:r>
                      <a:endParaRPr lang="en-IN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size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Size smaller</a:t>
                      </a:r>
                      <a:endParaRPr lang="en-IN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Bigger 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Bigger 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Very big</a:t>
                      </a:r>
                      <a:endParaRPr lang="en-IN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efficiency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60 -70 %</a:t>
                      </a:r>
                      <a:endParaRPr lang="en-IN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High (60 – 65%)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60 -70</a:t>
                      </a:r>
                      <a:r>
                        <a:rPr lang="en-US" baseline="0" dirty="0" smtClean="0"/>
                        <a:t> %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Gain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15 – 20 dB</a:t>
                      </a:r>
                      <a:endParaRPr lang="en-IN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37 dB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Pre-driver 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Needed. </a:t>
                      </a:r>
                      <a:endParaRPr lang="en-IN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Not</a:t>
                      </a:r>
                      <a:r>
                        <a:rPr lang="en-US" baseline="0" dirty="0" smtClean="0"/>
                        <a:t> needed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Life time (hrs)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17 – 20 k hours</a:t>
                      </a:r>
                      <a:endParaRPr lang="en-IN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40 -50 k hours 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Replacibility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Very easy.</a:t>
                      </a:r>
                      <a:endParaRPr lang="en-IN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Difficult 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Power supply 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DC power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 supply </a:t>
                      </a:r>
                      <a:endParaRPr lang="en-IN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Modulator 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Simplicity</a:t>
                      </a:r>
                      <a:r>
                        <a:rPr lang="en-US" baseline="0" dirty="0" smtClean="0"/>
                        <a:t> of system 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Simple </a:t>
                      </a:r>
                      <a:endParaRPr lang="en-IN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Complex</a:t>
                      </a:r>
                      <a:r>
                        <a:rPr lang="en-US" baseline="0" dirty="0" smtClean="0"/>
                        <a:t> 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Delivery time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6 months</a:t>
                      </a:r>
                      <a:endParaRPr lang="en-IN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Depends on modulator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9200" y="685800"/>
            <a:ext cx="632460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 err="1" smtClean="0"/>
              <a:t>Tetrode</a:t>
            </a:r>
            <a:r>
              <a:rPr lang="en-US" sz="2400" u="sng" dirty="0" smtClean="0"/>
              <a:t> TH571B, TH 18528 cavity</a:t>
            </a:r>
          </a:p>
          <a:p>
            <a:r>
              <a:rPr lang="en-US" sz="2400" dirty="0" smtClean="0"/>
              <a:t>Tested upto150kW peak power.  So not sufficient. </a:t>
            </a:r>
          </a:p>
          <a:p>
            <a:endParaRPr lang="en-US" sz="2400" dirty="0" smtClean="0"/>
          </a:p>
          <a:p>
            <a:r>
              <a:rPr lang="en-US" sz="2400" u="sng" dirty="0" err="1" smtClean="0">
                <a:solidFill>
                  <a:srgbClr val="FF0000"/>
                </a:solidFill>
              </a:rPr>
              <a:t>Tetrode</a:t>
            </a:r>
            <a:r>
              <a:rPr lang="en-US" sz="2400" u="sng" dirty="0" smtClean="0">
                <a:solidFill>
                  <a:srgbClr val="FF0000"/>
                </a:solidFill>
              </a:rPr>
              <a:t> TH391, can be used with cavity TH 18528 </a:t>
            </a:r>
          </a:p>
          <a:p>
            <a:r>
              <a:rPr lang="en-US" sz="2400" dirty="0" smtClean="0"/>
              <a:t>Tested </a:t>
            </a:r>
            <a:r>
              <a:rPr lang="en-US" sz="2400" dirty="0" err="1" smtClean="0"/>
              <a:t>upto</a:t>
            </a:r>
            <a:r>
              <a:rPr lang="en-US" sz="2400" dirty="0" smtClean="0"/>
              <a:t> 200kW peak power, but hasn’t tested for 3mS.  Regularly produced and can be tested. Air cooled.</a:t>
            </a:r>
          </a:p>
          <a:p>
            <a:r>
              <a:rPr lang="en-US" sz="2400" dirty="0" smtClean="0"/>
              <a:t>Output of these two systems can be combined with 3-dB hybrid.</a:t>
            </a:r>
          </a:p>
          <a:p>
            <a:endParaRPr lang="en-US" sz="2400" dirty="0" smtClean="0"/>
          </a:p>
          <a:p>
            <a:r>
              <a:rPr lang="en-US" sz="2400" u="sng" dirty="0" err="1" smtClean="0"/>
              <a:t>Tetrode</a:t>
            </a:r>
            <a:r>
              <a:rPr lang="en-US" sz="2400" u="sng" dirty="0" smtClean="0"/>
              <a:t> TH781 </a:t>
            </a:r>
          </a:p>
          <a:p>
            <a:r>
              <a:rPr lang="en-US" sz="2400" dirty="0" smtClean="0"/>
              <a:t>400kW pulse. But not tested. Cavity not available. </a:t>
            </a:r>
          </a:p>
          <a:p>
            <a:endParaRPr lang="en-IN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/>
          <p:cNvSpPr/>
          <p:nvPr/>
        </p:nvSpPr>
        <p:spPr>
          <a:xfrm>
            <a:off x="3124200" y="914400"/>
            <a:ext cx="1219200" cy="990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1" name="Rectangle 40"/>
          <p:cNvSpPr/>
          <p:nvPr/>
        </p:nvSpPr>
        <p:spPr>
          <a:xfrm>
            <a:off x="3200400" y="914400"/>
            <a:ext cx="1447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DC</a:t>
            </a:r>
          </a:p>
          <a:p>
            <a:r>
              <a:rPr lang="en-US" dirty="0" smtClean="0"/>
              <a:t>Power-supply</a:t>
            </a:r>
            <a:endParaRPr lang="en-IN" dirty="0"/>
          </a:p>
        </p:txBody>
      </p:sp>
      <p:sp>
        <p:nvSpPr>
          <p:cNvPr id="3" name="TextBox 2"/>
          <p:cNvSpPr txBox="1"/>
          <p:nvPr/>
        </p:nvSpPr>
        <p:spPr>
          <a:xfrm>
            <a:off x="4953000" y="1676400"/>
            <a:ext cx="114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Matched </a:t>
            </a:r>
          </a:p>
          <a:p>
            <a:r>
              <a:rPr lang="en-US" dirty="0" smtClean="0"/>
              <a:t>load</a:t>
            </a:r>
            <a:endParaRPr lang="en-IN" dirty="0"/>
          </a:p>
        </p:txBody>
      </p:sp>
      <p:sp>
        <p:nvSpPr>
          <p:cNvPr id="7" name="Rectangle 6"/>
          <p:cNvSpPr/>
          <p:nvPr/>
        </p:nvSpPr>
        <p:spPr>
          <a:xfrm>
            <a:off x="990600" y="2971800"/>
            <a:ext cx="11430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" name="TextBox 7"/>
          <p:cNvSpPr txBox="1"/>
          <p:nvPr/>
        </p:nvSpPr>
        <p:spPr>
          <a:xfrm>
            <a:off x="914400" y="3124200"/>
            <a:ext cx="16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Pre-driver stage</a:t>
            </a:r>
            <a:endParaRPr lang="en-IN" dirty="0"/>
          </a:p>
        </p:txBody>
      </p:sp>
      <p:sp>
        <p:nvSpPr>
          <p:cNvPr id="9" name="Rectangle 8"/>
          <p:cNvSpPr/>
          <p:nvPr/>
        </p:nvSpPr>
        <p:spPr>
          <a:xfrm>
            <a:off x="3048000" y="3505200"/>
            <a:ext cx="12954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" name="TextBox 9"/>
          <p:cNvSpPr txBox="1"/>
          <p:nvPr/>
        </p:nvSpPr>
        <p:spPr>
          <a:xfrm>
            <a:off x="3200400" y="3496270"/>
            <a:ext cx="1066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TH391</a:t>
            </a:r>
          </a:p>
          <a:p>
            <a:r>
              <a:rPr lang="en-US" dirty="0" smtClean="0"/>
              <a:t>200kW pulse</a:t>
            </a:r>
            <a:endParaRPr lang="en-IN" dirty="0"/>
          </a:p>
        </p:txBody>
      </p:sp>
      <p:sp>
        <p:nvSpPr>
          <p:cNvPr id="11" name="TextBox 10"/>
          <p:cNvSpPr txBox="1"/>
          <p:nvPr/>
        </p:nvSpPr>
        <p:spPr>
          <a:xfrm>
            <a:off x="3124200" y="4800600"/>
            <a:ext cx="1295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DC</a:t>
            </a:r>
          </a:p>
          <a:p>
            <a:r>
              <a:rPr lang="en-US" dirty="0" smtClean="0"/>
              <a:t>Power-supply</a:t>
            </a:r>
            <a:endParaRPr lang="en-IN" dirty="0"/>
          </a:p>
        </p:txBody>
      </p:sp>
      <p:sp>
        <p:nvSpPr>
          <p:cNvPr id="12" name="Rectangle 11"/>
          <p:cNvSpPr/>
          <p:nvPr/>
        </p:nvSpPr>
        <p:spPr>
          <a:xfrm>
            <a:off x="3124200" y="4800600"/>
            <a:ext cx="1219200" cy="990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2590800" y="2743200"/>
            <a:ext cx="381000" cy="0"/>
          </a:xfrm>
          <a:prstGeom prst="straightConnector1">
            <a:avLst/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12" idx="0"/>
            <a:endCxn id="10" idx="2"/>
          </p:cNvCxnSpPr>
          <p:nvPr/>
        </p:nvCxnSpPr>
        <p:spPr>
          <a:xfrm flipV="1">
            <a:off x="3733800" y="4419600"/>
            <a:ext cx="0" cy="381000"/>
          </a:xfrm>
          <a:prstGeom prst="straightConnector1">
            <a:avLst/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4343400" y="2971800"/>
            <a:ext cx="609600" cy="0"/>
          </a:xfrm>
          <a:prstGeom prst="straightConnector1">
            <a:avLst/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4343400" y="3581400"/>
            <a:ext cx="609600" cy="0"/>
          </a:xfrm>
          <a:prstGeom prst="straightConnector1">
            <a:avLst/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105400" y="2895600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3dB Hybrid</a:t>
            </a:r>
            <a:endParaRPr lang="en-IN" dirty="0"/>
          </a:p>
        </p:txBody>
      </p:sp>
      <p:sp>
        <p:nvSpPr>
          <p:cNvPr id="18" name="Rectangle 17"/>
          <p:cNvSpPr/>
          <p:nvPr/>
        </p:nvSpPr>
        <p:spPr>
          <a:xfrm>
            <a:off x="4953000" y="2819400"/>
            <a:ext cx="11430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19" name="Group 34"/>
          <p:cNvGrpSpPr/>
          <p:nvPr/>
        </p:nvGrpSpPr>
        <p:grpSpPr>
          <a:xfrm>
            <a:off x="6858000" y="2819400"/>
            <a:ext cx="1295400" cy="762000"/>
            <a:chOff x="6553200" y="2438400"/>
            <a:chExt cx="1295400" cy="762000"/>
          </a:xfrm>
        </p:grpSpPr>
        <p:sp>
          <p:nvSpPr>
            <p:cNvPr id="21" name="TextBox 20"/>
            <p:cNvSpPr txBox="1"/>
            <p:nvPr/>
          </p:nvSpPr>
          <p:spPr>
            <a:xfrm>
              <a:off x="6705600" y="2514600"/>
              <a:ext cx="11430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400kW pulse</a:t>
              </a:r>
              <a:endParaRPr lang="en-IN" dirty="0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6553200" y="2438400"/>
              <a:ext cx="1219200" cy="7620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cxnSp>
        <p:nvCxnSpPr>
          <p:cNvPr id="20" name="Straight Arrow Connector 19"/>
          <p:cNvCxnSpPr/>
          <p:nvPr/>
        </p:nvCxnSpPr>
        <p:spPr>
          <a:xfrm>
            <a:off x="6172200" y="3200400"/>
            <a:ext cx="685800" cy="0"/>
          </a:xfrm>
          <a:prstGeom prst="straightConnector1">
            <a:avLst/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4953000" y="1676400"/>
            <a:ext cx="1066800" cy="685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cxnSp>
        <p:nvCxnSpPr>
          <p:cNvPr id="6" name="Straight Arrow Connector 5"/>
          <p:cNvCxnSpPr>
            <a:stCxn id="18" idx="0"/>
            <a:endCxn id="3" idx="2"/>
          </p:cNvCxnSpPr>
          <p:nvPr/>
        </p:nvCxnSpPr>
        <p:spPr>
          <a:xfrm flipV="1">
            <a:off x="5524500" y="2322731"/>
            <a:ext cx="0" cy="496669"/>
          </a:xfrm>
          <a:prstGeom prst="straightConnector1">
            <a:avLst/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3048000" y="2362200"/>
            <a:ext cx="12954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4" name="Rectangle 23"/>
          <p:cNvSpPr/>
          <p:nvPr/>
        </p:nvSpPr>
        <p:spPr>
          <a:xfrm>
            <a:off x="3200400" y="2362200"/>
            <a:ext cx="1295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TH391</a:t>
            </a:r>
          </a:p>
          <a:p>
            <a:r>
              <a:rPr lang="en-US" dirty="0" smtClean="0"/>
              <a:t>200kW pulse</a:t>
            </a:r>
            <a:endParaRPr lang="en-IN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2590800" y="2743200"/>
            <a:ext cx="0" cy="1143000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2590800" y="3886200"/>
            <a:ext cx="381000" cy="0"/>
          </a:xfrm>
          <a:prstGeom prst="straightConnector1">
            <a:avLst/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2133600" y="3352800"/>
            <a:ext cx="381000" cy="0"/>
          </a:xfrm>
          <a:prstGeom prst="straightConnector1">
            <a:avLst/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>
            <a:stCxn id="40" idx="2"/>
          </p:cNvCxnSpPr>
          <p:nvPr/>
        </p:nvCxnSpPr>
        <p:spPr>
          <a:xfrm>
            <a:off x="3733800" y="1905000"/>
            <a:ext cx="0" cy="381000"/>
          </a:xfrm>
          <a:prstGeom prst="straightConnector1">
            <a:avLst/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5000" y="1752600"/>
            <a:ext cx="51816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Thank you !</a:t>
            </a:r>
          </a:p>
          <a:p>
            <a:endParaRPr lang="en-US" sz="2800" dirty="0" smtClean="0"/>
          </a:p>
          <a:p>
            <a:r>
              <a:rPr lang="en-US" sz="2800" dirty="0" smtClean="0"/>
              <a:t>Questions and suggestions are welcome.</a:t>
            </a:r>
            <a:endParaRPr lang="en-IN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"/>
          <p:cNvSpPr>
            <a:spLocks noChangeArrowheads="1"/>
          </p:cNvSpPr>
          <p:nvPr/>
        </p:nvSpPr>
        <p:spPr bwMode="auto">
          <a:xfrm>
            <a:off x="609600" y="609600"/>
            <a:ext cx="8077200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>
                <a:latin typeface="Times New Roman" pitchFamily="18" charset="0"/>
                <a:cs typeface="Times New Roman" pitchFamily="18" charset="0"/>
              </a:rPr>
              <a:t>Specifications of superconducting 5 MW proton linac:</a:t>
            </a:r>
          </a:p>
          <a:p>
            <a:r>
              <a:rPr lang="en-US" sz="3200">
                <a:latin typeface="Times New Roman" pitchFamily="18" charset="0"/>
                <a:cs typeface="Times New Roman" pitchFamily="18" charset="0"/>
              </a:rPr>
              <a:t>Pulse Length = 2.9 mS </a:t>
            </a:r>
          </a:p>
          <a:p>
            <a:r>
              <a:rPr lang="en-US" sz="3200">
                <a:latin typeface="Times New Roman" pitchFamily="18" charset="0"/>
                <a:cs typeface="Times New Roman" pitchFamily="18" charset="0"/>
              </a:rPr>
              <a:t>Pulse Rate = 14 Hz</a:t>
            </a:r>
          </a:p>
          <a:p>
            <a:r>
              <a:rPr lang="en-US" sz="3200">
                <a:latin typeface="Times New Roman" pitchFamily="18" charset="0"/>
                <a:cs typeface="Times New Roman" pitchFamily="18" charset="0"/>
              </a:rPr>
              <a:t>Beam Current = 50 mA</a:t>
            </a:r>
          </a:p>
          <a:p>
            <a:r>
              <a:rPr lang="en-US" sz="3200">
                <a:latin typeface="Times New Roman" pitchFamily="18" charset="0"/>
                <a:cs typeface="Times New Roman" pitchFamily="18" charset="0"/>
              </a:rPr>
              <a:t>Energy = 2.5 GeV</a:t>
            </a:r>
          </a:p>
        </p:txBody>
      </p:sp>
      <p:pic>
        <p:nvPicPr>
          <p:cNvPr id="717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4038600"/>
            <a:ext cx="79248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990600" y="1143000"/>
            <a:ext cx="4219575" cy="2590800"/>
            <a:chOff x="2590800" y="2209800"/>
            <a:chExt cx="4219575" cy="2590800"/>
          </a:xfrm>
        </p:grpSpPr>
        <p:grpSp>
          <p:nvGrpSpPr>
            <p:cNvPr id="11" name="Group 10"/>
            <p:cNvGrpSpPr/>
            <p:nvPr/>
          </p:nvGrpSpPr>
          <p:grpSpPr>
            <a:xfrm>
              <a:off x="2590800" y="2209800"/>
              <a:ext cx="4219575" cy="2590800"/>
              <a:chOff x="2590800" y="2209800"/>
              <a:chExt cx="4219575" cy="2590800"/>
            </a:xfrm>
          </p:grpSpPr>
          <p:pic>
            <p:nvPicPr>
              <p:cNvPr id="54275" name="Picture 3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2590800" y="2209800"/>
                <a:ext cx="4219575" cy="2590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cxnSp>
            <p:nvCxnSpPr>
              <p:cNvPr id="5" name="Straight Connector 4"/>
              <p:cNvCxnSpPr/>
              <p:nvPr/>
            </p:nvCxnSpPr>
            <p:spPr>
              <a:xfrm>
                <a:off x="4343400" y="4267200"/>
                <a:ext cx="228600" cy="228600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Straight Connector 6"/>
              <p:cNvCxnSpPr/>
              <p:nvPr/>
            </p:nvCxnSpPr>
            <p:spPr>
              <a:xfrm>
                <a:off x="4343400" y="4495800"/>
                <a:ext cx="152400" cy="152400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>
              <a:xfrm flipV="1">
                <a:off x="3962400" y="3657600"/>
                <a:ext cx="0" cy="30480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3" name="Straight Connector 12"/>
            <p:cNvCxnSpPr/>
            <p:nvPr/>
          </p:nvCxnSpPr>
          <p:spPr>
            <a:xfrm>
              <a:off x="4343400" y="3276600"/>
              <a:ext cx="228600" cy="3048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/>
          <p:cNvSpPr txBox="1"/>
          <p:nvPr/>
        </p:nvSpPr>
        <p:spPr>
          <a:xfrm>
            <a:off x="914400" y="304800"/>
            <a:ext cx="7086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Basic layout of RF distribution system (704 MHz ) </a:t>
            </a:r>
            <a:r>
              <a:rPr lang="en-US" dirty="0" smtClean="0"/>
              <a:t>:</a:t>
            </a:r>
            <a:endParaRPr lang="en-IN" dirty="0"/>
          </a:p>
        </p:txBody>
      </p:sp>
      <p:cxnSp>
        <p:nvCxnSpPr>
          <p:cNvPr id="19" name="Straight Connector 18"/>
          <p:cNvCxnSpPr/>
          <p:nvPr/>
        </p:nvCxnSpPr>
        <p:spPr>
          <a:xfrm>
            <a:off x="5791200" y="1676400"/>
            <a:ext cx="6858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6553200" y="1447800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Wave-guide</a:t>
            </a:r>
            <a:endParaRPr lang="en-IN" dirty="0"/>
          </a:p>
        </p:txBody>
      </p:sp>
      <p:graphicFrame>
        <p:nvGraphicFramePr>
          <p:cNvPr id="21" name="Table 20"/>
          <p:cNvGraphicFramePr>
            <a:graphicFrameLocks noGrp="1"/>
          </p:cNvGraphicFramePr>
          <p:nvPr/>
        </p:nvGraphicFramePr>
        <p:xfrm>
          <a:off x="304800" y="4191000"/>
          <a:ext cx="8305800" cy="16560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84300"/>
                <a:gridCol w="1384300"/>
                <a:gridCol w="1117600"/>
                <a:gridCol w="1447800"/>
                <a:gridCol w="1587500"/>
                <a:gridCol w="13843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Waveguide designation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TE10 mode</a:t>
                      </a:r>
                      <a:r>
                        <a:rPr lang="en-US" baseline="0" dirty="0" smtClean="0"/>
                        <a:t> operating range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fc</a:t>
                      </a:r>
                      <a:r>
                        <a:rPr lang="en-US" dirty="0" smtClean="0"/>
                        <a:t> in MHz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Inside</a:t>
                      </a:r>
                      <a:r>
                        <a:rPr lang="en-US" baseline="0" dirty="0" smtClean="0"/>
                        <a:t> dimensions (inch)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Peak voltage handling capability(</a:t>
                      </a:r>
                      <a:r>
                        <a:rPr lang="en-US" dirty="0" err="1" smtClean="0"/>
                        <a:t>Vp</a:t>
                      </a:r>
                      <a:r>
                        <a:rPr lang="en-US" dirty="0" smtClean="0"/>
                        <a:t>)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Loss (dB/m)</a:t>
                      </a:r>
                      <a:endParaRPr lang="en-IN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WR 1500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490-750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393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 x 7.5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187 kV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0.002</a:t>
                      </a:r>
                      <a:endParaRPr lang="en-IN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WR 1150</a:t>
                      </a:r>
                      <a:endParaRPr lang="en-IN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640 - 960</a:t>
                      </a:r>
                      <a:endParaRPr lang="en-IN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513</a:t>
                      </a:r>
                      <a:endParaRPr lang="en-IN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11.5 x 5.75</a:t>
                      </a:r>
                      <a:endParaRPr lang="en-IN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144 kV</a:t>
                      </a:r>
                      <a:endParaRPr lang="en-IN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0.003</a:t>
                      </a:r>
                      <a:endParaRPr lang="en-IN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609600" y="6019800"/>
            <a:ext cx="7696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Circulators can be made using WR1500 to avoid problem of arcing and pressurizing with SF</a:t>
            </a:r>
            <a:r>
              <a:rPr lang="en-US" baseline="-25000" dirty="0" smtClean="0">
                <a:solidFill>
                  <a:srgbClr val="FF0000"/>
                </a:solidFill>
              </a:rPr>
              <a:t>6</a:t>
            </a:r>
            <a:r>
              <a:rPr lang="en-US" dirty="0" smtClean="0">
                <a:solidFill>
                  <a:srgbClr val="FF0000"/>
                </a:solidFill>
              </a:rPr>
              <a:t>.</a:t>
            </a:r>
            <a:endParaRPr lang="en-IN" dirty="0">
              <a:solidFill>
                <a:srgbClr val="FF0000"/>
              </a:solidFill>
            </a:endParaRPr>
          </a:p>
        </p:txBody>
      </p:sp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1981200"/>
            <a:ext cx="28575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7"/>
          <p:cNvSpPr txBox="1"/>
          <p:nvPr/>
        </p:nvSpPr>
        <p:spPr>
          <a:xfrm>
            <a:off x="6705600" y="1981200"/>
            <a:ext cx="190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Loop directional coupler</a:t>
            </a:r>
            <a:endParaRPr lang="en-IN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7"/>
          <p:cNvGraphicFramePr>
            <a:graphicFrameLocks/>
          </p:cNvGraphicFramePr>
          <p:nvPr/>
        </p:nvGraphicFramePr>
        <p:xfrm>
          <a:off x="457200" y="0"/>
          <a:ext cx="8077200" cy="5791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4" name="Straight Connector 3"/>
          <p:cNvCxnSpPr/>
          <p:nvPr/>
        </p:nvCxnSpPr>
        <p:spPr>
          <a:xfrm flipV="1">
            <a:off x="4953000" y="381000"/>
            <a:ext cx="0" cy="5105400"/>
          </a:xfrm>
          <a:prstGeom prst="line">
            <a:avLst/>
          </a:prstGeom>
          <a:ln w="2222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V="1">
            <a:off x="5791200" y="304800"/>
            <a:ext cx="0" cy="5181600"/>
          </a:xfrm>
          <a:prstGeom prst="line">
            <a:avLst/>
          </a:prstGeom>
          <a:ln w="222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685800" y="5943600"/>
            <a:ext cx="7391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Due to transit time effects, frequency of Grid tubes is limited </a:t>
            </a:r>
            <a:r>
              <a:rPr lang="en-US" sz="2000" dirty="0" err="1" smtClean="0"/>
              <a:t>upto</a:t>
            </a:r>
            <a:r>
              <a:rPr lang="en-US" sz="2000" dirty="0" smtClean="0"/>
              <a:t> 500MHz.</a:t>
            </a:r>
            <a:endParaRPr lang="en-IN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838200" y="1397000"/>
          <a:ext cx="7086600" cy="388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76400"/>
                <a:gridCol w="1143000"/>
                <a:gridCol w="1706880"/>
                <a:gridCol w="1508760"/>
                <a:gridCol w="105156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Module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Freq. in MHz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Source output power in kW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Maximum power to beam  in kW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Number</a:t>
                      </a:r>
                      <a:endParaRPr lang="en-IN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RFQ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352.21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850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DTL (type A)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352.21</a:t>
                      </a:r>
                      <a:endParaRPr lang="en-IN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1000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DTL (type B)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352.21</a:t>
                      </a:r>
                      <a:endParaRPr lang="en-IN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2000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Spoke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352.21</a:t>
                      </a:r>
                      <a:endParaRPr lang="en-IN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 280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28</a:t>
                      </a:r>
                      <a:endParaRPr lang="en-IN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Elliptical low 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  <a:sym typeface="Symbol"/>
                        </a:rPr>
                        <a:t></a:t>
                      </a:r>
                      <a:endParaRPr lang="en-IN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704.42</a:t>
                      </a:r>
                      <a:endParaRPr lang="en-IN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   560</a:t>
                      </a:r>
                      <a:endParaRPr lang="en-IN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  64</a:t>
                      </a:r>
                      <a:endParaRPr lang="en-IN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Elliptical high 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  <a:sym typeface="Symbol"/>
                        </a:rPr>
                        <a:t></a:t>
                      </a:r>
                      <a:endParaRPr lang="en-IN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704.42</a:t>
                      </a:r>
                      <a:endParaRPr lang="en-IN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   850</a:t>
                      </a:r>
                      <a:endParaRPr lang="en-IN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120</a:t>
                      </a:r>
                      <a:endParaRPr lang="en-IN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4400" y="304800"/>
            <a:ext cx="822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Source and distribution scheme at 704 </a:t>
            </a:r>
            <a:r>
              <a:rPr lang="en-US" sz="2800" dirty="0" err="1" smtClean="0"/>
              <a:t>MHz</a:t>
            </a:r>
            <a:r>
              <a:rPr lang="en-US" sz="3200" dirty="0" err="1" smtClean="0"/>
              <a:t>.</a:t>
            </a:r>
            <a:endParaRPr lang="en-IN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838200" y="1219200"/>
            <a:ext cx="75438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sz="2800" dirty="0" smtClean="0"/>
              <a:t>For elliptical high </a:t>
            </a:r>
            <a:r>
              <a:rPr lang="en-US" sz="2800" dirty="0" smtClean="0">
                <a:sym typeface="Symbol"/>
              </a:rPr>
              <a:t> cavity, m</a:t>
            </a:r>
            <a:r>
              <a:rPr lang="en-US" sz="2800" dirty="0" smtClean="0"/>
              <a:t>aximum power to the beam at coupler = 850 kW</a:t>
            </a:r>
          </a:p>
          <a:p>
            <a:pPr>
              <a:buFont typeface="Arial" pitchFamily="34" charset="0"/>
              <a:buChar char="•"/>
            </a:pPr>
            <a:endParaRPr lang="en-US" sz="2800" dirty="0" smtClean="0"/>
          </a:p>
          <a:p>
            <a:pPr>
              <a:buFont typeface="Arial" pitchFamily="34" charset="0"/>
              <a:buChar char="•"/>
            </a:pPr>
            <a:r>
              <a:rPr lang="en-US" sz="2800" dirty="0"/>
              <a:t>F</a:t>
            </a:r>
            <a:r>
              <a:rPr lang="en-US" sz="2800" dirty="0" smtClean="0"/>
              <a:t>or elliptical low </a:t>
            </a:r>
            <a:r>
              <a:rPr lang="en-US" sz="2800" dirty="0" smtClean="0">
                <a:sym typeface="Symbol"/>
              </a:rPr>
              <a:t> cavity, maximum power coupled to beam at coupler = 560kW </a:t>
            </a:r>
          </a:p>
          <a:p>
            <a:pPr>
              <a:buFont typeface="Arial" pitchFamily="34" charset="0"/>
              <a:buChar char="•"/>
            </a:pPr>
            <a:endParaRPr lang="en-US" sz="2800" dirty="0" smtClean="0"/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 So at 704MHz, power required in the range 560kW – 850kW</a:t>
            </a:r>
          </a:p>
          <a:p>
            <a:pPr>
              <a:buFont typeface="Arial" pitchFamily="34" charset="0"/>
              <a:buChar char="•"/>
            </a:pPr>
            <a:endParaRPr lang="en-US" sz="2800" dirty="0" smtClean="0"/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For calculations, consider </a:t>
            </a:r>
            <a:r>
              <a:rPr lang="en-US" sz="2800" dirty="0" err="1" smtClean="0"/>
              <a:t>Pcoupler</a:t>
            </a:r>
            <a:r>
              <a:rPr lang="en-US" sz="2800" dirty="0" smtClean="0"/>
              <a:t> = 850kW</a:t>
            </a:r>
            <a:endParaRPr lang="en-US" sz="2800" baseline="-25000" dirty="0" smtClean="0"/>
          </a:p>
          <a:p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742176"/>
            <a:ext cx="8153400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For calculations, consider </a:t>
            </a:r>
            <a:r>
              <a:rPr lang="en-US" sz="2400" dirty="0" err="1" smtClean="0"/>
              <a:t>Pcoupler</a:t>
            </a:r>
            <a:r>
              <a:rPr lang="en-US" sz="2400" dirty="0" smtClean="0"/>
              <a:t> = </a:t>
            </a:r>
            <a:r>
              <a:rPr lang="en-US" sz="2400" dirty="0" smtClean="0">
                <a:solidFill>
                  <a:srgbClr val="FF0000"/>
                </a:solidFill>
              </a:rPr>
              <a:t>850kW</a:t>
            </a:r>
          </a:p>
          <a:p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Power loss in circulator = </a:t>
            </a:r>
            <a:r>
              <a:rPr lang="en-US" sz="2400" dirty="0" smtClean="0">
                <a:solidFill>
                  <a:srgbClr val="FF0000"/>
                </a:solidFill>
              </a:rPr>
              <a:t>2%</a:t>
            </a:r>
          </a:p>
          <a:p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Power loss in wave-guide </a:t>
            </a:r>
          </a:p>
          <a:p>
            <a:r>
              <a:rPr lang="en-US" sz="2400" dirty="0" smtClean="0"/>
              <a:t>      loss in wave-guide = 0.09 dB/100 ft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     length of wave-guide = 20 m (assumed)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     Power loss in wave-guide = </a:t>
            </a:r>
            <a:r>
              <a:rPr lang="en-US" sz="2400" dirty="0" smtClean="0">
                <a:solidFill>
                  <a:srgbClr val="FF0000"/>
                </a:solidFill>
              </a:rPr>
              <a:t>1.38%</a:t>
            </a:r>
          </a:p>
          <a:p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Power loss in joints, bends, dual directional coupler.. =</a:t>
            </a:r>
            <a:r>
              <a:rPr lang="en-US" sz="2400" dirty="0" smtClean="0">
                <a:solidFill>
                  <a:srgbClr val="FF0000"/>
                </a:solidFill>
              </a:rPr>
              <a:t> 1%</a:t>
            </a:r>
            <a:endParaRPr lang="en-US" sz="2400" dirty="0" smtClean="0"/>
          </a:p>
          <a:p>
            <a:r>
              <a:rPr lang="en-US" sz="2400" dirty="0"/>
              <a:t> </a:t>
            </a:r>
            <a:r>
              <a:rPr lang="en-US" sz="2400" dirty="0" smtClean="0"/>
              <a:t>     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FF0000"/>
                </a:solidFill>
              </a:rPr>
              <a:t>Estimated power loss = 5.08%</a:t>
            </a:r>
          </a:p>
          <a:p>
            <a:r>
              <a:rPr lang="en-US" sz="2000" dirty="0" smtClean="0"/>
              <a:t>(After knowing exact layout we can exactly estimate loss)</a:t>
            </a:r>
            <a:endParaRPr lang="en-US" sz="2000" dirty="0"/>
          </a:p>
          <a:p>
            <a:endParaRPr lang="en-US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6019800" y="8382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381000"/>
            <a:ext cx="5181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Calculation of source output power </a:t>
            </a:r>
            <a:endParaRPr lang="en-IN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5486400" y="2971800"/>
            <a:ext cx="3505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Variation of Pout with Pin for klystron</a:t>
            </a:r>
            <a:endParaRPr lang="en-IN" sz="1600" dirty="0"/>
          </a:p>
        </p:txBody>
      </p:sp>
      <p:grpSp>
        <p:nvGrpSpPr>
          <p:cNvPr id="14" name="Group 13"/>
          <p:cNvGrpSpPr/>
          <p:nvPr/>
        </p:nvGrpSpPr>
        <p:grpSpPr>
          <a:xfrm>
            <a:off x="5343525" y="685800"/>
            <a:ext cx="3571875" cy="2305050"/>
            <a:chOff x="5105400" y="533400"/>
            <a:chExt cx="3571875" cy="2305050"/>
          </a:xfrm>
        </p:grpSpPr>
        <p:pic>
          <p:nvPicPr>
            <p:cNvPr id="43011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257800" y="533400"/>
              <a:ext cx="3419475" cy="2305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TextBox 11"/>
            <p:cNvSpPr txBox="1"/>
            <p:nvPr/>
          </p:nvSpPr>
          <p:spPr>
            <a:xfrm>
              <a:off x="5105400" y="1143000"/>
              <a:ext cx="762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Pop</a:t>
              </a:r>
              <a:endParaRPr lang="en-IN" dirty="0">
                <a:solidFill>
                  <a:srgbClr val="FF0000"/>
                </a:solidFill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381000" y="990600"/>
            <a:ext cx="4800600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Considering the facts that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/>
              <a:t> </a:t>
            </a:r>
            <a:r>
              <a:rPr lang="en-US" sz="2400" dirty="0" smtClean="0"/>
              <a:t>To avoid saturation  / nonlinear effects Operating point is 1.5 dB (30%) down the saturation point. 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FF0000"/>
                </a:solidFill>
              </a:rPr>
              <a:t>Using LLRF this overhead can be reduced. Let us assume it to be 25%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Output power of klystron is also function of match at output flange. </a:t>
            </a:r>
          </a:p>
          <a:p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Hence to protect klystron from reflected power circulator is needed. </a:t>
            </a:r>
          </a:p>
          <a:p>
            <a:pPr>
              <a:buFont typeface="Arial" pitchFamily="34" charset="0"/>
              <a:buChar char="•"/>
            </a:pPr>
            <a:endParaRPr lang="en-IN" dirty="0"/>
          </a:p>
        </p:txBody>
      </p:sp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3276600"/>
            <a:ext cx="2743201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TextBox 15"/>
          <p:cNvSpPr txBox="1"/>
          <p:nvPr/>
        </p:nvSpPr>
        <p:spPr>
          <a:xfrm>
            <a:off x="5715000" y="5867400"/>
            <a:ext cx="3124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err="1" smtClean="0"/>
              <a:t>Rieke</a:t>
            </a:r>
            <a:r>
              <a:rPr lang="en-GB" sz="1600" dirty="0" smtClean="0"/>
              <a:t> diagram shows output power of klystron as a function of match at the output flange</a:t>
            </a:r>
            <a:endParaRPr lang="en-GB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4372</TotalTime>
  <Words>1144</Words>
  <Application>Microsoft Office PowerPoint</Application>
  <PresentationFormat>On-screen Show (4:3)</PresentationFormat>
  <Paragraphs>325</Paragraphs>
  <Slides>24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IKP/INF/TSL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yogi</dc:creator>
  <cp:lastModifiedBy>Rutambhara A. Yogi</cp:lastModifiedBy>
  <cp:revision>145</cp:revision>
  <dcterms:created xsi:type="dcterms:W3CDTF">2011-12-01T09:05:22Z</dcterms:created>
  <dcterms:modified xsi:type="dcterms:W3CDTF">2011-12-15T16:39:56Z</dcterms:modified>
</cp:coreProperties>
</file>