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notesSlides/notesSlide1.xml" ContentType="application/vnd.openxmlformats-officedocument.presentationml.notesSlide+xml"/>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337" r:id="rId1"/>
  </p:sldMasterIdLst>
  <p:notesMasterIdLst>
    <p:notesMasterId r:id="rId35"/>
  </p:notesMasterIdLst>
  <p:handoutMasterIdLst>
    <p:handoutMasterId r:id="rId36"/>
  </p:handoutMasterIdLst>
  <p:sldIdLst>
    <p:sldId id="256" r:id="rId2"/>
    <p:sldId id="264" r:id="rId3"/>
    <p:sldId id="262" r:id="rId4"/>
    <p:sldId id="301" r:id="rId5"/>
    <p:sldId id="305" r:id="rId6"/>
    <p:sldId id="276" r:id="rId7"/>
    <p:sldId id="314" r:id="rId8"/>
    <p:sldId id="315" r:id="rId9"/>
    <p:sldId id="310" r:id="rId10"/>
    <p:sldId id="274" r:id="rId11"/>
    <p:sldId id="275" r:id="rId12"/>
    <p:sldId id="321" r:id="rId13"/>
    <p:sldId id="322" r:id="rId14"/>
    <p:sldId id="326" r:id="rId15"/>
    <p:sldId id="272" r:id="rId16"/>
    <p:sldId id="278" r:id="rId17"/>
    <p:sldId id="323" r:id="rId18"/>
    <p:sldId id="328" r:id="rId19"/>
    <p:sldId id="327" r:id="rId20"/>
    <p:sldId id="300" r:id="rId21"/>
    <p:sldId id="304" r:id="rId22"/>
    <p:sldId id="306" r:id="rId23"/>
    <p:sldId id="282" r:id="rId24"/>
    <p:sldId id="286" r:id="rId25"/>
    <p:sldId id="284" r:id="rId26"/>
    <p:sldId id="311" r:id="rId27"/>
    <p:sldId id="312" r:id="rId28"/>
    <p:sldId id="313" r:id="rId29"/>
    <p:sldId id="316" r:id="rId30"/>
    <p:sldId id="317" r:id="rId31"/>
    <p:sldId id="318" r:id="rId32"/>
    <p:sldId id="319" r:id="rId33"/>
    <p:sldId id="320" r:id="rId3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Palatino Linotype"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Palatino Linotype"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Palatino Linotype"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Palatino Linotype"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Palatino Linotype" charset="0"/>
        <a:ea typeface="ＭＳ Ｐゴシック" charset="0"/>
        <a:cs typeface="ＭＳ Ｐゴシック" charset="0"/>
      </a:defRPr>
    </a:lvl5pPr>
    <a:lvl6pPr marL="2286000" algn="l" defTabSz="457200" rtl="0" eaLnBrk="1" latinLnBrk="0" hangingPunct="1">
      <a:defRPr kern="1200">
        <a:solidFill>
          <a:schemeClr val="tx1"/>
        </a:solidFill>
        <a:latin typeface="Palatino Linotype" charset="0"/>
        <a:ea typeface="ＭＳ Ｐゴシック" charset="0"/>
        <a:cs typeface="ＭＳ Ｐゴシック" charset="0"/>
      </a:defRPr>
    </a:lvl6pPr>
    <a:lvl7pPr marL="2743200" algn="l" defTabSz="457200" rtl="0" eaLnBrk="1" latinLnBrk="0" hangingPunct="1">
      <a:defRPr kern="1200">
        <a:solidFill>
          <a:schemeClr val="tx1"/>
        </a:solidFill>
        <a:latin typeface="Palatino Linotype" charset="0"/>
        <a:ea typeface="ＭＳ Ｐゴシック" charset="0"/>
        <a:cs typeface="ＭＳ Ｐゴシック" charset="0"/>
      </a:defRPr>
    </a:lvl7pPr>
    <a:lvl8pPr marL="3200400" algn="l" defTabSz="457200" rtl="0" eaLnBrk="1" latinLnBrk="0" hangingPunct="1">
      <a:defRPr kern="1200">
        <a:solidFill>
          <a:schemeClr val="tx1"/>
        </a:solidFill>
        <a:latin typeface="Palatino Linotype" charset="0"/>
        <a:ea typeface="ＭＳ Ｐゴシック" charset="0"/>
        <a:cs typeface="ＭＳ Ｐゴシック" charset="0"/>
      </a:defRPr>
    </a:lvl8pPr>
    <a:lvl9pPr marL="3657600" algn="l" defTabSz="457200" rtl="0" eaLnBrk="1" latinLnBrk="0" hangingPunct="1">
      <a:defRPr kern="1200">
        <a:solidFill>
          <a:schemeClr val="tx1"/>
        </a:solidFill>
        <a:latin typeface="Palatino Linotype"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10B"/>
    <a:srgbClr val="00D2B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192" autoAdjust="0"/>
  </p:normalViewPr>
  <p:slideViewPr>
    <p:cSldViewPr snapToGrid="0" snapToObjects="1">
      <p:cViewPr>
        <p:scale>
          <a:sx n="110" d="100"/>
          <a:sy n="110" d="100"/>
        </p:scale>
        <p:origin x="-1280" y="-3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145108A-2145-2F42-8412-28FD8E6B079B}" type="datetimeFigureOut">
              <a:rPr lang="en-US"/>
              <a:pPr>
                <a:defRPr/>
              </a:pPr>
              <a:t>11/28/11 ()</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DFB0BD9-6E64-0D44-A4F7-A2048261A941}" type="slidenum">
              <a:rPr lang="en-US"/>
              <a:pPr>
                <a:defRPr/>
              </a:pPr>
              <a:t>‹#›</a:t>
            </a:fld>
            <a:endParaRPr lang="en-US"/>
          </a:p>
        </p:txBody>
      </p:sp>
    </p:spTree>
    <p:extLst>
      <p:ext uri="{BB962C8B-B14F-4D97-AF65-F5344CB8AC3E}">
        <p14:creationId xmlns:p14="http://schemas.microsoft.com/office/powerpoint/2010/main" val="689923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26136EEC-50DD-644D-8259-122D4630BDE1}" type="datetimeFigureOut">
              <a:rPr lang="en-US"/>
              <a:pPr>
                <a:defRPr/>
              </a:pPr>
              <a:t>11/28/11 ()</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noProof="0" smtClean="0"/>
              <a:t>Click to edit Master text styles</a:t>
            </a:r>
          </a:p>
          <a:p>
            <a:pPr lvl="1"/>
            <a:r>
              <a:rPr lang="it-IT" noProof="0" smtClean="0"/>
              <a:t>Second level</a:t>
            </a:r>
          </a:p>
          <a:p>
            <a:pPr lvl="2"/>
            <a:r>
              <a:rPr lang="it-IT" noProof="0" smtClean="0"/>
              <a:t>Third level</a:t>
            </a:r>
          </a:p>
          <a:p>
            <a:pPr lvl="3"/>
            <a:r>
              <a:rPr lang="it-IT" noProof="0" smtClean="0"/>
              <a:t>Fourth level</a:t>
            </a:r>
          </a:p>
          <a:p>
            <a:pPr lvl="4"/>
            <a:r>
              <a:rPr lang="it-IT" noProof="0" smtClean="0"/>
              <a:t>Fifth level</a:t>
            </a:r>
            <a:endParaRPr lang="en-US"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EF952CA9-86D5-4841-9782-2FDA0F8460F5}" type="slidenum">
              <a:rPr lang="en-US"/>
              <a:pPr>
                <a:defRPr/>
              </a:pPr>
              <a:t>‹#›</a:t>
            </a:fld>
            <a:endParaRPr lang="en-US"/>
          </a:p>
        </p:txBody>
      </p:sp>
    </p:spTree>
    <p:extLst>
      <p:ext uri="{BB962C8B-B14F-4D97-AF65-F5344CB8AC3E}">
        <p14:creationId xmlns:p14="http://schemas.microsoft.com/office/powerpoint/2010/main" val="1279085785"/>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7650"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it-IT">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282575" y="228600"/>
            <a:ext cx="4235450" cy="41878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5" name="Rectangle 4"/>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6" name="Rectangle 5"/>
          <p:cNvSpPr/>
          <p:nvPr/>
        </p:nvSpPr>
        <p:spPr>
          <a:xfrm>
            <a:off x="4624388" y="2378075"/>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a:p>
        </p:txBody>
      </p:sp>
      <p:sp>
        <p:nvSpPr>
          <p:cNvPr id="7" name="TextBox 6"/>
          <p:cNvSpPr txBox="1">
            <a:spLocks noChangeArrowheads="1"/>
          </p:cNvSpPr>
          <p:nvPr/>
        </p:nvSpPr>
        <p:spPr bwMode="auto">
          <a:xfrm>
            <a:off x="425450" y="174625"/>
            <a:ext cx="4127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5400" b="1" smtClean="0">
                <a:solidFill>
                  <a:srgbClr val="B870B8"/>
                </a:solidFill>
              </a:rPr>
              <a:t>+</a:t>
            </a:r>
          </a:p>
        </p:txBody>
      </p:sp>
      <p:sp>
        <p:nvSpPr>
          <p:cNvPr id="8" name="Rectangle 7"/>
          <p:cNvSpPr/>
          <p:nvPr/>
        </p:nvSpPr>
        <p:spPr>
          <a:xfrm>
            <a:off x="4624388" y="228600"/>
            <a:ext cx="2057400" cy="20383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Rectangle 8"/>
          <p:cNvSpPr/>
          <p:nvPr/>
        </p:nvSpPr>
        <p:spPr>
          <a:xfrm>
            <a:off x="6802438" y="2378075"/>
            <a:ext cx="2057400" cy="2038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10" name="Date Placeholder 3"/>
          <p:cNvSpPr>
            <a:spLocks noGrp="1"/>
          </p:cNvSpPr>
          <p:nvPr>
            <p:ph type="dt" sz="half" idx="10"/>
          </p:nvPr>
        </p:nvSpPr>
        <p:spPr>
          <a:xfrm>
            <a:off x="4800600" y="6426200"/>
            <a:ext cx="1231900" cy="365125"/>
          </a:xfrm>
        </p:spPr>
        <p:txBody>
          <a:bodyPr/>
          <a:lstStyle>
            <a:lvl1pPr algn="l">
              <a:defRPr/>
            </a:lvl1pPr>
          </a:lstStyle>
          <a:p>
            <a:pPr>
              <a:defRPr/>
            </a:pPr>
            <a:fld id="{616BAE9C-8341-7C4C-AA70-D0A7FBC844A8}" type="datetime1">
              <a:rPr lang="en-US"/>
              <a:pPr>
                <a:defRPr/>
              </a:pPr>
              <a:t>11/28/11 ()</a:t>
            </a:fld>
            <a:endParaRPr lang="en-US"/>
          </a:p>
        </p:txBody>
      </p:sp>
      <p:sp>
        <p:nvSpPr>
          <p:cNvPr id="11" name="Footer Placeholder 4"/>
          <p:cNvSpPr>
            <a:spLocks noGrp="1"/>
          </p:cNvSpPr>
          <p:nvPr>
            <p:ph type="ftr" sz="quarter" idx="11"/>
          </p:nvPr>
        </p:nvSpPr>
        <p:spPr>
          <a:xfrm>
            <a:off x="6311900" y="6426200"/>
            <a:ext cx="2616200" cy="365125"/>
          </a:xfrm>
        </p:spPr>
        <p:txBody>
          <a:bodyPr/>
          <a:lstStyle>
            <a:lvl1pPr algn="r">
              <a:defRPr/>
            </a:lvl1pPr>
          </a:lstStyle>
          <a:p>
            <a:pPr>
              <a:defRPr/>
            </a:pPr>
            <a:endParaRPr lang="en-US"/>
          </a:p>
        </p:txBody>
      </p:sp>
    </p:spTree>
    <p:extLst>
      <p:ext uri="{BB962C8B-B14F-4D97-AF65-F5344CB8AC3E}">
        <p14:creationId xmlns:p14="http://schemas.microsoft.com/office/powerpoint/2010/main" val="702824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7" name="Rectangle 6"/>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TextBox 7"/>
          <p:cNvSpPr txBox="1">
            <a:spLocks noChangeArrowheads="1"/>
          </p:cNvSpPr>
          <p:nvPr/>
        </p:nvSpPr>
        <p:spPr bwMode="auto">
          <a:xfrm>
            <a:off x="223838" y="228600"/>
            <a:ext cx="2603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3600" b="1" smtClean="0">
                <a:solidFill>
                  <a:srgbClr val="B870B8"/>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Date Placeholder 4"/>
          <p:cNvSpPr>
            <a:spLocks noGrp="1"/>
          </p:cNvSpPr>
          <p:nvPr>
            <p:ph type="dt" sz="half" idx="19"/>
          </p:nvPr>
        </p:nvSpPr>
        <p:spPr/>
        <p:txBody>
          <a:bodyPr/>
          <a:lstStyle>
            <a:lvl1pPr>
              <a:defRPr/>
            </a:lvl1pPr>
          </a:lstStyle>
          <a:p>
            <a:pPr>
              <a:defRPr/>
            </a:pPr>
            <a:fld id="{6D1663DC-09DC-5442-9926-634C2826CEC6}" type="datetime1">
              <a:rPr lang="en-US"/>
              <a:pPr>
                <a:defRPr/>
              </a:pPr>
              <a:t>11/28/11 ()</a:t>
            </a:fld>
            <a:endParaRPr lang="en-US"/>
          </a:p>
        </p:txBody>
      </p:sp>
      <p:sp>
        <p:nvSpPr>
          <p:cNvPr id="10" name="Footer Placeholder 5"/>
          <p:cNvSpPr>
            <a:spLocks noGrp="1"/>
          </p:cNvSpPr>
          <p:nvPr>
            <p:ph type="ftr" sz="quarter" idx="20"/>
          </p:nvPr>
        </p:nvSpPr>
        <p:spPr/>
        <p:txBody>
          <a:bodyPr/>
          <a:lstStyle>
            <a:lvl1pPr>
              <a:defRPr/>
            </a:lvl1pPr>
          </a:lstStyle>
          <a:p>
            <a:pPr>
              <a:defRPr/>
            </a:pPr>
            <a:endParaRPr lang="en-US"/>
          </a:p>
        </p:txBody>
      </p:sp>
      <p:sp>
        <p:nvSpPr>
          <p:cNvPr id="11" name="Slide Number Placeholder 6"/>
          <p:cNvSpPr>
            <a:spLocks noGrp="1"/>
          </p:cNvSpPr>
          <p:nvPr>
            <p:ph type="sldNum" sz="quarter" idx="21"/>
          </p:nvPr>
        </p:nvSpPr>
        <p:spPr/>
        <p:txBody>
          <a:bodyPr/>
          <a:lstStyle>
            <a:lvl1pPr>
              <a:defRPr/>
            </a:lvl1pPr>
          </a:lstStyle>
          <a:p>
            <a:pPr>
              <a:defRPr/>
            </a:pPr>
            <a:fld id="{CE1F81A1-4497-E842-A7EE-9CE2920DB0F4}" type="slidenum">
              <a:rPr lang="en-US"/>
              <a:pPr>
                <a:defRPr/>
              </a:pPr>
              <a:t>‹#›</a:t>
            </a:fld>
            <a:endParaRPr lang="en-US"/>
          </a:p>
        </p:txBody>
      </p:sp>
    </p:spTree>
    <p:extLst>
      <p:ext uri="{BB962C8B-B14F-4D97-AF65-F5344CB8AC3E}">
        <p14:creationId xmlns:p14="http://schemas.microsoft.com/office/powerpoint/2010/main" val="41811335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Rectangle 2"/>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4" name="TextBox 3"/>
          <p:cNvSpPr txBox="1">
            <a:spLocks noChangeArrowheads="1"/>
          </p:cNvSpPr>
          <p:nvPr/>
        </p:nvSpPr>
        <p:spPr bwMode="auto">
          <a:xfrm>
            <a:off x="223838" y="228600"/>
            <a:ext cx="2603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3600" b="1" smtClean="0">
                <a:solidFill>
                  <a:srgbClr val="B870B8"/>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2"/>
          <p:cNvSpPr>
            <a:spLocks noGrp="1"/>
          </p:cNvSpPr>
          <p:nvPr>
            <p:ph type="dt" sz="half" idx="10"/>
          </p:nvPr>
        </p:nvSpPr>
        <p:spPr/>
        <p:txBody>
          <a:bodyPr/>
          <a:lstStyle>
            <a:lvl1pPr>
              <a:defRPr/>
            </a:lvl1pPr>
          </a:lstStyle>
          <a:p>
            <a:pPr>
              <a:defRPr/>
            </a:pPr>
            <a:fld id="{9749DB7A-24B4-9D4B-A908-E0CA472B2E65}" type="datetime1">
              <a:rPr lang="en-US"/>
              <a:pPr>
                <a:defRPr/>
              </a:pPr>
              <a:t>11/28/11 ()</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4C78C304-A8B4-564C-BA6F-52DE23F95AC4}" type="slidenum">
              <a:rPr lang="en-US"/>
              <a:pPr>
                <a:defRPr/>
              </a:pPr>
              <a:t>‹#›</a:t>
            </a:fld>
            <a:endParaRPr lang="en-US"/>
          </a:p>
        </p:txBody>
      </p:sp>
    </p:spTree>
    <p:extLst>
      <p:ext uri="{BB962C8B-B14F-4D97-AF65-F5344CB8AC3E}">
        <p14:creationId xmlns:p14="http://schemas.microsoft.com/office/powerpoint/2010/main" val="1659767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Rectangle 1"/>
          <p:cNvSpPr/>
          <p:nvPr/>
        </p:nvSpPr>
        <p:spPr>
          <a:xfrm>
            <a:off x="8166100" y="282575"/>
            <a:ext cx="685800" cy="301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3" name="Date Placeholder 1"/>
          <p:cNvSpPr>
            <a:spLocks noGrp="1"/>
          </p:cNvSpPr>
          <p:nvPr>
            <p:ph type="dt" sz="half" idx="10"/>
          </p:nvPr>
        </p:nvSpPr>
        <p:spPr/>
        <p:txBody>
          <a:bodyPr/>
          <a:lstStyle>
            <a:lvl1pPr>
              <a:defRPr/>
            </a:lvl1pPr>
          </a:lstStyle>
          <a:p>
            <a:pPr>
              <a:defRPr/>
            </a:pPr>
            <a:fld id="{1FFD91F8-225F-AE43-9E86-08CEBBB442DE}" type="datetime1">
              <a:rPr lang="en-US"/>
              <a:pPr>
                <a:defRPr/>
              </a:pPr>
              <a:t>11/28/11 ()</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pPr>
              <a:defRPr/>
            </a:pPr>
            <a:fld id="{7CE4CF6C-9A26-6646-A237-E51E427A8471}" type="slidenum">
              <a:rPr lang="en-US"/>
              <a:pPr>
                <a:defRPr/>
              </a:pPr>
              <a:t>‹#›</a:t>
            </a:fld>
            <a:endParaRPr lang="en-US"/>
          </a:p>
        </p:txBody>
      </p:sp>
    </p:spTree>
    <p:extLst>
      <p:ext uri="{BB962C8B-B14F-4D97-AF65-F5344CB8AC3E}">
        <p14:creationId xmlns:p14="http://schemas.microsoft.com/office/powerpoint/2010/main" val="1928066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6" name="TextBox 5"/>
          <p:cNvSpPr txBox="1">
            <a:spLocks noChangeArrowheads="1"/>
          </p:cNvSpPr>
          <p:nvPr/>
        </p:nvSpPr>
        <p:spPr bwMode="auto">
          <a:xfrm>
            <a:off x="425450" y="174625"/>
            <a:ext cx="4127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5400" b="1" smtClean="0">
                <a:solidFill>
                  <a:srgbClr val="B870B8"/>
                </a:solidFill>
              </a:rPr>
              <a:t>+</a:t>
            </a: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a:xfrm>
            <a:off x="7391400" y="6423025"/>
            <a:ext cx="1536700" cy="365125"/>
          </a:xfrm>
        </p:spPr>
        <p:txBody>
          <a:bodyPr/>
          <a:lstStyle>
            <a:lvl1pPr>
              <a:defRPr/>
            </a:lvl1pPr>
          </a:lstStyle>
          <a:p>
            <a:pPr>
              <a:defRPr/>
            </a:pPr>
            <a:fld id="{B9745FF8-AC72-BF49-A9CF-B1EA19959302}" type="datetime1">
              <a:rPr lang="en-US"/>
              <a:pPr>
                <a:defRPr/>
              </a:pPr>
              <a:t>11/28/11 ()</a:t>
            </a:fld>
            <a:endParaRPr lang="en-US"/>
          </a:p>
        </p:txBody>
      </p:sp>
      <p:sp>
        <p:nvSpPr>
          <p:cNvPr id="8" name="Footer Placeholder 5"/>
          <p:cNvSpPr>
            <a:spLocks noGrp="1"/>
          </p:cNvSpPr>
          <p:nvPr>
            <p:ph type="ftr" sz="quarter" idx="11"/>
          </p:nvPr>
        </p:nvSpPr>
        <p:spPr>
          <a:xfrm>
            <a:off x="3859213" y="6423025"/>
            <a:ext cx="3316287" cy="365125"/>
          </a:xfrm>
        </p:spPr>
        <p:txBody>
          <a:bodyPr/>
          <a:lstStyle>
            <a:lvl1pPr>
              <a:defRPr/>
            </a:lvl1pPr>
          </a:lstStyle>
          <a:p>
            <a:pPr>
              <a:defRPr/>
            </a:pPr>
            <a:endParaRPr lang="en-US"/>
          </a:p>
        </p:txBody>
      </p:sp>
    </p:spTree>
    <p:extLst>
      <p:ext uri="{BB962C8B-B14F-4D97-AF65-F5344CB8AC3E}">
        <p14:creationId xmlns:p14="http://schemas.microsoft.com/office/powerpoint/2010/main" val="112887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p:nvSpPr>
        <p:spPr>
          <a:xfrm>
            <a:off x="8166100" y="282575"/>
            <a:ext cx="685800" cy="301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6" name="TextBox 5"/>
          <p:cNvSpPr txBox="1">
            <a:spLocks noChangeArrowheads="1"/>
          </p:cNvSpPr>
          <p:nvPr/>
        </p:nvSpPr>
        <p:spPr bwMode="auto">
          <a:xfrm>
            <a:off x="3989388" y="3370263"/>
            <a:ext cx="2206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b="1" smtClean="0">
                <a:solidFill>
                  <a:srgbClr val="B870B8"/>
                </a:solidFill>
              </a:rPr>
              <a:t>+ </a:t>
            </a: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a:xfrm>
            <a:off x="7391400" y="6423025"/>
            <a:ext cx="1536700" cy="365125"/>
          </a:xfrm>
        </p:spPr>
        <p:txBody>
          <a:bodyPr/>
          <a:lstStyle>
            <a:lvl1pPr>
              <a:defRPr/>
            </a:lvl1pPr>
          </a:lstStyle>
          <a:p>
            <a:pPr>
              <a:defRPr/>
            </a:pPr>
            <a:fld id="{A9AB8AF3-EAFC-9641-BB4C-0E67C23C9CEA}" type="datetime1">
              <a:rPr lang="en-US"/>
              <a:pPr>
                <a:defRPr/>
              </a:pPr>
              <a:t>11/28/11 ()</a:t>
            </a:fld>
            <a:endParaRPr lang="en-US"/>
          </a:p>
        </p:txBody>
      </p:sp>
      <p:sp>
        <p:nvSpPr>
          <p:cNvPr id="8" name="Footer Placeholder 5"/>
          <p:cNvSpPr>
            <a:spLocks noGrp="1"/>
          </p:cNvSpPr>
          <p:nvPr>
            <p:ph type="ftr" sz="quarter" idx="11"/>
          </p:nvPr>
        </p:nvSpPr>
        <p:spPr>
          <a:xfrm>
            <a:off x="4191000" y="6423025"/>
            <a:ext cx="3005138" cy="365125"/>
          </a:xfrm>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FBA31924-365D-6147-B527-BE1412CFCA30}" type="slidenum">
              <a:rPr lang="en-US"/>
              <a:pPr>
                <a:defRPr/>
              </a:pPr>
              <a:t>‹#›</a:t>
            </a:fld>
            <a:endParaRPr lang="en-US"/>
          </a:p>
        </p:txBody>
      </p:sp>
    </p:spTree>
    <p:extLst>
      <p:ext uri="{BB962C8B-B14F-4D97-AF65-F5344CB8AC3E}">
        <p14:creationId xmlns:p14="http://schemas.microsoft.com/office/powerpoint/2010/main" val="1145847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5" name="Rectangle 4"/>
          <p:cNvSpPr/>
          <p:nvPr/>
        </p:nvSpPr>
        <p:spPr>
          <a:xfrm>
            <a:off x="6802438" y="228600"/>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6" name="Rectangle 5"/>
          <p:cNvSpPr/>
          <p:nvPr/>
        </p:nvSpPr>
        <p:spPr>
          <a:xfrm>
            <a:off x="6802438" y="2378075"/>
            <a:ext cx="2057400" cy="2038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7" name="TextBox 6"/>
          <p:cNvSpPr txBox="1">
            <a:spLocks noChangeArrowheads="1"/>
          </p:cNvSpPr>
          <p:nvPr/>
        </p:nvSpPr>
        <p:spPr bwMode="auto">
          <a:xfrm>
            <a:off x="327025" y="4632325"/>
            <a:ext cx="220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b="1" smtClean="0">
                <a:solidFill>
                  <a:srgbClr val="B870B8"/>
                </a:solidFill>
              </a:rPr>
              <a:t>+ </a:t>
            </a:r>
          </a:p>
        </p:txBody>
      </p:sp>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A27C52CF-7ADD-B54A-B2F2-798792E24772}" type="datetime1">
              <a:rPr lang="en-US"/>
              <a:pPr>
                <a:defRPr/>
              </a:pPr>
              <a:t>11/28/11 ()</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32A55871-19A5-9F4D-BFF4-093FE376BBFA}" type="slidenum">
              <a:rPr lang="en-US"/>
              <a:pPr>
                <a:defRPr/>
              </a:pPr>
              <a:t>‹#›</a:t>
            </a:fld>
            <a:endParaRPr lang="en-US"/>
          </a:p>
        </p:txBody>
      </p:sp>
    </p:spTree>
    <p:extLst>
      <p:ext uri="{BB962C8B-B14F-4D97-AF65-F5344CB8AC3E}">
        <p14:creationId xmlns:p14="http://schemas.microsoft.com/office/powerpoint/2010/main" val="40667113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6" name="Rectangle 5"/>
          <p:cNvSpPr/>
          <p:nvPr/>
        </p:nvSpPr>
        <p:spPr>
          <a:xfrm>
            <a:off x="282575" y="228600"/>
            <a:ext cx="6386513"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7" name="TextBox 6"/>
          <p:cNvSpPr txBox="1">
            <a:spLocks noChangeArrowheads="1"/>
          </p:cNvSpPr>
          <p:nvPr/>
        </p:nvSpPr>
        <p:spPr bwMode="auto">
          <a:xfrm>
            <a:off x="425450" y="174625"/>
            <a:ext cx="4127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5400" b="1" smtClean="0">
                <a:solidFill>
                  <a:srgbClr val="B870B8"/>
                </a:solidFill>
              </a:rPr>
              <a:t>+</a:t>
            </a:r>
          </a:p>
        </p:txBody>
      </p:sp>
      <p:sp>
        <p:nvSpPr>
          <p:cNvPr id="8" name="Rectangle 7"/>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6802438" y="2374940"/>
            <a:ext cx="2057400" cy="2039112"/>
          </a:xfrm>
        </p:spPr>
        <p:txBody>
          <a:bodyPr rtlCol="0">
            <a:normAutofit/>
          </a:bodyPr>
          <a:lstStyle>
            <a:lvl1pPr>
              <a:buNone/>
              <a:defRPr/>
            </a:lvl1pPr>
          </a:lstStyle>
          <a:p>
            <a:pPr lvl="0"/>
            <a:r>
              <a:rPr lang="en-US" noProof="0" smtClean="0"/>
              <a:t>Drag picture to placeholder or click icon to add</a:t>
            </a:r>
            <a:endParaRPr noProof="0"/>
          </a:p>
        </p:txBody>
      </p:sp>
      <p:sp>
        <p:nvSpPr>
          <p:cNvPr id="13" name="Picture Placeholder 12"/>
          <p:cNvSpPr>
            <a:spLocks noGrp="1"/>
          </p:cNvSpPr>
          <p:nvPr>
            <p:ph type="pic" sz="quarter" idx="14"/>
          </p:nvPr>
        </p:nvSpPr>
        <p:spPr>
          <a:xfrm>
            <a:off x="6802438" y="4535424"/>
            <a:ext cx="2057400" cy="2039112"/>
          </a:xfrm>
        </p:spPr>
        <p:txBody>
          <a:bodyPr rtlCol="0">
            <a:normAutofit/>
          </a:bodyPr>
          <a:lstStyle>
            <a:lvl1pPr>
              <a:buNone/>
              <a:defRPr/>
            </a:lvl1pPr>
          </a:lstStyle>
          <a:p>
            <a:pPr lvl="0"/>
            <a:r>
              <a:rPr lang="en-US" noProof="0" smtClean="0"/>
              <a:t>Drag picture to placeholder or click icon to add</a:t>
            </a:r>
            <a:endParaRPr noProof="0"/>
          </a:p>
        </p:txBody>
      </p:sp>
      <p:sp>
        <p:nvSpPr>
          <p:cNvPr id="9" name="Date Placeholder 4"/>
          <p:cNvSpPr>
            <a:spLocks noGrp="1"/>
          </p:cNvSpPr>
          <p:nvPr>
            <p:ph type="dt" sz="half" idx="15"/>
          </p:nvPr>
        </p:nvSpPr>
        <p:spPr>
          <a:xfrm>
            <a:off x="5211763" y="6235700"/>
            <a:ext cx="1349375" cy="365125"/>
          </a:xfrm>
        </p:spPr>
        <p:txBody>
          <a:bodyPr/>
          <a:lstStyle>
            <a:lvl1pPr>
              <a:defRPr>
                <a:solidFill>
                  <a:schemeClr val="bg1"/>
                </a:solidFill>
              </a:defRPr>
            </a:lvl1pPr>
          </a:lstStyle>
          <a:p>
            <a:pPr>
              <a:defRPr/>
            </a:pPr>
            <a:fld id="{8EE7CB97-C562-5F4F-BDC0-C9F3CC55664B}" type="datetime1">
              <a:rPr lang="en-US"/>
              <a:pPr>
                <a:defRPr/>
              </a:pPr>
              <a:t>11/28/11 ()</a:t>
            </a:fld>
            <a:endParaRPr lang="en-US"/>
          </a:p>
        </p:txBody>
      </p:sp>
      <p:sp>
        <p:nvSpPr>
          <p:cNvPr id="10" name="Footer Placeholder 5"/>
          <p:cNvSpPr>
            <a:spLocks noGrp="1"/>
          </p:cNvSpPr>
          <p:nvPr>
            <p:ph type="ftr" sz="quarter" idx="16"/>
          </p:nvPr>
        </p:nvSpPr>
        <p:spPr>
          <a:xfrm>
            <a:off x="381000" y="6235700"/>
            <a:ext cx="4648200" cy="365125"/>
          </a:xfrm>
        </p:spPr>
        <p:txBody>
          <a:bodyPr/>
          <a:lstStyle>
            <a:lvl1pPr>
              <a:defRPr>
                <a:solidFill>
                  <a:schemeClr val="bg1"/>
                </a:solidFill>
              </a:defRPr>
            </a:lvl1pPr>
          </a:lstStyle>
          <a:p>
            <a:pPr>
              <a:defRPr/>
            </a:pPr>
            <a:endParaRPr lang="en-US"/>
          </a:p>
        </p:txBody>
      </p:sp>
      <p:sp>
        <p:nvSpPr>
          <p:cNvPr id="11" name="Slide Number Placeholder 6"/>
          <p:cNvSpPr>
            <a:spLocks noGrp="1"/>
          </p:cNvSpPr>
          <p:nvPr>
            <p:ph type="sldNum" sz="quarter" idx="17"/>
          </p:nvPr>
        </p:nvSpPr>
        <p:spPr/>
        <p:txBody>
          <a:bodyPr/>
          <a:lstStyle>
            <a:lvl1pPr>
              <a:defRPr/>
            </a:lvl1pPr>
          </a:lstStyle>
          <a:p>
            <a:pPr>
              <a:defRPr/>
            </a:pPr>
            <a:fld id="{8DBFB7D2-62F8-D841-AC06-05D998EC9D08}" type="slidenum">
              <a:rPr lang="en-US"/>
              <a:pPr>
                <a:defRPr/>
              </a:pPr>
              <a:t>‹#›</a:t>
            </a:fld>
            <a:endParaRPr lang="en-US"/>
          </a:p>
        </p:txBody>
      </p:sp>
    </p:spTree>
    <p:extLst>
      <p:ext uri="{BB962C8B-B14F-4D97-AF65-F5344CB8AC3E}">
        <p14:creationId xmlns:p14="http://schemas.microsoft.com/office/powerpoint/2010/main" val="4256125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7" name="Rectangle 6"/>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TextBox 7"/>
          <p:cNvSpPr txBox="1">
            <a:spLocks noChangeArrowheads="1"/>
          </p:cNvSpPr>
          <p:nvPr/>
        </p:nvSpPr>
        <p:spPr bwMode="auto">
          <a:xfrm>
            <a:off x="425450" y="174625"/>
            <a:ext cx="4127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5400" b="1" smtClean="0">
                <a:solidFill>
                  <a:srgbClr val="B870B8"/>
                </a:solidFill>
              </a:rPr>
              <a:t>+</a:t>
            </a:r>
          </a:p>
        </p:txBody>
      </p:sp>
      <p:sp>
        <p:nvSpPr>
          <p:cNvPr id="9" name="Rectangle 8"/>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10" name="Rectangle 9"/>
          <p:cNvSpPr/>
          <p:nvPr/>
        </p:nvSpPr>
        <p:spPr>
          <a:xfrm>
            <a:off x="4624388" y="4535488"/>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2" name="Picture Placeholder 12"/>
          <p:cNvSpPr>
            <a:spLocks noGrp="1"/>
          </p:cNvSpPr>
          <p:nvPr>
            <p:ph type="pic" sz="quarter" idx="13"/>
          </p:nvPr>
        </p:nvSpPr>
        <p:spPr>
          <a:xfrm>
            <a:off x="4624388" y="228600"/>
            <a:ext cx="2057400" cy="2039112"/>
          </a:xfrm>
        </p:spPr>
        <p:txBody>
          <a:bodyPr rtlCol="0">
            <a:normAutofit/>
          </a:bodyPr>
          <a:lstStyle>
            <a:lvl1pPr>
              <a:buNone/>
              <a:defRPr/>
            </a:lvl1pPr>
          </a:lstStyle>
          <a:p>
            <a:pPr lvl="0"/>
            <a:r>
              <a:rPr lang="en-US" noProof="0" smtClean="0"/>
              <a:t>Drag picture to placeholder or click icon to add</a:t>
            </a:r>
            <a:endParaRPr noProof="0"/>
          </a:p>
        </p:txBody>
      </p:sp>
      <p:sp>
        <p:nvSpPr>
          <p:cNvPr id="13" name="Picture Placeholder 12"/>
          <p:cNvSpPr>
            <a:spLocks noGrp="1"/>
          </p:cNvSpPr>
          <p:nvPr>
            <p:ph type="pic" sz="quarter" idx="14"/>
          </p:nvPr>
        </p:nvSpPr>
        <p:spPr>
          <a:xfrm>
            <a:off x="4624388" y="2381663"/>
            <a:ext cx="2057400" cy="2039112"/>
          </a:xfrm>
        </p:spPr>
        <p:txBody>
          <a:bodyPr rtlCol="0">
            <a:normAutofit/>
          </a:bodyPr>
          <a:lstStyle>
            <a:lvl1pPr>
              <a:buNone/>
              <a:defRPr/>
            </a:lvl1pPr>
          </a:lstStyle>
          <a:p>
            <a:pPr lvl="0"/>
            <a:r>
              <a:rPr lang="en-US" noProof="0" smtClean="0"/>
              <a:t>Drag picture to placeholder or click icon to add</a:t>
            </a:r>
            <a:endParaRPr noProof="0"/>
          </a:p>
        </p:txBody>
      </p:sp>
      <p:sp>
        <p:nvSpPr>
          <p:cNvPr id="14" name="Picture Placeholder 12"/>
          <p:cNvSpPr>
            <a:spLocks noGrp="1"/>
          </p:cNvSpPr>
          <p:nvPr>
            <p:ph type="pic" sz="quarter" idx="15"/>
          </p:nvPr>
        </p:nvSpPr>
        <p:spPr>
          <a:xfrm>
            <a:off x="6803136" y="2381662"/>
            <a:ext cx="2057400" cy="4187952"/>
          </a:xfrm>
        </p:spPr>
        <p:txBody>
          <a:bodyPr rtlCol="0">
            <a:normAutofit/>
          </a:bodyPr>
          <a:lstStyle>
            <a:lvl1pPr>
              <a:buNone/>
              <a:defRPr/>
            </a:lvl1pPr>
          </a:lstStyle>
          <a:p>
            <a:pPr lvl="0"/>
            <a:r>
              <a:rPr lang="en-US" noProof="0" smtClean="0"/>
              <a:t>Drag picture to placeholder or click icon to add</a:t>
            </a:r>
            <a:endParaRPr noProof="0"/>
          </a:p>
        </p:txBody>
      </p:sp>
      <p:sp>
        <p:nvSpPr>
          <p:cNvPr id="11" name="Date Placeholder 4"/>
          <p:cNvSpPr>
            <a:spLocks noGrp="1"/>
          </p:cNvSpPr>
          <p:nvPr>
            <p:ph type="dt" sz="half" idx="16"/>
          </p:nvPr>
        </p:nvSpPr>
        <p:spPr>
          <a:xfrm>
            <a:off x="3048000" y="6235700"/>
            <a:ext cx="1347788" cy="365125"/>
          </a:xfrm>
        </p:spPr>
        <p:txBody>
          <a:bodyPr/>
          <a:lstStyle>
            <a:lvl1pPr>
              <a:defRPr>
                <a:solidFill>
                  <a:schemeClr val="bg1"/>
                </a:solidFill>
              </a:defRPr>
            </a:lvl1pPr>
          </a:lstStyle>
          <a:p>
            <a:pPr>
              <a:defRPr/>
            </a:pPr>
            <a:fld id="{CB98BC03-8CF1-A640-8C06-2C99786DD867}" type="datetime1">
              <a:rPr lang="en-US"/>
              <a:pPr>
                <a:defRPr/>
              </a:pPr>
              <a:t>11/28/11 ()</a:t>
            </a:fld>
            <a:endParaRPr lang="en-US"/>
          </a:p>
        </p:txBody>
      </p:sp>
      <p:sp>
        <p:nvSpPr>
          <p:cNvPr id="15" name="Footer Placeholder 5"/>
          <p:cNvSpPr>
            <a:spLocks noGrp="1"/>
          </p:cNvSpPr>
          <p:nvPr>
            <p:ph type="ftr" sz="quarter" idx="17"/>
          </p:nvPr>
        </p:nvSpPr>
        <p:spPr>
          <a:xfrm>
            <a:off x="381000" y="6235700"/>
            <a:ext cx="2590800" cy="365125"/>
          </a:xfrm>
        </p:spPr>
        <p:txBody>
          <a:bodyPr/>
          <a:lstStyle>
            <a:lvl1pPr>
              <a:defRPr>
                <a:solidFill>
                  <a:schemeClr val="bg1"/>
                </a:solidFill>
              </a:defRPr>
            </a:lvl1pPr>
          </a:lstStyle>
          <a:p>
            <a:pPr>
              <a:defRPr/>
            </a:pPr>
            <a:endParaRPr lang="en-US"/>
          </a:p>
        </p:txBody>
      </p:sp>
      <p:sp>
        <p:nvSpPr>
          <p:cNvPr id="16" name="Slide Number Placeholder 6"/>
          <p:cNvSpPr>
            <a:spLocks noGrp="1"/>
          </p:cNvSpPr>
          <p:nvPr>
            <p:ph type="sldNum" sz="quarter" idx="18"/>
          </p:nvPr>
        </p:nvSpPr>
        <p:spPr/>
        <p:txBody>
          <a:bodyPr/>
          <a:lstStyle>
            <a:lvl1pPr>
              <a:defRPr/>
            </a:lvl1pPr>
          </a:lstStyle>
          <a:p>
            <a:pPr>
              <a:defRPr/>
            </a:pPr>
            <a:fld id="{C4A18C8F-C573-3D49-992C-FD1AD014D1F3}" type="slidenum">
              <a:rPr lang="en-US"/>
              <a:pPr>
                <a:defRPr/>
              </a:pPr>
              <a:t>‹#›</a:t>
            </a:fld>
            <a:endParaRPr lang="en-US"/>
          </a:p>
        </p:txBody>
      </p:sp>
    </p:spTree>
    <p:extLst>
      <p:ext uri="{BB962C8B-B14F-4D97-AF65-F5344CB8AC3E}">
        <p14:creationId xmlns:p14="http://schemas.microsoft.com/office/powerpoint/2010/main" val="42048109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7" name="Rectangle 6"/>
          <p:cNvSpPr/>
          <p:nvPr/>
        </p:nvSpPr>
        <p:spPr>
          <a:xfrm>
            <a:off x="8166100" y="282575"/>
            <a:ext cx="685800" cy="301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TextBox 7"/>
          <p:cNvSpPr txBox="1">
            <a:spLocks noChangeArrowheads="1"/>
          </p:cNvSpPr>
          <p:nvPr/>
        </p:nvSpPr>
        <p:spPr bwMode="auto">
          <a:xfrm>
            <a:off x="4749800" y="3370263"/>
            <a:ext cx="2206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b="1" smtClean="0">
                <a:solidFill>
                  <a:srgbClr val="B870B8"/>
                </a:solidFill>
              </a:rPr>
              <a:t>+ </a:t>
            </a: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Picture Placeholder 12"/>
          <p:cNvSpPr>
            <a:spLocks noGrp="1"/>
          </p:cNvSpPr>
          <p:nvPr>
            <p:ph type="pic" sz="quarter" idx="13"/>
          </p:nvPr>
        </p:nvSpPr>
        <p:spPr>
          <a:xfrm>
            <a:off x="277905" y="228600"/>
            <a:ext cx="2057400" cy="2039112"/>
          </a:xfrm>
        </p:spPr>
        <p:txBody>
          <a:bodyPr rtlCol="0">
            <a:normAutofit/>
          </a:bodyPr>
          <a:lstStyle>
            <a:lvl1pPr>
              <a:buNone/>
              <a:defRPr/>
            </a:lvl1pPr>
          </a:lstStyle>
          <a:p>
            <a:pPr lvl="0"/>
            <a:r>
              <a:rPr lang="en-US" noProof="0" smtClean="0"/>
              <a:t>Drag picture to placeholder or click icon to add</a:t>
            </a:r>
            <a:endParaRPr noProof="0"/>
          </a:p>
        </p:txBody>
      </p:sp>
      <p:sp>
        <p:nvSpPr>
          <p:cNvPr id="15" name="Picture Placeholder 12"/>
          <p:cNvSpPr>
            <a:spLocks noGrp="1"/>
          </p:cNvSpPr>
          <p:nvPr>
            <p:ph type="pic" sz="quarter" idx="14"/>
          </p:nvPr>
        </p:nvSpPr>
        <p:spPr>
          <a:xfrm>
            <a:off x="2460625" y="228600"/>
            <a:ext cx="2057400" cy="2039112"/>
          </a:xfrm>
        </p:spPr>
        <p:txBody>
          <a:bodyPr rtlCol="0">
            <a:normAutofit/>
          </a:bodyPr>
          <a:lstStyle>
            <a:lvl1pPr>
              <a:buNone/>
              <a:defRPr/>
            </a:lvl1pPr>
          </a:lstStyle>
          <a:p>
            <a:pPr lvl="0"/>
            <a:r>
              <a:rPr lang="en-US" noProof="0" smtClean="0"/>
              <a:t>Drag picture to placeholder or click icon to add</a:t>
            </a:r>
            <a:endParaRPr noProof="0"/>
          </a:p>
        </p:txBody>
      </p:sp>
      <p:sp>
        <p:nvSpPr>
          <p:cNvPr id="9" name="Date Placeholder 4"/>
          <p:cNvSpPr>
            <a:spLocks noGrp="1"/>
          </p:cNvSpPr>
          <p:nvPr>
            <p:ph type="dt" sz="half" idx="15"/>
          </p:nvPr>
        </p:nvSpPr>
        <p:spPr>
          <a:xfrm>
            <a:off x="7391400" y="6423025"/>
            <a:ext cx="1536700" cy="365125"/>
          </a:xfrm>
        </p:spPr>
        <p:txBody>
          <a:bodyPr/>
          <a:lstStyle>
            <a:lvl1pPr>
              <a:defRPr/>
            </a:lvl1pPr>
          </a:lstStyle>
          <a:p>
            <a:pPr>
              <a:defRPr/>
            </a:pPr>
            <a:fld id="{5F64AD63-2941-894D-95FC-BD2339F46A65}" type="datetime1">
              <a:rPr lang="en-US"/>
              <a:pPr>
                <a:defRPr/>
              </a:pPr>
              <a:t>11/28/11 ()</a:t>
            </a:fld>
            <a:endParaRPr lang="en-US"/>
          </a:p>
        </p:txBody>
      </p:sp>
      <p:sp>
        <p:nvSpPr>
          <p:cNvPr id="10" name="Footer Placeholder 5"/>
          <p:cNvSpPr>
            <a:spLocks noGrp="1"/>
          </p:cNvSpPr>
          <p:nvPr>
            <p:ph type="ftr" sz="quarter" idx="16"/>
          </p:nvPr>
        </p:nvSpPr>
        <p:spPr>
          <a:xfrm>
            <a:off x="4191000" y="6423025"/>
            <a:ext cx="3005138" cy="365125"/>
          </a:xfrm>
        </p:spPr>
        <p:txBody>
          <a:bodyPr/>
          <a:lstStyle>
            <a:lvl1pPr>
              <a:defRPr/>
            </a:lvl1pPr>
          </a:lstStyle>
          <a:p>
            <a:pPr>
              <a:defRPr/>
            </a:pPr>
            <a:endParaRPr lang="en-US"/>
          </a:p>
        </p:txBody>
      </p:sp>
      <p:sp>
        <p:nvSpPr>
          <p:cNvPr id="11" name="Slide Number Placeholder 6"/>
          <p:cNvSpPr>
            <a:spLocks noGrp="1"/>
          </p:cNvSpPr>
          <p:nvPr>
            <p:ph type="sldNum" sz="quarter" idx="17"/>
          </p:nvPr>
        </p:nvSpPr>
        <p:spPr/>
        <p:txBody>
          <a:bodyPr/>
          <a:lstStyle>
            <a:lvl1pPr>
              <a:defRPr/>
            </a:lvl1pPr>
          </a:lstStyle>
          <a:p>
            <a:pPr>
              <a:defRPr/>
            </a:pPr>
            <a:fld id="{99228912-6E1F-3C46-B634-39C2C7637FA6}" type="slidenum">
              <a:rPr lang="en-US"/>
              <a:pPr>
                <a:defRPr/>
              </a:pPr>
              <a:t>‹#›</a:t>
            </a:fld>
            <a:endParaRPr lang="en-US"/>
          </a:p>
        </p:txBody>
      </p:sp>
    </p:spTree>
    <p:extLst>
      <p:ext uri="{BB962C8B-B14F-4D97-AF65-F5344CB8AC3E}">
        <p14:creationId xmlns:p14="http://schemas.microsoft.com/office/powerpoint/2010/main" val="37047926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4" name="Rectangle 3"/>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5" name="TextBox 4"/>
          <p:cNvSpPr txBox="1">
            <a:spLocks noChangeArrowheads="1"/>
          </p:cNvSpPr>
          <p:nvPr/>
        </p:nvSpPr>
        <p:spPr bwMode="auto">
          <a:xfrm>
            <a:off x="223838" y="228600"/>
            <a:ext cx="2603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3600" b="1" smtClean="0">
                <a:solidFill>
                  <a:srgbClr val="B870B8"/>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Date Placeholder 3"/>
          <p:cNvSpPr>
            <a:spLocks noGrp="1"/>
          </p:cNvSpPr>
          <p:nvPr>
            <p:ph type="dt" sz="half" idx="10"/>
          </p:nvPr>
        </p:nvSpPr>
        <p:spPr/>
        <p:txBody>
          <a:bodyPr/>
          <a:lstStyle>
            <a:lvl1pPr>
              <a:defRPr/>
            </a:lvl1pPr>
          </a:lstStyle>
          <a:p>
            <a:pPr>
              <a:defRPr/>
            </a:pPr>
            <a:fld id="{0607D46C-1AED-294D-864B-3BF8391E7666}" type="datetime1">
              <a:rPr lang="en-US"/>
              <a:pPr>
                <a:defRPr/>
              </a:pPr>
              <a:t>11/28/11 ()</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AEDD5656-D735-4D46-A8B6-5E92C4B023E8}" type="slidenum">
              <a:rPr lang="en-US"/>
              <a:pPr>
                <a:defRPr/>
              </a:pPr>
              <a:t>‹#›</a:t>
            </a:fld>
            <a:endParaRPr lang="en-US"/>
          </a:p>
        </p:txBody>
      </p:sp>
    </p:spTree>
    <p:extLst>
      <p:ext uri="{BB962C8B-B14F-4D97-AF65-F5344CB8AC3E}">
        <p14:creationId xmlns:p14="http://schemas.microsoft.com/office/powerpoint/2010/main" val="3841551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Rectangle 3"/>
          <p:cNvSpPr/>
          <p:nvPr/>
        </p:nvSpPr>
        <p:spPr>
          <a:xfrm>
            <a:off x="8210550" y="282575"/>
            <a:ext cx="64135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5" name="TextBox 4"/>
          <p:cNvSpPr txBox="1">
            <a:spLocks noChangeArrowheads="1"/>
          </p:cNvSpPr>
          <p:nvPr/>
        </p:nvSpPr>
        <p:spPr bwMode="auto">
          <a:xfrm>
            <a:off x="223838" y="228600"/>
            <a:ext cx="2603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3600" b="1" smtClean="0">
                <a:solidFill>
                  <a:srgbClr val="B870B8"/>
                </a:solidFill>
              </a:rPr>
              <a:t>+</a:t>
            </a:r>
          </a:p>
        </p:txBody>
      </p:sp>
      <p:sp>
        <p:nvSpPr>
          <p:cNvPr id="6" name="Rectangle 5"/>
          <p:cNvSpPr/>
          <p:nvPr/>
        </p:nvSpPr>
        <p:spPr>
          <a:xfrm>
            <a:off x="8067675" y="282575"/>
            <a:ext cx="92075"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3"/>
          <p:cNvSpPr>
            <a:spLocks noGrp="1"/>
          </p:cNvSpPr>
          <p:nvPr>
            <p:ph type="dt" sz="half" idx="10"/>
          </p:nvPr>
        </p:nvSpPr>
        <p:spPr/>
        <p:txBody>
          <a:bodyPr/>
          <a:lstStyle>
            <a:lvl1pPr>
              <a:defRPr/>
            </a:lvl1pPr>
          </a:lstStyle>
          <a:p>
            <a:pPr>
              <a:defRPr/>
            </a:pPr>
            <a:fld id="{BB0DBD32-3BB2-A645-8304-4EA38B10415C}" type="datetime1">
              <a:rPr lang="en-US"/>
              <a:pPr>
                <a:defRPr/>
              </a:pPr>
              <a:t>11/28/11 ()</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3FA4C93-65D1-BA46-8675-8418D25C0101}" type="slidenum">
              <a:rPr lang="en-US"/>
              <a:pPr>
                <a:defRPr/>
              </a:pPr>
              <a:t>‹#›</a:t>
            </a:fld>
            <a:endParaRPr lang="en-US"/>
          </a:p>
        </p:txBody>
      </p:sp>
    </p:spTree>
    <p:extLst>
      <p:ext uri="{BB962C8B-B14F-4D97-AF65-F5344CB8AC3E}">
        <p14:creationId xmlns:p14="http://schemas.microsoft.com/office/powerpoint/2010/main" val="926580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4" name="Rectangle 3"/>
          <p:cNvSpPr/>
          <p:nvPr/>
        </p:nvSpPr>
        <p:spPr>
          <a:xfrm>
            <a:off x="8166100" y="282575"/>
            <a:ext cx="685800" cy="301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5" name="TextBox 4"/>
          <p:cNvSpPr txBox="1">
            <a:spLocks noChangeArrowheads="1"/>
          </p:cNvSpPr>
          <p:nvPr/>
        </p:nvSpPr>
        <p:spPr bwMode="auto">
          <a:xfrm rot="16200000">
            <a:off x="8593932" y="561181"/>
            <a:ext cx="26035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3600" b="1" smtClean="0">
                <a:solidFill>
                  <a:srgbClr val="B870B8"/>
                </a:solidFill>
              </a:rPr>
              <a:t>+</a:t>
            </a:r>
          </a:p>
        </p:txBody>
      </p:sp>
      <p:sp>
        <p:nvSpPr>
          <p:cNvPr id="2" name="Vertical Title 1"/>
          <p:cNvSpPr>
            <a:spLocks noGrp="1"/>
          </p:cNvSpPr>
          <p:nvPr>
            <p:ph type="title" orient="vert"/>
          </p:nvPr>
        </p:nvSpPr>
        <p:spPr>
          <a:xfrm>
            <a:off x="7995772" y="954742"/>
            <a:ext cx="681318" cy="517142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Date Placeholder 3"/>
          <p:cNvSpPr>
            <a:spLocks noGrp="1"/>
          </p:cNvSpPr>
          <p:nvPr>
            <p:ph type="dt" sz="half" idx="10"/>
          </p:nvPr>
        </p:nvSpPr>
        <p:spPr/>
        <p:txBody>
          <a:bodyPr/>
          <a:lstStyle>
            <a:lvl1pPr>
              <a:defRPr/>
            </a:lvl1pPr>
          </a:lstStyle>
          <a:p>
            <a:pPr>
              <a:defRPr/>
            </a:pPr>
            <a:fld id="{01558955-EFB3-B845-AFBA-88EBF681F465}" type="datetime1">
              <a:rPr lang="en-US"/>
              <a:pPr>
                <a:defRPr/>
              </a:pPr>
              <a:t>11/28/11 ()</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7D700624-63D2-434A-BD3F-84ABBD2FE533}" type="slidenum">
              <a:rPr lang="en-US"/>
              <a:pPr>
                <a:defRPr/>
              </a:pPr>
              <a:t>‹#›</a:t>
            </a:fld>
            <a:endParaRPr lang="en-US"/>
          </a:p>
        </p:txBody>
      </p:sp>
    </p:spTree>
    <p:extLst>
      <p:ext uri="{BB962C8B-B14F-4D97-AF65-F5344CB8AC3E}">
        <p14:creationId xmlns:p14="http://schemas.microsoft.com/office/powerpoint/2010/main" val="3380857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5" name="Rectangle 4"/>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6" name="TextBox 5"/>
          <p:cNvSpPr txBox="1">
            <a:spLocks noChangeArrowheads="1"/>
          </p:cNvSpPr>
          <p:nvPr/>
        </p:nvSpPr>
        <p:spPr bwMode="auto">
          <a:xfrm>
            <a:off x="223838" y="228600"/>
            <a:ext cx="2603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3600" b="1" smtClean="0">
                <a:solidFill>
                  <a:srgbClr val="B870B8"/>
                </a:solidFill>
              </a:rPr>
              <a:t>+</a:t>
            </a:r>
          </a:p>
        </p:txBody>
      </p:sp>
      <p:sp>
        <p:nvSpPr>
          <p:cNvPr id="2" name="Title 1"/>
          <p:cNvSpPr>
            <a:spLocks noGrp="1"/>
          </p:cNvSpPr>
          <p:nvPr>
            <p:ph type="title"/>
          </p:nvPr>
        </p:nvSpPr>
        <p:spPr>
          <a:xfrm>
            <a:off x="498474" y="134471"/>
            <a:ext cx="7556313" cy="995082"/>
          </a:xfrm>
        </p:spPr>
        <p:txBody>
          <a:bodyPr anchor="b"/>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Text Placeholder 3"/>
          <p:cNvSpPr>
            <a:spLocks noGrp="1"/>
          </p:cNvSpPr>
          <p:nvPr>
            <p:ph type="body" sz="half" idx="2"/>
          </p:nvPr>
        </p:nvSpPr>
        <p:spPr>
          <a:xfrm>
            <a:off x="498518" y="1129553"/>
            <a:ext cx="7558960" cy="774700"/>
          </a:xfrm>
        </p:spPr>
        <p:txBody>
          <a:bodyPr rtlCol="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373491BD-360A-F341-BC72-20CDEB51B7B6}" type="datetime1">
              <a:rPr lang="en-US"/>
              <a:pPr>
                <a:defRPr/>
              </a:pPr>
              <a:t>11/28/11 ()</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29A9D5A-43BF-7040-9536-908B86BA1294}" type="slidenum">
              <a:rPr lang="en-US"/>
              <a:pPr>
                <a:defRPr/>
              </a:pPr>
              <a:t>‹#›</a:t>
            </a:fld>
            <a:endParaRPr lang="en-US"/>
          </a:p>
        </p:txBody>
      </p:sp>
    </p:spTree>
    <p:extLst>
      <p:ext uri="{BB962C8B-B14F-4D97-AF65-F5344CB8AC3E}">
        <p14:creationId xmlns:p14="http://schemas.microsoft.com/office/powerpoint/2010/main" val="2505352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7" name="Rectangle 6"/>
          <p:cNvSpPr/>
          <p:nvPr/>
        </p:nvSpPr>
        <p:spPr>
          <a:xfrm>
            <a:off x="282575" y="228600"/>
            <a:ext cx="4235450" cy="41878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Rectangle 7"/>
          <p:cNvSpPr/>
          <p:nvPr/>
        </p:nvSpPr>
        <p:spPr>
          <a:xfrm>
            <a:off x="6802438" y="228600"/>
            <a:ext cx="2057400" cy="2038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9" name="Rectangle 8"/>
          <p:cNvSpPr/>
          <p:nvPr/>
        </p:nvSpPr>
        <p:spPr>
          <a:xfrm>
            <a:off x="4624388" y="2378075"/>
            <a:ext cx="2057400" cy="20383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10" name="TextBox 9"/>
          <p:cNvSpPr txBox="1">
            <a:spLocks noChangeArrowheads="1"/>
          </p:cNvSpPr>
          <p:nvPr/>
        </p:nvSpPr>
        <p:spPr bwMode="auto">
          <a:xfrm>
            <a:off x="425450" y="174625"/>
            <a:ext cx="4127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5400" b="1" smtClean="0">
                <a:solidFill>
                  <a:srgbClr val="B870B8"/>
                </a:solidFill>
              </a:rPr>
              <a:t>+</a:t>
            </a:r>
          </a:p>
        </p:txBody>
      </p:sp>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13" name="Picture Placeholder 12"/>
          <p:cNvSpPr>
            <a:spLocks noGrp="1"/>
          </p:cNvSpPr>
          <p:nvPr>
            <p:ph type="pic" sz="quarter" idx="12"/>
          </p:nvPr>
        </p:nvSpPr>
        <p:spPr>
          <a:xfrm>
            <a:off x="4624388" y="228600"/>
            <a:ext cx="2057400" cy="2039112"/>
          </a:xfrm>
        </p:spPr>
        <p:txBody>
          <a:bodyPr rtlCol="0">
            <a:normAutofit/>
          </a:bodyPr>
          <a:lstStyle>
            <a:lvl1pPr>
              <a:buNone/>
              <a:defRPr/>
            </a:lvl1pPr>
          </a:lstStyle>
          <a:p>
            <a:pPr lvl="0"/>
            <a:r>
              <a:rPr lang="en-US" noProof="0" smtClean="0"/>
              <a:t>Drag picture to placeholder or click icon to add</a:t>
            </a:r>
            <a:endParaRPr noProof="0"/>
          </a:p>
        </p:txBody>
      </p:sp>
      <p:sp>
        <p:nvSpPr>
          <p:cNvPr id="14" name="Picture Placeholder 12"/>
          <p:cNvSpPr>
            <a:spLocks noGrp="1"/>
          </p:cNvSpPr>
          <p:nvPr>
            <p:ph type="pic" sz="quarter" idx="13"/>
          </p:nvPr>
        </p:nvSpPr>
        <p:spPr>
          <a:xfrm>
            <a:off x="6802438" y="2377440"/>
            <a:ext cx="2057400" cy="2039112"/>
          </a:xfrm>
        </p:spPr>
        <p:txBody>
          <a:bodyPr rtlCol="0">
            <a:normAutofit/>
          </a:bodyPr>
          <a:lstStyle>
            <a:lvl1pPr>
              <a:buNone/>
              <a:defRPr/>
            </a:lvl1pPr>
          </a:lstStyle>
          <a:p>
            <a:pPr lvl="0"/>
            <a:r>
              <a:rPr lang="en-US" noProof="0" smtClean="0"/>
              <a:t>Drag picture to placeholder or click icon to add</a:t>
            </a:r>
            <a:endParaRPr noProof="0"/>
          </a:p>
        </p:txBody>
      </p:sp>
      <p:sp>
        <p:nvSpPr>
          <p:cNvPr id="16" name="Text Placeholder 3"/>
          <p:cNvSpPr>
            <a:spLocks noGrp="1"/>
          </p:cNvSpPr>
          <p:nvPr>
            <p:ph type="body" sz="half" idx="2"/>
          </p:nvPr>
        </p:nvSpPr>
        <p:spPr>
          <a:xfrm>
            <a:off x="857250" y="1779494"/>
            <a:ext cx="3086100" cy="2040905"/>
          </a:xfrm>
        </p:spPr>
        <p:txBody>
          <a:bodyPr lIns="45720" rIns="45720">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1" name="Date Placeholder 3"/>
          <p:cNvSpPr>
            <a:spLocks noGrp="1"/>
          </p:cNvSpPr>
          <p:nvPr>
            <p:ph type="dt" sz="half" idx="14"/>
          </p:nvPr>
        </p:nvSpPr>
        <p:spPr>
          <a:xfrm>
            <a:off x="4800600" y="6426200"/>
            <a:ext cx="1231900" cy="365125"/>
          </a:xfrm>
        </p:spPr>
        <p:txBody>
          <a:bodyPr/>
          <a:lstStyle>
            <a:lvl1pPr algn="l">
              <a:defRPr/>
            </a:lvl1pPr>
          </a:lstStyle>
          <a:p>
            <a:pPr>
              <a:defRPr/>
            </a:pPr>
            <a:fld id="{EBA5D44C-3C76-9844-A9CC-7171A6CFD761}" type="datetime1">
              <a:rPr lang="en-US"/>
              <a:pPr>
                <a:defRPr/>
              </a:pPr>
              <a:t>11/28/11 ()</a:t>
            </a:fld>
            <a:endParaRPr lang="en-US"/>
          </a:p>
        </p:txBody>
      </p:sp>
      <p:sp>
        <p:nvSpPr>
          <p:cNvPr id="12" name="Footer Placeholder 4"/>
          <p:cNvSpPr>
            <a:spLocks noGrp="1"/>
          </p:cNvSpPr>
          <p:nvPr>
            <p:ph type="ftr" sz="quarter" idx="15"/>
          </p:nvPr>
        </p:nvSpPr>
        <p:spPr>
          <a:xfrm>
            <a:off x="6311900" y="6426200"/>
            <a:ext cx="2616200" cy="365125"/>
          </a:xfrm>
        </p:spPr>
        <p:txBody>
          <a:bodyPr/>
          <a:lstStyle>
            <a:lvl1pPr algn="r">
              <a:defRPr/>
            </a:lvl1pPr>
          </a:lstStyle>
          <a:p>
            <a:pPr>
              <a:defRPr/>
            </a:pPr>
            <a:endParaRPr lang="en-US"/>
          </a:p>
        </p:txBody>
      </p:sp>
    </p:spTree>
    <p:extLst>
      <p:ext uri="{BB962C8B-B14F-4D97-AF65-F5344CB8AC3E}">
        <p14:creationId xmlns:p14="http://schemas.microsoft.com/office/powerpoint/2010/main" val="21407307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p:cNvSpPr/>
          <p:nvPr/>
        </p:nvSpPr>
        <p:spPr>
          <a:xfrm>
            <a:off x="658813" y="228600"/>
            <a:ext cx="82010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5" name="TextBox 4"/>
          <p:cNvSpPr txBox="1">
            <a:spLocks noChangeArrowheads="1"/>
          </p:cNvSpPr>
          <p:nvPr/>
        </p:nvSpPr>
        <p:spPr bwMode="auto">
          <a:xfrm>
            <a:off x="2003425" y="3111500"/>
            <a:ext cx="260350"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4000" b="1" smtClean="0">
                <a:solidFill>
                  <a:srgbClr val="B870B8"/>
                </a:solidFill>
              </a:rPr>
              <a:t>+</a:t>
            </a:r>
          </a:p>
        </p:txBody>
      </p:sp>
      <p:sp>
        <p:nvSpPr>
          <p:cNvPr id="6" name="Rectangle 5"/>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2" name="Title 1"/>
          <p:cNvSpPr>
            <a:spLocks noGrp="1"/>
          </p:cNvSpPr>
          <p:nvPr>
            <p:ph type="title"/>
          </p:nvPr>
        </p:nvSpPr>
        <p:spPr>
          <a:xfrm>
            <a:off x="2286000" y="3124200"/>
            <a:ext cx="5638800" cy="1362075"/>
          </a:xfrm>
        </p:spPr>
        <p:txBody>
          <a:bodyPr anchor="b">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a:xfrm>
            <a:off x="658813" y="6248400"/>
            <a:ext cx="1474787" cy="365125"/>
          </a:xfrm>
        </p:spPr>
        <p:txBody>
          <a:bodyPr/>
          <a:lstStyle>
            <a:lvl1pPr algn="l">
              <a:defRPr>
                <a:solidFill>
                  <a:schemeClr val="bg1"/>
                </a:solidFill>
              </a:defRPr>
            </a:lvl1pPr>
          </a:lstStyle>
          <a:p>
            <a:pPr>
              <a:defRPr/>
            </a:pPr>
            <a:fld id="{E5C6902F-02FD-1645-A217-DFC1E5706106}" type="datetime1">
              <a:rPr lang="en-US"/>
              <a:pPr>
                <a:defRPr/>
              </a:pPr>
              <a:t>11/28/11 ()</a:t>
            </a:fld>
            <a:endParaRPr lang="en-US"/>
          </a:p>
        </p:txBody>
      </p:sp>
      <p:sp>
        <p:nvSpPr>
          <p:cNvPr id="8" name="Footer Placeholder 4"/>
          <p:cNvSpPr>
            <a:spLocks noGrp="1"/>
          </p:cNvSpPr>
          <p:nvPr>
            <p:ph type="ftr" sz="quarter" idx="11"/>
          </p:nvPr>
        </p:nvSpPr>
        <p:spPr>
          <a:xfrm>
            <a:off x="2286000" y="6248400"/>
            <a:ext cx="5638800" cy="365125"/>
          </a:xfrm>
        </p:spPr>
        <p:txBody>
          <a:bodyPr/>
          <a:lstStyle>
            <a:lvl1pPr>
              <a:defRPr>
                <a:solidFill>
                  <a:schemeClr val="bg1"/>
                </a:solidFill>
              </a:defRPr>
            </a:lvl1pPr>
          </a:lstStyle>
          <a:p>
            <a:pPr>
              <a:defRPr/>
            </a:pPr>
            <a:endParaRPr lang="en-US"/>
          </a:p>
        </p:txBody>
      </p:sp>
      <p:sp>
        <p:nvSpPr>
          <p:cNvPr id="9" name="Slide Number Placeholder 5"/>
          <p:cNvSpPr>
            <a:spLocks noGrp="1"/>
          </p:cNvSpPr>
          <p:nvPr>
            <p:ph type="sldNum" sz="quarter" idx="12"/>
          </p:nvPr>
        </p:nvSpPr>
        <p:spPr>
          <a:xfrm>
            <a:off x="8305800" y="6248400"/>
            <a:ext cx="554038" cy="365125"/>
          </a:xfrm>
        </p:spPr>
        <p:txBody>
          <a:bodyPr/>
          <a:lstStyle>
            <a:lvl1pPr>
              <a:defRPr/>
            </a:lvl1pPr>
          </a:lstStyle>
          <a:p>
            <a:pPr>
              <a:defRPr/>
            </a:pPr>
            <a:fld id="{4B0DD881-0219-FA45-956D-FF4FF9F441CE}" type="slidenum">
              <a:rPr lang="en-US"/>
              <a:pPr>
                <a:defRPr/>
              </a:pPr>
              <a:t>‹#›</a:t>
            </a:fld>
            <a:endParaRPr lang="en-US"/>
          </a:p>
        </p:txBody>
      </p:sp>
    </p:spTree>
    <p:extLst>
      <p:ext uri="{BB962C8B-B14F-4D97-AF65-F5344CB8AC3E}">
        <p14:creationId xmlns:p14="http://schemas.microsoft.com/office/powerpoint/2010/main" val="31928435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5" name="Rectangle 4"/>
          <p:cNvSpPr/>
          <p:nvPr/>
        </p:nvSpPr>
        <p:spPr>
          <a:xfrm>
            <a:off x="8210550" y="282575"/>
            <a:ext cx="64135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6" name="Rectangle 5"/>
          <p:cNvSpPr/>
          <p:nvPr/>
        </p:nvSpPr>
        <p:spPr>
          <a:xfrm>
            <a:off x="8067675" y="282575"/>
            <a:ext cx="92075"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7" name="TextBox 6"/>
          <p:cNvSpPr txBox="1">
            <a:spLocks noChangeArrowheads="1"/>
          </p:cNvSpPr>
          <p:nvPr/>
        </p:nvSpPr>
        <p:spPr bwMode="auto">
          <a:xfrm>
            <a:off x="223838" y="228600"/>
            <a:ext cx="2603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3600" b="1" smtClean="0">
                <a:solidFill>
                  <a:srgbClr val="B870B8"/>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8" name="Date Placeholder 4"/>
          <p:cNvSpPr>
            <a:spLocks noGrp="1"/>
          </p:cNvSpPr>
          <p:nvPr>
            <p:ph type="dt" sz="half" idx="10"/>
          </p:nvPr>
        </p:nvSpPr>
        <p:spPr/>
        <p:txBody>
          <a:bodyPr/>
          <a:lstStyle>
            <a:lvl1pPr>
              <a:defRPr/>
            </a:lvl1pPr>
          </a:lstStyle>
          <a:p>
            <a:pPr>
              <a:defRPr/>
            </a:pPr>
            <a:fld id="{B08A9D00-7D4F-6E41-B5E1-86747F30081A}" type="datetime1">
              <a:rPr lang="en-US"/>
              <a:pPr>
                <a:defRPr/>
              </a:pPr>
              <a:t>11/28/11 ()</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824926F4-9A84-2547-8970-AB4AB093C5D9}" type="slidenum">
              <a:rPr lang="en-US"/>
              <a:pPr>
                <a:defRPr/>
              </a:pPr>
              <a:t>‹#›</a:t>
            </a:fld>
            <a:endParaRPr lang="en-US"/>
          </a:p>
        </p:txBody>
      </p:sp>
    </p:spTree>
    <p:extLst>
      <p:ext uri="{BB962C8B-B14F-4D97-AF65-F5344CB8AC3E}">
        <p14:creationId xmlns:p14="http://schemas.microsoft.com/office/powerpoint/2010/main" val="1901131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7" name="Rectangle 6"/>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8" name="TextBox 7"/>
          <p:cNvSpPr txBox="1">
            <a:spLocks noChangeArrowheads="1"/>
          </p:cNvSpPr>
          <p:nvPr/>
        </p:nvSpPr>
        <p:spPr bwMode="auto">
          <a:xfrm>
            <a:off x="223838" y="228600"/>
            <a:ext cx="2603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3600" b="1" smtClean="0">
                <a:solidFill>
                  <a:srgbClr val="B870B8"/>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Date Placeholder 6"/>
          <p:cNvSpPr>
            <a:spLocks noGrp="1"/>
          </p:cNvSpPr>
          <p:nvPr>
            <p:ph type="dt" sz="half" idx="10"/>
          </p:nvPr>
        </p:nvSpPr>
        <p:spPr/>
        <p:txBody>
          <a:bodyPr/>
          <a:lstStyle>
            <a:lvl1pPr>
              <a:defRPr/>
            </a:lvl1pPr>
          </a:lstStyle>
          <a:p>
            <a:pPr>
              <a:defRPr/>
            </a:pPr>
            <a:fld id="{314BC6C8-93B7-5449-A017-3DA2460D5B24}" type="datetime1">
              <a:rPr lang="en-US"/>
              <a:pPr>
                <a:defRPr/>
              </a:pPr>
              <a:t>11/28/11 ()</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p:txBody>
          <a:bodyPr/>
          <a:lstStyle>
            <a:lvl1pPr>
              <a:defRPr/>
            </a:lvl1pPr>
          </a:lstStyle>
          <a:p>
            <a:pPr>
              <a:defRPr/>
            </a:pPr>
            <a:fld id="{D267E127-DB28-EB44-9852-81AED3AAB260}" type="slidenum">
              <a:rPr lang="en-US"/>
              <a:pPr>
                <a:defRPr/>
              </a:pPr>
              <a:t>‹#›</a:t>
            </a:fld>
            <a:endParaRPr lang="en-US"/>
          </a:p>
        </p:txBody>
      </p:sp>
    </p:spTree>
    <p:extLst>
      <p:ext uri="{BB962C8B-B14F-4D97-AF65-F5344CB8AC3E}">
        <p14:creationId xmlns:p14="http://schemas.microsoft.com/office/powerpoint/2010/main" val="3263347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223838" y="228600"/>
            <a:ext cx="2603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3600" b="1" smtClean="0">
                <a:solidFill>
                  <a:srgbClr val="B870B8"/>
                </a:solidFill>
              </a:rPr>
              <a:t>+</a:t>
            </a:r>
          </a:p>
        </p:txBody>
      </p:sp>
      <p:sp>
        <p:nvSpPr>
          <p:cNvPr id="6" name="Rectangle 5"/>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4"/>
          <p:cNvSpPr>
            <a:spLocks noGrp="1"/>
          </p:cNvSpPr>
          <p:nvPr>
            <p:ph type="dt" sz="half" idx="15"/>
          </p:nvPr>
        </p:nvSpPr>
        <p:spPr/>
        <p:txBody>
          <a:bodyPr/>
          <a:lstStyle>
            <a:lvl1pPr>
              <a:defRPr/>
            </a:lvl1pPr>
          </a:lstStyle>
          <a:p>
            <a:pPr>
              <a:defRPr/>
            </a:pPr>
            <a:fld id="{A7A10B86-BBAB-CA4F-8F8B-E984C3C8EC5D}" type="datetime1">
              <a:rPr lang="en-US"/>
              <a:pPr>
                <a:defRPr/>
              </a:pPr>
              <a:t>11/28/11 ()</a:t>
            </a:fld>
            <a:endParaRPr lang="en-US"/>
          </a:p>
        </p:txBody>
      </p:sp>
      <p:sp>
        <p:nvSpPr>
          <p:cNvPr id="8" name="Footer Placeholder 5"/>
          <p:cNvSpPr>
            <a:spLocks noGrp="1"/>
          </p:cNvSpPr>
          <p:nvPr>
            <p:ph type="ftr" sz="quarter" idx="16"/>
          </p:nvPr>
        </p:nvSpPr>
        <p:spPr/>
        <p:txBody>
          <a:bodyPr/>
          <a:lstStyle>
            <a:lvl1pPr>
              <a:defRPr/>
            </a:lvl1pPr>
          </a:lstStyle>
          <a:p>
            <a:pPr>
              <a:defRPr/>
            </a:pPr>
            <a:endParaRPr lang="en-US"/>
          </a:p>
        </p:txBody>
      </p:sp>
      <p:sp>
        <p:nvSpPr>
          <p:cNvPr id="9" name="Slide Number Placeholder 6"/>
          <p:cNvSpPr>
            <a:spLocks noGrp="1"/>
          </p:cNvSpPr>
          <p:nvPr>
            <p:ph type="sldNum" sz="quarter" idx="17"/>
          </p:nvPr>
        </p:nvSpPr>
        <p:spPr/>
        <p:txBody>
          <a:bodyPr/>
          <a:lstStyle>
            <a:lvl1pPr>
              <a:defRPr/>
            </a:lvl1pPr>
          </a:lstStyle>
          <a:p>
            <a:pPr>
              <a:defRPr/>
            </a:pPr>
            <a:fld id="{E38F77E3-4389-DB4C-9C05-83097035A7C7}" type="slidenum">
              <a:rPr lang="en-US"/>
              <a:pPr>
                <a:defRPr/>
              </a:pPr>
              <a:t>‹#›</a:t>
            </a:fld>
            <a:endParaRPr lang="en-US"/>
          </a:p>
        </p:txBody>
      </p:sp>
    </p:spTree>
    <p:extLst>
      <p:ext uri="{BB962C8B-B14F-4D97-AF65-F5344CB8AC3E}">
        <p14:creationId xmlns:p14="http://schemas.microsoft.com/office/powerpoint/2010/main" val="999365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6" name="Rectangle 5"/>
          <p:cNvSpPr/>
          <p:nvPr/>
        </p:nvSpPr>
        <p:spPr>
          <a:xfrm>
            <a:off x="8166100" y="282575"/>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a:p>
        </p:txBody>
      </p:sp>
      <p:sp>
        <p:nvSpPr>
          <p:cNvPr id="7" name="TextBox 6"/>
          <p:cNvSpPr txBox="1">
            <a:spLocks noChangeArrowheads="1"/>
          </p:cNvSpPr>
          <p:nvPr/>
        </p:nvSpPr>
        <p:spPr bwMode="auto">
          <a:xfrm>
            <a:off x="223838" y="228600"/>
            <a:ext cx="2603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defRPr/>
            </a:pPr>
            <a:r>
              <a:rPr lang="en-US" sz="3600" b="1" smtClean="0">
                <a:solidFill>
                  <a:srgbClr val="B870B8"/>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8" name="Date Placeholder 4"/>
          <p:cNvSpPr>
            <a:spLocks noGrp="1"/>
          </p:cNvSpPr>
          <p:nvPr>
            <p:ph type="dt" sz="half" idx="17"/>
          </p:nvPr>
        </p:nvSpPr>
        <p:spPr/>
        <p:txBody>
          <a:bodyPr/>
          <a:lstStyle>
            <a:lvl1pPr>
              <a:defRPr/>
            </a:lvl1pPr>
          </a:lstStyle>
          <a:p>
            <a:pPr>
              <a:defRPr/>
            </a:pPr>
            <a:fld id="{7D86B2FB-9742-0E4E-A134-BF242DA8E78F}" type="datetime1">
              <a:rPr lang="en-US"/>
              <a:pPr>
                <a:defRPr/>
              </a:pPr>
              <a:t>11/28/11 ()</a:t>
            </a:fld>
            <a:endParaRPr lang="en-US"/>
          </a:p>
        </p:txBody>
      </p:sp>
      <p:sp>
        <p:nvSpPr>
          <p:cNvPr id="9" name="Footer Placeholder 5"/>
          <p:cNvSpPr>
            <a:spLocks noGrp="1"/>
          </p:cNvSpPr>
          <p:nvPr>
            <p:ph type="ftr" sz="quarter" idx="18"/>
          </p:nvPr>
        </p:nvSpPr>
        <p:spPr/>
        <p:txBody>
          <a:bodyPr/>
          <a:lstStyle>
            <a:lvl1pPr>
              <a:defRPr/>
            </a:lvl1pPr>
          </a:lstStyle>
          <a:p>
            <a:pPr>
              <a:defRPr/>
            </a:pPr>
            <a:endParaRPr lang="en-US"/>
          </a:p>
        </p:txBody>
      </p:sp>
      <p:sp>
        <p:nvSpPr>
          <p:cNvPr id="10" name="Slide Number Placeholder 6"/>
          <p:cNvSpPr>
            <a:spLocks noGrp="1"/>
          </p:cNvSpPr>
          <p:nvPr>
            <p:ph type="sldNum" sz="quarter" idx="19"/>
          </p:nvPr>
        </p:nvSpPr>
        <p:spPr/>
        <p:txBody>
          <a:bodyPr/>
          <a:lstStyle>
            <a:lvl1pPr>
              <a:defRPr/>
            </a:lvl1pPr>
          </a:lstStyle>
          <a:p>
            <a:pPr>
              <a:defRPr/>
            </a:pPr>
            <a:fld id="{099E72C9-407C-A24D-B076-AFA76E69339B}" type="slidenum">
              <a:rPr lang="en-US"/>
              <a:pPr>
                <a:defRPr/>
              </a:pPr>
              <a:t>‹#›</a:t>
            </a:fld>
            <a:endParaRPr lang="en-US"/>
          </a:p>
        </p:txBody>
      </p:sp>
    </p:spTree>
    <p:extLst>
      <p:ext uri="{BB962C8B-B14F-4D97-AF65-F5344CB8AC3E}">
        <p14:creationId xmlns:p14="http://schemas.microsoft.com/office/powerpoint/2010/main" val="1057741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8475" y="484188"/>
            <a:ext cx="7556500"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98475" y="1981200"/>
            <a:ext cx="7556500"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794500" y="642302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pPr>
              <a:defRPr/>
            </a:pPr>
            <a:fld id="{E28BF14D-B66B-0142-96D3-E3B180394575}" type="datetime1">
              <a:rPr lang="en-US"/>
              <a:pPr>
                <a:defRPr/>
              </a:pPr>
              <a:t>11/28/11 ()</a:t>
            </a:fld>
            <a:endParaRPr lang="en-US"/>
          </a:p>
        </p:txBody>
      </p:sp>
      <p:sp>
        <p:nvSpPr>
          <p:cNvPr id="5" name="Footer Placeholder 4"/>
          <p:cNvSpPr>
            <a:spLocks noGrp="1"/>
          </p:cNvSpPr>
          <p:nvPr>
            <p:ph type="ftr" sz="quarter" idx="3"/>
          </p:nvPr>
        </p:nvSpPr>
        <p:spPr>
          <a:xfrm>
            <a:off x="201613" y="6423025"/>
            <a:ext cx="6122987"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pPr>
              <a:defRPr/>
            </a:pPr>
            <a:endParaRPr lang="en-US"/>
          </a:p>
        </p:txBody>
      </p:sp>
      <p:sp>
        <p:nvSpPr>
          <p:cNvPr id="6" name="Slide Number Placeholder 5"/>
          <p:cNvSpPr>
            <a:spLocks noGrp="1"/>
          </p:cNvSpPr>
          <p:nvPr>
            <p:ph type="sldNum" sz="quarter" idx="4"/>
          </p:nvPr>
        </p:nvSpPr>
        <p:spPr>
          <a:xfrm>
            <a:off x="8305800" y="242888"/>
            <a:ext cx="554038" cy="365125"/>
          </a:xfrm>
          <a:prstGeom prst="rect">
            <a:avLst/>
          </a:prstGeom>
        </p:spPr>
        <p:txBody>
          <a:bodyPr vert="horz" lIns="91440" tIns="45720" rIns="91440" bIns="45720" rtlCol="0" anchor="ctr"/>
          <a:lstStyle>
            <a:lvl1pPr algn="r">
              <a:defRPr sz="1400">
                <a:solidFill>
                  <a:schemeClr val="bg1"/>
                </a:solidFill>
              </a:defRPr>
            </a:lvl1pPr>
          </a:lstStyle>
          <a:p>
            <a:pPr>
              <a:defRPr/>
            </a:pPr>
            <a:fld id="{25217F47-75B7-3D4E-8859-1F2C45C6213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5618" r:id="rId1"/>
    <p:sldLayoutId id="2147485619" r:id="rId2"/>
    <p:sldLayoutId id="2147485620" r:id="rId3"/>
    <p:sldLayoutId id="2147485621" r:id="rId4"/>
    <p:sldLayoutId id="2147485622" r:id="rId5"/>
    <p:sldLayoutId id="2147485623" r:id="rId6"/>
    <p:sldLayoutId id="2147485624" r:id="rId7"/>
    <p:sldLayoutId id="2147485625" r:id="rId8"/>
    <p:sldLayoutId id="2147485626" r:id="rId9"/>
    <p:sldLayoutId id="2147485627" r:id="rId10"/>
    <p:sldLayoutId id="2147485628" r:id="rId11"/>
    <p:sldLayoutId id="2147485629" r:id="rId12"/>
    <p:sldLayoutId id="2147485630" r:id="rId13"/>
    <p:sldLayoutId id="2147485631" r:id="rId14"/>
    <p:sldLayoutId id="2147485632" r:id="rId15"/>
    <p:sldLayoutId id="2147485633" r:id="rId16"/>
    <p:sldLayoutId id="2147485634" r:id="rId17"/>
    <p:sldLayoutId id="2147485635" r:id="rId18"/>
    <p:sldLayoutId id="2147485636" r:id="rId19"/>
    <p:sldLayoutId id="2147485637" r:id="rId20"/>
  </p:sldLayoutIdLst>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hf hdr="0" ftr="0" dt="0"/>
  <p:txStyles>
    <p:titleStyle>
      <a:lvl1pPr algn="l" rtl="0" eaLnBrk="0" fontAlgn="base" hangingPunct="0">
        <a:spcBef>
          <a:spcPct val="0"/>
        </a:spcBef>
        <a:spcAft>
          <a:spcPct val="0"/>
        </a:spcAft>
        <a:defRPr sz="3600" kern="1200">
          <a:solidFill>
            <a:schemeClr val="accent1"/>
          </a:solidFill>
          <a:latin typeface="+mj-lt"/>
          <a:ea typeface="ＭＳ Ｐゴシック" charset="0"/>
          <a:cs typeface="ＭＳ Ｐゴシック" charset="0"/>
        </a:defRPr>
      </a:lvl1pPr>
      <a:lvl2pPr algn="l" rtl="0" eaLnBrk="0" fontAlgn="base" hangingPunct="0">
        <a:spcBef>
          <a:spcPct val="0"/>
        </a:spcBef>
        <a:spcAft>
          <a:spcPct val="0"/>
        </a:spcAft>
        <a:defRPr sz="3600">
          <a:solidFill>
            <a:schemeClr val="accent1"/>
          </a:solidFill>
          <a:latin typeface="Rockwell" charset="0"/>
          <a:ea typeface="ＭＳ Ｐゴシック" charset="0"/>
          <a:cs typeface="ＭＳ Ｐゴシック" charset="0"/>
        </a:defRPr>
      </a:lvl2pPr>
      <a:lvl3pPr algn="l" rtl="0" eaLnBrk="0" fontAlgn="base" hangingPunct="0">
        <a:spcBef>
          <a:spcPct val="0"/>
        </a:spcBef>
        <a:spcAft>
          <a:spcPct val="0"/>
        </a:spcAft>
        <a:defRPr sz="3600">
          <a:solidFill>
            <a:schemeClr val="accent1"/>
          </a:solidFill>
          <a:latin typeface="Rockwell" charset="0"/>
          <a:ea typeface="ＭＳ Ｐゴシック" charset="0"/>
          <a:cs typeface="ＭＳ Ｐゴシック" charset="0"/>
        </a:defRPr>
      </a:lvl3pPr>
      <a:lvl4pPr algn="l" rtl="0" eaLnBrk="0" fontAlgn="base" hangingPunct="0">
        <a:spcBef>
          <a:spcPct val="0"/>
        </a:spcBef>
        <a:spcAft>
          <a:spcPct val="0"/>
        </a:spcAft>
        <a:defRPr sz="3600">
          <a:solidFill>
            <a:schemeClr val="accent1"/>
          </a:solidFill>
          <a:latin typeface="Rockwell" charset="0"/>
          <a:ea typeface="ＭＳ Ｐゴシック" charset="0"/>
          <a:cs typeface="ＭＳ Ｐゴシック" charset="0"/>
        </a:defRPr>
      </a:lvl4pPr>
      <a:lvl5pPr algn="l" rtl="0" eaLnBrk="0" fontAlgn="base" hangingPunct="0">
        <a:spcBef>
          <a:spcPct val="0"/>
        </a:spcBef>
        <a:spcAft>
          <a:spcPct val="0"/>
        </a:spcAft>
        <a:defRPr sz="3600">
          <a:solidFill>
            <a:schemeClr val="accent1"/>
          </a:solidFill>
          <a:latin typeface="Rockwell" charset="0"/>
          <a:ea typeface="ＭＳ Ｐゴシック" charset="0"/>
          <a:cs typeface="ＭＳ Ｐゴシック" charset="0"/>
        </a:defRPr>
      </a:lvl5pPr>
      <a:lvl6pPr marL="457200" algn="l" rtl="0" fontAlgn="base">
        <a:spcBef>
          <a:spcPct val="0"/>
        </a:spcBef>
        <a:spcAft>
          <a:spcPct val="0"/>
        </a:spcAft>
        <a:defRPr sz="3600">
          <a:solidFill>
            <a:schemeClr val="accent1"/>
          </a:solidFill>
          <a:latin typeface="Rockwell" charset="0"/>
          <a:ea typeface="ＭＳ Ｐゴシック" charset="0"/>
          <a:cs typeface="ＭＳ Ｐゴシック" charset="0"/>
        </a:defRPr>
      </a:lvl6pPr>
      <a:lvl7pPr marL="914400" algn="l" rtl="0" fontAlgn="base">
        <a:spcBef>
          <a:spcPct val="0"/>
        </a:spcBef>
        <a:spcAft>
          <a:spcPct val="0"/>
        </a:spcAft>
        <a:defRPr sz="3600">
          <a:solidFill>
            <a:schemeClr val="accent1"/>
          </a:solidFill>
          <a:latin typeface="Rockwell" charset="0"/>
          <a:ea typeface="ＭＳ Ｐゴシック" charset="0"/>
          <a:cs typeface="ＭＳ Ｐゴシック" charset="0"/>
        </a:defRPr>
      </a:lvl7pPr>
      <a:lvl8pPr marL="1371600" algn="l" rtl="0" fontAlgn="base">
        <a:spcBef>
          <a:spcPct val="0"/>
        </a:spcBef>
        <a:spcAft>
          <a:spcPct val="0"/>
        </a:spcAft>
        <a:defRPr sz="3600">
          <a:solidFill>
            <a:schemeClr val="accent1"/>
          </a:solidFill>
          <a:latin typeface="Rockwell" charset="0"/>
          <a:ea typeface="ＭＳ Ｐゴシック" charset="0"/>
          <a:cs typeface="ＭＳ Ｐゴシック" charset="0"/>
        </a:defRPr>
      </a:lvl8pPr>
      <a:lvl9pPr marL="1828800" algn="l" rtl="0" fontAlgn="base">
        <a:spcBef>
          <a:spcPct val="0"/>
        </a:spcBef>
        <a:spcAft>
          <a:spcPct val="0"/>
        </a:spcAft>
        <a:defRPr sz="3600">
          <a:solidFill>
            <a:schemeClr val="accent1"/>
          </a:solidFill>
          <a:latin typeface="Rockwell" charset="0"/>
          <a:ea typeface="ＭＳ Ｐゴシック" charset="0"/>
          <a:cs typeface="ＭＳ Ｐゴシック" charset="0"/>
        </a:defRPr>
      </a:lvl9pPr>
    </p:titleStyle>
    <p:bodyStyle>
      <a:lvl1pPr marL="228600" indent="-228600" algn="l" rtl="0" eaLnBrk="0" fontAlgn="base" hangingPunct="0">
        <a:spcBef>
          <a:spcPts val="2000"/>
        </a:spcBef>
        <a:spcAft>
          <a:spcPct val="0"/>
        </a:spcAft>
        <a:buClr>
          <a:schemeClr val="accent1"/>
        </a:buClr>
        <a:buSzPct val="75000"/>
        <a:buFont typeface="Wingdings" charset="0"/>
        <a:buChar char="n"/>
        <a:defRPr sz="2000" kern="1200">
          <a:solidFill>
            <a:srgbClr val="595959"/>
          </a:solidFill>
          <a:latin typeface="+mn-lt"/>
          <a:ea typeface="ＭＳ Ｐゴシック" charset="0"/>
          <a:cs typeface="ＭＳ Ｐゴシック" charset="0"/>
        </a:defRPr>
      </a:lvl1pPr>
      <a:lvl2pPr marL="457200" indent="-228600" algn="l" rtl="0" eaLnBrk="0" fontAlgn="base" hangingPunct="0">
        <a:spcBef>
          <a:spcPts val="600"/>
        </a:spcBef>
        <a:spcAft>
          <a:spcPct val="0"/>
        </a:spcAft>
        <a:buClr>
          <a:srgbClr val="B870B8"/>
        </a:buClr>
        <a:buSzPct val="75000"/>
        <a:buFont typeface="Wingdings" charset="0"/>
        <a:buChar char="n"/>
        <a:defRPr kern="1200">
          <a:solidFill>
            <a:srgbClr val="595959"/>
          </a:solidFill>
          <a:latin typeface="+mn-lt"/>
          <a:ea typeface="ＭＳ Ｐゴシック" charset="0"/>
          <a:cs typeface="+mn-cs"/>
        </a:defRPr>
      </a:lvl2pPr>
      <a:lvl3pPr marL="685800" indent="-228600" algn="l" rtl="0" eaLnBrk="0" fontAlgn="base" hangingPunct="0">
        <a:spcBef>
          <a:spcPts val="600"/>
        </a:spcBef>
        <a:spcAft>
          <a:spcPct val="0"/>
        </a:spcAft>
        <a:buClr>
          <a:schemeClr val="accent1"/>
        </a:buClr>
        <a:buSzPct val="75000"/>
        <a:buFont typeface="Wingdings" charset="0"/>
        <a:buChar char="n"/>
        <a:defRPr kern="1200">
          <a:solidFill>
            <a:srgbClr val="595959"/>
          </a:solidFill>
          <a:latin typeface="+mn-lt"/>
          <a:ea typeface="ＭＳ Ｐゴシック" charset="0"/>
          <a:cs typeface="+mn-cs"/>
        </a:defRPr>
      </a:lvl3pPr>
      <a:lvl4pPr marL="914400" indent="-228600" algn="l" rtl="0" eaLnBrk="0" fontAlgn="base" hangingPunct="0">
        <a:spcBef>
          <a:spcPts val="600"/>
        </a:spcBef>
        <a:spcAft>
          <a:spcPct val="0"/>
        </a:spcAft>
        <a:buClr>
          <a:srgbClr val="B870B8"/>
        </a:buClr>
        <a:buSzPct val="75000"/>
        <a:buFont typeface="Wingdings" charset="0"/>
        <a:buChar char="n"/>
        <a:defRPr kern="1200">
          <a:solidFill>
            <a:srgbClr val="595959"/>
          </a:solidFill>
          <a:latin typeface="+mn-lt"/>
          <a:ea typeface="ＭＳ Ｐゴシック" charset="0"/>
          <a:cs typeface="+mn-cs"/>
        </a:defRPr>
      </a:lvl4pPr>
      <a:lvl5pPr marL="1143000" indent="-228600" algn="l" rtl="0" eaLnBrk="0" fontAlgn="base" hangingPunct="0">
        <a:spcBef>
          <a:spcPts val="600"/>
        </a:spcBef>
        <a:spcAft>
          <a:spcPct val="0"/>
        </a:spcAft>
        <a:buClr>
          <a:schemeClr val="accent1"/>
        </a:buClr>
        <a:buSzPct val="75000"/>
        <a:buFont typeface="Wingdings" charset="0"/>
        <a:buChar char="n"/>
        <a:defRPr kern="1200">
          <a:solidFill>
            <a:srgbClr val="595959"/>
          </a:solidFill>
          <a:latin typeface="+mn-lt"/>
          <a:ea typeface="ＭＳ Ｐゴシック" charset="0"/>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1" Type="http://schemas.openxmlformats.org/officeDocument/2006/relationships/slideLayout" Target="../slideLayouts/slideLayout12.xml"/><Relationship Id="rId2" Type="http://schemas.openxmlformats.org/officeDocument/2006/relationships/image" Target="../media/image2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jpeg"/><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 Id="rId3" Type="http://schemas.openxmlformats.org/officeDocument/2006/relationships/image" Target="../media/image3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4" Type="http://schemas.openxmlformats.org/officeDocument/2006/relationships/image" Target="../media/image42.jpeg"/><Relationship Id="rId5" Type="http://schemas.openxmlformats.org/officeDocument/2006/relationships/image" Target="../media/image43.jpeg"/><Relationship Id="rId1" Type="http://schemas.openxmlformats.org/officeDocument/2006/relationships/slideLayout" Target="../slideLayouts/slideLayout12.xml"/><Relationship Id="rId2" Type="http://schemas.openxmlformats.org/officeDocument/2006/relationships/image" Target="../media/image4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4.png"/><Relationship Id="rId3" Type="http://schemas.openxmlformats.org/officeDocument/2006/relationships/image" Target="../media/image4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7.png"/><Relationship Id="rId3"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49.png"/><Relationship Id="rId5" Type="http://schemas.openxmlformats.org/officeDocument/2006/relationships/image" Target="../media/image50.jpeg"/><Relationship Id="rId6" Type="http://schemas.openxmlformats.org/officeDocument/2006/relationships/image" Target="../media/image51.jpeg"/><Relationship Id="rId1" Type="http://schemas.openxmlformats.org/officeDocument/2006/relationships/vmlDrawing" Target="../drawings/vmlDrawing1.vml"/><Relationship Id="rId2"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52.jpeg"/><Relationship Id="rId4" Type="http://schemas.openxmlformats.org/officeDocument/2006/relationships/image" Target="../media/image53.jpeg"/><Relationship Id="rId5" Type="http://schemas.openxmlformats.org/officeDocument/2006/relationships/image" Target="../media/image54.jpeg"/><Relationship Id="rId6" Type="http://schemas.openxmlformats.org/officeDocument/2006/relationships/image" Target="../media/image55.png"/><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7.jpeg"/><Relationship Id="rId5" Type="http://schemas.openxmlformats.org/officeDocument/2006/relationships/oleObject" Target="../embeddings/oleObject2.bin"/><Relationship Id="rId6" Type="http://schemas.openxmlformats.org/officeDocument/2006/relationships/image" Target="../media/image56.png"/><Relationship Id="rId7" Type="http://schemas.openxmlformats.org/officeDocument/2006/relationships/image" Target="../media/image58.jpeg"/><Relationship Id="rId8" Type="http://schemas.openxmlformats.org/officeDocument/2006/relationships/image" Target="../media/image59.png"/><Relationship Id="rId9" Type="http://schemas.openxmlformats.org/officeDocument/2006/relationships/image" Target="../media/image60.jpeg"/><Relationship Id="rId10" Type="http://schemas.openxmlformats.org/officeDocument/2006/relationships/image" Target="../media/image61.jpeg"/><Relationship Id="rId1" Type="http://schemas.openxmlformats.org/officeDocument/2006/relationships/vmlDrawing" Target="../drawings/vmlDrawing2.vml"/><Relationship Id="rId2"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png"/><Relationship Id="rId1" Type="http://schemas.openxmlformats.org/officeDocument/2006/relationships/slideLayout" Target="../slideLayouts/slideLayout2.xml"/><Relationship Id="rId2" Type="http://schemas.openxmlformats.org/officeDocument/2006/relationships/image" Target="../media/image62.png"/></Relationships>
</file>

<file path=ppt/slides/_rels/slide29.xml.rels><?xml version="1.0" encoding="UTF-8" standalone="yes"?>
<Relationships xmlns="http://schemas.openxmlformats.org/package/2006/relationships"><Relationship Id="rId3" Type="http://schemas.openxmlformats.org/officeDocument/2006/relationships/image" Target="../media/image67.jpeg"/><Relationship Id="rId4" Type="http://schemas.openxmlformats.org/officeDocument/2006/relationships/image" Target="../media/image68.jpeg"/><Relationship Id="rId1" Type="http://schemas.openxmlformats.org/officeDocument/2006/relationships/slideLayout" Target="../slideLayouts/slideLayout6.xml"/><Relationship Id="rId2" Type="http://schemas.openxmlformats.org/officeDocument/2006/relationships/image" Target="../media/image6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png"/><Relationship Id="rId3" Type="http://schemas.openxmlformats.org/officeDocument/2006/relationships/image" Target="../media/image70.jpeg"/></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jpeg"/><Relationship Id="rId5" Type="http://schemas.openxmlformats.org/officeDocument/2006/relationships/image" Target="../media/image74.png"/><Relationship Id="rId6" Type="http://schemas.openxmlformats.org/officeDocument/2006/relationships/image" Target="../media/image75.png"/><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jpeg"/><Relationship Id="rId5" Type="http://schemas.openxmlformats.org/officeDocument/2006/relationships/image" Target="../media/image12.png"/><Relationship Id="rId6" Type="http://schemas.openxmlformats.org/officeDocument/2006/relationships/image" Target="../media/image13.png"/><Relationship Id="rId1" Type="http://schemas.openxmlformats.org/officeDocument/2006/relationships/slideLayout" Target="../slideLayouts/slideLayout11.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6" Type="http://schemas.openxmlformats.org/officeDocument/2006/relationships/image" Target="../media/image18.jpeg"/><Relationship Id="rId7" Type="http://schemas.openxmlformats.org/officeDocument/2006/relationships/image" Target="../media/image19.jpeg"/><Relationship Id="rId8" Type="http://schemas.openxmlformats.org/officeDocument/2006/relationships/image" Target="../media/image5.jpeg"/><Relationship Id="rId1" Type="http://schemas.openxmlformats.org/officeDocument/2006/relationships/slideLayout" Target="../slideLayouts/slideLayout12.xml"/><Relationship Id="rId2"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1" Type="http://schemas.openxmlformats.org/officeDocument/2006/relationships/slideLayout" Target="../slideLayouts/slideLayout11.xml"/><Relationship Id="rId2"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1" Type="http://schemas.openxmlformats.org/officeDocument/2006/relationships/slideLayout" Target="../slideLayouts/slideLayout11.xml"/><Relationship Id="rId2" Type="http://schemas.openxmlformats.org/officeDocument/2006/relationships/image" Target="../media/image2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ctrTitle"/>
          </p:nvPr>
        </p:nvSpPr>
        <p:spPr>
          <a:xfrm>
            <a:off x="4800600" y="4624388"/>
            <a:ext cx="4038600" cy="933450"/>
          </a:xfrm>
        </p:spPr>
        <p:txBody>
          <a:bodyPr>
            <a:normAutofit fontScale="90000"/>
          </a:bodyPr>
          <a:lstStyle/>
          <a:p>
            <a:pPr eaLnBrk="1" hangingPunct="1">
              <a:defRPr/>
            </a:pPr>
            <a:r>
              <a:rPr lang="en-US" dirty="0" smtClean="0">
                <a:latin typeface="Rockwell" charset="0"/>
              </a:rPr>
              <a:t>ALICE </a:t>
            </a:r>
            <a:r>
              <a:rPr lang="en-US" dirty="0">
                <a:latin typeface="Rockwell" charset="0"/>
              </a:rPr>
              <a:t>SPD </a:t>
            </a:r>
            <a:r>
              <a:rPr lang="en-US" dirty="0" smtClean="0">
                <a:latin typeface="Rockwell" charset="0"/>
              </a:rPr>
              <a:t>COOLING</a:t>
            </a:r>
            <a:br>
              <a:rPr lang="en-US" dirty="0" smtClean="0">
                <a:latin typeface="Rockwell" charset="0"/>
              </a:rPr>
            </a:br>
            <a:r>
              <a:rPr lang="en-US" dirty="0" smtClean="0">
                <a:latin typeface="Rockwell" charset="0"/>
              </a:rPr>
              <a:t>CRITICAL ISSUES</a:t>
            </a:r>
            <a:endParaRPr lang="en-US" dirty="0">
              <a:latin typeface="Rockwell" charset="0"/>
            </a:endParaRPr>
          </a:p>
        </p:txBody>
      </p:sp>
      <p:sp>
        <p:nvSpPr>
          <p:cNvPr id="3" name="Subtitle 2"/>
          <p:cNvSpPr>
            <a:spLocks noGrp="1"/>
          </p:cNvSpPr>
          <p:nvPr>
            <p:ph type="subTitle" idx="1"/>
          </p:nvPr>
        </p:nvSpPr>
        <p:spPr>
          <a:xfrm>
            <a:off x="4800600" y="5562600"/>
            <a:ext cx="4038600" cy="749300"/>
          </a:xfrm>
        </p:spPr>
        <p:txBody>
          <a:bodyPr rtlCol="0"/>
          <a:lstStyle/>
          <a:p>
            <a:pPr eaLnBrk="1" fontAlgn="auto" hangingPunct="1">
              <a:spcAft>
                <a:spcPts val="0"/>
              </a:spcAft>
              <a:buFont typeface="Arial" pitchFamily="34" charset="0"/>
              <a:buNone/>
              <a:defRPr/>
            </a:pPr>
            <a:r>
              <a:rPr lang="en-US" dirty="0" smtClean="0">
                <a:ea typeface="+mn-ea"/>
                <a:cs typeface="+mn-cs"/>
              </a:rPr>
              <a:t>Rosario Turrisi</a:t>
            </a:r>
            <a:endParaRPr lang="en-US" dirty="0">
              <a:ea typeface="+mn-ea"/>
              <a:cs typeface="+mn-cs"/>
            </a:endParaRPr>
          </a:p>
        </p:txBody>
      </p:sp>
      <p:pic>
        <p:nvPicPr>
          <p:cNvPr id="24579" name="Picture 5" descr="logoinfnpd.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676008" y="756899"/>
            <a:ext cx="1925506" cy="124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98246" y="4424333"/>
            <a:ext cx="4202317" cy="400110"/>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a:t>
            </a:r>
            <a:r>
              <a:rPr lang="en-US" sz="2000" b="1" cap="all" baseline="3000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nd</a:t>
            </a:r>
            <a:r>
              <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SPD Cooling Workshop</a:t>
            </a:r>
            <a:endParaRPr lang="en-US"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grpSp>
        <p:nvGrpSpPr>
          <p:cNvPr id="8" name="Group 7"/>
          <p:cNvGrpSpPr/>
          <p:nvPr/>
        </p:nvGrpSpPr>
        <p:grpSpPr>
          <a:xfrm>
            <a:off x="2601514" y="1997349"/>
            <a:ext cx="1761857" cy="1832494"/>
            <a:chOff x="2560489" y="2485601"/>
            <a:chExt cx="1761857" cy="1832494"/>
          </a:xfrm>
        </p:grpSpPr>
        <p:sp>
          <p:nvSpPr>
            <p:cNvPr id="7" name="Rectangle 6"/>
            <p:cNvSpPr/>
            <p:nvPr/>
          </p:nvSpPr>
          <p:spPr>
            <a:xfrm>
              <a:off x="2560489" y="2485601"/>
              <a:ext cx="1761857" cy="1822252"/>
            </a:xfrm>
            <a:prstGeom prst="rect">
              <a:avLst/>
            </a:prstGeom>
            <a:solidFill>
              <a:schemeClr val="bg1"/>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a:stretch>
              <a:fillRect/>
            </a:stretch>
          </p:blipFill>
          <p:spPr>
            <a:xfrm>
              <a:off x="2871389" y="2495843"/>
              <a:ext cx="1140056" cy="1822252"/>
            </a:xfrm>
            <a:prstGeom prst="rect">
              <a:avLst/>
            </a:prstGeom>
          </p:spPr>
        </p:pic>
      </p:gr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290">
                                          <p:stCondLst>
                                            <p:cond delay="0"/>
                                          </p:stCondLst>
                                        </p:cTn>
                                        <p:tgtEl>
                                          <p:spTgt spid="5"/>
                                        </p:tgtEl>
                                      </p:cBhvr>
                                    </p:animEffect>
                                    <p:anim calcmode="lin" valueType="num">
                                      <p:cBhvr>
                                        <p:cTn id="8"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13" dur="13">
                                          <p:stCondLst>
                                            <p:cond delay="325"/>
                                          </p:stCondLst>
                                        </p:cTn>
                                        <p:tgtEl>
                                          <p:spTgt spid="5"/>
                                        </p:tgtEl>
                                      </p:cBhvr>
                                      <p:to x="100000" y="60000"/>
                                    </p:animScale>
                                    <p:animScale>
                                      <p:cBhvr>
                                        <p:cTn id="14" dur="83" decel="50000">
                                          <p:stCondLst>
                                            <p:cond delay="338"/>
                                          </p:stCondLst>
                                        </p:cTn>
                                        <p:tgtEl>
                                          <p:spTgt spid="5"/>
                                        </p:tgtEl>
                                      </p:cBhvr>
                                      <p:to x="100000" y="100000"/>
                                    </p:animScale>
                                    <p:animScale>
                                      <p:cBhvr>
                                        <p:cTn id="15" dur="13">
                                          <p:stCondLst>
                                            <p:cond delay="656"/>
                                          </p:stCondLst>
                                        </p:cTn>
                                        <p:tgtEl>
                                          <p:spTgt spid="5"/>
                                        </p:tgtEl>
                                      </p:cBhvr>
                                      <p:to x="100000" y="80000"/>
                                    </p:animScale>
                                    <p:animScale>
                                      <p:cBhvr>
                                        <p:cTn id="16" dur="83" decel="50000">
                                          <p:stCondLst>
                                            <p:cond delay="669"/>
                                          </p:stCondLst>
                                        </p:cTn>
                                        <p:tgtEl>
                                          <p:spTgt spid="5"/>
                                        </p:tgtEl>
                                      </p:cBhvr>
                                      <p:to x="100000" y="100000"/>
                                    </p:animScale>
                                    <p:animScale>
                                      <p:cBhvr>
                                        <p:cTn id="17" dur="13">
                                          <p:stCondLst>
                                            <p:cond delay="821"/>
                                          </p:stCondLst>
                                        </p:cTn>
                                        <p:tgtEl>
                                          <p:spTgt spid="5"/>
                                        </p:tgtEl>
                                      </p:cBhvr>
                                      <p:to x="100000" y="90000"/>
                                    </p:animScale>
                                    <p:animScale>
                                      <p:cBhvr>
                                        <p:cTn id="18" dur="83" decel="50000">
                                          <p:stCondLst>
                                            <p:cond delay="834"/>
                                          </p:stCondLst>
                                        </p:cTn>
                                        <p:tgtEl>
                                          <p:spTgt spid="5"/>
                                        </p:tgtEl>
                                      </p:cBhvr>
                                      <p:to x="100000" y="100000"/>
                                    </p:animScale>
                                    <p:animScale>
                                      <p:cBhvr>
                                        <p:cTn id="19" dur="13">
                                          <p:stCondLst>
                                            <p:cond delay="904"/>
                                          </p:stCondLst>
                                        </p:cTn>
                                        <p:tgtEl>
                                          <p:spTgt spid="5"/>
                                        </p:tgtEl>
                                      </p:cBhvr>
                                      <p:to x="100000" y="95000"/>
                                    </p:animScale>
                                    <p:animScale>
                                      <p:cBhvr>
                                        <p:cTn id="20" dur="83" decel="50000">
                                          <p:stCondLst>
                                            <p:cond delay="917"/>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301625" y="0"/>
            <a:ext cx="7556500" cy="1116013"/>
          </a:xfrm>
        </p:spPr>
        <p:txBody>
          <a:bodyPr/>
          <a:lstStyle/>
          <a:p>
            <a:pPr eaLnBrk="1" hangingPunct="1"/>
            <a:r>
              <a:rPr lang="en-US">
                <a:latin typeface="Rockwell" charset="0"/>
              </a:rPr>
              <a:t>Efficiency history</a:t>
            </a:r>
          </a:p>
        </p:txBody>
      </p:sp>
      <p:sp>
        <p:nvSpPr>
          <p:cNvPr id="37890"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81834E15-5717-1148-BCE0-D7E0FE67D4DB}" type="slidenum">
              <a:rPr lang="en-US" sz="1400">
                <a:solidFill>
                  <a:schemeClr val="bg1"/>
                </a:solidFill>
              </a:rPr>
              <a:pPr eaLnBrk="1" hangingPunct="1"/>
              <a:t>10</a:t>
            </a:fld>
            <a:endParaRPr lang="en-US" sz="1400">
              <a:solidFill>
                <a:schemeClr val="bg1"/>
              </a:solidFill>
            </a:endParaRPr>
          </a:p>
        </p:txBody>
      </p:sp>
      <p:pic>
        <p:nvPicPr>
          <p:cNvPr id="37891" name="Picture 4" descr="effitrend.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1476375" y="1017588"/>
            <a:ext cx="5829300" cy="294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Arrow Connector 7"/>
          <p:cNvCxnSpPr/>
          <p:nvPr/>
        </p:nvCxnSpPr>
        <p:spPr>
          <a:xfrm flipV="1">
            <a:off x="2033588" y="1600200"/>
            <a:ext cx="454025" cy="2519363"/>
          </a:xfrm>
          <a:prstGeom prst="straightConnector1">
            <a:avLst/>
          </a:prstGeom>
          <a:ln w="38100" cmpd="sng">
            <a:solidFill>
              <a:schemeClr val="accent5">
                <a:alpha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V="1">
            <a:off x="2033588" y="2106613"/>
            <a:ext cx="1662112" cy="2630487"/>
          </a:xfrm>
          <a:prstGeom prst="straightConnector1">
            <a:avLst/>
          </a:prstGeom>
          <a:ln w="38100" cmpd="sng">
            <a:solidFill>
              <a:schemeClr val="accent2">
                <a:lumMod val="50000"/>
                <a:lumOff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V="1">
            <a:off x="2033588" y="2312988"/>
            <a:ext cx="2076450" cy="3060700"/>
          </a:xfrm>
          <a:prstGeom prst="straightConnector1">
            <a:avLst/>
          </a:prstGeom>
          <a:ln w="38100" cmpd="sng">
            <a:solidFill>
              <a:schemeClr val="accent4">
                <a:lumMod val="60000"/>
                <a:lumOff val="40000"/>
                <a:alpha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2033588" y="2643188"/>
            <a:ext cx="2551112" cy="3368675"/>
          </a:xfrm>
          <a:prstGeom prst="straightConnector1">
            <a:avLst/>
          </a:prstGeom>
          <a:ln w="38100" cmpd="sng">
            <a:solidFill>
              <a:srgbClr val="00D2B9">
                <a:alpha val="50000"/>
              </a:srgbClr>
            </a:solidFill>
            <a:tailEnd type="arrow"/>
          </a:ln>
          <a:effectLst/>
        </p:spPr>
        <p:style>
          <a:lnRef idx="2">
            <a:schemeClr val="accent1"/>
          </a:lnRef>
          <a:fillRef idx="0">
            <a:schemeClr val="accent1"/>
          </a:fillRef>
          <a:effectRef idx="1">
            <a:schemeClr val="accent1"/>
          </a:effectRef>
          <a:fontRef idx="minor">
            <a:schemeClr val="tx1"/>
          </a:fontRef>
        </p:style>
      </p:cxnSp>
      <p:sp>
        <p:nvSpPr>
          <p:cNvPr id="15" name="Content Placeholder 5"/>
          <p:cNvSpPr txBox="1">
            <a:spLocks/>
          </p:cNvSpPr>
          <p:nvPr/>
        </p:nvSpPr>
        <p:spPr>
          <a:xfrm>
            <a:off x="884093" y="5374092"/>
            <a:ext cx="6422096" cy="485248"/>
          </a:xfrm>
          <a:prstGeom prst="rect">
            <a:avLst/>
          </a:prstGeom>
          <a:solidFill>
            <a:schemeClr val="accent4">
              <a:lumMod val="60000"/>
              <a:lumOff val="40000"/>
            </a:schemeClr>
          </a:solidFill>
          <a:ln>
            <a:solidFill>
              <a:schemeClr val="accent4">
                <a:lumMod val="60000"/>
                <a:lumOff val="40000"/>
              </a:schemeClr>
            </a:solidFill>
          </a:ln>
        </p:spPr>
        <p:style>
          <a:lnRef idx="1">
            <a:schemeClr val="accent5"/>
          </a:lnRef>
          <a:fillRef idx="3">
            <a:schemeClr val="accent5"/>
          </a:fillRef>
          <a:effectRef idx="2">
            <a:schemeClr val="accent5"/>
          </a:effectRef>
          <a:fontRef idx="minor">
            <a:schemeClr val="lt1"/>
          </a:fontRef>
        </p:style>
        <p:txBody>
          <a:bodyPr>
            <a:normAutofit fontScale="85000" lnSpcReduction="10000"/>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defRPr/>
            </a:pPr>
            <a:r>
              <a:rPr lang="en-US" dirty="0" smtClean="0">
                <a:solidFill>
                  <a:schemeClr val="tx1">
                    <a:lumMod val="65000"/>
                    <a:lumOff val="35000"/>
                  </a:schemeClr>
                </a:solidFill>
              </a:rPr>
              <a:t>Long stop (you know why…) – minor rerouting of return pipes</a:t>
            </a:r>
            <a:endParaRPr lang="en-US" dirty="0">
              <a:solidFill>
                <a:schemeClr val="tx1">
                  <a:lumMod val="65000"/>
                  <a:lumOff val="35000"/>
                </a:schemeClr>
              </a:solidFill>
            </a:endParaRPr>
          </a:p>
        </p:txBody>
      </p:sp>
      <p:sp>
        <p:nvSpPr>
          <p:cNvPr id="9" name="Content Placeholder 5"/>
          <p:cNvSpPr txBox="1">
            <a:spLocks/>
          </p:cNvSpPr>
          <p:nvPr/>
        </p:nvSpPr>
        <p:spPr>
          <a:xfrm>
            <a:off x="884093" y="4736444"/>
            <a:ext cx="6422096" cy="485248"/>
          </a:xfrm>
          <a:prstGeom prst="rect">
            <a:avLst/>
          </a:prstGeom>
          <a:solidFill>
            <a:schemeClr val="tx2">
              <a:lumMod val="50000"/>
              <a:lumOff val="50000"/>
            </a:schemeClr>
          </a:solidFill>
          <a:ln>
            <a:solidFill>
              <a:schemeClr val="accent2">
                <a:lumMod val="50000"/>
                <a:lumOff val="50000"/>
              </a:schemeClr>
            </a:solidFill>
          </a:ln>
        </p:spPr>
        <p:style>
          <a:lnRef idx="1">
            <a:schemeClr val="accent5"/>
          </a:lnRef>
          <a:fillRef idx="3">
            <a:schemeClr val="accent5"/>
          </a:fillRef>
          <a:effectRef idx="2">
            <a:schemeClr val="accent5"/>
          </a:effectRef>
          <a:fontRef idx="minor">
            <a:schemeClr val="lt1"/>
          </a:fontRef>
        </p:style>
        <p:txBody>
          <a:bodyP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defRPr/>
            </a:pPr>
            <a:r>
              <a:rPr lang="en-US" dirty="0" smtClean="0">
                <a:solidFill>
                  <a:schemeClr val="tx1"/>
                </a:solidFill>
              </a:rPr>
              <a:t>First switch on after installation: efficiency = </a:t>
            </a:r>
            <a:r>
              <a:rPr lang="en-US" dirty="0">
                <a:solidFill>
                  <a:schemeClr val="tx1"/>
                </a:solidFill>
              </a:rPr>
              <a:t>87%</a:t>
            </a:r>
          </a:p>
        </p:txBody>
      </p:sp>
      <p:sp>
        <p:nvSpPr>
          <p:cNvPr id="6" name="Content Placeholder 5"/>
          <p:cNvSpPr>
            <a:spLocks noGrp="1"/>
          </p:cNvSpPr>
          <p:nvPr>
            <p:ph idx="1"/>
          </p:nvPr>
        </p:nvSpPr>
        <p:spPr>
          <a:xfrm>
            <a:off x="884093" y="4119447"/>
            <a:ext cx="6422096" cy="485248"/>
          </a:xfrm>
          <a:extLst/>
        </p:spPr>
        <p:style>
          <a:lnRef idx="1">
            <a:schemeClr val="accent5"/>
          </a:lnRef>
          <a:fillRef idx="3">
            <a:schemeClr val="accent5"/>
          </a:fillRef>
          <a:effectRef idx="2">
            <a:schemeClr val="accent5"/>
          </a:effectRef>
          <a:fontRef idx="minor">
            <a:schemeClr val="lt1"/>
          </a:fontRef>
        </p:style>
        <p:txBody>
          <a:bodyPr rtlCol="0">
            <a:normAutofit/>
          </a:bodyPr>
          <a:lstStyle/>
          <a:p>
            <a:pPr marL="0" indent="0" algn="ctr" eaLnBrk="1" fontAlgn="auto" hangingPunct="1">
              <a:spcAft>
                <a:spcPts val="0"/>
              </a:spcAft>
              <a:buFont typeface="Wingdings" pitchFamily="2" charset="2"/>
              <a:buNone/>
              <a:defRPr/>
            </a:pPr>
            <a:r>
              <a:rPr lang="en-US" dirty="0" smtClean="0"/>
              <a:t>DSF status (tests pre-installation): efficiency = </a:t>
            </a:r>
            <a:r>
              <a:rPr lang="en-US" dirty="0"/>
              <a:t>100</a:t>
            </a:r>
            <a:r>
              <a:rPr lang="en-US" dirty="0" smtClean="0"/>
              <a:t>%</a:t>
            </a:r>
            <a:endParaRPr lang="en-US" dirty="0"/>
          </a:p>
        </p:txBody>
      </p:sp>
      <p:sp>
        <p:nvSpPr>
          <p:cNvPr id="18" name="Content Placeholder 5"/>
          <p:cNvSpPr txBox="1">
            <a:spLocks/>
          </p:cNvSpPr>
          <p:nvPr/>
        </p:nvSpPr>
        <p:spPr>
          <a:xfrm>
            <a:off x="884093" y="6011740"/>
            <a:ext cx="6422096" cy="485248"/>
          </a:xfrm>
          <a:prstGeom prst="rect">
            <a:avLst/>
          </a:prstGeom>
          <a:solidFill>
            <a:srgbClr val="00D2B9"/>
          </a:solidFill>
          <a:ln>
            <a:solidFill>
              <a:srgbClr val="00D2B9"/>
            </a:solidFill>
          </a:ln>
        </p:spPr>
        <p:style>
          <a:lnRef idx="1">
            <a:schemeClr val="accent5"/>
          </a:lnRef>
          <a:fillRef idx="3">
            <a:schemeClr val="accent5"/>
          </a:fillRef>
          <a:effectRef idx="2">
            <a:schemeClr val="accent5"/>
          </a:effectRef>
          <a:fontRef idx="minor">
            <a:schemeClr val="lt1"/>
          </a:fontRef>
        </p:style>
        <p:txBody>
          <a:bodyP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defRPr/>
            </a:pPr>
            <a:r>
              <a:rPr lang="en-US" dirty="0" smtClean="0"/>
              <a:t>Restart after long stop: efficiency = </a:t>
            </a:r>
            <a:r>
              <a:rPr lang="en-US" dirty="0"/>
              <a:t>71% </a:t>
            </a:r>
          </a:p>
        </p:txBody>
      </p:sp>
    </p:spTree>
  </p:cSld>
  <p:clrMapOvr>
    <a:masterClrMapping/>
  </p:clrMapOvr>
  <p:transition xmlns:p14="http://schemas.microsoft.com/office/powerpoint/2010/main" spd="slow">
    <p:blinds dir="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800" decel="100000"/>
                                        <p:tgtEl>
                                          <p:spTgt spid="15"/>
                                        </p:tgtEl>
                                      </p:cBhvr>
                                    </p:animEffect>
                                    <p:anim calcmode="lin" valueType="num">
                                      <p:cBhvr>
                                        <p:cTn id="18" dur="800" decel="100000" fill="hold"/>
                                        <p:tgtEl>
                                          <p:spTgt spid="15"/>
                                        </p:tgtEl>
                                        <p:attrNameLst>
                                          <p:attrName>style.rotation</p:attrName>
                                        </p:attrNameLst>
                                      </p:cBhvr>
                                      <p:tavLst>
                                        <p:tav tm="0">
                                          <p:val>
                                            <p:fltVal val="-90"/>
                                          </p:val>
                                        </p:tav>
                                        <p:tav tm="100000">
                                          <p:val>
                                            <p:fltVal val="0"/>
                                          </p:val>
                                        </p:tav>
                                      </p:tavLst>
                                    </p:anim>
                                    <p:anim calcmode="lin" valueType="num">
                                      <p:cBhvr>
                                        <p:cTn id="19" dur="800" decel="100000" fill="hold"/>
                                        <p:tgtEl>
                                          <p:spTgt spid="15"/>
                                        </p:tgtEl>
                                        <p:attrNameLst>
                                          <p:attrName>ppt_x</p:attrName>
                                        </p:attrNameLst>
                                      </p:cBhvr>
                                      <p:tavLst>
                                        <p:tav tm="0">
                                          <p:val>
                                            <p:strVal val="#ppt_x+0.4"/>
                                          </p:val>
                                        </p:tav>
                                        <p:tav tm="100000">
                                          <p:val>
                                            <p:strVal val="#ppt_x-0.05"/>
                                          </p:val>
                                        </p:tav>
                                      </p:tavLst>
                                    </p:anim>
                                    <p:anim calcmode="lin" valueType="num">
                                      <p:cBhvr>
                                        <p:cTn id="20" dur="800" decel="100000" fill="hold"/>
                                        <p:tgtEl>
                                          <p:spTgt spid="1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par>
                                <p:cTn id="23" presetID="30"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800" decel="100000"/>
                                        <p:tgtEl>
                                          <p:spTgt spid="16"/>
                                        </p:tgtEl>
                                      </p:cBhvr>
                                    </p:animEffect>
                                    <p:anim calcmode="lin" valueType="num">
                                      <p:cBhvr>
                                        <p:cTn id="26" dur="800" decel="100000" fill="hold"/>
                                        <p:tgtEl>
                                          <p:spTgt spid="16"/>
                                        </p:tgtEl>
                                        <p:attrNameLst>
                                          <p:attrName>style.rotation</p:attrName>
                                        </p:attrNameLst>
                                      </p:cBhvr>
                                      <p:tavLst>
                                        <p:tav tm="0">
                                          <p:val>
                                            <p:fltVal val="-90"/>
                                          </p:val>
                                        </p:tav>
                                        <p:tav tm="100000">
                                          <p:val>
                                            <p:fltVal val="0"/>
                                          </p:val>
                                        </p:tav>
                                      </p:tavLst>
                                    </p:anim>
                                    <p:anim calcmode="lin" valueType="num">
                                      <p:cBhvr>
                                        <p:cTn id="27" dur="800" decel="100000" fill="hold"/>
                                        <p:tgtEl>
                                          <p:spTgt spid="16"/>
                                        </p:tgtEl>
                                        <p:attrNameLst>
                                          <p:attrName>ppt_x</p:attrName>
                                        </p:attrNameLst>
                                      </p:cBhvr>
                                      <p:tavLst>
                                        <p:tav tm="0">
                                          <p:val>
                                            <p:strVal val="#ppt_x+0.4"/>
                                          </p:val>
                                        </p:tav>
                                        <p:tav tm="100000">
                                          <p:val>
                                            <p:strVal val="#ppt_x-0.05"/>
                                          </p:val>
                                        </p:tav>
                                      </p:tavLst>
                                    </p:anim>
                                    <p:anim calcmode="lin" valueType="num">
                                      <p:cBhvr>
                                        <p:cTn id="28" dur="800" decel="100000" fill="hold"/>
                                        <p:tgtEl>
                                          <p:spTgt spid="16"/>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9" presetClass="entr" presetSubtype="0" decel="10000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 calcmode="lin" valueType="num">
                                      <p:cBhvr>
                                        <p:cTn id="37" dur="500" fill="hold"/>
                                        <p:tgtEl>
                                          <p:spTgt spid="18"/>
                                        </p:tgtEl>
                                        <p:attrNameLst>
                                          <p:attrName>style.rotation</p:attrName>
                                        </p:attrNameLst>
                                      </p:cBhvr>
                                      <p:tavLst>
                                        <p:tav tm="0">
                                          <p:val>
                                            <p:fltVal val="360"/>
                                          </p:val>
                                        </p:tav>
                                        <p:tav tm="100000">
                                          <p:val>
                                            <p:fltVal val="0"/>
                                          </p:val>
                                        </p:tav>
                                      </p:tavLst>
                                    </p:anim>
                                    <p:animEffect transition="in" filter="fade">
                                      <p:cBhvr>
                                        <p:cTn id="38" dur="500"/>
                                        <p:tgtEl>
                                          <p:spTgt spid="18"/>
                                        </p:tgtEl>
                                      </p:cBhvr>
                                    </p:animEffect>
                                  </p:childTnLst>
                                </p:cTn>
                              </p:par>
                              <p:par>
                                <p:cTn id="39" presetID="49" presetClass="entr" presetSubtype="0" decel="10000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 calcmode="lin" valueType="num">
                                      <p:cBhvr>
                                        <p:cTn id="43" dur="500" fill="hold"/>
                                        <p:tgtEl>
                                          <p:spTgt spid="19"/>
                                        </p:tgtEl>
                                        <p:attrNameLst>
                                          <p:attrName>style.rotation</p:attrName>
                                        </p:attrNameLst>
                                      </p:cBhvr>
                                      <p:tavLst>
                                        <p:tav tm="0">
                                          <p:val>
                                            <p:fltVal val="360"/>
                                          </p:val>
                                        </p:tav>
                                        <p:tav tm="100000">
                                          <p:val>
                                            <p:fltVal val="0"/>
                                          </p:val>
                                        </p:tav>
                                      </p:tavLst>
                                    </p:anim>
                                    <p:animEffect transition="in" filter="fade">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2D69BC19-FFF4-B74A-83EB-EC2FA0793247}" type="slidenum">
              <a:rPr lang="en-US" sz="1400">
                <a:solidFill>
                  <a:schemeClr val="bg1"/>
                </a:solidFill>
              </a:rPr>
              <a:pPr eaLnBrk="1" hangingPunct="1"/>
              <a:t>11</a:t>
            </a:fld>
            <a:endParaRPr lang="en-US" sz="1400">
              <a:solidFill>
                <a:schemeClr val="bg1"/>
              </a:solidFill>
            </a:endParaRPr>
          </a:p>
        </p:txBody>
      </p:sp>
      <p:pic>
        <p:nvPicPr>
          <p:cNvPr id="38914" name="Picture 4" descr="effitrend.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1476375" y="1017588"/>
            <a:ext cx="5829300" cy="294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Straight Arrow Connector 7"/>
          <p:cNvCxnSpPr/>
          <p:nvPr/>
        </p:nvCxnSpPr>
        <p:spPr>
          <a:xfrm flipH="1" flipV="1">
            <a:off x="4770438" y="2446338"/>
            <a:ext cx="165100" cy="1673225"/>
          </a:xfrm>
          <a:prstGeom prst="straightConnector1">
            <a:avLst/>
          </a:prstGeom>
          <a:ln w="38100" cmpd="sng">
            <a:solidFill>
              <a:srgbClr val="00C10B"/>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flipV="1">
            <a:off x="4862513" y="2230438"/>
            <a:ext cx="733425" cy="2506662"/>
          </a:xfrm>
          <a:prstGeom prst="straightConnector1">
            <a:avLst/>
          </a:prstGeom>
          <a:ln w="38100" cmpd="sng">
            <a:solidFill>
              <a:schemeClr val="accent2">
                <a:lumMod val="50000"/>
                <a:lumOff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6762750" y="2932113"/>
            <a:ext cx="0" cy="2511425"/>
          </a:xfrm>
          <a:prstGeom prst="straightConnector1">
            <a:avLst/>
          </a:prstGeom>
          <a:ln w="38100" cmpd="sng">
            <a:solidFill>
              <a:srgbClr val="00D2B9">
                <a:alpha val="50000"/>
              </a:srgbClr>
            </a:solidFill>
            <a:tailEnd type="arrow"/>
          </a:ln>
          <a:effectLst/>
        </p:spPr>
        <p:style>
          <a:lnRef idx="2">
            <a:schemeClr val="accent1"/>
          </a:lnRef>
          <a:fillRef idx="0">
            <a:schemeClr val="accent1"/>
          </a:fillRef>
          <a:effectRef idx="1">
            <a:schemeClr val="accent1"/>
          </a:effectRef>
          <a:fontRef idx="minor">
            <a:schemeClr val="tx1"/>
          </a:fontRef>
        </p:style>
      </p:cxnSp>
      <p:sp>
        <p:nvSpPr>
          <p:cNvPr id="9" name="Content Placeholder 5"/>
          <p:cNvSpPr txBox="1">
            <a:spLocks/>
          </p:cNvSpPr>
          <p:nvPr/>
        </p:nvSpPr>
        <p:spPr>
          <a:xfrm>
            <a:off x="884093" y="4736444"/>
            <a:ext cx="6422096" cy="485248"/>
          </a:xfrm>
          <a:prstGeom prst="rect">
            <a:avLst/>
          </a:prstGeom>
          <a:solidFill>
            <a:schemeClr val="tx2">
              <a:lumMod val="50000"/>
              <a:lumOff val="50000"/>
            </a:schemeClr>
          </a:solidFill>
          <a:ln>
            <a:solidFill>
              <a:schemeClr val="accent2">
                <a:lumMod val="50000"/>
                <a:lumOff val="50000"/>
              </a:schemeClr>
            </a:solidFill>
          </a:ln>
        </p:spPr>
        <p:style>
          <a:lnRef idx="1">
            <a:schemeClr val="accent5"/>
          </a:lnRef>
          <a:fillRef idx="3">
            <a:schemeClr val="accent5"/>
          </a:fillRef>
          <a:effectRef idx="2">
            <a:schemeClr val="accent5"/>
          </a:effectRef>
          <a:fontRef idx="minor">
            <a:schemeClr val="lt1"/>
          </a:fontRef>
        </p:style>
        <p:txBody>
          <a:bodyP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defRPr/>
            </a:pPr>
            <a:r>
              <a:rPr lang="en-US" dirty="0" smtClean="0">
                <a:solidFill>
                  <a:schemeClr val="tx1"/>
                </a:solidFill>
              </a:rPr>
              <a:t>Stable after interventions: efficiency = 83%</a:t>
            </a:r>
            <a:endParaRPr lang="en-US" dirty="0">
              <a:solidFill>
                <a:schemeClr val="tx1"/>
              </a:solidFill>
            </a:endParaRPr>
          </a:p>
        </p:txBody>
      </p:sp>
      <p:sp>
        <p:nvSpPr>
          <p:cNvPr id="6" name="Content Placeholder 5"/>
          <p:cNvSpPr>
            <a:spLocks noGrp="1"/>
          </p:cNvSpPr>
          <p:nvPr>
            <p:ph idx="1"/>
          </p:nvPr>
        </p:nvSpPr>
        <p:spPr>
          <a:xfrm>
            <a:off x="884093" y="4119447"/>
            <a:ext cx="6422096" cy="485248"/>
          </a:xfrm>
          <a:solidFill>
            <a:srgbClr val="00C10B"/>
          </a:solidFill>
          <a:ln>
            <a:solidFill>
              <a:srgbClr val="00C10B"/>
            </a:solidFill>
          </a:ln>
          <a:extLst/>
        </p:spPr>
        <p:style>
          <a:lnRef idx="1">
            <a:schemeClr val="accent5"/>
          </a:lnRef>
          <a:fillRef idx="3">
            <a:schemeClr val="accent5"/>
          </a:fillRef>
          <a:effectRef idx="2">
            <a:schemeClr val="accent5"/>
          </a:effectRef>
          <a:fontRef idx="minor">
            <a:schemeClr val="lt1"/>
          </a:fontRef>
        </p:style>
        <p:txBody>
          <a:bodyPr rtlCol="0">
            <a:normAutofit/>
          </a:bodyPr>
          <a:lstStyle/>
          <a:p>
            <a:pPr marL="0" indent="0" algn="ctr" eaLnBrk="1" fontAlgn="auto" hangingPunct="1">
              <a:spcAft>
                <a:spcPts val="0"/>
              </a:spcAft>
              <a:buFont typeface="Wingdings" pitchFamily="2" charset="2"/>
              <a:buNone/>
              <a:defRPr/>
            </a:pPr>
            <a:r>
              <a:rPr lang="en-US" dirty="0" smtClean="0"/>
              <a:t>Interventions in fall 2009</a:t>
            </a:r>
            <a:endParaRPr lang="en-US" dirty="0"/>
          </a:p>
        </p:txBody>
      </p:sp>
      <p:sp>
        <p:nvSpPr>
          <p:cNvPr id="18" name="Content Placeholder 5"/>
          <p:cNvSpPr txBox="1">
            <a:spLocks/>
          </p:cNvSpPr>
          <p:nvPr/>
        </p:nvSpPr>
        <p:spPr>
          <a:xfrm>
            <a:off x="884093" y="5443897"/>
            <a:ext cx="6422096" cy="485248"/>
          </a:xfrm>
          <a:prstGeom prst="rect">
            <a:avLst/>
          </a:prstGeom>
          <a:solidFill>
            <a:srgbClr val="00D2B9"/>
          </a:solidFill>
          <a:ln>
            <a:solidFill>
              <a:srgbClr val="00D2B9"/>
            </a:solidFill>
          </a:ln>
        </p:spPr>
        <p:style>
          <a:lnRef idx="1">
            <a:schemeClr val="accent5"/>
          </a:lnRef>
          <a:fillRef idx="3">
            <a:schemeClr val="accent5"/>
          </a:fillRef>
          <a:effectRef idx="2">
            <a:schemeClr val="accent5"/>
          </a:effectRef>
          <a:fontRef idx="minor">
            <a:schemeClr val="lt1"/>
          </a:fontRef>
        </p:style>
        <p:txBody>
          <a:bodyPr>
            <a:normAutofit/>
          </a:bodyPr>
          <a:lst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lt1"/>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lt1"/>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lt1"/>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lt1"/>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lt1"/>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lt1"/>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lt1"/>
                </a:solidFill>
                <a:latin typeface="+mn-lt"/>
                <a:ea typeface="+mn-ea"/>
                <a:cs typeface="+mn-cs"/>
              </a:defRPr>
            </a:lvl9pPr>
          </a:lstStyle>
          <a:p>
            <a:pPr marL="0" indent="0" algn="ctr">
              <a:buFont typeface="Wingdings" pitchFamily="2" charset="2"/>
              <a:buNone/>
              <a:defRPr/>
            </a:pPr>
            <a:r>
              <a:rPr lang="en-US" dirty="0" smtClean="0"/>
              <a:t>Last resume after tech stop: efficiency = 64% </a:t>
            </a:r>
            <a:endParaRPr lang="en-US" dirty="0"/>
          </a:p>
        </p:txBody>
      </p:sp>
      <p:sp>
        <p:nvSpPr>
          <p:cNvPr id="38927" name="Title 1"/>
          <p:cNvSpPr>
            <a:spLocks noGrp="1"/>
          </p:cNvSpPr>
          <p:nvPr>
            <p:ph type="title"/>
          </p:nvPr>
        </p:nvSpPr>
        <p:spPr>
          <a:xfrm>
            <a:off x="301625" y="0"/>
            <a:ext cx="7556500" cy="1116013"/>
          </a:xfrm>
        </p:spPr>
        <p:txBody>
          <a:bodyPr/>
          <a:lstStyle/>
          <a:p>
            <a:pPr eaLnBrk="1" hangingPunct="1"/>
            <a:r>
              <a:rPr lang="en-US">
                <a:latin typeface="Rockwell" charset="0"/>
              </a:rPr>
              <a:t>Efficiency history</a:t>
            </a:r>
          </a:p>
        </p:txBody>
      </p:sp>
      <p:sp>
        <p:nvSpPr>
          <p:cNvPr id="2" name="Rectangle 1"/>
          <p:cNvSpPr/>
          <p:nvPr/>
        </p:nvSpPr>
        <p:spPr>
          <a:xfrm>
            <a:off x="5638781" y="1482803"/>
            <a:ext cx="1530975" cy="1876425"/>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descr="Untitled.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63608" y="3359228"/>
            <a:ext cx="6508728" cy="3306129"/>
          </a:xfrm>
          <a:prstGeom prst="rect">
            <a:avLst/>
          </a:prstGeom>
        </p:spPr>
      </p:pic>
      <p:sp>
        <p:nvSpPr>
          <p:cNvPr id="14" name="TextBox 13"/>
          <p:cNvSpPr txBox="1"/>
          <p:nvPr/>
        </p:nvSpPr>
        <p:spPr>
          <a:xfrm>
            <a:off x="1848546" y="5483925"/>
            <a:ext cx="2723823" cy="523220"/>
          </a:xfrm>
          <a:prstGeom prst="rect">
            <a:avLst/>
          </a:prstGeom>
          <a:noFill/>
        </p:spPr>
        <p:txBody>
          <a:bodyPr wrap="none" rtlCol="0">
            <a:spAutoFit/>
          </a:bodyPr>
          <a:lstStyle/>
          <a:p>
            <a:pPr marL="285750" indent="-285750">
              <a:buFont typeface="Arial"/>
              <a:buChar char="•"/>
            </a:pPr>
            <a:r>
              <a:rPr lang="en-US" sz="1400" b="1" dirty="0" smtClean="0"/>
              <a:t>extrapolation from last year</a:t>
            </a:r>
          </a:p>
          <a:p>
            <a:pPr marL="285750" indent="-285750">
              <a:buFont typeface="Arial"/>
              <a:buChar char="•"/>
            </a:pPr>
            <a:r>
              <a:rPr lang="en-US" sz="1400" b="1" dirty="0" smtClean="0"/>
              <a:t>assumes constant trend</a:t>
            </a:r>
            <a:endParaRPr lang="en-US" sz="1400" b="1" dirty="0"/>
          </a:p>
        </p:txBody>
      </p:sp>
      <p:sp>
        <p:nvSpPr>
          <p:cNvPr id="21" name="Rectangle 20"/>
          <p:cNvSpPr/>
          <p:nvPr/>
        </p:nvSpPr>
        <p:spPr>
          <a:xfrm>
            <a:off x="2070347" y="4119563"/>
            <a:ext cx="1197013" cy="1092267"/>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Connector 10"/>
          <p:cNvCxnSpPr/>
          <p:nvPr/>
        </p:nvCxnSpPr>
        <p:spPr>
          <a:xfrm flipH="1">
            <a:off x="2070347" y="1482803"/>
            <a:ext cx="3568434" cy="263664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H="1">
            <a:off x="3267360" y="3359228"/>
            <a:ext cx="3902397" cy="185260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24" name="Group 23"/>
          <p:cNvGrpSpPr/>
          <p:nvPr/>
        </p:nvGrpSpPr>
        <p:grpSpPr>
          <a:xfrm>
            <a:off x="4348954" y="3963988"/>
            <a:ext cx="3271475" cy="1196632"/>
            <a:chOff x="4348954" y="3963988"/>
            <a:chExt cx="3271475" cy="1196632"/>
          </a:xfrm>
          <a:effectLst>
            <a:outerShdw blurRad="50800" dist="38100" dir="5400000" algn="t" rotWithShape="0">
              <a:prstClr val="black">
                <a:alpha val="40000"/>
              </a:prstClr>
            </a:outerShdw>
          </a:effectLst>
        </p:grpSpPr>
        <p:sp>
          <p:nvSpPr>
            <p:cNvPr id="16" name="Oval 15"/>
            <p:cNvSpPr/>
            <p:nvPr/>
          </p:nvSpPr>
          <p:spPr>
            <a:xfrm>
              <a:off x="4348954" y="4986852"/>
              <a:ext cx="202723" cy="173768"/>
            </a:xfrm>
            <a:prstGeom prst="ellipse">
              <a:avLst/>
            </a:prstGeom>
            <a:solidFill>
              <a:srgbClr val="3366FF"/>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Arrow Connector 19"/>
            <p:cNvCxnSpPr>
              <a:stCxn id="17" idx="2"/>
              <a:endCxn id="16" idx="6"/>
            </p:cNvCxnSpPr>
            <p:nvPr/>
          </p:nvCxnSpPr>
          <p:spPr>
            <a:xfrm flipH="1">
              <a:off x="4551677" y="4333320"/>
              <a:ext cx="1689795" cy="740416"/>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862514" y="3963988"/>
              <a:ext cx="2757915" cy="369332"/>
            </a:xfrm>
            <a:prstGeom prst="rect">
              <a:avLst/>
            </a:prstGeom>
            <a:solidFill>
              <a:schemeClr val="bg1"/>
            </a:solidFill>
            <a:ln w="38100" cmpd="sng">
              <a:solidFill>
                <a:srgbClr val="3366FF"/>
              </a:solidFill>
            </a:ln>
            <a:effectLst>
              <a:outerShdw blurRad="50800" dist="38100" dir="5400000" algn="t" rotWithShape="0">
                <a:prstClr val="black">
                  <a:alpha val="40000"/>
                </a:prstClr>
              </a:outerShdw>
            </a:effectLst>
          </p:spPr>
          <p:txBody>
            <a:bodyPr wrap="square" rtlCol="0">
              <a:spAutoFit/>
            </a:bodyPr>
            <a:lstStyle/>
            <a:p>
              <a:pPr algn="ctr"/>
              <a:r>
                <a:rPr lang="en-US" dirty="0" smtClean="0"/>
                <a:t>Start of LS1 </a:t>
              </a:r>
              <a:r>
                <a:rPr lang="en-US" dirty="0" smtClean="0">
                  <a:latin typeface="Wingdings"/>
                  <a:ea typeface="Wingdings"/>
                  <a:cs typeface="Wingdings"/>
                  <a:sym typeface="Wingdings"/>
                </a:rPr>
                <a:t></a:t>
              </a:r>
              <a:r>
                <a:rPr lang="en-US" dirty="0" smtClean="0">
                  <a:latin typeface="+mn-lt"/>
                  <a:ea typeface="Wingdings"/>
                  <a:cs typeface="Wingdings"/>
                  <a:sym typeface="Wingdings"/>
                </a:rPr>
                <a:t> &lt;45%</a:t>
              </a:r>
              <a:endParaRPr lang="en-US" dirty="0"/>
            </a:p>
          </p:txBody>
        </p:sp>
      </p:grpSp>
      <p:pic>
        <p:nvPicPr>
          <p:cNvPr id="26" name="Picture 2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930111" y="3557164"/>
            <a:ext cx="1856028" cy="1664528"/>
          </a:xfrm>
          <a:prstGeom prst="rect">
            <a:avLst/>
          </a:prstGeom>
        </p:spPr>
      </p:pic>
    </p:spTree>
  </p:cSld>
  <p:clrMapOvr>
    <a:masterClrMapping/>
  </p:clrMapOvr>
  <p:transition xmlns:p14="http://schemas.microsoft.com/office/powerpoint/2010/main" spd="slow">
    <p:wheel spokes="1"/>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49" presetClass="entr" presetSubtype="0" decel="10000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 calcmode="lin" valueType="num">
                                      <p:cBhvr>
                                        <p:cTn id="19" dur="500" fill="hold"/>
                                        <p:tgtEl>
                                          <p:spTgt spid="18"/>
                                        </p:tgtEl>
                                        <p:attrNameLst>
                                          <p:attrName>style.rotation</p:attrName>
                                        </p:attrNameLst>
                                      </p:cBhvr>
                                      <p:tavLst>
                                        <p:tav tm="0">
                                          <p:val>
                                            <p:fltVal val="360"/>
                                          </p:val>
                                        </p:tav>
                                        <p:tav tm="100000">
                                          <p:val>
                                            <p:fltVal val="0"/>
                                          </p:val>
                                        </p:tav>
                                      </p:tavLst>
                                    </p:anim>
                                    <p:animEffect transition="in" filter="fade">
                                      <p:cBhvr>
                                        <p:cTn id="20" dur="500"/>
                                        <p:tgtEl>
                                          <p:spTgt spid="18"/>
                                        </p:tgtEl>
                                      </p:cBhvr>
                                    </p:animEffect>
                                  </p:childTnLst>
                                </p:cTn>
                              </p:par>
                              <p:par>
                                <p:cTn id="21" presetID="49" presetClass="entr" presetSubtype="0" decel="10000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 calcmode="lin" valueType="num">
                                      <p:cBhvr>
                                        <p:cTn id="25" dur="500" fill="hold"/>
                                        <p:tgtEl>
                                          <p:spTgt spid="19"/>
                                        </p:tgtEl>
                                        <p:attrNameLst>
                                          <p:attrName>style.rotation</p:attrName>
                                        </p:attrNameLst>
                                      </p:cBhvr>
                                      <p:tavLst>
                                        <p:tav tm="0">
                                          <p:val>
                                            <p:fltVal val="360"/>
                                          </p:val>
                                        </p:tav>
                                        <p:tav tm="100000">
                                          <p:val>
                                            <p:fltVal val="0"/>
                                          </p:val>
                                        </p:tav>
                                      </p:tavLst>
                                    </p:anim>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blinds(horizontal)">
                                      <p:cBhvr>
                                        <p:cTn id="38" dur="500"/>
                                        <p:tgtEl>
                                          <p:spTgt spid="15"/>
                                        </p:tgtEl>
                                      </p:cBhvr>
                                    </p:animEffect>
                                  </p:childTnLst>
                                </p:cTn>
                              </p:par>
                            </p:childTnLst>
                          </p:cTn>
                        </p:par>
                        <p:par>
                          <p:cTn id="39" fill="hold">
                            <p:stCondLst>
                              <p:cond delay="500"/>
                            </p:stCondLst>
                            <p:childTnLst>
                              <p:par>
                                <p:cTn id="40" presetID="53" presetClass="entr" presetSubtype="16"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3" presetClass="entr" presetSubtype="10" fill="hold" grpId="1"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blinds(horizontal)">
                                      <p:cBhvr>
                                        <p:cTn id="47" dur="500"/>
                                        <p:tgtEl>
                                          <p:spTgt spid="21"/>
                                        </p:tgtEl>
                                      </p:cBhvr>
                                    </p:animEffect>
                                  </p:childTnLst>
                                </p:cTn>
                              </p:par>
                              <p:par>
                                <p:cTn id="48" presetID="3" presetClass="entr" presetSubtype="10" fill="hold"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blinds(horizontal)">
                                      <p:cBhvr>
                                        <p:cTn id="50" dur="500"/>
                                        <p:tgtEl>
                                          <p:spTgt spid="11"/>
                                        </p:tgtEl>
                                      </p:cBhvr>
                                    </p:animEffect>
                                  </p:childTnLst>
                                </p:cTn>
                              </p:par>
                              <p:par>
                                <p:cTn id="51" presetID="3" presetClass="entr" presetSubtype="10" fill="hold"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blinds(horizontal)">
                                      <p:cBhvr>
                                        <p:cTn id="53" dur="500"/>
                                        <p:tgtEl>
                                          <p:spTgt spid="25"/>
                                        </p:tgtEl>
                                      </p:cBhvr>
                                    </p:animEffect>
                                  </p:childTnLst>
                                </p:cTn>
                              </p:par>
                            </p:childTnLst>
                          </p:cTn>
                        </p:par>
                        <p:par>
                          <p:cTn id="54" fill="hold">
                            <p:stCondLst>
                              <p:cond delay="1000"/>
                            </p:stCondLst>
                            <p:childTnLst>
                              <p:par>
                                <p:cTn id="55" presetID="3" presetClass="entr" presetSubtype="1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linds(horizontal)">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5" presetClass="entr" presetSubtype="10" fill="hold" nodeType="click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checkerboard(across)">
                                      <p:cBhvr>
                                        <p:cTn id="62" dur="500"/>
                                        <p:tgtEl>
                                          <p:spTgt spid="24"/>
                                        </p:tgtEl>
                                      </p:cBhvr>
                                    </p:animEffect>
                                  </p:childTnLst>
                                </p:cTn>
                              </p:par>
                            </p:childTnLst>
                          </p:cTn>
                        </p:par>
                      </p:childTnLst>
                    </p:cTn>
                  </p:par>
                  <p:par>
                    <p:cTn id="63" fill="hold">
                      <p:stCondLst>
                        <p:cond delay="indefinite"/>
                      </p:stCondLst>
                      <p:childTnLst>
                        <p:par>
                          <p:cTn id="64" fill="hold">
                            <p:stCondLst>
                              <p:cond delay="0"/>
                            </p:stCondLst>
                            <p:childTnLst>
                              <p:par>
                                <p:cTn id="65" presetID="35" presetClass="entr" presetSubtype="0" fill="hold" nodeType="click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anim calcmode="lin" valueType="num">
                                      <p:cBhvr>
                                        <p:cTn id="68" dur="500" fill="hold"/>
                                        <p:tgtEl>
                                          <p:spTgt spid="26"/>
                                        </p:tgtEl>
                                        <p:attrNameLst>
                                          <p:attrName>style.rotation</p:attrName>
                                        </p:attrNameLst>
                                      </p:cBhvr>
                                      <p:tavLst>
                                        <p:tav tm="0">
                                          <p:val>
                                            <p:fltVal val="720"/>
                                          </p:val>
                                        </p:tav>
                                        <p:tav tm="100000">
                                          <p:val>
                                            <p:fltVal val="0"/>
                                          </p:val>
                                        </p:tav>
                                      </p:tavLst>
                                    </p:anim>
                                    <p:anim calcmode="lin" valueType="num">
                                      <p:cBhvr>
                                        <p:cTn id="69" dur="500" fill="hold"/>
                                        <p:tgtEl>
                                          <p:spTgt spid="26"/>
                                        </p:tgtEl>
                                        <p:attrNameLst>
                                          <p:attrName>ppt_h</p:attrName>
                                        </p:attrNameLst>
                                      </p:cBhvr>
                                      <p:tavLst>
                                        <p:tav tm="0">
                                          <p:val>
                                            <p:fltVal val="0"/>
                                          </p:val>
                                        </p:tav>
                                        <p:tav tm="100000">
                                          <p:val>
                                            <p:strVal val="#ppt_h"/>
                                          </p:val>
                                        </p:tav>
                                      </p:tavLst>
                                    </p:anim>
                                    <p:anim calcmode="lin" valueType="num">
                                      <p:cBhvr>
                                        <p:cTn id="70" dur="500" fill="hold"/>
                                        <p:tgtEl>
                                          <p:spTgt spid="2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21" grpId="0" animBg="1"/>
      <p:bldP spid="21"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3622" y="-10242"/>
            <a:ext cx="7556500" cy="1116012"/>
          </a:xfrm>
        </p:spPr>
        <p:txBody>
          <a:bodyPr/>
          <a:lstStyle/>
          <a:p>
            <a:r>
              <a:rPr lang="en-US" dirty="0" smtClean="0"/>
              <a:t>Critical </a:t>
            </a:r>
            <a:r>
              <a:rPr lang="en-US" dirty="0" smtClean="0"/>
              <a:t>issues – a list</a:t>
            </a:r>
            <a:endParaRPr lang="en-US" dirty="0"/>
          </a:p>
        </p:txBody>
      </p:sp>
      <p:sp>
        <p:nvSpPr>
          <p:cNvPr id="3" name="Content Placeholder 2"/>
          <p:cNvSpPr>
            <a:spLocks noGrp="1"/>
          </p:cNvSpPr>
          <p:nvPr>
            <p:ph idx="1"/>
          </p:nvPr>
        </p:nvSpPr>
        <p:spPr>
          <a:xfrm>
            <a:off x="355080" y="688474"/>
            <a:ext cx="7556500" cy="5840208"/>
          </a:xfrm>
        </p:spPr>
        <p:txBody>
          <a:bodyPr/>
          <a:lstStyle/>
          <a:p>
            <a:r>
              <a:rPr lang="en-US" sz="1600" dirty="0" smtClean="0"/>
              <a:t>Pump </a:t>
            </a:r>
            <a:r>
              <a:rPr lang="en-US" sz="1600" dirty="0" smtClean="0"/>
              <a:t>breakdown</a:t>
            </a:r>
          </a:p>
          <a:p>
            <a:pPr lvl="1"/>
            <a:r>
              <a:rPr lang="en-US" sz="1400" dirty="0" smtClean="0"/>
              <a:t>pressure spikes – correlated?</a:t>
            </a:r>
          </a:p>
          <a:p>
            <a:pPr lvl="2"/>
            <a:r>
              <a:rPr lang="en-US" sz="1400" dirty="0" smtClean="0"/>
              <a:t>we know since 2008</a:t>
            </a:r>
          </a:p>
          <a:p>
            <a:pPr lvl="2"/>
            <a:r>
              <a:rPr lang="en-US" sz="1400" dirty="0" smtClean="0"/>
              <a:t>why </a:t>
            </a:r>
            <a:r>
              <a:rPr lang="en-US" sz="1400" dirty="0" smtClean="0"/>
              <a:t>only one </a:t>
            </a:r>
            <a:r>
              <a:rPr lang="en-US" sz="1400" dirty="0" smtClean="0"/>
              <a:t>pump fails? </a:t>
            </a:r>
            <a:r>
              <a:rPr lang="en-US" sz="1400" dirty="0" smtClean="0"/>
              <a:t>working time</a:t>
            </a:r>
            <a:r>
              <a:rPr lang="en-US" sz="1400" dirty="0" smtClean="0"/>
              <a:t>? position?</a:t>
            </a:r>
          </a:p>
          <a:p>
            <a:pPr lvl="1"/>
            <a:r>
              <a:rPr lang="en-US" sz="1400" dirty="0" smtClean="0"/>
              <a:t>two-stages pumps? </a:t>
            </a:r>
          </a:p>
          <a:p>
            <a:pPr lvl="2"/>
            <a:r>
              <a:rPr lang="en-US" sz="1400" dirty="0" smtClean="0"/>
              <a:t>need for qualification</a:t>
            </a:r>
          </a:p>
          <a:p>
            <a:pPr lvl="1"/>
            <a:r>
              <a:rPr lang="en-US" sz="1400" dirty="0" smtClean="0"/>
              <a:t>other technologies?</a:t>
            </a:r>
            <a:endParaRPr lang="en-US" sz="1400" dirty="0" smtClean="0"/>
          </a:p>
          <a:p>
            <a:r>
              <a:rPr lang="en-US" sz="1600" dirty="0" smtClean="0"/>
              <a:t>Missing protection against unwanted (and sudden) stops</a:t>
            </a:r>
          </a:p>
          <a:p>
            <a:pPr lvl="1"/>
            <a:r>
              <a:rPr lang="en-US" sz="1400" dirty="0" smtClean="0"/>
              <a:t>chilled water stop</a:t>
            </a:r>
          </a:p>
          <a:p>
            <a:pPr lvl="1"/>
            <a:r>
              <a:rPr lang="en-US" sz="1400" dirty="0" smtClean="0"/>
              <a:t>power failure/glitch</a:t>
            </a:r>
          </a:p>
          <a:p>
            <a:pPr lvl="1"/>
            <a:r>
              <a:rPr lang="en-US" sz="1400" dirty="0" smtClean="0"/>
              <a:t>mixed water </a:t>
            </a:r>
            <a:r>
              <a:rPr lang="en-US" sz="1400" dirty="0" smtClean="0"/>
              <a:t>stop</a:t>
            </a:r>
          </a:p>
          <a:p>
            <a:r>
              <a:rPr lang="en-US" sz="1600" dirty="0" smtClean="0"/>
              <a:t>Subcooling reliability</a:t>
            </a:r>
          </a:p>
          <a:p>
            <a:pPr lvl="1"/>
            <a:r>
              <a:rPr lang="en-US" sz="1400" dirty="0" smtClean="0"/>
              <a:t>in case of mixed water failure, access inside the magnet could be needed</a:t>
            </a:r>
            <a:endParaRPr lang="en-US" sz="1400" dirty="0" smtClean="0"/>
          </a:p>
          <a:p>
            <a:r>
              <a:rPr lang="en-US" sz="1600" dirty="0" smtClean="0"/>
              <a:t>Leaks</a:t>
            </a:r>
          </a:p>
          <a:p>
            <a:pPr lvl="1"/>
            <a:r>
              <a:rPr lang="en-US" sz="1400" dirty="0" smtClean="0"/>
              <a:t>bad connections &amp; safety valves</a:t>
            </a:r>
          </a:p>
          <a:p>
            <a:r>
              <a:rPr lang="en-US" sz="1600" dirty="0" smtClean="0"/>
              <a:t>Black holes</a:t>
            </a:r>
          </a:p>
          <a:p>
            <a:pPr lvl="1"/>
            <a:r>
              <a:rPr lang="en-US" sz="1400" dirty="0" smtClean="0"/>
              <a:t>where the pollution came from</a:t>
            </a:r>
          </a:p>
          <a:p>
            <a:pPr lvl="1"/>
            <a:r>
              <a:rPr lang="en-US" sz="1400" dirty="0" smtClean="0"/>
              <a:t>cause(s) of performance drop at (technical) stops</a:t>
            </a:r>
          </a:p>
          <a:p>
            <a:endParaRPr lang="en-US" sz="1600" dirty="0"/>
          </a:p>
        </p:txBody>
      </p:sp>
      <p:sp>
        <p:nvSpPr>
          <p:cNvPr id="4" name="Slide Number Placeholder 3"/>
          <p:cNvSpPr>
            <a:spLocks noGrp="1"/>
          </p:cNvSpPr>
          <p:nvPr>
            <p:ph type="sldNum" sz="quarter" idx="12"/>
          </p:nvPr>
        </p:nvSpPr>
        <p:spPr/>
        <p:txBody>
          <a:bodyPr/>
          <a:lstStyle/>
          <a:p>
            <a:pPr>
              <a:defRPr/>
            </a:pPr>
            <a:fld id="{83FA4C93-65D1-BA46-8675-8418D25C0101}" type="slidenum">
              <a:rPr lang="en-US" smtClean="0"/>
              <a:pPr>
                <a:defRPr/>
              </a:pPr>
              <a:t>12</a:t>
            </a:fld>
            <a:endParaRPr lang="en-US"/>
          </a:p>
        </p:txBody>
      </p:sp>
    </p:spTree>
    <p:extLst>
      <p:ext uri="{BB962C8B-B14F-4D97-AF65-F5344CB8AC3E}">
        <p14:creationId xmlns:p14="http://schemas.microsoft.com/office/powerpoint/2010/main" val="316143810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57200" y="1219200"/>
            <a:ext cx="3905250" cy="359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Picture 4" descr="flowhistory-s6.tif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572000" y="1225550"/>
            <a:ext cx="4237038"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5" descr="flowhistory-s7.tif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572000" y="4114800"/>
            <a:ext cx="4191000" cy="265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2"/>
          <p:cNvSpPr txBox="1">
            <a:spLocks/>
          </p:cNvSpPr>
          <p:nvPr/>
        </p:nvSpPr>
        <p:spPr bwMode="auto">
          <a:xfrm>
            <a:off x="685801" y="381000"/>
            <a:ext cx="7391399" cy="609600"/>
          </a:xfrm>
          <a:prstGeom prst="rect">
            <a:avLst/>
          </a:prstGeom>
        </p:spPr>
        <p:txBody>
          <a:bodyPr anchor="ctr">
            <a:scene3d>
              <a:camera prst="orthographicFront"/>
              <a:lightRig rig="soft" dir="t">
                <a:rot lat="0" lon="0" rev="16800000"/>
              </a:lightRig>
            </a:scene3d>
            <a:sp3d prstMaterial="softEdge">
              <a:bevelT w="38100" h="38100"/>
            </a:sp3d>
          </a:bodyPr>
          <a:lstStyle/>
          <a:p>
            <a:pPr algn="ctr" eaLnBrk="0" hangingPunct="0">
              <a:defRPr/>
            </a:pPr>
            <a:r>
              <a:rPr lang="en-US" sz="2800" b="1" dirty="0">
                <a:solidFill>
                  <a:srgbClr val="1D78FF"/>
                </a:solidFill>
                <a:latin typeface="+mj-lt"/>
                <a:ea typeface="+mj-ea"/>
                <a:cs typeface="+mj-cs"/>
              </a:rPr>
              <a:t>Flow instability during 2010</a:t>
            </a:r>
          </a:p>
        </p:txBody>
      </p:sp>
      <p:pic>
        <p:nvPicPr>
          <p:cNvPr id="29702"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054975" y="76200"/>
            <a:ext cx="1012825" cy="82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7" name="TextBox 6"/>
          <p:cNvSpPr txBox="1"/>
          <p:nvPr/>
        </p:nvSpPr>
        <p:spPr>
          <a:xfrm>
            <a:off x="762000" y="5148263"/>
            <a:ext cx="3200400" cy="338137"/>
          </a:xfrm>
          <a:prstGeom prst="rect">
            <a:avLst/>
          </a:prstGeom>
          <a:noFill/>
          <a:ln>
            <a:solidFill>
              <a:srgbClr val="FF4747"/>
            </a:solidFill>
          </a:ln>
        </p:spPr>
        <p:txBody>
          <a:bodyPr>
            <a:spAutoFit/>
          </a:bodyPr>
          <a:lstStyle/>
          <a:p>
            <a:pPr algn="ctr">
              <a:defRPr/>
            </a:pPr>
            <a:r>
              <a:rPr lang="en-US" sz="1600" dirty="0">
                <a:latin typeface="+mj-lt"/>
                <a:ea typeface="ＭＳ Ｐゴシック" charset="-128"/>
                <a:cs typeface="+mn-cs"/>
              </a:rPr>
              <a:t>-11% of flow in 2 months</a:t>
            </a:r>
          </a:p>
        </p:txBody>
      </p:sp>
      <p:sp>
        <p:nvSpPr>
          <p:cNvPr id="8" name="TextBox 7"/>
          <p:cNvSpPr txBox="1"/>
          <p:nvPr/>
        </p:nvSpPr>
        <p:spPr>
          <a:xfrm>
            <a:off x="304800" y="5867400"/>
            <a:ext cx="4038600" cy="584200"/>
          </a:xfrm>
          <a:prstGeom prst="rect">
            <a:avLst/>
          </a:prstGeom>
          <a:noFill/>
          <a:ln>
            <a:solidFill>
              <a:srgbClr val="00C800"/>
            </a:solidFill>
          </a:ln>
        </p:spPr>
        <p:txBody>
          <a:bodyPr>
            <a:spAutoFit/>
          </a:bodyPr>
          <a:lstStyle/>
          <a:p>
            <a:pPr>
              <a:defRPr/>
            </a:pPr>
            <a:r>
              <a:rPr lang="en-US" sz="1600" b="1" dirty="0">
                <a:latin typeface="+mj-lt"/>
                <a:ea typeface="ＭＳ Ｐゴシック" charset="-128"/>
                <a:cs typeface="+mn-cs"/>
              </a:rPr>
              <a:t>To vacuum the bad loops before the restart can help to recover the flow</a:t>
            </a:r>
          </a:p>
        </p:txBody>
      </p:sp>
      <p:sp>
        <p:nvSpPr>
          <p:cNvPr id="2" name="TextBox 1"/>
          <p:cNvSpPr txBox="1"/>
          <p:nvPr/>
        </p:nvSpPr>
        <p:spPr>
          <a:xfrm rot="19561229">
            <a:off x="97195" y="617805"/>
            <a:ext cx="2387326" cy="1077218"/>
          </a:xfrm>
          <a:prstGeom prst="rect">
            <a:avLst/>
          </a:prstGeom>
          <a:gradFill flip="none" rotWithShape="1">
            <a:gsLst>
              <a:gs pos="0">
                <a:schemeClr val="accent1">
                  <a:shade val="40000"/>
                  <a:satMod val="150000"/>
                  <a:lumMod val="100000"/>
                  <a:alpha val="58000"/>
                </a:schemeClr>
              </a:gs>
              <a:gs pos="100000">
                <a:schemeClr val="accent1">
                  <a:tint val="70000"/>
                  <a:shade val="100000"/>
                  <a:satMod val="200000"/>
                  <a:lumMod val="100000"/>
                  <a:alpha val="58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sz="1600" b="1" dirty="0" smtClean="0"/>
              <a:t>From: </a:t>
            </a:r>
          </a:p>
          <a:p>
            <a:r>
              <a:rPr lang="en-US" sz="1600" b="1" dirty="0" smtClean="0"/>
              <a:t>C. </a:t>
            </a:r>
            <a:r>
              <a:rPr lang="en-US" sz="1600" b="1" dirty="0" err="1" smtClean="0"/>
              <a:t>Bortolin</a:t>
            </a:r>
            <a:r>
              <a:rPr lang="en-US" sz="1600" b="1" dirty="0" smtClean="0"/>
              <a:t> </a:t>
            </a:r>
          </a:p>
          <a:p>
            <a:r>
              <a:rPr lang="en-US" sz="1600" b="1" dirty="0" smtClean="0"/>
              <a:t>1</a:t>
            </a:r>
            <a:r>
              <a:rPr lang="en-US" sz="1600" b="1" baseline="30000" dirty="0" smtClean="0"/>
              <a:t>st</a:t>
            </a:r>
            <a:r>
              <a:rPr lang="en-US" sz="1600" b="1" dirty="0" smtClean="0"/>
              <a:t> Cooling Workshop</a:t>
            </a:r>
          </a:p>
          <a:p>
            <a:r>
              <a:rPr lang="en-US" sz="1600" b="1" dirty="0" smtClean="0"/>
              <a:t>Jan. 12 2011</a:t>
            </a:r>
            <a:endParaRPr lang="en-US" sz="1600" b="1" dirty="0"/>
          </a:p>
        </p:txBody>
      </p:sp>
    </p:spTree>
    <p:extLst>
      <p:ext uri="{BB962C8B-B14F-4D97-AF65-F5344CB8AC3E}">
        <p14:creationId xmlns:p14="http://schemas.microsoft.com/office/powerpoint/2010/main" val="391933463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750" y="0"/>
            <a:ext cx="7556500" cy="1116012"/>
          </a:xfrm>
        </p:spPr>
        <p:txBody>
          <a:bodyPr/>
          <a:lstStyle/>
          <a:p>
            <a:r>
              <a:rPr lang="en-US" dirty="0" smtClean="0"/>
              <a:t>Situation after </a:t>
            </a:r>
            <a:r>
              <a:rPr lang="en-US" dirty="0" smtClean="0"/>
              <a:t>2010 </a:t>
            </a:r>
            <a:r>
              <a:rPr lang="en-US" dirty="0" smtClean="0"/>
              <a:t>WS</a:t>
            </a:r>
            <a:endParaRPr lang="en-US" dirty="0"/>
          </a:p>
        </p:txBody>
      </p:sp>
      <p:sp>
        <p:nvSpPr>
          <p:cNvPr id="3" name="Content Placeholder 2"/>
          <p:cNvSpPr>
            <a:spLocks noGrp="1"/>
          </p:cNvSpPr>
          <p:nvPr>
            <p:ph idx="1"/>
          </p:nvPr>
        </p:nvSpPr>
        <p:spPr>
          <a:xfrm>
            <a:off x="163454" y="1058947"/>
            <a:ext cx="8523346" cy="4875840"/>
          </a:xfrm>
        </p:spPr>
        <p:txBody>
          <a:bodyPr>
            <a:normAutofit/>
          </a:bodyPr>
          <a:lstStyle/>
          <a:p>
            <a:pPr marL="457200" indent="-457200">
              <a:lnSpc>
                <a:spcPct val="150000"/>
              </a:lnSpc>
              <a:buFont typeface="+mj-lt"/>
              <a:buAutoNum type="arabicPeriod"/>
            </a:pPr>
            <a:r>
              <a:rPr lang="en-US" sz="2000" dirty="0" smtClean="0"/>
              <a:t>Cleaning of 4 sectors’ lines (sector nrs. 3,5,6,7) counter-flow</a:t>
            </a:r>
          </a:p>
          <a:p>
            <a:pPr lvl="1">
              <a:lnSpc>
                <a:spcPct val="150000"/>
              </a:lnSpc>
            </a:pPr>
            <a:r>
              <a:rPr lang="en-US" sz="1800" dirty="0" smtClean="0"/>
              <a:t>1h flow w/nitrogen + 24h C</a:t>
            </a:r>
            <a:r>
              <a:rPr lang="en-US" sz="1800" baseline="-25000" dirty="0" smtClean="0"/>
              <a:t>6</a:t>
            </a:r>
            <a:r>
              <a:rPr lang="en-US" sz="1800" dirty="0" smtClean="0"/>
              <a:t>F</a:t>
            </a:r>
            <a:r>
              <a:rPr lang="en-US" sz="1800" baseline="-25000" dirty="0" smtClean="0"/>
              <a:t>14</a:t>
            </a:r>
            <a:r>
              <a:rPr lang="en-US" sz="1800" dirty="0" smtClean="0"/>
              <a:t> flow + nitrogen flow to remove liquid leftover</a:t>
            </a:r>
            <a:endParaRPr lang="en-US" sz="2200" dirty="0" smtClean="0"/>
          </a:p>
          <a:p>
            <a:pPr marL="0" indent="0">
              <a:lnSpc>
                <a:spcPct val="150000"/>
              </a:lnSpc>
              <a:buNone/>
            </a:pPr>
            <a:endParaRPr lang="en-US" sz="2200" dirty="0" smtClean="0"/>
          </a:p>
        </p:txBody>
      </p:sp>
      <p:graphicFrame>
        <p:nvGraphicFramePr>
          <p:cNvPr id="5" name="Table 4"/>
          <p:cNvGraphicFramePr>
            <a:graphicFrameLocks noGrp="1"/>
          </p:cNvGraphicFramePr>
          <p:nvPr>
            <p:extLst>
              <p:ext uri="{D42A27DB-BD31-4B8C-83A1-F6EECF244321}">
                <p14:modId xmlns:p14="http://schemas.microsoft.com/office/powerpoint/2010/main" val="2007397736"/>
              </p:ext>
            </p:extLst>
          </p:nvPr>
        </p:nvGraphicFramePr>
        <p:xfrm>
          <a:off x="821114" y="3190865"/>
          <a:ext cx="3278886" cy="3215432"/>
        </p:xfrm>
        <a:graphic>
          <a:graphicData uri="http://schemas.openxmlformats.org/drawingml/2006/table">
            <a:tbl>
              <a:tblPr firstRow="1" bandRow="1">
                <a:tableStyleId>{3C2FFA5D-87B4-456A-9821-1D502468CF0F}</a:tableStyleId>
              </a:tblPr>
              <a:tblGrid>
                <a:gridCol w="1092962"/>
                <a:gridCol w="1092962"/>
                <a:gridCol w="1092962"/>
              </a:tblGrid>
              <a:tr h="401712">
                <a:tc>
                  <a:txBody>
                    <a:bodyPr/>
                    <a:lstStyle/>
                    <a:p>
                      <a:pPr>
                        <a:lnSpc>
                          <a:spcPct val="50000"/>
                        </a:lnSpc>
                      </a:pPr>
                      <a:r>
                        <a:rPr lang="en-US" sz="1200" dirty="0" smtClean="0">
                          <a:solidFill>
                            <a:schemeClr val="tx1"/>
                          </a:solidFill>
                        </a:rPr>
                        <a:t>Sector</a:t>
                      </a:r>
                      <a:r>
                        <a:rPr lang="en-US" sz="1200" baseline="0" dirty="0" smtClean="0">
                          <a:solidFill>
                            <a:schemeClr val="tx1"/>
                          </a:solidFill>
                        </a:rPr>
                        <a:t> #</a:t>
                      </a:r>
                      <a:endParaRPr lang="en-US" sz="1200" dirty="0">
                        <a:solidFill>
                          <a:schemeClr val="tx1"/>
                        </a:solidFill>
                      </a:endParaRPr>
                    </a:p>
                  </a:txBody>
                  <a:tcPr>
                    <a:lnR w="12700" cap="flat" cmpd="sng" algn="ctr">
                      <a:solidFill>
                        <a:scrgbClr r="0" g="0" b="0"/>
                      </a:solidFill>
                      <a:prstDash val="solid"/>
                      <a:round/>
                      <a:headEnd type="none" w="med" len="med"/>
                      <a:tailEnd type="none" w="med" len="med"/>
                    </a:lnR>
                    <a:solidFill>
                      <a:srgbClr val="FFFFFF"/>
                    </a:solidFill>
                  </a:tcPr>
                </a:tc>
                <a:tc>
                  <a:txBody>
                    <a:bodyPr/>
                    <a:lstStyle/>
                    <a:p>
                      <a:pPr>
                        <a:lnSpc>
                          <a:spcPct val="50000"/>
                        </a:lnSpc>
                      </a:pPr>
                      <a:r>
                        <a:rPr lang="en-US" sz="1200" dirty="0" smtClean="0">
                          <a:solidFill>
                            <a:schemeClr val="tx1"/>
                          </a:solidFill>
                        </a:rPr>
                        <a:t>BEFORE</a:t>
                      </a:r>
                      <a:endParaRPr lang="en-US" sz="1200" dirty="0">
                        <a:solidFill>
                          <a:schemeClr val="tx1"/>
                        </a:solidFill>
                      </a:endParaRPr>
                    </a:p>
                  </a:txBody>
                  <a:tcPr>
                    <a:lnL w="12700" cap="flat" cmpd="sng" algn="ctr">
                      <a:solidFill>
                        <a:scrgbClr r="0" g="0" b="0"/>
                      </a:solidFill>
                      <a:prstDash val="solid"/>
                      <a:round/>
                      <a:headEnd type="none" w="med" len="med"/>
                      <a:tailEnd type="none" w="med" len="med"/>
                    </a:lnL>
                    <a:solidFill>
                      <a:srgbClr val="FFFFFF"/>
                    </a:solidFill>
                  </a:tcPr>
                </a:tc>
                <a:tc>
                  <a:txBody>
                    <a:bodyPr/>
                    <a:lstStyle/>
                    <a:p>
                      <a:pPr>
                        <a:lnSpc>
                          <a:spcPct val="50000"/>
                        </a:lnSpc>
                      </a:pPr>
                      <a:r>
                        <a:rPr lang="en-US" sz="1200" dirty="0" smtClean="0">
                          <a:solidFill>
                            <a:schemeClr val="tx1"/>
                          </a:solidFill>
                        </a:rPr>
                        <a:t>NOW</a:t>
                      </a:r>
                      <a:endParaRPr lang="en-US" sz="1200" dirty="0">
                        <a:solidFill>
                          <a:schemeClr val="tx1"/>
                        </a:solidFill>
                      </a:endParaRPr>
                    </a:p>
                  </a:txBody>
                  <a:tcPr>
                    <a:solidFill>
                      <a:srgbClr val="FFFFFF"/>
                    </a:solidFill>
                  </a:tcPr>
                </a:tc>
              </a:tr>
              <a:tr h="281372">
                <a:tc>
                  <a:txBody>
                    <a:bodyPr/>
                    <a:lstStyle/>
                    <a:p>
                      <a:pPr>
                        <a:lnSpc>
                          <a:spcPct val="50000"/>
                        </a:lnSpc>
                      </a:pPr>
                      <a:r>
                        <a:rPr lang="en-US" sz="1400" dirty="0" smtClean="0"/>
                        <a:t>0</a:t>
                      </a:r>
                    </a:p>
                  </a:txBody>
                  <a:tcPr>
                    <a:solidFill>
                      <a:srgbClr val="FFFFFF"/>
                    </a:solidFill>
                  </a:tcPr>
                </a:tc>
                <a:tc>
                  <a:txBody>
                    <a:bodyPr/>
                    <a:lstStyle/>
                    <a:p>
                      <a:pPr>
                        <a:lnSpc>
                          <a:spcPct val="50000"/>
                        </a:lnSpc>
                      </a:pPr>
                      <a:r>
                        <a:rPr lang="en-US" sz="1400" dirty="0" smtClean="0"/>
                        <a:t>1.85</a:t>
                      </a:r>
                      <a:endParaRPr lang="en-US" sz="1400" dirty="0"/>
                    </a:p>
                  </a:txBody>
                  <a:tcPr>
                    <a:solidFill>
                      <a:srgbClr val="FFFFFF"/>
                    </a:solidFill>
                  </a:tcPr>
                </a:tc>
                <a:tc>
                  <a:txBody>
                    <a:bodyPr/>
                    <a:lstStyle/>
                    <a:p>
                      <a:pPr>
                        <a:lnSpc>
                          <a:spcPct val="50000"/>
                        </a:lnSpc>
                      </a:pPr>
                      <a:r>
                        <a:rPr lang="en-US" sz="1400" dirty="0" smtClean="0"/>
                        <a:t>1.98</a:t>
                      </a:r>
                      <a:endParaRPr lang="en-US" sz="1400" dirty="0"/>
                    </a:p>
                  </a:txBody>
                  <a:tcPr>
                    <a:solidFill>
                      <a:srgbClr val="FFFFFF"/>
                    </a:solidFill>
                  </a:tcPr>
                </a:tc>
              </a:tr>
              <a:tr h="281372">
                <a:tc>
                  <a:txBody>
                    <a:bodyPr/>
                    <a:lstStyle/>
                    <a:p>
                      <a:pPr>
                        <a:lnSpc>
                          <a:spcPct val="50000"/>
                        </a:lnSpc>
                      </a:pPr>
                      <a:r>
                        <a:rPr lang="en-US" sz="1400" dirty="0" smtClean="0"/>
                        <a:t>1</a:t>
                      </a:r>
                      <a:endParaRPr lang="en-US" sz="1400" dirty="0"/>
                    </a:p>
                  </a:txBody>
                  <a:tcPr>
                    <a:solidFill>
                      <a:srgbClr val="FFFFFF"/>
                    </a:solidFill>
                  </a:tcPr>
                </a:tc>
                <a:tc>
                  <a:txBody>
                    <a:bodyPr/>
                    <a:lstStyle/>
                    <a:p>
                      <a:pPr>
                        <a:lnSpc>
                          <a:spcPct val="50000"/>
                        </a:lnSpc>
                      </a:pPr>
                      <a:r>
                        <a:rPr lang="en-US" sz="1400" dirty="0" smtClean="0"/>
                        <a:t>1.95</a:t>
                      </a:r>
                      <a:endParaRPr lang="en-US" sz="1400" dirty="0"/>
                    </a:p>
                  </a:txBody>
                  <a:tcPr>
                    <a:solidFill>
                      <a:srgbClr val="FFFFFF"/>
                    </a:solidFill>
                  </a:tcPr>
                </a:tc>
                <a:tc>
                  <a:txBody>
                    <a:bodyPr/>
                    <a:lstStyle/>
                    <a:p>
                      <a:pPr>
                        <a:lnSpc>
                          <a:spcPct val="50000"/>
                        </a:lnSpc>
                      </a:pPr>
                      <a:r>
                        <a:rPr lang="en-US" sz="1400" dirty="0" smtClean="0"/>
                        <a:t>2.00</a:t>
                      </a:r>
                      <a:endParaRPr lang="en-US" sz="1400" dirty="0"/>
                    </a:p>
                  </a:txBody>
                  <a:tcPr>
                    <a:solidFill>
                      <a:srgbClr val="FFFFFF"/>
                    </a:solidFill>
                  </a:tcPr>
                </a:tc>
              </a:tr>
              <a:tr h="281372">
                <a:tc>
                  <a:txBody>
                    <a:bodyPr/>
                    <a:lstStyle/>
                    <a:p>
                      <a:pPr>
                        <a:lnSpc>
                          <a:spcPct val="50000"/>
                        </a:lnSpc>
                      </a:pPr>
                      <a:r>
                        <a:rPr lang="en-US" sz="1400" dirty="0" smtClean="0"/>
                        <a:t>2</a:t>
                      </a:r>
                      <a:endParaRPr lang="en-US" sz="1400" dirty="0"/>
                    </a:p>
                  </a:txBody>
                  <a:tcPr>
                    <a:solidFill>
                      <a:srgbClr val="FFFFFF"/>
                    </a:solidFill>
                  </a:tcPr>
                </a:tc>
                <a:tc>
                  <a:txBody>
                    <a:bodyPr/>
                    <a:lstStyle/>
                    <a:p>
                      <a:pPr>
                        <a:lnSpc>
                          <a:spcPct val="50000"/>
                        </a:lnSpc>
                      </a:pPr>
                      <a:r>
                        <a:rPr lang="en-US" sz="1400" dirty="0" smtClean="0"/>
                        <a:t>2.05</a:t>
                      </a:r>
                      <a:endParaRPr lang="en-US" sz="1400" dirty="0"/>
                    </a:p>
                  </a:txBody>
                  <a:tcPr>
                    <a:lnB w="28575" cap="flat" cmpd="sng" algn="ctr">
                      <a:solidFill>
                        <a:srgbClr val="FF0000"/>
                      </a:solidFill>
                      <a:prstDash val="solid"/>
                      <a:round/>
                      <a:headEnd type="none" w="med" len="med"/>
                      <a:tailEnd type="none" w="med" len="med"/>
                    </a:lnB>
                    <a:solidFill>
                      <a:srgbClr val="FFFFFF"/>
                    </a:solidFill>
                  </a:tcPr>
                </a:tc>
                <a:tc>
                  <a:txBody>
                    <a:bodyPr/>
                    <a:lstStyle/>
                    <a:p>
                      <a:pPr>
                        <a:lnSpc>
                          <a:spcPct val="50000"/>
                        </a:lnSpc>
                      </a:pPr>
                      <a:r>
                        <a:rPr lang="en-US" sz="1400" dirty="0" smtClean="0"/>
                        <a:t>1.99</a:t>
                      </a:r>
                      <a:endParaRPr lang="en-US" sz="1400" dirty="0"/>
                    </a:p>
                  </a:txBody>
                  <a:tcPr>
                    <a:lnB w="28575" cap="flat" cmpd="sng" algn="ctr">
                      <a:solidFill>
                        <a:srgbClr val="FF0000"/>
                      </a:solidFill>
                      <a:prstDash val="solid"/>
                      <a:round/>
                      <a:headEnd type="none" w="med" len="med"/>
                      <a:tailEnd type="none" w="med" len="med"/>
                    </a:lnB>
                    <a:solidFill>
                      <a:srgbClr val="FFFFFF"/>
                    </a:solidFill>
                  </a:tcPr>
                </a:tc>
              </a:tr>
              <a:tr h="281372">
                <a:tc>
                  <a:txBody>
                    <a:bodyPr/>
                    <a:lstStyle/>
                    <a:p>
                      <a:pPr>
                        <a:lnSpc>
                          <a:spcPct val="50000"/>
                        </a:lnSpc>
                      </a:pPr>
                      <a:r>
                        <a:rPr lang="en-US" sz="1400" dirty="0" smtClean="0"/>
                        <a:t>3</a:t>
                      </a:r>
                      <a:endParaRPr lang="en-US" sz="1400" dirty="0"/>
                    </a:p>
                  </a:txBody>
                  <a:tcPr>
                    <a:lnR w="28575" cap="flat" cmpd="sng" algn="ctr">
                      <a:solidFill>
                        <a:srgbClr val="FF0000"/>
                      </a:solidFill>
                      <a:prstDash val="solid"/>
                      <a:round/>
                      <a:headEnd type="none" w="med" len="med"/>
                      <a:tailEnd type="none" w="med" len="med"/>
                    </a:lnR>
                    <a:solidFill>
                      <a:srgbClr val="FFFFFF"/>
                    </a:solidFill>
                  </a:tcPr>
                </a:tc>
                <a:tc>
                  <a:txBody>
                    <a:bodyPr/>
                    <a:lstStyle/>
                    <a:p>
                      <a:pPr>
                        <a:lnSpc>
                          <a:spcPct val="50000"/>
                        </a:lnSpc>
                      </a:pPr>
                      <a:r>
                        <a:rPr lang="en-US" sz="1400" dirty="0" smtClean="0"/>
                        <a:t>1.16</a:t>
                      </a:r>
                      <a:endParaRPr lang="en-US" sz="1400" dirty="0"/>
                    </a:p>
                  </a:txBody>
                  <a:tcPr>
                    <a:lnL w="28575" cap="flat" cmpd="sng" algn="ctr">
                      <a:solidFill>
                        <a:srgbClr val="FF0000"/>
                      </a:solidFill>
                      <a:prstDash val="solid"/>
                      <a:round/>
                      <a:headEnd type="none" w="med" len="med"/>
                      <a:tailEnd type="none" w="med" len="med"/>
                    </a:lnL>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rgbClr val="FFFFFF"/>
                    </a:solidFill>
                  </a:tcPr>
                </a:tc>
                <a:tc>
                  <a:txBody>
                    <a:bodyPr/>
                    <a:lstStyle/>
                    <a:p>
                      <a:pPr>
                        <a:lnSpc>
                          <a:spcPct val="50000"/>
                        </a:lnSpc>
                      </a:pPr>
                      <a:r>
                        <a:rPr lang="en-US" sz="1400" dirty="0" smtClean="0"/>
                        <a:t>1.79</a:t>
                      </a:r>
                      <a:endParaRPr lang="en-US" sz="1400" dirty="0"/>
                    </a:p>
                  </a:txBody>
                  <a:tcPr>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rgbClr val="FFFFFF"/>
                    </a:solidFill>
                  </a:tcPr>
                </a:tc>
              </a:tr>
              <a:tr h="281372">
                <a:tc>
                  <a:txBody>
                    <a:bodyPr/>
                    <a:lstStyle/>
                    <a:p>
                      <a:pPr>
                        <a:lnSpc>
                          <a:spcPct val="50000"/>
                        </a:lnSpc>
                      </a:pPr>
                      <a:r>
                        <a:rPr lang="en-US" sz="1400" dirty="0" smtClean="0"/>
                        <a:t>4</a:t>
                      </a:r>
                      <a:endParaRPr lang="en-US" sz="1400" dirty="0"/>
                    </a:p>
                  </a:txBody>
                  <a:tcPr>
                    <a:solidFill>
                      <a:srgbClr val="FFFFFF"/>
                    </a:solidFill>
                  </a:tcPr>
                </a:tc>
                <a:tc>
                  <a:txBody>
                    <a:bodyPr/>
                    <a:lstStyle/>
                    <a:p>
                      <a:pPr>
                        <a:lnSpc>
                          <a:spcPct val="50000"/>
                        </a:lnSpc>
                      </a:pPr>
                      <a:r>
                        <a:rPr lang="en-US" sz="1400" dirty="0" smtClean="0"/>
                        <a:t>1.4</a:t>
                      </a:r>
                      <a:endParaRPr lang="en-US" sz="1400" dirty="0"/>
                    </a:p>
                  </a:txBody>
                  <a:tcPr>
                    <a:lnT w="28575" cap="flat" cmpd="sng" algn="ctr">
                      <a:solidFill>
                        <a:srgbClr val="FF0000"/>
                      </a:solidFill>
                      <a:prstDash val="solid"/>
                      <a:round/>
                      <a:headEnd type="none" w="med" len="med"/>
                      <a:tailEnd type="none" w="med" len="med"/>
                    </a:lnT>
                    <a:solidFill>
                      <a:srgbClr val="FFFFFF"/>
                    </a:solidFill>
                  </a:tcPr>
                </a:tc>
                <a:tc>
                  <a:txBody>
                    <a:bodyPr/>
                    <a:lstStyle/>
                    <a:p>
                      <a:pPr>
                        <a:lnSpc>
                          <a:spcPct val="50000"/>
                        </a:lnSpc>
                      </a:pPr>
                      <a:r>
                        <a:rPr lang="en-US" sz="1400" dirty="0" smtClean="0"/>
                        <a:t>1.56</a:t>
                      </a:r>
                      <a:endParaRPr lang="en-US" sz="1400" dirty="0"/>
                    </a:p>
                  </a:txBody>
                  <a:tcPr>
                    <a:lnT w="28575" cap="flat" cmpd="sng" algn="ctr">
                      <a:solidFill>
                        <a:srgbClr val="FF0000"/>
                      </a:solidFill>
                      <a:prstDash val="solid"/>
                      <a:round/>
                      <a:headEnd type="none" w="med" len="med"/>
                      <a:tailEnd type="none" w="med" len="med"/>
                    </a:lnT>
                    <a:solidFill>
                      <a:srgbClr val="FFFFFF"/>
                    </a:solidFill>
                  </a:tcPr>
                </a:tc>
              </a:tr>
              <a:tr h="281372">
                <a:tc>
                  <a:txBody>
                    <a:bodyPr/>
                    <a:lstStyle/>
                    <a:p>
                      <a:pPr>
                        <a:lnSpc>
                          <a:spcPct val="50000"/>
                        </a:lnSpc>
                      </a:pPr>
                      <a:r>
                        <a:rPr lang="en-US" sz="1400" dirty="0" smtClean="0"/>
                        <a:t>5</a:t>
                      </a:r>
                      <a:endParaRPr lang="en-US" sz="1400" dirty="0"/>
                    </a:p>
                  </a:txBody>
                  <a:tcPr>
                    <a:solidFill>
                      <a:srgbClr val="FFFFFF"/>
                    </a:solidFill>
                  </a:tcPr>
                </a:tc>
                <a:tc>
                  <a:txBody>
                    <a:bodyPr/>
                    <a:lstStyle/>
                    <a:p>
                      <a:pPr>
                        <a:lnSpc>
                          <a:spcPct val="50000"/>
                        </a:lnSpc>
                      </a:pPr>
                      <a:r>
                        <a:rPr lang="en-US" sz="1400" dirty="0" smtClean="0"/>
                        <a:t>1.1</a:t>
                      </a:r>
                      <a:endParaRPr lang="en-US" sz="1400" dirty="0"/>
                    </a:p>
                  </a:txBody>
                  <a:tcPr>
                    <a:solidFill>
                      <a:srgbClr val="FFFFFF"/>
                    </a:solidFill>
                  </a:tcPr>
                </a:tc>
                <a:tc>
                  <a:txBody>
                    <a:bodyPr/>
                    <a:lstStyle/>
                    <a:p>
                      <a:pPr>
                        <a:lnSpc>
                          <a:spcPct val="50000"/>
                        </a:lnSpc>
                      </a:pPr>
                      <a:r>
                        <a:rPr lang="en-US" sz="1400" dirty="0" smtClean="0"/>
                        <a:t>1.28</a:t>
                      </a:r>
                      <a:endParaRPr lang="en-US" sz="1400" dirty="0"/>
                    </a:p>
                  </a:txBody>
                  <a:tcPr>
                    <a:solidFill>
                      <a:srgbClr val="FFFFFF"/>
                    </a:solidFill>
                  </a:tcPr>
                </a:tc>
              </a:tr>
              <a:tr h="281372">
                <a:tc>
                  <a:txBody>
                    <a:bodyPr/>
                    <a:lstStyle/>
                    <a:p>
                      <a:pPr>
                        <a:lnSpc>
                          <a:spcPct val="50000"/>
                        </a:lnSpc>
                      </a:pPr>
                      <a:r>
                        <a:rPr lang="en-US" sz="1400" dirty="0" smtClean="0"/>
                        <a:t>6</a:t>
                      </a:r>
                      <a:endParaRPr lang="en-US" sz="1400" dirty="0"/>
                    </a:p>
                  </a:txBody>
                  <a:tcPr>
                    <a:solidFill>
                      <a:srgbClr val="FFFFFF"/>
                    </a:solidFill>
                  </a:tcPr>
                </a:tc>
                <a:tc>
                  <a:txBody>
                    <a:bodyPr/>
                    <a:lstStyle/>
                    <a:p>
                      <a:pPr>
                        <a:lnSpc>
                          <a:spcPct val="50000"/>
                        </a:lnSpc>
                      </a:pPr>
                      <a:r>
                        <a:rPr lang="en-US" sz="1400" dirty="0" smtClean="0"/>
                        <a:t>0.85</a:t>
                      </a:r>
                      <a:endParaRPr lang="en-US" sz="1400" dirty="0"/>
                    </a:p>
                  </a:txBody>
                  <a:tcPr>
                    <a:solidFill>
                      <a:srgbClr val="FFFFFF"/>
                    </a:solidFill>
                  </a:tcPr>
                </a:tc>
                <a:tc>
                  <a:txBody>
                    <a:bodyPr/>
                    <a:lstStyle/>
                    <a:p>
                      <a:pPr>
                        <a:lnSpc>
                          <a:spcPct val="50000"/>
                        </a:lnSpc>
                      </a:pPr>
                      <a:r>
                        <a:rPr lang="en-US" sz="1400" dirty="0" smtClean="0"/>
                        <a:t>0.9</a:t>
                      </a:r>
                      <a:endParaRPr lang="en-US" sz="1400" dirty="0"/>
                    </a:p>
                  </a:txBody>
                  <a:tcPr>
                    <a:solidFill>
                      <a:srgbClr val="FFFFFF"/>
                    </a:solidFill>
                  </a:tcPr>
                </a:tc>
              </a:tr>
              <a:tr h="281372">
                <a:tc>
                  <a:txBody>
                    <a:bodyPr/>
                    <a:lstStyle/>
                    <a:p>
                      <a:pPr>
                        <a:lnSpc>
                          <a:spcPct val="50000"/>
                        </a:lnSpc>
                      </a:pPr>
                      <a:r>
                        <a:rPr lang="en-US" sz="1400" dirty="0" smtClean="0"/>
                        <a:t>7</a:t>
                      </a:r>
                      <a:endParaRPr lang="en-US" sz="1400" dirty="0"/>
                    </a:p>
                  </a:txBody>
                  <a:tcPr>
                    <a:solidFill>
                      <a:srgbClr val="FFFFFF"/>
                    </a:solidFill>
                  </a:tcPr>
                </a:tc>
                <a:tc>
                  <a:txBody>
                    <a:bodyPr/>
                    <a:lstStyle/>
                    <a:p>
                      <a:pPr>
                        <a:lnSpc>
                          <a:spcPct val="50000"/>
                        </a:lnSpc>
                      </a:pPr>
                      <a:r>
                        <a:rPr lang="en-US" sz="1400" dirty="0" smtClean="0"/>
                        <a:t>0.68</a:t>
                      </a:r>
                      <a:endParaRPr lang="en-US" sz="1400" dirty="0"/>
                    </a:p>
                  </a:txBody>
                  <a:tcPr>
                    <a:solidFill>
                      <a:srgbClr val="FFFFFF"/>
                    </a:solidFill>
                  </a:tcPr>
                </a:tc>
                <a:tc>
                  <a:txBody>
                    <a:bodyPr/>
                    <a:lstStyle/>
                    <a:p>
                      <a:pPr>
                        <a:lnSpc>
                          <a:spcPct val="50000"/>
                        </a:lnSpc>
                      </a:pPr>
                      <a:r>
                        <a:rPr lang="en-US" sz="1400" dirty="0" smtClean="0"/>
                        <a:t>0.62</a:t>
                      </a:r>
                      <a:endParaRPr lang="en-US" sz="1400" dirty="0"/>
                    </a:p>
                  </a:txBody>
                  <a:tcPr>
                    <a:solidFill>
                      <a:srgbClr val="FFFFFF"/>
                    </a:solidFill>
                  </a:tcPr>
                </a:tc>
              </a:tr>
              <a:tr h="281372">
                <a:tc>
                  <a:txBody>
                    <a:bodyPr/>
                    <a:lstStyle/>
                    <a:p>
                      <a:pPr>
                        <a:lnSpc>
                          <a:spcPct val="50000"/>
                        </a:lnSpc>
                      </a:pPr>
                      <a:r>
                        <a:rPr lang="en-US" sz="1400" dirty="0" smtClean="0"/>
                        <a:t>8</a:t>
                      </a:r>
                      <a:endParaRPr lang="en-US" sz="1400" dirty="0"/>
                    </a:p>
                  </a:txBody>
                  <a:tcPr>
                    <a:solidFill>
                      <a:srgbClr val="FFFFFF"/>
                    </a:solidFill>
                  </a:tcPr>
                </a:tc>
                <a:tc>
                  <a:txBody>
                    <a:bodyPr/>
                    <a:lstStyle/>
                    <a:p>
                      <a:pPr>
                        <a:lnSpc>
                          <a:spcPct val="50000"/>
                        </a:lnSpc>
                      </a:pPr>
                      <a:r>
                        <a:rPr lang="en-US" sz="1400" dirty="0" smtClean="0"/>
                        <a:t>1.83</a:t>
                      </a:r>
                      <a:endParaRPr lang="en-US" sz="1400" dirty="0"/>
                    </a:p>
                  </a:txBody>
                  <a:tcPr>
                    <a:solidFill>
                      <a:srgbClr val="FFFFFF"/>
                    </a:solidFill>
                  </a:tcPr>
                </a:tc>
                <a:tc>
                  <a:txBody>
                    <a:bodyPr/>
                    <a:lstStyle/>
                    <a:p>
                      <a:pPr>
                        <a:lnSpc>
                          <a:spcPct val="50000"/>
                        </a:lnSpc>
                      </a:pPr>
                      <a:r>
                        <a:rPr lang="en-US" sz="1400" dirty="0" smtClean="0"/>
                        <a:t>2.01</a:t>
                      </a:r>
                      <a:endParaRPr lang="en-US" sz="1400" dirty="0"/>
                    </a:p>
                  </a:txBody>
                  <a:tcPr>
                    <a:solidFill>
                      <a:srgbClr val="FFFFFF"/>
                    </a:solidFill>
                  </a:tcPr>
                </a:tc>
              </a:tr>
              <a:tr h="281372">
                <a:tc>
                  <a:txBody>
                    <a:bodyPr/>
                    <a:lstStyle/>
                    <a:p>
                      <a:pPr>
                        <a:lnSpc>
                          <a:spcPct val="50000"/>
                        </a:lnSpc>
                      </a:pPr>
                      <a:r>
                        <a:rPr lang="en-US" sz="1400" dirty="0" smtClean="0"/>
                        <a:t>9</a:t>
                      </a:r>
                      <a:endParaRPr lang="en-US" sz="1400" dirty="0"/>
                    </a:p>
                  </a:txBody>
                  <a:tcPr>
                    <a:solidFill>
                      <a:srgbClr val="FFFFFF"/>
                    </a:solidFill>
                  </a:tcPr>
                </a:tc>
                <a:tc>
                  <a:txBody>
                    <a:bodyPr/>
                    <a:lstStyle/>
                    <a:p>
                      <a:pPr>
                        <a:lnSpc>
                          <a:spcPct val="50000"/>
                        </a:lnSpc>
                      </a:pPr>
                      <a:r>
                        <a:rPr lang="en-US" sz="1400" dirty="0" smtClean="0"/>
                        <a:t>0.49</a:t>
                      </a:r>
                      <a:endParaRPr lang="en-US" sz="1400" dirty="0"/>
                    </a:p>
                  </a:txBody>
                  <a:tcPr>
                    <a:solidFill>
                      <a:srgbClr val="FFFFFF"/>
                    </a:solidFill>
                  </a:tcPr>
                </a:tc>
                <a:tc>
                  <a:txBody>
                    <a:bodyPr/>
                    <a:lstStyle/>
                    <a:p>
                      <a:pPr>
                        <a:lnSpc>
                          <a:spcPct val="50000"/>
                        </a:lnSpc>
                      </a:pPr>
                      <a:r>
                        <a:rPr lang="en-US" sz="1400" dirty="0" smtClean="0"/>
                        <a:t>1.93</a:t>
                      </a:r>
                      <a:endParaRPr lang="en-US" sz="1400" dirty="0"/>
                    </a:p>
                  </a:txBody>
                  <a:tcPr>
                    <a:solidFill>
                      <a:srgbClr val="FFFFFF"/>
                    </a:solidFill>
                  </a:tcPr>
                </a:tc>
              </a:tr>
            </a:tbl>
          </a:graphicData>
        </a:graphic>
      </p:graphicFrame>
      <p:sp>
        <p:nvSpPr>
          <p:cNvPr id="6" name="TextBox 5"/>
          <p:cNvSpPr txBox="1"/>
          <p:nvPr/>
        </p:nvSpPr>
        <p:spPr>
          <a:xfrm>
            <a:off x="4234088" y="2363270"/>
            <a:ext cx="4762980" cy="2862322"/>
          </a:xfrm>
          <a:prstGeom prst="rect">
            <a:avLst/>
          </a:prstGeom>
          <a:noFill/>
        </p:spPr>
        <p:txBody>
          <a:bodyPr wrap="square" rtlCol="0">
            <a:spAutoFit/>
          </a:bodyPr>
          <a:lstStyle/>
          <a:p>
            <a:r>
              <a:rPr lang="en-US" sz="1600" dirty="0" smtClean="0"/>
              <a:t>Notes:</a:t>
            </a:r>
          </a:p>
          <a:p>
            <a:pPr marL="285750" indent="-285750">
              <a:buFont typeface="Arial"/>
              <a:buChar char="•"/>
            </a:pPr>
            <a:r>
              <a:rPr lang="en-US" sz="1600" dirty="0" smtClean="0"/>
              <a:t>values ~2 have been tuned by hand ,        could be more</a:t>
            </a:r>
          </a:p>
          <a:p>
            <a:pPr marL="285750" indent="-285750">
              <a:buFont typeface="Arial"/>
              <a:buChar char="•"/>
            </a:pPr>
            <a:r>
              <a:rPr lang="en-US" sz="1600" dirty="0" smtClean="0"/>
              <a:t>clear improvement in sector 3, 4, 5</a:t>
            </a:r>
          </a:p>
          <a:p>
            <a:pPr marL="285750" indent="-285750">
              <a:buFont typeface="Arial"/>
              <a:buChar char="•"/>
            </a:pPr>
            <a:r>
              <a:rPr lang="en-US" sz="1600" dirty="0" smtClean="0"/>
              <a:t>situation stable in # 6,7</a:t>
            </a:r>
          </a:p>
          <a:p>
            <a:pPr marL="285750" indent="-285750">
              <a:buFont typeface="Arial"/>
              <a:buChar char="•"/>
            </a:pPr>
            <a:r>
              <a:rPr lang="en-US" sz="1600" dirty="0" smtClean="0"/>
              <a:t>line of sector #9 is behaving normally, issue of flow between PP4 and PP1 (as we know)</a:t>
            </a:r>
          </a:p>
          <a:p>
            <a:endParaRPr lang="en-US" sz="1600" dirty="0" smtClean="0"/>
          </a:p>
          <a:p>
            <a:pPr marL="285750" indent="-285750">
              <a:buFont typeface="Arial"/>
              <a:buChar char="•"/>
            </a:pPr>
            <a:r>
              <a:rPr lang="en-US" sz="1600" dirty="0" smtClean="0"/>
              <a:t>SECTOR #3: ALL HS ON !!! (absolute </a:t>
            </a:r>
            <a:r>
              <a:rPr lang="en-US" sz="1600" i="1" dirty="0" smtClean="0"/>
              <a:t>première</a:t>
            </a:r>
            <a:r>
              <a:rPr lang="en-US" sz="1600" dirty="0" smtClean="0"/>
              <a:t>)</a:t>
            </a:r>
          </a:p>
          <a:p>
            <a:pPr marL="285750" indent="-285750">
              <a:buFont typeface="Arial"/>
              <a:buChar char="•"/>
            </a:pPr>
            <a:endParaRPr lang="en-US" sz="1600" dirty="0"/>
          </a:p>
          <a:p>
            <a:pPr marL="285750" indent="-285750">
              <a:buFont typeface="Arial"/>
              <a:buChar char="•"/>
            </a:pPr>
            <a:r>
              <a:rPr lang="en-US" sz="1600" dirty="0" smtClean="0"/>
              <a:t>93 HS on, missing 2 from sector #9 (by-passed)</a:t>
            </a:r>
            <a:endParaRPr lang="en-US" sz="1600" dirty="0"/>
          </a:p>
        </p:txBody>
      </p:sp>
      <p:sp>
        <p:nvSpPr>
          <p:cNvPr id="8" name="Donut 7"/>
          <p:cNvSpPr/>
          <p:nvPr/>
        </p:nvSpPr>
        <p:spPr>
          <a:xfrm>
            <a:off x="3047352" y="6026795"/>
            <a:ext cx="501882" cy="379502"/>
          </a:xfrm>
          <a:prstGeom prst="donut">
            <a:avLst>
              <a:gd name="adj" fmla="val 5089"/>
            </a:avLst>
          </a:prstGeom>
          <a:solidFill>
            <a:srgbClr val="3366FF"/>
          </a:solidFill>
          <a:ln>
            <a:solidFill>
              <a:srgbClr val="3366FF"/>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cxnSp>
        <p:nvCxnSpPr>
          <p:cNvPr id="9" name="Straight Arrow Connector 8"/>
          <p:cNvCxnSpPr>
            <a:stCxn id="8" idx="6"/>
            <a:endCxn id="10" idx="1"/>
          </p:cNvCxnSpPr>
          <p:nvPr/>
        </p:nvCxnSpPr>
        <p:spPr>
          <a:xfrm flipV="1">
            <a:off x="3549234" y="6064910"/>
            <a:ext cx="1880711" cy="151636"/>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429945" y="5603245"/>
            <a:ext cx="1851789" cy="923330"/>
          </a:xfrm>
          <a:prstGeom prst="rect">
            <a:avLst/>
          </a:prstGeom>
          <a:noFill/>
          <a:ln>
            <a:solidFill>
              <a:srgbClr val="3366FF"/>
            </a:solidFill>
          </a:ln>
        </p:spPr>
        <p:txBody>
          <a:bodyPr wrap="none" rtlCol="0">
            <a:spAutoFit/>
          </a:bodyPr>
          <a:lstStyle/>
          <a:p>
            <a:r>
              <a:rPr lang="en-US" b="1" dirty="0" smtClean="0"/>
              <a:t>By-passed by </a:t>
            </a:r>
          </a:p>
          <a:p>
            <a:r>
              <a:rPr lang="en-US" b="1" dirty="0" smtClean="0"/>
              <a:t>a dummy sector </a:t>
            </a:r>
          </a:p>
          <a:p>
            <a:r>
              <a:rPr lang="en-US" b="1" dirty="0" smtClean="0"/>
              <a:t>w/plastic pipes </a:t>
            </a:r>
          </a:p>
        </p:txBody>
      </p:sp>
    </p:spTree>
    <p:extLst>
      <p:ext uri="{BB962C8B-B14F-4D97-AF65-F5344CB8AC3E}">
        <p14:creationId xmlns:p14="http://schemas.microsoft.com/office/powerpoint/2010/main" val="206264512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457200" y="0"/>
            <a:ext cx="8229600" cy="1008063"/>
          </a:xfrm>
        </p:spPr>
        <p:txBody>
          <a:bodyPr/>
          <a:lstStyle/>
          <a:p>
            <a:pPr eaLnBrk="1" hangingPunct="1"/>
            <a:r>
              <a:rPr lang="en-US">
                <a:latin typeface="Rockwell" charset="0"/>
              </a:rPr>
              <a:t>Flow/power correlation</a:t>
            </a:r>
          </a:p>
        </p:txBody>
      </p:sp>
      <p:sp>
        <p:nvSpPr>
          <p:cNvPr id="39938" name="Content Placeholder 2"/>
          <p:cNvSpPr>
            <a:spLocks noGrp="1"/>
          </p:cNvSpPr>
          <p:nvPr>
            <p:ph idx="1"/>
          </p:nvPr>
        </p:nvSpPr>
        <p:spPr>
          <a:xfrm>
            <a:off x="255588" y="1044575"/>
            <a:ext cx="7870825" cy="1736725"/>
          </a:xfrm>
        </p:spPr>
        <p:txBody>
          <a:bodyPr/>
          <a:lstStyle/>
          <a:p>
            <a:pPr marL="285750" indent="-285750" eaLnBrk="1" hangingPunct="1">
              <a:buFont typeface="Arial" charset="0"/>
              <a:buChar char="•"/>
            </a:pPr>
            <a:r>
              <a:rPr lang="en-US" sz="1800" dirty="0">
                <a:latin typeface="Century Gothic" charset="0"/>
                <a:cs typeface="Century Gothic" charset="0"/>
              </a:rPr>
              <a:t>Slowly decreasing trend of flow</a:t>
            </a:r>
          </a:p>
          <a:p>
            <a:pPr marL="285750" indent="-285750" eaLnBrk="1" hangingPunct="1">
              <a:buFont typeface="Arial" charset="0"/>
              <a:buChar char="•"/>
            </a:pPr>
            <a:r>
              <a:rPr lang="en-US" sz="1800" dirty="0">
                <a:latin typeface="Century Gothic" charset="0"/>
                <a:cs typeface="Century Gothic" charset="0"/>
              </a:rPr>
              <a:t>The flow doesn’t tell the whole story – stable # of modules must depend on local thermodynamical conditions (not monitored</a:t>
            </a:r>
            <a:r>
              <a:rPr lang="en-US" sz="1800" dirty="0" smtClean="0">
                <a:latin typeface="Century Gothic" charset="0"/>
                <a:cs typeface="Century Gothic" charset="0"/>
              </a:rPr>
              <a:t>)</a:t>
            </a:r>
          </a:p>
          <a:p>
            <a:pPr marL="285750" indent="-285750" eaLnBrk="1" hangingPunct="1">
              <a:buFont typeface="Arial" charset="0"/>
              <a:buChar char="•"/>
            </a:pPr>
            <a:r>
              <a:rPr lang="en-US" sz="1800" dirty="0" smtClean="0">
                <a:latin typeface="Century Gothic" charset="0"/>
                <a:cs typeface="Century Gothic" charset="0"/>
              </a:rPr>
              <a:t>The flow itself depends on something not understood</a:t>
            </a:r>
          </a:p>
          <a:p>
            <a:pPr marL="514350" lvl="1" indent="-285750" eaLnBrk="1" hangingPunct="1">
              <a:buFont typeface="Arial" charset="0"/>
              <a:buChar char="•"/>
            </a:pPr>
            <a:r>
              <a:rPr lang="en-US" sz="1600" dirty="0" smtClean="0">
                <a:latin typeface="Century Gothic" charset="0"/>
                <a:cs typeface="Century Gothic" charset="0"/>
              </a:rPr>
              <a:t>start/stop’s result often in flow reduction as after last TS</a:t>
            </a:r>
          </a:p>
        </p:txBody>
      </p:sp>
      <p:sp>
        <p:nvSpPr>
          <p:cNvPr id="3993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33C28CF1-6E63-484B-9A27-2B6A560E8EEC}" type="slidenum">
              <a:rPr lang="en-US" sz="1400">
                <a:solidFill>
                  <a:schemeClr val="bg1"/>
                </a:solidFill>
              </a:rPr>
              <a:pPr eaLnBrk="1" hangingPunct="1"/>
              <a:t>15</a:t>
            </a:fld>
            <a:endParaRPr lang="en-US" sz="1400">
              <a:solidFill>
                <a:schemeClr val="bg1"/>
              </a:solidFill>
            </a:endParaRPr>
          </a:p>
        </p:txBody>
      </p:sp>
      <p:grpSp>
        <p:nvGrpSpPr>
          <p:cNvPr id="3" name="Group 2"/>
          <p:cNvGrpSpPr/>
          <p:nvPr/>
        </p:nvGrpSpPr>
        <p:grpSpPr>
          <a:xfrm>
            <a:off x="0" y="3504192"/>
            <a:ext cx="4541747" cy="3147433"/>
            <a:chOff x="1196975" y="2478088"/>
            <a:chExt cx="6175375" cy="4173537"/>
          </a:xfrm>
        </p:grpSpPr>
        <p:pic>
          <p:nvPicPr>
            <p:cNvPr id="39940" name="Picture 4" descr="Screen Shot 2011-09-09 at 5.40.39 PM.pn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1196975" y="2478088"/>
              <a:ext cx="6175375" cy="417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TextBox 5"/>
            <p:cNvSpPr txBox="1">
              <a:spLocks noChangeArrowheads="1"/>
            </p:cNvSpPr>
            <p:nvPr/>
          </p:nvSpPr>
          <p:spPr bwMode="auto">
            <a:xfrm>
              <a:off x="2054225" y="3014663"/>
              <a:ext cx="2108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600" b="1" dirty="0">
                  <a:solidFill>
                    <a:srgbClr val="0000FF"/>
                  </a:solidFill>
                </a:rPr>
                <a:t>total power</a:t>
              </a:r>
            </a:p>
            <a:p>
              <a:pPr eaLnBrk="1" hangingPunct="1"/>
              <a:r>
                <a:rPr lang="en-US" sz="1600" b="1" dirty="0">
                  <a:solidFill>
                    <a:srgbClr val="FF0000"/>
                  </a:solidFill>
                </a:rPr>
                <a:t>total flow</a:t>
              </a:r>
            </a:p>
            <a:p>
              <a:pPr eaLnBrk="1" hangingPunct="1"/>
              <a:r>
                <a:rPr lang="en-US" sz="1600" b="1" dirty="0">
                  <a:solidFill>
                    <a:srgbClr val="FF00FF"/>
                  </a:solidFill>
                </a:rPr>
                <a:t>number of </a:t>
              </a:r>
              <a:r>
                <a:rPr lang="en-US" sz="1600" b="1" dirty="0" err="1">
                  <a:solidFill>
                    <a:srgbClr val="FF00FF"/>
                  </a:solidFill>
                </a:rPr>
                <a:t>hs</a:t>
              </a:r>
              <a:r>
                <a:rPr lang="en-US" sz="1600" b="1" dirty="0">
                  <a:solidFill>
                    <a:srgbClr val="FF00FF"/>
                  </a:solidFill>
                </a:rPr>
                <a:t> ready</a:t>
              </a:r>
            </a:p>
          </p:txBody>
        </p:sp>
        <p:sp>
          <p:nvSpPr>
            <p:cNvPr id="39942" name="TextBox 6"/>
            <p:cNvSpPr txBox="1">
              <a:spLocks noChangeArrowheads="1"/>
            </p:cNvSpPr>
            <p:nvPr/>
          </p:nvSpPr>
          <p:spPr bwMode="auto">
            <a:xfrm>
              <a:off x="2033588" y="5740399"/>
              <a:ext cx="1128714" cy="367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200" b="1" dirty="0"/>
                <a:t>Aug 2010</a:t>
              </a:r>
            </a:p>
          </p:txBody>
        </p:sp>
        <p:sp>
          <p:nvSpPr>
            <p:cNvPr id="39943" name="TextBox 7"/>
            <p:cNvSpPr txBox="1">
              <a:spLocks noChangeArrowheads="1"/>
            </p:cNvSpPr>
            <p:nvPr/>
          </p:nvSpPr>
          <p:spPr bwMode="auto">
            <a:xfrm>
              <a:off x="5403628" y="5718176"/>
              <a:ext cx="1128714" cy="367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200" b="1" dirty="0"/>
                <a:t>Aug 2011</a:t>
              </a:r>
            </a:p>
          </p:txBody>
        </p:sp>
        <p:cxnSp>
          <p:nvCxnSpPr>
            <p:cNvPr id="10" name="Straight Connector 9"/>
            <p:cNvCxnSpPr/>
            <p:nvPr/>
          </p:nvCxnSpPr>
          <p:spPr>
            <a:xfrm flipV="1">
              <a:off x="2054225" y="3149600"/>
              <a:ext cx="0" cy="2940050"/>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flipV="1">
              <a:off x="6532563" y="3149600"/>
              <a:ext cx="0" cy="2940050"/>
            </a:xfrm>
            <a:prstGeom prst="line">
              <a:avLst/>
            </a:prstGeom>
          </p:spPr>
          <p:style>
            <a:lnRef idx="2">
              <a:schemeClr val="dk1"/>
            </a:lnRef>
            <a:fillRef idx="0">
              <a:schemeClr val="dk1"/>
            </a:fillRef>
            <a:effectRef idx="1">
              <a:schemeClr val="dk1"/>
            </a:effectRef>
            <a:fontRef idx="minor">
              <a:schemeClr val="tx1"/>
            </a:fontRef>
          </p:style>
        </p:cxnSp>
      </p:grpSp>
      <p:graphicFrame>
        <p:nvGraphicFramePr>
          <p:cNvPr id="13" name="Table 12"/>
          <p:cNvGraphicFramePr>
            <a:graphicFrameLocks noGrp="1"/>
          </p:cNvGraphicFramePr>
          <p:nvPr>
            <p:extLst>
              <p:ext uri="{D42A27DB-BD31-4B8C-83A1-F6EECF244321}">
                <p14:modId xmlns:p14="http://schemas.microsoft.com/office/powerpoint/2010/main" val="3986987417"/>
              </p:ext>
            </p:extLst>
          </p:nvPr>
        </p:nvGraphicFramePr>
        <p:xfrm>
          <a:off x="4623691" y="3123675"/>
          <a:ext cx="4471662" cy="3629568"/>
        </p:xfrm>
        <a:graphic>
          <a:graphicData uri="http://schemas.openxmlformats.org/drawingml/2006/table">
            <a:tbl>
              <a:tblPr/>
              <a:tblGrid>
                <a:gridCol w="579504"/>
                <a:gridCol w="837260"/>
                <a:gridCol w="750329"/>
                <a:gridCol w="685805"/>
                <a:gridCol w="645721"/>
                <a:gridCol w="973043"/>
              </a:tblGrid>
              <a:tr h="307248">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rPr>
                        <a:t>Sector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rPr>
                        <a:t>Flow (g/s)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rPr>
                        <a:t>Trend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rPr>
                        <a:t>(g/s)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l-GR" sz="1000" b="1" i="0" u="none" strike="noStrike" cap="none" normalizeH="0" baseline="0" dirty="0" smtClean="0">
                          <a:ln>
                            <a:noFill/>
                          </a:ln>
                          <a:solidFill>
                            <a:schemeClr val="tx1"/>
                          </a:solidFill>
                          <a:effectLst/>
                          <a:latin typeface="Cambria Math" charset="0"/>
                          <a:ea typeface="ＭＳ Ｐゴシック" charset="0"/>
                          <a:cs typeface="ＭＳ Ｐゴシック" charset="0"/>
                        </a:rPr>
                        <a:t>Δ</a:t>
                      </a:r>
                      <a:r>
                        <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rPr>
                        <a:t>p PP4 (</a:t>
                      </a:r>
                      <a:r>
                        <a:rPr kumimoji="0" lang="en-US" sz="1000" b="1" i="0" u="none" strike="noStrike" cap="none" normalizeH="0" baseline="0" dirty="0" err="1" smtClean="0">
                          <a:ln>
                            <a:noFill/>
                          </a:ln>
                          <a:solidFill>
                            <a:schemeClr val="tx1"/>
                          </a:solidFill>
                          <a:effectLst/>
                          <a:latin typeface="Book Antiqua" charset="0"/>
                          <a:ea typeface="ＭＳ Ｐゴシック" charset="0"/>
                          <a:cs typeface="ＭＳ Ｐゴシック" charset="0"/>
                        </a:rPr>
                        <a:t>bara</a:t>
                      </a:r>
                      <a:r>
                        <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rPr>
                        <a:t>Flow(g/s)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r>
              <a:tr h="307248">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err="1" smtClean="0">
                          <a:ln>
                            <a:noFill/>
                          </a:ln>
                          <a:solidFill>
                            <a:schemeClr val="tx1"/>
                          </a:solidFill>
                          <a:effectLst/>
                          <a:latin typeface="Book Antiqua" charset="0"/>
                          <a:ea typeface="ＭＳ Ｐゴシック" charset="0"/>
                          <a:cs typeface="ＭＳ Ｐゴシック" charset="0"/>
                        </a:rPr>
                        <a:t>Pliq</a:t>
                      </a:r>
                      <a:r>
                        <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rPr>
                        <a:t> 6.1 </a:t>
                      </a:r>
                      <a:r>
                        <a:rPr kumimoji="0" lang="en-US" sz="1000" b="1" i="0" u="none" strike="noStrike" cap="none" normalizeH="0" baseline="0" dirty="0" err="1" smtClean="0">
                          <a:ln>
                            <a:noFill/>
                          </a:ln>
                          <a:solidFill>
                            <a:schemeClr val="tx1"/>
                          </a:solidFill>
                          <a:effectLst/>
                          <a:latin typeface="Book Antiqua" charset="0"/>
                          <a:ea typeface="ＭＳ Ｐゴシック" charset="0"/>
                          <a:cs typeface="ＭＳ Ｐゴシック" charset="0"/>
                        </a:rPr>
                        <a:t>bara</a:t>
                      </a:r>
                      <a:endPar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hMerge="1">
                  <a:txBody>
                    <a:bodyPr/>
                    <a:lstStyle/>
                    <a:p>
                      <a:endParaRPr lang="en-US"/>
                    </a:p>
                  </a:txBody>
                  <a:tcPr/>
                </a:tc>
                <a:tc hMerge="1">
                  <a:txBody>
                    <a:bodyPr/>
                    <a:lstStyle/>
                    <a:p>
                      <a:endParaRPr lang="en-US"/>
                    </a:p>
                  </a:txBody>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rPr>
                        <a:t>P liq. 6.5 </a:t>
                      </a:r>
                      <a:r>
                        <a:rPr kumimoji="0" lang="en-US" sz="1000" b="1" i="0" u="none" strike="noStrike" cap="none" normalizeH="0" baseline="0" dirty="0" err="1" smtClean="0">
                          <a:ln>
                            <a:noFill/>
                          </a:ln>
                          <a:solidFill>
                            <a:schemeClr val="tx1"/>
                          </a:solidFill>
                          <a:effectLst/>
                          <a:latin typeface="Book Antiqua" charset="0"/>
                          <a:ea typeface="ＭＳ Ｐゴシック" charset="0"/>
                          <a:cs typeface="ＭＳ Ｐゴシック" charset="0"/>
                        </a:rPr>
                        <a:t>bara</a:t>
                      </a:r>
                      <a:endPar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r>
              <a:tr h="22070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rPr>
                        <a:t>Before TS</a:t>
                      </a:r>
                      <a:endParaRPr kumimoji="0" lang="en-US" sz="1000" b="1" i="0" u="none" strike="noStrike" cap="none" normalizeH="0" baseline="0" dirty="0">
                        <a:ln>
                          <a:noFill/>
                        </a:ln>
                        <a:solidFill>
                          <a:schemeClr val="tx1"/>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chemeClr val="tx1"/>
                          </a:solidFill>
                          <a:effectLst/>
                          <a:latin typeface="Book Antiqua" charset="0"/>
                          <a:ea typeface="ＭＳ Ｐゴシック" charset="0"/>
                          <a:cs typeface="ＭＳ Ｐゴシック" charset="0"/>
                        </a:rPr>
                        <a:t>After </a:t>
                      </a:r>
                      <a:r>
                        <a:rPr kumimoji="0" lang="en-US" sz="1000" b="1" i="0" u="none" strike="noStrike" cap="none" normalizeH="0" baseline="0" dirty="0" smtClean="0">
                          <a:ln>
                            <a:noFill/>
                          </a:ln>
                          <a:solidFill>
                            <a:schemeClr val="tx1"/>
                          </a:solidFill>
                          <a:effectLst/>
                          <a:latin typeface="Book Antiqua" charset="0"/>
                          <a:ea typeface="ＭＳ Ｐゴシック" charset="0"/>
                          <a:cs typeface="ＭＳ Ｐゴシック" charset="0"/>
                        </a:rPr>
                        <a:t>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a:txBody>
                    <a:bodyPr/>
                    <a:lstStyle/>
                    <a:p>
                      <a:endParaRPr lang="en-US" sz="1000" dirty="0"/>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C2C5"/>
                    </a:solidFill>
                  </a:tcPr>
                </a:tc>
              </a:tr>
              <a:tr h="2319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1.98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000000"/>
                          </a:solidFill>
                          <a:effectLst/>
                          <a:latin typeface="Book Antiqua" charset="0"/>
                          <a:ea typeface="ＭＳ Ｐゴシック" charset="0"/>
                          <a:cs typeface="ＭＳ Ｐゴシック" charset="0"/>
                        </a:rPr>
                        <a:t>2.01*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+0.03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+0.96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2.09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r>
              <a:tr h="2319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1.94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Book Antiqua" charset="0"/>
                          <a:ea typeface="ＭＳ Ｐゴシック" charset="0"/>
                          <a:cs typeface="ＭＳ Ｐゴシック" charset="0"/>
                        </a:rPr>
                        <a:t>1.67</a:t>
                      </a:r>
                      <a:endParaRPr kumimoji="0" lang="en-US" sz="1000" b="0" i="0" u="none" strike="noStrike" cap="none" normalizeH="0" baseline="0" dirty="0">
                        <a:ln>
                          <a:noFill/>
                        </a:ln>
                        <a:solidFill>
                          <a:srgbClr val="000000"/>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-0.27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+0.43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1.82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r>
              <a:tr h="2319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1.93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Book Antiqua" charset="0"/>
                          <a:ea typeface="ＭＳ Ｐゴシック" charset="0"/>
                          <a:cs typeface="ＭＳ Ｐゴシック" charset="0"/>
                        </a:rPr>
                        <a:t>1.90</a:t>
                      </a:r>
                      <a:endParaRPr kumimoji="0" lang="en-US" sz="1000" b="0" i="0" u="none" strike="noStrike" cap="none" normalizeH="0" baseline="0" dirty="0">
                        <a:ln>
                          <a:noFill/>
                        </a:ln>
                        <a:solidFill>
                          <a:srgbClr val="000000"/>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-0.03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+0.60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2.02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r>
              <a:tr h="2319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1.24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1.05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-0.19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1.12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r>
              <a:tr h="2319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1.32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1.15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-0.17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1.24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r>
              <a:tr h="2319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0.93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-0.07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r>
              <a:tr h="2319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0.83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0.78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-0.05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0.84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r>
              <a:tr h="2319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000000"/>
                          </a:solidFill>
                          <a:effectLst/>
                          <a:latin typeface="Book Antiqua" charset="0"/>
                          <a:ea typeface="ＭＳ Ｐゴシック" charset="0"/>
                          <a:cs typeface="ＭＳ Ｐゴシック" charset="0"/>
                        </a:rPr>
                        <a:t>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0.37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0.17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0.19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r>
              <a:tr h="2319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1.48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1.35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-0.13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000000"/>
                          </a:solidFill>
                          <a:effectLst/>
                          <a:latin typeface="Book Antiqua" charset="0"/>
                          <a:ea typeface="ＭＳ Ｐゴシック" charset="0"/>
                          <a:cs typeface="ＭＳ Ｐゴシック" charset="0"/>
                        </a:rPr>
                        <a:t>1.45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DE6D3"/>
                    </a:solidFill>
                  </a:tcPr>
                </a:tc>
              </a:tr>
              <a:tr h="2319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000000"/>
                          </a:solidFill>
                          <a:effectLst/>
                          <a:latin typeface="Book Antiqua" charset="0"/>
                          <a:ea typeface="ＭＳ Ｐゴシック" charset="0"/>
                          <a:cs typeface="ＭＳ Ｐゴシック" charset="0"/>
                        </a:rPr>
                        <a:t>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0.28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0.23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-0.05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a:ln>
                            <a:noFill/>
                          </a:ln>
                          <a:solidFill>
                            <a:srgbClr val="000000"/>
                          </a:solidFill>
                          <a:effectLst/>
                          <a:latin typeface="Book Antiqua" charset="0"/>
                          <a:ea typeface="ＭＳ Ｐゴシック" charset="0"/>
                          <a:cs typeface="ＭＳ Ｐゴシック" charset="0"/>
                        </a:rPr>
                        <a:t>0.26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r>
              <a:tr h="23194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Book Antiqua" charset="0"/>
                          <a:ea typeface="ＭＳ Ｐゴシック" charset="0"/>
                          <a:cs typeface="ＭＳ Ｐゴシック" charset="0"/>
                        </a:rPr>
                        <a:t>TOT</a:t>
                      </a:r>
                      <a:endParaRPr kumimoji="0" lang="en-US" sz="1000" b="0" i="0" u="none" strike="noStrike" cap="none" normalizeH="0" baseline="0" dirty="0">
                        <a:ln>
                          <a:noFill/>
                        </a:ln>
                        <a:solidFill>
                          <a:srgbClr val="000000"/>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Book Antiqua" charset="0"/>
                          <a:ea typeface="ＭＳ Ｐゴシック" charset="0"/>
                          <a:cs typeface="ＭＳ Ｐゴシック" charset="0"/>
                        </a:rPr>
                        <a:t>12.37</a:t>
                      </a:r>
                      <a:endParaRPr kumimoji="0" lang="en-US" sz="1000" b="0" i="0" u="none" strike="noStrike" cap="none" normalizeH="0" baseline="0" dirty="0">
                        <a:ln>
                          <a:noFill/>
                        </a:ln>
                        <a:solidFill>
                          <a:srgbClr val="000000"/>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Book Antiqua" charset="0"/>
                          <a:ea typeface="ＭＳ Ｐゴシック" charset="0"/>
                          <a:cs typeface="ＭＳ Ｐゴシック" charset="0"/>
                        </a:rPr>
                        <a:t>11.24</a:t>
                      </a:r>
                      <a:endParaRPr kumimoji="0" lang="en-US" sz="1000" b="0" i="0" u="none" strike="noStrike" cap="none" normalizeH="0" baseline="0" dirty="0">
                        <a:ln>
                          <a:noFill/>
                        </a:ln>
                        <a:solidFill>
                          <a:srgbClr val="000000"/>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Book Antiqua" charset="0"/>
                          <a:ea typeface="ＭＳ Ｐゴシック" charset="0"/>
                          <a:cs typeface="ＭＳ Ｐゴシック" charset="0"/>
                        </a:rPr>
                        <a:t>-1.13</a:t>
                      </a:r>
                      <a:endParaRPr kumimoji="0" lang="en-US" sz="1000" b="0" i="0" u="none" strike="noStrike" cap="none" normalizeH="0" baseline="0" dirty="0">
                        <a:ln>
                          <a:noFill/>
                        </a:ln>
                        <a:solidFill>
                          <a:srgbClr val="000000"/>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a:ln>
                          <a:noFill/>
                        </a:ln>
                        <a:solidFill>
                          <a:srgbClr val="000000"/>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Book Antiqua" charset="0"/>
                          <a:ea typeface="ＭＳ Ｐゴシック" charset="0"/>
                          <a:cs typeface="ＭＳ Ｐゴシック" charset="0"/>
                        </a:rPr>
                        <a:t>12.03</a:t>
                      </a:r>
                      <a:endParaRPr kumimoji="0" lang="en-US" sz="1000" b="0" i="0" u="none" strike="noStrike" cap="none" normalizeH="0" baseline="0" dirty="0">
                        <a:ln>
                          <a:noFill/>
                        </a:ln>
                        <a:solidFill>
                          <a:srgbClr val="000000"/>
                        </a:solidFill>
                        <a:effectLst/>
                        <a:latin typeface="Book Antiqua" charset="0"/>
                        <a:ea typeface="ＭＳ Ｐゴシック" charset="0"/>
                        <a:cs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F3EA"/>
                    </a:solidFill>
                  </a:tcPr>
                </a:tc>
              </a:tr>
            </a:tbl>
          </a:graphicData>
        </a:graphic>
      </p:graphicFrame>
      <p:grpSp>
        <p:nvGrpSpPr>
          <p:cNvPr id="16" name="Group 15"/>
          <p:cNvGrpSpPr/>
          <p:nvPr/>
        </p:nvGrpSpPr>
        <p:grpSpPr>
          <a:xfrm>
            <a:off x="6165990" y="2569994"/>
            <a:ext cx="1612454" cy="4271382"/>
            <a:chOff x="6165990" y="2569994"/>
            <a:chExt cx="1612454" cy="4271382"/>
          </a:xfrm>
        </p:grpSpPr>
        <p:sp>
          <p:nvSpPr>
            <p:cNvPr id="4" name="Donut 3"/>
            <p:cNvSpPr/>
            <p:nvPr/>
          </p:nvSpPr>
          <p:spPr>
            <a:xfrm>
              <a:off x="6165990" y="6461874"/>
              <a:ext cx="501882" cy="379502"/>
            </a:xfrm>
            <a:prstGeom prst="donut">
              <a:avLst>
                <a:gd name="adj" fmla="val 5089"/>
              </a:avLst>
            </a:prstGeom>
            <a:solidFill>
              <a:srgbClr val="FF0000"/>
            </a:solid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cxnSp>
          <p:nvCxnSpPr>
            <p:cNvPr id="18" name="Straight Arrow Connector 17"/>
            <p:cNvCxnSpPr>
              <a:stCxn id="4" idx="7"/>
            </p:cNvCxnSpPr>
            <p:nvPr/>
          </p:nvCxnSpPr>
          <p:spPr>
            <a:xfrm flipV="1">
              <a:off x="6594373" y="2939326"/>
              <a:ext cx="800719" cy="35781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7023122" y="2569994"/>
              <a:ext cx="755322" cy="369332"/>
            </a:xfrm>
            <a:prstGeom prst="rect">
              <a:avLst/>
            </a:prstGeom>
            <a:noFill/>
            <a:ln>
              <a:solidFill>
                <a:srgbClr val="FF0000"/>
              </a:solidFill>
            </a:ln>
          </p:spPr>
          <p:txBody>
            <a:bodyPr wrap="none" rtlCol="0">
              <a:spAutoFit/>
            </a:bodyPr>
            <a:lstStyle/>
            <a:p>
              <a:r>
                <a:rPr lang="en-US" b="1" dirty="0" smtClean="0"/>
                <a:t>-9.1%</a:t>
              </a:r>
              <a:endParaRPr lang="en-US" b="1" dirty="0"/>
            </a:p>
          </p:txBody>
        </p:sp>
      </p:grpSp>
      <p:grpSp>
        <p:nvGrpSpPr>
          <p:cNvPr id="14" name="Group 13"/>
          <p:cNvGrpSpPr/>
          <p:nvPr/>
        </p:nvGrpSpPr>
        <p:grpSpPr>
          <a:xfrm>
            <a:off x="7980295" y="2569994"/>
            <a:ext cx="879543" cy="4271382"/>
            <a:chOff x="7980295" y="2569994"/>
            <a:chExt cx="879543" cy="4271382"/>
          </a:xfrm>
        </p:grpSpPr>
        <p:sp>
          <p:nvSpPr>
            <p:cNvPr id="15" name="Donut 14"/>
            <p:cNvSpPr/>
            <p:nvPr/>
          </p:nvSpPr>
          <p:spPr>
            <a:xfrm>
              <a:off x="8357956" y="6461874"/>
              <a:ext cx="501882" cy="379502"/>
            </a:xfrm>
            <a:prstGeom prst="donut">
              <a:avLst>
                <a:gd name="adj" fmla="val 5089"/>
              </a:avLst>
            </a:prstGeom>
            <a:solidFill>
              <a:srgbClr val="3366FF"/>
            </a:solidFill>
            <a:ln>
              <a:solidFill>
                <a:srgbClr val="3366FF"/>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cxnSp>
          <p:nvCxnSpPr>
            <p:cNvPr id="6" name="Straight Arrow Connector 5"/>
            <p:cNvCxnSpPr>
              <a:stCxn id="15" idx="1"/>
            </p:cNvCxnSpPr>
            <p:nvPr/>
          </p:nvCxnSpPr>
          <p:spPr>
            <a:xfrm flipH="1" flipV="1">
              <a:off x="8357956" y="2939326"/>
              <a:ext cx="73499" cy="3578125"/>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7980295" y="2569994"/>
              <a:ext cx="755322" cy="369332"/>
            </a:xfrm>
            <a:prstGeom prst="rect">
              <a:avLst/>
            </a:prstGeom>
            <a:noFill/>
            <a:ln>
              <a:solidFill>
                <a:srgbClr val="3366FF"/>
              </a:solidFill>
            </a:ln>
          </p:spPr>
          <p:txBody>
            <a:bodyPr wrap="none" rtlCol="0">
              <a:spAutoFit/>
            </a:bodyPr>
            <a:lstStyle/>
            <a:p>
              <a:r>
                <a:rPr lang="en-US" b="1" dirty="0" smtClean="0"/>
                <a:t>-2.7%</a:t>
              </a:r>
              <a:endParaRPr lang="en-US" b="1" dirty="0"/>
            </a:p>
          </p:txBody>
        </p:sp>
      </p:grpSp>
      <p:sp>
        <p:nvSpPr>
          <p:cNvPr id="2" name="TextBox 1"/>
          <p:cNvSpPr txBox="1"/>
          <p:nvPr/>
        </p:nvSpPr>
        <p:spPr>
          <a:xfrm>
            <a:off x="2125490" y="3113179"/>
            <a:ext cx="1798464" cy="369332"/>
          </a:xfrm>
          <a:prstGeom prst="rect">
            <a:avLst/>
          </a:prstGeom>
          <a:noFill/>
          <a:ln>
            <a:solidFill>
              <a:srgbClr val="000000"/>
            </a:solidFill>
          </a:ln>
        </p:spPr>
        <p:txBody>
          <a:bodyPr wrap="none" rtlCol="0">
            <a:spAutoFit/>
          </a:bodyPr>
          <a:lstStyle/>
          <a:p>
            <a:r>
              <a:rPr lang="en-US" dirty="0" smtClean="0"/>
              <a:t>after 11/2011 TS</a:t>
            </a:r>
            <a:endParaRPr lang="en-US" dirty="0"/>
          </a:p>
        </p:txBody>
      </p:sp>
      <p:cxnSp>
        <p:nvCxnSpPr>
          <p:cNvPr id="22" name="Straight Arrow Connector 21"/>
          <p:cNvCxnSpPr>
            <a:stCxn id="2" idx="3"/>
          </p:cNvCxnSpPr>
          <p:nvPr/>
        </p:nvCxnSpPr>
        <p:spPr>
          <a:xfrm>
            <a:off x="3923954" y="3297845"/>
            <a:ext cx="699737" cy="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145">
                                          <p:stCondLst>
                                            <p:cond delay="0"/>
                                          </p:stCondLst>
                                        </p:cTn>
                                        <p:tgtEl>
                                          <p:spTgt spid="16"/>
                                        </p:tgtEl>
                                      </p:cBhvr>
                                    </p:animEffect>
                                    <p:anim calcmode="lin" valueType="num">
                                      <p:cBhvr>
                                        <p:cTn id="8" dur="456"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16"/>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16"/>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16"/>
                                        </p:tgtEl>
                                        <p:attrNameLst>
                                          <p:attrName>ppt_y</p:attrName>
                                        </p:attrNameLst>
                                      </p:cBhvr>
                                      <p:tavLst>
                                        <p:tav tm="0" fmla="#ppt_y-sin(pi*$)/81">
                                          <p:val>
                                            <p:fltVal val="0"/>
                                          </p:val>
                                        </p:tav>
                                        <p:tav tm="100000">
                                          <p:val>
                                            <p:fltVal val="1"/>
                                          </p:val>
                                        </p:tav>
                                      </p:tavLst>
                                    </p:anim>
                                    <p:animScale>
                                      <p:cBhvr>
                                        <p:cTn id="13" dur="7">
                                          <p:stCondLst>
                                            <p:cond delay="162"/>
                                          </p:stCondLst>
                                        </p:cTn>
                                        <p:tgtEl>
                                          <p:spTgt spid="16"/>
                                        </p:tgtEl>
                                      </p:cBhvr>
                                      <p:to x="100000" y="60000"/>
                                    </p:animScale>
                                    <p:animScale>
                                      <p:cBhvr>
                                        <p:cTn id="14" dur="41" decel="50000">
                                          <p:stCondLst>
                                            <p:cond delay="169"/>
                                          </p:stCondLst>
                                        </p:cTn>
                                        <p:tgtEl>
                                          <p:spTgt spid="16"/>
                                        </p:tgtEl>
                                      </p:cBhvr>
                                      <p:to x="100000" y="100000"/>
                                    </p:animScale>
                                    <p:animScale>
                                      <p:cBhvr>
                                        <p:cTn id="15" dur="7">
                                          <p:stCondLst>
                                            <p:cond delay="328"/>
                                          </p:stCondLst>
                                        </p:cTn>
                                        <p:tgtEl>
                                          <p:spTgt spid="16"/>
                                        </p:tgtEl>
                                      </p:cBhvr>
                                      <p:to x="100000" y="80000"/>
                                    </p:animScale>
                                    <p:animScale>
                                      <p:cBhvr>
                                        <p:cTn id="16" dur="41" decel="50000">
                                          <p:stCondLst>
                                            <p:cond delay="335"/>
                                          </p:stCondLst>
                                        </p:cTn>
                                        <p:tgtEl>
                                          <p:spTgt spid="16"/>
                                        </p:tgtEl>
                                      </p:cBhvr>
                                      <p:to x="100000" y="100000"/>
                                    </p:animScale>
                                    <p:animScale>
                                      <p:cBhvr>
                                        <p:cTn id="17" dur="7">
                                          <p:stCondLst>
                                            <p:cond delay="410"/>
                                          </p:stCondLst>
                                        </p:cTn>
                                        <p:tgtEl>
                                          <p:spTgt spid="16"/>
                                        </p:tgtEl>
                                      </p:cBhvr>
                                      <p:to x="100000" y="90000"/>
                                    </p:animScale>
                                    <p:animScale>
                                      <p:cBhvr>
                                        <p:cTn id="18" dur="41" decel="50000">
                                          <p:stCondLst>
                                            <p:cond delay="417"/>
                                          </p:stCondLst>
                                        </p:cTn>
                                        <p:tgtEl>
                                          <p:spTgt spid="16"/>
                                        </p:tgtEl>
                                      </p:cBhvr>
                                      <p:to x="100000" y="100000"/>
                                    </p:animScale>
                                    <p:animScale>
                                      <p:cBhvr>
                                        <p:cTn id="19" dur="7">
                                          <p:stCondLst>
                                            <p:cond delay="452"/>
                                          </p:stCondLst>
                                        </p:cTn>
                                        <p:tgtEl>
                                          <p:spTgt spid="16"/>
                                        </p:tgtEl>
                                      </p:cBhvr>
                                      <p:to x="100000" y="95000"/>
                                    </p:animScale>
                                    <p:animScale>
                                      <p:cBhvr>
                                        <p:cTn id="20" dur="41" decel="50000">
                                          <p:stCondLst>
                                            <p:cond delay="459"/>
                                          </p:stCondLst>
                                        </p:cTn>
                                        <p:tgtEl>
                                          <p:spTgt spid="1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anim calcmode="lin" valueType="num">
                                      <p:cBhvr>
                                        <p:cTn id="26" dur="500" fill="hold"/>
                                        <p:tgtEl>
                                          <p:spTgt spid="14"/>
                                        </p:tgtEl>
                                        <p:attrNameLst>
                                          <p:attrName>ppt_w</p:attrName>
                                        </p:attrNameLst>
                                      </p:cBhvr>
                                      <p:tavLst>
                                        <p:tav tm="0" fmla="#ppt_w*sin(2.5*pi*$)">
                                          <p:val>
                                            <p:fltVal val="0"/>
                                          </p:val>
                                        </p:tav>
                                        <p:tav tm="100000">
                                          <p:val>
                                            <p:fltVal val="1"/>
                                          </p:val>
                                        </p:tav>
                                      </p:tavLst>
                                    </p:anim>
                                    <p:anim calcmode="lin" valueType="num">
                                      <p:cBhvr>
                                        <p:cTn id="27" dur="5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293688" y="0"/>
            <a:ext cx="7556500" cy="1116013"/>
          </a:xfrm>
        </p:spPr>
        <p:txBody>
          <a:bodyPr/>
          <a:lstStyle/>
          <a:p>
            <a:pPr eaLnBrk="1" hangingPunct="1"/>
            <a:r>
              <a:rPr lang="en-US">
                <a:latin typeface="Rockwell" charset="0"/>
              </a:rPr>
              <a:t>Thermal contact</a:t>
            </a:r>
          </a:p>
        </p:txBody>
      </p:sp>
      <p:sp>
        <p:nvSpPr>
          <p:cNvPr id="54274" name="Content Placeholder 2"/>
          <p:cNvSpPr>
            <a:spLocks noGrp="1"/>
          </p:cNvSpPr>
          <p:nvPr>
            <p:ph idx="1"/>
          </p:nvPr>
        </p:nvSpPr>
        <p:spPr>
          <a:xfrm>
            <a:off x="146050" y="947738"/>
            <a:ext cx="7556500" cy="4144962"/>
          </a:xfrm>
        </p:spPr>
        <p:txBody>
          <a:bodyPr/>
          <a:lstStyle/>
          <a:p>
            <a:pPr marL="0" indent="0" eaLnBrk="1" hangingPunct="1">
              <a:buFont typeface="Wingdings" charset="0"/>
              <a:buNone/>
              <a:defRPr/>
            </a:pPr>
            <a:r>
              <a:rPr lang="en-US" sz="1800" dirty="0" smtClean="0">
                <a:latin typeface="Rockwell" charset="0"/>
              </a:rPr>
              <a:t>Could thermal contact be another issue?</a:t>
            </a:r>
          </a:p>
          <a:p>
            <a:pPr eaLnBrk="1" hangingPunct="1">
              <a:defRPr/>
            </a:pPr>
            <a:r>
              <a:rPr lang="en-US" sz="1800" dirty="0" smtClean="0">
                <a:latin typeface="Rockwell" charset="0"/>
              </a:rPr>
              <a:t>Performed with AOS 52029 thermal grease</a:t>
            </a:r>
          </a:p>
          <a:p>
            <a:pPr lvl="1" eaLnBrk="1" hangingPunct="1">
              <a:defRPr/>
            </a:pPr>
            <a:r>
              <a:rPr lang="en-US" sz="1600" dirty="0" smtClean="0">
                <a:latin typeface="Rockwell" charset="0"/>
              </a:rPr>
              <a:t>real K measured (slightly less than promised)</a:t>
            </a:r>
          </a:p>
          <a:p>
            <a:pPr lvl="1" eaLnBrk="1" hangingPunct="1">
              <a:defRPr/>
            </a:pPr>
            <a:r>
              <a:rPr lang="en-US" sz="1600" dirty="0" smtClean="0">
                <a:latin typeface="Rockwell" charset="0"/>
              </a:rPr>
              <a:t>mechanical stress tested</a:t>
            </a:r>
          </a:p>
          <a:p>
            <a:pPr eaLnBrk="1" hangingPunct="1">
              <a:defRPr/>
            </a:pPr>
            <a:r>
              <a:rPr lang="en-US" sz="1800" dirty="0" smtClean="0">
                <a:latin typeface="Rockwell" charset="0"/>
              </a:rPr>
              <a:t>Long term performance?</a:t>
            </a:r>
          </a:p>
          <a:p>
            <a:pPr eaLnBrk="1" hangingPunct="1">
              <a:defRPr/>
            </a:pPr>
            <a:r>
              <a:rPr lang="en-US" sz="1800" dirty="0" smtClean="0">
                <a:latin typeface="Rockwell" charset="0"/>
              </a:rPr>
              <a:t>Thermal/mechanical stress?</a:t>
            </a:r>
          </a:p>
          <a:p>
            <a:pPr eaLnBrk="1" hangingPunct="1">
              <a:defRPr/>
            </a:pPr>
            <a:r>
              <a:rPr lang="en-US" sz="1800" dirty="0" smtClean="0">
                <a:latin typeface="Rockwell" charset="0"/>
              </a:rPr>
              <a:t>It is a minor issue (</a:t>
            </a:r>
            <a:r>
              <a:rPr lang="en-US" sz="1800" dirty="0">
                <a:latin typeface="Rockwell" charset="0"/>
              </a:rPr>
              <a:t>b</a:t>
            </a:r>
            <a:r>
              <a:rPr lang="en-US" sz="1800" dirty="0" smtClean="0">
                <a:latin typeface="Rockwell" charset="0"/>
              </a:rPr>
              <a:t>y now): good sectors</a:t>
            </a:r>
          </a:p>
          <a:p>
            <a:pPr marL="0" indent="0" eaLnBrk="1" hangingPunct="1">
              <a:buFont typeface="Wingdings" charset="0"/>
              <a:buNone/>
              <a:defRPr/>
            </a:pPr>
            <a:r>
              <a:rPr lang="en-US" sz="1800" dirty="0">
                <a:latin typeface="Rockwell" charset="0"/>
              </a:rPr>
              <a:t> </a:t>
            </a:r>
            <a:r>
              <a:rPr lang="en-US" sz="1800" dirty="0" smtClean="0">
                <a:latin typeface="Rockwell" charset="0"/>
              </a:rPr>
              <a:t>  </a:t>
            </a:r>
            <a:r>
              <a:rPr lang="en-US" sz="1800" dirty="0">
                <a:latin typeface="Rockwell" charset="0"/>
              </a:rPr>
              <a:t> </a:t>
            </a:r>
            <a:r>
              <a:rPr lang="en-US" sz="1800" dirty="0" smtClean="0">
                <a:latin typeface="Rockwell" charset="0"/>
              </a:rPr>
              <a:t>do not show a worse performance</a:t>
            </a:r>
            <a:endParaRPr lang="en-US" sz="1800" dirty="0">
              <a:latin typeface="Rockwell" charset="0"/>
            </a:endParaRPr>
          </a:p>
        </p:txBody>
      </p:sp>
      <p:sp>
        <p:nvSpPr>
          <p:cNvPr id="5017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B4C2F141-9BBE-3E40-AC11-E37B93361112}" type="slidenum">
              <a:rPr lang="en-US" sz="1400">
                <a:solidFill>
                  <a:schemeClr val="bg1"/>
                </a:solidFill>
              </a:rPr>
              <a:pPr eaLnBrk="1" hangingPunct="1"/>
              <a:t>16</a:t>
            </a:fld>
            <a:endParaRPr lang="en-US" sz="1400">
              <a:solidFill>
                <a:schemeClr val="bg1"/>
              </a:solidFill>
            </a:endParaRPr>
          </a:p>
        </p:txBody>
      </p:sp>
      <p:pic>
        <p:nvPicPr>
          <p:cNvPr id="50180" name="Picture 1"/>
          <p:cNvPicPr>
            <a:picLocks noChangeAspect="1"/>
          </p:cNvPicPr>
          <p:nvPr/>
        </p:nvPicPr>
        <p:blipFill>
          <a:blip r:embed="rId2" cstate="print">
            <a:extLst>
              <a:ext uri="{28A0092B-C50C-407E-A947-70E740481C1C}">
                <a14:useLocalDpi xmlns:a14="http://schemas.microsoft.com/office/drawing/2010/main"/>
              </a:ext>
            </a:extLst>
          </a:blip>
          <a:srcRect l="7181" t="3661" r="6654" b="10748"/>
          <a:stretch>
            <a:fillRect/>
          </a:stretch>
        </p:blipFill>
        <p:spPr bwMode="auto">
          <a:xfrm>
            <a:off x="5649913" y="2020888"/>
            <a:ext cx="3494087"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1" name="Picture 1" descr="77_nominal-prof.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071938" y="5140325"/>
            <a:ext cx="4535487" cy="166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2" name="Picture 2" descr="77_nominal-ir.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93688" y="4699000"/>
            <a:ext cx="3722687"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split orient="vert"/>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interventions</a:t>
            </a:r>
            <a:endParaRPr lang="en-US" dirty="0"/>
          </a:p>
        </p:txBody>
      </p:sp>
      <p:sp>
        <p:nvSpPr>
          <p:cNvPr id="3" name="Content Placeholder 2"/>
          <p:cNvSpPr>
            <a:spLocks noGrp="1"/>
          </p:cNvSpPr>
          <p:nvPr>
            <p:ph idx="1"/>
          </p:nvPr>
        </p:nvSpPr>
        <p:spPr>
          <a:xfrm>
            <a:off x="466990" y="1597605"/>
            <a:ext cx="7556500" cy="4144963"/>
          </a:xfrm>
        </p:spPr>
        <p:txBody>
          <a:bodyPr/>
          <a:lstStyle/>
          <a:p>
            <a:r>
              <a:rPr lang="en-US" dirty="0" smtClean="0"/>
              <a:t>Ultrasounds </a:t>
            </a:r>
            <a:r>
              <a:rPr lang="en-US" dirty="0" smtClean="0"/>
              <a:t>cleaning</a:t>
            </a:r>
          </a:p>
          <a:p>
            <a:pPr lvl="1"/>
            <a:r>
              <a:rPr lang="en-US" dirty="0" err="1" smtClean="0"/>
              <a:t>piezoceramics</a:t>
            </a:r>
            <a:r>
              <a:rPr lang="en-US" dirty="0" smtClean="0"/>
              <a:t> brought in front of the filters</a:t>
            </a:r>
          </a:p>
          <a:p>
            <a:pPr lvl="1"/>
            <a:r>
              <a:rPr lang="en-US" dirty="0" smtClean="0"/>
              <a:t>cycles of 2 h (alternat</a:t>
            </a:r>
            <a:r>
              <a:rPr lang="en-US" dirty="0" smtClean="0"/>
              <a:t>e </a:t>
            </a:r>
            <a:r>
              <a:rPr lang="en-US" dirty="0" smtClean="0"/>
              <a:t>2 h of mechanical bumping with stainless steel wire)</a:t>
            </a:r>
          </a:p>
          <a:p>
            <a:pPr lvl="1"/>
            <a:r>
              <a:rPr lang="en-US" dirty="0" smtClean="0"/>
              <a:t>two sectors treated</a:t>
            </a:r>
            <a:endParaRPr lang="en-US" dirty="0"/>
          </a:p>
          <a:p>
            <a:pPr lvl="1"/>
            <a:r>
              <a:rPr lang="en-US" dirty="0" smtClean="0"/>
              <a:t>no evidence of effect</a:t>
            </a:r>
          </a:p>
          <a:p>
            <a:r>
              <a:rPr lang="en-US" dirty="0" smtClean="0"/>
              <a:t>Regularly</a:t>
            </a:r>
            <a:endParaRPr lang="en-US" dirty="0" smtClean="0"/>
          </a:p>
          <a:p>
            <a:pPr lvl="1"/>
            <a:r>
              <a:rPr lang="en-US" dirty="0" err="1" smtClean="0"/>
              <a:t>counterflow</a:t>
            </a:r>
            <a:r>
              <a:rPr lang="en-US" dirty="0" smtClean="0"/>
              <a:t> </a:t>
            </a:r>
            <a:r>
              <a:rPr lang="en-US" dirty="0" smtClean="0"/>
              <a:t>flushing</a:t>
            </a:r>
          </a:p>
          <a:p>
            <a:pPr lvl="2"/>
            <a:r>
              <a:rPr lang="en-US" dirty="0" smtClean="0"/>
              <a:t>last time: 4 days on same sector, gain ~10% of flow</a:t>
            </a:r>
            <a:endParaRPr lang="en-US" dirty="0" smtClean="0"/>
          </a:p>
          <a:p>
            <a:pPr lvl="1"/>
            <a:r>
              <a:rPr lang="en-US" dirty="0" smtClean="0"/>
              <a:t>filters </a:t>
            </a:r>
            <a:r>
              <a:rPr lang="en-US" dirty="0" smtClean="0"/>
              <a:t>replacement</a:t>
            </a:r>
          </a:p>
          <a:p>
            <a:pPr lvl="2"/>
            <a:r>
              <a:rPr lang="en-US" dirty="0" smtClean="0"/>
              <a:t>SEM analysis on both faces of the filters show no pollution</a:t>
            </a:r>
            <a:endParaRPr lang="en-US" dirty="0"/>
          </a:p>
        </p:txBody>
      </p:sp>
      <p:sp>
        <p:nvSpPr>
          <p:cNvPr id="4" name="Slide Number Placeholder 3"/>
          <p:cNvSpPr>
            <a:spLocks noGrp="1"/>
          </p:cNvSpPr>
          <p:nvPr>
            <p:ph type="sldNum" sz="quarter" idx="12"/>
          </p:nvPr>
        </p:nvSpPr>
        <p:spPr/>
        <p:txBody>
          <a:bodyPr/>
          <a:lstStyle/>
          <a:p>
            <a:pPr>
              <a:defRPr/>
            </a:pPr>
            <a:fld id="{83FA4C93-65D1-BA46-8675-8418D25C0101}" type="slidenum">
              <a:rPr lang="en-US" smtClean="0"/>
              <a:pPr>
                <a:defRPr/>
              </a:pPr>
              <a:t>17</a:t>
            </a:fld>
            <a:endParaRPr lang="en-US"/>
          </a:p>
        </p:txBody>
      </p:sp>
    </p:spTree>
    <p:extLst>
      <p:ext uri="{BB962C8B-B14F-4D97-AF65-F5344CB8AC3E}">
        <p14:creationId xmlns:p14="http://schemas.microsoft.com/office/powerpoint/2010/main" val="167283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performance</a:t>
            </a:r>
            <a:endParaRPr lang="en-US" dirty="0"/>
          </a:p>
        </p:txBody>
      </p:sp>
      <p:sp>
        <p:nvSpPr>
          <p:cNvPr id="3" name="Content Placeholder 2"/>
          <p:cNvSpPr>
            <a:spLocks noGrp="1"/>
          </p:cNvSpPr>
          <p:nvPr>
            <p:ph idx="1"/>
          </p:nvPr>
        </p:nvSpPr>
        <p:spPr>
          <a:xfrm>
            <a:off x="4350231" y="2243620"/>
            <a:ext cx="4675697" cy="4144963"/>
          </a:xfrm>
        </p:spPr>
        <p:txBody>
          <a:bodyPr/>
          <a:lstStyle/>
          <a:p>
            <a:r>
              <a:rPr lang="en-US" sz="1400" dirty="0" smtClean="0"/>
              <a:t>Flow: 11.6 g/s (nominal: 18 g/s)</a:t>
            </a:r>
          </a:p>
          <a:p>
            <a:r>
              <a:rPr lang="en-US" sz="1400" dirty="0" smtClean="0"/>
              <a:t>Modules ‘’on’’: 75/120, i.e. 62.5 %  (off not because of cooling: 3)</a:t>
            </a:r>
          </a:p>
          <a:p>
            <a:r>
              <a:rPr lang="en-US" sz="1400" dirty="0" smtClean="0"/>
              <a:t>Power consumption: 850 W  (nominal: 1500 W)</a:t>
            </a:r>
          </a:p>
          <a:p>
            <a:r>
              <a:rPr lang="en-US" sz="1400" dirty="0" smtClean="0"/>
              <a:t>Inlet pressure: 6.3 </a:t>
            </a:r>
            <a:r>
              <a:rPr lang="en-US" sz="1400" dirty="0" err="1" smtClean="0"/>
              <a:t>bara</a:t>
            </a:r>
            <a:r>
              <a:rPr lang="en-US" sz="1400" dirty="0" smtClean="0"/>
              <a:t> (with a jump to 6.5)</a:t>
            </a:r>
          </a:p>
          <a:p>
            <a:pPr lvl="1"/>
            <a:r>
              <a:rPr lang="en-US" sz="1200" dirty="0" smtClean="0"/>
              <a:t>was ~4 in 2008, 4.5 end of 2009, 5.5 end of 2010…</a:t>
            </a:r>
          </a:p>
          <a:p>
            <a:pPr lvl="1"/>
            <a:r>
              <a:rPr lang="en-US" sz="1200" dirty="0" smtClean="0"/>
              <a:t>maximum we dare to go: 7 </a:t>
            </a:r>
            <a:r>
              <a:rPr lang="en-US" sz="1200" dirty="0" err="1" smtClean="0"/>
              <a:t>bara</a:t>
            </a:r>
            <a:r>
              <a:rPr lang="en-US" sz="1200" dirty="0" smtClean="0"/>
              <a:t> at the plant</a:t>
            </a:r>
          </a:p>
          <a:p>
            <a:r>
              <a:rPr lang="en-US" sz="1400" dirty="0" smtClean="0"/>
              <a:t>Sectors 7, 9 off – 6,5 in very bad shape</a:t>
            </a:r>
            <a:endParaRPr lang="en-US" sz="1400" dirty="0"/>
          </a:p>
        </p:txBody>
      </p:sp>
      <p:sp>
        <p:nvSpPr>
          <p:cNvPr id="4" name="Slide Number Placeholder 3"/>
          <p:cNvSpPr>
            <a:spLocks noGrp="1"/>
          </p:cNvSpPr>
          <p:nvPr>
            <p:ph type="sldNum" sz="quarter" idx="12"/>
          </p:nvPr>
        </p:nvSpPr>
        <p:spPr/>
        <p:txBody>
          <a:bodyPr/>
          <a:lstStyle/>
          <a:p>
            <a:pPr>
              <a:defRPr/>
            </a:pPr>
            <a:fld id="{83FA4C93-65D1-BA46-8675-8418D25C0101}" type="slidenum">
              <a:rPr lang="en-US" smtClean="0"/>
              <a:pPr>
                <a:defRPr/>
              </a:pPr>
              <a:t>18</a:t>
            </a:fld>
            <a:endParaRPr lang="en-US"/>
          </a:p>
        </p:txBody>
      </p:sp>
      <p:grpSp>
        <p:nvGrpSpPr>
          <p:cNvPr id="16" name="Group 15"/>
          <p:cNvGrpSpPr/>
          <p:nvPr/>
        </p:nvGrpSpPr>
        <p:grpSpPr>
          <a:xfrm>
            <a:off x="57666" y="2264612"/>
            <a:ext cx="4303060" cy="4000500"/>
            <a:chOff x="57666" y="2264612"/>
            <a:chExt cx="4303060" cy="4000500"/>
          </a:xfrm>
        </p:grpSpPr>
        <p:pic>
          <p:nvPicPr>
            <p:cNvPr id="5" name="Content Placeholder 4" descr="Screen Shot 2011-09-30 at 3.06.53 PM.png"/>
            <p:cNvPicPr>
              <a:picLocks noChangeAspect="1"/>
            </p:cNvPicPr>
            <p:nvPr/>
          </p:nvPicPr>
          <p:blipFill rotWithShape="1">
            <a:blip r:embed="rId2" cstate="print">
              <a:extLst>
                <a:ext uri="{28A0092B-C50C-407E-A947-70E740481C1C}">
                  <a14:useLocalDpi xmlns:a14="http://schemas.microsoft.com/office/drawing/2010/main"/>
                </a:ext>
              </a:extLst>
            </a:blip>
            <a:srcRect l="16042" t="1550" r="15233"/>
            <a:stretch/>
          </p:blipFill>
          <p:spPr bwMode="auto">
            <a:xfrm>
              <a:off x="57666" y="2264612"/>
              <a:ext cx="430306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pic>
          <p:nvPicPr>
            <p:cNvPr id="6" name="Picture 6" descr="Screen Shot 2011-09-30 at 3.08.37 PM.png"/>
            <p:cNvPicPr>
              <a:picLocks/>
            </p:cNvPicPr>
            <p:nvPr/>
          </p:nvPicPr>
          <p:blipFill>
            <a:blip r:embed="rId3">
              <a:extLst>
                <a:ext uri="{28A0092B-C50C-407E-A947-70E740481C1C}">
                  <a14:useLocalDpi xmlns:a14="http://schemas.microsoft.com/office/drawing/2010/main"/>
                </a:ext>
              </a:extLst>
            </a:blip>
            <a:srcRect/>
            <a:stretch>
              <a:fillRect/>
            </a:stretch>
          </p:blipFill>
          <p:spPr bwMode="auto">
            <a:xfrm>
              <a:off x="2316716" y="4748845"/>
              <a:ext cx="679450" cy="9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Screen Shot 2011-09-30 at 3.08.37 PM.png"/>
            <p:cNvPicPr>
              <a:picLocks/>
            </p:cNvPicPr>
            <p:nvPr/>
          </p:nvPicPr>
          <p:blipFill>
            <a:blip r:embed="rId3">
              <a:extLst>
                <a:ext uri="{28A0092B-C50C-407E-A947-70E740481C1C}">
                  <a14:useLocalDpi xmlns:a14="http://schemas.microsoft.com/office/drawing/2010/main"/>
                </a:ext>
              </a:extLst>
            </a:blip>
            <a:srcRect/>
            <a:stretch>
              <a:fillRect/>
            </a:stretch>
          </p:blipFill>
          <p:spPr bwMode="auto">
            <a:xfrm>
              <a:off x="2316716" y="3161044"/>
              <a:ext cx="679450" cy="9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2323808" y="4838845"/>
              <a:ext cx="667278" cy="90000"/>
            </a:xfrm>
            <a:prstGeom prst="rect">
              <a:avLst/>
            </a:prstGeom>
            <a:solidFill>
              <a:srgbClr val="FA280C"/>
            </a:solidFill>
            <a:ln w="31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106471" y="3732845"/>
              <a:ext cx="667278" cy="90000"/>
            </a:xfrm>
            <a:prstGeom prst="rect">
              <a:avLst/>
            </a:prstGeom>
            <a:solidFill>
              <a:srgbClr val="FA280C"/>
            </a:solidFill>
            <a:ln w="31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106471" y="3642845"/>
              <a:ext cx="667278" cy="90000"/>
            </a:xfrm>
            <a:prstGeom prst="rect">
              <a:avLst/>
            </a:prstGeom>
            <a:solidFill>
              <a:srgbClr val="FA280C"/>
            </a:solidFill>
            <a:ln w="31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106471" y="4929330"/>
              <a:ext cx="667278" cy="90000"/>
            </a:xfrm>
            <a:prstGeom prst="rect">
              <a:avLst/>
            </a:prstGeom>
            <a:solidFill>
              <a:srgbClr val="FA280C"/>
            </a:solidFill>
            <a:ln w="31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106471" y="5066490"/>
              <a:ext cx="667278" cy="90000"/>
            </a:xfrm>
            <a:prstGeom prst="rect">
              <a:avLst/>
            </a:prstGeom>
            <a:solidFill>
              <a:srgbClr val="FA280C"/>
            </a:solidFill>
            <a:ln w="31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106471" y="5234130"/>
              <a:ext cx="667278" cy="90000"/>
            </a:xfrm>
            <a:prstGeom prst="rect">
              <a:avLst/>
            </a:prstGeom>
            <a:solidFill>
              <a:srgbClr val="FA280C"/>
            </a:solidFill>
            <a:ln w="31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106471" y="5324130"/>
              <a:ext cx="667278" cy="90000"/>
            </a:xfrm>
            <a:prstGeom prst="rect">
              <a:avLst/>
            </a:prstGeom>
            <a:solidFill>
              <a:srgbClr val="FA280C"/>
            </a:solidFill>
            <a:ln w="31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57666" y="2401455"/>
              <a:ext cx="277091" cy="369455"/>
            </a:xfrm>
            <a:prstGeom prst="rect">
              <a:avLst/>
            </a:prstGeom>
            <a:solidFill>
              <a:srgbClr val="FFFFFF"/>
            </a:solidFill>
            <a:ln>
              <a:solidFill>
                <a:schemeClr val="bg1"/>
              </a:solidFill>
            </a:ln>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709727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561" y="0"/>
            <a:ext cx="7556500" cy="1116012"/>
          </a:xfrm>
        </p:spPr>
        <p:txBody>
          <a:bodyPr/>
          <a:lstStyle/>
          <a:p>
            <a:r>
              <a:rPr lang="en-US" dirty="0" smtClean="0"/>
              <a:t>What’s next</a:t>
            </a:r>
            <a:endParaRPr lang="en-US" dirty="0"/>
          </a:p>
        </p:txBody>
      </p:sp>
      <p:sp>
        <p:nvSpPr>
          <p:cNvPr id="3" name="Content Placeholder 2"/>
          <p:cNvSpPr>
            <a:spLocks noGrp="1"/>
          </p:cNvSpPr>
          <p:nvPr>
            <p:ph idx="1"/>
          </p:nvPr>
        </p:nvSpPr>
        <p:spPr>
          <a:xfrm>
            <a:off x="498476" y="837106"/>
            <a:ext cx="5914132" cy="4144963"/>
          </a:xfrm>
        </p:spPr>
        <p:txBody>
          <a:bodyPr/>
          <a:lstStyle/>
          <a:p>
            <a:r>
              <a:rPr lang="en-US" sz="1800" dirty="0" smtClean="0"/>
              <a:t>Get rid of those filters ‘’the hard way’’…</a:t>
            </a:r>
          </a:p>
          <a:p>
            <a:pPr lvl="1"/>
            <a:r>
              <a:rPr lang="en-US" sz="1600" dirty="0" smtClean="0"/>
              <a:t>laser</a:t>
            </a:r>
          </a:p>
          <a:p>
            <a:pPr lvl="1"/>
            <a:r>
              <a:rPr lang="en-US" sz="1600" dirty="0" smtClean="0"/>
              <a:t>drill</a:t>
            </a:r>
          </a:p>
          <a:p>
            <a:r>
              <a:rPr lang="en-US" sz="1800" dirty="0" smtClean="0"/>
              <a:t>Keep testing the strategy (‘’in case everything else fails’’…) on the test bench</a:t>
            </a:r>
          </a:p>
          <a:p>
            <a:pPr marL="0" indent="0">
              <a:buNone/>
            </a:pPr>
            <a:endParaRPr lang="en-US" sz="1800" dirty="0"/>
          </a:p>
          <a:p>
            <a:endParaRPr lang="en-US" sz="1800" dirty="0" smtClean="0"/>
          </a:p>
          <a:p>
            <a:endParaRPr lang="en-US" sz="1800" dirty="0"/>
          </a:p>
          <a:p>
            <a:endParaRPr lang="en-US" sz="1800" dirty="0" smtClean="0"/>
          </a:p>
          <a:p>
            <a:endParaRPr lang="en-US" sz="1800" dirty="0"/>
          </a:p>
          <a:p>
            <a:endParaRPr lang="en-US" sz="1800" dirty="0" smtClean="0"/>
          </a:p>
          <a:p>
            <a:pPr marL="0" indent="0">
              <a:buNone/>
            </a:pPr>
            <a:r>
              <a:rPr lang="en-US" sz="2800" dirty="0" smtClean="0"/>
              <a:t>Thanks for the attention!</a:t>
            </a:r>
            <a:endParaRPr lang="en-US" sz="2800" dirty="0"/>
          </a:p>
        </p:txBody>
      </p:sp>
      <p:sp>
        <p:nvSpPr>
          <p:cNvPr id="4" name="Slide Number Placeholder 3"/>
          <p:cNvSpPr>
            <a:spLocks noGrp="1"/>
          </p:cNvSpPr>
          <p:nvPr>
            <p:ph type="sldNum" sz="quarter" idx="12"/>
          </p:nvPr>
        </p:nvSpPr>
        <p:spPr/>
        <p:txBody>
          <a:bodyPr/>
          <a:lstStyle/>
          <a:p>
            <a:pPr>
              <a:defRPr/>
            </a:pPr>
            <a:fld id="{83FA4C93-65D1-BA46-8675-8418D25C0101}" type="slidenum">
              <a:rPr lang="en-US" smtClean="0"/>
              <a:pPr>
                <a:defRPr/>
              </a:pPr>
              <a:t>19</a:t>
            </a:fld>
            <a:endParaRPr lang="en-US" dirty="0"/>
          </a:p>
        </p:txBody>
      </p:sp>
      <p:pic>
        <p:nvPicPr>
          <p:cNvPr id="5" name="Picture 4"/>
          <p:cNvPicPr>
            <a:picLocks noChangeAspect="1"/>
          </p:cNvPicPr>
          <p:nvPr/>
        </p:nvPicPr>
        <p:blipFill>
          <a:blip r:embed="rId2"/>
          <a:stretch>
            <a:fillRect/>
          </a:stretch>
        </p:blipFill>
        <p:spPr>
          <a:xfrm>
            <a:off x="2215272" y="2687045"/>
            <a:ext cx="4490431" cy="3334145"/>
          </a:xfrm>
          <a:prstGeom prst="rect">
            <a:avLst/>
          </a:prstGeom>
        </p:spPr>
      </p:pic>
      <p:sp>
        <p:nvSpPr>
          <p:cNvPr id="6" name="TextBox 5"/>
          <p:cNvSpPr txBox="1"/>
          <p:nvPr/>
        </p:nvSpPr>
        <p:spPr>
          <a:xfrm>
            <a:off x="6187305" y="931346"/>
            <a:ext cx="1962121" cy="369332"/>
          </a:xfrm>
          <a:prstGeom prst="rect">
            <a:avLst/>
          </a:prstGeom>
          <a:noFill/>
        </p:spPr>
        <p:txBody>
          <a:bodyPr wrap="none" rtlCol="0">
            <a:spAutoFit/>
          </a:bodyPr>
          <a:lstStyle/>
          <a:p>
            <a:r>
              <a:rPr lang="en-US" dirty="0" smtClean="0"/>
              <a:t>see Claudio’s talk</a:t>
            </a:r>
            <a:endParaRPr lang="en-US" dirty="0"/>
          </a:p>
        </p:txBody>
      </p:sp>
      <p:sp>
        <p:nvSpPr>
          <p:cNvPr id="7" name="TextBox 6"/>
          <p:cNvSpPr txBox="1"/>
          <p:nvPr/>
        </p:nvSpPr>
        <p:spPr>
          <a:xfrm>
            <a:off x="6284676" y="2178180"/>
            <a:ext cx="1906216" cy="369332"/>
          </a:xfrm>
          <a:prstGeom prst="rect">
            <a:avLst/>
          </a:prstGeom>
          <a:noFill/>
        </p:spPr>
        <p:txBody>
          <a:bodyPr wrap="none" rtlCol="0">
            <a:spAutoFit/>
          </a:bodyPr>
          <a:lstStyle/>
          <a:p>
            <a:r>
              <a:rPr lang="en-US" dirty="0" smtClean="0"/>
              <a:t>see Andrea’s talk</a:t>
            </a:r>
            <a:endParaRPr lang="en-US" dirty="0"/>
          </a:p>
        </p:txBody>
      </p:sp>
    </p:spTree>
    <p:extLst>
      <p:ext uri="{BB962C8B-B14F-4D97-AF65-F5344CB8AC3E}">
        <p14:creationId xmlns:p14="http://schemas.microsoft.com/office/powerpoint/2010/main" val="3493728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279150" y="-11870"/>
            <a:ext cx="8229600" cy="1008063"/>
          </a:xfrm>
        </p:spPr>
        <p:txBody>
          <a:bodyPr/>
          <a:lstStyle/>
          <a:p>
            <a:pPr eaLnBrk="1" hangingPunct="1"/>
            <a:r>
              <a:rPr lang="en-US" dirty="0">
                <a:latin typeface="Rockwell" charset="0"/>
              </a:rPr>
              <a:t>In this talk</a:t>
            </a:r>
          </a:p>
        </p:txBody>
      </p:sp>
      <p:sp>
        <p:nvSpPr>
          <p:cNvPr id="25602" name="Content Placeholder 2"/>
          <p:cNvSpPr>
            <a:spLocks noGrp="1"/>
          </p:cNvSpPr>
          <p:nvPr>
            <p:ph idx="1"/>
          </p:nvPr>
        </p:nvSpPr>
        <p:spPr>
          <a:xfrm>
            <a:off x="498475" y="1552575"/>
            <a:ext cx="7556500" cy="4573588"/>
          </a:xfrm>
        </p:spPr>
        <p:txBody>
          <a:bodyPr/>
          <a:lstStyle/>
          <a:p>
            <a:pPr eaLnBrk="1" hangingPunct="1"/>
            <a:r>
              <a:rPr lang="en-US" dirty="0" smtClean="0">
                <a:latin typeface="Century Gothic" charset="0"/>
              </a:rPr>
              <a:t>Detector’s side </a:t>
            </a:r>
            <a:r>
              <a:rPr lang="en-US" dirty="0" smtClean="0">
                <a:latin typeface="Century Gothic" charset="0"/>
              </a:rPr>
              <a:t>cooling system</a:t>
            </a:r>
            <a:endParaRPr lang="en-US" dirty="0" smtClean="0">
              <a:latin typeface="Century Gothic" charset="0"/>
            </a:endParaRPr>
          </a:p>
          <a:p>
            <a:pPr eaLnBrk="1" hangingPunct="1"/>
            <a:r>
              <a:rPr lang="en-US" dirty="0" smtClean="0">
                <a:latin typeface="Century Gothic" charset="0"/>
              </a:rPr>
              <a:t>Performance </a:t>
            </a:r>
            <a:r>
              <a:rPr lang="en-US" dirty="0">
                <a:latin typeface="Century Gothic" charset="0"/>
              </a:rPr>
              <a:t>history</a:t>
            </a:r>
          </a:p>
          <a:p>
            <a:pPr eaLnBrk="1" hangingPunct="1"/>
            <a:r>
              <a:rPr lang="en-US" dirty="0" smtClean="0">
                <a:latin typeface="Century Gothic" charset="0"/>
              </a:rPr>
              <a:t>Remarkable events</a:t>
            </a:r>
            <a:endParaRPr lang="en-US" dirty="0">
              <a:latin typeface="Century Gothic" charset="0"/>
            </a:endParaRPr>
          </a:p>
          <a:p>
            <a:pPr eaLnBrk="1" hangingPunct="1"/>
            <a:r>
              <a:rPr lang="en-US" dirty="0" smtClean="0">
                <a:latin typeface="Century Gothic" charset="0"/>
              </a:rPr>
              <a:t>Flow </a:t>
            </a:r>
            <a:r>
              <a:rPr lang="en-US" dirty="0">
                <a:latin typeface="Century Gothic" charset="0"/>
              </a:rPr>
              <a:t>vs. thermal </a:t>
            </a:r>
            <a:r>
              <a:rPr lang="en-US" dirty="0" smtClean="0">
                <a:latin typeface="Century Gothic" charset="0"/>
              </a:rPr>
              <a:t>contact</a:t>
            </a:r>
          </a:p>
          <a:p>
            <a:pPr eaLnBrk="1" hangingPunct="1"/>
            <a:r>
              <a:rPr lang="en-US" dirty="0" smtClean="0">
                <a:latin typeface="Century Gothic" charset="0"/>
              </a:rPr>
              <a:t>Recent interventions</a:t>
            </a:r>
            <a:endParaRPr lang="en-US" dirty="0">
              <a:latin typeface="Century Gothic" charset="0"/>
            </a:endParaRPr>
          </a:p>
          <a:p>
            <a:pPr eaLnBrk="1" hangingPunct="1"/>
            <a:r>
              <a:rPr lang="en-US" dirty="0" smtClean="0">
                <a:latin typeface="Century Gothic" charset="0"/>
              </a:rPr>
              <a:t>Final </a:t>
            </a:r>
            <a:r>
              <a:rPr lang="en-US" dirty="0" smtClean="0">
                <a:latin typeface="Century Gothic" charset="0"/>
              </a:rPr>
              <a:t>consideration</a:t>
            </a:r>
            <a:endParaRPr lang="en-US" dirty="0">
              <a:latin typeface="Century Gothic" charset="0"/>
            </a:endParaRPr>
          </a:p>
        </p:txBody>
      </p:sp>
      <p:sp>
        <p:nvSpPr>
          <p:cNvPr id="2560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DBDD72E8-A4BB-194B-8B48-92583924CB4C}" type="slidenum">
              <a:rPr lang="en-US" sz="1400">
                <a:solidFill>
                  <a:schemeClr val="bg1"/>
                </a:solidFill>
              </a:rPr>
              <a:pPr eaLnBrk="1" hangingPunct="1"/>
              <a:t>2</a:t>
            </a:fld>
            <a:endParaRPr lang="en-US" sz="1400">
              <a:solidFill>
                <a:schemeClr val="bg1"/>
              </a:solidFill>
            </a:endParaRPr>
          </a:p>
        </p:txBody>
      </p:sp>
    </p:spTree>
  </p:cSld>
  <p:clrMapOvr>
    <a:masterClrMapping/>
  </p:clrMapOvr>
  <p:transition xmlns:p14="http://schemas.microsoft.com/office/powerpoint/2010/main">
    <p:cut/>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r>
              <a:rPr lang="en-US">
                <a:latin typeface="Rockwell" charset="0"/>
              </a:rPr>
              <a:t>Backups</a:t>
            </a:r>
          </a:p>
        </p:txBody>
      </p:sp>
      <p:sp>
        <p:nvSpPr>
          <p:cNvPr id="5939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BD369BC3-CDB3-5D45-8A2D-EB3C2B8E8F64}" type="slidenum">
              <a:rPr lang="en-US" sz="1400">
                <a:solidFill>
                  <a:schemeClr val="bg1"/>
                </a:solidFill>
              </a:rPr>
              <a:pPr eaLnBrk="1" hangingPunct="1"/>
              <a:t>20</a:t>
            </a:fld>
            <a:endParaRPr lang="en-US" sz="140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Picture 5" descr="IMG_0871.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rot="5400000">
            <a:off x="-567531" y="2885281"/>
            <a:ext cx="4540250" cy="340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0" name="Picture 3" descr="IMG_0873.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405188" y="355600"/>
            <a:ext cx="2616200" cy="196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1" name="Picture 1" descr="IMG_0874.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0"/>
            <a:ext cx="28575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2" name="Picture 4" descr="IMG_0737.JP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4003675" y="2922588"/>
            <a:ext cx="4960938" cy="372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6ABC1B49-7DBA-ED44-97B5-34BC992EE671}" type="slidenum">
              <a:rPr lang="en-US" sz="1400">
                <a:solidFill>
                  <a:schemeClr val="bg1"/>
                </a:solidFill>
              </a:rPr>
              <a:pPr eaLnBrk="1" hangingPunct="1"/>
              <a:t>21</a:t>
            </a:fld>
            <a:endParaRPr lang="en-US" sz="140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2" descr="Screen shot 2011-02-24 at 5.25.18 PM.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63538" y="1531938"/>
            <a:ext cx="8526462"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4" name="Picture 9" descr="esploso-assieme_canala_dump.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127375" y="5173663"/>
            <a:ext cx="3305175" cy="150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Donut 10"/>
          <p:cNvSpPr/>
          <p:nvPr/>
        </p:nvSpPr>
        <p:spPr>
          <a:xfrm>
            <a:off x="4279900" y="3965575"/>
            <a:ext cx="587375" cy="587375"/>
          </a:xfrm>
          <a:prstGeom prst="donut">
            <a:avLst>
              <a:gd name="adj" fmla="val 6785"/>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cxnSp>
        <p:nvCxnSpPr>
          <p:cNvPr id="14" name="Straight Arrow Connector 13"/>
          <p:cNvCxnSpPr>
            <a:stCxn id="11" idx="4"/>
          </p:cNvCxnSpPr>
          <p:nvPr/>
        </p:nvCxnSpPr>
        <p:spPr>
          <a:xfrm>
            <a:off x="4573588" y="4552950"/>
            <a:ext cx="79375" cy="6461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 name="Frame 16"/>
          <p:cNvSpPr/>
          <p:nvPr/>
        </p:nvSpPr>
        <p:spPr>
          <a:xfrm>
            <a:off x="431800" y="4198938"/>
            <a:ext cx="560388" cy="374650"/>
          </a:xfrm>
          <a:prstGeom prst="frame">
            <a:avLst/>
          </a:prstGeom>
          <a:ln>
            <a:solidFill>
              <a:srgbClr val="FF0000"/>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8" name="TextBox 17"/>
          <p:cNvSpPr txBox="1"/>
          <p:nvPr/>
        </p:nvSpPr>
        <p:spPr>
          <a:xfrm>
            <a:off x="171450" y="5241925"/>
            <a:ext cx="1736725" cy="369888"/>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none">
            <a:spAutoFit/>
          </a:bodyPr>
          <a:lstStyle/>
          <a:p>
            <a:pPr fontAlgn="auto">
              <a:spcBef>
                <a:spcPts val="0"/>
              </a:spcBef>
              <a:spcAft>
                <a:spcPts val="0"/>
              </a:spcAft>
              <a:defRPr/>
            </a:pPr>
            <a:r>
              <a:rPr lang="en-US" b="1" dirty="0"/>
              <a:t>(2) </a:t>
            </a:r>
            <a:r>
              <a:rPr lang="en-US" dirty="0"/>
              <a:t>Target point</a:t>
            </a:r>
          </a:p>
        </p:txBody>
      </p:sp>
      <p:cxnSp>
        <p:nvCxnSpPr>
          <p:cNvPr id="19" name="Straight Arrow Connector 18"/>
          <p:cNvCxnSpPr>
            <a:stCxn id="18" idx="0"/>
          </p:cNvCxnSpPr>
          <p:nvPr/>
        </p:nvCxnSpPr>
        <p:spPr>
          <a:xfrm flipH="1" flipV="1">
            <a:off x="914400" y="4492625"/>
            <a:ext cx="125413" cy="7493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3560" name="TextBox 21"/>
          <p:cNvSpPr txBox="1">
            <a:spLocks noChangeArrowheads="1"/>
          </p:cNvSpPr>
          <p:nvPr/>
        </p:nvSpPr>
        <p:spPr bwMode="auto">
          <a:xfrm>
            <a:off x="307975" y="1146175"/>
            <a:ext cx="711517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defRPr/>
            </a:pPr>
            <a:r>
              <a:rPr lang="en-US" sz="1600" dirty="0">
                <a:latin typeface="+mn-lt"/>
              </a:rPr>
              <a:t>The pipe is in yellow</a:t>
            </a:r>
          </a:p>
          <a:p>
            <a:pPr eaLnBrk="1" hangingPunct="1">
              <a:buFont typeface="Arial" charset="0"/>
              <a:buChar char="•"/>
              <a:defRPr/>
            </a:pPr>
            <a:r>
              <a:rPr lang="en-US" sz="1600" dirty="0">
                <a:latin typeface="+mn-lt"/>
              </a:rPr>
              <a:t>The access point (1) is ~4.5 m away from the target point (2). </a:t>
            </a:r>
          </a:p>
          <a:p>
            <a:pPr eaLnBrk="1" hangingPunct="1">
              <a:buFont typeface="Arial" charset="0"/>
              <a:buChar char="•"/>
              <a:defRPr/>
            </a:pPr>
            <a:r>
              <a:rPr lang="en-US" sz="1600" dirty="0">
                <a:latin typeface="+mn-lt"/>
              </a:rPr>
              <a:t>The pipe is not fixed but laying in the </a:t>
            </a:r>
            <a:r>
              <a:rPr lang="en-US" sz="1600" dirty="0" err="1">
                <a:latin typeface="+mn-lt"/>
              </a:rPr>
              <a:t>aluminium</a:t>
            </a:r>
            <a:r>
              <a:rPr lang="en-US" sz="1600" dirty="0">
                <a:latin typeface="+mn-lt"/>
              </a:rPr>
              <a:t> box (below the yellow pipe in the exploded view)</a:t>
            </a:r>
          </a:p>
          <a:p>
            <a:pPr eaLnBrk="1" hangingPunct="1">
              <a:buFont typeface="Arial" charset="0"/>
              <a:buChar char="•"/>
              <a:defRPr/>
            </a:pPr>
            <a:r>
              <a:rPr lang="en-US" sz="1600" dirty="0">
                <a:latin typeface="+mn-lt"/>
              </a:rPr>
              <a:t>The pipe will be filled with liquid (C</a:t>
            </a:r>
            <a:r>
              <a:rPr lang="en-US" sz="1600" baseline="-25000" dirty="0">
                <a:latin typeface="+mn-lt"/>
              </a:rPr>
              <a:t>6</a:t>
            </a:r>
            <a:r>
              <a:rPr lang="en-US" sz="1600" dirty="0">
                <a:latin typeface="+mn-lt"/>
              </a:rPr>
              <a:t>F</a:t>
            </a:r>
            <a:r>
              <a:rPr lang="en-US" sz="1600" baseline="-25000" dirty="0">
                <a:latin typeface="+mn-lt"/>
              </a:rPr>
              <a:t>14</a:t>
            </a:r>
            <a:r>
              <a:rPr lang="en-US" sz="1600" dirty="0">
                <a:latin typeface="+mn-lt"/>
              </a:rPr>
              <a:t>) or flushed at low pressure (0.5 bar) with the same liquid</a:t>
            </a:r>
          </a:p>
          <a:p>
            <a:pPr eaLnBrk="1" hangingPunct="1">
              <a:buFont typeface="Arial" charset="0"/>
              <a:buChar char="•"/>
              <a:defRPr/>
            </a:pPr>
            <a:endParaRPr lang="en-US" sz="1600" dirty="0">
              <a:latin typeface="+mn-lt"/>
            </a:endParaRPr>
          </a:p>
        </p:txBody>
      </p:sp>
      <p:sp>
        <p:nvSpPr>
          <p:cNvPr id="13" name="Donut 12"/>
          <p:cNvSpPr/>
          <p:nvPr/>
        </p:nvSpPr>
        <p:spPr>
          <a:xfrm>
            <a:off x="8459788" y="1916113"/>
            <a:ext cx="476250" cy="476250"/>
          </a:xfrm>
          <a:prstGeom prst="donut">
            <a:avLst>
              <a:gd name="adj" fmla="val 6785"/>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5" name="TextBox 14"/>
          <p:cNvSpPr txBox="1"/>
          <p:nvPr/>
        </p:nvSpPr>
        <p:spPr>
          <a:xfrm>
            <a:off x="4965700" y="2709863"/>
            <a:ext cx="1839913" cy="36988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pPr fontAlgn="auto">
              <a:spcBef>
                <a:spcPts val="0"/>
              </a:spcBef>
              <a:spcAft>
                <a:spcPts val="0"/>
              </a:spcAft>
              <a:defRPr/>
            </a:pPr>
            <a:r>
              <a:rPr lang="en-US" b="1" dirty="0"/>
              <a:t>(1) </a:t>
            </a:r>
            <a:r>
              <a:rPr lang="en-US" dirty="0"/>
              <a:t>Access point</a:t>
            </a:r>
          </a:p>
        </p:txBody>
      </p:sp>
      <p:cxnSp>
        <p:nvCxnSpPr>
          <p:cNvPr id="16" name="Straight Arrow Connector 15"/>
          <p:cNvCxnSpPr>
            <a:stCxn id="15" idx="3"/>
          </p:cNvCxnSpPr>
          <p:nvPr/>
        </p:nvCxnSpPr>
        <p:spPr>
          <a:xfrm flipV="1">
            <a:off x="6805613" y="2154238"/>
            <a:ext cx="1654175" cy="7413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4530" name="Title 1"/>
          <p:cNvSpPr>
            <a:spLocks noGrp="1"/>
          </p:cNvSpPr>
          <p:nvPr>
            <p:ph type="title"/>
          </p:nvPr>
        </p:nvSpPr>
        <p:spPr>
          <a:xfrm>
            <a:off x="457200" y="50800"/>
            <a:ext cx="8229600" cy="1143000"/>
          </a:xfrm>
        </p:spPr>
        <p:txBody>
          <a:bodyPr/>
          <a:lstStyle/>
          <a:p>
            <a:pPr eaLnBrk="1" hangingPunct="1"/>
            <a:r>
              <a:rPr lang="en-US" sz="2800">
                <a:latin typeface="Rockwell" charset="0"/>
              </a:rPr>
              <a:t>Layout of the circuit</a:t>
            </a:r>
          </a:p>
        </p:txBody>
      </p:sp>
      <p:sp>
        <p:nvSpPr>
          <p:cNvPr id="6453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D824CE5E-8550-F248-A20F-ADB8FED1AC00}" type="slidenum">
              <a:rPr lang="en-US" sz="1400">
                <a:solidFill>
                  <a:srgbClr val="FFFFFF"/>
                </a:solidFill>
                <a:cs typeface="Palatino Linotype" charset="0"/>
              </a:rPr>
              <a:pPr eaLnBrk="1" hangingPunct="1"/>
              <a:t>22</a:t>
            </a:fld>
            <a:endParaRPr lang="en-US" sz="1400">
              <a:solidFill>
                <a:srgbClr val="FFFFFF"/>
              </a:solidFill>
              <a:cs typeface="Palatino Linotype" charset="0"/>
            </a:endParaRPr>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Grp="1" noChangeArrowheads="1"/>
          </p:cNvSpPr>
          <p:nvPr>
            <p:ph type="title"/>
          </p:nvPr>
        </p:nvSpPr>
        <p:spPr>
          <a:xfrm>
            <a:off x="296690" y="0"/>
            <a:ext cx="7556500" cy="1116012"/>
          </a:xfrm>
        </p:spPr>
        <p:txBody>
          <a:bodyPr lIns="64291" tIns="32146" rIns="64291"/>
          <a:lstStyle/>
          <a:p>
            <a:pPr eaLnBrk="1" hangingPunct="1"/>
            <a:r>
              <a:rPr lang="en-US" dirty="0">
                <a:latin typeface="Rockwell" charset="0"/>
              </a:rPr>
              <a:t>‘Ice age’ test</a:t>
            </a:r>
          </a:p>
        </p:txBody>
      </p:sp>
      <p:sp>
        <p:nvSpPr>
          <p:cNvPr id="44034" name="Rectangle 2"/>
          <p:cNvSpPr>
            <a:spLocks noGrp="1" noChangeArrowheads="1"/>
          </p:cNvSpPr>
          <p:nvPr>
            <p:ph type="body" idx="1"/>
          </p:nvPr>
        </p:nvSpPr>
        <p:spPr>
          <a:xfrm>
            <a:off x="223838" y="1966913"/>
            <a:ext cx="8081962" cy="5089525"/>
          </a:xfrm>
        </p:spPr>
        <p:txBody>
          <a:bodyPr lIns="64291" tIns="32146" rIns="64291" bIns="32146"/>
          <a:lstStyle/>
          <a:p>
            <a:pPr eaLnBrk="1" hangingPunct="1">
              <a:buFontTx/>
              <a:buBlip>
                <a:blip r:embed="rId2"/>
              </a:buBlip>
              <a:defRPr/>
            </a:pPr>
            <a:r>
              <a:rPr lang="en-US" dirty="0">
                <a:latin typeface="Rockwell" charset="0"/>
              </a:rPr>
              <a:t>We installed an ‘intercooler’ on the freon line in PP4 (close to SPD)</a:t>
            </a:r>
          </a:p>
          <a:p>
            <a:pPr marL="711200" lvl="1" indent="-342900" eaLnBrk="1" hangingPunct="1">
              <a:defRPr/>
            </a:pPr>
            <a:r>
              <a:rPr lang="en-US" sz="2000" dirty="0">
                <a:latin typeface="Rockwell" charset="0"/>
              </a:rPr>
              <a:t>8 m of plastic pipe in a bucket filled with ice (many thanks to CERN Restaurant #1!)</a:t>
            </a:r>
          </a:p>
          <a:p>
            <a:pPr marL="711200" lvl="1" indent="-342900" eaLnBrk="1" hangingPunct="1">
              <a:defRPr/>
            </a:pPr>
            <a:r>
              <a:rPr lang="en-US" sz="2000" dirty="0">
                <a:latin typeface="Rockwell" charset="0"/>
              </a:rPr>
              <a:t>freon reached ~8 °C in PP4</a:t>
            </a:r>
          </a:p>
          <a:p>
            <a:pPr marL="711200" lvl="1" indent="-342900" eaLnBrk="1" hangingPunct="1">
              <a:defRPr/>
            </a:pPr>
            <a:r>
              <a:rPr lang="en-US" sz="2000" dirty="0">
                <a:latin typeface="Rockwell" charset="0"/>
              </a:rPr>
              <a:t>Test done on 2 sectors (#6 and #5)</a:t>
            </a:r>
          </a:p>
          <a:p>
            <a:pPr eaLnBrk="1" hangingPunct="1">
              <a:defRPr/>
            </a:pPr>
            <a:r>
              <a:rPr lang="en-US" dirty="0" smtClean="0">
                <a:latin typeface="Rockwell" charset="0"/>
              </a:rPr>
              <a:t>Observed:</a:t>
            </a:r>
          </a:p>
          <a:p>
            <a:pPr lvl="1" eaLnBrk="1" hangingPunct="1">
              <a:defRPr/>
            </a:pPr>
            <a:r>
              <a:rPr lang="en-US" dirty="0" smtClean="0">
                <a:latin typeface="Rockwell" charset="0"/>
              </a:rPr>
              <a:t>increase </a:t>
            </a:r>
            <a:r>
              <a:rPr lang="en-US" dirty="0">
                <a:latin typeface="Rockwell" charset="0"/>
              </a:rPr>
              <a:t>of flow in one case (∼50%</a:t>
            </a:r>
            <a:r>
              <a:rPr lang="en-US" dirty="0" smtClean="0">
                <a:latin typeface="Rockwell" charset="0"/>
              </a:rPr>
              <a:t>)</a:t>
            </a:r>
          </a:p>
          <a:p>
            <a:pPr lvl="1" eaLnBrk="1" hangingPunct="1">
              <a:defRPr/>
            </a:pPr>
            <a:r>
              <a:rPr lang="en-US" dirty="0" smtClean="0">
                <a:latin typeface="Rockwell" charset="0"/>
              </a:rPr>
              <a:t>clear </a:t>
            </a:r>
            <a:r>
              <a:rPr lang="en-US" dirty="0">
                <a:latin typeface="Rockwell" charset="0"/>
              </a:rPr>
              <a:t>improvement of </a:t>
            </a:r>
            <a:r>
              <a:rPr lang="en-US" dirty="0" smtClean="0">
                <a:latin typeface="Rockwell" charset="0"/>
              </a:rPr>
              <a:t>performance</a:t>
            </a:r>
          </a:p>
          <a:p>
            <a:pPr lvl="1" eaLnBrk="1" hangingPunct="1">
              <a:defRPr/>
            </a:pPr>
            <a:r>
              <a:rPr lang="en-US" dirty="0" smtClean="0">
                <a:latin typeface="Rockwell" charset="0"/>
              </a:rPr>
              <a:t>in </a:t>
            </a:r>
            <a:r>
              <a:rPr lang="en-US" dirty="0">
                <a:latin typeface="Rockwell" charset="0"/>
              </a:rPr>
              <a:t>both cases 6/7 half-staves recovered !</a:t>
            </a:r>
          </a:p>
        </p:txBody>
      </p:sp>
      <p:sp>
        <p:nvSpPr>
          <p:cNvPr id="4301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82E22587-D920-A842-BFAF-493BBE009AAB}" type="slidenum">
              <a:rPr lang="en-US" sz="1400">
                <a:solidFill>
                  <a:schemeClr val="bg1"/>
                </a:solidFill>
              </a:rPr>
              <a:pPr eaLnBrk="1" hangingPunct="1"/>
              <a:t>23</a:t>
            </a:fld>
            <a:endParaRPr lang="en-US" sz="1400">
              <a:solidFill>
                <a:schemeClr val="bg1"/>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12" descr="Untitled.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408613" y="2854325"/>
            <a:ext cx="3611562" cy="242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6" name="Title 6"/>
          <p:cNvSpPr>
            <a:spLocks noGrp="1"/>
          </p:cNvSpPr>
          <p:nvPr>
            <p:ph type="title"/>
          </p:nvPr>
        </p:nvSpPr>
        <p:spPr>
          <a:xfrm>
            <a:off x="302060" y="-11870"/>
            <a:ext cx="7556500" cy="1116012"/>
          </a:xfrm>
        </p:spPr>
        <p:txBody>
          <a:bodyPr/>
          <a:lstStyle/>
          <a:p>
            <a:pPr eaLnBrk="1" hangingPunct="1"/>
            <a:r>
              <a:rPr lang="it-IT" dirty="0" err="1">
                <a:latin typeface="Rockwell" charset="0"/>
              </a:rPr>
              <a:t>Measurement</a:t>
            </a:r>
            <a:r>
              <a:rPr lang="it-IT" dirty="0">
                <a:latin typeface="Rockwell" charset="0"/>
              </a:rPr>
              <a:t> of flow</a:t>
            </a:r>
          </a:p>
        </p:txBody>
      </p:sp>
      <p:pic>
        <p:nvPicPr>
          <p:cNvPr id="47107"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3050" y="2003425"/>
            <a:ext cx="5108575" cy="38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8" name="Content Placeholder 2"/>
          <p:cNvSpPr txBox="1">
            <a:spLocks/>
          </p:cNvSpPr>
          <p:nvPr/>
        </p:nvSpPr>
        <p:spPr bwMode="auto">
          <a:xfrm>
            <a:off x="1600200" y="6096000"/>
            <a:ext cx="6400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47688" indent="-411163"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algn="ctr" eaLnBrk="1" hangingPunct="1">
              <a:spcBef>
                <a:spcPct val="20000"/>
              </a:spcBef>
              <a:buClr>
                <a:srgbClr val="000000"/>
              </a:buClr>
              <a:buSzPct val="65000"/>
            </a:pPr>
            <a:r>
              <a:rPr lang="it-IT" sz="1800">
                <a:latin typeface="Lucida Sans" charset="0"/>
              </a:rPr>
              <a:t>Very low flow rate in sectors 7 and 9; </a:t>
            </a:r>
          </a:p>
        </p:txBody>
      </p:sp>
      <p:cxnSp>
        <p:nvCxnSpPr>
          <p:cNvPr id="6" name="Straight Arrow Connector 5"/>
          <p:cNvCxnSpPr>
            <a:stCxn id="47108" idx="0"/>
          </p:cNvCxnSpPr>
          <p:nvPr/>
        </p:nvCxnSpPr>
        <p:spPr>
          <a:xfrm rot="16200000" flipV="1">
            <a:off x="3723481" y="5018882"/>
            <a:ext cx="1114425" cy="103981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110" name="TextBox 10"/>
          <p:cNvSpPr txBox="1">
            <a:spLocks noChangeArrowheads="1"/>
          </p:cNvSpPr>
          <p:nvPr/>
        </p:nvSpPr>
        <p:spPr bwMode="auto">
          <a:xfrm>
            <a:off x="5905500" y="2332038"/>
            <a:ext cx="2781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800"/>
              <a:t>Reynold’</a:t>
            </a:r>
            <a:r>
              <a:rPr lang="it-IT" altLang="ja-JP" sz="1800"/>
              <a:t>s number  vs. pressure</a:t>
            </a:r>
            <a:endParaRPr lang="it-IT" sz="1800"/>
          </a:p>
        </p:txBody>
      </p:sp>
      <p:sp>
        <p:nvSpPr>
          <p:cNvPr id="47111" name="TextBox 11"/>
          <p:cNvSpPr txBox="1">
            <a:spLocks noChangeArrowheads="1"/>
          </p:cNvSpPr>
          <p:nvPr/>
        </p:nvSpPr>
        <p:spPr bwMode="auto">
          <a:xfrm>
            <a:off x="5905500" y="3205163"/>
            <a:ext cx="608013" cy="368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800"/>
              <a:t>2300</a:t>
            </a:r>
          </a:p>
        </p:txBody>
      </p:sp>
      <p:sp>
        <p:nvSpPr>
          <p:cNvPr id="471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AF10E214-AABA-D546-96F6-D227F37CDEF1}" type="slidenum">
              <a:rPr lang="en-US" sz="1400">
                <a:solidFill>
                  <a:schemeClr val="bg1"/>
                </a:solidFill>
              </a:rPr>
              <a:pPr eaLnBrk="1" hangingPunct="1"/>
              <a:t>24</a:t>
            </a:fld>
            <a:endParaRPr lang="en-US" sz="140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29" name="Object 2"/>
          <p:cNvGraphicFramePr>
            <a:graphicFrameLocks noChangeAspect="1"/>
          </p:cNvGraphicFramePr>
          <p:nvPr/>
        </p:nvGraphicFramePr>
        <p:xfrm>
          <a:off x="152400" y="782638"/>
          <a:ext cx="8229600" cy="6075362"/>
        </p:xfrm>
        <a:graphic>
          <a:graphicData uri="http://schemas.openxmlformats.org/presentationml/2006/ole">
            <mc:AlternateContent xmlns:mc="http://schemas.openxmlformats.org/markup-compatibility/2006">
              <mc:Choice xmlns:v="urn:schemas-microsoft-com:vml" Requires="v">
                <p:oleObj spid="_x0000_s48218" name="Photo Editor Photo" r:id="rId3" imgW="8405588" imgH="6591871" progId="">
                  <p:embed/>
                </p:oleObj>
              </mc:Choice>
              <mc:Fallback>
                <p:oleObj name="Photo Editor Photo" r:id="rId3" imgW="8405588" imgH="6591871" progId="">
                  <p:embed/>
                  <p:pic>
                    <p:nvPicPr>
                      <p:cNvPr id="0" name="Object 2"/>
                      <p:cNvPicPr>
                        <a:picLocks noChangeAspect="1" noChangeArrowheads="1"/>
                      </p:cNvPicPr>
                      <p:nvPr/>
                    </p:nvPicPr>
                    <p:blipFill>
                      <a:blip r:embed="rId4">
                        <a:lum bright="20000"/>
                        <a:extLst>
                          <a:ext uri="{28A0092B-C50C-407E-A947-70E740481C1C}">
                            <a14:useLocalDpi xmlns:a14="http://schemas.microsoft.com/office/drawing/2010/main" val="0"/>
                          </a:ext>
                        </a:extLst>
                      </a:blip>
                      <a:srcRect l="1631" t="4161" r="7616" b="2774"/>
                      <a:stretch>
                        <a:fillRect/>
                      </a:stretch>
                    </p:blipFill>
                    <p:spPr bwMode="auto">
                      <a:xfrm>
                        <a:off x="152400" y="782638"/>
                        <a:ext cx="8229600" cy="607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8130" name="Picture 4" descr="CoolingPlant"/>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681913" y="5475288"/>
            <a:ext cx="1400175" cy="117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txBox="1">
            <a:spLocks/>
          </p:cNvSpPr>
          <p:nvPr/>
        </p:nvSpPr>
        <p:spPr bwMode="auto">
          <a:xfrm>
            <a:off x="33338" y="0"/>
            <a:ext cx="7772400" cy="681038"/>
          </a:xfrm>
          <a:prstGeom prst="rect">
            <a:avLst/>
          </a:prstGeom>
          <a:noFill/>
          <a:ln w="9525">
            <a:noFill/>
            <a:miter lim="800000"/>
            <a:headEnd/>
            <a:tailEnd/>
          </a:ln>
        </p:spPr>
        <p:txBody>
          <a:bodyPr bIns="91440" anchor="b"/>
          <a:lstStyle/>
          <a:p>
            <a:pPr defTabSz="914400">
              <a:defRPr/>
            </a:pPr>
            <a:r>
              <a:rPr lang="it-IT" sz="3600" dirty="0" err="1">
                <a:solidFill>
                  <a:schemeClr val="accent1"/>
                </a:solidFill>
                <a:latin typeface="+mj-lt"/>
                <a:ea typeface="ＭＳ Ｐゴシック" charset="-128"/>
                <a:cs typeface="+mj-cs"/>
              </a:rPr>
              <a:t>Pipes</a:t>
            </a:r>
            <a:r>
              <a:rPr lang="it-IT" sz="3600" dirty="0">
                <a:solidFill>
                  <a:schemeClr val="accent1"/>
                </a:solidFill>
                <a:latin typeface="+mj-lt"/>
                <a:ea typeface="ＭＳ Ｐゴシック" charset="-128"/>
                <a:cs typeface="+mj-cs"/>
              </a:rPr>
              <a:t> New </a:t>
            </a:r>
            <a:r>
              <a:rPr lang="it-IT" sz="3600" dirty="0" err="1">
                <a:solidFill>
                  <a:schemeClr val="accent1"/>
                </a:solidFill>
                <a:latin typeface="+mj-lt"/>
                <a:ea typeface="ＭＳ Ｐゴシック" charset="-128"/>
                <a:cs typeface="+mj-cs"/>
              </a:rPr>
              <a:t>routing</a:t>
            </a:r>
            <a:r>
              <a:rPr lang="it-IT" sz="3600" dirty="0">
                <a:solidFill>
                  <a:schemeClr val="accent1"/>
                </a:solidFill>
                <a:latin typeface="+mj-lt"/>
                <a:ea typeface="ＭＳ Ｐゴシック" charset="-128"/>
                <a:cs typeface="+mj-cs"/>
              </a:rPr>
              <a:t> (</a:t>
            </a:r>
            <a:r>
              <a:rPr lang="it-IT" sz="3600" dirty="0" err="1">
                <a:solidFill>
                  <a:schemeClr val="accent1"/>
                </a:solidFill>
                <a:latin typeface="+mj-lt"/>
                <a:ea typeface="ＭＳ Ｐゴシック" charset="-128"/>
                <a:cs typeface="+mj-cs"/>
              </a:rPr>
              <a:t>Symmetric</a:t>
            </a:r>
            <a:r>
              <a:rPr lang="it-IT" sz="3600" dirty="0">
                <a:solidFill>
                  <a:schemeClr val="accent1"/>
                </a:solidFill>
                <a:latin typeface="+mj-lt"/>
                <a:ea typeface="ＭＳ Ｐゴシック" charset="-128"/>
                <a:cs typeface="+mj-cs"/>
              </a:rPr>
              <a:t> </a:t>
            </a:r>
            <a:r>
              <a:rPr lang="it-IT" sz="3600" dirty="0" err="1">
                <a:solidFill>
                  <a:schemeClr val="accent1"/>
                </a:solidFill>
                <a:latin typeface="+mj-lt"/>
                <a:ea typeface="ＭＳ Ｐゴシック" charset="-128"/>
                <a:cs typeface="+mj-cs"/>
              </a:rPr>
              <a:t>inlet</a:t>
            </a:r>
            <a:r>
              <a:rPr lang="it-IT" sz="3600" dirty="0">
                <a:solidFill>
                  <a:schemeClr val="accent1"/>
                </a:solidFill>
                <a:latin typeface="+mj-lt"/>
                <a:ea typeface="ＭＳ Ｐゴシック" charset="-128"/>
                <a:cs typeface="+mj-cs"/>
              </a:rPr>
              <a:t>)</a:t>
            </a:r>
          </a:p>
        </p:txBody>
      </p:sp>
      <p:sp>
        <p:nvSpPr>
          <p:cNvPr id="48132" name="TextBox 8"/>
          <p:cNvSpPr txBox="1">
            <a:spLocks noChangeArrowheads="1"/>
          </p:cNvSpPr>
          <p:nvPr/>
        </p:nvSpPr>
        <p:spPr bwMode="auto">
          <a:xfrm>
            <a:off x="36513" y="6288088"/>
            <a:ext cx="242093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800">
                <a:latin typeface="Calibri" charset="0"/>
              </a:rPr>
              <a:t>View from A side (front)</a:t>
            </a:r>
          </a:p>
        </p:txBody>
      </p:sp>
      <p:sp>
        <p:nvSpPr>
          <p:cNvPr id="48133" name="TextBox 9"/>
          <p:cNvSpPr txBox="1">
            <a:spLocks noChangeArrowheads="1"/>
          </p:cNvSpPr>
          <p:nvPr/>
        </p:nvSpPr>
        <p:spPr bwMode="auto">
          <a:xfrm>
            <a:off x="8294688" y="1308100"/>
            <a:ext cx="784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800">
                <a:latin typeface="Calibri" charset="0"/>
              </a:rPr>
              <a:t>side ‘I’</a:t>
            </a:r>
          </a:p>
        </p:txBody>
      </p:sp>
      <p:sp>
        <p:nvSpPr>
          <p:cNvPr id="48134" name="TextBox 11"/>
          <p:cNvSpPr txBox="1">
            <a:spLocks noChangeArrowheads="1"/>
          </p:cNvSpPr>
          <p:nvPr/>
        </p:nvSpPr>
        <p:spPr bwMode="auto">
          <a:xfrm>
            <a:off x="36513" y="1195388"/>
            <a:ext cx="8778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800">
                <a:latin typeface="Calibri" charset="0"/>
              </a:rPr>
              <a:t>side ‘O’</a:t>
            </a:r>
          </a:p>
        </p:txBody>
      </p:sp>
      <p:sp>
        <p:nvSpPr>
          <p:cNvPr id="48135" name="Line 12"/>
          <p:cNvSpPr>
            <a:spLocks noChangeShapeType="1"/>
          </p:cNvSpPr>
          <p:nvPr/>
        </p:nvSpPr>
        <p:spPr bwMode="auto">
          <a:xfrm flipV="1">
            <a:off x="8245475" y="5181600"/>
            <a:ext cx="0" cy="241300"/>
          </a:xfrm>
          <a:prstGeom prst="line">
            <a:avLst/>
          </a:prstGeom>
          <a:noFill/>
          <a:ln w="28575">
            <a:solidFill>
              <a:srgbClr val="0066FF"/>
            </a:solidFill>
            <a:round/>
            <a:headEn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48136" name="Line 13"/>
          <p:cNvSpPr>
            <a:spLocks noChangeShapeType="1"/>
          </p:cNvSpPr>
          <p:nvPr/>
        </p:nvSpPr>
        <p:spPr bwMode="auto">
          <a:xfrm>
            <a:off x="4273550" y="5181600"/>
            <a:ext cx="3971925" cy="0"/>
          </a:xfrm>
          <a:prstGeom prst="line">
            <a:avLst/>
          </a:prstGeom>
          <a:noFill/>
          <a:ln w="28575">
            <a:solidFill>
              <a:srgbClr val="0066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37" name="Line 19"/>
          <p:cNvSpPr>
            <a:spLocks noChangeShapeType="1"/>
          </p:cNvSpPr>
          <p:nvPr/>
        </p:nvSpPr>
        <p:spPr bwMode="auto">
          <a:xfrm>
            <a:off x="2755900" y="4654550"/>
            <a:ext cx="3044825" cy="0"/>
          </a:xfrm>
          <a:prstGeom prst="line">
            <a:avLst/>
          </a:prstGeom>
          <a:noFill/>
          <a:ln w="28575">
            <a:solidFill>
              <a:srgbClr val="0066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38" name="Line 20"/>
          <p:cNvSpPr>
            <a:spLocks noChangeShapeType="1"/>
          </p:cNvSpPr>
          <p:nvPr/>
        </p:nvSpPr>
        <p:spPr bwMode="auto">
          <a:xfrm flipV="1">
            <a:off x="5788025" y="3697288"/>
            <a:ext cx="12700" cy="957262"/>
          </a:xfrm>
          <a:prstGeom prst="line">
            <a:avLst/>
          </a:prstGeom>
          <a:noFill/>
          <a:ln w="28575">
            <a:solidFill>
              <a:srgbClr val="0066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39" name="Rectangle 22"/>
          <p:cNvSpPr>
            <a:spLocks noChangeArrowheads="1"/>
          </p:cNvSpPr>
          <p:nvPr/>
        </p:nvSpPr>
        <p:spPr bwMode="auto">
          <a:xfrm>
            <a:off x="3071813" y="3333750"/>
            <a:ext cx="206375" cy="652463"/>
          </a:xfrm>
          <a:prstGeom prst="rect">
            <a:avLst/>
          </a:prstGeom>
          <a:solidFill>
            <a:srgbClr val="FFFFFF"/>
          </a:solidFill>
          <a:ln w="9525">
            <a:solidFill>
              <a:schemeClr val="tx1"/>
            </a:solidFill>
            <a:miter lim="800000"/>
            <a:headEnd/>
            <a:tailEnd/>
          </a:ln>
        </p:spPr>
        <p:txBody>
          <a:bodyPr wrap="none" anchor="ctr"/>
          <a:lstStyle/>
          <a:p>
            <a:pPr algn="ctr"/>
            <a:endParaRPr lang="it-IT" dirty="0"/>
          </a:p>
        </p:txBody>
      </p:sp>
      <p:sp>
        <p:nvSpPr>
          <p:cNvPr id="48140" name="Text Box 29"/>
          <p:cNvSpPr txBox="1">
            <a:spLocks noChangeArrowheads="1"/>
          </p:cNvSpPr>
          <p:nvPr/>
        </p:nvSpPr>
        <p:spPr bwMode="auto">
          <a:xfrm>
            <a:off x="3071813" y="3436938"/>
            <a:ext cx="296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defTabSz="914400" eaLnBrk="1" hangingPunct="1">
              <a:spcBef>
                <a:spcPct val="50000"/>
              </a:spcBef>
            </a:pPr>
            <a:r>
              <a:rPr lang="it-IT" sz="800" b="1"/>
              <a:t>5HX</a:t>
            </a:r>
          </a:p>
        </p:txBody>
      </p:sp>
      <p:sp>
        <p:nvSpPr>
          <p:cNvPr id="48141" name="Text Box 35"/>
          <p:cNvSpPr txBox="1">
            <a:spLocks noChangeArrowheads="1"/>
          </p:cNvSpPr>
          <p:nvPr/>
        </p:nvSpPr>
        <p:spPr bwMode="auto">
          <a:xfrm>
            <a:off x="6423025" y="4876800"/>
            <a:ext cx="13858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spcBef>
                <a:spcPct val="50000"/>
              </a:spcBef>
            </a:pPr>
            <a:r>
              <a:rPr lang="it-IT" sz="1400" b="1">
                <a:solidFill>
                  <a:srgbClr val="0066FF"/>
                </a:solidFill>
              </a:rPr>
              <a:t>10 New pipes</a:t>
            </a:r>
          </a:p>
        </p:txBody>
      </p:sp>
      <p:sp>
        <p:nvSpPr>
          <p:cNvPr id="48142" name="Line 23"/>
          <p:cNvSpPr>
            <a:spLocks noChangeShapeType="1"/>
          </p:cNvSpPr>
          <p:nvPr/>
        </p:nvSpPr>
        <p:spPr bwMode="auto">
          <a:xfrm>
            <a:off x="2755900" y="3708400"/>
            <a:ext cx="357188" cy="0"/>
          </a:xfrm>
          <a:prstGeom prst="line">
            <a:avLst/>
          </a:prstGeom>
          <a:noFill/>
          <a:ln w="28575">
            <a:solidFill>
              <a:srgbClr val="0066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43" name="Line 25"/>
          <p:cNvSpPr>
            <a:spLocks noChangeShapeType="1"/>
          </p:cNvSpPr>
          <p:nvPr/>
        </p:nvSpPr>
        <p:spPr bwMode="auto">
          <a:xfrm flipH="1">
            <a:off x="5419725" y="3697288"/>
            <a:ext cx="368300" cy="0"/>
          </a:xfrm>
          <a:prstGeom prst="line">
            <a:avLst/>
          </a:prstGeom>
          <a:noFill/>
          <a:ln w="28575">
            <a:solidFill>
              <a:srgbClr val="0066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44" name="Line 20"/>
          <p:cNvSpPr>
            <a:spLocks noChangeShapeType="1"/>
          </p:cNvSpPr>
          <p:nvPr/>
        </p:nvSpPr>
        <p:spPr bwMode="auto">
          <a:xfrm flipV="1">
            <a:off x="2755900" y="3759200"/>
            <a:ext cx="0" cy="895350"/>
          </a:xfrm>
          <a:prstGeom prst="line">
            <a:avLst/>
          </a:prstGeom>
          <a:noFill/>
          <a:ln w="28575">
            <a:solidFill>
              <a:srgbClr val="0066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45" name="Line 20"/>
          <p:cNvSpPr>
            <a:spLocks noChangeShapeType="1"/>
          </p:cNvSpPr>
          <p:nvPr/>
        </p:nvSpPr>
        <p:spPr bwMode="auto">
          <a:xfrm flipV="1">
            <a:off x="4273550" y="4654550"/>
            <a:ext cx="0" cy="527050"/>
          </a:xfrm>
          <a:prstGeom prst="line">
            <a:avLst/>
          </a:prstGeom>
          <a:noFill/>
          <a:ln w="28575">
            <a:solidFill>
              <a:srgbClr val="0066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48" name="Line 23"/>
          <p:cNvSpPr>
            <a:spLocks noChangeShapeType="1"/>
          </p:cNvSpPr>
          <p:nvPr/>
        </p:nvSpPr>
        <p:spPr bwMode="auto">
          <a:xfrm>
            <a:off x="3309938" y="3708400"/>
            <a:ext cx="357187" cy="0"/>
          </a:xfrm>
          <a:prstGeom prst="line">
            <a:avLst/>
          </a:prstGeom>
          <a:noFill/>
          <a:ln w="28575">
            <a:solidFill>
              <a:srgbClr val="005DA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49" name="Line 25"/>
          <p:cNvSpPr>
            <a:spLocks noChangeShapeType="1"/>
          </p:cNvSpPr>
          <p:nvPr/>
        </p:nvSpPr>
        <p:spPr bwMode="auto">
          <a:xfrm flipH="1">
            <a:off x="4852988" y="3708400"/>
            <a:ext cx="369887" cy="0"/>
          </a:xfrm>
          <a:prstGeom prst="line">
            <a:avLst/>
          </a:prstGeom>
          <a:noFill/>
          <a:ln w="28575">
            <a:solidFill>
              <a:srgbClr val="005DA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50" name="TextBox 11"/>
          <p:cNvSpPr txBox="1">
            <a:spLocks noChangeArrowheads="1"/>
          </p:cNvSpPr>
          <p:nvPr/>
        </p:nvSpPr>
        <p:spPr bwMode="auto">
          <a:xfrm>
            <a:off x="7121525" y="5181600"/>
            <a:ext cx="703263" cy="30797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400">
                <a:latin typeface="Times New Roman" charset="0"/>
                <a:cs typeface="Times New Roman" charset="0"/>
              </a:rPr>
              <a:t>~ </a:t>
            </a:r>
            <a:r>
              <a:rPr lang="it-IT" sz="1400">
                <a:latin typeface="Calibri" charset="0"/>
              </a:rPr>
              <a:t>10 ˚C</a:t>
            </a:r>
          </a:p>
        </p:txBody>
      </p:sp>
      <p:sp>
        <p:nvSpPr>
          <p:cNvPr id="48151" name="TextBox 11"/>
          <p:cNvSpPr txBox="1">
            <a:spLocks noChangeArrowheads="1"/>
          </p:cNvSpPr>
          <p:nvPr/>
        </p:nvSpPr>
        <p:spPr bwMode="auto">
          <a:xfrm>
            <a:off x="5842000" y="3735388"/>
            <a:ext cx="593725" cy="261937"/>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100">
                <a:latin typeface="Times New Roman" charset="0"/>
                <a:cs typeface="Times New Roman" charset="0"/>
              </a:rPr>
              <a:t>~ </a:t>
            </a:r>
            <a:r>
              <a:rPr lang="it-IT" sz="1100">
                <a:latin typeface="Calibri" charset="0"/>
              </a:rPr>
              <a:t>20 ˚C</a:t>
            </a:r>
          </a:p>
        </p:txBody>
      </p:sp>
      <p:sp>
        <p:nvSpPr>
          <p:cNvPr id="48152" name="TextBox 11"/>
          <p:cNvSpPr txBox="1">
            <a:spLocks noChangeArrowheads="1"/>
          </p:cNvSpPr>
          <p:nvPr/>
        </p:nvSpPr>
        <p:spPr bwMode="auto">
          <a:xfrm>
            <a:off x="2125663" y="3735388"/>
            <a:ext cx="593725" cy="261937"/>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100">
                <a:latin typeface="Times New Roman" charset="0"/>
                <a:cs typeface="Times New Roman" charset="0"/>
              </a:rPr>
              <a:t>~ </a:t>
            </a:r>
            <a:r>
              <a:rPr lang="it-IT" sz="1100">
                <a:latin typeface="Calibri" charset="0"/>
              </a:rPr>
              <a:t>20 ˚C</a:t>
            </a:r>
          </a:p>
        </p:txBody>
      </p:sp>
      <p:sp>
        <p:nvSpPr>
          <p:cNvPr id="48153" name="TextBox 11"/>
          <p:cNvSpPr txBox="1">
            <a:spLocks noChangeArrowheads="1"/>
          </p:cNvSpPr>
          <p:nvPr/>
        </p:nvSpPr>
        <p:spPr bwMode="auto">
          <a:xfrm>
            <a:off x="4573588" y="3287713"/>
            <a:ext cx="630237" cy="27622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200">
                <a:latin typeface="Times New Roman" charset="0"/>
                <a:cs typeface="Times New Roman" charset="0"/>
              </a:rPr>
              <a:t>~ </a:t>
            </a:r>
            <a:r>
              <a:rPr lang="it-IT" sz="1200">
                <a:latin typeface="Calibri" charset="0"/>
              </a:rPr>
              <a:t>10 ˚C</a:t>
            </a:r>
          </a:p>
        </p:txBody>
      </p:sp>
      <p:sp>
        <p:nvSpPr>
          <p:cNvPr id="48154" name="TextBox 11"/>
          <p:cNvSpPr txBox="1">
            <a:spLocks noChangeArrowheads="1"/>
          </p:cNvSpPr>
          <p:nvPr/>
        </p:nvSpPr>
        <p:spPr bwMode="auto">
          <a:xfrm>
            <a:off x="3351213" y="3308350"/>
            <a:ext cx="630237" cy="27622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200">
                <a:latin typeface="Times New Roman" charset="0"/>
                <a:cs typeface="Times New Roman" charset="0"/>
              </a:rPr>
              <a:t>~ </a:t>
            </a:r>
            <a:r>
              <a:rPr lang="it-IT" sz="1200">
                <a:latin typeface="Calibri" charset="0"/>
              </a:rPr>
              <a:t>10 ˚C</a:t>
            </a:r>
          </a:p>
        </p:txBody>
      </p:sp>
      <p:sp>
        <p:nvSpPr>
          <p:cNvPr id="48155" name="Rectangle 28"/>
          <p:cNvSpPr>
            <a:spLocks noChangeArrowheads="1"/>
          </p:cNvSpPr>
          <p:nvPr/>
        </p:nvSpPr>
        <p:spPr bwMode="auto">
          <a:xfrm>
            <a:off x="3130550" y="4376738"/>
            <a:ext cx="800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it-IT" sz="1400" b="1">
                <a:solidFill>
                  <a:srgbClr val="0066FF"/>
                </a:solidFill>
              </a:rPr>
              <a:t>5 pipes</a:t>
            </a:r>
            <a:endParaRPr lang="en-US" sz="1400"/>
          </a:p>
        </p:txBody>
      </p:sp>
      <p:sp>
        <p:nvSpPr>
          <p:cNvPr id="48156" name="Rectangle 29"/>
          <p:cNvSpPr>
            <a:spLocks noChangeArrowheads="1"/>
          </p:cNvSpPr>
          <p:nvPr/>
        </p:nvSpPr>
        <p:spPr bwMode="auto">
          <a:xfrm>
            <a:off x="4822825" y="4376738"/>
            <a:ext cx="800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it-IT" sz="1400" b="1">
                <a:solidFill>
                  <a:srgbClr val="0066FF"/>
                </a:solidFill>
              </a:rPr>
              <a:t>5 pipes</a:t>
            </a:r>
            <a:endParaRPr lang="en-US" sz="1400"/>
          </a:p>
        </p:txBody>
      </p:sp>
      <p:pic>
        <p:nvPicPr>
          <p:cNvPr id="48157" name="Picture 8" descr="Map-01-sep-08.jpg"/>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3919538" y="3333750"/>
            <a:ext cx="715962"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58" name="TextBox 11"/>
          <p:cNvSpPr txBox="1">
            <a:spLocks noChangeArrowheads="1"/>
          </p:cNvSpPr>
          <p:nvPr/>
        </p:nvSpPr>
        <p:spPr bwMode="auto">
          <a:xfrm>
            <a:off x="7864475" y="4911725"/>
            <a:ext cx="11096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400">
                <a:latin typeface="Calibri" charset="0"/>
              </a:rPr>
              <a:t>Flow </a:t>
            </a:r>
            <a:r>
              <a:rPr lang="it-IT" sz="1400">
                <a:latin typeface="Times New Roman" charset="0"/>
                <a:cs typeface="Times New Roman" charset="0"/>
              </a:rPr>
              <a:t>~</a:t>
            </a:r>
            <a:r>
              <a:rPr lang="it-IT" sz="1400">
                <a:latin typeface="Calibri" charset="0"/>
              </a:rPr>
              <a:t>16 g/s</a:t>
            </a:r>
          </a:p>
        </p:txBody>
      </p:sp>
      <p:sp>
        <p:nvSpPr>
          <p:cNvPr id="4815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840B455B-C3B8-094D-8B5D-A1A1E3E8E970}" type="slidenum">
              <a:rPr lang="en-US" sz="1400">
                <a:solidFill>
                  <a:schemeClr val="bg1"/>
                </a:solidFill>
              </a:rPr>
              <a:pPr eaLnBrk="1" hangingPunct="1"/>
              <a:t>25</a:t>
            </a:fld>
            <a:endParaRPr lang="en-US" sz="1400">
              <a:solidFill>
                <a:schemeClr val="bg1"/>
              </a:solidFill>
            </a:endParaRPr>
          </a:p>
        </p:txBody>
      </p:sp>
      <p:sp>
        <p:nvSpPr>
          <p:cNvPr id="34" name="Rectangle 22"/>
          <p:cNvSpPr>
            <a:spLocks noChangeArrowheads="1"/>
          </p:cNvSpPr>
          <p:nvPr/>
        </p:nvSpPr>
        <p:spPr bwMode="auto">
          <a:xfrm>
            <a:off x="5230243" y="3331840"/>
            <a:ext cx="206375" cy="652463"/>
          </a:xfrm>
          <a:prstGeom prst="rect">
            <a:avLst/>
          </a:prstGeom>
          <a:solidFill>
            <a:srgbClr val="FFFFFF"/>
          </a:solidFill>
          <a:ln w="9525">
            <a:solidFill>
              <a:schemeClr val="tx1"/>
            </a:solidFill>
            <a:miter lim="800000"/>
            <a:headEnd/>
            <a:tailEnd/>
          </a:ln>
        </p:spPr>
        <p:txBody>
          <a:bodyPr wrap="none" anchor="ctr"/>
          <a:lstStyle/>
          <a:p>
            <a:pPr algn="ctr"/>
            <a:endParaRPr lang="it-IT" dirty="0"/>
          </a:p>
        </p:txBody>
      </p:sp>
      <p:sp>
        <p:nvSpPr>
          <p:cNvPr id="35" name="Text Box 29"/>
          <p:cNvSpPr txBox="1">
            <a:spLocks noChangeArrowheads="1"/>
          </p:cNvSpPr>
          <p:nvPr/>
        </p:nvSpPr>
        <p:spPr bwMode="auto">
          <a:xfrm>
            <a:off x="5230243" y="3435028"/>
            <a:ext cx="296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defTabSz="914400" eaLnBrk="1" hangingPunct="1">
              <a:spcBef>
                <a:spcPct val="50000"/>
              </a:spcBef>
            </a:pPr>
            <a:r>
              <a:rPr lang="it-IT" sz="800" b="1"/>
              <a:t>5HX</a:t>
            </a:r>
          </a:p>
        </p:txBody>
      </p: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4"/>
          <p:cNvSpPr txBox="1">
            <a:spLocks noChangeArrowheads="1"/>
          </p:cNvSpPr>
          <p:nvPr/>
        </p:nvSpPr>
        <p:spPr bwMode="auto">
          <a:xfrm>
            <a:off x="6481763" y="141763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170363" eaLnBrk="0" hangingPunct="0">
              <a:defRPr sz="2400">
                <a:solidFill>
                  <a:schemeClr val="tx1"/>
                </a:solidFill>
                <a:latin typeface="Palatino Linotype" charset="0"/>
                <a:ea typeface="ＭＳ Ｐゴシック" charset="0"/>
                <a:cs typeface="ＭＳ Ｐゴシック" charset="0"/>
              </a:defRPr>
            </a:lvl1pPr>
            <a:lvl2pPr marL="742950" indent="-285750" defTabSz="4170363" eaLnBrk="0" hangingPunct="0">
              <a:defRPr sz="2400">
                <a:solidFill>
                  <a:schemeClr val="tx1"/>
                </a:solidFill>
                <a:latin typeface="Palatino Linotype" charset="0"/>
                <a:ea typeface="ＭＳ Ｐゴシック" charset="0"/>
              </a:defRPr>
            </a:lvl2pPr>
            <a:lvl3pPr marL="1143000" indent="-228600" defTabSz="4170363" eaLnBrk="0" hangingPunct="0">
              <a:defRPr sz="2400">
                <a:solidFill>
                  <a:schemeClr val="tx1"/>
                </a:solidFill>
                <a:latin typeface="Palatino Linotype" charset="0"/>
                <a:ea typeface="ＭＳ Ｐゴシック" charset="0"/>
              </a:defRPr>
            </a:lvl3pPr>
            <a:lvl4pPr marL="1600200" indent="-228600" defTabSz="4170363" eaLnBrk="0" hangingPunct="0">
              <a:defRPr sz="2400">
                <a:solidFill>
                  <a:schemeClr val="tx1"/>
                </a:solidFill>
                <a:latin typeface="Palatino Linotype" charset="0"/>
                <a:ea typeface="ＭＳ Ｐゴシック" charset="0"/>
              </a:defRPr>
            </a:lvl4pPr>
            <a:lvl5pPr marL="2057400" indent="-228600" defTabSz="4170363" eaLnBrk="0" hangingPunct="0">
              <a:defRPr sz="2400">
                <a:solidFill>
                  <a:schemeClr val="tx1"/>
                </a:solidFill>
                <a:latin typeface="Palatino Linotype" charset="0"/>
                <a:ea typeface="ＭＳ Ｐゴシック" charset="0"/>
              </a:defRPr>
            </a:lvl5pPr>
            <a:lvl6pPr marL="2514600" indent="-228600" defTabSz="4170363"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defTabSz="4170363"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defTabSz="4170363"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defTabSz="4170363"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endParaRPr lang="it-IT" sz="1400">
              <a:latin typeface="Comic Sans MS" charset="0"/>
            </a:endParaRPr>
          </a:p>
        </p:txBody>
      </p:sp>
      <p:pic>
        <p:nvPicPr>
          <p:cNvPr id="26626" name="Picture 5" descr="Picture3.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0" y="0"/>
            <a:ext cx="9144000" cy="531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7" name="Picture 4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96000" y="4495800"/>
            <a:ext cx="3048000" cy="2297113"/>
          </a:xfrm>
          <a:prstGeom prst="rect">
            <a:avLst/>
          </a:prstGeom>
          <a:noFill/>
          <a:ln w="22225">
            <a:solidFill>
              <a:srgbClr val="FFFF00"/>
            </a:solidFill>
            <a:miter lim="800000"/>
            <a:headEnd/>
            <a:tailEnd/>
          </a:ln>
          <a:extLst>
            <a:ext uri="{909E8E84-426E-40dd-AFC4-6F175D3DCCD1}">
              <a14:hiddenFill xmlns:a14="http://schemas.microsoft.com/office/drawing/2010/main">
                <a:solidFill>
                  <a:srgbClr val="FFFFFF"/>
                </a:solidFill>
              </a14:hiddenFill>
            </a:ext>
          </a:extLst>
        </p:spPr>
      </p:pic>
      <p:cxnSp>
        <p:nvCxnSpPr>
          <p:cNvPr id="26628" name="Straight Arrow Connector 20"/>
          <p:cNvCxnSpPr>
            <a:cxnSpLocks noChangeShapeType="1"/>
          </p:cNvCxnSpPr>
          <p:nvPr/>
        </p:nvCxnSpPr>
        <p:spPr bwMode="auto">
          <a:xfrm>
            <a:off x="4038600" y="2286000"/>
            <a:ext cx="3581400" cy="2198688"/>
          </a:xfrm>
          <a:prstGeom prst="straightConnector1">
            <a:avLst/>
          </a:prstGeom>
          <a:noFill/>
          <a:ln w="19050">
            <a:solidFill>
              <a:srgbClr val="F20000"/>
            </a:solidFill>
            <a:round/>
            <a:headEnd/>
            <a:tailEnd type="arrow" w="med" len="med"/>
          </a:ln>
          <a:extLst>
            <a:ext uri="{909E8E84-426E-40dd-AFC4-6F175D3DCCD1}">
              <a14:hiddenFill xmlns:a14="http://schemas.microsoft.com/office/drawing/2010/main">
                <a:noFill/>
              </a14:hiddenFill>
            </a:ext>
          </a:extLst>
        </p:spPr>
      </p:cxnSp>
      <p:sp>
        <p:nvSpPr>
          <p:cNvPr id="26629" name="Text Box 8"/>
          <p:cNvSpPr txBox="1">
            <a:spLocks noChangeArrowheads="1"/>
          </p:cNvSpPr>
          <p:nvPr/>
        </p:nvSpPr>
        <p:spPr bwMode="auto">
          <a:xfrm>
            <a:off x="6781800" y="76200"/>
            <a:ext cx="2290763" cy="628650"/>
          </a:xfrm>
          <a:prstGeom prst="rect">
            <a:avLst/>
          </a:prstGeom>
          <a:solidFill>
            <a:srgbClr val="FFFA19"/>
          </a:solidFill>
          <a:ln w="22225">
            <a:solidFill>
              <a:schemeClr val="tx1"/>
            </a:solidFill>
            <a:miter lim="800000"/>
            <a:headEnd/>
            <a:tailEnd/>
          </a:ln>
        </p:spPr>
        <p:txBody>
          <a:bodyPr wrap="none" lIns="92075" tIns="46038" rIns="92075" bIns="46038">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defTabSz="914400">
              <a:lnSpc>
                <a:spcPct val="90000"/>
              </a:lnSpc>
              <a:spcBef>
                <a:spcPct val="30000"/>
              </a:spcBef>
            </a:pPr>
            <a:r>
              <a:rPr lang="en-US" sz="1600" b="1">
                <a:latin typeface="Comic Sans MS" charset="0"/>
              </a:rPr>
              <a:t>Size: 16x26 meters</a:t>
            </a:r>
          </a:p>
          <a:p>
            <a:pPr defTabSz="914400">
              <a:lnSpc>
                <a:spcPct val="90000"/>
              </a:lnSpc>
              <a:spcBef>
                <a:spcPct val="30000"/>
              </a:spcBef>
            </a:pPr>
            <a:r>
              <a:rPr lang="en-US" sz="1600" b="1">
                <a:latin typeface="Comic Sans MS" charset="0"/>
              </a:rPr>
              <a:t>Weight: 10,000 tons</a:t>
            </a:r>
          </a:p>
        </p:txBody>
      </p:sp>
      <p:pic>
        <p:nvPicPr>
          <p:cNvPr id="26630" name="Picture 4" descr="CoolingPlant"/>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3656013"/>
            <a:ext cx="6096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1" name="Text Box 51"/>
          <p:cNvSpPr txBox="1">
            <a:spLocks noChangeArrowheads="1"/>
          </p:cNvSpPr>
          <p:nvPr/>
        </p:nvSpPr>
        <p:spPr bwMode="auto">
          <a:xfrm>
            <a:off x="47625" y="4284663"/>
            <a:ext cx="1343025" cy="533400"/>
          </a:xfrm>
          <a:prstGeom prst="rect">
            <a:avLst/>
          </a:prstGeom>
          <a:solidFill>
            <a:srgbClr val="0000FF"/>
          </a:solidFill>
          <a:ln w="15875">
            <a:solidFill>
              <a:schemeClr val="bg1"/>
            </a:solidFill>
            <a:miter lim="800000"/>
            <a:headEnd/>
            <a:tailEnd/>
          </a:ln>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defTabSz="914400" eaLnBrk="1" hangingPunct="1">
              <a:spcBef>
                <a:spcPct val="50000"/>
              </a:spcBef>
            </a:pPr>
            <a:r>
              <a:rPr lang="it-IT" sz="1400" b="1">
                <a:solidFill>
                  <a:schemeClr val="bg1"/>
                </a:solidFill>
              </a:rPr>
              <a:t>SPD Cooling station</a:t>
            </a:r>
          </a:p>
        </p:txBody>
      </p:sp>
      <p:sp>
        <p:nvSpPr>
          <p:cNvPr id="26632" name="Line 55"/>
          <p:cNvSpPr>
            <a:spLocks noChangeShapeType="1"/>
          </p:cNvSpPr>
          <p:nvPr/>
        </p:nvSpPr>
        <p:spPr bwMode="auto">
          <a:xfrm>
            <a:off x="609600" y="3975100"/>
            <a:ext cx="3429000" cy="754063"/>
          </a:xfrm>
          <a:prstGeom prst="line">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26633" name="Text Box 56"/>
          <p:cNvSpPr txBox="1">
            <a:spLocks noChangeArrowheads="1"/>
          </p:cNvSpPr>
          <p:nvPr/>
        </p:nvSpPr>
        <p:spPr bwMode="auto">
          <a:xfrm>
            <a:off x="1689100" y="4002088"/>
            <a:ext cx="10033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defTabSz="914400" eaLnBrk="1" hangingPunct="1">
              <a:spcBef>
                <a:spcPct val="50000"/>
              </a:spcBef>
            </a:pPr>
            <a:r>
              <a:rPr lang="it-IT" sz="1400" b="1">
                <a:latin typeface="Times New Roman" charset="0"/>
                <a:cs typeface="Times New Roman" charset="0"/>
              </a:rPr>
              <a:t>~</a:t>
            </a:r>
            <a:r>
              <a:rPr lang="it-IT" sz="1400" b="1"/>
              <a:t>50 m</a:t>
            </a:r>
          </a:p>
        </p:txBody>
      </p:sp>
      <p:sp>
        <p:nvSpPr>
          <p:cNvPr id="26634" name="Line 57"/>
          <p:cNvSpPr>
            <a:spLocks noChangeShapeType="1"/>
          </p:cNvSpPr>
          <p:nvPr/>
        </p:nvSpPr>
        <p:spPr bwMode="auto">
          <a:xfrm flipH="1">
            <a:off x="4038600" y="4256088"/>
            <a:ext cx="685800" cy="4730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6635" name="Text Box 11"/>
          <p:cNvSpPr txBox="1">
            <a:spLocks noChangeArrowheads="1"/>
          </p:cNvSpPr>
          <p:nvPr/>
        </p:nvSpPr>
        <p:spPr bwMode="auto">
          <a:xfrm>
            <a:off x="6173788" y="5759450"/>
            <a:ext cx="615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defTabSz="914400" eaLnBrk="1" hangingPunct="1"/>
            <a:r>
              <a:rPr lang="it-IT" sz="1800" b="1">
                <a:solidFill>
                  <a:srgbClr val="FFFF66"/>
                </a:solidFill>
                <a:latin typeface="Times New Roman" charset="0"/>
              </a:rPr>
              <a:t>SPD</a:t>
            </a:r>
          </a:p>
        </p:txBody>
      </p:sp>
      <p:sp>
        <p:nvSpPr>
          <p:cNvPr id="26636" name="Line 59"/>
          <p:cNvSpPr>
            <a:spLocks noChangeShapeType="1"/>
          </p:cNvSpPr>
          <p:nvPr/>
        </p:nvSpPr>
        <p:spPr bwMode="auto">
          <a:xfrm>
            <a:off x="215900" y="1582738"/>
            <a:ext cx="0" cy="1592262"/>
          </a:xfrm>
          <a:prstGeom prst="line">
            <a:avLst/>
          </a:prstGeom>
          <a:noFill/>
          <a:ln w="9525">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26637" name="Text Box 60"/>
          <p:cNvSpPr txBox="1">
            <a:spLocks noChangeArrowheads="1"/>
          </p:cNvSpPr>
          <p:nvPr/>
        </p:nvSpPr>
        <p:spPr bwMode="auto">
          <a:xfrm>
            <a:off x="-50800" y="1801813"/>
            <a:ext cx="10033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spcBef>
                <a:spcPct val="50000"/>
              </a:spcBef>
            </a:pPr>
            <a:r>
              <a:rPr lang="it-IT" sz="1400" b="1">
                <a:latin typeface="Times New Roman" charset="0"/>
                <a:cs typeface="Times New Roman" charset="0"/>
              </a:rPr>
              <a:t>~</a:t>
            </a:r>
            <a:r>
              <a:rPr lang="it-IT" sz="1400" b="1"/>
              <a:t>8 m</a:t>
            </a:r>
          </a:p>
        </p:txBody>
      </p:sp>
      <p:sp>
        <p:nvSpPr>
          <p:cNvPr id="26638" name="Rectangle 22"/>
          <p:cNvSpPr>
            <a:spLocks noChangeArrowheads="1"/>
          </p:cNvSpPr>
          <p:nvPr/>
        </p:nvSpPr>
        <p:spPr bwMode="auto">
          <a:xfrm>
            <a:off x="3352800" y="5873750"/>
            <a:ext cx="1524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spAutoFit/>
          </a:bodyPr>
          <a:lstStyle/>
          <a:p>
            <a:pPr defTabSz="914400"/>
            <a:r>
              <a:rPr lang="en-US" sz="1400">
                <a:latin typeface="Lucida Sans" charset="0"/>
              </a:rPr>
              <a:t>R</a:t>
            </a:r>
            <a:r>
              <a:rPr lang="en-US" sz="1400" baseline="-12000">
                <a:latin typeface="Lucida Sans" charset="0"/>
              </a:rPr>
              <a:t>i </a:t>
            </a:r>
            <a:r>
              <a:rPr lang="en-US" sz="1400">
                <a:latin typeface="Lucida Sans" charset="0"/>
              </a:rPr>
              <a:t>= 39.3mm</a:t>
            </a:r>
          </a:p>
        </p:txBody>
      </p:sp>
      <p:sp>
        <p:nvSpPr>
          <p:cNvPr id="26639" name="Rectangle 22"/>
          <p:cNvSpPr>
            <a:spLocks noChangeArrowheads="1"/>
          </p:cNvSpPr>
          <p:nvPr/>
        </p:nvSpPr>
        <p:spPr bwMode="auto">
          <a:xfrm>
            <a:off x="3352800" y="6178550"/>
            <a:ext cx="1524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spAutoFit/>
          </a:bodyPr>
          <a:lstStyle/>
          <a:p>
            <a:pPr defTabSz="914400"/>
            <a:r>
              <a:rPr lang="en-US" sz="1400">
                <a:latin typeface="Lucida Sans" charset="0"/>
              </a:rPr>
              <a:t>R</a:t>
            </a:r>
            <a:r>
              <a:rPr lang="en-US" sz="1400" baseline="-12000">
                <a:latin typeface="Lucida Sans" charset="0"/>
              </a:rPr>
              <a:t>o</a:t>
            </a:r>
            <a:r>
              <a:rPr lang="en-US" sz="1400">
                <a:latin typeface="Lucida Sans" charset="0"/>
              </a:rPr>
              <a:t>= 73.6mm</a:t>
            </a:r>
          </a:p>
        </p:txBody>
      </p:sp>
      <p:sp>
        <p:nvSpPr>
          <p:cNvPr id="26640" name="Rectangle 22"/>
          <p:cNvSpPr>
            <a:spLocks noChangeArrowheads="1"/>
          </p:cNvSpPr>
          <p:nvPr/>
        </p:nvSpPr>
        <p:spPr bwMode="auto">
          <a:xfrm>
            <a:off x="3352800" y="6483350"/>
            <a:ext cx="1524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spAutoFit/>
          </a:bodyPr>
          <a:lstStyle/>
          <a:p>
            <a:pPr defTabSz="914400"/>
            <a:r>
              <a:rPr lang="en-US" sz="1400">
                <a:latin typeface="Lucida Sans" charset="0"/>
              </a:rPr>
              <a:t>L</a:t>
            </a:r>
            <a:r>
              <a:rPr lang="en-US" sz="1400" baseline="-12000">
                <a:latin typeface="Lucida Sans" charset="0"/>
              </a:rPr>
              <a:t> </a:t>
            </a:r>
            <a:r>
              <a:rPr lang="en-US" sz="1400">
                <a:latin typeface="Lucida Sans" charset="0"/>
              </a:rPr>
              <a:t>=  282mm</a:t>
            </a:r>
          </a:p>
        </p:txBody>
      </p:sp>
      <p:sp>
        <p:nvSpPr>
          <p:cNvPr id="26641" name="Text Box 64"/>
          <p:cNvSpPr txBox="1">
            <a:spLocks noChangeArrowheads="1"/>
          </p:cNvSpPr>
          <p:nvPr/>
        </p:nvSpPr>
        <p:spPr bwMode="auto">
          <a:xfrm>
            <a:off x="3200400" y="5334000"/>
            <a:ext cx="5562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spcBef>
                <a:spcPct val="50000"/>
              </a:spcBef>
            </a:pPr>
            <a:r>
              <a:rPr lang="en-US" sz="1200" b="1">
                <a:latin typeface="Lucida Sans" charset="0"/>
              </a:rPr>
              <a:t>Silicon Pixel Detector</a:t>
            </a:r>
            <a:r>
              <a:rPr lang="en-US" sz="1400">
                <a:latin typeface="Lucida Sans" charset="0"/>
              </a:rPr>
              <a:t> </a:t>
            </a:r>
          </a:p>
        </p:txBody>
      </p:sp>
      <p:pic>
        <p:nvPicPr>
          <p:cNvPr id="26642" name="Picture 45" descr="tdr"/>
          <p:cNvPicPr>
            <a:picLocks noChangeAspect="1" noChangeArrowheads="1"/>
          </p:cNvPicPr>
          <p:nvPr/>
        </p:nvPicPr>
        <p:blipFill>
          <a:blip r:embed="rId6" cstate="print">
            <a:extLst>
              <a:ext uri="{28A0092B-C50C-407E-A947-70E740481C1C}">
                <a14:useLocalDpi xmlns:a14="http://schemas.microsoft.com/office/drawing/2010/main"/>
              </a:ext>
            </a:extLst>
          </a:blip>
          <a:srcRect l="8118" t="6050" r="4884" b="6396"/>
          <a:stretch>
            <a:fillRect/>
          </a:stretch>
        </p:blipFill>
        <p:spPr bwMode="auto">
          <a:xfrm>
            <a:off x="914400" y="5334000"/>
            <a:ext cx="1579563"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43" name="Text Box 93"/>
          <p:cNvSpPr txBox="1">
            <a:spLocks noChangeArrowheads="1"/>
          </p:cNvSpPr>
          <p:nvPr/>
        </p:nvSpPr>
        <p:spPr bwMode="auto">
          <a:xfrm>
            <a:off x="2540000" y="5305425"/>
            <a:ext cx="631825"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r>
              <a:rPr lang="en-US" sz="1800">
                <a:latin typeface="Comic Sans MS" charset="0"/>
              </a:rPr>
              <a:t>SPD</a:t>
            </a:r>
          </a:p>
        </p:txBody>
      </p:sp>
      <p:sp>
        <p:nvSpPr>
          <p:cNvPr id="26644" name="Text Box 68"/>
          <p:cNvSpPr txBox="1">
            <a:spLocks noChangeArrowheads="1"/>
          </p:cNvSpPr>
          <p:nvPr/>
        </p:nvSpPr>
        <p:spPr bwMode="auto">
          <a:xfrm>
            <a:off x="7759700" y="1649413"/>
            <a:ext cx="1003300" cy="314325"/>
          </a:xfrm>
          <a:prstGeom prst="rect">
            <a:avLst/>
          </a:prstGeom>
          <a:solidFill>
            <a:srgbClr val="FFFF00"/>
          </a:solidFill>
          <a:ln w="9525">
            <a:solidFill>
              <a:srgbClr val="0000FF"/>
            </a:solidFill>
            <a:miter lim="800000"/>
            <a:headEnd/>
            <a:tailEnd/>
          </a:ln>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spcBef>
                <a:spcPct val="50000"/>
              </a:spcBef>
            </a:pPr>
            <a:r>
              <a:rPr lang="it-IT" sz="1400" b="1"/>
              <a:t>SIDE C</a:t>
            </a:r>
          </a:p>
        </p:txBody>
      </p:sp>
      <p:sp>
        <p:nvSpPr>
          <p:cNvPr id="26645" name="Text Box 69"/>
          <p:cNvSpPr txBox="1">
            <a:spLocks noChangeArrowheads="1"/>
          </p:cNvSpPr>
          <p:nvPr/>
        </p:nvSpPr>
        <p:spPr bwMode="auto">
          <a:xfrm>
            <a:off x="450850" y="400050"/>
            <a:ext cx="1003300" cy="314325"/>
          </a:xfrm>
          <a:prstGeom prst="rect">
            <a:avLst/>
          </a:prstGeom>
          <a:solidFill>
            <a:srgbClr val="FFFF00"/>
          </a:solidFill>
          <a:ln w="9525">
            <a:solidFill>
              <a:srgbClr val="0000FF"/>
            </a:solidFill>
            <a:miter lim="800000"/>
            <a:headEnd/>
            <a:tailEnd/>
          </a:ln>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spcBef>
                <a:spcPct val="50000"/>
              </a:spcBef>
            </a:pPr>
            <a:r>
              <a:rPr lang="it-IT" sz="1400" b="1"/>
              <a:t>SIDE A</a:t>
            </a:r>
          </a:p>
        </p:txBody>
      </p:sp>
      <p:sp>
        <p:nvSpPr>
          <p:cNvPr id="2664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49E232EE-75CD-244B-A811-8A76389CE730}" type="slidenum">
              <a:rPr lang="en-US" sz="1400">
                <a:solidFill>
                  <a:schemeClr val="bg1"/>
                </a:solidFill>
              </a:rPr>
              <a:pPr eaLnBrk="1" hangingPunct="1"/>
              <a:t>26</a:t>
            </a:fld>
            <a:endParaRPr lang="en-US" sz="1400">
              <a:solidFill>
                <a:schemeClr val="bg1"/>
              </a:solidFill>
            </a:endParaRPr>
          </a:p>
        </p:txBody>
      </p:sp>
    </p:spTree>
    <p:extLst>
      <p:ext uri="{BB962C8B-B14F-4D97-AF65-F5344CB8AC3E}">
        <p14:creationId xmlns:p14="http://schemas.microsoft.com/office/powerpoint/2010/main" val="318492556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308189" y="1588"/>
            <a:ext cx="7024687" cy="1008062"/>
          </a:xfrm>
        </p:spPr>
        <p:txBody>
          <a:bodyPr/>
          <a:lstStyle/>
          <a:p>
            <a:pPr eaLnBrk="1" hangingPunct="1"/>
            <a:r>
              <a:rPr lang="it-IT" dirty="0">
                <a:latin typeface="Rockwell" charset="0"/>
              </a:rPr>
              <a:t>SPD </a:t>
            </a:r>
            <a:r>
              <a:rPr lang="it-IT" dirty="0" err="1">
                <a:latin typeface="Rockwell" charset="0"/>
              </a:rPr>
              <a:t>structure</a:t>
            </a:r>
            <a:endParaRPr lang="it-IT" dirty="0">
              <a:latin typeface="Rockwell" charset="0"/>
            </a:endParaRPr>
          </a:p>
        </p:txBody>
      </p:sp>
      <p:sp>
        <p:nvSpPr>
          <p:cNvPr id="28674" name="Slide Number Placeholder 4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835358BF-F8E4-7F4F-9B57-5487C1402ECF}" type="slidenum">
              <a:rPr lang="it-IT" sz="1400">
                <a:solidFill>
                  <a:schemeClr val="bg1"/>
                </a:solidFill>
              </a:rPr>
              <a:pPr eaLnBrk="1" hangingPunct="1"/>
              <a:t>27</a:t>
            </a:fld>
            <a:endParaRPr lang="it-IT" sz="1400">
              <a:solidFill>
                <a:schemeClr val="bg1"/>
              </a:solidFill>
            </a:endParaRPr>
          </a:p>
        </p:txBody>
      </p:sp>
      <p:grpSp>
        <p:nvGrpSpPr>
          <p:cNvPr id="28675" name="Group 99"/>
          <p:cNvGrpSpPr>
            <a:grpSpLocks/>
          </p:cNvGrpSpPr>
          <p:nvPr/>
        </p:nvGrpSpPr>
        <p:grpSpPr bwMode="auto">
          <a:xfrm>
            <a:off x="269875" y="1284288"/>
            <a:ext cx="2281238" cy="1320800"/>
            <a:chOff x="85" y="673"/>
            <a:chExt cx="1437" cy="832"/>
          </a:xfrm>
        </p:grpSpPr>
        <p:pic>
          <p:nvPicPr>
            <p:cNvPr id="28706" name="Picture 45" descr="tdr"/>
            <p:cNvPicPr>
              <a:picLocks noChangeAspect="1" noChangeArrowheads="1"/>
            </p:cNvPicPr>
            <p:nvPr/>
          </p:nvPicPr>
          <p:blipFill>
            <a:blip r:embed="rId3" cstate="print">
              <a:extLst>
                <a:ext uri="{28A0092B-C50C-407E-A947-70E740481C1C}">
                  <a14:useLocalDpi xmlns:a14="http://schemas.microsoft.com/office/drawing/2010/main"/>
                </a:ext>
              </a:extLst>
            </a:blip>
            <a:srcRect l="8118" t="6050" r="4884" b="6396"/>
            <a:stretch>
              <a:fillRect/>
            </a:stretch>
          </p:blipFill>
          <p:spPr bwMode="auto">
            <a:xfrm>
              <a:off x="85" y="673"/>
              <a:ext cx="995"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7" name="Text Box 93"/>
            <p:cNvSpPr txBox="1">
              <a:spLocks noChangeArrowheads="1"/>
            </p:cNvSpPr>
            <p:nvPr/>
          </p:nvSpPr>
          <p:spPr bwMode="auto">
            <a:xfrm>
              <a:off x="1124" y="1012"/>
              <a:ext cx="398" cy="23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r>
                <a:rPr lang="en-US" sz="1800">
                  <a:latin typeface="Comic Sans MS" charset="0"/>
                  <a:ea typeface="ヒラギノ角ゴ ProN W3" charset="0"/>
                  <a:cs typeface="ヒラギノ角ゴ ProN W3" charset="0"/>
                  <a:sym typeface="Helvetica Neue Light" charset="0"/>
                </a:rPr>
                <a:t>SPD</a:t>
              </a:r>
            </a:p>
          </p:txBody>
        </p:sp>
      </p:grpSp>
      <p:grpSp>
        <p:nvGrpSpPr>
          <p:cNvPr id="28676" name="Group 101"/>
          <p:cNvGrpSpPr>
            <a:grpSpLocks/>
          </p:cNvGrpSpPr>
          <p:nvPr/>
        </p:nvGrpSpPr>
        <p:grpSpPr bwMode="auto">
          <a:xfrm>
            <a:off x="212725" y="3440113"/>
            <a:ext cx="2698750" cy="1108075"/>
            <a:chOff x="218" y="2030"/>
            <a:chExt cx="1369" cy="556"/>
          </a:xfrm>
        </p:grpSpPr>
        <p:pic>
          <p:nvPicPr>
            <p:cNvPr id="28704" name="Picture 8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18" y="2030"/>
              <a:ext cx="728" cy="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5" name="Text Box 95"/>
            <p:cNvSpPr txBox="1">
              <a:spLocks noChangeArrowheads="1"/>
            </p:cNvSpPr>
            <p:nvPr/>
          </p:nvSpPr>
          <p:spPr bwMode="auto">
            <a:xfrm>
              <a:off x="1028" y="2152"/>
              <a:ext cx="559" cy="18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r>
                <a:rPr lang="en-US" sz="1800">
                  <a:latin typeface="Comic Sans MS" charset="0"/>
                  <a:ea typeface="ヒラギノ角ゴ ProN W3" charset="0"/>
                  <a:cs typeface="ヒラギノ角ゴ ProN W3" charset="0"/>
                  <a:sym typeface="Helvetica Neue Light" charset="0"/>
                </a:rPr>
                <a:t>Sector</a:t>
              </a:r>
            </a:p>
          </p:txBody>
        </p:sp>
      </p:grpSp>
      <p:sp>
        <p:nvSpPr>
          <p:cNvPr id="28677" name="Text Box 94"/>
          <p:cNvSpPr txBox="1">
            <a:spLocks noChangeArrowheads="1"/>
          </p:cNvSpPr>
          <p:nvPr/>
        </p:nvSpPr>
        <p:spPr bwMode="auto">
          <a:xfrm>
            <a:off x="1628775" y="2782888"/>
            <a:ext cx="1476375" cy="371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r>
              <a:rPr lang="en-US" sz="1800">
                <a:latin typeface="Comic Sans MS" charset="0"/>
                <a:ea typeface="ヒラギノ角ゴ ProN W3" charset="0"/>
                <a:cs typeface="ヒラギノ角ゴ ProN W3" charset="0"/>
                <a:sym typeface="Helvetica Neue Light" charset="0"/>
              </a:rPr>
              <a:t>Half-barrel</a:t>
            </a:r>
          </a:p>
        </p:txBody>
      </p:sp>
      <p:graphicFrame>
        <p:nvGraphicFramePr>
          <p:cNvPr id="28678" name="Object 2"/>
          <p:cNvGraphicFramePr>
            <a:graphicFrameLocks noChangeAspect="1"/>
          </p:cNvGraphicFramePr>
          <p:nvPr/>
        </p:nvGraphicFramePr>
        <p:xfrm>
          <a:off x="185738" y="2636838"/>
          <a:ext cx="1258887" cy="600075"/>
        </p:xfrm>
        <a:graphic>
          <a:graphicData uri="http://schemas.openxmlformats.org/presentationml/2006/ole">
            <mc:AlternateContent xmlns:mc="http://schemas.openxmlformats.org/markup-compatibility/2006">
              <mc:Choice xmlns:v="urn:schemas-microsoft-com:vml" Requires="v">
                <p:oleObj spid="_x0000_s1065" name="Image" r:id="rId5" imgW="8660317" imgH="7238095" progId="">
                  <p:embed/>
                </p:oleObj>
              </mc:Choice>
              <mc:Fallback>
                <p:oleObj name="Image" r:id="rId5" imgW="8660317" imgH="7238095" progId="">
                  <p:embed/>
                  <p:pic>
                    <p:nvPicPr>
                      <p:cNvPr id="0" name=""/>
                      <p:cNvPicPr>
                        <a:picLocks noChangeAspect="1" noChangeArrowheads="1"/>
                      </p:cNvPicPr>
                      <p:nvPr/>
                    </p:nvPicPr>
                    <p:blipFill>
                      <a:blip r:embed="rId6">
                        <a:clrChange>
                          <a:clrFrom>
                            <a:srgbClr val="FEFEFE"/>
                          </a:clrFrom>
                          <a:clrTo>
                            <a:srgbClr val="FEFEFE">
                              <a:alpha val="0"/>
                            </a:srgbClr>
                          </a:clrTo>
                        </a:clrChange>
                        <a:extLst>
                          <a:ext uri="{28A0092B-C50C-407E-A947-70E740481C1C}">
                            <a14:useLocalDpi xmlns:a14="http://schemas.microsoft.com/office/drawing/2010/main" val="0"/>
                          </a:ext>
                        </a:extLst>
                      </a:blip>
                      <a:srcRect t="34587" r="12915" b="15926"/>
                      <a:stretch>
                        <a:fillRect/>
                      </a:stretch>
                    </p:blipFill>
                    <p:spPr bwMode="auto">
                      <a:xfrm>
                        <a:off x="185738" y="2636838"/>
                        <a:ext cx="1258887"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pSp>
        <p:nvGrpSpPr>
          <p:cNvPr id="28679" name="Group 102"/>
          <p:cNvGrpSpPr>
            <a:grpSpLocks/>
          </p:cNvGrpSpPr>
          <p:nvPr/>
        </p:nvGrpSpPr>
        <p:grpSpPr bwMode="auto">
          <a:xfrm>
            <a:off x="214313" y="4708525"/>
            <a:ext cx="3014662" cy="911225"/>
            <a:chOff x="50" y="2731"/>
            <a:chExt cx="1899" cy="574"/>
          </a:xfrm>
        </p:grpSpPr>
        <p:pic>
          <p:nvPicPr>
            <p:cNvPr id="28702" name="Picture 86" descr="hs_assembly 018"/>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0" y="2731"/>
              <a:ext cx="1064"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3" name="Text Box 96"/>
            <p:cNvSpPr txBox="1">
              <a:spLocks noChangeArrowheads="1"/>
            </p:cNvSpPr>
            <p:nvPr/>
          </p:nvSpPr>
          <p:spPr bwMode="auto">
            <a:xfrm>
              <a:off x="1108" y="2838"/>
              <a:ext cx="841" cy="23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r>
                <a:rPr lang="en-US" sz="1800">
                  <a:latin typeface="Comic Sans MS" charset="0"/>
                  <a:ea typeface="ヒラギノ角ゴ ProN W3" charset="0"/>
                  <a:cs typeface="ヒラギノ角ゴ ProN W3" charset="0"/>
                  <a:sym typeface="Helvetica Neue Light" charset="0"/>
                </a:rPr>
                <a:t>Half-stave</a:t>
              </a:r>
            </a:p>
          </p:txBody>
        </p:sp>
      </p:grpSp>
      <p:grpSp>
        <p:nvGrpSpPr>
          <p:cNvPr id="28680" name="Group 109"/>
          <p:cNvGrpSpPr>
            <a:grpSpLocks/>
          </p:cNvGrpSpPr>
          <p:nvPr/>
        </p:nvGrpSpPr>
        <p:grpSpPr bwMode="auto">
          <a:xfrm>
            <a:off x="185738" y="5992813"/>
            <a:ext cx="2701925" cy="425450"/>
            <a:chOff x="32" y="3639"/>
            <a:chExt cx="1702" cy="268"/>
          </a:xfrm>
        </p:grpSpPr>
        <p:pic>
          <p:nvPicPr>
            <p:cNvPr id="28700" name="Picture 90" descr="ladder_new"/>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32" y="3646"/>
              <a:ext cx="1100"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701" name="Text Box 97"/>
            <p:cNvSpPr txBox="1">
              <a:spLocks noChangeArrowheads="1"/>
            </p:cNvSpPr>
            <p:nvPr/>
          </p:nvSpPr>
          <p:spPr bwMode="auto">
            <a:xfrm>
              <a:off x="1143" y="3639"/>
              <a:ext cx="591" cy="23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r>
                <a:rPr lang="en-US" sz="1800">
                  <a:latin typeface="Comic Sans MS" charset="0"/>
                  <a:ea typeface="ヒラギノ角ゴ ProN W3" charset="0"/>
                  <a:cs typeface="ヒラギノ角ゴ ProN W3" charset="0"/>
                  <a:sym typeface="Helvetica Neue Light" charset="0"/>
                </a:rPr>
                <a:t>Ladder</a:t>
              </a:r>
            </a:p>
          </p:txBody>
        </p:sp>
      </p:grpSp>
      <p:sp>
        <p:nvSpPr>
          <p:cNvPr id="28681" name="AutoShape 27"/>
          <p:cNvSpPr>
            <a:spLocks noChangeArrowheads="1"/>
          </p:cNvSpPr>
          <p:nvPr/>
        </p:nvSpPr>
        <p:spPr bwMode="auto">
          <a:xfrm rot="10800000" flipH="1">
            <a:off x="3140075" y="2922588"/>
            <a:ext cx="304800" cy="209550"/>
          </a:xfrm>
          <a:prstGeom prst="rightArrow">
            <a:avLst>
              <a:gd name="adj1" fmla="val 50000"/>
              <a:gd name="adj2" fmla="val 36088"/>
            </a:avLst>
          </a:prstGeom>
          <a:solidFill>
            <a:srgbClr val="FF6600"/>
          </a:solidFill>
          <a:ln w="9525">
            <a:solidFill>
              <a:schemeClr val="tx1"/>
            </a:solidFill>
            <a:miter lim="800000"/>
            <a:headEnd/>
            <a:tailEnd/>
          </a:ln>
        </p:spPr>
        <p:txBody>
          <a:bodyPr rot="10800000" wrap="none" anchor="ctr"/>
          <a:lstStyle/>
          <a:p>
            <a:pPr eaLnBrk="0" hangingPunct="0"/>
            <a:endParaRPr lang="en-GB" sz="2000">
              <a:solidFill>
                <a:schemeClr val="bg2"/>
              </a:solidFill>
              <a:latin typeface="Comic Sans MS" charset="0"/>
              <a:ea typeface="ヒラギノ角ゴ ProN W3" charset="0"/>
              <a:cs typeface="ヒラギノ角ゴ ProN W3" charset="0"/>
              <a:sym typeface="Helvetica Neue Light" charset="0"/>
            </a:endParaRPr>
          </a:p>
        </p:txBody>
      </p:sp>
      <p:sp>
        <p:nvSpPr>
          <p:cNvPr id="1055" name="Text Box 35"/>
          <p:cNvSpPr txBox="1">
            <a:spLocks noChangeArrowheads="1"/>
          </p:cNvSpPr>
          <p:nvPr/>
        </p:nvSpPr>
        <p:spPr bwMode="auto">
          <a:xfrm>
            <a:off x="3646488" y="2822575"/>
            <a:ext cx="1497012" cy="40005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charset="0"/>
                <a:ea typeface="ＭＳ Ｐゴシック" charset="0"/>
                <a:cs typeface="ＭＳ Ｐゴシック" charset="0"/>
              </a:defRPr>
            </a:lvl1pPr>
            <a:lvl2pPr marL="742950" indent="-285750">
              <a:defRPr>
                <a:solidFill>
                  <a:schemeClr val="tx1"/>
                </a:solidFill>
                <a:latin typeface="Palatino Linotype" charset="0"/>
                <a:ea typeface="ＭＳ Ｐゴシック" charset="0"/>
              </a:defRPr>
            </a:lvl2pPr>
            <a:lvl3pPr marL="1143000" indent="-228600">
              <a:defRPr>
                <a:solidFill>
                  <a:schemeClr val="tx1"/>
                </a:solidFill>
                <a:latin typeface="Palatino Linotype" charset="0"/>
                <a:ea typeface="ＭＳ Ｐゴシック" charset="0"/>
              </a:defRPr>
            </a:lvl3pPr>
            <a:lvl4pPr marL="1600200" indent="-228600">
              <a:defRPr>
                <a:solidFill>
                  <a:schemeClr val="tx1"/>
                </a:solidFill>
                <a:latin typeface="Palatino Linotype" charset="0"/>
                <a:ea typeface="ＭＳ Ｐゴシック" charset="0"/>
              </a:defRPr>
            </a:lvl4pPr>
            <a:lvl5pPr marL="2057400" indent="-228600">
              <a:defRPr>
                <a:solidFill>
                  <a:schemeClr val="tx1"/>
                </a:solidFill>
                <a:latin typeface="Palatino Linotype" charset="0"/>
                <a:ea typeface="ＭＳ Ｐゴシック" charset="0"/>
              </a:defRPr>
            </a:lvl5pPr>
            <a:lvl6pPr marL="2514600" indent="-228600" fontAlgn="base">
              <a:spcBef>
                <a:spcPct val="0"/>
              </a:spcBef>
              <a:spcAft>
                <a:spcPct val="0"/>
              </a:spcAft>
              <a:defRPr>
                <a:solidFill>
                  <a:schemeClr val="tx1"/>
                </a:solidFill>
                <a:latin typeface="Palatino Linotype" charset="0"/>
                <a:ea typeface="ＭＳ Ｐゴシック" charset="0"/>
              </a:defRPr>
            </a:lvl6pPr>
            <a:lvl7pPr marL="2971800" indent="-228600" fontAlgn="base">
              <a:spcBef>
                <a:spcPct val="0"/>
              </a:spcBef>
              <a:spcAft>
                <a:spcPct val="0"/>
              </a:spcAft>
              <a:defRPr>
                <a:solidFill>
                  <a:schemeClr val="tx1"/>
                </a:solidFill>
                <a:latin typeface="Palatino Linotype" charset="0"/>
                <a:ea typeface="ＭＳ Ｐゴシック" charset="0"/>
              </a:defRPr>
            </a:lvl7pPr>
            <a:lvl8pPr marL="3429000" indent="-228600" fontAlgn="base">
              <a:spcBef>
                <a:spcPct val="0"/>
              </a:spcBef>
              <a:spcAft>
                <a:spcPct val="0"/>
              </a:spcAft>
              <a:defRPr>
                <a:solidFill>
                  <a:schemeClr val="tx1"/>
                </a:solidFill>
                <a:latin typeface="Palatino Linotype" charset="0"/>
                <a:ea typeface="ＭＳ Ｐゴシック" charset="0"/>
              </a:defRPr>
            </a:lvl8pPr>
            <a:lvl9pPr marL="3886200" indent="-228600" fontAlgn="base">
              <a:spcBef>
                <a:spcPct val="0"/>
              </a:spcBef>
              <a:spcAft>
                <a:spcPct val="0"/>
              </a:spcAft>
              <a:defRPr>
                <a:solidFill>
                  <a:schemeClr val="tx1"/>
                </a:solidFill>
                <a:latin typeface="Palatino Linotype" charset="0"/>
                <a:ea typeface="ＭＳ Ｐゴシック" charset="0"/>
              </a:defRPr>
            </a:lvl9pPr>
          </a:lstStyle>
          <a:p>
            <a:pPr eaLnBrk="0" hangingPunct="0">
              <a:defRPr/>
            </a:pPr>
            <a:r>
              <a:rPr lang="en-US" sz="2000" smtClean="0">
                <a:solidFill>
                  <a:srgbClr val="595959"/>
                </a:solidFill>
                <a:latin typeface="Comic Sans MS" charset="0"/>
                <a:ea typeface="ヒラギノ角ゴ ProN W3" charset="0"/>
                <a:cs typeface="ヒラギノ角ゴ ProN W3" charset="0"/>
                <a:sym typeface="Helvetica Neue Light" charset="0"/>
              </a:rPr>
              <a:t>5 sectors</a:t>
            </a:r>
          </a:p>
        </p:txBody>
      </p:sp>
      <p:sp>
        <p:nvSpPr>
          <p:cNvPr id="1052" name="Text Box 41"/>
          <p:cNvSpPr txBox="1">
            <a:spLocks noChangeArrowheads="1"/>
          </p:cNvSpPr>
          <p:nvPr/>
        </p:nvSpPr>
        <p:spPr bwMode="auto">
          <a:xfrm>
            <a:off x="3646488" y="3673475"/>
            <a:ext cx="1730375" cy="369888"/>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charset="0"/>
                <a:ea typeface="ＭＳ Ｐゴシック" charset="0"/>
                <a:cs typeface="ＭＳ Ｐゴシック" charset="0"/>
              </a:defRPr>
            </a:lvl1pPr>
            <a:lvl2pPr marL="742950" indent="-285750">
              <a:defRPr>
                <a:solidFill>
                  <a:schemeClr val="tx1"/>
                </a:solidFill>
                <a:latin typeface="Palatino Linotype" charset="0"/>
                <a:ea typeface="ＭＳ Ｐゴシック" charset="0"/>
              </a:defRPr>
            </a:lvl2pPr>
            <a:lvl3pPr marL="1143000" indent="-228600">
              <a:defRPr>
                <a:solidFill>
                  <a:schemeClr val="tx1"/>
                </a:solidFill>
                <a:latin typeface="Palatino Linotype" charset="0"/>
                <a:ea typeface="ＭＳ Ｐゴシック" charset="0"/>
              </a:defRPr>
            </a:lvl3pPr>
            <a:lvl4pPr marL="1600200" indent="-228600">
              <a:defRPr>
                <a:solidFill>
                  <a:schemeClr val="tx1"/>
                </a:solidFill>
                <a:latin typeface="Palatino Linotype" charset="0"/>
                <a:ea typeface="ＭＳ Ｐゴシック" charset="0"/>
              </a:defRPr>
            </a:lvl4pPr>
            <a:lvl5pPr marL="2057400" indent="-228600">
              <a:defRPr>
                <a:solidFill>
                  <a:schemeClr val="tx1"/>
                </a:solidFill>
                <a:latin typeface="Palatino Linotype" charset="0"/>
                <a:ea typeface="ＭＳ Ｐゴシック" charset="0"/>
              </a:defRPr>
            </a:lvl5pPr>
            <a:lvl6pPr marL="2514600" indent="-228600" fontAlgn="base">
              <a:spcBef>
                <a:spcPct val="0"/>
              </a:spcBef>
              <a:spcAft>
                <a:spcPct val="0"/>
              </a:spcAft>
              <a:defRPr>
                <a:solidFill>
                  <a:schemeClr val="tx1"/>
                </a:solidFill>
                <a:latin typeface="Palatino Linotype" charset="0"/>
                <a:ea typeface="ＭＳ Ｐゴシック" charset="0"/>
              </a:defRPr>
            </a:lvl6pPr>
            <a:lvl7pPr marL="2971800" indent="-228600" fontAlgn="base">
              <a:spcBef>
                <a:spcPct val="0"/>
              </a:spcBef>
              <a:spcAft>
                <a:spcPct val="0"/>
              </a:spcAft>
              <a:defRPr>
                <a:solidFill>
                  <a:schemeClr val="tx1"/>
                </a:solidFill>
                <a:latin typeface="Palatino Linotype" charset="0"/>
                <a:ea typeface="ＭＳ Ｐゴシック" charset="0"/>
              </a:defRPr>
            </a:lvl7pPr>
            <a:lvl8pPr marL="3429000" indent="-228600" fontAlgn="base">
              <a:spcBef>
                <a:spcPct val="0"/>
              </a:spcBef>
              <a:spcAft>
                <a:spcPct val="0"/>
              </a:spcAft>
              <a:defRPr>
                <a:solidFill>
                  <a:schemeClr val="tx1"/>
                </a:solidFill>
                <a:latin typeface="Palatino Linotype" charset="0"/>
                <a:ea typeface="ＭＳ Ｐゴシック" charset="0"/>
              </a:defRPr>
            </a:lvl8pPr>
            <a:lvl9pPr marL="3886200" indent="-228600" fontAlgn="base">
              <a:spcBef>
                <a:spcPct val="0"/>
              </a:spcBef>
              <a:spcAft>
                <a:spcPct val="0"/>
              </a:spcAft>
              <a:defRPr>
                <a:solidFill>
                  <a:schemeClr val="tx1"/>
                </a:solidFill>
                <a:latin typeface="Palatino Linotype" charset="0"/>
                <a:ea typeface="ＭＳ Ｐゴシック" charset="0"/>
              </a:defRPr>
            </a:lvl9pPr>
          </a:lstStyle>
          <a:p>
            <a:pPr eaLnBrk="0" hangingPunct="0">
              <a:defRPr/>
            </a:pPr>
            <a:r>
              <a:rPr lang="en-US" smtClean="0">
                <a:solidFill>
                  <a:srgbClr val="595959"/>
                </a:solidFill>
                <a:latin typeface="Comic Sans MS" charset="0"/>
                <a:ea typeface="ヒラギノ角ゴ ProN W3" charset="0"/>
                <a:cs typeface="ヒラギノ角ゴ ProN W3" charset="0"/>
                <a:sym typeface="Helvetica Neue Light" charset="0"/>
              </a:rPr>
              <a:t>12 half-staves</a:t>
            </a:r>
          </a:p>
        </p:txBody>
      </p:sp>
      <p:sp>
        <p:nvSpPr>
          <p:cNvPr id="28684" name="AutoShape 42"/>
          <p:cNvSpPr>
            <a:spLocks noChangeArrowheads="1"/>
          </p:cNvSpPr>
          <p:nvPr/>
        </p:nvSpPr>
        <p:spPr bwMode="auto">
          <a:xfrm rot="10800000" flipH="1">
            <a:off x="3140075" y="3749675"/>
            <a:ext cx="304800" cy="211138"/>
          </a:xfrm>
          <a:prstGeom prst="rightArrow">
            <a:avLst>
              <a:gd name="adj1" fmla="val 50000"/>
              <a:gd name="adj2" fmla="val 36090"/>
            </a:avLst>
          </a:prstGeom>
          <a:solidFill>
            <a:srgbClr val="FF6600"/>
          </a:solidFill>
          <a:ln w="9525">
            <a:solidFill>
              <a:schemeClr val="tx1"/>
            </a:solidFill>
            <a:miter lim="800000"/>
            <a:headEnd/>
            <a:tailEnd/>
          </a:ln>
        </p:spPr>
        <p:txBody>
          <a:bodyPr rot="10800000" wrap="none" anchor="ctr"/>
          <a:lstStyle/>
          <a:p>
            <a:pPr eaLnBrk="0" hangingPunct="0"/>
            <a:endParaRPr lang="en-GB" sz="2000">
              <a:solidFill>
                <a:schemeClr val="bg2"/>
              </a:solidFill>
              <a:latin typeface="Comic Sans MS" charset="0"/>
              <a:ea typeface="ヒラギノ角ゴ ProN W3" charset="0"/>
              <a:cs typeface="ヒラギノ角ゴ ProN W3" charset="0"/>
              <a:sym typeface="Helvetica Neue Light" charset="0"/>
            </a:endParaRPr>
          </a:p>
        </p:txBody>
      </p:sp>
      <p:sp>
        <p:nvSpPr>
          <p:cNvPr id="28685" name="AutoShape 24"/>
          <p:cNvSpPr>
            <a:spLocks noChangeArrowheads="1"/>
          </p:cNvSpPr>
          <p:nvPr/>
        </p:nvSpPr>
        <p:spPr bwMode="auto">
          <a:xfrm rot="10810752" flipH="1">
            <a:off x="3140075" y="1957388"/>
            <a:ext cx="304800" cy="209550"/>
          </a:xfrm>
          <a:prstGeom prst="rightArrow">
            <a:avLst>
              <a:gd name="adj1" fmla="val 50000"/>
              <a:gd name="adj2" fmla="val 36209"/>
            </a:avLst>
          </a:prstGeom>
          <a:solidFill>
            <a:srgbClr val="FF6600"/>
          </a:solidFill>
          <a:ln w="9525">
            <a:solidFill>
              <a:schemeClr val="tx1"/>
            </a:solidFill>
            <a:miter lim="800000"/>
            <a:headEnd/>
            <a:tailEnd/>
          </a:ln>
        </p:spPr>
        <p:txBody>
          <a:bodyPr rot="10800000" wrap="none" anchor="ctr"/>
          <a:lstStyle/>
          <a:p>
            <a:pPr eaLnBrk="0" hangingPunct="0"/>
            <a:endParaRPr lang="en-GB" sz="2000">
              <a:solidFill>
                <a:schemeClr val="bg2"/>
              </a:solidFill>
              <a:latin typeface="Comic Sans MS" charset="0"/>
              <a:ea typeface="ヒラギノ角ゴ ProN W3" charset="0"/>
              <a:cs typeface="ヒラギノ角ゴ ProN W3" charset="0"/>
              <a:sym typeface="Helvetica Neue Light" charset="0"/>
            </a:endParaRPr>
          </a:p>
        </p:txBody>
      </p:sp>
      <p:sp>
        <p:nvSpPr>
          <p:cNvPr id="1051" name="Text Box 48"/>
          <p:cNvSpPr txBox="1">
            <a:spLocks noChangeArrowheads="1"/>
          </p:cNvSpPr>
          <p:nvPr/>
        </p:nvSpPr>
        <p:spPr bwMode="auto">
          <a:xfrm>
            <a:off x="3651250" y="1868488"/>
            <a:ext cx="1701800" cy="368300"/>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Palatino Linotype" charset="0"/>
                <a:ea typeface="ＭＳ Ｐゴシック" charset="0"/>
                <a:cs typeface="ＭＳ Ｐゴシック" charset="0"/>
              </a:defRPr>
            </a:lvl1pPr>
            <a:lvl2pPr marL="742950" indent="-285750">
              <a:defRPr>
                <a:solidFill>
                  <a:schemeClr val="tx1"/>
                </a:solidFill>
                <a:latin typeface="Palatino Linotype" charset="0"/>
                <a:ea typeface="ＭＳ Ｐゴシック" charset="0"/>
              </a:defRPr>
            </a:lvl2pPr>
            <a:lvl3pPr marL="1143000" indent="-228600">
              <a:defRPr>
                <a:solidFill>
                  <a:schemeClr val="tx1"/>
                </a:solidFill>
                <a:latin typeface="Palatino Linotype" charset="0"/>
                <a:ea typeface="ＭＳ Ｐゴシック" charset="0"/>
              </a:defRPr>
            </a:lvl3pPr>
            <a:lvl4pPr marL="1600200" indent="-228600">
              <a:defRPr>
                <a:solidFill>
                  <a:schemeClr val="tx1"/>
                </a:solidFill>
                <a:latin typeface="Palatino Linotype" charset="0"/>
                <a:ea typeface="ＭＳ Ｐゴシック" charset="0"/>
              </a:defRPr>
            </a:lvl4pPr>
            <a:lvl5pPr marL="2057400" indent="-228600">
              <a:defRPr>
                <a:solidFill>
                  <a:schemeClr val="tx1"/>
                </a:solidFill>
                <a:latin typeface="Palatino Linotype" charset="0"/>
                <a:ea typeface="ＭＳ Ｐゴシック" charset="0"/>
              </a:defRPr>
            </a:lvl5pPr>
            <a:lvl6pPr marL="2514600" indent="-228600" fontAlgn="base">
              <a:spcBef>
                <a:spcPct val="0"/>
              </a:spcBef>
              <a:spcAft>
                <a:spcPct val="0"/>
              </a:spcAft>
              <a:defRPr>
                <a:solidFill>
                  <a:schemeClr val="tx1"/>
                </a:solidFill>
                <a:latin typeface="Palatino Linotype" charset="0"/>
                <a:ea typeface="ＭＳ Ｐゴシック" charset="0"/>
              </a:defRPr>
            </a:lvl6pPr>
            <a:lvl7pPr marL="2971800" indent="-228600" fontAlgn="base">
              <a:spcBef>
                <a:spcPct val="0"/>
              </a:spcBef>
              <a:spcAft>
                <a:spcPct val="0"/>
              </a:spcAft>
              <a:defRPr>
                <a:solidFill>
                  <a:schemeClr val="tx1"/>
                </a:solidFill>
                <a:latin typeface="Palatino Linotype" charset="0"/>
                <a:ea typeface="ＭＳ Ｐゴシック" charset="0"/>
              </a:defRPr>
            </a:lvl7pPr>
            <a:lvl8pPr marL="3429000" indent="-228600" fontAlgn="base">
              <a:spcBef>
                <a:spcPct val="0"/>
              </a:spcBef>
              <a:spcAft>
                <a:spcPct val="0"/>
              </a:spcAft>
              <a:defRPr>
                <a:solidFill>
                  <a:schemeClr val="tx1"/>
                </a:solidFill>
                <a:latin typeface="Palatino Linotype" charset="0"/>
                <a:ea typeface="ＭＳ Ｐゴシック" charset="0"/>
              </a:defRPr>
            </a:lvl8pPr>
            <a:lvl9pPr marL="3886200" indent="-228600" fontAlgn="base">
              <a:spcBef>
                <a:spcPct val="0"/>
              </a:spcBef>
              <a:spcAft>
                <a:spcPct val="0"/>
              </a:spcAft>
              <a:defRPr>
                <a:solidFill>
                  <a:schemeClr val="tx1"/>
                </a:solidFill>
                <a:latin typeface="Palatino Linotype" charset="0"/>
                <a:ea typeface="ＭＳ Ｐゴシック" charset="0"/>
              </a:defRPr>
            </a:lvl9pPr>
          </a:lstStyle>
          <a:p>
            <a:pPr eaLnBrk="0" hangingPunct="0">
              <a:defRPr/>
            </a:pPr>
            <a:r>
              <a:rPr lang="en-US" smtClean="0">
                <a:solidFill>
                  <a:srgbClr val="595959"/>
                </a:solidFill>
                <a:latin typeface="Comic Sans MS" charset="0"/>
                <a:ea typeface="ヒラギノ角ゴ ProN W3" charset="0"/>
                <a:cs typeface="ヒラギノ角ゴ ProN W3" charset="0"/>
                <a:sym typeface="Helvetica Neue Light" charset="0"/>
              </a:rPr>
              <a:t>2 half-barrels</a:t>
            </a:r>
          </a:p>
        </p:txBody>
      </p:sp>
      <p:sp>
        <p:nvSpPr>
          <p:cNvPr id="1046" name="Text Box 54"/>
          <p:cNvSpPr txBox="1">
            <a:spLocks noChangeArrowheads="1"/>
          </p:cNvSpPr>
          <p:nvPr/>
        </p:nvSpPr>
        <p:spPr bwMode="auto">
          <a:xfrm>
            <a:off x="3630613" y="6270625"/>
            <a:ext cx="1062037" cy="369888"/>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Palatino Linotype" charset="0"/>
                <a:ea typeface="ＭＳ Ｐゴシック" charset="0"/>
                <a:cs typeface="ＭＳ Ｐゴシック" charset="0"/>
              </a:defRPr>
            </a:lvl1pPr>
            <a:lvl2pPr marL="742950" indent="-285750">
              <a:defRPr>
                <a:solidFill>
                  <a:schemeClr val="tx1"/>
                </a:solidFill>
                <a:latin typeface="Palatino Linotype" charset="0"/>
                <a:ea typeface="ＭＳ Ｐゴシック" charset="0"/>
              </a:defRPr>
            </a:lvl2pPr>
            <a:lvl3pPr marL="1143000" indent="-228600">
              <a:defRPr>
                <a:solidFill>
                  <a:schemeClr val="tx1"/>
                </a:solidFill>
                <a:latin typeface="Palatino Linotype" charset="0"/>
                <a:ea typeface="ＭＳ Ｐゴシック" charset="0"/>
              </a:defRPr>
            </a:lvl3pPr>
            <a:lvl4pPr marL="1600200" indent="-228600">
              <a:defRPr>
                <a:solidFill>
                  <a:schemeClr val="tx1"/>
                </a:solidFill>
                <a:latin typeface="Palatino Linotype" charset="0"/>
                <a:ea typeface="ＭＳ Ｐゴシック" charset="0"/>
              </a:defRPr>
            </a:lvl4pPr>
            <a:lvl5pPr marL="2057400" indent="-228600">
              <a:defRPr>
                <a:solidFill>
                  <a:schemeClr val="tx1"/>
                </a:solidFill>
                <a:latin typeface="Palatino Linotype" charset="0"/>
                <a:ea typeface="ＭＳ Ｐゴシック" charset="0"/>
              </a:defRPr>
            </a:lvl5pPr>
            <a:lvl6pPr marL="2514600" indent="-228600" fontAlgn="base">
              <a:spcBef>
                <a:spcPct val="0"/>
              </a:spcBef>
              <a:spcAft>
                <a:spcPct val="0"/>
              </a:spcAft>
              <a:defRPr>
                <a:solidFill>
                  <a:schemeClr val="tx1"/>
                </a:solidFill>
                <a:latin typeface="Palatino Linotype" charset="0"/>
                <a:ea typeface="ＭＳ Ｐゴシック" charset="0"/>
              </a:defRPr>
            </a:lvl6pPr>
            <a:lvl7pPr marL="2971800" indent="-228600" fontAlgn="base">
              <a:spcBef>
                <a:spcPct val="0"/>
              </a:spcBef>
              <a:spcAft>
                <a:spcPct val="0"/>
              </a:spcAft>
              <a:defRPr>
                <a:solidFill>
                  <a:schemeClr val="tx1"/>
                </a:solidFill>
                <a:latin typeface="Palatino Linotype" charset="0"/>
                <a:ea typeface="ＭＳ Ｐゴシック" charset="0"/>
              </a:defRPr>
            </a:lvl7pPr>
            <a:lvl8pPr marL="3429000" indent="-228600" fontAlgn="base">
              <a:spcBef>
                <a:spcPct val="0"/>
              </a:spcBef>
              <a:spcAft>
                <a:spcPct val="0"/>
              </a:spcAft>
              <a:defRPr>
                <a:solidFill>
                  <a:schemeClr val="tx1"/>
                </a:solidFill>
                <a:latin typeface="Palatino Linotype" charset="0"/>
                <a:ea typeface="ＭＳ Ｐゴシック" charset="0"/>
              </a:defRPr>
            </a:lvl8pPr>
            <a:lvl9pPr marL="3886200" indent="-228600" fontAlgn="base">
              <a:spcBef>
                <a:spcPct val="0"/>
              </a:spcBef>
              <a:spcAft>
                <a:spcPct val="0"/>
              </a:spcAft>
              <a:defRPr>
                <a:solidFill>
                  <a:schemeClr val="tx1"/>
                </a:solidFill>
                <a:latin typeface="Palatino Linotype" charset="0"/>
                <a:ea typeface="ＭＳ Ｐゴシック" charset="0"/>
              </a:defRPr>
            </a:lvl9pPr>
          </a:lstStyle>
          <a:p>
            <a:pPr eaLnBrk="0" hangingPunct="0">
              <a:defRPr/>
            </a:pPr>
            <a:r>
              <a:rPr lang="en-US" smtClean="0">
                <a:solidFill>
                  <a:srgbClr val="595959"/>
                </a:solidFill>
                <a:latin typeface="Comic Sans MS" charset="0"/>
                <a:ea typeface="ヒラギノ角ゴ ProN W3" charset="0"/>
                <a:cs typeface="ヒラギノ角ゴ ProN W3" charset="0"/>
                <a:sym typeface="Helvetica Neue Light" charset="0"/>
              </a:rPr>
              <a:t>1 sensor</a:t>
            </a:r>
          </a:p>
        </p:txBody>
      </p:sp>
      <p:sp>
        <p:nvSpPr>
          <p:cNvPr id="1047" name="Text Box 55"/>
          <p:cNvSpPr txBox="1">
            <a:spLocks noChangeArrowheads="1"/>
          </p:cNvSpPr>
          <p:nvPr/>
        </p:nvSpPr>
        <p:spPr bwMode="auto">
          <a:xfrm>
            <a:off x="3621088" y="5875338"/>
            <a:ext cx="1839912" cy="369887"/>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Palatino Linotype" charset="0"/>
                <a:ea typeface="ＭＳ Ｐゴシック" charset="0"/>
                <a:cs typeface="ＭＳ Ｐゴシック" charset="0"/>
              </a:defRPr>
            </a:lvl1pPr>
            <a:lvl2pPr marL="742950" indent="-285750">
              <a:defRPr>
                <a:solidFill>
                  <a:schemeClr val="tx1"/>
                </a:solidFill>
                <a:latin typeface="Palatino Linotype" charset="0"/>
                <a:ea typeface="ＭＳ Ｐゴシック" charset="0"/>
              </a:defRPr>
            </a:lvl2pPr>
            <a:lvl3pPr marL="1143000" indent="-228600">
              <a:defRPr>
                <a:solidFill>
                  <a:schemeClr val="tx1"/>
                </a:solidFill>
                <a:latin typeface="Palatino Linotype" charset="0"/>
                <a:ea typeface="ＭＳ Ｐゴシック" charset="0"/>
              </a:defRPr>
            </a:lvl3pPr>
            <a:lvl4pPr marL="1600200" indent="-228600">
              <a:defRPr>
                <a:solidFill>
                  <a:schemeClr val="tx1"/>
                </a:solidFill>
                <a:latin typeface="Palatino Linotype" charset="0"/>
                <a:ea typeface="ＭＳ Ｐゴシック" charset="0"/>
              </a:defRPr>
            </a:lvl4pPr>
            <a:lvl5pPr marL="2057400" indent="-228600">
              <a:defRPr>
                <a:solidFill>
                  <a:schemeClr val="tx1"/>
                </a:solidFill>
                <a:latin typeface="Palatino Linotype" charset="0"/>
                <a:ea typeface="ＭＳ Ｐゴシック" charset="0"/>
              </a:defRPr>
            </a:lvl5pPr>
            <a:lvl6pPr marL="2514600" indent="-228600" fontAlgn="base">
              <a:spcBef>
                <a:spcPct val="0"/>
              </a:spcBef>
              <a:spcAft>
                <a:spcPct val="0"/>
              </a:spcAft>
              <a:defRPr>
                <a:solidFill>
                  <a:schemeClr val="tx1"/>
                </a:solidFill>
                <a:latin typeface="Palatino Linotype" charset="0"/>
                <a:ea typeface="ＭＳ Ｐゴシック" charset="0"/>
              </a:defRPr>
            </a:lvl6pPr>
            <a:lvl7pPr marL="2971800" indent="-228600" fontAlgn="base">
              <a:spcBef>
                <a:spcPct val="0"/>
              </a:spcBef>
              <a:spcAft>
                <a:spcPct val="0"/>
              </a:spcAft>
              <a:defRPr>
                <a:solidFill>
                  <a:schemeClr val="tx1"/>
                </a:solidFill>
                <a:latin typeface="Palatino Linotype" charset="0"/>
                <a:ea typeface="ＭＳ Ｐゴシック" charset="0"/>
              </a:defRPr>
            </a:lvl7pPr>
            <a:lvl8pPr marL="3429000" indent="-228600" fontAlgn="base">
              <a:spcBef>
                <a:spcPct val="0"/>
              </a:spcBef>
              <a:spcAft>
                <a:spcPct val="0"/>
              </a:spcAft>
              <a:defRPr>
                <a:solidFill>
                  <a:schemeClr val="tx1"/>
                </a:solidFill>
                <a:latin typeface="Palatino Linotype" charset="0"/>
                <a:ea typeface="ＭＳ Ｐゴシック" charset="0"/>
              </a:defRPr>
            </a:lvl8pPr>
            <a:lvl9pPr marL="3886200" indent="-228600" fontAlgn="base">
              <a:spcBef>
                <a:spcPct val="0"/>
              </a:spcBef>
              <a:spcAft>
                <a:spcPct val="0"/>
              </a:spcAft>
              <a:defRPr>
                <a:solidFill>
                  <a:schemeClr val="tx1"/>
                </a:solidFill>
                <a:latin typeface="Palatino Linotype" charset="0"/>
                <a:ea typeface="ＭＳ Ｐゴシック" charset="0"/>
              </a:defRPr>
            </a:lvl9pPr>
          </a:lstStyle>
          <a:p>
            <a:pPr eaLnBrk="0" hangingPunct="0">
              <a:defRPr/>
            </a:pPr>
            <a:r>
              <a:rPr lang="en-US" smtClean="0">
                <a:solidFill>
                  <a:srgbClr val="595959"/>
                </a:solidFill>
                <a:latin typeface="Comic Sans MS" charset="0"/>
                <a:ea typeface="ヒラギノ角ゴ ProN W3" charset="0"/>
                <a:cs typeface="ヒラギノ角ゴ ProN W3" charset="0"/>
                <a:sym typeface="Helvetica Neue Light" charset="0"/>
              </a:rPr>
              <a:t>5 read-out chip</a:t>
            </a:r>
          </a:p>
        </p:txBody>
      </p:sp>
      <p:sp>
        <p:nvSpPr>
          <p:cNvPr id="28689" name="AutoShape 77"/>
          <p:cNvSpPr>
            <a:spLocks noChangeArrowheads="1"/>
          </p:cNvSpPr>
          <p:nvPr/>
        </p:nvSpPr>
        <p:spPr bwMode="auto">
          <a:xfrm rot="11847686" flipH="1">
            <a:off x="3200400" y="6327775"/>
            <a:ext cx="304800" cy="211138"/>
          </a:xfrm>
          <a:prstGeom prst="rightArrow">
            <a:avLst>
              <a:gd name="adj1" fmla="val 50000"/>
              <a:gd name="adj2" fmla="val 36017"/>
            </a:avLst>
          </a:prstGeom>
          <a:solidFill>
            <a:srgbClr val="FF6600"/>
          </a:solidFill>
          <a:ln w="9525">
            <a:solidFill>
              <a:schemeClr val="tx1"/>
            </a:solidFill>
            <a:miter lim="800000"/>
            <a:headEnd/>
            <a:tailEnd/>
          </a:ln>
        </p:spPr>
        <p:txBody>
          <a:bodyPr rot="10800000" wrap="none" anchor="ctr"/>
          <a:lstStyle/>
          <a:p>
            <a:pPr eaLnBrk="0" hangingPunct="0"/>
            <a:endParaRPr lang="en-GB" sz="2000">
              <a:solidFill>
                <a:schemeClr val="bg2"/>
              </a:solidFill>
              <a:latin typeface="Comic Sans MS" charset="0"/>
              <a:ea typeface="ヒラギノ角ゴ ProN W3" charset="0"/>
              <a:cs typeface="ヒラギノ角ゴ ProN W3" charset="0"/>
              <a:sym typeface="Helvetica Neue Light" charset="0"/>
            </a:endParaRPr>
          </a:p>
        </p:txBody>
      </p:sp>
      <p:sp>
        <p:nvSpPr>
          <p:cNvPr id="28690" name="AutoShape 78"/>
          <p:cNvSpPr>
            <a:spLocks noChangeArrowheads="1"/>
          </p:cNvSpPr>
          <p:nvPr/>
        </p:nvSpPr>
        <p:spPr bwMode="auto">
          <a:xfrm rot="9730375" flipH="1">
            <a:off x="3211513" y="5975350"/>
            <a:ext cx="304800" cy="211138"/>
          </a:xfrm>
          <a:prstGeom prst="rightArrow">
            <a:avLst>
              <a:gd name="adj1" fmla="val 50000"/>
              <a:gd name="adj2" fmla="val 36017"/>
            </a:avLst>
          </a:prstGeom>
          <a:solidFill>
            <a:srgbClr val="FF6600"/>
          </a:solidFill>
          <a:ln w="9525">
            <a:solidFill>
              <a:schemeClr val="tx1"/>
            </a:solidFill>
            <a:miter lim="800000"/>
            <a:headEnd/>
            <a:tailEnd/>
          </a:ln>
        </p:spPr>
        <p:txBody>
          <a:bodyPr rot="10800000" wrap="none" anchor="ctr"/>
          <a:lstStyle/>
          <a:p>
            <a:pPr eaLnBrk="0" hangingPunct="0"/>
            <a:endParaRPr lang="en-GB" sz="2000">
              <a:solidFill>
                <a:schemeClr val="bg2"/>
              </a:solidFill>
              <a:latin typeface="Comic Sans MS" charset="0"/>
              <a:ea typeface="ヒラギノ角ゴ ProN W3" charset="0"/>
              <a:cs typeface="ヒラギノ角ゴ ProN W3" charset="0"/>
              <a:sym typeface="Helvetica Neue Light" charset="0"/>
            </a:endParaRPr>
          </a:p>
        </p:txBody>
      </p:sp>
      <p:sp>
        <p:nvSpPr>
          <p:cNvPr id="1040" name="Text Box 44"/>
          <p:cNvSpPr txBox="1">
            <a:spLocks noChangeArrowheads="1"/>
          </p:cNvSpPr>
          <p:nvPr/>
        </p:nvSpPr>
        <p:spPr bwMode="auto">
          <a:xfrm>
            <a:off x="3624263" y="5248275"/>
            <a:ext cx="2651125" cy="369888"/>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charset="0"/>
                <a:ea typeface="ＭＳ Ｐゴシック" charset="0"/>
                <a:cs typeface="ＭＳ Ｐゴシック" charset="0"/>
              </a:defRPr>
            </a:lvl1pPr>
            <a:lvl2pPr marL="742950" indent="-285750">
              <a:defRPr>
                <a:solidFill>
                  <a:schemeClr val="tx1"/>
                </a:solidFill>
                <a:latin typeface="Palatino Linotype" charset="0"/>
                <a:ea typeface="ＭＳ Ｐゴシック" charset="0"/>
              </a:defRPr>
            </a:lvl2pPr>
            <a:lvl3pPr marL="1143000" indent="-228600">
              <a:defRPr>
                <a:solidFill>
                  <a:schemeClr val="tx1"/>
                </a:solidFill>
                <a:latin typeface="Palatino Linotype" charset="0"/>
                <a:ea typeface="ＭＳ Ｐゴシック" charset="0"/>
              </a:defRPr>
            </a:lvl3pPr>
            <a:lvl4pPr marL="1600200" indent="-228600">
              <a:defRPr>
                <a:solidFill>
                  <a:schemeClr val="tx1"/>
                </a:solidFill>
                <a:latin typeface="Palatino Linotype" charset="0"/>
                <a:ea typeface="ＭＳ Ｐゴシック" charset="0"/>
              </a:defRPr>
            </a:lvl4pPr>
            <a:lvl5pPr marL="2057400" indent="-228600">
              <a:defRPr>
                <a:solidFill>
                  <a:schemeClr val="tx1"/>
                </a:solidFill>
                <a:latin typeface="Palatino Linotype" charset="0"/>
                <a:ea typeface="ＭＳ Ｐゴシック" charset="0"/>
              </a:defRPr>
            </a:lvl5pPr>
            <a:lvl6pPr marL="2514600" indent="-228600" fontAlgn="base">
              <a:spcBef>
                <a:spcPct val="0"/>
              </a:spcBef>
              <a:spcAft>
                <a:spcPct val="0"/>
              </a:spcAft>
              <a:defRPr>
                <a:solidFill>
                  <a:schemeClr val="tx1"/>
                </a:solidFill>
                <a:latin typeface="Palatino Linotype" charset="0"/>
                <a:ea typeface="ＭＳ Ｐゴシック" charset="0"/>
              </a:defRPr>
            </a:lvl6pPr>
            <a:lvl7pPr marL="2971800" indent="-228600" fontAlgn="base">
              <a:spcBef>
                <a:spcPct val="0"/>
              </a:spcBef>
              <a:spcAft>
                <a:spcPct val="0"/>
              </a:spcAft>
              <a:defRPr>
                <a:solidFill>
                  <a:schemeClr val="tx1"/>
                </a:solidFill>
                <a:latin typeface="Palatino Linotype" charset="0"/>
                <a:ea typeface="ＭＳ Ｐゴシック" charset="0"/>
              </a:defRPr>
            </a:lvl7pPr>
            <a:lvl8pPr marL="3429000" indent="-228600" fontAlgn="base">
              <a:spcBef>
                <a:spcPct val="0"/>
              </a:spcBef>
              <a:spcAft>
                <a:spcPct val="0"/>
              </a:spcAft>
              <a:defRPr>
                <a:solidFill>
                  <a:schemeClr val="tx1"/>
                </a:solidFill>
                <a:latin typeface="Palatino Linotype" charset="0"/>
                <a:ea typeface="ＭＳ Ｐゴシック" charset="0"/>
              </a:defRPr>
            </a:lvl8pPr>
            <a:lvl9pPr marL="3886200" indent="-228600" fontAlgn="base">
              <a:spcBef>
                <a:spcPct val="0"/>
              </a:spcBef>
              <a:spcAft>
                <a:spcPct val="0"/>
              </a:spcAft>
              <a:defRPr>
                <a:solidFill>
                  <a:schemeClr val="tx1"/>
                </a:solidFill>
                <a:latin typeface="Palatino Linotype" charset="0"/>
                <a:ea typeface="ＭＳ Ｐゴシック" charset="0"/>
              </a:defRPr>
            </a:lvl9pPr>
          </a:lstStyle>
          <a:p>
            <a:pPr eaLnBrk="0" hangingPunct="0">
              <a:defRPr/>
            </a:pPr>
            <a:r>
              <a:rPr lang="en-US" smtClean="0">
                <a:solidFill>
                  <a:srgbClr val="595959"/>
                </a:solidFill>
                <a:latin typeface="Comic Sans MS" charset="0"/>
                <a:ea typeface="ヒラギノ角ゴ ProN W3" charset="0"/>
                <a:cs typeface="ヒラギノ角ゴ ProN W3" charset="0"/>
                <a:sym typeface="Helvetica Neue Light" charset="0"/>
              </a:rPr>
              <a:t>2 bump bonded ladders</a:t>
            </a:r>
          </a:p>
        </p:txBody>
      </p:sp>
      <p:sp>
        <p:nvSpPr>
          <p:cNvPr id="1041" name="Text Box 46"/>
          <p:cNvSpPr txBox="1">
            <a:spLocks noChangeArrowheads="1"/>
          </p:cNvSpPr>
          <p:nvPr/>
        </p:nvSpPr>
        <p:spPr bwMode="auto">
          <a:xfrm>
            <a:off x="3624263" y="4789488"/>
            <a:ext cx="981075" cy="369887"/>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Linotype" charset="0"/>
                <a:ea typeface="ＭＳ Ｐゴシック" charset="0"/>
                <a:cs typeface="ＭＳ Ｐゴシック" charset="0"/>
              </a:defRPr>
            </a:lvl1pPr>
            <a:lvl2pPr marL="742950" indent="-285750">
              <a:defRPr>
                <a:solidFill>
                  <a:schemeClr val="tx1"/>
                </a:solidFill>
                <a:latin typeface="Palatino Linotype" charset="0"/>
                <a:ea typeface="ＭＳ Ｐゴシック" charset="0"/>
              </a:defRPr>
            </a:lvl2pPr>
            <a:lvl3pPr marL="1143000" indent="-228600">
              <a:defRPr>
                <a:solidFill>
                  <a:schemeClr val="tx1"/>
                </a:solidFill>
                <a:latin typeface="Palatino Linotype" charset="0"/>
                <a:ea typeface="ＭＳ Ｐゴシック" charset="0"/>
              </a:defRPr>
            </a:lvl3pPr>
            <a:lvl4pPr marL="1600200" indent="-228600">
              <a:defRPr>
                <a:solidFill>
                  <a:schemeClr val="tx1"/>
                </a:solidFill>
                <a:latin typeface="Palatino Linotype" charset="0"/>
                <a:ea typeface="ＭＳ Ｐゴシック" charset="0"/>
              </a:defRPr>
            </a:lvl4pPr>
            <a:lvl5pPr marL="2057400" indent="-228600">
              <a:defRPr>
                <a:solidFill>
                  <a:schemeClr val="tx1"/>
                </a:solidFill>
                <a:latin typeface="Palatino Linotype" charset="0"/>
                <a:ea typeface="ＭＳ Ｐゴシック" charset="0"/>
              </a:defRPr>
            </a:lvl5pPr>
            <a:lvl6pPr marL="2514600" indent="-228600" fontAlgn="base">
              <a:spcBef>
                <a:spcPct val="0"/>
              </a:spcBef>
              <a:spcAft>
                <a:spcPct val="0"/>
              </a:spcAft>
              <a:defRPr>
                <a:solidFill>
                  <a:schemeClr val="tx1"/>
                </a:solidFill>
                <a:latin typeface="Palatino Linotype" charset="0"/>
                <a:ea typeface="ＭＳ Ｐゴシック" charset="0"/>
              </a:defRPr>
            </a:lvl6pPr>
            <a:lvl7pPr marL="2971800" indent="-228600" fontAlgn="base">
              <a:spcBef>
                <a:spcPct val="0"/>
              </a:spcBef>
              <a:spcAft>
                <a:spcPct val="0"/>
              </a:spcAft>
              <a:defRPr>
                <a:solidFill>
                  <a:schemeClr val="tx1"/>
                </a:solidFill>
                <a:latin typeface="Palatino Linotype" charset="0"/>
                <a:ea typeface="ＭＳ Ｐゴシック" charset="0"/>
              </a:defRPr>
            </a:lvl7pPr>
            <a:lvl8pPr marL="3429000" indent="-228600" fontAlgn="base">
              <a:spcBef>
                <a:spcPct val="0"/>
              </a:spcBef>
              <a:spcAft>
                <a:spcPct val="0"/>
              </a:spcAft>
              <a:defRPr>
                <a:solidFill>
                  <a:schemeClr val="tx1"/>
                </a:solidFill>
                <a:latin typeface="Palatino Linotype" charset="0"/>
                <a:ea typeface="ＭＳ Ｐゴシック" charset="0"/>
              </a:defRPr>
            </a:lvl8pPr>
            <a:lvl9pPr marL="3886200" indent="-228600" fontAlgn="base">
              <a:spcBef>
                <a:spcPct val="0"/>
              </a:spcBef>
              <a:spcAft>
                <a:spcPct val="0"/>
              </a:spcAft>
              <a:defRPr>
                <a:solidFill>
                  <a:schemeClr val="tx1"/>
                </a:solidFill>
                <a:latin typeface="Palatino Linotype" charset="0"/>
                <a:ea typeface="ＭＳ Ｐゴシック" charset="0"/>
              </a:defRPr>
            </a:lvl9pPr>
          </a:lstStyle>
          <a:p>
            <a:pPr eaLnBrk="0" hangingPunct="0">
              <a:defRPr/>
            </a:pPr>
            <a:r>
              <a:rPr lang="en-US" smtClean="0">
                <a:solidFill>
                  <a:srgbClr val="595959"/>
                </a:solidFill>
                <a:latin typeface="Comic Sans MS" charset="0"/>
                <a:ea typeface="ヒラギノ角ゴ ProN W3" charset="0"/>
                <a:cs typeface="ヒラギノ角ゴ ProN W3" charset="0"/>
                <a:sym typeface="Helvetica Neue Light" charset="0"/>
              </a:rPr>
              <a:t>1 MCM</a:t>
            </a:r>
          </a:p>
        </p:txBody>
      </p:sp>
      <p:sp>
        <p:nvSpPr>
          <p:cNvPr id="1042" name="Text Box 47"/>
          <p:cNvSpPr txBox="1">
            <a:spLocks noChangeArrowheads="1"/>
          </p:cNvSpPr>
          <p:nvPr/>
        </p:nvSpPr>
        <p:spPr bwMode="auto">
          <a:xfrm>
            <a:off x="3629025" y="4368800"/>
            <a:ext cx="1871663" cy="369888"/>
          </a:xfrm>
          <a:prstGeom prst="rect">
            <a:avLst/>
          </a:prstGeom>
          <a:solidFill>
            <a:schemeClr val="accent1">
              <a:lumMod val="40000"/>
              <a:lumOff val="6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Palatino Linotype" charset="0"/>
                <a:ea typeface="ＭＳ Ｐゴシック" charset="0"/>
                <a:cs typeface="ＭＳ Ｐゴシック" charset="0"/>
              </a:defRPr>
            </a:lvl1pPr>
            <a:lvl2pPr marL="742950" indent="-285750">
              <a:defRPr>
                <a:solidFill>
                  <a:schemeClr val="tx1"/>
                </a:solidFill>
                <a:latin typeface="Palatino Linotype" charset="0"/>
                <a:ea typeface="ＭＳ Ｐゴシック" charset="0"/>
              </a:defRPr>
            </a:lvl2pPr>
            <a:lvl3pPr marL="1143000" indent="-228600">
              <a:defRPr>
                <a:solidFill>
                  <a:schemeClr val="tx1"/>
                </a:solidFill>
                <a:latin typeface="Palatino Linotype" charset="0"/>
                <a:ea typeface="ＭＳ Ｐゴシック" charset="0"/>
              </a:defRPr>
            </a:lvl3pPr>
            <a:lvl4pPr marL="1600200" indent="-228600">
              <a:defRPr>
                <a:solidFill>
                  <a:schemeClr val="tx1"/>
                </a:solidFill>
                <a:latin typeface="Palatino Linotype" charset="0"/>
                <a:ea typeface="ＭＳ Ｐゴシック" charset="0"/>
              </a:defRPr>
            </a:lvl4pPr>
            <a:lvl5pPr marL="2057400" indent="-228600">
              <a:defRPr>
                <a:solidFill>
                  <a:schemeClr val="tx1"/>
                </a:solidFill>
                <a:latin typeface="Palatino Linotype" charset="0"/>
                <a:ea typeface="ＭＳ Ｐゴシック" charset="0"/>
              </a:defRPr>
            </a:lvl5pPr>
            <a:lvl6pPr marL="2514600" indent="-228600" fontAlgn="base">
              <a:spcBef>
                <a:spcPct val="0"/>
              </a:spcBef>
              <a:spcAft>
                <a:spcPct val="0"/>
              </a:spcAft>
              <a:defRPr>
                <a:solidFill>
                  <a:schemeClr val="tx1"/>
                </a:solidFill>
                <a:latin typeface="Palatino Linotype" charset="0"/>
                <a:ea typeface="ＭＳ Ｐゴシック" charset="0"/>
              </a:defRPr>
            </a:lvl6pPr>
            <a:lvl7pPr marL="2971800" indent="-228600" fontAlgn="base">
              <a:spcBef>
                <a:spcPct val="0"/>
              </a:spcBef>
              <a:spcAft>
                <a:spcPct val="0"/>
              </a:spcAft>
              <a:defRPr>
                <a:solidFill>
                  <a:schemeClr val="tx1"/>
                </a:solidFill>
                <a:latin typeface="Palatino Linotype" charset="0"/>
                <a:ea typeface="ＭＳ Ｐゴシック" charset="0"/>
              </a:defRPr>
            </a:lvl7pPr>
            <a:lvl8pPr marL="3429000" indent="-228600" fontAlgn="base">
              <a:spcBef>
                <a:spcPct val="0"/>
              </a:spcBef>
              <a:spcAft>
                <a:spcPct val="0"/>
              </a:spcAft>
              <a:defRPr>
                <a:solidFill>
                  <a:schemeClr val="tx1"/>
                </a:solidFill>
                <a:latin typeface="Palatino Linotype" charset="0"/>
                <a:ea typeface="ＭＳ Ｐゴシック" charset="0"/>
              </a:defRPr>
            </a:lvl8pPr>
            <a:lvl9pPr marL="3886200" indent="-228600" fontAlgn="base">
              <a:spcBef>
                <a:spcPct val="0"/>
              </a:spcBef>
              <a:spcAft>
                <a:spcPct val="0"/>
              </a:spcAft>
              <a:defRPr>
                <a:solidFill>
                  <a:schemeClr val="tx1"/>
                </a:solidFill>
                <a:latin typeface="Palatino Linotype" charset="0"/>
                <a:ea typeface="ＭＳ Ｐゴシック" charset="0"/>
              </a:defRPr>
            </a:lvl9pPr>
          </a:lstStyle>
          <a:p>
            <a:pPr eaLnBrk="0" hangingPunct="0">
              <a:defRPr/>
            </a:pPr>
            <a:r>
              <a:rPr lang="en-US" smtClean="0">
                <a:solidFill>
                  <a:srgbClr val="595959"/>
                </a:solidFill>
                <a:latin typeface="Comic Sans MS" charset="0"/>
                <a:ea typeface="ヒラギノ角ゴ ProN W3" charset="0"/>
                <a:cs typeface="ヒラギノ角ゴ ProN W3" charset="0"/>
                <a:sym typeface="Helvetica Neue Light" charset="0"/>
              </a:rPr>
              <a:t>1 multilayer bus</a:t>
            </a:r>
          </a:p>
        </p:txBody>
      </p:sp>
      <p:sp>
        <p:nvSpPr>
          <p:cNvPr id="28694" name="AutoShape 51"/>
          <p:cNvSpPr>
            <a:spLocks noChangeArrowheads="1"/>
          </p:cNvSpPr>
          <p:nvPr/>
        </p:nvSpPr>
        <p:spPr bwMode="auto">
          <a:xfrm rot="12920405" flipH="1">
            <a:off x="3240088" y="5286375"/>
            <a:ext cx="304800" cy="211138"/>
          </a:xfrm>
          <a:prstGeom prst="rightArrow">
            <a:avLst>
              <a:gd name="adj1" fmla="val 50000"/>
              <a:gd name="adj2" fmla="val 36090"/>
            </a:avLst>
          </a:prstGeom>
          <a:solidFill>
            <a:srgbClr val="FF6600"/>
          </a:solidFill>
          <a:ln w="9525">
            <a:solidFill>
              <a:schemeClr val="tx1"/>
            </a:solidFill>
            <a:miter lim="800000"/>
            <a:headEnd/>
            <a:tailEnd/>
          </a:ln>
        </p:spPr>
        <p:txBody>
          <a:bodyPr rot="10800000" wrap="none" anchor="ctr"/>
          <a:lstStyle/>
          <a:p>
            <a:pPr eaLnBrk="0" hangingPunct="0"/>
            <a:endParaRPr lang="en-GB" sz="2000">
              <a:solidFill>
                <a:schemeClr val="bg2"/>
              </a:solidFill>
              <a:latin typeface="Comic Sans MS" charset="0"/>
              <a:ea typeface="ヒラギノ角ゴ ProN W3" charset="0"/>
              <a:cs typeface="ヒラギノ角ゴ ProN W3" charset="0"/>
              <a:sym typeface="Helvetica Neue Light" charset="0"/>
            </a:endParaRPr>
          </a:p>
        </p:txBody>
      </p:sp>
      <p:sp>
        <p:nvSpPr>
          <p:cNvPr id="28695" name="AutoShape 52"/>
          <p:cNvSpPr>
            <a:spLocks noChangeArrowheads="1"/>
          </p:cNvSpPr>
          <p:nvPr/>
        </p:nvSpPr>
        <p:spPr bwMode="auto">
          <a:xfrm rot="8352850" flipH="1">
            <a:off x="3262313" y="4510088"/>
            <a:ext cx="304800" cy="211137"/>
          </a:xfrm>
          <a:prstGeom prst="rightArrow">
            <a:avLst>
              <a:gd name="adj1" fmla="val 50000"/>
              <a:gd name="adj2" fmla="val 36090"/>
            </a:avLst>
          </a:prstGeom>
          <a:solidFill>
            <a:srgbClr val="FF6600"/>
          </a:solidFill>
          <a:ln w="9525">
            <a:solidFill>
              <a:schemeClr val="tx1"/>
            </a:solidFill>
            <a:miter lim="800000"/>
            <a:headEnd/>
            <a:tailEnd/>
          </a:ln>
        </p:spPr>
        <p:txBody>
          <a:bodyPr rot="10800000" wrap="none" anchor="ctr"/>
          <a:lstStyle/>
          <a:p>
            <a:pPr eaLnBrk="0" hangingPunct="0"/>
            <a:endParaRPr lang="en-GB" sz="2000">
              <a:solidFill>
                <a:schemeClr val="bg2"/>
              </a:solidFill>
              <a:latin typeface="Comic Sans MS" charset="0"/>
              <a:ea typeface="ヒラギノ角ゴ ProN W3" charset="0"/>
              <a:cs typeface="ヒラギノ角ゴ ProN W3" charset="0"/>
              <a:sym typeface="Helvetica Neue Light" charset="0"/>
            </a:endParaRPr>
          </a:p>
        </p:txBody>
      </p:sp>
      <p:sp>
        <p:nvSpPr>
          <p:cNvPr id="28696" name="AutoShape 53"/>
          <p:cNvSpPr>
            <a:spLocks noChangeArrowheads="1"/>
          </p:cNvSpPr>
          <p:nvPr/>
        </p:nvSpPr>
        <p:spPr bwMode="auto">
          <a:xfrm rot="10800000" flipH="1">
            <a:off x="3240088" y="4918075"/>
            <a:ext cx="304800" cy="211138"/>
          </a:xfrm>
          <a:prstGeom prst="rightArrow">
            <a:avLst>
              <a:gd name="adj1" fmla="val 50000"/>
              <a:gd name="adj2" fmla="val 36090"/>
            </a:avLst>
          </a:prstGeom>
          <a:solidFill>
            <a:srgbClr val="FF6600"/>
          </a:solidFill>
          <a:ln w="9525">
            <a:solidFill>
              <a:schemeClr val="tx1"/>
            </a:solidFill>
            <a:miter lim="800000"/>
            <a:headEnd/>
            <a:tailEnd/>
          </a:ln>
        </p:spPr>
        <p:txBody>
          <a:bodyPr rot="10800000" wrap="none" anchor="ctr"/>
          <a:lstStyle/>
          <a:p>
            <a:pPr eaLnBrk="0" hangingPunct="0"/>
            <a:endParaRPr lang="en-GB" sz="2000">
              <a:solidFill>
                <a:schemeClr val="bg2"/>
              </a:solidFill>
              <a:latin typeface="Comic Sans MS" charset="0"/>
              <a:ea typeface="ヒラギノ角ゴ ProN W3" charset="0"/>
              <a:cs typeface="ヒラギノ角ゴ ProN W3" charset="0"/>
              <a:sym typeface="Helvetica Neue Light" charset="0"/>
            </a:endParaRPr>
          </a:p>
        </p:txBody>
      </p:sp>
      <p:sp>
        <p:nvSpPr>
          <p:cNvPr id="44" name="TextBox 43"/>
          <p:cNvSpPr txBox="1"/>
          <p:nvPr/>
        </p:nvSpPr>
        <p:spPr>
          <a:xfrm>
            <a:off x="5429250" y="1446213"/>
            <a:ext cx="3714750" cy="1139825"/>
          </a:xfrm>
          <a:prstGeom prst="rect">
            <a:avLst/>
          </a:prstGeom>
          <a:noFill/>
        </p:spPr>
        <p:txBody>
          <a:bodyPr lIns="91435" tIns="45718" rIns="91435" bIns="45718">
            <a:spAutoFit/>
          </a:bodyPr>
          <a:lstStyle/>
          <a:p>
            <a:pPr fontAlgn="auto">
              <a:spcBef>
                <a:spcPts val="0"/>
              </a:spcBef>
              <a:spcAft>
                <a:spcPts val="0"/>
              </a:spcAft>
              <a:defRPr/>
            </a:pPr>
            <a:r>
              <a:rPr lang="it-IT" sz="1700" dirty="0" smtClean="0">
                <a:effectLst>
                  <a:outerShdw blurRad="38100" dist="38100" dir="2700000" algn="tl">
                    <a:srgbClr val="DDDDDD"/>
                  </a:outerShdw>
                </a:effectLst>
                <a:latin typeface="+mn-lt"/>
                <a:ea typeface="+mn-ea"/>
                <a:cs typeface="+mn-cs"/>
              </a:rPr>
              <a:t>Total:</a:t>
            </a:r>
            <a:r>
              <a:rPr lang="it-IT" sz="1700" dirty="0">
                <a:effectLst>
                  <a:outerShdw blurRad="38100" dist="38100" dir="2700000" algn="tl">
                    <a:srgbClr val="DDDDDD"/>
                  </a:outerShdw>
                </a:effectLst>
                <a:latin typeface="+mn-lt"/>
                <a:ea typeface="+mn-ea"/>
                <a:cs typeface="+mn-cs"/>
              </a:rPr>
              <a:t>120 </a:t>
            </a:r>
            <a:r>
              <a:rPr lang="it-IT" sz="1700" dirty="0" err="1">
                <a:effectLst>
                  <a:outerShdw blurRad="38100" dist="38100" dir="2700000" algn="tl">
                    <a:srgbClr val="DDDDDD"/>
                  </a:outerShdw>
                </a:effectLst>
                <a:latin typeface="+mn-lt"/>
                <a:ea typeface="+mn-ea"/>
                <a:cs typeface="+mn-cs"/>
              </a:rPr>
              <a:t>half-staves</a:t>
            </a:r>
            <a:endParaRPr lang="it-IT" sz="1700" dirty="0">
              <a:effectLst>
                <a:outerShdw blurRad="38100" dist="38100" dir="2700000" algn="tl">
                  <a:srgbClr val="DDDDDD"/>
                </a:outerShdw>
              </a:effectLst>
              <a:latin typeface="+mn-lt"/>
              <a:ea typeface="+mn-ea"/>
              <a:cs typeface="+mn-cs"/>
            </a:endParaRPr>
          </a:p>
          <a:p>
            <a:pPr fontAlgn="auto">
              <a:spcBef>
                <a:spcPts val="0"/>
              </a:spcBef>
              <a:spcAft>
                <a:spcPts val="0"/>
              </a:spcAft>
              <a:defRPr/>
            </a:pPr>
            <a:r>
              <a:rPr lang="it-IT" sz="1700" dirty="0">
                <a:effectLst>
                  <a:outerShdw blurRad="38100" dist="38100" dir="2700000" algn="tl">
                    <a:srgbClr val="DDDDDD"/>
                  </a:outerShdw>
                </a:effectLst>
                <a:latin typeface="+mn-lt"/>
                <a:ea typeface="+mn-ea"/>
                <a:cs typeface="+mn-cs"/>
              </a:rPr>
              <a:t>      </a:t>
            </a:r>
            <a:r>
              <a:rPr lang="it-IT" sz="1700" dirty="0" smtClean="0">
                <a:effectLst>
                  <a:outerShdw blurRad="38100" dist="38100" dir="2700000" algn="tl">
                    <a:srgbClr val="DDDDDD"/>
                  </a:outerShdw>
                </a:effectLst>
                <a:latin typeface="+mn-lt"/>
                <a:ea typeface="+mn-ea"/>
                <a:cs typeface="+mn-cs"/>
              </a:rPr>
              <a:t>    1200 </a:t>
            </a:r>
            <a:r>
              <a:rPr lang="it-IT" sz="1700" dirty="0">
                <a:effectLst>
                  <a:outerShdw blurRad="38100" dist="38100" dir="2700000" algn="tl">
                    <a:srgbClr val="DDDDDD"/>
                  </a:outerShdw>
                </a:effectLst>
                <a:latin typeface="+mn-lt"/>
                <a:ea typeface="+mn-ea"/>
                <a:cs typeface="+mn-cs"/>
              </a:rPr>
              <a:t>ASIC</a:t>
            </a:r>
          </a:p>
          <a:p>
            <a:pPr fontAlgn="auto">
              <a:spcBef>
                <a:spcPts val="0"/>
              </a:spcBef>
              <a:spcAft>
                <a:spcPts val="0"/>
              </a:spcAft>
              <a:defRPr/>
            </a:pPr>
            <a:r>
              <a:rPr lang="it-IT" sz="1700" dirty="0">
                <a:effectLst>
                  <a:outerShdw blurRad="38100" dist="38100" dir="2700000" algn="tl">
                    <a:srgbClr val="DDDDDD"/>
                  </a:outerShdw>
                </a:effectLst>
                <a:latin typeface="+mn-lt"/>
                <a:ea typeface="+mn-ea"/>
                <a:cs typeface="+mn-cs"/>
              </a:rPr>
              <a:t>       </a:t>
            </a:r>
            <a:r>
              <a:rPr lang="it-IT" sz="1700" dirty="0" smtClean="0">
                <a:effectLst>
                  <a:outerShdw blurRad="38100" dist="38100" dir="2700000" algn="tl">
                    <a:srgbClr val="DDDDDD"/>
                  </a:outerShdw>
                </a:effectLst>
                <a:latin typeface="+mn-lt"/>
                <a:ea typeface="+mn-ea"/>
                <a:cs typeface="+mn-cs"/>
              </a:rPr>
              <a:t>   9.83 × 10</a:t>
            </a:r>
            <a:r>
              <a:rPr lang="it-IT" sz="1700" baseline="30000" dirty="0" smtClean="0">
                <a:effectLst>
                  <a:outerShdw blurRad="38100" dist="38100" dir="2700000" algn="tl">
                    <a:srgbClr val="DDDDDD"/>
                  </a:outerShdw>
                </a:effectLst>
                <a:latin typeface="+mn-lt"/>
                <a:ea typeface="+mn-ea"/>
                <a:cs typeface="+mn-cs"/>
              </a:rPr>
              <a:t>6</a:t>
            </a:r>
            <a:r>
              <a:rPr lang="it-IT" sz="1700" dirty="0" smtClean="0">
                <a:effectLst>
                  <a:outerShdw blurRad="38100" dist="38100" dir="2700000" algn="tl">
                    <a:srgbClr val="DDDDDD"/>
                  </a:outerShdw>
                </a:effectLst>
                <a:latin typeface="+mn-lt"/>
                <a:ea typeface="+mn-ea"/>
                <a:cs typeface="+mn-cs"/>
              </a:rPr>
              <a:t> </a:t>
            </a:r>
            <a:r>
              <a:rPr lang="it-IT" sz="1700" dirty="0" err="1">
                <a:effectLst>
                  <a:outerShdw blurRad="38100" dist="38100" dir="2700000" algn="tl">
                    <a:srgbClr val="DDDDDD"/>
                  </a:outerShdw>
                </a:effectLst>
                <a:latin typeface="+mn-lt"/>
                <a:ea typeface="+mn-ea"/>
                <a:cs typeface="+mn-cs"/>
              </a:rPr>
              <a:t>channels</a:t>
            </a:r>
            <a:endParaRPr lang="it-IT" sz="1700" dirty="0">
              <a:effectLst>
                <a:outerShdw blurRad="38100" dist="38100" dir="2700000" algn="tl">
                  <a:srgbClr val="DDDDDD"/>
                </a:outerShdw>
              </a:effectLst>
              <a:latin typeface="+mn-lt"/>
              <a:ea typeface="+mn-ea"/>
              <a:cs typeface="+mn-cs"/>
            </a:endParaRPr>
          </a:p>
          <a:p>
            <a:pPr fontAlgn="auto">
              <a:spcBef>
                <a:spcPts val="0"/>
              </a:spcBef>
              <a:spcAft>
                <a:spcPts val="0"/>
              </a:spcAft>
              <a:defRPr/>
            </a:pPr>
            <a:r>
              <a:rPr lang="it-IT" sz="1700" dirty="0" err="1">
                <a:effectLst>
                  <a:outerShdw blurRad="38100" dist="38100" dir="2700000" algn="tl">
                    <a:srgbClr val="DDDDDD"/>
                  </a:outerShdw>
                </a:effectLst>
                <a:latin typeface="+mn-lt"/>
                <a:ea typeface="+mn-ea"/>
                <a:cs typeface="+mn-cs"/>
              </a:rPr>
              <a:t>half</a:t>
            </a:r>
            <a:r>
              <a:rPr lang="it-IT" sz="1700" dirty="0">
                <a:effectLst>
                  <a:outerShdw blurRad="38100" dist="38100" dir="2700000" algn="tl">
                    <a:srgbClr val="DDDDDD"/>
                  </a:outerShdw>
                </a:effectLst>
                <a:latin typeface="+mn-lt"/>
                <a:ea typeface="+mn-ea"/>
                <a:cs typeface="+mn-cs"/>
              </a:rPr>
              <a:t>-stave= </a:t>
            </a:r>
            <a:r>
              <a:rPr lang="it-IT" sz="1700" dirty="0" err="1">
                <a:effectLst>
                  <a:outerShdw blurRad="38100" dist="38100" dir="2700000" algn="tl">
                    <a:srgbClr val="DDDDDD"/>
                  </a:outerShdw>
                </a:effectLst>
                <a:latin typeface="+mn-lt"/>
                <a:ea typeface="+mn-ea"/>
                <a:cs typeface="+mn-cs"/>
              </a:rPr>
              <a:t>basic</a:t>
            </a:r>
            <a:r>
              <a:rPr lang="it-IT" sz="1700" dirty="0">
                <a:effectLst>
                  <a:outerShdw blurRad="38100" dist="38100" dir="2700000" algn="tl">
                    <a:srgbClr val="DDDDDD"/>
                  </a:outerShdw>
                </a:effectLst>
                <a:latin typeface="+mn-lt"/>
                <a:ea typeface="+mn-ea"/>
                <a:cs typeface="+mn-cs"/>
              </a:rPr>
              <a:t> </a:t>
            </a:r>
            <a:r>
              <a:rPr lang="it-IT" sz="1700" dirty="0" err="1">
                <a:effectLst>
                  <a:outerShdw blurRad="38100" dist="38100" dir="2700000" algn="tl">
                    <a:srgbClr val="DDDDDD"/>
                  </a:outerShdw>
                </a:effectLst>
                <a:latin typeface="+mn-lt"/>
                <a:ea typeface="+mn-ea"/>
                <a:cs typeface="+mn-cs"/>
              </a:rPr>
              <a:t>working</a:t>
            </a:r>
            <a:r>
              <a:rPr lang="it-IT" sz="1700" dirty="0">
                <a:effectLst>
                  <a:outerShdw blurRad="38100" dist="38100" dir="2700000" algn="tl">
                    <a:srgbClr val="DDDDDD"/>
                  </a:outerShdw>
                </a:effectLst>
                <a:latin typeface="+mn-lt"/>
                <a:ea typeface="+mn-ea"/>
                <a:cs typeface="+mn-cs"/>
              </a:rPr>
              <a:t> </a:t>
            </a:r>
            <a:r>
              <a:rPr lang="it-IT" sz="1700" dirty="0" err="1">
                <a:effectLst>
                  <a:outerShdw blurRad="38100" dist="38100" dir="2700000" algn="tl">
                    <a:srgbClr val="DDDDDD"/>
                  </a:outerShdw>
                </a:effectLst>
                <a:latin typeface="+mn-lt"/>
                <a:ea typeface="+mn-ea"/>
                <a:cs typeface="+mn-cs"/>
              </a:rPr>
              <a:t>unit</a:t>
            </a:r>
            <a:endParaRPr lang="it-IT" sz="1700" dirty="0">
              <a:effectLst>
                <a:outerShdw blurRad="38100" dist="38100" dir="2700000" algn="tl">
                  <a:srgbClr val="DDDDDD"/>
                </a:outerShdw>
              </a:effectLst>
              <a:latin typeface="+mn-lt"/>
              <a:ea typeface="+mn-ea"/>
              <a:cs typeface="+mn-cs"/>
            </a:endParaRPr>
          </a:p>
        </p:txBody>
      </p:sp>
      <p:pic>
        <p:nvPicPr>
          <p:cNvPr id="28698" name="Picture 14"/>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rot="5400000">
            <a:off x="7008812" y="3213101"/>
            <a:ext cx="2208213" cy="165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8699" name="Picture 1" descr="26.jpg"/>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flipH="1">
            <a:off x="6592888" y="5173663"/>
            <a:ext cx="2093912" cy="157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5818983"/>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291020" y="-11870"/>
            <a:ext cx="8229600" cy="1001713"/>
          </a:xfrm>
        </p:spPr>
        <p:txBody>
          <a:bodyPr/>
          <a:lstStyle/>
          <a:p>
            <a:pPr eaLnBrk="1" hangingPunct="1"/>
            <a:r>
              <a:rPr lang="it-IT" dirty="0" err="1" smtClean="0">
                <a:latin typeface="Rockwell" charset="0"/>
              </a:rPr>
              <a:t>Principle</a:t>
            </a:r>
            <a:r>
              <a:rPr lang="it-IT" dirty="0" smtClean="0">
                <a:latin typeface="Rockwell" charset="0"/>
              </a:rPr>
              <a:t> of </a:t>
            </a:r>
            <a:r>
              <a:rPr lang="it-IT" dirty="0" err="1" smtClean="0">
                <a:latin typeface="Rockwell" charset="0"/>
              </a:rPr>
              <a:t>operation</a:t>
            </a:r>
            <a:endParaRPr lang="it-IT" dirty="0">
              <a:latin typeface="Rockwell" charset="0"/>
            </a:endParaRPr>
          </a:p>
        </p:txBody>
      </p:sp>
      <p:sp>
        <p:nvSpPr>
          <p:cNvPr id="30722" name="Content Placeholder 2"/>
          <p:cNvSpPr>
            <a:spLocks noGrp="1"/>
          </p:cNvSpPr>
          <p:nvPr>
            <p:ph idx="1"/>
          </p:nvPr>
        </p:nvSpPr>
        <p:spPr>
          <a:xfrm>
            <a:off x="105245" y="741130"/>
            <a:ext cx="5292399" cy="4278313"/>
          </a:xfrm>
        </p:spPr>
        <p:txBody>
          <a:bodyPr/>
          <a:lstStyle/>
          <a:p>
            <a:pPr eaLnBrk="1" hangingPunct="1"/>
            <a:r>
              <a:rPr lang="it-IT" sz="1800" dirty="0" smtClean="0">
                <a:latin typeface="Century Gothic" charset="0"/>
              </a:rPr>
              <a:t>Joule</a:t>
            </a:r>
            <a:r>
              <a:rPr lang="it-IT" sz="1800" dirty="0">
                <a:latin typeface="Century Gothic" charset="0"/>
              </a:rPr>
              <a:t>-Thomson </a:t>
            </a:r>
            <a:r>
              <a:rPr lang="it-IT" sz="1800" dirty="0" err="1">
                <a:latin typeface="Century Gothic" charset="0"/>
              </a:rPr>
              <a:t>cycle</a:t>
            </a:r>
            <a:endParaRPr lang="it-IT" sz="1800" dirty="0">
              <a:latin typeface="Century Gothic" charset="0"/>
            </a:endParaRPr>
          </a:p>
          <a:p>
            <a:pPr lvl="1" eaLnBrk="1" hangingPunct="1"/>
            <a:r>
              <a:rPr lang="it-IT" sz="1600" dirty="0" err="1">
                <a:latin typeface="Century Gothic" charset="0"/>
              </a:rPr>
              <a:t>sudden</a:t>
            </a:r>
            <a:r>
              <a:rPr lang="it-IT" sz="1600" dirty="0">
                <a:latin typeface="Century Gothic" charset="0"/>
              </a:rPr>
              <a:t> </a:t>
            </a:r>
            <a:r>
              <a:rPr lang="it-IT" sz="1600" dirty="0" err="1">
                <a:latin typeface="Century Gothic" charset="0"/>
              </a:rPr>
              <a:t>expansion</a:t>
            </a:r>
            <a:r>
              <a:rPr lang="it-IT" sz="1600" dirty="0">
                <a:latin typeface="Century Gothic" charset="0"/>
              </a:rPr>
              <a:t> + </a:t>
            </a:r>
            <a:r>
              <a:rPr lang="it-IT" sz="1600" dirty="0" err="1">
                <a:latin typeface="Century Gothic" charset="0"/>
              </a:rPr>
              <a:t>evaporation</a:t>
            </a:r>
            <a:r>
              <a:rPr lang="it-IT" sz="1600" dirty="0">
                <a:latin typeface="Century Gothic" charset="0"/>
              </a:rPr>
              <a:t> </a:t>
            </a:r>
            <a:r>
              <a:rPr lang="it-IT" sz="1600" dirty="0" err="1">
                <a:latin typeface="Century Gothic" charset="0"/>
              </a:rPr>
              <a:t>at</a:t>
            </a:r>
            <a:r>
              <a:rPr lang="it-IT" sz="1600" dirty="0">
                <a:latin typeface="Century Gothic" charset="0"/>
              </a:rPr>
              <a:t> </a:t>
            </a:r>
            <a:r>
              <a:rPr lang="it-IT" sz="1600" dirty="0" err="1">
                <a:latin typeface="Century Gothic" charset="0"/>
              </a:rPr>
              <a:t>constant</a:t>
            </a:r>
            <a:r>
              <a:rPr lang="it-IT" sz="1600" dirty="0">
                <a:latin typeface="Century Gothic" charset="0"/>
              </a:rPr>
              <a:t> </a:t>
            </a:r>
            <a:r>
              <a:rPr lang="it-IT" sz="1600" dirty="0" err="1" smtClean="0">
                <a:latin typeface="Century Gothic" charset="0"/>
              </a:rPr>
              <a:t>enthalpy</a:t>
            </a:r>
            <a:endParaRPr lang="it-IT" dirty="0" smtClean="0">
              <a:latin typeface="Century Gothic" charset="0"/>
            </a:endParaRPr>
          </a:p>
          <a:p>
            <a:pPr eaLnBrk="1" hangingPunct="1"/>
            <a:r>
              <a:rPr lang="it-IT" sz="1800" dirty="0" err="1" smtClean="0">
                <a:latin typeface="Century Gothic" charset="0"/>
              </a:rPr>
              <a:t>Fluid</a:t>
            </a:r>
            <a:r>
              <a:rPr lang="it-IT" sz="1800" dirty="0" smtClean="0">
                <a:latin typeface="Century Gothic" charset="0"/>
              </a:rPr>
              <a:t> C</a:t>
            </a:r>
            <a:r>
              <a:rPr lang="it-IT" sz="1800" baseline="-25000" dirty="0" smtClean="0">
                <a:latin typeface="Century Gothic" charset="0"/>
              </a:rPr>
              <a:t>4</a:t>
            </a:r>
            <a:r>
              <a:rPr lang="it-IT" sz="1800" dirty="0" smtClean="0">
                <a:latin typeface="Century Gothic" charset="0"/>
              </a:rPr>
              <a:t>F</a:t>
            </a:r>
            <a:r>
              <a:rPr lang="it-IT" sz="1800" baseline="-25000" dirty="0" smtClean="0">
                <a:latin typeface="Century Gothic" charset="0"/>
              </a:rPr>
              <a:t>10</a:t>
            </a:r>
            <a:r>
              <a:rPr lang="it-IT" sz="1800" dirty="0" smtClean="0">
                <a:latin typeface="Century Gothic" charset="0"/>
              </a:rPr>
              <a:t>: </a:t>
            </a:r>
            <a:r>
              <a:rPr lang="it-IT" sz="1600" dirty="0" err="1" smtClean="0">
                <a:latin typeface="Century Gothic" charset="0"/>
              </a:rPr>
              <a:t>dielectric</a:t>
            </a:r>
            <a:r>
              <a:rPr lang="it-IT" sz="1600" dirty="0" smtClean="0">
                <a:latin typeface="Century Gothic" charset="0"/>
              </a:rPr>
              <a:t>, </a:t>
            </a:r>
            <a:r>
              <a:rPr lang="it-IT" sz="1600" dirty="0" err="1" smtClean="0">
                <a:latin typeface="Century Gothic" charset="0"/>
              </a:rPr>
              <a:t>chemically</a:t>
            </a:r>
            <a:r>
              <a:rPr lang="it-IT" sz="1600" dirty="0" smtClean="0">
                <a:latin typeface="Century Gothic" charset="0"/>
              </a:rPr>
              <a:t> </a:t>
            </a:r>
            <a:r>
              <a:rPr lang="it-IT" sz="1600" dirty="0" err="1" smtClean="0">
                <a:latin typeface="Century Gothic" charset="0"/>
              </a:rPr>
              <a:t>stable</a:t>
            </a:r>
            <a:r>
              <a:rPr lang="it-IT" sz="1600" dirty="0" smtClean="0">
                <a:latin typeface="Century Gothic" charset="0"/>
              </a:rPr>
              <a:t>, non</a:t>
            </a:r>
            <a:r>
              <a:rPr lang="it-IT" sz="1600" dirty="0">
                <a:latin typeface="Century Gothic" charset="0"/>
              </a:rPr>
              <a:t>-</a:t>
            </a:r>
            <a:r>
              <a:rPr lang="it-IT" sz="1600" dirty="0" err="1" smtClean="0">
                <a:latin typeface="Century Gothic" charset="0"/>
              </a:rPr>
              <a:t>toxic</a:t>
            </a:r>
            <a:r>
              <a:rPr lang="it-IT" sz="1600" dirty="0" smtClean="0">
                <a:latin typeface="Century Gothic" charset="0"/>
              </a:rPr>
              <a:t>, </a:t>
            </a:r>
            <a:r>
              <a:rPr lang="it-IT" sz="1600" dirty="0" err="1" smtClean="0">
                <a:latin typeface="Century Gothic" charset="0"/>
              </a:rPr>
              <a:t>convenient</a:t>
            </a:r>
            <a:r>
              <a:rPr lang="it-IT" sz="1600" dirty="0" smtClean="0">
                <a:latin typeface="Century Gothic" charset="0"/>
              </a:rPr>
              <a:t> </a:t>
            </a:r>
            <a:r>
              <a:rPr lang="it-IT" sz="1600" dirty="0" err="1">
                <a:latin typeface="Century Gothic" charset="0"/>
              </a:rPr>
              <a:t>eos</a:t>
            </a:r>
            <a:endParaRPr lang="it-IT" sz="1600" dirty="0">
              <a:latin typeface="Century Gothic" charset="0"/>
            </a:endParaRPr>
          </a:p>
          <a:p>
            <a:pPr lvl="1" eaLnBrk="1" hangingPunct="1"/>
            <a:r>
              <a:rPr lang="it-IT" sz="1600" dirty="0" err="1">
                <a:latin typeface="Century Gothic" charset="0"/>
              </a:rPr>
              <a:t>Nominal</a:t>
            </a:r>
            <a:r>
              <a:rPr lang="it-IT" sz="1600" dirty="0">
                <a:latin typeface="Century Gothic" charset="0"/>
              </a:rPr>
              <a:t> </a:t>
            </a:r>
            <a:r>
              <a:rPr lang="it-IT" sz="1600" dirty="0" err="1">
                <a:latin typeface="Century Gothic" charset="0"/>
              </a:rPr>
              <a:t>evaporation</a:t>
            </a:r>
            <a:r>
              <a:rPr lang="it-IT" sz="1600" dirty="0">
                <a:latin typeface="Century Gothic" charset="0"/>
              </a:rPr>
              <a:t>: 1.9 bar, 15°</a:t>
            </a:r>
            <a:r>
              <a:rPr lang="it-IT" sz="1600" dirty="0" smtClean="0">
                <a:latin typeface="Century Gothic" charset="0"/>
              </a:rPr>
              <a:t>C</a:t>
            </a:r>
          </a:p>
          <a:p>
            <a:pPr eaLnBrk="1" hangingPunct="1"/>
            <a:r>
              <a:rPr lang="it-IT" sz="1800" dirty="0" smtClean="0">
                <a:latin typeface="Century Gothic" charset="0"/>
              </a:rPr>
              <a:t>PP</a:t>
            </a:r>
            <a:r>
              <a:rPr lang="it-IT" sz="1800" dirty="0">
                <a:latin typeface="Century Gothic" charset="0"/>
              </a:rPr>
              <a:t>=patch </a:t>
            </a:r>
            <a:r>
              <a:rPr lang="it-IT" sz="1800" dirty="0" err="1">
                <a:latin typeface="Century Gothic" charset="0"/>
              </a:rPr>
              <a:t>panels</a:t>
            </a:r>
            <a:endParaRPr lang="it-IT" sz="1800" dirty="0">
              <a:latin typeface="Century Gothic" charset="0"/>
            </a:endParaRPr>
          </a:p>
          <a:p>
            <a:pPr lvl="1" eaLnBrk="1" hangingPunct="1"/>
            <a:r>
              <a:rPr lang="it-IT" sz="1600" dirty="0">
                <a:latin typeface="Century Gothic" charset="0"/>
              </a:rPr>
              <a:t>PP3: </a:t>
            </a:r>
            <a:r>
              <a:rPr lang="it-IT" sz="1600" dirty="0" err="1">
                <a:latin typeface="Century Gothic" charset="0"/>
              </a:rPr>
              <a:t>close</a:t>
            </a:r>
            <a:r>
              <a:rPr lang="it-IT" sz="1600" dirty="0">
                <a:latin typeface="Century Gothic" charset="0"/>
              </a:rPr>
              <a:t> to the detector, </a:t>
            </a:r>
            <a:r>
              <a:rPr lang="it-IT" sz="1600" dirty="0" err="1">
                <a:latin typeface="Century Gothic" charset="0"/>
              </a:rPr>
              <a:t>not</a:t>
            </a:r>
            <a:r>
              <a:rPr lang="it-IT" sz="1600" dirty="0">
                <a:latin typeface="Century Gothic" charset="0"/>
              </a:rPr>
              <a:t> (</a:t>
            </a:r>
            <a:r>
              <a:rPr lang="it-IT" sz="1600" dirty="0" err="1">
                <a:latin typeface="Century Gothic" charset="0"/>
              </a:rPr>
              <a:t>immediately</a:t>
            </a:r>
            <a:r>
              <a:rPr lang="it-IT" sz="1600" dirty="0">
                <a:latin typeface="Century Gothic" charset="0"/>
              </a:rPr>
              <a:t>) </a:t>
            </a:r>
            <a:r>
              <a:rPr lang="it-IT" sz="1600" dirty="0" err="1" smtClean="0">
                <a:latin typeface="Century Gothic" charset="0"/>
              </a:rPr>
              <a:t>accessible</a:t>
            </a:r>
            <a:r>
              <a:rPr lang="it-IT" sz="1600" dirty="0" smtClean="0">
                <a:latin typeface="Century Gothic" charset="0"/>
              </a:rPr>
              <a:t>, PP4</a:t>
            </a:r>
            <a:r>
              <a:rPr lang="it-IT" sz="1600" dirty="0">
                <a:latin typeface="Century Gothic" charset="0"/>
              </a:rPr>
              <a:t>: ~6 m </a:t>
            </a:r>
            <a:r>
              <a:rPr lang="it-IT" sz="1600" dirty="0" err="1">
                <a:latin typeface="Century Gothic" charset="0"/>
              </a:rPr>
              <a:t>upstream</a:t>
            </a:r>
            <a:r>
              <a:rPr lang="it-IT" sz="1600" dirty="0">
                <a:latin typeface="Century Gothic" charset="0"/>
              </a:rPr>
              <a:t> SPD</a:t>
            </a:r>
          </a:p>
          <a:p>
            <a:pPr lvl="1" eaLnBrk="1" hangingPunct="1"/>
            <a:endParaRPr lang="it-IT" sz="1600" dirty="0">
              <a:latin typeface="Century Gothic" charset="0"/>
            </a:endParaRPr>
          </a:p>
          <a:p>
            <a:pPr eaLnBrk="1" hangingPunct="1"/>
            <a:endParaRPr lang="it-IT" dirty="0">
              <a:latin typeface="Century Gothic" charset="0"/>
            </a:endParaRPr>
          </a:p>
        </p:txBody>
      </p:sp>
      <p:sp>
        <p:nvSpPr>
          <p:cNvPr id="3072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9E80BF99-5D3D-2F47-8548-401D65B52359}" type="slidenum">
              <a:rPr lang="en-US" sz="1400">
                <a:solidFill>
                  <a:schemeClr val="bg1"/>
                </a:solidFill>
              </a:rPr>
              <a:pPr eaLnBrk="1" hangingPunct="1"/>
              <a:t>28</a:t>
            </a:fld>
            <a:endParaRPr lang="en-US" sz="1400">
              <a:solidFill>
                <a:schemeClr val="bg1"/>
              </a:solidFill>
            </a:endParaRPr>
          </a:p>
        </p:txBody>
      </p:sp>
      <p:sp>
        <p:nvSpPr>
          <p:cNvPr id="30724" name="Text Box 4"/>
          <p:cNvSpPr txBox="1">
            <a:spLocks noChangeArrowheads="1"/>
          </p:cNvSpPr>
          <p:nvPr/>
        </p:nvSpPr>
        <p:spPr bwMode="auto">
          <a:xfrm>
            <a:off x="6481763" y="141763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170363" eaLnBrk="0" hangingPunct="0">
              <a:defRPr sz="2400">
                <a:solidFill>
                  <a:schemeClr val="tx1"/>
                </a:solidFill>
                <a:latin typeface="Palatino Linotype" charset="0"/>
                <a:ea typeface="ＭＳ Ｐゴシック" charset="0"/>
                <a:cs typeface="ＭＳ Ｐゴシック" charset="0"/>
              </a:defRPr>
            </a:lvl1pPr>
            <a:lvl2pPr marL="742950" indent="-285750" defTabSz="4170363" eaLnBrk="0" hangingPunct="0">
              <a:defRPr sz="2400">
                <a:solidFill>
                  <a:schemeClr val="tx1"/>
                </a:solidFill>
                <a:latin typeface="Palatino Linotype" charset="0"/>
                <a:ea typeface="ＭＳ Ｐゴシック" charset="0"/>
              </a:defRPr>
            </a:lvl2pPr>
            <a:lvl3pPr marL="1143000" indent="-228600" defTabSz="4170363" eaLnBrk="0" hangingPunct="0">
              <a:defRPr sz="2400">
                <a:solidFill>
                  <a:schemeClr val="tx1"/>
                </a:solidFill>
                <a:latin typeface="Palatino Linotype" charset="0"/>
                <a:ea typeface="ＭＳ Ｐゴシック" charset="0"/>
              </a:defRPr>
            </a:lvl3pPr>
            <a:lvl4pPr marL="1600200" indent="-228600" defTabSz="4170363" eaLnBrk="0" hangingPunct="0">
              <a:defRPr sz="2400">
                <a:solidFill>
                  <a:schemeClr val="tx1"/>
                </a:solidFill>
                <a:latin typeface="Palatino Linotype" charset="0"/>
                <a:ea typeface="ＭＳ Ｐゴシック" charset="0"/>
              </a:defRPr>
            </a:lvl4pPr>
            <a:lvl5pPr marL="2057400" indent="-228600" defTabSz="4170363" eaLnBrk="0" hangingPunct="0">
              <a:defRPr sz="2400">
                <a:solidFill>
                  <a:schemeClr val="tx1"/>
                </a:solidFill>
                <a:latin typeface="Palatino Linotype" charset="0"/>
                <a:ea typeface="ＭＳ Ｐゴシック" charset="0"/>
              </a:defRPr>
            </a:lvl5pPr>
            <a:lvl6pPr marL="2514600" indent="-228600" defTabSz="4170363"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defTabSz="4170363"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defTabSz="4170363"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defTabSz="4170363"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endParaRPr lang="it-IT" sz="1400">
              <a:latin typeface="Comic Sans MS" charset="0"/>
            </a:endParaRPr>
          </a:p>
        </p:txBody>
      </p:sp>
      <p:grpSp>
        <p:nvGrpSpPr>
          <p:cNvPr id="30725" name="Group 54"/>
          <p:cNvGrpSpPr>
            <a:grpSpLocks noChangeAspect="1"/>
          </p:cNvGrpSpPr>
          <p:nvPr/>
        </p:nvGrpSpPr>
        <p:grpSpPr bwMode="auto">
          <a:xfrm>
            <a:off x="4457700" y="1044575"/>
            <a:ext cx="4776788" cy="5674966"/>
            <a:chOff x="4805362" y="1631951"/>
            <a:chExt cx="4152900" cy="4934890"/>
          </a:xfrm>
        </p:grpSpPr>
        <p:pic>
          <p:nvPicPr>
            <p:cNvPr id="30740"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719762" y="2154238"/>
              <a:ext cx="2282825" cy="398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1" name="Text Box 9"/>
            <p:cNvSpPr txBox="1">
              <a:spLocks noChangeArrowheads="1"/>
            </p:cNvSpPr>
            <p:nvPr/>
          </p:nvSpPr>
          <p:spPr bwMode="auto">
            <a:xfrm>
              <a:off x="5187950" y="2001838"/>
              <a:ext cx="184150" cy="307975"/>
            </a:xfrm>
            <a:prstGeom prst="rect">
              <a:avLst/>
            </a:prstGeom>
            <a:noFill/>
            <a:ln w="63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defTabSz="4170363" eaLnBrk="0" hangingPunct="0">
                <a:defRPr sz="2400">
                  <a:solidFill>
                    <a:schemeClr val="tx1"/>
                  </a:solidFill>
                  <a:latin typeface="Palatino Linotype" charset="0"/>
                  <a:ea typeface="ＭＳ Ｐゴシック" charset="0"/>
                  <a:cs typeface="ＭＳ Ｐゴシック" charset="0"/>
                </a:defRPr>
              </a:lvl1pPr>
              <a:lvl2pPr marL="742950" indent="-285750" defTabSz="4170363" eaLnBrk="0" hangingPunct="0">
                <a:defRPr sz="2400">
                  <a:solidFill>
                    <a:schemeClr val="tx1"/>
                  </a:solidFill>
                  <a:latin typeface="Palatino Linotype" charset="0"/>
                  <a:ea typeface="ＭＳ Ｐゴシック" charset="0"/>
                </a:defRPr>
              </a:lvl2pPr>
              <a:lvl3pPr marL="1143000" indent="-228600" defTabSz="4170363" eaLnBrk="0" hangingPunct="0">
                <a:defRPr sz="2400">
                  <a:solidFill>
                    <a:schemeClr val="tx1"/>
                  </a:solidFill>
                  <a:latin typeface="Palatino Linotype" charset="0"/>
                  <a:ea typeface="ＭＳ Ｐゴシック" charset="0"/>
                </a:defRPr>
              </a:lvl3pPr>
              <a:lvl4pPr marL="1600200" indent="-228600" defTabSz="4170363" eaLnBrk="0" hangingPunct="0">
                <a:defRPr sz="2400">
                  <a:solidFill>
                    <a:schemeClr val="tx1"/>
                  </a:solidFill>
                  <a:latin typeface="Palatino Linotype" charset="0"/>
                  <a:ea typeface="ＭＳ Ｐゴシック" charset="0"/>
                </a:defRPr>
              </a:lvl4pPr>
              <a:lvl5pPr marL="2057400" indent="-228600" defTabSz="4170363" eaLnBrk="0" hangingPunct="0">
                <a:defRPr sz="2400">
                  <a:solidFill>
                    <a:schemeClr val="tx1"/>
                  </a:solidFill>
                  <a:latin typeface="Palatino Linotype" charset="0"/>
                  <a:ea typeface="ＭＳ Ｐゴシック" charset="0"/>
                </a:defRPr>
              </a:lvl5pPr>
              <a:lvl6pPr marL="2514600" indent="-228600" defTabSz="4170363"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defTabSz="4170363"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defTabSz="4170363"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defTabSz="4170363" eaLnBrk="0" fontAlgn="base" hangingPunct="0">
                <a:spcBef>
                  <a:spcPct val="0"/>
                </a:spcBef>
                <a:spcAft>
                  <a:spcPct val="0"/>
                </a:spcAft>
                <a:defRPr sz="2400">
                  <a:solidFill>
                    <a:schemeClr val="tx1"/>
                  </a:solidFill>
                  <a:latin typeface="Palatino Linotype" charset="0"/>
                  <a:ea typeface="ＭＳ Ｐゴシック" charset="0"/>
                </a:defRPr>
              </a:lvl9pPr>
            </a:lstStyle>
            <a:p>
              <a:pPr algn="ctr" eaLnBrk="1" hangingPunct="1"/>
              <a:endParaRPr lang="it-IT" sz="1400">
                <a:latin typeface="Comic Sans MS" charset="0"/>
              </a:endParaRPr>
            </a:p>
          </p:txBody>
        </p:sp>
        <p:sp>
          <p:nvSpPr>
            <p:cNvPr id="30742" name="Text Box 10"/>
            <p:cNvSpPr txBox="1">
              <a:spLocks noChangeArrowheads="1"/>
            </p:cNvSpPr>
            <p:nvPr/>
          </p:nvSpPr>
          <p:spPr bwMode="auto">
            <a:xfrm>
              <a:off x="4805362" y="5583238"/>
              <a:ext cx="1303338" cy="311150"/>
            </a:xfrm>
            <a:prstGeom prst="rect">
              <a:avLst/>
            </a:prstGeom>
            <a:noFill/>
            <a:ln w="635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defTabSz="4170363" eaLnBrk="0" hangingPunct="0">
                <a:defRPr sz="2400">
                  <a:solidFill>
                    <a:schemeClr val="tx1"/>
                  </a:solidFill>
                  <a:latin typeface="Palatino Linotype" charset="0"/>
                  <a:ea typeface="ＭＳ Ｐゴシック" charset="0"/>
                  <a:cs typeface="ＭＳ Ｐゴシック" charset="0"/>
                </a:defRPr>
              </a:lvl1pPr>
              <a:lvl2pPr marL="742950" indent="-285750" defTabSz="4170363" eaLnBrk="0" hangingPunct="0">
                <a:defRPr sz="2400">
                  <a:solidFill>
                    <a:schemeClr val="tx1"/>
                  </a:solidFill>
                  <a:latin typeface="Palatino Linotype" charset="0"/>
                  <a:ea typeface="ＭＳ Ｐゴシック" charset="0"/>
                </a:defRPr>
              </a:lvl2pPr>
              <a:lvl3pPr marL="1143000" indent="-228600" defTabSz="4170363" eaLnBrk="0" hangingPunct="0">
                <a:defRPr sz="2400">
                  <a:solidFill>
                    <a:schemeClr val="tx1"/>
                  </a:solidFill>
                  <a:latin typeface="Palatino Linotype" charset="0"/>
                  <a:ea typeface="ＭＳ Ｐゴシック" charset="0"/>
                </a:defRPr>
              </a:lvl3pPr>
              <a:lvl4pPr marL="1600200" indent="-228600" defTabSz="4170363" eaLnBrk="0" hangingPunct="0">
                <a:defRPr sz="2400">
                  <a:solidFill>
                    <a:schemeClr val="tx1"/>
                  </a:solidFill>
                  <a:latin typeface="Palatino Linotype" charset="0"/>
                  <a:ea typeface="ＭＳ Ｐゴシック" charset="0"/>
                </a:defRPr>
              </a:lvl4pPr>
              <a:lvl5pPr marL="2057400" indent="-228600" defTabSz="4170363" eaLnBrk="0" hangingPunct="0">
                <a:defRPr sz="2400">
                  <a:solidFill>
                    <a:schemeClr val="tx1"/>
                  </a:solidFill>
                  <a:latin typeface="Palatino Linotype" charset="0"/>
                  <a:ea typeface="ＭＳ Ｐゴシック" charset="0"/>
                </a:defRPr>
              </a:lvl5pPr>
              <a:lvl6pPr marL="2514600" indent="-228600" defTabSz="4170363"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defTabSz="4170363"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defTabSz="4170363"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defTabSz="4170363" eaLnBrk="0" fontAlgn="base" hangingPunct="0">
                <a:spcBef>
                  <a:spcPct val="0"/>
                </a:spcBef>
                <a:spcAft>
                  <a:spcPct val="0"/>
                </a:spcAft>
                <a:defRPr sz="2400">
                  <a:solidFill>
                    <a:schemeClr val="tx1"/>
                  </a:solidFill>
                  <a:latin typeface="Palatino Linotype" charset="0"/>
                  <a:ea typeface="ＭＳ Ｐゴシック" charset="0"/>
                </a:defRPr>
              </a:lvl9pPr>
            </a:lstStyle>
            <a:p>
              <a:pPr algn="ctr" eaLnBrk="1" hangingPunct="1"/>
              <a:endParaRPr lang="it-IT" sz="1400">
                <a:latin typeface="Comic Sans MS" charset="0"/>
              </a:endParaRPr>
            </a:p>
          </p:txBody>
        </p:sp>
        <p:sp>
          <p:nvSpPr>
            <p:cNvPr id="30743" name="Text Box 11"/>
            <p:cNvSpPr txBox="1">
              <a:spLocks noChangeArrowheads="1"/>
            </p:cNvSpPr>
            <p:nvPr/>
          </p:nvSpPr>
          <p:spPr bwMode="auto">
            <a:xfrm rot="5392435">
              <a:off x="6958012" y="4110038"/>
              <a:ext cx="26701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170363" eaLnBrk="0" hangingPunct="0">
                <a:defRPr sz="2400">
                  <a:solidFill>
                    <a:schemeClr val="tx1"/>
                  </a:solidFill>
                  <a:latin typeface="Palatino Linotype" charset="0"/>
                  <a:ea typeface="ＭＳ Ｐゴシック" charset="0"/>
                  <a:cs typeface="ＭＳ Ｐゴシック" charset="0"/>
                </a:defRPr>
              </a:lvl1pPr>
              <a:lvl2pPr marL="742950" indent="-285750" defTabSz="4170363" eaLnBrk="0" hangingPunct="0">
                <a:defRPr sz="2400">
                  <a:solidFill>
                    <a:schemeClr val="tx1"/>
                  </a:solidFill>
                  <a:latin typeface="Palatino Linotype" charset="0"/>
                  <a:ea typeface="ＭＳ Ｐゴシック" charset="0"/>
                </a:defRPr>
              </a:lvl2pPr>
              <a:lvl3pPr marL="1143000" indent="-228600" defTabSz="4170363" eaLnBrk="0" hangingPunct="0">
                <a:defRPr sz="2400">
                  <a:solidFill>
                    <a:schemeClr val="tx1"/>
                  </a:solidFill>
                  <a:latin typeface="Palatino Linotype" charset="0"/>
                  <a:ea typeface="ＭＳ Ｐゴシック" charset="0"/>
                </a:defRPr>
              </a:lvl3pPr>
              <a:lvl4pPr marL="1600200" indent="-228600" defTabSz="4170363" eaLnBrk="0" hangingPunct="0">
                <a:defRPr sz="2400">
                  <a:solidFill>
                    <a:schemeClr val="tx1"/>
                  </a:solidFill>
                  <a:latin typeface="Palatino Linotype" charset="0"/>
                  <a:ea typeface="ＭＳ Ｐゴシック" charset="0"/>
                </a:defRPr>
              </a:lvl4pPr>
              <a:lvl5pPr marL="2057400" indent="-228600" defTabSz="4170363" eaLnBrk="0" hangingPunct="0">
                <a:defRPr sz="2400">
                  <a:solidFill>
                    <a:schemeClr val="tx1"/>
                  </a:solidFill>
                  <a:latin typeface="Palatino Linotype" charset="0"/>
                  <a:ea typeface="ＭＳ Ｐゴシック" charset="0"/>
                </a:defRPr>
              </a:lvl5pPr>
              <a:lvl6pPr marL="2514600" indent="-228600" defTabSz="4170363"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defTabSz="4170363"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defTabSz="4170363"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defTabSz="4170363"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200">
                  <a:latin typeface="Comic Sans MS" charset="0"/>
                </a:rPr>
                <a:t>~40m liquid pipes 6/4 mm</a:t>
              </a:r>
            </a:p>
          </p:txBody>
        </p:sp>
        <p:sp>
          <p:nvSpPr>
            <p:cNvPr id="30744" name="Text Box 12"/>
            <p:cNvSpPr txBox="1">
              <a:spLocks noChangeArrowheads="1"/>
            </p:cNvSpPr>
            <p:nvPr/>
          </p:nvSpPr>
          <p:spPr bwMode="auto">
            <a:xfrm rot="5392435">
              <a:off x="4019550" y="3995351"/>
              <a:ext cx="28987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170363" eaLnBrk="0" hangingPunct="0">
                <a:defRPr sz="2400">
                  <a:solidFill>
                    <a:schemeClr val="tx1"/>
                  </a:solidFill>
                  <a:latin typeface="Palatino Linotype" charset="0"/>
                  <a:ea typeface="ＭＳ Ｐゴシック" charset="0"/>
                  <a:cs typeface="ＭＳ Ｐゴシック" charset="0"/>
                </a:defRPr>
              </a:lvl1pPr>
              <a:lvl2pPr marL="742950" indent="-285750" defTabSz="4170363" eaLnBrk="0" hangingPunct="0">
                <a:defRPr sz="2400">
                  <a:solidFill>
                    <a:schemeClr val="tx1"/>
                  </a:solidFill>
                  <a:latin typeface="Palatino Linotype" charset="0"/>
                  <a:ea typeface="ＭＳ Ｐゴシック" charset="0"/>
                </a:defRPr>
              </a:lvl2pPr>
              <a:lvl3pPr marL="1143000" indent="-228600" defTabSz="4170363" eaLnBrk="0" hangingPunct="0">
                <a:defRPr sz="2400">
                  <a:solidFill>
                    <a:schemeClr val="tx1"/>
                  </a:solidFill>
                  <a:latin typeface="Palatino Linotype" charset="0"/>
                  <a:ea typeface="ＭＳ Ｐゴシック" charset="0"/>
                </a:defRPr>
              </a:lvl3pPr>
              <a:lvl4pPr marL="1600200" indent="-228600" defTabSz="4170363" eaLnBrk="0" hangingPunct="0">
                <a:defRPr sz="2400">
                  <a:solidFill>
                    <a:schemeClr val="tx1"/>
                  </a:solidFill>
                  <a:latin typeface="Palatino Linotype" charset="0"/>
                  <a:ea typeface="ＭＳ Ｐゴシック" charset="0"/>
                </a:defRPr>
              </a:lvl4pPr>
              <a:lvl5pPr marL="2057400" indent="-228600" defTabSz="4170363" eaLnBrk="0" hangingPunct="0">
                <a:defRPr sz="2400">
                  <a:solidFill>
                    <a:schemeClr val="tx1"/>
                  </a:solidFill>
                  <a:latin typeface="Palatino Linotype" charset="0"/>
                  <a:ea typeface="ＭＳ Ｐゴシック" charset="0"/>
                </a:defRPr>
              </a:lvl5pPr>
              <a:lvl6pPr marL="2514600" indent="-228600" defTabSz="4170363"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defTabSz="4170363"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defTabSz="4170363"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defTabSz="4170363"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200">
                  <a:latin typeface="Comic Sans MS" charset="0"/>
                </a:rPr>
                <a:t>     ~35m gas pipes 12/10-10/8 mm</a:t>
              </a:r>
            </a:p>
          </p:txBody>
        </p:sp>
        <p:sp>
          <p:nvSpPr>
            <p:cNvPr id="30745" name="Rectangle 15"/>
            <p:cNvSpPr>
              <a:spLocks noChangeArrowheads="1"/>
            </p:cNvSpPr>
            <p:nvPr/>
          </p:nvSpPr>
          <p:spPr bwMode="auto">
            <a:xfrm>
              <a:off x="5781679" y="2904277"/>
              <a:ext cx="76200" cy="762000"/>
            </a:xfrm>
            <a:prstGeom prst="rect">
              <a:avLst/>
            </a:prstGeom>
            <a:solidFill>
              <a:srgbClr val="FF0000">
                <a:alpha val="58038"/>
              </a:srgbClr>
            </a:solidFill>
            <a:ln w="9525">
              <a:solidFill>
                <a:srgbClr val="FF0000"/>
              </a:solidFill>
              <a:miter lim="800000"/>
              <a:headEnd/>
              <a:tailEnd/>
            </a:ln>
          </p:spPr>
          <p:txBody>
            <a:bodyPr wrap="none" anchor="ctr"/>
            <a:lstStyle/>
            <a:p>
              <a:pPr algn="ctr"/>
              <a:endParaRPr lang="it-IT">
                <a:solidFill>
                  <a:srgbClr val="FF0000"/>
                </a:solidFill>
                <a:latin typeface="Calibri" charset="0"/>
              </a:endParaRPr>
            </a:p>
          </p:txBody>
        </p:sp>
        <p:sp>
          <p:nvSpPr>
            <p:cNvPr id="30746" name="Text Box 17"/>
            <p:cNvSpPr txBox="1">
              <a:spLocks noChangeArrowheads="1"/>
            </p:cNvSpPr>
            <p:nvPr/>
          </p:nvSpPr>
          <p:spPr bwMode="auto">
            <a:xfrm>
              <a:off x="5811316" y="3090333"/>
              <a:ext cx="60288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170363" eaLnBrk="0" hangingPunct="0">
                <a:defRPr sz="2400">
                  <a:solidFill>
                    <a:schemeClr val="tx1"/>
                  </a:solidFill>
                  <a:latin typeface="Palatino Linotype" charset="0"/>
                  <a:ea typeface="ＭＳ Ｐゴシック" charset="0"/>
                  <a:cs typeface="ＭＳ Ｐゴシック" charset="0"/>
                </a:defRPr>
              </a:lvl1pPr>
              <a:lvl2pPr marL="742950" indent="-285750" defTabSz="4170363" eaLnBrk="0" hangingPunct="0">
                <a:defRPr sz="2400">
                  <a:solidFill>
                    <a:schemeClr val="tx1"/>
                  </a:solidFill>
                  <a:latin typeface="Palatino Linotype" charset="0"/>
                  <a:ea typeface="ＭＳ Ｐゴシック" charset="0"/>
                </a:defRPr>
              </a:lvl2pPr>
              <a:lvl3pPr marL="1143000" indent="-228600" defTabSz="4170363" eaLnBrk="0" hangingPunct="0">
                <a:defRPr sz="2400">
                  <a:solidFill>
                    <a:schemeClr val="tx1"/>
                  </a:solidFill>
                  <a:latin typeface="Palatino Linotype" charset="0"/>
                  <a:ea typeface="ＭＳ Ｐゴシック" charset="0"/>
                </a:defRPr>
              </a:lvl3pPr>
              <a:lvl4pPr marL="1600200" indent="-228600" defTabSz="4170363" eaLnBrk="0" hangingPunct="0">
                <a:defRPr sz="2400">
                  <a:solidFill>
                    <a:schemeClr val="tx1"/>
                  </a:solidFill>
                  <a:latin typeface="Palatino Linotype" charset="0"/>
                  <a:ea typeface="ＭＳ Ｐゴシック" charset="0"/>
                </a:defRPr>
              </a:lvl4pPr>
              <a:lvl5pPr marL="2057400" indent="-228600" defTabSz="4170363" eaLnBrk="0" hangingPunct="0">
                <a:defRPr sz="2400">
                  <a:solidFill>
                    <a:schemeClr val="tx1"/>
                  </a:solidFill>
                  <a:latin typeface="Palatino Linotype" charset="0"/>
                  <a:ea typeface="ＭＳ Ｐゴシック" charset="0"/>
                </a:defRPr>
              </a:lvl5pPr>
              <a:lvl6pPr marL="2514600" indent="-228600" defTabSz="4170363"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defTabSz="4170363"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defTabSz="4170363"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defTabSz="4170363"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900">
                  <a:solidFill>
                    <a:srgbClr val="FF0000"/>
                  </a:solidFill>
                  <a:latin typeface="Comic Sans MS" charset="0"/>
                </a:rPr>
                <a:t>heaters</a:t>
              </a:r>
            </a:p>
          </p:txBody>
        </p:sp>
        <p:cxnSp>
          <p:nvCxnSpPr>
            <p:cNvPr id="25" name="Straight Connector 24"/>
            <p:cNvCxnSpPr/>
            <p:nvPr/>
          </p:nvCxnSpPr>
          <p:spPr>
            <a:xfrm rot="5400000">
              <a:off x="7599478" y="2350488"/>
              <a:ext cx="150471" cy="2760"/>
            </a:xfrm>
            <a:prstGeom prst="line">
              <a:avLst/>
            </a:prstGeom>
            <a:ln w="38100" cap="flat" cmpd="sng" algn="ctr">
              <a:solidFill>
                <a:schemeClr val="tx1"/>
              </a:solidFill>
              <a:prstDash val="solid"/>
              <a:round/>
              <a:headEnd type="oval" w="med" len="med"/>
              <a:tailEnd type="oval" w="med" len="med"/>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10800000">
              <a:off x="7815490" y="2820539"/>
              <a:ext cx="222205" cy="1380"/>
            </a:xfrm>
            <a:prstGeom prst="line">
              <a:avLst/>
            </a:prstGeom>
            <a:ln w="38100" cap="flat" cmpd="sng" algn="ctr">
              <a:solidFill>
                <a:schemeClr val="tx1"/>
              </a:solidFill>
              <a:prstDash val="solid"/>
              <a:round/>
              <a:headEnd type="oval" w="med" len="med"/>
              <a:tailEnd type="oval" w="med" len="med"/>
            </a:ln>
          </p:spPr>
          <p:style>
            <a:lnRef idx="2">
              <a:schemeClr val="accent1"/>
            </a:lnRef>
            <a:fillRef idx="0">
              <a:schemeClr val="accent1"/>
            </a:fillRef>
            <a:effectRef idx="1">
              <a:schemeClr val="accent1"/>
            </a:effectRef>
            <a:fontRef idx="minor">
              <a:schemeClr val="tx1"/>
            </a:fontRef>
          </p:style>
        </p:cxnSp>
        <p:sp>
          <p:nvSpPr>
            <p:cNvPr id="27" name="Rectangle 26"/>
            <p:cNvSpPr/>
            <p:nvPr/>
          </p:nvSpPr>
          <p:spPr>
            <a:xfrm>
              <a:off x="7814109" y="2486464"/>
              <a:ext cx="223586" cy="213973"/>
            </a:xfrm>
            <a:prstGeom prst="rect">
              <a:avLst/>
            </a:prstGeom>
            <a:solidFill>
              <a:srgbClr val="9BBB59"/>
            </a:solidFill>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it-IT"/>
            </a:p>
          </p:txBody>
        </p:sp>
        <p:sp>
          <p:nvSpPr>
            <p:cNvPr id="28" name="Rectangle 27"/>
            <p:cNvSpPr/>
            <p:nvPr/>
          </p:nvSpPr>
          <p:spPr>
            <a:xfrm>
              <a:off x="5684524" y="2427103"/>
              <a:ext cx="223586" cy="216735"/>
            </a:xfrm>
            <a:prstGeom prst="rect">
              <a:avLst/>
            </a:prstGeom>
            <a:solidFill>
              <a:srgbClr val="9BBB59"/>
            </a:solidFill>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it-IT"/>
            </a:p>
          </p:txBody>
        </p:sp>
        <p:sp>
          <p:nvSpPr>
            <p:cNvPr id="30755" name="TextBox 24"/>
            <p:cNvSpPr txBox="1">
              <a:spLocks noChangeArrowheads="1"/>
            </p:cNvSpPr>
            <p:nvPr/>
          </p:nvSpPr>
          <p:spPr bwMode="auto">
            <a:xfrm>
              <a:off x="8415337" y="2551113"/>
              <a:ext cx="542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800">
                  <a:latin typeface="Calibri" charset="0"/>
                </a:rPr>
                <a:t>PP4</a:t>
              </a:r>
            </a:p>
          </p:txBody>
        </p:sp>
        <p:sp>
          <p:nvSpPr>
            <p:cNvPr id="30756" name="TextBox 25"/>
            <p:cNvSpPr txBox="1">
              <a:spLocks noChangeArrowheads="1"/>
            </p:cNvSpPr>
            <p:nvPr/>
          </p:nvSpPr>
          <p:spPr bwMode="auto">
            <a:xfrm>
              <a:off x="6380162" y="1631951"/>
              <a:ext cx="539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800">
                  <a:latin typeface="Calibri" charset="0"/>
                </a:rPr>
                <a:t>PP1</a:t>
              </a:r>
            </a:p>
          </p:txBody>
        </p:sp>
        <p:sp>
          <p:nvSpPr>
            <p:cNvPr id="30757" name="TextBox 26"/>
            <p:cNvSpPr txBox="1">
              <a:spLocks noChangeArrowheads="1"/>
            </p:cNvSpPr>
            <p:nvPr/>
          </p:nvSpPr>
          <p:spPr bwMode="auto">
            <a:xfrm>
              <a:off x="7462838" y="1631951"/>
              <a:ext cx="53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800" dirty="0">
                  <a:latin typeface="Calibri" charset="0"/>
                </a:rPr>
                <a:t>PP3</a:t>
              </a:r>
            </a:p>
          </p:txBody>
        </p:sp>
        <p:cxnSp>
          <p:nvCxnSpPr>
            <p:cNvPr id="32" name="Straight Arrow Connector 31"/>
            <p:cNvCxnSpPr/>
            <p:nvPr/>
          </p:nvCxnSpPr>
          <p:spPr>
            <a:xfrm>
              <a:off x="7659273" y="1889517"/>
              <a:ext cx="14062" cy="33465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3" name="Rectangle 32"/>
            <p:cNvSpPr/>
            <p:nvPr/>
          </p:nvSpPr>
          <p:spPr>
            <a:xfrm>
              <a:off x="5440235" y="6299331"/>
              <a:ext cx="223586" cy="213973"/>
            </a:xfrm>
            <a:prstGeom prst="rect">
              <a:avLst/>
            </a:prstGeom>
            <a:solidFill>
              <a:srgbClr val="A0C869"/>
            </a:solidFill>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it-IT"/>
            </a:p>
          </p:txBody>
        </p:sp>
        <p:sp>
          <p:nvSpPr>
            <p:cNvPr id="30762" name="TextBox 31"/>
            <p:cNvSpPr txBox="1">
              <a:spLocks noChangeArrowheads="1"/>
            </p:cNvSpPr>
            <p:nvPr/>
          </p:nvSpPr>
          <p:spPr bwMode="auto">
            <a:xfrm>
              <a:off x="5664200" y="6299201"/>
              <a:ext cx="394678" cy="26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400" dirty="0" err="1">
                  <a:latin typeface="Calibri" charset="0"/>
                </a:rPr>
                <a:t>p</a:t>
              </a:r>
              <a:r>
                <a:rPr lang="it-IT" sz="1400" dirty="0">
                  <a:latin typeface="Calibri" charset="0"/>
                </a:rPr>
                <a:t>, </a:t>
              </a:r>
              <a:r>
                <a:rPr lang="it-IT" sz="1400" dirty="0" smtClean="0">
                  <a:latin typeface="Calibri" charset="0"/>
                </a:rPr>
                <a:t>T</a:t>
              </a:r>
              <a:endParaRPr lang="it-IT" sz="1400" dirty="0">
                <a:latin typeface="Calibri" charset="0"/>
              </a:endParaRPr>
            </a:p>
          </p:txBody>
        </p:sp>
        <p:cxnSp>
          <p:nvCxnSpPr>
            <p:cNvPr id="35" name="Straight Connector 34"/>
            <p:cNvCxnSpPr/>
            <p:nvPr/>
          </p:nvCxnSpPr>
          <p:spPr>
            <a:xfrm rot="10800000">
              <a:off x="5449897" y="5936266"/>
              <a:ext cx="222205" cy="1381"/>
            </a:xfrm>
            <a:prstGeom prst="line">
              <a:avLst/>
            </a:prstGeom>
            <a:ln w="38100" cap="flat" cmpd="sng" algn="ctr">
              <a:solidFill>
                <a:schemeClr val="tx1"/>
              </a:solidFill>
              <a:prstDash val="solid"/>
              <a:round/>
              <a:headEnd type="oval" w="med" len="med"/>
              <a:tailEnd type="oval" w="med" len="med"/>
            </a:ln>
          </p:spPr>
          <p:style>
            <a:lnRef idx="2">
              <a:schemeClr val="accent1"/>
            </a:lnRef>
            <a:fillRef idx="0">
              <a:schemeClr val="accent1"/>
            </a:fillRef>
            <a:effectRef idx="1">
              <a:schemeClr val="accent1"/>
            </a:effectRef>
            <a:fontRef idx="minor">
              <a:schemeClr val="tx1"/>
            </a:fontRef>
          </p:style>
        </p:cxnSp>
        <p:sp>
          <p:nvSpPr>
            <p:cNvPr id="30764" name="TextBox 33"/>
            <p:cNvSpPr txBox="1">
              <a:spLocks noChangeArrowheads="1"/>
            </p:cNvSpPr>
            <p:nvPr/>
          </p:nvSpPr>
          <p:spPr bwMode="auto">
            <a:xfrm>
              <a:off x="5719762" y="5702301"/>
              <a:ext cx="1200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400">
                  <a:latin typeface="Calibri" charset="0"/>
                </a:rPr>
                <a:t>Filters (60μm)</a:t>
              </a:r>
            </a:p>
          </p:txBody>
        </p:sp>
        <p:sp>
          <p:nvSpPr>
            <p:cNvPr id="37" name="Rectangle 36"/>
            <p:cNvSpPr/>
            <p:nvPr/>
          </p:nvSpPr>
          <p:spPr>
            <a:xfrm>
              <a:off x="5605854" y="2340134"/>
              <a:ext cx="380924" cy="394815"/>
            </a:xfrm>
            <a:prstGeom prst="rect">
              <a:avLst/>
            </a:prstGeom>
            <a:noFill/>
            <a:ln w="9525" cap="flat" cmpd="sng" algn="ctr">
              <a:solidFill>
                <a:schemeClr val="tx1"/>
              </a:solidFill>
              <a:prstDash val="dash"/>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38" name="Rectangle 37"/>
            <p:cNvSpPr/>
            <p:nvPr/>
          </p:nvSpPr>
          <p:spPr>
            <a:xfrm>
              <a:off x="7765804" y="2403636"/>
              <a:ext cx="311916" cy="506633"/>
            </a:xfrm>
            <a:prstGeom prst="rect">
              <a:avLst/>
            </a:prstGeom>
            <a:noFill/>
            <a:ln w="9525" cap="flat" cmpd="sng" algn="ctr">
              <a:solidFill>
                <a:schemeClr val="tx1"/>
              </a:solidFill>
              <a:prstDash val="dash"/>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cxnSp>
          <p:nvCxnSpPr>
            <p:cNvPr id="39" name="Straight Arrow Connector 38"/>
            <p:cNvCxnSpPr/>
            <p:nvPr/>
          </p:nvCxnSpPr>
          <p:spPr>
            <a:xfrm rot="10800000" flipV="1">
              <a:off x="5796316" y="1981211"/>
              <a:ext cx="604510" cy="358923"/>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a:stCxn id="30755" idx="1"/>
            </p:cNvCxnSpPr>
            <p:nvPr/>
          </p:nvCxnSpPr>
          <p:spPr>
            <a:xfrm rot="10800000">
              <a:off x="8077720" y="2656262"/>
              <a:ext cx="338139" cy="80067"/>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pic>
          <p:nvPicPr>
            <p:cNvPr id="30773" name="Picture 40" descr="subcool2.tiff"/>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rot="5400000">
              <a:off x="7601475" y="2958983"/>
              <a:ext cx="507733" cy="579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4" name="Picture 43" descr="puntoG.tif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567752" y="3602782"/>
              <a:ext cx="284162" cy="180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Rectangle 44"/>
            <p:cNvSpPr/>
            <p:nvPr/>
          </p:nvSpPr>
          <p:spPr>
            <a:xfrm>
              <a:off x="6705842" y="3364445"/>
              <a:ext cx="342280" cy="2429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it-IT"/>
            </a:p>
          </p:txBody>
        </p:sp>
        <p:sp>
          <p:nvSpPr>
            <p:cNvPr id="30776" name="Line 8"/>
            <p:cNvSpPr>
              <a:spLocks noChangeShapeType="1"/>
            </p:cNvSpPr>
            <p:nvPr/>
          </p:nvSpPr>
          <p:spPr bwMode="auto">
            <a:xfrm>
              <a:off x="5643561" y="3538524"/>
              <a:ext cx="2508487" cy="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grpSp>
      <p:pic>
        <p:nvPicPr>
          <p:cNvPr id="30726" name="Picture 44"/>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6988" y="3946525"/>
            <a:ext cx="3921125"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7" name="Line 45"/>
          <p:cNvSpPr>
            <a:spLocks noChangeShapeType="1"/>
          </p:cNvSpPr>
          <p:nvPr/>
        </p:nvSpPr>
        <p:spPr bwMode="auto">
          <a:xfrm>
            <a:off x="1048142" y="4420090"/>
            <a:ext cx="244475" cy="244475"/>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0728" name="Line 46"/>
          <p:cNvSpPr>
            <a:spLocks noChangeShapeType="1"/>
          </p:cNvSpPr>
          <p:nvPr/>
        </p:nvSpPr>
        <p:spPr bwMode="auto">
          <a:xfrm rot="10800000" flipH="1">
            <a:off x="3550453" y="5356225"/>
            <a:ext cx="0" cy="392112"/>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0729" name="Line 47"/>
          <p:cNvSpPr>
            <a:spLocks noChangeShapeType="1"/>
          </p:cNvSpPr>
          <p:nvPr/>
        </p:nvSpPr>
        <p:spPr bwMode="auto">
          <a:xfrm rot="10800000" flipH="1">
            <a:off x="1901838" y="5384007"/>
            <a:ext cx="265113" cy="239712"/>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0730" name="Line 48"/>
          <p:cNvSpPr>
            <a:spLocks noChangeShapeType="1"/>
          </p:cNvSpPr>
          <p:nvPr/>
        </p:nvSpPr>
        <p:spPr bwMode="auto">
          <a:xfrm flipH="1">
            <a:off x="2014089" y="4254351"/>
            <a:ext cx="180975" cy="61595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0731" name="Line 49"/>
          <p:cNvSpPr>
            <a:spLocks noChangeShapeType="1"/>
          </p:cNvSpPr>
          <p:nvPr/>
        </p:nvSpPr>
        <p:spPr bwMode="auto">
          <a:xfrm flipH="1">
            <a:off x="2510467" y="4378022"/>
            <a:ext cx="312738" cy="665162"/>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0732" name="Rectangle 50"/>
          <p:cNvSpPr>
            <a:spLocks/>
          </p:cNvSpPr>
          <p:nvPr/>
        </p:nvSpPr>
        <p:spPr bwMode="auto">
          <a:xfrm>
            <a:off x="573882" y="4224034"/>
            <a:ext cx="804862"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40635" bIns="0">
            <a:spAutoFit/>
          </a:bodyPr>
          <a:lstStyle/>
          <a:p>
            <a:pPr marL="39688"/>
            <a:r>
              <a:rPr lang="en-US" sz="1000" b="1" dirty="0">
                <a:solidFill>
                  <a:srgbClr val="000000"/>
                </a:solidFill>
                <a:latin typeface="Arial" charset="0"/>
                <a:cs typeface="Arial" charset="0"/>
                <a:sym typeface="Arial" charset="0"/>
              </a:rPr>
              <a:t>liquid pump</a:t>
            </a:r>
          </a:p>
        </p:txBody>
      </p:sp>
      <p:sp>
        <p:nvSpPr>
          <p:cNvPr id="30733" name="Rectangle 51"/>
          <p:cNvSpPr>
            <a:spLocks/>
          </p:cNvSpPr>
          <p:nvPr/>
        </p:nvSpPr>
        <p:spPr bwMode="auto">
          <a:xfrm>
            <a:off x="1953064" y="4038601"/>
            <a:ext cx="706437"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40635" bIns="0">
            <a:spAutoFit/>
          </a:bodyPr>
          <a:lstStyle/>
          <a:p>
            <a:pPr marL="39688"/>
            <a:r>
              <a:rPr lang="en-US" sz="1000" b="1" dirty="0">
                <a:solidFill>
                  <a:srgbClr val="000000"/>
                </a:solidFill>
                <a:latin typeface="Arial" charset="0"/>
                <a:cs typeface="Arial" charset="0"/>
                <a:sym typeface="Arial" charset="0"/>
              </a:rPr>
              <a:t>capillaries</a:t>
            </a:r>
          </a:p>
        </p:txBody>
      </p:sp>
      <p:sp>
        <p:nvSpPr>
          <p:cNvPr id="30734" name="Rectangle 52"/>
          <p:cNvSpPr>
            <a:spLocks/>
          </p:cNvSpPr>
          <p:nvPr/>
        </p:nvSpPr>
        <p:spPr bwMode="auto">
          <a:xfrm>
            <a:off x="2609622" y="4266102"/>
            <a:ext cx="7270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40635" bIns="0">
            <a:spAutoFit/>
          </a:bodyPr>
          <a:lstStyle/>
          <a:p>
            <a:pPr marL="39688"/>
            <a:r>
              <a:rPr lang="en-US" sz="1000" b="1" dirty="0">
                <a:solidFill>
                  <a:srgbClr val="000000"/>
                </a:solidFill>
                <a:latin typeface="Arial" charset="0"/>
                <a:cs typeface="Arial" charset="0"/>
                <a:sym typeface="Arial" charset="0"/>
              </a:rPr>
              <a:t>condenser</a:t>
            </a:r>
          </a:p>
        </p:txBody>
      </p:sp>
      <p:sp>
        <p:nvSpPr>
          <p:cNvPr id="30735" name="Rectangle 53"/>
          <p:cNvSpPr>
            <a:spLocks/>
          </p:cNvSpPr>
          <p:nvPr/>
        </p:nvSpPr>
        <p:spPr bwMode="auto">
          <a:xfrm>
            <a:off x="3136900" y="5721445"/>
            <a:ext cx="811213"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40635" bIns="0">
            <a:spAutoFit/>
          </a:bodyPr>
          <a:lstStyle/>
          <a:p>
            <a:pPr marL="39688"/>
            <a:r>
              <a:rPr lang="en-US" sz="1000" b="1" dirty="0">
                <a:solidFill>
                  <a:srgbClr val="000000"/>
                </a:solidFill>
                <a:latin typeface="Arial" charset="0"/>
                <a:cs typeface="Arial" charset="0"/>
                <a:sym typeface="Arial" charset="0"/>
              </a:rPr>
              <a:t>compressor</a:t>
            </a:r>
          </a:p>
        </p:txBody>
      </p:sp>
      <p:sp>
        <p:nvSpPr>
          <p:cNvPr id="67" name="Rectangle 54"/>
          <p:cNvSpPr>
            <a:spLocks/>
          </p:cNvSpPr>
          <p:nvPr/>
        </p:nvSpPr>
        <p:spPr bwMode="auto">
          <a:xfrm>
            <a:off x="1555522" y="5644385"/>
            <a:ext cx="1054100" cy="161925"/>
          </a:xfrm>
          <a:prstGeom prst="rect">
            <a:avLst/>
          </a:prstGeom>
          <a:noFill/>
          <a:ln w="9525" cap="flat">
            <a:noFill/>
            <a:miter lim="800000"/>
            <a:headEnd type="none" w="med" len="med"/>
            <a:tailEnd type="none" w="med" len="med"/>
          </a:ln>
        </p:spPr>
        <p:txBody>
          <a:bodyPr lIns="0" tIns="0" rIns="40635" bIns="0">
            <a:spAutoFit/>
          </a:bodyPr>
          <a:lstStyle/>
          <a:p>
            <a:pPr marL="39688" fontAlgn="auto">
              <a:spcBef>
                <a:spcPts val="0"/>
              </a:spcBef>
              <a:spcAft>
                <a:spcPts val="0"/>
              </a:spcAft>
              <a:defRPr/>
            </a:pPr>
            <a:r>
              <a:rPr lang="en-US" sz="1050" b="1" dirty="0">
                <a:solidFill>
                  <a:srgbClr val="000000"/>
                </a:solidFill>
                <a:latin typeface="Arial" charset="0"/>
                <a:ea typeface="Arial" charset="0"/>
                <a:cs typeface="Arial" charset="0"/>
                <a:sym typeface="Arial" charset="0"/>
              </a:rPr>
              <a:t>cooling tube</a:t>
            </a:r>
          </a:p>
        </p:txBody>
      </p:sp>
      <p:sp>
        <p:nvSpPr>
          <p:cNvPr id="30737" name="Rectangle 55"/>
          <p:cNvSpPr>
            <a:spLocks/>
          </p:cNvSpPr>
          <p:nvPr/>
        </p:nvSpPr>
        <p:spPr bwMode="auto">
          <a:xfrm>
            <a:off x="3071813" y="6647080"/>
            <a:ext cx="822325" cy="139700"/>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r>
              <a:rPr lang="en-US" sz="1400" b="1" dirty="0">
                <a:cs typeface="Georgia" charset="0"/>
              </a:rPr>
              <a:t>enthalpy</a:t>
            </a:r>
          </a:p>
        </p:txBody>
      </p:sp>
      <p:sp>
        <p:nvSpPr>
          <p:cNvPr id="30738" name="Rectangle 56"/>
          <p:cNvSpPr>
            <a:spLocks/>
          </p:cNvSpPr>
          <p:nvPr/>
        </p:nvSpPr>
        <p:spPr bwMode="auto">
          <a:xfrm rot="-5400000">
            <a:off x="-279075" y="4623254"/>
            <a:ext cx="700087" cy="163512"/>
          </a:xfrm>
          <a:prstGeom prst="rect">
            <a:avLst/>
          </a:prstGeom>
          <a:solidFill>
            <a:srgbClr val="FFFFFF"/>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0" tIns="0" rIns="0" bIns="0"/>
          <a:lstStyle/>
          <a:p>
            <a:r>
              <a:rPr lang="en-US" sz="1400" b="1" dirty="0">
                <a:cs typeface="Georgia" charset="0"/>
              </a:rPr>
              <a:t>pressure</a:t>
            </a:r>
          </a:p>
        </p:txBody>
      </p:sp>
      <p:sp>
        <p:nvSpPr>
          <p:cNvPr id="4" name="Rectangle 3"/>
          <p:cNvSpPr/>
          <p:nvPr/>
        </p:nvSpPr>
        <p:spPr>
          <a:xfrm>
            <a:off x="5937250" y="1543050"/>
            <a:ext cx="1927225" cy="730250"/>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endParaRPr lang="en-US"/>
          </a:p>
        </p:txBody>
      </p:sp>
      <p:sp>
        <p:nvSpPr>
          <p:cNvPr id="52" name="TextBox 51"/>
          <p:cNvSpPr txBox="1"/>
          <p:nvPr/>
        </p:nvSpPr>
        <p:spPr>
          <a:xfrm flipH="1">
            <a:off x="6306976" y="6212330"/>
            <a:ext cx="2800931" cy="600164"/>
          </a:xfrm>
          <a:prstGeom prst="rect">
            <a:avLst/>
          </a:prstGeom>
          <a:solidFill>
            <a:schemeClr val="bg1"/>
          </a:solidFill>
        </p:spPr>
        <p:style>
          <a:lnRef idx="2">
            <a:schemeClr val="accent3"/>
          </a:lnRef>
          <a:fillRef idx="1">
            <a:schemeClr val="lt1"/>
          </a:fillRef>
          <a:effectRef idx="0">
            <a:schemeClr val="accent3"/>
          </a:effectRef>
          <a:fontRef idx="minor">
            <a:schemeClr val="dk1"/>
          </a:fontRef>
        </p:style>
        <p:txBody>
          <a:bodyPr wrap="square">
            <a:spAutoFit/>
          </a:bodyPr>
          <a:lstStyle/>
          <a:p>
            <a:pPr algn="ctr" fontAlgn="auto">
              <a:spcBef>
                <a:spcPts val="0"/>
              </a:spcBef>
              <a:spcAft>
                <a:spcPts val="0"/>
              </a:spcAft>
              <a:defRPr/>
            </a:pPr>
            <a:r>
              <a:rPr lang="it-IT" sz="1100" b="1" dirty="0" err="1"/>
              <a:t>two</a:t>
            </a:r>
            <a:r>
              <a:rPr lang="it-IT" sz="1100" b="1" dirty="0"/>
              <a:t> ‘</a:t>
            </a:r>
            <a:r>
              <a:rPr lang="it-IT" sz="1100" b="1" dirty="0" err="1"/>
              <a:t>knobs</a:t>
            </a:r>
            <a:r>
              <a:rPr lang="it-IT" sz="1100" b="1" dirty="0"/>
              <a:t>’:</a:t>
            </a:r>
          </a:p>
          <a:p>
            <a:pPr algn="ctr" fontAlgn="auto">
              <a:spcBef>
                <a:spcPts val="0"/>
              </a:spcBef>
              <a:spcAft>
                <a:spcPts val="0"/>
              </a:spcAft>
              <a:defRPr/>
            </a:pPr>
            <a:r>
              <a:rPr lang="it-IT" sz="1100" b="1" dirty="0" err="1"/>
              <a:t>liquid</a:t>
            </a:r>
            <a:r>
              <a:rPr lang="it-IT" sz="1100" b="1" dirty="0"/>
              <a:t>-side pressure              flow    </a:t>
            </a:r>
          </a:p>
          <a:p>
            <a:pPr algn="ctr" fontAlgn="auto">
              <a:spcBef>
                <a:spcPts val="0"/>
              </a:spcBef>
              <a:spcAft>
                <a:spcPts val="0"/>
              </a:spcAft>
              <a:defRPr/>
            </a:pPr>
            <a:r>
              <a:rPr lang="it-IT" sz="1100" b="1" dirty="0"/>
              <a:t>gas-side pressure            temperature</a:t>
            </a:r>
          </a:p>
        </p:txBody>
      </p:sp>
      <p:cxnSp>
        <p:nvCxnSpPr>
          <p:cNvPr id="53" name="Straight Arrow Connector 52"/>
          <p:cNvCxnSpPr/>
          <p:nvPr/>
        </p:nvCxnSpPr>
        <p:spPr>
          <a:xfrm>
            <a:off x="8076298" y="6516941"/>
            <a:ext cx="361950"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p:nvPr/>
        </p:nvCxnSpPr>
        <p:spPr>
          <a:xfrm>
            <a:off x="7742028" y="6693081"/>
            <a:ext cx="298226"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1459775"/>
      </p:ext>
    </p:extLst>
  </p:cSld>
  <p:clrMapOvr>
    <a:masterClrMapping/>
  </p:clrMapOvr>
  <p:transition xmlns:p14="http://schemas.microsoft.com/office/powerpoint/2010/main" spd="slow">
    <p:split orient="vert"/>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9"/>
          <p:cNvSpPr>
            <a:spLocks noGrp="1"/>
          </p:cNvSpPr>
          <p:nvPr>
            <p:ph type="title"/>
          </p:nvPr>
        </p:nvSpPr>
        <p:spPr>
          <a:xfrm>
            <a:off x="457200" y="0"/>
            <a:ext cx="8229600" cy="1008063"/>
          </a:xfrm>
        </p:spPr>
        <p:txBody>
          <a:bodyPr/>
          <a:lstStyle/>
          <a:p>
            <a:pPr eaLnBrk="1" hangingPunct="1"/>
            <a:r>
              <a:rPr lang="it-IT">
                <a:latin typeface="Rockwell" charset="0"/>
              </a:rPr>
              <a:t>Test in the lab</a:t>
            </a:r>
          </a:p>
        </p:txBody>
      </p:sp>
      <p:pic>
        <p:nvPicPr>
          <p:cNvPr id="36866" name="Content Placeholder 12" descr="PC210226.JPG"/>
          <p:cNvPicPr>
            <a:picLocks noGrp="1" noChangeAspect="1"/>
          </p:cNvPicPr>
          <p:nvPr>
            <p:ph sz="half" idx="1"/>
          </p:nvPr>
        </p:nvPicPr>
        <p:blipFill>
          <a:blip r:embed="rId2" cstate="print">
            <a:extLst>
              <a:ext uri="{28A0092B-C50C-407E-A947-70E740481C1C}">
                <a14:useLocalDpi xmlns:a14="http://schemas.microsoft.com/office/drawing/2010/main"/>
              </a:ext>
            </a:extLst>
          </a:blip>
          <a:srcRect/>
          <a:stretch>
            <a:fillRect/>
          </a:stretch>
        </p:blipFill>
        <p:spPr>
          <a:xfrm>
            <a:off x="104775" y="771525"/>
            <a:ext cx="3292475" cy="3844925"/>
          </a:xfrm>
        </p:spPr>
      </p:pic>
      <p:sp>
        <p:nvSpPr>
          <p:cNvPr id="36867" name="Content Placeholder 10"/>
          <p:cNvSpPr>
            <a:spLocks noGrp="1"/>
          </p:cNvSpPr>
          <p:nvPr>
            <p:ph sz="half" idx="2"/>
          </p:nvPr>
        </p:nvSpPr>
        <p:spPr>
          <a:xfrm>
            <a:off x="3397250" y="2535238"/>
            <a:ext cx="5462588" cy="4572000"/>
          </a:xfrm>
        </p:spPr>
        <p:txBody>
          <a:bodyPr/>
          <a:lstStyle/>
          <a:p>
            <a:pPr eaLnBrk="1" hangingPunct="1"/>
            <a:r>
              <a:rPr lang="it-IT">
                <a:latin typeface="Rockwell" charset="0"/>
              </a:rPr>
              <a:t>very stable against changes in parameters settings (1-2 sectors at a time)</a:t>
            </a:r>
          </a:p>
          <a:p>
            <a:pPr eaLnBrk="1" hangingPunct="1"/>
            <a:r>
              <a:rPr lang="it-IT" b="1">
                <a:latin typeface="Rockwell" charset="0"/>
              </a:rPr>
              <a:t>100% </a:t>
            </a:r>
            <a:r>
              <a:rPr lang="it-IT">
                <a:latin typeface="Rockwell" charset="0"/>
              </a:rPr>
              <a:t>efficiency</a:t>
            </a:r>
          </a:p>
          <a:p>
            <a:pPr lvl="1" eaLnBrk="1" hangingPunct="1"/>
            <a:r>
              <a:rPr lang="it-IT" sz="1600">
                <a:latin typeface="Rockwell" charset="0"/>
              </a:rPr>
              <a:t>tested one half barrel at a time</a:t>
            </a:r>
          </a:p>
          <a:p>
            <a:pPr lvl="1" eaLnBrk="1" hangingPunct="1"/>
            <a:r>
              <a:rPr lang="it-IT" sz="1600">
                <a:latin typeface="Rockwell" charset="0"/>
              </a:rPr>
              <a:t>full power to the detector (~150 W/sector)</a:t>
            </a:r>
          </a:p>
          <a:p>
            <a:pPr lvl="2" eaLnBrk="1" hangingPunct="1"/>
            <a:endParaRPr lang="it-IT" sz="1400">
              <a:latin typeface="Rockwell" charset="0"/>
            </a:endParaRPr>
          </a:p>
          <a:p>
            <a:pPr lvl="1" eaLnBrk="1" hangingPunct="1"/>
            <a:endParaRPr lang="it-IT" sz="1600">
              <a:latin typeface="Rockwell" charset="0"/>
            </a:endParaRPr>
          </a:p>
        </p:txBody>
      </p:sp>
      <p:sp>
        <p:nvSpPr>
          <p:cNvPr id="3686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4EF334E9-FE90-5445-B8C9-C0BB763AEC8C}" type="slidenum">
              <a:rPr lang="en-US" sz="1400">
                <a:solidFill>
                  <a:schemeClr val="bg1"/>
                </a:solidFill>
              </a:rPr>
              <a:pPr eaLnBrk="1" hangingPunct="1"/>
              <a:t>29</a:t>
            </a:fld>
            <a:endParaRPr lang="en-US" sz="1400">
              <a:solidFill>
                <a:schemeClr val="bg1"/>
              </a:solidFill>
            </a:endParaRPr>
          </a:p>
        </p:txBody>
      </p:sp>
      <p:sp>
        <p:nvSpPr>
          <p:cNvPr id="36869" name="Content Placeholder 10"/>
          <p:cNvSpPr txBox="1">
            <a:spLocks/>
          </p:cNvSpPr>
          <p:nvPr/>
        </p:nvSpPr>
        <p:spPr bwMode="auto">
          <a:xfrm>
            <a:off x="3397250" y="771525"/>
            <a:ext cx="4673600" cy="293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lvl1pPr marL="228600" indent="-228600"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spcBef>
                <a:spcPts val="2000"/>
              </a:spcBef>
              <a:buClr>
                <a:schemeClr val="accent1"/>
              </a:buClr>
              <a:buSzPct val="75000"/>
              <a:buFont typeface="Wingdings" charset="0"/>
              <a:buChar char="n"/>
            </a:pPr>
            <a:r>
              <a:rPr lang="it-IT" sz="1800">
                <a:solidFill>
                  <a:srgbClr val="595959"/>
                </a:solidFill>
                <a:latin typeface="Rockwell" charset="0"/>
              </a:rPr>
              <a:t>For ~ 3 years the system has been tested in the DSF at CERN</a:t>
            </a:r>
          </a:p>
          <a:p>
            <a:pPr eaLnBrk="1" hangingPunct="1">
              <a:spcBef>
                <a:spcPts val="2000"/>
              </a:spcBef>
              <a:buClr>
                <a:schemeClr val="accent1"/>
              </a:buClr>
              <a:buSzPct val="75000"/>
              <a:buFont typeface="Wingdings" charset="0"/>
              <a:buChar char="n"/>
            </a:pPr>
            <a:r>
              <a:rPr lang="it-IT" sz="1800">
                <a:solidFill>
                  <a:srgbClr val="595959"/>
                </a:solidFill>
                <a:latin typeface="Rockwell" charset="0"/>
              </a:rPr>
              <a:t>In the lab, filters where missing (60 μm in line and the final 1 μm filter on the plant)</a:t>
            </a:r>
          </a:p>
        </p:txBody>
      </p:sp>
      <p:pic>
        <p:nvPicPr>
          <p:cNvPr id="36870" name="Picture 3" descr="plane5r-ir.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79450" y="4757738"/>
            <a:ext cx="3421063" cy="19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71" name="Picture 4" descr="plane5r-prof_long.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4618038" y="5384800"/>
            <a:ext cx="3687762"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0701809"/>
      </p:ext>
    </p:extLst>
  </p:cSld>
  <p:clrMapOvr>
    <a:masterClrMapping/>
  </p:clrMapOvr>
  <p:transition xmlns:p14="http://schemas.microsoft.com/office/powerpoint/2010/main" spd="slow">
    <p:checke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314760" y="-23740"/>
            <a:ext cx="8229600" cy="1008063"/>
          </a:xfrm>
        </p:spPr>
        <p:txBody>
          <a:bodyPr/>
          <a:lstStyle/>
          <a:p>
            <a:pPr eaLnBrk="1" hangingPunct="1"/>
            <a:r>
              <a:rPr lang="it-IT" dirty="0" err="1">
                <a:latin typeface="Rockwell" charset="0"/>
              </a:rPr>
              <a:t>Detector’s</a:t>
            </a:r>
            <a:r>
              <a:rPr lang="it-IT" dirty="0">
                <a:latin typeface="Rockwell" charset="0"/>
              </a:rPr>
              <a:t> (in)side</a:t>
            </a:r>
          </a:p>
        </p:txBody>
      </p:sp>
      <p:sp>
        <p:nvSpPr>
          <p:cNvPr id="29698" name="Content Placeholder 2"/>
          <p:cNvSpPr>
            <a:spLocks noGrp="1"/>
          </p:cNvSpPr>
          <p:nvPr>
            <p:ph idx="1"/>
          </p:nvPr>
        </p:nvSpPr>
        <p:spPr>
          <a:xfrm>
            <a:off x="141288" y="1684338"/>
            <a:ext cx="6665912" cy="1873250"/>
          </a:xfrm>
        </p:spPr>
        <p:txBody>
          <a:bodyPr/>
          <a:lstStyle/>
          <a:p>
            <a:pPr eaLnBrk="1" hangingPunct="1"/>
            <a:r>
              <a:rPr lang="it-IT" sz="1800">
                <a:latin typeface="Century Gothic" charset="0"/>
              </a:rPr>
              <a:t>1sector = 1 cooling line</a:t>
            </a:r>
          </a:p>
          <a:p>
            <a:pPr eaLnBrk="1" hangingPunct="1"/>
            <a:r>
              <a:rPr lang="it-IT" sz="1800">
                <a:latin typeface="Century Gothic" charset="0"/>
              </a:rPr>
              <a:t>1 cooling line feeds 6 </a:t>
            </a:r>
            <a:r>
              <a:rPr lang="it-IT" sz="1800" i="1">
                <a:latin typeface="Century Gothic" charset="0"/>
              </a:rPr>
              <a:t>staves</a:t>
            </a:r>
            <a:r>
              <a:rPr lang="it-IT" sz="1800">
                <a:latin typeface="Century Gothic" charset="0"/>
              </a:rPr>
              <a:t> </a:t>
            </a:r>
          </a:p>
          <a:p>
            <a:pPr eaLnBrk="1" hangingPunct="1"/>
            <a:r>
              <a:rPr lang="it-IT" sz="1800">
                <a:latin typeface="Century Gothic" charset="0"/>
              </a:rPr>
              <a:t>input: collector box, 6 capillaries 550 mm × 0.5 mm i.d.</a:t>
            </a:r>
          </a:p>
          <a:p>
            <a:pPr eaLnBrk="1" hangingPunct="1"/>
            <a:r>
              <a:rPr lang="it-IT" sz="1800">
                <a:latin typeface="Century Gothic" charset="0"/>
              </a:rPr>
              <a:t>output: collector box, 6 pipes ~10 cm long, 1.1 mm i.d.</a:t>
            </a:r>
          </a:p>
          <a:p>
            <a:pPr eaLnBrk="1" hangingPunct="1"/>
            <a:r>
              <a:rPr lang="it-IT" sz="1800">
                <a:latin typeface="Century Gothic" charset="0"/>
              </a:rPr>
              <a:t>2 bellows in a row, ¼”  tube diameter, 6” and 12” length</a:t>
            </a:r>
          </a:p>
          <a:p>
            <a:pPr eaLnBrk="1" hangingPunct="1"/>
            <a:endParaRPr lang="it-IT" sz="1600">
              <a:latin typeface="Century Gothic" charset="0"/>
            </a:endParaRPr>
          </a:p>
          <a:p>
            <a:pPr eaLnBrk="1" hangingPunct="1"/>
            <a:endParaRPr lang="it-IT" sz="1800">
              <a:latin typeface="Century Gothic" charset="0"/>
            </a:endParaRPr>
          </a:p>
        </p:txBody>
      </p:sp>
      <p:sp>
        <p:nvSpPr>
          <p:cNvPr id="29699"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BE5BC70E-696D-A540-B9A6-49C634EDAE1C}" type="slidenum">
              <a:rPr lang="en-US" sz="1400">
                <a:solidFill>
                  <a:schemeClr val="bg1"/>
                </a:solidFill>
              </a:rPr>
              <a:pPr eaLnBrk="1" hangingPunct="1"/>
              <a:t>3</a:t>
            </a:fld>
            <a:endParaRPr lang="en-US" sz="1400">
              <a:solidFill>
                <a:schemeClr val="bg1"/>
              </a:solidFill>
            </a:endParaRPr>
          </a:p>
        </p:txBody>
      </p:sp>
      <p:sp>
        <p:nvSpPr>
          <p:cNvPr id="29700" name="Text Box 4"/>
          <p:cNvSpPr txBox="1">
            <a:spLocks noChangeArrowheads="1"/>
          </p:cNvSpPr>
          <p:nvPr/>
        </p:nvSpPr>
        <p:spPr bwMode="auto">
          <a:xfrm>
            <a:off x="6481763" y="1417638"/>
            <a:ext cx="184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170363" eaLnBrk="0" hangingPunct="0">
              <a:defRPr sz="2400">
                <a:solidFill>
                  <a:schemeClr val="tx1"/>
                </a:solidFill>
                <a:latin typeface="Palatino Linotype" charset="0"/>
                <a:ea typeface="ＭＳ Ｐゴシック" charset="0"/>
                <a:cs typeface="ＭＳ Ｐゴシック" charset="0"/>
              </a:defRPr>
            </a:lvl1pPr>
            <a:lvl2pPr marL="742950" indent="-285750" defTabSz="4170363" eaLnBrk="0" hangingPunct="0">
              <a:defRPr sz="2400">
                <a:solidFill>
                  <a:schemeClr val="tx1"/>
                </a:solidFill>
                <a:latin typeface="Palatino Linotype" charset="0"/>
                <a:ea typeface="ＭＳ Ｐゴシック" charset="0"/>
              </a:defRPr>
            </a:lvl2pPr>
            <a:lvl3pPr marL="1143000" indent="-228600" defTabSz="4170363" eaLnBrk="0" hangingPunct="0">
              <a:defRPr sz="2400">
                <a:solidFill>
                  <a:schemeClr val="tx1"/>
                </a:solidFill>
                <a:latin typeface="Palatino Linotype" charset="0"/>
                <a:ea typeface="ＭＳ Ｐゴシック" charset="0"/>
              </a:defRPr>
            </a:lvl3pPr>
            <a:lvl4pPr marL="1600200" indent="-228600" defTabSz="4170363" eaLnBrk="0" hangingPunct="0">
              <a:defRPr sz="2400">
                <a:solidFill>
                  <a:schemeClr val="tx1"/>
                </a:solidFill>
                <a:latin typeface="Palatino Linotype" charset="0"/>
                <a:ea typeface="ＭＳ Ｐゴシック" charset="0"/>
              </a:defRPr>
            </a:lvl4pPr>
            <a:lvl5pPr marL="2057400" indent="-228600" defTabSz="4170363" eaLnBrk="0" hangingPunct="0">
              <a:defRPr sz="2400">
                <a:solidFill>
                  <a:schemeClr val="tx1"/>
                </a:solidFill>
                <a:latin typeface="Palatino Linotype" charset="0"/>
                <a:ea typeface="ＭＳ Ｐゴシック" charset="0"/>
              </a:defRPr>
            </a:lvl5pPr>
            <a:lvl6pPr marL="2514600" indent="-228600" defTabSz="4170363"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defTabSz="4170363"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defTabSz="4170363"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defTabSz="4170363"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endParaRPr lang="it-IT" sz="1400">
              <a:latin typeface="Comic Sans MS" charset="0"/>
            </a:endParaRPr>
          </a:p>
        </p:txBody>
      </p:sp>
      <p:pic>
        <p:nvPicPr>
          <p:cNvPr id="29701" name="Picture 50" descr="6fold.tiff"/>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rot="5400000">
            <a:off x="5374481" y="3026569"/>
            <a:ext cx="4300538"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3" name="Straight Connector 52"/>
          <p:cNvCxnSpPr>
            <a:stCxn id="29701" idx="3"/>
          </p:cNvCxnSpPr>
          <p:nvPr/>
        </p:nvCxnSpPr>
        <p:spPr>
          <a:xfrm rot="5400000">
            <a:off x="7267576" y="6137275"/>
            <a:ext cx="500062" cy="1428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rot="10800000">
            <a:off x="6807200" y="6394450"/>
            <a:ext cx="703263" cy="1588"/>
          </a:xfrm>
          <a:prstGeom prst="line">
            <a:avLst/>
          </a:prstGeom>
          <a:ln w="57150" cap="flat" cmpd="sng" algn="ctr">
            <a:solidFill>
              <a:srgbClr val="3366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rot="10800000">
            <a:off x="5016500" y="6392863"/>
            <a:ext cx="1268413" cy="1587"/>
          </a:xfrm>
          <a:prstGeom prst="line">
            <a:avLst/>
          </a:prstGeom>
          <a:ln w="57150" cap="flat" cmpd="sng" algn="ctr">
            <a:solidFill>
              <a:srgbClr val="3366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rot="10800000" flipV="1">
            <a:off x="6284913" y="6394450"/>
            <a:ext cx="53181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rot="10800000">
            <a:off x="6865938" y="1592263"/>
            <a:ext cx="704850" cy="1587"/>
          </a:xfrm>
          <a:prstGeom prst="line">
            <a:avLst/>
          </a:prstGeom>
          <a:ln w="5715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rot="10800000">
            <a:off x="5075238" y="1590675"/>
            <a:ext cx="1270000" cy="1588"/>
          </a:xfrm>
          <a:prstGeom prst="line">
            <a:avLst/>
          </a:prstGeom>
          <a:ln w="5715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rot="10800000" flipV="1">
            <a:off x="6345238" y="1592263"/>
            <a:ext cx="531812" cy="0"/>
          </a:xfrm>
          <a:prstGeom prst="line">
            <a:avLst/>
          </a:prstGeom>
          <a:ln w="190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rot="10800000" flipV="1">
            <a:off x="4484688" y="6396038"/>
            <a:ext cx="531812" cy="0"/>
          </a:xfrm>
          <a:prstGeom prst="line">
            <a:avLst/>
          </a:prstGeom>
          <a:ln w="12700" cap="flat" cmpd="sng" algn="ctr">
            <a:solidFill>
              <a:schemeClr val="tx1"/>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rot="10800000" flipV="1">
            <a:off x="4505325" y="1590675"/>
            <a:ext cx="531813" cy="0"/>
          </a:xfrm>
          <a:prstGeom prst="line">
            <a:avLst/>
          </a:prstGeom>
          <a:ln w="12700" cap="flat" cmpd="sng" algn="ctr">
            <a:solidFill>
              <a:srgbClr val="FF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9711" name="TextBox 81"/>
          <p:cNvSpPr txBox="1">
            <a:spLocks noChangeArrowheads="1"/>
          </p:cNvSpPr>
          <p:nvPr/>
        </p:nvSpPr>
        <p:spPr bwMode="auto">
          <a:xfrm>
            <a:off x="5075238" y="5568950"/>
            <a:ext cx="8175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800"/>
              <a:t>bellows</a:t>
            </a:r>
          </a:p>
        </p:txBody>
      </p:sp>
      <p:sp>
        <p:nvSpPr>
          <p:cNvPr id="29712" name="TextBox 82"/>
          <p:cNvSpPr txBox="1">
            <a:spLocks noChangeArrowheads="1"/>
          </p:cNvSpPr>
          <p:nvPr/>
        </p:nvSpPr>
        <p:spPr bwMode="auto">
          <a:xfrm>
            <a:off x="5848350" y="1900238"/>
            <a:ext cx="8175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1800"/>
              <a:t>bellows</a:t>
            </a:r>
          </a:p>
        </p:txBody>
      </p:sp>
      <p:cxnSp>
        <p:nvCxnSpPr>
          <p:cNvPr id="85" name="Straight Arrow Connector 84"/>
          <p:cNvCxnSpPr>
            <a:stCxn id="29712" idx="0"/>
          </p:cNvCxnSpPr>
          <p:nvPr/>
        </p:nvCxnSpPr>
        <p:spPr>
          <a:xfrm flipH="1" flipV="1">
            <a:off x="5999163" y="1655763"/>
            <a:ext cx="257175" cy="2444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6" name="Straight Arrow Connector 85"/>
          <p:cNvCxnSpPr>
            <a:stCxn id="29712" idx="0"/>
          </p:cNvCxnSpPr>
          <p:nvPr/>
        </p:nvCxnSpPr>
        <p:spPr>
          <a:xfrm flipV="1">
            <a:off x="6256338" y="1655763"/>
            <a:ext cx="679450" cy="2444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1" name="Straight Arrow Connector 90"/>
          <p:cNvCxnSpPr>
            <a:stCxn id="29711" idx="2"/>
          </p:cNvCxnSpPr>
          <p:nvPr/>
        </p:nvCxnSpPr>
        <p:spPr>
          <a:xfrm rot="16200000" flipH="1">
            <a:off x="5407026" y="6016625"/>
            <a:ext cx="385762" cy="230187"/>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cxnSp>
        <p:nvCxnSpPr>
          <p:cNvPr id="95" name="Straight Arrow Connector 94"/>
          <p:cNvCxnSpPr/>
          <p:nvPr/>
        </p:nvCxnSpPr>
        <p:spPr>
          <a:xfrm>
            <a:off x="5637213" y="5938838"/>
            <a:ext cx="1239837" cy="385762"/>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pic>
        <p:nvPicPr>
          <p:cNvPr id="29717" name="Picture 97" descr="condotta-raffreddamento-uscita-COMPLETA.pdf"/>
          <p:cNvPicPr>
            <a:picLocks noChangeAspect="1"/>
          </p:cNvPicPr>
          <p:nvPr/>
        </p:nvPicPr>
        <p:blipFill>
          <a:blip r:embed="rId3" cstate="print">
            <a:extLst>
              <a:ext uri="{28A0092B-C50C-407E-A947-70E740481C1C}">
                <a14:useLocalDpi xmlns:a14="http://schemas.microsoft.com/office/drawing/2010/main"/>
              </a:ext>
            </a:extLst>
          </a:blip>
          <a:srcRect l="51215" t="9258" r="21439" b="10100"/>
          <a:stretch>
            <a:fillRect/>
          </a:stretch>
        </p:blipFill>
        <p:spPr bwMode="auto">
          <a:xfrm rot="5400000">
            <a:off x="2218531" y="2108994"/>
            <a:ext cx="1373188" cy="5734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9718" name="TextBox 21"/>
          <p:cNvSpPr txBox="1">
            <a:spLocks noChangeArrowheads="1"/>
          </p:cNvSpPr>
          <p:nvPr/>
        </p:nvSpPr>
        <p:spPr bwMode="auto">
          <a:xfrm>
            <a:off x="8104188" y="6169025"/>
            <a:ext cx="919162" cy="708025"/>
          </a:xfrm>
          <a:prstGeom prst="rect">
            <a:avLst/>
          </a:prstGeom>
          <a:solidFill>
            <a:srgbClr val="FFFFFF"/>
          </a:solidFill>
          <a:ln w="9525">
            <a:solidFill>
              <a:srgbClr val="3366FF"/>
            </a:solidFill>
            <a:miter lim="800000"/>
            <a:headEnd/>
            <a:tailEnd/>
          </a:ln>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2000" b="1">
                <a:solidFill>
                  <a:srgbClr val="3366FF"/>
                </a:solidFill>
              </a:rPr>
              <a:t>C side</a:t>
            </a:r>
          </a:p>
          <a:p>
            <a:pPr eaLnBrk="1" hangingPunct="1"/>
            <a:r>
              <a:rPr lang="it-IT" sz="2000" b="1">
                <a:solidFill>
                  <a:srgbClr val="3366FF"/>
                </a:solidFill>
              </a:rPr>
              <a:t>(liq)</a:t>
            </a:r>
          </a:p>
        </p:txBody>
      </p:sp>
      <p:sp>
        <p:nvSpPr>
          <p:cNvPr id="29719" name="TextBox 22"/>
          <p:cNvSpPr txBox="1">
            <a:spLocks noChangeArrowheads="1"/>
          </p:cNvSpPr>
          <p:nvPr/>
        </p:nvSpPr>
        <p:spPr bwMode="auto">
          <a:xfrm>
            <a:off x="8097838" y="877888"/>
            <a:ext cx="931862" cy="708025"/>
          </a:xfrm>
          <a:prstGeom prst="rect">
            <a:avLst/>
          </a:prstGeom>
          <a:solidFill>
            <a:schemeClr val="bg1"/>
          </a:solidFill>
          <a:ln w="9525">
            <a:solidFill>
              <a:srgbClr val="000000"/>
            </a:solidFill>
            <a:miter lim="800000"/>
            <a:headEnd/>
            <a:tailEnd/>
          </a:ln>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it-IT" sz="2000" b="1">
                <a:solidFill>
                  <a:srgbClr val="FF0000"/>
                </a:solidFill>
              </a:rPr>
              <a:t>A side</a:t>
            </a:r>
          </a:p>
          <a:p>
            <a:pPr eaLnBrk="1" hangingPunct="1"/>
            <a:r>
              <a:rPr lang="it-IT" sz="2000" b="1">
                <a:solidFill>
                  <a:srgbClr val="FF0000"/>
                </a:solidFill>
              </a:rPr>
              <a:t>(gas)</a:t>
            </a:r>
          </a:p>
        </p:txBody>
      </p:sp>
      <p:cxnSp>
        <p:nvCxnSpPr>
          <p:cNvPr id="25" name="Straight Arrow Connector 24"/>
          <p:cNvCxnSpPr/>
          <p:nvPr/>
        </p:nvCxnSpPr>
        <p:spPr>
          <a:xfrm flipH="1">
            <a:off x="7897813" y="1585913"/>
            <a:ext cx="206375" cy="314325"/>
          </a:xfrm>
          <a:prstGeom prst="straightConnector1">
            <a:avLst/>
          </a:prstGeom>
          <a:ln w="38100" cmpd="sng">
            <a:solidFill>
              <a:srgbClr val="FF0000"/>
            </a:solidFill>
            <a:tailEnd type="arrow"/>
          </a:ln>
        </p:spPr>
        <p:style>
          <a:lnRef idx="2">
            <a:schemeClr val="accent4"/>
          </a:lnRef>
          <a:fillRef idx="0">
            <a:schemeClr val="accent4"/>
          </a:fillRef>
          <a:effectRef idx="1">
            <a:schemeClr val="accent4"/>
          </a:effectRef>
          <a:fontRef idx="minor">
            <a:schemeClr val="tx1"/>
          </a:fontRef>
        </p:style>
      </p:cxnSp>
      <p:cxnSp>
        <p:nvCxnSpPr>
          <p:cNvPr id="27" name="Straight Arrow Connector 26"/>
          <p:cNvCxnSpPr>
            <a:stCxn id="29718" idx="0"/>
          </p:cNvCxnSpPr>
          <p:nvPr/>
        </p:nvCxnSpPr>
        <p:spPr>
          <a:xfrm flipH="1" flipV="1">
            <a:off x="8104188" y="5894388"/>
            <a:ext cx="458787" cy="274637"/>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312738" y="3175"/>
            <a:ext cx="7556500" cy="1116013"/>
          </a:xfrm>
        </p:spPr>
        <p:txBody>
          <a:bodyPr/>
          <a:lstStyle/>
          <a:p>
            <a:pPr eaLnBrk="1" hangingPunct="1"/>
            <a:r>
              <a:rPr lang="en-US">
                <a:latin typeface="Rockwell" charset="0"/>
              </a:rPr>
              <a:t>Looking for the ‘’</a:t>
            </a:r>
            <a:r>
              <a:rPr lang="en-US" altLang="ja-JP">
                <a:latin typeface="Rockwell" charset="0"/>
              </a:rPr>
              <a:t>unsub</a:t>
            </a:r>
            <a:r>
              <a:rPr lang="en-US">
                <a:latin typeface="Rockwell" charset="0"/>
              </a:rPr>
              <a:t>’’</a:t>
            </a:r>
          </a:p>
        </p:txBody>
      </p:sp>
      <p:sp>
        <p:nvSpPr>
          <p:cNvPr id="3" name="Content Placeholder 2"/>
          <p:cNvSpPr>
            <a:spLocks noGrp="1"/>
          </p:cNvSpPr>
          <p:nvPr>
            <p:ph idx="1"/>
          </p:nvPr>
        </p:nvSpPr>
        <p:spPr>
          <a:xfrm>
            <a:off x="170303" y="966715"/>
            <a:ext cx="7993062" cy="5076825"/>
          </a:xfrm>
        </p:spPr>
        <p:txBody>
          <a:bodyPr rtlCol="0">
            <a:noAutofit/>
          </a:bodyPr>
          <a:lstStyle/>
          <a:p>
            <a:pPr eaLnBrk="1" fontAlgn="auto" hangingPunct="1">
              <a:spcAft>
                <a:spcPts val="0"/>
              </a:spcAft>
              <a:buFont typeface="Wingdings" pitchFamily="2" charset="2"/>
              <a:buChar char="n"/>
              <a:defRPr/>
            </a:pPr>
            <a:r>
              <a:rPr lang="en-US" sz="1600" dirty="0" smtClean="0">
                <a:solidFill>
                  <a:schemeClr val="tx1">
                    <a:lumMod val="65000"/>
                    <a:lumOff val="35000"/>
                  </a:schemeClr>
                </a:solidFill>
                <a:ea typeface="+mn-ea"/>
                <a:cs typeface="+mn-cs"/>
              </a:rPr>
              <a:t>Pressure increase line by line</a:t>
            </a:r>
          </a:p>
          <a:p>
            <a:pPr lvl="1" eaLnBrk="1" fontAlgn="auto" hangingPunct="1">
              <a:spcAft>
                <a:spcPts val="0"/>
              </a:spcAft>
              <a:buClr>
                <a:schemeClr val="accent1">
                  <a:lumMod val="60000"/>
                  <a:lumOff val="40000"/>
                </a:schemeClr>
              </a:buClr>
              <a:buFont typeface="Wingdings" pitchFamily="2" charset="2"/>
              <a:buChar char="n"/>
              <a:defRPr/>
            </a:pPr>
            <a:r>
              <a:rPr lang="en-US" sz="1400" dirty="0" smtClean="0">
                <a:solidFill>
                  <a:schemeClr val="tx1">
                    <a:lumMod val="65000"/>
                    <a:lumOff val="35000"/>
                  </a:schemeClr>
                </a:solidFill>
                <a:ea typeface="+mn-ea"/>
              </a:rPr>
              <a:t>Check if performance can be recovered by increasing the flow</a:t>
            </a:r>
          </a:p>
          <a:p>
            <a:pPr lvl="1" eaLnBrk="1" fontAlgn="auto" hangingPunct="1">
              <a:spcAft>
                <a:spcPts val="0"/>
              </a:spcAft>
              <a:buClr>
                <a:schemeClr val="accent1">
                  <a:lumMod val="60000"/>
                  <a:lumOff val="40000"/>
                </a:schemeClr>
              </a:buClr>
              <a:buFont typeface="Wingdings" pitchFamily="2" charset="2"/>
              <a:buChar char="n"/>
              <a:defRPr/>
            </a:pPr>
            <a:r>
              <a:rPr lang="en-US" sz="1400" b="1" dirty="0" smtClean="0">
                <a:solidFill>
                  <a:schemeClr val="tx1">
                    <a:lumMod val="65000"/>
                    <a:lumOff val="35000"/>
                  </a:schemeClr>
                </a:solidFill>
                <a:ea typeface="+mn-ea"/>
              </a:rPr>
              <a:t>The flow is enhanced by the pressure increase</a:t>
            </a:r>
            <a:endParaRPr lang="en-US" sz="1400" b="1" dirty="0" smtClean="0">
              <a:solidFill>
                <a:schemeClr val="tx2">
                  <a:lumMod val="50000"/>
                  <a:lumOff val="50000"/>
                </a:schemeClr>
              </a:solidFill>
              <a:ea typeface="+mn-ea"/>
            </a:endParaRPr>
          </a:p>
          <a:p>
            <a:pPr eaLnBrk="1" fontAlgn="auto" hangingPunct="1">
              <a:spcAft>
                <a:spcPts val="0"/>
              </a:spcAft>
              <a:buFont typeface="Wingdings" pitchFamily="2" charset="2"/>
              <a:buChar char="n"/>
              <a:defRPr/>
            </a:pPr>
            <a:r>
              <a:rPr lang="en-US" sz="1600" dirty="0" smtClean="0">
                <a:solidFill>
                  <a:schemeClr val="tx1">
                    <a:lumMod val="65000"/>
                    <a:lumOff val="35000"/>
                  </a:schemeClr>
                </a:solidFill>
                <a:ea typeface="+mn-ea"/>
                <a:cs typeface="+mn-cs"/>
              </a:rPr>
              <a:t>Lines swapping</a:t>
            </a:r>
          </a:p>
          <a:p>
            <a:pPr lvl="1" eaLnBrk="1" fontAlgn="auto" hangingPunct="1">
              <a:spcAft>
                <a:spcPts val="0"/>
              </a:spcAft>
              <a:buClr>
                <a:schemeClr val="accent1">
                  <a:lumMod val="60000"/>
                  <a:lumOff val="40000"/>
                </a:schemeClr>
              </a:buClr>
              <a:buFont typeface="Wingdings" pitchFamily="2" charset="2"/>
              <a:buChar char="n"/>
              <a:defRPr/>
            </a:pPr>
            <a:r>
              <a:rPr lang="en-US" sz="1400" dirty="0">
                <a:solidFill>
                  <a:schemeClr val="tx1">
                    <a:lumMod val="65000"/>
                    <a:lumOff val="35000"/>
                  </a:schemeClr>
                </a:solidFill>
                <a:ea typeface="+mn-ea"/>
              </a:rPr>
              <a:t>C</a:t>
            </a:r>
            <a:r>
              <a:rPr lang="en-US" sz="1400" dirty="0" smtClean="0">
                <a:solidFill>
                  <a:schemeClr val="tx1">
                    <a:lumMod val="65000"/>
                    <a:lumOff val="35000"/>
                  </a:schemeClr>
                </a:solidFill>
                <a:ea typeface="+mn-ea"/>
              </a:rPr>
              <a:t>ould be something related to the lines’ path/conditions</a:t>
            </a:r>
          </a:p>
          <a:p>
            <a:pPr lvl="1" eaLnBrk="1" fontAlgn="auto" hangingPunct="1">
              <a:spcAft>
                <a:spcPts val="0"/>
              </a:spcAft>
              <a:buClr>
                <a:schemeClr val="accent1">
                  <a:lumMod val="60000"/>
                  <a:lumOff val="40000"/>
                </a:schemeClr>
              </a:buClr>
              <a:buFont typeface="Wingdings" pitchFamily="2" charset="2"/>
              <a:buChar char="n"/>
              <a:defRPr/>
            </a:pPr>
            <a:r>
              <a:rPr lang="en-US" sz="1400" b="1" dirty="0" smtClean="0">
                <a:solidFill>
                  <a:schemeClr val="tx1">
                    <a:lumMod val="65000"/>
                    <a:lumOff val="35000"/>
                  </a:schemeClr>
                </a:solidFill>
                <a:ea typeface="+mn-ea"/>
              </a:rPr>
              <a:t>Some dependence is found – replaced lines with symmetric and shorter path</a:t>
            </a:r>
          </a:p>
          <a:p>
            <a:pPr eaLnBrk="1" fontAlgn="auto" hangingPunct="1">
              <a:spcAft>
                <a:spcPts val="0"/>
              </a:spcAft>
              <a:buFont typeface="Wingdings" pitchFamily="2" charset="2"/>
              <a:buChar char="n"/>
              <a:defRPr/>
            </a:pPr>
            <a:r>
              <a:rPr lang="en-US" sz="1600" dirty="0" smtClean="0">
                <a:solidFill>
                  <a:schemeClr val="tx1">
                    <a:lumMod val="65000"/>
                    <a:lumOff val="35000"/>
                  </a:schemeClr>
                </a:solidFill>
                <a:ea typeface="+mn-ea"/>
                <a:cs typeface="+mn-cs"/>
              </a:rPr>
              <a:t>Lines insulation</a:t>
            </a:r>
          </a:p>
          <a:p>
            <a:pPr lvl="1" eaLnBrk="1" fontAlgn="auto" hangingPunct="1">
              <a:spcAft>
                <a:spcPts val="0"/>
              </a:spcAft>
              <a:buClr>
                <a:schemeClr val="accent1">
                  <a:lumMod val="60000"/>
                  <a:lumOff val="40000"/>
                </a:schemeClr>
              </a:buClr>
              <a:buFont typeface="Wingdings" pitchFamily="2" charset="2"/>
              <a:buChar char="n"/>
              <a:defRPr/>
            </a:pPr>
            <a:r>
              <a:rPr lang="en-US" sz="1400" dirty="0">
                <a:solidFill>
                  <a:schemeClr val="tx1">
                    <a:lumMod val="65000"/>
                    <a:lumOff val="35000"/>
                  </a:schemeClr>
                </a:solidFill>
                <a:ea typeface="+mn-ea"/>
              </a:rPr>
              <a:t>H</a:t>
            </a:r>
            <a:r>
              <a:rPr lang="en-US" sz="1400" dirty="0" smtClean="0">
                <a:solidFill>
                  <a:schemeClr val="tx1">
                    <a:lumMod val="65000"/>
                    <a:lumOff val="35000"/>
                  </a:schemeClr>
                </a:solidFill>
                <a:ea typeface="+mn-ea"/>
              </a:rPr>
              <a:t>eating up the fluid can cause early bubbling</a:t>
            </a:r>
          </a:p>
          <a:p>
            <a:pPr lvl="1" eaLnBrk="1" fontAlgn="auto" hangingPunct="1">
              <a:spcAft>
                <a:spcPts val="0"/>
              </a:spcAft>
              <a:buClr>
                <a:schemeClr val="accent1">
                  <a:lumMod val="60000"/>
                  <a:lumOff val="40000"/>
                </a:schemeClr>
              </a:buClr>
              <a:buFont typeface="Wingdings" pitchFamily="2" charset="2"/>
              <a:buChar char="n"/>
              <a:defRPr/>
            </a:pPr>
            <a:r>
              <a:rPr lang="en-US" sz="1400" b="1" dirty="0" smtClean="0">
                <a:solidFill>
                  <a:schemeClr val="tx1">
                    <a:lumMod val="65000"/>
                    <a:lumOff val="35000"/>
                  </a:schemeClr>
                </a:solidFill>
                <a:ea typeface="+mn-ea"/>
              </a:rPr>
              <a:t>Impossible to insulate the lines – too much surface </a:t>
            </a:r>
            <a:r>
              <a:rPr lang="en-US" sz="1400" b="1" dirty="0" err="1" smtClean="0">
                <a:solidFill>
                  <a:schemeClr val="tx1">
                    <a:lumMod val="65000"/>
                    <a:lumOff val="35000"/>
                  </a:schemeClr>
                </a:solidFill>
                <a:ea typeface="+mn-ea"/>
              </a:rPr>
              <a:t>w.r.t</a:t>
            </a:r>
            <a:r>
              <a:rPr lang="en-US" sz="1400" b="1" dirty="0" smtClean="0">
                <a:solidFill>
                  <a:schemeClr val="tx1">
                    <a:lumMod val="65000"/>
                    <a:lumOff val="35000"/>
                  </a:schemeClr>
                </a:solidFill>
                <a:ea typeface="+mn-ea"/>
              </a:rPr>
              <a:t>. the volume</a:t>
            </a:r>
          </a:p>
          <a:p>
            <a:pPr eaLnBrk="1" fontAlgn="auto" hangingPunct="1">
              <a:spcAft>
                <a:spcPts val="0"/>
              </a:spcAft>
              <a:buFont typeface="Wingdings" pitchFamily="2" charset="2"/>
              <a:buChar char="n"/>
              <a:defRPr/>
            </a:pPr>
            <a:r>
              <a:rPr lang="en-US" sz="1600" dirty="0" smtClean="0">
                <a:solidFill>
                  <a:schemeClr val="tx1">
                    <a:lumMod val="65000"/>
                    <a:lumOff val="35000"/>
                  </a:schemeClr>
                </a:solidFill>
                <a:ea typeface="+mn-ea"/>
                <a:cs typeface="+mn-cs"/>
              </a:rPr>
              <a:t>SEM analysis of ‘first-stage’ filters</a:t>
            </a:r>
          </a:p>
          <a:p>
            <a:pPr lvl="1" eaLnBrk="1" fontAlgn="auto" hangingPunct="1">
              <a:spcAft>
                <a:spcPts val="0"/>
              </a:spcAft>
              <a:buClr>
                <a:schemeClr val="accent1">
                  <a:lumMod val="60000"/>
                  <a:lumOff val="40000"/>
                </a:schemeClr>
              </a:buClr>
              <a:buFont typeface="Wingdings" pitchFamily="2" charset="2"/>
              <a:buChar char="n"/>
              <a:defRPr/>
            </a:pPr>
            <a:r>
              <a:rPr lang="en-US" sz="1400" dirty="0">
                <a:solidFill>
                  <a:schemeClr val="tx1">
                    <a:lumMod val="65000"/>
                    <a:lumOff val="35000"/>
                  </a:schemeClr>
                </a:solidFill>
                <a:ea typeface="+mn-ea"/>
              </a:rPr>
              <a:t>C</a:t>
            </a:r>
            <a:r>
              <a:rPr lang="en-US" sz="1400" dirty="0" smtClean="0">
                <a:solidFill>
                  <a:schemeClr val="tx1">
                    <a:lumMod val="65000"/>
                    <a:lumOff val="35000"/>
                  </a:schemeClr>
                </a:solidFill>
                <a:ea typeface="+mn-ea"/>
              </a:rPr>
              <a:t>logging material in the lines?</a:t>
            </a:r>
          </a:p>
          <a:p>
            <a:pPr lvl="1" eaLnBrk="1" fontAlgn="auto" hangingPunct="1">
              <a:spcAft>
                <a:spcPts val="0"/>
              </a:spcAft>
              <a:buClr>
                <a:schemeClr val="accent1">
                  <a:lumMod val="60000"/>
                  <a:lumOff val="40000"/>
                </a:schemeClr>
              </a:buClr>
              <a:buFont typeface="Wingdings" pitchFamily="2" charset="2"/>
              <a:buChar char="n"/>
              <a:defRPr/>
            </a:pPr>
            <a:r>
              <a:rPr lang="en-US" sz="1400" b="1" dirty="0" smtClean="0">
                <a:solidFill>
                  <a:schemeClr val="tx1">
                    <a:lumMod val="65000"/>
                    <a:lumOff val="35000"/>
                  </a:schemeClr>
                </a:solidFill>
                <a:ea typeface="+mn-ea"/>
              </a:rPr>
              <a:t>Keystone test…see later</a:t>
            </a:r>
          </a:p>
          <a:p>
            <a:pPr eaLnBrk="1" fontAlgn="auto" hangingPunct="1">
              <a:spcAft>
                <a:spcPts val="0"/>
              </a:spcAft>
              <a:buFont typeface="Wingdings" pitchFamily="2" charset="2"/>
              <a:buChar char="n"/>
              <a:defRPr/>
            </a:pPr>
            <a:r>
              <a:rPr lang="en-US" sz="1600" dirty="0" smtClean="0">
                <a:solidFill>
                  <a:schemeClr val="tx1">
                    <a:lumMod val="65000"/>
                    <a:lumOff val="35000"/>
                  </a:schemeClr>
                </a:solidFill>
                <a:ea typeface="+mn-ea"/>
                <a:cs typeface="+mn-cs"/>
              </a:rPr>
              <a:t> ‘’Ice age’’ test</a:t>
            </a:r>
          </a:p>
          <a:p>
            <a:pPr lvl="1" eaLnBrk="1" fontAlgn="auto" hangingPunct="1">
              <a:spcAft>
                <a:spcPts val="0"/>
              </a:spcAft>
              <a:buClr>
                <a:schemeClr val="accent1">
                  <a:lumMod val="60000"/>
                  <a:lumOff val="40000"/>
                </a:schemeClr>
              </a:buClr>
              <a:buFont typeface="Wingdings" pitchFamily="2" charset="2"/>
              <a:buChar char="n"/>
              <a:defRPr/>
            </a:pPr>
            <a:r>
              <a:rPr lang="en-US" sz="1400" dirty="0">
                <a:solidFill>
                  <a:schemeClr val="tx1">
                    <a:lumMod val="65000"/>
                    <a:lumOff val="35000"/>
                  </a:schemeClr>
                </a:solidFill>
                <a:ea typeface="+mn-ea"/>
              </a:rPr>
              <a:t>F</a:t>
            </a:r>
            <a:r>
              <a:rPr lang="en-US" sz="1400" dirty="0" smtClean="0">
                <a:solidFill>
                  <a:schemeClr val="tx1">
                    <a:lumMod val="65000"/>
                    <a:lumOff val="35000"/>
                  </a:schemeClr>
                </a:solidFill>
                <a:ea typeface="+mn-ea"/>
              </a:rPr>
              <a:t>urther subcooling to avoid early evaporation: 8 m of pipe in a bucket filled with ice (thanks Restaurant #1) in PP4 (~6 m before the detector)</a:t>
            </a:r>
          </a:p>
          <a:p>
            <a:pPr lvl="1" eaLnBrk="1" fontAlgn="auto" hangingPunct="1">
              <a:spcAft>
                <a:spcPts val="0"/>
              </a:spcAft>
              <a:buClr>
                <a:schemeClr val="accent1">
                  <a:lumMod val="60000"/>
                  <a:lumOff val="40000"/>
                </a:schemeClr>
              </a:buClr>
              <a:buFont typeface="Wingdings" pitchFamily="2" charset="2"/>
              <a:buChar char="n"/>
              <a:defRPr/>
            </a:pPr>
            <a:r>
              <a:rPr lang="en-US" sz="1400" b="1" dirty="0" smtClean="0">
                <a:solidFill>
                  <a:schemeClr val="tx1">
                    <a:lumMod val="65000"/>
                    <a:lumOff val="35000"/>
                  </a:schemeClr>
                </a:solidFill>
                <a:ea typeface="+mn-ea"/>
              </a:rPr>
              <a:t>Two lines tested, flow increased, 6-7 </a:t>
            </a:r>
            <a:r>
              <a:rPr lang="en-US" sz="1400" b="1" dirty="0" err="1" smtClean="0">
                <a:solidFill>
                  <a:schemeClr val="tx1">
                    <a:lumMod val="65000"/>
                    <a:lumOff val="35000"/>
                  </a:schemeClr>
                </a:solidFill>
                <a:ea typeface="+mn-ea"/>
              </a:rPr>
              <a:t>hs</a:t>
            </a:r>
            <a:r>
              <a:rPr lang="en-US" sz="1400" b="1" dirty="0" smtClean="0">
                <a:solidFill>
                  <a:schemeClr val="tx1">
                    <a:lumMod val="65000"/>
                    <a:lumOff val="35000"/>
                  </a:schemeClr>
                </a:solidFill>
                <a:ea typeface="+mn-ea"/>
              </a:rPr>
              <a:t>/sector  recovered, in one line +50% of flow</a:t>
            </a:r>
            <a:endParaRPr lang="en-US" sz="1400" b="1" dirty="0">
              <a:solidFill>
                <a:schemeClr val="tx1">
                  <a:lumMod val="65000"/>
                  <a:lumOff val="35000"/>
                </a:schemeClr>
              </a:solidFill>
              <a:ea typeface="+mn-ea"/>
            </a:endParaRPr>
          </a:p>
        </p:txBody>
      </p:sp>
      <p:sp>
        <p:nvSpPr>
          <p:cNvPr id="4096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A830F14F-D208-EF48-AE2C-D71D1761146E}" type="slidenum">
              <a:rPr lang="en-US" sz="1400">
                <a:solidFill>
                  <a:schemeClr val="bg1"/>
                </a:solidFill>
              </a:rPr>
              <a:pPr eaLnBrk="1" hangingPunct="1"/>
              <a:t>30</a:t>
            </a:fld>
            <a:endParaRPr lang="en-US" sz="1400">
              <a:solidFill>
                <a:schemeClr val="bg1"/>
              </a:solidFill>
            </a:endParaRPr>
          </a:p>
        </p:txBody>
      </p:sp>
    </p:spTree>
    <p:extLst>
      <p:ext uri="{BB962C8B-B14F-4D97-AF65-F5344CB8AC3E}">
        <p14:creationId xmlns:p14="http://schemas.microsoft.com/office/powerpoint/2010/main" val="1298094652"/>
      </p:ext>
    </p:extLst>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anim calcmode="lin" valueType="num">
                                      <p:cBhvr>
                                        <p:cTn id="1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5" dur="45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3" presetClass="entr" presetSubtype="16"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 calcmode="lin" valueType="num">
                                      <p:cBhvr>
                                        <p:cTn id="21"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8" end="8"/>
                                            </p:txEl>
                                          </p:spTgt>
                                        </p:tgtEl>
                                        <p:attrNameLst>
                                          <p:attrName>ppt_h</p:attrName>
                                        </p:attrNameLst>
                                      </p:cBhvr>
                                      <p:tavLst>
                                        <p:tav tm="0">
                                          <p:val>
                                            <p:fltVal val="0"/>
                                          </p:val>
                                        </p:tav>
                                        <p:tav tm="100000">
                                          <p:val>
                                            <p:strVal val="#ppt_h"/>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52" presetClass="entr" presetSubtype="0" fill="hold" nodeType="clickEffect">
                                  <p:stCondLst>
                                    <p:cond delay="0"/>
                                  </p:stCondLst>
                                  <p:iterate type="lt">
                                    <p:tmPct val="0"/>
                                  </p:iterate>
                                  <p:childTnLst>
                                    <p:set>
                                      <p:cBhvr>
                                        <p:cTn id="26" dur="1" fill="hold">
                                          <p:stCondLst>
                                            <p:cond delay="0"/>
                                          </p:stCondLst>
                                        </p:cTn>
                                        <p:tgtEl>
                                          <p:spTgt spid="3">
                                            <p:txEl>
                                              <p:pRg st="11" end="11"/>
                                            </p:txEl>
                                          </p:spTgt>
                                        </p:tgtEl>
                                        <p:attrNameLst>
                                          <p:attrName>style.visibility</p:attrName>
                                        </p:attrNameLst>
                                      </p:cBhvr>
                                      <p:to>
                                        <p:strVal val="visible"/>
                                      </p:to>
                                    </p:set>
                                    <p:animScale>
                                      <p:cBhvr>
                                        <p:cTn id="27" dur="500" decel="50000" fill="hold">
                                          <p:stCondLst>
                                            <p:cond delay="0"/>
                                          </p:stCondLst>
                                        </p:cTn>
                                        <p:tgtEl>
                                          <p:spTgt spid="3">
                                            <p:txEl>
                                              <p:pRg st="11" end="1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500" decel="50000" fill="hold">
                                          <p:stCondLst>
                                            <p:cond delay="0"/>
                                          </p:stCondLst>
                                        </p:cTn>
                                        <p:tgtEl>
                                          <p:spTgt spid="3">
                                            <p:txEl>
                                              <p:pRg st="11" end="11"/>
                                            </p:txEl>
                                          </p:spTgt>
                                        </p:tgtEl>
                                        <p:attrNameLst>
                                          <p:attrName>ppt_x</p:attrName>
                                          <p:attrName>ppt_y</p:attrName>
                                        </p:attrNameLst>
                                      </p:cBhvr>
                                    </p:animMotion>
                                    <p:animEffect transition="in" filter="fade">
                                      <p:cBhvr>
                                        <p:cTn id="29" dur="500"/>
                                        <p:tgtEl>
                                          <p:spTgt spid="3">
                                            <p:txEl>
                                              <p:pRg st="11" end="11"/>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41" presetClass="entr" presetSubtype="0" fill="hold" nodeType="clickEffect">
                                  <p:stCondLst>
                                    <p:cond delay="0"/>
                                  </p:stCondLst>
                                  <p:iterate type="lt">
                                    <p:tmPct val="10000"/>
                                  </p:iterate>
                                  <p:childTnLst>
                                    <p:set>
                                      <p:cBhvr>
                                        <p:cTn id="33" dur="1" fill="hold">
                                          <p:stCondLst>
                                            <p:cond delay="0"/>
                                          </p:stCondLst>
                                        </p:cTn>
                                        <p:tgtEl>
                                          <p:spTgt spid="3">
                                            <p:txEl>
                                              <p:pRg st="14" end="14"/>
                                            </p:txEl>
                                          </p:spTgt>
                                        </p:tgtEl>
                                        <p:attrNameLst>
                                          <p:attrName>style.visibility</p:attrName>
                                        </p:attrNameLst>
                                      </p:cBhvr>
                                      <p:to>
                                        <p:strVal val="visible"/>
                                      </p:to>
                                    </p:set>
                                    <p:anim calcmode="lin" valueType="num">
                                      <p:cBhvr>
                                        <p:cTn id="34" dur="500" fill="hold"/>
                                        <p:tgtEl>
                                          <p:spTgt spid="3">
                                            <p:txEl>
                                              <p:pRg st="14" end="14"/>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
                                            <p:txEl>
                                              <p:pRg st="14" end="14"/>
                                            </p:txEl>
                                          </p:spTgt>
                                        </p:tgtEl>
                                        <p:attrNameLst>
                                          <p:attrName>ppt_y</p:attrName>
                                        </p:attrNameLst>
                                      </p:cBhvr>
                                      <p:tavLst>
                                        <p:tav tm="0">
                                          <p:val>
                                            <p:strVal val="#ppt_y"/>
                                          </p:val>
                                        </p:tav>
                                        <p:tav tm="100000">
                                          <p:val>
                                            <p:strVal val="#ppt_y"/>
                                          </p:val>
                                        </p:tav>
                                      </p:tavLst>
                                    </p:anim>
                                    <p:anim calcmode="lin" valueType="num">
                                      <p:cBhvr>
                                        <p:cTn id="36" dur="500" fill="hold"/>
                                        <p:tgtEl>
                                          <p:spTgt spid="3">
                                            <p:txEl>
                                              <p:pRg st="14" end="1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
                                            <p:txEl>
                                              <p:pRg st="14" end="1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Grp="1" noChangeArrowheads="1"/>
          </p:cNvSpPr>
          <p:nvPr>
            <p:ph type="title"/>
          </p:nvPr>
        </p:nvSpPr>
        <p:spPr>
          <a:xfrm>
            <a:off x="357188" y="0"/>
            <a:ext cx="7556500" cy="1116013"/>
          </a:xfrm>
        </p:spPr>
        <p:txBody>
          <a:bodyPr lIns="64291" tIns="32146" rIns="64291"/>
          <a:lstStyle/>
          <a:p>
            <a:pPr eaLnBrk="1" hangingPunct="1"/>
            <a:r>
              <a:rPr lang="en-US">
                <a:latin typeface="Rockwell" charset="0"/>
              </a:rPr>
              <a:t>Pressure correlations</a:t>
            </a:r>
          </a:p>
        </p:txBody>
      </p:sp>
      <p:sp>
        <p:nvSpPr>
          <p:cNvPr id="41986" name="Rectangle 2"/>
          <p:cNvSpPr>
            <a:spLocks/>
          </p:cNvSpPr>
          <p:nvPr/>
        </p:nvSpPr>
        <p:spPr bwMode="auto">
          <a:xfrm>
            <a:off x="5429250" y="1928813"/>
            <a:ext cx="3268663" cy="1874837"/>
          </a:xfrm>
          <a:prstGeom prst="rect">
            <a:avLst/>
          </a:prstGeom>
          <a:solidFill>
            <a:srgbClr val="FFFFFF"/>
          </a:solidFill>
          <a:ln>
            <a:noFill/>
          </a:ln>
          <a:extLst>
            <a:ext uri="{91240B29-F687-4f45-9708-019B960494DF}">
              <a14:hiddenLine xmlns:a14="http://schemas.microsoft.com/office/drawing/2010/main" w="25400">
                <a:solidFill>
                  <a:srgbClr val="000000"/>
                </a:solidFill>
                <a:round/>
                <a:headEnd/>
                <a:tailEnd/>
              </a14:hiddenLine>
            </a:ext>
          </a:extLst>
        </p:spPr>
        <p:txBody>
          <a:bodyPr lIns="0" tIns="0" rIns="0" bIns="0"/>
          <a:lstStyle/>
          <a:p>
            <a:endParaRPr lang="it-IT"/>
          </a:p>
        </p:txBody>
      </p:sp>
      <p:pic>
        <p:nvPicPr>
          <p:cNvPr id="41987" name="Picture 3"/>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70513" y="1979613"/>
            <a:ext cx="322262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Rectangle 4"/>
          <p:cNvSpPr>
            <a:spLocks/>
          </p:cNvSpPr>
          <p:nvPr/>
        </p:nvSpPr>
        <p:spPr bwMode="auto">
          <a:xfrm>
            <a:off x="6980238" y="3113088"/>
            <a:ext cx="1162050" cy="2238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28573" bIns="0"/>
          <a:lstStyle/>
          <a:p>
            <a:pPr marL="26988"/>
            <a:r>
              <a:rPr lang="en-US" sz="1000">
                <a:solidFill>
                  <a:srgbClr val="0000FF"/>
                </a:solidFill>
                <a:latin typeface="Calibri Bold" charset="0"/>
                <a:cs typeface="Calibri Bold" charset="0"/>
                <a:sym typeface="Calibri Bold" charset="0"/>
              </a:rPr>
              <a:t>Sector #0 (‘good’)</a:t>
            </a:r>
          </a:p>
        </p:txBody>
      </p:sp>
      <p:sp>
        <p:nvSpPr>
          <p:cNvPr id="37893" name="Rectangle 5"/>
          <p:cNvSpPr>
            <a:spLocks/>
          </p:cNvSpPr>
          <p:nvPr/>
        </p:nvSpPr>
        <p:spPr bwMode="auto">
          <a:xfrm>
            <a:off x="142875" y="5143500"/>
            <a:ext cx="4581525" cy="1062038"/>
          </a:xfrm>
          <a:prstGeom prst="rect">
            <a:avLst/>
          </a:prstGeom>
          <a:noFill/>
          <a:ln w="9525" cap="flat">
            <a:noFill/>
            <a:miter lim="800000"/>
            <a:headEnd type="none" w="med" len="med"/>
            <a:tailEnd type="none" w="med" len="med"/>
          </a:ln>
          <a:effectLst>
            <a:outerShdw blurRad="50800" dist="38099" dir="5400000" algn="ctr" rotWithShape="0">
              <a:schemeClr val="bg2">
                <a:alpha val="74998"/>
              </a:schemeClr>
            </a:outerShdw>
          </a:effectLst>
        </p:spPr>
        <p:txBody>
          <a:bodyPr lIns="0" tIns="0" rIns="28573" bIns="0"/>
          <a:lstStyle/>
          <a:p>
            <a:pPr marL="27905">
              <a:defRPr/>
            </a:pPr>
            <a:r>
              <a:rPr lang="en-US" sz="1600" b="1" dirty="0">
                <a:solidFill>
                  <a:schemeClr val="tx1">
                    <a:lumMod val="75000"/>
                    <a:lumOff val="25000"/>
                  </a:schemeClr>
                </a:solidFill>
                <a:latin typeface="Helvetica Neue" charset="0"/>
                <a:ea typeface="Helvetica Neue" charset="0"/>
                <a:cs typeface="Helvetica Neue" charset="0"/>
                <a:sym typeface="Helvetica Neue" charset="0"/>
              </a:rPr>
              <a:t>Observed behaviors:</a:t>
            </a:r>
          </a:p>
          <a:p>
            <a:pPr marL="27905">
              <a:buFontTx/>
              <a:buAutoNum type="arabicPeriod"/>
              <a:defRPr/>
            </a:pPr>
            <a:r>
              <a:rPr lang="en-US" sz="1600" dirty="0">
                <a:solidFill>
                  <a:schemeClr val="tx1">
                    <a:lumMod val="75000"/>
                    <a:lumOff val="25000"/>
                  </a:schemeClr>
                </a:solidFill>
                <a:latin typeface="Helvetica Neue" charset="0"/>
                <a:ea typeface="Helvetica Neue" charset="0"/>
                <a:cs typeface="Helvetica Neue" charset="0"/>
                <a:sym typeface="Helvetica Neue" charset="0"/>
              </a:rPr>
              <a:t>“Good” sectors have a higher pressure drop</a:t>
            </a:r>
          </a:p>
          <a:p>
            <a:pPr marL="27905">
              <a:buFontTx/>
              <a:buAutoNum type="arabicPeriod"/>
              <a:defRPr/>
            </a:pPr>
            <a:r>
              <a:rPr lang="en-US" sz="1600" dirty="0">
                <a:solidFill>
                  <a:schemeClr val="tx1">
                    <a:lumMod val="75000"/>
                    <a:lumOff val="25000"/>
                  </a:schemeClr>
                </a:solidFill>
                <a:latin typeface="Helvetica Neue" charset="0"/>
                <a:ea typeface="Helvetica Neue" charset="0"/>
                <a:cs typeface="Helvetica Neue" charset="0"/>
                <a:sym typeface="Helvetica Neue" charset="0"/>
              </a:rPr>
              <a:t>“Bad” sectors are more “sensitive” to pressure    </a:t>
            </a:r>
          </a:p>
          <a:p>
            <a:pPr marL="27905">
              <a:defRPr/>
            </a:pPr>
            <a:r>
              <a:rPr lang="en-US" sz="1600" dirty="0">
                <a:solidFill>
                  <a:schemeClr val="tx1">
                    <a:lumMod val="75000"/>
                    <a:lumOff val="25000"/>
                  </a:schemeClr>
                </a:solidFill>
                <a:latin typeface="Helvetica Neue" charset="0"/>
                <a:ea typeface="Helvetica Neue" charset="0"/>
                <a:cs typeface="Helvetica Neue" charset="0"/>
                <a:sym typeface="Helvetica Neue" charset="0"/>
              </a:rPr>
              <a:t>   changes …</a:t>
            </a:r>
          </a:p>
        </p:txBody>
      </p:sp>
      <p:pic>
        <p:nvPicPr>
          <p:cNvPr id="41990" name="Picture 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46600" y="4017963"/>
            <a:ext cx="4205288"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1" name="Oval 7"/>
          <p:cNvSpPr>
            <a:spLocks/>
          </p:cNvSpPr>
          <p:nvPr/>
        </p:nvSpPr>
        <p:spPr bwMode="auto">
          <a:xfrm>
            <a:off x="6126163" y="3911600"/>
            <a:ext cx="2786062" cy="642938"/>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lIns="0" tIns="0" rIns="0" bIns="0"/>
          <a:lstStyle/>
          <a:p>
            <a:endParaRPr lang="it-IT"/>
          </a:p>
        </p:txBody>
      </p:sp>
      <p:sp>
        <p:nvSpPr>
          <p:cNvPr id="41992" name="Rectangle 8"/>
          <p:cNvSpPr>
            <a:spLocks/>
          </p:cNvSpPr>
          <p:nvPr/>
        </p:nvSpPr>
        <p:spPr bwMode="auto">
          <a:xfrm>
            <a:off x="4171950" y="4340225"/>
            <a:ext cx="11239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28573" bIns="0">
            <a:spAutoFit/>
          </a:bodyPr>
          <a:lstStyle/>
          <a:p>
            <a:pPr marL="26988"/>
            <a:r>
              <a:rPr lang="en-US" sz="1700" b="1" i="1">
                <a:latin typeface="Georgia" charset="0"/>
                <a:cs typeface="Georgia" charset="0"/>
                <a:sym typeface="Georgia" charset="0"/>
              </a:rPr>
              <a:t>bad guys</a:t>
            </a:r>
          </a:p>
        </p:txBody>
      </p:sp>
      <p:sp>
        <p:nvSpPr>
          <p:cNvPr id="41993" name="Line 9"/>
          <p:cNvSpPr>
            <a:spLocks noChangeShapeType="1"/>
          </p:cNvSpPr>
          <p:nvPr/>
        </p:nvSpPr>
        <p:spPr bwMode="auto">
          <a:xfrm rot="10800000" flipH="1">
            <a:off x="5265738" y="4232275"/>
            <a:ext cx="806450" cy="269875"/>
          </a:xfrm>
          <a:prstGeom prst="line">
            <a:avLst/>
          </a:prstGeom>
          <a:noFill/>
          <a:ln w="34925">
            <a:solidFill>
              <a:srgbClr val="FF0000"/>
            </a:solidFill>
            <a:round/>
            <a:headEnd/>
            <a:tailEnd type="arrow"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7898" name="Rectangle 10"/>
          <p:cNvSpPr>
            <a:spLocks noGrp="1" noChangeArrowheads="1"/>
          </p:cNvSpPr>
          <p:nvPr>
            <p:ph type="body" idx="1"/>
          </p:nvPr>
        </p:nvSpPr>
        <p:spPr>
          <a:xfrm>
            <a:off x="357188" y="1803400"/>
            <a:ext cx="4554537" cy="2679700"/>
          </a:xfrm>
          <a:ln w="12700">
            <a:miter lim="800000"/>
            <a:headEnd/>
            <a:tailEnd/>
          </a:ln>
          <a:effectLst>
            <a:outerShdw blurRad="50800" dist="38099" dir="5400000" algn="ctr" rotWithShape="0">
              <a:schemeClr val="bg2">
                <a:alpha val="74998"/>
              </a:schemeClr>
            </a:outerShdw>
          </a:effectLst>
        </p:spPr>
        <p:txBody>
          <a:bodyPr lIns="64291" tIns="32146" rIns="-11" bIns="32146" rtlCol="0">
            <a:normAutofit/>
          </a:bodyPr>
          <a:lstStyle/>
          <a:p>
            <a:pPr marL="284624" indent="-284624" eaLnBrk="1" fontAlgn="auto" hangingPunct="1">
              <a:spcBef>
                <a:spcPct val="0"/>
              </a:spcBef>
              <a:spcAft>
                <a:spcPts val="0"/>
              </a:spcAft>
              <a:buFont typeface="Wingdings" pitchFamily="2" charset="2"/>
              <a:buChar char="n"/>
              <a:defRPr/>
            </a:pPr>
            <a:r>
              <a:rPr lang="en-US" sz="1700" dirty="0" smtClean="0">
                <a:solidFill>
                  <a:schemeClr val="tx1">
                    <a:lumMod val="65000"/>
                    <a:lumOff val="35000"/>
                  </a:schemeClr>
                </a:solidFill>
                <a:latin typeface="Helvetica Neue" charset="0"/>
                <a:ea typeface="Helvetica Neue" charset="0"/>
                <a:cs typeface="Helvetica Neue" charset="0"/>
                <a:sym typeface="Helvetica Neue" charset="0"/>
              </a:rPr>
              <a:t>Principle</a:t>
            </a:r>
            <a:r>
              <a:rPr lang="en-US" sz="1700" dirty="0">
                <a:solidFill>
                  <a:schemeClr val="tx1">
                    <a:lumMod val="65000"/>
                    <a:lumOff val="35000"/>
                  </a:schemeClr>
                </a:solidFill>
                <a:latin typeface="Helvetica Neue" charset="0"/>
                <a:ea typeface="Helvetica Neue" charset="0"/>
                <a:cs typeface="Helvetica Neue" charset="0"/>
                <a:sym typeface="Helvetica Neue" charset="0"/>
              </a:rPr>
              <a:t>: look at the correlation (slope) between the pressure set at the plant and the pressure close to the </a:t>
            </a:r>
            <a:r>
              <a:rPr lang="en-US" sz="1700" dirty="0" smtClean="0">
                <a:solidFill>
                  <a:schemeClr val="tx1">
                    <a:lumMod val="65000"/>
                    <a:lumOff val="35000"/>
                  </a:schemeClr>
                </a:solidFill>
                <a:latin typeface="Helvetica Neue" charset="0"/>
                <a:ea typeface="Helvetica Neue" charset="0"/>
                <a:cs typeface="Helvetica Neue" charset="0"/>
                <a:sym typeface="Helvetica Neue" charset="0"/>
              </a:rPr>
              <a:t>detector</a:t>
            </a:r>
          </a:p>
          <a:p>
            <a:pPr marL="0" indent="0" eaLnBrk="1" fontAlgn="auto" hangingPunct="1">
              <a:spcBef>
                <a:spcPct val="0"/>
              </a:spcBef>
              <a:spcAft>
                <a:spcPts val="0"/>
              </a:spcAft>
              <a:buFont typeface="Wingdings" charset="0"/>
              <a:buNone/>
              <a:defRPr/>
            </a:pPr>
            <a:endParaRPr lang="en-US" sz="1700" dirty="0" smtClean="0">
              <a:solidFill>
                <a:schemeClr val="tx1">
                  <a:lumMod val="65000"/>
                  <a:lumOff val="35000"/>
                </a:schemeClr>
              </a:solidFill>
              <a:latin typeface="Helvetica Neue" charset="0"/>
              <a:ea typeface="Helvetica Neue" charset="0"/>
              <a:cs typeface="Helvetica Neue" charset="0"/>
              <a:sym typeface="Helvetica Neue" charset="0"/>
            </a:endParaRPr>
          </a:p>
          <a:p>
            <a:pPr marL="0" indent="0" eaLnBrk="1" fontAlgn="auto" hangingPunct="1">
              <a:spcBef>
                <a:spcPct val="0"/>
              </a:spcBef>
              <a:spcAft>
                <a:spcPts val="0"/>
              </a:spcAft>
              <a:buFont typeface="Wingdings" charset="0"/>
              <a:buNone/>
              <a:defRPr/>
            </a:pPr>
            <a:r>
              <a:rPr lang="en-US" sz="1700" dirty="0" smtClean="0">
                <a:solidFill>
                  <a:schemeClr val="tx1">
                    <a:lumMod val="65000"/>
                    <a:lumOff val="35000"/>
                  </a:schemeClr>
                </a:solidFill>
                <a:latin typeface="Helvetica Neue" charset="0"/>
                <a:ea typeface="Helvetica Neue" charset="0"/>
                <a:cs typeface="Helvetica Neue" charset="0"/>
                <a:sym typeface="Helvetica Neue" charset="0"/>
              </a:rPr>
              <a:t>Test done in 2009</a:t>
            </a:r>
            <a:endParaRPr lang="en-US" sz="1700" dirty="0">
              <a:solidFill>
                <a:schemeClr val="tx1">
                  <a:lumMod val="65000"/>
                  <a:lumOff val="35000"/>
                </a:schemeClr>
              </a:solidFill>
              <a:latin typeface="Helvetica Neue" charset="0"/>
              <a:ea typeface="+mn-ea"/>
              <a:cs typeface="+mn-cs"/>
              <a:sym typeface="Helvetica Neue" charset="0"/>
            </a:endParaRPr>
          </a:p>
        </p:txBody>
      </p:sp>
      <p:grpSp>
        <p:nvGrpSpPr>
          <p:cNvPr id="41995" name="Group 11"/>
          <p:cNvGrpSpPr>
            <a:grpSpLocks/>
          </p:cNvGrpSpPr>
          <p:nvPr/>
        </p:nvGrpSpPr>
        <p:grpSpPr bwMode="auto">
          <a:xfrm>
            <a:off x="339725" y="3429000"/>
            <a:ext cx="3697288" cy="1119188"/>
            <a:chOff x="0" y="0"/>
            <a:chExt cx="3312" cy="1002"/>
          </a:xfrm>
        </p:grpSpPr>
        <p:grpSp>
          <p:nvGrpSpPr>
            <p:cNvPr id="41997" name="Group 12"/>
            <p:cNvGrpSpPr>
              <a:grpSpLocks/>
            </p:cNvGrpSpPr>
            <p:nvPr/>
          </p:nvGrpSpPr>
          <p:grpSpPr bwMode="auto">
            <a:xfrm>
              <a:off x="0" y="48"/>
              <a:ext cx="672" cy="912"/>
              <a:chOff x="0" y="0"/>
              <a:chExt cx="672" cy="912"/>
            </a:xfrm>
          </p:grpSpPr>
          <p:sp>
            <p:nvSpPr>
              <p:cNvPr id="42018" name="AutoShape 13"/>
              <p:cNvSpPr>
                <a:spLocks/>
              </p:cNvSpPr>
              <p:nvPr/>
            </p:nvSpPr>
            <p:spPr bwMode="auto">
              <a:xfrm>
                <a:off x="0" y="0"/>
                <a:ext cx="672" cy="912"/>
              </a:xfrm>
              <a:prstGeom prst="roundRect">
                <a:avLst>
                  <a:gd name="adj" fmla="val 16667"/>
                </a:avLst>
              </a:prstGeom>
              <a:solidFill>
                <a:schemeClr val="accent1"/>
              </a:solidFill>
              <a:ln>
                <a:noFill/>
              </a:ln>
              <a:extLst>
                <a:ext uri="{91240B29-F687-4f45-9708-019B960494DF}">
                  <a14:hiddenLine xmlns:a14="http://schemas.microsoft.com/office/drawing/2010/main" w="25400">
                    <a:solidFill>
                      <a:srgbClr val="000000"/>
                    </a:solidFill>
                    <a:round/>
                    <a:headEnd/>
                    <a:tailEnd/>
                  </a14:hiddenLine>
                </a:ext>
              </a:extLst>
            </p:spPr>
            <p:txBody>
              <a:bodyPr lIns="0" tIns="0" rIns="0" bIns="0"/>
              <a:lstStyle/>
              <a:p>
                <a:endParaRPr lang="it-IT"/>
              </a:p>
            </p:txBody>
          </p:sp>
          <p:sp>
            <p:nvSpPr>
              <p:cNvPr id="42019" name="Rectangle 14"/>
              <p:cNvSpPr>
                <a:spLocks/>
              </p:cNvSpPr>
              <p:nvPr/>
            </p:nvSpPr>
            <p:spPr bwMode="auto">
              <a:xfrm>
                <a:off x="31" y="32"/>
                <a:ext cx="609"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38100" tIns="38100" rIns="86978" bIns="38100"/>
              <a:lstStyle/>
              <a:p>
                <a:pPr marL="6350"/>
                <a:r>
                  <a:rPr lang="en-US" sz="1300">
                    <a:latin typeface="Georgia" charset="0"/>
                    <a:cs typeface="Georgia" charset="0"/>
                    <a:sym typeface="Georgia" charset="0"/>
                  </a:rPr>
                  <a:t>PLANT</a:t>
                </a:r>
              </a:p>
            </p:txBody>
          </p:sp>
        </p:grpSp>
        <p:sp>
          <p:nvSpPr>
            <p:cNvPr id="41998" name="Line 15"/>
            <p:cNvSpPr>
              <a:spLocks noChangeShapeType="1"/>
            </p:cNvSpPr>
            <p:nvPr/>
          </p:nvSpPr>
          <p:spPr bwMode="auto">
            <a:xfrm rot="10800000" flipH="1">
              <a:off x="672" y="187"/>
              <a:ext cx="1488" cy="5"/>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grpSp>
          <p:nvGrpSpPr>
            <p:cNvPr id="41999" name="Group 16"/>
            <p:cNvGrpSpPr>
              <a:grpSpLocks/>
            </p:cNvGrpSpPr>
            <p:nvPr/>
          </p:nvGrpSpPr>
          <p:grpSpPr bwMode="auto">
            <a:xfrm>
              <a:off x="2160" y="96"/>
              <a:ext cx="768" cy="576"/>
              <a:chOff x="0" y="0"/>
              <a:chExt cx="768" cy="576"/>
            </a:xfrm>
          </p:grpSpPr>
          <p:grpSp>
            <p:nvGrpSpPr>
              <p:cNvPr id="42011" name="Group 17"/>
              <p:cNvGrpSpPr>
                <a:grpSpLocks/>
              </p:cNvGrpSpPr>
              <p:nvPr/>
            </p:nvGrpSpPr>
            <p:grpSpPr bwMode="auto">
              <a:xfrm>
                <a:off x="0" y="183"/>
                <a:ext cx="768" cy="216"/>
                <a:chOff x="0" y="0"/>
                <a:chExt cx="768" cy="216"/>
              </a:xfrm>
            </p:grpSpPr>
            <p:sp>
              <p:nvSpPr>
                <p:cNvPr id="42016" name="Rectangle 18"/>
                <p:cNvSpPr>
                  <a:spLocks/>
                </p:cNvSpPr>
                <p:nvPr/>
              </p:nvSpPr>
              <p:spPr bwMode="auto">
                <a:xfrm>
                  <a:off x="0" y="0"/>
                  <a:ext cx="768" cy="209"/>
                </a:xfrm>
                <a:prstGeom prst="rect">
                  <a:avLst/>
                </a:prstGeom>
                <a:solidFill>
                  <a:srgbClr val="0000FF"/>
                </a:solidFill>
                <a:ln w="25400">
                  <a:solidFill>
                    <a:srgbClr val="0000FF"/>
                  </a:solidFill>
                  <a:round/>
                  <a:headEnd/>
                  <a:tailEnd/>
                </a:ln>
              </p:spPr>
              <p:txBody>
                <a:bodyPr lIns="0" tIns="0" rIns="0" bIns="0"/>
                <a:lstStyle/>
                <a:p>
                  <a:endParaRPr lang="it-IT"/>
                </a:p>
              </p:txBody>
            </p:sp>
            <p:sp>
              <p:nvSpPr>
                <p:cNvPr id="42017" name="Rectangle 19"/>
                <p:cNvSpPr>
                  <a:spLocks/>
                </p:cNvSpPr>
                <p:nvPr/>
              </p:nvSpPr>
              <p:spPr bwMode="auto">
                <a:xfrm>
                  <a:off x="0" y="0"/>
                  <a:ext cx="768"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40639" bIns="0"/>
                <a:lstStyle/>
                <a:p>
                  <a:pPr marL="26988"/>
                  <a:r>
                    <a:rPr lang="en-US" sz="1100" b="1">
                      <a:latin typeface="Georgia" charset="0"/>
                      <a:cs typeface="Georgia" charset="0"/>
                      <a:sym typeface="Georgia" charset="0"/>
                    </a:rPr>
                    <a:t>SPD</a:t>
                  </a:r>
                </a:p>
              </p:txBody>
            </p:sp>
          </p:grpSp>
          <p:sp>
            <p:nvSpPr>
              <p:cNvPr id="42012" name="AutoShape 20"/>
              <p:cNvSpPr>
                <a:spLocks/>
              </p:cNvSpPr>
              <p:nvPr/>
            </p:nvSpPr>
            <p:spPr bwMode="auto">
              <a:xfrm>
                <a:off x="0" y="0"/>
                <a:ext cx="166" cy="183"/>
              </a:xfrm>
              <a:prstGeom prst="rtTriangle">
                <a:avLst/>
              </a:prstGeom>
              <a:solidFill>
                <a:srgbClr val="0000FF"/>
              </a:solidFill>
              <a:ln w="25400">
                <a:solidFill>
                  <a:srgbClr val="0000FF"/>
                </a:solidFill>
                <a:round/>
                <a:headEnd/>
                <a:tailEnd/>
              </a:ln>
            </p:spPr>
            <p:txBody>
              <a:bodyPr lIns="0" tIns="0" rIns="0" bIns="0"/>
              <a:lstStyle/>
              <a:p>
                <a:endParaRPr lang="it-IT"/>
              </a:p>
            </p:txBody>
          </p:sp>
          <p:sp>
            <p:nvSpPr>
              <p:cNvPr id="42013" name="AutoShape 21"/>
              <p:cNvSpPr>
                <a:spLocks/>
              </p:cNvSpPr>
              <p:nvPr/>
            </p:nvSpPr>
            <p:spPr bwMode="auto">
              <a:xfrm rot="10800000" flipH="1">
                <a:off x="0" y="392"/>
                <a:ext cx="166" cy="184"/>
              </a:xfrm>
              <a:prstGeom prst="rtTriangle">
                <a:avLst/>
              </a:prstGeom>
              <a:solidFill>
                <a:srgbClr val="0000FF"/>
              </a:solidFill>
              <a:ln w="25400">
                <a:solidFill>
                  <a:srgbClr val="0000FF"/>
                </a:solidFill>
                <a:round/>
                <a:headEnd/>
                <a:tailEnd/>
              </a:ln>
            </p:spPr>
            <p:txBody>
              <a:bodyPr lIns="0" tIns="0" rIns="0" bIns="0"/>
              <a:lstStyle/>
              <a:p>
                <a:endParaRPr lang="it-IT"/>
              </a:p>
            </p:txBody>
          </p:sp>
          <p:sp>
            <p:nvSpPr>
              <p:cNvPr id="42014" name="AutoShape 22"/>
              <p:cNvSpPr>
                <a:spLocks/>
              </p:cNvSpPr>
              <p:nvPr/>
            </p:nvSpPr>
            <p:spPr bwMode="auto">
              <a:xfrm flipH="1">
                <a:off x="601" y="0"/>
                <a:ext cx="167" cy="183"/>
              </a:xfrm>
              <a:prstGeom prst="rtTriangle">
                <a:avLst/>
              </a:prstGeom>
              <a:solidFill>
                <a:srgbClr val="0000FF"/>
              </a:solidFill>
              <a:ln w="25400">
                <a:solidFill>
                  <a:srgbClr val="0000FF"/>
                </a:solidFill>
                <a:round/>
                <a:headEnd/>
                <a:tailEnd/>
              </a:ln>
            </p:spPr>
            <p:txBody>
              <a:bodyPr lIns="0" tIns="0" rIns="0" bIns="0"/>
              <a:lstStyle/>
              <a:p>
                <a:endParaRPr lang="it-IT"/>
              </a:p>
            </p:txBody>
          </p:sp>
          <p:sp>
            <p:nvSpPr>
              <p:cNvPr id="42015" name="AutoShape 23"/>
              <p:cNvSpPr>
                <a:spLocks/>
              </p:cNvSpPr>
              <p:nvPr/>
            </p:nvSpPr>
            <p:spPr bwMode="auto">
              <a:xfrm rot="10800000">
                <a:off x="601" y="392"/>
                <a:ext cx="167" cy="184"/>
              </a:xfrm>
              <a:prstGeom prst="rtTriangle">
                <a:avLst/>
              </a:prstGeom>
              <a:solidFill>
                <a:srgbClr val="0000FF"/>
              </a:solidFill>
              <a:ln w="25400">
                <a:solidFill>
                  <a:srgbClr val="0000FF"/>
                </a:solidFill>
                <a:round/>
                <a:headEnd/>
                <a:tailEnd/>
              </a:ln>
            </p:spPr>
            <p:txBody>
              <a:bodyPr lIns="0" tIns="0" rIns="0" bIns="0"/>
              <a:lstStyle/>
              <a:p>
                <a:endParaRPr lang="it-IT"/>
              </a:p>
            </p:txBody>
          </p:sp>
        </p:grpSp>
        <p:sp>
          <p:nvSpPr>
            <p:cNvPr id="42000" name="Line 24"/>
            <p:cNvSpPr>
              <a:spLocks noChangeShapeType="1"/>
            </p:cNvSpPr>
            <p:nvPr/>
          </p:nvSpPr>
          <p:spPr bwMode="auto">
            <a:xfrm>
              <a:off x="2928" y="192"/>
              <a:ext cx="384" cy="1"/>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2001" name="Line 25"/>
            <p:cNvSpPr>
              <a:spLocks noChangeShapeType="1"/>
            </p:cNvSpPr>
            <p:nvPr/>
          </p:nvSpPr>
          <p:spPr bwMode="auto">
            <a:xfrm rot="10800000" flipH="1">
              <a:off x="3311" y="192"/>
              <a:ext cx="1" cy="624"/>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2002" name="Line 26"/>
            <p:cNvSpPr>
              <a:spLocks noChangeShapeType="1"/>
            </p:cNvSpPr>
            <p:nvPr/>
          </p:nvSpPr>
          <p:spPr bwMode="auto">
            <a:xfrm rot="10800000">
              <a:off x="672" y="816"/>
              <a:ext cx="2640" cy="1"/>
            </a:xfrm>
            <a:prstGeom prst="line">
              <a:avLst/>
            </a:prstGeom>
            <a:noFill/>
            <a:ln w="25400">
              <a:solidFill>
                <a:srgbClr val="FF0000"/>
              </a:solidFill>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42003" name="Rectangle 27"/>
            <p:cNvSpPr>
              <a:spLocks/>
            </p:cNvSpPr>
            <p:nvPr/>
          </p:nvSpPr>
          <p:spPr bwMode="auto">
            <a:xfrm>
              <a:off x="976" y="192"/>
              <a:ext cx="541"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40639" bIns="0">
              <a:spAutoFit/>
            </a:bodyPr>
            <a:lstStyle/>
            <a:p>
              <a:pPr marL="26988"/>
              <a:r>
                <a:rPr lang="en-US" sz="1700">
                  <a:latin typeface="Georgia" charset="0"/>
                  <a:cs typeface="Georgia" charset="0"/>
                  <a:sym typeface="Georgia" charset="0"/>
                </a:rPr>
                <a:t>liquid</a:t>
              </a:r>
            </a:p>
          </p:txBody>
        </p:sp>
        <p:sp>
          <p:nvSpPr>
            <p:cNvPr id="42004" name="Rectangle 28"/>
            <p:cNvSpPr>
              <a:spLocks/>
            </p:cNvSpPr>
            <p:nvPr/>
          </p:nvSpPr>
          <p:spPr bwMode="auto">
            <a:xfrm>
              <a:off x="1070" y="768"/>
              <a:ext cx="319"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40639" bIns="0">
              <a:spAutoFit/>
            </a:bodyPr>
            <a:lstStyle/>
            <a:p>
              <a:pPr marL="26988"/>
              <a:r>
                <a:rPr lang="en-US" sz="1700">
                  <a:latin typeface="Georgia" charset="0"/>
                  <a:cs typeface="Georgia" charset="0"/>
                  <a:sym typeface="Georgia" charset="0"/>
                </a:rPr>
                <a:t>gas</a:t>
              </a:r>
            </a:p>
          </p:txBody>
        </p:sp>
        <p:grpSp>
          <p:nvGrpSpPr>
            <p:cNvPr id="42005" name="Group 29"/>
            <p:cNvGrpSpPr>
              <a:grpSpLocks/>
            </p:cNvGrpSpPr>
            <p:nvPr/>
          </p:nvGrpSpPr>
          <p:grpSpPr bwMode="auto">
            <a:xfrm>
              <a:off x="576" y="0"/>
              <a:ext cx="288" cy="288"/>
              <a:chOff x="0" y="0"/>
              <a:chExt cx="288" cy="288"/>
            </a:xfrm>
          </p:grpSpPr>
          <p:sp>
            <p:nvSpPr>
              <p:cNvPr id="42009" name="Oval 30"/>
              <p:cNvSpPr>
                <a:spLocks/>
              </p:cNvSpPr>
              <p:nvPr/>
            </p:nvSpPr>
            <p:spPr bwMode="auto">
              <a:xfrm>
                <a:off x="0" y="0"/>
                <a:ext cx="288" cy="288"/>
              </a:xfrm>
              <a:prstGeom prst="ellipse">
                <a:avLst/>
              </a:prstGeom>
              <a:solidFill>
                <a:srgbClr val="FFFFFF"/>
              </a:solidFill>
              <a:ln w="25400">
                <a:solidFill>
                  <a:srgbClr val="FF0000"/>
                </a:solidFill>
                <a:round/>
                <a:headEnd/>
                <a:tailEnd/>
              </a:ln>
            </p:spPr>
            <p:txBody>
              <a:bodyPr lIns="0" tIns="0" rIns="0" bIns="0"/>
              <a:lstStyle/>
              <a:p>
                <a:endParaRPr lang="it-IT"/>
              </a:p>
            </p:txBody>
          </p:sp>
          <p:sp>
            <p:nvSpPr>
              <p:cNvPr id="42010" name="Rectangle 31"/>
              <p:cNvSpPr>
                <a:spLocks/>
              </p:cNvSpPr>
              <p:nvPr/>
            </p:nvSpPr>
            <p:spPr bwMode="auto">
              <a:xfrm>
                <a:off x="44" y="42"/>
                <a:ext cx="20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38100" tIns="38100" rIns="78049" bIns="38100"/>
              <a:lstStyle/>
              <a:p>
                <a:r>
                  <a:rPr lang="en-US" sz="1300" b="1">
                    <a:solidFill>
                      <a:srgbClr val="000000"/>
                    </a:solidFill>
                    <a:latin typeface="Georgia" charset="0"/>
                    <a:cs typeface="Georgia" charset="0"/>
                    <a:sym typeface="Georgia" charset="0"/>
                  </a:rPr>
                  <a:t>P</a:t>
                </a:r>
              </a:p>
            </p:txBody>
          </p:sp>
        </p:grpSp>
        <p:grpSp>
          <p:nvGrpSpPr>
            <p:cNvPr id="42006" name="Group 32"/>
            <p:cNvGrpSpPr>
              <a:grpSpLocks/>
            </p:cNvGrpSpPr>
            <p:nvPr/>
          </p:nvGrpSpPr>
          <p:grpSpPr bwMode="auto">
            <a:xfrm>
              <a:off x="1584" y="0"/>
              <a:ext cx="288" cy="288"/>
              <a:chOff x="0" y="0"/>
              <a:chExt cx="288" cy="288"/>
            </a:xfrm>
          </p:grpSpPr>
          <p:sp>
            <p:nvSpPr>
              <p:cNvPr id="42007" name="Oval 33"/>
              <p:cNvSpPr>
                <a:spLocks/>
              </p:cNvSpPr>
              <p:nvPr/>
            </p:nvSpPr>
            <p:spPr bwMode="auto">
              <a:xfrm>
                <a:off x="0" y="0"/>
                <a:ext cx="288" cy="288"/>
              </a:xfrm>
              <a:prstGeom prst="ellipse">
                <a:avLst/>
              </a:prstGeom>
              <a:solidFill>
                <a:srgbClr val="FFFFFF"/>
              </a:solidFill>
              <a:ln w="25400">
                <a:solidFill>
                  <a:srgbClr val="FF0000"/>
                </a:solidFill>
                <a:round/>
                <a:headEnd/>
                <a:tailEnd/>
              </a:ln>
            </p:spPr>
            <p:txBody>
              <a:bodyPr lIns="0" tIns="0" rIns="0" bIns="0"/>
              <a:lstStyle/>
              <a:p>
                <a:endParaRPr lang="it-IT"/>
              </a:p>
            </p:txBody>
          </p:sp>
          <p:sp>
            <p:nvSpPr>
              <p:cNvPr id="42008" name="Rectangle 34"/>
              <p:cNvSpPr>
                <a:spLocks/>
              </p:cNvSpPr>
              <p:nvPr/>
            </p:nvSpPr>
            <p:spPr bwMode="auto">
              <a:xfrm>
                <a:off x="44" y="42"/>
                <a:ext cx="20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38100" tIns="38100" rIns="78049" bIns="38100"/>
              <a:lstStyle/>
              <a:p>
                <a:r>
                  <a:rPr lang="en-US" sz="1300" b="1">
                    <a:solidFill>
                      <a:srgbClr val="000000"/>
                    </a:solidFill>
                    <a:latin typeface="Georgia" charset="0"/>
                    <a:cs typeface="Georgia" charset="0"/>
                    <a:sym typeface="Georgia" charset="0"/>
                  </a:rPr>
                  <a:t>P</a:t>
                </a:r>
              </a:p>
            </p:txBody>
          </p:sp>
        </p:grpSp>
      </p:grpSp>
      <p:sp>
        <p:nvSpPr>
          <p:cNvPr id="4199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C4599967-1076-4C49-84B7-902229521F5A}" type="slidenum">
              <a:rPr lang="en-US" sz="1400">
                <a:solidFill>
                  <a:schemeClr val="bg1"/>
                </a:solidFill>
              </a:rPr>
              <a:pPr eaLnBrk="1" hangingPunct="1"/>
              <a:t>31</a:t>
            </a:fld>
            <a:endParaRPr lang="en-US" sz="1400">
              <a:solidFill>
                <a:schemeClr val="bg1"/>
              </a:solidFill>
            </a:endParaRPr>
          </a:p>
        </p:txBody>
      </p:sp>
    </p:spTree>
    <p:extLst>
      <p:ext uri="{BB962C8B-B14F-4D97-AF65-F5344CB8AC3E}">
        <p14:creationId xmlns:p14="http://schemas.microsoft.com/office/powerpoint/2010/main" val="16106723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033" name="Group 1"/>
          <p:cNvGrpSpPr>
            <a:grpSpLocks/>
          </p:cNvGrpSpPr>
          <p:nvPr/>
        </p:nvGrpSpPr>
        <p:grpSpPr bwMode="auto">
          <a:xfrm>
            <a:off x="5330825" y="387350"/>
            <a:ext cx="3813175" cy="4840288"/>
            <a:chOff x="0" y="0"/>
            <a:chExt cx="3416" cy="4336"/>
          </a:xfrm>
        </p:grpSpPr>
        <p:pic>
          <p:nvPicPr>
            <p:cNvPr id="44045"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8" y="144"/>
              <a:ext cx="3159" cy="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4046" name="Picture 3"/>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3416" cy="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44034" name="Rectangle 4"/>
          <p:cNvSpPr>
            <a:spLocks noGrp="1" noChangeArrowheads="1"/>
          </p:cNvSpPr>
          <p:nvPr>
            <p:ph type="title"/>
          </p:nvPr>
        </p:nvSpPr>
        <p:spPr>
          <a:xfrm>
            <a:off x="323850" y="-7938"/>
            <a:ext cx="5570538" cy="1008063"/>
          </a:xfrm>
        </p:spPr>
        <p:txBody>
          <a:bodyPr lIns="64291" tIns="32146" rIns="64291"/>
          <a:lstStyle/>
          <a:p>
            <a:pPr eaLnBrk="1" hangingPunct="1"/>
            <a:r>
              <a:rPr lang="en-US">
                <a:latin typeface="Rockwell" charset="0"/>
              </a:rPr>
              <a:t>SEM analysis</a:t>
            </a:r>
          </a:p>
        </p:txBody>
      </p:sp>
      <p:sp>
        <p:nvSpPr>
          <p:cNvPr id="4403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A3CE48D7-9D7B-4244-9D38-B1B56D7EF920}" type="slidenum">
              <a:rPr lang="en-US" sz="1400">
                <a:solidFill>
                  <a:schemeClr val="bg1"/>
                </a:solidFill>
              </a:rPr>
              <a:pPr eaLnBrk="1" hangingPunct="1"/>
              <a:t>32</a:t>
            </a:fld>
            <a:endParaRPr lang="en-US" sz="1400">
              <a:solidFill>
                <a:schemeClr val="bg1"/>
              </a:solidFill>
            </a:endParaRPr>
          </a:p>
        </p:txBody>
      </p:sp>
      <p:grpSp>
        <p:nvGrpSpPr>
          <p:cNvPr id="44036" name="Group 5"/>
          <p:cNvGrpSpPr>
            <a:grpSpLocks/>
          </p:cNvGrpSpPr>
          <p:nvPr/>
        </p:nvGrpSpPr>
        <p:grpSpPr bwMode="auto">
          <a:xfrm>
            <a:off x="6943725" y="5227638"/>
            <a:ext cx="2155825" cy="1701800"/>
            <a:chOff x="0" y="0"/>
            <a:chExt cx="2192" cy="1680"/>
          </a:xfrm>
        </p:grpSpPr>
        <p:pic>
          <p:nvPicPr>
            <p:cNvPr id="44043" name="Picture 6"/>
            <p:cNvPicPr>
              <a:picLocks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4" y="16"/>
              <a:ext cx="2131" cy="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4044" name="Picture 7"/>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2192" cy="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grpSp>
      <p:sp>
        <p:nvSpPr>
          <p:cNvPr id="44037" name="Rectangle 8"/>
          <p:cNvSpPr>
            <a:spLocks/>
          </p:cNvSpPr>
          <p:nvPr/>
        </p:nvSpPr>
        <p:spPr bwMode="auto">
          <a:xfrm>
            <a:off x="231775" y="795338"/>
            <a:ext cx="4564063" cy="290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28573" bIns="0"/>
          <a:lstStyle/>
          <a:p>
            <a:pPr marL="26988">
              <a:spcBef>
                <a:spcPts val="1225"/>
              </a:spcBef>
            </a:pPr>
            <a:r>
              <a:rPr lang="en-US">
                <a:solidFill>
                  <a:srgbClr val="404040"/>
                </a:solidFill>
                <a:latin typeface="Rockwell" charset="0"/>
                <a:cs typeface="Rockwell" charset="0"/>
              </a:rPr>
              <a:t>Analysis of a filter taken from PP4, in place for 1 year approx.</a:t>
            </a:r>
          </a:p>
          <a:p>
            <a:pPr marL="26988">
              <a:spcBef>
                <a:spcPts val="1225"/>
              </a:spcBef>
            </a:pPr>
            <a:r>
              <a:rPr lang="en-US">
                <a:solidFill>
                  <a:srgbClr val="404040"/>
                </a:solidFill>
                <a:latin typeface="Rockwell" charset="0"/>
                <a:cs typeface="Rockwell" charset="0"/>
              </a:rPr>
              <a:t>Results and conclusions: “In the used filters several exogenous fragments were located clogging the filter. There were several fragments containing different composition elements. In addition to elements from the Stainless steel, the following traces of elements were found: O, Al, K, C, Sn, Cu, P, Ca, Cu, Na, Cl and Zn.”</a:t>
            </a:r>
          </a:p>
          <a:p>
            <a:pPr marL="26988">
              <a:spcBef>
                <a:spcPts val="1225"/>
              </a:spcBef>
            </a:pPr>
            <a:r>
              <a:rPr lang="en-US">
                <a:solidFill>
                  <a:srgbClr val="404040"/>
                </a:solidFill>
                <a:latin typeface="Rockwell" charset="0"/>
                <a:cs typeface="Rockwell" charset="0"/>
              </a:rPr>
              <a:t>Possible origin of the fragments:</a:t>
            </a:r>
          </a:p>
          <a:p>
            <a:pPr marL="26988">
              <a:spcBef>
                <a:spcPts val="1225"/>
              </a:spcBef>
              <a:buFont typeface="Arial" charset="0"/>
              <a:buChar char="•"/>
            </a:pPr>
            <a:r>
              <a:rPr lang="en-US">
                <a:solidFill>
                  <a:srgbClr val="404040"/>
                </a:solidFill>
                <a:latin typeface="Rockwell" charset="0"/>
                <a:cs typeface="Rockwell" charset="0"/>
              </a:rPr>
              <a:t>pumps (graphite)</a:t>
            </a:r>
          </a:p>
          <a:p>
            <a:pPr marL="26988">
              <a:spcBef>
                <a:spcPts val="1225"/>
              </a:spcBef>
              <a:buFont typeface="Arial" charset="0"/>
              <a:buChar char="•"/>
            </a:pPr>
            <a:r>
              <a:rPr lang="en-US">
                <a:solidFill>
                  <a:srgbClr val="404040"/>
                </a:solidFill>
                <a:latin typeface="Rockwell" charset="0"/>
                <a:cs typeface="Rockwell" charset="0"/>
              </a:rPr>
              <a:t>hydrofilter (aluminium oxide)</a:t>
            </a:r>
          </a:p>
          <a:p>
            <a:pPr marL="26988">
              <a:spcBef>
                <a:spcPts val="1225"/>
              </a:spcBef>
              <a:buFont typeface="Arial" charset="0"/>
              <a:buChar char="•"/>
            </a:pPr>
            <a:r>
              <a:rPr lang="en-US">
                <a:solidFill>
                  <a:srgbClr val="404040"/>
                </a:solidFill>
                <a:latin typeface="Rockwell" charset="0"/>
                <a:cs typeface="Rockwell" charset="0"/>
              </a:rPr>
              <a:t>weldings (TIG weldings remnants)</a:t>
            </a:r>
          </a:p>
          <a:p>
            <a:pPr marL="26988">
              <a:spcBef>
                <a:spcPts val="1225"/>
              </a:spcBef>
            </a:pPr>
            <a:r>
              <a:rPr lang="en-US">
                <a:solidFill>
                  <a:srgbClr val="404040"/>
                </a:solidFill>
                <a:latin typeface="Rockwell" charset="0"/>
                <a:cs typeface="Rockwell" charset="0"/>
              </a:rPr>
              <a:t>NB lines: electrocleaned s.s. pipes  (Sandvik), flushed after installation with liquid freon</a:t>
            </a:r>
          </a:p>
        </p:txBody>
      </p:sp>
      <p:sp>
        <p:nvSpPr>
          <p:cNvPr id="40969" name="Rectangle 9"/>
          <p:cNvSpPr>
            <a:spLocks/>
          </p:cNvSpPr>
          <p:nvPr/>
        </p:nvSpPr>
        <p:spPr bwMode="auto">
          <a:xfrm>
            <a:off x="8051800" y="5278438"/>
            <a:ext cx="1008063" cy="246062"/>
          </a:xfrm>
          <a:prstGeom prst="rect">
            <a:avLst/>
          </a:prstGeom>
          <a:solidFill>
            <a:srgbClr val="FFFFFF"/>
          </a:solidFill>
          <a:ln w="12700" cap="flat">
            <a:noFill/>
            <a:miter lim="800000"/>
            <a:headEnd type="none" w="med" len="med"/>
            <a:tailEnd type="none" w="med" len="med"/>
          </a:ln>
        </p:spPr>
        <p:txBody>
          <a:bodyPr wrap="none" lIns="0" tIns="0" rIns="0" bIns="0" anchor="ctr">
            <a:spAutoFit/>
          </a:bodyPr>
          <a:lstStyle/>
          <a:p>
            <a:pPr fontAlgn="auto">
              <a:spcBef>
                <a:spcPts val="0"/>
              </a:spcBef>
              <a:spcAft>
                <a:spcPts val="0"/>
              </a:spcAft>
              <a:defRPr/>
            </a:pPr>
            <a:r>
              <a:rPr lang="en-US" sz="1600" dirty="0">
                <a:solidFill>
                  <a:schemeClr val="tx1">
                    <a:lumMod val="75000"/>
                    <a:lumOff val="25000"/>
                  </a:schemeClr>
                </a:solidFill>
                <a:latin typeface="+mn-lt"/>
                <a:ea typeface="Helvetica Neue Light" charset="0"/>
                <a:cs typeface="Helvetica Neue Light" charset="0"/>
              </a:rPr>
              <a:t>clean filter</a:t>
            </a:r>
          </a:p>
        </p:txBody>
      </p:sp>
      <p:pic>
        <p:nvPicPr>
          <p:cNvPr id="44039" name="Picture 10"/>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4729163" y="5386388"/>
            <a:ext cx="2078037" cy="147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val 1"/>
          <p:cNvSpPr>
            <a:spLocks noChangeAspect="1"/>
          </p:cNvSpPr>
          <p:nvPr/>
        </p:nvSpPr>
        <p:spPr>
          <a:xfrm>
            <a:off x="6307138" y="2930525"/>
            <a:ext cx="127000" cy="128588"/>
          </a:xfrm>
          <a:prstGeom prst="ellipse">
            <a:avLst/>
          </a:prstGeom>
          <a:noFill/>
          <a:ln>
            <a:solidFill>
              <a:srgbClr val="FF0000"/>
            </a:solidFill>
          </a:ln>
        </p:spPr>
        <p:style>
          <a:lnRef idx="3">
            <a:schemeClr val="lt1"/>
          </a:lnRef>
          <a:fillRef idx="1">
            <a:schemeClr val="accent5"/>
          </a:fillRef>
          <a:effectRef idx="1">
            <a:schemeClr val="accent5"/>
          </a:effectRef>
          <a:fontRef idx="minor">
            <a:schemeClr val="lt1"/>
          </a:fontRef>
        </p:style>
        <p:txBody>
          <a:bodyPr anchor="ctr"/>
          <a:lstStyle/>
          <a:p>
            <a:pPr algn="ctr">
              <a:defRPr/>
            </a:pPr>
            <a:endParaRPr lang="en-US"/>
          </a:p>
        </p:txBody>
      </p:sp>
      <p:cxnSp>
        <p:nvCxnSpPr>
          <p:cNvPr id="4" name="Straight Arrow Connector 3"/>
          <p:cNvCxnSpPr>
            <a:stCxn id="7" idx="3"/>
            <a:endCxn id="2" idx="2"/>
          </p:cNvCxnSpPr>
          <p:nvPr/>
        </p:nvCxnSpPr>
        <p:spPr>
          <a:xfrm>
            <a:off x="5570538" y="2482850"/>
            <a:ext cx="736600" cy="51276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4786313" y="2328863"/>
            <a:ext cx="784225" cy="307975"/>
          </a:xfrm>
          <a:prstGeom prst="rect">
            <a:avLst/>
          </a:prstGeom>
          <a:solidFill>
            <a:srgbClr val="FFFFFF"/>
          </a:solidFill>
          <a:ln w="38100" cmpd="sng">
            <a:solidFill>
              <a:srgbClr val="FF0000"/>
            </a:solidFill>
          </a:ln>
        </p:spPr>
        <p:txBody>
          <a:bodyPr wrap="none">
            <a:spAutoFit/>
          </a:bodyPr>
          <a:lstStyle/>
          <a:p>
            <a:pPr>
              <a:defRPr/>
            </a:pPr>
            <a:r>
              <a:rPr lang="en-US" sz="1400" b="1" dirty="0">
                <a:solidFill>
                  <a:srgbClr val="FF0000"/>
                </a:solidFill>
                <a:latin typeface="+mn-lt"/>
              </a:rPr>
              <a:t>20 </a:t>
            </a:r>
            <a:r>
              <a:rPr lang="en-US" sz="1400" b="1" dirty="0" err="1">
                <a:solidFill>
                  <a:srgbClr val="FF0000"/>
                </a:solidFill>
                <a:latin typeface="+mn-lt"/>
              </a:rPr>
              <a:t>μm</a:t>
            </a:r>
            <a:endParaRPr lang="en-US" sz="1400" b="1" dirty="0">
              <a:solidFill>
                <a:srgbClr val="FF0000"/>
              </a:solidFill>
              <a:latin typeface="+mn-lt"/>
            </a:endParaRPr>
          </a:p>
        </p:txBody>
      </p:sp>
    </p:spTree>
    <p:extLst>
      <p:ext uri="{BB962C8B-B14F-4D97-AF65-F5344CB8AC3E}">
        <p14:creationId xmlns:p14="http://schemas.microsoft.com/office/powerpoint/2010/main" val="2858145124"/>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Grp="1" noChangeArrowheads="1"/>
          </p:cNvSpPr>
          <p:nvPr>
            <p:ph type="title"/>
          </p:nvPr>
        </p:nvSpPr>
        <p:spPr>
          <a:xfrm>
            <a:off x="292100" y="-9525"/>
            <a:ext cx="7556500" cy="1116013"/>
          </a:xfrm>
        </p:spPr>
        <p:txBody>
          <a:bodyPr lIns="64291" tIns="32146" rIns="64291"/>
          <a:lstStyle/>
          <a:p>
            <a:pPr eaLnBrk="1" hangingPunct="1"/>
            <a:r>
              <a:rPr lang="en-US">
                <a:latin typeface="Rockwell" charset="0"/>
              </a:rPr>
              <a:t>‘’Upgrades’’</a:t>
            </a:r>
          </a:p>
        </p:txBody>
      </p:sp>
      <p:sp>
        <p:nvSpPr>
          <p:cNvPr id="45058" name="Rectangle 2"/>
          <p:cNvSpPr>
            <a:spLocks/>
          </p:cNvSpPr>
          <p:nvPr/>
        </p:nvSpPr>
        <p:spPr bwMode="auto">
          <a:xfrm>
            <a:off x="374650" y="1249363"/>
            <a:ext cx="8242639" cy="483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28570" bIns="0"/>
          <a:lstStyle/>
          <a:p>
            <a:pPr marL="273050" indent="-273050">
              <a:spcBef>
                <a:spcPts val="600"/>
              </a:spcBef>
              <a:buFontTx/>
              <a:buAutoNum type="arabicPeriod"/>
              <a:defRPr/>
            </a:pPr>
            <a:r>
              <a:rPr lang="en-US" dirty="0">
                <a:solidFill>
                  <a:schemeClr val="tx1">
                    <a:lumMod val="75000"/>
                    <a:lumOff val="25000"/>
                  </a:schemeClr>
                </a:solidFill>
                <a:latin typeface="+mn-lt"/>
                <a:cs typeface="Helvetica Neue Light" charset="0"/>
              </a:rPr>
              <a:t>Installation of a 1 </a:t>
            </a:r>
            <a:r>
              <a:rPr lang="en-US" dirty="0" err="1">
                <a:solidFill>
                  <a:schemeClr val="tx1">
                    <a:lumMod val="75000"/>
                    <a:lumOff val="25000"/>
                  </a:schemeClr>
                </a:solidFill>
                <a:latin typeface="+mn-lt"/>
                <a:cs typeface="Helvetica Neue Light" charset="0"/>
              </a:rPr>
              <a:t>μm</a:t>
            </a:r>
            <a:r>
              <a:rPr lang="en-US" dirty="0">
                <a:solidFill>
                  <a:schemeClr val="tx1">
                    <a:lumMod val="75000"/>
                    <a:lumOff val="25000"/>
                  </a:schemeClr>
                </a:solidFill>
                <a:latin typeface="+mn-lt"/>
                <a:cs typeface="Helvetica Neue Light" charset="0"/>
              </a:rPr>
              <a:t> </a:t>
            </a:r>
            <a:r>
              <a:rPr lang="en-US" dirty="0" smtClean="0">
                <a:solidFill>
                  <a:schemeClr val="tx1">
                    <a:lumMod val="75000"/>
                    <a:lumOff val="25000"/>
                  </a:schemeClr>
                </a:solidFill>
                <a:latin typeface="+mn-lt"/>
                <a:cs typeface="Helvetica Neue Light" charset="0"/>
              </a:rPr>
              <a:t>at </a:t>
            </a:r>
            <a:r>
              <a:rPr lang="en-US" dirty="0">
                <a:solidFill>
                  <a:schemeClr val="tx1">
                    <a:lumMod val="75000"/>
                    <a:lumOff val="25000"/>
                  </a:schemeClr>
                </a:solidFill>
                <a:latin typeface="+mn-lt"/>
                <a:cs typeface="Helvetica Neue Light" charset="0"/>
              </a:rPr>
              <a:t>the plant (in 2008)</a:t>
            </a:r>
          </a:p>
          <a:p>
            <a:pPr marL="273050" indent="-273050">
              <a:spcBef>
                <a:spcPts val="600"/>
              </a:spcBef>
              <a:buFontTx/>
              <a:buAutoNum type="arabicPeriod"/>
              <a:defRPr/>
            </a:pPr>
            <a:r>
              <a:rPr lang="en-US" dirty="0">
                <a:solidFill>
                  <a:schemeClr val="tx1">
                    <a:lumMod val="75000"/>
                    <a:lumOff val="25000"/>
                  </a:schemeClr>
                </a:solidFill>
                <a:latin typeface="+mn-lt"/>
                <a:cs typeface="Helvetica Neue Light" charset="0"/>
              </a:rPr>
              <a:t>Installation of new liquid-side pipes</a:t>
            </a:r>
          </a:p>
          <a:p>
            <a:pPr marL="611188" lvl="1" indent="-273050">
              <a:spcBef>
                <a:spcPts val="600"/>
              </a:spcBef>
              <a:buClr>
                <a:srgbClr val="FFFFFF"/>
              </a:buClr>
              <a:buSzPct val="125000"/>
              <a:buFont typeface="Helvetica Neue Light" charset="0"/>
              <a:buChar char="•"/>
              <a:defRPr/>
            </a:pPr>
            <a:r>
              <a:rPr lang="en-US" dirty="0">
                <a:solidFill>
                  <a:schemeClr val="tx1">
                    <a:lumMod val="75000"/>
                    <a:lumOff val="25000"/>
                  </a:schemeClr>
                </a:solidFill>
                <a:latin typeface="+mn-lt"/>
                <a:cs typeface="Helvetica Neue Light" charset="0"/>
              </a:rPr>
              <a:t>dedicated path of new lines, more straight (less elbows), shorter</a:t>
            </a:r>
          </a:p>
          <a:p>
            <a:pPr marL="611188" lvl="1" indent="-273050">
              <a:spcBef>
                <a:spcPts val="600"/>
              </a:spcBef>
              <a:buClr>
                <a:srgbClr val="FFFFFF"/>
              </a:buClr>
              <a:buSzPct val="125000"/>
              <a:buFont typeface="Helvetica Neue Light" charset="0"/>
              <a:buChar char="•"/>
              <a:defRPr/>
            </a:pPr>
            <a:r>
              <a:rPr lang="en-US" dirty="0" err="1">
                <a:solidFill>
                  <a:schemeClr val="tx1">
                    <a:lumMod val="75000"/>
                    <a:lumOff val="25000"/>
                  </a:schemeClr>
                </a:solidFill>
                <a:latin typeface="+mn-lt"/>
                <a:cs typeface="Helvetica Neue Light" charset="0"/>
              </a:rPr>
              <a:t>inox</a:t>
            </a:r>
            <a:r>
              <a:rPr lang="en-US" dirty="0">
                <a:solidFill>
                  <a:schemeClr val="tx1">
                    <a:lumMod val="75000"/>
                    <a:lumOff val="25000"/>
                  </a:schemeClr>
                </a:solidFill>
                <a:latin typeface="+mn-lt"/>
                <a:cs typeface="Helvetica Neue Light" charset="0"/>
              </a:rPr>
              <a:t> SS316L, 6/4 o/</a:t>
            </a:r>
            <a:r>
              <a:rPr lang="en-US" dirty="0" err="1">
                <a:solidFill>
                  <a:schemeClr val="tx1">
                    <a:lumMod val="75000"/>
                    <a:lumOff val="25000"/>
                  </a:schemeClr>
                </a:solidFill>
                <a:latin typeface="+mn-lt"/>
                <a:cs typeface="Helvetica Neue Light" charset="0"/>
              </a:rPr>
              <a:t>i</a:t>
            </a:r>
            <a:r>
              <a:rPr lang="en-US" dirty="0">
                <a:solidFill>
                  <a:schemeClr val="tx1">
                    <a:lumMod val="75000"/>
                    <a:lumOff val="25000"/>
                  </a:schemeClr>
                </a:solidFill>
                <a:latin typeface="+mn-lt"/>
                <a:cs typeface="Helvetica Neue Light" charset="0"/>
              </a:rPr>
              <a:t> diameter (same as before)</a:t>
            </a:r>
          </a:p>
          <a:p>
            <a:pPr marL="611188" lvl="1" indent="-273050">
              <a:spcBef>
                <a:spcPts val="600"/>
              </a:spcBef>
              <a:buClr>
                <a:srgbClr val="FFFFFF"/>
              </a:buClr>
              <a:buSzPct val="125000"/>
              <a:buFont typeface="Helvetica Neue Light" charset="0"/>
              <a:buChar char="•"/>
              <a:defRPr/>
            </a:pPr>
            <a:r>
              <a:rPr lang="en-US" dirty="0">
                <a:solidFill>
                  <a:schemeClr val="tx1">
                    <a:lumMod val="75000"/>
                    <a:lumOff val="25000"/>
                  </a:schemeClr>
                </a:solidFill>
                <a:latin typeface="+mn-lt"/>
                <a:cs typeface="Helvetica Neue Light" charset="0"/>
              </a:rPr>
              <a:t>no insulation (useless)</a:t>
            </a:r>
            <a:endParaRPr lang="en-US" u="sng" dirty="0">
              <a:solidFill>
                <a:schemeClr val="tx1">
                  <a:lumMod val="75000"/>
                  <a:lumOff val="25000"/>
                </a:schemeClr>
              </a:solidFill>
              <a:latin typeface="+mn-lt"/>
              <a:cs typeface="Helvetica Neue Light" charset="0"/>
            </a:endParaRPr>
          </a:p>
          <a:p>
            <a:pPr marL="342900" indent="-342900">
              <a:lnSpc>
                <a:spcPct val="150000"/>
              </a:lnSpc>
              <a:spcBef>
                <a:spcPts val="500"/>
              </a:spcBef>
              <a:buFont typeface="+mj-lt"/>
              <a:buAutoNum type="arabicPeriod"/>
              <a:defRPr/>
            </a:pPr>
            <a:r>
              <a:rPr lang="en-US" dirty="0">
                <a:solidFill>
                  <a:schemeClr val="tx1">
                    <a:lumMod val="75000"/>
                    <a:lumOff val="25000"/>
                  </a:schemeClr>
                </a:solidFill>
                <a:latin typeface="+mn-lt"/>
                <a:cs typeface="Helvetica Neue Light" charset="0"/>
              </a:rPr>
              <a:t>Additional heat exchangers to cool the fluid close to the detector</a:t>
            </a:r>
          </a:p>
          <a:p>
            <a:pPr marL="611188" lvl="1" indent="-273050">
              <a:spcBef>
                <a:spcPts val="500"/>
              </a:spcBef>
              <a:buClr>
                <a:srgbClr val="FFFFFF"/>
              </a:buClr>
              <a:buSzPct val="125000"/>
              <a:buFont typeface="Helvetica Neue Light" charset="0"/>
              <a:buChar char="•"/>
              <a:defRPr/>
            </a:pPr>
            <a:r>
              <a:rPr lang="en-US" dirty="0">
                <a:solidFill>
                  <a:schemeClr val="tx1">
                    <a:lumMod val="75000"/>
                    <a:lumOff val="25000"/>
                  </a:schemeClr>
                </a:solidFill>
                <a:latin typeface="+mn-lt"/>
                <a:cs typeface="Helvetica Neue Light" charset="0"/>
              </a:rPr>
              <a:t>10 HX’s (one per line), </a:t>
            </a:r>
            <a:r>
              <a:rPr lang="en-US" dirty="0" err="1">
                <a:solidFill>
                  <a:schemeClr val="tx1">
                    <a:lumMod val="75000"/>
                    <a:lumOff val="25000"/>
                  </a:schemeClr>
                </a:solidFill>
                <a:latin typeface="+mn-lt"/>
                <a:cs typeface="Helvetica Neue Light" charset="0"/>
              </a:rPr>
              <a:t>redundat</a:t>
            </a:r>
            <a:r>
              <a:rPr lang="en-US" dirty="0">
                <a:solidFill>
                  <a:schemeClr val="tx1">
                    <a:lumMod val="75000"/>
                    <a:lumOff val="25000"/>
                  </a:schemeClr>
                </a:solidFill>
                <a:latin typeface="+mn-lt"/>
                <a:cs typeface="Helvetica Neue Light" charset="0"/>
              </a:rPr>
              <a:t> exchange factor (more than 5 times)</a:t>
            </a:r>
          </a:p>
          <a:p>
            <a:pPr marL="611188" lvl="1" indent="-273050">
              <a:spcBef>
                <a:spcPts val="500"/>
              </a:spcBef>
              <a:buClr>
                <a:srgbClr val="FFFFFF"/>
              </a:buClr>
              <a:buSzPct val="125000"/>
              <a:buFont typeface="Helvetica Neue Light" charset="0"/>
              <a:buChar char="•"/>
              <a:defRPr/>
            </a:pPr>
            <a:r>
              <a:rPr lang="en-US" dirty="0">
                <a:solidFill>
                  <a:schemeClr val="tx1">
                    <a:lumMod val="75000"/>
                    <a:lumOff val="25000"/>
                  </a:schemeClr>
                </a:solidFill>
                <a:latin typeface="+mn-lt"/>
                <a:cs typeface="Helvetica Neue Light" charset="0"/>
              </a:rPr>
              <a:t> use </a:t>
            </a:r>
            <a:r>
              <a:rPr lang="en-US" dirty="0" err="1">
                <a:solidFill>
                  <a:schemeClr val="tx1">
                    <a:lumMod val="75000"/>
                    <a:lumOff val="25000"/>
                  </a:schemeClr>
                </a:solidFill>
                <a:latin typeface="+mn-lt"/>
                <a:cs typeface="Helvetica Neue Light" charset="0"/>
              </a:rPr>
              <a:t>leakless</a:t>
            </a:r>
            <a:r>
              <a:rPr lang="en-US" dirty="0">
                <a:solidFill>
                  <a:schemeClr val="tx1">
                    <a:lumMod val="75000"/>
                    <a:lumOff val="25000"/>
                  </a:schemeClr>
                </a:solidFill>
                <a:latin typeface="+mn-lt"/>
                <a:cs typeface="Helvetica Neue Light" charset="0"/>
              </a:rPr>
              <a:t> system with water cooled down at 7.5 °C</a:t>
            </a:r>
          </a:p>
          <a:p>
            <a:pPr marL="342900" indent="-342900">
              <a:lnSpc>
                <a:spcPct val="150000"/>
              </a:lnSpc>
              <a:spcBef>
                <a:spcPts val="600"/>
              </a:spcBef>
              <a:buFont typeface="+mj-lt"/>
              <a:buAutoNum type="arabicPeriod"/>
              <a:defRPr/>
            </a:pPr>
            <a:r>
              <a:rPr lang="en-US" dirty="0">
                <a:solidFill>
                  <a:schemeClr val="tx1">
                    <a:lumMod val="75000"/>
                    <a:lumOff val="25000"/>
                  </a:schemeClr>
                </a:solidFill>
                <a:latin typeface="+mn-lt"/>
                <a:cs typeface="Helvetica Neue Light" charset="0"/>
              </a:rPr>
              <a:t>Flushing each line counter-flow wise</a:t>
            </a:r>
          </a:p>
          <a:p>
            <a:pPr marL="611188" lvl="1" indent="-273050">
              <a:spcBef>
                <a:spcPts val="600"/>
              </a:spcBef>
              <a:buClr>
                <a:srgbClr val="FFFFFF"/>
              </a:buClr>
              <a:buSzPct val="125000"/>
              <a:buFont typeface="Helvetica Neue Light" charset="0"/>
              <a:buChar char="•"/>
              <a:defRPr/>
            </a:pPr>
            <a:r>
              <a:rPr lang="en-US" dirty="0">
                <a:solidFill>
                  <a:schemeClr val="tx1">
                    <a:lumMod val="75000"/>
                    <a:lumOff val="25000"/>
                  </a:schemeClr>
                </a:solidFill>
                <a:latin typeface="+mn-lt"/>
                <a:cs typeface="Helvetica Neue Light" charset="0"/>
              </a:rPr>
              <a:t>drain particles clogging the filters outside the line</a:t>
            </a:r>
          </a:p>
          <a:p>
            <a:pPr marL="611188" lvl="1" indent="-273050">
              <a:spcBef>
                <a:spcPts val="600"/>
              </a:spcBef>
              <a:buClr>
                <a:srgbClr val="FFFFFF"/>
              </a:buClr>
              <a:buSzPct val="125000"/>
              <a:buFont typeface="Helvetica Neue Light" charset="0"/>
              <a:buChar char="•"/>
              <a:defRPr/>
            </a:pPr>
            <a:r>
              <a:rPr lang="en-US" dirty="0">
                <a:solidFill>
                  <a:schemeClr val="tx1">
                    <a:lumMod val="75000"/>
                    <a:lumOff val="25000"/>
                  </a:schemeClr>
                </a:solidFill>
                <a:latin typeface="+mn-lt"/>
                <a:cs typeface="Helvetica Neue Light" charset="0"/>
              </a:rPr>
              <a:t>redundant protection against overpressure: 2 safety valves (mechanical) + pressure switch (electronic)</a:t>
            </a:r>
          </a:p>
          <a:p>
            <a:pPr marL="611188" lvl="1" indent="-273050">
              <a:spcBef>
                <a:spcPts val="600"/>
              </a:spcBef>
              <a:buClr>
                <a:srgbClr val="FFFFFF"/>
              </a:buClr>
              <a:buSzPct val="125000"/>
              <a:buFont typeface="Helvetica Neue Light" charset="0"/>
              <a:buChar char="•"/>
              <a:defRPr/>
            </a:pPr>
            <a:r>
              <a:rPr lang="en-US" dirty="0">
                <a:solidFill>
                  <a:schemeClr val="tx1">
                    <a:lumMod val="75000"/>
                    <a:lumOff val="25000"/>
                  </a:schemeClr>
                </a:solidFill>
                <a:latin typeface="+mn-lt"/>
                <a:cs typeface="Helvetica Neue Light" charset="0"/>
              </a:rPr>
              <a:t>2 filters, stainless steel, 1 </a:t>
            </a:r>
            <a:r>
              <a:rPr lang="en-US" dirty="0" err="1">
                <a:solidFill>
                  <a:schemeClr val="tx1">
                    <a:lumMod val="75000"/>
                    <a:lumOff val="25000"/>
                  </a:schemeClr>
                </a:solidFill>
                <a:latin typeface="+mn-lt"/>
                <a:cs typeface="Helvetica Neue Light" charset="0"/>
              </a:rPr>
              <a:t>μm</a:t>
            </a:r>
            <a:r>
              <a:rPr lang="en-US" dirty="0">
                <a:solidFill>
                  <a:schemeClr val="tx1">
                    <a:lumMod val="75000"/>
                    <a:lumOff val="25000"/>
                  </a:schemeClr>
                </a:solidFill>
                <a:latin typeface="+mn-lt"/>
                <a:cs typeface="Helvetica Neue Light" charset="0"/>
              </a:rPr>
              <a:t> grid, on the “washing machine”</a:t>
            </a:r>
          </a:p>
          <a:p>
            <a:pPr marL="611188" lvl="1" indent="-273050">
              <a:spcBef>
                <a:spcPts val="600"/>
              </a:spcBef>
              <a:buClr>
                <a:srgbClr val="FFFFFF"/>
              </a:buClr>
              <a:buSzPct val="125000"/>
              <a:buFont typeface="Helvetica Neue Light" charset="0"/>
              <a:buChar char="•"/>
              <a:defRPr/>
            </a:pPr>
            <a:r>
              <a:rPr lang="en-US" dirty="0" smtClean="0">
                <a:solidFill>
                  <a:schemeClr val="tx1">
                    <a:lumMod val="75000"/>
                    <a:lumOff val="25000"/>
                  </a:schemeClr>
                </a:solidFill>
                <a:latin typeface="+mn-lt"/>
                <a:cs typeface="Helvetica Neue Light" charset="0"/>
              </a:rPr>
              <a:t>1 to 4 days </a:t>
            </a:r>
            <a:r>
              <a:rPr lang="en-US" dirty="0">
                <a:solidFill>
                  <a:schemeClr val="tx1">
                    <a:lumMod val="75000"/>
                    <a:lumOff val="25000"/>
                  </a:schemeClr>
                </a:solidFill>
                <a:latin typeface="+mn-lt"/>
                <a:cs typeface="Helvetica Neue Light" charset="0"/>
              </a:rPr>
              <a:t>washing cycle per each sector</a:t>
            </a:r>
          </a:p>
        </p:txBody>
      </p:sp>
      <p:sp>
        <p:nvSpPr>
          <p:cNvPr id="46084"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65435489-E728-2143-ACF9-BDB24E7638A1}" type="slidenum">
              <a:rPr lang="en-US" sz="1400">
                <a:solidFill>
                  <a:schemeClr val="bg1"/>
                </a:solidFill>
              </a:rPr>
              <a:pPr eaLnBrk="1" hangingPunct="1"/>
              <a:t>33</a:t>
            </a:fld>
            <a:endParaRPr lang="en-US" sz="1400">
              <a:solidFill>
                <a:schemeClr val="bg1"/>
              </a:solidFill>
            </a:endParaRPr>
          </a:p>
        </p:txBody>
      </p:sp>
    </p:spTree>
    <p:extLst>
      <p:ext uri="{BB962C8B-B14F-4D97-AF65-F5344CB8AC3E}">
        <p14:creationId xmlns:p14="http://schemas.microsoft.com/office/powerpoint/2010/main" val="793277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296863" y="-6350"/>
            <a:ext cx="7556500" cy="1116013"/>
          </a:xfrm>
        </p:spPr>
        <p:txBody>
          <a:bodyPr/>
          <a:lstStyle/>
          <a:p>
            <a:r>
              <a:rPr lang="en-US">
                <a:latin typeface="Rockwell" charset="0"/>
              </a:rPr>
              <a:t>Critical components - 1</a:t>
            </a:r>
          </a:p>
        </p:txBody>
      </p:sp>
      <p:sp>
        <p:nvSpPr>
          <p:cNvPr id="4" name="Content Placeholder 3"/>
          <p:cNvSpPr>
            <a:spLocks noGrp="1"/>
          </p:cNvSpPr>
          <p:nvPr>
            <p:ph idx="1"/>
          </p:nvPr>
        </p:nvSpPr>
        <p:spPr/>
        <p:txBody>
          <a:bodyPr/>
          <a:lstStyle/>
          <a:p>
            <a:pPr>
              <a:defRPr/>
            </a:pPr>
            <a:r>
              <a:rPr lang="en-US" dirty="0" smtClean="0"/>
              <a:t>Capillaries</a:t>
            </a:r>
          </a:p>
          <a:p>
            <a:pPr lvl="1">
              <a:defRPr/>
            </a:pPr>
            <a:r>
              <a:rPr lang="en-US" dirty="0" smtClean="0"/>
              <a:t>used to enter the coexistence phase</a:t>
            </a:r>
          </a:p>
          <a:p>
            <a:pPr lvl="1">
              <a:defRPr/>
            </a:pPr>
            <a:r>
              <a:rPr lang="en-US" dirty="0" err="1" smtClean="0"/>
              <a:t>CuNi</a:t>
            </a:r>
            <a:r>
              <a:rPr lang="en-US" dirty="0" smtClean="0"/>
              <a:t>, 550 mm long, 0.5 mm </a:t>
            </a:r>
            <a:r>
              <a:rPr lang="en-US" dirty="0" err="1" smtClean="0"/>
              <a:t>i.d.</a:t>
            </a:r>
            <a:endParaRPr lang="en-US" dirty="0" smtClean="0"/>
          </a:p>
          <a:p>
            <a:pPr lvl="1">
              <a:defRPr/>
            </a:pPr>
            <a:endParaRPr lang="en-US" dirty="0"/>
          </a:p>
          <a:p>
            <a:pPr marL="228600" lvl="1" indent="0">
              <a:buFont typeface="Wingdings" charset="0"/>
              <a:buNone/>
              <a:defRPr/>
            </a:pPr>
            <a:endParaRPr lang="en-US" dirty="0" smtClean="0"/>
          </a:p>
          <a:p>
            <a:pPr>
              <a:defRPr/>
            </a:pPr>
            <a:r>
              <a:rPr lang="en-US" dirty="0" smtClean="0"/>
              <a:t>Cooling pipes</a:t>
            </a:r>
          </a:p>
          <a:p>
            <a:pPr lvl="1">
              <a:defRPr/>
            </a:pPr>
            <a:r>
              <a:rPr lang="en-US" dirty="0" smtClean="0"/>
              <a:t>where the heat transfer happens</a:t>
            </a:r>
          </a:p>
          <a:p>
            <a:pPr lvl="1">
              <a:defRPr/>
            </a:pPr>
            <a:r>
              <a:rPr lang="en-US" dirty="0" err="1" smtClean="0"/>
              <a:t>Phynox</a:t>
            </a:r>
            <a:r>
              <a:rPr lang="en-US" dirty="0" smtClean="0"/>
              <a:t>, 40 </a:t>
            </a:r>
            <a:r>
              <a:rPr lang="en-US" dirty="0" err="1" smtClean="0"/>
              <a:t>μm</a:t>
            </a:r>
            <a:r>
              <a:rPr lang="en-US" dirty="0" smtClean="0"/>
              <a:t> wall</a:t>
            </a:r>
            <a:endParaRPr lang="en-US" dirty="0"/>
          </a:p>
          <a:p>
            <a:pPr lvl="1">
              <a:defRPr/>
            </a:pPr>
            <a:r>
              <a:rPr lang="en-US" dirty="0" smtClean="0"/>
              <a:t>round 3 mm pipes squeezed to 0.6 mm inner size</a:t>
            </a:r>
          </a:p>
          <a:p>
            <a:pPr>
              <a:defRPr/>
            </a:pPr>
            <a:r>
              <a:rPr lang="en-US" dirty="0" smtClean="0"/>
              <a:t>Both sensitive to pollution!</a:t>
            </a:r>
          </a:p>
        </p:txBody>
      </p:sp>
      <p:sp>
        <p:nvSpPr>
          <p:cNvPr id="33795"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2AB1A54C-6B9A-8641-943A-FEDADF6F0338}" type="slidenum">
              <a:rPr lang="en-US" sz="1400">
                <a:solidFill>
                  <a:schemeClr val="bg1"/>
                </a:solidFill>
              </a:rPr>
              <a:pPr eaLnBrk="1" hangingPunct="1"/>
              <a:t>4</a:t>
            </a:fld>
            <a:endParaRPr lang="en-US" sz="1400">
              <a:solidFill>
                <a:schemeClr val="bg1"/>
              </a:solidFill>
            </a:endParaRPr>
          </a:p>
        </p:txBody>
      </p:sp>
      <p:pic>
        <p:nvPicPr>
          <p:cNvPr id="33796" name="Picture 13" descr="disegno"/>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91338" y="4745038"/>
            <a:ext cx="2089150"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5" descr="P1040281.JPG"/>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rot="-5400000">
            <a:off x="7522369" y="3101182"/>
            <a:ext cx="827087"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Picture 8" descr="DSCN0794.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097463" y="1638300"/>
            <a:ext cx="1793875" cy="134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9" name="Picture 6" descr="p1020222.jp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6891338" y="1990725"/>
            <a:ext cx="1608137"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xmlns:p14="http://schemas.microsoft.com/office/powerpoint/2010/main" spd="slow">
        <p:split orient="vert"/>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7" name="Group 13"/>
          <p:cNvGrpSpPr>
            <a:grpSpLocks/>
          </p:cNvGrpSpPr>
          <p:nvPr/>
        </p:nvGrpSpPr>
        <p:grpSpPr bwMode="auto">
          <a:xfrm>
            <a:off x="704850" y="1074738"/>
            <a:ext cx="7016750" cy="2497137"/>
            <a:chOff x="1087308" y="2585858"/>
            <a:chExt cx="8424992" cy="3272163"/>
          </a:xfrm>
        </p:grpSpPr>
        <p:sp>
          <p:nvSpPr>
            <p:cNvPr id="34838" name="TextBox 22"/>
            <p:cNvSpPr txBox="1">
              <a:spLocks noChangeArrowheads="1"/>
            </p:cNvSpPr>
            <p:nvPr/>
          </p:nvSpPr>
          <p:spPr bwMode="auto">
            <a:xfrm>
              <a:off x="5063069" y="2585858"/>
              <a:ext cx="4214258" cy="1734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600">
                  <a:solidFill>
                    <a:srgbClr val="FF0000"/>
                  </a:solidFill>
                  <a:latin typeface="Arial" charset="0"/>
                </a:rPr>
                <a:t>D</a:t>
              </a:r>
              <a:r>
                <a:rPr lang="en-US" sz="1600">
                  <a:latin typeface="Arial" charset="0"/>
                </a:rPr>
                <a:t> =  5.6  mm</a:t>
              </a:r>
            </a:p>
            <a:p>
              <a:pPr eaLnBrk="1" hangingPunct="1"/>
              <a:r>
                <a:rPr lang="en-US" sz="1600">
                  <a:solidFill>
                    <a:srgbClr val="0000FF"/>
                  </a:solidFill>
                  <a:latin typeface="Arial" charset="0"/>
                </a:rPr>
                <a:t>T</a:t>
              </a:r>
              <a:r>
                <a:rPr lang="en-US" sz="1600">
                  <a:latin typeface="Arial" charset="0"/>
                </a:rPr>
                <a:t> = 11.8  mm</a:t>
              </a:r>
            </a:p>
            <a:p>
              <a:pPr eaLnBrk="1" hangingPunct="1"/>
              <a:r>
                <a:rPr lang="en-US" sz="1600">
                  <a:latin typeface="Arial" charset="0"/>
                </a:rPr>
                <a:t>X = 0.7 mm (~1 mm in the filtering area)</a:t>
              </a:r>
            </a:p>
            <a:p>
              <a:pPr eaLnBrk="1" hangingPunct="1"/>
              <a:r>
                <a:rPr lang="en-US" sz="1600">
                  <a:latin typeface="Arial" charset="0"/>
                </a:rPr>
                <a:t>S = 4 mm</a:t>
              </a:r>
            </a:p>
            <a:p>
              <a:pPr eaLnBrk="1" hangingPunct="1"/>
              <a:r>
                <a:rPr lang="en-US" sz="1600">
                  <a:latin typeface="Arial" charset="0"/>
                </a:rPr>
                <a:t>L = ~5000 mm</a:t>
              </a:r>
            </a:p>
          </p:txBody>
        </p:sp>
        <p:pic>
          <p:nvPicPr>
            <p:cNvPr id="34839" name="Picture 3"/>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rot="10800000">
              <a:off x="1087308" y="4308173"/>
              <a:ext cx="5738220" cy="1549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0" name="Picture 4"/>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3814805" y="2633133"/>
              <a:ext cx="1075801" cy="1667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Connector 6"/>
            <p:cNvCxnSpPr/>
            <p:nvPr/>
          </p:nvCxnSpPr>
          <p:spPr>
            <a:xfrm>
              <a:off x="3980778" y="4745112"/>
              <a:ext cx="0" cy="719751"/>
            </a:xfrm>
            <a:prstGeom prst="line">
              <a:avLst/>
            </a:prstGeom>
            <a:ln w="57150" cmpd="sng">
              <a:solidFill>
                <a:schemeClr val="bg1">
                  <a:lumMod val="75000"/>
                </a:schemeClr>
              </a:solidFill>
            </a:ln>
          </p:spPr>
          <p:style>
            <a:lnRef idx="2">
              <a:schemeClr val="accent2"/>
            </a:lnRef>
            <a:fillRef idx="0">
              <a:schemeClr val="accent2"/>
            </a:fillRef>
            <a:effectRef idx="1">
              <a:schemeClr val="accent2"/>
            </a:effectRef>
            <a:fontRef idx="minor">
              <a:schemeClr val="tx1"/>
            </a:fontRef>
          </p:style>
        </p:cxnSp>
        <p:cxnSp>
          <p:nvCxnSpPr>
            <p:cNvPr id="9" name="Straight Arrow Connector 8"/>
            <p:cNvCxnSpPr/>
            <p:nvPr/>
          </p:nvCxnSpPr>
          <p:spPr>
            <a:xfrm flipV="1">
              <a:off x="3982685" y="4004558"/>
              <a:ext cx="158206" cy="82168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a:off x="4360094" y="3149593"/>
              <a:ext cx="9530" cy="60118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H="1">
              <a:off x="4081802" y="3072626"/>
              <a:ext cx="566113" cy="846643"/>
            </a:xfrm>
            <a:prstGeom prst="straightConnector1">
              <a:avLst/>
            </a:prstGeom>
            <a:ln>
              <a:solidFill>
                <a:srgbClr val="3366FF"/>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34845" name="TextBox 19"/>
            <p:cNvSpPr txBox="1">
              <a:spLocks noChangeArrowheads="1"/>
            </p:cNvSpPr>
            <p:nvPr/>
          </p:nvSpPr>
          <p:spPr bwMode="auto">
            <a:xfrm>
              <a:off x="4478865" y="3149602"/>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800">
                  <a:solidFill>
                    <a:srgbClr val="0000FF"/>
                  </a:solidFill>
                  <a:latin typeface="Arial" charset="0"/>
                </a:rPr>
                <a:t>T</a:t>
              </a:r>
            </a:p>
          </p:txBody>
        </p:sp>
        <p:sp>
          <p:nvSpPr>
            <p:cNvPr id="34846" name="TextBox 20"/>
            <p:cNvSpPr txBox="1">
              <a:spLocks noChangeArrowheads="1"/>
            </p:cNvSpPr>
            <p:nvPr/>
          </p:nvSpPr>
          <p:spPr bwMode="auto">
            <a:xfrm>
              <a:off x="4004733" y="2997194"/>
              <a:ext cx="3266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800">
                  <a:solidFill>
                    <a:srgbClr val="FF0000"/>
                  </a:solidFill>
                  <a:latin typeface="Arial" charset="0"/>
                </a:rPr>
                <a:t>D</a:t>
              </a:r>
            </a:p>
          </p:txBody>
        </p:sp>
        <p:cxnSp>
          <p:nvCxnSpPr>
            <p:cNvPr id="30" name="Straight Connector 29"/>
            <p:cNvCxnSpPr/>
            <p:nvPr/>
          </p:nvCxnSpPr>
          <p:spPr>
            <a:xfrm flipH="1" flipV="1">
              <a:off x="7228784" y="5211078"/>
              <a:ext cx="2283516" cy="0"/>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flipH="1">
              <a:off x="8894721" y="4907368"/>
              <a:ext cx="0" cy="320352"/>
            </a:xfrm>
            <a:prstGeom prst="straightConnector1">
              <a:avLst/>
            </a:prstGeom>
            <a:ln>
              <a:solidFill>
                <a:srgbClr val="00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flipH="1" flipV="1">
              <a:off x="4020807" y="3436661"/>
              <a:ext cx="253512" cy="748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H="1" flipV="1">
              <a:off x="3725360" y="3361774"/>
              <a:ext cx="251606" cy="72808"/>
            </a:xfrm>
            <a:prstGeom prst="straightConnector1">
              <a:avLst/>
            </a:prstGeom>
            <a:ln>
              <a:solidFill>
                <a:schemeClr val="tx1"/>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34851" name="TextBox 40"/>
            <p:cNvSpPr txBox="1">
              <a:spLocks noChangeArrowheads="1"/>
            </p:cNvSpPr>
            <p:nvPr/>
          </p:nvSpPr>
          <p:spPr bwMode="auto">
            <a:xfrm>
              <a:off x="3454405" y="3141127"/>
              <a:ext cx="30447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800">
                  <a:latin typeface="Arial" charset="0"/>
                </a:rPr>
                <a:t>X</a:t>
              </a:r>
            </a:p>
          </p:txBody>
        </p:sp>
        <p:cxnSp>
          <p:nvCxnSpPr>
            <p:cNvPr id="22" name="Straight Connector 21"/>
            <p:cNvCxnSpPr/>
            <p:nvPr/>
          </p:nvCxnSpPr>
          <p:spPr>
            <a:xfrm flipH="1" flipV="1">
              <a:off x="7226879" y="4940651"/>
              <a:ext cx="2283516" cy="0"/>
            </a:xfrm>
            <a:prstGeom prst="line">
              <a:avLst/>
            </a:prstGeom>
            <a:ln w="28575"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6763694" y="4940651"/>
              <a:ext cx="516556" cy="2080"/>
            </a:xfrm>
            <a:prstGeom prst="straightConnector1">
              <a:avLst/>
            </a:prstGeom>
            <a:ln w="28575" cmpd="sng">
              <a:tailEnd type="none"/>
            </a:ln>
          </p:spPr>
          <p:style>
            <a:lnRef idx="1">
              <a:schemeClr val="dk1"/>
            </a:lnRef>
            <a:fillRef idx="0">
              <a:schemeClr val="dk1"/>
            </a:fillRef>
            <a:effectRef idx="0">
              <a:schemeClr val="dk1"/>
            </a:effectRef>
            <a:fontRef idx="minor">
              <a:schemeClr val="tx1"/>
            </a:fontRef>
          </p:style>
        </p:cxnSp>
        <p:cxnSp>
          <p:nvCxnSpPr>
            <p:cNvPr id="26" name="Straight Arrow Connector 25"/>
            <p:cNvCxnSpPr/>
            <p:nvPr/>
          </p:nvCxnSpPr>
          <p:spPr>
            <a:xfrm flipH="1">
              <a:off x="6769413" y="5211078"/>
              <a:ext cx="516554" cy="4160"/>
            </a:xfrm>
            <a:prstGeom prst="straightConnector1">
              <a:avLst/>
            </a:prstGeom>
            <a:ln w="28575" cmpd="sng">
              <a:tailEnd type="none"/>
            </a:ln>
          </p:spPr>
          <p:style>
            <a:lnRef idx="1">
              <a:schemeClr val="dk1"/>
            </a:lnRef>
            <a:fillRef idx="0">
              <a:schemeClr val="dk1"/>
            </a:fillRef>
            <a:effectRef idx="0">
              <a:schemeClr val="dk1"/>
            </a:effectRef>
            <a:fontRef idx="minor">
              <a:schemeClr val="tx1"/>
            </a:fontRef>
          </p:style>
        </p:cxnSp>
        <p:cxnSp>
          <p:nvCxnSpPr>
            <p:cNvPr id="27" name="Straight Arrow Connector 26"/>
            <p:cNvCxnSpPr/>
            <p:nvPr/>
          </p:nvCxnSpPr>
          <p:spPr>
            <a:xfrm flipH="1">
              <a:off x="4495427" y="4730549"/>
              <a:ext cx="5016873" cy="0"/>
            </a:xfrm>
            <a:prstGeom prst="straightConnector1">
              <a:avLst/>
            </a:prstGeom>
            <a:ln>
              <a:solidFill>
                <a:srgbClr val="000000"/>
              </a:solidFill>
              <a:headEnd type="arrow"/>
              <a:tailEnd type="arrow"/>
            </a:ln>
            <a:effectLst/>
          </p:spPr>
          <p:style>
            <a:lnRef idx="2">
              <a:schemeClr val="accent1"/>
            </a:lnRef>
            <a:fillRef idx="0">
              <a:schemeClr val="accent1"/>
            </a:fillRef>
            <a:effectRef idx="1">
              <a:schemeClr val="accent1"/>
            </a:effectRef>
            <a:fontRef idx="minor">
              <a:schemeClr val="tx1"/>
            </a:fontRef>
          </p:style>
        </p:cxnSp>
      </p:grpSp>
      <p:sp>
        <p:nvSpPr>
          <p:cNvPr id="34818" name="TextBox 33"/>
          <p:cNvSpPr txBox="1">
            <a:spLocks noChangeArrowheads="1"/>
          </p:cNvSpPr>
          <p:nvPr/>
        </p:nvSpPr>
        <p:spPr bwMode="auto">
          <a:xfrm>
            <a:off x="77788" y="849313"/>
            <a:ext cx="2527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400">
                <a:latin typeface="Arial" charset="0"/>
              </a:rPr>
              <a:t>Filter Swagelok SS-4-VCR-2-60M</a:t>
            </a:r>
          </a:p>
          <a:p>
            <a:pPr eaLnBrk="1" hangingPunct="1"/>
            <a:endParaRPr lang="en-US" sz="1400">
              <a:latin typeface="Arial" charset="0"/>
            </a:endParaRPr>
          </a:p>
        </p:txBody>
      </p:sp>
      <p:cxnSp>
        <p:nvCxnSpPr>
          <p:cNvPr id="36" name="Straight Arrow Connector 35"/>
          <p:cNvCxnSpPr/>
          <p:nvPr/>
        </p:nvCxnSpPr>
        <p:spPr>
          <a:xfrm flipH="1" flipV="1">
            <a:off x="2790825" y="1074738"/>
            <a:ext cx="457200" cy="298450"/>
          </a:xfrm>
          <a:prstGeom prst="straightConnector1">
            <a:avLst/>
          </a:prstGeom>
          <a:ln>
            <a:solidFill>
              <a:schemeClr val="tx1"/>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34820" name="TextBox 36"/>
          <p:cNvSpPr txBox="1">
            <a:spLocks noChangeArrowheads="1"/>
          </p:cNvSpPr>
          <p:nvPr/>
        </p:nvSpPr>
        <p:spPr bwMode="auto">
          <a:xfrm>
            <a:off x="5405438" y="4124325"/>
            <a:ext cx="36242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600">
                <a:latin typeface="Arial" charset="0"/>
              </a:rPr>
              <a:t>Swagelok gland 6LV-4-VCR-3-6MTB7</a:t>
            </a:r>
          </a:p>
        </p:txBody>
      </p:sp>
      <p:sp>
        <p:nvSpPr>
          <p:cNvPr id="34821" name="TextBox 2"/>
          <p:cNvSpPr txBox="1">
            <a:spLocks noChangeArrowheads="1"/>
          </p:cNvSpPr>
          <p:nvPr/>
        </p:nvSpPr>
        <p:spPr bwMode="auto">
          <a:xfrm>
            <a:off x="5734050" y="3514725"/>
            <a:ext cx="34099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600">
                <a:latin typeface="Arial" charset="0"/>
              </a:rPr>
              <a:t>Pipe: SS 316L 4-6 mm i-o d</a:t>
            </a:r>
            <a:r>
              <a:rPr lang="en-US" sz="1600">
                <a:solidFill>
                  <a:srgbClr val="000000"/>
                </a:solidFill>
                <a:latin typeface="Arial" charset="0"/>
              </a:rPr>
              <a:t>iameter</a:t>
            </a:r>
          </a:p>
        </p:txBody>
      </p:sp>
      <p:cxnSp>
        <p:nvCxnSpPr>
          <p:cNvPr id="38" name="Straight Arrow Connector 37"/>
          <p:cNvCxnSpPr/>
          <p:nvPr/>
        </p:nvCxnSpPr>
        <p:spPr>
          <a:xfrm>
            <a:off x="6661150" y="3038475"/>
            <a:ext cx="258763" cy="407988"/>
          </a:xfrm>
          <a:prstGeom prst="straightConnector1">
            <a:avLst/>
          </a:prstGeom>
          <a:ln>
            <a:solidFill>
              <a:schemeClr val="tx1"/>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a:off x="4930775" y="3146425"/>
            <a:ext cx="522288" cy="1096963"/>
          </a:xfrm>
          <a:prstGeom prst="straightConnector1">
            <a:avLst/>
          </a:prstGeom>
          <a:ln>
            <a:solidFill>
              <a:schemeClr val="tx1"/>
            </a:solidFill>
            <a:headEnd type="arrow"/>
            <a:tailEnd type="none"/>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H="1">
            <a:off x="2128838" y="3511550"/>
            <a:ext cx="906462" cy="495300"/>
          </a:xfrm>
          <a:prstGeom prst="straightConnector1">
            <a:avLst/>
          </a:prstGeom>
          <a:ln>
            <a:solidFill>
              <a:schemeClr val="tx1"/>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34825" name="TextBox 49"/>
          <p:cNvSpPr txBox="1">
            <a:spLocks noChangeArrowheads="1"/>
          </p:cNvSpPr>
          <p:nvPr/>
        </p:nvSpPr>
        <p:spPr bwMode="auto">
          <a:xfrm>
            <a:off x="0" y="3967163"/>
            <a:ext cx="40671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fi-FI" sz="1400">
                <a:latin typeface="Arial" charset="0"/>
              </a:rPr>
              <a:t> </a:t>
            </a:r>
            <a:r>
              <a:rPr lang="en-US" sz="1400">
                <a:latin typeface="Arial" charset="0"/>
              </a:rPr>
              <a:t>Swagelok </a:t>
            </a:r>
            <a:r>
              <a:rPr lang="fi-FI" sz="1400">
                <a:latin typeface="Arial" charset="0"/>
              </a:rPr>
              <a:t>316 SS VCR Face Seal Fitting, 1/4 in. </a:t>
            </a:r>
          </a:p>
          <a:p>
            <a:pPr eaLnBrk="1" hangingPunct="1"/>
            <a:r>
              <a:rPr lang="fi-FI" sz="1400">
                <a:latin typeface="Arial" charset="0"/>
              </a:rPr>
              <a:t> Female/Male Nut:</a:t>
            </a:r>
            <a:r>
              <a:rPr lang="en-US" sz="1400">
                <a:latin typeface="Arial" charset="0"/>
              </a:rPr>
              <a:t> SS-4-VCR-1 &amp; SS-4-VCR-1 </a:t>
            </a:r>
          </a:p>
        </p:txBody>
      </p:sp>
      <p:pic>
        <p:nvPicPr>
          <p:cNvPr id="34826" name="Picture 36" descr="pp3_right_20x.tif"/>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4808538"/>
            <a:ext cx="2981325" cy="204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7" name="TextBox 53"/>
          <p:cNvSpPr txBox="1">
            <a:spLocks noChangeArrowheads="1"/>
          </p:cNvSpPr>
          <p:nvPr/>
        </p:nvSpPr>
        <p:spPr bwMode="auto">
          <a:xfrm>
            <a:off x="3454400" y="4995863"/>
            <a:ext cx="24082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600">
                <a:latin typeface="Arial" charset="0"/>
              </a:rPr>
              <a:t>SEM picture of the filter</a:t>
            </a:r>
            <a:endParaRPr lang="en-US" sz="1600">
              <a:solidFill>
                <a:srgbClr val="000000"/>
              </a:solidFill>
              <a:latin typeface="Arial" charset="0"/>
            </a:endParaRPr>
          </a:p>
        </p:txBody>
      </p:sp>
      <p:pic>
        <p:nvPicPr>
          <p:cNvPr id="34828" name="Picture 18" descr="pp4_right_20x.tif"/>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2230438" y="6629400"/>
            <a:ext cx="7778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7" name="Straight Arrow Connector 56"/>
          <p:cNvCxnSpPr/>
          <p:nvPr/>
        </p:nvCxnSpPr>
        <p:spPr>
          <a:xfrm flipV="1">
            <a:off x="3000375" y="5203825"/>
            <a:ext cx="493713" cy="1588"/>
          </a:xfrm>
          <a:prstGeom prst="straightConnector1">
            <a:avLst/>
          </a:prstGeom>
          <a:ln>
            <a:solidFill>
              <a:schemeClr val="tx1"/>
            </a:solidFill>
            <a:headEnd type="arrow"/>
            <a:tailEnd type="none"/>
          </a:ln>
        </p:spPr>
        <p:style>
          <a:lnRef idx="2">
            <a:schemeClr val="accent1"/>
          </a:lnRef>
          <a:fillRef idx="0">
            <a:schemeClr val="accent1"/>
          </a:fillRef>
          <a:effectRef idx="1">
            <a:schemeClr val="accent1"/>
          </a:effectRef>
          <a:fontRef idx="minor">
            <a:schemeClr val="tx1"/>
          </a:fontRef>
        </p:style>
      </p:cxnSp>
      <p:sp>
        <p:nvSpPr>
          <p:cNvPr id="34830" name="TextBox 38"/>
          <p:cNvSpPr txBox="1">
            <a:spLocks noChangeArrowheads="1"/>
          </p:cNvSpPr>
          <p:nvPr/>
        </p:nvSpPr>
        <p:spPr bwMode="auto">
          <a:xfrm>
            <a:off x="7289800" y="2800350"/>
            <a:ext cx="268288"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400" b="1">
                <a:latin typeface="Arial" charset="0"/>
              </a:rPr>
              <a:t>S</a:t>
            </a:r>
          </a:p>
        </p:txBody>
      </p:sp>
      <p:sp>
        <p:nvSpPr>
          <p:cNvPr id="34831" name="TextBox 42"/>
          <p:cNvSpPr txBox="1">
            <a:spLocks noChangeArrowheads="1"/>
          </p:cNvSpPr>
          <p:nvPr/>
        </p:nvSpPr>
        <p:spPr bwMode="auto">
          <a:xfrm>
            <a:off x="5922963" y="2381250"/>
            <a:ext cx="26035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400">
                <a:latin typeface="Arial" charset="0"/>
              </a:rPr>
              <a:t>L</a:t>
            </a:r>
          </a:p>
        </p:txBody>
      </p:sp>
      <p:sp>
        <p:nvSpPr>
          <p:cNvPr id="34832" name="Slide Number Placeholder 1"/>
          <p:cNvSpPr>
            <a:spLocks noGrp="1"/>
          </p:cNvSpPr>
          <p:nvPr>
            <p:ph type="sldNum" sz="quarter" idx="12"/>
          </p:nvPr>
        </p:nvSpPr>
        <p:spPr bwMode="auto">
          <a:xfrm>
            <a:off x="8312150" y="236538"/>
            <a:ext cx="55403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3A974324-2D84-AC43-B896-C14A26717555}" type="slidenum">
              <a:rPr lang="en-US" sz="1400">
                <a:solidFill>
                  <a:schemeClr val="bg1"/>
                </a:solidFill>
                <a:cs typeface="Palatino Linotype" charset="0"/>
              </a:rPr>
              <a:pPr eaLnBrk="1" hangingPunct="1"/>
              <a:t>5</a:t>
            </a:fld>
            <a:endParaRPr lang="en-US" sz="1400">
              <a:solidFill>
                <a:schemeClr val="bg1"/>
              </a:solidFill>
              <a:cs typeface="Palatino Linotype" charset="0"/>
            </a:endParaRPr>
          </a:p>
        </p:txBody>
      </p:sp>
      <p:sp>
        <p:nvSpPr>
          <p:cNvPr id="34833" name="Title 1"/>
          <p:cNvSpPr>
            <a:spLocks noGrp="1"/>
          </p:cNvSpPr>
          <p:nvPr>
            <p:ph type="title"/>
          </p:nvPr>
        </p:nvSpPr>
        <p:spPr>
          <a:xfrm>
            <a:off x="296863" y="-6350"/>
            <a:ext cx="7556500" cy="1116013"/>
          </a:xfrm>
        </p:spPr>
        <p:txBody>
          <a:bodyPr/>
          <a:lstStyle/>
          <a:p>
            <a:r>
              <a:rPr lang="en-US">
                <a:latin typeface="Rockwell" charset="0"/>
              </a:rPr>
              <a:t>Critical components - 2</a:t>
            </a:r>
          </a:p>
        </p:txBody>
      </p:sp>
      <p:pic>
        <p:nvPicPr>
          <p:cNvPr id="34834" name="Picture 2" descr="schemedetail.png"/>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4527550" y="4995863"/>
            <a:ext cx="4784725" cy="163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7"/>
          <p:cNvSpPr/>
          <p:nvPr/>
        </p:nvSpPr>
        <p:spPr>
          <a:xfrm>
            <a:off x="5922963" y="5372100"/>
            <a:ext cx="2111375" cy="830263"/>
          </a:xfrm>
          <a:prstGeom prst="ellipse">
            <a:avLst/>
          </a:prstGeom>
          <a:noFill/>
          <a:ln>
            <a:solidFill>
              <a:srgbClr val="FF0000"/>
            </a:solidFill>
          </a:ln>
        </p:spPr>
        <p:style>
          <a:lnRef idx="2">
            <a:schemeClr val="accent5"/>
          </a:lnRef>
          <a:fillRef idx="1">
            <a:schemeClr val="lt1"/>
          </a:fillRef>
          <a:effectRef idx="0">
            <a:schemeClr val="accent5"/>
          </a:effectRef>
          <a:fontRef idx="minor">
            <a:schemeClr val="dk1"/>
          </a:fontRef>
        </p:style>
        <p:txBody>
          <a:bodyPr anchor="ctr"/>
          <a:lstStyle/>
          <a:p>
            <a:pPr algn="ctr">
              <a:defRPr/>
            </a:pPr>
            <a:endParaRPr lang="en-US"/>
          </a:p>
        </p:txBody>
      </p:sp>
      <p:sp>
        <p:nvSpPr>
          <p:cNvPr id="34836" name="TextBox 9"/>
          <p:cNvSpPr txBox="1">
            <a:spLocks noChangeArrowheads="1"/>
          </p:cNvSpPr>
          <p:nvPr/>
        </p:nvSpPr>
        <p:spPr bwMode="auto">
          <a:xfrm>
            <a:off x="7010400" y="4632325"/>
            <a:ext cx="11287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r>
              <a:rPr lang="en-US" sz="1800"/>
              <a:t>no access</a:t>
            </a:r>
          </a:p>
        </p:txBody>
      </p:sp>
      <p:cxnSp>
        <p:nvCxnSpPr>
          <p:cNvPr id="74" name="Straight Arrow Connector 73"/>
          <p:cNvCxnSpPr/>
          <p:nvPr/>
        </p:nvCxnSpPr>
        <p:spPr>
          <a:xfrm flipV="1">
            <a:off x="7289800" y="5000625"/>
            <a:ext cx="236538" cy="334963"/>
          </a:xfrm>
          <a:prstGeom prst="straightConnector1">
            <a:avLst/>
          </a:prstGeom>
          <a:ln>
            <a:solidFill>
              <a:srgbClr val="FF0000"/>
            </a:solidFill>
            <a:headEnd type="arrow"/>
            <a:tailEnd type="none"/>
          </a:ln>
        </p:spPr>
        <p:style>
          <a:lnRef idx="2">
            <a:schemeClr val="accent1"/>
          </a:lnRef>
          <a:fillRef idx="0">
            <a:schemeClr val="accent1"/>
          </a:fillRef>
          <a:effectRef idx="1">
            <a:schemeClr val="accent1"/>
          </a:effectRef>
          <a:fontRef idx="minor">
            <a:schemeClr val="tx1"/>
          </a:fontRef>
        </p:style>
      </p:cxnSp>
    </p:spTree>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Number Placeholder 10"/>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4291" tIns="32146" rIns="64291" bIns="32146"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66201C61-A19E-3446-B2E9-CA38B5DBB6A7}" type="slidenum">
              <a:rPr lang="it-IT" sz="1400">
                <a:solidFill>
                  <a:schemeClr val="bg1"/>
                </a:solidFill>
              </a:rPr>
              <a:pPr eaLnBrk="1" hangingPunct="1"/>
              <a:t>6</a:t>
            </a:fld>
            <a:endParaRPr lang="it-IT" sz="1400">
              <a:solidFill>
                <a:schemeClr val="bg1"/>
              </a:solidFill>
            </a:endParaRPr>
          </a:p>
        </p:txBody>
      </p:sp>
      <p:pic>
        <p:nvPicPr>
          <p:cNvPr id="35842" name="Picture 3" descr="p1020168.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3589338"/>
            <a:ext cx="4357688" cy="326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Picture 4" descr="p1020169.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4891088" y="3667125"/>
            <a:ext cx="4252912" cy="319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7" descr="DSCN0794.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0"/>
            <a:ext cx="4786313" cy="359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8" descr="DSCN0793.JPG"/>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4754563" y="0"/>
            <a:ext cx="4389437" cy="329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P1040288.JPG"/>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2803525" y="963613"/>
            <a:ext cx="3482975" cy="261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5716" name="Picture 5" descr="p1020160.jpg"/>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2214563" y="3589338"/>
            <a:ext cx="5172075" cy="307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3" descr="disegno"/>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732338" y="2517775"/>
            <a:ext cx="1500187" cy="99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slow">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15716"/>
                                        </p:tgtEl>
                                        <p:attrNameLst>
                                          <p:attrName>style.visibility</p:attrName>
                                        </p:attrNameLst>
                                      </p:cBhvr>
                                      <p:to>
                                        <p:strVal val="visible"/>
                                      </p:to>
                                    </p:set>
                                    <p:animEffect transition="in" filter="fade">
                                      <p:cBhvr>
                                        <p:cTn id="7" dur="500"/>
                                        <p:tgtEl>
                                          <p:spTgt spid="115716"/>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CE4CF6C-9A26-6646-A237-E51E427A8471}" type="slidenum">
              <a:rPr lang="en-US" smtClean="0"/>
              <a:pPr>
                <a:defRPr/>
              </a:pPr>
              <a:t>7</a:t>
            </a:fld>
            <a:endParaRPr lang="en-US"/>
          </a:p>
        </p:txBody>
      </p:sp>
      <p:pic>
        <p:nvPicPr>
          <p:cNvPr id="8" name="Content Placeholder 12" descr="PC210226.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6464" y="137116"/>
            <a:ext cx="4609657" cy="2831318"/>
          </a:xfrm>
          <a:prstGeom prst="rect">
            <a:avLst/>
          </a:prstGeom>
        </p:spPr>
      </p:pic>
      <p:pic>
        <p:nvPicPr>
          <p:cNvPr id="9" name="Picture 8" descr="PC210229.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750610" y="273614"/>
            <a:ext cx="4375516" cy="4600625"/>
          </a:xfrm>
          <a:prstGeom prst="rect">
            <a:avLst/>
          </a:prstGeom>
        </p:spPr>
      </p:pic>
      <p:pic>
        <p:nvPicPr>
          <p:cNvPr id="11" name="Picture 10" descr="DSCN6522.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80415" y="3100359"/>
            <a:ext cx="3787913" cy="3669293"/>
          </a:xfrm>
          <a:prstGeom prst="rect">
            <a:avLst/>
          </a:prstGeom>
        </p:spPr>
      </p:pic>
    </p:spTree>
    <p:extLst>
      <p:ext uri="{BB962C8B-B14F-4D97-AF65-F5344CB8AC3E}">
        <p14:creationId xmlns:p14="http://schemas.microsoft.com/office/powerpoint/2010/main" val="369371867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4C78C304-A8B4-564C-BA6F-52DE23F95AC4}" type="slidenum">
              <a:rPr lang="en-US" smtClean="0"/>
              <a:pPr>
                <a:defRPr/>
              </a:pPr>
              <a:t>8</a:t>
            </a:fld>
            <a:endParaRPr lang="en-US"/>
          </a:p>
        </p:txBody>
      </p:sp>
      <p:pic>
        <p:nvPicPr>
          <p:cNvPr id="4" name="Picture 3" descr="DSCN7454.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365142" y="242888"/>
            <a:ext cx="4494696" cy="3007015"/>
          </a:xfrm>
          <a:prstGeom prst="rect">
            <a:avLst/>
          </a:prstGeom>
        </p:spPr>
      </p:pic>
      <p:pic>
        <p:nvPicPr>
          <p:cNvPr id="5" name="Picture 4" descr="DSCN7549.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a:off x="-647360" y="957458"/>
            <a:ext cx="5100692" cy="3412435"/>
          </a:xfrm>
          <a:prstGeom prst="rect">
            <a:avLst/>
          </a:prstGeom>
        </p:spPr>
      </p:pic>
      <p:pic>
        <p:nvPicPr>
          <p:cNvPr id="6" name="Picture 5" descr="DSCN7588.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208670" y="3523287"/>
            <a:ext cx="4097130" cy="2741038"/>
          </a:xfrm>
          <a:prstGeom prst="rect">
            <a:avLst/>
          </a:prstGeom>
        </p:spPr>
      </p:pic>
    </p:spTree>
    <p:extLst>
      <p:ext uri="{BB962C8B-B14F-4D97-AF65-F5344CB8AC3E}">
        <p14:creationId xmlns:p14="http://schemas.microsoft.com/office/powerpoint/2010/main" val="1659484829"/>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263525" y="-14288"/>
            <a:ext cx="7556500" cy="1116013"/>
          </a:xfrm>
        </p:spPr>
        <p:txBody>
          <a:bodyPr/>
          <a:lstStyle/>
          <a:p>
            <a:r>
              <a:rPr lang="en-US" dirty="0">
                <a:latin typeface="Rockwell" charset="0"/>
              </a:rPr>
              <a:t>The </a:t>
            </a:r>
            <a:r>
              <a:rPr lang="en-US" dirty="0" smtClean="0">
                <a:latin typeface="Rockwell" charset="0"/>
              </a:rPr>
              <a:t>picture </a:t>
            </a:r>
            <a:r>
              <a:rPr lang="en-US" sz="2400" dirty="0" smtClean="0">
                <a:latin typeface="Rockwell" charset="0"/>
              </a:rPr>
              <a:t>(as we know it)</a:t>
            </a:r>
            <a:endParaRPr lang="en-US" sz="2400" dirty="0">
              <a:latin typeface="Rockwell" charset="0"/>
            </a:endParaRPr>
          </a:p>
        </p:txBody>
      </p:sp>
      <p:sp>
        <p:nvSpPr>
          <p:cNvPr id="3" name="Content Placeholder 2"/>
          <p:cNvSpPr>
            <a:spLocks noGrp="1"/>
          </p:cNvSpPr>
          <p:nvPr>
            <p:ph idx="1"/>
          </p:nvPr>
        </p:nvSpPr>
        <p:spPr>
          <a:xfrm>
            <a:off x="0" y="852543"/>
            <a:ext cx="8419342" cy="5435771"/>
          </a:xfrm>
        </p:spPr>
        <p:txBody>
          <a:bodyPr/>
          <a:lstStyle/>
          <a:p>
            <a:pPr>
              <a:defRPr/>
            </a:pPr>
            <a:r>
              <a:rPr lang="en-US" sz="1400" dirty="0" smtClean="0"/>
              <a:t>Some pollution went into the lines</a:t>
            </a:r>
          </a:p>
          <a:p>
            <a:pPr>
              <a:defRPr/>
            </a:pPr>
            <a:r>
              <a:rPr lang="en-US" sz="1400" dirty="0" smtClean="0"/>
              <a:t>It had to go through </a:t>
            </a:r>
            <a:r>
              <a:rPr lang="en-US" sz="1400" dirty="0" err="1" smtClean="0"/>
              <a:t>oxysorb</a:t>
            </a:r>
            <a:r>
              <a:rPr lang="en-US" sz="1400" dirty="0" smtClean="0"/>
              <a:t>/</a:t>
            </a:r>
            <a:r>
              <a:rPr lang="en-US" sz="1400" dirty="0" err="1" smtClean="0"/>
              <a:t>hydrofilter</a:t>
            </a:r>
            <a:r>
              <a:rPr lang="en-US" sz="1400" dirty="0" smtClean="0"/>
              <a:t> of the plant (1 </a:t>
            </a:r>
            <a:r>
              <a:rPr lang="en-US" sz="1400" dirty="0" err="1" smtClean="0"/>
              <a:t>μm</a:t>
            </a:r>
            <a:r>
              <a:rPr lang="en-US" sz="1400" dirty="0" smtClean="0"/>
              <a:t> filter was installed after 1 year run) </a:t>
            </a:r>
          </a:p>
          <a:p>
            <a:pPr marL="0" indent="0">
              <a:buFont typeface="Wingdings" charset="0"/>
              <a:buNone/>
              <a:defRPr/>
            </a:pPr>
            <a:r>
              <a:rPr lang="en-US" sz="1400" dirty="0"/>
              <a:t> </a:t>
            </a:r>
            <a:r>
              <a:rPr lang="en-US" sz="1400" dirty="0" smtClean="0"/>
              <a:t>      and/or</a:t>
            </a:r>
          </a:p>
          <a:p>
            <a:pPr>
              <a:defRPr/>
            </a:pPr>
            <a:r>
              <a:rPr lang="en-US" sz="1400" dirty="0" smtClean="0"/>
              <a:t>It had to go through the first 60 </a:t>
            </a:r>
            <a:r>
              <a:rPr lang="en-US" sz="1400" dirty="0" err="1" smtClean="0"/>
              <a:t>μm</a:t>
            </a:r>
            <a:r>
              <a:rPr lang="en-US" sz="1400" dirty="0" smtClean="0"/>
              <a:t> inline filter and deposit (and partly go through) the second inline filter</a:t>
            </a:r>
          </a:p>
          <a:p>
            <a:pPr>
              <a:defRPr/>
            </a:pPr>
            <a:r>
              <a:rPr lang="en-US" sz="1400" dirty="0" smtClean="0"/>
              <a:t>The second clogged filter cannot be replaced (have to disassembly the experiment) and causes:</a:t>
            </a:r>
          </a:p>
          <a:p>
            <a:pPr lvl="1">
              <a:defRPr/>
            </a:pPr>
            <a:r>
              <a:rPr lang="en-US" sz="1200" dirty="0" smtClean="0"/>
              <a:t>less flow</a:t>
            </a:r>
          </a:p>
          <a:p>
            <a:pPr lvl="1">
              <a:defRPr/>
            </a:pPr>
            <a:r>
              <a:rPr lang="en-US" sz="1200" dirty="0" smtClean="0"/>
              <a:t>pressure drop</a:t>
            </a:r>
          </a:p>
          <a:p>
            <a:pPr>
              <a:defRPr/>
            </a:pPr>
            <a:r>
              <a:rPr lang="en-US" sz="1400" dirty="0" smtClean="0"/>
              <a:t>The liquid heats up to room temperature along the path to the detector (~40 meters) – this was not a problem, if alone</a:t>
            </a:r>
          </a:p>
          <a:p>
            <a:pPr>
              <a:defRPr/>
            </a:pPr>
            <a:r>
              <a:rPr lang="en-US" sz="1400" dirty="0" smtClean="0"/>
              <a:t>The combination of the last two causes:</a:t>
            </a:r>
          </a:p>
          <a:p>
            <a:pPr lvl="1">
              <a:defRPr/>
            </a:pPr>
            <a:r>
              <a:rPr lang="en-US" sz="1200" dirty="0" smtClean="0"/>
              <a:t>less flow in the single line </a:t>
            </a:r>
            <a:r>
              <a:rPr lang="en-US" sz="1200" dirty="0" smtClean="0">
                <a:ea typeface="Wingdings"/>
                <a:cs typeface="Wingdings"/>
                <a:sym typeface="Wingdings"/>
              </a:rPr>
              <a:t></a:t>
            </a:r>
            <a:r>
              <a:rPr lang="en-US" sz="1200" dirty="0">
                <a:sym typeface="Wingdings"/>
              </a:rPr>
              <a:t> </a:t>
            </a:r>
            <a:r>
              <a:rPr lang="en-US" sz="1200" dirty="0" smtClean="0">
                <a:sym typeface="Wingdings"/>
              </a:rPr>
              <a:t>worse performance in the sector</a:t>
            </a:r>
            <a:endParaRPr lang="en-US" sz="1200" dirty="0" smtClean="0"/>
          </a:p>
          <a:p>
            <a:pPr lvl="1">
              <a:defRPr/>
            </a:pPr>
            <a:r>
              <a:rPr lang="en-US" sz="1200" dirty="0" smtClean="0"/>
              <a:t>bubbling before the capillaries </a:t>
            </a:r>
            <a:r>
              <a:rPr lang="en-US" sz="1200" dirty="0" smtClean="0">
                <a:ea typeface="Wingdings"/>
                <a:cs typeface="Wingdings"/>
                <a:sym typeface="Wingdings"/>
              </a:rPr>
              <a:t> local and occasional loss of performance</a:t>
            </a:r>
          </a:p>
          <a:p>
            <a:pPr>
              <a:defRPr/>
            </a:pPr>
            <a:r>
              <a:rPr lang="en-US" sz="1400" dirty="0" smtClean="0">
                <a:ea typeface="Wingdings"/>
                <a:cs typeface="Wingdings"/>
                <a:sym typeface="Wingdings"/>
              </a:rPr>
              <a:t>Most of the effects are reproduced at the test-bench</a:t>
            </a:r>
          </a:p>
          <a:p>
            <a:pPr>
              <a:defRPr/>
            </a:pPr>
            <a:r>
              <a:rPr lang="en-US" sz="1400" dirty="0" smtClean="0">
                <a:ea typeface="Wingdings"/>
                <a:cs typeface="Wingdings"/>
                <a:sym typeface="Wingdings"/>
              </a:rPr>
              <a:t>At least one effect is difficult to reproduce and understand:  post-stop/start flow reduction</a:t>
            </a:r>
            <a:endParaRPr lang="en-US" sz="1400" dirty="0"/>
          </a:p>
        </p:txBody>
      </p:sp>
      <p:sp>
        <p:nvSpPr>
          <p:cNvPr id="4505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Palatino Linotype" charset="0"/>
                <a:ea typeface="ＭＳ Ｐゴシック" charset="0"/>
                <a:cs typeface="ＭＳ Ｐゴシック" charset="0"/>
              </a:defRPr>
            </a:lvl1pPr>
            <a:lvl2pPr marL="742950" indent="-285750" eaLnBrk="0" hangingPunct="0">
              <a:defRPr sz="2400">
                <a:solidFill>
                  <a:schemeClr val="tx1"/>
                </a:solidFill>
                <a:latin typeface="Palatino Linotype" charset="0"/>
                <a:ea typeface="ＭＳ Ｐゴシック" charset="0"/>
              </a:defRPr>
            </a:lvl2pPr>
            <a:lvl3pPr marL="1143000" indent="-228600" eaLnBrk="0" hangingPunct="0">
              <a:defRPr sz="2400">
                <a:solidFill>
                  <a:schemeClr val="tx1"/>
                </a:solidFill>
                <a:latin typeface="Palatino Linotype" charset="0"/>
                <a:ea typeface="ＭＳ Ｐゴシック" charset="0"/>
              </a:defRPr>
            </a:lvl3pPr>
            <a:lvl4pPr marL="1600200" indent="-228600" eaLnBrk="0" hangingPunct="0">
              <a:defRPr sz="2400">
                <a:solidFill>
                  <a:schemeClr val="tx1"/>
                </a:solidFill>
                <a:latin typeface="Palatino Linotype" charset="0"/>
                <a:ea typeface="ＭＳ Ｐゴシック" charset="0"/>
              </a:defRPr>
            </a:lvl4pPr>
            <a:lvl5pPr marL="2057400" indent="-228600" eaLnBrk="0" hangingPunct="0">
              <a:defRPr sz="2400">
                <a:solidFill>
                  <a:schemeClr val="tx1"/>
                </a:solidFill>
                <a:latin typeface="Palatino Linotype" charset="0"/>
                <a:ea typeface="ＭＳ Ｐゴシック" charset="0"/>
              </a:defRPr>
            </a:lvl5pPr>
            <a:lvl6pPr marL="2514600" indent="-228600" eaLnBrk="0" fontAlgn="base" hangingPunct="0">
              <a:spcBef>
                <a:spcPct val="0"/>
              </a:spcBef>
              <a:spcAft>
                <a:spcPct val="0"/>
              </a:spcAft>
              <a:defRPr sz="2400">
                <a:solidFill>
                  <a:schemeClr val="tx1"/>
                </a:solidFill>
                <a:latin typeface="Palatino Linotype" charset="0"/>
                <a:ea typeface="ＭＳ Ｐゴシック" charset="0"/>
              </a:defRPr>
            </a:lvl6pPr>
            <a:lvl7pPr marL="2971800" indent="-228600" eaLnBrk="0" fontAlgn="base" hangingPunct="0">
              <a:spcBef>
                <a:spcPct val="0"/>
              </a:spcBef>
              <a:spcAft>
                <a:spcPct val="0"/>
              </a:spcAft>
              <a:defRPr sz="2400">
                <a:solidFill>
                  <a:schemeClr val="tx1"/>
                </a:solidFill>
                <a:latin typeface="Palatino Linotype" charset="0"/>
                <a:ea typeface="ＭＳ Ｐゴシック" charset="0"/>
              </a:defRPr>
            </a:lvl7pPr>
            <a:lvl8pPr marL="3429000" indent="-228600" eaLnBrk="0" fontAlgn="base" hangingPunct="0">
              <a:spcBef>
                <a:spcPct val="0"/>
              </a:spcBef>
              <a:spcAft>
                <a:spcPct val="0"/>
              </a:spcAft>
              <a:defRPr sz="2400">
                <a:solidFill>
                  <a:schemeClr val="tx1"/>
                </a:solidFill>
                <a:latin typeface="Palatino Linotype" charset="0"/>
                <a:ea typeface="ＭＳ Ｐゴシック" charset="0"/>
              </a:defRPr>
            </a:lvl8pPr>
            <a:lvl9pPr marL="3886200" indent="-228600" eaLnBrk="0" fontAlgn="base" hangingPunct="0">
              <a:spcBef>
                <a:spcPct val="0"/>
              </a:spcBef>
              <a:spcAft>
                <a:spcPct val="0"/>
              </a:spcAft>
              <a:defRPr sz="2400">
                <a:solidFill>
                  <a:schemeClr val="tx1"/>
                </a:solidFill>
                <a:latin typeface="Palatino Linotype" charset="0"/>
                <a:ea typeface="ＭＳ Ｐゴシック" charset="0"/>
              </a:defRPr>
            </a:lvl9pPr>
          </a:lstStyle>
          <a:p>
            <a:pPr eaLnBrk="1" hangingPunct="1"/>
            <a:fld id="{8F365B5C-F76A-7243-987D-1A67F2587DDD}" type="slidenum">
              <a:rPr lang="en-US" sz="1400">
                <a:solidFill>
                  <a:schemeClr val="bg1"/>
                </a:solidFill>
              </a:rPr>
              <a:pPr eaLnBrk="1" hangingPunct="1"/>
              <a:t>9</a:t>
            </a:fld>
            <a:endParaRPr lang="en-US" sz="140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xmlns:p14="http://schemas.microsoft.com/office/powerpoint/2010/main" spd="slow">
        <p:blinds dir="vert"/>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3451</TotalTime>
  <Words>2362</Words>
  <Application>Microsoft Macintosh PowerPoint</Application>
  <PresentationFormat>On-screen Show (4:3)</PresentationFormat>
  <Paragraphs>466</Paragraphs>
  <Slides>33</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33</vt:i4>
      </vt:variant>
    </vt:vector>
  </HeadingPairs>
  <TitlesOfParts>
    <vt:vector size="36" baseType="lpstr">
      <vt:lpstr>Advantage</vt:lpstr>
      <vt:lpstr>Photo Editor Photo</vt:lpstr>
      <vt:lpstr>Image</vt:lpstr>
      <vt:lpstr>ALICE SPD COOLING CRITICAL ISSUES</vt:lpstr>
      <vt:lpstr>In this talk</vt:lpstr>
      <vt:lpstr>Detector’s (in)side</vt:lpstr>
      <vt:lpstr>Critical components - 1</vt:lpstr>
      <vt:lpstr>Critical components - 2</vt:lpstr>
      <vt:lpstr>PowerPoint Presentation</vt:lpstr>
      <vt:lpstr>PowerPoint Presentation</vt:lpstr>
      <vt:lpstr>PowerPoint Presentation</vt:lpstr>
      <vt:lpstr>The picture (as we know it)</vt:lpstr>
      <vt:lpstr>Efficiency history</vt:lpstr>
      <vt:lpstr>Efficiency history</vt:lpstr>
      <vt:lpstr>Critical issues – a list</vt:lpstr>
      <vt:lpstr>PowerPoint Presentation</vt:lpstr>
      <vt:lpstr>Situation after 2010 WS</vt:lpstr>
      <vt:lpstr>Flow/power correlation</vt:lpstr>
      <vt:lpstr>Thermal contact</vt:lpstr>
      <vt:lpstr>Recent interventions</vt:lpstr>
      <vt:lpstr>Current performance</vt:lpstr>
      <vt:lpstr>What’s next</vt:lpstr>
      <vt:lpstr>Backups</vt:lpstr>
      <vt:lpstr>PowerPoint Presentation</vt:lpstr>
      <vt:lpstr>Layout of the circuit</vt:lpstr>
      <vt:lpstr>‘Ice age’ test</vt:lpstr>
      <vt:lpstr>Measurement of flow</vt:lpstr>
      <vt:lpstr>PowerPoint Presentation</vt:lpstr>
      <vt:lpstr>PowerPoint Presentation</vt:lpstr>
      <vt:lpstr>SPD structure</vt:lpstr>
      <vt:lpstr>Principle of operation</vt:lpstr>
      <vt:lpstr>Test in the lab</vt:lpstr>
      <vt:lpstr>Looking for the ‘’unsub’’</vt:lpstr>
      <vt:lpstr>Pressure correlations</vt:lpstr>
      <vt:lpstr>SEM analysis</vt:lpstr>
      <vt:lpstr>‘’Upgrades’’</vt:lpstr>
    </vt:vector>
  </TitlesOfParts>
  <Company>INFN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Rosario Turrisi</dc:creator>
  <cp:lastModifiedBy>Rosario Turrisi</cp:lastModifiedBy>
  <cp:revision>129</cp:revision>
  <dcterms:created xsi:type="dcterms:W3CDTF">2011-10-27T14:19:07Z</dcterms:created>
  <dcterms:modified xsi:type="dcterms:W3CDTF">2011-11-28T22:37:45Z</dcterms:modified>
</cp:coreProperties>
</file>