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mp4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1" r:id="rId1"/>
    <p:sldMasterId id="2147483773" r:id="rId2"/>
  </p:sldMasterIdLst>
  <p:handoutMasterIdLst>
    <p:handoutMasterId r:id="rId33"/>
  </p:handoutMasterIdLst>
  <p:sldIdLst>
    <p:sldId id="256" r:id="rId3"/>
    <p:sldId id="257" r:id="rId4"/>
    <p:sldId id="270" r:id="rId5"/>
    <p:sldId id="258" r:id="rId6"/>
    <p:sldId id="264" r:id="rId7"/>
    <p:sldId id="286" r:id="rId8"/>
    <p:sldId id="292" r:id="rId9"/>
    <p:sldId id="291" r:id="rId10"/>
    <p:sldId id="276" r:id="rId11"/>
    <p:sldId id="299" r:id="rId12"/>
    <p:sldId id="282" r:id="rId13"/>
    <p:sldId id="293" r:id="rId14"/>
    <p:sldId id="295" r:id="rId15"/>
    <p:sldId id="288" r:id="rId16"/>
    <p:sldId id="297" r:id="rId17"/>
    <p:sldId id="283" r:id="rId18"/>
    <p:sldId id="271" r:id="rId19"/>
    <p:sldId id="272" r:id="rId20"/>
    <p:sldId id="287" r:id="rId21"/>
    <p:sldId id="260" r:id="rId22"/>
    <p:sldId id="294" r:id="rId23"/>
    <p:sldId id="289" r:id="rId24"/>
    <p:sldId id="261" r:id="rId25"/>
    <p:sldId id="274" r:id="rId26"/>
    <p:sldId id="273" r:id="rId27"/>
    <p:sldId id="263" r:id="rId28"/>
    <p:sldId id="267" r:id="rId29"/>
    <p:sldId id="285" r:id="rId30"/>
    <p:sldId id="269" r:id="rId31"/>
    <p:sldId id="275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BA50"/>
    <a:srgbClr val="E6977D"/>
    <a:srgbClr val="27268A"/>
    <a:srgbClr val="4B8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54" autoAdjust="0"/>
    <p:restoredTop sz="95187" autoAdjust="0"/>
  </p:normalViewPr>
  <p:slideViewPr>
    <p:cSldViewPr snapToGrid="0" snapToObjects="1">
      <p:cViewPr>
        <p:scale>
          <a:sx n="75" d="100"/>
          <a:sy n="75" d="100"/>
        </p:scale>
        <p:origin x="-1976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B907C-A66D-EA4A-B138-F3B7967A9510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3B9BC-A37D-B344-81C4-AF2F74AB26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441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1">
          <a:gsLst>
            <a:gs pos="25000">
              <a:schemeClr val="bg2">
                <a:tint val="48000"/>
                <a:satMod val="300000"/>
              </a:schemeClr>
            </a:gs>
            <a:gs pos="59000">
              <a:schemeClr val="bg2">
                <a:tint val="48000"/>
                <a:satMod val="300000"/>
              </a:schemeClr>
            </a:gs>
            <a:gs pos="77000">
              <a:schemeClr val="bg2">
                <a:tint val="49000"/>
                <a:satMod val="300000"/>
              </a:schemeClr>
            </a:gs>
            <a:gs pos="100000">
              <a:schemeClr val="bg2">
                <a:shade val="30000"/>
              </a:schemeClr>
            </a:gs>
          </a:gsLst>
          <a:path path="circle">
            <a:fillToRect l="10000" t="-25000" r="10000" b="12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PT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pt-PT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04191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2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55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8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5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94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8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590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PT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89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32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96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pt-PT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774039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-8099"/>
            <a:ext cx="9161395" cy="708917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17" y="-29481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PT" dirty="0" err="1" smtClean="0"/>
              <a:t>Click</a:t>
            </a:r>
            <a:r>
              <a:rPr kumimoji="0" lang="pt-PT" dirty="0" smtClean="0"/>
              <a:t> to </a:t>
            </a:r>
            <a:r>
              <a:rPr kumimoji="0" lang="pt-PT" dirty="0" err="1" smtClean="0"/>
              <a:t>edit</a:t>
            </a:r>
            <a:r>
              <a:rPr kumimoji="0" lang="pt-PT" dirty="0" smtClean="0"/>
              <a:t> </a:t>
            </a:r>
            <a:r>
              <a:rPr kumimoji="0" lang="pt-PT" dirty="0" err="1" smtClean="0"/>
              <a:t>Master</a:t>
            </a:r>
            <a:r>
              <a:rPr kumimoji="0" lang="pt-PT" dirty="0" smtClean="0"/>
              <a:t> </a:t>
            </a:r>
            <a:r>
              <a:rPr kumimoji="0" lang="pt-PT" dirty="0" err="1" smtClean="0"/>
              <a:t>title</a:t>
            </a:r>
            <a:r>
              <a:rPr kumimoji="0" lang="pt-PT" dirty="0" smtClean="0"/>
              <a:t> </a:t>
            </a:r>
            <a:r>
              <a:rPr kumimoji="0" lang="pt-PT" dirty="0" err="1" smtClean="0"/>
              <a:t>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  <a:p>
            <a:pPr lvl="1" eaLnBrk="1" latinLnBrk="0" hangingPunct="1"/>
            <a:r>
              <a:rPr kumimoji="0" lang="pt-PT" smtClean="0"/>
              <a:t>Second level</a:t>
            </a:r>
          </a:p>
          <a:p>
            <a:pPr lvl="2" eaLnBrk="1" latinLnBrk="0" hangingPunct="1"/>
            <a:r>
              <a:rPr kumimoji="0" lang="pt-PT" smtClean="0"/>
              <a:t>Third level</a:t>
            </a:r>
          </a:p>
          <a:p>
            <a:pPr lvl="3" eaLnBrk="1" latinLnBrk="0" hangingPunct="1"/>
            <a:r>
              <a:rPr kumimoji="0" lang="pt-PT" smtClean="0"/>
              <a:t>Fourth level</a:t>
            </a:r>
          </a:p>
          <a:p>
            <a:pPr lvl="4" eaLnBrk="1" latinLnBrk="0" hangingPunct="1"/>
            <a:r>
              <a:rPr kumimoji="0"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774039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9296"/>
            <a:ext cx="9143999" cy="708917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917" y="-294811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pt-PT" dirty="0" err="1" smtClean="0"/>
              <a:t>Click</a:t>
            </a:r>
            <a:r>
              <a:rPr kumimoji="0" lang="pt-PT" dirty="0" smtClean="0"/>
              <a:t> to </a:t>
            </a:r>
            <a:r>
              <a:rPr kumimoji="0" lang="pt-PT" dirty="0" err="1" smtClean="0"/>
              <a:t>edit</a:t>
            </a:r>
            <a:r>
              <a:rPr kumimoji="0" lang="pt-PT" dirty="0" smtClean="0"/>
              <a:t> </a:t>
            </a:r>
            <a:r>
              <a:rPr kumimoji="0" lang="pt-PT" dirty="0" err="1" smtClean="0"/>
              <a:t>Master</a:t>
            </a:r>
            <a:r>
              <a:rPr kumimoji="0" lang="pt-PT" dirty="0" smtClean="0"/>
              <a:t> </a:t>
            </a:r>
            <a:r>
              <a:rPr kumimoji="0" lang="pt-PT" dirty="0" err="1" smtClean="0"/>
              <a:t>title</a:t>
            </a:r>
            <a:r>
              <a:rPr kumimoji="0" lang="pt-PT" dirty="0" smtClean="0"/>
              <a:t> </a:t>
            </a:r>
            <a:r>
              <a:rPr kumimoji="0" lang="pt-PT" dirty="0" err="1" smtClean="0"/>
              <a:t>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  <a:p>
            <a:pPr lvl="1" eaLnBrk="1" latinLnBrk="0" hangingPunct="1"/>
            <a:r>
              <a:rPr kumimoji="0" lang="pt-PT" smtClean="0"/>
              <a:t>Second level</a:t>
            </a:r>
          </a:p>
          <a:p>
            <a:pPr lvl="2" eaLnBrk="1" latinLnBrk="0" hangingPunct="1"/>
            <a:r>
              <a:rPr kumimoji="0" lang="pt-PT" smtClean="0"/>
              <a:t>Third level</a:t>
            </a:r>
          </a:p>
          <a:p>
            <a:pPr lvl="3" eaLnBrk="1" latinLnBrk="0" hangingPunct="1"/>
            <a:r>
              <a:rPr kumimoji="0" lang="pt-PT" smtClean="0"/>
              <a:t>Fourth level</a:t>
            </a:r>
          </a:p>
          <a:p>
            <a:pPr lvl="4" eaLnBrk="1" latinLnBrk="0" hangingPunct="1"/>
            <a:r>
              <a:rPr kumimoji="0"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1D8254-4233-5647-9B09-CDDF21BEAA88}" type="datetimeFigureOut">
              <a:rPr lang="en-US" smtClean="0"/>
              <a:t>1/16/12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AF35CD3-3F02-8246-8510-3380505EC2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1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wmf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jpg"/><Relationship Id="rId5" Type="http://schemas.openxmlformats.org/officeDocument/2006/relationships/image" Target="../media/image20.emf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Relationship Id="rId3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5" Type="http://schemas.openxmlformats.org/officeDocument/2006/relationships/image" Target="../media/image36.jpg"/><Relationship Id="rId6" Type="http://schemas.openxmlformats.org/officeDocument/2006/relationships/image" Target="../media/image37.png"/><Relationship Id="rId7" Type="http://schemas.openxmlformats.org/officeDocument/2006/relationships/image" Target="../media/image38.emf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5" Type="http://schemas.openxmlformats.org/officeDocument/2006/relationships/image" Target="../media/image36.jpg"/><Relationship Id="rId6" Type="http://schemas.openxmlformats.org/officeDocument/2006/relationships/image" Target="../media/image37.png"/><Relationship Id="rId7" Type="http://schemas.openxmlformats.org/officeDocument/2006/relationships/image" Target="../media/image38.emf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5.png"/><Relationship Id="rId5" Type="http://schemas.openxmlformats.org/officeDocument/2006/relationships/image" Target="../media/image36.jpg"/><Relationship Id="rId6" Type="http://schemas.openxmlformats.org/officeDocument/2006/relationships/image" Target="../media/image37.png"/><Relationship Id="rId7" Type="http://schemas.openxmlformats.org/officeDocument/2006/relationships/image" Target="../media/image39.emf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jpg"/><Relationship Id="rId5" Type="http://schemas.openxmlformats.org/officeDocument/2006/relationships/image" Target="../media/image43.emf"/><Relationship Id="rId6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6.emf"/><Relationship Id="rId5" Type="http://schemas.openxmlformats.org/officeDocument/2006/relationships/image" Target="../media/image41.emf"/><Relationship Id="rId6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5" Type="http://schemas.openxmlformats.org/officeDocument/2006/relationships/image" Target="../media/image48.emf"/><Relationship Id="rId6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jpg"/><Relationship Id="rId5" Type="http://schemas.openxmlformats.org/officeDocument/2006/relationships/image" Target="../media/image20.emf"/><Relationship Id="rId6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93" y="861900"/>
            <a:ext cx="8487833" cy="1470025"/>
          </a:xfrm>
        </p:spPr>
        <p:txBody>
          <a:bodyPr>
            <a:normAutofit/>
          </a:bodyPr>
          <a:lstStyle/>
          <a:p>
            <a:pPr algn="ctr"/>
            <a:r>
              <a:rPr lang="en-US" sz="3000" dirty="0" smtClean="0"/>
              <a:t>Exchange coupled donor dimers in </a:t>
            </a:r>
            <a:r>
              <a:rPr lang="en-US" sz="3000" dirty="0" err="1" smtClean="0"/>
              <a:t>nanocrystal</a:t>
            </a:r>
            <a:r>
              <a:rPr lang="en-US" sz="3000" dirty="0" smtClean="0"/>
              <a:t> quantum dots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4200" y="1791201"/>
            <a:ext cx="8487833" cy="583083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A. J. Almeida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, R. N. Pereira</a:t>
            </a:r>
            <a:r>
              <a:rPr lang="en-US" sz="2000" baseline="30000" dirty="0" smtClean="0">
                <a:solidFill>
                  <a:schemeClr val="tx1"/>
                </a:solidFill>
              </a:rPr>
              <a:t>1</a:t>
            </a:r>
            <a:r>
              <a:rPr lang="en-US" sz="2000" dirty="0" smtClean="0">
                <a:solidFill>
                  <a:schemeClr val="tx1"/>
                </a:solidFill>
              </a:rPr>
              <a:t>, A. R. Stegner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, M. S. Brandt</a:t>
            </a:r>
            <a:r>
              <a:rPr lang="en-US" sz="2000" baseline="30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, H. Wiggers</a:t>
            </a:r>
            <a:r>
              <a:rPr lang="en-US" sz="2000" baseline="30000" dirty="0" smtClean="0">
                <a:solidFill>
                  <a:schemeClr val="tx1"/>
                </a:solidFill>
              </a:rPr>
              <a:t>3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itel 1"/>
          <p:cNvSpPr>
            <a:spLocks/>
          </p:cNvSpPr>
          <p:nvPr/>
        </p:nvSpPr>
        <p:spPr bwMode="auto">
          <a:xfrm>
            <a:off x="773113" y="3042042"/>
            <a:ext cx="756126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0" baseline="30000" dirty="0">
                <a:latin typeface="Calibri" pitchFamily="34" charset="0"/>
              </a:rPr>
              <a:t>1 </a:t>
            </a:r>
            <a:r>
              <a:rPr lang="en-US" sz="1600" b="0" dirty="0">
                <a:latin typeface="Calibri" pitchFamily="34" charset="0"/>
              </a:rPr>
              <a:t>Institute of Nanostructures, </a:t>
            </a:r>
            <a:r>
              <a:rPr lang="en-US" sz="1600" b="0" dirty="0" err="1">
                <a:latin typeface="Calibri" pitchFamily="34" charset="0"/>
              </a:rPr>
              <a:t>Nanomodeling</a:t>
            </a:r>
            <a:r>
              <a:rPr lang="en-US" sz="1600" b="0" dirty="0">
                <a:latin typeface="Calibri" pitchFamily="34" charset="0"/>
              </a:rPr>
              <a:t> and Nanofabrication, University of </a:t>
            </a:r>
            <a:r>
              <a:rPr lang="en-US" sz="1600" b="0" dirty="0" err="1">
                <a:latin typeface="Calibri" pitchFamily="34" charset="0"/>
              </a:rPr>
              <a:t>Aveiro</a:t>
            </a:r>
            <a:r>
              <a:rPr lang="en-US" sz="1600" b="0" dirty="0">
                <a:latin typeface="Calibri" pitchFamily="34" charset="0"/>
              </a:rPr>
              <a:t>, 3810-193 </a:t>
            </a:r>
            <a:r>
              <a:rPr lang="en-US" sz="1600" b="0" dirty="0" err="1">
                <a:latin typeface="Calibri" pitchFamily="34" charset="0"/>
              </a:rPr>
              <a:t>Aveiro</a:t>
            </a:r>
            <a:r>
              <a:rPr lang="en-US" sz="1600" b="0" dirty="0">
                <a:latin typeface="Calibri" pitchFamily="34" charset="0"/>
              </a:rPr>
              <a:t>, Portugal </a:t>
            </a:r>
            <a:br>
              <a:rPr lang="en-US" sz="1600" b="0" dirty="0">
                <a:latin typeface="Calibri" pitchFamily="34" charset="0"/>
              </a:rPr>
            </a:br>
            <a:r>
              <a:rPr lang="en-US" sz="1600" b="0" baseline="30000" dirty="0">
                <a:latin typeface="Calibri" pitchFamily="34" charset="0"/>
              </a:rPr>
              <a:t>2</a:t>
            </a:r>
            <a:r>
              <a:rPr lang="en-US" sz="1600" b="0" dirty="0">
                <a:latin typeface="Calibri" pitchFamily="34" charset="0"/>
              </a:rPr>
              <a:t> Walter Schottky </a:t>
            </a:r>
            <a:r>
              <a:rPr lang="en-US" sz="1600" b="0" dirty="0" err="1">
                <a:latin typeface="Calibri" pitchFamily="34" charset="0"/>
              </a:rPr>
              <a:t>Institut</a:t>
            </a:r>
            <a:r>
              <a:rPr lang="en-US" sz="1600" b="0" dirty="0">
                <a:latin typeface="Calibri" pitchFamily="34" charset="0"/>
              </a:rPr>
              <a:t>, </a:t>
            </a:r>
            <a:r>
              <a:rPr lang="en-US" sz="1600" b="0" dirty="0" err="1">
                <a:latin typeface="Calibri" pitchFamily="34" charset="0"/>
              </a:rPr>
              <a:t>Technische</a:t>
            </a:r>
            <a:r>
              <a:rPr lang="en-US" sz="1600" b="0" dirty="0">
                <a:latin typeface="Calibri" pitchFamily="34" charset="0"/>
              </a:rPr>
              <a:t> </a:t>
            </a:r>
            <a:r>
              <a:rPr lang="en-US" sz="1600" b="0" dirty="0" err="1">
                <a:latin typeface="Calibri" pitchFamily="34" charset="0"/>
              </a:rPr>
              <a:t>Universität</a:t>
            </a:r>
            <a:r>
              <a:rPr lang="en-US" sz="1600" b="0" dirty="0">
                <a:latin typeface="Calibri" pitchFamily="34" charset="0"/>
              </a:rPr>
              <a:t> </a:t>
            </a:r>
            <a:r>
              <a:rPr lang="en-US" sz="1600" b="0" dirty="0" err="1">
                <a:latin typeface="Calibri" pitchFamily="34" charset="0"/>
              </a:rPr>
              <a:t>München</a:t>
            </a:r>
            <a:r>
              <a:rPr lang="en-US" sz="1600" b="0" dirty="0">
                <a:latin typeface="Calibri" pitchFamily="34" charset="0"/>
              </a:rPr>
              <a:t>, Am </a:t>
            </a:r>
            <a:r>
              <a:rPr lang="en-US" sz="1600" b="0" dirty="0" err="1">
                <a:latin typeface="Calibri" pitchFamily="34" charset="0"/>
              </a:rPr>
              <a:t>Coulombwall</a:t>
            </a:r>
            <a:r>
              <a:rPr lang="en-US" sz="1600" b="0" dirty="0">
                <a:latin typeface="Calibri" pitchFamily="34" charset="0"/>
              </a:rPr>
              <a:t> 3, 85748 </a:t>
            </a:r>
            <a:r>
              <a:rPr lang="en-US" sz="1600" b="0" dirty="0" err="1">
                <a:latin typeface="Calibri" pitchFamily="34" charset="0"/>
              </a:rPr>
              <a:t>Garching</a:t>
            </a:r>
            <a:r>
              <a:rPr lang="en-US" sz="1600" b="0" dirty="0">
                <a:latin typeface="Calibri" pitchFamily="34" charset="0"/>
              </a:rPr>
              <a:t>, Germany</a:t>
            </a:r>
            <a:br>
              <a:rPr lang="en-US" sz="1600" b="0" dirty="0">
                <a:latin typeface="Calibri" pitchFamily="34" charset="0"/>
              </a:rPr>
            </a:br>
            <a:r>
              <a:rPr lang="en-US" sz="1600" b="0" baseline="30000" dirty="0">
                <a:latin typeface="Calibri" pitchFamily="34" charset="0"/>
              </a:rPr>
              <a:t>3 </a:t>
            </a:r>
            <a:r>
              <a:rPr lang="en-US" sz="1600" b="0" dirty="0" err="1">
                <a:latin typeface="Calibri" pitchFamily="34" charset="0"/>
              </a:rPr>
              <a:t>Institut</a:t>
            </a:r>
            <a:r>
              <a:rPr lang="en-US" sz="1600" b="0" dirty="0">
                <a:latin typeface="Calibri" pitchFamily="34" charset="0"/>
              </a:rPr>
              <a:t> </a:t>
            </a:r>
            <a:r>
              <a:rPr lang="en-US" sz="1600" b="0" dirty="0" err="1">
                <a:latin typeface="Calibri" pitchFamily="34" charset="0"/>
              </a:rPr>
              <a:t>für</a:t>
            </a:r>
            <a:r>
              <a:rPr lang="en-US" sz="1600" b="0" dirty="0">
                <a:latin typeface="Calibri" pitchFamily="34" charset="0"/>
              </a:rPr>
              <a:t> </a:t>
            </a:r>
            <a:r>
              <a:rPr lang="en-US" sz="1600" b="0" dirty="0" err="1">
                <a:latin typeface="Calibri" pitchFamily="34" charset="0"/>
              </a:rPr>
              <a:t>Verbrenung</a:t>
            </a:r>
            <a:r>
              <a:rPr lang="en-US" sz="1600" b="0" dirty="0">
                <a:latin typeface="Calibri" pitchFamily="34" charset="0"/>
              </a:rPr>
              <a:t> und </a:t>
            </a:r>
            <a:r>
              <a:rPr lang="en-US" sz="1600" b="0" dirty="0" err="1">
                <a:latin typeface="Calibri" pitchFamily="34" charset="0"/>
              </a:rPr>
              <a:t>Gasdynamik</a:t>
            </a:r>
            <a:r>
              <a:rPr lang="en-US" sz="1600" b="0" dirty="0">
                <a:latin typeface="Calibri" pitchFamily="34" charset="0"/>
              </a:rPr>
              <a:t>, </a:t>
            </a:r>
            <a:r>
              <a:rPr lang="en-US" sz="1600" b="0" dirty="0" err="1">
                <a:latin typeface="Calibri" pitchFamily="34" charset="0"/>
              </a:rPr>
              <a:t>Universität</a:t>
            </a:r>
            <a:r>
              <a:rPr lang="en-US" sz="1600" b="0" dirty="0">
                <a:latin typeface="Calibri" pitchFamily="34" charset="0"/>
              </a:rPr>
              <a:t> Duisburg-Essen, 47048 Duisburg, Germany</a:t>
            </a:r>
            <a:endParaRPr lang="en-US" sz="1600" b="0" baseline="30000" dirty="0">
              <a:latin typeface="Calibri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8711" y="5608385"/>
            <a:ext cx="2190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3562614" y="5382380"/>
            <a:ext cx="2389227" cy="1291895"/>
            <a:chOff x="413303" y="5241219"/>
            <a:chExt cx="2913912" cy="1575599"/>
          </a:xfrm>
        </p:grpSpPr>
        <p:pic>
          <p:nvPicPr>
            <p:cNvPr id="9" name="Picture 17" descr="tum-logo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303" y="5241219"/>
              <a:ext cx="1258887" cy="1447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" name="Group 15"/>
            <p:cNvGrpSpPr>
              <a:grpSpLocks noChangeAspect="1"/>
            </p:cNvGrpSpPr>
            <p:nvPr/>
          </p:nvGrpSpPr>
          <p:grpSpPr bwMode="auto">
            <a:xfrm>
              <a:off x="1885882" y="5245759"/>
              <a:ext cx="1441333" cy="1571059"/>
              <a:chOff x="183" y="3049"/>
              <a:chExt cx="1103" cy="1210"/>
            </a:xfrm>
          </p:grpSpPr>
          <p:pic>
            <p:nvPicPr>
              <p:cNvPr id="11" name="Picture 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4" y="3049"/>
                <a:ext cx="1035" cy="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Textfeld 7"/>
              <p:cNvSpPr txBox="1">
                <a:spLocks noChangeAspect="1" noChangeArrowheads="1"/>
              </p:cNvSpPr>
              <p:nvPr/>
            </p:nvSpPr>
            <p:spPr bwMode="auto">
              <a:xfrm>
                <a:off x="183" y="3903"/>
                <a:ext cx="1103" cy="3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de-DE" sz="1200" b="1" dirty="0">
                    <a:solidFill>
                      <a:srgbClr val="0070C0"/>
                    </a:solidFill>
                    <a:latin typeface="Calibri" pitchFamily="34" charset="0"/>
                  </a:rPr>
                  <a:t>WALTER SCHOTTKY</a:t>
                </a:r>
                <a:br>
                  <a:rPr lang="de-DE" sz="1200" b="1" dirty="0">
                    <a:solidFill>
                      <a:srgbClr val="0070C0"/>
                    </a:solidFill>
                    <a:latin typeface="Calibri" pitchFamily="34" charset="0"/>
                  </a:rPr>
                </a:br>
                <a:r>
                  <a:rPr lang="de-DE" sz="1200" b="1" dirty="0">
                    <a:solidFill>
                      <a:srgbClr val="0070C0"/>
                    </a:solidFill>
                    <a:latin typeface="Calibri" pitchFamily="34" charset="0"/>
                  </a:rPr>
                  <a:t>INSTITUT</a:t>
                </a: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108664" cy="351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29570" y="-17888"/>
            <a:ext cx="559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MAP-</a:t>
            </a:r>
            <a:r>
              <a:rPr lang="en-US" dirty="0" err="1">
                <a:solidFill>
                  <a:srgbClr val="A6A6A6"/>
                </a:solidFill>
              </a:rPr>
              <a:t>f</a:t>
            </a:r>
            <a:r>
              <a:rPr lang="en-US" dirty="0" err="1" smtClean="0">
                <a:solidFill>
                  <a:srgbClr val="A6A6A6"/>
                </a:solidFill>
              </a:rPr>
              <a:t>is</a:t>
            </a:r>
            <a:r>
              <a:rPr lang="en-US" dirty="0" smtClean="0">
                <a:solidFill>
                  <a:srgbClr val="A6A6A6"/>
                </a:solidFill>
              </a:rPr>
              <a:t> PhD Research Conference – January 2012, Braga</a:t>
            </a:r>
            <a:endParaRPr lang="en-US" dirty="0">
              <a:solidFill>
                <a:srgbClr val="A6A6A6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0" y="5257563"/>
            <a:ext cx="2896813" cy="1505867"/>
            <a:chOff x="3215700" y="5257563"/>
            <a:chExt cx="2896813" cy="1505867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2949" t="1222" r="3124" b="3195"/>
            <a:stretch/>
          </p:blipFill>
          <p:spPr bwMode="auto">
            <a:xfrm>
              <a:off x="4661083" y="5257563"/>
              <a:ext cx="1451430" cy="1461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8" name="Group 17"/>
            <p:cNvGrpSpPr/>
            <p:nvPr/>
          </p:nvGrpSpPr>
          <p:grpSpPr>
            <a:xfrm>
              <a:off x="3215700" y="5263898"/>
              <a:ext cx="1643063" cy="1499532"/>
              <a:chOff x="4781429" y="5295648"/>
              <a:chExt cx="1643063" cy="1499532"/>
            </a:xfrm>
          </p:grpSpPr>
          <p:pic>
            <p:nvPicPr>
              <p:cNvPr id="16" name="Picture 10" descr="logoUA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72559"/>
              <a:stretch>
                <a:fillRect/>
              </a:stretch>
            </p:blipFill>
            <p:spPr bwMode="auto">
              <a:xfrm>
                <a:off x="5127504" y="5295648"/>
                <a:ext cx="936625" cy="1011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" name="Rectângulo 10"/>
              <p:cNvSpPr>
                <a:spLocks noChangeArrowheads="1"/>
              </p:cNvSpPr>
              <p:nvPr/>
            </p:nvSpPr>
            <p:spPr bwMode="auto">
              <a:xfrm>
                <a:off x="4781429" y="6271960"/>
                <a:ext cx="1643063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376092"/>
                    </a:solidFill>
                  </a:rPr>
                  <a:t>University </a:t>
                </a:r>
              </a:p>
              <a:p>
                <a:pPr algn="ctr"/>
                <a:r>
                  <a:rPr lang="en-US" sz="1400" b="1" dirty="0">
                    <a:solidFill>
                      <a:srgbClr val="376092"/>
                    </a:solidFill>
                  </a:rPr>
                  <a:t>of </a:t>
                </a:r>
                <a:r>
                  <a:rPr lang="en-US" sz="1400" b="1" dirty="0" err="1">
                    <a:solidFill>
                      <a:srgbClr val="376092"/>
                    </a:solidFill>
                  </a:rPr>
                  <a:t>Aveiro</a:t>
                </a:r>
                <a:endParaRPr lang="en-US" sz="1400" b="1" dirty="0">
                  <a:solidFill>
                    <a:srgbClr val="37609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00237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24693" y="3623541"/>
            <a:ext cx="4398107" cy="69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Ensemble concentration of donor e</a:t>
            </a:r>
            <a:r>
              <a:rPr lang="en-US" baseline="30000" dirty="0"/>
              <a:t>–</a:t>
            </a:r>
            <a:r>
              <a:rPr lang="en-US" dirty="0" smtClean="0"/>
              <a:t> clusters with </a:t>
            </a:r>
            <a:r>
              <a:rPr lang="en-US" i="1" dirty="0" smtClean="0"/>
              <a:t>n </a:t>
            </a:r>
            <a:r>
              <a:rPr lang="en-US" dirty="0" smtClean="0"/>
              <a:t>e</a:t>
            </a:r>
            <a:r>
              <a:rPr lang="en-US" baseline="30000" dirty="0" smtClean="0"/>
              <a:t>–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354" y="4411930"/>
            <a:ext cx="1369947" cy="28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52" y="1910719"/>
            <a:ext cx="3103287" cy="661940"/>
          </a:xfrm>
          <a:prstGeom prst="rect">
            <a:avLst/>
          </a:prstGeom>
        </p:spPr>
      </p:pic>
      <p:pic>
        <p:nvPicPr>
          <p:cNvPr id="49" name="Picture 48" descr="Layout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3" t="5555" r="45974" b="67460"/>
          <a:stretch/>
        </p:blipFill>
        <p:spPr>
          <a:xfrm>
            <a:off x="4805057" y="1846635"/>
            <a:ext cx="3966688" cy="182078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8989" y="2657326"/>
            <a:ext cx="2999434" cy="825313"/>
            <a:chOff x="314239" y="2784326"/>
            <a:chExt cx="2999434" cy="825313"/>
          </a:xfrm>
        </p:grpSpPr>
        <p:grpSp>
          <p:nvGrpSpPr>
            <p:cNvPr id="4" name="Group 3"/>
            <p:cNvGrpSpPr/>
            <p:nvPr/>
          </p:nvGrpSpPr>
          <p:grpSpPr>
            <a:xfrm>
              <a:off x="318908" y="3045450"/>
              <a:ext cx="2994765" cy="564189"/>
              <a:chOff x="271283" y="2860096"/>
              <a:chExt cx="2994765" cy="56418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71283" y="2860096"/>
                <a:ext cx="20480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 smtClean="0"/>
                  <a:t>N</a:t>
                </a:r>
                <a:r>
                  <a:rPr lang="en-US" sz="1200" baseline="-25000" dirty="0" smtClean="0"/>
                  <a:t>NC</a:t>
                </a:r>
                <a:r>
                  <a:rPr lang="en-US" sz="1200" dirty="0" smtClean="0"/>
                  <a:t> – number NC lattice sites</a:t>
                </a:r>
                <a:endParaRPr lang="en-US" sz="1200" dirty="0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361998" y="3147286"/>
                <a:ext cx="2904050" cy="276999"/>
                <a:chOff x="416427" y="3256144"/>
                <a:chExt cx="2904050" cy="276999"/>
              </a:xfrm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16427" y="3320141"/>
                  <a:ext cx="929189" cy="180000"/>
                </a:xfrm>
                <a:prstGeom prst="rect">
                  <a:avLst/>
                </a:prstGeom>
              </p:spPr>
            </p:pic>
            <p:sp>
              <p:nvSpPr>
                <p:cNvPr id="47" name="TextBox 46"/>
                <p:cNvSpPr txBox="1"/>
                <p:nvPr/>
              </p:nvSpPr>
              <p:spPr>
                <a:xfrm>
                  <a:off x="1327473" y="3256144"/>
                  <a:ext cx="19930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– relative density of donor e</a:t>
                  </a:r>
                  <a:r>
                    <a:rPr lang="en-US" sz="1200" baseline="30000" dirty="0" smtClean="0"/>
                    <a:t>-</a:t>
                  </a:r>
                  <a:r>
                    <a:rPr lang="en-US" sz="1200" dirty="0" smtClean="0"/>
                    <a:t> </a:t>
                  </a:r>
                  <a:endParaRPr lang="en-US" sz="1200" dirty="0"/>
                </a:p>
              </p:txBody>
            </p:sp>
          </p:grpSp>
        </p:grpSp>
        <p:sp>
          <p:nvSpPr>
            <p:cNvPr id="8" name="TextBox 7"/>
            <p:cNvSpPr txBox="1"/>
            <p:nvPr/>
          </p:nvSpPr>
          <p:spPr>
            <a:xfrm>
              <a:off x="314239" y="2784326"/>
              <a:ext cx="1813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W</a:t>
              </a:r>
              <a:r>
                <a:rPr lang="en-US" sz="1200" dirty="0" smtClean="0"/>
                <a:t> – binomial distribution</a:t>
              </a:r>
              <a:endParaRPr lang="en-US" sz="1200" i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55346" y="3827694"/>
            <a:ext cx="3701066" cy="2801475"/>
            <a:chOff x="5134179" y="3848861"/>
            <a:chExt cx="3701066" cy="2801475"/>
          </a:xfrm>
        </p:grpSpPr>
        <p:pic>
          <p:nvPicPr>
            <p:cNvPr id="6" name="Picture 5" descr="concentration clusters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4179" y="3848861"/>
              <a:ext cx="3701066" cy="2801475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 flipH="1">
              <a:off x="6475967" y="4445290"/>
              <a:ext cx="768943" cy="0"/>
            </a:xfrm>
            <a:prstGeom prst="straightConnector1">
              <a:avLst/>
            </a:prstGeom>
            <a:ln w="38100" cmpd="sng">
              <a:solidFill>
                <a:srgbClr val="D9253E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7856808" y="4430889"/>
              <a:ext cx="0" cy="1631507"/>
            </a:xfrm>
            <a:prstGeom prst="line">
              <a:avLst/>
            </a:prstGeom>
            <a:ln w="38100" cmpd="sng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6050674" y="3891929"/>
              <a:ext cx="123925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</a:t>
              </a:r>
              <a:r>
                <a:rPr lang="en-US" baseline="-25000" dirty="0" smtClean="0"/>
                <a:t>NC</a:t>
              </a:r>
              <a:r>
                <a:rPr lang="en-US" dirty="0" smtClean="0"/>
                <a:t>=3.9nm</a:t>
              </a:r>
              <a:endParaRPr lang="en-US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5954890" y="4970518"/>
              <a:ext cx="1901918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6497134" y="4970518"/>
              <a:ext cx="768943" cy="0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5954890" y="5405687"/>
              <a:ext cx="1901918" cy="0"/>
            </a:xfrm>
            <a:prstGeom prst="line">
              <a:avLst/>
            </a:prstGeom>
            <a:ln w="381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6475967" y="5405687"/>
              <a:ext cx="768943" cy="0"/>
            </a:xfrm>
            <a:prstGeom prst="straightConnector1">
              <a:avLst/>
            </a:prstGeom>
            <a:ln w="38100" cmpd="sng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5954890" y="4445290"/>
              <a:ext cx="1901918" cy="0"/>
            </a:xfrm>
            <a:prstGeom prst="line">
              <a:avLst/>
            </a:prstGeom>
            <a:ln w="38100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83709" y="4909824"/>
            <a:ext cx="3949531" cy="1620000"/>
            <a:chOff x="483709" y="4825156"/>
            <a:chExt cx="3949531" cy="1620000"/>
          </a:xfrm>
        </p:grpSpPr>
        <p:sp>
          <p:nvSpPr>
            <p:cNvPr id="48" name="TextBox 47"/>
            <p:cNvSpPr txBox="1"/>
            <p:nvPr/>
          </p:nvSpPr>
          <p:spPr>
            <a:xfrm>
              <a:off x="483709" y="4825156"/>
              <a:ext cx="3749627" cy="1620000"/>
            </a:xfrm>
            <a:prstGeom prst="rect">
              <a:avLst/>
            </a:prstGeom>
            <a:noFill/>
            <a:ln w="28575" cmpd="sng"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2028" y="4882031"/>
              <a:ext cx="3941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Statistically, most P doped NCs in our NCs ensemble contain:</a:t>
              </a:r>
              <a:endParaRPr lang="en-US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14130" y="5492543"/>
              <a:ext cx="28715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>
                <a:lnSpc>
                  <a:spcPct val="140000"/>
                </a:lnSpc>
                <a:buFont typeface="Arial"/>
                <a:buChar char="•"/>
              </a:pP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Single donor e</a:t>
              </a:r>
              <a:r>
                <a:rPr lang="en-US" b="1" baseline="30000" dirty="0" smtClean="0">
                  <a:solidFill>
                    <a:schemeClr val="accent3">
                      <a:lumMod val="75000"/>
                    </a:schemeClr>
                  </a:solidFill>
                </a:rPr>
                <a:t>- </a:t>
              </a: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(</a:t>
              </a:r>
              <a:r>
                <a:rPr lang="en-US" b="1" i="1" dirty="0" smtClean="0">
                  <a:solidFill>
                    <a:schemeClr val="accent3">
                      <a:lumMod val="75000"/>
                    </a:schemeClr>
                  </a:solidFill>
                </a:rPr>
                <a:t>n</a:t>
              </a: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=1)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14130" y="5890636"/>
              <a:ext cx="2262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80975" indent="-180975">
                <a:lnSpc>
                  <a:spcPct val="140000"/>
                </a:lnSpc>
                <a:buFont typeface="Arial"/>
                <a:buChar char="•"/>
              </a:pPr>
              <a:r>
                <a:rPr lang="en-US" b="1" dirty="0">
                  <a:solidFill>
                    <a:srgbClr val="4B89D0"/>
                  </a:solidFill>
                </a:rPr>
                <a:t>Donor dimers (</a:t>
              </a:r>
              <a:r>
                <a:rPr lang="en-US" b="1" i="1" dirty="0">
                  <a:solidFill>
                    <a:srgbClr val="4B89D0"/>
                  </a:solidFill>
                </a:rPr>
                <a:t>n</a:t>
              </a:r>
              <a:r>
                <a:rPr lang="en-US" b="1" dirty="0">
                  <a:solidFill>
                    <a:srgbClr val="4B89D0"/>
                  </a:solidFill>
                </a:rPr>
                <a:t>=2)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49504" y="881716"/>
            <a:ext cx="7146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are these donor electrons distributed in our P doped Si NCs? 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4995" y="1384577"/>
            <a:ext cx="807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calculate the probability of one donor </a:t>
            </a:r>
            <a:r>
              <a:rPr lang="en-US" dirty="0"/>
              <a:t>e</a:t>
            </a:r>
            <a:r>
              <a:rPr lang="en-US" baseline="30000" dirty="0"/>
              <a:t>–</a:t>
            </a:r>
            <a:r>
              <a:rPr lang="en-US" dirty="0"/>
              <a:t> </a:t>
            </a:r>
            <a:r>
              <a:rPr lang="en-US" dirty="0" smtClean="0"/>
              <a:t>being in a NC core with </a:t>
            </a:r>
            <a:r>
              <a:rPr lang="en-US" i="1" dirty="0" smtClean="0"/>
              <a:t>n</a:t>
            </a:r>
            <a:r>
              <a:rPr lang="en-US" dirty="0" smtClean="0"/>
              <a:t> donor e</a:t>
            </a:r>
            <a:r>
              <a:rPr lang="en-US" baseline="30000" dirty="0" smtClean="0"/>
              <a:t>-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207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7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016" y="1006922"/>
            <a:ext cx="8238153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chemeClr val="bg1">
                    <a:lumMod val="95000"/>
                  </a:schemeClr>
                </a:solidFill>
              </a:rPr>
              <a:t>Synthesis and basic properties of P doped Si NCs ensembles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Characteristics of our P doped Si NCs ensemble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Only NCs with single donor electrons or dimers are statistically relevant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6014" y="4426629"/>
            <a:ext cx="8371211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F2F2F2"/>
                </a:solidFill>
              </a:rPr>
              <a:t>Theoretical framework for exchange coupled donor dimers in NCs</a:t>
            </a:r>
          </a:p>
          <a:p>
            <a:pPr marL="176213" indent="-176213">
              <a:lnSpc>
                <a:spcPct val="120000"/>
              </a:lnSpc>
              <a:buFont typeface="Arial"/>
              <a:buChar char="•"/>
            </a:pPr>
            <a:endParaRPr lang="en-US" sz="500" dirty="0" smtClean="0">
              <a:solidFill>
                <a:srgbClr val="F2F2F2"/>
              </a:solidFill>
            </a:endParaRPr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2F2F2"/>
                </a:solidFill>
              </a:rPr>
              <a:t>Prediction of EPR spectra from electronic structure of single donor electrons and dimers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2F2F2"/>
                </a:solidFill>
              </a:rPr>
              <a:t>Prediction of the variation of the EPR signal due to dimers</a:t>
            </a:r>
            <a:endParaRPr lang="en-US" sz="2000" dirty="0">
              <a:solidFill>
                <a:srgbClr val="F2F2F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016" y="6229731"/>
            <a:ext cx="162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2000" b="1" dirty="0" smtClean="0">
                <a:solidFill>
                  <a:srgbClr val="F2F2F2"/>
                </a:solidFill>
              </a:rPr>
              <a:t>Conclusions</a:t>
            </a:r>
            <a:endParaRPr lang="en-US" sz="2000" b="1" dirty="0">
              <a:solidFill>
                <a:srgbClr val="F2F2F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3656" y="2280154"/>
            <a:ext cx="8881511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/>
              <a:t>Probing P</a:t>
            </a:r>
            <a:r>
              <a:rPr lang="en-US" sz="2000" b="1" dirty="0"/>
              <a:t> </a:t>
            </a:r>
            <a:r>
              <a:rPr lang="en-US" sz="2000" b="1" dirty="0" smtClean="0"/>
              <a:t>doping of Si NCs via low-temperature </a:t>
            </a:r>
            <a:r>
              <a:rPr lang="en-US" sz="2000" b="1" i="1" dirty="0" smtClean="0"/>
              <a:t>Q</a:t>
            </a:r>
            <a:r>
              <a:rPr lang="en-US" sz="2000" b="1" dirty="0" smtClean="0"/>
              <a:t>-band electron paramagnetic resonance (EPR) spectroscopy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517003" y="2962921"/>
            <a:ext cx="9748829" cy="1451679"/>
            <a:chOff x="1005454" y="2678569"/>
            <a:chExt cx="8309496" cy="1451679"/>
          </a:xfrm>
        </p:grpSpPr>
        <p:sp>
          <p:nvSpPr>
            <p:cNvPr id="29" name="TextBox 28"/>
            <p:cNvSpPr txBox="1"/>
            <p:nvPr/>
          </p:nvSpPr>
          <p:spPr>
            <a:xfrm>
              <a:off x="1005454" y="2678569"/>
              <a:ext cx="8309496" cy="145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3" indent="-176213">
                <a:lnSpc>
                  <a:spcPct val="150000"/>
                </a:lnSpc>
                <a:buFont typeface="Arial"/>
                <a:buChar char="•"/>
              </a:pPr>
              <a:r>
                <a:rPr lang="en-US" sz="2000" dirty="0" smtClean="0"/>
                <a:t>Signal from surface defects, which  displays Curie paramagnetism (                     ) </a:t>
              </a:r>
            </a:p>
            <a:p>
              <a:pPr marL="176213" indent="-176213" algn="just">
                <a:lnSpc>
                  <a:spcPct val="150000"/>
                </a:lnSpc>
                <a:buFont typeface="Arial"/>
                <a:buChar char="•"/>
              </a:pPr>
              <a:r>
                <a:rPr lang="en-US" sz="2000" dirty="0" smtClean="0"/>
                <a:t>At low </a:t>
              </a:r>
              <a:r>
                <a:rPr lang="en-US" sz="2000" i="1" dirty="0" smtClean="0"/>
                <a:t>T</a:t>
              </a:r>
              <a:r>
                <a:rPr lang="en-US" sz="2000" dirty="0" smtClean="0"/>
                <a:t>, signal at </a:t>
              </a:r>
              <a:r>
                <a:rPr lang="en-US" sz="2000" i="1" dirty="0"/>
                <a:t>g</a:t>
              </a:r>
              <a:r>
                <a:rPr lang="en-US" sz="2000" dirty="0"/>
                <a:t>=</a:t>
              </a:r>
              <a:r>
                <a:rPr lang="en-US" sz="2000" dirty="0" smtClean="0"/>
                <a:t>1.998 due to exchange coupled dimers deviates </a:t>
              </a:r>
            </a:p>
            <a:p>
              <a:pPr algn="just">
                <a:lnSpc>
                  <a:spcPct val="150000"/>
                </a:lnSpc>
              </a:pPr>
              <a:r>
                <a:rPr lang="en-US" sz="2000" dirty="0" smtClean="0"/>
                <a:t>from</a:t>
              </a:r>
              <a:endParaRPr lang="en-US" sz="2000" dirty="0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91539" y="2895684"/>
              <a:ext cx="1003190" cy="260671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627" y="4056722"/>
            <a:ext cx="1003190" cy="26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912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Principle of EPR spectroscopy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" y="1967579"/>
            <a:ext cx="4728636" cy="3285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07002" y="2043839"/>
            <a:ext cx="3958167" cy="2239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Applied magnetic field </a:t>
            </a:r>
            <a:r>
              <a:rPr lang="en-US" i="1" dirty="0" smtClean="0">
                <a:solidFill>
                  <a:srgbClr val="4B89D0"/>
                </a:solidFill>
              </a:rPr>
              <a:t>B</a:t>
            </a:r>
            <a:r>
              <a:rPr lang="en-US" dirty="0" smtClean="0"/>
              <a:t> lifts the degeneracy</a:t>
            </a:r>
          </a:p>
          <a:p>
            <a:pPr marL="169863" indent="-169863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Splitting of electronic levels Δ</a:t>
            </a:r>
            <a:r>
              <a:rPr lang="en-US" i="1" dirty="0" smtClean="0"/>
              <a:t>U=</a:t>
            </a:r>
            <a:r>
              <a:rPr lang="en-US" i="1" dirty="0" err="1" smtClean="0"/>
              <a:t>gμ</a:t>
            </a:r>
            <a:r>
              <a:rPr lang="en-US" baseline="-25000" dirty="0" err="1" smtClean="0"/>
              <a:t>B</a:t>
            </a:r>
            <a:r>
              <a:rPr lang="en-US" i="1" dirty="0" err="1" smtClean="0"/>
              <a:t>B</a:t>
            </a:r>
            <a:r>
              <a:rPr lang="en-US" dirty="0" smtClean="0"/>
              <a:t> </a:t>
            </a:r>
          </a:p>
          <a:p>
            <a:pPr marL="169863" indent="-169863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Microwave radiation </a:t>
            </a:r>
            <a:r>
              <a:rPr lang="en-US" i="1" dirty="0" err="1" smtClean="0">
                <a:solidFill>
                  <a:schemeClr val="accent5"/>
                </a:solidFill>
              </a:rPr>
              <a:t>hν</a:t>
            </a:r>
            <a:r>
              <a:rPr lang="en-US" i="1" dirty="0" smtClean="0">
                <a:solidFill>
                  <a:schemeClr val="accent5"/>
                </a:solidFill>
              </a:rPr>
              <a:t> </a:t>
            </a:r>
            <a:r>
              <a:rPr lang="en-US" dirty="0" smtClean="0"/>
              <a:t>is applied</a:t>
            </a:r>
          </a:p>
          <a:p>
            <a:pPr marL="169863" indent="-169863">
              <a:lnSpc>
                <a:spcPct val="130000"/>
              </a:lnSpc>
              <a:buFont typeface="Arial"/>
              <a:buChar char="•"/>
            </a:pPr>
            <a:r>
              <a:rPr lang="en-US" dirty="0" smtClean="0"/>
              <a:t>When Δ</a:t>
            </a:r>
            <a:r>
              <a:rPr lang="en-US" i="1" dirty="0" smtClean="0"/>
              <a:t>U</a:t>
            </a:r>
            <a:r>
              <a:rPr lang="en-US" dirty="0" smtClean="0"/>
              <a:t>=</a:t>
            </a:r>
            <a:r>
              <a:rPr lang="en-US" i="1" dirty="0" err="1" smtClean="0"/>
              <a:t>hν</a:t>
            </a:r>
            <a:r>
              <a:rPr lang="en-US" dirty="0"/>
              <a:t> </a:t>
            </a:r>
            <a:r>
              <a:rPr lang="en-US" dirty="0" smtClean="0"/>
              <a:t>we have a resonant situation </a:t>
            </a:r>
            <a:r>
              <a:rPr lang="en-US" dirty="0" smtClean="0">
                <a:sym typeface="Wingdings"/>
              </a:rPr>
              <a:t> </a:t>
            </a:r>
            <a:r>
              <a:rPr lang="en-US" u="sng" dirty="0" smtClean="0">
                <a:sym typeface="Wingdings"/>
              </a:rPr>
              <a:t>EPR signal centered at </a:t>
            </a:r>
            <a:r>
              <a:rPr lang="en-US" i="1" u="sng" dirty="0" smtClean="0">
                <a:sym typeface="Wingdings"/>
              </a:rPr>
              <a:t>B</a:t>
            </a:r>
            <a:r>
              <a:rPr lang="en-US" u="sng" baseline="-25000" dirty="0" smtClean="0">
                <a:sym typeface="Wingdings"/>
              </a:rPr>
              <a:t>r</a:t>
            </a:r>
            <a:endParaRPr lang="en-US" u="sng" dirty="0" smtClean="0">
              <a:sym typeface="Wingding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507" y="1069086"/>
            <a:ext cx="1925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System with </a:t>
            </a:r>
            <a:r>
              <a:rPr lang="en-US" i="1" dirty="0" smtClean="0"/>
              <a:t>S</a:t>
            </a:r>
            <a:r>
              <a:rPr lang="en-US" dirty="0" smtClean="0"/>
              <a:t>=1/2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02835" y="4402664"/>
            <a:ext cx="275166" cy="338666"/>
          </a:xfrm>
          <a:prstGeom prst="rect">
            <a:avLst/>
          </a:prstGeom>
          <a:noFill/>
          <a:ln>
            <a:solidFill>
              <a:srgbClr val="4B89D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75568" y="2967564"/>
            <a:ext cx="275166" cy="338666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749" y="5272231"/>
            <a:ext cx="5111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J. A. Weil, J. R. Bolton.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Electron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Paramagnetic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Resonance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: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Elementary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Theory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and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Pratical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i="1" dirty="0" err="1" smtClean="0">
                <a:solidFill>
                  <a:srgbClr val="00B050"/>
                </a:solidFill>
                <a:latin typeface="Calibri" pitchFamily="34" charset="0"/>
              </a:rPr>
              <a:t>Applications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Wiley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2nd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edition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2007</a:t>
            </a:r>
            <a:endParaRPr lang="de-DE" sz="120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85834" y="4750806"/>
            <a:ext cx="3767667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9863" indent="-169863">
              <a:lnSpc>
                <a:spcPct val="120000"/>
              </a:lnSpc>
              <a:buFont typeface="Arial"/>
              <a:buChar char="•"/>
            </a:pPr>
            <a:r>
              <a:rPr lang="en-US" dirty="0">
                <a:sym typeface="Wingdings"/>
              </a:rPr>
              <a:t>Spectra acquired as first </a:t>
            </a:r>
            <a:r>
              <a:rPr lang="en-US" dirty="0" smtClean="0">
                <a:sym typeface="Wingdings"/>
              </a:rPr>
              <a:t>derivative</a:t>
            </a:r>
          </a:p>
          <a:p>
            <a:pPr marL="169863" indent="-169863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ym typeface="Wingdings"/>
              </a:rPr>
              <a:t>Microwave power below threshold for saturation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5355167" y="4529658"/>
            <a:ext cx="3577167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677835" y="1026752"/>
            <a:ext cx="4121779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Ground state </a:t>
            </a:r>
            <a:r>
              <a:rPr lang="en-US" dirty="0"/>
              <a:t>degeneracy equal to </a:t>
            </a:r>
            <a:r>
              <a:rPr lang="en-US" dirty="0" smtClean="0"/>
              <a:t>2</a:t>
            </a:r>
            <a:r>
              <a:rPr lang="en-US" i="1" dirty="0" smtClean="0"/>
              <a:t>S</a:t>
            </a:r>
            <a:r>
              <a:rPr lang="en-US" dirty="0" smtClean="0"/>
              <a:t>+</a:t>
            </a:r>
            <a:r>
              <a:rPr lang="en-US" dirty="0"/>
              <a:t>1=2</a:t>
            </a:r>
          </a:p>
        </p:txBody>
      </p:sp>
      <p:cxnSp>
        <p:nvCxnSpPr>
          <p:cNvPr id="16" name="Straight Arrow Connector 15"/>
          <p:cNvCxnSpPr>
            <a:stCxn id="6" idx="3"/>
            <a:endCxn id="14" idx="1"/>
          </p:cNvCxnSpPr>
          <p:nvPr/>
        </p:nvCxnSpPr>
        <p:spPr>
          <a:xfrm flipV="1">
            <a:off x="2369997" y="1246043"/>
            <a:ext cx="2307838" cy="77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8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05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Donors in NCs: </a:t>
            </a:r>
            <a:r>
              <a:rPr lang="en-US" i="1" dirty="0" smtClean="0"/>
              <a:t>Q</a:t>
            </a:r>
            <a:r>
              <a:rPr lang="en-US" dirty="0" smtClean="0"/>
              <a:t>-band EPR spectroscopy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122203" y="824093"/>
            <a:ext cx="4190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Low microwave power EPR spectra of P doped Si NCs:</a:t>
            </a:r>
            <a:endParaRPr lang="en-US" sz="2000" b="1" dirty="0"/>
          </a:p>
        </p:txBody>
      </p:sp>
      <p:grpSp>
        <p:nvGrpSpPr>
          <p:cNvPr id="7" name="Group 6"/>
          <p:cNvGrpSpPr/>
          <p:nvPr/>
        </p:nvGrpSpPr>
        <p:grpSpPr>
          <a:xfrm>
            <a:off x="76197" y="1667116"/>
            <a:ext cx="4007341" cy="2657361"/>
            <a:chOff x="76197" y="1667116"/>
            <a:chExt cx="4007341" cy="2657361"/>
          </a:xfrm>
        </p:grpSpPr>
        <p:pic>
          <p:nvPicPr>
            <p:cNvPr id="54" name="Picture 53" descr="defect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7" y="1667116"/>
              <a:ext cx="4007341" cy="2657361"/>
            </a:xfrm>
            <a:prstGeom prst="rect">
              <a:avLst/>
            </a:prstGeom>
          </p:spPr>
        </p:pic>
        <p:cxnSp>
          <p:nvCxnSpPr>
            <p:cNvPr id="71" name="Straight Arrow Connector 70"/>
            <p:cNvCxnSpPr/>
            <p:nvPr/>
          </p:nvCxnSpPr>
          <p:spPr>
            <a:xfrm>
              <a:off x="2372456" y="2366655"/>
              <a:ext cx="0" cy="306457"/>
            </a:xfrm>
            <a:prstGeom prst="straightConnector1">
              <a:avLst/>
            </a:prstGeom>
            <a:ln w="38100" cmpd="sng">
              <a:solidFill>
                <a:srgbClr val="4B89D0"/>
              </a:solidFill>
              <a:tailEnd type="triangle"/>
            </a:ln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2160012" y="1999872"/>
              <a:ext cx="6085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4B89D0"/>
                  </a:solidFill>
                </a:rPr>
                <a:t>g</a:t>
              </a:r>
              <a:r>
                <a:rPr lang="en-US" baseline="-25000" dirty="0" smtClean="0">
                  <a:solidFill>
                    <a:srgbClr val="4B89D0"/>
                  </a:solidFill>
                </a:rPr>
                <a:t>anis</a:t>
              </a:r>
              <a:endParaRPr lang="en-US" i="1" dirty="0">
                <a:solidFill>
                  <a:srgbClr val="4B89D0"/>
                </a:solidFill>
              </a:endParaRPr>
            </a:p>
          </p:txBody>
        </p:sp>
        <p:grpSp>
          <p:nvGrpSpPr>
            <p:cNvPr id="94" name="Group 93"/>
            <p:cNvGrpSpPr/>
            <p:nvPr/>
          </p:nvGrpSpPr>
          <p:grpSpPr>
            <a:xfrm>
              <a:off x="2758940" y="2020821"/>
              <a:ext cx="330089" cy="679578"/>
              <a:chOff x="3000257" y="4631355"/>
              <a:chExt cx="359781" cy="722959"/>
            </a:xfrm>
          </p:grpSpPr>
          <p:cxnSp>
            <p:nvCxnSpPr>
              <p:cNvPr id="69" name="Straight Arrow Connector 68"/>
              <p:cNvCxnSpPr/>
              <p:nvPr/>
            </p:nvCxnSpPr>
            <p:spPr>
              <a:xfrm>
                <a:off x="3152322" y="5041900"/>
                <a:ext cx="0" cy="312414"/>
              </a:xfrm>
              <a:prstGeom prst="straightConnector1">
                <a:avLst/>
              </a:prstGeom>
              <a:ln w="38100" cmpd="sng">
                <a:tailEnd type="triangle"/>
              </a:ln>
              <a:effec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grpSp>
            <p:nvGrpSpPr>
              <p:cNvPr id="87" name="Group 86"/>
              <p:cNvGrpSpPr/>
              <p:nvPr/>
            </p:nvGrpSpPr>
            <p:grpSpPr>
              <a:xfrm>
                <a:off x="3000257" y="4631355"/>
                <a:ext cx="359781" cy="381517"/>
                <a:chOff x="3038357" y="4459905"/>
                <a:chExt cx="359781" cy="381517"/>
              </a:xfrm>
            </p:grpSpPr>
            <p:sp>
              <p:nvSpPr>
                <p:cNvPr id="73" name="TextBox 72"/>
                <p:cNvSpPr txBox="1"/>
                <p:nvPr/>
              </p:nvSpPr>
              <p:spPr>
                <a:xfrm>
                  <a:off x="3038357" y="4459905"/>
                  <a:ext cx="3597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accent3"/>
                      </a:solidFill>
                    </a:rPr>
                    <a:t>g</a:t>
                  </a:r>
                  <a:endParaRPr lang="en-US" i="1" dirty="0">
                    <a:solidFill>
                      <a:schemeClr val="accent3"/>
                    </a:solidFill>
                  </a:endParaRPr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255648" y="4730946"/>
                  <a:ext cx="0" cy="110476"/>
                </a:xfrm>
                <a:prstGeom prst="line">
                  <a:avLst/>
                </a:prstGeom>
                <a:ln w="19050" cmpd="sng"/>
                <a:effectLst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287398" y="4730946"/>
                  <a:ext cx="0" cy="110476"/>
                </a:xfrm>
                <a:prstGeom prst="line">
                  <a:avLst/>
                </a:prstGeom>
                <a:ln w="19050" cmpd="sng"/>
                <a:effectLst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6" name="Group 95"/>
            <p:cNvGrpSpPr/>
            <p:nvPr/>
          </p:nvGrpSpPr>
          <p:grpSpPr>
            <a:xfrm>
              <a:off x="1723858" y="2926111"/>
              <a:ext cx="330089" cy="560727"/>
              <a:chOff x="1872067" y="5195289"/>
              <a:chExt cx="359781" cy="596521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 flipV="1">
                <a:off x="2045608" y="5195289"/>
                <a:ext cx="0" cy="335561"/>
              </a:xfrm>
              <a:prstGeom prst="straightConnector1">
                <a:avLst/>
              </a:prstGeom>
              <a:ln w="38100" cmpd="sng">
                <a:tailEnd type="triangle"/>
              </a:ln>
              <a:effec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grpSp>
            <p:nvGrpSpPr>
              <p:cNvPr id="88" name="Group 87"/>
              <p:cNvGrpSpPr/>
              <p:nvPr/>
            </p:nvGrpSpPr>
            <p:grpSpPr>
              <a:xfrm>
                <a:off x="1872067" y="5410293"/>
                <a:ext cx="359781" cy="381517"/>
                <a:chOff x="3038357" y="4459905"/>
                <a:chExt cx="359781" cy="381517"/>
              </a:xfrm>
            </p:grpSpPr>
            <p:sp>
              <p:nvSpPr>
                <p:cNvPr id="89" name="TextBox 88"/>
                <p:cNvSpPr txBox="1"/>
                <p:nvPr/>
              </p:nvSpPr>
              <p:spPr>
                <a:xfrm>
                  <a:off x="3038357" y="4459905"/>
                  <a:ext cx="35978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accent3"/>
                      </a:solidFill>
                    </a:rPr>
                    <a:t>g</a:t>
                  </a:r>
                  <a:endParaRPr lang="en-US" i="1" dirty="0">
                    <a:solidFill>
                      <a:schemeClr val="accent3"/>
                    </a:solidFill>
                  </a:endParaRPr>
                </a:p>
              </p:txBody>
            </p: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3255648" y="4730946"/>
                  <a:ext cx="0" cy="110476"/>
                </a:xfrm>
                <a:prstGeom prst="line">
                  <a:avLst/>
                </a:prstGeom>
                <a:ln w="19050" cmpd="sng"/>
                <a:effectLst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flipH="1">
                  <a:off x="3204848" y="4841422"/>
                  <a:ext cx="110740" cy="0"/>
                </a:xfrm>
                <a:prstGeom prst="line">
                  <a:avLst/>
                </a:prstGeom>
                <a:ln w="19050" cmpd="sng"/>
                <a:effectLst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" name="TextBox 28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229" y="5470838"/>
            <a:ext cx="3966310" cy="939337"/>
          </a:xfrm>
          <a:prstGeom prst="rect">
            <a:avLst/>
          </a:prstGeom>
          <a:noFill/>
          <a:ln w="9525" cmpd="sng">
            <a:solidFill>
              <a:srgbClr val="F0AD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05965" y="4228416"/>
            <a:ext cx="4883395" cy="1158779"/>
            <a:chOff x="4359828" y="4071212"/>
            <a:chExt cx="4883395" cy="1158779"/>
          </a:xfrm>
        </p:grpSpPr>
        <p:sp>
          <p:nvSpPr>
            <p:cNvPr id="53" name="TextBox 52"/>
            <p:cNvSpPr txBox="1"/>
            <p:nvPr/>
          </p:nvSpPr>
          <p:spPr>
            <a:xfrm>
              <a:off x="4359828" y="4071212"/>
              <a:ext cx="4883395" cy="1158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2075" indent="-92075">
                <a:lnSpc>
                  <a:spcPct val="130000"/>
                </a:lnSpc>
                <a:buFont typeface="Arial"/>
                <a:buChar char="•"/>
              </a:pPr>
              <a:endParaRPr lang="en-US" dirty="0" smtClean="0"/>
            </a:p>
            <a:p>
              <a:pPr marL="92075" indent="-92075">
                <a:lnSpc>
                  <a:spcPct val="130000"/>
                </a:lnSpc>
                <a:buFont typeface="Arial"/>
                <a:buChar char="•"/>
              </a:pPr>
              <a:r>
                <a:rPr lang="en-US" dirty="0" smtClean="0"/>
                <a:t> Displays Curie paramagnetism</a:t>
              </a:r>
            </a:p>
            <a:p>
              <a:pPr>
                <a:lnSpc>
                  <a:spcPct val="130000"/>
                </a:lnSpc>
              </a:pPr>
              <a:r>
                <a:rPr lang="en-US" dirty="0" smtClean="0"/>
                <a:t> (                           )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0690" y="4952128"/>
              <a:ext cx="1331550" cy="249256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117228" y="5450696"/>
            <a:ext cx="3966310" cy="1001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indent="-92075">
              <a:lnSpc>
                <a:spcPct val="110000"/>
              </a:lnSpc>
              <a:buFont typeface="Arial"/>
              <a:buChar char="•"/>
            </a:pPr>
            <a:r>
              <a:rPr lang="en-US" dirty="0"/>
              <a:t> Signal used as calibration constant for the  measurement of the number of P donor states in Si NCs</a:t>
            </a:r>
          </a:p>
        </p:txBody>
      </p:sp>
      <p:pic>
        <p:nvPicPr>
          <p:cNvPr id="31" name="Picture 30" descr="coupled donor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405" y="1628040"/>
            <a:ext cx="3902296" cy="339862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882404" y="816035"/>
            <a:ext cx="4102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High microwave power EPR spectra</a:t>
            </a:r>
          </a:p>
          <a:p>
            <a:r>
              <a:rPr lang="en-US" sz="2000" b="1" dirty="0" smtClean="0"/>
              <a:t>of P doped Si NCs:</a:t>
            </a:r>
            <a:endParaRPr lang="en-US" sz="2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776569" y="5863191"/>
            <a:ext cx="40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Broad absorption band – saturated signal from Si-dbs 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6507084" y="3953213"/>
            <a:ext cx="1003475" cy="519681"/>
            <a:chOff x="6507084" y="3972751"/>
            <a:chExt cx="1003475" cy="519681"/>
          </a:xfrm>
        </p:grpSpPr>
        <p:cxnSp>
          <p:nvCxnSpPr>
            <p:cNvPr id="37" name="Straight Arrow Connector 36"/>
            <p:cNvCxnSpPr/>
            <p:nvPr/>
          </p:nvCxnSpPr>
          <p:spPr>
            <a:xfrm flipH="1" flipV="1">
              <a:off x="6920303" y="3972751"/>
              <a:ext cx="5826" cy="274129"/>
            </a:xfrm>
            <a:prstGeom prst="straightConnector1">
              <a:avLst/>
            </a:prstGeom>
            <a:ln w="38100" cmpd="sng">
              <a:solidFill>
                <a:srgbClr val="4B89D0"/>
              </a:solidFill>
              <a:tailEnd type="triangle"/>
            </a:ln>
            <a:effec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507084" y="4123100"/>
              <a:ext cx="1003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4B89D0"/>
                  </a:solidFill>
                </a:rPr>
                <a:t>g</a:t>
              </a:r>
              <a:r>
                <a:rPr lang="en-US" i="1" dirty="0" smtClean="0">
                  <a:solidFill>
                    <a:srgbClr val="4B89D0"/>
                  </a:solidFill>
                </a:rPr>
                <a:t>=</a:t>
              </a:r>
              <a:r>
                <a:rPr lang="en-US" dirty="0" smtClean="0">
                  <a:solidFill>
                    <a:srgbClr val="4B89D0"/>
                  </a:solidFill>
                </a:rPr>
                <a:t>1.998</a:t>
              </a:r>
              <a:endParaRPr lang="en-US" i="1" dirty="0">
                <a:solidFill>
                  <a:srgbClr val="4B89D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9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908" y="4211269"/>
            <a:ext cx="3659976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2075" indent="-92075">
              <a:lnSpc>
                <a:spcPct val="130000"/>
              </a:lnSpc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Signal due to surface defects in NCs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791226" y="5178509"/>
            <a:ext cx="426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B89D0"/>
                </a:solidFill>
              </a:rPr>
              <a:t>Resonance at </a:t>
            </a:r>
            <a:r>
              <a:rPr lang="en-US" i="1" dirty="0" smtClean="0">
                <a:solidFill>
                  <a:srgbClr val="4B89D0"/>
                </a:solidFill>
              </a:rPr>
              <a:t>g</a:t>
            </a:r>
            <a:r>
              <a:rPr lang="en-US" dirty="0" smtClean="0">
                <a:solidFill>
                  <a:srgbClr val="4B89D0"/>
                </a:solidFill>
              </a:rPr>
              <a:t>=1.998</a:t>
            </a:r>
          </a:p>
          <a:p>
            <a:pPr marL="360363" lvl="1" indent="-85725">
              <a:buFont typeface="Arial"/>
              <a:buChar char="•"/>
            </a:pPr>
            <a:r>
              <a:rPr lang="en-US" dirty="0" smtClean="0">
                <a:solidFill>
                  <a:srgbClr val="4B89D0"/>
                </a:solidFill>
              </a:rPr>
              <a:t> Asymmetric at low </a:t>
            </a:r>
            <a:r>
              <a:rPr lang="en-US" i="1" dirty="0" smtClean="0">
                <a:solidFill>
                  <a:srgbClr val="4B89D0"/>
                </a:solidFill>
              </a:rPr>
              <a:t>T</a:t>
            </a:r>
            <a:endParaRPr lang="en-US" i="1" dirty="0">
              <a:solidFill>
                <a:srgbClr val="4B89D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4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Donors in NCs: </a:t>
            </a:r>
            <a:r>
              <a:rPr lang="en-US" i="1" dirty="0" smtClean="0"/>
              <a:t>Q</a:t>
            </a:r>
            <a:r>
              <a:rPr lang="en-US" dirty="0" smtClean="0"/>
              <a:t>-band EPR spectroscopy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82404" y="816035"/>
            <a:ext cx="4102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High microwave power EPR spectra</a:t>
            </a:r>
          </a:p>
          <a:p>
            <a:r>
              <a:rPr lang="en-US" sz="2000" b="1" dirty="0" smtClean="0"/>
              <a:t>of P doped Si NCs:</a:t>
            </a:r>
            <a:endParaRPr lang="en-US" sz="2000" b="1" dirty="0"/>
          </a:p>
        </p:txBody>
      </p:sp>
      <p:sp>
        <p:nvSpPr>
          <p:cNvPr id="35" name="Rectangle 34"/>
          <p:cNvSpPr/>
          <p:nvPr/>
        </p:nvSpPr>
        <p:spPr>
          <a:xfrm>
            <a:off x="267729" y="4245195"/>
            <a:ext cx="39482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At </a:t>
            </a:r>
            <a:r>
              <a:rPr lang="en-US" dirty="0"/>
              <a:t>low </a:t>
            </a:r>
            <a:r>
              <a:rPr lang="en-US" i="1" dirty="0" smtClean="0"/>
              <a:t>T,</a:t>
            </a:r>
            <a:r>
              <a:rPr lang="en-US" dirty="0" smtClean="0"/>
              <a:t> signal due to dimers </a:t>
            </a:r>
            <a:r>
              <a:rPr lang="en-US" dirty="0"/>
              <a:t>deviates from Curie paramagnetism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1408" y="5372156"/>
            <a:ext cx="4102278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Density of detected donor electrons decreases with</a:t>
            </a:r>
            <a:r>
              <a:rPr lang="en-US" b="1" i="1" dirty="0" smtClean="0">
                <a:solidFill>
                  <a:srgbClr val="000000"/>
                </a:solidFill>
              </a:rPr>
              <a:t> T</a:t>
            </a:r>
            <a:endParaRPr lang="en-US" b="1" i="1" dirty="0">
              <a:solidFill>
                <a:srgbClr val="000000"/>
              </a:solidFill>
            </a:endParaRPr>
          </a:p>
        </p:txBody>
      </p:sp>
      <p:sp>
        <p:nvSpPr>
          <p:cNvPr id="38" name="Down Arrow 37"/>
          <p:cNvSpPr/>
          <p:nvPr/>
        </p:nvSpPr>
        <p:spPr>
          <a:xfrm>
            <a:off x="1990656" y="4891526"/>
            <a:ext cx="312930" cy="36467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882405" y="1628040"/>
            <a:ext cx="3902296" cy="3398624"/>
            <a:chOff x="4882405" y="1628040"/>
            <a:chExt cx="3902296" cy="3398624"/>
          </a:xfrm>
        </p:grpSpPr>
        <p:pic>
          <p:nvPicPr>
            <p:cNvPr id="45" name="Picture 44" descr="coupled donor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405" y="1628040"/>
              <a:ext cx="3902296" cy="339862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507084" y="3953213"/>
              <a:ext cx="1003475" cy="519681"/>
              <a:chOff x="6507084" y="3972751"/>
              <a:chExt cx="1003475" cy="519681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 flipH="1" flipV="1">
                <a:off x="6920303" y="3972751"/>
                <a:ext cx="5826" cy="274129"/>
              </a:xfrm>
              <a:prstGeom prst="straightConnector1">
                <a:avLst/>
              </a:prstGeom>
              <a:ln w="38100" cmpd="sng">
                <a:solidFill>
                  <a:srgbClr val="4B89D0"/>
                </a:solidFill>
                <a:tailEnd type="triangle"/>
              </a:ln>
              <a:effec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6507084" y="4123100"/>
                <a:ext cx="1003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4B89D0"/>
                    </a:solidFill>
                  </a:rPr>
                  <a:t>g</a:t>
                </a:r>
                <a:r>
                  <a:rPr lang="en-US" i="1" dirty="0" smtClean="0">
                    <a:solidFill>
                      <a:srgbClr val="4B89D0"/>
                    </a:solidFill>
                  </a:rPr>
                  <a:t>=</a:t>
                </a:r>
                <a:r>
                  <a:rPr lang="en-US" dirty="0" smtClean="0">
                    <a:solidFill>
                      <a:srgbClr val="4B89D0"/>
                    </a:solidFill>
                  </a:rPr>
                  <a:t>1.998</a:t>
                </a:r>
                <a:endParaRPr lang="en-US" i="1" dirty="0">
                  <a:solidFill>
                    <a:srgbClr val="4B89D0"/>
                  </a:solidFill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4776569" y="5863191"/>
            <a:ext cx="40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Broad absorption band – saturated signal from Si-dbs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10/16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91226" y="5178509"/>
            <a:ext cx="426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B89D0"/>
                </a:solidFill>
              </a:rPr>
              <a:t>Resonance at </a:t>
            </a:r>
            <a:r>
              <a:rPr lang="en-US" i="1" dirty="0" smtClean="0">
                <a:solidFill>
                  <a:srgbClr val="4B89D0"/>
                </a:solidFill>
              </a:rPr>
              <a:t>g</a:t>
            </a:r>
            <a:r>
              <a:rPr lang="en-US" dirty="0" smtClean="0">
                <a:solidFill>
                  <a:srgbClr val="4B89D0"/>
                </a:solidFill>
              </a:rPr>
              <a:t>=1.998</a:t>
            </a:r>
          </a:p>
          <a:p>
            <a:pPr marL="360363" lvl="1" indent="-85725">
              <a:buFont typeface="Arial"/>
              <a:buChar char="•"/>
            </a:pPr>
            <a:r>
              <a:rPr lang="en-US" dirty="0" smtClean="0">
                <a:solidFill>
                  <a:srgbClr val="4B89D0"/>
                </a:solidFill>
              </a:rPr>
              <a:t> Asymmetric at low </a:t>
            </a:r>
            <a:r>
              <a:rPr lang="en-US" i="1" dirty="0" smtClean="0">
                <a:solidFill>
                  <a:srgbClr val="4B89D0"/>
                </a:solidFill>
              </a:rPr>
              <a:t>T</a:t>
            </a:r>
            <a:endParaRPr lang="en-US" i="1" dirty="0">
              <a:solidFill>
                <a:srgbClr val="4B89D0"/>
              </a:solidFill>
            </a:endParaRPr>
          </a:p>
        </p:txBody>
      </p:sp>
      <p:pic>
        <p:nvPicPr>
          <p:cNvPr id="19" name="Picture 18" descr="[e-]_PPT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3575" r="2351" b="3189"/>
          <a:stretch/>
        </p:blipFill>
        <p:spPr>
          <a:xfrm>
            <a:off x="95249" y="1700735"/>
            <a:ext cx="4000501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46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Donors in NCs: </a:t>
            </a:r>
            <a:r>
              <a:rPr lang="en-US" i="1" dirty="0" smtClean="0"/>
              <a:t>Q</a:t>
            </a:r>
            <a:r>
              <a:rPr lang="en-US" dirty="0" smtClean="0"/>
              <a:t>-band EPR spectroscopy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82404" y="816035"/>
            <a:ext cx="41023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High microwave power EPR spectra</a:t>
            </a:r>
          </a:p>
          <a:p>
            <a:r>
              <a:rPr lang="en-US" sz="2000" b="1" dirty="0" smtClean="0"/>
              <a:t>of P doped Si NCs:</a:t>
            </a:r>
            <a:endParaRPr lang="en-US" sz="2000" b="1" dirty="0"/>
          </a:p>
        </p:txBody>
      </p:sp>
      <p:pic>
        <p:nvPicPr>
          <p:cNvPr id="37" name="Picture 36" descr="[e-]_PPT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" t="3575" r="2351" b="3189"/>
          <a:stretch/>
        </p:blipFill>
        <p:spPr>
          <a:xfrm>
            <a:off x="95249" y="1700735"/>
            <a:ext cx="4000501" cy="2286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882405" y="1628040"/>
            <a:ext cx="3902296" cy="3398624"/>
            <a:chOff x="4882405" y="1628040"/>
            <a:chExt cx="3902296" cy="3398624"/>
          </a:xfrm>
        </p:grpSpPr>
        <p:pic>
          <p:nvPicPr>
            <p:cNvPr id="45" name="Picture 44" descr="coupled donor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405" y="1628040"/>
              <a:ext cx="3902296" cy="339862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6507084" y="3953213"/>
              <a:ext cx="1003475" cy="519681"/>
              <a:chOff x="6507084" y="3972751"/>
              <a:chExt cx="1003475" cy="519681"/>
            </a:xfrm>
          </p:grpSpPr>
          <p:cxnSp>
            <p:nvCxnSpPr>
              <p:cNvPr id="40" name="Straight Arrow Connector 39"/>
              <p:cNvCxnSpPr/>
              <p:nvPr/>
            </p:nvCxnSpPr>
            <p:spPr>
              <a:xfrm flipH="1" flipV="1">
                <a:off x="6920303" y="3972751"/>
                <a:ext cx="5826" cy="274129"/>
              </a:xfrm>
              <a:prstGeom prst="straightConnector1">
                <a:avLst/>
              </a:prstGeom>
              <a:ln w="38100" cmpd="sng">
                <a:solidFill>
                  <a:srgbClr val="4B89D0"/>
                </a:solidFill>
                <a:tailEnd type="triangle"/>
              </a:ln>
              <a:effec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6507084" y="4123100"/>
                <a:ext cx="1003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4B89D0"/>
                    </a:solidFill>
                  </a:rPr>
                  <a:t>g</a:t>
                </a:r>
                <a:r>
                  <a:rPr lang="en-US" i="1" dirty="0" smtClean="0">
                    <a:solidFill>
                      <a:srgbClr val="4B89D0"/>
                    </a:solidFill>
                  </a:rPr>
                  <a:t>=</a:t>
                </a:r>
                <a:r>
                  <a:rPr lang="en-US" dirty="0" smtClean="0">
                    <a:solidFill>
                      <a:srgbClr val="4B89D0"/>
                    </a:solidFill>
                  </a:rPr>
                  <a:t>1.998</a:t>
                </a:r>
                <a:endParaRPr lang="en-US" i="1" dirty="0">
                  <a:solidFill>
                    <a:srgbClr val="4B89D0"/>
                  </a:solidFill>
                </a:endParaRPr>
              </a:p>
            </p:txBody>
          </p:sp>
        </p:grpSp>
      </p:grpSp>
      <p:sp>
        <p:nvSpPr>
          <p:cNvPr id="46" name="TextBox 45"/>
          <p:cNvSpPr txBox="1"/>
          <p:nvPr/>
        </p:nvSpPr>
        <p:spPr>
          <a:xfrm>
            <a:off x="4776569" y="5863191"/>
            <a:ext cx="408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Broad absorption band – saturated signal from Si-dbs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91226" y="5178509"/>
            <a:ext cx="42615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4B89D0"/>
                </a:solidFill>
              </a:rPr>
              <a:t>Resonance at </a:t>
            </a:r>
            <a:r>
              <a:rPr lang="en-US" i="1" dirty="0" smtClean="0">
                <a:solidFill>
                  <a:srgbClr val="4B89D0"/>
                </a:solidFill>
              </a:rPr>
              <a:t>g</a:t>
            </a:r>
            <a:r>
              <a:rPr lang="en-US" dirty="0" smtClean="0">
                <a:solidFill>
                  <a:srgbClr val="4B89D0"/>
                </a:solidFill>
              </a:rPr>
              <a:t>=1.998</a:t>
            </a:r>
          </a:p>
          <a:p>
            <a:pPr marL="360363" lvl="1" indent="-85725">
              <a:buFont typeface="Arial"/>
              <a:buChar char="•"/>
            </a:pPr>
            <a:r>
              <a:rPr lang="en-US" dirty="0" smtClean="0">
                <a:solidFill>
                  <a:srgbClr val="4B89D0"/>
                </a:solidFill>
              </a:rPr>
              <a:t> Asymmetric at low </a:t>
            </a:r>
            <a:r>
              <a:rPr lang="en-US" i="1" dirty="0" smtClean="0">
                <a:solidFill>
                  <a:srgbClr val="4B89D0"/>
                </a:solidFill>
              </a:rPr>
              <a:t>T</a:t>
            </a:r>
            <a:endParaRPr lang="en-US" i="1" dirty="0">
              <a:solidFill>
                <a:srgbClr val="4B89D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500" y="5268136"/>
            <a:ext cx="4253833" cy="1015663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6"/>
                </a:solidFill>
              </a:rPr>
              <a:t>To understand these spectra, we must unravel the electronic structure of dimers in NCs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10/16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500" y="4170511"/>
            <a:ext cx="4253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As we have seen before from our statistical analysis, donors in our NCs are present mostly as </a:t>
            </a:r>
            <a:r>
              <a:rPr lang="en-US" u="sng" dirty="0" smtClean="0"/>
              <a:t>isolated donors</a:t>
            </a:r>
            <a:r>
              <a:rPr lang="en-US" dirty="0" smtClean="0"/>
              <a:t> and </a:t>
            </a:r>
            <a:r>
              <a:rPr lang="en-US" u="sng" dirty="0" smtClean="0"/>
              <a:t>donor dimers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404701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517003" y="2962921"/>
            <a:ext cx="9748829" cy="145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2F2F2"/>
                </a:solidFill>
              </a:rPr>
              <a:t>Signal from surface defects, which  displays Curie paramagnetism (                 ) </a:t>
            </a:r>
          </a:p>
          <a:p>
            <a:pPr marL="176213" indent="-176213" algn="just">
              <a:lnSpc>
                <a:spcPct val="15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F2F2F2"/>
                </a:solidFill>
              </a:rPr>
              <a:t>At low </a:t>
            </a:r>
            <a:r>
              <a:rPr lang="en-US" sz="2000" i="1" dirty="0" smtClean="0">
                <a:solidFill>
                  <a:srgbClr val="F2F2F2"/>
                </a:solidFill>
              </a:rPr>
              <a:t>T</a:t>
            </a:r>
            <a:r>
              <a:rPr lang="en-US" sz="2000" dirty="0" smtClean="0">
                <a:solidFill>
                  <a:srgbClr val="F2F2F2"/>
                </a:solidFill>
              </a:rPr>
              <a:t>, signal at </a:t>
            </a:r>
            <a:r>
              <a:rPr lang="en-US" sz="2000" i="1" dirty="0">
                <a:solidFill>
                  <a:srgbClr val="F2F2F2"/>
                </a:solidFill>
              </a:rPr>
              <a:t>g</a:t>
            </a:r>
            <a:r>
              <a:rPr lang="en-US" sz="2000" dirty="0">
                <a:solidFill>
                  <a:srgbClr val="F2F2F2"/>
                </a:solidFill>
              </a:rPr>
              <a:t>=</a:t>
            </a:r>
            <a:r>
              <a:rPr lang="en-US" sz="2000" dirty="0" smtClean="0">
                <a:solidFill>
                  <a:srgbClr val="F2F2F2"/>
                </a:solidFill>
              </a:rPr>
              <a:t>1.998 due to exchange coupled dimers deviates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F2F2F2"/>
                </a:solidFill>
              </a:rPr>
              <a:t>from</a:t>
            </a:r>
            <a:endParaRPr lang="en-US" sz="2000" dirty="0">
              <a:solidFill>
                <a:srgbClr val="F2F2F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11/16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6014" y="4426629"/>
            <a:ext cx="8687486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/>
              <a:t>Theoretical framework for exchange coupled dimers in NCs</a:t>
            </a:r>
          </a:p>
          <a:p>
            <a:pPr marL="176213" indent="-176213">
              <a:lnSpc>
                <a:spcPct val="120000"/>
              </a:lnSpc>
              <a:buFont typeface="Arial"/>
              <a:buChar char="•"/>
            </a:pPr>
            <a:endParaRPr lang="en-US" sz="500" dirty="0" smtClean="0"/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Prediction of EPR spectra from electronic structure of single donor electrons and dimers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Prediction of the variation of the EPR signal due to dimers in P doped Si NCS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266016" y="6229731"/>
            <a:ext cx="162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2000" b="1" dirty="0" smtClean="0">
                <a:solidFill>
                  <a:srgbClr val="F2F2F2"/>
                </a:solidFill>
              </a:rPr>
              <a:t>Conclusions</a:t>
            </a:r>
            <a:endParaRPr lang="en-US" sz="2000" b="1" dirty="0">
              <a:solidFill>
                <a:srgbClr val="F2F2F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5321" y="3175308"/>
            <a:ext cx="918631" cy="23869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550" y="4085944"/>
            <a:ext cx="918631" cy="23869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66016" y="1006922"/>
            <a:ext cx="8238153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F2F2F2"/>
                </a:solidFill>
              </a:rPr>
              <a:t>Synthesis and basic properties of P doped Si NCs ensembles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>
                <a:solidFill>
                  <a:srgbClr val="F2F2F2"/>
                </a:solidFill>
              </a:rPr>
              <a:t>Characteristics of our P doped Si NCs ensemble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>
                <a:solidFill>
                  <a:srgbClr val="F2F2F2"/>
                </a:solidFill>
              </a:rPr>
              <a:t>Only NCs with single donor electrons or dimers are statistically relevant</a:t>
            </a:r>
            <a:endParaRPr lang="en-US" sz="2000" dirty="0">
              <a:solidFill>
                <a:srgbClr val="F2F2F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6016" y="6229731"/>
            <a:ext cx="162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2000" b="1" dirty="0" smtClean="0"/>
              <a:t>Conclusions</a:t>
            </a:r>
            <a:endParaRPr lang="en-US" sz="2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83656" y="2280154"/>
            <a:ext cx="8881511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>
                <a:solidFill>
                  <a:srgbClr val="F2F2F2"/>
                </a:solidFill>
              </a:rPr>
              <a:t>Probing P</a:t>
            </a:r>
            <a:r>
              <a:rPr lang="en-US" sz="2000" b="1" dirty="0">
                <a:solidFill>
                  <a:srgbClr val="F2F2F2"/>
                </a:solidFill>
              </a:rPr>
              <a:t> </a:t>
            </a:r>
            <a:r>
              <a:rPr lang="en-US" sz="2000" b="1" dirty="0" smtClean="0">
                <a:solidFill>
                  <a:srgbClr val="F2F2F2"/>
                </a:solidFill>
              </a:rPr>
              <a:t>doping of Si NCs via low-temperature </a:t>
            </a:r>
            <a:r>
              <a:rPr lang="en-US" sz="2000" b="1" i="1" dirty="0" smtClean="0">
                <a:solidFill>
                  <a:srgbClr val="F2F2F2"/>
                </a:solidFill>
              </a:rPr>
              <a:t>Q</a:t>
            </a:r>
            <a:r>
              <a:rPr lang="en-US" sz="2000" b="1" dirty="0" smtClean="0">
                <a:solidFill>
                  <a:srgbClr val="F2F2F2"/>
                </a:solidFill>
              </a:rPr>
              <a:t>-band electron paramagnetic resonance (EPR) spectroscopy</a:t>
            </a:r>
          </a:p>
        </p:txBody>
      </p:sp>
    </p:spTree>
    <p:extLst>
      <p:ext uri="{BB962C8B-B14F-4D97-AF65-F5344CB8AC3E}">
        <p14:creationId xmlns:p14="http://schemas.microsoft.com/office/powerpoint/2010/main" val="41716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012320" y="4429539"/>
            <a:ext cx="7047618" cy="2088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Donors in NCs: </a:t>
            </a:r>
            <a:r>
              <a:rPr lang="en-US" dirty="0"/>
              <a:t>theoretical framework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0191" y="848172"/>
            <a:ext cx="16964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Single donors</a:t>
            </a:r>
            <a:endParaRPr lang="en-US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901" y="1790282"/>
            <a:ext cx="2756485" cy="23462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2579" y="2683599"/>
            <a:ext cx="5807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EPR signal: </a:t>
            </a:r>
            <a:r>
              <a:rPr lang="en-US" dirty="0">
                <a:solidFill>
                  <a:srgbClr val="008000"/>
                </a:solidFill>
              </a:rPr>
              <a:t>(</a:t>
            </a:r>
            <a:r>
              <a:rPr lang="en-US" i="1" dirty="0" smtClean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) and (</a:t>
            </a:r>
            <a:r>
              <a:rPr lang="en-US" i="1" dirty="0" smtClean="0">
                <a:solidFill>
                  <a:srgbClr val="008000"/>
                </a:solidFill>
              </a:rPr>
              <a:t>b</a:t>
            </a:r>
            <a:r>
              <a:rPr lang="en-US" dirty="0" smtClean="0">
                <a:solidFill>
                  <a:srgbClr val="008000"/>
                </a:solidFill>
              </a:rPr>
              <a:t>) –  doublet with hyperfine splitting </a:t>
            </a:r>
            <a:r>
              <a:rPr lang="en-US" i="1" dirty="0" smtClean="0">
                <a:solidFill>
                  <a:srgbClr val="008000"/>
                </a:solidFill>
              </a:rPr>
              <a:t>A</a:t>
            </a:r>
            <a:r>
              <a:rPr lang="en-US" baseline="-25000" dirty="0" smtClean="0">
                <a:solidFill>
                  <a:srgbClr val="008000"/>
                </a:solidFill>
              </a:rPr>
              <a:t>NC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0661" y="1525935"/>
            <a:ext cx="3024414" cy="31534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803948" y="2083192"/>
            <a:ext cx="15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Zeeman effect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466916" y="2076719"/>
            <a:ext cx="221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Hyperfine interaction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513659" y="4000291"/>
            <a:ext cx="349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Absent in measured spectra! Why: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6507" y="3178611"/>
            <a:ext cx="2409371" cy="657101"/>
          </a:xfrm>
          <a:prstGeom prst="rect">
            <a:avLst/>
          </a:prstGeom>
        </p:spPr>
      </p:pic>
      <p:sp>
        <p:nvSpPr>
          <p:cNvPr id="29" name="Left Brace 28"/>
          <p:cNvSpPr/>
          <p:nvPr/>
        </p:nvSpPr>
        <p:spPr>
          <a:xfrm rot="16200000">
            <a:off x="2590895" y="1421649"/>
            <a:ext cx="203922" cy="1076406"/>
          </a:xfrm>
          <a:prstGeom prst="leftBrace">
            <a:avLst/>
          </a:prstGeom>
          <a:ln w="381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 Brace 29"/>
          <p:cNvSpPr/>
          <p:nvPr/>
        </p:nvSpPr>
        <p:spPr>
          <a:xfrm rot="16200000">
            <a:off x="4024911" y="1426846"/>
            <a:ext cx="203922" cy="1076406"/>
          </a:xfrm>
          <a:prstGeom prst="leftBrace">
            <a:avLst/>
          </a:prstGeom>
          <a:ln w="381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160489" y="6069396"/>
            <a:ext cx="702871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  <a:r>
              <a:rPr lang="en-US" b="1" dirty="0" smtClean="0"/>
              <a:t>roadening and quenching of single donor signal in conventional EPR</a:t>
            </a:r>
            <a:endParaRPr lang="en-US" b="1" dirty="0"/>
          </a:p>
        </p:txBody>
      </p:sp>
      <p:sp>
        <p:nvSpPr>
          <p:cNvPr id="31" name="Down Arrow 30"/>
          <p:cNvSpPr/>
          <p:nvPr/>
        </p:nvSpPr>
        <p:spPr>
          <a:xfrm>
            <a:off x="4278346" y="5554135"/>
            <a:ext cx="588233" cy="540000"/>
          </a:xfrm>
          <a:prstGeom prst="down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12/16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970410" y="4495238"/>
            <a:ext cx="6153057" cy="1006477"/>
            <a:chOff x="1970410" y="4495238"/>
            <a:chExt cx="6153057" cy="1006477"/>
          </a:xfrm>
        </p:grpSpPr>
        <p:sp>
          <p:nvSpPr>
            <p:cNvPr id="6" name="TextBox 5"/>
            <p:cNvSpPr txBox="1"/>
            <p:nvPr/>
          </p:nvSpPr>
          <p:spPr>
            <a:xfrm>
              <a:off x="1970410" y="5016967"/>
              <a:ext cx="5200763" cy="4847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b="1" dirty="0" smtClean="0"/>
                <a:t>Our P doped Si NCs show lognormal size distribution</a:t>
              </a:r>
              <a:endParaRPr lang="en-US" b="1" dirty="0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68905" y="4550816"/>
              <a:ext cx="1294287" cy="29204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690267" y="4830704"/>
              <a:ext cx="4433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00BA50"/>
                  </a:solidFill>
                </a:rPr>
                <a:t>R. N. Pereira, A. R. </a:t>
              </a:r>
              <a:r>
                <a:rPr lang="en-US" sz="1200" dirty="0" err="1" smtClean="0">
                  <a:solidFill>
                    <a:srgbClr val="00BA50"/>
                  </a:solidFill>
                </a:rPr>
                <a:t>Stegner</a:t>
              </a:r>
              <a:r>
                <a:rPr lang="en-US" sz="1200" dirty="0" smtClean="0">
                  <a:solidFill>
                    <a:srgbClr val="00BA50"/>
                  </a:solidFill>
                </a:rPr>
                <a:t> </a:t>
              </a:r>
              <a:r>
                <a:rPr lang="en-US" sz="1200" i="1" dirty="0" smtClean="0">
                  <a:solidFill>
                    <a:srgbClr val="00BA50"/>
                  </a:solidFill>
                </a:rPr>
                <a:t>et al.</a:t>
              </a:r>
              <a:r>
                <a:rPr lang="en-US" sz="1200" dirty="0" smtClean="0">
                  <a:solidFill>
                    <a:srgbClr val="00BA50"/>
                  </a:solidFill>
                </a:rPr>
                <a:t>, Phys. Rev. B, 79, 161304 (R) (2009)</a:t>
              </a:r>
              <a:endParaRPr lang="en-US" sz="1200" dirty="0">
                <a:solidFill>
                  <a:srgbClr val="00BA5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987343" y="4495238"/>
              <a:ext cx="22810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i="1" dirty="0"/>
                <a:t>A</a:t>
              </a:r>
              <a:r>
                <a:rPr lang="en-US" b="1" baseline="-25000" dirty="0"/>
                <a:t>NC</a:t>
              </a:r>
              <a:r>
                <a:rPr lang="en-US" b="1" dirty="0"/>
                <a:t> is size dependent: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022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Donors in NCs: </a:t>
            </a:r>
            <a:r>
              <a:rPr lang="en-US" dirty="0"/>
              <a:t>theoretical framework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191" y="833816"/>
            <a:ext cx="1685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Donor dimers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456" y="1424197"/>
            <a:ext cx="2670569" cy="4798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54" y="1522001"/>
            <a:ext cx="6110921" cy="3101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43858" y="2083192"/>
            <a:ext cx="15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Zeeman effect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41158" y="2098098"/>
            <a:ext cx="2210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Hyperfine interaction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278276" y="2098098"/>
            <a:ext cx="11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Exchange</a:t>
            </a:r>
          </a:p>
          <a:p>
            <a:pPr algn="ctr"/>
            <a:r>
              <a:rPr lang="en-US" dirty="0" smtClean="0"/>
              <a:t>coupling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8454" y="3030512"/>
            <a:ext cx="516038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180975" indent="-180975">
              <a:buFont typeface="Arial"/>
              <a:buChar char="•"/>
            </a:pPr>
            <a:r>
              <a:rPr lang="en-US" dirty="0" smtClean="0"/>
              <a:t>Singlet (</a:t>
            </a:r>
            <a:r>
              <a:rPr lang="en-US" i="1" dirty="0" smtClean="0"/>
              <a:t>S</a:t>
            </a:r>
            <a:r>
              <a:rPr lang="en-US" dirty="0" smtClean="0"/>
              <a:t>=</a:t>
            </a:r>
            <a:r>
              <a:rPr lang="en-US" dirty="0" smtClean="0">
                <a:latin typeface="+mj-lt"/>
              </a:rPr>
              <a:t>0</a:t>
            </a:r>
            <a:r>
              <a:rPr lang="en-US" dirty="0" smtClean="0"/>
              <a:t>) and triplet (</a:t>
            </a:r>
            <a:r>
              <a:rPr lang="en-US" i="1" dirty="0" smtClean="0"/>
              <a:t>S</a:t>
            </a:r>
            <a:r>
              <a:rPr lang="en-US" dirty="0" smtClean="0"/>
              <a:t>=1) states separated by </a:t>
            </a:r>
            <a:r>
              <a:rPr lang="en-US" i="1" dirty="0" smtClean="0"/>
              <a:t>J</a:t>
            </a:r>
            <a:endParaRPr lang="en-US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8457" y="3939490"/>
            <a:ext cx="4519186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180975" indent="-180975">
              <a:buFont typeface="Arial"/>
              <a:buChar char="•"/>
            </a:pPr>
            <a:r>
              <a:rPr lang="en-US" dirty="0" smtClean="0"/>
              <a:t>Only dimers in triplet states are EPR-active</a:t>
            </a:r>
          </a:p>
          <a:p>
            <a:r>
              <a:rPr lang="en-US" dirty="0" smtClean="0"/>
              <a:t>(these states are thermally populated)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128455" y="4890586"/>
            <a:ext cx="6116962" cy="1374984"/>
            <a:chOff x="128455" y="4531935"/>
            <a:chExt cx="6116962" cy="1374984"/>
          </a:xfrm>
          <a:solidFill>
            <a:srgbClr val="FFFFFF"/>
          </a:solidFill>
        </p:grpSpPr>
        <p:sp>
          <p:nvSpPr>
            <p:cNvPr id="12" name="TextBox 11"/>
            <p:cNvSpPr txBox="1"/>
            <p:nvPr/>
          </p:nvSpPr>
          <p:spPr>
            <a:xfrm>
              <a:off x="128455" y="4531935"/>
              <a:ext cx="5942652" cy="126957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180975" indent="-180975">
                <a:lnSpc>
                  <a:spcPct val="200000"/>
                </a:lnSpc>
                <a:buFont typeface="Arial"/>
                <a:buChar char="•"/>
              </a:pPr>
              <a:r>
                <a:rPr lang="en-US" dirty="0" smtClean="0"/>
                <a:t>EPR signal: </a:t>
              </a:r>
              <a:r>
                <a:rPr lang="en-US" dirty="0">
                  <a:solidFill>
                    <a:srgbClr val="008000"/>
                  </a:solidFill>
                </a:rPr>
                <a:t>(</a:t>
              </a:r>
              <a:r>
                <a:rPr lang="en-US" i="1" dirty="0" smtClean="0">
                  <a:solidFill>
                    <a:srgbClr val="008000"/>
                  </a:solidFill>
                </a:rPr>
                <a:t>a</a:t>
              </a:r>
              <a:r>
                <a:rPr lang="en-US" dirty="0" smtClean="0">
                  <a:solidFill>
                    <a:srgbClr val="008000"/>
                  </a:solidFill>
                </a:rPr>
                <a:t>) and (</a:t>
              </a:r>
              <a:r>
                <a:rPr lang="en-US" i="1" dirty="0" smtClean="0">
                  <a:solidFill>
                    <a:srgbClr val="008000"/>
                  </a:solidFill>
                </a:rPr>
                <a:t>b</a:t>
              </a:r>
              <a:r>
                <a:rPr lang="en-US" dirty="0" smtClean="0">
                  <a:solidFill>
                    <a:srgbClr val="008000"/>
                  </a:solidFill>
                </a:rPr>
                <a:t>) – hyperfine doublet separated by </a:t>
              </a:r>
              <a:r>
                <a:rPr lang="en-US" i="1" dirty="0" smtClean="0">
                  <a:solidFill>
                    <a:srgbClr val="008000"/>
                  </a:solidFill>
                </a:rPr>
                <a:t>A</a:t>
              </a:r>
              <a:r>
                <a:rPr lang="en-US" baseline="-25000" dirty="0" smtClean="0">
                  <a:solidFill>
                    <a:srgbClr val="008000"/>
                  </a:solidFill>
                </a:rPr>
                <a:t>NC</a:t>
              </a:r>
            </a:p>
            <a:p>
              <a:pPr>
                <a:lnSpc>
                  <a:spcPct val="250000"/>
                </a:lnSpc>
              </a:pPr>
              <a:r>
                <a:rPr lang="en-US" baseline="-25000" dirty="0"/>
                <a:t>	</a:t>
              </a:r>
              <a:r>
                <a:rPr lang="en-US" baseline="-25000" dirty="0" smtClean="0"/>
                <a:t>	    </a:t>
              </a:r>
              <a:r>
                <a:rPr lang="en-US" baseline="-25000" dirty="0" smtClean="0">
                  <a:solidFill>
                    <a:srgbClr val="3366FF"/>
                  </a:solidFill>
                </a:rPr>
                <a:t> </a:t>
              </a:r>
              <a:r>
                <a:rPr lang="en-US" baseline="-25000" dirty="0" smtClean="0">
                  <a:solidFill>
                    <a:srgbClr val="4B89D0"/>
                  </a:solidFill>
                </a:rPr>
                <a:t>  </a:t>
              </a:r>
              <a:r>
                <a:rPr lang="en-US" baseline="-25000" dirty="0">
                  <a:solidFill>
                    <a:srgbClr val="4B89D0"/>
                  </a:solidFill>
                </a:rPr>
                <a:t> </a:t>
              </a:r>
              <a:r>
                <a:rPr lang="en-US" baseline="-25000" dirty="0" smtClean="0">
                  <a:solidFill>
                    <a:srgbClr val="4B89D0"/>
                  </a:solidFill>
                </a:rPr>
                <a:t>  </a:t>
              </a:r>
              <a:r>
                <a:rPr lang="en-US" dirty="0" smtClean="0">
                  <a:solidFill>
                    <a:srgbClr val="4B89D0"/>
                  </a:solidFill>
                </a:rPr>
                <a:t>(</a:t>
              </a:r>
              <a:r>
                <a:rPr lang="en-US" i="1" dirty="0" smtClean="0">
                  <a:solidFill>
                    <a:srgbClr val="4B89D0"/>
                  </a:solidFill>
                </a:rPr>
                <a:t>c</a:t>
              </a:r>
              <a:r>
                <a:rPr lang="en-US" dirty="0" smtClean="0">
                  <a:solidFill>
                    <a:srgbClr val="4B89D0"/>
                  </a:solidFill>
                </a:rPr>
                <a:t>) and (</a:t>
              </a:r>
              <a:r>
                <a:rPr lang="en-US" i="1" dirty="0" smtClean="0">
                  <a:solidFill>
                    <a:srgbClr val="4B89D0"/>
                  </a:solidFill>
                </a:rPr>
                <a:t>d</a:t>
              </a:r>
              <a:r>
                <a:rPr lang="en-US" dirty="0" smtClean="0">
                  <a:solidFill>
                    <a:srgbClr val="4B89D0"/>
                  </a:solidFill>
                </a:rPr>
                <a:t>) – </a:t>
              </a:r>
              <a:endParaRPr lang="en-US" baseline="-25000" dirty="0" smtClean="0">
                <a:solidFill>
                  <a:srgbClr val="4B89D0"/>
                </a:solidFill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34227" y="5292539"/>
              <a:ext cx="3611190" cy="614380"/>
            </a:xfrm>
            <a:prstGeom prst="rect">
              <a:avLst/>
            </a:prstGeom>
            <a:grpFill/>
          </p:spPr>
        </p:pic>
      </p:grpSp>
      <p:sp>
        <p:nvSpPr>
          <p:cNvPr id="27" name="Left Brace 26"/>
          <p:cNvSpPr/>
          <p:nvPr/>
        </p:nvSpPr>
        <p:spPr>
          <a:xfrm rot="16200000">
            <a:off x="1403896" y="1110374"/>
            <a:ext cx="203922" cy="1705428"/>
          </a:xfrm>
          <a:prstGeom prst="leftBrace">
            <a:avLst/>
          </a:prstGeom>
          <a:ln w="381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/>
          <p:cNvSpPr/>
          <p:nvPr/>
        </p:nvSpPr>
        <p:spPr>
          <a:xfrm rot="16200000">
            <a:off x="3772261" y="770224"/>
            <a:ext cx="203922" cy="2385727"/>
          </a:xfrm>
          <a:prstGeom prst="leftBrace">
            <a:avLst/>
          </a:prstGeom>
          <a:ln w="381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 Brace 28"/>
          <p:cNvSpPr/>
          <p:nvPr/>
        </p:nvSpPr>
        <p:spPr>
          <a:xfrm rot="16200000">
            <a:off x="5724345" y="1531876"/>
            <a:ext cx="177346" cy="852714"/>
          </a:xfrm>
          <a:prstGeom prst="leftBrace">
            <a:avLst/>
          </a:prstGeom>
          <a:ln w="38100" cmpd="sng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13/16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11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Donors in NCs: </a:t>
            </a:r>
            <a:r>
              <a:rPr lang="en-US" dirty="0"/>
              <a:t>theoretical framework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191" y="833816"/>
            <a:ext cx="1685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Donor dimers</a:t>
            </a:r>
            <a:endParaRPr lang="en-US" sz="2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456" y="1424197"/>
            <a:ext cx="2670569" cy="47988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84665" y="4905324"/>
            <a:ext cx="6084000" cy="1512000"/>
            <a:chOff x="3370602" y="6436582"/>
            <a:chExt cx="5856248" cy="1512000"/>
          </a:xfrm>
          <a:solidFill>
            <a:srgbClr val="FFFFFF"/>
          </a:solidFill>
        </p:grpSpPr>
        <p:sp>
          <p:nvSpPr>
            <p:cNvPr id="15" name="TextBox 14"/>
            <p:cNvSpPr txBox="1"/>
            <p:nvPr/>
          </p:nvSpPr>
          <p:spPr>
            <a:xfrm>
              <a:off x="7807801" y="6436582"/>
              <a:ext cx="18466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370602" y="6436583"/>
              <a:ext cx="5856248" cy="1511999"/>
            </a:xfrm>
            <a:prstGeom prst="rect">
              <a:avLst/>
            </a:prstGeom>
            <a:grpFill/>
            <a:ln w="28575" cmpd="sng">
              <a:solidFill>
                <a:srgbClr val="E66C7D"/>
              </a:solidFill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tIns="140400" bIns="0" anchor="t">
              <a:spAutoFit/>
            </a:bodyPr>
            <a:lstStyle/>
            <a:p>
              <a:pPr marL="176213" indent="-176213">
                <a:buFont typeface="Arial"/>
                <a:buChar char="•"/>
              </a:pPr>
              <a:r>
                <a:rPr lang="en-US" dirty="0" smtClean="0">
                  <a:solidFill>
                    <a:srgbClr val="4B89D0"/>
                  </a:solidFill>
                  <a:sym typeface="Wingdings"/>
                </a:rPr>
                <a:t>For </a:t>
              </a:r>
              <a:r>
                <a:rPr lang="en-US" i="1" dirty="0">
                  <a:solidFill>
                    <a:srgbClr val="4B89D0"/>
                  </a:solidFill>
                  <a:sym typeface="Wingdings"/>
                </a:rPr>
                <a:t>J</a:t>
              </a:r>
              <a:r>
                <a:rPr lang="en-US" dirty="0">
                  <a:solidFill>
                    <a:srgbClr val="4B89D0"/>
                  </a:solidFill>
                  <a:sym typeface="Wingdings"/>
                </a:rPr>
                <a:t>&gt;&gt;</a:t>
              </a:r>
              <a:r>
                <a:rPr lang="en-US" i="1" dirty="0">
                  <a:solidFill>
                    <a:srgbClr val="4B89D0"/>
                  </a:solidFill>
                  <a:sym typeface="Wingdings"/>
                </a:rPr>
                <a:t>A</a:t>
              </a:r>
              <a:r>
                <a:rPr lang="en-US" baseline="-25000" dirty="0">
                  <a:solidFill>
                    <a:srgbClr val="4B89D0"/>
                  </a:solidFill>
                  <a:sym typeface="Wingdings"/>
                </a:rPr>
                <a:t>NC</a:t>
              </a:r>
              <a:r>
                <a:rPr lang="en-US" dirty="0">
                  <a:solidFill>
                    <a:srgbClr val="4B89D0"/>
                  </a:solidFill>
                  <a:sym typeface="Wingdings"/>
                </a:rPr>
                <a:t>, </a:t>
              </a:r>
              <a:r>
                <a:rPr lang="en-US" i="1" dirty="0">
                  <a:solidFill>
                    <a:srgbClr val="4B89D0"/>
                  </a:solidFill>
                  <a:sym typeface="Wingdings"/>
                </a:rPr>
                <a:t>c </a:t>
              </a:r>
              <a:r>
                <a:rPr lang="en-US" dirty="0">
                  <a:solidFill>
                    <a:srgbClr val="4B89D0"/>
                  </a:solidFill>
                  <a:sym typeface="Wingdings"/>
                </a:rPr>
                <a:t>and</a:t>
              </a:r>
              <a:r>
                <a:rPr lang="en-US" i="1" dirty="0">
                  <a:solidFill>
                    <a:srgbClr val="4B89D0"/>
                  </a:solidFill>
                  <a:sym typeface="Wingdings"/>
                </a:rPr>
                <a:t> d</a:t>
              </a:r>
              <a:r>
                <a:rPr lang="en-US" i="1" baseline="-25000" dirty="0">
                  <a:solidFill>
                    <a:srgbClr val="4B89D0"/>
                  </a:solidFill>
                  <a:sym typeface="Wingdings"/>
                </a:rPr>
                <a:t> </a:t>
              </a:r>
              <a:r>
                <a:rPr lang="en-US" dirty="0">
                  <a:solidFill>
                    <a:srgbClr val="4B89D0"/>
                  </a:solidFill>
                  <a:sym typeface="Wingdings"/>
                </a:rPr>
                <a:t>are degenerate </a:t>
              </a:r>
              <a:r>
                <a:rPr lang="en-US" dirty="0">
                  <a:solidFill>
                    <a:srgbClr val="4B89D0"/>
                  </a:solidFill>
                </a:rPr>
                <a:t>and centered at </a:t>
              </a:r>
              <a:r>
                <a:rPr lang="en-US" i="1" dirty="0">
                  <a:solidFill>
                    <a:srgbClr val="4B89D0"/>
                  </a:solidFill>
                </a:rPr>
                <a:t>g</a:t>
              </a:r>
              <a:r>
                <a:rPr lang="en-US" dirty="0">
                  <a:solidFill>
                    <a:srgbClr val="4B89D0"/>
                  </a:solidFill>
                </a:rPr>
                <a:t>=</a:t>
              </a:r>
              <a:r>
                <a:rPr lang="en-US" dirty="0" smtClean="0">
                  <a:solidFill>
                    <a:srgbClr val="4B89D0"/>
                  </a:solidFill>
                </a:rPr>
                <a:t>1.998</a:t>
              </a:r>
            </a:p>
            <a:p>
              <a:pPr marL="176213" indent="-176213">
                <a:buFont typeface="Arial"/>
                <a:buChar char="•"/>
              </a:pPr>
              <a:endParaRPr lang="en-US" sz="1200" dirty="0" smtClean="0">
                <a:solidFill>
                  <a:srgbClr val="4B89D0"/>
                </a:solidFill>
              </a:endParaRPr>
            </a:p>
            <a:p>
              <a:pPr marL="176213" indent="-176213">
                <a:buFont typeface="Arial"/>
                <a:buChar char="•"/>
              </a:pPr>
              <a:r>
                <a:rPr lang="en-US" dirty="0" smtClean="0">
                  <a:solidFill>
                    <a:srgbClr val="4B89D0"/>
                  </a:solidFill>
                </a:rPr>
                <a:t>Resonance </a:t>
              </a:r>
              <a:r>
                <a:rPr lang="en-US" dirty="0">
                  <a:solidFill>
                    <a:srgbClr val="4B89D0"/>
                  </a:solidFill>
                </a:rPr>
                <a:t>at </a:t>
              </a:r>
              <a:r>
                <a:rPr lang="en-US" i="1" dirty="0">
                  <a:solidFill>
                    <a:srgbClr val="4B89D0"/>
                  </a:solidFill>
                </a:rPr>
                <a:t>g</a:t>
              </a:r>
              <a:r>
                <a:rPr lang="en-US" dirty="0">
                  <a:solidFill>
                    <a:srgbClr val="4B89D0"/>
                  </a:solidFill>
                </a:rPr>
                <a:t>=1.998 should be due to transitions </a:t>
              </a:r>
              <a:r>
                <a:rPr lang="en-US" dirty="0" smtClean="0">
                  <a:solidFill>
                    <a:srgbClr val="4B89D0"/>
                  </a:solidFill>
                </a:rPr>
                <a:t>(</a:t>
              </a:r>
              <a:r>
                <a:rPr lang="en-US" i="1" dirty="0" smtClean="0">
                  <a:solidFill>
                    <a:srgbClr val="4B89D0"/>
                  </a:solidFill>
                </a:rPr>
                <a:t>c</a:t>
              </a:r>
              <a:r>
                <a:rPr lang="en-US" dirty="0" smtClean="0">
                  <a:solidFill>
                    <a:srgbClr val="4B89D0"/>
                  </a:solidFill>
                </a:rPr>
                <a:t>) </a:t>
              </a:r>
              <a:r>
                <a:rPr lang="en-US" dirty="0">
                  <a:solidFill>
                    <a:srgbClr val="4B89D0"/>
                  </a:solidFill>
                </a:rPr>
                <a:t>and </a:t>
              </a:r>
              <a:r>
                <a:rPr lang="en-US" dirty="0" smtClean="0">
                  <a:solidFill>
                    <a:srgbClr val="4B89D0"/>
                  </a:solidFill>
                </a:rPr>
                <a:t>(</a:t>
              </a:r>
              <a:r>
                <a:rPr lang="en-US" i="1" dirty="0" smtClean="0">
                  <a:solidFill>
                    <a:srgbClr val="4B89D0"/>
                  </a:solidFill>
                </a:rPr>
                <a:t>d</a:t>
              </a:r>
              <a:r>
                <a:rPr lang="en-US" dirty="0" smtClean="0">
                  <a:solidFill>
                    <a:srgbClr val="4B89D0"/>
                  </a:solidFill>
                </a:rPr>
                <a:t>)</a:t>
              </a:r>
            </a:p>
            <a:p>
              <a:pPr marL="176213" indent="-176213">
                <a:buFont typeface="Arial"/>
                <a:buChar char="•"/>
              </a:pPr>
              <a:endParaRPr lang="en-US" sz="1200" dirty="0" smtClean="0">
                <a:solidFill>
                  <a:srgbClr val="4B89D0"/>
                </a:solidFill>
              </a:endParaRPr>
            </a:p>
            <a:p>
              <a:pPr marL="176213" indent="-176213">
                <a:buFont typeface="Arial"/>
                <a:buChar char="•"/>
              </a:pPr>
              <a:r>
                <a:rPr lang="en-US" dirty="0" smtClean="0">
                  <a:solidFill>
                    <a:srgbClr val="4B89D0"/>
                  </a:solidFill>
                </a:rPr>
                <a:t>To confirm this assignment, we need to calculate </a:t>
              </a:r>
              <a:r>
                <a:rPr lang="en-US" i="1" dirty="0" smtClean="0">
                  <a:solidFill>
                    <a:srgbClr val="4B89D0"/>
                  </a:solidFill>
                </a:rPr>
                <a:t>J</a:t>
              </a:r>
              <a:r>
                <a:rPr lang="en-US" dirty="0" smtClean="0">
                  <a:solidFill>
                    <a:srgbClr val="4B89D0"/>
                  </a:solidFill>
                </a:rPr>
                <a:t> </a:t>
              </a:r>
              <a:endParaRPr lang="en-US" baseline="-25000" dirty="0">
                <a:solidFill>
                  <a:srgbClr val="4B89D0"/>
                </a:solidFill>
              </a:endParaRPr>
            </a:p>
            <a:p>
              <a:pPr marL="176213" indent="-176213">
                <a:buFont typeface="Arial"/>
                <a:buChar char="•"/>
              </a:pPr>
              <a:endParaRPr lang="en-US" i="1" baseline="-25000" dirty="0" smtClean="0">
                <a:solidFill>
                  <a:srgbClr val="4B89D0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254690" y="1424197"/>
            <a:ext cx="3902296" cy="3398624"/>
            <a:chOff x="4882405" y="1628040"/>
            <a:chExt cx="3902296" cy="3398624"/>
          </a:xfrm>
        </p:grpSpPr>
        <p:pic>
          <p:nvPicPr>
            <p:cNvPr id="33" name="Picture 32" descr="coupled donors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82405" y="1628040"/>
              <a:ext cx="3902296" cy="3398624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6507084" y="3953213"/>
              <a:ext cx="1003475" cy="519681"/>
              <a:chOff x="6507084" y="3972751"/>
              <a:chExt cx="1003475" cy="519681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 flipH="1" flipV="1">
                <a:off x="6920303" y="3972751"/>
                <a:ext cx="5826" cy="274129"/>
              </a:xfrm>
              <a:prstGeom prst="straightConnector1">
                <a:avLst/>
              </a:prstGeom>
              <a:ln w="38100" cmpd="sng">
                <a:solidFill>
                  <a:srgbClr val="4B89D0"/>
                </a:solidFill>
                <a:tailEnd type="triangle"/>
              </a:ln>
              <a:effec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6507084" y="4123100"/>
                <a:ext cx="10034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>
                    <a:solidFill>
                      <a:srgbClr val="4B89D0"/>
                    </a:solidFill>
                  </a:rPr>
                  <a:t>g</a:t>
                </a:r>
                <a:r>
                  <a:rPr lang="en-US" i="1" dirty="0" smtClean="0">
                    <a:solidFill>
                      <a:srgbClr val="4B89D0"/>
                    </a:solidFill>
                  </a:rPr>
                  <a:t>=</a:t>
                </a:r>
                <a:r>
                  <a:rPr lang="en-US" dirty="0" smtClean="0">
                    <a:solidFill>
                      <a:srgbClr val="4B89D0"/>
                    </a:solidFill>
                  </a:rPr>
                  <a:t>1.998</a:t>
                </a:r>
                <a:endParaRPr lang="en-US" i="1" dirty="0">
                  <a:solidFill>
                    <a:srgbClr val="4B89D0"/>
                  </a:solidFill>
                </a:endParaRPr>
              </a:p>
            </p:txBody>
          </p:sp>
        </p:grpSp>
      </p:grpSp>
      <p:sp>
        <p:nvSpPr>
          <p:cNvPr id="37" name="TextBox 36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13/16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789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4821" y="1590240"/>
            <a:ext cx="377004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pt-PT" dirty="0" smtClean="0"/>
              <a:t> </a:t>
            </a:r>
            <a:r>
              <a:rPr lang="pt-PT" dirty="0" err="1" smtClean="0"/>
              <a:t>Photoluminescence</a:t>
            </a:r>
            <a:r>
              <a:rPr lang="pt-PT" dirty="0" smtClean="0"/>
              <a:t> for </a:t>
            </a:r>
            <a:r>
              <a:rPr lang="pt-PT" i="1" dirty="0" err="1" smtClean="0"/>
              <a:t>d</a:t>
            </a:r>
            <a:r>
              <a:rPr lang="pt-PT" baseline="-25000" dirty="0" err="1" smtClean="0"/>
              <a:t>NC</a:t>
            </a:r>
            <a:r>
              <a:rPr lang="pt-PT" i="1" dirty="0" smtClean="0"/>
              <a:t> </a:t>
            </a:r>
            <a:r>
              <a:rPr lang="pt-PT" dirty="0" smtClean="0"/>
              <a:t>&lt; </a:t>
            </a:r>
            <a:r>
              <a:rPr lang="pt-PT" dirty="0"/>
              <a:t>5</a:t>
            </a:r>
            <a:r>
              <a:rPr lang="pt-PT" dirty="0" smtClean="0"/>
              <a:t> nm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pt-PT" dirty="0" smtClean="0"/>
              <a:t> </a:t>
            </a:r>
            <a:r>
              <a:rPr lang="pt-PT" dirty="0" err="1" smtClean="0"/>
              <a:t>High</a:t>
            </a:r>
            <a:r>
              <a:rPr lang="pt-PT" dirty="0" smtClean="0"/>
              <a:t> </a:t>
            </a:r>
            <a:r>
              <a:rPr lang="pt-PT" dirty="0" err="1" smtClean="0"/>
              <a:t>surface</a:t>
            </a:r>
            <a:r>
              <a:rPr lang="pt-PT" dirty="0" smtClean="0"/>
              <a:t>/volume ratio;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pt-PT" dirty="0" smtClean="0"/>
              <a:t> </a:t>
            </a:r>
            <a:r>
              <a:rPr lang="pt-PT" dirty="0" err="1" smtClean="0"/>
              <a:t>Tunable</a:t>
            </a:r>
            <a:r>
              <a:rPr lang="pt-PT" dirty="0" smtClean="0"/>
              <a:t> </a:t>
            </a:r>
            <a:r>
              <a:rPr lang="pt-PT" dirty="0" err="1" smtClean="0"/>
              <a:t>bandgap</a:t>
            </a:r>
            <a:r>
              <a:rPr lang="pt-PT" dirty="0" smtClean="0"/>
              <a:t>;</a:t>
            </a:r>
          </a:p>
          <a:p>
            <a:pPr>
              <a:spcAft>
                <a:spcPts val="1200"/>
              </a:spcAft>
              <a:buFont typeface="Arial"/>
              <a:buChar char="•"/>
            </a:pPr>
            <a:r>
              <a:rPr lang="pt-PT" dirty="0" smtClean="0"/>
              <a:t> </a:t>
            </a:r>
            <a:r>
              <a:rPr lang="de-DE" b="0" dirty="0" smtClean="0">
                <a:latin typeface="Calibri" pitchFamily="34" charset="0"/>
              </a:rPr>
              <a:t>Intra- vs. </a:t>
            </a:r>
            <a:r>
              <a:rPr lang="de-DE" b="0" dirty="0" err="1" smtClean="0">
                <a:latin typeface="Calibri" pitchFamily="34" charset="0"/>
              </a:rPr>
              <a:t>interparticle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physics</a:t>
            </a:r>
            <a:r>
              <a:rPr lang="de-DE" b="0" dirty="0" smtClean="0">
                <a:latin typeface="Calibri" pitchFamily="34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47199" y="4077082"/>
            <a:ext cx="35433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pt-PT" i="1" dirty="0" smtClean="0"/>
              <a:t> </a:t>
            </a:r>
            <a:r>
              <a:rPr lang="pt-PT" i="1" dirty="0" err="1" smtClean="0"/>
              <a:t>Printable</a:t>
            </a:r>
            <a:r>
              <a:rPr lang="pt-PT" i="1" dirty="0" smtClean="0"/>
              <a:t> </a:t>
            </a:r>
            <a:r>
              <a:rPr lang="pt-PT" i="1" dirty="0" err="1" smtClean="0"/>
              <a:t>electronics</a:t>
            </a:r>
            <a:r>
              <a:rPr lang="pt-PT" i="1" dirty="0" smtClean="0"/>
              <a:t>;</a:t>
            </a:r>
          </a:p>
          <a:p>
            <a:pPr>
              <a:buFont typeface="Arial"/>
              <a:buChar char="•"/>
            </a:pPr>
            <a:r>
              <a:rPr lang="pt-PT" dirty="0" smtClean="0"/>
              <a:t> </a:t>
            </a:r>
            <a:r>
              <a:rPr lang="pt-PT" dirty="0" err="1" smtClean="0"/>
              <a:t>Thermoelectric</a:t>
            </a:r>
            <a:r>
              <a:rPr lang="pt-PT" dirty="0" smtClean="0"/>
              <a:t> </a:t>
            </a:r>
            <a:r>
              <a:rPr lang="pt-PT" dirty="0" err="1" smtClean="0"/>
              <a:t>power</a:t>
            </a:r>
            <a:r>
              <a:rPr lang="pt-PT" dirty="0" smtClean="0"/>
              <a:t> </a:t>
            </a:r>
            <a:r>
              <a:rPr lang="pt-PT" dirty="0" err="1" smtClean="0"/>
              <a:t>devices</a:t>
            </a:r>
            <a:r>
              <a:rPr lang="pt-PT" dirty="0" smtClean="0"/>
              <a:t>;</a:t>
            </a:r>
          </a:p>
          <a:p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[Lechner </a:t>
            </a:r>
            <a:r>
              <a:rPr lang="de-DE" sz="1200" i="1" dirty="0" smtClean="0">
                <a:solidFill>
                  <a:srgbClr val="00BA50"/>
                </a:solidFill>
                <a:latin typeface="Calibri" pitchFamily="34" charset="0"/>
              </a:rPr>
              <a:t>et al.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 Phys. Stat. Sol. (RRL) </a:t>
            </a:r>
            <a:r>
              <a:rPr lang="de-DE" sz="1200" b="1" dirty="0" smtClean="0">
                <a:solidFill>
                  <a:srgbClr val="00BA50"/>
                </a:solidFill>
                <a:latin typeface="Calibri" pitchFamily="34" charset="0"/>
              </a:rPr>
              <a:t>1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, 262 (2007)]</a:t>
            </a:r>
            <a:endParaRPr lang="pt-PT" dirty="0" smtClean="0">
              <a:solidFill>
                <a:srgbClr val="00BA50"/>
              </a:solidFill>
            </a:endParaRPr>
          </a:p>
          <a:p>
            <a:pPr>
              <a:buFont typeface="Arial"/>
              <a:buChar char="•"/>
            </a:pPr>
            <a:r>
              <a:rPr lang="pt-PT" dirty="0" smtClean="0"/>
              <a:t> Solar </a:t>
            </a:r>
            <a:r>
              <a:rPr lang="pt-PT" dirty="0" err="1" smtClean="0"/>
              <a:t>cells</a:t>
            </a:r>
            <a:r>
              <a:rPr lang="pt-PT" dirty="0" smtClean="0"/>
              <a:t>;</a:t>
            </a:r>
          </a:p>
          <a:p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[</a:t>
            </a:r>
            <a:r>
              <a:rPr lang="de-DE" sz="1200" dirty="0" err="1" smtClean="0">
                <a:solidFill>
                  <a:srgbClr val="00BA50"/>
                </a:solidFill>
                <a:latin typeface="Calibri" pitchFamily="34" charset="0"/>
              </a:rPr>
              <a:t>Lui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 </a:t>
            </a:r>
            <a:r>
              <a:rPr lang="de-DE" sz="1200" i="1" dirty="0" smtClean="0">
                <a:solidFill>
                  <a:srgbClr val="00BA50"/>
                </a:solidFill>
                <a:latin typeface="Calibri" pitchFamily="34" charset="0"/>
              </a:rPr>
              <a:t>et al., </a:t>
            </a:r>
            <a:r>
              <a:rPr lang="de-DE" sz="1200" dirty="0" err="1" smtClean="0">
                <a:solidFill>
                  <a:srgbClr val="00BA50"/>
                </a:solidFill>
                <a:latin typeface="Calibri" pitchFamily="34" charset="0"/>
              </a:rPr>
              <a:t>Nano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 </a:t>
            </a:r>
            <a:r>
              <a:rPr lang="de-DE" sz="1200" dirty="0" err="1" smtClean="0">
                <a:solidFill>
                  <a:srgbClr val="00BA50"/>
                </a:solidFill>
                <a:latin typeface="Calibri" pitchFamily="34" charset="0"/>
              </a:rPr>
              <a:t>Lett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. </a:t>
            </a:r>
            <a:r>
              <a:rPr lang="de-DE" sz="1200" b="1" dirty="0" smtClean="0">
                <a:solidFill>
                  <a:srgbClr val="00BA50"/>
                </a:solidFill>
                <a:latin typeface="Calibri" pitchFamily="34" charset="0"/>
              </a:rPr>
              <a:t>9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, 449 (2009)]</a:t>
            </a:r>
          </a:p>
          <a:p>
            <a:pPr>
              <a:buFont typeface="Arial"/>
              <a:buChar char="•"/>
            </a:pPr>
            <a:r>
              <a:rPr lang="de-DE" dirty="0" smtClean="0"/>
              <a:t> </a:t>
            </a:r>
            <a:r>
              <a:rPr lang="de-DE" dirty="0" err="1" smtClean="0"/>
              <a:t>Lighting</a:t>
            </a:r>
            <a:r>
              <a:rPr lang="de-DE" dirty="0" smtClean="0"/>
              <a:t>;</a:t>
            </a:r>
          </a:p>
          <a:p>
            <a:r>
              <a:rPr lang="de-DE" sz="1200" dirty="0">
                <a:solidFill>
                  <a:srgbClr val="00BA50"/>
                </a:solidFill>
                <a:latin typeface="Calibri" pitchFamily="34" charset="0"/>
              </a:rPr>
              <a:t>[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Cheng </a:t>
            </a:r>
            <a:r>
              <a:rPr lang="de-DE" sz="1200" i="1" dirty="0" smtClean="0">
                <a:solidFill>
                  <a:srgbClr val="00BA50"/>
                </a:solidFill>
                <a:latin typeface="Calibri" pitchFamily="34" charset="0"/>
              </a:rPr>
              <a:t> et al.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, Nano </a:t>
            </a:r>
            <a:r>
              <a:rPr lang="de-DE" sz="1200" dirty="0" err="1" smtClean="0">
                <a:solidFill>
                  <a:srgbClr val="00BA50"/>
                </a:solidFill>
                <a:latin typeface="Calibri" pitchFamily="34" charset="0"/>
              </a:rPr>
              <a:t>Lett</a:t>
            </a:r>
            <a:r>
              <a:rPr lang="de-DE" sz="1200" dirty="0" smtClean="0">
                <a:solidFill>
                  <a:srgbClr val="00BA50"/>
                </a:solidFill>
                <a:latin typeface="Calibri" pitchFamily="34" charset="0"/>
              </a:rPr>
              <a:t>. 11, 1952 (2011)]</a:t>
            </a:r>
            <a:endParaRPr lang="de-DE" dirty="0" smtClean="0">
              <a:solidFill>
                <a:srgbClr val="00BA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989" y="1130312"/>
            <a:ext cx="409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u="sng" dirty="0" err="1" smtClean="0"/>
              <a:t>Interesting</a:t>
            </a:r>
            <a:r>
              <a:rPr lang="pt-PT" sz="2000" b="1" u="sng" dirty="0" smtClean="0"/>
              <a:t> </a:t>
            </a:r>
            <a:r>
              <a:rPr lang="pt-PT" sz="2000" b="1" u="sng" dirty="0" err="1" smtClean="0"/>
              <a:t>properties</a:t>
            </a:r>
            <a:r>
              <a:rPr lang="pt-PT" sz="2000" b="1" u="sng" dirty="0" smtClean="0"/>
              <a:t>:</a:t>
            </a:r>
            <a:endParaRPr lang="en-US" sz="20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4997007" y="3640906"/>
            <a:ext cx="4095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b="1" u="sng" dirty="0" err="1" smtClean="0"/>
              <a:t>Applications</a:t>
            </a:r>
            <a:r>
              <a:rPr lang="pt-PT" sz="2000" b="1" u="sng" dirty="0" smtClean="0"/>
              <a:t>:</a:t>
            </a:r>
            <a:endParaRPr lang="en-US" sz="2000" b="1" u="sng" dirty="0"/>
          </a:p>
        </p:txBody>
      </p:sp>
      <p:pic>
        <p:nvPicPr>
          <p:cNvPr id="11" name="Grafik 6" descr="Sany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8937" y="3956229"/>
            <a:ext cx="1910566" cy="151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feld 10"/>
          <p:cNvSpPr txBox="1">
            <a:spLocks noChangeArrowheads="1"/>
          </p:cNvSpPr>
          <p:nvPr/>
        </p:nvSpPr>
        <p:spPr bwMode="auto">
          <a:xfrm>
            <a:off x="547907" y="5993976"/>
            <a:ext cx="7994650" cy="39687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Understanding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and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control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of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doping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is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crucial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for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many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of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the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de-DE" sz="2000" b="0" dirty="0" err="1">
                <a:solidFill>
                  <a:srgbClr val="000000"/>
                </a:solidFill>
                <a:latin typeface="Calibri" pitchFamily="34" charset="0"/>
              </a:rPr>
              <a:t>applications</a:t>
            </a:r>
            <a:r>
              <a:rPr lang="de-DE" sz="2000" b="0" dirty="0">
                <a:solidFill>
                  <a:srgbClr val="00000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50499" y="1084906"/>
            <a:ext cx="4140000" cy="2556000"/>
            <a:chOff x="4350499" y="1084906"/>
            <a:chExt cx="4140000" cy="2556000"/>
          </a:xfrm>
        </p:grpSpPr>
        <p:pic>
          <p:nvPicPr>
            <p:cNvPr id="2" name="Picture 1" descr="PL NCs scheme.jpg"/>
            <p:cNvPicPr>
              <a:picLocks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0499" y="1084906"/>
              <a:ext cx="4140000" cy="2556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4581032" y="1093589"/>
              <a:ext cx="467999" cy="789723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55000">
                  <a:schemeClr val="bg1">
                    <a:lumMod val="7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0800000">
              <a:off x="4583291" y="2095309"/>
              <a:ext cx="467999" cy="709601"/>
            </a:xfrm>
            <a:prstGeom prst="rect">
              <a:avLst/>
            </a:prstGeom>
            <a:gradFill>
              <a:gsLst>
                <a:gs pos="0">
                  <a:schemeClr val="tx1"/>
                </a:gs>
                <a:gs pos="5500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</a:gra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57757" y="1229807"/>
              <a:ext cx="328443" cy="272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/>
                <a:t>CB</a:t>
              </a:r>
              <a:endParaRPr lang="en-US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57757" y="2402271"/>
              <a:ext cx="333373" cy="272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VB</a:t>
              </a:r>
              <a:endParaRPr lang="en-US" sz="1200" dirty="0"/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>
          <a:xfrm>
            <a:off x="64222" y="-273609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/>
              <a:t>Motivation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10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539055" y="3505693"/>
            <a:ext cx="4086017" cy="3235844"/>
            <a:chOff x="-412116" y="1671107"/>
            <a:chExt cx="4086017" cy="3235844"/>
          </a:xfrm>
        </p:grpSpPr>
        <p:pic>
          <p:nvPicPr>
            <p:cNvPr id="23" name="dimers.mp4">
              <a:hlinkHover r:id="" action="ppaction://ole?verb=0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4"/>
            <a:srcRect t="-1" b="147"/>
            <a:stretch/>
          </p:blipFill>
          <p:spPr>
            <a:xfrm>
              <a:off x="-412116" y="1671107"/>
              <a:ext cx="4086017" cy="3060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-312613" y="4640711"/>
              <a:ext cx="3986514" cy="266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 descr="NJ_N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278" y="3621695"/>
            <a:ext cx="1763010" cy="2938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4778" y="815032"/>
            <a:ext cx="4207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 calculate </a:t>
            </a:r>
            <a:r>
              <a:rPr lang="en-US" sz="2000" b="1" i="1" dirty="0" smtClean="0"/>
              <a:t>J</a:t>
            </a:r>
            <a:r>
              <a:rPr lang="en-US" sz="2000" b="1" dirty="0" smtClean="0"/>
              <a:t> we use this expression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39306" y="2686185"/>
            <a:ext cx="9272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Each donor wave function is described by the </a:t>
            </a:r>
            <a:r>
              <a:rPr lang="en-US" dirty="0" err="1" smtClean="0">
                <a:ln>
                  <a:solidFill>
                    <a:schemeClr val="accent2"/>
                  </a:solidFill>
                </a:ln>
              </a:rPr>
              <a:t>hydrogenic</a:t>
            </a:r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 model –&gt; effective mass theory</a:t>
            </a:r>
            <a:endParaRPr lang="en-US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207" y="3164438"/>
            <a:ext cx="3686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Computational implementation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062" y="1348708"/>
            <a:ext cx="8824784" cy="1143292"/>
          </a:xfrm>
          <a:prstGeom prst="rect">
            <a:avLst/>
          </a:prstGeom>
        </p:spPr>
      </p:pic>
      <p:sp>
        <p:nvSpPr>
          <p:cNvPr id="17" name="Textfeld 12"/>
          <p:cNvSpPr txBox="1">
            <a:spLocks noChangeArrowheads="1"/>
          </p:cNvSpPr>
          <p:nvPr/>
        </p:nvSpPr>
        <p:spPr bwMode="auto">
          <a:xfrm>
            <a:off x="5794043" y="1119083"/>
            <a:ext cx="33262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P. R.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Cullis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J. R. Marcus, Phys.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. B 1, 632 (1970)</a:t>
            </a:r>
            <a:endParaRPr lang="de-DE" sz="1200" b="0" dirty="0">
              <a:solidFill>
                <a:srgbClr val="00B050"/>
              </a:solidFill>
              <a:latin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29586" y="3694004"/>
            <a:ext cx="4275529" cy="2700740"/>
            <a:chOff x="4929586" y="3928460"/>
            <a:chExt cx="4275529" cy="2700740"/>
          </a:xfrm>
        </p:grpSpPr>
        <p:sp>
          <p:nvSpPr>
            <p:cNvPr id="16" name="TextBox 15"/>
            <p:cNvSpPr txBox="1"/>
            <p:nvPr/>
          </p:nvSpPr>
          <p:spPr>
            <a:xfrm>
              <a:off x="4929586" y="3928460"/>
              <a:ext cx="4275529" cy="2700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</a:t>
              </a:r>
              <a:r>
                <a:rPr lang="en-US" i="1" dirty="0" smtClean="0"/>
                <a:t>N</a:t>
              </a:r>
              <a:r>
                <a:rPr lang="en-US" dirty="0" smtClean="0"/>
                <a:t>(</a:t>
              </a:r>
              <a:r>
                <a:rPr lang="en-US" i="1" dirty="0" smtClean="0"/>
                <a:t>J</a:t>
              </a:r>
              <a:r>
                <a:rPr lang="en-US" dirty="0" smtClean="0"/>
                <a:t>) spans over three orders of magnitude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/>
                <a:t> </a:t>
              </a:r>
              <a:r>
                <a:rPr lang="en-US" dirty="0" smtClean="0"/>
                <a:t> angular dependence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 donor separation dependence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Most </a:t>
              </a:r>
              <a:r>
                <a:rPr lang="en-US" i="1" dirty="0" smtClean="0"/>
                <a:t>J</a:t>
              </a:r>
              <a:r>
                <a:rPr lang="en-US" dirty="0" smtClean="0"/>
                <a:t>&gt;10</a:t>
              </a:r>
              <a:r>
                <a:rPr lang="en-US" baseline="30000" dirty="0" smtClean="0"/>
                <a:t>5</a:t>
              </a:r>
              <a:r>
                <a:rPr lang="en-US" dirty="0" smtClean="0"/>
                <a:t> MHz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sz="600" dirty="0" smtClean="0"/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dirty="0" smtClean="0">
                <a:sym typeface="Wingdings"/>
              </a:endParaRP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>
                  <a:sym typeface="Wingdings"/>
                </a:rPr>
                <a:t> From </a:t>
              </a:r>
              <a:r>
                <a:rPr lang="en-US" i="1" dirty="0" smtClean="0">
                  <a:sym typeface="Wingdings"/>
                </a:rPr>
                <a:t>N</a:t>
              </a:r>
              <a:r>
                <a:rPr lang="en-US" dirty="0" smtClean="0">
                  <a:sym typeface="Wingdings"/>
                </a:rPr>
                <a:t>(</a:t>
              </a:r>
              <a:r>
                <a:rPr lang="en-US" i="1" dirty="0" smtClean="0">
                  <a:sym typeface="Wingdings"/>
                </a:rPr>
                <a:t>J</a:t>
              </a:r>
              <a:r>
                <a:rPr lang="en-US" dirty="0" smtClean="0">
                  <a:sym typeface="Wingdings"/>
                </a:rPr>
                <a:t>), </a:t>
              </a:r>
              <a:r>
                <a:rPr lang="en-US" dirty="0">
                  <a:sym typeface="Wingdings"/>
                </a:rPr>
                <a:t>we will </a:t>
              </a:r>
              <a:r>
                <a:rPr lang="en-US" dirty="0" smtClean="0">
                  <a:sym typeface="Wingdings"/>
                </a:rPr>
                <a:t>estimate </a:t>
              </a:r>
              <a:r>
                <a:rPr lang="en-US" i="1" dirty="0">
                  <a:sym typeface="Wingdings"/>
                </a:rPr>
                <a:t>I</a:t>
              </a:r>
              <a:r>
                <a:rPr lang="en-US" baseline="-25000" dirty="0">
                  <a:sym typeface="Wingdings"/>
                </a:rPr>
                <a:t>EPR</a:t>
              </a:r>
              <a:r>
                <a:rPr lang="en-US" dirty="0">
                  <a:sym typeface="Wingdings"/>
                </a:rPr>
                <a:t>(</a:t>
              </a:r>
              <a:r>
                <a:rPr lang="en-US" i="1" dirty="0">
                  <a:sym typeface="Wingdings"/>
                </a:rPr>
                <a:t>T</a:t>
              </a:r>
              <a:r>
                <a:rPr lang="en-US" dirty="0" smtClean="0">
                  <a:sym typeface="Wingdings"/>
                </a:rPr>
                <a:t>)</a:t>
              </a:r>
              <a:endParaRPr lang="en-US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8460" y="5677870"/>
              <a:ext cx="3091962" cy="52604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14/16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185605"/>
            <a:ext cx="9143999" cy="3436970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0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539055" y="3505693"/>
            <a:ext cx="4086017" cy="3235844"/>
            <a:chOff x="-412116" y="1671107"/>
            <a:chExt cx="4086017" cy="3235844"/>
          </a:xfrm>
        </p:grpSpPr>
        <p:pic>
          <p:nvPicPr>
            <p:cNvPr id="23" name="dimers.mp4">
              <a:hlinkClick r:id="" action="ppaction://ole?verb=0"/>
              <a:hlinkHover r:id="" action="ppaction://ole?verb=0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4"/>
            <a:srcRect t="-1" b="147"/>
            <a:stretch/>
          </p:blipFill>
          <p:spPr>
            <a:xfrm>
              <a:off x="-412116" y="1671107"/>
              <a:ext cx="4086017" cy="3060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-312613" y="4640711"/>
              <a:ext cx="3986514" cy="266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 descr="NJ_N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278" y="3621695"/>
            <a:ext cx="1763010" cy="2938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9306" y="2686185"/>
            <a:ext cx="9272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Each donor wave function is described by the </a:t>
            </a:r>
            <a:r>
              <a:rPr lang="en-US" dirty="0" err="1" smtClean="0">
                <a:ln>
                  <a:solidFill>
                    <a:schemeClr val="accent2"/>
                  </a:solidFill>
                </a:ln>
              </a:rPr>
              <a:t>hydrogenic</a:t>
            </a:r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 model –&gt; effective mass theory</a:t>
            </a:r>
            <a:endParaRPr lang="en-US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207" y="3164438"/>
            <a:ext cx="3686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Computational implementation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062" y="1348708"/>
            <a:ext cx="8824784" cy="114329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29586" y="3694004"/>
            <a:ext cx="4275529" cy="2700740"/>
            <a:chOff x="4929586" y="3928460"/>
            <a:chExt cx="4275529" cy="2700740"/>
          </a:xfrm>
        </p:grpSpPr>
        <p:sp>
          <p:nvSpPr>
            <p:cNvPr id="16" name="TextBox 15"/>
            <p:cNvSpPr txBox="1"/>
            <p:nvPr/>
          </p:nvSpPr>
          <p:spPr>
            <a:xfrm>
              <a:off x="4929586" y="3928460"/>
              <a:ext cx="4275529" cy="2700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</a:t>
              </a:r>
              <a:r>
                <a:rPr lang="en-US" i="1" dirty="0" smtClean="0"/>
                <a:t>N</a:t>
              </a:r>
              <a:r>
                <a:rPr lang="en-US" dirty="0" smtClean="0"/>
                <a:t>(</a:t>
              </a:r>
              <a:r>
                <a:rPr lang="en-US" i="1" dirty="0" smtClean="0"/>
                <a:t>J</a:t>
              </a:r>
              <a:r>
                <a:rPr lang="en-US" dirty="0" smtClean="0"/>
                <a:t>) spans over three orders of magnitude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/>
                <a:t> </a:t>
              </a:r>
              <a:r>
                <a:rPr lang="en-US" dirty="0" smtClean="0"/>
                <a:t> angular dependence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 donor separation dependence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Most </a:t>
              </a:r>
              <a:r>
                <a:rPr lang="en-US" i="1" dirty="0" smtClean="0"/>
                <a:t>J</a:t>
              </a:r>
              <a:r>
                <a:rPr lang="en-US" dirty="0" smtClean="0"/>
                <a:t>&gt;10</a:t>
              </a:r>
              <a:r>
                <a:rPr lang="en-US" baseline="30000" dirty="0" smtClean="0"/>
                <a:t>5</a:t>
              </a:r>
              <a:r>
                <a:rPr lang="en-US" dirty="0" smtClean="0"/>
                <a:t> MHz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sz="600" dirty="0" smtClean="0"/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dirty="0" smtClean="0">
                <a:sym typeface="Wingdings"/>
              </a:endParaRP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>
                  <a:sym typeface="Wingdings"/>
                </a:rPr>
                <a:t> From </a:t>
              </a:r>
              <a:r>
                <a:rPr lang="en-US" i="1" dirty="0" smtClean="0">
                  <a:sym typeface="Wingdings"/>
                </a:rPr>
                <a:t>N</a:t>
              </a:r>
              <a:r>
                <a:rPr lang="en-US" dirty="0" smtClean="0">
                  <a:sym typeface="Wingdings"/>
                </a:rPr>
                <a:t>(</a:t>
              </a:r>
              <a:r>
                <a:rPr lang="en-US" i="1" dirty="0" smtClean="0">
                  <a:sym typeface="Wingdings"/>
                </a:rPr>
                <a:t>J</a:t>
              </a:r>
              <a:r>
                <a:rPr lang="en-US" dirty="0" smtClean="0">
                  <a:sym typeface="Wingdings"/>
                </a:rPr>
                <a:t>), </a:t>
              </a:r>
              <a:r>
                <a:rPr lang="en-US" dirty="0">
                  <a:sym typeface="Wingdings"/>
                </a:rPr>
                <a:t>we will </a:t>
              </a:r>
              <a:r>
                <a:rPr lang="en-US" dirty="0" smtClean="0">
                  <a:sym typeface="Wingdings"/>
                </a:rPr>
                <a:t>estimate </a:t>
              </a:r>
              <a:r>
                <a:rPr lang="en-US" i="1" dirty="0">
                  <a:sym typeface="Wingdings"/>
                </a:rPr>
                <a:t>I</a:t>
              </a:r>
              <a:r>
                <a:rPr lang="en-US" baseline="-25000" dirty="0">
                  <a:sym typeface="Wingdings"/>
                </a:rPr>
                <a:t>EPR</a:t>
              </a:r>
              <a:r>
                <a:rPr lang="en-US" dirty="0">
                  <a:sym typeface="Wingdings"/>
                </a:rPr>
                <a:t>(</a:t>
              </a:r>
              <a:r>
                <a:rPr lang="en-US" i="1" dirty="0">
                  <a:sym typeface="Wingdings"/>
                </a:rPr>
                <a:t>T</a:t>
              </a:r>
              <a:r>
                <a:rPr lang="en-US" dirty="0" smtClean="0">
                  <a:sym typeface="Wingdings"/>
                </a:rPr>
                <a:t>)</a:t>
              </a:r>
              <a:endParaRPr lang="en-US" dirty="0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538460" y="5677870"/>
              <a:ext cx="3091962" cy="52604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14/16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11167" y="3365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Textfeld 12"/>
          <p:cNvSpPr txBox="1">
            <a:spLocks noChangeArrowheads="1"/>
          </p:cNvSpPr>
          <p:nvPr/>
        </p:nvSpPr>
        <p:spPr bwMode="auto">
          <a:xfrm>
            <a:off x="5794043" y="1119083"/>
            <a:ext cx="33262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P. R.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Cullis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J. R. Marcus, Phys.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. B 1, 632 (1970)</a:t>
            </a:r>
            <a:endParaRPr lang="de-DE" sz="1200" b="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4778" y="815032"/>
            <a:ext cx="4061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 calculate </a:t>
            </a:r>
            <a:r>
              <a:rPr lang="en-US" sz="2000" b="1" i="1" dirty="0" smtClean="0"/>
              <a:t>J</a:t>
            </a:r>
            <a:r>
              <a:rPr lang="en-US" sz="2000" b="1" dirty="0" smtClean="0"/>
              <a:t> we use this expression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56907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video>
              <p:cMediaNode vol="80000">
                <p:cTn id="2" repeatCount="indefinite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539055" y="3505693"/>
            <a:ext cx="4086017" cy="3235844"/>
            <a:chOff x="-412116" y="1671107"/>
            <a:chExt cx="4086017" cy="3235844"/>
          </a:xfrm>
        </p:grpSpPr>
        <p:pic>
          <p:nvPicPr>
            <p:cNvPr id="23" name="dimers.mp4">
              <a:hlinkHover r:id="" action="ppaction://ole?verb=0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 rotWithShape="1">
            <a:blip r:embed="rId4"/>
            <a:srcRect t="-1" b="147"/>
            <a:stretch/>
          </p:blipFill>
          <p:spPr>
            <a:xfrm>
              <a:off x="-412116" y="1671107"/>
              <a:ext cx="4086017" cy="30600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-312613" y="4640711"/>
              <a:ext cx="3986514" cy="2662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 descr="NJ_N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278" y="3621695"/>
            <a:ext cx="1763010" cy="29386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9306" y="2686185"/>
            <a:ext cx="9272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Each donor wave function is described by the </a:t>
            </a:r>
            <a:r>
              <a:rPr lang="en-US" dirty="0" err="1" smtClean="0">
                <a:ln>
                  <a:solidFill>
                    <a:schemeClr val="accent2"/>
                  </a:solidFill>
                </a:ln>
              </a:rPr>
              <a:t>hydrogenic</a:t>
            </a:r>
            <a:r>
              <a:rPr lang="en-US" dirty="0" smtClean="0">
                <a:ln>
                  <a:solidFill>
                    <a:schemeClr val="accent2"/>
                  </a:solidFill>
                </a:ln>
              </a:rPr>
              <a:t> model –&gt; effective mass theory</a:t>
            </a:r>
            <a:endParaRPr lang="en-US" dirty="0">
              <a:ln>
                <a:solidFill>
                  <a:schemeClr val="accent2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9207" y="3164438"/>
            <a:ext cx="3686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Computational implementation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062" y="1348708"/>
            <a:ext cx="8824784" cy="114329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929586" y="3694004"/>
            <a:ext cx="4275529" cy="2700740"/>
            <a:chOff x="4929586" y="3713542"/>
            <a:chExt cx="4275529" cy="2700740"/>
          </a:xfrm>
        </p:grpSpPr>
        <p:sp>
          <p:nvSpPr>
            <p:cNvPr id="20" name="TextBox 19"/>
            <p:cNvSpPr txBox="1"/>
            <p:nvPr/>
          </p:nvSpPr>
          <p:spPr>
            <a:xfrm>
              <a:off x="4929586" y="3713542"/>
              <a:ext cx="4275529" cy="2700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</a:t>
              </a:r>
              <a:r>
                <a:rPr lang="en-US" i="1" dirty="0" smtClean="0"/>
                <a:t>N</a:t>
              </a:r>
              <a:r>
                <a:rPr lang="en-US" dirty="0" smtClean="0"/>
                <a:t>(</a:t>
              </a:r>
              <a:r>
                <a:rPr lang="en-US" i="1" dirty="0" smtClean="0"/>
                <a:t>J</a:t>
              </a:r>
              <a:r>
                <a:rPr lang="en-US" dirty="0" smtClean="0"/>
                <a:t>) spans over three orders of magnitude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/>
                <a:t> </a:t>
              </a:r>
              <a:r>
                <a:rPr lang="en-US" dirty="0" smtClean="0"/>
                <a:t> angular dependence</a:t>
              </a:r>
            </a:p>
            <a:p>
              <a:pPr marL="625475" lvl="2" indent="-77788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  donor separation dependence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/>
                <a:t>Most </a:t>
              </a:r>
              <a:r>
                <a:rPr lang="en-US" i="1" dirty="0" smtClean="0"/>
                <a:t>J</a:t>
              </a:r>
              <a:r>
                <a:rPr lang="en-US" dirty="0" smtClean="0"/>
                <a:t>&gt;10</a:t>
              </a:r>
              <a:r>
                <a:rPr lang="en-US" baseline="30000" dirty="0" smtClean="0"/>
                <a:t>5</a:t>
              </a:r>
              <a:r>
                <a:rPr lang="en-US" dirty="0" smtClean="0"/>
                <a:t> MHz, we confirm that</a:t>
              </a:r>
              <a:r>
                <a:rPr lang="en-US" dirty="0" smtClean="0">
                  <a:sym typeface="Wingdings"/>
                </a:rPr>
                <a:t> </a:t>
              </a:r>
              <a:r>
                <a:rPr lang="en-US" i="1" dirty="0" smtClean="0">
                  <a:sym typeface="Wingdings"/>
                </a:rPr>
                <a:t>J</a:t>
              </a:r>
              <a:r>
                <a:rPr lang="en-US" dirty="0" smtClean="0">
                  <a:sym typeface="Wingdings"/>
                </a:rPr>
                <a:t>&gt;&gt;</a:t>
              </a:r>
              <a:r>
                <a:rPr lang="en-US" i="1" dirty="0" smtClean="0">
                  <a:sym typeface="Wingdings"/>
                </a:rPr>
                <a:t>A</a:t>
              </a:r>
              <a:r>
                <a:rPr lang="en-US" baseline="-25000" dirty="0" smtClean="0">
                  <a:sym typeface="Wingdings"/>
                </a:rPr>
                <a:t>NC</a:t>
              </a:r>
              <a:r>
                <a:rPr lang="en-US" dirty="0" smtClean="0"/>
                <a:t> </a:t>
              </a: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sz="600" dirty="0" smtClean="0"/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endParaRPr lang="en-US" dirty="0" smtClean="0">
                <a:sym typeface="Wingdings"/>
              </a:endParaRPr>
            </a:p>
            <a:p>
              <a:pPr marL="92075" indent="-92075">
                <a:lnSpc>
                  <a:spcPct val="150000"/>
                </a:lnSpc>
                <a:buFont typeface="Arial"/>
                <a:buChar char="•"/>
                <a:tabLst>
                  <a:tab pos="441325" algn="l"/>
                </a:tabLst>
              </a:pPr>
              <a:r>
                <a:rPr lang="en-US" dirty="0" smtClean="0">
                  <a:sym typeface="Wingdings"/>
                </a:rPr>
                <a:t> From </a:t>
              </a:r>
              <a:r>
                <a:rPr lang="en-US" i="1" dirty="0" smtClean="0">
                  <a:sym typeface="Wingdings"/>
                </a:rPr>
                <a:t>N</a:t>
              </a:r>
              <a:r>
                <a:rPr lang="en-US" dirty="0" smtClean="0">
                  <a:sym typeface="Wingdings"/>
                </a:rPr>
                <a:t>(</a:t>
              </a:r>
              <a:r>
                <a:rPr lang="en-US" i="1" dirty="0" smtClean="0">
                  <a:sym typeface="Wingdings"/>
                </a:rPr>
                <a:t>J</a:t>
              </a:r>
              <a:r>
                <a:rPr lang="en-US" dirty="0" smtClean="0">
                  <a:sym typeface="Wingdings"/>
                </a:rPr>
                <a:t>), </a:t>
              </a:r>
              <a:r>
                <a:rPr lang="en-US" dirty="0">
                  <a:sym typeface="Wingdings"/>
                </a:rPr>
                <a:t>we will </a:t>
              </a:r>
              <a:r>
                <a:rPr lang="en-US" dirty="0" smtClean="0">
                  <a:sym typeface="Wingdings"/>
                </a:rPr>
                <a:t>estimate </a:t>
              </a:r>
              <a:r>
                <a:rPr lang="en-US" i="1" dirty="0">
                  <a:sym typeface="Wingdings"/>
                </a:rPr>
                <a:t>I</a:t>
              </a:r>
              <a:r>
                <a:rPr lang="en-US" baseline="-25000" dirty="0">
                  <a:sym typeface="Wingdings"/>
                </a:rPr>
                <a:t>EPR</a:t>
              </a:r>
              <a:r>
                <a:rPr lang="en-US" dirty="0">
                  <a:sym typeface="Wingdings"/>
                </a:rPr>
                <a:t>(</a:t>
              </a:r>
              <a:r>
                <a:rPr lang="en-US" i="1" dirty="0">
                  <a:sym typeface="Wingdings"/>
                </a:rPr>
                <a:t>T</a:t>
              </a:r>
              <a:r>
                <a:rPr lang="en-US" dirty="0" smtClean="0">
                  <a:sym typeface="Wingdings"/>
                </a:rPr>
                <a:t>)</a:t>
              </a:r>
              <a:endParaRPr lang="en-US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21763" y="5483326"/>
              <a:ext cx="1132676" cy="525207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14/16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9" name="Textfeld 12"/>
          <p:cNvSpPr txBox="1">
            <a:spLocks noChangeArrowheads="1"/>
          </p:cNvSpPr>
          <p:nvPr/>
        </p:nvSpPr>
        <p:spPr bwMode="auto">
          <a:xfrm>
            <a:off x="5794043" y="1119083"/>
            <a:ext cx="33262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P. R.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Cullis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J. R. Marcus, Phys.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. B 1, 632 (1970)</a:t>
            </a:r>
            <a:endParaRPr lang="de-DE" sz="1200" b="0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78" y="815032"/>
            <a:ext cx="4061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To calculate </a:t>
            </a:r>
            <a:r>
              <a:rPr lang="en-US" sz="2000" b="1" i="1" dirty="0" smtClean="0"/>
              <a:t>J</a:t>
            </a:r>
            <a:r>
              <a:rPr lang="en-US" sz="2000" b="1" dirty="0" smtClean="0"/>
              <a:t> we use this expression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2420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3789" y="1172372"/>
            <a:ext cx="2987932" cy="386551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202931" y="1611439"/>
            <a:ext cx="0" cy="431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3376" y="1748429"/>
            <a:ext cx="1971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EPR intensity</a:t>
            </a:r>
          </a:p>
          <a:p>
            <a:r>
              <a:rPr lang="en-US" dirty="0" smtClean="0"/>
              <a:t>calibration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594635" y="1635005"/>
            <a:ext cx="0" cy="1094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202931" y="2729051"/>
            <a:ext cx="39170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97029" y="2430657"/>
            <a:ext cx="294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dimers in sample (</a:t>
            </a:r>
            <a:r>
              <a:rPr lang="en-US" b="1" dirty="0" smtClean="0"/>
              <a:t>fitting parameter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122" y="931280"/>
            <a:ext cx="1065242" cy="5676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8" name="Picture 37" descr="[e-]_PPT1.jp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762" y="3363759"/>
            <a:ext cx="4356000" cy="3348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22" y="2447590"/>
            <a:ext cx="4067561" cy="612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7915" y="1680697"/>
            <a:ext cx="2479384" cy="612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H="1">
            <a:off x="2012462" y="2042906"/>
            <a:ext cx="11904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 Brace 26"/>
          <p:cNvSpPr/>
          <p:nvPr/>
        </p:nvSpPr>
        <p:spPr>
          <a:xfrm>
            <a:off x="4325817" y="939935"/>
            <a:ext cx="312910" cy="2088000"/>
          </a:xfrm>
          <a:prstGeom prst="leftBrace">
            <a:avLst>
              <a:gd name="adj1" fmla="val 0"/>
              <a:gd name="adj2" fmla="val 1654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15/16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06459" y="1619818"/>
            <a:ext cx="4278803" cy="1441983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417838" y="3664683"/>
            <a:ext cx="4512774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This model considers:</a:t>
            </a:r>
          </a:p>
          <a:p>
            <a:pPr marL="285750" indent="66675">
              <a:lnSpc>
                <a:spcPct val="120000"/>
              </a:lnSpc>
              <a:buFont typeface="Arial"/>
              <a:buChar char="•"/>
            </a:pPr>
            <a:r>
              <a:rPr lang="en-US" dirty="0"/>
              <a:t> average value of exchange energy, &lt;</a:t>
            </a:r>
            <a:r>
              <a:rPr lang="en-US" i="1" dirty="0"/>
              <a:t>J</a:t>
            </a:r>
            <a:r>
              <a:rPr lang="en-US" dirty="0"/>
              <a:t>&gt;</a:t>
            </a:r>
          </a:p>
          <a:p>
            <a:pPr marL="285750" indent="66675">
              <a:lnSpc>
                <a:spcPct val="120000"/>
              </a:lnSpc>
              <a:buFont typeface="Arial"/>
              <a:buChar char="•"/>
            </a:pPr>
            <a:r>
              <a:rPr lang="en-US" dirty="0"/>
              <a:t> average radius of NCs in ensemble, </a:t>
            </a:r>
            <a:r>
              <a:rPr lang="en-US" i="1" dirty="0"/>
              <a:t>δ</a:t>
            </a:r>
            <a:r>
              <a:rPr lang="en-US" i="1" baseline="-25000" dirty="0"/>
              <a:t>d</a:t>
            </a:r>
            <a:r>
              <a:rPr lang="en-US" baseline="-25000" dirty="0"/>
              <a:t>0,</a:t>
            </a:r>
            <a:r>
              <a:rPr lang="en-US" i="1" baseline="-25000" dirty="0"/>
              <a:t>d</a:t>
            </a:r>
            <a:r>
              <a:rPr lang="en-US" baseline="-25000" dirty="0"/>
              <a:t>NC</a:t>
            </a:r>
            <a:endParaRPr lang="en-US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4247563" y="5072900"/>
            <a:ext cx="4862930" cy="1112099"/>
          </a:xfrm>
          <a:prstGeom prst="rect">
            <a:avLst/>
          </a:prstGeom>
          <a:solidFill>
            <a:srgbClr val="F2F2F2"/>
          </a:solidFill>
          <a:ln w="28575" cmpd="sng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92075" indent="-92075">
              <a:buFont typeface="Arial"/>
              <a:buChar char="•"/>
            </a:pPr>
            <a:r>
              <a:rPr lang="en-US" sz="1775" dirty="0" smtClean="0">
                <a:solidFill>
                  <a:schemeClr val="bg1"/>
                </a:solidFill>
              </a:rPr>
              <a:t> N(</a:t>
            </a:r>
            <a:r>
              <a:rPr lang="en-US" sz="1775" i="1" dirty="0" smtClean="0">
                <a:solidFill>
                  <a:schemeClr val="bg1"/>
                </a:solidFill>
              </a:rPr>
              <a:t>J</a:t>
            </a:r>
            <a:r>
              <a:rPr lang="en-US" sz="1775" dirty="0" smtClean="0">
                <a:solidFill>
                  <a:schemeClr val="bg1"/>
                </a:solidFill>
              </a:rPr>
              <a:t>) gives dominant contribution to this deviation</a:t>
            </a:r>
          </a:p>
          <a:p>
            <a:pPr marL="92075" indent="-92075">
              <a:lnSpc>
                <a:spcPct val="140000"/>
              </a:lnSpc>
              <a:buFont typeface="Arial"/>
              <a:buChar char="•"/>
            </a:pPr>
            <a:r>
              <a:rPr lang="en-US" sz="1775" dirty="0">
                <a:solidFill>
                  <a:schemeClr val="bg1"/>
                </a:solidFill>
              </a:rPr>
              <a:t> </a:t>
            </a:r>
            <a:r>
              <a:rPr lang="en-US" sz="1775" dirty="0" smtClean="0">
                <a:solidFill>
                  <a:schemeClr val="bg1"/>
                </a:solidFill>
              </a:rPr>
              <a:t>From </a:t>
            </a:r>
            <a:r>
              <a:rPr lang="en-US" sz="1775" i="1" dirty="0" smtClean="0">
                <a:solidFill>
                  <a:schemeClr val="bg1"/>
                </a:solidFill>
              </a:rPr>
              <a:t>N</a:t>
            </a:r>
            <a:r>
              <a:rPr lang="en-US" sz="1775" baseline="-25000" dirty="0" smtClean="0">
                <a:solidFill>
                  <a:schemeClr val="bg1"/>
                </a:solidFill>
              </a:rPr>
              <a:t>D</a:t>
            </a:r>
            <a:r>
              <a:rPr lang="en-US" sz="1775" dirty="0" smtClean="0">
                <a:solidFill>
                  <a:schemeClr val="bg1"/>
                </a:solidFill>
              </a:rPr>
              <a:t> we obtain [e</a:t>
            </a:r>
            <a:r>
              <a:rPr lang="en-US" sz="1775" baseline="30000" dirty="0" smtClean="0">
                <a:solidFill>
                  <a:schemeClr val="bg1"/>
                </a:solidFill>
              </a:rPr>
              <a:t>-</a:t>
            </a:r>
            <a:r>
              <a:rPr lang="en-US" sz="1775" dirty="0" smtClean="0">
                <a:solidFill>
                  <a:schemeClr val="bg1"/>
                </a:solidFill>
              </a:rPr>
              <a:t>]≈1x10</a:t>
            </a:r>
            <a:r>
              <a:rPr lang="en-US" sz="1775" baseline="30000" dirty="0" smtClean="0">
                <a:solidFill>
                  <a:schemeClr val="bg1"/>
                </a:solidFill>
              </a:rPr>
              <a:t>19</a:t>
            </a:r>
            <a:r>
              <a:rPr lang="en-US" sz="1775" dirty="0" smtClean="0">
                <a:solidFill>
                  <a:schemeClr val="bg1"/>
                </a:solidFill>
              </a:rPr>
              <a:t> cm</a:t>
            </a:r>
            <a:r>
              <a:rPr lang="en-US" sz="1775" baseline="30000" dirty="0" smtClean="0">
                <a:solidFill>
                  <a:schemeClr val="bg1"/>
                </a:solidFill>
              </a:rPr>
              <a:t>-3</a:t>
            </a:r>
            <a:r>
              <a:rPr lang="en-US" sz="1775" dirty="0" smtClean="0">
                <a:solidFill>
                  <a:schemeClr val="bg1"/>
                </a:solidFill>
              </a:rPr>
              <a:t> </a:t>
            </a:r>
            <a:r>
              <a:rPr lang="en-US" sz="1775" dirty="0" smtClean="0">
                <a:solidFill>
                  <a:schemeClr val="bg1"/>
                </a:solidFill>
                <a:sym typeface="Wingdings"/>
              </a:rPr>
              <a:t>and confirm that in this regime clusters with </a:t>
            </a:r>
            <a:r>
              <a:rPr lang="en-US" sz="1775" i="1" dirty="0" smtClean="0">
                <a:solidFill>
                  <a:schemeClr val="bg1"/>
                </a:solidFill>
                <a:sym typeface="Wingdings"/>
              </a:rPr>
              <a:t>n</a:t>
            </a:r>
            <a:r>
              <a:rPr lang="en-US" sz="1775" dirty="0" smtClean="0">
                <a:solidFill>
                  <a:schemeClr val="bg1"/>
                </a:solidFill>
                <a:sym typeface="Wingdings"/>
              </a:rPr>
              <a:t>&gt;2 are negligible</a:t>
            </a:r>
            <a:endParaRPr lang="en-US" sz="1775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[e-]_PP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191" y="3372610"/>
            <a:ext cx="4348052" cy="33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789" y="1172372"/>
            <a:ext cx="2987932" cy="386551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202931" y="1611439"/>
            <a:ext cx="0" cy="431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012462" y="2042906"/>
            <a:ext cx="11904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3376" y="1748429"/>
            <a:ext cx="1971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EPR intensity</a:t>
            </a:r>
          </a:p>
          <a:p>
            <a:r>
              <a:rPr lang="en-US" dirty="0" smtClean="0"/>
              <a:t>calibration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594635" y="1635005"/>
            <a:ext cx="0" cy="1094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3055" y="1685804"/>
            <a:ext cx="2428229" cy="590037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202931" y="2729051"/>
            <a:ext cx="39170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7029" y="2430657"/>
            <a:ext cx="294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dimers in sample (</a:t>
            </a:r>
            <a:r>
              <a:rPr lang="en-US" b="1" dirty="0" smtClean="0"/>
              <a:t>fitting parameter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0" name="Left Brace 29"/>
          <p:cNvSpPr/>
          <p:nvPr/>
        </p:nvSpPr>
        <p:spPr>
          <a:xfrm>
            <a:off x="4325817" y="939935"/>
            <a:ext cx="312910" cy="2088000"/>
          </a:xfrm>
          <a:prstGeom prst="leftBrace">
            <a:avLst>
              <a:gd name="adj1" fmla="val 0"/>
              <a:gd name="adj2" fmla="val 1654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22" y="931280"/>
            <a:ext cx="1065242" cy="5676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9" name="TextBox 38"/>
          <p:cNvSpPr txBox="1"/>
          <p:nvPr/>
        </p:nvSpPr>
        <p:spPr>
          <a:xfrm>
            <a:off x="4417838" y="3664683"/>
            <a:ext cx="4525598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This model considers:</a:t>
            </a:r>
          </a:p>
          <a:p>
            <a:pPr marL="285750" indent="66675" algn="just">
              <a:lnSpc>
                <a:spcPct val="120000"/>
              </a:lnSpc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distribution of </a:t>
            </a:r>
            <a:r>
              <a:rPr lang="en-US" i="1" dirty="0" smtClean="0"/>
              <a:t>J </a:t>
            </a:r>
            <a:r>
              <a:rPr lang="en-US" dirty="0" smtClean="0"/>
              <a:t>in our NCs ensemble</a:t>
            </a:r>
            <a:r>
              <a:rPr lang="en-US" i="1" dirty="0" smtClean="0"/>
              <a:t>, N</a:t>
            </a:r>
            <a:r>
              <a:rPr lang="en-US" dirty="0" smtClean="0"/>
              <a:t>(</a:t>
            </a:r>
            <a:r>
              <a:rPr lang="en-US" i="1" dirty="0" smtClean="0"/>
              <a:t>J</a:t>
            </a:r>
            <a:r>
              <a:rPr lang="en-US" dirty="0" smtClean="0"/>
              <a:t>) </a:t>
            </a:r>
          </a:p>
          <a:p>
            <a:pPr marL="285750" indent="66675">
              <a:lnSpc>
                <a:spcPct val="120000"/>
              </a:lnSpc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average radius of NCs in ensemble, </a:t>
            </a:r>
            <a:r>
              <a:rPr lang="en-US" i="1" dirty="0" smtClean="0"/>
              <a:t>δ</a:t>
            </a:r>
            <a:r>
              <a:rPr lang="en-US" i="1" baseline="-25000" dirty="0" smtClean="0"/>
              <a:t>d</a:t>
            </a:r>
            <a:r>
              <a:rPr lang="en-US" baseline="-25000" dirty="0" smtClean="0"/>
              <a:t>0,</a:t>
            </a:r>
            <a:r>
              <a:rPr lang="en-US" i="1" baseline="-25000" dirty="0" smtClean="0"/>
              <a:t>d</a:t>
            </a:r>
            <a:r>
              <a:rPr lang="en-US" baseline="-25000" dirty="0" smtClean="0"/>
              <a:t>NC</a:t>
            </a:r>
            <a:endParaRPr lang="en-US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15/16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6122" y="2447590"/>
            <a:ext cx="4067561" cy="61200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805697" y="2345706"/>
            <a:ext cx="4278803" cy="731281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247563" y="5072900"/>
            <a:ext cx="4862930" cy="1112099"/>
          </a:xfrm>
          <a:prstGeom prst="rect">
            <a:avLst/>
          </a:prstGeom>
          <a:solidFill>
            <a:srgbClr val="F2F2F2"/>
          </a:solidFill>
          <a:ln w="28575" cmpd="sng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92075" indent="-92075">
              <a:buFont typeface="Arial"/>
              <a:buChar char="•"/>
            </a:pPr>
            <a:r>
              <a:rPr lang="en-US" sz="1775" dirty="0" smtClean="0">
                <a:solidFill>
                  <a:schemeClr val="bg1"/>
                </a:solidFill>
              </a:rPr>
              <a:t> N(</a:t>
            </a:r>
            <a:r>
              <a:rPr lang="en-US" sz="1775" i="1" dirty="0" smtClean="0">
                <a:solidFill>
                  <a:schemeClr val="bg1"/>
                </a:solidFill>
              </a:rPr>
              <a:t>J</a:t>
            </a:r>
            <a:r>
              <a:rPr lang="en-US" sz="1775" dirty="0" smtClean="0">
                <a:solidFill>
                  <a:schemeClr val="bg1"/>
                </a:solidFill>
              </a:rPr>
              <a:t>) gives dominant contribution to this deviation</a:t>
            </a:r>
          </a:p>
          <a:p>
            <a:pPr marL="92075" indent="-92075">
              <a:lnSpc>
                <a:spcPct val="140000"/>
              </a:lnSpc>
              <a:buFont typeface="Arial"/>
              <a:buChar char="•"/>
            </a:pPr>
            <a:r>
              <a:rPr lang="en-US" sz="1775" dirty="0">
                <a:solidFill>
                  <a:schemeClr val="bg1"/>
                </a:solidFill>
              </a:rPr>
              <a:t> </a:t>
            </a:r>
            <a:r>
              <a:rPr lang="en-US" sz="1775" dirty="0" smtClean="0">
                <a:solidFill>
                  <a:schemeClr val="bg1"/>
                </a:solidFill>
              </a:rPr>
              <a:t>From </a:t>
            </a:r>
            <a:r>
              <a:rPr lang="en-US" sz="1775" i="1" dirty="0" smtClean="0">
                <a:solidFill>
                  <a:schemeClr val="bg1"/>
                </a:solidFill>
              </a:rPr>
              <a:t>N</a:t>
            </a:r>
            <a:r>
              <a:rPr lang="en-US" sz="1775" baseline="-25000" dirty="0" smtClean="0">
                <a:solidFill>
                  <a:schemeClr val="bg1"/>
                </a:solidFill>
              </a:rPr>
              <a:t>D</a:t>
            </a:r>
            <a:r>
              <a:rPr lang="en-US" sz="1775" dirty="0" smtClean="0">
                <a:solidFill>
                  <a:schemeClr val="bg1"/>
                </a:solidFill>
              </a:rPr>
              <a:t> we obtain [e</a:t>
            </a:r>
            <a:r>
              <a:rPr lang="en-US" sz="1775" baseline="30000" dirty="0" smtClean="0">
                <a:solidFill>
                  <a:schemeClr val="bg1"/>
                </a:solidFill>
              </a:rPr>
              <a:t>-</a:t>
            </a:r>
            <a:r>
              <a:rPr lang="en-US" sz="1775" dirty="0" smtClean="0">
                <a:solidFill>
                  <a:schemeClr val="bg1"/>
                </a:solidFill>
              </a:rPr>
              <a:t>]≈1x10</a:t>
            </a:r>
            <a:r>
              <a:rPr lang="en-US" sz="1775" baseline="30000" dirty="0" smtClean="0">
                <a:solidFill>
                  <a:schemeClr val="bg1"/>
                </a:solidFill>
              </a:rPr>
              <a:t>19</a:t>
            </a:r>
            <a:r>
              <a:rPr lang="en-US" sz="1775" dirty="0" smtClean="0">
                <a:solidFill>
                  <a:schemeClr val="bg1"/>
                </a:solidFill>
              </a:rPr>
              <a:t> cm</a:t>
            </a:r>
            <a:r>
              <a:rPr lang="en-US" sz="1775" baseline="30000" dirty="0" smtClean="0">
                <a:solidFill>
                  <a:schemeClr val="bg1"/>
                </a:solidFill>
              </a:rPr>
              <a:t>-3</a:t>
            </a:r>
            <a:r>
              <a:rPr lang="en-US" sz="1775" dirty="0" smtClean="0">
                <a:solidFill>
                  <a:schemeClr val="bg1"/>
                </a:solidFill>
              </a:rPr>
              <a:t> </a:t>
            </a:r>
            <a:r>
              <a:rPr lang="en-US" sz="1775" dirty="0" smtClean="0">
                <a:solidFill>
                  <a:schemeClr val="bg1"/>
                </a:solidFill>
                <a:sym typeface="Wingdings"/>
              </a:rPr>
              <a:t>and confirm that in this regime clusters with </a:t>
            </a:r>
            <a:r>
              <a:rPr lang="en-US" sz="1775" i="1" dirty="0" smtClean="0">
                <a:solidFill>
                  <a:schemeClr val="bg1"/>
                </a:solidFill>
                <a:sym typeface="Wingdings"/>
              </a:rPr>
              <a:t>n</a:t>
            </a:r>
            <a:r>
              <a:rPr lang="en-US" sz="1775" dirty="0" smtClean="0">
                <a:solidFill>
                  <a:schemeClr val="bg1"/>
                </a:solidFill>
                <a:sym typeface="Wingdings"/>
              </a:rPr>
              <a:t>&gt;2 are negligible</a:t>
            </a:r>
            <a:endParaRPr lang="en-US" sz="1775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6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[e-]_PPT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034" y="3377588"/>
            <a:ext cx="4348052" cy="33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/>
              <a:t>Donor dimers: theoretical framework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789" y="1172372"/>
            <a:ext cx="2987932" cy="386551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 flipV="1">
            <a:off x="3202931" y="1611439"/>
            <a:ext cx="0" cy="431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3376" y="1748429"/>
            <a:ext cx="1971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EPR intensity</a:t>
            </a:r>
          </a:p>
          <a:p>
            <a:r>
              <a:rPr lang="en-US" dirty="0" smtClean="0"/>
              <a:t>calibration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594635" y="1635005"/>
            <a:ext cx="0" cy="1094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3202931" y="2729051"/>
            <a:ext cx="391707" cy="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7029" y="2430657"/>
            <a:ext cx="294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dimers in sample (</a:t>
            </a:r>
            <a:r>
              <a:rPr lang="en-US" b="1" dirty="0" smtClean="0"/>
              <a:t>fitting parameter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2012462" y="2042906"/>
            <a:ext cx="119047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Left Brace 31"/>
          <p:cNvSpPr/>
          <p:nvPr/>
        </p:nvSpPr>
        <p:spPr>
          <a:xfrm>
            <a:off x="4325817" y="939935"/>
            <a:ext cx="312910" cy="2088000"/>
          </a:xfrm>
          <a:prstGeom prst="leftBrace">
            <a:avLst>
              <a:gd name="adj1" fmla="val 0"/>
              <a:gd name="adj2" fmla="val 1654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122" y="931280"/>
            <a:ext cx="1065242" cy="5676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0" name="TextBox 39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15/16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05697" y="1558923"/>
            <a:ext cx="4278803" cy="682228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417838" y="3664683"/>
            <a:ext cx="4666662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/>
              <a:t>This model considers:</a:t>
            </a:r>
          </a:p>
          <a:p>
            <a:pPr marL="285750" indent="66675" algn="just">
              <a:lnSpc>
                <a:spcPct val="120000"/>
              </a:lnSpc>
              <a:buFont typeface="Arial"/>
              <a:buChar char="•"/>
            </a:pPr>
            <a:r>
              <a:rPr lang="en-US" dirty="0"/>
              <a:t> distribution of </a:t>
            </a:r>
            <a:r>
              <a:rPr lang="en-US" i="1" dirty="0"/>
              <a:t>J </a:t>
            </a:r>
            <a:r>
              <a:rPr lang="en-US" dirty="0"/>
              <a:t>in our NCs ensemble</a:t>
            </a:r>
            <a:r>
              <a:rPr lang="en-US" i="1" dirty="0"/>
              <a:t>, N</a:t>
            </a:r>
            <a:r>
              <a:rPr lang="en-US" dirty="0"/>
              <a:t>(</a:t>
            </a:r>
            <a:r>
              <a:rPr lang="en-US" i="1" dirty="0"/>
              <a:t>J</a:t>
            </a:r>
            <a:r>
              <a:rPr lang="en-US" dirty="0"/>
              <a:t>) </a:t>
            </a:r>
          </a:p>
          <a:p>
            <a:pPr marL="285750" indent="66675">
              <a:lnSpc>
                <a:spcPct val="120000"/>
              </a:lnSpc>
              <a:buFont typeface="Arial"/>
              <a:buChar char="•"/>
            </a:pPr>
            <a:r>
              <a:rPr lang="en-US" dirty="0"/>
              <a:t> lognormal size distribution of NCs, </a:t>
            </a:r>
            <a:r>
              <a:rPr lang="en-US" i="1" dirty="0"/>
              <a:t>L</a:t>
            </a:r>
            <a:r>
              <a:rPr lang="en-US" i="1" baseline="-25000" dirty="0"/>
              <a:t>d</a:t>
            </a:r>
            <a:r>
              <a:rPr lang="en-US" baseline="-25000" dirty="0"/>
              <a:t>0,σ</a:t>
            </a:r>
            <a:r>
              <a:rPr lang="en-US" dirty="0"/>
              <a:t>(</a:t>
            </a:r>
            <a:r>
              <a:rPr lang="en-US" i="1" dirty="0" err="1"/>
              <a:t>d</a:t>
            </a:r>
            <a:r>
              <a:rPr lang="en-US" baseline="-25000" dirty="0" err="1"/>
              <a:t>NC</a:t>
            </a:r>
            <a:r>
              <a:rPr lang="en-US" dirty="0"/>
              <a:t>)</a:t>
            </a:r>
          </a:p>
        </p:txBody>
      </p:sp>
      <p:pic>
        <p:nvPicPr>
          <p:cNvPr id="26" name="Picture 25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22" y="2433249"/>
            <a:ext cx="4068000" cy="594686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3055" y="1685804"/>
            <a:ext cx="2428229" cy="590037"/>
          </a:xfrm>
          <a:prstGeom prst="rect">
            <a:avLst/>
          </a:prstGeom>
          <a:ln>
            <a:solidFill>
              <a:srgbClr val="660066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4241995" y="5085454"/>
            <a:ext cx="4862930" cy="1112099"/>
          </a:xfrm>
          <a:prstGeom prst="rect">
            <a:avLst/>
          </a:prstGeom>
          <a:noFill/>
          <a:ln w="28575" cmpd="sng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92075" indent="-92075">
              <a:buFont typeface="Arial"/>
              <a:buChar char="•"/>
            </a:pPr>
            <a:r>
              <a:rPr lang="en-US" sz="1775" dirty="0" smtClean="0"/>
              <a:t> N(</a:t>
            </a:r>
            <a:r>
              <a:rPr lang="en-US" sz="1775" i="1" dirty="0" smtClean="0"/>
              <a:t>J</a:t>
            </a:r>
            <a:r>
              <a:rPr lang="en-US" sz="1775" dirty="0" smtClean="0"/>
              <a:t>) gives dominant contribution to this deviation</a:t>
            </a:r>
          </a:p>
          <a:p>
            <a:pPr marL="92075" indent="-92075">
              <a:lnSpc>
                <a:spcPct val="140000"/>
              </a:lnSpc>
              <a:buFont typeface="Arial"/>
              <a:buChar char="•"/>
            </a:pPr>
            <a:r>
              <a:rPr lang="en-US" sz="1775" dirty="0"/>
              <a:t> </a:t>
            </a:r>
            <a:r>
              <a:rPr lang="en-US" sz="1775" dirty="0" smtClean="0"/>
              <a:t>From </a:t>
            </a:r>
            <a:r>
              <a:rPr lang="en-US" sz="1775" i="1" dirty="0" smtClean="0"/>
              <a:t>N</a:t>
            </a:r>
            <a:r>
              <a:rPr lang="en-US" sz="1775" baseline="-25000" dirty="0" smtClean="0"/>
              <a:t>D</a:t>
            </a:r>
            <a:r>
              <a:rPr lang="en-US" sz="1775" dirty="0" smtClean="0"/>
              <a:t> we obtain [e</a:t>
            </a:r>
            <a:r>
              <a:rPr lang="en-US" sz="1775" baseline="30000" dirty="0" smtClean="0"/>
              <a:t>-</a:t>
            </a:r>
            <a:r>
              <a:rPr lang="en-US" sz="1775" dirty="0" smtClean="0"/>
              <a:t>]≈1x10</a:t>
            </a:r>
            <a:r>
              <a:rPr lang="en-US" sz="1775" baseline="30000" dirty="0" smtClean="0"/>
              <a:t>19</a:t>
            </a:r>
            <a:r>
              <a:rPr lang="en-US" sz="1775" dirty="0" smtClean="0"/>
              <a:t> cm</a:t>
            </a:r>
            <a:r>
              <a:rPr lang="en-US" sz="1775" baseline="30000" dirty="0" smtClean="0"/>
              <a:t>-3</a:t>
            </a:r>
            <a:r>
              <a:rPr lang="en-US" sz="1775" dirty="0" smtClean="0"/>
              <a:t> </a:t>
            </a:r>
            <a:r>
              <a:rPr lang="en-US" sz="1775" dirty="0" smtClean="0">
                <a:sym typeface="Wingdings"/>
              </a:rPr>
              <a:t>and confirm that in this regime clusters with </a:t>
            </a:r>
            <a:r>
              <a:rPr lang="en-US" sz="1775" i="1" dirty="0" smtClean="0">
                <a:sym typeface="Wingdings"/>
              </a:rPr>
              <a:t>n</a:t>
            </a:r>
            <a:r>
              <a:rPr lang="en-US" sz="1775" dirty="0" smtClean="0">
                <a:sym typeface="Wingdings"/>
              </a:rPr>
              <a:t>&gt;2 are negligible</a:t>
            </a:r>
            <a:endParaRPr lang="en-US" sz="1775" dirty="0" smtClean="0"/>
          </a:p>
        </p:txBody>
      </p:sp>
    </p:spTree>
    <p:extLst>
      <p:ext uri="{BB962C8B-B14F-4D97-AF65-F5344CB8AC3E}">
        <p14:creationId xmlns:p14="http://schemas.microsoft.com/office/powerpoint/2010/main" val="377376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7" y="885265"/>
            <a:ext cx="8940802" cy="4533402"/>
          </a:xfrm>
        </p:spPr>
        <p:txBody>
          <a:bodyPr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US" sz="1900" dirty="0" smtClean="0"/>
              <a:t>Doping in NCs is quite different from the bulk:</a:t>
            </a:r>
          </a:p>
          <a:p>
            <a:pPr lvl="1" algn="just">
              <a:lnSpc>
                <a:spcPct val="110000"/>
              </a:lnSpc>
            </a:pPr>
            <a:r>
              <a:rPr lang="en-US" sz="1900" dirty="0" smtClean="0"/>
              <a:t>Confinement and isolation of donors</a:t>
            </a:r>
          </a:p>
          <a:p>
            <a:pPr lvl="1" algn="just">
              <a:lnSpc>
                <a:spcPct val="110000"/>
              </a:lnSpc>
            </a:pPr>
            <a:r>
              <a:rPr lang="en-US" sz="1900" dirty="0" smtClean="0"/>
              <a:t>Statistical distribution of donors in NCs</a:t>
            </a:r>
          </a:p>
          <a:p>
            <a:pPr algn="just">
              <a:lnSpc>
                <a:spcPct val="110000"/>
              </a:lnSpc>
            </a:pPr>
            <a:endParaRPr lang="en-US" sz="1900" dirty="0"/>
          </a:p>
          <a:p>
            <a:pPr algn="just">
              <a:lnSpc>
                <a:spcPct val="110000"/>
              </a:lnSpc>
            </a:pPr>
            <a:r>
              <a:rPr lang="en-US" sz="1900" dirty="0"/>
              <a:t>Exchange </a:t>
            </a:r>
            <a:r>
              <a:rPr lang="en-US" sz="1900" dirty="0" smtClean="0"/>
              <a:t>coupled donors in NCs can be probed via </a:t>
            </a:r>
            <a:r>
              <a:rPr lang="en-US" sz="1900" i="1" dirty="0"/>
              <a:t>T</a:t>
            </a:r>
            <a:r>
              <a:rPr lang="en-US" sz="1900" dirty="0"/>
              <a:t>-dependent EPR </a:t>
            </a:r>
            <a:r>
              <a:rPr lang="en-US" sz="1900" dirty="0" smtClean="0"/>
              <a:t>spectroscopy (yield line at </a:t>
            </a:r>
            <a:r>
              <a:rPr lang="en-US" sz="1900" i="1" dirty="0" smtClean="0"/>
              <a:t>g</a:t>
            </a:r>
            <a:r>
              <a:rPr lang="en-US" sz="1900" dirty="0" smtClean="0"/>
              <a:t>=1.998)</a:t>
            </a:r>
          </a:p>
          <a:p>
            <a:pPr algn="just">
              <a:lnSpc>
                <a:spcPct val="110000"/>
              </a:lnSpc>
            </a:pPr>
            <a:endParaRPr lang="en-US" sz="1900" dirty="0" smtClean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Deviation </a:t>
            </a:r>
            <a:r>
              <a:rPr lang="en-US" sz="1900" dirty="0"/>
              <a:t>of </a:t>
            </a:r>
            <a:r>
              <a:rPr lang="en-US" sz="1900" i="1" dirty="0"/>
              <a:t>I</a:t>
            </a:r>
            <a:r>
              <a:rPr lang="en-US" sz="1900" baseline="-25000" dirty="0"/>
              <a:t>EPR</a:t>
            </a:r>
            <a:r>
              <a:rPr lang="en-US" sz="1900" dirty="0"/>
              <a:t> </a:t>
            </a:r>
            <a:r>
              <a:rPr lang="en-US" sz="1900" dirty="0" smtClean="0"/>
              <a:t>from Curie behavior </a:t>
            </a:r>
            <a:r>
              <a:rPr lang="en-US" sz="1900" dirty="0"/>
              <a:t>due </a:t>
            </a:r>
            <a:r>
              <a:rPr lang="en-US" sz="1900" dirty="0" smtClean="0"/>
              <a:t>depopulation of triplet state of dimers at low </a:t>
            </a:r>
            <a:r>
              <a:rPr lang="en-US" sz="1900" i="1" dirty="0" smtClean="0"/>
              <a:t>T</a:t>
            </a:r>
            <a:endParaRPr lang="en-US" sz="1900" dirty="0"/>
          </a:p>
          <a:p>
            <a:pPr algn="just">
              <a:lnSpc>
                <a:spcPct val="110000"/>
              </a:lnSpc>
            </a:pPr>
            <a:endParaRPr lang="en-US" sz="1900" dirty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Exchange coupling of donors dimers in NCs is well described by effective mass theory</a:t>
            </a:r>
          </a:p>
          <a:p>
            <a:pPr algn="just">
              <a:lnSpc>
                <a:spcPct val="110000"/>
              </a:lnSpc>
            </a:pPr>
            <a:endParaRPr lang="en-US" sz="1900" dirty="0" smtClean="0"/>
          </a:p>
          <a:p>
            <a:pPr algn="just">
              <a:lnSpc>
                <a:spcPct val="110000"/>
              </a:lnSpc>
            </a:pPr>
            <a:r>
              <a:rPr lang="en-US" sz="1900" dirty="0" smtClean="0"/>
              <a:t>Distribution of </a:t>
            </a:r>
            <a:r>
              <a:rPr lang="en-US" sz="1900" i="1" dirty="0" smtClean="0"/>
              <a:t>J</a:t>
            </a:r>
            <a:r>
              <a:rPr lang="en-US" sz="1900" dirty="0" smtClean="0"/>
              <a:t> in NCs ensembles gives major contribution to the variation of the </a:t>
            </a:r>
            <a:r>
              <a:rPr lang="en-US" sz="1900" i="1" dirty="0" smtClean="0"/>
              <a:t>I</a:t>
            </a:r>
            <a:r>
              <a:rPr lang="en-US" sz="1900" baseline="-25000" dirty="0" smtClean="0"/>
              <a:t>EPR</a:t>
            </a:r>
            <a:endParaRPr lang="en-US" sz="19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851234" y="1367370"/>
            <a:ext cx="4064167" cy="646331"/>
            <a:chOff x="4952832" y="1566335"/>
            <a:chExt cx="4064167" cy="646331"/>
          </a:xfrm>
        </p:grpSpPr>
        <p:sp>
          <p:nvSpPr>
            <p:cNvPr id="6" name="Right Brace 5"/>
            <p:cNvSpPr/>
            <p:nvPr/>
          </p:nvSpPr>
          <p:spPr>
            <a:xfrm>
              <a:off x="4952832" y="1629835"/>
              <a:ext cx="360000" cy="540000"/>
            </a:xfrm>
            <a:prstGeom prst="rightBrace">
              <a:avLst>
                <a:gd name="adj1" fmla="val 0"/>
                <a:gd name="adj2" fmla="val 5000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363630" y="1566335"/>
              <a:ext cx="365336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Only few-dopant exchange coupling is statistically relevant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8623575" y="6629169"/>
            <a:ext cx="5560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16/16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0812" y="5684662"/>
            <a:ext cx="8583789" cy="56271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 cmpd="sng">
            <a:noFill/>
          </a:ln>
        </p:spPr>
        <p:txBody>
          <a:bodyPr wrap="square" anchor="ctr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400" dirty="0">
                <a:solidFill>
                  <a:srgbClr val="00BA50"/>
                </a:solidFill>
              </a:rPr>
              <a:t>For further </a:t>
            </a:r>
            <a:r>
              <a:rPr lang="en-US" sz="1400" dirty="0" smtClean="0">
                <a:solidFill>
                  <a:srgbClr val="00BA50"/>
                </a:solidFill>
              </a:rPr>
              <a:t>details, see R</a:t>
            </a:r>
            <a:r>
              <a:rPr lang="en-US" sz="1400" dirty="0">
                <a:solidFill>
                  <a:srgbClr val="00BA50"/>
                </a:solidFill>
              </a:rPr>
              <a:t>. N. Pereira, A. J. Almeida, A. R. </a:t>
            </a:r>
            <a:r>
              <a:rPr lang="en-US" sz="1400" dirty="0" err="1">
                <a:solidFill>
                  <a:srgbClr val="00BA50"/>
                </a:solidFill>
              </a:rPr>
              <a:t>Stegner</a:t>
            </a:r>
            <a:r>
              <a:rPr lang="en-US" sz="1400" dirty="0">
                <a:solidFill>
                  <a:srgbClr val="00BA50"/>
                </a:solidFill>
              </a:rPr>
              <a:t>, M. S. </a:t>
            </a:r>
            <a:r>
              <a:rPr lang="en-US" sz="1400" dirty="0" smtClean="0">
                <a:solidFill>
                  <a:srgbClr val="00BA50"/>
                </a:solidFill>
              </a:rPr>
              <a:t>Brandt, H. Wiggers. </a:t>
            </a:r>
            <a:r>
              <a:rPr lang="en-US" sz="1400" dirty="0">
                <a:solidFill>
                  <a:srgbClr val="00BA50"/>
                </a:solidFill>
              </a:rPr>
              <a:t>Exchange coupled donor dimers in </a:t>
            </a:r>
            <a:r>
              <a:rPr lang="en-US" sz="1400" dirty="0" err="1">
                <a:solidFill>
                  <a:srgbClr val="00BA50"/>
                </a:solidFill>
              </a:rPr>
              <a:t>nanocrystal</a:t>
            </a:r>
            <a:r>
              <a:rPr lang="en-US" sz="1400" dirty="0">
                <a:solidFill>
                  <a:srgbClr val="00BA50"/>
                </a:solidFill>
              </a:rPr>
              <a:t> quantum dots</a:t>
            </a:r>
            <a:r>
              <a:rPr lang="en-US" sz="1400" i="1" dirty="0">
                <a:solidFill>
                  <a:srgbClr val="00BA50"/>
                </a:solidFill>
              </a:rPr>
              <a:t>. </a:t>
            </a:r>
            <a:r>
              <a:rPr lang="en-US" sz="1400" i="1" dirty="0" smtClean="0">
                <a:solidFill>
                  <a:srgbClr val="00BA50"/>
                </a:solidFill>
              </a:rPr>
              <a:t>Phys. Rev. </a:t>
            </a:r>
            <a:r>
              <a:rPr lang="en-US" sz="1400" i="1" dirty="0" err="1" smtClean="0">
                <a:solidFill>
                  <a:srgbClr val="00BA50"/>
                </a:solidFill>
              </a:rPr>
              <a:t>Lett</a:t>
            </a:r>
            <a:r>
              <a:rPr lang="en-US" sz="1400" i="1" dirty="0" smtClean="0">
                <a:solidFill>
                  <a:srgbClr val="00BA50"/>
                </a:solidFill>
              </a:rPr>
              <a:t>. (2012) </a:t>
            </a:r>
            <a:r>
              <a:rPr lang="en-US" sz="1400" dirty="0">
                <a:solidFill>
                  <a:srgbClr val="00BA50"/>
                </a:solidFill>
              </a:rPr>
              <a:t>i</a:t>
            </a:r>
            <a:r>
              <a:rPr lang="en-US" sz="1400" dirty="0" smtClean="0">
                <a:solidFill>
                  <a:srgbClr val="00BA50"/>
                </a:solidFill>
              </a:rPr>
              <a:t>n press.</a:t>
            </a:r>
            <a:endParaRPr lang="en-US" sz="1400" dirty="0">
              <a:solidFill>
                <a:srgbClr val="00BA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0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08664" cy="3514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29570" y="-17888"/>
            <a:ext cx="5563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A6A6A6"/>
                </a:solidFill>
              </a:rPr>
              <a:t>MAP-</a:t>
            </a:r>
            <a:r>
              <a:rPr lang="en-US" dirty="0" err="1">
                <a:solidFill>
                  <a:srgbClr val="A6A6A6"/>
                </a:solidFill>
              </a:rPr>
              <a:t>f</a:t>
            </a:r>
            <a:r>
              <a:rPr lang="en-US" dirty="0" err="1" smtClean="0">
                <a:solidFill>
                  <a:srgbClr val="A6A6A6"/>
                </a:solidFill>
              </a:rPr>
              <a:t>is</a:t>
            </a:r>
            <a:r>
              <a:rPr lang="en-US" dirty="0" smtClean="0">
                <a:solidFill>
                  <a:srgbClr val="A6A6A6"/>
                </a:solidFill>
              </a:rPr>
              <a:t> PhD Research Conference – January 2012, Braga</a:t>
            </a:r>
            <a:endParaRPr lang="en-US" dirty="0">
              <a:solidFill>
                <a:srgbClr val="A6A6A6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2623140"/>
            <a:ext cx="8077200" cy="1673352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69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vg_[e-]_corr_Rdist larger T1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6" t="5128" r="6720"/>
          <a:stretch/>
        </p:blipFill>
        <p:spPr>
          <a:xfrm>
            <a:off x="76197" y="893222"/>
            <a:ext cx="4200835" cy="60063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4375" y="1245419"/>
            <a:ext cx="1726576" cy="267109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47500"/>
                  <a:satMod val="137000"/>
                  <a:alpha val="27000"/>
                </a:schemeClr>
              </a:gs>
              <a:gs pos="55000">
                <a:schemeClr val="accent1">
                  <a:shade val="69000"/>
                  <a:satMod val="137000"/>
                  <a:alpha val="27000"/>
                </a:schemeClr>
              </a:gs>
              <a:gs pos="100000">
                <a:schemeClr val="accent1">
                  <a:shade val="98000"/>
                  <a:satMod val="137000"/>
                  <a:alpha val="2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i="1" dirty="0"/>
              <a:t>g</a:t>
            </a:r>
            <a:r>
              <a:rPr lang="en-US" dirty="0" smtClean="0"/>
              <a:t>=1.998 line asymmetry at </a:t>
            </a:r>
            <a:r>
              <a:rPr lang="en-US" i="1" dirty="0" smtClean="0"/>
              <a:t>T</a:t>
            </a:r>
            <a:r>
              <a:rPr lang="en-US" dirty="0" smtClean="0"/>
              <a:t>=15 K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65533" y="1245419"/>
            <a:ext cx="1045768" cy="2671097"/>
          </a:xfrm>
          <a:prstGeom prst="rect">
            <a:avLst/>
          </a:prstGeom>
          <a:solidFill>
            <a:schemeClr val="bg2">
              <a:lumMod val="25000"/>
              <a:alpha val="39000"/>
            </a:schemeClr>
          </a:solidFill>
          <a:ln w="28575" cmpd="sng">
            <a:solidFill>
              <a:srgbClr val="00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73727" y="3832125"/>
            <a:ext cx="0" cy="2472518"/>
          </a:xfrm>
          <a:prstGeom prst="line">
            <a:avLst/>
          </a:prstGeom>
          <a:ln w="38100" cmpd="sng">
            <a:solidFill>
              <a:srgbClr val="0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65069" y="2095938"/>
            <a:ext cx="894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20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frozen</a:t>
            </a:r>
            <a:endParaRPr lang="en-US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4375" y="1245419"/>
            <a:ext cx="1095375" cy="267109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7152" y="2089618"/>
            <a:ext cx="995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2000" baseline="-25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splitting</a:t>
            </a:r>
            <a:endParaRPr lang="en-US" sz="2000" i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94451" y="3647459"/>
            <a:ext cx="129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i="1" dirty="0" smtClean="0"/>
              <a:t>T</a:t>
            </a:r>
            <a:r>
              <a:rPr lang="en-US" dirty="0" smtClean="0"/>
              <a:t> = 15K: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513451" y="2780573"/>
            <a:ext cx="428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Percentage of donor dimers yielding sizable splitting (Δ</a:t>
            </a:r>
            <a:r>
              <a:rPr lang="en-US" i="1" dirty="0" smtClean="0"/>
              <a:t>B</a:t>
            </a:r>
            <a:r>
              <a:rPr lang="en-US" baseline="-25000" dirty="0"/>
              <a:t>(c),(d)</a:t>
            </a:r>
            <a:r>
              <a:rPr lang="en-US" dirty="0"/>
              <a:t>&gt;0.1 </a:t>
            </a:r>
            <a:r>
              <a:rPr lang="en-US" dirty="0" smtClean="0"/>
              <a:t>mT):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894451" y="4466873"/>
            <a:ext cx="141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For </a:t>
            </a:r>
            <a:r>
              <a:rPr lang="en-US" i="1" dirty="0" smtClean="0">
                <a:solidFill>
                  <a:schemeClr val="bg2"/>
                </a:solidFill>
              </a:rPr>
              <a:t>T</a:t>
            </a:r>
            <a:r>
              <a:rPr lang="en-US" dirty="0" smtClean="0">
                <a:solidFill>
                  <a:schemeClr val="bg2"/>
                </a:solidFill>
              </a:rPr>
              <a:t> = 230K: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79332" y="5164663"/>
            <a:ext cx="4814359" cy="120032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 sizable splitting is expected for lower </a:t>
            </a:r>
            <a:r>
              <a:rPr lang="en-US" i="1" dirty="0" smtClean="0">
                <a:solidFill>
                  <a:schemeClr val="bg1"/>
                </a:solidFill>
              </a:rPr>
              <a:t>J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at lower </a:t>
            </a:r>
            <a:r>
              <a:rPr lang="en-US" i="1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, more dimers with large </a:t>
            </a:r>
            <a:r>
              <a:rPr lang="en-US" i="1" dirty="0" smtClean="0">
                <a:solidFill>
                  <a:schemeClr val="bg1"/>
                </a:solidFill>
              </a:rPr>
              <a:t>J </a:t>
            </a:r>
            <a:r>
              <a:rPr lang="en-US" dirty="0" smtClean="0">
                <a:solidFill>
                  <a:schemeClr val="bg1"/>
                </a:solidFill>
              </a:rPr>
              <a:t>are frozen in singlet state and so contribution of dimers inducing splitting is greater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062" y="4466873"/>
            <a:ext cx="1650600" cy="504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090" y="3642905"/>
            <a:ext cx="1650600" cy="504000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4946317" y="1140142"/>
            <a:ext cx="467894" cy="251999"/>
          </a:xfrm>
          <a:prstGeom prst="rect">
            <a:avLst/>
          </a:prstGeom>
          <a:solidFill>
            <a:srgbClr val="F2F2F2"/>
          </a:solidFill>
          <a:ln>
            <a:solidFill>
              <a:srgbClr val="9D9D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873625" y="1086669"/>
            <a:ext cx="3789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14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frozen</a:t>
            </a:r>
            <a:r>
              <a:rPr lang="en-US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400" dirty="0" smtClean="0"/>
              <a:t>– dimers in the singlet state (EPR inactive)</a:t>
            </a:r>
            <a:endParaRPr lang="en-US" sz="14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4873625" y="1632689"/>
            <a:ext cx="4025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N</a:t>
            </a:r>
            <a:r>
              <a:rPr lang="en-US" sz="1400" b="1" baseline="-25000" dirty="0" smtClean="0">
                <a:solidFill>
                  <a:srgbClr val="FF0000"/>
                </a:solidFill>
              </a:rPr>
              <a:t>splitting</a:t>
            </a:r>
            <a:r>
              <a:rPr lang="en-US" sz="1400" dirty="0" smtClean="0"/>
              <a:t> – dimers yielding Δ</a:t>
            </a:r>
            <a:r>
              <a:rPr lang="en-US" sz="1400" i="1" dirty="0" smtClean="0"/>
              <a:t>B</a:t>
            </a:r>
            <a:r>
              <a:rPr lang="en-US" sz="1400" baseline="-25000" dirty="0" smtClean="0"/>
              <a:t>(c),(d)</a:t>
            </a:r>
            <a:r>
              <a:rPr lang="en-US" sz="1400" dirty="0" smtClean="0"/>
              <a:t>&gt;0.1 mT</a:t>
            </a:r>
            <a:endParaRPr lang="en-US" sz="1400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4889500" y="2115048"/>
            <a:ext cx="1717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accent1"/>
                </a:solidFill>
              </a:rPr>
              <a:t>N</a:t>
            </a:r>
            <a:r>
              <a:rPr lang="en-US" sz="1400" b="1" baseline="-25000" dirty="0" smtClean="0">
                <a:solidFill>
                  <a:schemeClr val="accent1"/>
                </a:solidFill>
              </a:rPr>
              <a:t>active</a:t>
            </a:r>
            <a:r>
              <a:rPr lang="en-US" sz="1400" dirty="0" smtClean="0"/>
              <a:t>= </a:t>
            </a:r>
            <a:r>
              <a:rPr lang="en-US" sz="1400" i="1" dirty="0" smtClean="0"/>
              <a:t>N</a:t>
            </a:r>
            <a:r>
              <a:rPr lang="en-US" sz="1400" baseline="-25000" dirty="0" smtClean="0"/>
              <a:t>total</a:t>
            </a:r>
            <a:r>
              <a:rPr lang="en-US" sz="1400" dirty="0"/>
              <a:t> </a:t>
            </a:r>
            <a:r>
              <a:rPr lang="en-US" sz="1400" dirty="0" smtClean="0"/>
              <a:t>– </a:t>
            </a:r>
            <a:r>
              <a:rPr lang="en-US" sz="1400" i="1" dirty="0" smtClean="0"/>
              <a:t>N</a:t>
            </a:r>
            <a:r>
              <a:rPr lang="en-US" sz="1400" baseline="-25000" dirty="0" smtClean="0"/>
              <a:t>frozen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61137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4946317" y="1140142"/>
            <a:ext cx="467894" cy="251999"/>
          </a:xfrm>
          <a:prstGeom prst="rect">
            <a:avLst/>
          </a:prstGeom>
          <a:solidFill>
            <a:srgbClr val="F2F2F2"/>
          </a:solidFill>
          <a:ln>
            <a:solidFill>
              <a:srgbClr val="9D9DA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873625" y="1086669"/>
            <a:ext cx="3789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14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frozen</a:t>
            </a:r>
            <a:r>
              <a:rPr lang="en-US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1400" dirty="0" smtClean="0"/>
              <a:t>– dimers in the singlet state (EPR inactive)</a:t>
            </a:r>
            <a:endParaRPr lang="en-US" sz="1400" i="1" dirty="0"/>
          </a:p>
        </p:txBody>
      </p:sp>
      <p:pic>
        <p:nvPicPr>
          <p:cNvPr id="41" name="Picture 40" descr="avg_[e-]_corr_Rdist larger T23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3" t="5679" r="6721"/>
          <a:stretch/>
        </p:blipFill>
        <p:spPr>
          <a:xfrm>
            <a:off x="0" y="938738"/>
            <a:ext cx="4318000" cy="591926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2821904" y="3890739"/>
            <a:ext cx="0" cy="2445820"/>
          </a:xfrm>
          <a:prstGeom prst="line">
            <a:avLst/>
          </a:prstGeom>
          <a:ln w="38100" cmpd="sng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14375" y="1245419"/>
            <a:ext cx="1095375" cy="2671096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46125" y="1245419"/>
            <a:ext cx="2051198" cy="2671097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47500"/>
                  <a:satMod val="137000"/>
                  <a:alpha val="27000"/>
                </a:schemeClr>
              </a:gs>
              <a:gs pos="55000">
                <a:schemeClr val="accent1">
                  <a:shade val="69000"/>
                  <a:satMod val="137000"/>
                  <a:alpha val="27000"/>
                </a:schemeClr>
              </a:gs>
              <a:gs pos="100000">
                <a:schemeClr val="accent1">
                  <a:shade val="98000"/>
                  <a:satMod val="137000"/>
                  <a:alpha val="27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07152" y="2089618"/>
            <a:ext cx="995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2000" baseline="-25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splitting</a:t>
            </a:r>
            <a:endParaRPr lang="en-US" sz="2000" i="1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873625" y="1632689"/>
            <a:ext cx="4025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</a:rPr>
              <a:t>N</a:t>
            </a:r>
            <a:r>
              <a:rPr lang="en-US" sz="1400" b="1" baseline="-25000" dirty="0" smtClean="0">
                <a:solidFill>
                  <a:srgbClr val="FF0000"/>
                </a:solidFill>
              </a:rPr>
              <a:t>splitting</a:t>
            </a:r>
            <a:r>
              <a:rPr lang="en-US" sz="1400" dirty="0" smtClean="0"/>
              <a:t> – dimers yielding Δ</a:t>
            </a:r>
            <a:r>
              <a:rPr lang="en-US" sz="1400" i="1" dirty="0" smtClean="0"/>
              <a:t>B</a:t>
            </a:r>
            <a:r>
              <a:rPr lang="en-US" sz="1400" baseline="-25000" dirty="0" smtClean="0"/>
              <a:t>(c),(d)</a:t>
            </a:r>
            <a:r>
              <a:rPr lang="en-US" sz="1400" dirty="0" smtClean="0"/>
              <a:t>&gt;0.1 mT</a:t>
            </a:r>
            <a:endParaRPr lang="en-US" sz="1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4889500" y="2115048"/>
            <a:ext cx="1717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>
                <a:solidFill>
                  <a:schemeClr val="accent1"/>
                </a:solidFill>
              </a:rPr>
              <a:t>N</a:t>
            </a:r>
            <a:r>
              <a:rPr lang="en-US" sz="1400" b="1" baseline="-25000" dirty="0" smtClean="0">
                <a:solidFill>
                  <a:schemeClr val="accent1"/>
                </a:solidFill>
              </a:rPr>
              <a:t>active</a:t>
            </a:r>
            <a:r>
              <a:rPr lang="en-US" sz="1400" dirty="0" smtClean="0"/>
              <a:t>= </a:t>
            </a:r>
            <a:r>
              <a:rPr lang="en-US" sz="1400" i="1" dirty="0" smtClean="0"/>
              <a:t>N</a:t>
            </a:r>
            <a:r>
              <a:rPr lang="en-US" sz="1400" baseline="-25000" dirty="0" smtClean="0"/>
              <a:t>total</a:t>
            </a:r>
            <a:r>
              <a:rPr lang="en-US" sz="1400" dirty="0"/>
              <a:t> </a:t>
            </a:r>
            <a:r>
              <a:rPr lang="en-US" sz="1400" dirty="0" smtClean="0"/>
              <a:t>– </a:t>
            </a:r>
            <a:r>
              <a:rPr lang="en-US" sz="1400" i="1" dirty="0" smtClean="0"/>
              <a:t>N</a:t>
            </a:r>
            <a:r>
              <a:rPr lang="en-US" sz="1400" baseline="-25000" dirty="0" smtClean="0"/>
              <a:t>frozen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4894451" y="3647459"/>
            <a:ext cx="1292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D4D4D6"/>
                </a:solidFill>
              </a:rPr>
              <a:t>For </a:t>
            </a:r>
            <a:r>
              <a:rPr lang="en-US" i="1" dirty="0" smtClean="0">
                <a:solidFill>
                  <a:srgbClr val="D4D4D6"/>
                </a:solidFill>
              </a:rPr>
              <a:t>T</a:t>
            </a:r>
            <a:r>
              <a:rPr lang="en-US" dirty="0" smtClean="0">
                <a:solidFill>
                  <a:srgbClr val="D4D4D6"/>
                </a:solidFill>
              </a:rPr>
              <a:t> = 15K:</a:t>
            </a:r>
            <a:endParaRPr lang="en-US" dirty="0">
              <a:solidFill>
                <a:srgbClr val="D4D4D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94451" y="4445706"/>
            <a:ext cx="141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i="1" dirty="0" smtClean="0"/>
              <a:t>T</a:t>
            </a:r>
            <a:r>
              <a:rPr lang="en-US" dirty="0" smtClean="0"/>
              <a:t> = 230K: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979332" y="5164663"/>
            <a:ext cx="4814359" cy="1200329"/>
          </a:xfrm>
          <a:prstGeom prst="rect">
            <a:avLst/>
          </a:prstGeom>
          <a:noFill/>
          <a:ln>
            <a:solidFill>
              <a:srgbClr val="4B89D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sizable splitting is expected for lower </a:t>
            </a:r>
            <a:r>
              <a:rPr lang="en-US" i="1" dirty="0" smtClean="0"/>
              <a:t>J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/>
              <a:t> </a:t>
            </a:r>
            <a:r>
              <a:rPr lang="en-US" dirty="0" smtClean="0"/>
              <a:t>at lower </a:t>
            </a:r>
            <a:r>
              <a:rPr lang="en-US" i="1" dirty="0" smtClean="0"/>
              <a:t>T</a:t>
            </a:r>
            <a:r>
              <a:rPr lang="en-US" dirty="0" smtClean="0"/>
              <a:t>, more dimers with large </a:t>
            </a:r>
            <a:r>
              <a:rPr lang="en-US" i="1" dirty="0" smtClean="0"/>
              <a:t>J </a:t>
            </a:r>
            <a:r>
              <a:rPr lang="en-US" dirty="0" smtClean="0"/>
              <a:t>are frozen in singlet state and so contribution of dimers with lower </a:t>
            </a:r>
            <a:r>
              <a:rPr lang="en-US" i="1" dirty="0" smtClean="0"/>
              <a:t>J</a:t>
            </a:r>
            <a:r>
              <a:rPr lang="en-US" dirty="0" smtClean="0"/>
              <a:t> is greater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334" y="3638739"/>
            <a:ext cx="1650600" cy="50400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090" y="4451167"/>
            <a:ext cx="1650600" cy="504000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2821904" y="1245419"/>
            <a:ext cx="684936" cy="2671097"/>
          </a:xfrm>
          <a:prstGeom prst="rect">
            <a:avLst/>
          </a:prstGeom>
          <a:solidFill>
            <a:schemeClr val="bg2">
              <a:lumMod val="25000"/>
              <a:alpha val="39000"/>
            </a:schemeClr>
          </a:solidFill>
          <a:ln w="28575" cmpd="sng">
            <a:solidFill>
              <a:srgbClr val="000000"/>
            </a:solidFill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764789" y="2080063"/>
            <a:ext cx="894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</a:t>
            </a:r>
            <a:r>
              <a:rPr lang="en-US" sz="20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frozen</a:t>
            </a:r>
            <a:endParaRPr lang="en-US" sz="2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Title 1"/>
          <p:cNvSpPr txBox="1">
            <a:spLocks/>
          </p:cNvSpPr>
          <p:nvPr/>
        </p:nvSpPr>
        <p:spPr>
          <a:xfrm>
            <a:off x="76197" y="-279984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i="1" dirty="0" smtClean="0"/>
              <a:t>g</a:t>
            </a:r>
            <a:r>
              <a:rPr lang="en-US" dirty="0" smtClean="0"/>
              <a:t>=1.998 line asymmetry at </a:t>
            </a:r>
            <a:r>
              <a:rPr lang="en-US" i="1" dirty="0" smtClean="0"/>
              <a:t>T</a:t>
            </a:r>
            <a:r>
              <a:rPr lang="en-US" dirty="0" smtClean="0"/>
              <a:t>=230 K 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4513451" y="2780573"/>
            <a:ext cx="428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Percentage of donor dimers yielding sizable splitting (Δ</a:t>
            </a:r>
            <a:r>
              <a:rPr lang="en-US" i="1" dirty="0" smtClean="0"/>
              <a:t>B</a:t>
            </a:r>
            <a:r>
              <a:rPr lang="en-US" baseline="-25000" dirty="0"/>
              <a:t>(c),(d)</a:t>
            </a:r>
            <a:r>
              <a:rPr lang="en-US" dirty="0"/>
              <a:t>&gt;0.1 </a:t>
            </a:r>
            <a:r>
              <a:rPr lang="en-US" dirty="0" smtClean="0"/>
              <a:t>mT):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94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pic>
        <p:nvPicPr>
          <p:cNvPr id="42" name="Picture 2" descr="\\.psf\Home\Documents\UA\3.2\Projecto\thesis\im\sketch.jpg"/>
          <p:cNvPicPr>
            <a:picLocks noChangeAspect="1" noChangeArrowheads="1"/>
          </p:cNvPicPr>
          <p:nvPr/>
        </p:nvPicPr>
        <p:blipFill rotWithShape="1">
          <a:blip r:embed="rId2"/>
          <a:srcRect l="-344" t="945" r="49777" b="9485"/>
          <a:stretch/>
        </p:blipFill>
        <p:spPr bwMode="auto">
          <a:xfrm>
            <a:off x="148724" y="1541928"/>
            <a:ext cx="3238280" cy="305921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1604" y="4910841"/>
            <a:ext cx="3893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Exchange interaction of many dopants</a:t>
            </a:r>
          </a:p>
        </p:txBody>
      </p:sp>
      <p:sp>
        <p:nvSpPr>
          <p:cNvPr id="45" name="Textfeld 10"/>
          <p:cNvSpPr txBox="1">
            <a:spLocks noChangeArrowheads="1"/>
          </p:cNvSpPr>
          <p:nvPr/>
        </p:nvSpPr>
        <p:spPr bwMode="auto">
          <a:xfrm>
            <a:off x="369619" y="979119"/>
            <a:ext cx="6788537" cy="40011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Properties of dopants in the bulk cannot be transposed to </a:t>
            </a:r>
            <a:r>
              <a:rPr lang="en-US" sz="2000" dirty="0" smtClean="0">
                <a:solidFill>
                  <a:srgbClr val="000000"/>
                </a:solidFill>
              </a:rPr>
              <a:t>NCs: 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46" name="Picture 2" descr="\\.psf\Home\Documents\UA\3.2\Projecto\thesis\im\sketch.jpg"/>
          <p:cNvPicPr>
            <a:picLocks noChangeAspect="1" noChangeArrowheads="1"/>
          </p:cNvPicPr>
          <p:nvPr/>
        </p:nvPicPr>
        <p:blipFill rotWithShape="1">
          <a:blip r:embed="rId2"/>
          <a:srcRect l="51580" t="945" r="-28" b="-945"/>
          <a:stretch/>
        </p:blipFill>
        <p:spPr bwMode="auto">
          <a:xfrm>
            <a:off x="5707474" y="1541928"/>
            <a:ext cx="3102604" cy="3415453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015457" y="1639475"/>
            <a:ext cx="13401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[P]&gt;3.7x10</a:t>
            </a:r>
            <a:r>
              <a:rPr lang="en-US" sz="13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18 </a:t>
            </a:r>
            <a:r>
              <a:rPr lang="en-US" sz="1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cm</a:t>
            </a:r>
            <a:r>
              <a:rPr lang="en-US" sz="13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-3</a:t>
            </a:r>
            <a:endParaRPr lang="en-US" sz="1300" baseline="30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55443" y="5372689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Impurity</a:t>
            </a:r>
          </a:p>
          <a:p>
            <a:r>
              <a:rPr lang="en-US" b="1" dirty="0" smtClean="0"/>
              <a:t>subband</a:t>
            </a:r>
            <a:endParaRPr lang="en-US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4910239" y="4920571"/>
            <a:ext cx="4302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Exchange interaction between few dopants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270290" y="5661847"/>
            <a:ext cx="3784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Impurity subband model unsuitable!</a:t>
            </a:r>
            <a:endParaRPr lang="en-US" b="1" dirty="0"/>
          </a:p>
        </p:txBody>
      </p:sp>
      <p:grpSp>
        <p:nvGrpSpPr>
          <p:cNvPr id="53" name="Group 52"/>
          <p:cNvGrpSpPr/>
          <p:nvPr/>
        </p:nvGrpSpPr>
        <p:grpSpPr>
          <a:xfrm>
            <a:off x="3331780" y="2743488"/>
            <a:ext cx="2437888" cy="1872080"/>
            <a:chOff x="3331780" y="2780298"/>
            <a:chExt cx="2437888" cy="1872080"/>
          </a:xfrm>
        </p:grpSpPr>
        <p:sp>
          <p:nvSpPr>
            <p:cNvPr id="18" name="Right Arrow 17"/>
            <p:cNvSpPr/>
            <p:nvPr/>
          </p:nvSpPr>
          <p:spPr>
            <a:xfrm>
              <a:off x="3331780" y="2780298"/>
              <a:ext cx="2437888" cy="101225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766032" y="3729048"/>
              <a:ext cx="1432345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Confinement and </a:t>
              </a:r>
              <a:endParaRPr lang="en-US" dirty="0"/>
            </a:p>
            <a:p>
              <a:pPr algn="ctr"/>
              <a:r>
                <a:rPr lang="en-US" dirty="0"/>
                <a:t>Isolation</a:t>
              </a:r>
            </a:p>
          </p:txBody>
        </p:sp>
      </p:grpSp>
      <p:cxnSp>
        <p:nvCxnSpPr>
          <p:cNvPr id="55" name="Straight Connector 54"/>
          <p:cNvCxnSpPr/>
          <p:nvPr/>
        </p:nvCxnSpPr>
        <p:spPr>
          <a:xfrm>
            <a:off x="542818" y="5419535"/>
            <a:ext cx="21262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6362" y="6465799"/>
            <a:ext cx="212628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566362" y="5550185"/>
            <a:ext cx="2102745" cy="2957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78333" y="5220758"/>
            <a:ext cx="457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CB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75092" y="6262728"/>
            <a:ext cx="461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69821" y="1637986"/>
            <a:ext cx="134014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[P]&gt;3.7x10</a:t>
            </a:r>
            <a:r>
              <a:rPr lang="en-US" sz="1300" baseline="30000" dirty="0" smtClean="0"/>
              <a:t>18 </a:t>
            </a:r>
            <a:r>
              <a:rPr lang="en-US" sz="1300" dirty="0" smtClean="0"/>
              <a:t>cm</a:t>
            </a:r>
            <a:r>
              <a:rPr lang="en-US" sz="1300" baseline="30000" dirty="0" smtClean="0"/>
              <a:t>-3</a:t>
            </a:r>
            <a:endParaRPr lang="en-US" sz="1300" baseline="30000" dirty="0"/>
          </a:p>
        </p:txBody>
      </p:sp>
    </p:spTree>
    <p:extLst>
      <p:ext uri="{BB962C8B-B14F-4D97-AF65-F5344CB8AC3E}">
        <p14:creationId xmlns:p14="http://schemas.microsoft.com/office/powerpoint/2010/main" val="1877611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7" y="-279984"/>
            <a:ext cx="8229600" cy="1252728"/>
          </a:xfrm>
        </p:spPr>
        <p:txBody>
          <a:bodyPr>
            <a:normAutofit/>
          </a:bodyPr>
          <a:lstStyle/>
          <a:p>
            <a:r>
              <a:rPr lang="en-US" dirty="0" smtClean="0"/>
              <a:t>Angular dependence of </a:t>
            </a:r>
            <a:r>
              <a:rPr lang="en-US" i="1" dirty="0" smtClean="0"/>
              <a:t>J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7" y="1249485"/>
            <a:ext cx="5386663" cy="445574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97375" y="6067218"/>
            <a:ext cx="5686695" cy="461053"/>
            <a:chOff x="297375" y="5770880"/>
            <a:chExt cx="5686695" cy="461053"/>
          </a:xfrm>
        </p:grpSpPr>
        <p:pic>
          <p:nvPicPr>
            <p:cNvPr id="6" name="Picture 5" descr="untitled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6918" t="4108" r="11079" b="9434"/>
            <a:stretch/>
          </p:blipFill>
          <p:spPr>
            <a:xfrm rot="5400000">
              <a:off x="2813293" y="3295602"/>
              <a:ext cx="213363" cy="5163919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93520" y="595493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4</a:t>
              </a:r>
              <a:endParaRPr lang="en-US" sz="1200" baseline="30000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92400" y="5944774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8</a:t>
              </a:r>
              <a:endParaRPr lang="en-US" sz="1200" baseline="30000" dirty="0">
                <a:latin typeface="Helvetica"/>
                <a:cs typeface="Helvetica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40480" y="5954934"/>
              <a:ext cx="3558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12</a:t>
              </a:r>
              <a:endParaRPr lang="en-US" sz="1200" baseline="30000" dirty="0">
                <a:latin typeface="Helvetica"/>
                <a:cs typeface="Helvetica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91740" y="5954934"/>
              <a:ext cx="59233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(x10</a:t>
              </a:r>
              <a:r>
                <a:rPr lang="en-US" sz="1200" baseline="30000" dirty="0" smtClean="0">
                  <a:latin typeface="Helvetica"/>
                  <a:cs typeface="Helvetica"/>
                </a:rPr>
                <a:t>3</a:t>
              </a:r>
              <a:r>
                <a:rPr lang="en-US" sz="1200" dirty="0" smtClean="0">
                  <a:latin typeface="Helvetica"/>
                  <a:cs typeface="Helvetica"/>
                </a:rPr>
                <a:t>)</a:t>
              </a:r>
              <a:endParaRPr lang="en-US" sz="1200" baseline="30000" dirty="0">
                <a:latin typeface="Helvetica"/>
                <a:cs typeface="Helvetica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42894" y="5954656"/>
              <a:ext cx="35583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Helvetica"/>
                  <a:cs typeface="Helvetica"/>
                </a:rPr>
                <a:t>16</a:t>
              </a:r>
              <a:endParaRPr lang="en-US" sz="1200" baseline="30000" dirty="0">
                <a:latin typeface="Helvetica"/>
                <a:cs typeface="Helvetica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7375" y="5944496"/>
              <a:ext cx="27025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0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441066" y="1661209"/>
            <a:ext cx="3570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[1 1 1] is the most common dimer orientation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441693" y="3122477"/>
            <a:ext cx="3506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orientation, J depends on the distance between donors </a:t>
            </a:r>
            <a:endParaRPr lang="en-US" dirty="0"/>
          </a:p>
        </p:txBody>
      </p:sp>
      <p:grpSp>
        <p:nvGrpSpPr>
          <p:cNvPr id="52" name="Group 51"/>
          <p:cNvGrpSpPr/>
          <p:nvPr/>
        </p:nvGrpSpPr>
        <p:grpSpPr>
          <a:xfrm>
            <a:off x="5649314" y="3931703"/>
            <a:ext cx="3259086" cy="1474631"/>
            <a:chOff x="5649314" y="3365101"/>
            <a:chExt cx="3259086" cy="1474631"/>
          </a:xfrm>
        </p:grpSpPr>
        <p:sp>
          <p:nvSpPr>
            <p:cNvPr id="51" name="TextBox 50"/>
            <p:cNvSpPr txBox="1"/>
            <p:nvPr/>
          </p:nvSpPr>
          <p:spPr>
            <a:xfrm>
              <a:off x="8598399" y="4014544"/>
              <a:ext cx="3100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8686D"/>
                  </a:solidFill>
                </a:rPr>
                <a:t>θ</a:t>
              </a:r>
              <a:endParaRPr lang="en-US" dirty="0">
                <a:solidFill>
                  <a:srgbClr val="68686D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298410" y="4028266"/>
              <a:ext cx="3100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68686D"/>
                  </a:solidFill>
                </a:rPr>
                <a:t>θ</a:t>
              </a:r>
              <a:endParaRPr lang="en-US" dirty="0">
                <a:solidFill>
                  <a:srgbClr val="68686D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76256" y="4008594"/>
              <a:ext cx="3100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θ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5662590" y="3365101"/>
              <a:ext cx="3017857" cy="1474631"/>
              <a:chOff x="5662590" y="3365101"/>
              <a:chExt cx="3017857" cy="1474631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662590" y="3365101"/>
                <a:ext cx="880280" cy="1012825"/>
                <a:chOff x="5774520" y="3270250"/>
                <a:chExt cx="880280" cy="1012825"/>
              </a:xfrm>
            </p:grpSpPr>
            <p:sp>
              <p:nvSpPr>
                <p:cNvPr id="19" name="Oval 18"/>
                <p:cNvSpPr/>
                <p:nvPr/>
              </p:nvSpPr>
              <p:spPr>
                <a:xfrm>
                  <a:off x="5774520" y="4171950"/>
                  <a:ext cx="111930" cy="111125"/>
                </a:xfrm>
                <a:prstGeom prst="ellipse">
                  <a:avLst/>
                </a:prstGeom>
                <a:solidFill>
                  <a:srgbClr val="C64847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6542870" y="3270250"/>
                  <a:ext cx="111930" cy="111125"/>
                </a:xfrm>
                <a:prstGeom prst="ellipse">
                  <a:avLst/>
                </a:prstGeom>
                <a:solidFill>
                  <a:schemeClr val="accent6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" name="Straight Arrow Connector 21"/>
                <p:cNvCxnSpPr>
                  <a:stCxn id="20" idx="3"/>
                  <a:endCxn id="19" idx="7"/>
                </p:cNvCxnSpPr>
                <p:nvPr/>
              </p:nvCxnSpPr>
              <p:spPr>
                <a:xfrm flipH="1">
                  <a:off x="5870058" y="3365101"/>
                  <a:ext cx="689204" cy="823123"/>
                </a:xfrm>
                <a:prstGeom prst="straightConnector1">
                  <a:avLst/>
                </a:prstGeom>
                <a:ln w="12700" cmpd="sng"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7033902" y="3701651"/>
                <a:ext cx="607230" cy="676275"/>
                <a:chOff x="5774520" y="3606800"/>
                <a:chExt cx="607230" cy="676275"/>
              </a:xfrm>
            </p:grpSpPr>
            <p:sp>
              <p:nvSpPr>
                <p:cNvPr id="25" name="Oval 24"/>
                <p:cNvSpPr/>
                <p:nvPr/>
              </p:nvSpPr>
              <p:spPr>
                <a:xfrm>
                  <a:off x="5774520" y="4171950"/>
                  <a:ext cx="111930" cy="111125"/>
                </a:xfrm>
                <a:prstGeom prst="ellipse">
                  <a:avLst/>
                </a:prstGeom>
                <a:solidFill>
                  <a:srgbClr val="C64847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6269820" y="3606800"/>
                  <a:ext cx="111930" cy="111125"/>
                </a:xfrm>
                <a:prstGeom prst="ellipse">
                  <a:avLst/>
                </a:prstGeom>
                <a:solidFill>
                  <a:srgbClr val="C64847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7" name="Straight Arrow Connector 26"/>
                <p:cNvCxnSpPr>
                  <a:stCxn id="26" idx="3"/>
                  <a:endCxn id="25" idx="7"/>
                </p:cNvCxnSpPr>
                <p:nvPr/>
              </p:nvCxnSpPr>
              <p:spPr>
                <a:xfrm flipH="1">
                  <a:off x="5870058" y="3701651"/>
                  <a:ext cx="416154" cy="486573"/>
                </a:xfrm>
                <a:prstGeom prst="straightConnector1">
                  <a:avLst/>
                </a:prstGeom>
                <a:ln w="12700" cmpd="sng"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>
                <a:off x="8285140" y="3962001"/>
                <a:ext cx="395307" cy="415925"/>
                <a:chOff x="5774520" y="3867150"/>
                <a:chExt cx="395307" cy="415925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5774520" y="4171950"/>
                  <a:ext cx="111930" cy="111125"/>
                </a:xfrm>
                <a:prstGeom prst="ellipse">
                  <a:avLst/>
                </a:prstGeom>
                <a:solidFill>
                  <a:srgbClr val="C64847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6057897" y="3867150"/>
                  <a:ext cx="111930" cy="111125"/>
                </a:xfrm>
                <a:prstGeom prst="ellipse">
                  <a:avLst/>
                </a:prstGeom>
                <a:solidFill>
                  <a:srgbClr val="C64847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2" name="Straight Arrow Connector 31"/>
                <p:cNvCxnSpPr>
                  <a:stCxn id="31" idx="3"/>
                  <a:endCxn id="30" idx="7"/>
                </p:cNvCxnSpPr>
                <p:nvPr/>
              </p:nvCxnSpPr>
              <p:spPr>
                <a:xfrm flipH="1">
                  <a:off x="5870058" y="3962001"/>
                  <a:ext cx="204231" cy="226223"/>
                </a:xfrm>
                <a:prstGeom prst="straightConnector1">
                  <a:avLst/>
                </a:prstGeom>
                <a:ln w="12700" cmpd="sng">
                  <a:headEnd type="triangl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" name="TextBox 33"/>
              <p:cNvSpPr txBox="1"/>
              <p:nvPr/>
            </p:nvSpPr>
            <p:spPr>
              <a:xfrm>
                <a:off x="5759450" y="4470400"/>
                <a:ext cx="3718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J</a:t>
                </a:r>
                <a:r>
                  <a:rPr lang="en-US" baseline="-25000" dirty="0" smtClean="0"/>
                  <a:t>1</a:t>
                </a:r>
                <a:endParaRPr lang="en-US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467275" y="4470400"/>
                <a:ext cx="303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&lt;</a:t>
                </a:r>
                <a:endParaRPr lang="en-US" dirty="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7071757" y="4470400"/>
                <a:ext cx="3718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J</a:t>
                </a:r>
                <a:r>
                  <a:rPr lang="en-US" baseline="-25000" dirty="0"/>
                  <a:t>2</a:t>
                </a:r>
                <a:endParaRPr lang="en-US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646232" y="4470400"/>
                <a:ext cx="303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&lt;</a:t>
                </a:r>
                <a:endParaRPr lang="en-US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8304478" y="4470400"/>
                <a:ext cx="3589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J</a:t>
                </a:r>
                <a:r>
                  <a:rPr lang="en-US" baseline="-25000" dirty="0"/>
                  <a:t>3</a:t>
                </a:r>
                <a:endParaRPr lang="en-US" dirty="0"/>
              </a:p>
            </p:txBody>
          </p:sp>
        </p:grpSp>
        <p:sp>
          <p:nvSpPr>
            <p:cNvPr id="46" name="Arc 45"/>
            <p:cNvSpPr/>
            <p:nvPr/>
          </p:nvSpPr>
          <p:spPr>
            <a:xfrm rot="2827549">
              <a:off x="5630061" y="4132063"/>
              <a:ext cx="429430" cy="390924"/>
            </a:xfrm>
            <a:prstGeom prst="arc">
              <a:avLst>
                <a:gd name="adj1" fmla="val 15143711"/>
                <a:gd name="adj2" fmla="val 19505112"/>
              </a:avLst>
            </a:prstGeom>
            <a:ln w="28575" cmpd="sng">
              <a:solidFill>
                <a:schemeClr val="bg2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8686D"/>
                </a:solidFill>
              </a:endParaRPr>
            </a:p>
          </p:txBody>
        </p:sp>
        <p:sp>
          <p:nvSpPr>
            <p:cNvPr id="48" name="Arc 47"/>
            <p:cNvSpPr/>
            <p:nvPr/>
          </p:nvSpPr>
          <p:spPr>
            <a:xfrm rot="2827549">
              <a:off x="6952215" y="4151735"/>
              <a:ext cx="429430" cy="390924"/>
            </a:xfrm>
            <a:prstGeom prst="arc">
              <a:avLst>
                <a:gd name="adj1" fmla="val 15143711"/>
                <a:gd name="adj2" fmla="val 19505112"/>
              </a:avLst>
            </a:prstGeom>
            <a:ln w="28575" cmpd="sng">
              <a:solidFill>
                <a:srgbClr val="68686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68686D"/>
                </a:solidFill>
              </a:endParaRPr>
            </a:p>
          </p:txBody>
        </p:sp>
        <p:sp>
          <p:nvSpPr>
            <p:cNvPr id="50" name="Arc 49"/>
            <p:cNvSpPr/>
            <p:nvPr/>
          </p:nvSpPr>
          <p:spPr>
            <a:xfrm rot="2827549">
              <a:off x="8252204" y="4138013"/>
              <a:ext cx="429430" cy="390924"/>
            </a:xfrm>
            <a:prstGeom prst="arc">
              <a:avLst>
                <a:gd name="adj1" fmla="val 15143711"/>
                <a:gd name="adj2" fmla="val 19505112"/>
              </a:avLst>
            </a:prstGeom>
            <a:ln w="28575" cmpd="sng">
              <a:solidFill>
                <a:srgbClr val="68686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8015" y="5783770"/>
            <a:ext cx="1516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Number of dimers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7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016" y="1006922"/>
            <a:ext cx="8238153" cy="1190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/>
              <a:t>Synthesis and basic properties of P doped Si NCs ensembles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/>
              <a:t>Characteristics of our P doped Si NCs ensemble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  <a:tabLst>
                <a:tab pos="635000" algn="l"/>
              </a:tabLst>
            </a:pPr>
            <a:r>
              <a:rPr lang="en-US" sz="2000" dirty="0" smtClean="0"/>
              <a:t>Only NCs with single donor electrons or dimers are statistically relevant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49081" y="4426629"/>
            <a:ext cx="8371211" cy="16517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/>
              <a:t>Theoretical framework for exchange coupled donor dimers in NCs</a:t>
            </a:r>
          </a:p>
          <a:p>
            <a:pPr marL="176213" indent="-176213">
              <a:lnSpc>
                <a:spcPct val="120000"/>
              </a:lnSpc>
              <a:buFont typeface="Arial"/>
              <a:buChar char="•"/>
            </a:pPr>
            <a:endParaRPr lang="en-US" sz="500" dirty="0" smtClean="0"/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Prediction of EPR spectra from electronic structure of single donor electrons and dimers</a:t>
            </a:r>
          </a:p>
          <a:p>
            <a:pPr marL="444500" lvl="1" indent="-169863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Prediction of the variation of the EPR signal due to dimers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66016" y="6229731"/>
            <a:ext cx="1620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6213" indent="-176213">
              <a:buFont typeface="Arial"/>
              <a:buChar char="•"/>
            </a:pPr>
            <a:r>
              <a:rPr lang="en-US" sz="2000" b="1" dirty="0" smtClean="0"/>
              <a:t>Conclusions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3656" y="2280154"/>
            <a:ext cx="8881511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lnSpc>
                <a:spcPct val="120000"/>
              </a:lnSpc>
              <a:buFont typeface="Arial"/>
              <a:buChar char="•"/>
            </a:pPr>
            <a:r>
              <a:rPr lang="en-US" sz="2000" b="1" dirty="0" smtClean="0"/>
              <a:t>Probing </a:t>
            </a:r>
            <a:r>
              <a:rPr lang="en-US" sz="2000" b="1" dirty="0" smtClean="0"/>
              <a:t>P</a:t>
            </a:r>
            <a:r>
              <a:rPr lang="en-US" sz="2000" b="1" dirty="0"/>
              <a:t> </a:t>
            </a:r>
            <a:r>
              <a:rPr lang="en-US" sz="2000" b="1" dirty="0" smtClean="0"/>
              <a:t>doping of Si NCs via low-temperature </a:t>
            </a:r>
            <a:r>
              <a:rPr lang="en-US" sz="2000" b="1" i="1" dirty="0" smtClean="0"/>
              <a:t>Q</a:t>
            </a:r>
            <a:r>
              <a:rPr lang="en-US" sz="2000" b="1" dirty="0" smtClean="0"/>
              <a:t>-band electron paramagnetic resonance (EPR) spectroscopy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33936" y="2962921"/>
            <a:ext cx="9748829" cy="1451679"/>
            <a:chOff x="1005454" y="2678569"/>
            <a:chExt cx="8309496" cy="1451679"/>
          </a:xfrm>
        </p:grpSpPr>
        <p:sp>
          <p:nvSpPr>
            <p:cNvPr id="11" name="TextBox 10"/>
            <p:cNvSpPr txBox="1"/>
            <p:nvPr/>
          </p:nvSpPr>
          <p:spPr>
            <a:xfrm>
              <a:off x="1005454" y="2678569"/>
              <a:ext cx="8309496" cy="14516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6213" indent="-176213">
                <a:lnSpc>
                  <a:spcPct val="150000"/>
                </a:lnSpc>
                <a:buFont typeface="Arial"/>
                <a:buChar char="•"/>
              </a:pPr>
              <a:r>
                <a:rPr lang="en-US" sz="2000" dirty="0" smtClean="0"/>
                <a:t>Signal from surface defects, which  displays Curie paramagnetism (                     ) </a:t>
              </a:r>
            </a:p>
            <a:p>
              <a:pPr marL="176213" indent="-176213" algn="just">
                <a:lnSpc>
                  <a:spcPct val="150000"/>
                </a:lnSpc>
                <a:buFont typeface="Arial"/>
                <a:buChar char="•"/>
              </a:pPr>
              <a:r>
                <a:rPr lang="en-US" sz="2000" dirty="0" smtClean="0"/>
                <a:t>At low </a:t>
              </a:r>
              <a:r>
                <a:rPr lang="en-US" sz="2000" i="1" dirty="0" smtClean="0"/>
                <a:t>T</a:t>
              </a:r>
              <a:r>
                <a:rPr lang="en-US" sz="2000" dirty="0" smtClean="0"/>
                <a:t>, signal at </a:t>
              </a:r>
              <a:r>
                <a:rPr lang="en-US" sz="2000" i="1" dirty="0"/>
                <a:t>g</a:t>
              </a:r>
              <a:r>
                <a:rPr lang="en-US" sz="2000" dirty="0"/>
                <a:t>=</a:t>
              </a:r>
              <a:r>
                <a:rPr lang="en-US" sz="2000" dirty="0" smtClean="0"/>
                <a:t>1.998 due to exchange coupled dimers deviates </a:t>
              </a:r>
            </a:p>
            <a:p>
              <a:pPr algn="just">
                <a:lnSpc>
                  <a:spcPct val="150000"/>
                </a:lnSpc>
              </a:pPr>
              <a:r>
                <a:rPr lang="en-US" sz="2000" dirty="0" smtClean="0"/>
                <a:t>from</a:t>
              </a:r>
              <a:endParaRPr lang="en-US" sz="2000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91539" y="2895684"/>
              <a:ext cx="1003190" cy="260671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627" y="4056722"/>
            <a:ext cx="1003190" cy="260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0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  <p:sp>
        <p:nvSpPr>
          <p:cNvPr id="10" name="Textfeld 8"/>
          <p:cNvSpPr txBox="1">
            <a:spLocks noChangeArrowheads="1"/>
          </p:cNvSpPr>
          <p:nvPr/>
        </p:nvSpPr>
        <p:spPr bwMode="auto">
          <a:xfrm>
            <a:off x="224121" y="1417745"/>
            <a:ext cx="4254737" cy="260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de-DE" b="0" dirty="0">
                <a:latin typeface="Calibri" pitchFamily="34" charset="0"/>
              </a:rPr>
              <a:t> Growth of Si </a:t>
            </a:r>
            <a:r>
              <a:rPr lang="de-DE" b="0" dirty="0" smtClean="0">
                <a:latin typeface="Calibri" pitchFamily="34" charset="0"/>
              </a:rPr>
              <a:t>NCs in a </a:t>
            </a:r>
            <a:r>
              <a:rPr lang="de-DE" b="0" dirty="0" err="1">
                <a:latin typeface="Calibri" pitchFamily="34" charset="0"/>
              </a:rPr>
              <a:t>low</a:t>
            </a:r>
            <a:r>
              <a:rPr lang="de-DE" b="0" dirty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pressure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microwave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>
                <a:latin typeface="Calibri" pitchFamily="34" charset="0"/>
              </a:rPr>
              <a:t>plasma</a:t>
            </a:r>
            <a:r>
              <a:rPr lang="de-DE" b="0" dirty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reacto</a:t>
            </a:r>
            <a:r>
              <a:rPr lang="de-DE" dirty="0" err="1"/>
              <a:t>r</a:t>
            </a:r>
            <a:r>
              <a:rPr lang="de-DE" b="0" dirty="0" smtClean="0">
                <a:latin typeface="Calibri" pitchFamily="34" charset="0"/>
              </a:rPr>
              <a:t>;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Powder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of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isolated</a:t>
            </a:r>
            <a:r>
              <a:rPr lang="de-DE" b="0" dirty="0" smtClean="0">
                <a:latin typeface="Calibri" pitchFamily="34" charset="0"/>
              </a:rPr>
              <a:t> Si </a:t>
            </a:r>
            <a:r>
              <a:rPr lang="de-DE" b="0" dirty="0" err="1" smtClean="0">
                <a:latin typeface="Calibri" pitchFamily="34" charset="0"/>
              </a:rPr>
              <a:t>nanoparticles</a:t>
            </a:r>
            <a:r>
              <a:rPr lang="de-DE" b="0" dirty="0" smtClean="0">
                <a:latin typeface="Calibri" pitchFamily="34" charset="0"/>
              </a:rPr>
              <a:t>;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de-DE" b="0" dirty="0" smtClean="0">
                <a:latin typeface="Calibri" pitchFamily="34" charset="0"/>
              </a:rPr>
              <a:t> Lognormal </a:t>
            </a:r>
            <a:r>
              <a:rPr lang="de-DE" b="0" dirty="0" err="1" smtClean="0">
                <a:latin typeface="Calibri" pitchFamily="34" charset="0"/>
              </a:rPr>
              <a:t>size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distribution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with</a:t>
            </a:r>
            <a:r>
              <a:rPr lang="de-DE" b="0" dirty="0" smtClean="0">
                <a:latin typeface="Calibri" pitchFamily="34" charset="0"/>
              </a:rPr>
              <a:t> a   </a:t>
            </a:r>
            <a:r>
              <a:rPr lang="de-DE" b="0" dirty="0" err="1" smtClean="0">
                <a:latin typeface="Calibri" pitchFamily="34" charset="0"/>
              </a:rPr>
              <a:t>standard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deviation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err="1" smtClean="0">
                <a:latin typeface="Calibri" pitchFamily="34" charset="0"/>
              </a:rPr>
              <a:t>of</a:t>
            </a:r>
            <a:r>
              <a:rPr lang="de-DE" b="0" dirty="0" smtClean="0">
                <a:latin typeface="Calibri" pitchFamily="34" charset="0"/>
              </a:rPr>
              <a:t> </a:t>
            </a:r>
            <a:r>
              <a:rPr lang="de-DE" b="0" dirty="0" smtClean="0">
                <a:latin typeface="Calibri" pitchFamily="34" charset="0"/>
                <a:sym typeface="Symbol" pitchFamily="18" charset="2"/>
              </a:rPr>
              <a:t>≈1.3;</a:t>
            </a:r>
          </a:p>
          <a:p>
            <a:pPr>
              <a:spcAft>
                <a:spcPts val="600"/>
              </a:spcAft>
              <a:buFont typeface="Arial" charset="0"/>
              <a:buChar char="•"/>
            </a:pPr>
            <a:r>
              <a:rPr lang="de-DE" dirty="0">
                <a:latin typeface="Calibri" pitchFamily="34" charset="0"/>
              </a:rPr>
              <a:t> A </a:t>
            </a:r>
            <a:r>
              <a:rPr lang="de-DE" dirty="0" err="1">
                <a:latin typeface="Calibri" pitchFamily="34" charset="0"/>
              </a:rPr>
              <a:t>natural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oxide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shell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is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formed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smtClean="0">
                <a:latin typeface="Calibri" pitchFamily="34" charset="0"/>
              </a:rPr>
              <a:t>upon </a:t>
            </a:r>
            <a:r>
              <a:rPr lang="de-DE" dirty="0" err="1" smtClean="0">
                <a:latin typeface="Calibri" pitchFamily="34" charset="0"/>
              </a:rPr>
              <a:t>exposure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to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air</a:t>
            </a:r>
            <a:r>
              <a:rPr lang="de-DE" dirty="0">
                <a:latin typeface="Calibri" pitchFamily="34" charset="0"/>
              </a:rPr>
              <a:t> (</a:t>
            </a:r>
            <a:r>
              <a:rPr lang="de-DE" dirty="0" err="1">
                <a:latin typeface="Calibri" pitchFamily="34" charset="0"/>
              </a:rPr>
              <a:t>oxide</a:t>
            </a:r>
            <a:r>
              <a:rPr lang="de-DE" dirty="0">
                <a:latin typeface="Calibri" pitchFamily="34" charset="0"/>
              </a:rPr>
              <a:t> </a:t>
            </a:r>
            <a:r>
              <a:rPr lang="de-DE" dirty="0" err="1">
                <a:latin typeface="Calibri" pitchFamily="34" charset="0"/>
              </a:rPr>
              <a:t>thickness</a:t>
            </a:r>
            <a:r>
              <a:rPr lang="de-DE" dirty="0">
                <a:latin typeface="Calibri" pitchFamily="34" charset="0"/>
              </a:rPr>
              <a:t> ≈ 1.5 </a:t>
            </a:r>
            <a:r>
              <a:rPr lang="de-DE" dirty="0" err="1">
                <a:latin typeface="Calibri" pitchFamily="34" charset="0"/>
              </a:rPr>
              <a:t>nm</a:t>
            </a:r>
            <a:r>
              <a:rPr lang="de-DE" dirty="0">
                <a:latin typeface="Calibri" pitchFamily="34" charset="0"/>
              </a:rPr>
              <a:t>) </a:t>
            </a:r>
            <a:r>
              <a:rPr lang="de-DE" dirty="0" smtClean="0">
                <a:latin typeface="Calibri" pitchFamily="34" charset="0"/>
              </a:rPr>
              <a:t>;</a:t>
            </a:r>
            <a:endParaRPr lang="de-DE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9876" y="870261"/>
            <a:ext cx="65727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Synthesis and basic properties of  measured P doped Si NCs:</a:t>
            </a:r>
            <a:endParaRPr lang="en-US" sz="20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4" name="Textfeld 12"/>
          <p:cNvSpPr txBox="1">
            <a:spLocks noChangeArrowheads="1"/>
          </p:cNvSpPr>
          <p:nvPr/>
        </p:nvSpPr>
        <p:spPr bwMode="auto">
          <a:xfrm>
            <a:off x="-6049" y="6294491"/>
            <a:ext cx="41831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A. R. Stegner, R. N. Pereira </a:t>
            </a:r>
            <a:r>
              <a:rPr lang="de-DE" sz="1200" i="1" dirty="0" smtClean="0">
                <a:solidFill>
                  <a:srgbClr val="00B050"/>
                </a:solidFill>
                <a:latin typeface="Calibri" pitchFamily="34" charset="0"/>
              </a:rPr>
              <a:t>et al.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, Phys. </a:t>
            </a:r>
            <a:r>
              <a:rPr lang="de-DE" sz="1200" dirty="0" err="1" smtClean="0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 smtClean="0">
                <a:solidFill>
                  <a:srgbClr val="00B050"/>
                </a:solidFill>
                <a:latin typeface="Calibri" pitchFamily="34" charset="0"/>
              </a:rPr>
              <a:t>. B 80, 165326 (2009)</a:t>
            </a:r>
            <a:endParaRPr lang="de-DE" sz="1200" b="0" dirty="0">
              <a:solidFill>
                <a:srgbClr val="00B050"/>
              </a:solidFill>
              <a:latin typeface="Calibri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453466" y="1474928"/>
            <a:ext cx="2185011" cy="2201862"/>
            <a:chOff x="4436533" y="1474928"/>
            <a:chExt cx="2185011" cy="2201862"/>
          </a:xfrm>
        </p:grpSpPr>
        <p:pic>
          <p:nvPicPr>
            <p:cNvPr id="23" name="Grafik 4" descr="TEMnc-SiMWR.JPG"/>
            <p:cNvPicPr>
              <a:picLocks noChangeAspect="1"/>
            </p:cNvPicPr>
            <p:nvPr/>
          </p:nvPicPr>
          <p:blipFill rotWithShape="1">
            <a:blip r:embed="rId2" cstate="print"/>
            <a:srcRect l="56984"/>
            <a:stretch/>
          </p:blipFill>
          <p:spPr bwMode="auto">
            <a:xfrm>
              <a:off x="4436533" y="1474928"/>
              <a:ext cx="2102631" cy="220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Oval 24"/>
            <p:cNvSpPr/>
            <p:nvPr/>
          </p:nvSpPr>
          <p:spPr>
            <a:xfrm>
              <a:off x="5460568" y="2292026"/>
              <a:ext cx="1121905" cy="112190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shade val="47500"/>
                    <a:satMod val="137000"/>
                    <a:alpha val="12000"/>
                  </a:schemeClr>
                </a:gs>
                <a:gs pos="55000">
                  <a:schemeClr val="accent3">
                    <a:shade val="69000"/>
                    <a:satMod val="137000"/>
                    <a:alpha val="12000"/>
                  </a:schemeClr>
                </a:gs>
                <a:gs pos="100000">
                  <a:schemeClr val="accent3">
                    <a:shade val="98000"/>
                    <a:satMod val="137000"/>
                    <a:alpha val="12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549254" y="2367797"/>
              <a:ext cx="951424" cy="964339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47500"/>
                    <a:satMod val="137000"/>
                    <a:alpha val="18000"/>
                  </a:schemeClr>
                </a:gs>
                <a:gs pos="55000">
                  <a:schemeClr val="accent1">
                    <a:shade val="69000"/>
                    <a:satMod val="137000"/>
                    <a:alpha val="18000"/>
                  </a:schemeClr>
                </a:gs>
                <a:gs pos="100000">
                  <a:schemeClr val="accent1">
                    <a:shade val="98000"/>
                    <a:satMod val="137000"/>
                    <a:alpha val="18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539164" y="2458065"/>
              <a:ext cx="82380" cy="7865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5757747" y="2607505"/>
            <a:ext cx="508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/>
              <a:t>c-</a:t>
            </a:r>
            <a:r>
              <a:rPr lang="en-US" sz="1400" dirty="0" smtClean="0"/>
              <a:t>Si</a:t>
            </a:r>
          </a:p>
          <a:p>
            <a:pPr algn="ctr"/>
            <a:r>
              <a:rPr lang="en-US" sz="1400" dirty="0" smtClean="0"/>
              <a:t>core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25" idx="3"/>
          </p:cNvCxnSpPr>
          <p:nvPr/>
        </p:nvCxnSpPr>
        <p:spPr>
          <a:xfrm flipH="1">
            <a:off x="5096933" y="3249633"/>
            <a:ext cx="544867" cy="164299"/>
          </a:xfrm>
          <a:prstGeom prst="straightConnector1">
            <a:avLst/>
          </a:prstGeom>
          <a:ln w="28575" cmpd="sng">
            <a:headEnd type="triangle"/>
            <a:tailEnd type="non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94687" y="3169426"/>
            <a:ext cx="52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SiO</a:t>
            </a:r>
            <a:r>
              <a:rPr lang="en-US" sz="1400" baseline="-25000" dirty="0" smtClean="0"/>
              <a:t>2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shell</a:t>
            </a:r>
            <a:endParaRPr lang="en-US" sz="1400" dirty="0"/>
          </a:p>
        </p:txBody>
      </p:sp>
      <p:sp>
        <p:nvSpPr>
          <p:cNvPr id="30" name="Oval 29"/>
          <p:cNvSpPr/>
          <p:nvPr/>
        </p:nvSpPr>
        <p:spPr>
          <a:xfrm rot="18801127">
            <a:off x="5661605" y="2483614"/>
            <a:ext cx="53208" cy="123983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 rot="18801127">
            <a:off x="6054279" y="2370637"/>
            <a:ext cx="144000" cy="72000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Arrow Connector 32"/>
          <p:cNvCxnSpPr>
            <a:stCxn id="30" idx="6"/>
          </p:cNvCxnSpPr>
          <p:nvPr/>
        </p:nvCxnSpPr>
        <p:spPr>
          <a:xfrm flipV="1">
            <a:off x="5706472" y="2099235"/>
            <a:ext cx="45078" cy="427026"/>
          </a:xfrm>
          <a:prstGeom prst="straightConnector1">
            <a:avLst/>
          </a:prstGeom>
          <a:ln w="28575" cmpd="sng">
            <a:solidFill>
              <a:srgbClr val="0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1" idx="0"/>
          </p:cNvCxnSpPr>
          <p:nvPr/>
        </p:nvCxnSpPr>
        <p:spPr>
          <a:xfrm flipH="1" flipV="1">
            <a:off x="5924176" y="2099235"/>
            <a:ext cx="175926" cy="282689"/>
          </a:xfrm>
          <a:prstGeom prst="straightConnector1">
            <a:avLst/>
          </a:prstGeom>
          <a:ln w="28575" cmpd="sng">
            <a:solidFill>
              <a:srgbClr val="00000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 descr="Graph70.jp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5" t="11194" r="11557" b="4079"/>
          <a:stretch/>
        </p:blipFill>
        <p:spPr>
          <a:xfrm>
            <a:off x="6568357" y="1474869"/>
            <a:ext cx="2520000" cy="2232000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4499802" y="4204845"/>
            <a:ext cx="4531304" cy="2069798"/>
            <a:chOff x="4436125" y="4138086"/>
            <a:chExt cx="4531304" cy="2069798"/>
          </a:xfrm>
        </p:grpSpPr>
        <p:sp>
          <p:nvSpPr>
            <p:cNvPr id="12" name="Textfeld 10"/>
            <p:cNvSpPr txBox="1">
              <a:spLocks noChangeArrowheads="1"/>
            </p:cNvSpPr>
            <p:nvPr/>
          </p:nvSpPr>
          <p:spPr bwMode="auto">
            <a:xfrm>
              <a:off x="4436125" y="4138086"/>
              <a:ext cx="4531304" cy="2069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1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Donors</a:t>
              </a:r>
              <a:r>
                <a:rPr lang="de-DE" dirty="0" smtClean="0">
                  <a:latin typeface="Calibri" pitchFamily="34" charset="0"/>
                </a:rPr>
                <a:t> incorporated </a:t>
              </a:r>
              <a:r>
                <a:rPr lang="de-DE" dirty="0" err="1" smtClean="0">
                  <a:latin typeface="Calibri" pitchFamily="34" charset="0"/>
                </a:rPr>
                <a:t>during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growth</a:t>
              </a:r>
              <a:r>
                <a:rPr lang="de-DE" dirty="0" smtClean="0">
                  <a:latin typeface="Calibri" pitchFamily="34" charset="0"/>
                </a:rPr>
                <a:t> (substitutional </a:t>
              </a:r>
              <a:r>
                <a:rPr lang="de-DE" dirty="0" err="1" smtClean="0">
                  <a:latin typeface="Calibri" pitchFamily="34" charset="0"/>
                </a:rPr>
                <a:t>doping</a:t>
              </a:r>
              <a:r>
                <a:rPr lang="de-DE" dirty="0" smtClean="0">
                  <a:latin typeface="Calibri" pitchFamily="34" charset="0"/>
                </a:rPr>
                <a:t>) </a:t>
              </a:r>
              <a:r>
                <a:rPr lang="de-DE" dirty="0" err="1" smtClean="0">
                  <a:latin typeface="Calibri" pitchFamily="34" charset="0"/>
                </a:rPr>
                <a:t>with</a:t>
              </a:r>
              <a:r>
                <a:rPr lang="de-DE" dirty="0" smtClean="0">
                  <a:latin typeface="Calibri" pitchFamily="34" charset="0"/>
                </a:rPr>
                <a:t> efficiency ≈100%;</a:t>
              </a:r>
            </a:p>
            <a:p>
              <a:pPr>
                <a:lnSpc>
                  <a:spcPct val="11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de-DE" dirty="0" smtClean="0">
                  <a:latin typeface="Calibri" pitchFamily="34" charset="0"/>
                </a:rPr>
                <a:t>  </a:t>
              </a:r>
              <a:r>
                <a:rPr lang="de-DE" b="1" dirty="0" smtClean="0">
                  <a:latin typeface="Calibri" pitchFamily="34" charset="0"/>
                </a:rPr>
                <a:t>Segregation  </a:t>
              </a:r>
              <a:r>
                <a:rPr lang="en-US" b="1" dirty="0" smtClean="0">
                  <a:latin typeface="Calibri" pitchFamily="34" charset="0"/>
                </a:rPr>
                <a:t>–</a:t>
              </a:r>
              <a:r>
                <a:rPr lang="de-DE" b="1" dirty="0" smtClean="0">
                  <a:latin typeface="Calibri" pitchFamily="34" charset="0"/>
                </a:rPr>
                <a:t> </a:t>
              </a:r>
              <a:r>
                <a:rPr lang="de-DE" dirty="0" smtClean="0">
                  <a:latin typeface="Calibri" pitchFamily="34" charset="0"/>
                </a:rPr>
                <a:t>95% </a:t>
              </a:r>
              <a:r>
                <a:rPr lang="de-DE" dirty="0" err="1" smtClean="0">
                  <a:latin typeface="Calibri" pitchFamily="34" charset="0"/>
                </a:rPr>
                <a:t>of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the</a:t>
              </a:r>
              <a:r>
                <a:rPr lang="de-DE" dirty="0" smtClean="0">
                  <a:latin typeface="Calibri" pitchFamily="34" charset="0"/>
                </a:rPr>
                <a:t> incorporated </a:t>
              </a:r>
              <a:r>
                <a:rPr lang="de-DE" dirty="0" err="1" smtClean="0">
                  <a:latin typeface="Calibri" pitchFamily="34" charset="0"/>
                </a:rPr>
                <a:t>donors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segregate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to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surface</a:t>
              </a:r>
              <a:r>
                <a:rPr lang="de-DE" dirty="0" smtClean="0">
                  <a:latin typeface="Calibri" pitchFamily="34" charset="0"/>
                </a:rPr>
                <a:t>, </a:t>
              </a:r>
              <a:r>
                <a:rPr lang="de-DE" dirty="0" err="1" smtClean="0">
                  <a:latin typeface="Calibri" pitchFamily="34" charset="0"/>
                </a:rPr>
                <a:t>which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oxidizes</a:t>
              </a:r>
              <a:r>
                <a:rPr lang="de-DE" dirty="0" smtClean="0">
                  <a:latin typeface="Calibri" pitchFamily="34" charset="0"/>
                </a:rPr>
                <a:t>; </a:t>
              </a:r>
              <a:endParaRPr lang="en-US" dirty="0" smtClean="0">
                <a:latin typeface="Calibri" pitchFamily="34" charset="0"/>
              </a:endParaRPr>
            </a:p>
            <a:p>
              <a:pPr>
                <a:lnSpc>
                  <a:spcPct val="11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de-DE" dirty="0" smtClean="0">
                  <a:latin typeface="Calibri" pitchFamily="34" charset="0"/>
                </a:rPr>
                <a:t>  </a:t>
              </a:r>
              <a:r>
                <a:rPr lang="de-DE" b="1" dirty="0" err="1" smtClean="0">
                  <a:latin typeface="Calibri" pitchFamily="34" charset="0"/>
                </a:rPr>
                <a:t>Compensation</a:t>
              </a:r>
              <a:r>
                <a:rPr lang="de-DE" b="1" dirty="0" smtClean="0">
                  <a:latin typeface="Calibri" pitchFamily="34" charset="0"/>
                </a:rPr>
                <a:t>  </a:t>
              </a:r>
              <a:r>
                <a:rPr lang="en-US" b="1" dirty="0" smtClean="0">
                  <a:latin typeface="Calibri" pitchFamily="34" charset="0"/>
                </a:rPr>
                <a:t>–</a:t>
              </a:r>
              <a:r>
                <a:rPr lang="de-DE" b="1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Some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donor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electrons</a:t>
              </a:r>
              <a:r>
                <a:rPr lang="de-DE" dirty="0" smtClean="0">
                  <a:latin typeface="Calibri" pitchFamily="34" charset="0"/>
                </a:rPr>
                <a:t> in NCs </a:t>
              </a:r>
              <a:r>
                <a:rPr lang="de-DE" dirty="0" err="1" smtClean="0">
                  <a:latin typeface="Calibri" pitchFamily="34" charset="0"/>
                </a:rPr>
                <a:t>core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become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trapped</a:t>
              </a:r>
              <a:r>
                <a:rPr lang="de-DE" dirty="0" smtClean="0">
                  <a:latin typeface="Calibri" pitchFamily="34" charset="0"/>
                </a:rPr>
                <a:t> in </a:t>
              </a:r>
              <a:r>
                <a:rPr lang="de-DE" dirty="0" err="1" smtClean="0">
                  <a:latin typeface="Calibri" pitchFamily="34" charset="0"/>
                </a:rPr>
                <a:t>surface</a:t>
              </a:r>
              <a:r>
                <a:rPr lang="de-DE" dirty="0" smtClean="0">
                  <a:latin typeface="Calibri" pitchFamily="34" charset="0"/>
                </a:rPr>
                <a:t> </a:t>
              </a:r>
              <a:r>
                <a:rPr lang="de-DE" dirty="0" err="1" smtClean="0">
                  <a:latin typeface="Calibri" pitchFamily="34" charset="0"/>
                </a:rPr>
                <a:t>defects</a:t>
              </a:r>
              <a:r>
                <a:rPr lang="de-DE" dirty="0" smtClean="0">
                  <a:latin typeface="Calibri" pitchFamily="34" charset="0"/>
                </a:rPr>
                <a:t>;</a:t>
              </a:r>
              <a:endParaRPr lang="de-DE" b="1" u="sng" dirty="0" smtClean="0">
                <a:latin typeface="Calibri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680957" y="4851794"/>
              <a:ext cx="1191846" cy="360000"/>
            </a:xfrm>
            <a:prstGeom prst="rect">
              <a:avLst/>
            </a:prstGeom>
            <a:noFill/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672115" y="5552052"/>
              <a:ext cx="1450447" cy="331086"/>
            </a:xfrm>
            <a:prstGeom prst="rect">
              <a:avLst/>
            </a:prstGeom>
            <a:noFill/>
            <a:ln w="28575" cmpd="sng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70510" y="4135491"/>
            <a:ext cx="2047232" cy="2139462"/>
            <a:chOff x="407276" y="3902654"/>
            <a:chExt cx="2047232" cy="2139462"/>
          </a:xfrm>
        </p:grpSpPr>
        <p:grpSp>
          <p:nvGrpSpPr>
            <p:cNvPr id="59" name="Group 58"/>
            <p:cNvGrpSpPr/>
            <p:nvPr/>
          </p:nvGrpSpPr>
          <p:grpSpPr>
            <a:xfrm>
              <a:off x="407276" y="3908343"/>
              <a:ext cx="2047232" cy="2133773"/>
              <a:chOff x="426814" y="3908343"/>
              <a:chExt cx="2047232" cy="2133773"/>
            </a:xfrm>
          </p:grpSpPr>
          <p:sp>
            <p:nvSpPr>
              <p:cNvPr id="40" name="Textfeld 22"/>
              <p:cNvSpPr txBox="1">
                <a:spLocks noChangeArrowheads="1"/>
              </p:cNvSpPr>
              <p:nvPr/>
            </p:nvSpPr>
            <p:spPr bwMode="auto">
              <a:xfrm>
                <a:off x="499936" y="3908343"/>
                <a:ext cx="1450788" cy="400110"/>
              </a:xfrm>
              <a:prstGeom prst="rect">
                <a:avLst/>
              </a:prstGeom>
              <a:noFill/>
              <a:ln w="28575" cmpd="sng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2000" b="1" dirty="0" smtClean="0">
                    <a:latin typeface="Calibri" pitchFamily="34" charset="0"/>
                  </a:rPr>
                  <a:t>Segregation</a:t>
                </a:r>
                <a:endParaRPr lang="en-US" sz="2000" b="1" dirty="0">
                  <a:latin typeface="Calibri" pitchFamily="34" charset="0"/>
                </a:endParaRPr>
              </a:p>
            </p:txBody>
          </p:sp>
          <p:grpSp>
            <p:nvGrpSpPr>
              <p:cNvPr id="46" name="Group 45"/>
              <p:cNvGrpSpPr/>
              <p:nvPr/>
            </p:nvGrpSpPr>
            <p:grpSpPr>
              <a:xfrm>
                <a:off x="426814" y="4590906"/>
                <a:ext cx="1451210" cy="1451210"/>
                <a:chOff x="537536" y="4610444"/>
                <a:chExt cx="1451210" cy="1451210"/>
              </a:xfrm>
            </p:grpSpPr>
            <p:pic>
              <p:nvPicPr>
                <p:cNvPr id="44" name="Grafik 19" descr="self purification.png"/>
                <p:cNvPicPr>
                  <a:picLocks noChangeAspect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37536" y="4610444"/>
                  <a:ext cx="1451210" cy="14512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" name="Oval 44"/>
                <p:cNvSpPr/>
                <p:nvPr/>
              </p:nvSpPr>
              <p:spPr>
                <a:xfrm>
                  <a:off x="665238" y="4756726"/>
                  <a:ext cx="1185334" cy="1177637"/>
                </a:xfrm>
                <a:prstGeom prst="ellipse">
                  <a:avLst/>
                </a:prstGeom>
                <a:solidFill>
                  <a:srgbClr val="FFFFFF">
                    <a:alpha val="33000"/>
                  </a:srgb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 flipH="1" flipV="1">
                <a:off x="1845265" y="5498616"/>
                <a:ext cx="143669" cy="2631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Rectangle 13"/>
              <p:cNvSpPr>
                <a:spLocks noChangeArrowheads="1"/>
              </p:cNvSpPr>
              <p:nvPr/>
            </p:nvSpPr>
            <p:spPr bwMode="auto">
              <a:xfrm>
                <a:off x="1609281" y="5683125"/>
                <a:ext cx="86476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400" b="0" dirty="0">
                    <a:latin typeface="Calibri" pitchFamily="34" charset="0"/>
                  </a:rPr>
                  <a:t>SiO</a:t>
                </a:r>
                <a:r>
                  <a:rPr lang="de-DE" sz="1400" b="0" baseline="-25000" dirty="0">
                    <a:latin typeface="Calibri" pitchFamily="34" charset="0"/>
                  </a:rPr>
                  <a:t>2</a:t>
                </a:r>
                <a:r>
                  <a:rPr lang="de-DE" sz="1400" b="0" dirty="0">
                    <a:latin typeface="Calibri" pitchFamily="34" charset="0"/>
                  </a:rPr>
                  <a:t> </a:t>
                </a:r>
                <a:r>
                  <a:rPr lang="de-DE" sz="1400" b="0" dirty="0" err="1">
                    <a:latin typeface="Calibri" pitchFamily="34" charset="0"/>
                  </a:rPr>
                  <a:t>shell</a:t>
                </a:r>
                <a:endParaRPr lang="pt-PT" sz="1400" b="0" baseline="-25000" dirty="0">
                  <a:latin typeface="Calibri" pitchFamily="34" charset="0"/>
                </a:endParaRPr>
              </a:p>
            </p:txBody>
          </p:sp>
          <p:sp>
            <p:nvSpPr>
              <p:cNvPr id="54" name="Line 22"/>
              <p:cNvSpPr>
                <a:spLocks noChangeShapeType="1"/>
              </p:cNvSpPr>
              <p:nvPr/>
            </p:nvSpPr>
            <p:spPr bwMode="auto">
              <a:xfrm flipH="1">
                <a:off x="1662520" y="4630399"/>
                <a:ext cx="143669" cy="1727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Rectangle 13"/>
              <p:cNvSpPr>
                <a:spLocks noChangeArrowheads="1"/>
              </p:cNvSpPr>
              <p:nvPr/>
            </p:nvSpPr>
            <p:spPr bwMode="auto">
              <a:xfrm>
                <a:off x="1602901" y="4359125"/>
                <a:ext cx="761747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1400" dirty="0" smtClean="0">
                    <a:latin typeface="Calibri" pitchFamily="34" charset="0"/>
                  </a:rPr>
                  <a:t>P </a:t>
                </a:r>
                <a:r>
                  <a:rPr lang="de-DE" sz="1400" dirty="0" err="1" smtClean="0">
                    <a:latin typeface="Calibri" pitchFamily="34" charset="0"/>
                  </a:rPr>
                  <a:t>donor</a:t>
                </a:r>
                <a:endParaRPr lang="pt-PT" sz="1400" b="0" baseline="-25000" dirty="0">
                  <a:latin typeface="Calibri" pitchFamily="34" charset="0"/>
                </a:endParaRPr>
              </a:p>
            </p:txBody>
          </p:sp>
        </p:grpSp>
        <p:sp>
          <p:nvSpPr>
            <p:cNvPr id="56" name="Rectangle 55"/>
            <p:cNvSpPr/>
            <p:nvPr/>
          </p:nvSpPr>
          <p:spPr>
            <a:xfrm>
              <a:off x="479110" y="3902654"/>
              <a:ext cx="1420081" cy="435304"/>
            </a:xfrm>
            <a:prstGeom prst="rect">
              <a:avLst/>
            </a:prstGeom>
            <a:noFill/>
            <a:ln w="28575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565537" y="4135491"/>
            <a:ext cx="1725928" cy="2159000"/>
            <a:chOff x="2565537" y="3883116"/>
            <a:chExt cx="1725928" cy="2159000"/>
          </a:xfrm>
        </p:grpSpPr>
        <p:pic>
          <p:nvPicPr>
            <p:cNvPr id="21" name="Grafik 12" descr="comp2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85946" y="4416110"/>
              <a:ext cx="1591136" cy="1626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2" name="Group 61"/>
            <p:cNvGrpSpPr/>
            <p:nvPr/>
          </p:nvGrpSpPr>
          <p:grpSpPr>
            <a:xfrm>
              <a:off x="2565537" y="3883116"/>
              <a:ext cx="1725928" cy="435304"/>
              <a:chOff x="2526461" y="3883116"/>
              <a:chExt cx="1725928" cy="435304"/>
            </a:xfrm>
          </p:grpSpPr>
          <p:sp>
            <p:nvSpPr>
              <p:cNvPr id="22" name="Textfeld 22"/>
              <p:cNvSpPr txBox="1">
                <a:spLocks noChangeArrowheads="1"/>
              </p:cNvSpPr>
              <p:nvPr/>
            </p:nvSpPr>
            <p:spPr bwMode="auto">
              <a:xfrm>
                <a:off x="2526461" y="3887513"/>
                <a:ext cx="1725928" cy="400110"/>
              </a:xfrm>
              <a:prstGeom prst="rect">
                <a:avLst/>
              </a:prstGeom>
              <a:noFill/>
              <a:ln w="28575" cmpd="sng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de-DE" sz="2000" b="1" dirty="0" smtClean="0">
                    <a:solidFill>
                      <a:srgbClr val="000000"/>
                    </a:solidFill>
                    <a:latin typeface="Calibri" pitchFamily="34" charset="0"/>
                  </a:rPr>
                  <a:t>Compensation</a:t>
                </a:r>
                <a:endParaRPr lang="en-US" sz="2000" b="1" dirty="0">
                  <a:solidFill>
                    <a:srgbClr val="000000"/>
                  </a:solidFill>
                  <a:latin typeface="Calibri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545999" y="3883116"/>
                <a:ext cx="1650621" cy="435304"/>
              </a:xfrm>
              <a:prstGeom prst="rect">
                <a:avLst/>
              </a:prstGeom>
              <a:noFill/>
              <a:ln w="28575" cmpd="sng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4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04" y="3705592"/>
            <a:ext cx="685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J.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Knipping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, H. Wiggers </a:t>
            </a:r>
            <a:r>
              <a:rPr lang="de-DE" sz="1200" i="1" dirty="0">
                <a:solidFill>
                  <a:srgbClr val="00B050"/>
                </a:solidFill>
                <a:latin typeface="Calibri" pitchFamily="34" charset="0"/>
              </a:rPr>
              <a:t>et al.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, J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Nanoscience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and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 Nanotechnology 4, 1039 (2004)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82798" y="1633940"/>
            <a:ext cx="1292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</a:t>
            </a:r>
            <a:r>
              <a:rPr lang="en-US" sz="1400" dirty="0" smtClean="0"/>
              <a:t>urface defects</a:t>
            </a:r>
          </a:p>
          <a:p>
            <a:pPr algn="ctr"/>
            <a:r>
              <a:rPr lang="en-US" sz="1400" dirty="0" smtClean="0"/>
              <a:t> (Si-</a:t>
            </a:r>
            <a:r>
              <a:rPr lang="en-US" sz="1400" dirty="0" err="1" smtClean="0"/>
              <a:t>dbs</a:t>
            </a:r>
            <a:r>
              <a:rPr lang="en-US" sz="1400" dirty="0" smtClean="0"/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324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67527" y="895757"/>
            <a:ext cx="306443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Measured P doped Si NCs:</a:t>
            </a:r>
            <a:endParaRPr lang="en-US" sz="2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160143" y="1372064"/>
            <a:ext cx="8905002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Macroscopic amount of NC powder (NCs ensemble) 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Mean NC diameter </a:t>
            </a:r>
            <a:r>
              <a:rPr lang="en-US" i="1" dirty="0" smtClean="0"/>
              <a:t>d</a:t>
            </a:r>
            <a:r>
              <a:rPr lang="en-US" baseline="-25000" dirty="0" smtClean="0"/>
              <a:t>NC</a:t>
            </a:r>
            <a:r>
              <a:rPr lang="en-US" dirty="0" smtClean="0"/>
              <a:t>=3.9 nm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Ensemble </a:t>
            </a:r>
            <a:r>
              <a:rPr lang="en-US" dirty="0"/>
              <a:t>density of surface defects  [Si-dbs]=</a:t>
            </a:r>
            <a:r>
              <a:rPr lang="en-US" dirty="0" smtClean="0"/>
              <a:t>1.8x10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</a:t>
            </a:r>
            <a:r>
              <a:rPr lang="en-US" baseline="30000" dirty="0" smtClean="0"/>
              <a:t>3 </a:t>
            </a:r>
            <a:r>
              <a:rPr lang="en-US" dirty="0" smtClean="0"/>
              <a:t>(as previously measured by EPR)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310747" y="2830011"/>
            <a:ext cx="1441450" cy="1511300"/>
            <a:chOff x="322057" y="4465542"/>
            <a:chExt cx="1441450" cy="1511300"/>
          </a:xfrm>
        </p:grpSpPr>
        <p:pic>
          <p:nvPicPr>
            <p:cNvPr id="50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22057" y="446554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Oval 64"/>
            <p:cNvSpPr/>
            <p:nvPr/>
          </p:nvSpPr>
          <p:spPr>
            <a:xfrm>
              <a:off x="848802" y="4998942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18801127">
              <a:off x="1321235" y="4840548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041091" y="3641667"/>
            <a:ext cx="1324176" cy="521417"/>
            <a:chOff x="1981847" y="4521548"/>
            <a:chExt cx="1324176" cy="521417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2020923" y="4521548"/>
              <a:ext cx="1241997" cy="0"/>
            </a:xfrm>
            <a:prstGeom prst="straightConnector1">
              <a:avLst/>
            </a:prstGeom>
            <a:ln w="57150" cmpd="thinThick"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981847" y="4673633"/>
              <a:ext cx="132417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Segregation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544209" y="3641667"/>
            <a:ext cx="1571802" cy="778878"/>
            <a:chOff x="5428521" y="4521548"/>
            <a:chExt cx="1571802" cy="778878"/>
          </a:xfrm>
        </p:grpSpPr>
        <p:cxnSp>
          <p:nvCxnSpPr>
            <p:cNvPr id="80" name="Straight Arrow Connector 79"/>
            <p:cNvCxnSpPr/>
            <p:nvPr/>
          </p:nvCxnSpPr>
          <p:spPr>
            <a:xfrm>
              <a:off x="5604067" y="4521548"/>
              <a:ext cx="1241997" cy="0"/>
            </a:xfrm>
            <a:prstGeom prst="straightConnector1">
              <a:avLst/>
            </a:prstGeom>
            <a:ln w="57150" cmpd="thinThick">
              <a:solidFill>
                <a:srgbClr val="34343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5428521" y="4654095"/>
              <a:ext cx="15718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3792AA"/>
                  </a:solidFill>
                </a:rPr>
                <a:t>Segregation</a:t>
              </a:r>
            </a:p>
            <a:p>
              <a:pPr algn="ctr"/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Compensation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293535" y="2903036"/>
            <a:ext cx="1441450" cy="1511300"/>
            <a:chOff x="7184904" y="3782917"/>
            <a:chExt cx="1441450" cy="1511300"/>
          </a:xfrm>
        </p:grpSpPr>
        <p:grpSp>
          <p:nvGrpSpPr>
            <p:cNvPr id="18" name="Group 17"/>
            <p:cNvGrpSpPr/>
            <p:nvPr/>
          </p:nvGrpSpPr>
          <p:grpSpPr>
            <a:xfrm>
              <a:off x="7184904" y="3782917"/>
              <a:ext cx="1441450" cy="1511300"/>
              <a:chOff x="5834554" y="5215426"/>
              <a:chExt cx="1441450" cy="1511300"/>
            </a:xfrm>
          </p:grpSpPr>
          <p:pic>
            <p:nvPicPr>
              <p:cNvPr id="57" name="Picture 2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490" r="32219" b="11852"/>
              <a:stretch>
                <a:fillRect/>
              </a:stretch>
            </p:blipFill>
            <p:spPr bwMode="auto">
              <a:xfrm>
                <a:off x="5834554" y="5215426"/>
                <a:ext cx="1441450" cy="151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Oval 14"/>
              <p:cNvSpPr/>
              <p:nvPr/>
            </p:nvSpPr>
            <p:spPr>
              <a:xfrm>
                <a:off x="6576540" y="624016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326072" y="5777845"/>
                <a:ext cx="108000" cy="108000"/>
              </a:xfrm>
              <a:prstGeom prst="ellipse">
                <a:avLst/>
              </a:prstGeom>
              <a:solidFill>
                <a:srgbClr val="27268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357754" y="581680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 rot="18801127">
                <a:off x="6806662" y="5587537"/>
                <a:ext cx="144000" cy="72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6756" y="5594036"/>
                <a:ext cx="45719" cy="45719"/>
              </a:xfrm>
              <a:prstGeom prst="ellipse">
                <a:avLst/>
              </a:prstGeom>
              <a:noFill/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7331501" y="3951706"/>
              <a:ext cx="1201361" cy="1220427"/>
              <a:chOff x="5739420" y="2458250"/>
              <a:chExt cx="1201361" cy="1220427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3663946" y="2830011"/>
            <a:ext cx="1441450" cy="1511300"/>
            <a:chOff x="3703481" y="3709892"/>
            <a:chExt cx="1441450" cy="1511300"/>
          </a:xfrm>
        </p:grpSpPr>
        <p:pic>
          <p:nvPicPr>
            <p:cNvPr id="36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703481" y="370989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Oval 67"/>
            <p:cNvSpPr/>
            <p:nvPr/>
          </p:nvSpPr>
          <p:spPr>
            <a:xfrm rot="18801127">
              <a:off x="4697200" y="4079072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3853819" y="3874368"/>
              <a:ext cx="1201361" cy="1220427"/>
              <a:chOff x="5739420" y="2458250"/>
              <a:chExt cx="1201361" cy="1220427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/>
            <p:cNvSpPr/>
            <p:nvPr/>
          </p:nvSpPr>
          <p:spPr>
            <a:xfrm>
              <a:off x="4179436" y="4291336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6642" y="5146473"/>
            <a:ext cx="2011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0" dirty="0" smtClean="0">
                <a:solidFill>
                  <a:srgbClr val="000000"/>
                </a:solidFill>
                <a:latin typeface="Calibri" pitchFamily="34" charset="0"/>
              </a:rPr>
              <a:t>[</a:t>
            </a:r>
            <a:r>
              <a:rPr lang="de-DE" b="0" dirty="0">
                <a:solidFill>
                  <a:srgbClr val="000000"/>
                </a:solidFill>
                <a:latin typeface="Calibri" pitchFamily="34" charset="0"/>
              </a:rPr>
              <a:t>P]</a:t>
            </a:r>
            <a:r>
              <a:rPr lang="de-DE" b="0" baseline="-25000" dirty="0" smtClean="0">
                <a:solidFill>
                  <a:srgbClr val="000000"/>
                </a:solidFill>
                <a:latin typeface="Calibri" pitchFamily="34" charset="0"/>
              </a:rPr>
              <a:t>NOM</a:t>
            </a:r>
            <a:r>
              <a:rPr lang="de-DE" dirty="0" smtClean="0">
                <a:latin typeface="Calibri" pitchFamily="34" charset="0"/>
              </a:rPr>
              <a:t>≈ 5x10</a:t>
            </a:r>
            <a:r>
              <a:rPr lang="de-DE" baseline="30000" dirty="0" smtClean="0">
                <a:latin typeface="Calibri" pitchFamily="34" charset="0"/>
              </a:rPr>
              <a:t>20</a:t>
            </a:r>
            <a:r>
              <a:rPr lang="de-DE" dirty="0" smtClean="0">
                <a:latin typeface="Calibri" pitchFamily="34" charset="0"/>
              </a:rPr>
              <a:t> cm</a:t>
            </a:r>
            <a:r>
              <a:rPr lang="de-DE" baseline="30000" dirty="0" smtClean="0">
                <a:latin typeface="Calibri" pitchFamily="34" charset="0"/>
              </a:rPr>
              <a:t>-3</a:t>
            </a:r>
            <a:endParaRPr lang="pt-PT" b="0" baseline="-25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93906" y="5136939"/>
            <a:ext cx="190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[e</a:t>
            </a:r>
            <a:r>
              <a:rPr lang="en-US" baseline="30000" dirty="0"/>
              <a:t>–</a:t>
            </a:r>
            <a:r>
              <a:rPr lang="en-US" dirty="0" smtClean="0"/>
              <a:t>]</a:t>
            </a:r>
            <a:r>
              <a:rPr lang="pt-PT" dirty="0">
                <a:latin typeface="Calibri" pitchFamily="34" charset="0"/>
              </a:rPr>
              <a:t> </a:t>
            </a:r>
            <a:r>
              <a:rPr lang="pt-PT" dirty="0" smtClean="0">
                <a:latin typeface="Calibri" pitchFamily="34" charset="0"/>
              </a:rPr>
              <a:t>≈1.4x10</a:t>
            </a:r>
            <a:r>
              <a:rPr lang="pt-PT" baseline="30000" dirty="0" smtClean="0">
                <a:latin typeface="Calibri" pitchFamily="34" charset="0"/>
              </a:rPr>
              <a:t>19 </a:t>
            </a:r>
            <a:r>
              <a:rPr lang="pt-PT" dirty="0" smtClean="0">
                <a:latin typeface="Calibri" pitchFamily="34" charset="0"/>
              </a:rPr>
              <a:t>cm</a:t>
            </a:r>
            <a:r>
              <a:rPr lang="pt-PT" baseline="30000" dirty="0" smtClean="0">
                <a:latin typeface="Calibri" pitchFamily="34" charset="0"/>
              </a:rPr>
              <a:t>-3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79120" y="4407390"/>
            <a:ext cx="1919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Ensemble density </a:t>
            </a:r>
          </a:p>
          <a:p>
            <a:pPr algn="ctr"/>
            <a:r>
              <a:rPr lang="en-US" dirty="0" smtClean="0"/>
              <a:t>of donor electrons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3343490" y="5145333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itchFamily="34" charset="0"/>
              </a:rPr>
              <a:t>[P]</a:t>
            </a:r>
            <a:r>
              <a:rPr lang="de-DE" baseline="-25000" dirty="0">
                <a:latin typeface="Calibri" pitchFamily="34" charset="0"/>
              </a:rPr>
              <a:t>CORE</a:t>
            </a:r>
            <a:r>
              <a:rPr lang="de-DE" dirty="0">
                <a:latin typeface="Calibri" pitchFamily="34" charset="0"/>
              </a:rPr>
              <a:t> </a:t>
            </a:r>
            <a:r>
              <a:rPr lang="pt-PT" dirty="0">
                <a:latin typeface="Calibri" pitchFamily="34" charset="0"/>
              </a:rPr>
              <a:t>≈ </a:t>
            </a:r>
            <a:r>
              <a:rPr lang="en-US" dirty="0" smtClean="0"/>
              <a:t>2.5x10</a:t>
            </a:r>
            <a:r>
              <a:rPr lang="en-US" baseline="30000" dirty="0" smtClean="0"/>
              <a:t>19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-3 </a:t>
            </a:r>
            <a:endParaRPr lang="pt-PT" dirty="0">
              <a:latin typeface="Calibri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88694" y="4414336"/>
            <a:ext cx="1717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Nominal doping </a:t>
            </a:r>
            <a:endParaRPr lang="en-US" dirty="0" smtClean="0"/>
          </a:p>
          <a:p>
            <a:pPr algn="ctr"/>
            <a:r>
              <a:rPr lang="en-US" dirty="0" smtClean="0"/>
              <a:t>concentration 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3322165" y="4414336"/>
            <a:ext cx="218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Ensemble density of P donors in NC </a:t>
            </a:r>
            <a:r>
              <a:rPr lang="en-US" dirty="0"/>
              <a:t>cores 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949504" y="6068473"/>
            <a:ext cx="7146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are these donor electrons distributed in our P doped Si NCs? </a:t>
            </a:r>
            <a:endParaRPr lang="en-US" sz="2000" b="1" dirty="0"/>
          </a:p>
        </p:txBody>
      </p:sp>
      <p:sp>
        <p:nvSpPr>
          <p:cNvPr id="133" name="Rectangle 132"/>
          <p:cNvSpPr/>
          <p:nvPr/>
        </p:nvSpPr>
        <p:spPr>
          <a:xfrm>
            <a:off x="2041091" y="2687809"/>
            <a:ext cx="7102909" cy="2866343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978331" y="6077102"/>
            <a:ext cx="7102909" cy="56007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975401" y="5607557"/>
            <a:ext cx="48960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A. R. Stegner, R. N. Pereira </a:t>
            </a:r>
            <a:r>
              <a:rPr lang="de-DE" sz="1200" i="1" dirty="0">
                <a:solidFill>
                  <a:srgbClr val="00B050"/>
                </a:solidFill>
                <a:latin typeface="Calibri" pitchFamily="34" charset="0"/>
              </a:rPr>
              <a:t>et al.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, Phys.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. B 80, 165326 (2009)</a:t>
            </a:r>
          </a:p>
        </p:txBody>
      </p:sp>
    </p:spTree>
    <p:extLst>
      <p:ext uri="{BB962C8B-B14F-4D97-AF65-F5344CB8AC3E}">
        <p14:creationId xmlns:p14="http://schemas.microsoft.com/office/powerpoint/2010/main" val="172695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67527" y="895757"/>
            <a:ext cx="306443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Measured P doped Si NCs:</a:t>
            </a:r>
            <a:endParaRPr lang="en-US" sz="2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310747" y="2830011"/>
            <a:ext cx="1441450" cy="1511300"/>
            <a:chOff x="322057" y="4465542"/>
            <a:chExt cx="1441450" cy="1511300"/>
          </a:xfrm>
        </p:grpSpPr>
        <p:pic>
          <p:nvPicPr>
            <p:cNvPr id="50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22057" y="446554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Oval 64"/>
            <p:cNvSpPr/>
            <p:nvPr/>
          </p:nvSpPr>
          <p:spPr>
            <a:xfrm>
              <a:off x="848802" y="4998942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18801127">
              <a:off x="1321235" y="4840548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041091" y="3641667"/>
            <a:ext cx="1324176" cy="521417"/>
            <a:chOff x="1981847" y="4521548"/>
            <a:chExt cx="1324176" cy="521417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2020923" y="4521548"/>
              <a:ext cx="1241997" cy="0"/>
            </a:xfrm>
            <a:prstGeom prst="straightConnector1">
              <a:avLst/>
            </a:prstGeom>
            <a:ln w="57150" cmpd="thinThick"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981847" y="4673633"/>
              <a:ext cx="132417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Segregation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544209" y="3641667"/>
            <a:ext cx="1571802" cy="778878"/>
            <a:chOff x="5428521" y="4521548"/>
            <a:chExt cx="1571802" cy="778878"/>
          </a:xfrm>
        </p:grpSpPr>
        <p:cxnSp>
          <p:nvCxnSpPr>
            <p:cNvPr id="80" name="Straight Arrow Connector 79"/>
            <p:cNvCxnSpPr/>
            <p:nvPr/>
          </p:nvCxnSpPr>
          <p:spPr>
            <a:xfrm>
              <a:off x="5604067" y="4521548"/>
              <a:ext cx="1241997" cy="0"/>
            </a:xfrm>
            <a:prstGeom prst="straightConnector1">
              <a:avLst/>
            </a:prstGeom>
            <a:ln w="57150" cmpd="thinThick">
              <a:solidFill>
                <a:srgbClr val="34343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5428521" y="4654095"/>
              <a:ext cx="15718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3792AA"/>
                  </a:solidFill>
                </a:rPr>
                <a:t>Segregation</a:t>
              </a:r>
            </a:p>
            <a:p>
              <a:pPr algn="ctr"/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Compensation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293535" y="2903036"/>
            <a:ext cx="1441450" cy="1511300"/>
            <a:chOff x="7184904" y="3782917"/>
            <a:chExt cx="1441450" cy="1511300"/>
          </a:xfrm>
        </p:grpSpPr>
        <p:grpSp>
          <p:nvGrpSpPr>
            <p:cNvPr id="18" name="Group 17"/>
            <p:cNvGrpSpPr/>
            <p:nvPr/>
          </p:nvGrpSpPr>
          <p:grpSpPr>
            <a:xfrm>
              <a:off x="7184904" y="3782917"/>
              <a:ext cx="1441450" cy="1511300"/>
              <a:chOff x="5834554" y="5215426"/>
              <a:chExt cx="1441450" cy="1511300"/>
            </a:xfrm>
          </p:grpSpPr>
          <p:pic>
            <p:nvPicPr>
              <p:cNvPr id="57" name="Picture 2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490" r="32219" b="11852"/>
              <a:stretch>
                <a:fillRect/>
              </a:stretch>
            </p:blipFill>
            <p:spPr bwMode="auto">
              <a:xfrm>
                <a:off x="5834554" y="5215426"/>
                <a:ext cx="1441450" cy="151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Oval 14"/>
              <p:cNvSpPr/>
              <p:nvPr/>
            </p:nvSpPr>
            <p:spPr>
              <a:xfrm>
                <a:off x="6576540" y="624016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326072" y="5777845"/>
                <a:ext cx="108000" cy="108000"/>
              </a:xfrm>
              <a:prstGeom prst="ellipse">
                <a:avLst/>
              </a:prstGeom>
              <a:solidFill>
                <a:srgbClr val="27268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357754" y="581680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 rot="18801127">
                <a:off x="6806662" y="5587537"/>
                <a:ext cx="144000" cy="72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6756" y="5594036"/>
                <a:ext cx="45719" cy="45719"/>
              </a:xfrm>
              <a:prstGeom prst="ellipse">
                <a:avLst/>
              </a:prstGeom>
              <a:noFill/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7331501" y="3951706"/>
              <a:ext cx="1201361" cy="1220427"/>
              <a:chOff x="5739420" y="2458250"/>
              <a:chExt cx="1201361" cy="1220427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3663946" y="2830011"/>
            <a:ext cx="1441450" cy="1511300"/>
            <a:chOff x="3703481" y="3709892"/>
            <a:chExt cx="1441450" cy="1511300"/>
          </a:xfrm>
        </p:grpSpPr>
        <p:pic>
          <p:nvPicPr>
            <p:cNvPr id="36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703481" y="370989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Oval 67"/>
            <p:cNvSpPr/>
            <p:nvPr/>
          </p:nvSpPr>
          <p:spPr>
            <a:xfrm rot="18801127">
              <a:off x="4697200" y="4079072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3853819" y="3874368"/>
              <a:ext cx="1201361" cy="1220427"/>
              <a:chOff x="5739420" y="2458250"/>
              <a:chExt cx="1201361" cy="1220427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/>
            <p:cNvSpPr/>
            <p:nvPr/>
          </p:nvSpPr>
          <p:spPr>
            <a:xfrm>
              <a:off x="4179436" y="4291336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6642" y="5146473"/>
            <a:ext cx="2011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0" dirty="0" smtClean="0">
                <a:solidFill>
                  <a:srgbClr val="000000"/>
                </a:solidFill>
                <a:latin typeface="Calibri" pitchFamily="34" charset="0"/>
              </a:rPr>
              <a:t>[</a:t>
            </a:r>
            <a:r>
              <a:rPr lang="de-DE" b="0" dirty="0">
                <a:solidFill>
                  <a:srgbClr val="000000"/>
                </a:solidFill>
                <a:latin typeface="Calibri" pitchFamily="34" charset="0"/>
              </a:rPr>
              <a:t>P]</a:t>
            </a:r>
            <a:r>
              <a:rPr lang="de-DE" b="0" baseline="-25000" dirty="0" smtClean="0">
                <a:solidFill>
                  <a:srgbClr val="000000"/>
                </a:solidFill>
                <a:latin typeface="Calibri" pitchFamily="34" charset="0"/>
              </a:rPr>
              <a:t>NOM</a:t>
            </a:r>
            <a:r>
              <a:rPr lang="de-DE" dirty="0" smtClean="0">
                <a:latin typeface="Calibri" pitchFamily="34" charset="0"/>
              </a:rPr>
              <a:t>≈ 5x10</a:t>
            </a:r>
            <a:r>
              <a:rPr lang="de-DE" baseline="30000" dirty="0" smtClean="0">
                <a:latin typeface="Calibri" pitchFamily="34" charset="0"/>
              </a:rPr>
              <a:t>20</a:t>
            </a:r>
            <a:r>
              <a:rPr lang="de-DE" dirty="0" smtClean="0">
                <a:latin typeface="Calibri" pitchFamily="34" charset="0"/>
              </a:rPr>
              <a:t> cm</a:t>
            </a:r>
            <a:r>
              <a:rPr lang="de-DE" baseline="30000" dirty="0" smtClean="0">
                <a:latin typeface="Calibri" pitchFamily="34" charset="0"/>
              </a:rPr>
              <a:t>-3</a:t>
            </a:r>
            <a:endParaRPr lang="pt-PT" b="0" baseline="-25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93906" y="5136939"/>
            <a:ext cx="190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[e</a:t>
            </a:r>
            <a:r>
              <a:rPr lang="en-US" baseline="30000" dirty="0"/>
              <a:t>–</a:t>
            </a:r>
            <a:r>
              <a:rPr lang="en-US" dirty="0" smtClean="0"/>
              <a:t>]</a:t>
            </a:r>
            <a:r>
              <a:rPr lang="pt-PT" dirty="0">
                <a:latin typeface="Calibri" pitchFamily="34" charset="0"/>
              </a:rPr>
              <a:t> </a:t>
            </a:r>
            <a:r>
              <a:rPr lang="pt-PT" dirty="0" smtClean="0">
                <a:latin typeface="Calibri" pitchFamily="34" charset="0"/>
              </a:rPr>
              <a:t>≈1.4x10</a:t>
            </a:r>
            <a:r>
              <a:rPr lang="pt-PT" baseline="30000" dirty="0" smtClean="0">
                <a:latin typeface="Calibri" pitchFamily="34" charset="0"/>
              </a:rPr>
              <a:t>19 </a:t>
            </a:r>
            <a:r>
              <a:rPr lang="pt-PT" dirty="0" smtClean="0">
                <a:latin typeface="Calibri" pitchFamily="34" charset="0"/>
              </a:rPr>
              <a:t>cm</a:t>
            </a:r>
            <a:r>
              <a:rPr lang="pt-PT" baseline="30000" dirty="0" smtClean="0">
                <a:latin typeface="Calibri" pitchFamily="34" charset="0"/>
              </a:rPr>
              <a:t>-3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79120" y="4407390"/>
            <a:ext cx="1919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Ensemble density </a:t>
            </a:r>
          </a:p>
          <a:p>
            <a:pPr algn="ctr"/>
            <a:r>
              <a:rPr lang="en-US" dirty="0" smtClean="0"/>
              <a:t>of donor electrons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3343490" y="5145333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itchFamily="34" charset="0"/>
              </a:rPr>
              <a:t>[P]</a:t>
            </a:r>
            <a:r>
              <a:rPr lang="de-DE" baseline="-25000" dirty="0">
                <a:latin typeface="Calibri" pitchFamily="34" charset="0"/>
              </a:rPr>
              <a:t>CORE</a:t>
            </a:r>
            <a:r>
              <a:rPr lang="de-DE" dirty="0">
                <a:latin typeface="Calibri" pitchFamily="34" charset="0"/>
              </a:rPr>
              <a:t> </a:t>
            </a:r>
            <a:r>
              <a:rPr lang="pt-PT" dirty="0">
                <a:latin typeface="Calibri" pitchFamily="34" charset="0"/>
              </a:rPr>
              <a:t>≈ </a:t>
            </a:r>
            <a:r>
              <a:rPr lang="en-US" dirty="0" smtClean="0"/>
              <a:t>2.5x10</a:t>
            </a:r>
            <a:r>
              <a:rPr lang="en-US" baseline="30000" dirty="0" smtClean="0"/>
              <a:t>19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-3 </a:t>
            </a:r>
            <a:endParaRPr lang="pt-PT" dirty="0">
              <a:latin typeface="Calibri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88694" y="4414336"/>
            <a:ext cx="1717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Nominal doping </a:t>
            </a:r>
            <a:endParaRPr lang="en-US" dirty="0" smtClean="0"/>
          </a:p>
          <a:p>
            <a:pPr algn="ctr"/>
            <a:r>
              <a:rPr lang="en-US" dirty="0" smtClean="0"/>
              <a:t>concentration 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3322165" y="4414336"/>
            <a:ext cx="218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Ensemble density of P donors in NC </a:t>
            </a:r>
            <a:r>
              <a:rPr lang="en-US" dirty="0"/>
              <a:t>cores 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949504" y="6068473"/>
            <a:ext cx="7146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are these donor electrons distributed in our P doped Si NCs? </a:t>
            </a:r>
            <a:endParaRPr lang="en-US" sz="2000" b="1" dirty="0"/>
          </a:p>
        </p:txBody>
      </p:sp>
      <p:sp>
        <p:nvSpPr>
          <p:cNvPr id="58" name="Rectangle 57"/>
          <p:cNvSpPr/>
          <p:nvPr/>
        </p:nvSpPr>
        <p:spPr>
          <a:xfrm>
            <a:off x="5544209" y="2687809"/>
            <a:ext cx="3599791" cy="2866343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978331" y="6077102"/>
            <a:ext cx="7102909" cy="56007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0143" y="1372064"/>
            <a:ext cx="8905002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Macroscopic amount of NC powder (NCs ensemble) 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Mean NC diameter </a:t>
            </a:r>
            <a:r>
              <a:rPr lang="en-US" i="1" dirty="0" smtClean="0"/>
              <a:t>d</a:t>
            </a:r>
            <a:r>
              <a:rPr lang="en-US" baseline="-25000" dirty="0" smtClean="0"/>
              <a:t>NC</a:t>
            </a:r>
            <a:r>
              <a:rPr lang="en-US" dirty="0" smtClean="0"/>
              <a:t>=3.9 nm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Ensemble </a:t>
            </a:r>
            <a:r>
              <a:rPr lang="en-US" dirty="0"/>
              <a:t>density of surface defects  [Si-dbs]=</a:t>
            </a:r>
            <a:r>
              <a:rPr lang="en-US" dirty="0" smtClean="0"/>
              <a:t>1.8x10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</a:t>
            </a:r>
            <a:r>
              <a:rPr lang="en-US" baseline="30000" dirty="0" smtClean="0"/>
              <a:t>3 </a:t>
            </a:r>
            <a:r>
              <a:rPr lang="en-US" dirty="0" smtClean="0"/>
              <a:t>(as previously measured by EPR)</a:t>
            </a:r>
          </a:p>
        </p:txBody>
      </p:sp>
      <p:sp>
        <p:nvSpPr>
          <p:cNvPr id="66" name="Rectangle 65"/>
          <p:cNvSpPr/>
          <p:nvPr/>
        </p:nvSpPr>
        <p:spPr>
          <a:xfrm>
            <a:off x="4975401" y="5607557"/>
            <a:ext cx="48960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A. R. Stegner, R. N. Pereira </a:t>
            </a:r>
            <a:r>
              <a:rPr lang="de-DE" sz="1200" i="1" dirty="0">
                <a:solidFill>
                  <a:srgbClr val="00B050"/>
                </a:solidFill>
                <a:latin typeface="Calibri" pitchFamily="34" charset="0"/>
              </a:rPr>
              <a:t>et al.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, Phys.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. B 80, 165326 (2009)</a:t>
            </a:r>
          </a:p>
        </p:txBody>
      </p:sp>
    </p:spTree>
    <p:extLst>
      <p:ext uri="{BB962C8B-B14F-4D97-AF65-F5344CB8AC3E}">
        <p14:creationId xmlns:p14="http://schemas.microsoft.com/office/powerpoint/2010/main" val="40036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67527" y="895757"/>
            <a:ext cx="306443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Measured P doped Si NCs:</a:t>
            </a:r>
            <a:endParaRPr lang="en-US" sz="2000" b="1" dirty="0"/>
          </a:p>
        </p:txBody>
      </p:sp>
      <p:sp>
        <p:nvSpPr>
          <p:cNvPr id="87" name="TextBox 86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310747" y="2830011"/>
            <a:ext cx="1441450" cy="1511300"/>
            <a:chOff x="322057" y="4465542"/>
            <a:chExt cx="1441450" cy="1511300"/>
          </a:xfrm>
        </p:grpSpPr>
        <p:pic>
          <p:nvPicPr>
            <p:cNvPr id="50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22057" y="446554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5" name="Oval 64"/>
            <p:cNvSpPr/>
            <p:nvPr/>
          </p:nvSpPr>
          <p:spPr>
            <a:xfrm>
              <a:off x="848802" y="4998942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 rot="18801127">
              <a:off x="1321235" y="4840548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2041091" y="3641667"/>
            <a:ext cx="1324176" cy="521417"/>
            <a:chOff x="1981847" y="4521548"/>
            <a:chExt cx="1324176" cy="521417"/>
          </a:xfrm>
        </p:grpSpPr>
        <p:cxnSp>
          <p:nvCxnSpPr>
            <p:cNvPr id="77" name="Straight Arrow Connector 76"/>
            <p:cNvCxnSpPr/>
            <p:nvPr/>
          </p:nvCxnSpPr>
          <p:spPr>
            <a:xfrm>
              <a:off x="2020923" y="4521548"/>
              <a:ext cx="1241997" cy="0"/>
            </a:xfrm>
            <a:prstGeom prst="straightConnector1">
              <a:avLst/>
            </a:prstGeom>
            <a:ln w="57150" cmpd="thinThick"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981847" y="4673633"/>
              <a:ext cx="132417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Segregation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544209" y="3641667"/>
            <a:ext cx="1571802" cy="778878"/>
            <a:chOff x="5428521" y="4521548"/>
            <a:chExt cx="1571802" cy="778878"/>
          </a:xfrm>
        </p:grpSpPr>
        <p:cxnSp>
          <p:nvCxnSpPr>
            <p:cNvPr id="80" name="Straight Arrow Connector 79"/>
            <p:cNvCxnSpPr/>
            <p:nvPr/>
          </p:nvCxnSpPr>
          <p:spPr>
            <a:xfrm>
              <a:off x="5604067" y="4521548"/>
              <a:ext cx="1241997" cy="0"/>
            </a:xfrm>
            <a:prstGeom prst="straightConnector1">
              <a:avLst/>
            </a:prstGeom>
            <a:ln w="57150" cmpd="thinThick">
              <a:solidFill>
                <a:srgbClr val="34343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5428521" y="4654095"/>
              <a:ext cx="15718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3792AA"/>
                  </a:solidFill>
                </a:rPr>
                <a:t>Segregation</a:t>
              </a:r>
            </a:p>
            <a:p>
              <a:pPr algn="ctr"/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Compensation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7293535" y="2903036"/>
            <a:ext cx="1441450" cy="1511300"/>
            <a:chOff x="7184904" y="3782917"/>
            <a:chExt cx="1441450" cy="1511300"/>
          </a:xfrm>
        </p:grpSpPr>
        <p:grpSp>
          <p:nvGrpSpPr>
            <p:cNvPr id="18" name="Group 17"/>
            <p:cNvGrpSpPr/>
            <p:nvPr/>
          </p:nvGrpSpPr>
          <p:grpSpPr>
            <a:xfrm>
              <a:off x="7184904" y="3782917"/>
              <a:ext cx="1441450" cy="1511300"/>
              <a:chOff x="5834554" y="5215426"/>
              <a:chExt cx="1441450" cy="1511300"/>
            </a:xfrm>
          </p:grpSpPr>
          <p:pic>
            <p:nvPicPr>
              <p:cNvPr id="57" name="Picture 2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5490" r="32219" b="11852"/>
              <a:stretch>
                <a:fillRect/>
              </a:stretch>
            </p:blipFill>
            <p:spPr bwMode="auto">
              <a:xfrm>
                <a:off x="5834554" y="5215426"/>
                <a:ext cx="1441450" cy="151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Oval 14"/>
              <p:cNvSpPr/>
              <p:nvPr/>
            </p:nvSpPr>
            <p:spPr>
              <a:xfrm>
                <a:off x="6576540" y="624016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326072" y="5777845"/>
                <a:ext cx="108000" cy="108000"/>
              </a:xfrm>
              <a:prstGeom prst="ellipse">
                <a:avLst/>
              </a:prstGeom>
              <a:solidFill>
                <a:srgbClr val="27268A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6357754" y="5816803"/>
                <a:ext cx="45719" cy="45719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 rot="18801127">
                <a:off x="6806662" y="5587537"/>
                <a:ext cx="144000" cy="72000"/>
              </a:xfrm>
              <a:prstGeom prst="ellipse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6856756" y="5594036"/>
                <a:ext cx="45719" cy="45719"/>
              </a:xfrm>
              <a:prstGeom prst="ellipse">
                <a:avLst/>
              </a:prstGeom>
              <a:noFill/>
              <a:ln w="1270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/>
            <p:cNvGrpSpPr/>
            <p:nvPr/>
          </p:nvGrpSpPr>
          <p:grpSpPr>
            <a:xfrm>
              <a:off x="7331501" y="3951706"/>
              <a:ext cx="1201361" cy="1220427"/>
              <a:chOff x="5739420" y="2458250"/>
              <a:chExt cx="1201361" cy="1220427"/>
            </a:xfrm>
          </p:grpSpPr>
          <p:sp>
            <p:nvSpPr>
              <p:cNvPr id="100" name="Oval 99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4" name="Oval 103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5" name="Group 124"/>
          <p:cNvGrpSpPr/>
          <p:nvPr/>
        </p:nvGrpSpPr>
        <p:grpSpPr>
          <a:xfrm>
            <a:off x="3663946" y="2830011"/>
            <a:ext cx="1441450" cy="1511300"/>
            <a:chOff x="3703481" y="3709892"/>
            <a:chExt cx="1441450" cy="1511300"/>
          </a:xfrm>
        </p:grpSpPr>
        <p:pic>
          <p:nvPicPr>
            <p:cNvPr id="36" name="Picture 21"/>
            <p:cNvPicPr>
              <a:picLocks noChangeAspect="1" noChangeArrowheads="1"/>
            </p:cNvPicPr>
            <p:nvPr/>
          </p:nvPicPr>
          <p:blipFill>
            <a:blip r:embed="rId2" cstate="print"/>
            <a:srcRect l="35490" r="32219" b="11852"/>
            <a:stretch>
              <a:fillRect/>
            </a:stretch>
          </p:blipFill>
          <p:spPr bwMode="auto">
            <a:xfrm>
              <a:off x="3703481" y="3709892"/>
              <a:ext cx="1441450" cy="151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Oval 67"/>
            <p:cNvSpPr/>
            <p:nvPr/>
          </p:nvSpPr>
          <p:spPr>
            <a:xfrm rot="18801127">
              <a:off x="4697200" y="4079072"/>
              <a:ext cx="144000" cy="7200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3853819" y="3874368"/>
              <a:ext cx="1201361" cy="1220427"/>
              <a:chOff x="5739420" y="2458250"/>
              <a:chExt cx="1201361" cy="1220427"/>
            </a:xfrm>
          </p:grpSpPr>
          <p:sp>
            <p:nvSpPr>
              <p:cNvPr id="112" name="Oval 111"/>
              <p:cNvSpPr/>
              <p:nvPr/>
            </p:nvSpPr>
            <p:spPr>
              <a:xfrm>
                <a:off x="6008340" y="2522834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6279324" y="245825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6462486" y="249282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6832781" y="2909480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/>
              <p:cNvSpPr/>
              <p:nvPr/>
            </p:nvSpPr>
            <p:spPr>
              <a:xfrm>
                <a:off x="6789365" y="3281366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6171324" y="357067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/>
              <p:cNvSpPr/>
              <p:nvPr/>
            </p:nvSpPr>
            <p:spPr>
              <a:xfrm>
                <a:off x="5949048" y="3474401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/>
              <p:cNvSpPr/>
              <p:nvPr/>
            </p:nvSpPr>
            <p:spPr>
              <a:xfrm>
                <a:off x="5858004" y="3395137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5760588" y="3232793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739420" y="2873712"/>
                <a:ext cx="108000" cy="1080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rgbClr val="00009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2" name="Oval 121"/>
            <p:cNvSpPr/>
            <p:nvPr/>
          </p:nvSpPr>
          <p:spPr>
            <a:xfrm>
              <a:off x="4179436" y="4291336"/>
              <a:ext cx="108000" cy="108000"/>
            </a:xfrm>
            <a:prstGeom prst="ellipse">
              <a:avLst/>
            </a:prstGeom>
            <a:solidFill>
              <a:srgbClr val="27268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6642" y="5146473"/>
            <a:ext cx="20116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b="0" dirty="0" smtClean="0">
                <a:solidFill>
                  <a:srgbClr val="000000"/>
                </a:solidFill>
                <a:latin typeface="Calibri" pitchFamily="34" charset="0"/>
              </a:rPr>
              <a:t>[</a:t>
            </a:r>
            <a:r>
              <a:rPr lang="de-DE" b="0" dirty="0">
                <a:solidFill>
                  <a:srgbClr val="000000"/>
                </a:solidFill>
                <a:latin typeface="Calibri" pitchFamily="34" charset="0"/>
              </a:rPr>
              <a:t>P]</a:t>
            </a:r>
            <a:r>
              <a:rPr lang="de-DE" b="0" baseline="-25000" dirty="0" smtClean="0">
                <a:solidFill>
                  <a:srgbClr val="000000"/>
                </a:solidFill>
                <a:latin typeface="Calibri" pitchFamily="34" charset="0"/>
              </a:rPr>
              <a:t>NOM</a:t>
            </a:r>
            <a:r>
              <a:rPr lang="de-DE" dirty="0" smtClean="0">
                <a:latin typeface="Calibri" pitchFamily="34" charset="0"/>
              </a:rPr>
              <a:t>≈ 5x10</a:t>
            </a:r>
            <a:r>
              <a:rPr lang="de-DE" baseline="30000" dirty="0" smtClean="0">
                <a:latin typeface="Calibri" pitchFamily="34" charset="0"/>
              </a:rPr>
              <a:t>20</a:t>
            </a:r>
            <a:r>
              <a:rPr lang="de-DE" dirty="0" smtClean="0">
                <a:latin typeface="Calibri" pitchFamily="34" charset="0"/>
              </a:rPr>
              <a:t> cm</a:t>
            </a:r>
            <a:r>
              <a:rPr lang="de-DE" baseline="30000" dirty="0" smtClean="0">
                <a:latin typeface="Calibri" pitchFamily="34" charset="0"/>
              </a:rPr>
              <a:t>-3</a:t>
            </a:r>
            <a:endParaRPr lang="pt-PT" b="0" baseline="-25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093906" y="5136939"/>
            <a:ext cx="190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[e</a:t>
            </a:r>
            <a:r>
              <a:rPr lang="en-US" baseline="30000" dirty="0"/>
              <a:t>–</a:t>
            </a:r>
            <a:r>
              <a:rPr lang="en-US" dirty="0" smtClean="0"/>
              <a:t>]</a:t>
            </a:r>
            <a:r>
              <a:rPr lang="pt-PT" dirty="0">
                <a:latin typeface="Calibri" pitchFamily="34" charset="0"/>
              </a:rPr>
              <a:t> </a:t>
            </a:r>
            <a:r>
              <a:rPr lang="pt-PT" dirty="0" smtClean="0">
                <a:latin typeface="Calibri" pitchFamily="34" charset="0"/>
              </a:rPr>
              <a:t>≈1.4x10</a:t>
            </a:r>
            <a:r>
              <a:rPr lang="pt-PT" baseline="30000" dirty="0" smtClean="0">
                <a:latin typeface="Calibri" pitchFamily="34" charset="0"/>
              </a:rPr>
              <a:t>19 </a:t>
            </a:r>
            <a:r>
              <a:rPr lang="pt-PT" dirty="0" smtClean="0">
                <a:latin typeface="Calibri" pitchFamily="34" charset="0"/>
              </a:rPr>
              <a:t>cm</a:t>
            </a:r>
            <a:r>
              <a:rPr lang="pt-PT" baseline="30000" dirty="0" smtClean="0">
                <a:latin typeface="Calibri" pitchFamily="34" charset="0"/>
              </a:rPr>
              <a:t>-3</a:t>
            </a: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7079120" y="4407390"/>
            <a:ext cx="19190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Ensemble density </a:t>
            </a:r>
          </a:p>
          <a:p>
            <a:pPr algn="ctr"/>
            <a:r>
              <a:rPr lang="en-US" dirty="0" smtClean="0"/>
              <a:t>of donor electrons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3343490" y="5145333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Calibri" pitchFamily="34" charset="0"/>
              </a:rPr>
              <a:t>[P]</a:t>
            </a:r>
            <a:r>
              <a:rPr lang="de-DE" baseline="-25000" dirty="0">
                <a:latin typeface="Calibri" pitchFamily="34" charset="0"/>
              </a:rPr>
              <a:t>CORE</a:t>
            </a:r>
            <a:r>
              <a:rPr lang="de-DE" dirty="0">
                <a:latin typeface="Calibri" pitchFamily="34" charset="0"/>
              </a:rPr>
              <a:t> </a:t>
            </a:r>
            <a:r>
              <a:rPr lang="pt-PT" dirty="0">
                <a:latin typeface="Calibri" pitchFamily="34" charset="0"/>
              </a:rPr>
              <a:t>≈ </a:t>
            </a:r>
            <a:r>
              <a:rPr lang="en-US" dirty="0" smtClean="0"/>
              <a:t>2.5x10</a:t>
            </a:r>
            <a:r>
              <a:rPr lang="en-US" baseline="30000" dirty="0" smtClean="0"/>
              <a:t>19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-3 </a:t>
            </a:r>
            <a:endParaRPr lang="pt-PT" dirty="0">
              <a:latin typeface="Calibri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88694" y="4414336"/>
            <a:ext cx="1717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Nominal doping </a:t>
            </a:r>
            <a:endParaRPr lang="en-US" dirty="0" smtClean="0"/>
          </a:p>
          <a:p>
            <a:pPr algn="ctr"/>
            <a:r>
              <a:rPr lang="en-US" dirty="0" smtClean="0"/>
              <a:t>concentration </a:t>
            </a: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3322165" y="4414336"/>
            <a:ext cx="21895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Ensemble density of P donors in NC </a:t>
            </a:r>
            <a:r>
              <a:rPr lang="en-US" dirty="0"/>
              <a:t>cores 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949504" y="6068473"/>
            <a:ext cx="7146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are these donor electrons distributed in our P doped Si NCs? </a:t>
            </a:r>
            <a:endParaRPr lang="en-US" sz="2000" b="1" dirty="0"/>
          </a:p>
        </p:txBody>
      </p:sp>
      <p:sp>
        <p:nvSpPr>
          <p:cNvPr id="59" name="Rectangle 58"/>
          <p:cNvSpPr/>
          <p:nvPr/>
        </p:nvSpPr>
        <p:spPr>
          <a:xfrm>
            <a:off x="4975401" y="5607557"/>
            <a:ext cx="48960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A. R. Stegner, R. N. Pereira </a:t>
            </a:r>
            <a:r>
              <a:rPr lang="de-DE" sz="1200" i="1" dirty="0">
                <a:solidFill>
                  <a:srgbClr val="00B050"/>
                </a:solidFill>
                <a:latin typeface="Calibri" pitchFamily="34" charset="0"/>
              </a:rPr>
              <a:t>et al.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, Phys. </a:t>
            </a:r>
            <a:r>
              <a:rPr lang="de-DE" sz="1200" dirty="0" err="1">
                <a:solidFill>
                  <a:srgbClr val="00B050"/>
                </a:solidFill>
                <a:latin typeface="Calibri" pitchFamily="34" charset="0"/>
              </a:rPr>
              <a:t>Rev</a:t>
            </a:r>
            <a:r>
              <a:rPr lang="de-DE" sz="1200" dirty="0">
                <a:solidFill>
                  <a:srgbClr val="00B050"/>
                </a:solidFill>
                <a:latin typeface="Calibri" pitchFamily="34" charset="0"/>
              </a:rPr>
              <a:t>. B 80, 165326 (2009)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5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60143" y="1372064"/>
            <a:ext cx="8905002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Macroscopic amount of NC powder (NCs ensemble) 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Mean NC diameter </a:t>
            </a:r>
            <a:r>
              <a:rPr lang="en-US" i="1" dirty="0" smtClean="0"/>
              <a:t>d</a:t>
            </a:r>
            <a:r>
              <a:rPr lang="en-US" baseline="-25000" dirty="0" smtClean="0"/>
              <a:t>NC</a:t>
            </a:r>
            <a:r>
              <a:rPr lang="en-US" dirty="0" smtClean="0"/>
              <a:t>=3.9 nm</a:t>
            </a:r>
          </a:p>
          <a:p>
            <a:pPr marL="84138" indent="-84138">
              <a:lnSpc>
                <a:spcPct val="150000"/>
              </a:lnSpc>
              <a:buFont typeface="Arial"/>
              <a:buChar char="•"/>
            </a:pPr>
            <a:r>
              <a:rPr lang="en-US" dirty="0" smtClean="0"/>
              <a:t> Ensemble </a:t>
            </a:r>
            <a:r>
              <a:rPr lang="en-US" dirty="0"/>
              <a:t>density of surface defects  [Si-dbs]=</a:t>
            </a:r>
            <a:r>
              <a:rPr lang="en-US" dirty="0" smtClean="0"/>
              <a:t>1.8x10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</a:t>
            </a:r>
            <a:r>
              <a:rPr lang="en-US" baseline="30000" dirty="0" smtClean="0"/>
              <a:t>3 </a:t>
            </a:r>
            <a:r>
              <a:rPr lang="en-US" dirty="0" smtClean="0"/>
              <a:t>(as previously measured by EPR)</a:t>
            </a:r>
          </a:p>
        </p:txBody>
      </p:sp>
    </p:spTree>
    <p:extLst>
      <p:ext uri="{BB962C8B-B14F-4D97-AF65-F5344CB8AC3E}">
        <p14:creationId xmlns:p14="http://schemas.microsoft.com/office/powerpoint/2010/main" val="40036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224693" y="3623541"/>
            <a:ext cx="4208547" cy="697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Ensemble concentration of NCs containing a cluster of </a:t>
            </a:r>
            <a:r>
              <a:rPr lang="en-US" i="1" dirty="0" smtClean="0"/>
              <a:t>n </a:t>
            </a:r>
            <a:r>
              <a:rPr lang="en-US" dirty="0" smtClean="0"/>
              <a:t>donor e</a:t>
            </a:r>
            <a:r>
              <a:rPr lang="en-US" baseline="30000" dirty="0" smtClean="0"/>
              <a:t>–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354" y="4411930"/>
            <a:ext cx="1369947" cy="28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52" y="1910719"/>
            <a:ext cx="3103287" cy="661940"/>
          </a:xfrm>
          <a:prstGeom prst="rect">
            <a:avLst/>
          </a:prstGeom>
        </p:spPr>
      </p:pic>
      <p:pic>
        <p:nvPicPr>
          <p:cNvPr id="49" name="Picture 48" descr="Layout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3" t="5555" r="45974" b="67460"/>
          <a:stretch/>
        </p:blipFill>
        <p:spPr>
          <a:xfrm>
            <a:off x="4805057" y="1846635"/>
            <a:ext cx="3966688" cy="182078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275154" y="6622575"/>
            <a:ext cx="2775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MAP-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</a:rPr>
              <a:t>fis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 PhD Research Conference - 2012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18989" y="2657326"/>
            <a:ext cx="2999434" cy="825313"/>
            <a:chOff x="314239" y="2784326"/>
            <a:chExt cx="2999434" cy="825313"/>
          </a:xfrm>
        </p:grpSpPr>
        <p:grpSp>
          <p:nvGrpSpPr>
            <p:cNvPr id="4" name="Group 3"/>
            <p:cNvGrpSpPr/>
            <p:nvPr/>
          </p:nvGrpSpPr>
          <p:grpSpPr>
            <a:xfrm>
              <a:off x="318908" y="3045450"/>
              <a:ext cx="2994765" cy="564189"/>
              <a:chOff x="271283" y="2860096"/>
              <a:chExt cx="2994765" cy="564189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271283" y="2860096"/>
                <a:ext cx="20480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i="1" dirty="0" smtClean="0"/>
                  <a:t>N</a:t>
                </a:r>
                <a:r>
                  <a:rPr lang="en-US" sz="1200" baseline="-25000" dirty="0" smtClean="0"/>
                  <a:t>NC</a:t>
                </a:r>
                <a:r>
                  <a:rPr lang="en-US" sz="1200" dirty="0" smtClean="0"/>
                  <a:t> – number NC lattice sites</a:t>
                </a:r>
                <a:endParaRPr lang="en-US" sz="1200" dirty="0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361998" y="3147286"/>
                <a:ext cx="2904050" cy="276999"/>
                <a:chOff x="416427" y="3256144"/>
                <a:chExt cx="2904050" cy="276999"/>
              </a:xfrm>
            </p:grpSpPr>
            <p:pic>
              <p:nvPicPr>
                <p:cNvPr id="46" name="Picture 45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16427" y="3320141"/>
                  <a:ext cx="929189" cy="180000"/>
                </a:xfrm>
                <a:prstGeom prst="rect">
                  <a:avLst/>
                </a:prstGeom>
              </p:spPr>
            </p:pic>
            <p:sp>
              <p:nvSpPr>
                <p:cNvPr id="47" name="TextBox 46"/>
                <p:cNvSpPr txBox="1"/>
                <p:nvPr/>
              </p:nvSpPr>
              <p:spPr>
                <a:xfrm>
                  <a:off x="1327473" y="3256144"/>
                  <a:ext cx="199300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– relative density of donor e</a:t>
                  </a:r>
                  <a:r>
                    <a:rPr lang="en-US" sz="1200" baseline="30000" dirty="0" smtClean="0"/>
                    <a:t>-</a:t>
                  </a:r>
                  <a:r>
                    <a:rPr lang="en-US" sz="1200" dirty="0" smtClean="0"/>
                    <a:t> </a:t>
                  </a:r>
                  <a:endParaRPr lang="en-US" sz="1200" dirty="0"/>
                </a:p>
              </p:txBody>
            </p:sp>
          </p:grpSp>
        </p:grpSp>
        <p:sp>
          <p:nvSpPr>
            <p:cNvPr id="8" name="TextBox 7"/>
            <p:cNvSpPr txBox="1"/>
            <p:nvPr/>
          </p:nvSpPr>
          <p:spPr>
            <a:xfrm>
              <a:off x="314239" y="2784326"/>
              <a:ext cx="18135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W</a:t>
              </a:r>
              <a:r>
                <a:rPr lang="en-US" sz="1200" dirty="0" smtClean="0"/>
                <a:t> – binomial distribution</a:t>
              </a:r>
              <a:endParaRPr lang="en-US" sz="1200" i="1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155346" y="3870028"/>
            <a:ext cx="3701066" cy="2801475"/>
            <a:chOff x="5134179" y="3848861"/>
            <a:chExt cx="3701066" cy="2801475"/>
          </a:xfrm>
        </p:grpSpPr>
        <p:pic>
          <p:nvPicPr>
            <p:cNvPr id="6" name="Picture 5" descr="concentration clusters.jp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4179" y="3848861"/>
              <a:ext cx="3701066" cy="2801475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 flipH="1">
              <a:off x="6475967" y="4445290"/>
              <a:ext cx="768943" cy="0"/>
            </a:xfrm>
            <a:prstGeom prst="straightConnector1">
              <a:avLst/>
            </a:prstGeom>
            <a:ln w="38100" cmpd="sng">
              <a:solidFill>
                <a:srgbClr val="D9253E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7856808" y="4430889"/>
              <a:ext cx="0" cy="1631507"/>
            </a:xfrm>
            <a:prstGeom prst="line">
              <a:avLst/>
            </a:prstGeom>
            <a:ln w="38100" cmpd="sng">
              <a:solidFill>
                <a:schemeClr val="bg2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2"/>
            <p:cNvSpPr txBox="1"/>
            <p:nvPr/>
          </p:nvSpPr>
          <p:spPr>
            <a:xfrm>
              <a:off x="6050674" y="3891929"/>
              <a:ext cx="1239257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d</a:t>
              </a:r>
              <a:r>
                <a:rPr lang="en-US" baseline="-25000" dirty="0" smtClean="0"/>
                <a:t>NC</a:t>
              </a:r>
              <a:r>
                <a:rPr lang="en-US" dirty="0" smtClean="0"/>
                <a:t>=3.9nm</a:t>
              </a:r>
              <a:endParaRPr lang="en-US" dirty="0"/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5954890" y="4970518"/>
              <a:ext cx="1901918" cy="0"/>
            </a:xfrm>
            <a:prstGeom prst="line">
              <a:avLst/>
            </a:prstGeom>
            <a:ln w="38100" cmpd="sng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>
              <a:off x="6497134" y="4970518"/>
              <a:ext cx="768943" cy="0"/>
            </a:xfrm>
            <a:prstGeom prst="straightConnector1">
              <a:avLst/>
            </a:prstGeom>
            <a:ln w="38100" cmpd="sng">
              <a:solidFill>
                <a:srgbClr val="3366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5954890" y="5405687"/>
              <a:ext cx="1901918" cy="0"/>
            </a:xfrm>
            <a:prstGeom prst="line">
              <a:avLst/>
            </a:prstGeom>
            <a:ln w="38100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H="1">
              <a:off x="6475967" y="5405687"/>
              <a:ext cx="768943" cy="0"/>
            </a:xfrm>
            <a:prstGeom prst="straightConnector1">
              <a:avLst/>
            </a:prstGeom>
            <a:ln w="38100" cmpd="sng"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5954890" y="4445290"/>
              <a:ext cx="1901918" cy="0"/>
            </a:xfrm>
            <a:prstGeom prst="line">
              <a:avLst/>
            </a:prstGeom>
            <a:ln w="38100" cmpd="sng">
              <a:solidFill>
                <a:schemeClr val="accent3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83709" y="4909824"/>
            <a:ext cx="3949531" cy="1620000"/>
            <a:chOff x="483709" y="4825156"/>
            <a:chExt cx="3949531" cy="1620000"/>
          </a:xfrm>
        </p:grpSpPr>
        <p:sp>
          <p:nvSpPr>
            <p:cNvPr id="48" name="TextBox 47"/>
            <p:cNvSpPr txBox="1"/>
            <p:nvPr/>
          </p:nvSpPr>
          <p:spPr>
            <a:xfrm>
              <a:off x="483709" y="4825156"/>
              <a:ext cx="3749627" cy="1620000"/>
            </a:xfrm>
            <a:prstGeom prst="rect">
              <a:avLst/>
            </a:prstGeom>
            <a:noFill/>
            <a:ln w="28575" cmpd="sng">
              <a:solidFill>
                <a:schemeClr val="bg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2028" y="4882031"/>
              <a:ext cx="39412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Statistically, most P doped NCs in our NCs ensemble contain:</a:t>
              </a:r>
              <a:endParaRPr lang="en-US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14130" y="5492543"/>
              <a:ext cx="28715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975" indent="-180975">
                <a:lnSpc>
                  <a:spcPct val="140000"/>
                </a:lnSpc>
                <a:buFont typeface="Arial"/>
                <a:buChar char="•"/>
              </a:pP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Single donor e</a:t>
              </a:r>
              <a:r>
                <a:rPr lang="en-US" b="1" baseline="30000" dirty="0" smtClean="0">
                  <a:solidFill>
                    <a:schemeClr val="accent3">
                      <a:lumMod val="75000"/>
                    </a:schemeClr>
                  </a:solidFill>
                </a:rPr>
                <a:t>- </a:t>
              </a: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(</a:t>
              </a:r>
              <a:r>
                <a:rPr lang="en-US" b="1" i="1" dirty="0" smtClean="0">
                  <a:solidFill>
                    <a:schemeClr val="accent3">
                      <a:lumMod val="75000"/>
                    </a:schemeClr>
                  </a:solidFill>
                </a:rPr>
                <a:t>n</a:t>
              </a:r>
              <a:r>
                <a:rPr lang="en-US" b="1" dirty="0" smtClean="0">
                  <a:solidFill>
                    <a:schemeClr val="accent3">
                      <a:lumMod val="75000"/>
                    </a:schemeClr>
                  </a:solidFill>
                </a:rPr>
                <a:t>=1)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14130" y="5890636"/>
              <a:ext cx="22621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80975" indent="-180975">
                <a:lnSpc>
                  <a:spcPct val="140000"/>
                </a:lnSpc>
                <a:buFont typeface="Arial"/>
                <a:buChar char="•"/>
              </a:pPr>
              <a:r>
                <a:rPr lang="en-US" b="1" dirty="0">
                  <a:solidFill>
                    <a:srgbClr val="4B89D0"/>
                  </a:solidFill>
                </a:rPr>
                <a:t>Donor dimers (</a:t>
              </a:r>
              <a:r>
                <a:rPr lang="en-US" b="1" i="1" dirty="0">
                  <a:solidFill>
                    <a:srgbClr val="4B89D0"/>
                  </a:solidFill>
                </a:rPr>
                <a:t>n</a:t>
              </a:r>
              <a:r>
                <a:rPr lang="en-US" b="1" dirty="0">
                  <a:solidFill>
                    <a:srgbClr val="4B89D0"/>
                  </a:solidFill>
                </a:rPr>
                <a:t>=2)</a:t>
              </a: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49504" y="881716"/>
            <a:ext cx="7146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How are these donor electrons distributed in our P doped Si NCs? 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4995" y="1384577"/>
            <a:ext cx="807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calculate the probability of one donor </a:t>
            </a:r>
            <a:r>
              <a:rPr lang="en-US" dirty="0"/>
              <a:t>e</a:t>
            </a:r>
            <a:r>
              <a:rPr lang="en-US" baseline="30000" dirty="0"/>
              <a:t>–</a:t>
            </a:r>
            <a:r>
              <a:rPr lang="en-US" dirty="0"/>
              <a:t> </a:t>
            </a:r>
            <a:r>
              <a:rPr lang="en-US" dirty="0" smtClean="0"/>
              <a:t>being in a NC core with </a:t>
            </a:r>
            <a:r>
              <a:rPr lang="en-US" i="1" dirty="0" smtClean="0"/>
              <a:t>n</a:t>
            </a:r>
            <a:r>
              <a:rPr lang="en-US" dirty="0" smtClean="0"/>
              <a:t> donor e</a:t>
            </a:r>
            <a:r>
              <a:rPr lang="en-US" baseline="30000" dirty="0" smtClean="0"/>
              <a:t>-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8687076" y="6629169"/>
            <a:ext cx="47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6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/16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623541"/>
            <a:ext cx="9144000" cy="3047962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1"/>
          <p:cNvSpPr>
            <a:spLocks noGrp="1"/>
          </p:cNvSpPr>
          <p:nvPr>
            <p:ph type="title"/>
          </p:nvPr>
        </p:nvSpPr>
        <p:spPr>
          <a:xfrm>
            <a:off x="64222" y="-273609"/>
            <a:ext cx="8229600" cy="1252728"/>
          </a:xfrm>
        </p:spPr>
        <p:txBody>
          <a:bodyPr/>
          <a:lstStyle/>
          <a:p>
            <a:r>
              <a:rPr lang="en-US" dirty="0" smtClean="0"/>
              <a:t>Donors in NCs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10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16586</TotalTime>
  <Words>3137</Words>
  <Application>Microsoft Macintosh PowerPoint</Application>
  <PresentationFormat>On-screen Show (4:3)</PresentationFormat>
  <Paragraphs>419</Paragraphs>
  <Slides>30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Module</vt:lpstr>
      <vt:lpstr>1_Module</vt:lpstr>
      <vt:lpstr>Exchange coupled donor dimers in nanocrystal quantum dots</vt:lpstr>
      <vt:lpstr>PowerPoint Presentation</vt:lpstr>
      <vt:lpstr>Motivation</vt:lpstr>
      <vt:lpstr>Outline</vt:lpstr>
      <vt:lpstr>Donors in NCs</vt:lpstr>
      <vt:lpstr>Donors in NCs</vt:lpstr>
      <vt:lpstr>Donors in NCs</vt:lpstr>
      <vt:lpstr>Donors in NCs</vt:lpstr>
      <vt:lpstr>Donors in NCs</vt:lpstr>
      <vt:lpstr>Donors in NCs</vt:lpstr>
      <vt:lpstr>Outline</vt:lpstr>
      <vt:lpstr>Principle of EPR spectroscopy</vt:lpstr>
      <vt:lpstr>Donors in NCs: Q-band EPR spectroscopy</vt:lpstr>
      <vt:lpstr>Donors in NCs: Q-band EPR spectroscopy</vt:lpstr>
      <vt:lpstr>Donors in NCs: Q-band EPR spectroscopy</vt:lpstr>
      <vt:lpstr>Outline</vt:lpstr>
      <vt:lpstr>Donors in NCs: theoretical framework</vt:lpstr>
      <vt:lpstr>Donors in NCs: theoretical framework</vt:lpstr>
      <vt:lpstr>Donors in NCs: theoretical framework</vt:lpstr>
      <vt:lpstr>Donor dimers: theoretical framework</vt:lpstr>
      <vt:lpstr>Donor dimers: theoretical framework</vt:lpstr>
      <vt:lpstr>Donor dimers: theoretical framework</vt:lpstr>
      <vt:lpstr>Donor dimers: theoretical framework</vt:lpstr>
      <vt:lpstr>Donor dimers: theoretical framework</vt:lpstr>
      <vt:lpstr>Donor dimers: theoretical framework</vt:lpstr>
      <vt:lpstr>Conclusions</vt:lpstr>
      <vt:lpstr>Thank you for your attention!</vt:lpstr>
      <vt:lpstr>g=1.998 line asymmetry at T=15 K</vt:lpstr>
      <vt:lpstr>PowerPoint Presentation</vt:lpstr>
      <vt:lpstr>Angular dependence of J</vt:lpstr>
    </vt:vector>
  </TitlesOfParts>
  <Company>---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Exchange coupled donor dimers in semiconductor quantum dots</dc:title>
  <dc:creator>---- -----</dc:creator>
  <cp:lastModifiedBy>---- -----</cp:lastModifiedBy>
  <cp:revision>837</cp:revision>
  <cp:lastPrinted>2012-01-15T22:26:52Z</cp:lastPrinted>
  <dcterms:created xsi:type="dcterms:W3CDTF">2011-12-27T08:49:00Z</dcterms:created>
  <dcterms:modified xsi:type="dcterms:W3CDTF">2012-01-17T20:50:18Z</dcterms:modified>
</cp:coreProperties>
</file>