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68" r:id="rId1"/>
  </p:sldMasterIdLst>
  <p:notesMasterIdLst>
    <p:notesMasterId r:id="rId24"/>
  </p:notesMasterIdLst>
  <p:sldIdLst>
    <p:sldId id="256" r:id="rId2"/>
    <p:sldId id="257" r:id="rId3"/>
    <p:sldId id="261" r:id="rId4"/>
    <p:sldId id="258" r:id="rId5"/>
    <p:sldId id="260" r:id="rId6"/>
    <p:sldId id="265" r:id="rId7"/>
    <p:sldId id="263" r:id="rId8"/>
    <p:sldId id="264" r:id="rId9"/>
    <p:sldId id="266" r:id="rId10"/>
    <p:sldId id="281" r:id="rId11"/>
    <p:sldId id="267" r:id="rId12"/>
    <p:sldId id="268" r:id="rId13"/>
    <p:sldId id="270" r:id="rId14"/>
    <p:sldId id="271" r:id="rId15"/>
    <p:sldId id="272" r:id="rId16"/>
    <p:sldId id="273" r:id="rId17"/>
    <p:sldId id="274" r:id="rId18"/>
    <p:sldId id="275" r:id="rId19"/>
    <p:sldId id="276" r:id="rId20"/>
    <p:sldId id="277" r:id="rId21"/>
    <p:sldId id="282" r:id="rId22"/>
    <p:sldId id="279" r:id="rId2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90" y="-31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51210111-B14E-459B-85EA-6616DC5ABD07}" type="datetimeFigureOut">
              <a:rPr lang="en-GB" smtClean="0"/>
              <a:pPr/>
              <a:t>2011-11-22</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268693D7-536E-4562-82E8-FF796F08F059}"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1231BE5-6204-4754-AD3D-14ABEB970C11}" type="datetime1">
              <a:rPr lang="en-US" smtClean="0"/>
              <a:pPr/>
              <a:t>11/22/2011</a:t>
            </a:fld>
            <a:endParaRPr lang="en-US"/>
          </a:p>
        </p:txBody>
      </p:sp>
      <p:sp>
        <p:nvSpPr>
          <p:cNvPr id="5" name="Footer Placeholder 4"/>
          <p:cNvSpPr>
            <a:spLocks noGrp="1"/>
          </p:cNvSpPr>
          <p:nvPr>
            <p:ph type="ftr" sz="quarter" idx="11"/>
          </p:nvPr>
        </p:nvSpPr>
        <p:spPr/>
        <p:txBody>
          <a:bodyPr/>
          <a:lstStyle/>
          <a:p>
            <a:r>
              <a:rPr lang="en-US" smtClean="0"/>
              <a:t>Sophie Mallows MPWG</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59A51B-F8E5-4D21-8FFD-4838F7079423}" type="datetime1">
              <a:rPr lang="en-US" smtClean="0"/>
              <a:pPr/>
              <a:t>11/22/2011</a:t>
            </a:fld>
            <a:endParaRPr lang="en-US"/>
          </a:p>
        </p:txBody>
      </p:sp>
      <p:sp>
        <p:nvSpPr>
          <p:cNvPr id="5" name="Footer Placeholder 4"/>
          <p:cNvSpPr>
            <a:spLocks noGrp="1"/>
          </p:cNvSpPr>
          <p:nvPr>
            <p:ph type="ftr" sz="quarter" idx="11"/>
          </p:nvPr>
        </p:nvSpPr>
        <p:spPr/>
        <p:txBody>
          <a:bodyPr/>
          <a:lstStyle/>
          <a:p>
            <a:r>
              <a:rPr lang="en-US" smtClean="0"/>
              <a:t>Sophie Mallows MPWG</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A9156E-2D6C-47C1-807D-840DEE2B9642}" type="datetime1">
              <a:rPr lang="en-US" smtClean="0"/>
              <a:pPr/>
              <a:t>11/22/2011</a:t>
            </a:fld>
            <a:endParaRPr lang="en-US"/>
          </a:p>
        </p:txBody>
      </p:sp>
      <p:sp>
        <p:nvSpPr>
          <p:cNvPr id="5" name="Footer Placeholder 4"/>
          <p:cNvSpPr>
            <a:spLocks noGrp="1"/>
          </p:cNvSpPr>
          <p:nvPr>
            <p:ph type="ftr" sz="quarter" idx="11"/>
          </p:nvPr>
        </p:nvSpPr>
        <p:spPr>
          <a:xfrm>
            <a:off x="2640597" y="6377459"/>
            <a:ext cx="3836404" cy="365125"/>
          </a:xfrm>
        </p:spPr>
        <p:txBody>
          <a:bodyPr/>
          <a:lstStyle/>
          <a:p>
            <a:r>
              <a:rPr lang="en-US" smtClean="0"/>
              <a:t>Sophie Mallows MPWG</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54687D-0482-4577-8175-0136D8FAE66D}" type="datetime1">
              <a:rPr lang="en-US" smtClean="0"/>
              <a:pPr/>
              <a:t>11/22/2011</a:t>
            </a:fld>
            <a:endParaRPr lang="en-US"/>
          </a:p>
        </p:txBody>
      </p:sp>
      <p:sp>
        <p:nvSpPr>
          <p:cNvPr id="5" name="Footer Placeholder 4"/>
          <p:cNvSpPr>
            <a:spLocks noGrp="1"/>
          </p:cNvSpPr>
          <p:nvPr>
            <p:ph type="ftr" sz="quarter" idx="11"/>
          </p:nvPr>
        </p:nvSpPr>
        <p:spPr/>
        <p:txBody>
          <a:bodyPr/>
          <a:lstStyle/>
          <a:p>
            <a:r>
              <a:rPr lang="en-US" smtClean="0"/>
              <a:t>Sophie Mallows MPWG</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9A60A9D-1F28-4BB4-9895-2DE9116710BE}" type="datetime1">
              <a:rPr lang="en-US" smtClean="0"/>
              <a:pPr/>
              <a:t>11/22/2011</a:t>
            </a:fld>
            <a:endParaRPr lang="en-US"/>
          </a:p>
        </p:txBody>
      </p:sp>
      <p:sp>
        <p:nvSpPr>
          <p:cNvPr id="5" name="Footer Placeholder 4"/>
          <p:cNvSpPr>
            <a:spLocks noGrp="1"/>
          </p:cNvSpPr>
          <p:nvPr>
            <p:ph type="ftr" sz="quarter" idx="11"/>
          </p:nvPr>
        </p:nvSpPr>
        <p:spPr/>
        <p:txBody>
          <a:bodyPr/>
          <a:lstStyle/>
          <a:p>
            <a:r>
              <a:rPr lang="en-US" smtClean="0"/>
              <a:t>Sophie Mallows MPWG</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B1968F3-155C-4F01-886B-1ED908A2DDB5}" type="datetime1">
              <a:rPr lang="en-US" smtClean="0"/>
              <a:pPr/>
              <a:t>11/22/2011</a:t>
            </a:fld>
            <a:endParaRPr lang="en-US"/>
          </a:p>
        </p:txBody>
      </p:sp>
      <p:sp>
        <p:nvSpPr>
          <p:cNvPr id="6" name="Footer Placeholder 5"/>
          <p:cNvSpPr>
            <a:spLocks noGrp="1"/>
          </p:cNvSpPr>
          <p:nvPr>
            <p:ph type="ftr" sz="quarter" idx="11"/>
          </p:nvPr>
        </p:nvSpPr>
        <p:spPr/>
        <p:txBody>
          <a:bodyPr/>
          <a:lstStyle/>
          <a:p>
            <a:r>
              <a:rPr lang="en-US" smtClean="0"/>
              <a:t>Sophie Mallows MPWG</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4EEECF8-ADD4-48A8-B6A8-4D02B5588EE4}" type="datetime1">
              <a:rPr lang="en-US" smtClean="0"/>
              <a:pPr/>
              <a:t>11/22/2011</a:t>
            </a:fld>
            <a:endParaRPr lang="en-US"/>
          </a:p>
        </p:txBody>
      </p:sp>
      <p:sp>
        <p:nvSpPr>
          <p:cNvPr id="8" name="Footer Placeholder 7"/>
          <p:cNvSpPr>
            <a:spLocks noGrp="1"/>
          </p:cNvSpPr>
          <p:nvPr>
            <p:ph type="ftr" sz="quarter" idx="11"/>
          </p:nvPr>
        </p:nvSpPr>
        <p:spPr/>
        <p:txBody>
          <a:bodyPr/>
          <a:lstStyle/>
          <a:p>
            <a:r>
              <a:rPr lang="en-US" smtClean="0"/>
              <a:t>Sophie Mallows MPWG</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E849A2C-5B0F-4C86-9362-27FA1F479178}" type="datetime1">
              <a:rPr lang="en-US" smtClean="0"/>
              <a:pPr/>
              <a:t>11/22/2011</a:t>
            </a:fld>
            <a:endParaRPr lang="en-US"/>
          </a:p>
        </p:txBody>
      </p:sp>
      <p:sp>
        <p:nvSpPr>
          <p:cNvPr id="4" name="Footer Placeholder 3"/>
          <p:cNvSpPr>
            <a:spLocks noGrp="1"/>
          </p:cNvSpPr>
          <p:nvPr>
            <p:ph type="ftr" sz="quarter" idx="11"/>
          </p:nvPr>
        </p:nvSpPr>
        <p:spPr/>
        <p:txBody>
          <a:bodyPr/>
          <a:lstStyle/>
          <a:p>
            <a:r>
              <a:rPr lang="en-US" smtClean="0"/>
              <a:t>Sophie Mallows MPWG</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67F78C-ECFF-46BF-BCB9-FA0E00D892E4}" type="datetime1">
              <a:rPr lang="en-US" smtClean="0"/>
              <a:pPr/>
              <a:t>11/22/2011</a:t>
            </a:fld>
            <a:endParaRPr lang="en-US"/>
          </a:p>
        </p:txBody>
      </p:sp>
      <p:sp>
        <p:nvSpPr>
          <p:cNvPr id="3" name="Footer Placeholder 2"/>
          <p:cNvSpPr>
            <a:spLocks noGrp="1"/>
          </p:cNvSpPr>
          <p:nvPr>
            <p:ph type="ftr" sz="quarter" idx="11"/>
          </p:nvPr>
        </p:nvSpPr>
        <p:spPr/>
        <p:txBody>
          <a:bodyPr/>
          <a:lstStyle/>
          <a:p>
            <a:r>
              <a:rPr lang="en-US" smtClean="0"/>
              <a:t>Sophie Mallows MPWG</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4D17BFF-6ACA-4E6B-9ECA-2C5007E17119}" type="datetime1">
              <a:rPr lang="en-US" smtClean="0"/>
              <a:pPr/>
              <a:t>11/22/2011</a:t>
            </a:fld>
            <a:endParaRPr lang="en-US"/>
          </a:p>
        </p:txBody>
      </p:sp>
      <p:sp>
        <p:nvSpPr>
          <p:cNvPr id="6" name="Footer Placeholder 5"/>
          <p:cNvSpPr>
            <a:spLocks noGrp="1"/>
          </p:cNvSpPr>
          <p:nvPr>
            <p:ph type="ftr" sz="quarter" idx="11"/>
          </p:nvPr>
        </p:nvSpPr>
        <p:spPr/>
        <p:txBody>
          <a:bodyPr/>
          <a:lstStyle/>
          <a:p>
            <a:r>
              <a:rPr lang="en-US" smtClean="0"/>
              <a:t>Sophie Mallows MPWG</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BB5676EC-1CE1-4F65-A9BB-C3A1E7F739CA}" type="datetime1">
              <a:rPr lang="en-US" smtClean="0"/>
              <a:pPr/>
              <a:t>11/22/2011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n-US" smtClean="0"/>
              <a:t>Sophie Mallows MPWG</a:t>
            </a:r>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6BD7954D-4E02-4FF3-B04A-B163FCDF7263}" type="datetime1">
              <a:rPr lang="en-US" smtClean="0"/>
              <a:pPr/>
              <a:t>11/22/2011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n-US" smtClean="0"/>
              <a:t>Sophie Mallows MPWG</a:t>
            </a:r>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4.jpe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oleObject" Target="../embeddings/oleObject5.bin"/><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Loss simulations: Status, requirements for next version. </a:t>
            </a:r>
            <a:br>
              <a:rPr lang="en-US" dirty="0" smtClean="0"/>
            </a:br>
            <a:endParaRPr lang="en-GB" dirty="0"/>
          </a:p>
        </p:txBody>
      </p:sp>
      <p:sp>
        <p:nvSpPr>
          <p:cNvPr id="3" name="Subtitle 2"/>
          <p:cNvSpPr>
            <a:spLocks noGrp="1"/>
          </p:cNvSpPr>
          <p:nvPr>
            <p:ph type="subTitle" idx="1"/>
          </p:nvPr>
        </p:nvSpPr>
        <p:spPr/>
        <p:txBody>
          <a:bodyPr/>
          <a:lstStyle/>
          <a:p>
            <a:r>
              <a:rPr lang="en-US" dirty="0" smtClean="0"/>
              <a:t>Sophie Mallows,  Joachim </a:t>
            </a:r>
            <a:r>
              <a:rPr lang="en-US" dirty="0" err="1" smtClean="0"/>
              <a:t>Vollaire</a:t>
            </a:r>
            <a:r>
              <a:rPr lang="en-US" dirty="0" smtClean="0"/>
              <a:t>  (Th. Otto, J. van </a:t>
            </a:r>
            <a:r>
              <a:rPr lang="en-US" dirty="0" err="1" smtClean="0"/>
              <a:t>Hoorne</a:t>
            </a:r>
            <a:r>
              <a:rPr lang="en-US" dirty="0" smtClean="0"/>
              <a:t> , E.B </a:t>
            </a:r>
            <a:r>
              <a:rPr lang="en-US" dirty="0" err="1" smtClean="0"/>
              <a:t>Holzer</a:t>
            </a:r>
            <a:r>
              <a:rPr lang="en-US" dirty="0" smtClean="0"/>
              <a:t>)</a:t>
            </a:r>
            <a:endParaRPr lang="en-GB" dirty="0"/>
          </a:p>
        </p:txBody>
      </p:sp>
      <p:sp>
        <p:nvSpPr>
          <p:cNvPr id="5" name="Date Placeholder 4"/>
          <p:cNvSpPr>
            <a:spLocks noGrp="1"/>
          </p:cNvSpPr>
          <p:nvPr>
            <p:ph type="dt" sz="half" idx="10"/>
          </p:nvPr>
        </p:nvSpPr>
        <p:spPr/>
        <p:txBody>
          <a:bodyPr/>
          <a:lstStyle/>
          <a:p>
            <a:fld id="{BCD137F8-B677-425E-90C6-A1200BFD5E1A}" type="datetime1">
              <a:rPr lang="en-US" smtClean="0"/>
              <a:pPr/>
              <a:t>11/22/2011</a:t>
            </a:fld>
            <a:endParaRPr lang="en-US"/>
          </a:p>
        </p:txBody>
      </p:sp>
      <p:sp>
        <p:nvSpPr>
          <p:cNvPr id="6" name="Footer Placeholder 5"/>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Damage to Epoxy Resin</a:t>
            </a:r>
            <a:endParaRPr lang="en-GB" dirty="0"/>
          </a:p>
        </p:txBody>
      </p:sp>
      <p:sp>
        <p:nvSpPr>
          <p:cNvPr id="3" name="Content Placeholder 2"/>
          <p:cNvSpPr>
            <a:spLocks noGrp="1"/>
          </p:cNvSpPr>
          <p:nvPr>
            <p:ph idx="1"/>
          </p:nvPr>
        </p:nvSpPr>
        <p:spPr/>
        <p:txBody>
          <a:bodyPr>
            <a:normAutofit/>
          </a:bodyPr>
          <a:lstStyle/>
          <a:p>
            <a:r>
              <a:rPr lang="en-GB" sz="2000" b="1" dirty="0" smtClean="0"/>
              <a:t>Estimated fractional beam loss required to accumulate an absorbed dose of 1 </a:t>
            </a:r>
            <a:r>
              <a:rPr lang="en-GB" sz="2000" b="1" dirty="0" err="1" smtClean="0"/>
              <a:t>MGy</a:t>
            </a:r>
            <a:r>
              <a:rPr lang="en-GB" sz="2000" b="1" dirty="0" smtClean="0"/>
              <a:t> per year in </a:t>
            </a:r>
            <a:r>
              <a:rPr lang="en-GB" sz="2000" b="1" dirty="0" err="1" smtClean="0"/>
              <a:t>quadrupole</a:t>
            </a:r>
            <a:r>
              <a:rPr lang="en-GB" sz="2000" b="1" dirty="0" smtClean="0"/>
              <a:t> magnet coils  (assume limit of 10MGy over lifetime)</a:t>
            </a:r>
          </a:p>
          <a:p>
            <a:r>
              <a:rPr lang="en-GB" sz="2000" b="1" dirty="0" smtClean="0"/>
              <a:t>NB Loss Scenario: Loss represented just before QP!!  </a:t>
            </a:r>
          </a:p>
          <a:p>
            <a:pPr>
              <a:buNone/>
            </a:pPr>
            <a:endParaRPr lang="en-GB" sz="2000" dirty="0"/>
          </a:p>
        </p:txBody>
      </p:sp>
      <p:graphicFrame>
        <p:nvGraphicFramePr>
          <p:cNvPr id="4" name="Content Placeholder 5"/>
          <p:cNvGraphicFramePr>
            <a:graphicFrameLocks/>
          </p:cNvGraphicFramePr>
          <p:nvPr/>
        </p:nvGraphicFramePr>
        <p:xfrm>
          <a:off x="914400" y="3225800"/>
          <a:ext cx="6165850" cy="2489200"/>
        </p:xfrm>
        <a:graphic>
          <a:graphicData uri="http://schemas.openxmlformats.org/drawingml/2006/table">
            <a:tbl>
              <a:tblPr/>
              <a:tblGrid>
                <a:gridCol w="1220478"/>
                <a:gridCol w="1701454"/>
                <a:gridCol w="1800989"/>
                <a:gridCol w="1442929"/>
              </a:tblGrid>
              <a:tr h="692777">
                <a:tc>
                  <a:txBody>
                    <a:bodyPr/>
                    <a:lstStyle/>
                    <a:p>
                      <a:pPr marL="0" marR="0">
                        <a:lnSpc>
                          <a:spcPts val="1300"/>
                        </a:lnSpc>
                        <a:spcBef>
                          <a:spcPts val="0"/>
                        </a:spcBef>
                        <a:spcAft>
                          <a:spcPts val="0"/>
                        </a:spcAft>
                      </a:pPr>
                      <a:endParaRPr lang="en-US" sz="1100" dirty="0">
                        <a:latin typeface="Times New Roman"/>
                        <a:ea typeface="Times New Roman"/>
                      </a:endParaRPr>
                    </a:p>
                  </a:txBody>
                  <a:tcPr marL="0" marR="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300"/>
                        </a:lnSpc>
                        <a:spcBef>
                          <a:spcPts val="0"/>
                        </a:spcBef>
                        <a:spcAft>
                          <a:spcPts val="0"/>
                        </a:spcAft>
                      </a:pPr>
                      <a:r>
                        <a:rPr lang="en-US" sz="1100" b="1" dirty="0">
                          <a:latin typeface="Times New Roman"/>
                          <a:ea typeface="Times New Roman"/>
                        </a:rPr>
                        <a:t>Loss point</a:t>
                      </a:r>
                      <a:endParaRPr lang="en-US" sz="1100" dirty="0">
                        <a:latin typeface="Times New Roman"/>
                        <a:ea typeface="Times New Roman"/>
                      </a:endParaRPr>
                    </a:p>
                  </a:txBody>
                  <a:tcPr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300"/>
                        </a:lnSpc>
                        <a:spcBef>
                          <a:spcPts val="0"/>
                        </a:spcBef>
                        <a:spcAft>
                          <a:spcPts val="0"/>
                        </a:spcAft>
                      </a:pPr>
                      <a:r>
                        <a:rPr lang="en-US" sz="1100" b="1" dirty="0">
                          <a:latin typeface="Times New Roman"/>
                          <a:ea typeface="Times New Roman"/>
                        </a:rPr>
                        <a:t>Fractional Beam</a:t>
                      </a:r>
                      <a:endParaRPr lang="en-US" sz="1100" dirty="0">
                        <a:latin typeface="Times New Roman"/>
                        <a:ea typeface="Times New Roman"/>
                      </a:endParaRPr>
                    </a:p>
                    <a:p>
                      <a:pPr marL="0" marR="0">
                        <a:lnSpc>
                          <a:spcPts val="1300"/>
                        </a:lnSpc>
                        <a:spcBef>
                          <a:spcPts val="0"/>
                        </a:spcBef>
                        <a:spcAft>
                          <a:spcPts val="0"/>
                        </a:spcAft>
                      </a:pPr>
                      <a:r>
                        <a:rPr lang="en-US" sz="1100" b="1" dirty="0">
                          <a:latin typeface="Times New Roman"/>
                          <a:ea typeface="Times New Roman"/>
                        </a:rPr>
                        <a:t>Loss per QP –</a:t>
                      </a:r>
                      <a:endParaRPr lang="en-US" sz="1100" dirty="0">
                        <a:latin typeface="Times New Roman"/>
                        <a:ea typeface="Times New Roman"/>
                      </a:endParaRPr>
                    </a:p>
                    <a:p>
                      <a:pPr marL="0" marR="0">
                        <a:lnSpc>
                          <a:spcPts val="1300"/>
                        </a:lnSpc>
                        <a:spcBef>
                          <a:spcPts val="0"/>
                        </a:spcBef>
                        <a:spcAft>
                          <a:spcPts val="0"/>
                        </a:spcAft>
                      </a:pPr>
                      <a:r>
                        <a:rPr lang="en-US" sz="1100" b="1" dirty="0">
                          <a:latin typeface="Times New Roman"/>
                          <a:ea typeface="Times New Roman"/>
                        </a:rPr>
                        <a:t>for 1 </a:t>
                      </a:r>
                      <a:r>
                        <a:rPr lang="en-US" sz="1100" b="1" dirty="0" err="1">
                          <a:latin typeface="Times New Roman"/>
                          <a:ea typeface="Times New Roman"/>
                        </a:rPr>
                        <a:t>MGy</a:t>
                      </a:r>
                      <a:r>
                        <a:rPr lang="en-US" sz="1100" b="1" dirty="0">
                          <a:latin typeface="Times New Roman"/>
                          <a:ea typeface="Times New Roman"/>
                        </a:rPr>
                        <a:t>/yr in coils</a:t>
                      </a:r>
                      <a:endParaRPr lang="en-US" sz="1100" dirty="0">
                        <a:latin typeface="Times New Roman"/>
                        <a:ea typeface="Times New Roman"/>
                      </a:endParaRPr>
                    </a:p>
                  </a:txBody>
                  <a:tcPr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300"/>
                        </a:lnSpc>
                        <a:spcBef>
                          <a:spcPts val="0"/>
                        </a:spcBef>
                        <a:spcAft>
                          <a:spcPts val="0"/>
                        </a:spcAft>
                      </a:pPr>
                      <a:r>
                        <a:rPr lang="en-US" sz="1100" b="1">
                          <a:latin typeface="Times New Roman"/>
                          <a:ea typeface="Times New Roman"/>
                        </a:rPr>
                        <a:t>Fractional Beam loss</a:t>
                      </a:r>
                      <a:endParaRPr lang="en-US" sz="1100">
                        <a:latin typeface="Times New Roman"/>
                        <a:ea typeface="Times New Roman"/>
                      </a:endParaRPr>
                    </a:p>
                    <a:p>
                      <a:pPr marL="0" marR="0">
                        <a:lnSpc>
                          <a:spcPts val="1300"/>
                        </a:lnSpc>
                        <a:spcBef>
                          <a:spcPts val="0"/>
                        </a:spcBef>
                        <a:spcAft>
                          <a:spcPts val="0"/>
                        </a:spcAft>
                      </a:pPr>
                      <a:r>
                        <a:rPr lang="en-US" sz="1100" b="1">
                          <a:latin typeface="Times New Roman"/>
                          <a:ea typeface="Times New Roman"/>
                        </a:rPr>
                        <a:t>(m</a:t>
                      </a:r>
                      <a:r>
                        <a:rPr lang="en-US" sz="1100" b="1" baseline="30000">
                          <a:latin typeface="Times New Roman"/>
                          <a:ea typeface="Times New Roman"/>
                        </a:rPr>
                        <a:t>-1</a:t>
                      </a:r>
                      <a:r>
                        <a:rPr lang="en-US" sz="1100" b="1">
                          <a:latin typeface="Times New Roman"/>
                          <a:ea typeface="Times New Roman"/>
                        </a:rPr>
                        <a:t>)</a:t>
                      </a:r>
                      <a:endParaRPr lang="en-US" sz="1100">
                        <a:latin typeface="Times New Roman"/>
                        <a:ea typeface="Times New Roman"/>
                      </a:endParaRPr>
                    </a:p>
                    <a:p>
                      <a:pPr marL="0" marR="0">
                        <a:lnSpc>
                          <a:spcPts val="1300"/>
                        </a:lnSpc>
                        <a:spcBef>
                          <a:spcPts val="0"/>
                        </a:spcBef>
                        <a:spcAft>
                          <a:spcPts val="0"/>
                        </a:spcAft>
                      </a:pPr>
                      <a:r>
                        <a:rPr lang="en-US" sz="1100" b="1">
                          <a:latin typeface="Times New Roman"/>
                          <a:ea typeface="Times New Roman"/>
                        </a:rPr>
                        <a:t>for 1 MGy/yr in coils</a:t>
                      </a:r>
                      <a:endParaRPr lang="en-US" sz="1100">
                        <a:latin typeface="Times New Roman"/>
                        <a:ea typeface="Times New Roman"/>
                      </a:endParaRPr>
                    </a:p>
                  </a:txBody>
                  <a:tcPr marL="0" marR="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840">
                <a:tc>
                  <a:txBody>
                    <a:bodyPr/>
                    <a:lstStyle/>
                    <a:p>
                      <a:pPr marL="0" marR="0">
                        <a:lnSpc>
                          <a:spcPts val="1300"/>
                        </a:lnSpc>
                        <a:spcBef>
                          <a:spcPts val="0"/>
                        </a:spcBef>
                        <a:spcAft>
                          <a:spcPts val="0"/>
                        </a:spcAft>
                      </a:pPr>
                      <a:r>
                        <a:rPr lang="en-US" sz="1200">
                          <a:latin typeface="Times New Roman"/>
                          <a:ea typeface="Times New Roman"/>
                        </a:rPr>
                        <a:t>DB – 240 MeV</a:t>
                      </a: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ts val="1300"/>
                        </a:lnSpc>
                        <a:spcBef>
                          <a:spcPts val="0"/>
                        </a:spcBef>
                        <a:spcAft>
                          <a:spcPts val="0"/>
                        </a:spcAft>
                      </a:pPr>
                      <a:r>
                        <a:rPr lang="en-US" sz="1200" dirty="0">
                          <a:latin typeface="Times New Roman"/>
                          <a:ea typeface="Times New Roman"/>
                        </a:rPr>
                        <a:t>End of PET (before QP)</a:t>
                      </a:r>
                    </a:p>
                  </a:txBody>
                  <a:tcP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ts val="1300"/>
                        </a:lnSpc>
                        <a:spcBef>
                          <a:spcPts val="0"/>
                        </a:spcBef>
                        <a:spcAft>
                          <a:spcPts val="0"/>
                        </a:spcAft>
                      </a:pPr>
                      <a:r>
                        <a:rPr lang="fr-FR" sz="1200">
                          <a:latin typeface="Times New Roman"/>
                          <a:ea typeface="Times New Roman"/>
                        </a:rPr>
                        <a:t>2.1 10</a:t>
                      </a:r>
                      <a:r>
                        <a:rPr lang="fr-FR" sz="1200" baseline="30000">
                          <a:latin typeface="Times New Roman"/>
                          <a:ea typeface="Times New Roman"/>
                        </a:rPr>
                        <a:t>-6</a:t>
                      </a:r>
                      <a:endParaRPr lang="en-US" sz="1200">
                        <a:latin typeface="Times New Roman"/>
                        <a:ea typeface="Times New Roman"/>
                      </a:endParaRPr>
                    </a:p>
                  </a:txBody>
                  <a:tcP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ts val="1300"/>
                        </a:lnSpc>
                        <a:spcBef>
                          <a:spcPts val="0"/>
                        </a:spcBef>
                        <a:spcAft>
                          <a:spcPts val="0"/>
                        </a:spcAft>
                      </a:pPr>
                      <a:r>
                        <a:rPr lang="fr-FR" sz="1200">
                          <a:latin typeface="Times New Roman"/>
                          <a:ea typeface="Times New Roman"/>
                        </a:rPr>
                        <a:t>2.1 10</a:t>
                      </a:r>
                      <a:r>
                        <a:rPr lang="fr-FR" sz="1200" baseline="30000">
                          <a:latin typeface="Times New Roman"/>
                          <a:ea typeface="Times New Roman"/>
                        </a:rPr>
                        <a:t>-6</a:t>
                      </a:r>
                      <a:endParaRPr lang="en-US" sz="1200">
                        <a:latin typeface="Times New Roman"/>
                        <a:ea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r>
              <a:tr h="497840">
                <a:tc>
                  <a:txBody>
                    <a:bodyPr/>
                    <a:lstStyle/>
                    <a:p>
                      <a:pPr marL="0" marR="0">
                        <a:lnSpc>
                          <a:spcPts val="1300"/>
                        </a:lnSpc>
                        <a:spcBef>
                          <a:spcPts val="0"/>
                        </a:spcBef>
                        <a:spcAft>
                          <a:spcPts val="0"/>
                        </a:spcAft>
                      </a:pPr>
                      <a:r>
                        <a:rPr lang="en-US" sz="1200" dirty="0">
                          <a:latin typeface="Times New Roman"/>
                          <a:ea typeface="Times New Roman"/>
                        </a:rPr>
                        <a:t>DB - 2.4 </a:t>
                      </a:r>
                      <a:r>
                        <a:rPr lang="en-US" sz="1200" dirty="0" err="1">
                          <a:latin typeface="Times New Roman"/>
                          <a:ea typeface="Times New Roman"/>
                        </a:rPr>
                        <a:t>GeV</a:t>
                      </a:r>
                      <a:endParaRPr lang="en-US" sz="1200" dirty="0">
                        <a:latin typeface="Times New Roman"/>
                        <a:ea typeface="Times New Roman"/>
                      </a:endParaRPr>
                    </a:p>
                  </a:txBody>
                  <a:tcPr marL="0" marR="0" marT="0" marB="0">
                    <a:lnL>
                      <a:noFill/>
                    </a:lnL>
                    <a:lnR>
                      <a:noFill/>
                    </a:lnR>
                    <a:lnT>
                      <a:noFill/>
                    </a:lnT>
                    <a:lnB>
                      <a:noFill/>
                    </a:lnB>
                  </a:tcPr>
                </a:tc>
                <a:tc>
                  <a:txBody>
                    <a:bodyPr/>
                    <a:lstStyle/>
                    <a:p>
                      <a:pPr marL="0" marR="0" algn="ctr">
                        <a:lnSpc>
                          <a:spcPts val="1300"/>
                        </a:lnSpc>
                        <a:spcBef>
                          <a:spcPts val="0"/>
                        </a:spcBef>
                        <a:spcAft>
                          <a:spcPts val="0"/>
                        </a:spcAft>
                      </a:pPr>
                      <a:r>
                        <a:rPr lang="en-US" sz="1200">
                          <a:latin typeface="Times New Roman"/>
                          <a:ea typeface="Times New Roman"/>
                        </a:rPr>
                        <a:t>End of PET (before QP)</a:t>
                      </a:r>
                    </a:p>
                  </a:txBody>
                  <a:tcPr>
                    <a:lnL>
                      <a:noFill/>
                    </a:lnL>
                    <a:lnR>
                      <a:noFill/>
                    </a:lnR>
                    <a:lnT>
                      <a:noFill/>
                    </a:lnT>
                    <a:lnB>
                      <a:noFill/>
                    </a:lnB>
                  </a:tcPr>
                </a:tc>
                <a:tc>
                  <a:txBody>
                    <a:bodyPr/>
                    <a:lstStyle/>
                    <a:p>
                      <a:pPr marL="0" marR="0" algn="ctr">
                        <a:lnSpc>
                          <a:spcPts val="1300"/>
                        </a:lnSpc>
                        <a:spcBef>
                          <a:spcPts val="0"/>
                        </a:spcBef>
                        <a:spcAft>
                          <a:spcPts val="0"/>
                        </a:spcAft>
                      </a:pPr>
                      <a:r>
                        <a:rPr lang="fr-FR" sz="1200" dirty="0">
                          <a:latin typeface="Times New Roman"/>
                          <a:ea typeface="Times New Roman"/>
                        </a:rPr>
                        <a:t>2.0 10</a:t>
                      </a:r>
                      <a:r>
                        <a:rPr lang="fr-FR" sz="1200" baseline="30000" dirty="0">
                          <a:latin typeface="Times New Roman"/>
                          <a:ea typeface="Times New Roman"/>
                        </a:rPr>
                        <a:t>-5</a:t>
                      </a:r>
                      <a:endParaRPr lang="en-US" sz="1200" dirty="0">
                        <a:latin typeface="Times New Roman"/>
                        <a:ea typeface="Times New Roman"/>
                      </a:endParaRPr>
                    </a:p>
                  </a:txBody>
                  <a:tcPr>
                    <a:lnL>
                      <a:noFill/>
                    </a:lnL>
                    <a:lnR>
                      <a:noFill/>
                    </a:lnR>
                    <a:lnT>
                      <a:noFill/>
                    </a:lnT>
                    <a:lnB>
                      <a:noFill/>
                    </a:lnB>
                  </a:tcPr>
                </a:tc>
                <a:tc>
                  <a:txBody>
                    <a:bodyPr/>
                    <a:lstStyle/>
                    <a:p>
                      <a:pPr marL="0" marR="0" algn="ctr">
                        <a:lnSpc>
                          <a:spcPts val="1300"/>
                        </a:lnSpc>
                        <a:spcBef>
                          <a:spcPts val="0"/>
                        </a:spcBef>
                        <a:spcAft>
                          <a:spcPts val="0"/>
                        </a:spcAft>
                      </a:pPr>
                      <a:r>
                        <a:rPr lang="en-US" sz="1200">
                          <a:latin typeface="Times New Roman"/>
                          <a:ea typeface="Times New Roman"/>
                        </a:rPr>
                        <a:t>2.0 </a:t>
                      </a:r>
                      <a:r>
                        <a:rPr lang="fr-FR" sz="1200">
                          <a:latin typeface="Times New Roman"/>
                          <a:ea typeface="Times New Roman"/>
                        </a:rPr>
                        <a:t>10</a:t>
                      </a:r>
                      <a:r>
                        <a:rPr lang="en-US" sz="1200" baseline="30000">
                          <a:latin typeface="Times New Roman"/>
                          <a:ea typeface="Times New Roman"/>
                        </a:rPr>
                        <a:t>-5</a:t>
                      </a:r>
                      <a:endParaRPr lang="en-US" sz="1200">
                        <a:latin typeface="Times New Roman"/>
                        <a:ea typeface="Times New Roman"/>
                      </a:endParaRPr>
                    </a:p>
                  </a:txBody>
                  <a:tcPr marL="0" marR="0" marT="0" marB="0">
                    <a:lnL>
                      <a:noFill/>
                    </a:lnL>
                    <a:lnR>
                      <a:noFill/>
                    </a:lnR>
                    <a:lnT>
                      <a:noFill/>
                    </a:lnT>
                    <a:lnB>
                      <a:noFill/>
                    </a:lnB>
                  </a:tcPr>
                </a:tc>
              </a:tr>
              <a:tr h="302903">
                <a:tc>
                  <a:txBody>
                    <a:bodyPr/>
                    <a:lstStyle/>
                    <a:p>
                      <a:pPr marL="0" marR="0">
                        <a:lnSpc>
                          <a:spcPts val="1300"/>
                        </a:lnSpc>
                        <a:spcBef>
                          <a:spcPts val="0"/>
                        </a:spcBef>
                        <a:spcAft>
                          <a:spcPts val="0"/>
                        </a:spcAft>
                      </a:pPr>
                      <a:r>
                        <a:rPr lang="en-US" sz="1200">
                          <a:latin typeface="Times New Roman"/>
                          <a:ea typeface="Times New Roman"/>
                        </a:rPr>
                        <a:t>MB – 9 GeV</a:t>
                      </a:r>
                    </a:p>
                  </a:txBody>
                  <a:tcPr marL="0" marR="0" marT="0" marB="0">
                    <a:lnL>
                      <a:noFill/>
                    </a:lnL>
                    <a:lnR>
                      <a:noFill/>
                    </a:lnR>
                    <a:lnT>
                      <a:noFill/>
                    </a:lnT>
                    <a:lnB>
                      <a:noFill/>
                    </a:lnB>
                  </a:tcPr>
                </a:tc>
                <a:tc>
                  <a:txBody>
                    <a:bodyPr/>
                    <a:lstStyle/>
                    <a:p>
                      <a:pPr marL="0" marR="0" algn="ctr">
                        <a:lnSpc>
                          <a:spcPts val="1300"/>
                        </a:lnSpc>
                        <a:spcBef>
                          <a:spcPts val="0"/>
                        </a:spcBef>
                        <a:spcAft>
                          <a:spcPts val="0"/>
                        </a:spcAft>
                      </a:pPr>
                      <a:r>
                        <a:rPr lang="en-US" sz="1200" dirty="0">
                          <a:latin typeface="Times New Roman"/>
                          <a:ea typeface="Times New Roman"/>
                        </a:rPr>
                        <a:t>End of AS (before QP)</a:t>
                      </a:r>
                    </a:p>
                  </a:txBody>
                  <a:tcPr>
                    <a:lnL>
                      <a:noFill/>
                    </a:lnL>
                    <a:lnR>
                      <a:noFill/>
                    </a:lnR>
                    <a:lnT>
                      <a:noFill/>
                    </a:lnT>
                    <a:lnB>
                      <a:noFill/>
                    </a:lnB>
                  </a:tcPr>
                </a:tc>
                <a:tc>
                  <a:txBody>
                    <a:bodyPr/>
                    <a:lstStyle/>
                    <a:p>
                      <a:pPr marL="0" marR="0" algn="ctr">
                        <a:lnSpc>
                          <a:spcPts val="1300"/>
                        </a:lnSpc>
                        <a:spcBef>
                          <a:spcPts val="0"/>
                        </a:spcBef>
                        <a:spcAft>
                          <a:spcPts val="0"/>
                        </a:spcAft>
                      </a:pPr>
                      <a:r>
                        <a:rPr lang="en-US" sz="1200">
                          <a:latin typeface="Times New Roman"/>
                          <a:ea typeface="Times New Roman"/>
                        </a:rPr>
                        <a:t>4.8 </a:t>
                      </a:r>
                      <a:r>
                        <a:rPr lang="fr-FR" sz="1200">
                          <a:latin typeface="Times New Roman"/>
                          <a:ea typeface="Times New Roman"/>
                        </a:rPr>
                        <a:t>10</a:t>
                      </a:r>
                      <a:r>
                        <a:rPr lang="en-US" sz="1200" baseline="30000">
                          <a:latin typeface="Times New Roman"/>
                          <a:ea typeface="Times New Roman"/>
                        </a:rPr>
                        <a:t>-5</a:t>
                      </a:r>
                      <a:endParaRPr lang="en-US" sz="1200">
                        <a:latin typeface="Times New Roman"/>
                        <a:ea typeface="Times New Roman"/>
                      </a:endParaRPr>
                    </a:p>
                  </a:txBody>
                  <a:tcPr>
                    <a:lnL>
                      <a:noFill/>
                    </a:lnL>
                    <a:lnR>
                      <a:noFill/>
                    </a:lnR>
                    <a:lnT>
                      <a:noFill/>
                    </a:lnT>
                    <a:lnB>
                      <a:noFill/>
                    </a:lnB>
                  </a:tcPr>
                </a:tc>
                <a:tc>
                  <a:txBody>
                    <a:bodyPr/>
                    <a:lstStyle/>
                    <a:p>
                      <a:pPr marL="0" marR="0" algn="ctr">
                        <a:lnSpc>
                          <a:spcPts val="1300"/>
                        </a:lnSpc>
                        <a:spcBef>
                          <a:spcPts val="0"/>
                        </a:spcBef>
                        <a:spcAft>
                          <a:spcPts val="0"/>
                        </a:spcAft>
                      </a:pPr>
                      <a:r>
                        <a:rPr lang="en-US" sz="1200" dirty="0">
                          <a:latin typeface="Times New Roman"/>
                          <a:ea typeface="Times New Roman"/>
                        </a:rPr>
                        <a:t>1.2 </a:t>
                      </a:r>
                      <a:r>
                        <a:rPr lang="fr-FR" sz="1200" dirty="0">
                          <a:latin typeface="Times New Roman"/>
                          <a:ea typeface="Times New Roman"/>
                        </a:rPr>
                        <a:t>10</a:t>
                      </a:r>
                      <a:r>
                        <a:rPr lang="en-US" sz="1200" baseline="30000" dirty="0">
                          <a:latin typeface="Times New Roman"/>
                          <a:ea typeface="Times New Roman"/>
                        </a:rPr>
                        <a:t>-5</a:t>
                      </a:r>
                      <a:endParaRPr lang="en-US" sz="1200" dirty="0">
                        <a:latin typeface="Times New Roman"/>
                        <a:ea typeface="Times New Roman"/>
                      </a:endParaRPr>
                    </a:p>
                  </a:txBody>
                  <a:tcPr marL="0" marR="0" marT="0" marB="0">
                    <a:lnL>
                      <a:noFill/>
                    </a:lnL>
                    <a:lnR>
                      <a:noFill/>
                    </a:lnR>
                    <a:lnT>
                      <a:noFill/>
                    </a:lnT>
                    <a:lnB>
                      <a:noFill/>
                    </a:lnB>
                  </a:tcPr>
                </a:tc>
              </a:tr>
              <a:tr h="497840">
                <a:tc>
                  <a:txBody>
                    <a:bodyPr/>
                    <a:lstStyle/>
                    <a:p>
                      <a:pPr marL="0" marR="0">
                        <a:lnSpc>
                          <a:spcPts val="1300"/>
                        </a:lnSpc>
                        <a:spcBef>
                          <a:spcPts val="0"/>
                        </a:spcBef>
                        <a:spcAft>
                          <a:spcPts val="0"/>
                        </a:spcAft>
                      </a:pPr>
                      <a:r>
                        <a:rPr lang="en-US" sz="1200">
                          <a:latin typeface="Times New Roman"/>
                          <a:ea typeface="Times New Roman"/>
                        </a:rPr>
                        <a:t>MB – 1500 GeV</a:t>
                      </a:r>
                    </a:p>
                  </a:txBody>
                  <a:tcPr marL="0" marR="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a:lnSpc>
                          <a:spcPts val="1300"/>
                        </a:lnSpc>
                        <a:spcBef>
                          <a:spcPts val="0"/>
                        </a:spcBef>
                        <a:spcAft>
                          <a:spcPts val="0"/>
                        </a:spcAft>
                      </a:pPr>
                      <a:r>
                        <a:rPr lang="en-US" sz="1200" dirty="0">
                          <a:latin typeface="Times New Roman"/>
                          <a:ea typeface="Times New Roman"/>
                        </a:rPr>
                        <a:t>Continuous in AS (1m </a:t>
                      </a:r>
                    </a:p>
                    <a:p>
                      <a:pPr marL="0" marR="0" algn="ctr">
                        <a:lnSpc>
                          <a:spcPts val="1300"/>
                        </a:lnSpc>
                        <a:spcBef>
                          <a:spcPts val="0"/>
                        </a:spcBef>
                        <a:spcAft>
                          <a:spcPts val="0"/>
                        </a:spcAft>
                      </a:pPr>
                      <a:r>
                        <a:rPr lang="en-US" sz="1200" dirty="0">
                          <a:latin typeface="Times New Roman"/>
                          <a:ea typeface="Times New Roman"/>
                        </a:rPr>
                        <a:t>before QP)</a:t>
                      </a:r>
                    </a:p>
                  </a:txBody>
                  <a:tcPr>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a:lnSpc>
                          <a:spcPts val="1300"/>
                        </a:lnSpc>
                        <a:spcBef>
                          <a:spcPts val="0"/>
                        </a:spcBef>
                        <a:spcAft>
                          <a:spcPts val="0"/>
                        </a:spcAft>
                      </a:pPr>
                      <a:r>
                        <a:rPr lang="en-US" sz="1200">
                          <a:latin typeface="Times New Roman"/>
                          <a:ea typeface="Times New Roman"/>
                        </a:rPr>
                        <a:t>4.3 </a:t>
                      </a:r>
                      <a:r>
                        <a:rPr lang="fr-FR" sz="1200">
                          <a:latin typeface="Times New Roman"/>
                          <a:ea typeface="Times New Roman"/>
                        </a:rPr>
                        <a:t>10</a:t>
                      </a:r>
                      <a:r>
                        <a:rPr lang="en-US" sz="1200" baseline="30000">
                          <a:latin typeface="Times New Roman"/>
                          <a:ea typeface="Times New Roman"/>
                        </a:rPr>
                        <a:t>-7</a:t>
                      </a:r>
                      <a:endParaRPr lang="en-US" sz="1200">
                        <a:latin typeface="Times New Roman"/>
                        <a:ea typeface="Times New Roman"/>
                      </a:endParaRPr>
                    </a:p>
                  </a:txBody>
                  <a:tcPr>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ctr">
                        <a:lnSpc>
                          <a:spcPts val="1300"/>
                        </a:lnSpc>
                        <a:spcBef>
                          <a:spcPts val="0"/>
                        </a:spcBef>
                        <a:spcAft>
                          <a:spcPts val="0"/>
                        </a:spcAft>
                      </a:pPr>
                      <a:r>
                        <a:rPr lang="en-US" sz="1200" dirty="0">
                          <a:latin typeface="Times New Roman"/>
                          <a:ea typeface="Times New Roman"/>
                        </a:rPr>
                        <a:t>2.4 </a:t>
                      </a:r>
                      <a:r>
                        <a:rPr lang="fr-FR" sz="1200" dirty="0">
                          <a:latin typeface="Times New Roman"/>
                          <a:ea typeface="Times New Roman"/>
                        </a:rPr>
                        <a:t>10</a:t>
                      </a:r>
                      <a:r>
                        <a:rPr lang="en-US" sz="1200" baseline="30000" dirty="0">
                          <a:latin typeface="Times New Roman"/>
                          <a:ea typeface="Times New Roman"/>
                        </a:rPr>
                        <a:t>-10</a:t>
                      </a:r>
                      <a:endParaRPr lang="en-US" sz="1200" dirty="0">
                        <a:latin typeface="Times New Roman"/>
                        <a:ea typeface="Times New Roman"/>
                      </a:endParaRPr>
                    </a:p>
                  </a:txBody>
                  <a:tcPr marL="0" marR="0" marT="0" marB="0">
                    <a:lnL>
                      <a:noFill/>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6" name="TextBox 5"/>
          <p:cNvSpPr txBox="1"/>
          <p:nvPr/>
        </p:nvSpPr>
        <p:spPr>
          <a:xfrm>
            <a:off x="838200" y="5715000"/>
            <a:ext cx="6705600" cy="646331"/>
          </a:xfrm>
          <a:prstGeom prst="rect">
            <a:avLst/>
          </a:prstGeom>
          <a:noFill/>
        </p:spPr>
        <p:txBody>
          <a:bodyPr wrap="square" rtlCol="0">
            <a:spAutoFit/>
          </a:bodyPr>
          <a:lstStyle/>
          <a:p>
            <a:r>
              <a:rPr lang="en-GB" b="1" dirty="0" smtClean="0">
                <a:solidFill>
                  <a:schemeClr val="accent2"/>
                </a:solidFill>
              </a:rPr>
              <a:t>Limits , beam dynamics: Main Beam:</a:t>
            </a:r>
            <a:r>
              <a:rPr lang="en-US" b="1" dirty="0" smtClean="0">
                <a:solidFill>
                  <a:schemeClr val="accent2"/>
                </a:solidFill>
              </a:rPr>
              <a:t> 5 *10</a:t>
            </a:r>
            <a:r>
              <a:rPr lang="en-US" b="1" baseline="30000" dirty="0" smtClean="0">
                <a:solidFill>
                  <a:schemeClr val="accent2"/>
                </a:solidFill>
              </a:rPr>
              <a:t>-8</a:t>
            </a:r>
            <a:r>
              <a:rPr lang="en-US" b="1" dirty="0" smtClean="0">
                <a:solidFill>
                  <a:schemeClr val="accent2"/>
                </a:solidFill>
              </a:rPr>
              <a:t> m</a:t>
            </a:r>
            <a:r>
              <a:rPr lang="en-US" b="1" baseline="30000" dirty="0" smtClean="0">
                <a:solidFill>
                  <a:schemeClr val="accent2"/>
                </a:solidFill>
              </a:rPr>
              <a:t>-1 </a:t>
            </a:r>
            <a:r>
              <a:rPr lang="en-US" b="1" dirty="0" smtClean="0">
                <a:solidFill>
                  <a:schemeClr val="accent2"/>
                </a:solidFill>
              </a:rPr>
              <a:t> Drive Beam 1.25* 10</a:t>
            </a:r>
            <a:r>
              <a:rPr lang="en-US" b="1" baseline="30000" dirty="0" smtClean="0">
                <a:solidFill>
                  <a:schemeClr val="accent2"/>
                </a:solidFill>
              </a:rPr>
              <a:t>-6</a:t>
            </a:r>
            <a:r>
              <a:rPr lang="en-US" b="1" dirty="0" smtClean="0">
                <a:solidFill>
                  <a:schemeClr val="accent2"/>
                </a:solidFill>
              </a:rPr>
              <a:t> m</a:t>
            </a:r>
            <a:r>
              <a:rPr lang="en-US" b="1" baseline="30000" dirty="0" smtClean="0">
                <a:solidFill>
                  <a:schemeClr val="accent2"/>
                </a:solidFill>
              </a:rPr>
              <a:t>-1</a:t>
            </a:r>
            <a:endParaRPr lang="en-GB" b="1" baseline="30000" dirty="0">
              <a:solidFill>
                <a:schemeClr val="accent2"/>
              </a:solidFill>
            </a:endParaRPr>
          </a:p>
        </p:txBody>
      </p:sp>
      <p:sp>
        <p:nvSpPr>
          <p:cNvPr id="7" name="Oval 6"/>
          <p:cNvSpPr/>
          <p:nvPr/>
        </p:nvSpPr>
        <p:spPr>
          <a:xfrm>
            <a:off x="5562600" y="5105400"/>
            <a:ext cx="1600200" cy="457200"/>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7315200" y="4267200"/>
            <a:ext cx="1828800" cy="1477328"/>
          </a:xfrm>
          <a:prstGeom prst="rect">
            <a:avLst/>
          </a:prstGeom>
          <a:noFill/>
        </p:spPr>
        <p:txBody>
          <a:bodyPr wrap="square" rtlCol="0">
            <a:spAutoFit/>
          </a:bodyPr>
          <a:lstStyle/>
          <a:p>
            <a:r>
              <a:rPr lang="en-GB" dirty="0" smtClean="0">
                <a:solidFill>
                  <a:srgbClr val="FF0000"/>
                </a:solidFill>
              </a:rPr>
              <a:t>However,</a:t>
            </a:r>
          </a:p>
          <a:p>
            <a:r>
              <a:rPr lang="en-GB" dirty="0" smtClean="0">
                <a:solidFill>
                  <a:srgbClr val="FF0000"/>
                </a:solidFill>
              </a:rPr>
              <a:t>Simulations- just before QP. MB high energy QP spacing 18m</a:t>
            </a:r>
            <a:endParaRPr lang="en-GB" dirty="0">
              <a:solidFill>
                <a:srgbClr val="FF0000"/>
              </a:solidFill>
            </a:endParaRPr>
          </a:p>
        </p:txBody>
      </p:sp>
      <p:sp>
        <p:nvSpPr>
          <p:cNvPr id="9" name="Date Placeholder 8"/>
          <p:cNvSpPr>
            <a:spLocks noGrp="1"/>
          </p:cNvSpPr>
          <p:nvPr>
            <p:ph type="dt" sz="half" idx="10"/>
          </p:nvPr>
        </p:nvSpPr>
        <p:spPr/>
        <p:txBody>
          <a:bodyPr/>
          <a:lstStyle/>
          <a:p>
            <a:fld id="{7641DFF5-0CED-43B0-AA9B-9A9F620410D7}" type="datetime1">
              <a:rPr lang="en-US" smtClean="0"/>
              <a:pPr/>
              <a:t>11/22/2011</a:t>
            </a:fld>
            <a:endParaRPr lang="en-US"/>
          </a:p>
        </p:txBody>
      </p:sp>
      <p:sp>
        <p:nvSpPr>
          <p:cNvPr id="10" name="Footer Placeholder 9"/>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BLM Requirements Ionization Chambers</a:t>
            </a:r>
            <a:endParaRPr lang="en-GB" dirty="0"/>
          </a:p>
        </p:txBody>
      </p:sp>
      <p:sp>
        <p:nvSpPr>
          <p:cNvPr id="3" name="Content Placeholder 2"/>
          <p:cNvSpPr>
            <a:spLocks noGrp="1"/>
          </p:cNvSpPr>
          <p:nvPr>
            <p:ph idx="1"/>
          </p:nvPr>
        </p:nvSpPr>
        <p:spPr/>
        <p:txBody>
          <a:bodyPr/>
          <a:lstStyle/>
          <a:p>
            <a:r>
              <a:rPr lang="en-GB" b="1" dirty="0" smtClean="0"/>
              <a:t>Dynamic Range – Upper Limits</a:t>
            </a:r>
            <a:endParaRPr lang="en-US" b="1" dirty="0" smtClean="0"/>
          </a:p>
          <a:p>
            <a:pPr marL="285750" lvl="1" indent="-285750"/>
            <a:r>
              <a:rPr lang="en-US" sz="2200" dirty="0" smtClean="0">
                <a:solidFill>
                  <a:schemeClr val="accent2"/>
                </a:solidFill>
              </a:rPr>
              <a:t>Dangerous Losses</a:t>
            </a:r>
          </a:p>
          <a:p>
            <a:pPr marL="608076" lvl="2" indent="-342900">
              <a:buClr>
                <a:schemeClr val="accent2"/>
              </a:buClr>
              <a:buFont typeface="Wingdings" charset="2"/>
              <a:buChar char="§"/>
            </a:pPr>
            <a:r>
              <a:rPr lang="en-US" sz="1800" dirty="0" smtClean="0"/>
              <a:t>Should detect onset of dangerous losses, (&amp; ideally allow for post mortem analysis). 10% of dangerous limits.</a:t>
            </a:r>
          </a:p>
          <a:p>
            <a:pPr marL="608076" lvl="2" indent="-342900">
              <a:buClr>
                <a:schemeClr val="accent2"/>
              </a:buClr>
              <a:buFont typeface="Wingdings" charset="2"/>
              <a:buChar char="§"/>
            </a:pPr>
            <a:r>
              <a:rPr lang="en-US" sz="1800" dirty="0" smtClean="0"/>
              <a:t>Dangerous loss: </a:t>
            </a:r>
            <a:r>
              <a:rPr lang="en-US" sz="1600" dirty="0" smtClean="0"/>
              <a:t>1.0% DB bunch train</a:t>
            </a:r>
            <a:r>
              <a:rPr lang="en-US" sz="1600" dirty="0" smtClean="0">
                <a:solidFill>
                  <a:srgbClr val="0070C0"/>
                </a:solidFill>
              </a:rPr>
              <a:t> 1.53e12 electrons</a:t>
            </a:r>
            <a:r>
              <a:rPr lang="en-US" sz="1600" dirty="0" smtClean="0"/>
              <a:t>, 0.01% bunch train MB </a:t>
            </a:r>
            <a:r>
              <a:rPr lang="en-US" sz="1800" dirty="0" smtClean="0">
                <a:solidFill>
                  <a:srgbClr val="0070C0"/>
                </a:solidFill>
              </a:rPr>
              <a:t>1.16e8 electrons</a:t>
            </a:r>
            <a:endParaRPr lang="en-US" sz="1800" dirty="0" smtClean="0"/>
          </a:p>
          <a:p>
            <a:pPr marL="608076" lvl="2" indent="-342900">
              <a:buClr>
                <a:schemeClr val="accent2"/>
              </a:buClr>
              <a:buFont typeface="Wingdings" charset="2"/>
              <a:buChar char="§"/>
            </a:pPr>
            <a:r>
              <a:rPr lang="en-US" sz="1800" dirty="0" smtClean="0"/>
              <a:t>FLUKA: Loss at single aperture at the end of a PETS /AS before a QP </a:t>
            </a:r>
          </a:p>
          <a:p>
            <a:endParaRPr lang="en-GB" dirty="0"/>
          </a:p>
        </p:txBody>
      </p:sp>
      <p:sp>
        <p:nvSpPr>
          <p:cNvPr id="8" name="TextBox 7"/>
          <p:cNvSpPr txBox="1"/>
          <p:nvPr/>
        </p:nvSpPr>
        <p:spPr>
          <a:xfrm>
            <a:off x="533400" y="4648200"/>
            <a:ext cx="3888432" cy="1512168"/>
          </a:xfrm>
          <a:prstGeom prst="rect">
            <a:avLst/>
          </a:prstGeom>
          <a:noFill/>
        </p:spPr>
        <p:txBody>
          <a:bodyPr wrap="square" rtlCol="0">
            <a:spAutoFit/>
          </a:bodyPr>
          <a:lstStyle/>
          <a:p>
            <a:pPr marL="0" lvl="1">
              <a:buClr>
                <a:srgbClr val="800000"/>
              </a:buClr>
            </a:pPr>
            <a:r>
              <a:rPr lang="en-US" i="1" dirty="0">
                <a:solidFill>
                  <a:srgbClr val="000000"/>
                </a:solidFill>
              </a:rPr>
              <a:t>Example: Spatial distribution of absorbed dose resulting </a:t>
            </a:r>
            <a:r>
              <a:rPr lang="en-US" i="1" dirty="0" smtClean="0">
                <a:solidFill>
                  <a:srgbClr val="000000"/>
                </a:solidFill>
              </a:rPr>
              <a:t>from loss of 0.01% of 9 </a:t>
            </a:r>
            <a:r>
              <a:rPr lang="en-US" i="1" dirty="0" err="1" smtClean="0">
                <a:solidFill>
                  <a:srgbClr val="000000"/>
                </a:solidFill>
              </a:rPr>
              <a:t>GeV</a:t>
            </a:r>
            <a:r>
              <a:rPr lang="en-US" i="1" dirty="0" smtClean="0">
                <a:solidFill>
                  <a:srgbClr val="000000"/>
                </a:solidFill>
              </a:rPr>
              <a:t> Main Beam bunch train at a single aperture</a:t>
            </a:r>
          </a:p>
          <a:p>
            <a:endParaRPr lang="en-US" dirty="0"/>
          </a:p>
        </p:txBody>
      </p:sp>
      <p:sp>
        <p:nvSpPr>
          <p:cNvPr id="9" name="Rectangle 8"/>
          <p:cNvSpPr/>
          <p:nvPr/>
        </p:nvSpPr>
        <p:spPr>
          <a:xfrm rot="5400000">
            <a:off x="7771619" y="5164567"/>
            <a:ext cx="518091" cy="307777"/>
          </a:xfrm>
          <a:prstGeom prst="rect">
            <a:avLst/>
          </a:prstGeom>
        </p:spPr>
        <p:txBody>
          <a:bodyPr wrap="none">
            <a:spAutoFit/>
          </a:bodyPr>
          <a:lstStyle/>
          <a:p>
            <a:r>
              <a:rPr lang="en-US" sz="1400" dirty="0"/>
              <a:t>(</a:t>
            </a:r>
            <a:r>
              <a:rPr lang="en-US" sz="1400" dirty="0" err="1"/>
              <a:t>Gy</a:t>
            </a:r>
            <a:r>
              <a:rPr lang="en-US" sz="1400" dirty="0"/>
              <a:t>) </a:t>
            </a:r>
          </a:p>
        </p:txBody>
      </p:sp>
      <p:pic>
        <p:nvPicPr>
          <p:cNvPr id="10" name="Picture 9" descr="ZYfig3_9GeV_Loss_1QP_2mod.png"/>
          <p:cNvPicPr>
            <a:picLocks noChangeAspect="1"/>
          </p:cNvPicPr>
          <p:nvPr/>
        </p:nvPicPr>
        <p:blipFill>
          <a:blip r:embed="rId2" cstate="print"/>
          <a:stretch>
            <a:fillRect/>
          </a:stretch>
        </p:blipFill>
        <p:spPr>
          <a:xfrm>
            <a:off x="4191000" y="3925818"/>
            <a:ext cx="3807976" cy="2855982"/>
          </a:xfrm>
          <a:prstGeom prst="rect">
            <a:avLst/>
          </a:prstGeom>
        </p:spPr>
      </p:pic>
      <p:sp>
        <p:nvSpPr>
          <p:cNvPr id="11" name="Date Placeholder 10"/>
          <p:cNvSpPr>
            <a:spLocks noGrp="1"/>
          </p:cNvSpPr>
          <p:nvPr>
            <p:ph type="dt" sz="half" idx="10"/>
          </p:nvPr>
        </p:nvSpPr>
        <p:spPr/>
        <p:txBody>
          <a:bodyPr/>
          <a:lstStyle/>
          <a:p>
            <a:fld id="{68E14B7C-79F9-4D35-99C5-3B4D064D4346}" type="datetime1">
              <a:rPr lang="en-US" smtClean="0"/>
              <a:pPr/>
              <a:t>11/22/2011</a:t>
            </a:fld>
            <a:endParaRPr lang="en-US"/>
          </a:p>
        </p:txBody>
      </p:sp>
      <p:sp>
        <p:nvSpPr>
          <p:cNvPr id="12" name="Footer Placeholder 11"/>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BLM Requirements Ionization Chambers</a:t>
            </a:r>
            <a:endParaRPr lang="en-GB" dirty="0"/>
          </a:p>
        </p:txBody>
      </p:sp>
      <p:sp>
        <p:nvSpPr>
          <p:cNvPr id="3" name="Content Placeholder 2"/>
          <p:cNvSpPr>
            <a:spLocks noGrp="1"/>
          </p:cNvSpPr>
          <p:nvPr>
            <p:ph idx="1"/>
          </p:nvPr>
        </p:nvSpPr>
        <p:spPr/>
        <p:txBody>
          <a:bodyPr/>
          <a:lstStyle/>
          <a:p>
            <a:r>
              <a:rPr lang="en-GB" b="1" dirty="0" smtClean="0"/>
              <a:t>Dynamic Range – Lower Limits</a:t>
            </a:r>
            <a:endParaRPr lang="en-US" b="1" dirty="0" smtClean="0"/>
          </a:p>
          <a:p>
            <a:pPr marL="285750" lvl="1" indent="-285750"/>
            <a:r>
              <a:rPr lang="en-US" sz="2200" dirty="0" smtClean="0">
                <a:solidFill>
                  <a:schemeClr val="accent2"/>
                </a:solidFill>
              </a:rPr>
              <a:t>Sensitivity requirement:</a:t>
            </a:r>
          </a:p>
          <a:p>
            <a:pPr marL="608076" lvl="2" indent="-342900">
              <a:buClr>
                <a:srgbClr val="FFC000"/>
              </a:buClr>
              <a:buFont typeface="Wingdings" charset="2"/>
              <a:buChar char="§"/>
            </a:pPr>
            <a:r>
              <a:rPr lang="en-US" sz="1800" b="1" dirty="0" smtClean="0">
                <a:solidFill>
                  <a:srgbClr val="190E5B"/>
                </a:solidFill>
              </a:rPr>
              <a:t>FLUKA Loss Scenario</a:t>
            </a:r>
            <a:r>
              <a:rPr lang="en-US" sz="1800" dirty="0" smtClean="0">
                <a:solidFill>
                  <a:srgbClr val="190E5B"/>
                </a:solidFill>
              </a:rPr>
              <a:t>: Losses distributed regularly along the vacuum chamber at the end of every PETS (DB) or AS (MB)</a:t>
            </a:r>
          </a:p>
          <a:p>
            <a:pPr marL="608076" lvl="2" indent="-342900">
              <a:buClr>
                <a:srgbClr val="FFC000"/>
              </a:buClr>
              <a:buFont typeface="Wingdings" charset="2"/>
              <a:buChar char="§"/>
            </a:pPr>
            <a:r>
              <a:rPr lang="en-US" sz="1800" b="1" dirty="0" smtClean="0">
                <a:solidFill>
                  <a:srgbClr val="190E5B"/>
                </a:solidFill>
              </a:rPr>
              <a:t>Scaling</a:t>
            </a:r>
            <a:r>
              <a:rPr lang="en-US" sz="1800" dirty="0" smtClean="0">
                <a:solidFill>
                  <a:srgbClr val="190E5B"/>
                </a:solidFill>
              </a:rPr>
              <a:t>: 0.01 × loss limit for beam loading variations (to detect onset of such losses) = 10</a:t>
            </a:r>
            <a:r>
              <a:rPr lang="en-US" sz="1800" baseline="30000" dirty="0" smtClean="0">
                <a:solidFill>
                  <a:srgbClr val="190E5B"/>
                </a:solidFill>
              </a:rPr>
              <a:t>-5 </a:t>
            </a:r>
            <a:r>
              <a:rPr lang="en-US" sz="1800" dirty="0" smtClean="0">
                <a:solidFill>
                  <a:srgbClr val="190E5B"/>
                </a:solidFill>
              </a:rPr>
              <a:t>bunch train distributed over MB </a:t>
            </a:r>
            <a:r>
              <a:rPr lang="en-US" sz="1800" dirty="0" err="1" smtClean="0">
                <a:solidFill>
                  <a:srgbClr val="190E5B"/>
                </a:solidFill>
              </a:rPr>
              <a:t>linac</a:t>
            </a:r>
            <a:r>
              <a:rPr lang="en-US" sz="1800" dirty="0" smtClean="0">
                <a:solidFill>
                  <a:srgbClr val="190E5B"/>
                </a:solidFill>
              </a:rPr>
              <a:t>,  DB decelerator)</a:t>
            </a:r>
          </a:p>
          <a:p>
            <a:pPr>
              <a:buNone/>
            </a:pPr>
            <a:endParaRPr lang="en-GB" dirty="0"/>
          </a:p>
        </p:txBody>
      </p:sp>
      <p:pic>
        <p:nvPicPr>
          <p:cNvPr id="4" name="Picture 2" descr="\\cern.ch\dfs\Users\s\smallows\Desktop\CLIC_workshop2011\Dose_op_losses.png"/>
          <p:cNvPicPr>
            <a:picLocks noChangeAspect="1" noChangeArrowheads="1"/>
          </p:cNvPicPr>
          <p:nvPr/>
        </p:nvPicPr>
        <p:blipFill>
          <a:blip r:embed="rId2" cstate="print"/>
          <a:srcRect r="47840"/>
          <a:stretch>
            <a:fillRect/>
          </a:stretch>
        </p:blipFill>
        <p:spPr bwMode="auto">
          <a:xfrm>
            <a:off x="4419927" y="3965598"/>
            <a:ext cx="3670121" cy="2816202"/>
          </a:xfrm>
          <a:prstGeom prst="rect">
            <a:avLst/>
          </a:prstGeom>
          <a:noFill/>
        </p:spPr>
      </p:pic>
      <p:sp>
        <p:nvSpPr>
          <p:cNvPr id="5" name="TextBox 4"/>
          <p:cNvSpPr txBox="1"/>
          <p:nvPr/>
        </p:nvSpPr>
        <p:spPr>
          <a:xfrm>
            <a:off x="457200" y="4829694"/>
            <a:ext cx="3960440" cy="1200329"/>
          </a:xfrm>
          <a:prstGeom prst="rect">
            <a:avLst/>
          </a:prstGeom>
          <a:noFill/>
        </p:spPr>
        <p:txBody>
          <a:bodyPr wrap="square" rtlCol="0">
            <a:spAutoFit/>
          </a:bodyPr>
          <a:lstStyle/>
          <a:p>
            <a:pPr marL="0" lvl="1">
              <a:buClr>
                <a:srgbClr val="800000"/>
              </a:buClr>
            </a:pPr>
            <a:r>
              <a:rPr lang="en-US" i="1" dirty="0">
                <a:solidFill>
                  <a:srgbClr val="000000"/>
                </a:solidFill>
              </a:rPr>
              <a:t>Example: Spatial distribution of absorbed dose </a:t>
            </a:r>
            <a:r>
              <a:rPr lang="en-US" i="1" dirty="0" smtClean="0">
                <a:solidFill>
                  <a:srgbClr val="000000"/>
                </a:solidFill>
              </a:rPr>
              <a:t>for maximum operational losses distributed along aperture (DB </a:t>
            </a:r>
            <a:r>
              <a:rPr lang="en-US" i="1" dirty="0">
                <a:solidFill>
                  <a:srgbClr val="000000"/>
                </a:solidFill>
              </a:rPr>
              <a:t>2.4 </a:t>
            </a:r>
            <a:r>
              <a:rPr lang="en-US" i="1" dirty="0" err="1" smtClean="0">
                <a:solidFill>
                  <a:srgbClr val="000000"/>
                </a:solidFill>
              </a:rPr>
              <a:t>GeV</a:t>
            </a:r>
            <a:r>
              <a:rPr lang="en-US" i="1" dirty="0" smtClean="0">
                <a:solidFill>
                  <a:srgbClr val="000000"/>
                </a:solidFill>
              </a:rPr>
              <a:t>)</a:t>
            </a:r>
            <a:endParaRPr lang="en-US" i="1" dirty="0">
              <a:solidFill>
                <a:srgbClr val="000000"/>
              </a:solidFill>
            </a:endParaRPr>
          </a:p>
          <a:p>
            <a:endParaRPr lang="en-US" dirty="0"/>
          </a:p>
        </p:txBody>
      </p:sp>
      <p:sp>
        <p:nvSpPr>
          <p:cNvPr id="8" name="Rectangle 7"/>
          <p:cNvSpPr/>
          <p:nvPr/>
        </p:nvSpPr>
        <p:spPr>
          <a:xfrm rot="5400000">
            <a:off x="7972043" y="5134357"/>
            <a:ext cx="518091" cy="307777"/>
          </a:xfrm>
          <a:prstGeom prst="rect">
            <a:avLst/>
          </a:prstGeom>
        </p:spPr>
        <p:txBody>
          <a:bodyPr wrap="none">
            <a:spAutoFit/>
          </a:bodyPr>
          <a:lstStyle/>
          <a:p>
            <a:r>
              <a:rPr lang="en-US" sz="1400" dirty="0"/>
              <a:t>(</a:t>
            </a:r>
            <a:r>
              <a:rPr lang="en-US" sz="1400" dirty="0" err="1"/>
              <a:t>Gy</a:t>
            </a:r>
            <a:r>
              <a:rPr lang="en-US" sz="1400" dirty="0"/>
              <a:t>) </a:t>
            </a:r>
          </a:p>
        </p:txBody>
      </p:sp>
      <p:sp>
        <p:nvSpPr>
          <p:cNvPr id="9" name="Date Placeholder 8"/>
          <p:cNvSpPr>
            <a:spLocks noGrp="1"/>
          </p:cNvSpPr>
          <p:nvPr>
            <p:ph type="dt" sz="half" idx="10"/>
          </p:nvPr>
        </p:nvSpPr>
        <p:spPr/>
        <p:txBody>
          <a:bodyPr/>
          <a:lstStyle/>
          <a:p>
            <a:fld id="{90E10E4D-00FA-4E31-9375-E2371496C974}" type="datetime1">
              <a:rPr lang="en-US" smtClean="0"/>
              <a:pPr/>
              <a:t>11/22/2011</a:t>
            </a:fld>
            <a:endParaRPr lang="en-US"/>
          </a:p>
        </p:txBody>
      </p:sp>
      <p:sp>
        <p:nvSpPr>
          <p:cNvPr id="10" name="Footer Placeholder 9"/>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BLM Requirements Ionization Chambers</a:t>
            </a:r>
            <a:endParaRPr lang="en-GB" i="1" dirty="0"/>
          </a:p>
        </p:txBody>
      </p:sp>
      <p:sp>
        <p:nvSpPr>
          <p:cNvPr id="4" name="TextBox 3"/>
          <p:cNvSpPr txBox="1"/>
          <p:nvPr/>
        </p:nvSpPr>
        <p:spPr>
          <a:xfrm>
            <a:off x="899592" y="1244377"/>
            <a:ext cx="7488832" cy="6924973"/>
          </a:xfrm>
          <a:prstGeom prst="rect">
            <a:avLst/>
          </a:prstGeom>
          <a:noFill/>
        </p:spPr>
        <p:txBody>
          <a:bodyPr wrap="square" rtlCol="0">
            <a:spAutoFit/>
          </a:bodyPr>
          <a:lstStyle/>
          <a:p>
            <a:pPr marL="285750" lvl="1" indent="-285750"/>
            <a:endParaRPr lang="en-US" sz="2200" dirty="0" smtClean="0"/>
          </a:p>
          <a:p>
            <a:pPr marL="0" lvl="1"/>
            <a:r>
              <a:rPr lang="en-US" sz="2000" b="1" dirty="0" smtClean="0"/>
              <a:t>Cross Talk Issues</a:t>
            </a:r>
          </a:p>
          <a:p>
            <a:pPr marL="285750" lvl="1" indent="-285750">
              <a:buClr>
                <a:srgbClr val="800000"/>
              </a:buClr>
              <a:buFont typeface="Wingdings" pitchFamily="2" charset="2"/>
              <a:buChar char="§"/>
            </a:pPr>
            <a:r>
              <a:rPr lang="en-US" dirty="0" smtClean="0">
                <a:solidFill>
                  <a:srgbClr val="190E5B"/>
                </a:solidFill>
              </a:rPr>
              <a:t>Desirable to distinguish between a failure loss from each of the beams</a:t>
            </a:r>
          </a:p>
          <a:p>
            <a:pPr marL="285750" lvl="1" indent="-285750">
              <a:buClr>
                <a:srgbClr val="800000"/>
              </a:buClr>
              <a:buFont typeface="Wingdings" pitchFamily="2" charset="2"/>
              <a:buChar char="§"/>
            </a:pPr>
            <a:endParaRPr lang="en-US" sz="2200" b="1" dirty="0" smtClean="0">
              <a:solidFill>
                <a:srgbClr val="190E5B"/>
              </a:solidFill>
            </a:endParaRPr>
          </a:p>
          <a:p>
            <a:pPr marL="285750" lvl="1" indent="-285750">
              <a:buClr>
                <a:srgbClr val="800000"/>
              </a:buClr>
              <a:buFont typeface="Wingdings" pitchFamily="2" charset="2"/>
              <a:buChar char="§"/>
            </a:pPr>
            <a:endParaRPr lang="en-US" sz="2200" b="1" dirty="0" smtClean="0">
              <a:solidFill>
                <a:srgbClr val="190E5B"/>
              </a:solidFill>
            </a:endParaRPr>
          </a:p>
          <a:p>
            <a:pPr marL="285750" lvl="1" indent="-285750">
              <a:buClr>
                <a:srgbClr val="800000"/>
              </a:buClr>
              <a:buFont typeface="Wingdings" pitchFamily="2" charset="2"/>
              <a:buChar char="§"/>
            </a:pPr>
            <a:endParaRPr lang="en-US" sz="2200" b="1" dirty="0" smtClean="0">
              <a:solidFill>
                <a:srgbClr val="190E5B"/>
              </a:solidFill>
            </a:endParaRPr>
          </a:p>
          <a:p>
            <a:pPr marL="285750" lvl="1" indent="-285750">
              <a:buClr>
                <a:srgbClr val="800000"/>
              </a:buClr>
              <a:buFont typeface="Wingdings" pitchFamily="2" charset="2"/>
              <a:buChar char="§"/>
            </a:pPr>
            <a:endParaRPr lang="en-US" sz="2200" b="1" dirty="0" smtClean="0">
              <a:solidFill>
                <a:srgbClr val="190E5B"/>
              </a:solidFill>
            </a:endParaRPr>
          </a:p>
          <a:p>
            <a:pPr marL="285750" lvl="1" indent="-285750">
              <a:buClr>
                <a:srgbClr val="800000"/>
              </a:buClr>
              <a:buFont typeface="Wingdings" pitchFamily="2" charset="2"/>
              <a:buChar char="§"/>
            </a:pPr>
            <a:endParaRPr lang="en-US" sz="2200" b="1" dirty="0" smtClean="0">
              <a:solidFill>
                <a:srgbClr val="190E5B"/>
              </a:solidFill>
            </a:endParaRPr>
          </a:p>
          <a:p>
            <a:pPr marL="285750" lvl="1" indent="-285750">
              <a:buClr>
                <a:srgbClr val="800000"/>
              </a:buClr>
              <a:buFont typeface="Wingdings" pitchFamily="2" charset="2"/>
              <a:buChar char="§"/>
            </a:pPr>
            <a:endParaRPr lang="en-US" sz="2200" b="1" dirty="0" smtClean="0">
              <a:solidFill>
                <a:srgbClr val="190E5B"/>
              </a:solidFill>
            </a:endParaRPr>
          </a:p>
          <a:p>
            <a:pPr marL="285750" lvl="1" indent="-285750">
              <a:buClr>
                <a:srgbClr val="800000"/>
              </a:buClr>
              <a:buFont typeface="Wingdings" pitchFamily="2" charset="2"/>
              <a:buChar char="§"/>
            </a:pPr>
            <a:endParaRPr lang="en-US" sz="2200" b="1" dirty="0" smtClean="0">
              <a:solidFill>
                <a:srgbClr val="190E5B"/>
              </a:solidFill>
            </a:endParaRPr>
          </a:p>
          <a:p>
            <a:pPr marL="285750" lvl="1" indent="-285750">
              <a:buClr>
                <a:srgbClr val="800000"/>
              </a:buClr>
              <a:buFont typeface="Wingdings" pitchFamily="2" charset="2"/>
              <a:buChar char="§"/>
            </a:pPr>
            <a:endParaRPr lang="en-US" sz="2200" b="1" dirty="0" smtClean="0">
              <a:solidFill>
                <a:srgbClr val="190E5B"/>
              </a:solidFill>
            </a:endParaRPr>
          </a:p>
          <a:p>
            <a:pPr marL="285750" lvl="1" indent="-285750">
              <a:buClr>
                <a:srgbClr val="800000"/>
              </a:buClr>
              <a:buFont typeface="Wingdings" pitchFamily="2" charset="2"/>
              <a:buChar char="§"/>
            </a:pPr>
            <a:r>
              <a:rPr lang="en-US" dirty="0" smtClean="0">
                <a:solidFill>
                  <a:srgbClr val="190E5B"/>
                </a:solidFill>
              </a:rPr>
              <a:t>Loss of 1.0% in DB provokes similar signal as a loss of 0.01% of MB in region close to MB </a:t>
            </a:r>
            <a:r>
              <a:rPr lang="en-US" dirty="0" err="1" smtClean="0">
                <a:solidFill>
                  <a:srgbClr val="190E5B"/>
                </a:solidFill>
              </a:rPr>
              <a:t>quadrupole</a:t>
            </a:r>
            <a:r>
              <a:rPr lang="en-US" dirty="0" smtClean="0">
                <a:solidFill>
                  <a:srgbClr val="190E5B"/>
                </a:solidFill>
              </a:rPr>
              <a:t>.</a:t>
            </a:r>
          </a:p>
          <a:p>
            <a:pPr marL="285750" lvl="1" indent="-285750">
              <a:buClr>
                <a:srgbClr val="800000"/>
              </a:buClr>
              <a:buFont typeface="Wingdings" pitchFamily="2" charset="2"/>
              <a:buChar char="§"/>
            </a:pPr>
            <a:r>
              <a:rPr lang="en-US" dirty="0" smtClean="0">
                <a:solidFill>
                  <a:srgbClr val="190E5B"/>
                </a:solidFill>
              </a:rPr>
              <a:t>Due to a different time structures of the two trains, a detector with adequate time resolution could be used distinguish losses from either beam</a:t>
            </a:r>
          </a:p>
          <a:p>
            <a:pPr marL="285750" lvl="1" indent="-285750">
              <a:buClr>
                <a:srgbClr val="800000"/>
              </a:buClr>
              <a:buFont typeface="Wingdings" pitchFamily="2" charset="2"/>
              <a:buChar char="§"/>
            </a:pPr>
            <a:r>
              <a:rPr lang="en-US" dirty="0" smtClean="0">
                <a:solidFill>
                  <a:srgbClr val="190E5B"/>
                </a:solidFill>
              </a:rPr>
              <a:t>Not a Machine Protection Issue – Dangerous loss would never go unnoticed</a:t>
            </a:r>
          </a:p>
          <a:p>
            <a:pPr marL="285750" lvl="1" indent="-285750">
              <a:buFont typeface="Wingdings" pitchFamily="2" charset="2"/>
              <a:buChar char="§"/>
            </a:pPr>
            <a:endParaRPr lang="en-US" sz="2400" b="1" dirty="0" smtClean="0"/>
          </a:p>
          <a:p>
            <a:pPr marL="0" lvl="1"/>
            <a:endParaRPr lang="en-US" sz="2400" dirty="0" smtClean="0"/>
          </a:p>
          <a:p>
            <a:pPr marL="285750" indent="-285750"/>
            <a:r>
              <a:rPr lang="en-US" sz="2400" dirty="0" smtClean="0"/>
              <a:t> </a:t>
            </a:r>
          </a:p>
          <a:p>
            <a:pPr marL="285750" indent="-285750">
              <a:buFont typeface="Wingdings" pitchFamily="2" charset="2"/>
              <a:buChar char="§"/>
            </a:pPr>
            <a:endParaRPr lang="en-US" sz="2400" dirty="0" smtClean="0"/>
          </a:p>
          <a:p>
            <a:pPr marL="285750" indent="-285750">
              <a:buFont typeface="Wingdings" pitchFamily="2" charset="2"/>
              <a:buChar char="§"/>
            </a:pPr>
            <a:endParaRPr lang="en-GB" sz="2400" dirty="0" smtClean="0"/>
          </a:p>
        </p:txBody>
      </p:sp>
      <p:sp>
        <p:nvSpPr>
          <p:cNvPr id="5" name="Date Placeholder 4"/>
          <p:cNvSpPr>
            <a:spLocks noGrp="1"/>
          </p:cNvSpPr>
          <p:nvPr>
            <p:ph type="dt" sz="half" idx="10"/>
          </p:nvPr>
        </p:nvSpPr>
        <p:spPr/>
        <p:txBody>
          <a:bodyPr/>
          <a:lstStyle/>
          <a:p>
            <a:fld id="{FEF984A2-6E09-4E88-9FDA-C042E442BE12}" type="datetime1">
              <a:rPr lang="en-US" smtClean="0"/>
              <a:pPr/>
              <a:t>11/22/2011</a:t>
            </a:fld>
            <a:endParaRPr lang="en-GB" dirty="0"/>
          </a:p>
        </p:txBody>
      </p:sp>
      <p:sp>
        <p:nvSpPr>
          <p:cNvPr id="6" name="Footer Placeholder 5"/>
          <p:cNvSpPr>
            <a:spLocks noGrp="1"/>
          </p:cNvSpPr>
          <p:nvPr>
            <p:ph type="ftr" sz="quarter" idx="11"/>
          </p:nvPr>
        </p:nvSpPr>
        <p:spPr/>
        <p:txBody>
          <a:bodyPr/>
          <a:lstStyle/>
          <a:p>
            <a:r>
              <a:rPr lang="fr-FR" smtClean="0"/>
              <a:t>Sophie Mallows MPWG</a:t>
            </a:r>
            <a:endParaRPr lang="en-GB" dirty="0"/>
          </a:p>
        </p:txBody>
      </p:sp>
      <p:pic>
        <p:nvPicPr>
          <p:cNvPr id="8" name="Picture 7" descr="ZYfig3_2_4GeV_Loss_1QP_type1up_2modules.png"/>
          <p:cNvPicPr>
            <a:picLocks noChangeAspect="1"/>
          </p:cNvPicPr>
          <p:nvPr/>
        </p:nvPicPr>
        <p:blipFill>
          <a:blip r:embed="rId2" cstate="print"/>
          <a:stretch>
            <a:fillRect/>
          </a:stretch>
        </p:blipFill>
        <p:spPr>
          <a:xfrm>
            <a:off x="323528" y="2348880"/>
            <a:ext cx="3697222" cy="2772918"/>
          </a:xfrm>
          <a:prstGeom prst="rect">
            <a:avLst/>
          </a:prstGeom>
        </p:spPr>
      </p:pic>
      <p:pic>
        <p:nvPicPr>
          <p:cNvPr id="9" name="Picture 8" descr="ZYfig3_9GeV_Loss_1QP_2mod.png"/>
          <p:cNvPicPr>
            <a:picLocks noChangeAspect="1"/>
          </p:cNvPicPr>
          <p:nvPr/>
        </p:nvPicPr>
        <p:blipFill>
          <a:blip r:embed="rId3" cstate="print"/>
          <a:stretch>
            <a:fillRect/>
          </a:stretch>
        </p:blipFill>
        <p:spPr>
          <a:xfrm>
            <a:off x="3755529" y="2348880"/>
            <a:ext cx="3672408" cy="2754306"/>
          </a:xfrm>
          <a:prstGeom prst="rect">
            <a:avLst/>
          </a:prstGeom>
        </p:spPr>
      </p:pic>
      <p:sp>
        <p:nvSpPr>
          <p:cNvPr id="10" name="TextBox 9"/>
          <p:cNvSpPr txBox="1"/>
          <p:nvPr/>
        </p:nvSpPr>
        <p:spPr>
          <a:xfrm>
            <a:off x="7343800" y="2636912"/>
            <a:ext cx="1476672" cy="2123658"/>
          </a:xfrm>
          <a:prstGeom prst="rect">
            <a:avLst/>
          </a:prstGeom>
          <a:noFill/>
        </p:spPr>
        <p:txBody>
          <a:bodyPr wrap="square" rtlCol="0">
            <a:spAutoFit/>
          </a:bodyPr>
          <a:lstStyle/>
          <a:p>
            <a:r>
              <a:rPr lang="en-US" sz="1200" b="1" dirty="0" smtClean="0"/>
              <a:t>Spatial Distribution of prompt Absorbed Dose (Gy) resulting from </a:t>
            </a:r>
          </a:p>
          <a:p>
            <a:r>
              <a:rPr lang="en-US" sz="1200" b="1" dirty="0" smtClean="0"/>
              <a:t>FLUKA Simulation of dangerous loss at single aperture restriction for the 2.4 GeV Drive Beam (left), 9 GeV Main Beam (right)</a:t>
            </a:r>
          </a:p>
        </p:txBody>
      </p:sp>
      <p:sp>
        <p:nvSpPr>
          <p:cNvPr id="11" name="TextBox 10"/>
          <p:cNvSpPr txBox="1"/>
          <p:nvPr/>
        </p:nvSpPr>
        <p:spPr>
          <a:xfrm>
            <a:off x="971600" y="2276872"/>
            <a:ext cx="2664296" cy="523220"/>
          </a:xfrm>
          <a:prstGeom prst="rect">
            <a:avLst/>
          </a:prstGeom>
          <a:noFill/>
        </p:spPr>
        <p:txBody>
          <a:bodyPr wrap="square" rtlCol="0">
            <a:spAutoFit/>
          </a:bodyPr>
          <a:lstStyle/>
          <a:p>
            <a:r>
              <a:rPr lang="en-US" sz="1400" b="1" dirty="0" smtClean="0"/>
              <a:t>Destructive DB </a:t>
            </a:r>
            <a:r>
              <a:rPr lang="en-US" sz="1400" dirty="0" smtClean="0"/>
              <a:t>1.0% of bunch train hits single aperture restriction</a:t>
            </a:r>
            <a:endParaRPr lang="en-US" sz="1400" dirty="0"/>
          </a:p>
        </p:txBody>
      </p:sp>
      <p:sp>
        <p:nvSpPr>
          <p:cNvPr id="12" name="TextBox 11"/>
          <p:cNvSpPr txBox="1"/>
          <p:nvPr/>
        </p:nvSpPr>
        <p:spPr>
          <a:xfrm>
            <a:off x="4355976" y="2276872"/>
            <a:ext cx="2664296" cy="523220"/>
          </a:xfrm>
          <a:prstGeom prst="rect">
            <a:avLst/>
          </a:prstGeom>
          <a:noFill/>
        </p:spPr>
        <p:txBody>
          <a:bodyPr wrap="square" rtlCol="0">
            <a:spAutoFit/>
          </a:bodyPr>
          <a:lstStyle/>
          <a:p>
            <a:r>
              <a:rPr lang="en-US" sz="1400" b="1" dirty="0"/>
              <a:t>D</a:t>
            </a:r>
            <a:r>
              <a:rPr lang="en-US" sz="1400" b="1" dirty="0" smtClean="0"/>
              <a:t>estructive MB </a:t>
            </a:r>
            <a:r>
              <a:rPr lang="en-US" sz="1400" dirty="0" smtClean="0"/>
              <a:t>0.01% of bunch train hits single aperture restriction</a:t>
            </a:r>
            <a:endParaRPr lang="en-US" sz="1400" dirty="0"/>
          </a:p>
        </p:txBody>
      </p:sp>
      <p:cxnSp>
        <p:nvCxnSpPr>
          <p:cNvPr id="14" name="Straight Arrow Connector 13"/>
          <p:cNvCxnSpPr/>
          <p:nvPr/>
        </p:nvCxnSpPr>
        <p:spPr>
          <a:xfrm flipV="1">
            <a:off x="3131840" y="4077072"/>
            <a:ext cx="1656184" cy="86409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1547664" y="4005064"/>
            <a:ext cx="1008112" cy="93610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35138316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Requirements - CDR </a:t>
            </a:r>
            <a:r>
              <a:rPr lang="en-GB" i="1" dirty="0" smtClean="0"/>
              <a:t>Summary Table</a:t>
            </a:r>
            <a:endParaRPr lang="en-GB" i="1" dirty="0"/>
          </a:p>
        </p:txBody>
      </p:sp>
      <p:sp>
        <p:nvSpPr>
          <p:cNvPr id="5" name="Date Placeholder 4"/>
          <p:cNvSpPr>
            <a:spLocks noGrp="1"/>
          </p:cNvSpPr>
          <p:nvPr>
            <p:ph type="dt" sz="half" idx="10"/>
          </p:nvPr>
        </p:nvSpPr>
        <p:spPr/>
        <p:txBody>
          <a:bodyPr/>
          <a:lstStyle/>
          <a:p>
            <a:fld id="{3C53ED9E-2A5C-416E-8837-CF51BBA85960}" type="datetime1">
              <a:rPr lang="en-US" smtClean="0"/>
              <a:pPr/>
              <a:t>11/22/2011</a:t>
            </a:fld>
            <a:endParaRPr lang="en-GB"/>
          </a:p>
        </p:txBody>
      </p:sp>
      <p:sp>
        <p:nvSpPr>
          <p:cNvPr id="6" name="Footer Placeholder 5"/>
          <p:cNvSpPr>
            <a:spLocks noGrp="1"/>
          </p:cNvSpPr>
          <p:nvPr>
            <p:ph type="ftr" sz="quarter" idx="11"/>
          </p:nvPr>
        </p:nvSpPr>
        <p:spPr/>
        <p:txBody>
          <a:bodyPr/>
          <a:lstStyle/>
          <a:p>
            <a:r>
              <a:rPr lang="fr-FR" smtClean="0"/>
              <a:t>Sophie Mallows MPWG</a:t>
            </a:r>
            <a:endParaRPr lang="en-GB" dirty="0"/>
          </a:p>
        </p:txBody>
      </p:sp>
      <p:graphicFrame>
        <p:nvGraphicFramePr>
          <p:cNvPr id="8" name="Table 7"/>
          <p:cNvGraphicFramePr>
            <a:graphicFrameLocks noGrp="1"/>
          </p:cNvGraphicFramePr>
          <p:nvPr>
            <p:extLst>
              <p:ext uri="{D42A27DB-BD31-4B8C-83A1-F6EECF244321}">
                <p14:modId xmlns="" xmlns:p14="http://schemas.microsoft.com/office/powerpoint/2010/main" val="2864013609"/>
              </p:ext>
            </p:extLst>
          </p:nvPr>
        </p:nvGraphicFramePr>
        <p:xfrm>
          <a:off x="1043608" y="1700806"/>
          <a:ext cx="6382268" cy="4448330"/>
        </p:xfrm>
        <a:graphic>
          <a:graphicData uri="http://schemas.openxmlformats.org/drawingml/2006/table">
            <a:tbl>
              <a:tblPr/>
              <a:tblGrid>
                <a:gridCol w="2116725"/>
                <a:gridCol w="850869"/>
                <a:gridCol w="871022"/>
                <a:gridCol w="850869"/>
                <a:gridCol w="635167"/>
                <a:gridCol w="1057616"/>
              </a:tblGrid>
              <a:tr h="432245">
                <a:tc>
                  <a:txBody>
                    <a:bodyPr/>
                    <a:lstStyle/>
                    <a:p>
                      <a:pPr algn="ctr">
                        <a:spcBef>
                          <a:spcPts val="300"/>
                        </a:spcBef>
                        <a:spcAft>
                          <a:spcPts val="0"/>
                        </a:spcAft>
                      </a:pPr>
                      <a:r>
                        <a:rPr lang="en-US" sz="900" dirty="0">
                          <a:latin typeface="Cambria"/>
                          <a:ea typeface="Times New Roman"/>
                        </a:rPr>
                        <a:t>Machine</a:t>
                      </a:r>
                      <a:endParaRPr lang="en-US" sz="1100" dirty="0">
                        <a:latin typeface="Cambria"/>
                        <a:ea typeface="Times New Roman"/>
                      </a:endParaRPr>
                    </a:p>
                    <a:p>
                      <a:pPr algn="ctr">
                        <a:spcBef>
                          <a:spcPts val="300"/>
                        </a:spcBef>
                        <a:spcAft>
                          <a:spcPts val="0"/>
                        </a:spcAft>
                      </a:pPr>
                      <a:r>
                        <a:rPr lang="en-US" sz="900" dirty="0">
                          <a:latin typeface="Cambria"/>
                          <a:ea typeface="Times New Roman"/>
                        </a:rPr>
                        <a:t>Sub-Systems</a:t>
                      </a:r>
                      <a:endParaRPr lang="en-US" sz="1100" dirty="0">
                        <a:latin typeface="Cambria"/>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spcBef>
                          <a:spcPts val="300"/>
                        </a:spcBef>
                        <a:spcAft>
                          <a:spcPts val="0"/>
                        </a:spcAft>
                      </a:pPr>
                      <a:r>
                        <a:rPr lang="en-US" sz="900">
                          <a:latin typeface="Cambria"/>
                          <a:ea typeface="Times New Roman"/>
                        </a:rPr>
                        <a:t>Dynamic Range</a:t>
                      </a:r>
                      <a:endParaRPr lang="en-US" sz="1100">
                        <a:latin typeface="Cambria"/>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spcBef>
                          <a:spcPts val="300"/>
                        </a:spcBef>
                        <a:spcAft>
                          <a:spcPts val="0"/>
                        </a:spcAft>
                      </a:pPr>
                      <a:r>
                        <a:rPr lang="en-US" sz="900" dirty="0">
                          <a:latin typeface="Cambria"/>
                          <a:ea typeface="Times New Roman"/>
                        </a:rPr>
                        <a:t>Sensitivity</a:t>
                      </a:r>
                      <a:endParaRPr lang="en-US" sz="1100" dirty="0">
                        <a:latin typeface="Cambria"/>
                        <a:ea typeface="Times New Roman"/>
                      </a:endParaRPr>
                    </a:p>
                    <a:p>
                      <a:pPr algn="ctr">
                        <a:spcBef>
                          <a:spcPts val="300"/>
                        </a:spcBef>
                        <a:spcAft>
                          <a:spcPts val="0"/>
                        </a:spcAft>
                      </a:pPr>
                      <a:r>
                        <a:rPr lang="en-US" sz="900" dirty="0">
                          <a:latin typeface="Cambria"/>
                          <a:ea typeface="Times New Roman"/>
                        </a:rPr>
                        <a:t>(</a:t>
                      </a:r>
                      <a:r>
                        <a:rPr lang="en-US" sz="900" dirty="0" err="1">
                          <a:latin typeface="Cambria"/>
                          <a:ea typeface="Times New Roman"/>
                        </a:rPr>
                        <a:t>Gy</a:t>
                      </a:r>
                      <a:r>
                        <a:rPr lang="en-US" sz="900" dirty="0">
                          <a:latin typeface="Cambria"/>
                          <a:ea typeface="Times New Roman"/>
                        </a:rPr>
                        <a:t>/pulse)</a:t>
                      </a:r>
                      <a:endParaRPr lang="en-US" sz="1100" dirty="0">
                        <a:latin typeface="Cambria"/>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spcBef>
                          <a:spcPts val="300"/>
                        </a:spcBef>
                        <a:spcAft>
                          <a:spcPts val="0"/>
                        </a:spcAft>
                      </a:pPr>
                      <a:r>
                        <a:rPr lang="en-US" sz="900">
                          <a:latin typeface="Cambria"/>
                          <a:ea typeface="Times New Roman"/>
                        </a:rPr>
                        <a:t>Response time (ms)</a:t>
                      </a:r>
                      <a:endParaRPr lang="en-US" sz="1100">
                        <a:latin typeface="Cambria"/>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a:spcBef>
                          <a:spcPts val="300"/>
                        </a:spcBef>
                        <a:spcAft>
                          <a:spcPts val="0"/>
                        </a:spcAft>
                      </a:pPr>
                      <a:r>
                        <a:rPr lang="en-US" sz="900">
                          <a:latin typeface="Cambria"/>
                          <a:ea typeface="Times New Roman"/>
                        </a:rPr>
                        <a:t>Quantity</a:t>
                      </a:r>
                      <a:endParaRPr lang="en-US" sz="1100">
                        <a:latin typeface="Cambria"/>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just">
                        <a:spcBef>
                          <a:spcPts val="300"/>
                        </a:spcBef>
                        <a:spcAft>
                          <a:spcPts val="0"/>
                        </a:spcAft>
                      </a:pPr>
                      <a:r>
                        <a:rPr lang="en-US" sz="900">
                          <a:latin typeface="Cambria"/>
                          <a:ea typeface="Times New Roman"/>
                        </a:rPr>
                        <a:t>Recommended</a:t>
                      </a:r>
                      <a:endParaRPr lang="en-US" sz="1100">
                        <a:latin typeface="Cambria"/>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r>
              <a:tr h="249373">
                <a:tc gridSpan="6">
                  <a:txBody>
                    <a:bodyPr/>
                    <a:lstStyle/>
                    <a:p>
                      <a:pPr algn="ctr">
                        <a:spcBef>
                          <a:spcPts val="600"/>
                        </a:spcBef>
                        <a:spcAft>
                          <a:spcPts val="0"/>
                        </a:spcAft>
                      </a:pPr>
                      <a:r>
                        <a:rPr lang="en-US" sz="900" b="1" dirty="0">
                          <a:latin typeface="Cambria"/>
                          <a:ea typeface="Times New Roman"/>
                        </a:rPr>
                        <a:t>Main Beam</a:t>
                      </a:r>
                      <a:endParaRPr lang="en-US" sz="1100" dirty="0">
                        <a:latin typeface="Cambria"/>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9373">
                <a:tc>
                  <a:txBody>
                    <a:bodyPr/>
                    <a:lstStyle/>
                    <a:p>
                      <a:pPr algn="l">
                        <a:spcBef>
                          <a:spcPts val="600"/>
                        </a:spcBef>
                        <a:spcAft>
                          <a:spcPts val="0"/>
                        </a:spcAft>
                      </a:pPr>
                      <a:r>
                        <a:rPr lang="en-US" sz="900">
                          <a:latin typeface="Cambria"/>
                          <a:ea typeface="Times New Roman"/>
                        </a:rPr>
                        <a:t>e</a:t>
                      </a:r>
                      <a:r>
                        <a:rPr lang="en-US" sz="900" baseline="30000">
                          <a:latin typeface="Cambria"/>
                          <a:ea typeface="Times New Roman"/>
                        </a:rPr>
                        <a:t>-</a:t>
                      </a:r>
                      <a:r>
                        <a:rPr lang="en-US" sz="900">
                          <a:latin typeface="Cambria"/>
                          <a:ea typeface="Times New Roman"/>
                        </a:rPr>
                        <a:t> and e</a:t>
                      </a:r>
                      <a:r>
                        <a:rPr lang="en-US" sz="900" baseline="30000">
                          <a:latin typeface="Cambria"/>
                          <a:ea typeface="Times New Roman"/>
                        </a:rPr>
                        <a:t>+ </a:t>
                      </a:r>
                      <a:r>
                        <a:rPr lang="en-US" sz="900">
                          <a:latin typeface="Cambria"/>
                          <a:ea typeface="Times New Roman"/>
                        </a:rPr>
                        <a:t> injector complex</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a:latin typeface="Cambria"/>
                          <a:ea typeface="Times New Roman"/>
                        </a:rPr>
                        <a:t>10</a:t>
                      </a:r>
                      <a:r>
                        <a:rPr lang="en-US" sz="900" baseline="30000" dirty="0">
                          <a:latin typeface="Cambria"/>
                          <a:ea typeface="Times New Roman"/>
                        </a:rPr>
                        <a:t>4</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latin typeface="Cambria"/>
                          <a:ea typeface="Times New Roman"/>
                        </a:rPr>
                        <a:t>10</a:t>
                      </a:r>
                      <a:r>
                        <a:rPr lang="en-US" sz="900" baseline="30000">
                          <a:latin typeface="Cambria"/>
                          <a:ea typeface="Times New Roman"/>
                        </a:rPr>
                        <a:t>-7</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latin typeface="Cambria"/>
                          <a:ea typeface="Times New Roman"/>
                        </a:rPr>
                        <a:t>&lt;8</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latin typeface="Cambria"/>
                          <a:ea typeface="Times New Roman"/>
                        </a:rPr>
                        <a:t>85</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US" sz="900">
                        <a:highlight>
                          <a:srgbClr val="FF0000"/>
                        </a:highlight>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2994">
                <a:tc>
                  <a:txBody>
                    <a:bodyPr/>
                    <a:lstStyle/>
                    <a:p>
                      <a:pPr algn="l">
                        <a:spcBef>
                          <a:spcPts val="600"/>
                        </a:spcBef>
                        <a:spcAft>
                          <a:spcPts val="0"/>
                        </a:spcAft>
                      </a:pPr>
                      <a:r>
                        <a:rPr lang="en-US" sz="900" dirty="0">
                          <a:latin typeface="Cambria"/>
                          <a:ea typeface="Times New Roman"/>
                        </a:rPr>
                        <a:t>Pre-Damping and Damping Rings </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a:latin typeface="Cambria"/>
                          <a:ea typeface="Times New Roman"/>
                        </a:rPr>
                        <a:t>10</a:t>
                      </a:r>
                      <a:r>
                        <a:rPr lang="en-US" sz="900" baseline="30000" dirty="0">
                          <a:latin typeface="Cambria"/>
                          <a:ea typeface="Times New Roman"/>
                        </a:rPr>
                        <a:t>4</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a:latin typeface="Cambria"/>
                          <a:ea typeface="Times New Roman"/>
                        </a:rPr>
                        <a:t>10</a:t>
                      </a:r>
                      <a:r>
                        <a:rPr lang="en-US" sz="900" baseline="30000" dirty="0">
                          <a:latin typeface="Cambria"/>
                          <a:ea typeface="Times New Roman"/>
                        </a:rPr>
                        <a:t>-9 </a:t>
                      </a:r>
                      <a:r>
                        <a:rPr lang="en-US" sz="900" dirty="0">
                          <a:latin typeface="Cambria"/>
                          <a:ea typeface="Times New Roman"/>
                        </a:rPr>
                        <a:t>(Gy per millisecond)</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latin typeface="Cambria"/>
                          <a:ea typeface="Times New Roman"/>
                        </a:rPr>
                        <a:t>1</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latin typeface="Cambria"/>
                          <a:ea typeface="Times New Roman"/>
                        </a:rPr>
                        <a:t>1396</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a:latin typeface="Cambria"/>
                          <a:ea typeface="Times New Roman"/>
                        </a:rPr>
                        <a:t>Insensitive to Synch. Rad.</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873">
                <a:tc>
                  <a:txBody>
                    <a:bodyPr/>
                    <a:lstStyle/>
                    <a:p>
                      <a:pPr algn="l">
                        <a:spcBef>
                          <a:spcPts val="600"/>
                        </a:spcBef>
                        <a:spcAft>
                          <a:spcPts val="0"/>
                        </a:spcAft>
                      </a:pPr>
                      <a:r>
                        <a:rPr lang="en-US" sz="900" dirty="0">
                          <a:latin typeface="Cambria"/>
                          <a:ea typeface="Times New Roman"/>
                        </a:rPr>
                        <a:t>RTML </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10</a:t>
                      </a:r>
                      <a:r>
                        <a:rPr lang="en-US" sz="900" baseline="30000" dirty="0">
                          <a:latin typeface="Cambria"/>
                          <a:ea typeface="Times New Roman"/>
                        </a:rPr>
                        <a:t>4</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10</a:t>
                      </a:r>
                      <a:r>
                        <a:rPr lang="en-US" sz="900" baseline="30000" dirty="0">
                          <a:latin typeface="Cambria"/>
                          <a:ea typeface="Times New Roman"/>
                        </a:rPr>
                        <a:t>-7</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a:latin typeface="Cambria"/>
                          <a:ea typeface="Times New Roman"/>
                        </a:rPr>
                        <a:t>&lt;8</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1500</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41996">
                <a:tc>
                  <a:txBody>
                    <a:bodyPr/>
                    <a:lstStyle/>
                    <a:p>
                      <a:pPr algn="l">
                        <a:spcBef>
                          <a:spcPts val="600"/>
                        </a:spcBef>
                        <a:spcAft>
                          <a:spcPts val="0"/>
                        </a:spcAft>
                      </a:pPr>
                      <a:r>
                        <a:rPr lang="en-US" sz="900">
                          <a:latin typeface="Cambria"/>
                          <a:ea typeface="Times New Roman"/>
                        </a:rPr>
                        <a:t>Main Linac</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a:latin typeface="Cambria"/>
                          <a:ea typeface="Times New Roman"/>
                        </a:rPr>
                        <a:t>10</a:t>
                      </a:r>
                      <a:r>
                        <a:rPr lang="en-US" sz="900" baseline="30000">
                          <a:latin typeface="Cambria"/>
                          <a:ea typeface="Times New Roman"/>
                        </a:rPr>
                        <a:t>6</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10</a:t>
                      </a:r>
                      <a:r>
                        <a:rPr lang="en-US" sz="900" baseline="30000" dirty="0">
                          <a:latin typeface="Cambria"/>
                          <a:ea typeface="Times New Roman"/>
                        </a:rPr>
                        <a:t>-9</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&lt;8</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4196</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Distinguish losses from DB</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41996">
                <a:tc>
                  <a:txBody>
                    <a:bodyPr/>
                    <a:lstStyle/>
                    <a:p>
                      <a:pPr algn="l">
                        <a:spcBef>
                          <a:spcPts val="600"/>
                        </a:spcBef>
                        <a:spcAft>
                          <a:spcPts val="0"/>
                        </a:spcAft>
                      </a:pPr>
                      <a:r>
                        <a:rPr lang="en-US" sz="900" dirty="0">
                          <a:latin typeface="Cambria"/>
                          <a:ea typeface="Times New Roman"/>
                        </a:rPr>
                        <a:t>Beam Delivery System (energy spoiler + collimator)</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a:latin typeface="Cambria"/>
                          <a:ea typeface="Times New Roman"/>
                        </a:rPr>
                        <a:t>10</a:t>
                      </a:r>
                      <a:r>
                        <a:rPr lang="en-US" sz="900" baseline="30000">
                          <a:latin typeface="Cambria"/>
                          <a:ea typeface="Times New Roman"/>
                        </a:rPr>
                        <a:t>6 </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a:latin typeface="Cambria"/>
                          <a:ea typeface="Times New Roman"/>
                        </a:rPr>
                        <a:t>10</a:t>
                      </a:r>
                      <a:r>
                        <a:rPr lang="en-US" sz="900" baseline="30000">
                          <a:latin typeface="Cambria"/>
                          <a:ea typeface="Times New Roman"/>
                        </a:rPr>
                        <a:t>-3</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&lt;8</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4</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endParaRPr lang="en-US" sz="9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41996">
                <a:tc>
                  <a:txBody>
                    <a:bodyPr/>
                    <a:lstStyle/>
                    <a:p>
                      <a:pPr algn="l">
                        <a:spcBef>
                          <a:spcPts val="600"/>
                        </a:spcBef>
                        <a:spcAft>
                          <a:spcPts val="0"/>
                        </a:spcAft>
                      </a:pPr>
                      <a:r>
                        <a:rPr lang="en-US" sz="900" dirty="0">
                          <a:latin typeface="Cambria"/>
                          <a:ea typeface="Times New Roman"/>
                        </a:rPr>
                        <a:t>Beam Delivery System (</a:t>
                      </a:r>
                      <a:r>
                        <a:rPr lang="en-US" sz="900" dirty="0" err="1">
                          <a:latin typeface="Cambria"/>
                          <a:ea typeface="Times New Roman"/>
                        </a:rPr>
                        <a:t>betatron</a:t>
                      </a:r>
                      <a:r>
                        <a:rPr lang="en-US" sz="900" dirty="0">
                          <a:latin typeface="Cambria"/>
                          <a:ea typeface="Times New Roman"/>
                        </a:rPr>
                        <a:t> spoilers + absorbers)</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a:latin typeface="Cambria"/>
                          <a:ea typeface="Times New Roman"/>
                        </a:rPr>
                        <a:t>10</a:t>
                      </a:r>
                      <a:r>
                        <a:rPr lang="en-US" sz="900" baseline="30000">
                          <a:latin typeface="Cambria"/>
                          <a:ea typeface="Times New Roman"/>
                        </a:rPr>
                        <a:t>5</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a:latin typeface="Cambria"/>
                          <a:ea typeface="Times New Roman"/>
                        </a:rPr>
                        <a:t>10</a:t>
                      </a:r>
                      <a:r>
                        <a:rPr lang="en-US" sz="900" baseline="30000">
                          <a:latin typeface="Cambria"/>
                          <a:ea typeface="Times New Roman"/>
                        </a:rPr>
                        <a:t>-3</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&lt;8</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32</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endParaRPr lang="en-US" sz="9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41996">
                <a:tc>
                  <a:txBody>
                    <a:bodyPr/>
                    <a:lstStyle/>
                    <a:p>
                      <a:pPr algn="l">
                        <a:spcBef>
                          <a:spcPts val="600"/>
                        </a:spcBef>
                        <a:spcAft>
                          <a:spcPts val="0"/>
                        </a:spcAft>
                      </a:pPr>
                      <a:r>
                        <a:rPr lang="en-US" sz="900">
                          <a:latin typeface="Cambria"/>
                          <a:ea typeface="Times New Roman"/>
                        </a:rPr>
                        <a:t>Beam Delivery System (except collimators)</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a:latin typeface="Cambria"/>
                          <a:ea typeface="Times New Roman"/>
                        </a:rPr>
                        <a:t>&gt;10</a:t>
                      </a:r>
                      <a:r>
                        <a:rPr lang="en-US" sz="900" baseline="30000">
                          <a:latin typeface="Cambria"/>
                          <a:ea typeface="Times New Roman"/>
                        </a:rPr>
                        <a:t>5</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a:latin typeface="Cambria"/>
                          <a:ea typeface="Times New Roman"/>
                        </a:rPr>
                        <a:t>&lt;10</a:t>
                      </a:r>
                      <a:r>
                        <a:rPr lang="en-US" sz="900" baseline="30000">
                          <a:latin typeface="Cambria"/>
                          <a:ea typeface="Times New Roman"/>
                        </a:rPr>
                        <a:t>-5</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a:latin typeface="Cambria"/>
                          <a:ea typeface="Times New Roman"/>
                        </a:rPr>
                        <a:t>&lt;8</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r>
                        <a:rPr lang="en-US" sz="900" dirty="0">
                          <a:latin typeface="Cambria"/>
                          <a:ea typeface="Times New Roman"/>
                        </a:rPr>
                        <a:t>588</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Bef>
                          <a:spcPts val="600"/>
                        </a:spcBef>
                        <a:spcAft>
                          <a:spcPts val="0"/>
                        </a:spcAft>
                      </a:pPr>
                      <a:endParaRPr lang="en-US" sz="9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8873">
                <a:tc>
                  <a:txBody>
                    <a:bodyPr/>
                    <a:lstStyle/>
                    <a:p>
                      <a:pPr algn="l">
                        <a:spcBef>
                          <a:spcPts val="600"/>
                        </a:spcBef>
                        <a:spcAft>
                          <a:spcPts val="0"/>
                        </a:spcAft>
                      </a:pPr>
                      <a:r>
                        <a:rPr lang="en-US" sz="900" dirty="0">
                          <a:solidFill>
                            <a:srgbClr val="000000"/>
                          </a:solidFill>
                          <a:latin typeface="Cambria"/>
                          <a:ea typeface="Times New Roman"/>
                        </a:rPr>
                        <a:t>Spent Beam Line</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solidFill>
                            <a:srgbClr val="000000"/>
                          </a:solidFill>
                          <a:latin typeface="Cambria"/>
                          <a:ea typeface="Times New Roman"/>
                        </a:rPr>
                        <a:t>10</a:t>
                      </a:r>
                      <a:r>
                        <a:rPr lang="en-US" sz="900" baseline="30000">
                          <a:solidFill>
                            <a:srgbClr val="000000"/>
                          </a:solidFill>
                          <a:latin typeface="Cambria"/>
                          <a:ea typeface="Times New Roman"/>
                        </a:rPr>
                        <a:t>6</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solidFill>
                            <a:srgbClr val="000000"/>
                          </a:solidFill>
                          <a:latin typeface="Cambria"/>
                          <a:ea typeface="Times New Roman"/>
                        </a:rPr>
                        <a:t>10</a:t>
                      </a:r>
                      <a:r>
                        <a:rPr lang="en-US" sz="900" baseline="30000">
                          <a:solidFill>
                            <a:srgbClr val="000000"/>
                          </a:solidFill>
                          <a:latin typeface="Cambria"/>
                          <a:ea typeface="Times New Roman"/>
                        </a:rPr>
                        <a:t>-7</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a:solidFill>
                            <a:srgbClr val="000000"/>
                          </a:solidFill>
                          <a:latin typeface="Cambria"/>
                          <a:ea typeface="Times New Roman"/>
                        </a:rPr>
                        <a:t>&lt;8</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a:solidFill>
                            <a:srgbClr val="000000"/>
                          </a:solidFill>
                          <a:latin typeface="Cambria"/>
                          <a:ea typeface="Times New Roman"/>
                        </a:rPr>
                        <a:t>56</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US" sz="900" dirty="0">
                        <a:solidFill>
                          <a:srgbClr val="000000"/>
                        </a:solidFill>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873">
                <a:tc gridSpan="6">
                  <a:txBody>
                    <a:bodyPr/>
                    <a:lstStyle/>
                    <a:p>
                      <a:pPr algn="ctr">
                        <a:spcBef>
                          <a:spcPts val="600"/>
                        </a:spcBef>
                        <a:spcAft>
                          <a:spcPts val="0"/>
                        </a:spcAft>
                      </a:pPr>
                      <a:r>
                        <a:rPr lang="en-US" sz="900" b="1" dirty="0">
                          <a:latin typeface="Cambria"/>
                          <a:ea typeface="Times New Roman"/>
                        </a:rPr>
                        <a:t>Drive Beam</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8873">
                <a:tc>
                  <a:txBody>
                    <a:bodyPr/>
                    <a:lstStyle/>
                    <a:p>
                      <a:pPr algn="l">
                        <a:spcBef>
                          <a:spcPts val="600"/>
                        </a:spcBef>
                        <a:spcAft>
                          <a:spcPts val="0"/>
                        </a:spcAft>
                      </a:pPr>
                      <a:r>
                        <a:rPr lang="en-US" sz="900" dirty="0">
                          <a:latin typeface="Cambria"/>
                          <a:ea typeface="Times New Roman"/>
                        </a:rPr>
                        <a:t>Injector complex</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a:latin typeface="Cambria"/>
                          <a:ea typeface="Times New Roman"/>
                        </a:rPr>
                        <a:t>5. 10</a:t>
                      </a:r>
                      <a:r>
                        <a:rPr lang="en-US" sz="900" baseline="30000" dirty="0">
                          <a:latin typeface="Cambria"/>
                          <a:ea typeface="Times New Roman"/>
                        </a:rPr>
                        <a:t>4</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a:latin typeface="Cambria"/>
                          <a:ea typeface="Times New Roman"/>
                        </a:rPr>
                        <a:t>5. 10</a:t>
                      </a:r>
                      <a:r>
                        <a:rPr lang="en-US" sz="900" baseline="30000" dirty="0">
                          <a:latin typeface="Cambria"/>
                          <a:ea typeface="Times New Roman"/>
                        </a:rPr>
                        <a:t>-6</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smtClean="0">
                          <a:latin typeface="Cambria"/>
                          <a:ea typeface="Times New Roman"/>
                        </a:rPr>
                        <a:t>&lt;8</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smtClean="0">
                          <a:latin typeface="Cambria"/>
                          <a:ea typeface="Times New Roman"/>
                        </a:rPr>
                        <a:t>4000</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US" sz="9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1996">
                <a:tc>
                  <a:txBody>
                    <a:bodyPr/>
                    <a:lstStyle/>
                    <a:p>
                      <a:pPr algn="l">
                        <a:spcBef>
                          <a:spcPts val="600"/>
                        </a:spcBef>
                        <a:spcAft>
                          <a:spcPts val="0"/>
                        </a:spcAft>
                      </a:pPr>
                      <a:r>
                        <a:rPr lang="en-US" sz="900">
                          <a:latin typeface="Cambria"/>
                          <a:ea typeface="Times New Roman"/>
                        </a:rPr>
                        <a:t>Decelerator</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latin typeface="Cambria"/>
                          <a:ea typeface="Times New Roman"/>
                        </a:rPr>
                        <a:t>5. 10</a:t>
                      </a:r>
                      <a:r>
                        <a:rPr lang="en-US" sz="900" baseline="30000">
                          <a:latin typeface="Cambria"/>
                          <a:ea typeface="Times New Roman"/>
                        </a:rPr>
                        <a:t>6</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latin typeface="Cambria"/>
                          <a:ea typeface="Times New Roman"/>
                        </a:rPr>
                        <a:t>5. 10</a:t>
                      </a:r>
                      <a:r>
                        <a:rPr lang="en-US" sz="900" baseline="30000">
                          <a:latin typeface="Cambria"/>
                          <a:ea typeface="Times New Roman"/>
                        </a:rPr>
                        <a:t>-8</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smtClean="0">
                          <a:latin typeface="Cambria"/>
                          <a:ea typeface="Times New Roman"/>
                        </a:rPr>
                        <a:t>&lt;8 </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a:latin typeface="Cambria"/>
                          <a:ea typeface="Times New Roman"/>
                        </a:rPr>
                        <a:t>41484</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latin typeface="Cambria"/>
                          <a:ea typeface="Times New Roman"/>
                        </a:rPr>
                        <a:t>Distinguish losses from MB</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873">
                <a:tc>
                  <a:txBody>
                    <a:bodyPr/>
                    <a:lstStyle/>
                    <a:p>
                      <a:pPr algn="l">
                        <a:spcBef>
                          <a:spcPts val="600"/>
                        </a:spcBef>
                        <a:spcAft>
                          <a:spcPts val="0"/>
                        </a:spcAft>
                      </a:pPr>
                      <a:r>
                        <a:rPr lang="en-US" sz="900">
                          <a:latin typeface="Cambria"/>
                          <a:ea typeface="Times New Roman"/>
                        </a:rPr>
                        <a:t>Dump lines</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latin typeface="Cambria"/>
                          <a:ea typeface="Times New Roman"/>
                        </a:rPr>
                        <a:t>tbd</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a:latin typeface="Cambria"/>
                          <a:ea typeface="Times New Roman"/>
                        </a:rPr>
                        <a:t>tbd</a:t>
                      </a:r>
                      <a:endParaRPr lang="en-US" sz="110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en-US" sz="900" dirty="0" smtClean="0">
                          <a:latin typeface="Cambria"/>
                          <a:ea typeface="Times New Roman"/>
                        </a:rPr>
                        <a:t>&lt;8</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tabLst>
                          <a:tab pos="330200" algn="l"/>
                        </a:tabLst>
                      </a:pPr>
                      <a:r>
                        <a:rPr lang="en-US" sz="900" dirty="0" smtClean="0">
                          <a:latin typeface="Cambria"/>
                          <a:ea typeface="Times New Roman"/>
                        </a:rPr>
                        <a:t>48</a:t>
                      </a:r>
                      <a:endParaRPr lang="en-US" sz="11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en-US" sz="900" dirty="0">
                        <a:latin typeface="Cambria"/>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3" name="Group 15"/>
          <p:cNvGrpSpPr/>
          <p:nvPr/>
        </p:nvGrpSpPr>
        <p:grpSpPr>
          <a:xfrm>
            <a:off x="5744128" y="2613162"/>
            <a:ext cx="1708192" cy="3336118"/>
            <a:chOff x="5744128" y="2613162"/>
            <a:chExt cx="1708192" cy="3336118"/>
          </a:xfrm>
        </p:grpSpPr>
        <p:sp>
          <p:nvSpPr>
            <p:cNvPr id="9" name="Oval 8"/>
            <p:cNvSpPr/>
            <p:nvPr/>
          </p:nvSpPr>
          <p:spPr>
            <a:xfrm>
              <a:off x="5744128" y="5599241"/>
              <a:ext cx="648072" cy="304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0" name="Oval 9"/>
            <p:cNvSpPr/>
            <p:nvPr/>
          </p:nvSpPr>
          <p:spPr>
            <a:xfrm>
              <a:off x="6444208" y="5517232"/>
              <a:ext cx="936104"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1" name="Oval 10"/>
            <p:cNvSpPr/>
            <p:nvPr/>
          </p:nvSpPr>
          <p:spPr>
            <a:xfrm>
              <a:off x="5744128" y="3429000"/>
              <a:ext cx="64807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grpSp>
          <p:nvGrpSpPr>
            <p:cNvPr id="4" name="Group 11"/>
            <p:cNvGrpSpPr/>
            <p:nvPr/>
          </p:nvGrpSpPr>
          <p:grpSpPr>
            <a:xfrm>
              <a:off x="6372200" y="2613162"/>
              <a:ext cx="1080120" cy="1224136"/>
              <a:chOff x="6300192" y="2924944"/>
              <a:chExt cx="936104" cy="1080120"/>
            </a:xfrm>
          </p:grpSpPr>
          <p:sp>
            <p:nvSpPr>
              <p:cNvPr id="13" name="Oval 12"/>
              <p:cNvSpPr/>
              <p:nvPr/>
            </p:nvSpPr>
            <p:spPr>
              <a:xfrm>
                <a:off x="6300192" y="2924944"/>
                <a:ext cx="936104"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4" name="Oval 13"/>
              <p:cNvSpPr/>
              <p:nvPr/>
            </p:nvSpPr>
            <p:spPr>
              <a:xfrm>
                <a:off x="6300192" y="3573016"/>
                <a:ext cx="936104"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grpSp>
      </p:grpSp>
    </p:spTree>
    <p:extLst>
      <p:ext uri="{BB962C8B-B14F-4D97-AF65-F5344CB8AC3E}">
        <p14:creationId xmlns="" xmlns:p14="http://schemas.microsoft.com/office/powerpoint/2010/main" val="174061985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CDR - </a:t>
            </a:r>
            <a:r>
              <a:rPr lang="en-GB" sz="3600" i="1" dirty="0" smtClean="0"/>
              <a:t>Summary</a:t>
            </a:r>
            <a:endParaRPr lang="en-GB" sz="3600" i="1" dirty="0"/>
          </a:p>
        </p:txBody>
      </p:sp>
      <p:sp>
        <p:nvSpPr>
          <p:cNvPr id="4" name="TextBox 3"/>
          <p:cNvSpPr txBox="1"/>
          <p:nvPr/>
        </p:nvSpPr>
        <p:spPr>
          <a:xfrm>
            <a:off x="827584" y="1609630"/>
            <a:ext cx="7632848" cy="4339650"/>
          </a:xfrm>
          <a:prstGeom prst="rect">
            <a:avLst/>
          </a:prstGeom>
          <a:noFill/>
        </p:spPr>
        <p:txBody>
          <a:bodyPr wrap="square" rtlCol="0">
            <a:spAutoFit/>
          </a:bodyPr>
          <a:lstStyle/>
          <a:p>
            <a:pPr marL="285750" lvl="1" indent="-285750">
              <a:buClr>
                <a:schemeClr val="accent2"/>
              </a:buClr>
              <a:buFont typeface="Wingdings" pitchFamily="2" charset="2"/>
              <a:buChar char="§"/>
            </a:pPr>
            <a:r>
              <a:rPr lang="en-US" sz="2000" i="1" dirty="0" smtClean="0"/>
              <a:t>Ionization </a:t>
            </a:r>
            <a:r>
              <a:rPr lang="en-US" sz="2000" i="1" dirty="0"/>
              <a:t>Chambers fulfill necessary requirements for a machine protection </a:t>
            </a:r>
            <a:r>
              <a:rPr lang="en-US" sz="2000" i="1" dirty="0" smtClean="0"/>
              <a:t>system (except MB Damping Rings – where Cherenkov Radiators + PMT recommended, as baseline technology choice)</a:t>
            </a:r>
          </a:p>
          <a:p>
            <a:pPr marL="285750" lvl="1" indent="-285750">
              <a:buClr>
                <a:schemeClr val="accent2"/>
              </a:buClr>
              <a:buFont typeface="Wingdings" pitchFamily="2" charset="2"/>
              <a:buChar char="§"/>
            </a:pPr>
            <a:endParaRPr lang="en-US" sz="2000" i="1" dirty="0" smtClean="0"/>
          </a:p>
          <a:p>
            <a:pPr marL="285750" lvl="1" indent="-285750">
              <a:buClr>
                <a:schemeClr val="accent2"/>
              </a:buClr>
              <a:buFont typeface="Wingdings" pitchFamily="2" charset="2"/>
              <a:buChar char="§"/>
            </a:pPr>
            <a:r>
              <a:rPr lang="en-US" sz="2000" i="1" dirty="0" smtClean="0"/>
              <a:t>LHC Ionization Chamber + readout electronics</a:t>
            </a:r>
          </a:p>
          <a:p>
            <a:pPr marL="742950" lvl="2" indent="-285750">
              <a:buClr>
                <a:schemeClr val="accent2"/>
              </a:buClr>
              <a:buFont typeface="Wingdings" pitchFamily="2" charset="2"/>
              <a:buChar char="§"/>
            </a:pPr>
            <a:r>
              <a:rPr lang="en-US" sz="2000" i="1" dirty="0" smtClean="0"/>
              <a:t>Dynamic Range 10</a:t>
            </a:r>
            <a:r>
              <a:rPr lang="en-US" sz="2000" i="1" baseline="30000" dirty="0" smtClean="0"/>
              <a:t>5</a:t>
            </a:r>
            <a:r>
              <a:rPr lang="en-US" sz="2000" i="1" dirty="0" smtClean="0"/>
              <a:t> (10</a:t>
            </a:r>
            <a:r>
              <a:rPr lang="en-US" sz="2000" i="1" baseline="30000" dirty="0" smtClean="0"/>
              <a:t>6</a:t>
            </a:r>
            <a:r>
              <a:rPr lang="en-US" sz="2000" i="1" dirty="0" smtClean="0"/>
              <a:t> under investigation)</a:t>
            </a:r>
          </a:p>
          <a:p>
            <a:pPr marL="742950" lvl="2" indent="-285750">
              <a:buClr>
                <a:schemeClr val="accent2"/>
              </a:buClr>
              <a:buFont typeface="Wingdings" pitchFamily="2" charset="2"/>
              <a:buChar char="§"/>
            </a:pPr>
            <a:r>
              <a:rPr lang="en-US" sz="2000" i="1" dirty="0" smtClean="0"/>
              <a:t>Sensitivity 7e10</a:t>
            </a:r>
            <a:r>
              <a:rPr lang="en-US" sz="2000" i="1" baseline="30000" dirty="0" smtClean="0"/>
              <a:t>-9 </a:t>
            </a:r>
            <a:r>
              <a:rPr lang="en-US" sz="2000" i="1" dirty="0" err="1" smtClean="0"/>
              <a:t>Gy</a:t>
            </a:r>
            <a:r>
              <a:rPr lang="en-US" sz="2000" i="1" dirty="0" smtClean="0"/>
              <a:t>  </a:t>
            </a:r>
          </a:p>
          <a:p>
            <a:pPr marL="0" lvl="1">
              <a:buClr>
                <a:schemeClr val="accent2"/>
              </a:buClr>
            </a:pPr>
            <a:r>
              <a:rPr lang="en-US" sz="2000" i="1" dirty="0" smtClean="0"/>
              <a:t>The MB </a:t>
            </a:r>
            <a:r>
              <a:rPr lang="en-US" sz="2000" i="1" dirty="0" err="1" smtClean="0"/>
              <a:t>linac</a:t>
            </a:r>
            <a:r>
              <a:rPr lang="en-US" sz="2000" i="1" dirty="0" smtClean="0"/>
              <a:t> and DB decelerator could also be safely operated at a reduced dynamic range, should 10</a:t>
            </a:r>
            <a:r>
              <a:rPr lang="en-US" sz="2000" i="1" baseline="30000" dirty="0" smtClean="0"/>
              <a:t>6 </a:t>
            </a:r>
            <a:r>
              <a:rPr lang="en-US" sz="2000" i="1" dirty="0" smtClean="0"/>
              <a:t>turn out to be too challenging</a:t>
            </a:r>
          </a:p>
          <a:p>
            <a:pPr marL="0" lvl="1">
              <a:buClr>
                <a:schemeClr val="accent2"/>
              </a:buClr>
            </a:pPr>
            <a:endParaRPr lang="en-US" sz="2000" i="1" dirty="0"/>
          </a:p>
          <a:p>
            <a:pPr marL="285750" lvl="1" indent="-285750">
              <a:buClr>
                <a:schemeClr val="accent2"/>
              </a:buClr>
              <a:buFont typeface="Wingdings" pitchFamily="2" charset="2"/>
              <a:buChar char="§"/>
            </a:pPr>
            <a:r>
              <a:rPr lang="en-US" sz="2000" i="1" dirty="0" smtClean="0"/>
              <a:t>Large Number BLMs </a:t>
            </a:r>
            <a:r>
              <a:rPr lang="en-US" sz="2000" i="1" dirty="0"/>
              <a:t>Required – Cost Concern  </a:t>
            </a:r>
          </a:p>
          <a:p>
            <a:pPr marL="342900" lvl="1" indent="-342900">
              <a:buClr>
                <a:schemeClr val="accent2"/>
              </a:buClr>
            </a:pPr>
            <a:r>
              <a:rPr lang="en-US" sz="2000" i="1" dirty="0" smtClean="0">
                <a:sym typeface="Wingdings" pitchFamily="2" charset="2"/>
              </a:rPr>
              <a:t> </a:t>
            </a:r>
            <a:r>
              <a:rPr lang="en-US" sz="2000" i="1" dirty="0" smtClean="0"/>
              <a:t>Investigate </a:t>
            </a:r>
            <a:r>
              <a:rPr lang="en-US" sz="2000" b="1" i="1" dirty="0"/>
              <a:t>Alternative Technologies </a:t>
            </a:r>
            <a:r>
              <a:rPr lang="en-US" sz="2000" i="1" dirty="0"/>
              <a:t>for the Two Beam Modules in the post CDR </a:t>
            </a:r>
            <a:r>
              <a:rPr lang="en-US" sz="2000" i="1" dirty="0" smtClean="0"/>
              <a:t>phase</a:t>
            </a:r>
            <a:endParaRPr lang="en-US" sz="1600" i="1" dirty="0" smtClean="0"/>
          </a:p>
          <a:p>
            <a:endParaRPr lang="en-GB" sz="1600" i="1" dirty="0" smtClean="0"/>
          </a:p>
        </p:txBody>
      </p:sp>
      <p:sp>
        <p:nvSpPr>
          <p:cNvPr id="5" name="Date Placeholder 4"/>
          <p:cNvSpPr>
            <a:spLocks noGrp="1"/>
          </p:cNvSpPr>
          <p:nvPr>
            <p:ph type="dt" sz="half" idx="10"/>
          </p:nvPr>
        </p:nvSpPr>
        <p:spPr/>
        <p:txBody>
          <a:bodyPr/>
          <a:lstStyle/>
          <a:p>
            <a:fld id="{9CB13BD7-21DE-4D7B-B9E5-408BCB5F2F81}" type="datetime1">
              <a:rPr lang="en-US" smtClean="0"/>
              <a:pPr/>
              <a:t>11/22/2011</a:t>
            </a:fld>
            <a:endParaRPr lang="en-GB"/>
          </a:p>
        </p:txBody>
      </p:sp>
      <p:sp>
        <p:nvSpPr>
          <p:cNvPr id="6" name="Footer Placeholder 5"/>
          <p:cNvSpPr>
            <a:spLocks noGrp="1"/>
          </p:cNvSpPr>
          <p:nvPr>
            <p:ph type="ftr" sz="quarter" idx="11"/>
          </p:nvPr>
        </p:nvSpPr>
        <p:spPr/>
        <p:txBody>
          <a:bodyPr/>
          <a:lstStyle/>
          <a:p>
            <a:r>
              <a:rPr lang="fr-FR" smtClean="0"/>
              <a:t>Sophie Mallows MPWG</a:t>
            </a:r>
            <a:endParaRPr lang="en-GB" dirty="0"/>
          </a:p>
        </p:txBody>
      </p:sp>
      <p:sp>
        <p:nvSpPr>
          <p:cNvPr id="8" name="TextBox 7"/>
          <p:cNvSpPr txBox="1"/>
          <p:nvPr/>
        </p:nvSpPr>
        <p:spPr>
          <a:xfrm>
            <a:off x="822960" y="1463040"/>
            <a:ext cx="184666" cy="461665"/>
          </a:xfrm>
          <a:prstGeom prst="rect">
            <a:avLst/>
          </a:prstGeom>
          <a:noFill/>
        </p:spPr>
        <p:txBody>
          <a:bodyPr wrap="none" rtlCol="0">
            <a:spAutoFit/>
          </a:bodyPr>
          <a:lstStyle/>
          <a:p>
            <a:endParaRPr lang="en-US" sz="2400" dirty="0"/>
          </a:p>
        </p:txBody>
      </p:sp>
      <p:sp>
        <p:nvSpPr>
          <p:cNvPr id="9" name="Slide Number Placeholder 6"/>
          <p:cNvSpPr txBox="1">
            <a:spLocks/>
          </p:cNvSpPr>
          <p:nvPr/>
        </p:nvSpPr>
        <p:spPr>
          <a:xfrm>
            <a:off x="27432" y="1078992"/>
            <a:ext cx="533400" cy="244476"/>
          </a:xfrm>
          <a:prstGeom prst="rect">
            <a:avLst/>
          </a:prstGeom>
        </p:spPr>
        <p:txBody>
          <a:bodyPr>
            <a:noAutofit/>
          </a:bodyPr>
          <a:lstStyle>
            <a:defPPr>
              <a:defRPr lang="en-US"/>
            </a:defPPr>
            <a:lvl1pPr marL="0" algn="l" defTabSz="914400" rtl="0" eaLnBrk="1" latinLnBrk="0" hangingPunct="1">
              <a:defRPr sz="18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B2BB843-3AAF-459B-897F-BBDDEF8EC6EA}" type="slidenum">
              <a:rPr lang="en-GB" sz="1200" smtClean="0"/>
              <a:pPr/>
              <a:t>15</a:t>
            </a:fld>
            <a:endParaRPr lang="en-GB" sz="1200" dirty="0"/>
          </a:p>
        </p:txBody>
      </p:sp>
    </p:spTree>
    <p:extLst>
      <p:ext uri="{BB962C8B-B14F-4D97-AF65-F5344CB8AC3E}">
        <p14:creationId xmlns="" xmlns:p14="http://schemas.microsoft.com/office/powerpoint/2010/main" val="3162560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28600"/>
            <a:ext cx="8229600" cy="1143000"/>
          </a:xfrm>
        </p:spPr>
        <p:txBody>
          <a:bodyPr>
            <a:normAutofit/>
          </a:bodyPr>
          <a:lstStyle/>
          <a:p>
            <a:r>
              <a:rPr lang="en-US" i="1" dirty="0" smtClean="0"/>
              <a:t> Cherenkov Fibers</a:t>
            </a:r>
            <a:endParaRPr lang="en-US" i="1" dirty="0"/>
          </a:p>
        </p:txBody>
      </p:sp>
      <p:sp>
        <p:nvSpPr>
          <p:cNvPr id="4" name="TextBox 3"/>
          <p:cNvSpPr txBox="1"/>
          <p:nvPr/>
        </p:nvSpPr>
        <p:spPr>
          <a:xfrm>
            <a:off x="304800" y="1816105"/>
            <a:ext cx="4939084" cy="2385268"/>
          </a:xfrm>
          <a:prstGeom prst="rect">
            <a:avLst/>
          </a:prstGeom>
          <a:noFill/>
        </p:spPr>
        <p:txBody>
          <a:bodyPr wrap="square" rtlCol="0">
            <a:spAutoFit/>
          </a:bodyPr>
          <a:lstStyle/>
          <a:p>
            <a:r>
              <a:rPr lang="en-US" i="1" dirty="0" smtClean="0">
                <a:solidFill>
                  <a:schemeClr val="accent1"/>
                </a:solidFill>
              </a:rPr>
              <a:t>Cherenkov Radiation</a:t>
            </a:r>
          </a:p>
          <a:p>
            <a:endParaRPr lang="en-US" sz="500" dirty="0" smtClean="0">
              <a:solidFill>
                <a:srgbClr val="66FFFF"/>
              </a:solidFill>
            </a:endParaRPr>
          </a:p>
          <a:p>
            <a:pPr lvl="1">
              <a:buClr>
                <a:schemeClr val="accent2"/>
              </a:buClr>
              <a:buFont typeface="Wingdings" pitchFamily="2" charset="2"/>
              <a:buChar char="§"/>
            </a:pPr>
            <a:r>
              <a:rPr lang="en-US" dirty="0" smtClean="0">
                <a:solidFill>
                  <a:srgbClr val="002060"/>
                </a:solidFill>
              </a:rPr>
              <a:t> When a charged </a:t>
            </a:r>
            <a:r>
              <a:rPr lang="en-US" dirty="0">
                <a:solidFill>
                  <a:srgbClr val="002060"/>
                </a:solidFill>
              </a:rPr>
              <a:t>p</a:t>
            </a:r>
            <a:r>
              <a:rPr lang="en-US" dirty="0" smtClean="0">
                <a:solidFill>
                  <a:srgbClr val="002060"/>
                </a:solidFill>
              </a:rPr>
              <a:t>article enters the fiber with v&gt;c it produces photons along Cherenkov </a:t>
            </a:r>
            <a:r>
              <a:rPr lang="en-US" dirty="0">
                <a:solidFill>
                  <a:srgbClr val="002060"/>
                </a:solidFill>
              </a:rPr>
              <a:t>c</a:t>
            </a:r>
            <a:r>
              <a:rPr lang="en-US" dirty="0" smtClean="0">
                <a:solidFill>
                  <a:srgbClr val="002060"/>
                </a:solidFill>
              </a:rPr>
              <a:t>one of opening angle </a:t>
            </a:r>
          </a:p>
          <a:p>
            <a:pPr lvl="1">
              <a:buClr>
                <a:srgbClr val="770D29"/>
              </a:buClr>
              <a:buFont typeface="Wingdings" pitchFamily="2" charset="2"/>
              <a:buChar char="§"/>
            </a:pPr>
            <a:endParaRPr lang="en-US" dirty="0" smtClean="0">
              <a:solidFill>
                <a:srgbClr val="002060"/>
              </a:solidFill>
            </a:endParaRPr>
          </a:p>
          <a:p>
            <a:pPr lvl="1">
              <a:buClr>
                <a:srgbClr val="770D29"/>
              </a:buClr>
              <a:buFont typeface="Wingdings" pitchFamily="2" charset="2"/>
              <a:buChar char="§"/>
            </a:pPr>
            <a:endParaRPr lang="en-US" dirty="0" smtClean="0">
              <a:solidFill>
                <a:srgbClr val="002060"/>
              </a:solidFill>
            </a:endParaRPr>
          </a:p>
          <a:p>
            <a:pPr>
              <a:buFontTx/>
              <a:buChar char="-"/>
            </a:pPr>
            <a:endParaRPr lang="en-US" dirty="0" smtClean="0">
              <a:solidFill>
                <a:srgbClr val="66FFFF"/>
              </a:solidFill>
            </a:endParaRPr>
          </a:p>
          <a:p>
            <a:pPr>
              <a:buFontTx/>
              <a:buChar char="-"/>
            </a:pPr>
            <a:endParaRPr lang="en-US" dirty="0">
              <a:solidFill>
                <a:srgbClr val="66FFFF"/>
              </a:solidFill>
            </a:endParaRPr>
          </a:p>
        </p:txBody>
      </p:sp>
      <p:graphicFrame>
        <p:nvGraphicFramePr>
          <p:cNvPr id="6146" name="Object 3"/>
          <p:cNvGraphicFramePr>
            <a:graphicFrameLocks noChangeAspect="1"/>
          </p:cNvGraphicFramePr>
          <p:nvPr>
            <p:extLst>
              <p:ext uri="{D42A27DB-BD31-4B8C-83A1-F6EECF244321}">
                <p14:modId xmlns="" xmlns:p14="http://schemas.microsoft.com/office/powerpoint/2010/main" val="1525756334"/>
              </p:ext>
            </p:extLst>
          </p:nvPr>
        </p:nvGraphicFramePr>
        <p:xfrm>
          <a:off x="3347864" y="2924944"/>
          <a:ext cx="988194" cy="519113"/>
        </p:xfrm>
        <a:graphic>
          <a:graphicData uri="http://schemas.openxmlformats.org/presentationml/2006/ole">
            <p:oleObj spid="_x0000_s22530" name="Equation" r:id="rId3" imgW="761760" imgH="419040" progId="Equation.3">
              <p:embed/>
            </p:oleObj>
          </a:graphicData>
        </a:graphic>
      </p:graphicFrame>
      <p:sp>
        <p:nvSpPr>
          <p:cNvPr id="6" name="TextBox 5"/>
          <p:cNvSpPr txBox="1"/>
          <p:nvPr/>
        </p:nvSpPr>
        <p:spPr>
          <a:xfrm>
            <a:off x="360039" y="3353960"/>
            <a:ext cx="5868145" cy="4047262"/>
          </a:xfrm>
          <a:prstGeom prst="rect">
            <a:avLst/>
          </a:prstGeom>
          <a:noFill/>
        </p:spPr>
        <p:txBody>
          <a:bodyPr wrap="square" rtlCol="0">
            <a:spAutoFit/>
          </a:bodyPr>
          <a:lstStyle/>
          <a:p>
            <a:r>
              <a:rPr lang="en-US" i="1" dirty="0" smtClean="0">
                <a:solidFill>
                  <a:schemeClr val="accent1"/>
                </a:solidFill>
              </a:rPr>
              <a:t>Need to Consider Both:</a:t>
            </a:r>
          </a:p>
          <a:p>
            <a:endParaRPr lang="en-US" sz="500" dirty="0" smtClean="0">
              <a:solidFill>
                <a:srgbClr val="800000"/>
              </a:solidFill>
            </a:endParaRPr>
          </a:p>
          <a:p>
            <a:pPr lvl="1">
              <a:buClr>
                <a:schemeClr val="accent2"/>
              </a:buClr>
              <a:buFont typeface="Wingdings" pitchFamily="2" charset="2"/>
              <a:buChar char="§"/>
            </a:pPr>
            <a:r>
              <a:rPr lang="en-US" dirty="0" smtClean="0">
                <a:solidFill>
                  <a:srgbClr val="002060"/>
                </a:solidFill>
              </a:rPr>
              <a:t> The </a:t>
            </a:r>
            <a:r>
              <a:rPr lang="en-US" b="1" dirty="0" smtClean="0">
                <a:solidFill>
                  <a:srgbClr val="190E5B"/>
                </a:solidFill>
              </a:rPr>
              <a:t>Number of Photons generated </a:t>
            </a:r>
            <a:r>
              <a:rPr lang="en-US" dirty="0" smtClean="0">
                <a:solidFill>
                  <a:srgbClr val="002060"/>
                </a:solidFill>
              </a:rPr>
              <a:t>in fiber by charged particle</a:t>
            </a:r>
          </a:p>
          <a:p>
            <a:pPr lvl="1">
              <a:buClr>
                <a:schemeClr val="accent2"/>
              </a:buClr>
            </a:pPr>
            <a:endParaRPr lang="en-US" dirty="0" smtClean="0">
              <a:solidFill>
                <a:srgbClr val="002060"/>
              </a:solidFill>
            </a:endParaRPr>
          </a:p>
          <a:p>
            <a:pPr lvl="1">
              <a:buClr>
                <a:schemeClr val="accent2"/>
              </a:buClr>
            </a:pPr>
            <a:endParaRPr lang="en-US" dirty="0" smtClean="0">
              <a:solidFill>
                <a:srgbClr val="002060"/>
              </a:solidFill>
            </a:endParaRPr>
          </a:p>
          <a:p>
            <a:pPr lvl="1">
              <a:buClr>
                <a:schemeClr val="accent2"/>
              </a:buClr>
              <a:buFont typeface="Wingdings" pitchFamily="2" charset="2"/>
              <a:buChar char="§"/>
            </a:pPr>
            <a:r>
              <a:rPr lang="en-US" dirty="0" smtClean="0">
                <a:solidFill>
                  <a:srgbClr val="002060"/>
                </a:solidFill>
              </a:rPr>
              <a:t> The </a:t>
            </a:r>
            <a:r>
              <a:rPr lang="en-US" b="1" dirty="0" smtClean="0">
                <a:solidFill>
                  <a:srgbClr val="190E5B"/>
                </a:solidFill>
              </a:rPr>
              <a:t>Proportion of photons transmitted, </a:t>
            </a:r>
            <a:r>
              <a:rPr lang="en-US" dirty="0" smtClean="0">
                <a:solidFill>
                  <a:srgbClr val="002060"/>
                </a:solidFill>
              </a:rPr>
              <a:t>Cerenkov Efficiency</a:t>
            </a:r>
          </a:p>
          <a:p>
            <a:pPr lvl="1">
              <a:buClr>
                <a:srgbClr val="770D29"/>
              </a:buClr>
            </a:pPr>
            <a:endParaRPr lang="en-US" dirty="0" smtClean="0">
              <a:solidFill>
                <a:srgbClr val="0070C0"/>
              </a:solidFill>
            </a:endParaRPr>
          </a:p>
          <a:p>
            <a:pPr lvl="1">
              <a:buClr>
                <a:srgbClr val="770D29"/>
              </a:buClr>
            </a:pPr>
            <a:endParaRPr lang="en-US" dirty="0" smtClean="0">
              <a:solidFill>
                <a:srgbClr val="002060"/>
              </a:solidFill>
            </a:endParaRPr>
          </a:p>
          <a:p>
            <a:pPr lvl="1">
              <a:buClr>
                <a:srgbClr val="770D29"/>
              </a:buClr>
            </a:pPr>
            <a:endParaRPr lang="en-US" dirty="0" smtClean="0">
              <a:solidFill>
                <a:srgbClr val="002060"/>
              </a:solidFill>
            </a:endParaRPr>
          </a:p>
          <a:p>
            <a:pPr lvl="1">
              <a:buClr>
                <a:srgbClr val="770D29"/>
              </a:buClr>
              <a:buFont typeface="Wingdings" pitchFamily="2" charset="2"/>
              <a:buChar char="§"/>
            </a:pPr>
            <a:endParaRPr lang="en-US" dirty="0" smtClean="0">
              <a:solidFill>
                <a:srgbClr val="002060"/>
              </a:solidFill>
            </a:endParaRPr>
          </a:p>
          <a:p>
            <a:pPr lvl="1">
              <a:buClr>
                <a:srgbClr val="770D29"/>
              </a:buClr>
              <a:buFont typeface="Wingdings" pitchFamily="2" charset="2"/>
              <a:buChar char="§"/>
            </a:pPr>
            <a:endParaRPr lang="en-US" dirty="0" smtClean="0">
              <a:solidFill>
                <a:srgbClr val="002060"/>
              </a:solidFill>
            </a:endParaRPr>
          </a:p>
          <a:p>
            <a:pPr>
              <a:buFontTx/>
              <a:buChar char="-"/>
            </a:pPr>
            <a:endParaRPr lang="en-US" dirty="0" smtClean="0">
              <a:solidFill>
                <a:srgbClr val="66FFFF"/>
              </a:solidFill>
            </a:endParaRPr>
          </a:p>
          <a:p>
            <a:pPr>
              <a:buFontTx/>
              <a:buChar char="-"/>
            </a:pPr>
            <a:endParaRPr lang="en-US" dirty="0">
              <a:solidFill>
                <a:srgbClr val="66FFFF"/>
              </a:solidFill>
            </a:endParaRPr>
          </a:p>
        </p:txBody>
      </p:sp>
      <p:sp>
        <p:nvSpPr>
          <p:cNvPr id="13" name="TextBox 12"/>
          <p:cNvSpPr txBox="1"/>
          <p:nvPr/>
        </p:nvSpPr>
        <p:spPr>
          <a:xfrm>
            <a:off x="0" y="1556792"/>
            <a:ext cx="8208912" cy="369332"/>
          </a:xfrm>
          <a:prstGeom prst="rect">
            <a:avLst/>
          </a:prstGeom>
          <a:noFill/>
        </p:spPr>
        <p:txBody>
          <a:bodyPr wrap="square" rtlCol="0">
            <a:spAutoFit/>
          </a:bodyPr>
          <a:lstStyle/>
          <a:p>
            <a:r>
              <a:rPr lang="en-US" b="1" dirty="0" smtClean="0"/>
              <a:t>Cherenkov Signal in an Optical Fiber </a:t>
            </a:r>
            <a:endParaRPr lang="en-US" i="1" dirty="0"/>
          </a:p>
        </p:txBody>
      </p:sp>
      <p:graphicFrame>
        <p:nvGraphicFramePr>
          <p:cNvPr id="6148" name="Object 75"/>
          <p:cNvGraphicFramePr>
            <a:graphicFrameLocks noChangeAspect="1"/>
          </p:cNvGraphicFramePr>
          <p:nvPr>
            <p:extLst>
              <p:ext uri="{D42A27DB-BD31-4B8C-83A1-F6EECF244321}">
                <p14:modId xmlns="" xmlns:p14="http://schemas.microsoft.com/office/powerpoint/2010/main" val="1173749627"/>
              </p:ext>
            </p:extLst>
          </p:nvPr>
        </p:nvGraphicFramePr>
        <p:xfrm>
          <a:off x="2197051" y="4244132"/>
          <a:ext cx="1366837" cy="481012"/>
        </p:xfrm>
        <a:graphic>
          <a:graphicData uri="http://schemas.openxmlformats.org/presentationml/2006/ole">
            <p:oleObj spid="_x0000_s22531" name="Equation" r:id="rId4" imgW="1447387" imgH="431570" progId="Equation.3">
              <p:embed/>
            </p:oleObj>
          </a:graphicData>
        </a:graphic>
      </p:graphicFrame>
      <p:graphicFrame>
        <p:nvGraphicFramePr>
          <p:cNvPr id="6149" name="Object 4"/>
          <p:cNvGraphicFramePr>
            <a:graphicFrameLocks noChangeAspect="1"/>
          </p:cNvGraphicFramePr>
          <p:nvPr>
            <p:extLst>
              <p:ext uri="{D42A27DB-BD31-4B8C-83A1-F6EECF244321}">
                <p14:modId xmlns="" xmlns:p14="http://schemas.microsoft.com/office/powerpoint/2010/main" val="4188942620"/>
              </p:ext>
            </p:extLst>
          </p:nvPr>
        </p:nvGraphicFramePr>
        <p:xfrm>
          <a:off x="1865958" y="5373216"/>
          <a:ext cx="1985962" cy="706438"/>
        </p:xfrm>
        <a:graphic>
          <a:graphicData uri="http://schemas.openxmlformats.org/presentationml/2006/ole">
            <p:oleObj spid="_x0000_s22532" name="Equation" r:id="rId5" imgW="1965600" imgH="530280" progId="Equation.3">
              <p:embed/>
            </p:oleObj>
          </a:graphicData>
        </a:graphic>
      </p:graphicFrame>
      <p:sp>
        <p:nvSpPr>
          <p:cNvPr id="15" name="Date Placeholder 14"/>
          <p:cNvSpPr>
            <a:spLocks noGrp="1"/>
          </p:cNvSpPr>
          <p:nvPr>
            <p:ph type="dt" sz="half" idx="10"/>
          </p:nvPr>
        </p:nvSpPr>
        <p:spPr/>
        <p:txBody>
          <a:bodyPr/>
          <a:lstStyle/>
          <a:p>
            <a:fld id="{3424283D-0754-4E4C-816B-03E7C2147DC8}" type="datetime1">
              <a:rPr lang="en-US" smtClean="0"/>
              <a:pPr/>
              <a:t>11/22/2011</a:t>
            </a:fld>
            <a:endParaRPr lang="en-GB" dirty="0"/>
          </a:p>
        </p:txBody>
      </p:sp>
      <p:sp>
        <p:nvSpPr>
          <p:cNvPr id="17" name="Footer Placeholder 16"/>
          <p:cNvSpPr>
            <a:spLocks noGrp="1"/>
          </p:cNvSpPr>
          <p:nvPr>
            <p:ph type="ftr" sz="quarter" idx="11"/>
          </p:nvPr>
        </p:nvSpPr>
        <p:spPr/>
        <p:txBody>
          <a:bodyPr/>
          <a:lstStyle/>
          <a:p>
            <a:r>
              <a:rPr lang="fr-FR" smtClean="0"/>
              <a:t>Sophie Mallows MPWG</a:t>
            </a:r>
            <a:endParaRPr lang="en-GB" dirty="0"/>
          </a:p>
        </p:txBody>
      </p:sp>
      <p:graphicFrame>
        <p:nvGraphicFramePr>
          <p:cNvPr id="19" name="Object 18"/>
          <p:cNvGraphicFramePr>
            <a:graphicFrameLocks noChangeAspect="1"/>
          </p:cNvGraphicFramePr>
          <p:nvPr>
            <p:extLst>
              <p:ext uri="{D42A27DB-BD31-4B8C-83A1-F6EECF244321}">
                <p14:modId xmlns="" xmlns:p14="http://schemas.microsoft.com/office/powerpoint/2010/main" val="1608295709"/>
              </p:ext>
            </p:extLst>
          </p:nvPr>
        </p:nvGraphicFramePr>
        <p:xfrm>
          <a:off x="6732240" y="5567363"/>
          <a:ext cx="1468785" cy="347662"/>
        </p:xfrm>
        <a:graphic>
          <a:graphicData uri="http://schemas.openxmlformats.org/presentationml/2006/ole">
            <p:oleObj spid="_x0000_s22533" name="Equation" r:id="rId6" imgW="1231560" imgH="304560" progId="Equation.3">
              <p:embed/>
            </p:oleObj>
          </a:graphicData>
        </a:graphic>
      </p:graphicFrame>
      <p:sp>
        <p:nvSpPr>
          <p:cNvPr id="21" name="TextBox 20"/>
          <p:cNvSpPr txBox="1"/>
          <p:nvPr/>
        </p:nvSpPr>
        <p:spPr>
          <a:xfrm>
            <a:off x="8423920" y="2852936"/>
            <a:ext cx="1440160" cy="338554"/>
          </a:xfrm>
          <a:prstGeom prst="rect">
            <a:avLst/>
          </a:prstGeom>
          <a:noFill/>
        </p:spPr>
        <p:txBody>
          <a:bodyPr wrap="square" rtlCol="0">
            <a:spAutoFit/>
          </a:bodyPr>
          <a:lstStyle/>
          <a:p>
            <a:r>
              <a:rPr lang="en-GB" sz="1600" dirty="0" smtClean="0">
                <a:solidFill>
                  <a:schemeClr val="bg1"/>
                </a:solidFill>
              </a:rPr>
              <a:t>e-</a:t>
            </a:r>
            <a:endParaRPr lang="en-GB" sz="1600" dirty="0">
              <a:solidFill>
                <a:schemeClr val="bg1"/>
              </a:solidFill>
            </a:endParaRPr>
          </a:p>
        </p:txBody>
      </p:sp>
      <p:grpSp>
        <p:nvGrpSpPr>
          <p:cNvPr id="3" name="Group 38"/>
          <p:cNvGrpSpPr/>
          <p:nvPr/>
        </p:nvGrpSpPr>
        <p:grpSpPr>
          <a:xfrm>
            <a:off x="5868144" y="2492896"/>
            <a:ext cx="2772816" cy="2119573"/>
            <a:chOff x="6228184" y="1556792"/>
            <a:chExt cx="2772816" cy="2119573"/>
          </a:xfrm>
        </p:grpSpPr>
        <p:pic>
          <p:nvPicPr>
            <p:cNvPr id="20" name="Picture 14" descr="Cerenkov_Fiber"/>
            <p:cNvPicPr>
              <a:picLocks noChangeAspect="1" noChangeArrowheads="1"/>
            </p:cNvPicPr>
            <p:nvPr/>
          </p:nvPicPr>
          <p:blipFill>
            <a:blip r:embed="rId7" cstate="print"/>
            <a:srcRect b="4710"/>
            <a:stretch>
              <a:fillRect/>
            </a:stretch>
          </p:blipFill>
          <p:spPr bwMode="auto">
            <a:xfrm>
              <a:off x="6228184" y="1556792"/>
              <a:ext cx="2772816" cy="2119573"/>
            </a:xfrm>
            <a:prstGeom prst="rect">
              <a:avLst/>
            </a:prstGeom>
            <a:noFill/>
            <a:ln w="12700">
              <a:solidFill>
                <a:schemeClr val="tx1">
                  <a:lumMod val="50000"/>
                  <a:lumOff val="50000"/>
                </a:schemeClr>
              </a:solidFill>
              <a:miter lim="800000"/>
              <a:headEnd/>
              <a:tailEnd/>
            </a:ln>
          </p:spPr>
        </p:pic>
        <p:sp>
          <p:nvSpPr>
            <p:cNvPr id="23" name="TextBox 22"/>
            <p:cNvSpPr txBox="1"/>
            <p:nvPr/>
          </p:nvSpPr>
          <p:spPr>
            <a:xfrm>
              <a:off x="7236296" y="3140968"/>
              <a:ext cx="1440160" cy="369332"/>
            </a:xfrm>
            <a:prstGeom prst="rect">
              <a:avLst/>
            </a:prstGeom>
            <a:noFill/>
          </p:spPr>
          <p:txBody>
            <a:bodyPr wrap="square" rtlCol="0">
              <a:spAutoFit/>
            </a:bodyPr>
            <a:lstStyle/>
            <a:p>
              <a:endParaRPr lang="en-GB" dirty="0">
                <a:solidFill>
                  <a:schemeClr val="bg1"/>
                </a:solidFill>
              </a:endParaRPr>
            </a:p>
          </p:txBody>
        </p:sp>
        <p:sp>
          <p:nvSpPr>
            <p:cNvPr id="24" name="TextBox 23"/>
            <p:cNvSpPr txBox="1"/>
            <p:nvPr/>
          </p:nvSpPr>
          <p:spPr>
            <a:xfrm>
              <a:off x="8073788" y="2771636"/>
              <a:ext cx="386644" cy="369332"/>
            </a:xfrm>
            <a:prstGeom prst="rect">
              <a:avLst/>
            </a:prstGeom>
            <a:noFill/>
          </p:spPr>
          <p:txBody>
            <a:bodyPr wrap="none" rtlCol="0">
              <a:spAutoFit/>
            </a:bodyPr>
            <a:lstStyle/>
            <a:p>
              <a:r>
                <a:rPr lang="el-GR" i="1" dirty="0" smtClean="0">
                  <a:solidFill>
                    <a:schemeClr val="bg1"/>
                  </a:solidFill>
                  <a:latin typeface="Times New Roman"/>
                  <a:cs typeface="Times New Roman"/>
                </a:rPr>
                <a:t>φ</a:t>
              </a:r>
              <a:r>
                <a:rPr lang="en-US" i="1" baseline="-25000" dirty="0" smtClean="0">
                  <a:solidFill>
                    <a:schemeClr val="bg1"/>
                  </a:solidFill>
                  <a:latin typeface="Times New Roman"/>
                  <a:cs typeface="Times New Roman"/>
                </a:rPr>
                <a:t>e</a:t>
              </a:r>
              <a:endParaRPr lang="en-GB" i="1" dirty="0">
                <a:solidFill>
                  <a:schemeClr val="bg1"/>
                </a:solidFill>
              </a:endParaRPr>
            </a:p>
          </p:txBody>
        </p:sp>
        <p:sp>
          <p:nvSpPr>
            <p:cNvPr id="25" name="TextBox 24"/>
            <p:cNvSpPr txBox="1"/>
            <p:nvPr/>
          </p:nvSpPr>
          <p:spPr>
            <a:xfrm>
              <a:off x="6228184" y="2348880"/>
              <a:ext cx="1152128" cy="307777"/>
            </a:xfrm>
            <a:prstGeom prst="rect">
              <a:avLst/>
            </a:prstGeom>
            <a:noFill/>
          </p:spPr>
          <p:txBody>
            <a:bodyPr wrap="square" rtlCol="0">
              <a:spAutoFit/>
            </a:bodyPr>
            <a:lstStyle/>
            <a:p>
              <a:r>
                <a:rPr lang="en-GB" sz="1400" dirty="0" err="1" smtClean="0">
                  <a:solidFill>
                    <a:schemeClr val="bg1"/>
                  </a:solidFill>
                </a:rPr>
                <a:t>Fiber</a:t>
              </a:r>
              <a:r>
                <a:rPr lang="en-GB" sz="1400" dirty="0" smtClean="0">
                  <a:solidFill>
                    <a:schemeClr val="bg1"/>
                  </a:solidFill>
                </a:rPr>
                <a:t> Core</a:t>
              </a:r>
              <a:endParaRPr lang="en-GB" sz="1400" dirty="0">
                <a:solidFill>
                  <a:schemeClr val="bg1"/>
                </a:solidFill>
              </a:endParaRPr>
            </a:p>
          </p:txBody>
        </p:sp>
        <p:sp>
          <p:nvSpPr>
            <p:cNvPr id="26" name="TextBox 25"/>
            <p:cNvSpPr txBox="1"/>
            <p:nvPr/>
          </p:nvSpPr>
          <p:spPr>
            <a:xfrm>
              <a:off x="7524328" y="1556792"/>
              <a:ext cx="1440160" cy="307777"/>
            </a:xfrm>
            <a:prstGeom prst="rect">
              <a:avLst/>
            </a:prstGeom>
            <a:noFill/>
          </p:spPr>
          <p:txBody>
            <a:bodyPr wrap="square" rtlCol="0">
              <a:spAutoFit/>
            </a:bodyPr>
            <a:lstStyle/>
            <a:p>
              <a:r>
                <a:rPr lang="en-GB" sz="1400" dirty="0" err="1" smtClean="0">
                  <a:solidFill>
                    <a:schemeClr val="bg1"/>
                  </a:solidFill>
                </a:rPr>
                <a:t>Fiber</a:t>
              </a:r>
              <a:r>
                <a:rPr lang="en-GB" sz="1400" dirty="0" smtClean="0">
                  <a:solidFill>
                    <a:schemeClr val="bg1"/>
                  </a:solidFill>
                </a:rPr>
                <a:t> Cladding</a:t>
              </a:r>
              <a:endParaRPr lang="en-GB" sz="1400" dirty="0">
                <a:solidFill>
                  <a:schemeClr val="bg1"/>
                </a:solidFill>
              </a:endParaRPr>
            </a:p>
          </p:txBody>
        </p:sp>
        <p:sp>
          <p:nvSpPr>
            <p:cNvPr id="27" name="Text Box 18"/>
            <p:cNvSpPr txBox="1">
              <a:spLocks noChangeArrowheads="1"/>
            </p:cNvSpPr>
            <p:nvPr/>
          </p:nvSpPr>
          <p:spPr bwMode="auto">
            <a:xfrm>
              <a:off x="6948264" y="1988840"/>
              <a:ext cx="624092" cy="338554"/>
            </a:xfrm>
            <a:prstGeom prst="rect">
              <a:avLst/>
            </a:prstGeom>
            <a:noFill/>
            <a:ln w="28575">
              <a:noFill/>
              <a:miter lim="800000"/>
              <a:headEnd/>
              <a:tailEnd/>
            </a:ln>
          </p:spPr>
          <p:txBody>
            <a:bodyPr>
              <a:spAutoFit/>
            </a:bodyPr>
            <a:lstStyle/>
            <a:p>
              <a:pPr>
                <a:spcBef>
                  <a:spcPct val="50000"/>
                </a:spcBef>
              </a:pPr>
              <a:r>
                <a:rPr lang="en-US" sz="1600" b="1" dirty="0">
                  <a:solidFill>
                    <a:schemeClr val="bg1"/>
                  </a:solidFill>
                </a:rPr>
                <a:t> </a:t>
              </a:r>
              <a:r>
                <a:rPr lang="en-US" sz="1600" b="1" i="1" dirty="0">
                  <a:solidFill>
                    <a:schemeClr val="bg1"/>
                  </a:solidFill>
                </a:rPr>
                <a:t> </a:t>
              </a:r>
              <a:r>
                <a:rPr lang="el-GR" sz="1600" b="1" i="1" dirty="0">
                  <a:solidFill>
                    <a:schemeClr val="bg1"/>
                  </a:solidFill>
                  <a:cs typeface="Arial" charset="0"/>
                </a:rPr>
                <a:t>θ</a:t>
              </a:r>
              <a:r>
                <a:rPr lang="en-US" sz="1600" b="1" i="1" baseline="-25000" dirty="0">
                  <a:solidFill>
                    <a:schemeClr val="bg1"/>
                  </a:solidFill>
                  <a:cs typeface="Arial" charset="0"/>
                </a:rPr>
                <a:t>C</a:t>
              </a:r>
              <a:r>
                <a:rPr lang="en-US" sz="1600" b="1" i="1" dirty="0">
                  <a:solidFill>
                    <a:schemeClr val="bg1"/>
                  </a:solidFill>
                </a:rPr>
                <a:t> </a:t>
              </a:r>
            </a:p>
          </p:txBody>
        </p:sp>
        <p:cxnSp>
          <p:nvCxnSpPr>
            <p:cNvPr id="29" name="Straight Arrow Connector 28"/>
            <p:cNvCxnSpPr/>
            <p:nvPr/>
          </p:nvCxnSpPr>
          <p:spPr>
            <a:xfrm>
              <a:off x="8172400" y="1844824"/>
              <a:ext cx="0" cy="216024"/>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6732240" y="2636912"/>
              <a:ext cx="360040" cy="216024"/>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
        <p:nvSpPr>
          <p:cNvPr id="28" name="Rectangle 27"/>
          <p:cNvSpPr/>
          <p:nvPr/>
        </p:nvSpPr>
        <p:spPr>
          <a:xfrm>
            <a:off x="6588224" y="4797152"/>
            <a:ext cx="2088232" cy="861774"/>
          </a:xfrm>
          <a:prstGeom prst="rect">
            <a:avLst/>
          </a:prstGeom>
        </p:spPr>
        <p:txBody>
          <a:bodyPr wrap="square">
            <a:spAutoFit/>
          </a:bodyPr>
          <a:lstStyle/>
          <a:p>
            <a:endParaRPr lang="en-US" i="1" dirty="0" smtClean="0">
              <a:latin typeface="Calibri"/>
              <a:cs typeface="Calibri"/>
            </a:endParaRPr>
          </a:p>
          <a:p>
            <a:r>
              <a:rPr lang="en-US" sz="1600" i="1" dirty="0" smtClean="0">
                <a:latin typeface="Calibri"/>
                <a:cs typeface="Calibri"/>
              </a:rPr>
              <a:t>NA is the ‘numerical aperture’ of the fiber</a:t>
            </a:r>
            <a:endParaRPr lang="en-US" sz="1600" dirty="0" smtClean="0">
              <a:solidFill>
                <a:srgbClr val="00206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i="1" dirty="0" smtClean="0"/>
              <a:t>Cherenkov </a:t>
            </a:r>
            <a:r>
              <a:rPr lang="en-GB" i="1" dirty="0" err="1" smtClean="0"/>
              <a:t>Fibers</a:t>
            </a:r>
            <a:r>
              <a:rPr lang="en-GB" i="1" dirty="0" smtClean="0"/>
              <a:t> </a:t>
            </a:r>
            <a:endParaRPr lang="en-GB" i="1" dirty="0"/>
          </a:p>
        </p:txBody>
      </p:sp>
      <p:sp>
        <p:nvSpPr>
          <p:cNvPr id="5" name="Date Placeholder 4"/>
          <p:cNvSpPr>
            <a:spLocks noGrp="1"/>
          </p:cNvSpPr>
          <p:nvPr>
            <p:ph type="dt" sz="half" idx="10"/>
          </p:nvPr>
        </p:nvSpPr>
        <p:spPr/>
        <p:txBody>
          <a:bodyPr/>
          <a:lstStyle/>
          <a:p>
            <a:fld id="{63E8D43B-5436-42AF-8869-60664A7C1922}" type="datetime1">
              <a:rPr lang="en-US" smtClean="0"/>
              <a:pPr/>
              <a:t>11/22/2011</a:t>
            </a:fld>
            <a:endParaRPr lang="en-GB"/>
          </a:p>
        </p:txBody>
      </p:sp>
      <p:sp>
        <p:nvSpPr>
          <p:cNvPr id="6" name="Footer Placeholder 5"/>
          <p:cNvSpPr>
            <a:spLocks noGrp="1"/>
          </p:cNvSpPr>
          <p:nvPr>
            <p:ph type="ftr" sz="quarter" idx="11"/>
          </p:nvPr>
        </p:nvSpPr>
        <p:spPr/>
        <p:txBody>
          <a:bodyPr/>
          <a:lstStyle/>
          <a:p>
            <a:r>
              <a:rPr lang="fr-FR" smtClean="0"/>
              <a:t>Sophie Mallows MPWG</a:t>
            </a:r>
            <a:endParaRPr lang="en-GB" dirty="0"/>
          </a:p>
        </p:txBody>
      </p:sp>
      <p:pic>
        <p:nvPicPr>
          <p:cNvPr id="9" name="Picture 4"/>
          <p:cNvPicPr>
            <a:picLocks noChangeAspect="1" noChangeArrowheads="1"/>
          </p:cNvPicPr>
          <p:nvPr/>
        </p:nvPicPr>
        <p:blipFill>
          <a:blip r:embed="rId3" cstate="print"/>
          <a:srcRect/>
          <a:stretch>
            <a:fillRect/>
          </a:stretch>
        </p:blipFill>
        <p:spPr bwMode="auto">
          <a:xfrm>
            <a:off x="1043608" y="2132856"/>
            <a:ext cx="3816424" cy="2782544"/>
          </a:xfrm>
          <a:prstGeom prst="rect">
            <a:avLst/>
          </a:prstGeom>
          <a:noFill/>
          <a:ln w="9525">
            <a:solidFill>
              <a:schemeClr val="bg1">
                <a:lumMod val="85000"/>
              </a:schemeClr>
            </a:solidFill>
            <a:miter lim="800000"/>
            <a:headEnd/>
            <a:tailEnd/>
          </a:ln>
        </p:spPr>
      </p:pic>
      <p:sp>
        <p:nvSpPr>
          <p:cNvPr id="11" name="Rectangle 10"/>
          <p:cNvSpPr/>
          <p:nvPr/>
        </p:nvSpPr>
        <p:spPr>
          <a:xfrm>
            <a:off x="0" y="4653136"/>
            <a:ext cx="6120680" cy="1754326"/>
          </a:xfrm>
          <a:prstGeom prst="rect">
            <a:avLst/>
          </a:prstGeom>
        </p:spPr>
        <p:txBody>
          <a:bodyPr wrap="square">
            <a:spAutoFit/>
          </a:bodyPr>
          <a:lstStyle/>
          <a:p>
            <a:pPr lvl="1">
              <a:buClr>
                <a:srgbClr val="770D29"/>
              </a:buClr>
            </a:pPr>
            <a:endParaRPr lang="en-US" b="1" dirty="0" smtClean="0"/>
          </a:p>
          <a:p>
            <a:pPr lvl="1">
              <a:buClr>
                <a:srgbClr val="770D29"/>
              </a:buClr>
            </a:pPr>
            <a:r>
              <a:rPr lang="en-US" dirty="0" smtClean="0">
                <a:latin typeface="Tw Cen MT" pitchFamily="34" charset="0"/>
                <a:cs typeface="Times New Roman" pitchFamily="18" charset="0"/>
              </a:rPr>
              <a:t>Number of </a:t>
            </a:r>
            <a:r>
              <a:rPr lang="en-US" b="1" dirty="0">
                <a:latin typeface="Tw Cen MT" pitchFamily="34" charset="0"/>
                <a:cs typeface="Times New Roman" pitchFamily="18" charset="0"/>
              </a:rPr>
              <a:t>transmitted photons </a:t>
            </a:r>
            <a:r>
              <a:rPr lang="en-US" dirty="0">
                <a:latin typeface="Tw Cen MT" pitchFamily="34" charset="0"/>
                <a:cs typeface="Times New Roman" pitchFamily="18" charset="0"/>
              </a:rPr>
              <a:t>per </a:t>
            </a:r>
            <a:r>
              <a:rPr lang="en-US" b="1" dirty="0">
                <a:latin typeface="Tw Cen MT" pitchFamily="34" charset="0"/>
                <a:cs typeface="Times New Roman" pitchFamily="18" charset="0"/>
              </a:rPr>
              <a:t>charged particle </a:t>
            </a:r>
            <a:r>
              <a:rPr lang="en-US" b="1" dirty="0" smtClean="0">
                <a:latin typeface="Tw Cen MT" pitchFamily="34" charset="0"/>
                <a:cs typeface="Times New Roman" pitchFamily="18" charset="0"/>
              </a:rPr>
              <a:t> </a:t>
            </a:r>
            <a:r>
              <a:rPr lang="en-US" dirty="0" smtClean="0">
                <a:latin typeface="Tw Cen MT" pitchFamily="34" charset="0"/>
                <a:cs typeface="Times New Roman" pitchFamily="18" charset="0"/>
              </a:rPr>
              <a:t>crossing the fiber as </a:t>
            </a:r>
            <a:r>
              <a:rPr lang="en-US" dirty="0">
                <a:latin typeface="Tw Cen MT" pitchFamily="34" charset="0"/>
                <a:cs typeface="Times New Roman" pitchFamily="18" charset="0"/>
              </a:rPr>
              <a:t>a function of β and </a:t>
            </a:r>
            <a:r>
              <a:rPr lang="en-US" dirty="0" err="1">
                <a:latin typeface="Tw Cen MT" pitchFamily="34" charset="0"/>
                <a:cs typeface="Times New Roman" pitchFamily="18" charset="0"/>
              </a:rPr>
              <a:t>ϕ</a:t>
            </a:r>
            <a:r>
              <a:rPr lang="en-US" baseline="-25000" dirty="0" err="1">
                <a:latin typeface="Tw Cen MT" pitchFamily="34" charset="0"/>
                <a:cs typeface="Times New Roman" pitchFamily="18" charset="0"/>
              </a:rPr>
              <a:t>e</a:t>
            </a:r>
            <a:r>
              <a:rPr lang="en-US" baseline="-25000" dirty="0">
                <a:latin typeface="Tw Cen MT" pitchFamily="34" charset="0"/>
                <a:cs typeface="Times New Roman" pitchFamily="18" charset="0"/>
              </a:rPr>
              <a:t> </a:t>
            </a:r>
            <a:r>
              <a:rPr lang="en-US" dirty="0">
                <a:latin typeface="Tw Cen MT" pitchFamily="34" charset="0"/>
                <a:cs typeface="Times New Roman" pitchFamily="18" charset="0"/>
              </a:rPr>
              <a:t> for a fiber of </a:t>
            </a:r>
            <a:r>
              <a:rPr lang="en-US" b="1" dirty="0">
                <a:latin typeface="Tw Cen MT" pitchFamily="34" charset="0"/>
                <a:cs typeface="Times New Roman" pitchFamily="18" charset="0"/>
              </a:rPr>
              <a:t>0.365 mm diameter and </a:t>
            </a:r>
            <a:r>
              <a:rPr lang="en-US" b="1" dirty="0" smtClean="0">
                <a:latin typeface="Tw Cen MT" pitchFamily="34" charset="0"/>
                <a:cs typeface="Times New Roman" pitchFamily="18" charset="0"/>
              </a:rPr>
              <a:t>NA = </a:t>
            </a:r>
            <a:r>
              <a:rPr lang="en-US" b="1" dirty="0">
                <a:latin typeface="Tw Cen MT" pitchFamily="34" charset="0"/>
                <a:cs typeface="Times New Roman" pitchFamily="18" charset="0"/>
              </a:rPr>
              <a:t>.22</a:t>
            </a:r>
          </a:p>
          <a:p>
            <a:pPr lvl="1">
              <a:buClr>
                <a:srgbClr val="770D29"/>
              </a:buClr>
            </a:pPr>
            <a:endParaRPr lang="en-US" b="1" dirty="0" smtClean="0">
              <a:solidFill>
                <a:srgbClr val="002060"/>
              </a:solidFill>
            </a:endParaRPr>
          </a:p>
          <a:p>
            <a:pPr lvl="1">
              <a:buClr>
                <a:srgbClr val="770D29"/>
              </a:buClr>
            </a:pPr>
            <a:endParaRPr lang="en-US" b="1" dirty="0" smtClean="0">
              <a:solidFill>
                <a:srgbClr val="002060"/>
              </a:solidFill>
            </a:endParaRPr>
          </a:p>
        </p:txBody>
      </p:sp>
      <p:sp>
        <p:nvSpPr>
          <p:cNvPr id="12" name="TextBox 11"/>
          <p:cNvSpPr txBox="1"/>
          <p:nvPr/>
        </p:nvSpPr>
        <p:spPr>
          <a:xfrm>
            <a:off x="3491880" y="2204864"/>
            <a:ext cx="1386546" cy="338554"/>
          </a:xfrm>
          <a:prstGeom prst="rect">
            <a:avLst/>
          </a:prstGeom>
          <a:noFill/>
        </p:spPr>
        <p:txBody>
          <a:bodyPr wrap="square" rtlCol="0">
            <a:spAutoFit/>
          </a:bodyPr>
          <a:lstStyle/>
          <a:p>
            <a:r>
              <a:rPr lang="en-GB" sz="1600" i="1" dirty="0" smtClean="0"/>
              <a:t>J. van </a:t>
            </a:r>
            <a:r>
              <a:rPr lang="en-GB" sz="1600" i="1" dirty="0" err="1" smtClean="0"/>
              <a:t>Hoorne</a:t>
            </a:r>
            <a:endParaRPr lang="en-GB" sz="1600" i="1" dirty="0"/>
          </a:p>
        </p:txBody>
      </p:sp>
      <p:grpSp>
        <p:nvGrpSpPr>
          <p:cNvPr id="3" name="Group 12"/>
          <p:cNvGrpSpPr/>
          <p:nvPr/>
        </p:nvGrpSpPr>
        <p:grpSpPr>
          <a:xfrm>
            <a:off x="5831632" y="2492896"/>
            <a:ext cx="2772816" cy="2119573"/>
            <a:chOff x="6228184" y="1556792"/>
            <a:chExt cx="2772816" cy="2119573"/>
          </a:xfrm>
        </p:grpSpPr>
        <p:pic>
          <p:nvPicPr>
            <p:cNvPr id="15" name="Picture 14" descr="Cerenkov_Fiber"/>
            <p:cNvPicPr>
              <a:picLocks noChangeAspect="1" noChangeArrowheads="1"/>
            </p:cNvPicPr>
            <p:nvPr/>
          </p:nvPicPr>
          <p:blipFill>
            <a:blip r:embed="rId4" cstate="print"/>
            <a:srcRect b="4710"/>
            <a:stretch>
              <a:fillRect/>
            </a:stretch>
          </p:blipFill>
          <p:spPr bwMode="auto">
            <a:xfrm>
              <a:off x="6228184" y="1556792"/>
              <a:ext cx="2772816" cy="2119573"/>
            </a:xfrm>
            <a:prstGeom prst="rect">
              <a:avLst/>
            </a:prstGeom>
            <a:noFill/>
            <a:ln w="12700">
              <a:solidFill>
                <a:schemeClr val="tx1">
                  <a:lumMod val="50000"/>
                  <a:lumOff val="50000"/>
                </a:schemeClr>
              </a:solidFill>
              <a:miter lim="800000"/>
              <a:headEnd/>
              <a:tailEnd/>
            </a:ln>
          </p:spPr>
        </p:pic>
        <p:sp>
          <p:nvSpPr>
            <p:cNvPr id="16" name="TextBox 15"/>
            <p:cNvSpPr txBox="1"/>
            <p:nvPr/>
          </p:nvSpPr>
          <p:spPr>
            <a:xfrm>
              <a:off x="7236296" y="3140968"/>
              <a:ext cx="1440160" cy="369332"/>
            </a:xfrm>
            <a:prstGeom prst="rect">
              <a:avLst/>
            </a:prstGeom>
            <a:noFill/>
          </p:spPr>
          <p:txBody>
            <a:bodyPr wrap="square" rtlCol="0">
              <a:spAutoFit/>
            </a:bodyPr>
            <a:lstStyle/>
            <a:p>
              <a:endParaRPr lang="en-GB" dirty="0">
                <a:solidFill>
                  <a:schemeClr val="bg1"/>
                </a:solidFill>
              </a:endParaRPr>
            </a:p>
          </p:txBody>
        </p:sp>
        <p:sp>
          <p:nvSpPr>
            <p:cNvPr id="17" name="TextBox 16"/>
            <p:cNvSpPr txBox="1"/>
            <p:nvPr/>
          </p:nvSpPr>
          <p:spPr>
            <a:xfrm>
              <a:off x="8064896" y="2780928"/>
              <a:ext cx="386644" cy="369332"/>
            </a:xfrm>
            <a:prstGeom prst="rect">
              <a:avLst/>
            </a:prstGeom>
            <a:noFill/>
          </p:spPr>
          <p:txBody>
            <a:bodyPr wrap="none" rtlCol="0">
              <a:spAutoFit/>
            </a:bodyPr>
            <a:lstStyle/>
            <a:p>
              <a:r>
                <a:rPr lang="el-GR" i="1" dirty="0" smtClean="0">
                  <a:solidFill>
                    <a:schemeClr val="bg1"/>
                  </a:solidFill>
                  <a:latin typeface="Times New Roman"/>
                  <a:cs typeface="Times New Roman"/>
                </a:rPr>
                <a:t>φ</a:t>
              </a:r>
              <a:r>
                <a:rPr lang="en-US" i="1" baseline="-25000" dirty="0" smtClean="0">
                  <a:solidFill>
                    <a:schemeClr val="bg1"/>
                  </a:solidFill>
                  <a:latin typeface="Times New Roman"/>
                  <a:cs typeface="Times New Roman"/>
                </a:rPr>
                <a:t>e</a:t>
              </a:r>
              <a:endParaRPr lang="en-GB" i="1" dirty="0">
                <a:solidFill>
                  <a:schemeClr val="bg1"/>
                </a:solidFill>
              </a:endParaRPr>
            </a:p>
          </p:txBody>
        </p:sp>
        <p:sp>
          <p:nvSpPr>
            <p:cNvPr id="18" name="TextBox 17"/>
            <p:cNvSpPr txBox="1"/>
            <p:nvPr/>
          </p:nvSpPr>
          <p:spPr>
            <a:xfrm>
              <a:off x="6228184" y="2348880"/>
              <a:ext cx="1152128" cy="307777"/>
            </a:xfrm>
            <a:prstGeom prst="rect">
              <a:avLst/>
            </a:prstGeom>
            <a:noFill/>
          </p:spPr>
          <p:txBody>
            <a:bodyPr wrap="square" rtlCol="0">
              <a:spAutoFit/>
            </a:bodyPr>
            <a:lstStyle/>
            <a:p>
              <a:r>
                <a:rPr lang="en-GB" sz="1400" dirty="0" err="1" smtClean="0">
                  <a:solidFill>
                    <a:schemeClr val="bg1"/>
                  </a:solidFill>
                </a:rPr>
                <a:t>Fiber</a:t>
              </a:r>
              <a:r>
                <a:rPr lang="en-GB" sz="1400" dirty="0" smtClean="0">
                  <a:solidFill>
                    <a:schemeClr val="bg1"/>
                  </a:solidFill>
                </a:rPr>
                <a:t> Core</a:t>
              </a:r>
              <a:endParaRPr lang="en-GB" sz="1400" dirty="0">
                <a:solidFill>
                  <a:schemeClr val="bg1"/>
                </a:solidFill>
              </a:endParaRPr>
            </a:p>
          </p:txBody>
        </p:sp>
        <p:sp>
          <p:nvSpPr>
            <p:cNvPr id="19" name="TextBox 18"/>
            <p:cNvSpPr txBox="1"/>
            <p:nvPr/>
          </p:nvSpPr>
          <p:spPr>
            <a:xfrm>
              <a:off x="7524328" y="1556792"/>
              <a:ext cx="1440160" cy="307777"/>
            </a:xfrm>
            <a:prstGeom prst="rect">
              <a:avLst/>
            </a:prstGeom>
            <a:noFill/>
          </p:spPr>
          <p:txBody>
            <a:bodyPr wrap="square" rtlCol="0">
              <a:spAutoFit/>
            </a:bodyPr>
            <a:lstStyle/>
            <a:p>
              <a:r>
                <a:rPr lang="en-GB" sz="1400" dirty="0" err="1" smtClean="0">
                  <a:solidFill>
                    <a:schemeClr val="bg1"/>
                  </a:solidFill>
                </a:rPr>
                <a:t>Fiber</a:t>
              </a:r>
              <a:r>
                <a:rPr lang="en-GB" sz="1400" dirty="0" smtClean="0">
                  <a:solidFill>
                    <a:schemeClr val="bg1"/>
                  </a:solidFill>
                </a:rPr>
                <a:t> Cladding</a:t>
              </a:r>
              <a:endParaRPr lang="en-GB" sz="1400" dirty="0">
                <a:solidFill>
                  <a:schemeClr val="bg1"/>
                </a:solidFill>
              </a:endParaRPr>
            </a:p>
          </p:txBody>
        </p:sp>
        <p:sp>
          <p:nvSpPr>
            <p:cNvPr id="20" name="Text Box 18"/>
            <p:cNvSpPr txBox="1">
              <a:spLocks noChangeArrowheads="1"/>
            </p:cNvSpPr>
            <p:nvPr/>
          </p:nvSpPr>
          <p:spPr bwMode="auto">
            <a:xfrm>
              <a:off x="6948264" y="1988840"/>
              <a:ext cx="624092" cy="338554"/>
            </a:xfrm>
            <a:prstGeom prst="rect">
              <a:avLst/>
            </a:prstGeom>
            <a:noFill/>
            <a:ln w="28575">
              <a:noFill/>
              <a:miter lim="800000"/>
              <a:headEnd/>
              <a:tailEnd/>
            </a:ln>
          </p:spPr>
          <p:txBody>
            <a:bodyPr>
              <a:spAutoFit/>
            </a:bodyPr>
            <a:lstStyle/>
            <a:p>
              <a:pPr>
                <a:spcBef>
                  <a:spcPct val="50000"/>
                </a:spcBef>
              </a:pPr>
              <a:r>
                <a:rPr lang="en-US" sz="1600" b="1" dirty="0">
                  <a:solidFill>
                    <a:schemeClr val="bg1"/>
                  </a:solidFill>
                </a:rPr>
                <a:t> </a:t>
              </a:r>
              <a:r>
                <a:rPr lang="en-US" sz="1600" b="1" i="1" dirty="0">
                  <a:solidFill>
                    <a:schemeClr val="bg1"/>
                  </a:solidFill>
                </a:rPr>
                <a:t> </a:t>
              </a:r>
              <a:r>
                <a:rPr lang="el-GR" sz="1600" b="1" i="1" dirty="0">
                  <a:solidFill>
                    <a:schemeClr val="bg1"/>
                  </a:solidFill>
                  <a:cs typeface="Arial" charset="0"/>
                </a:rPr>
                <a:t>θ</a:t>
              </a:r>
              <a:r>
                <a:rPr lang="en-US" sz="1600" b="1" i="1" baseline="-25000" dirty="0">
                  <a:solidFill>
                    <a:schemeClr val="bg1"/>
                  </a:solidFill>
                  <a:cs typeface="Arial" charset="0"/>
                </a:rPr>
                <a:t>C</a:t>
              </a:r>
              <a:r>
                <a:rPr lang="en-US" sz="1600" b="1" i="1" dirty="0">
                  <a:solidFill>
                    <a:schemeClr val="bg1"/>
                  </a:solidFill>
                </a:rPr>
                <a:t> </a:t>
              </a:r>
            </a:p>
          </p:txBody>
        </p:sp>
        <p:cxnSp>
          <p:nvCxnSpPr>
            <p:cNvPr id="21" name="Straight Arrow Connector 20"/>
            <p:cNvCxnSpPr/>
            <p:nvPr/>
          </p:nvCxnSpPr>
          <p:spPr>
            <a:xfrm>
              <a:off x="8146952" y="1844824"/>
              <a:ext cx="0" cy="216024"/>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732240" y="2636912"/>
              <a:ext cx="360040" cy="216024"/>
            </a:xfrm>
            <a:prstGeom prst="straightConnector1">
              <a:avLst/>
            </a:prstGeom>
            <a:ln w="158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graphicFrame>
        <p:nvGraphicFramePr>
          <p:cNvPr id="23" name="Object 22"/>
          <p:cNvGraphicFramePr>
            <a:graphicFrameLocks noChangeAspect="1"/>
          </p:cNvGraphicFramePr>
          <p:nvPr>
            <p:extLst>
              <p:ext uri="{D42A27DB-BD31-4B8C-83A1-F6EECF244321}">
                <p14:modId xmlns="" xmlns:p14="http://schemas.microsoft.com/office/powerpoint/2010/main" val="1608295709"/>
              </p:ext>
            </p:extLst>
          </p:nvPr>
        </p:nvGraphicFramePr>
        <p:xfrm>
          <a:off x="6948264" y="5589240"/>
          <a:ext cx="1152128" cy="301884"/>
        </p:xfrm>
        <a:graphic>
          <a:graphicData uri="http://schemas.openxmlformats.org/presentationml/2006/ole">
            <p:oleObj spid="_x0000_s23554" name="Equation" r:id="rId5" imgW="1051200" imgH="264960" progId="Equation.3">
              <p:embed/>
            </p:oleObj>
          </a:graphicData>
        </a:graphic>
      </p:graphicFrame>
      <p:sp>
        <p:nvSpPr>
          <p:cNvPr id="24" name="Rectangle 23"/>
          <p:cNvSpPr/>
          <p:nvPr/>
        </p:nvSpPr>
        <p:spPr>
          <a:xfrm>
            <a:off x="6588224" y="4797152"/>
            <a:ext cx="2088232" cy="861774"/>
          </a:xfrm>
          <a:prstGeom prst="rect">
            <a:avLst/>
          </a:prstGeom>
        </p:spPr>
        <p:txBody>
          <a:bodyPr wrap="square">
            <a:spAutoFit/>
          </a:bodyPr>
          <a:lstStyle/>
          <a:p>
            <a:endParaRPr lang="en-US" i="1" dirty="0" smtClean="0">
              <a:latin typeface="Calibri"/>
              <a:cs typeface="Calibri"/>
            </a:endParaRPr>
          </a:p>
          <a:p>
            <a:r>
              <a:rPr lang="en-US" sz="1600" i="1" dirty="0" smtClean="0">
                <a:latin typeface="Calibri"/>
                <a:cs typeface="Calibri"/>
              </a:rPr>
              <a:t>NA is the ‘numerical aperture’ of the fiber</a:t>
            </a:r>
            <a:endParaRPr lang="en-US" sz="1600" dirty="0" smtClean="0">
              <a:solidFill>
                <a:srgbClr val="002060"/>
              </a:solidFill>
            </a:endParaRPr>
          </a:p>
        </p:txBody>
      </p:sp>
    </p:spTree>
    <p:extLst>
      <p:ext uri="{BB962C8B-B14F-4D97-AF65-F5344CB8AC3E}">
        <p14:creationId xmlns="" xmlns:p14="http://schemas.microsoft.com/office/powerpoint/2010/main" val="38875989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FLUKA Simulations 2011 – </a:t>
            </a:r>
            <a:r>
              <a:rPr lang="en-US" sz="3600" i="1" dirty="0" smtClean="0"/>
              <a:t>Cherenkov Fibers </a:t>
            </a:r>
            <a:endParaRPr lang="en-US" sz="3600" i="1" dirty="0"/>
          </a:p>
        </p:txBody>
      </p:sp>
      <p:sp>
        <p:nvSpPr>
          <p:cNvPr id="3" name="Date Placeholder 2"/>
          <p:cNvSpPr>
            <a:spLocks noGrp="1"/>
          </p:cNvSpPr>
          <p:nvPr>
            <p:ph type="dt" sz="half" idx="10"/>
          </p:nvPr>
        </p:nvSpPr>
        <p:spPr/>
        <p:txBody>
          <a:bodyPr/>
          <a:lstStyle/>
          <a:p>
            <a:fld id="{55E0EF48-85CF-4DEC-A400-32FA3E5178B7}" type="datetime1">
              <a:rPr lang="en-US" smtClean="0"/>
              <a:pPr/>
              <a:t>11/22/2011</a:t>
            </a:fld>
            <a:endParaRPr lang="en-GB" dirty="0"/>
          </a:p>
        </p:txBody>
      </p:sp>
      <p:sp>
        <p:nvSpPr>
          <p:cNvPr id="4" name="Footer Placeholder 3"/>
          <p:cNvSpPr>
            <a:spLocks noGrp="1"/>
          </p:cNvSpPr>
          <p:nvPr>
            <p:ph type="ftr" sz="quarter" idx="11"/>
          </p:nvPr>
        </p:nvSpPr>
        <p:spPr/>
        <p:txBody>
          <a:bodyPr/>
          <a:lstStyle/>
          <a:p>
            <a:r>
              <a:rPr lang="fr-FR" smtClean="0"/>
              <a:t>Sophie Mallows MPWG</a:t>
            </a:r>
            <a:endParaRPr lang="en-GB"/>
          </a:p>
        </p:txBody>
      </p:sp>
      <p:sp>
        <p:nvSpPr>
          <p:cNvPr id="7" name="TextBox 6"/>
          <p:cNvSpPr txBox="1"/>
          <p:nvPr/>
        </p:nvSpPr>
        <p:spPr>
          <a:xfrm>
            <a:off x="395536" y="1700808"/>
            <a:ext cx="5243264" cy="6869573"/>
          </a:xfrm>
          <a:prstGeom prst="rect">
            <a:avLst/>
          </a:prstGeom>
          <a:noFill/>
        </p:spPr>
        <p:txBody>
          <a:bodyPr wrap="square" rtlCol="0">
            <a:spAutoFit/>
          </a:bodyPr>
          <a:lstStyle/>
          <a:p>
            <a:pPr>
              <a:lnSpc>
                <a:spcPct val="120000"/>
              </a:lnSpc>
            </a:pPr>
            <a:r>
              <a:rPr lang="en-US" sz="2000" dirty="0" smtClean="0"/>
              <a:t>First calculations to determine </a:t>
            </a:r>
            <a:r>
              <a:rPr lang="en-US" sz="2000" dirty="0" err="1" smtClean="0"/>
              <a:t>CherenkovSignal</a:t>
            </a:r>
            <a:endParaRPr lang="en-US" dirty="0" smtClean="0"/>
          </a:p>
          <a:p>
            <a:pPr>
              <a:lnSpc>
                <a:spcPct val="120000"/>
              </a:lnSpc>
            </a:pPr>
            <a:r>
              <a:rPr lang="en-US" i="1" dirty="0" smtClean="0">
                <a:solidFill>
                  <a:schemeClr val="accent2"/>
                </a:solidFill>
              </a:rPr>
              <a:t>FLUKA Settings (updates):</a:t>
            </a:r>
          </a:p>
          <a:p>
            <a:pPr marL="285750" indent="-285750">
              <a:lnSpc>
                <a:spcPct val="110000"/>
              </a:lnSpc>
              <a:buClr>
                <a:schemeClr val="accent2"/>
              </a:buClr>
              <a:buFont typeface="Wingdings" charset="2"/>
              <a:buChar char="§"/>
            </a:pPr>
            <a:r>
              <a:rPr lang="en-US" sz="1900" dirty="0" smtClean="0"/>
              <a:t>Removed tunnel wall/floor (CPU time)</a:t>
            </a:r>
          </a:p>
          <a:p>
            <a:pPr marL="285750" indent="-285750">
              <a:lnSpc>
                <a:spcPct val="110000"/>
              </a:lnSpc>
              <a:buClr>
                <a:schemeClr val="accent2"/>
              </a:buClr>
              <a:buFont typeface="Wingdings" charset="2"/>
              <a:buChar char="§"/>
            </a:pPr>
            <a:r>
              <a:rPr lang="en-US" sz="1900" dirty="0" smtClean="0"/>
              <a:t>Implemented representation of aperture restriction into FLUKA geometry </a:t>
            </a:r>
          </a:p>
          <a:p>
            <a:pPr marL="285750" indent="-285750">
              <a:lnSpc>
                <a:spcPct val="110000"/>
              </a:lnSpc>
              <a:buClr>
                <a:schemeClr val="accent2"/>
              </a:buClr>
              <a:buFont typeface="Wingdings" charset="2"/>
              <a:buChar char="§"/>
            </a:pPr>
            <a:r>
              <a:rPr lang="en-US" sz="1900" dirty="0" smtClean="0"/>
              <a:t>Failure loss scenario - beam directed on aperture at maximum geometrical angle permitted between focusing and defocusing QP</a:t>
            </a:r>
          </a:p>
          <a:p>
            <a:pPr marL="285750" indent="-285750">
              <a:lnSpc>
                <a:spcPct val="110000"/>
              </a:lnSpc>
              <a:buClr>
                <a:schemeClr val="accent2"/>
              </a:buClr>
              <a:buFont typeface="Wingdings" charset="2"/>
              <a:buChar char="§"/>
            </a:pPr>
            <a:r>
              <a:rPr lang="en-US" sz="1900" b="1" dirty="0" smtClean="0"/>
              <a:t>Score </a:t>
            </a:r>
            <a:r>
              <a:rPr lang="en-US" sz="1900" dirty="0" smtClean="0"/>
              <a:t>angular </a:t>
            </a:r>
            <a:r>
              <a:rPr lang="en-US" sz="1900" dirty="0"/>
              <a:t>and velocity distribution of charged particles at possible fiber locations</a:t>
            </a:r>
          </a:p>
          <a:p>
            <a:pPr marL="285750" indent="-285750">
              <a:lnSpc>
                <a:spcPct val="110000"/>
              </a:lnSpc>
              <a:buClr>
                <a:schemeClr val="accent2"/>
              </a:buClr>
              <a:buFont typeface="Wingdings" charset="2"/>
              <a:buChar char="§"/>
            </a:pPr>
            <a:r>
              <a:rPr lang="en-US" sz="1900" dirty="0" smtClean="0"/>
              <a:t>Binned angular distribution and velocities of charged particles with respect to boundary  (5cm high, 40cm from </a:t>
            </a:r>
            <a:r>
              <a:rPr lang="en-US" sz="1900" dirty="0" err="1" smtClean="0"/>
              <a:t>beamline</a:t>
            </a:r>
            <a:r>
              <a:rPr lang="en-US" sz="1900" dirty="0" smtClean="0"/>
              <a:t>, parallel to </a:t>
            </a:r>
            <a:r>
              <a:rPr lang="en-US" sz="1900" dirty="0" err="1" smtClean="0"/>
              <a:t>beamline</a:t>
            </a:r>
            <a:r>
              <a:rPr lang="en-US" sz="1900" dirty="0" smtClean="0"/>
              <a:t>)</a:t>
            </a:r>
          </a:p>
          <a:p>
            <a:endParaRPr lang="en-US" dirty="0" smtClean="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smtClean="0"/>
          </a:p>
        </p:txBody>
      </p:sp>
      <p:pic>
        <p:nvPicPr>
          <p:cNvPr id="8" name="Picture 38" descr="WEPC171_fluka_geo.png"/>
          <p:cNvPicPr>
            <a:picLocks noChangeAspect="1"/>
          </p:cNvPicPr>
          <p:nvPr/>
        </p:nvPicPr>
        <p:blipFill>
          <a:blip r:embed="rId2" cstate="print"/>
          <a:srcRect/>
          <a:stretch>
            <a:fillRect/>
          </a:stretch>
        </p:blipFill>
        <p:spPr bwMode="auto">
          <a:xfrm>
            <a:off x="5822456" y="1654640"/>
            <a:ext cx="3026714" cy="1806264"/>
          </a:xfrm>
          <a:prstGeom prst="rect">
            <a:avLst/>
          </a:prstGeom>
          <a:noFill/>
          <a:ln w="9525">
            <a:solidFill>
              <a:schemeClr val="bg2"/>
            </a:solidFill>
            <a:miter lim="800000"/>
            <a:headEnd/>
            <a:tailEnd/>
          </a:ln>
        </p:spPr>
      </p:pic>
      <p:pic>
        <p:nvPicPr>
          <p:cNvPr id="9" name="Picture 67" descr="dose.png"/>
          <p:cNvPicPr>
            <a:picLocks noChangeAspect="1"/>
          </p:cNvPicPr>
          <p:nvPr/>
        </p:nvPicPr>
        <p:blipFill>
          <a:blip r:embed="rId3" cstate="print"/>
          <a:srcRect l="5531" b="3729"/>
          <a:stretch>
            <a:fillRect/>
          </a:stretch>
        </p:blipFill>
        <p:spPr bwMode="auto">
          <a:xfrm>
            <a:off x="5809504" y="3977432"/>
            <a:ext cx="3026664" cy="1772575"/>
          </a:xfrm>
          <a:prstGeom prst="rect">
            <a:avLst/>
          </a:prstGeom>
          <a:noFill/>
          <a:ln w="9525">
            <a:solidFill>
              <a:schemeClr val="bg2"/>
            </a:solidFill>
            <a:miter lim="800000"/>
            <a:headEnd/>
            <a:tailEnd/>
          </a:ln>
        </p:spPr>
      </p:pic>
      <p:sp>
        <p:nvSpPr>
          <p:cNvPr id="6" name="TextBox 5"/>
          <p:cNvSpPr txBox="1"/>
          <p:nvPr/>
        </p:nvSpPr>
        <p:spPr>
          <a:xfrm>
            <a:off x="5814672" y="3497976"/>
            <a:ext cx="3024336" cy="292388"/>
          </a:xfrm>
          <a:prstGeom prst="rect">
            <a:avLst/>
          </a:prstGeom>
          <a:noFill/>
          <a:ln>
            <a:solidFill>
              <a:schemeClr val="bg1">
                <a:lumMod val="85000"/>
              </a:schemeClr>
            </a:solidFill>
          </a:ln>
        </p:spPr>
        <p:txBody>
          <a:bodyPr wrap="square" rtlCol="0">
            <a:spAutoFit/>
          </a:bodyPr>
          <a:lstStyle/>
          <a:p>
            <a:r>
              <a:rPr lang="en-US" sz="1300" i="1" dirty="0" smtClean="0"/>
              <a:t>Blue lines indicate location of boundaries</a:t>
            </a:r>
            <a:endParaRPr lang="en-US" sz="1300" i="1" dirty="0"/>
          </a:p>
        </p:txBody>
      </p:sp>
      <p:sp>
        <p:nvSpPr>
          <p:cNvPr id="11" name="TextBox 10"/>
          <p:cNvSpPr txBox="1"/>
          <p:nvPr/>
        </p:nvSpPr>
        <p:spPr>
          <a:xfrm>
            <a:off x="5796136" y="5791896"/>
            <a:ext cx="3024336" cy="492443"/>
          </a:xfrm>
          <a:prstGeom prst="rect">
            <a:avLst/>
          </a:prstGeom>
          <a:noFill/>
          <a:ln>
            <a:solidFill>
              <a:schemeClr val="bg1">
                <a:lumMod val="85000"/>
              </a:schemeClr>
            </a:solidFill>
          </a:ln>
        </p:spPr>
        <p:txBody>
          <a:bodyPr wrap="square" rtlCol="0">
            <a:spAutoFit/>
          </a:bodyPr>
          <a:lstStyle/>
          <a:p>
            <a:r>
              <a:rPr lang="en-US" sz="1300" i="1" dirty="0" smtClean="0"/>
              <a:t>Spatial Distribution of absorbed dose - DB loss at 2.4 </a:t>
            </a:r>
            <a:r>
              <a:rPr lang="en-US" sz="1300" i="1" dirty="0" err="1" smtClean="0"/>
              <a:t>GeV</a:t>
            </a:r>
            <a:r>
              <a:rPr lang="en-US" sz="1300" i="1" dirty="0" smtClean="0"/>
              <a:t> </a:t>
            </a:r>
            <a:endParaRPr lang="en-US" sz="1300" i="1" dirty="0"/>
          </a:p>
        </p:txBody>
      </p:sp>
    </p:spTree>
    <p:extLst>
      <p:ext uri="{BB962C8B-B14F-4D97-AF65-F5344CB8AC3E}">
        <p14:creationId xmlns="" xmlns:p14="http://schemas.microsoft.com/office/powerpoint/2010/main" val="1493709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C545B9B-85C2-467B-A53F-586306C99EC1}" type="datetime1">
              <a:rPr lang="en-US" smtClean="0"/>
              <a:pPr/>
              <a:t>11/22/2011</a:t>
            </a:fld>
            <a:endParaRPr lang="en-GB"/>
          </a:p>
        </p:txBody>
      </p:sp>
      <p:sp>
        <p:nvSpPr>
          <p:cNvPr id="4" name="Footer Placeholder 3"/>
          <p:cNvSpPr>
            <a:spLocks noGrp="1"/>
          </p:cNvSpPr>
          <p:nvPr>
            <p:ph type="ftr" sz="quarter" idx="11"/>
          </p:nvPr>
        </p:nvSpPr>
        <p:spPr/>
        <p:txBody>
          <a:bodyPr/>
          <a:lstStyle/>
          <a:p>
            <a:r>
              <a:rPr lang="fr-FR" smtClean="0"/>
              <a:t>Sophie Mallows MPWG</a:t>
            </a:r>
            <a:endParaRPr lang="en-GB" dirty="0"/>
          </a:p>
        </p:txBody>
      </p:sp>
      <p:pic>
        <p:nvPicPr>
          <p:cNvPr id="10" name="Picture 12" descr="Ne_n_t.png"/>
          <p:cNvPicPr>
            <a:picLocks noChangeAspect="1"/>
          </p:cNvPicPr>
          <p:nvPr/>
        </p:nvPicPr>
        <p:blipFill>
          <a:blip r:embed="rId2" cstate="print"/>
          <a:srcRect/>
          <a:stretch>
            <a:fillRect/>
          </a:stretch>
        </p:blipFill>
        <p:spPr bwMode="auto">
          <a:xfrm>
            <a:off x="709221" y="2058566"/>
            <a:ext cx="3358723" cy="2448272"/>
          </a:xfrm>
          <a:prstGeom prst="rect">
            <a:avLst/>
          </a:prstGeom>
          <a:noFill/>
          <a:ln w="9525">
            <a:solidFill>
              <a:schemeClr val="bg2"/>
            </a:solidFill>
            <a:miter lim="800000"/>
            <a:headEnd/>
            <a:tailEnd/>
          </a:ln>
        </p:spPr>
      </p:pic>
      <p:pic>
        <p:nvPicPr>
          <p:cNvPr id="11" name="Picture 13" descr="Nph_n_t.png"/>
          <p:cNvPicPr>
            <a:picLocks noChangeAspect="1"/>
          </p:cNvPicPr>
          <p:nvPr/>
        </p:nvPicPr>
        <p:blipFill>
          <a:blip r:embed="rId3" cstate="print"/>
          <a:srcRect/>
          <a:stretch>
            <a:fillRect/>
          </a:stretch>
        </p:blipFill>
        <p:spPr bwMode="auto">
          <a:xfrm>
            <a:off x="4585368" y="2058566"/>
            <a:ext cx="3384376" cy="2467868"/>
          </a:xfrm>
          <a:prstGeom prst="rect">
            <a:avLst/>
          </a:prstGeom>
          <a:noFill/>
          <a:ln w="9525">
            <a:solidFill>
              <a:schemeClr val="bg2"/>
            </a:solidFill>
            <a:miter lim="800000"/>
            <a:headEnd/>
            <a:tailEnd/>
          </a:ln>
        </p:spPr>
      </p:pic>
      <p:sp>
        <p:nvSpPr>
          <p:cNvPr id="13" name="Rectangle 12"/>
          <p:cNvSpPr/>
          <p:nvPr/>
        </p:nvSpPr>
        <p:spPr>
          <a:xfrm>
            <a:off x="773733" y="4621386"/>
            <a:ext cx="3384376" cy="830997"/>
          </a:xfrm>
          <a:prstGeom prst="rect">
            <a:avLst/>
          </a:prstGeom>
        </p:spPr>
        <p:txBody>
          <a:bodyPr wrap="square">
            <a:spAutoFit/>
          </a:bodyPr>
          <a:lstStyle/>
          <a:p>
            <a:pPr marL="0" lvl="1" indent="0"/>
            <a:r>
              <a:rPr lang="en-US" sz="1600" i="1" dirty="0" smtClean="0">
                <a:solidFill>
                  <a:srgbClr val="000000"/>
                </a:solidFill>
                <a:latin typeface="Times New Roman" pitchFamily="18" charset="0"/>
                <a:cs typeface="Times New Roman" pitchFamily="18" charset="0"/>
              </a:rPr>
              <a:t>Loss shower distribution, normalized to one lost beam electron, for  single loss at 2.4 </a:t>
            </a:r>
            <a:r>
              <a:rPr lang="en-US" sz="1600" i="1" dirty="0" err="1" smtClean="0">
                <a:solidFill>
                  <a:srgbClr val="000000"/>
                </a:solidFill>
                <a:latin typeface="Times New Roman" pitchFamily="18" charset="0"/>
                <a:cs typeface="Times New Roman" pitchFamily="18" charset="0"/>
              </a:rPr>
              <a:t>GeV</a:t>
            </a:r>
            <a:r>
              <a:rPr lang="en-US" sz="1600" i="1" dirty="0" smtClean="0">
                <a:solidFill>
                  <a:srgbClr val="000000"/>
                </a:solidFill>
                <a:latin typeface="Times New Roman" pitchFamily="18" charset="0"/>
                <a:cs typeface="Times New Roman" pitchFamily="18" charset="0"/>
              </a:rPr>
              <a:t> in the DB</a:t>
            </a:r>
            <a:endParaRPr lang="en-US" sz="1600" i="1" dirty="0">
              <a:solidFill>
                <a:srgbClr val="000000"/>
              </a:solidFill>
              <a:latin typeface="Times New Roman" pitchFamily="18" charset="0"/>
              <a:cs typeface="Times New Roman" pitchFamily="18" charset="0"/>
            </a:endParaRPr>
          </a:p>
        </p:txBody>
      </p:sp>
      <p:sp>
        <p:nvSpPr>
          <p:cNvPr id="15" name="Rectangle 14"/>
          <p:cNvSpPr/>
          <p:nvPr/>
        </p:nvSpPr>
        <p:spPr>
          <a:xfrm>
            <a:off x="4592735" y="4611737"/>
            <a:ext cx="3312368" cy="830997"/>
          </a:xfrm>
          <a:prstGeom prst="rect">
            <a:avLst/>
          </a:prstGeom>
        </p:spPr>
        <p:txBody>
          <a:bodyPr wrap="square">
            <a:spAutoFit/>
          </a:bodyPr>
          <a:lstStyle/>
          <a:p>
            <a:pPr marL="0" lvl="1" indent="0" algn="just"/>
            <a:r>
              <a:rPr lang="en-US" sz="1600" i="1" dirty="0" smtClean="0">
                <a:solidFill>
                  <a:srgbClr val="000000"/>
                </a:solidFill>
                <a:latin typeface="Times New Roman" pitchFamily="18" charset="0"/>
                <a:cs typeface="Times New Roman" pitchFamily="18" charset="0"/>
              </a:rPr>
              <a:t>Transmitted photon distribution, normalized to one lost beam electron, for single loss at 2.4 </a:t>
            </a:r>
            <a:r>
              <a:rPr lang="en-US" sz="1600" i="1" dirty="0" err="1" smtClean="0">
                <a:solidFill>
                  <a:srgbClr val="000000"/>
                </a:solidFill>
                <a:latin typeface="Times New Roman" pitchFamily="18" charset="0"/>
                <a:cs typeface="Times New Roman" pitchFamily="18" charset="0"/>
              </a:rPr>
              <a:t>GeV</a:t>
            </a:r>
            <a:r>
              <a:rPr lang="en-US" sz="1600" i="1" dirty="0" smtClean="0">
                <a:solidFill>
                  <a:srgbClr val="000000"/>
                </a:solidFill>
                <a:latin typeface="Times New Roman" pitchFamily="18" charset="0"/>
                <a:cs typeface="Times New Roman" pitchFamily="18" charset="0"/>
              </a:rPr>
              <a:t> in the DB.</a:t>
            </a:r>
            <a:endParaRPr lang="en-US" sz="1600" i="1" dirty="0">
              <a:solidFill>
                <a:srgbClr val="000000"/>
              </a:solidFill>
              <a:latin typeface="Times New Roman" pitchFamily="18" charset="0"/>
              <a:cs typeface="Times New Roman" pitchFamily="18" charset="0"/>
            </a:endParaRPr>
          </a:p>
        </p:txBody>
      </p:sp>
      <p:sp>
        <p:nvSpPr>
          <p:cNvPr id="16" name="TextBox 15"/>
          <p:cNvSpPr txBox="1"/>
          <p:nvPr/>
        </p:nvSpPr>
        <p:spPr>
          <a:xfrm>
            <a:off x="683568" y="5085184"/>
            <a:ext cx="7272808" cy="1384995"/>
          </a:xfrm>
          <a:prstGeom prst="rect">
            <a:avLst/>
          </a:prstGeom>
          <a:noFill/>
        </p:spPr>
        <p:txBody>
          <a:bodyPr wrap="square" rtlCol="0">
            <a:spAutoFit/>
          </a:bodyPr>
          <a:lstStyle/>
          <a:p>
            <a:pPr marL="285750" lvl="1" indent="-285750"/>
            <a:endParaRPr lang="en-US" sz="2400" dirty="0" smtClean="0"/>
          </a:p>
          <a:p>
            <a:pPr marL="285750" lvl="1" indent="-285750">
              <a:buFont typeface="Wingdings" pitchFamily="2" charset="2"/>
              <a:buChar char="§"/>
            </a:pPr>
            <a:r>
              <a:rPr lang="en-US" dirty="0" smtClean="0"/>
              <a:t>Not all of the charged particles crossing the fiber above the Cherenkov threshold generate transmitted or ‘trapped’ photons</a:t>
            </a:r>
          </a:p>
          <a:p>
            <a:pPr marL="285750" indent="-285750">
              <a:buFont typeface="Wingdings" pitchFamily="2" charset="2"/>
              <a:buChar char="§"/>
            </a:pPr>
            <a:endParaRPr lang="en-GB" sz="2400" dirty="0" smtClean="0"/>
          </a:p>
        </p:txBody>
      </p:sp>
      <p:sp>
        <p:nvSpPr>
          <p:cNvPr id="17" name="TextBox 16"/>
          <p:cNvSpPr txBox="1"/>
          <p:nvPr/>
        </p:nvSpPr>
        <p:spPr>
          <a:xfrm>
            <a:off x="2807214" y="2058566"/>
            <a:ext cx="1300356" cy="338554"/>
          </a:xfrm>
          <a:prstGeom prst="rect">
            <a:avLst/>
          </a:prstGeom>
          <a:noFill/>
        </p:spPr>
        <p:txBody>
          <a:bodyPr wrap="none" rtlCol="0">
            <a:spAutoFit/>
          </a:bodyPr>
          <a:lstStyle/>
          <a:p>
            <a:r>
              <a:rPr lang="en-GB" sz="1600" i="1" dirty="0" smtClean="0"/>
              <a:t>J. van </a:t>
            </a:r>
            <a:r>
              <a:rPr lang="en-GB" sz="1600" i="1" dirty="0" err="1" smtClean="0"/>
              <a:t>Hoorne</a:t>
            </a:r>
            <a:endParaRPr lang="en-GB" sz="1600" i="1" dirty="0"/>
          </a:p>
        </p:txBody>
      </p:sp>
      <p:sp>
        <p:nvSpPr>
          <p:cNvPr id="18" name="TextBox 17"/>
          <p:cNvSpPr txBox="1"/>
          <p:nvPr/>
        </p:nvSpPr>
        <p:spPr>
          <a:xfrm>
            <a:off x="6709014" y="2058566"/>
            <a:ext cx="1300356" cy="338554"/>
          </a:xfrm>
          <a:prstGeom prst="rect">
            <a:avLst/>
          </a:prstGeom>
          <a:noFill/>
        </p:spPr>
        <p:txBody>
          <a:bodyPr wrap="none" rtlCol="0">
            <a:spAutoFit/>
          </a:bodyPr>
          <a:lstStyle/>
          <a:p>
            <a:r>
              <a:rPr lang="en-GB" sz="1600" i="1" dirty="0" smtClean="0"/>
              <a:t>J. van </a:t>
            </a:r>
            <a:r>
              <a:rPr lang="en-GB" sz="1600" i="1" dirty="0" err="1" smtClean="0"/>
              <a:t>Hoorne</a:t>
            </a:r>
            <a:endParaRPr lang="en-GB" sz="1600" i="1" dirty="0"/>
          </a:p>
        </p:txBody>
      </p:sp>
      <p:sp>
        <p:nvSpPr>
          <p:cNvPr id="7" name="Title 6"/>
          <p:cNvSpPr>
            <a:spLocks noGrp="1"/>
          </p:cNvSpPr>
          <p:nvPr>
            <p:ph type="title"/>
          </p:nvPr>
        </p:nvSpPr>
        <p:spPr/>
        <p:txBody>
          <a:bodyPr/>
          <a:lstStyle/>
          <a:p>
            <a:r>
              <a:rPr lang="en-US" sz="3600" dirty="0"/>
              <a:t>FLUKA Simulations – </a:t>
            </a:r>
            <a:r>
              <a:rPr lang="en-US" sz="3600" i="1" dirty="0"/>
              <a:t>Cherenkov Fibers</a:t>
            </a:r>
            <a:endParaRPr lang="en-US" sz="3600" dirty="0"/>
          </a:p>
        </p:txBody>
      </p:sp>
      <p:sp>
        <p:nvSpPr>
          <p:cNvPr id="14" name="TextBox 13"/>
          <p:cNvSpPr txBox="1"/>
          <p:nvPr/>
        </p:nvSpPr>
        <p:spPr>
          <a:xfrm>
            <a:off x="539552" y="1700808"/>
            <a:ext cx="3888432" cy="338554"/>
          </a:xfrm>
          <a:prstGeom prst="rect">
            <a:avLst/>
          </a:prstGeom>
          <a:noFill/>
        </p:spPr>
        <p:txBody>
          <a:bodyPr wrap="square" rtlCol="0">
            <a:spAutoFit/>
          </a:bodyPr>
          <a:lstStyle/>
          <a:p>
            <a:r>
              <a:rPr lang="en-GB" sz="1600" i="1" dirty="0" smtClean="0">
                <a:solidFill>
                  <a:srgbClr val="0070C0"/>
                </a:solidFill>
              </a:rPr>
              <a:t>PARTICLE SHOWER DISTRIBUTION (FLUKA)</a:t>
            </a:r>
            <a:endParaRPr lang="en-GB" sz="1600" i="1" dirty="0">
              <a:solidFill>
                <a:srgbClr val="0070C0"/>
              </a:solidFill>
            </a:endParaRPr>
          </a:p>
        </p:txBody>
      </p:sp>
      <p:sp>
        <p:nvSpPr>
          <p:cNvPr id="22" name="TextBox 21"/>
          <p:cNvSpPr txBox="1"/>
          <p:nvPr/>
        </p:nvSpPr>
        <p:spPr>
          <a:xfrm>
            <a:off x="4499992" y="1722294"/>
            <a:ext cx="4176464" cy="338554"/>
          </a:xfrm>
          <a:prstGeom prst="rect">
            <a:avLst/>
          </a:prstGeom>
          <a:noFill/>
        </p:spPr>
        <p:txBody>
          <a:bodyPr wrap="square" rtlCol="0">
            <a:spAutoFit/>
          </a:bodyPr>
          <a:lstStyle/>
          <a:p>
            <a:r>
              <a:rPr lang="en-GB" sz="1600" i="1" dirty="0" smtClean="0">
                <a:solidFill>
                  <a:srgbClr val="0070C0"/>
                </a:solidFill>
              </a:rPr>
              <a:t>CORRESPSONDING ‘TRAPPED’ PHOTONS </a:t>
            </a:r>
            <a:endParaRPr lang="en-GB" sz="1600" i="1" dirty="0">
              <a:solidFill>
                <a:srgbClr val="0070C0"/>
              </a:solidFill>
            </a:endParaRPr>
          </a:p>
        </p:txBody>
      </p:sp>
    </p:spTree>
    <p:extLst>
      <p:ext uri="{BB962C8B-B14F-4D97-AF65-F5344CB8AC3E}">
        <p14:creationId xmlns="" xmlns:p14="http://schemas.microsoft.com/office/powerpoint/2010/main" val="1493709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p:txBody>
          <a:bodyPr>
            <a:normAutofit/>
          </a:bodyPr>
          <a:lstStyle/>
          <a:p>
            <a:r>
              <a:rPr lang="en-GB" sz="2800" dirty="0" smtClean="0"/>
              <a:t>Loss Simulations (Made in 2010)  for  Radiation Protection/Damage  “CDR PHASE”</a:t>
            </a:r>
          </a:p>
          <a:p>
            <a:r>
              <a:rPr lang="en-GB" sz="2800" dirty="0" smtClean="0"/>
              <a:t>Loss Simulations for Beam Loss Monitoring </a:t>
            </a:r>
          </a:p>
          <a:p>
            <a:pPr lvl="1"/>
            <a:r>
              <a:rPr lang="en-GB" dirty="0" smtClean="0"/>
              <a:t> CDR Ionization Chambers (2010) </a:t>
            </a:r>
          </a:p>
          <a:p>
            <a:pPr lvl="1"/>
            <a:r>
              <a:rPr lang="en-GB" dirty="0" smtClean="0"/>
              <a:t>“Post” CDR phase (2011) </a:t>
            </a:r>
          </a:p>
          <a:p>
            <a:r>
              <a:rPr lang="en-GB" sz="2800" dirty="0" smtClean="0"/>
              <a:t>Discussion and Requirements for Next Version (Time Scales/ Person Responsible)</a:t>
            </a:r>
          </a:p>
          <a:p>
            <a:pPr lvl="1"/>
            <a:r>
              <a:rPr lang="en-GB" sz="2400" dirty="0" smtClean="0"/>
              <a:t>Losses: rescaling of results</a:t>
            </a:r>
          </a:p>
          <a:p>
            <a:pPr lvl="1"/>
            <a:r>
              <a:rPr lang="en-GB" sz="2400" dirty="0" smtClean="0"/>
              <a:t>Scenario/geometry/material Updates: re-simulation </a:t>
            </a:r>
          </a:p>
          <a:p>
            <a:endParaRPr lang="en-GB" dirty="0"/>
          </a:p>
        </p:txBody>
      </p:sp>
      <p:sp>
        <p:nvSpPr>
          <p:cNvPr id="4" name="Date Placeholder 3"/>
          <p:cNvSpPr>
            <a:spLocks noGrp="1"/>
          </p:cNvSpPr>
          <p:nvPr>
            <p:ph type="dt" sz="half" idx="10"/>
          </p:nvPr>
        </p:nvSpPr>
        <p:spPr/>
        <p:txBody>
          <a:bodyPr/>
          <a:lstStyle/>
          <a:p>
            <a:fld id="{01F4E71C-B716-469F-9FBB-19CDB59182DD}" type="datetime1">
              <a:rPr lang="en-US" smtClean="0"/>
              <a:pPr/>
              <a:t>11/22/2011</a:t>
            </a:fld>
            <a:endParaRPr lang="en-US"/>
          </a:p>
        </p:txBody>
      </p:sp>
      <p:sp>
        <p:nvSpPr>
          <p:cNvPr id="5" name="Footer Placeholder 4"/>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3A1F180-56F2-4730-A213-64D2D28E798A}" type="datetime1">
              <a:rPr lang="en-US" smtClean="0"/>
              <a:pPr/>
              <a:t>11/22/2011</a:t>
            </a:fld>
            <a:endParaRPr lang="en-GB" dirty="0"/>
          </a:p>
        </p:txBody>
      </p:sp>
      <p:sp>
        <p:nvSpPr>
          <p:cNvPr id="4" name="Footer Placeholder 3"/>
          <p:cNvSpPr>
            <a:spLocks noGrp="1"/>
          </p:cNvSpPr>
          <p:nvPr>
            <p:ph type="ftr" sz="quarter" idx="11"/>
          </p:nvPr>
        </p:nvSpPr>
        <p:spPr/>
        <p:txBody>
          <a:bodyPr/>
          <a:lstStyle/>
          <a:p>
            <a:r>
              <a:rPr lang="fr-FR" smtClean="0"/>
              <a:t>Sophie Mallows MPWG</a:t>
            </a:r>
            <a:endParaRPr lang="en-GB" dirty="0"/>
          </a:p>
        </p:txBody>
      </p:sp>
      <p:graphicFrame>
        <p:nvGraphicFramePr>
          <p:cNvPr id="14" name="Table 13"/>
          <p:cNvGraphicFramePr>
            <a:graphicFrameLocks noGrp="1"/>
          </p:cNvGraphicFramePr>
          <p:nvPr>
            <p:extLst>
              <p:ext uri="{D42A27DB-BD31-4B8C-83A1-F6EECF244321}">
                <p14:modId xmlns="" xmlns:p14="http://schemas.microsoft.com/office/powerpoint/2010/main" val="699673294"/>
              </p:ext>
            </p:extLst>
          </p:nvPr>
        </p:nvGraphicFramePr>
        <p:xfrm>
          <a:off x="1219200" y="3962400"/>
          <a:ext cx="4302968" cy="2342753"/>
        </p:xfrm>
        <a:graphic>
          <a:graphicData uri="http://schemas.openxmlformats.org/drawingml/2006/table">
            <a:tbl>
              <a:tblPr/>
              <a:tblGrid>
                <a:gridCol w="1381645"/>
                <a:gridCol w="1462920"/>
                <a:gridCol w="1458403"/>
              </a:tblGrid>
              <a:tr h="592763">
                <a:tc>
                  <a:txBody>
                    <a:bodyPr/>
                    <a:lstStyle/>
                    <a:p>
                      <a:pPr marL="45720" marR="0" lvl="0" indent="0" algn="l" defTabSz="4572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alpha val="79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Times New Roman" pitchFamily="18" charset="0"/>
                          <a:ea typeface="ＭＳ Ｐゴシック" pitchFamily="34" charset="-128"/>
                          <a:cs typeface="Times New Roman" pitchFamily="18" charset="0"/>
                        </a:rPr>
                        <a:t>Sensitivity*</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ＭＳ Ｐゴシック" pitchFamily="34" charset="-128"/>
                          <a:cs typeface="Times New Roman" pitchFamily="18" charset="0"/>
                        </a:rPr>
                        <a:t>(</a:t>
                      </a:r>
                      <a:r>
                        <a:rPr kumimoji="0" lang="en-US" sz="1600" b="0" i="0" u="none" strike="noStrike" cap="none" normalizeH="0" baseline="0" dirty="0" err="1" smtClean="0">
                          <a:ln>
                            <a:noFill/>
                          </a:ln>
                          <a:solidFill>
                            <a:srgbClr val="000000"/>
                          </a:solidFill>
                          <a:effectLst/>
                          <a:latin typeface="Times New Roman" pitchFamily="18" charset="0"/>
                          <a:ea typeface="ＭＳ Ｐゴシック" pitchFamily="34" charset="-128"/>
                          <a:cs typeface="Times New Roman" pitchFamily="18" charset="0"/>
                        </a:rPr>
                        <a:t>N</a:t>
                      </a:r>
                      <a:r>
                        <a:rPr kumimoji="0" lang="en-US" sz="1600" b="0" i="0" u="none" strike="noStrike" cap="none" normalizeH="0" baseline="-25000" dirty="0" err="1" smtClean="0">
                          <a:ln>
                            <a:noFill/>
                          </a:ln>
                          <a:solidFill>
                            <a:srgbClr val="000000"/>
                          </a:solidFill>
                          <a:effectLst/>
                          <a:latin typeface="Times New Roman" pitchFamily="18" charset="0"/>
                          <a:ea typeface="ＭＳ Ｐゴシック" pitchFamily="34" charset="-128"/>
                          <a:cs typeface="Times New Roman" pitchFamily="18" charset="0"/>
                        </a:rPr>
                        <a:t>ph</a:t>
                      </a:r>
                      <a:r>
                        <a:rPr kumimoji="0" lang="en-US" sz="1600" b="0" i="0" u="none" strike="noStrike" cap="none" normalizeH="0" baseline="0" dirty="0" smtClean="0">
                          <a:ln>
                            <a:noFill/>
                          </a:ln>
                          <a:solidFill>
                            <a:srgbClr val="000000"/>
                          </a:solidFill>
                          <a:effectLst/>
                          <a:latin typeface="Times New Roman" pitchFamily="18" charset="0"/>
                          <a:ea typeface="ＭＳ Ｐゴシック" pitchFamily="34" charset="-128"/>
                          <a:cs typeface="Times New Roman" pitchFamily="18" charset="0"/>
                        </a:rPr>
                        <a:t>/train)</a:t>
                      </a: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alpha val="79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190E5B"/>
                          </a:solidFill>
                          <a:effectLst/>
                          <a:latin typeface="Times New Roman" pitchFamily="18" charset="0"/>
                          <a:ea typeface="ＭＳ Ｐゴシック" pitchFamily="34" charset="-128"/>
                          <a:cs typeface="Times New Roman" pitchFamily="18" charset="0"/>
                        </a:rPr>
                        <a:t>Dynamic Range</a:t>
                      </a: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alpha val="79000"/>
                      </a:schemeClr>
                    </a:solidFill>
                  </a:tcPr>
                </a:tc>
              </a:tr>
              <a:tr h="497628">
                <a:tc>
                  <a:txBody>
                    <a:bodyPr/>
                    <a:lstStyle/>
                    <a:p>
                      <a:pPr marL="45720" marR="0" lvl="1" indent="0" algn="l" defTabSz="457200" rtl="0" eaLnBrk="1" fontAlgn="base" latinLnBrk="0" hangingPunct="1">
                        <a:lnSpc>
                          <a:spcPct val="12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rPr>
                        <a:t>DB 0.24 </a:t>
                      </a:r>
                      <a:r>
                        <a:rPr kumimoji="0" lang="en-US" sz="1600" b="1" i="0" u="none" strike="noStrike" cap="none" normalizeH="0" baseline="0" dirty="0" err="1" smtClean="0">
                          <a:ln>
                            <a:noFill/>
                          </a:ln>
                          <a:solidFill>
                            <a:schemeClr val="tx1"/>
                          </a:solidFill>
                          <a:effectLst/>
                          <a:latin typeface="Times New Roman" pitchFamily="18" charset="0"/>
                          <a:ea typeface="ＭＳ Ｐゴシック" pitchFamily="34" charset="-128"/>
                          <a:cs typeface="Times New Roman" pitchFamily="18" charset="0"/>
                        </a:rPr>
                        <a:t>GeV</a:t>
                      </a:r>
                      <a:endParaRPr kumimoji="0" lang="en-US" sz="1600" b="1"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79000"/>
                      </a:schemeClr>
                    </a:solidFill>
                  </a:tcPr>
                </a:tc>
                <a:tc>
                  <a:txBody>
                    <a:bodyPr/>
                    <a:lstStyle/>
                    <a:p>
                      <a:pPr marL="0" marR="0" lvl="0" indent="0" algn="ctr" defTabSz="457200" rtl="0" eaLnBrk="1" fontAlgn="base" latinLnBrk="0" hangingPunct="1">
                        <a:lnSpc>
                          <a:spcPct val="12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ＭＳ Ｐゴシック" pitchFamily="34" charset="-128"/>
                          <a:cs typeface="Times New Roman" pitchFamily="18" charset="0"/>
                        </a:rPr>
                        <a:t>5∙10</a:t>
                      </a:r>
                      <a:r>
                        <a:rPr kumimoji="0" lang="en-US" sz="1600" b="0" i="0" u="none" strike="noStrike" cap="none" normalizeH="0" baseline="30000" dirty="0" smtClean="0">
                          <a:ln>
                            <a:noFill/>
                          </a:ln>
                          <a:solidFill>
                            <a:srgbClr val="000000"/>
                          </a:solidFill>
                          <a:effectLst/>
                          <a:latin typeface="Times New Roman" pitchFamily="18" charset="0"/>
                          <a:ea typeface="ＭＳ Ｐゴシック" pitchFamily="34" charset="-128"/>
                          <a:cs typeface="Times New Roman" pitchFamily="18" charset="0"/>
                        </a:rPr>
                        <a:t>2</a:t>
                      </a:r>
                      <a:endParaRPr kumimoji="0" lang="en-US" sz="1600" b="0" i="0" u="none" strike="noStrike" cap="none" normalizeH="0" baseline="0" dirty="0" smtClean="0">
                        <a:ln>
                          <a:noFill/>
                        </a:ln>
                        <a:solidFill>
                          <a:srgbClr val="000000"/>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20000"/>
                        </a:lnSpc>
                        <a:spcBef>
                          <a:spcPct val="0"/>
                        </a:spcBef>
                        <a:spcAft>
                          <a:spcPct val="0"/>
                        </a:spcAft>
                        <a:buClrTx/>
                        <a:buSzTx/>
                        <a:buFontTx/>
                        <a:buNone/>
                        <a:tabLst/>
                      </a:pPr>
                      <a:r>
                        <a:rPr kumimoji="0" lang="en-US" sz="1600" b="0" i="0" u="none" strike="noStrike" cap="none" normalizeH="0" baseline="0" dirty="0" smtClean="0">
                          <a:ln>
                            <a:noFill/>
                          </a:ln>
                          <a:solidFill>
                            <a:srgbClr val="190E5B"/>
                          </a:solidFill>
                          <a:effectLst/>
                          <a:latin typeface="Times New Roman" pitchFamily="18" charset="0"/>
                          <a:ea typeface="ＭＳ Ｐゴシック" pitchFamily="34" charset="-128"/>
                          <a:cs typeface="Times New Roman" pitchFamily="18" charset="0"/>
                        </a:rPr>
                        <a:t>5∙10</a:t>
                      </a:r>
                      <a:r>
                        <a:rPr kumimoji="0" lang="en-US" sz="1600" b="0" i="0" u="none" strike="noStrike" cap="none" normalizeH="0" baseline="30000" dirty="0" smtClean="0">
                          <a:ln>
                            <a:noFill/>
                          </a:ln>
                          <a:solidFill>
                            <a:srgbClr val="190E5B"/>
                          </a:solidFill>
                          <a:effectLst/>
                          <a:latin typeface="Times New Roman" pitchFamily="18" charset="0"/>
                          <a:ea typeface="ＭＳ Ｐゴシック" pitchFamily="34" charset="-128"/>
                          <a:cs typeface="Times New Roman" pitchFamily="18" charset="0"/>
                        </a:rPr>
                        <a:t>4</a:t>
                      </a:r>
                      <a:endParaRPr kumimoji="0" lang="en-US" sz="1600" b="0" i="0" u="none" strike="noStrike" cap="none" normalizeH="0" baseline="0" dirty="0" smtClean="0">
                        <a:ln>
                          <a:noFill/>
                        </a:ln>
                        <a:solidFill>
                          <a:srgbClr val="190E5B"/>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3096">
                <a:tc>
                  <a:txBody>
                    <a:bodyPr/>
                    <a:lstStyle/>
                    <a:p>
                      <a:pPr marL="45720" marR="0" lvl="1" indent="0" algn="l" defTabSz="457200" rtl="0" eaLnBrk="1" fontAlgn="base" latinLnBrk="0" hangingPunct="1">
                        <a:lnSpc>
                          <a:spcPct val="12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rPr>
                        <a:t>DB 2.4 </a:t>
                      </a:r>
                      <a:r>
                        <a:rPr kumimoji="0" lang="en-US" sz="1600" b="1" i="0" u="none" strike="noStrike" cap="none" normalizeH="0" baseline="0" dirty="0" err="1" smtClean="0">
                          <a:ln>
                            <a:noFill/>
                          </a:ln>
                          <a:solidFill>
                            <a:schemeClr val="tx1"/>
                          </a:solidFill>
                          <a:effectLst/>
                          <a:latin typeface="Times New Roman" pitchFamily="18" charset="0"/>
                          <a:ea typeface="ＭＳ Ｐゴシック" pitchFamily="34" charset="-128"/>
                          <a:cs typeface="Times New Roman" pitchFamily="18" charset="0"/>
                        </a:rPr>
                        <a:t>GeV</a:t>
                      </a:r>
                      <a:endParaRPr kumimoji="0" lang="en-US" sz="1600" b="1"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79000"/>
                      </a:schemeClr>
                    </a:solidFill>
                  </a:tcPr>
                </a:tc>
                <a:tc>
                  <a:txBody>
                    <a:bodyPr/>
                    <a:lstStyle/>
                    <a:p>
                      <a:pPr marL="0" marR="0" lvl="0" indent="0" algn="ctr" defTabSz="457200" rtl="0" eaLnBrk="1" fontAlgn="base" latinLnBrk="0" hangingPunct="1">
                        <a:lnSpc>
                          <a:spcPct val="12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ＭＳ Ｐゴシック" pitchFamily="34" charset="-128"/>
                          <a:cs typeface="Times New Roman" pitchFamily="18" charset="0"/>
                        </a:rPr>
                        <a:t>5∙10</a:t>
                      </a:r>
                      <a:r>
                        <a:rPr kumimoji="0" lang="en-US" sz="1600" b="0" i="0" u="none" strike="noStrike" cap="none" normalizeH="0" baseline="30000" dirty="0" smtClean="0">
                          <a:ln>
                            <a:noFill/>
                          </a:ln>
                          <a:solidFill>
                            <a:srgbClr val="000000"/>
                          </a:solidFill>
                          <a:effectLst/>
                          <a:latin typeface="Times New Roman" pitchFamily="18" charset="0"/>
                          <a:ea typeface="ＭＳ Ｐゴシック" pitchFamily="34" charset="-128"/>
                          <a:cs typeface="Times New Roman" pitchFamily="18" charset="0"/>
                        </a:rPr>
                        <a:t>3</a:t>
                      </a:r>
                      <a:endParaRPr kumimoji="0" lang="en-US" sz="1600" b="0" i="0" u="none" strike="noStrike" cap="none" normalizeH="0" baseline="0" dirty="0" smtClean="0">
                        <a:ln>
                          <a:noFill/>
                        </a:ln>
                        <a:solidFill>
                          <a:srgbClr val="000000"/>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20000"/>
                        </a:lnSpc>
                        <a:spcBef>
                          <a:spcPct val="0"/>
                        </a:spcBef>
                        <a:spcAft>
                          <a:spcPct val="0"/>
                        </a:spcAft>
                        <a:buClrTx/>
                        <a:buSzTx/>
                        <a:buFontTx/>
                        <a:buNone/>
                        <a:tabLst/>
                      </a:pPr>
                      <a:r>
                        <a:rPr kumimoji="0" lang="en-US" sz="1600" b="0" i="0" u="none" strike="noStrike" cap="none" normalizeH="0" baseline="0" dirty="0" smtClean="0">
                          <a:ln>
                            <a:noFill/>
                          </a:ln>
                          <a:solidFill>
                            <a:srgbClr val="190E5B"/>
                          </a:solidFill>
                          <a:effectLst/>
                          <a:latin typeface="Times New Roman" pitchFamily="18" charset="0"/>
                          <a:ea typeface="ＭＳ Ｐゴシック" pitchFamily="34" charset="-128"/>
                          <a:cs typeface="Times New Roman" pitchFamily="18" charset="0"/>
                        </a:rPr>
                        <a:t>2∙10</a:t>
                      </a:r>
                      <a:r>
                        <a:rPr kumimoji="0" lang="en-US" sz="1600" b="0" i="0" u="none" strike="noStrike" cap="none" normalizeH="0" baseline="30000" dirty="0" smtClean="0">
                          <a:ln>
                            <a:noFill/>
                          </a:ln>
                          <a:solidFill>
                            <a:srgbClr val="190E5B"/>
                          </a:solidFill>
                          <a:effectLst/>
                          <a:latin typeface="Times New Roman" pitchFamily="18" charset="0"/>
                          <a:ea typeface="ＭＳ Ｐゴシック" pitchFamily="34" charset="-128"/>
                          <a:cs typeface="Times New Roman" pitchFamily="18" charset="0"/>
                        </a:rPr>
                        <a:t>4</a:t>
                      </a:r>
                      <a:endParaRPr kumimoji="0" lang="en-US" sz="1600" b="0" i="0" u="none" strike="noStrike" cap="none" normalizeH="0" baseline="0" dirty="0" smtClean="0">
                        <a:ln>
                          <a:noFill/>
                        </a:ln>
                        <a:solidFill>
                          <a:srgbClr val="190E5B"/>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1794">
                <a:tc>
                  <a:txBody>
                    <a:bodyPr/>
                    <a:lstStyle/>
                    <a:p>
                      <a:pPr marL="45720" marR="0" lvl="1" indent="0" algn="l" defTabSz="457200" rtl="0" eaLnBrk="1" fontAlgn="base" latinLnBrk="0" hangingPunct="1">
                        <a:lnSpc>
                          <a:spcPct val="12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rPr>
                        <a:t>MB 9 </a:t>
                      </a:r>
                      <a:r>
                        <a:rPr kumimoji="0" lang="en-US" sz="1600" b="1" i="0" u="none" strike="noStrike" cap="none" normalizeH="0" baseline="0" dirty="0" err="1" smtClean="0">
                          <a:ln>
                            <a:noFill/>
                          </a:ln>
                          <a:solidFill>
                            <a:schemeClr val="tx1"/>
                          </a:solidFill>
                          <a:effectLst/>
                          <a:latin typeface="Times New Roman" pitchFamily="18" charset="0"/>
                          <a:ea typeface="ＭＳ Ｐゴシック" pitchFamily="34" charset="-128"/>
                          <a:cs typeface="Times New Roman" pitchFamily="18" charset="0"/>
                        </a:rPr>
                        <a:t>GeV</a:t>
                      </a:r>
                      <a:endParaRPr kumimoji="0" lang="en-US" sz="1600" b="1"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79000"/>
                      </a:schemeClr>
                    </a:solidFill>
                  </a:tcPr>
                </a:tc>
                <a:tc>
                  <a:txBody>
                    <a:bodyPr/>
                    <a:lstStyle/>
                    <a:p>
                      <a:pPr marL="0" marR="0" lvl="0" indent="0" algn="ctr" defTabSz="457200" rtl="0" eaLnBrk="1" fontAlgn="base" latinLnBrk="0" hangingPunct="1">
                        <a:lnSpc>
                          <a:spcPct val="12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ＭＳ Ｐゴシック" pitchFamily="34" charset="-128"/>
                          <a:cs typeface="Times New Roman" pitchFamily="18" charset="0"/>
                        </a:rPr>
                        <a:t>4∙10</a:t>
                      </a:r>
                      <a:r>
                        <a:rPr kumimoji="0" lang="en-US" sz="1600" b="0" i="0" u="none" strike="noStrike" cap="none" normalizeH="0" baseline="30000" dirty="0" smtClean="0">
                          <a:ln>
                            <a:noFill/>
                          </a:ln>
                          <a:solidFill>
                            <a:srgbClr val="000000"/>
                          </a:solidFill>
                          <a:effectLst/>
                          <a:latin typeface="Times New Roman" pitchFamily="18" charset="0"/>
                          <a:ea typeface="ＭＳ Ｐゴシック" pitchFamily="34" charset="-128"/>
                          <a:cs typeface="Times New Roman" pitchFamily="18" charset="0"/>
                        </a:rPr>
                        <a:t>1</a:t>
                      </a:r>
                      <a:endParaRPr kumimoji="0" lang="en-US" sz="1600" b="0" i="0" u="none" strike="noStrike" cap="none" normalizeH="0" baseline="0" dirty="0" smtClean="0">
                        <a:ln>
                          <a:noFill/>
                        </a:ln>
                        <a:solidFill>
                          <a:srgbClr val="000000"/>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20000"/>
                        </a:lnSpc>
                        <a:spcBef>
                          <a:spcPct val="0"/>
                        </a:spcBef>
                        <a:spcAft>
                          <a:spcPct val="0"/>
                        </a:spcAft>
                        <a:buClrTx/>
                        <a:buSzTx/>
                        <a:buFontTx/>
                        <a:buNone/>
                        <a:tabLst/>
                      </a:pPr>
                      <a:r>
                        <a:rPr kumimoji="0" lang="en-US" sz="1600" b="0" i="0" u="none" strike="noStrike" cap="none" normalizeH="0" baseline="0" dirty="0" smtClean="0">
                          <a:ln>
                            <a:noFill/>
                          </a:ln>
                          <a:solidFill>
                            <a:srgbClr val="190E5B"/>
                          </a:solidFill>
                          <a:effectLst/>
                          <a:latin typeface="Times New Roman" pitchFamily="18" charset="0"/>
                          <a:ea typeface="ＭＳ Ｐゴシック" pitchFamily="34" charset="-128"/>
                          <a:cs typeface="Times New Roman" pitchFamily="18" charset="0"/>
                        </a:rPr>
                        <a:t>1∙10</a:t>
                      </a:r>
                      <a:r>
                        <a:rPr kumimoji="0" lang="en-US" sz="1600" b="0" i="0" u="none" strike="noStrike" cap="none" normalizeH="0" baseline="30000" dirty="0" smtClean="0">
                          <a:ln>
                            <a:noFill/>
                          </a:ln>
                          <a:solidFill>
                            <a:srgbClr val="190E5B"/>
                          </a:solidFill>
                          <a:effectLst/>
                          <a:latin typeface="Times New Roman" pitchFamily="18" charset="0"/>
                          <a:ea typeface="ＭＳ Ｐゴシック" pitchFamily="34" charset="-128"/>
                          <a:cs typeface="Times New Roman" pitchFamily="18" charset="0"/>
                        </a:rPr>
                        <a:t>3</a:t>
                      </a:r>
                      <a:endParaRPr kumimoji="0" lang="en-US" sz="1600" b="0" i="0" u="none" strike="noStrike" cap="none" normalizeH="0" baseline="0" dirty="0" smtClean="0">
                        <a:ln>
                          <a:noFill/>
                        </a:ln>
                        <a:solidFill>
                          <a:srgbClr val="190E5B"/>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7472">
                <a:tc>
                  <a:txBody>
                    <a:bodyPr/>
                    <a:lstStyle/>
                    <a:p>
                      <a:pPr marL="45720" marR="0" lvl="1" indent="0" algn="l" defTabSz="457200" rtl="0" eaLnBrk="1" fontAlgn="base" latinLnBrk="0" hangingPunct="1">
                        <a:lnSpc>
                          <a:spcPct val="12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rPr>
                        <a:t>MB 1.5 </a:t>
                      </a:r>
                      <a:r>
                        <a:rPr kumimoji="0" lang="en-US" sz="1600" b="1" i="0" u="none" strike="noStrike" cap="none" normalizeH="0" baseline="0" dirty="0" err="1" smtClean="0">
                          <a:ln>
                            <a:noFill/>
                          </a:ln>
                          <a:solidFill>
                            <a:schemeClr val="tx1"/>
                          </a:solidFill>
                          <a:effectLst/>
                          <a:latin typeface="Times New Roman" pitchFamily="18" charset="0"/>
                          <a:ea typeface="ＭＳ Ｐゴシック" pitchFamily="34" charset="-128"/>
                          <a:cs typeface="Times New Roman" pitchFamily="18" charset="0"/>
                        </a:rPr>
                        <a:t>TeV</a:t>
                      </a:r>
                      <a:endParaRPr kumimoji="0" lang="en-US" sz="1600" b="1"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79000"/>
                      </a:schemeClr>
                    </a:solidFill>
                  </a:tcPr>
                </a:tc>
                <a:tc>
                  <a:txBody>
                    <a:bodyPr/>
                    <a:lstStyle/>
                    <a:p>
                      <a:pPr marL="0" marR="0" lvl="0" indent="0" algn="ctr" defTabSz="457200" rtl="0" eaLnBrk="1" fontAlgn="base" latinLnBrk="0" hangingPunct="1">
                        <a:lnSpc>
                          <a:spcPct val="12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ＭＳ Ｐゴシック" pitchFamily="34" charset="-128"/>
                          <a:cs typeface="Times New Roman" pitchFamily="18" charset="0"/>
                        </a:rPr>
                        <a:t>8∙10</a:t>
                      </a:r>
                      <a:r>
                        <a:rPr kumimoji="0" lang="en-US" sz="1600" b="0" i="0" u="none" strike="noStrike" cap="none" normalizeH="0" baseline="30000" dirty="0" smtClean="0">
                          <a:ln>
                            <a:noFill/>
                          </a:ln>
                          <a:solidFill>
                            <a:srgbClr val="000000"/>
                          </a:solidFill>
                          <a:effectLst/>
                          <a:latin typeface="Times New Roman" pitchFamily="18" charset="0"/>
                          <a:ea typeface="ＭＳ Ｐゴシック" pitchFamily="34" charset="-128"/>
                          <a:cs typeface="Times New Roman" pitchFamily="18" charset="0"/>
                        </a:rPr>
                        <a:t>2</a:t>
                      </a:r>
                      <a:endParaRPr kumimoji="0" lang="en-US" sz="1600" b="0" i="0" u="none" strike="noStrike" cap="none" normalizeH="0" baseline="0" dirty="0" smtClean="0">
                        <a:ln>
                          <a:noFill/>
                        </a:ln>
                        <a:solidFill>
                          <a:srgbClr val="000000"/>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20000"/>
                        </a:lnSpc>
                        <a:spcBef>
                          <a:spcPct val="0"/>
                        </a:spcBef>
                        <a:spcAft>
                          <a:spcPct val="0"/>
                        </a:spcAft>
                        <a:buClrTx/>
                        <a:buSzTx/>
                        <a:buFontTx/>
                        <a:buNone/>
                        <a:tabLst/>
                      </a:pPr>
                      <a:r>
                        <a:rPr kumimoji="0" lang="en-US" sz="1600" b="0" i="0" u="none" strike="noStrike" cap="none" normalizeH="0" baseline="0" dirty="0" smtClean="0">
                          <a:ln>
                            <a:noFill/>
                          </a:ln>
                          <a:solidFill>
                            <a:srgbClr val="190E5B"/>
                          </a:solidFill>
                          <a:effectLst/>
                          <a:latin typeface="Times New Roman" pitchFamily="18" charset="0"/>
                          <a:ea typeface="ＭＳ Ｐゴシック" pitchFamily="34" charset="-128"/>
                          <a:cs typeface="Times New Roman" pitchFamily="18" charset="0"/>
                        </a:rPr>
                        <a:t>5∙10</a:t>
                      </a:r>
                      <a:r>
                        <a:rPr kumimoji="0" lang="en-US" sz="1600" b="0" i="0" u="none" strike="noStrike" cap="none" normalizeH="0" baseline="30000" dirty="0" smtClean="0">
                          <a:ln>
                            <a:noFill/>
                          </a:ln>
                          <a:solidFill>
                            <a:srgbClr val="190E5B"/>
                          </a:solidFill>
                          <a:effectLst/>
                          <a:latin typeface="Times New Roman" pitchFamily="18" charset="0"/>
                          <a:ea typeface="ＭＳ Ｐゴシック" pitchFamily="34" charset="-128"/>
                          <a:cs typeface="Times New Roman" pitchFamily="18" charset="0"/>
                        </a:rPr>
                        <a:t>3</a:t>
                      </a:r>
                      <a:endParaRPr kumimoji="0" lang="en-US" sz="1600" b="0" i="0" u="none" strike="noStrike" cap="none" normalizeH="0" baseline="0" dirty="0" smtClean="0">
                        <a:ln>
                          <a:noFill/>
                        </a:ln>
                        <a:solidFill>
                          <a:srgbClr val="190E5B"/>
                        </a:solidFill>
                        <a:effectLst/>
                        <a:latin typeface="Times New Roman" pitchFamily="18" charset="0"/>
                        <a:ea typeface="ＭＳ Ｐゴシック" pitchFamily="34" charset="-128"/>
                        <a:cs typeface="Times New Roman" pitchFamily="18" charset="0"/>
                      </a:endParaRPr>
                    </a:p>
                  </a:txBody>
                  <a:tcPr marL="0" marR="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 name="TextBox 15"/>
          <p:cNvSpPr txBox="1"/>
          <p:nvPr/>
        </p:nvSpPr>
        <p:spPr>
          <a:xfrm>
            <a:off x="467544" y="2057400"/>
            <a:ext cx="7272808" cy="1754326"/>
          </a:xfrm>
          <a:prstGeom prst="rect">
            <a:avLst/>
          </a:prstGeom>
          <a:noFill/>
        </p:spPr>
        <p:txBody>
          <a:bodyPr wrap="square" rtlCol="0">
            <a:spAutoFit/>
          </a:bodyPr>
          <a:lstStyle/>
          <a:p>
            <a:pPr marL="285750" lvl="1" indent="-285750">
              <a:buClr>
                <a:schemeClr val="accent2"/>
              </a:buClr>
              <a:buFont typeface="Wingdings" pitchFamily="2" charset="2"/>
              <a:buChar char="§"/>
            </a:pPr>
            <a:r>
              <a:rPr lang="en-US" i="1" dirty="0" smtClean="0"/>
              <a:t>Based on loss limits (as before)</a:t>
            </a:r>
          </a:p>
          <a:p>
            <a:pPr marL="285750" lvl="1" indent="-285750">
              <a:buClr>
                <a:schemeClr val="accent2"/>
              </a:buClr>
              <a:buFont typeface="Wingdings" pitchFamily="2" charset="2"/>
              <a:buChar char="§"/>
            </a:pPr>
            <a:r>
              <a:rPr lang="en-US" i="1" dirty="0" smtClean="0"/>
              <a:t>Dynamic Range based on of rate of arrival of photons </a:t>
            </a:r>
            <a:endParaRPr lang="en-US" i="1" dirty="0" smtClean="0">
              <a:cs typeface="Times New Roman" pitchFamily="18" charset="0"/>
            </a:endParaRPr>
          </a:p>
          <a:p>
            <a:pPr marL="285750" lvl="1" indent="-285750">
              <a:buClr>
                <a:schemeClr val="accent2"/>
              </a:buClr>
              <a:buFont typeface="Wingdings" pitchFamily="2" charset="2"/>
              <a:buChar char="§"/>
            </a:pPr>
            <a:r>
              <a:rPr lang="en-US" i="1" dirty="0" smtClean="0">
                <a:cs typeface="Times New Roman" pitchFamily="18" charset="0"/>
              </a:rPr>
              <a:t>Sensitivity </a:t>
            </a:r>
            <a:r>
              <a:rPr lang="en-US" i="1" dirty="0">
                <a:cs typeface="Times New Roman" pitchFamily="18" charset="0"/>
              </a:rPr>
              <a:t>and dynamic range requirements for a downstream </a:t>
            </a:r>
            <a:r>
              <a:rPr lang="en-US" i="1" dirty="0" err="1">
                <a:cs typeface="Times New Roman" pitchFamily="18" charset="0"/>
              </a:rPr>
              <a:t>photodetector</a:t>
            </a:r>
            <a:r>
              <a:rPr lang="en-US" i="1" dirty="0">
                <a:cs typeface="Times New Roman" pitchFamily="18" charset="0"/>
              </a:rPr>
              <a:t> allows the use of Silicon </a:t>
            </a:r>
            <a:r>
              <a:rPr lang="en-US" i="1" dirty="0" smtClean="0">
                <a:cs typeface="Times New Roman" pitchFamily="18" charset="0"/>
              </a:rPr>
              <a:t>Photomultipliers </a:t>
            </a:r>
            <a:r>
              <a:rPr lang="en-US" i="1" dirty="0">
                <a:cs typeface="Times New Roman" pitchFamily="18" charset="0"/>
              </a:rPr>
              <a:t>(</a:t>
            </a:r>
            <a:r>
              <a:rPr lang="en-US" i="1" dirty="0" err="1">
                <a:cs typeface="Times New Roman" pitchFamily="18" charset="0"/>
              </a:rPr>
              <a:t>SiPM</a:t>
            </a:r>
            <a:r>
              <a:rPr lang="en-US" i="1" dirty="0">
                <a:cs typeface="Times New Roman" pitchFamily="18" charset="0"/>
              </a:rPr>
              <a:t>) </a:t>
            </a:r>
            <a:r>
              <a:rPr lang="en-US" i="1" dirty="0" smtClean="0">
                <a:cs typeface="Times New Roman" pitchFamily="18" charset="0"/>
              </a:rPr>
              <a:t>- 100m </a:t>
            </a:r>
            <a:r>
              <a:rPr lang="en-US" i="1" dirty="0">
                <a:cs typeface="Times New Roman" pitchFamily="18" charset="0"/>
              </a:rPr>
              <a:t>fiber!</a:t>
            </a:r>
          </a:p>
          <a:p>
            <a:pPr marL="285750" lvl="1" indent="-285750">
              <a:buClr>
                <a:schemeClr val="accent2"/>
              </a:buClr>
              <a:buFont typeface="Wingdings" pitchFamily="2" charset="2"/>
              <a:buChar char="§"/>
            </a:pPr>
            <a:r>
              <a:rPr lang="en-US" i="1" dirty="0" smtClean="0">
                <a:cs typeface="Times New Roman" charset="0"/>
              </a:rPr>
              <a:t>Larger diameter fiber can be used for increased photon production</a:t>
            </a:r>
            <a:endParaRPr lang="en-US" dirty="0" smtClean="0"/>
          </a:p>
        </p:txBody>
      </p:sp>
      <p:sp>
        <p:nvSpPr>
          <p:cNvPr id="18" name="Rectangle 79"/>
          <p:cNvSpPr>
            <a:spLocks noChangeArrowheads="1"/>
          </p:cNvSpPr>
          <p:nvPr/>
        </p:nvSpPr>
        <p:spPr bwMode="auto">
          <a:xfrm>
            <a:off x="5723112" y="2636912"/>
            <a:ext cx="3420888" cy="954107"/>
          </a:xfrm>
          <a:prstGeom prst="rect">
            <a:avLst/>
          </a:prstGeom>
          <a:noFill/>
          <a:ln w="9525">
            <a:noFill/>
            <a:miter lim="800000"/>
            <a:headEnd/>
            <a:tailEnd/>
          </a:ln>
        </p:spPr>
        <p:txBody>
          <a:bodyPr wrap="square">
            <a:spAutoFit/>
          </a:bodyPr>
          <a:lstStyle/>
          <a:p>
            <a:pPr>
              <a:buClr>
                <a:schemeClr val="accent2">
                  <a:lumMod val="75000"/>
                </a:schemeClr>
              </a:buClr>
              <a:defRPr/>
            </a:pPr>
            <a:endParaRPr lang="en-US" sz="2800" dirty="0">
              <a:solidFill>
                <a:schemeClr val="tx1"/>
              </a:solidFill>
              <a:latin typeface="Times New Roman" pitchFamily="18" charset="0"/>
              <a:cs typeface="Times New Roman" pitchFamily="18" charset="0"/>
            </a:endParaRPr>
          </a:p>
          <a:p>
            <a:pPr>
              <a:buClr>
                <a:schemeClr val="accent2">
                  <a:lumMod val="75000"/>
                </a:schemeClr>
              </a:buClr>
              <a:defRPr/>
            </a:pPr>
            <a:endParaRPr lang="en-US" sz="2800" dirty="0">
              <a:solidFill>
                <a:schemeClr val="tx1"/>
              </a:solidFill>
              <a:latin typeface="Times New Roman" pitchFamily="18" charset="0"/>
              <a:cs typeface="Times New Roman" pitchFamily="18" charset="0"/>
            </a:endParaRPr>
          </a:p>
        </p:txBody>
      </p:sp>
      <p:sp>
        <p:nvSpPr>
          <p:cNvPr id="6" name="Rectangle 5"/>
          <p:cNvSpPr/>
          <p:nvPr/>
        </p:nvSpPr>
        <p:spPr>
          <a:xfrm>
            <a:off x="5940152" y="4149080"/>
            <a:ext cx="1872208" cy="1800200"/>
          </a:xfrm>
          <a:prstGeom prst="rect">
            <a:avLst/>
          </a:prstGeom>
        </p:spPr>
        <p:txBody>
          <a:bodyPr wrap="square">
            <a:spAutoFit/>
          </a:bodyPr>
          <a:lstStyle/>
          <a:p>
            <a:pPr marL="0" lvl="1"/>
            <a:r>
              <a:rPr lang="en-US" i="1" dirty="0" smtClean="0">
                <a:latin typeface="Times New Roman" pitchFamily="18" charset="0"/>
                <a:cs typeface="Times New Roman" pitchFamily="18" charset="0"/>
              </a:rPr>
              <a:t>Arrival </a:t>
            </a:r>
            <a:r>
              <a:rPr lang="en-US" i="1" dirty="0">
                <a:latin typeface="Times New Roman" pitchFamily="18" charset="0"/>
                <a:cs typeface="Times New Roman" pitchFamily="18" charset="0"/>
              </a:rPr>
              <a:t>duration of the photons 410 ns (DB)  and 323 ns (MB) (100m fiber</a:t>
            </a:r>
            <a:r>
              <a:rPr lang="en-US" i="1" dirty="0" smtClean="0">
                <a:latin typeface="Times New Roman" pitchFamily="18" charset="0"/>
                <a:cs typeface="Times New Roman" pitchFamily="18" charset="0"/>
              </a:rPr>
              <a:t>)</a:t>
            </a:r>
          </a:p>
          <a:p>
            <a:pPr marL="0" lvl="1"/>
            <a:endParaRPr lang="en-US" sz="2000" i="1" dirty="0">
              <a:solidFill>
                <a:srgbClr val="000000"/>
              </a:solidFill>
              <a:latin typeface="Times New Roman" charset="0"/>
              <a:cs typeface="Times New Roman" charset="0"/>
            </a:endParaRPr>
          </a:p>
        </p:txBody>
      </p:sp>
      <p:sp>
        <p:nvSpPr>
          <p:cNvPr id="7" name="Title 6"/>
          <p:cNvSpPr>
            <a:spLocks noGrp="1"/>
          </p:cNvSpPr>
          <p:nvPr>
            <p:ph type="title"/>
          </p:nvPr>
        </p:nvSpPr>
        <p:spPr/>
        <p:txBody>
          <a:bodyPr/>
          <a:lstStyle/>
          <a:p>
            <a:r>
              <a:rPr lang="en-US" sz="3600" dirty="0"/>
              <a:t>FLUKA Simulations – </a:t>
            </a:r>
            <a:r>
              <a:rPr lang="en-US" sz="3600" i="1" dirty="0"/>
              <a:t>Cherenkov Fibers</a:t>
            </a:r>
            <a:endParaRPr lang="en-US" sz="3600" dirty="0"/>
          </a:p>
        </p:txBody>
      </p:sp>
      <p:sp>
        <p:nvSpPr>
          <p:cNvPr id="13" name="TextBox 12"/>
          <p:cNvSpPr txBox="1"/>
          <p:nvPr/>
        </p:nvSpPr>
        <p:spPr>
          <a:xfrm>
            <a:off x="253656" y="1556792"/>
            <a:ext cx="8208912" cy="430887"/>
          </a:xfrm>
          <a:prstGeom prst="rect">
            <a:avLst/>
          </a:prstGeom>
          <a:noFill/>
        </p:spPr>
        <p:txBody>
          <a:bodyPr wrap="square" rtlCol="0">
            <a:spAutoFit/>
          </a:bodyPr>
          <a:lstStyle/>
          <a:p>
            <a:r>
              <a:rPr lang="en-US" sz="2200" b="1" dirty="0" smtClean="0"/>
              <a:t>Sensitivity and Dynamic Range Requirements </a:t>
            </a:r>
            <a:endParaRPr lang="en-US" sz="2200" i="1" dirty="0"/>
          </a:p>
        </p:txBody>
      </p:sp>
    </p:spTree>
    <p:extLst>
      <p:ext uri="{BB962C8B-B14F-4D97-AF65-F5344CB8AC3E}">
        <p14:creationId xmlns="" xmlns:p14="http://schemas.microsoft.com/office/powerpoint/2010/main" val="1493709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i="1" dirty="0" smtClean="0"/>
              <a:t>Simulations - Conclusions</a:t>
            </a:r>
            <a:endParaRPr lang="en-US" sz="3600" i="1" dirty="0"/>
          </a:p>
        </p:txBody>
      </p:sp>
      <p:sp>
        <p:nvSpPr>
          <p:cNvPr id="3" name="Date Placeholder 2"/>
          <p:cNvSpPr>
            <a:spLocks noGrp="1"/>
          </p:cNvSpPr>
          <p:nvPr>
            <p:ph type="dt" sz="half" idx="10"/>
          </p:nvPr>
        </p:nvSpPr>
        <p:spPr/>
        <p:txBody>
          <a:bodyPr/>
          <a:lstStyle/>
          <a:p>
            <a:fld id="{4A42E913-1251-4EC5-B7AA-E1A9890CF15A}" type="datetime1">
              <a:rPr lang="en-US" smtClean="0"/>
              <a:pPr/>
              <a:t>11/22/2011</a:t>
            </a:fld>
            <a:endParaRPr lang="en-GB"/>
          </a:p>
        </p:txBody>
      </p:sp>
      <p:sp>
        <p:nvSpPr>
          <p:cNvPr id="4" name="Footer Placeholder 3"/>
          <p:cNvSpPr>
            <a:spLocks noGrp="1"/>
          </p:cNvSpPr>
          <p:nvPr>
            <p:ph type="ftr" sz="quarter" idx="11"/>
          </p:nvPr>
        </p:nvSpPr>
        <p:spPr/>
        <p:txBody>
          <a:bodyPr/>
          <a:lstStyle/>
          <a:p>
            <a:r>
              <a:rPr lang="fr-FR" smtClean="0"/>
              <a:t>Sophie Mallows MPWG</a:t>
            </a:r>
            <a:endParaRPr lang="en-GB" dirty="0"/>
          </a:p>
        </p:txBody>
      </p:sp>
      <p:sp>
        <p:nvSpPr>
          <p:cNvPr id="16" name="TextBox 15"/>
          <p:cNvSpPr txBox="1"/>
          <p:nvPr/>
        </p:nvSpPr>
        <p:spPr>
          <a:xfrm>
            <a:off x="611560" y="1556792"/>
            <a:ext cx="7272808" cy="2123658"/>
          </a:xfrm>
          <a:prstGeom prst="rect">
            <a:avLst/>
          </a:prstGeom>
          <a:noFill/>
        </p:spPr>
        <p:txBody>
          <a:bodyPr wrap="square" rtlCol="0">
            <a:spAutoFit/>
          </a:bodyPr>
          <a:lstStyle/>
          <a:p>
            <a:pPr marL="285750" lvl="1" indent="-285750"/>
            <a:r>
              <a:rPr lang="en-US" sz="2400" dirty="0" smtClean="0"/>
              <a:t> </a:t>
            </a:r>
          </a:p>
          <a:p>
            <a:pPr marL="285750" lvl="1" indent="-285750"/>
            <a:endParaRPr lang="en-US" sz="2400" dirty="0" smtClean="0"/>
          </a:p>
          <a:p>
            <a:pPr marL="285750" lvl="1" indent="-285750"/>
            <a:endParaRPr lang="en-US" sz="2000" dirty="0" smtClean="0"/>
          </a:p>
          <a:p>
            <a:pPr marL="285750" lvl="1" indent="-285750">
              <a:buFont typeface="Wingdings" pitchFamily="2" charset="2"/>
              <a:buChar char="§"/>
            </a:pPr>
            <a:endParaRPr lang="en-US" sz="2000" dirty="0" smtClean="0"/>
          </a:p>
          <a:p>
            <a:pPr marL="285750" lvl="1" indent="-285750">
              <a:buFont typeface="Wingdings" pitchFamily="2" charset="2"/>
              <a:buChar char="§"/>
            </a:pPr>
            <a:endParaRPr lang="en-US" sz="2000" dirty="0" smtClean="0"/>
          </a:p>
          <a:p>
            <a:pPr marL="285750" indent="-285750"/>
            <a:endParaRPr lang="en-GB" sz="2400" dirty="0" smtClean="0"/>
          </a:p>
        </p:txBody>
      </p:sp>
      <p:sp>
        <p:nvSpPr>
          <p:cNvPr id="8" name="Rectangle 7"/>
          <p:cNvSpPr/>
          <p:nvPr/>
        </p:nvSpPr>
        <p:spPr>
          <a:xfrm>
            <a:off x="914400" y="1752600"/>
            <a:ext cx="6768752" cy="4616648"/>
          </a:xfrm>
          <a:prstGeom prst="rect">
            <a:avLst/>
          </a:prstGeom>
        </p:spPr>
        <p:txBody>
          <a:bodyPr wrap="square">
            <a:spAutoFit/>
          </a:bodyPr>
          <a:lstStyle/>
          <a:p>
            <a:pPr marL="571500" indent="-571500">
              <a:lnSpc>
                <a:spcPct val="105000"/>
              </a:lnSpc>
              <a:buClr>
                <a:srgbClr val="800000"/>
              </a:buClr>
              <a:buSzPct val="100000"/>
              <a:defRPr/>
            </a:pPr>
            <a:endParaRPr lang="en-US" sz="2000" i="1" dirty="0" smtClean="0">
              <a:cs typeface="Times New Roman" pitchFamily="18" charset="0"/>
            </a:endParaRPr>
          </a:p>
          <a:p>
            <a:pPr marL="571500" indent="-571500">
              <a:lnSpc>
                <a:spcPct val="105000"/>
              </a:lnSpc>
              <a:buClr>
                <a:schemeClr val="accent2"/>
              </a:buClr>
              <a:buSzPct val="100000"/>
              <a:buFont typeface="Wingdings" pitchFamily="2" charset="2"/>
              <a:buChar char="§"/>
              <a:defRPr/>
            </a:pPr>
            <a:r>
              <a:rPr lang="en-US" sz="2000" i="1" dirty="0" smtClean="0">
                <a:cs typeface="Times New Roman" pitchFamily="18" charset="0"/>
              </a:rPr>
              <a:t>RP calculations –  ambient dose rates seem high  </a:t>
            </a:r>
          </a:p>
          <a:p>
            <a:pPr marL="571500" indent="-571500">
              <a:lnSpc>
                <a:spcPct val="105000"/>
              </a:lnSpc>
              <a:buClr>
                <a:schemeClr val="accent2"/>
              </a:buClr>
              <a:buSzPct val="100000"/>
              <a:defRPr/>
            </a:pPr>
            <a:r>
              <a:rPr lang="en-US" sz="2000" i="1" dirty="0" smtClean="0">
                <a:cs typeface="Times New Roman" pitchFamily="18" charset="0"/>
              </a:rPr>
              <a:t>            Normalization OKAY !- was double checked  (September 2010),  </a:t>
            </a:r>
            <a:r>
              <a:rPr lang="en-US" sz="2000" i="1" dirty="0" err="1" smtClean="0">
                <a:cs typeface="Times New Roman" pitchFamily="18" charset="0"/>
              </a:rPr>
              <a:t>T.Otto</a:t>
            </a:r>
            <a:r>
              <a:rPr lang="en-US" sz="2000" i="1" dirty="0" smtClean="0">
                <a:cs typeface="Times New Roman" pitchFamily="18" charset="0"/>
              </a:rPr>
              <a:t>, S Mallows </a:t>
            </a:r>
          </a:p>
          <a:p>
            <a:pPr marL="571500" indent="-571500">
              <a:lnSpc>
                <a:spcPct val="105000"/>
              </a:lnSpc>
              <a:buClr>
                <a:schemeClr val="accent2"/>
              </a:buClr>
              <a:buSzPct val="100000"/>
              <a:defRPr/>
            </a:pPr>
            <a:r>
              <a:rPr lang="en-US" sz="2000" i="1" dirty="0" smtClean="0">
                <a:cs typeface="Times New Roman" pitchFamily="18" charset="0"/>
              </a:rPr>
              <a:t>           Make repeat simulations with simplified geometry  (Sophie)</a:t>
            </a:r>
          </a:p>
          <a:p>
            <a:pPr marL="571500" indent="-571500">
              <a:lnSpc>
                <a:spcPct val="105000"/>
              </a:lnSpc>
              <a:buClr>
                <a:schemeClr val="accent2"/>
              </a:buClr>
              <a:buSzPct val="100000"/>
              <a:buFont typeface="Wingdings" pitchFamily="2" charset="2"/>
              <a:buChar char="§"/>
              <a:defRPr/>
            </a:pPr>
            <a:r>
              <a:rPr lang="en-US" sz="2000" i="1" dirty="0" smtClean="0">
                <a:cs typeface="Times New Roman" pitchFamily="18" charset="0"/>
              </a:rPr>
              <a:t>Damage to epoxy resin  loss distribution ?  Normalization OKAY.   Results (stats) MB 1.5TeV to be checked. Requires a  clearer way of presenting?</a:t>
            </a:r>
          </a:p>
          <a:p>
            <a:pPr marL="571500" indent="-571500">
              <a:lnSpc>
                <a:spcPct val="105000"/>
              </a:lnSpc>
              <a:buClr>
                <a:schemeClr val="accent2"/>
              </a:buClr>
              <a:buSzPct val="100000"/>
              <a:buFont typeface="Wingdings" pitchFamily="2" charset="2"/>
              <a:buChar char="§"/>
              <a:defRPr/>
            </a:pPr>
            <a:r>
              <a:rPr lang="en-US" sz="2000" i="1" dirty="0" smtClean="0">
                <a:cs typeface="Times New Roman" pitchFamily="18" charset="0"/>
              </a:rPr>
              <a:t>SCALING – How would a loss of the  10</a:t>
            </a:r>
            <a:r>
              <a:rPr lang="en-US" sz="2000" i="1" baseline="30000" dirty="0" smtClean="0">
                <a:cs typeface="Times New Roman" pitchFamily="18" charset="0"/>
              </a:rPr>
              <a:t>-3 </a:t>
            </a:r>
            <a:r>
              <a:rPr lang="en-US" sz="2000" i="1" dirty="0" smtClean="0">
                <a:cs typeface="Times New Roman" pitchFamily="18" charset="0"/>
              </a:rPr>
              <a:t> fraction of intensity actually be distributed along the aperture?  This would affect </a:t>
            </a:r>
          </a:p>
          <a:p>
            <a:pPr marL="1028700" lvl="1" indent="-571500">
              <a:lnSpc>
                <a:spcPct val="105000"/>
              </a:lnSpc>
              <a:buClr>
                <a:schemeClr val="accent2"/>
              </a:buClr>
              <a:buSzPct val="100000"/>
              <a:buFont typeface="Wingdings" pitchFamily="2" charset="2"/>
              <a:buChar char="§"/>
              <a:defRPr/>
            </a:pPr>
            <a:r>
              <a:rPr lang="en-US" sz="2000" i="1" dirty="0" smtClean="0">
                <a:cs typeface="Times New Roman" pitchFamily="18" charset="0"/>
              </a:rPr>
              <a:t>BLM sensitivity requirements</a:t>
            </a:r>
          </a:p>
          <a:p>
            <a:pPr marL="1028700" lvl="1" indent="-571500">
              <a:lnSpc>
                <a:spcPct val="105000"/>
              </a:lnSpc>
              <a:buClr>
                <a:schemeClr val="accent2"/>
              </a:buClr>
              <a:buSzPct val="100000"/>
              <a:buFont typeface="Wingdings" pitchFamily="2" charset="2"/>
              <a:buChar char="§"/>
              <a:defRPr/>
            </a:pPr>
            <a:r>
              <a:rPr lang="en-US" sz="2000" i="1" dirty="0" smtClean="0">
                <a:cs typeface="Times New Roman" pitchFamily="18" charset="0"/>
              </a:rPr>
              <a:t>All radiation related results</a:t>
            </a:r>
          </a:p>
          <a:p>
            <a:pPr marL="571500" indent="-571500">
              <a:lnSpc>
                <a:spcPct val="105000"/>
              </a:lnSpc>
              <a:buClr>
                <a:srgbClr val="800000"/>
              </a:buClr>
              <a:buSzPct val="100000"/>
              <a:defRPr/>
            </a:pPr>
            <a:endParaRPr lang="en-US" sz="2000" i="1" dirty="0" smtClean="0">
              <a:cs typeface="Times New Roman" pitchFamily="18" charset="0"/>
            </a:endParaRPr>
          </a:p>
        </p:txBody>
      </p:sp>
      <p:sp>
        <p:nvSpPr>
          <p:cNvPr id="10" name="TextBox 9"/>
          <p:cNvSpPr txBox="1"/>
          <p:nvPr/>
        </p:nvSpPr>
        <p:spPr>
          <a:xfrm>
            <a:off x="7848600" y="2514600"/>
            <a:ext cx="935641" cy="369332"/>
          </a:xfrm>
          <a:prstGeom prst="rect">
            <a:avLst/>
          </a:prstGeom>
          <a:noFill/>
        </p:spPr>
        <p:txBody>
          <a:bodyPr wrap="none" rtlCol="0">
            <a:spAutoFit/>
          </a:bodyPr>
          <a:lstStyle/>
          <a:p>
            <a:r>
              <a:rPr lang="en-GB" dirty="0" smtClean="0"/>
              <a:t> Sophie </a:t>
            </a:r>
            <a:endParaRPr lang="en-GB" dirty="0"/>
          </a:p>
        </p:txBody>
      </p:sp>
      <p:sp>
        <p:nvSpPr>
          <p:cNvPr id="11" name="TextBox 10"/>
          <p:cNvSpPr txBox="1"/>
          <p:nvPr/>
        </p:nvSpPr>
        <p:spPr>
          <a:xfrm>
            <a:off x="7924800" y="3581400"/>
            <a:ext cx="848309" cy="369332"/>
          </a:xfrm>
          <a:prstGeom prst="rect">
            <a:avLst/>
          </a:prstGeom>
          <a:noFill/>
        </p:spPr>
        <p:txBody>
          <a:bodyPr wrap="none" rtlCol="0">
            <a:spAutoFit/>
          </a:bodyPr>
          <a:lstStyle/>
          <a:p>
            <a:r>
              <a:rPr lang="en-GB" dirty="0" smtClean="0"/>
              <a:t>Sophie</a:t>
            </a:r>
            <a:endParaRPr lang="en-GB" dirty="0"/>
          </a:p>
        </p:txBody>
      </p:sp>
      <p:sp>
        <p:nvSpPr>
          <p:cNvPr id="12" name="TextBox 11"/>
          <p:cNvSpPr txBox="1"/>
          <p:nvPr/>
        </p:nvSpPr>
        <p:spPr>
          <a:xfrm>
            <a:off x="7772400" y="4953000"/>
            <a:ext cx="1082348" cy="369332"/>
          </a:xfrm>
          <a:prstGeom prst="rect">
            <a:avLst/>
          </a:prstGeom>
          <a:noFill/>
        </p:spPr>
        <p:txBody>
          <a:bodyPr wrap="none" rtlCol="0">
            <a:spAutoFit/>
          </a:bodyPr>
          <a:lstStyle/>
          <a:p>
            <a:r>
              <a:rPr lang="en-GB" dirty="0" smtClean="0"/>
              <a:t>Everyone</a:t>
            </a:r>
            <a:endParaRPr lang="en-GB" dirty="0"/>
          </a:p>
        </p:txBody>
      </p:sp>
    </p:spTree>
    <p:extLst>
      <p:ext uri="{BB962C8B-B14F-4D97-AF65-F5344CB8AC3E}">
        <p14:creationId xmlns="" xmlns:p14="http://schemas.microsoft.com/office/powerpoint/2010/main" val="1493709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i="1" dirty="0" smtClean="0"/>
              <a:t>Simulations - Conclusions</a:t>
            </a:r>
            <a:endParaRPr lang="en-US" sz="3600" i="1" dirty="0"/>
          </a:p>
        </p:txBody>
      </p:sp>
      <p:sp>
        <p:nvSpPr>
          <p:cNvPr id="3" name="Date Placeholder 2"/>
          <p:cNvSpPr>
            <a:spLocks noGrp="1"/>
          </p:cNvSpPr>
          <p:nvPr>
            <p:ph type="dt" sz="half" idx="10"/>
          </p:nvPr>
        </p:nvSpPr>
        <p:spPr/>
        <p:txBody>
          <a:bodyPr/>
          <a:lstStyle/>
          <a:p>
            <a:fld id="{43A0E77D-04D6-4EF2-9A68-FF469FF4E04C}" type="datetime1">
              <a:rPr lang="en-US" smtClean="0"/>
              <a:pPr/>
              <a:t>11/22/2011</a:t>
            </a:fld>
            <a:endParaRPr lang="en-GB"/>
          </a:p>
        </p:txBody>
      </p:sp>
      <p:sp>
        <p:nvSpPr>
          <p:cNvPr id="4" name="Footer Placeholder 3"/>
          <p:cNvSpPr>
            <a:spLocks noGrp="1"/>
          </p:cNvSpPr>
          <p:nvPr>
            <p:ph type="ftr" sz="quarter" idx="11"/>
          </p:nvPr>
        </p:nvSpPr>
        <p:spPr/>
        <p:txBody>
          <a:bodyPr/>
          <a:lstStyle/>
          <a:p>
            <a:r>
              <a:rPr lang="fr-FR" smtClean="0"/>
              <a:t>Sophie Mallows MPWG</a:t>
            </a:r>
            <a:endParaRPr lang="en-GB" dirty="0"/>
          </a:p>
        </p:txBody>
      </p:sp>
      <p:sp>
        <p:nvSpPr>
          <p:cNvPr id="16" name="TextBox 15"/>
          <p:cNvSpPr txBox="1"/>
          <p:nvPr/>
        </p:nvSpPr>
        <p:spPr>
          <a:xfrm>
            <a:off x="611560" y="1556792"/>
            <a:ext cx="7272808" cy="2123658"/>
          </a:xfrm>
          <a:prstGeom prst="rect">
            <a:avLst/>
          </a:prstGeom>
          <a:noFill/>
        </p:spPr>
        <p:txBody>
          <a:bodyPr wrap="square" rtlCol="0">
            <a:spAutoFit/>
          </a:bodyPr>
          <a:lstStyle/>
          <a:p>
            <a:pPr marL="285750" lvl="1" indent="-285750"/>
            <a:r>
              <a:rPr lang="en-US" sz="2400" dirty="0" smtClean="0"/>
              <a:t> </a:t>
            </a:r>
          </a:p>
          <a:p>
            <a:pPr marL="285750" lvl="1" indent="-285750"/>
            <a:endParaRPr lang="en-US" sz="2400" dirty="0" smtClean="0"/>
          </a:p>
          <a:p>
            <a:pPr marL="285750" lvl="1" indent="-285750"/>
            <a:endParaRPr lang="en-US" sz="2000" dirty="0" smtClean="0"/>
          </a:p>
          <a:p>
            <a:pPr marL="285750" lvl="1" indent="-285750">
              <a:buFont typeface="Wingdings" pitchFamily="2" charset="2"/>
              <a:buChar char="§"/>
            </a:pPr>
            <a:endParaRPr lang="en-US" sz="2000" dirty="0" smtClean="0"/>
          </a:p>
          <a:p>
            <a:pPr marL="285750" lvl="1" indent="-285750">
              <a:buFont typeface="Wingdings" pitchFamily="2" charset="2"/>
              <a:buChar char="§"/>
            </a:pPr>
            <a:endParaRPr lang="en-US" sz="2000" dirty="0" smtClean="0"/>
          </a:p>
          <a:p>
            <a:pPr marL="285750" indent="-285750"/>
            <a:endParaRPr lang="en-GB" sz="2400" dirty="0" smtClean="0"/>
          </a:p>
        </p:txBody>
      </p:sp>
      <p:sp>
        <p:nvSpPr>
          <p:cNvPr id="8" name="Rectangle 7"/>
          <p:cNvSpPr/>
          <p:nvPr/>
        </p:nvSpPr>
        <p:spPr>
          <a:xfrm>
            <a:off x="838200" y="1676400"/>
            <a:ext cx="6768752" cy="5047536"/>
          </a:xfrm>
          <a:prstGeom prst="rect">
            <a:avLst/>
          </a:prstGeom>
        </p:spPr>
        <p:txBody>
          <a:bodyPr wrap="square">
            <a:spAutoFit/>
          </a:bodyPr>
          <a:lstStyle/>
          <a:p>
            <a:pPr marL="571500" indent="-571500">
              <a:lnSpc>
                <a:spcPct val="105000"/>
              </a:lnSpc>
              <a:buClr>
                <a:srgbClr val="800000"/>
              </a:buClr>
              <a:buSzPct val="100000"/>
              <a:defRPr/>
            </a:pPr>
            <a:r>
              <a:rPr lang="en-US" sz="2000" i="1" dirty="0" smtClean="0">
                <a:cs typeface="Times New Roman" pitchFamily="18" charset="0"/>
              </a:rPr>
              <a:t>To Do (RP, </a:t>
            </a:r>
            <a:r>
              <a:rPr lang="en-US" sz="2000" i="1" dirty="0" err="1" smtClean="0">
                <a:cs typeface="Times New Roman" pitchFamily="18" charset="0"/>
              </a:rPr>
              <a:t>Rad</a:t>
            </a:r>
            <a:r>
              <a:rPr lang="en-US" sz="2000" i="1" dirty="0" smtClean="0">
                <a:cs typeface="Times New Roman" pitchFamily="18" charset="0"/>
              </a:rPr>
              <a:t> Damage) </a:t>
            </a:r>
          </a:p>
          <a:p>
            <a:pPr>
              <a:buClr>
                <a:schemeClr val="accent2"/>
              </a:buClr>
              <a:buFont typeface="Wingdings" pitchFamily="2" charset="2"/>
              <a:buChar char="§"/>
            </a:pPr>
            <a:r>
              <a:rPr lang="en-GB" sz="2000" dirty="0" smtClean="0"/>
              <a:t> </a:t>
            </a:r>
            <a:r>
              <a:rPr lang="en-GB" sz="2000" b="1" dirty="0" smtClean="0"/>
              <a:t>A calculation of the radiological conditions at the shaft bottoms </a:t>
            </a:r>
            <a:r>
              <a:rPr lang="en-GB" sz="2000" dirty="0" smtClean="0"/>
              <a:t>is required to see if (and under what conditions) these areas are accessible during operation (The tunnel being blocked by movable shielding).</a:t>
            </a:r>
          </a:p>
          <a:p>
            <a:pPr>
              <a:buClr>
                <a:schemeClr val="accent2"/>
              </a:buClr>
              <a:buFont typeface="Wingdings" pitchFamily="2" charset="2"/>
              <a:buChar char="§"/>
            </a:pPr>
            <a:endParaRPr lang="en-US" sz="2000" dirty="0" smtClean="0"/>
          </a:p>
          <a:p>
            <a:pPr>
              <a:buClr>
                <a:schemeClr val="accent2"/>
              </a:buClr>
              <a:buFont typeface="Wingdings" pitchFamily="2" charset="2"/>
              <a:buChar char="§"/>
            </a:pPr>
            <a:r>
              <a:rPr lang="en-GB" sz="2000" dirty="0" smtClean="0"/>
              <a:t> The radiation maps in the tunnel have to be refined to find optimum position for electronics with respect to beam line and possibly to profit from shielding effects of the decelerator quadruples.</a:t>
            </a:r>
          </a:p>
          <a:p>
            <a:pPr>
              <a:buClr>
                <a:schemeClr val="accent2"/>
              </a:buClr>
            </a:pPr>
            <a:r>
              <a:rPr lang="en-GB" sz="2000" dirty="0" smtClean="0"/>
              <a:t>Simulations with shielding  for electronics (Fe, Concrete )</a:t>
            </a:r>
            <a:endParaRPr lang="en-US" sz="2000" dirty="0" smtClean="0"/>
          </a:p>
          <a:p>
            <a:pPr>
              <a:buClr>
                <a:schemeClr val="accent2"/>
              </a:buClr>
              <a:buFont typeface="Wingdings" pitchFamily="2" charset="2"/>
              <a:buChar char="§"/>
            </a:pPr>
            <a:endParaRPr lang="en-US" sz="2000" dirty="0" smtClean="0"/>
          </a:p>
          <a:p>
            <a:pPr>
              <a:buClr>
                <a:schemeClr val="accent2"/>
              </a:buClr>
              <a:buFont typeface="Wingdings" pitchFamily="2" charset="2"/>
              <a:buChar char="§"/>
            </a:pPr>
            <a:r>
              <a:rPr lang="en-GB" sz="2000" dirty="0" smtClean="0"/>
              <a:t> The materials envisaged to be used in the </a:t>
            </a:r>
            <a:r>
              <a:rPr lang="en-GB" sz="2000" dirty="0" err="1" smtClean="0"/>
              <a:t>clic</a:t>
            </a:r>
            <a:r>
              <a:rPr lang="en-GB" sz="2000" dirty="0" smtClean="0"/>
              <a:t> machine has to be reviewed to see if these contain elements that may have radiological consequences.  Include in Simulations</a:t>
            </a:r>
            <a:endParaRPr lang="en-US" sz="2000" dirty="0" smtClean="0"/>
          </a:p>
          <a:p>
            <a:pPr marL="571500" indent="-571500">
              <a:lnSpc>
                <a:spcPct val="105000"/>
              </a:lnSpc>
              <a:buClr>
                <a:schemeClr val="accent2"/>
              </a:buClr>
              <a:buSzPct val="100000"/>
              <a:buFont typeface="Wingdings" pitchFamily="2" charset="2"/>
              <a:buChar char="§"/>
              <a:defRPr/>
            </a:pPr>
            <a:endParaRPr lang="en-US" sz="2000" i="1" dirty="0" smtClean="0">
              <a:cs typeface="Times New Roman" pitchFamily="18" charset="0"/>
            </a:endParaRPr>
          </a:p>
        </p:txBody>
      </p:sp>
      <p:sp>
        <p:nvSpPr>
          <p:cNvPr id="10" name="TextBox 9"/>
          <p:cNvSpPr txBox="1"/>
          <p:nvPr/>
        </p:nvSpPr>
        <p:spPr>
          <a:xfrm>
            <a:off x="7725278" y="3886200"/>
            <a:ext cx="1516505" cy="646331"/>
          </a:xfrm>
          <a:prstGeom prst="rect">
            <a:avLst/>
          </a:prstGeom>
          <a:noFill/>
        </p:spPr>
        <p:txBody>
          <a:bodyPr wrap="none" rtlCol="0">
            <a:spAutoFit/>
          </a:bodyPr>
          <a:lstStyle/>
          <a:p>
            <a:r>
              <a:rPr lang="en-GB" dirty="0" smtClean="0"/>
              <a:t>J. </a:t>
            </a:r>
            <a:r>
              <a:rPr lang="en-GB" dirty="0" err="1" smtClean="0"/>
              <a:t>Vollaire</a:t>
            </a:r>
            <a:r>
              <a:rPr lang="en-GB" dirty="0" smtClean="0"/>
              <a:t> +</a:t>
            </a:r>
          </a:p>
          <a:p>
            <a:r>
              <a:rPr lang="en-GB" dirty="0" smtClean="0"/>
              <a:t>Tech student?</a:t>
            </a:r>
            <a:endParaRPr lang="en-GB" dirty="0"/>
          </a:p>
        </p:txBody>
      </p:sp>
    </p:spTree>
    <p:extLst>
      <p:ext uri="{BB962C8B-B14F-4D97-AF65-F5344CB8AC3E}">
        <p14:creationId xmlns="" xmlns:p14="http://schemas.microsoft.com/office/powerpoint/2010/main" val="149370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Operational Loss Limits </a:t>
            </a:r>
            <a:endParaRPr lang="en-GB" dirty="0"/>
          </a:p>
        </p:txBody>
      </p:sp>
      <p:sp>
        <p:nvSpPr>
          <p:cNvPr id="3" name="Content Placeholder 2"/>
          <p:cNvSpPr>
            <a:spLocks noGrp="1"/>
          </p:cNvSpPr>
          <p:nvPr>
            <p:ph idx="1"/>
          </p:nvPr>
        </p:nvSpPr>
        <p:spPr/>
        <p:txBody>
          <a:bodyPr/>
          <a:lstStyle/>
          <a:p>
            <a:r>
              <a:rPr lang="en-GB" dirty="0" smtClean="0"/>
              <a:t>Loss Limit (what we have understand so far): </a:t>
            </a:r>
          </a:p>
          <a:p>
            <a:pPr lvl="1"/>
            <a:r>
              <a:rPr lang="en-US" sz="2400" b="1" dirty="0" smtClean="0">
                <a:solidFill>
                  <a:srgbClr val="002060"/>
                </a:solidFill>
              </a:rPr>
              <a:t>Beam Dynamics Considerations </a:t>
            </a:r>
            <a:r>
              <a:rPr lang="en-US" sz="2400" i="1" dirty="0" smtClean="0">
                <a:solidFill>
                  <a:srgbClr val="002060"/>
                </a:solidFill>
              </a:rPr>
              <a:t>(Two Beam Modules) </a:t>
            </a:r>
            <a:r>
              <a:rPr lang="en-US" sz="2400" i="1" dirty="0" smtClean="0">
                <a:solidFill>
                  <a:srgbClr val="0070C0"/>
                </a:solidFill>
              </a:rPr>
              <a:t> Loss of ~10</a:t>
            </a:r>
            <a:r>
              <a:rPr lang="en-US" sz="2400" i="1" baseline="30000" dirty="0" smtClean="0">
                <a:solidFill>
                  <a:srgbClr val="0070C0"/>
                </a:solidFill>
              </a:rPr>
              <a:t>-3</a:t>
            </a:r>
            <a:r>
              <a:rPr lang="en-US" sz="2400" i="1" dirty="0" smtClean="0">
                <a:solidFill>
                  <a:srgbClr val="0070C0"/>
                </a:solidFill>
              </a:rPr>
              <a:t> of full intensity of the MB beam over 20km </a:t>
            </a:r>
            <a:r>
              <a:rPr lang="en-US" sz="2400" i="1" dirty="0" err="1" smtClean="0">
                <a:solidFill>
                  <a:srgbClr val="0070C0"/>
                </a:solidFill>
              </a:rPr>
              <a:t>linac</a:t>
            </a:r>
            <a:r>
              <a:rPr lang="en-US" sz="2400" i="1" dirty="0" smtClean="0">
                <a:solidFill>
                  <a:srgbClr val="0070C0"/>
                </a:solidFill>
              </a:rPr>
              <a:t>, or ~10</a:t>
            </a:r>
            <a:r>
              <a:rPr lang="en-US" sz="2400" i="1" baseline="30000" dirty="0" smtClean="0">
                <a:solidFill>
                  <a:srgbClr val="0070C0"/>
                </a:solidFill>
              </a:rPr>
              <a:t>-3</a:t>
            </a:r>
            <a:r>
              <a:rPr lang="en-US" sz="2400" i="1" dirty="0" smtClean="0">
                <a:solidFill>
                  <a:srgbClr val="0070C0"/>
                </a:solidFill>
              </a:rPr>
              <a:t> of full intensity of the DB over 875m DB decelerator) </a:t>
            </a:r>
            <a:r>
              <a:rPr lang="en-US" sz="2400" i="1" dirty="0" smtClean="0">
                <a:solidFill>
                  <a:srgbClr val="002060"/>
                </a:solidFill>
              </a:rPr>
              <a:t>result in luminosity losses due to beam loading variations </a:t>
            </a:r>
            <a:r>
              <a:rPr lang="en-US" sz="2400" i="1" dirty="0" err="1" smtClean="0">
                <a:solidFill>
                  <a:srgbClr val="002060"/>
                </a:solidFill>
              </a:rPr>
              <a:t>D.Schulte</a:t>
            </a:r>
            <a:endParaRPr lang="en-US" sz="2400" i="1" dirty="0" smtClean="0">
              <a:solidFill>
                <a:srgbClr val="002060"/>
              </a:solidFill>
            </a:endParaRPr>
          </a:p>
          <a:p>
            <a:pPr lvl="1"/>
            <a:r>
              <a:rPr lang="en-US" sz="2400" dirty="0" smtClean="0"/>
              <a:t>However it is also unlikely that they will be able to operate losing much less.  Therefore this must define the loss limits. </a:t>
            </a:r>
            <a:r>
              <a:rPr lang="en-GB" sz="2400" dirty="0" smtClean="0"/>
              <a:t> (activation, damage to electronics must be compatible with these limits)</a:t>
            </a:r>
            <a:endParaRPr lang="en-US" sz="2400" dirty="0" smtClean="0"/>
          </a:p>
        </p:txBody>
      </p:sp>
      <p:sp>
        <p:nvSpPr>
          <p:cNvPr id="4" name="Date Placeholder 3"/>
          <p:cNvSpPr>
            <a:spLocks noGrp="1"/>
          </p:cNvSpPr>
          <p:nvPr>
            <p:ph type="dt" sz="half" idx="10"/>
          </p:nvPr>
        </p:nvSpPr>
        <p:spPr/>
        <p:txBody>
          <a:bodyPr/>
          <a:lstStyle/>
          <a:p>
            <a:fld id="{3574F9E0-BE82-44A9-BB8F-3C755E53736C}" type="datetime1">
              <a:rPr lang="en-US" smtClean="0"/>
              <a:pPr/>
              <a:t>11/22/2011</a:t>
            </a:fld>
            <a:endParaRPr lang="en-US"/>
          </a:p>
        </p:txBody>
      </p:sp>
      <p:sp>
        <p:nvSpPr>
          <p:cNvPr id="5" name="Footer Placeholder 4"/>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Fluka</a:t>
            </a:r>
            <a:r>
              <a:rPr lang="en-GB" dirty="0" smtClean="0"/>
              <a:t> Simulations Settings</a:t>
            </a:r>
            <a:endParaRPr lang="en-GB" dirty="0"/>
          </a:p>
        </p:txBody>
      </p:sp>
      <p:sp>
        <p:nvSpPr>
          <p:cNvPr id="3" name="Content Placeholder 2"/>
          <p:cNvSpPr>
            <a:spLocks noGrp="1"/>
          </p:cNvSpPr>
          <p:nvPr>
            <p:ph idx="1"/>
          </p:nvPr>
        </p:nvSpPr>
        <p:spPr/>
        <p:txBody>
          <a:bodyPr>
            <a:normAutofit fontScale="85000" lnSpcReduction="20000"/>
          </a:bodyPr>
          <a:lstStyle/>
          <a:p>
            <a:pPr marL="438912" lvl="1" indent="-320040">
              <a:spcBef>
                <a:spcPts val="0"/>
              </a:spcBef>
              <a:buClr>
                <a:schemeClr val="accent1"/>
              </a:buClr>
              <a:buSzPct val="80000"/>
              <a:buFont typeface="Wingdings 2"/>
              <a:buChar char=""/>
            </a:pPr>
            <a:r>
              <a:rPr lang="en-GB" sz="2400" dirty="0" smtClean="0"/>
              <a:t>Simulate</a:t>
            </a:r>
            <a:r>
              <a:rPr lang="en-US" sz="2400" dirty="0" smtClean="0"/>
              <a:t> </a:t>
            </a:r>
            <a:r>
              <a:rPr lang="en-US" sz="2400" b="1" dirty="0" smtClean="0"/>
              <a:t>loss scenarios </a:t>
            </a:r>
            <a:r>
              <a:rPr lang="en-US" sz="2400" dirty="0" smtClean="0"/>
              <a:t>using Monte Carlo Transport Code FLUKA</a:t>
            </a:r>
          </a:p>
          <a:p>
            <a:pPr marL="438912" lvl="1" indent="-320040">
              <a:spcBef>
                <a:spcPts val="0"/>
              </a:spcBef>
              <a:buClr>
                <a:schemeClr val="accent1"/>
              </a:buClr>
              <a:buSzPct val="80000"/>
              <a:buFont typeface="Wingdings 2"/>
              <a:buChar char=""/>
            </a:pPr>
            <a:r>
              <a:rPr lang="en-US" sz="2400" dirty="0" smtClean="0"/>
              <a:t>Model includes tunnel, floor beam line components and silicon carbide girders</a:t>
            </a:r>
          </a:p>
          <a:p>
            <a:pPr marL="438912" lvl="1" indent="-320040">
              <a:spcBef>
                <a:spcPts val="0"/>
              </a:spcBef>
              <a:buClr>
                <a:schemeClr val="accent1"/>
              </a:buClr>
              <a:buSzPct val="80000"/>
              <a:buFont typeface="Wingdings 2"/>
              <a:buChar char=""/>
            </a:pPr>
            <a:endParaRPr lang="en-US" sz="2400" dirty="0" smtClean="0"/>
          </a:p>
          <a:p>
            <a:pPr marL="438912" lvl="1" indent="-320040">
              <a:spcBef>
                <a:spcPts val="0"/>
              </a:spcBef>
              <a:buClr>
                <a:schemeClr val="accent1"/>
              </a:buClr>
              <a:buSzPct val="80000"/>
              <a:buFont typeface="Wingdings 2"/>
              <a:buChar char=""/>
            </a:pPr>
            <a:endParaRPr lang="en-US" sz="2400" dirty="0" smtClean="0"/>
          </a:p>
          <a:p>
            <a:pPr marL="438912" lvl="1" indent="-320040">
              <a:spcBef>
                <a:spcPts val="0"/>
              </a:spcBef>
              <a:buClr>
                <a:schemeClr val="accent1"/>
              </a:buClr>
              <a:buSzPct val="80000"/>
              <a:buFont typeface="Wingdings 2"/>
              <a:buChar char=""/>
            </a:pPr>
            <a:endParaRPr lang="en-US" sz="2400" dirty="0" smtClean="0"/>
          </a:p>
          <a:p>
            <a:pPr marL="438912" lvl="1" indent="-320040">
              <a:spcBef>
                <a:spcPts val="0"/>
              </a:spcBef>
              <a:buClr>
                <a:schemeClr val="accent1"/>
              </a:buClr>
              <a:buSzPct val="80000"/>
              <a:buFont typeface="Wingdings 2"/>
              <a:buChar char=""/>
            </a:pPr>
            <a:endParaRPr lang="en-US" sz="2400" dirty="0" smtClean="0"/>
          </a:p>
          <a:p>
            <a:pPr marL="438912" lvl="1" indent="-320040">
              <a:spcBef>
                <a:spcPts val="0"/>
              </a:spcBef>
              <a:buClr>
                <a:schemeClr val="accent1"/>
              </a:buClr>
              <a:buSzPct val="80000"/>
              <a:buFont typeface="Wingdings 2"/>
              <a:buChar char=""/>
            </a:pPr>
            <a:endParaRPr lang="en-US" sz="2400" dirty="0" smtClean="0"/>
          </a:p>
          <a:p>
            <a:pPr marL="438912" lvl="1" indent="-320040">
              <a:spcBef>
                <a:spcPts val="0"/>
              </a:spcBef>
              <a:buClr>
                <a:schemeClr val="accent1"/>
              </a:buClr>
              <a:buSzPct val="80000"/>
              <a:buFont typeface="Wingdings 2"/>
              <a:buChar char=""/>
            </a:pPr>
            <a:endParaRPr lang="en-US" sz="2400" dirty="0" smtClean="0"/>
          </a:p>
          <a:p>
            <a:pPr marL="438912" lvl="1" indent="-320040">
              <a:spcBef>
                <a:spcPts val="0"/>
              </a:spcBef>
              <a:buClr>
                <a:schemeClr val="accent1"/>
              </a:buClr>
              <a:buSzPct val="80000"/>
              <a:buNone/>
            </a:pPr>
            <a:endParaRPr lang="en-US" sz="2400" dirty="0" smtClean="0"/>
          </a:p>
          <a:p>
            <a:pPr marL="438912" lvl="1" indent="-320040">
              <a:spcBef>
                <a:spcPts val="0"/>
              </a:spcBef>
              <a:buClr>
                <a:schemeClr val="accent1"/>
              </a:buClr>
              <a:buSzPct val="80000"/>
              <a:buFont typeface="Wingdings 2"/>
              <a:buChar char=""/>
            </a:pPr>
            <a:endParaRPr lang="en-US" sz="2400" dirty="0" smtClean="0"/>
          </a:p>
          <a:p>
            <a:pPr marL="438912" lvl="1" indent="-320040">
              <a:spcBef>
                <a:spcPts val="0"/>
              </a:spcBef>
              <a:buClr>
                <a:schemeClr val="accent1"/>
              </a:buClr>
              <a:buSzPct val="80000"/>
              <a:buFont typeface="Wingdings 2"/>
              <a:buChar char=""/>
            </a:pPr>
            <a:endParaRPr lang="en-US" sz="2400" dirty="0" smtClean="0"/>
          </a:p>
          <a:p>
            <a:pPr marL="438912" lvl="1" indent="-320040">
              <a:spcBef>
                <a:spcPts val="0"/>
              </a:spcBef>
              <a:buClr>
                <a:schemeClr val="accent1"/>
              </a:buClr>
              <a:buSzPct val="80000"/>
              <a:buFont typeface="Wingdings 2"/>
              <a:buChar char=""/>
            </a:pPr>
            <a:endParaRPr lang="en-US" sz="2400" dirty="0" smtClean="0"/>
          </a:p>
          <a:p>
            <a:pPr marL="438912" lvl="1" indent="-320040">
              <a:spcBef>
                <a:spcPts val="0"/>
              </a:spcBef>
              <a:buClr>
                <a:schemeClr val="accent1"/>
              </a:buClr>
              <a:buSzPct val="80000"/>
              <a:buFont typeface="Wingdings 2"/>
              <a:buChar char=""/>
            </a:pPr>
            <a:r>
              <a:rPr lang="en-US" sz="2400" dirty="0" smtClean="0"/>
              <a:t>Losses represented by electrons travelling in direction of beam, generated in circular distribution just inside PETS/AS before QP</a:t>
            </a:r>
          </a:p>
          <a:p>
            <a:pPr marL="438912" lvl="1" indent="-320040">
              <a:spcBef>
                <a:spcPts val="0"/>
              </a:spcBef>
              <a:buClr>
                <a:schemeClr val="accent1"/>
              </a:buClr>
              <a:buSzPct val="80000"/>
              <a:buFont typeface="Wingdings 2"/>
              <a:buChar char=""/>
            </a:pPr>
            <a:endParaRPr lang="en-US" sz="2400" dirty="0" smtClean="0"/>
          </a:p>
          <a:p>
            <a:pPr marL="438912" lvl="1" indent="-320040">
              <a:spcBef>
                <a:spcPts val="0"/>
              </a:spcBef>
              <a:buClr>
                <a:schemeClr val="accent1"/>
              </a:buClr>
              <a:buSzPct val="80000"/>
              <a:buFont typeface="Wingdings 2"/>
              <a:buChar char=""/>
            </a:pPr>
            <a:r>
              <a:rPr lang="en-US" sz="2400" dirty="0" smtClean="0"/>
              <a:t> Losses at maximum and minimum energies for DB &amp; MB  </a:t>
            </a:r>
            <a:r>
              <a:rPr lang="en-US" sz="2400" dirty="0" smtClean="0">
                <a:sym typeface="Wingdings"/>
              </a:rPr>
              <a:t> DB at </a:t>
            </a:r>
            <a:r>
              <a:rPr lang="en-US" sz="2400" dirty="0" smtClean="0"/>
              <a:t>2.4 </a:t>
            </a:r>
            <a:r>
              <a:rPr lang="en-US" sz="2400" dirty="0" err="1" smtClean="0"/>
              <a:t>GeV</a:t>
            </a:r>
            <a:r>
              <a:rPr lang="en-US" sz="2400" dirty="0" smtClean="0"/>
              <a:t>, 0.24 </a:t>
            </a:r>
            <a:r>
              <a:rPr lang="en-US" sz="2400" dirty="0" err="1" smtClean="0"/>
              <a:t>GeV</a:t>
            </a:r>
            <a:r>
              <a:rPr lang="en-US" sz="2400" dirty="0" smtClean="0"/>
              <a:t>, MB at 1500 </a:t>
            </a:r>
            <a:r>
              <a:rPr lang="en-US" sz="2400" dirty="0" err="1" smtClean="0"/>
              <a:t>GeV</a:t>
            </a:r>
            <a:r>
              <a:rPr lang="en-US" sz="2400" dirty="0" smtClean="0"/>
              <a:t>, 9 </a:t>
            </a:r>
            <a:r>
              <a:rPr lang="en-US" sz="2400" dirty="0" err="1" smtClean="0"/>
              <a:t>GeV</a:t>
            </a:r>
            <a:endParaRPr lang="en-US" sz="2400" dirty="0" smtClean="0"/>
          </a:p>
          <a:p>
            <a:pPr marL="438912" lvl="1" indent="-320040">
              <a:spcBef>
                <a:spcPts val="0"/>
              </a:spcBef>
              <a:buClr>
                <a:schemeClr val="accent1"/>
              </a:buClr>
              <a:buSzPct val="80000"/>
              <a:buFont typeface="Wingdings 2"/>
              <a:buChar char=""/>
            </a:pPr>
            <a:endParaRPr lang="en-US" sz="2400" dirty="0" smtClean="0"/>
          </a:p>
          <a:p>
            <a:pPr marL="438912" lvl="1" indent="-320040">
              <a:spcBef>
                <a:spcPts val="0"/>
              </a:spcBef>
              <a:buClr>
                <a:schemeClr val="accent1"/>
              </a:buClr>
              <a:buSzPct val="80000"/>
              <a:buFont typeface="Wingdings 2"/>
              <a:buChar char=""/>
            </a:pPr>
            <a:endParaRPr lang="en-US" sz="2400" dirty="0" smtClean="0">
              <a:solidFill>
                <a:srgbClr val="190E5B"/>
              </a:solidFill>
            </a:endParaRPr>
          </a:p>
          <a:p>
            <a:pPr marL="438912" lvl="1" indent="-320040">
              <a:spcBef>
                <a:spcPts val="0"/>
              </a:spcBef>
              <a:buClr>
                <a:schemeClr val="accent1"/>
              </a:buClr>
              <a:buSzPct val="80000"/>
              <a:buFont typeface="Wingdings 2"/>
              <a:buChar char=""/>
            </a:pPr>
            <a:endParaRPr lang="en-US" sz="2400" dirty="0" smtClean="0">
              <a:solidFill>
                <a:srgbClr val="190E5B"/>
              </a:solidFill>
            </a:endParaRPr>
          </a:p>
          <a:p>
            <a:pPr marL="438912" lvl="1" indent="-320040">
              <a:spcBef>
                <a:spcPts val="0"/>
              </a:spcBef>
              <a:buClr>
                <a:schemeClr val="accent1"/>
              </a:buClr>
              <a:buSzPct val="80000"/>
              <a:buFont typeface="Wingdings 2"/>
              <a:buChar char=""/>
            </a:pPr>
            <a:endParaRPr lang="en-US" sz="2400" dirty="0" smtClean="0">
              <a:solidFill>
                <a:srgbClr val="190E5B"/>
              </a:solidFill>
            </a:endParaRPr>
          </a:p>
          <a:p>
            <a:pPr marL="438912" lvl="1" indent="-320040">
              <a:spcBef>
                <a:spcPts val="0"/>
              </a:spcBef>
              <a:buClr>
                <a:schemeClr val="accent1"/>
              </a:buClr>
              <a:buSzPct val="80000"/>
              <a:buFont typeface="Wingdings 2"/>
              <a:buChar char=""/>
            </a:pPr>
            <a:endParaRPr lang="en-US" sz="2400" dirty="0" smtClean="0"/>
          </a:p>
          <a:p>
            <a:endParaRPr lang="en-GB" dirty="0" smtClean="0"/>
          </a:p>
          <a:p>
            <a:endParaRPr lang="en-GB" dirty="0"/>
          </a:p>
        </p:txBody>
      </p:sp>
      <p:pic>
        <p:nvPicPr>
          <p:cNvPr id="5" name="Picture 4" descr="tunnel_cs.png"/>
          <p:cNvPicPr>
            <a:picLocks noChangeAspect="1"/>
          </p:cNvPicPr>
          <p:nvPr/>
        </p:nvPicPr>
        <p:blipFill>
          <a:blip r:embed="rId2" cstate="print"/>
          <a:srcRect l="16500" t="16000" r="21000" b="12000"/>
          <a:stretch>
            <a:fillRect/>
          </a:stretch>
        </p:blipFill>
        <p:spPr>
          <a:xfrm>
            <a:off x="1295400" y="2552348"/>
            <a:ext cx="2514599" cy="2265463"/>
          </a:xfrm>
          <a:prstGeom prst="rect">
            <a:avLst/>
          </a:prstGeom>
        </p:spPr>
      </p:pic>
      <p:pic>
        <p:nvPicPr>
          <p:cNvPr id="6" name="Table Placeholder 5" descr="geo3_DBcs.png"/>
          <p:cNvPicPr>
            <a:picLocks noChangeAspect="1"/>
          </p:cNvPicPr>
          <p:nvPr/>
        </p:nvPicPr>
        <p:blipFill>
          <a:blip r:embed="rId3" cstate="print"/>
          <a:srcRect l="6000" t="16000" r="10500" b="8000"/>
          <a:stretch>
            <a:fillRect/>
          </a:stretch>
        </p:blipFill>
        <p:spPr>
          <a:xfrm>
            <a:off x="4114800" y="2743200"/>
            <a:ext cx="2971800" cy="2028654"/>
          </a:xfrm>
          <a:prstGeom prst="rect">
            <a:avLst/>
          </a:prstGeom>
        </p:spPr>
      </p:pic>
      <p:sp>
        <p:nvSpPr>
          <p:cNvPr id="7" name="Date Placeholder 6"/>
          <p:cNvSpPr>
            <a:spLocks noGrp="1"/>
          </p:cNvSpPr>
          <p:nvPr>
            <p:ph type="dt" sz="half" idx="10"/>
          </p:nvPr>
        </p:nvSpPr>
        <p:spPr/>
        <p:txBody>
          <a:bodyPr/>
          <a:lstStyle/>
          <a:p>
            <a:fld id="{593C02D3-4A54-4AE0-A555-C1B4A01A6899}" type="datetime1">
              <a:rPr lang="en-US" smtClean="0"/>
              <a:pPr/>
              <a:t>11/22/2011</a:t>
            </a:fld>
            <a:endParaRPr lang="en-US"/>
          </a:p>
        </p:txBody>
      </p:sp>
      <p:sp>
        <p:nvSpPr>
          <p:cNvPr id="8" name="Footer Placeholder 7"/>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Fluka</a:t>
            </a:r>
            <a:r>
              <a:rPr lang="en-GB" dirty="0" smtClean="0"/>
              <a:t> Simulations Settings</a:t>
            </a:r>
            <a:endParaRPr lang="en-GB" dirty="0"/>
          </a:p>
        </p:txBody>
      </p:sp>
      <p:sp>
        <p:nvSpPr>
          <p:cNvPr id="3" name="Content Placeholder 2"/>
          <p:cNvSpPr>
            <a:spLocks noGrp="1"/>
          </p:cNvSpPr>
          <p:nvPr>
            <p:ph idx="1"/>
          </p:nvPr>
        </p:nvSpPr>
        <p:spPr/>
        <p:txBody>
          <a:bodyPr>
            <a:normAutofit lnSpcReduction="10000"/>
          </a:bodyPr>
          <a:lstStyle/>
          <a:p>
            <a:r>
              <a:rPr lang="en-GB" sz="2400" dirty="0" smtClean="0"/>
              <a:t>Loss Scenario “operational” (used for Dose Rates, </a:t>
            </a:r>
            <a:r>
              <a:rPr lang="en-GB" sz="2400" dirty="0" err="1" smtClean="0"/>
              <a:t>Fluences</a:t>
            </a:r>
            <a:r>
              <a:rPr lang="en-GB" sz="2400" dirty="0" smtClean="0"/>
              <a:t> associated with damage to electronics,) </a:t>
            </a:r>
          </a:p>
          <a:p>
            <a:pPr lvl="1"/>
            <a:r>
              <a:rPr lang="en-GB" sz="2000" dirty="0" smtClean="0"/>
              <a:t>MB: Loss distributed </a:t>
            </a:r>
            <a:r>
              <a:rPr lang="en-US" sz="2000" dirty="0" smtClean="0"/>
              <a:t>continuously along aperture (aperture restrictions at end of every AS  (8*ASs per module))</a:t>
            </a:r>
            <a:endParaRPr lang="en-GB" sz="2000" dirty="0" smtClean="0"/>
          </a:p>
          <a:p>
            <a:pPr lvl="1"/>
            <a:r>
              <a:rPr lang="en-GB" sz="2000" dirty="0" smtClean="0"/>
              <a:t>DB: Loss distributed regularly </a:t>
            </a:r>
            <a:r>
              <a:rPr lang="en-US" sz="2000" dirty="0" smtClean="0"/>
              <a:t>at the end of every PETS (location of aperture restrictions)</a:t>
            </a:r>
            <a:endParaRPr lang="en-GB" sz="2000" dirty="0" smtClean="0"/>
          </a:p>
          <a:p>
            <a:endParaRPr lang="en-GB" sz="2400" dirty="0" smtClean="0"/>
          </a:p>
          <a:p>
            <a:r>
              <a:rPr lang="en-GB" sz="2400" dirty="0" smtClean="0"/>
              <a:t>SCORE (in tunnel)</a:t>
            </a:r>
          </a:p>
          <a:p>
            <a:pPr lvl="1"/>
            <a:r>
              <a:rPr lang="en-GB" sz="2000" b="1" dirty="0" smtClean="0"/>
              <a:t>Residual Ambient Dose Rates  </a:t>
            </a:r>
            <a:r>
              <a:rPr lang="en-GB" sz="2000" dirty="0" smtClean="0"/>
              <a:t>at  Cooling times 4h, 1 day, 1 week  (Irradiation profile of  11 year cycle, 180 days operation, 185 days shutdown) </a:t>
            </a:r>
            <a:r>
              <a:rPr lang="en-GB" sz="2000" dirty="0" smtClean="0">
                <a:sym typeface="Wingdings" pitchFamily="2" charset="2"/>
              </a:rPr>
              <a:t>Access Issues?</a:t>
            </a:r>
            <a:endParaRPr lang="en-GB" sz="2000" dirty="0" smtClean="0"/>
          </a:p>
          <a:p>
            <a:pPr lvl="1"/>
            <a:r>
              <a:rPr lang="en-GB" sz="2000" b="1" dirty="0" smtClean="0"/>
              <a:t>1 </a:t>
            </a:r>
            <a:r>
              <a:rPr lang="en-GB" sz="2000" b="1" dirty="0" err="1" smtClean="0"/>
              <a:t>MeV</a:t>
            </a:r>
            <a:r>
              <a:rPr lang="en-GB" sz="2000" b="1" dirty="0" smtClean="0"/>
              <a:t> neutron equivalent </a:t>
            </a:r>
            <a:r>
              <a:rPr lang="en-GB" sz="2000" b="1" dirty="0" err="1" smtClean="0"/>
              <a:t>fluence</a:t>
            </a:r>
            <a:r>
              <a:rPr lang="en-GB" sz="2000" b="1" dirty="0" smtClean="0"/>
              <a:t> , &gt;20MeV </a:t>
            </a:r>
            <a:r>
              <a:rPr lang="en-GB" sz="2000" b="1" dirty="0" err="1" smtClean="0"/>
              <a:t>hadron</a:t>
            </a:r>
            <a:r>
              <a:rPr lang="en-GB" sz="2000" b="1" dirty="0" smtClean="0"/>
              <a:t> </a:t>
            </a:r>
            <a:r>
              <a:rPr lang="en-GB" sz="2000" b="1" dirty="0" err="1" smtClean="0"/>
              <a:t>fluence</a:t>
            </a:r>
            <a:r>
              <a:rPr lang="en-GB" sz="2000" b="1" dirty="0" smtClean="0"/>
              <a:t> , Absorbed dose  </a:t>
            </a:r>
            <a:r>
              <a:rPr lang="en-GB" sz="2000" dirty="0" smtClean="0">
                <a:sym typeface="Wingdings" pitchFamily="2" charset="2"/>
              </a:rPr>
              <a:t> Shielding required ?</a:t>
            </a:r>
            <a:endParaRPr lang="en-GB" sz="2000" dirty="0" smtClean="0"/>
          </a:p>
          <a:p>
            <a:pPr lvl="1"/>
            <a:r>
              <a:rPr lang="en-GB" sz="2000" b="1" dirty="0" smtClean="0"/>
              <a:t>Absorbed Dose near beam line  </a:t>
            </a:r>
            <a:r>
              <a:rPr lang="en-GB" sz="2000" dirty="0" smtClean="0">
                <a:sym typeface="Wingdings" pitchFamily="2" charset="2"/>
              </a:rPr>
              <a:t> BLM signal (Ionization chambers)</a:t>
            </a:r>
            <a:endParaRPr lang="en-GB" sz="2000" dirty="0"/>
          </a:p>
        </p:txBody>
      </p:sp>
      <p:sp>
        <p:nvSpPr>
          <p:cNvPr id="4" name="Date Placeholder 3"/>
          <p:cNvSpPr>
            <a:spLocks noGrp="1"/>
          </p:cNvSpPr>
          <p:nvPr>
            <p:ph type="dt" sz="half" idx="10"/>
          </p:nvPr>
        </p:nvSpPr>
        <p:spPr/>
        <p:txBody>
          <a:bodyPr/>
          <a:lstStyle/>
          <a:p>
            <a:fld id="{26AD6549-E2EA-4337-B0CB-FB87DCE7D776}" type="datetime1">
              <a:rPr lang="en-US" smtClean="0"/>
              <a:pPr/>
              <a:t>11/22/2011</a:t>
            </a:fld>
            <a:endParaRPr lang="en-US"/>
          </a:p>
        </p:txBody>
      </p:sp>
      <p:sp>
        <p:nvSpPr>
          <p:cNvPr id="5" name="Footer Placeholder 4"/>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Results -</a:t>
            </a:r>
            <a:r>
              <a:rPr lang="en-US" sz="4800" dirty="0" smtClean="0"/>
              <a:t> Ambient dose rates </a:t>
            </a:r>
            <a:endParaRPr lang="en-GB" dirty="0"/>
          </a:p>
        </p:txBody>
      </p:sp>
      <p:sp>
        <p:nvSpPr>
          <p:cNvPr id="3" name="Content Placeholder 2"/>
          <p:cNvSpPr>
            <a:spLocks noGrp="1"/>
          </p:cNvSpPr>
          <p:nvPr>
            <p:ph idx="1"/>
          </p:nvPr>
        </p:nvSpPr>
        <p:spPr/>
        <p:txBody>
          <a:bodyPr/>
          <a:lstStyle/>
          <a:p>
            <a:r>
              <a:rPr lang="en-US" sz="2000" dirty="0" smtClean="0"/>
              <a:t>Ambient dose rate map in a plane orthogonal to the beam at the high-energy end of CLIC (</a:t>
            </a:r>
            <a:r>
              <a:rPr lang="en-US" sz="2000" i="1" dirty="0" smtClean="0"/>
              <a:t>E</a:t>
            </a:r>
            <a:r>
              <a:rPr lang="en-US" sz="2000" dirty="0" smtClean="0"/>
              <a:t>=1.5 </a:t>
            </a:r>
            <a:r>
              <a:rPr lang="en-US" sz="2000" dirty="0" err="1" smtClean="0"/>
              <a:t>TeV</a:t>
            </a:r>
            <a:r>
              <a:rPr lang="en-US" sz="2000" dirty="0" smtClean="0"/>
              <a:t>) after 1 year of exploitation at nominal beam intensity and an average beam loss of 5 10</a:t>
            </a:r>
            <a:r>
              <a:rPr lang="en-US" sz="2000" baseline="30000" dirty="0" smtClean="0"/>
              <a:t>-8</a:t>
            </a:r>
            <a:r>
              <a:rPr lang="en-US" sz="2000" dirty="0" smtClean="0"/>
              <a:t> m</a:t>
            </a:r>
            <a:r>
              <a:rPr lang="en-US" sz="2000" baseline="30000" dirty="0" smtClean="0"/>
              <a:t>-1</a:t>
            </a:r>
            <a:r>
              <a:rPr lang="en-US" sz="2000" dirty="0" smtClean="0"/>
              <a:t>. Ambient dose rate is evaluated for different delay times after turning off the accelerator.             	</a:t>
            </a:r>
            <a:r>
              <a:rPr lang="en-US" sz="2000" dirty="0" smtClean="0">
                <a:solidFill>
                  <a:schemeClr val="accent2"/>
                </a:solidFill>
              </a:rPr>
              <a:t>4h delay</a:t>
            </a:r>
            <a:r>
              <a:rPr lang="en-US" sz="2000" dirty="0" smtClean="0">
                <a:solidFill>
                  <a:srgbClr val="FFC000"/>
                </a:solidFill>
              </a:rPr>
              <a:t>                                               </a:t>
            </a:r>
            <a:r>
              <a:rPr lang="en-US" sz="2000" dirty="0" smtClean="0">
                <a:solidFill>
                  <a:schemeClr val="accent2"/>
                </a:solidFill>
              </a:rPr>
              <a:t>1 week delay</a:t>
            </a:r>
            <a:endParaRPr lang="en-US" sz="2000" b="1" dirty="0" smtClean="0">
              <a:solidFill>
                <a:schemeClr val="accent2"/>
              </a:solidFill>
            </a:endParaRPr>
          </a:p>
          <a:p>
            <a:endParaRPr lang="en-US" sz="2000" b="1" dirty="0" smtClean="0"/>
          </a:p>
          <a:p>
            <a:endParaRPr lang="en-GB" dirty="0"/>
          </a:p>
        </p:txBody>
      </p:sp>
      <p:sp>
        <p:nvSpPr>
          <p:cNvPr id="5" name="TextBox 4"/>
          <p:cNvSpPr txBox="1"/>
          <p:nvPr/>
        </p:nvSpPr>
        <p:spPr>
          <a:xfrm>
            <a:off x="224571" y="6172200"/>
            <a:ext cx="9256060" cy="523220"/>
          </a:xfrm>
          <a:prstGeom prst="rect">
            <a:avLst/>
          </a:prstGeom>
          <a:noFill/>
        </p:spPr>
        <p:txBody>
          <a:bodyPr wrap="none" rtlCol="0">
            <a:spAutoFit/>
          </a:bodyPr>
          <a:lstStyle/>
          <a:p>
            <a:r>
              <a:rPr lang="en-GB" sz="2800" b="1" dirty="0" smtClean="0">
                <a:solidFill>
                  <a:srgbClr val="FF0000"/>
                </a:solidFill>
              </a:rPr>
              <a:t>SCALING! Losses  of </a:t>
            </a:r>
            <a:r>
              <a:rPr lang="en-US" sz="2800" dirty="0" smtClean="0">
                <a:solidFill>
                  <a:srgbClr val="FF0000"/>
                </a:solidFill>
              </a:rPr>
              <a:t>5 *10</a:t>
            </a:r>
            <a:r>
              <a:rPr lang="en-US" sz="2800" baseline="30000" dirty="0" smtClean="0">
                <a:solidFill>
                  <a:srgbClr val="FF0000"/>
                </a:solidFill>
              </a:rPr>
              <a:t>-8</a:t>
            </a:r>
            <a:r>
              <a:rPr lang="en-US" sz="2800" dirty="0" smtClean="0">
                <a:solidFill>
                  <a:srgbClr val="FF0000"/>
                </a:solidFill>
              </a:rPr>
              <a:t> m</a:t>
            </a:r>
            <a:r>
              <a:rPr lang="en-US" sz="2800" baseline="30000" dirty="0" smtClean="0">
                <a:solidFill>
                  <a:srgbClr val="FF0000"/>
                </a:solidFill>
              </a:rPr>
              <a:t>-1  </a:t>
            </a:r>
            <a:r>
              <a:rPr lang="en-US" sz="2800" dirty="0" smtClean="0">
                <a:solidFill>
                  <a:srgbClr val="FF0000"/>
                </a:solidFill>
              </a:rPr>
              <a:t> (180 d continuous running)</a:t>
            </a:r>
            <a:endParaRPr lang="en-GB" sz="2800" b="1" dirty="0">
              <a:solidFill>
                <a:srgbClr val="FF0000"/>
              </a:solidFill>
            </a:endParaRPr>
          </a:p>
        </p:txBody>
      </p:sp>
      <p:pic>
        <p:nvPicPr>
          <p:cNvPr id="6" name="Picture 5" descr="h10_1500geV"/>
          <p:cNvPicPr>
            <a:picLocks noChangeAspect="1"/>
          </p:cNvPicPr>
          <p:nvPr/>
        </p:nvPicPr>
        <p:blipFill>
          <a:blip r:embed="rId2" cstate="print"/>
          <a:stretch>
            <a:fillRect/>
          </a:stretch>
        </p:blipFill>
        <p:spPr bwMode="auto">
          <a:xfrm>
            <a:off x="803422" y="3276600"/>
            <a:ext cx="7273778" cy="2961503"/>
          </a:xfrm>
          <a:prstGeom prst="rect">
            <a:avLst/>
          </a:prstGeom>
          <a:noFill/>
          <a:ln w="9525">
            <a:noFill/>
            <a:miter lim="800000"/>
            <a:headEnd/>
            <a:tailEnd/>
          </a:ln>
        </p:spPr>
      </p:pic>
      <p:sp>
        <p:nvSpPr>
          <p:cNvPr id="7" name="Date Placeholder 6"/>
          <p:cNvSpPr>
            <a:spLocks noGrp="1"/>
          </p:cNvSpPr>
          <p:nvPr>
            <p:ph type="dt" sz="half" idx="10"/>
          </p:nvPr>
        </p:nvSpPr>
        <p:spPr/>
        <p:txBody>
          <a:bodyPr/>
          <a:lstStyle/>
          <a:p>
            <a:fld id="{5258328A-F82D-4B6D-BC17-DBD30C77744D}" type="datetime1">
              <a:rPr lang="en-US" smtClean="0"/>
              <a:pPr/>
              <a:t>11/22/2011</a:t>
            </a:fld>
            <a:endParaRPr lang="en-US" dirty="0"/>
          </a:p>
        </p:txBody>
      </p:sp>
      <p:sp>
        <p:nvSpPr>
          <p:cNvPr id="8" name="Footer Placeholder 7"/>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Results - ‘Electronics Damage’  </a:t>
            </a:r>
            <a:r>
              <a:rPr lang="en-GB" sz="4800" dirty="0" smtClean="0"/>
              <a:t>1MeV neutron equivalent </a:t>
            </a:r>
            <a:r>
              <a:rPr lang="en-GB" sz="4800" dirty="0" err="1" smtClean="0"/>
              <a:t>fluence</a:t>
            </a:r>
            <a:r>
              <a:rPr lang="en-GB" sz="4800" dirty="0" smtClean="0"/>
              <a:t> </a:t>
            </a:r>
            <a:endParaRPr lang="en-GB" dirty="0"/>
          </a:p>
        </p:txBody>
      </p:sp>
      <p:sp>
        <p:nvSpPr>
          <p:cNvPr id="3" name="Content Placeholder 2"/>
          <p:cNvSpPr>
            <a:spLocks noGrp="1"/>
          </p:cNvSpPr>
          <p:nvPr>
            <p:ph idx="1"/>
          </p:nvPr>
        </p:nvSpPr>
        <p:spPr/>
        <p:txBody>
          <a:bodyPr/>
          <a:lstStyle/>
          <a:p>
            <a:r>
              <a:rPr lang="en-GB" sz="2000" dirty="0" smtClean="0"/>
              <a:t>LEFT:</a:t>
            </a:r>
            <a:r>
              <a:rPr lang="en-GB" sz="2000" b="1" dirty="0" smtClean="0"/>
              <a:t> </a:t>
            </a:r>
            <a:r>
              <a:rPr lang="en-GB" sz="2000" dirty="0" smtClean="0"/>
              <a:t>Distribution of the 1MeV neutron equivalent </a:t>
            </a:r>
            <a:r>
              <a:rPr lang="en-GB" sz="2000" dirty="0" err="1" smtClean="0"/>
              <a:t>fluence</a:t>
            </a:r>
            <a:r>
              <a:rPr lang="en-GB" sz="2000" dirty="0" smtClean="0"/>
              <a:t> in the tunnel cross section for beam loss in the main beam at 1500 </a:t>
            </a:r>
            <a:r>
              <a:rPr lang="en-GB" sz="2000" dirty="0" err="1" smtClean="0"/>
              <a:t>GeV</a:t>
            </a:r>
            <a:r>
              <a:rPr lang="en-GB" sz="2000" dirty="0" smtClean="0"/>
              <a:t>. </a:t>
            </a:r>
          </a:p>
          <a:p>
            <a:r>
              <a:rPr lang="en-GB" sz="2000" dirty="0" smtClean="0"/>
              <a:t>RIGHT: Distribution of the energetic </a:t>
            </a:r>
            <a:r>
              <a:rPr lang="en-GB" sz="2000" dirty="0" err="1" smtClean="0"/>
              <a:t>hadron</a:t>
            </a:r>
            <a:r>
              <a:rPr lang="en-GB" sz="2000" dirty="0" smtClean="0"/>
              <a:t> </a:t>
            </a:r>
            <a:r>
              <a:rPr lang="en-GB" sz="2000" dirty="0" err="1" smtClean="0"/>
              <a:t>fluence</a:t>
            </a:r>
            <a:r>
              <a:rPr lang="en-GB" sz="2000" dirty="0" smtClean="0"/>
              <a:t> in the tunnel cross section for beam loss in the main beam at 1500 </a:t>
            </a:r>
            <a:r>
              <a:rPr lang="en-GB" sz="2000" dirty="0" err="1" smtClean="0"/>
              <a:t>GeV</a:t>
            </a:r>
            <a:r>
              <a:rPr lang="en-GB" sz="2000" dirty="0" smtClean="0"/>
              <a:t>.</a:t>
            </a:r>
            <a:endParaRPr lang="en-US" sz="2000" b="1" dirty="0" smtClean="0"/>
          </a:p>
          <a:p>
            <a:endParaRPr lang="en-GB" dirty="0"/>
          </a:p>
        </p:txBody>
      </p:sp>
      <p:pic>
        <p:nvPicPr>
          <p:cNvPr id="4" name="Content Placeholder 3" descr="elec1500GeV"/>
          <p:cNvPicPr>
            <a:picLocks/>
          </p:cNvPicPr>
          <p:nvPr/>
        </p:nvPicPr>
        <p:blipFill>
          <a:blip r:embed="rId2" cstate="print"/>
          <a:srcRect/>
          <a:stretch>
            <a:fillRect/>
          </a:stretch>
        </p:blipFill>
        <p:spPr bwMode="auto">
          <a:xfrm>
            <a:off x="-76200" y="2635499"/>
            <a:ext cx="8229600" cy="3841501"/>
          </a:xfrm>
          <a:prstGeom prst="rect">
            <a:avLst/>
          </a:prstGeom>
          <a:noFill/>
          <a:ln w="9525">
            <a:noFill/>
            <a:miter lim="800000"/>
            <a:headEnd/>
            <a:tailEnd/>
          </a:ln>
        </p:spPr>
      </p:pic>
      <p:sp>
        <p:nvSpPr>
          <p:cNvPr id="6" name="TextBox 5"/>
          <p:cNvSpPr txBox="1"/>
          <p:nvPr/>
        </p:nvSpPr>
        <p:spPr>
          <a:xfrm>
            <a:off x="224571" y="6172200"/>
            <a:ext cx="9256060" cy="523220"/>
          </a:xfrm>
          <a:prstGeom prst="rect">
            <a:avLst/>
          </a:prstGeom>
          <a:noFill/>
        </p:spPr>
        <p:txBody>
          <a:bodyPr wrap="none" rtlCol="0">
            <a:spAutoFit/>
          </a:bodyPr>
          <a:lstStyle/>
          <a:p>
            <a:r>
              <a:rPr lang="en-GB" sz="2800" b="1" dirty="0" smtClean="0">
                <a:solidFill>
                  <a:srgbClr val="FF0000"/>
                </a:solidFill>
              </a:rPr>
              <a:t>SCALING! Losses  of </a:t>
            </a:r>
            <a:r>
              <a:rPr lang="en-US" sz="2800" dirty="0" smtClean="0">
                <a:solidFill>
                  <a:srgbClr val="FF0000"/>
                </a:solidFill>
              </a:rPr>
              <a:t>5 *10</a:t>
            </a:r>
            <a:r>
              <a:rPr lang="en-US" sz="2800" baseline="30000" dirty="0" smtClean="0">
                <a:solidFill>
                  <a:srgbClr val="FF0000"/>
                </a:solidFill>
              </a:rPr>
              <a:t>-8</a:t>
            </a:r>
            <a:r>
              <a:rPr lang="en-US" sz="2800" dirty="0" smtClean="0">
                <a:solidFill>
                  <a:srgbClr val="FF0000"/>
                </a:solidFill>
              </a:rPr>
              <a:t> m</a:t>
            </a:r>
            <a:r>
              <a:rPr lang="en-US" sz="2800" baseline="30000" dirty="0" smtClean="0">
                <a:solidFill>
                  <a:srgbClr val="FF0000"/>
                </a:solidFill>
              </a:rPr>
              <a:t>-1  </a:t>
            </a:r>
            <a:r>
              <a:rPr lang="en-US" sz="2800" dirty="0" smtClean="0">
                <a:solidFill>
                  <a:srgbClr val="FF0000"/>
                </a:solidFill>
              </a:rPr>
              <a:t> (180 d continuous running)</a:t>
            </a:r>
            <a:endParaRPr lang="en-GB" sz="2800" b="1" dirty="0">
              <a:solidFill>
                <a:srgbClr val="FF0000"/>
              </a:solidFill>
            </a:endParaRPr>
          </a:p>
        </p:txBody>
      </p:sp>
      <p:sp>
        <p:nvSpPr>
          <p:cNvPr id="7" name="Date Placeholder 6"/>
          <p:cNvSpPr>
            <a:spLocks noGrp="1"/>
          </p:cNvSpPr>
          <p:nvPr>
            <p:ph type="dt" sz="half" idx="10"/>
          </p:nvPr>
        </p:nvSpPr>
        <p:spPr/>
        <p:txBody>
          <a:bodyPr/>
          <a:lstStyle/>
          <a:p>
            <a:fld id="{AC34D48F-818F-4459-9A9A-D6251DB6D9C0}" type="datetime1">
              <a:rPr lang="en-US" smtClean="0"/>
              <a:pPr/>
              <a:t>11/22/2011</a:t>
            </a:fld>
            <a:endParaRPr lang="en-US"/>
          </a:p>
        </p:txBody>
      </p:sp>
      <p:sp>
        <p:nvSpPr>
          <p:cNvPr id="8" name="Footer Placeholder 7"/>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Results “ Electronics Damage”</a:t>
            </a:r>
            <a:endParaRPr lang="en-GB" dirty="0"/>
          </a:p>
        </p:txBody>
      </p:sp>
      <p:sp>
        <p:nvSpPr>
          <p:cNvPr id="3" name="Content Placeholder 2"/>
          <p:cNvSpPr>
            <a:spLocks noGrp="1"/>
          </p:cNvSpPr>
          <p:nvPr>
            <p:ph idx="1"/>
          </p:nvPr>
        </p:nvSpPr>
        <p:spPr>
          <a:xfrm>
            <a:off x="457200" y="1524000"/>
            <a:ext cx="8229600" cy="4625609"/>
          </a:xfrm>
        </p:spPr>
        <p:txBody>
          <a:bodyPr/>
          <a:lstStyle/>
          <a:p>
            <a:r>
              <a:rPr lang="en-GB" sz="1600" b="1" dirty="0" smtClean="0"/>
              <a:t>Summary Tables</a:t>
            </a:r>
          </a:p>
          <a:p>
            <a:r>
              <a:rPr lang="en-GB" sz="1600" dirty="0" smtClean="0"/>
              <a:t>Estimated 1 </a:t>
            </a:r>
            <a:r>
              <a:rPr lang="en-GB" sz="1600" dirty="0" err="1" smtClean="0"/>
              <a:t>MeV</a:t>
            </a:r>
            <a:r>
              <a:rPr lang="en-GB" sz="1600" dirty="0" smtClean="0"/>
              <a:t> neutron Equivalent </a:t>
            </a:r>
            <a:r>
              <a:rPr lang="en-GB" sz="1600" dirty="0" err="1" smtClean="0"/>
              <a:t>Fluence</a:t>
            </a:r>
            <a:r>
              <a:rPr lang="en-GB" sz="1600" dirty="0" smtClean="0"/>
              <a:t> in 2 tunnel locations for losses from the Drive Beam (DB) and Main Beam (MB). </a:t>
            </a:r>
            <a:endParaRPr lang="en-US" sz="1600" b="1" dirty="0" smtClean="0"/>
          </a:p>
          <a:p>
            <a:r>
              <a:rPr lang="en-GB" sz="1600" dirty="0" smtClean="0"/>
              <a:t>Estimated High Energy  </a:t>
            </a:r>
            <a:r>
              <a:rPr lang="en-GB" sz="1600" dirty="0" err="1" smtClean="0"/>
              <a:t>hadron</a:t>
            </a:r>
            <a:r>
              <a:rPr lang="en-GB" sz="1600" dirty="0" smtClean="0"/>
              <a:t> </a:t>
            </a:r>
            <a:r>
              <a:rPr lang="en-GB" sz="1600" dirty="0" err="1" smtClean="0"/>
              <a:t>fluence</a:t>
            </a:r>
            <a:r>
              <a:rPr lang="en-GB" sz="1600" dirty="0" smtClean="0"/>
              <a:t> in 2 tunnel locations for losses from the Drive Beam (DB) and Main Beam (MB) assuming maximum losses permitted by beam dynamics considerations</a:t>
            </a:r>
            <a:r>
              <a:rPr lang="en-GB" sz="2000" dirty="0" smtClean="0"/>
              <a:t>.</a:t>
            </a:r>
            <a:endParaRPr lang="en-US" sz="2000" b="1" dirty="0" smtClean="0"/>
          </a:p>
          <a:p>
            <a:endParaRPr lang="en-US" sz="2000" b="1" dirty="0" smtClean="0"/>
          </a:p>
          <a:p>
            <a:endParaRPr lang="en-GB" dirty="0"/>
          </a:p>
        </p:txBody>
      </p:sp>
      <p:pic>
        <p:nvPicPr>
          <p:cNvPr id="5" name="Picture 4" descr="scoring_elec"/>
          <p:cNvPicPr>
            <a:picLocks noChangeAspect="1"/>
          </p:cNvPicPr>
          <p:nvPr/>
        </p:nvPicPr>
        <p:blipFill>
          <a:blip r:embed="rId2" cstate="print"/>
          <a:stretch>
            <a:fillRect/>
          </a:stretch>
        </p:blipFill>
        <p:spPr bwMode="auto">
          <a:xfrm>
            <a:off x="-457200" y="3619560"/>
            <a:ext cx="3908920" cy="2933640"/>
          </a:xfrm>
          <a:prstGeom prst="rect">
            <a:avLst/>
          </a:prstGeom>
          <a:noFill/>
          <a:ln w="9525">
            <a:noFill/>
            <a:miter lim="800000"/>
            <a:headEnd/>
            <a:tailEnd/>
          </a:ln>
        </p:spPr>
      </p:pic>
      <p:graphicFrame>
        <p:nvGraphicFramePr>
          <p:cNvPr id="6" name="Table 5"/>
          <p:cNvGraphicFramePr>
            <a:graphicFrameLocks noGrp="1"/>
          </p:cNvGraphicFramePr>
          <p:nvPr/>
        </p:nvGraphicFramePr>
        <p:xfrm>
          <a:off x="3352800" y="3412490"/>
          <a:ext cx="5396231" cy="1612900"/>
        </p:xfrm>
        <a:graphic>
          <a:graphicData uri="http://schemas.openxmlformats.org/drawingml/2006/table">
            <a:tbl>
              <a:tblPr/>
              <a:tblGrid>
                <a:gridCol w="1189766"/>
                <a:gridCol w="2010272"/>
                <a:gridCol w="2196193"/>
              </a:tblGrid>
              <a:tr h="577850">
                <a:tc>
                  <a:txBody>
                    <a:bodyPr/>
                    <a:lstStyle/>
                    <a:p>
                      <a:pPr marL="0" marR="0">
                        <a:lnSpc>
                          <a:spcPts val="1300"/>
                        </a:lnSpc>
                        <a:spcBef>
                          <a:spcPts val="0"/>
                        </a:spcBef>
                        <a:spcAft>
                          <a:spcPts val="0"/>
                        </a:spcAft>
                      </a:pPr>
                      <a:endParaRPr lang="en-US" sz="1100" dirty="0">
                        <a:latin typeface="Times New Roman"/>
                        <a:ea typeface="Times New Roman"/>
                      </a:endParaRPr>
                    </a:p>
                  </a:txBody>
                  <a:tcPr marL="0" marR="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300"/>
                        </a:lnSpc>
                        <a:spcBef>
                          <a:spcPts val="0"/>
                        </a:spcBef>
                        <a:spcAft>
                          <a:spcPts val="0"/>
                        </a:spcAft>
                      </a:pPr>
                      <a:r>
                        <a:rPr lang="en-US" sz="1100" dirty="0">
                          <a:latin typeface="Times New Roman"/>
                          <a:ea typeface="Times New Roman"/>
                        </a:rPr>
                        <a:t>1-MeV neutron  eq. </a:t>
                      </a:r>
                      <a:r>
                        <a:rPr lang="en-US" sz="1100" dirty="0" err="1">
                          <a:latin typeface="Times New Roman"/>
                          <a:ea typeface="Times New Roman"/>
                        </a:rPr>
                        <a:t>fluence</a:t>
                      </a:r>
                      <a:endParaRPr lang="en-US" sz="1100" dirty="0">
                        <a:latin typeface="Times New Roman"/>
                        <a:ea typeface="Times New Roman"/>
                      </a:endParaRPr>
                    </a:p>
                    <a:p>
                      <a:pPr marL="0" marR="0" algn="ctr">
                        <a:lnSpc>
                          <a:spcPts val="1300"/>
                        </a:lnSpc>
                        <a:spcBef>
                          <a:spcPts val="0"/>
                        </a:spcBef>
                        <a:spcAft>
                          <a:spcPts val="0"/>
                        </a:spcAft>
                      </a:pPr>
                      <a:r>
                        <a:rPr lang="en-US" sz="1100" dirty="0">
                          <a:latin typeface="Times New Roman"/>
                          <a:ea typeface="Times New Roman"/>
                        </a:rPr>
                        <a:t>Close to accelerator</a:t>
                      </a:r>
                    </a:p>
                    <a:p>
                      <a:pPr marL="0" marR="0" algn="ctr">
                        <a:lnSpc>
                          <a:spcPts val="1300"/>
                        </a:lnSpc>
                        <a:spcBef>
                          <a:spcPts val="0"/>
                        </a:spcBef>
                        <a:spcAft>
                          <a:spcPts val="0"/>
                        </a:spcAft>
                      </a:pPr>
                      <a:r>
                        <a:rPr lang="en-US" sz="1100" dirty="0">
                          <a:latin typeface="Times New Roman"/>
                          <a:ea typeface="Times New Roman"/>
                        </a:rPr>
                        <a:t>(cm</a:t>
                      </a:r>
                      <a:r>
                        <a:rPr lang="en-US" sz="1100" baseline="30000" dirty="0">
                          <a:latin typeface="Times New Roman"/>
                          <a:ea typeface="Times New Roman"/>
                        </a:rPr>
                        <a:t>-2</a:t>
                      </a:r>
                      <a:r>
                        <a:rPr lang="en-US" sz="1100" dirty="0">
                          <a:latin typeface="Times New Roman"/>
                          <a:ea typeface="Times New Roman"/>
                        </a:rPr>
                        <a:t> year</a:t>
                      </a:r>
                      <a:r>
                        <a:rPr lang="en-US" sz="1100" baseline="30000" dirty="0">
                          <a:latin typeface="Times New Roman"/>
                          <a:ea typeface="Times New Roman"/>
                        </a:rPr>
                        <a:t>-1</a:t>
                      </a:r>
                      <a:r>
                        <a:rPr lang="en-US" sz="1100" dirty="0">
                          <a:latin typeface="Times New Roman"/>
                          <a:ea typeface="Times New Roman"/>
                        </a:rPr>
                        <a:t>)</a:t>
                      </a:r>
                    </a:p>
                  </a:txBody>
                  <a:tcPr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300"/>
                        </a:lnSpc>
                        <a:spcBef>
                          <a:spcPts val="0"/>
                        </a:spcBef>
                        <a:spcAft>
                          <a:spcPts val="0"/>
                        </a:spcAft>
                      </a:pPr>
                      <a:r>
                        <a:rPr lang="en-US" sz="1100">
                          <a:latin typeface="Times New Roman"/>
                          <a:ea typeface="Times New Roman"/>
                        </a:rPr>
                        <a:t>1-MeV neutron eq. fluence</a:t>
                      </a:r>
                    </a:p>
                    <a:p>
                      <a:pPr marL="0" marR="0" algn="ctr">
                        <a:lnSpc>
                          <a:spcPts val="1300"/>
                        </a:lnSpc>
                        <a:spcBef>
                          <a:spcPts val="0"/>
                        </a:spcBef>
                        <a:spcAft>
                          <a:spcPts val="0"/>
                        </a:spcAft>
                      </a:pPr>
                      <a:r>
                        <a:rPr lang="en-US" sz="1100">
                          <a:latin typeface="Times New Roman"/>
                          <a:ea typeface="Times New Roman"/>
                        </a:rPr>
                        <a:t>Close to tunnel wall</a:t>
                      </a:r>
                    </a:p>
                    <a:p>
                      <a:pPr marL="0" marR="0" algn="ctr">
                        <a:lnSpc>
                          <a:spcPts val="1300"/>
                        </a:lnSpc>
                        <a:spcBef>
                          <a:spcPts val="0"/>
                        </a:spcBef>
                        <a:spcAft>
                          <a:spcPts val="0"/>
                        </a:spcAft>
                      </a:pPr>
                      <a:r>
                        <a:rPr lang="en-US" sz="1100">
                          <a:latin typeface="Times New Roman"/>
                          <a:ea typeface="Times New Roman"/>
                        </a:rPr>
                        <a:t>(cm</a:t>
                      </a:r>
                      <a:r>
                        <a:rPr lang="en-US" sz="1100" baseline="30000">
                          <a:latin typeface="Times New Roman"/>
                          <a:ea typeface="Times New Roman"/>
                        </a:rPr>
                        <a:t>-2</a:t>
                      </a:r>
                      <a:r>
                        <a:rPr lang="en-US" sz="1100">
                          <a:latin typeface="Times New Roman"/>
                          <a:ea typeface="Times New Roman"/>
                        </a:rPr>
                        <a:t> year</a:t>
                      </a:r>
                      <a:r>
                        <a:rPr lang="en-US" sz="1100" baseline="30000">
                          <a:latin typeface="Times New Roman"/>
                          <a:ea typeface="Times New Roman"/>
                        </a:rPr>
                        <a:t>-1</a:t>
                      </a:r>
                      <a:r>
                        <a:rPr lang="en-US" sz="1100">
                          <a:latin typeface="Times New Roman"/>
                          <a:ea typeface="Times New Roman"/>
                        </a:rPr>
                        <a:t>)</a:t>
                      </a:r>
                    </a:p>
                  </a:txBody>
                  <a:tcPr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610">
                <a:tc>
                  <a:txBody>
                    <a:bodyPr/>
                    <a:lstStyle/>
                    <a:p>
                      <a:pPr marL="0" marR="0">
                        <a:lnSpc>
                          <a:spcPts val="1300"/>
                        </a:lnSpc>
                        <a:spcBef>
                          <a:spcPts val="0"/>
                        </a:spcBef>
                        <a:spcAft>
                          <a:spcPts val="0"/>
                        </a:spcAft>
                      </a:pPr>
                      <a:r>
                        <a:rPr lang="en-GB" sz="1100" dirty="0">
                          <a:latin typeface="Times New Roman"/>
                          <a:ea typeface="Times New Roman"/>
                        </a:rPr>
                        <a:t> </a:t>
                      </a:r>
                      <a:r>
                        <a:rPr lang="en-US" sz="1100" dirty="0">
                          <a:latin typeface="Times New Roman"/>
                          <a:ea typeface="Times New Roman"/>
                        </a:rPr>
                        <a:t>DB – 240 </a:t>
                      </a:r>
                      <a:r>
                        <a:rPr lang="en-US" sz="1100" dirty="0" err="1">
                          <a:latin typeface="Times New Roman"/>
                          <a:ea typeface="Times New Roman"/>
                        </a:rPr>
                        <a:t>MeV</a:t>
                      </a:r>
                      <a:endParaRPr lang="en-US" sz="1100" dirty="0">
                        <a:latin typeface="Times New Roman"/>
                        <a:ea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ts val="1300"/>
                        </a:lnSpc>
                        <a:spcBef>
                          <a:spcPts val="0"/>
                        </a:spcBef>
                        <a:spcAft>
                          <a:spcPts val="0"/>
                        </a:spcAft>
                      </a:pPr>
                      <a:r>
                        <a:rPr lang="en-US" sz="1100" dirty="0">
                          <a:latin typeface="Times New Roman"/>
                          <a:ea typeface="Times New Roman"/>
                        </a:rPr>
                        <a:t>3.4e11</a:t>
                      </a:r>
                    </a:p>
                  </a:txBody>
                  <a:tcPr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ts val="1300"/>
                        </a:lnSpc>
                        <a:spcBef>
                          <a:spcPts val="0"/>
                        </a:spcBef>
                        <a:spcAft>
                          <a:spcPts val="0"/>
                        </a:spcAft>
                      </a:pPr>
                      <a:r>
                        <a:rPr lang="en-US" sz="1100">
                          <a:latin typeface="Times New Roman"/>
                          <a:ea typeface="Times New Roman"/>
                        </a:rPr>
                        <a:t>1.2e11</a:t>
                      </a:r>
                    </a:p>
                  </a:txBody>
                  <a:tcPr anchor="ctr">
                    <a:lnL>
                      <a:noFill/>
                    </a:lnL>
                    <a:lnR>
                      <a:noFill/>
                    </a:lnR>
                    <a:lnT w="12700" cap="flat" cmpd="sng" algn="ctr">
                      <a:solidFill>
                        <a:srgbClr val="000000"/>
                      </a:solidFill>
                      <a:prstDash val="solid"/>
                      <a:round/>
                      <a:headEnd type="none" w="med" len="med"/>
                      <a:tailEnd type="none" w="med" len="med"/>
                    </a:lnT>
                    <a:lnB>
                      <a:noFill/>
                    </a:lnB>
                  </a:tcPr>
                </a:tc>
              </a:tr>
              <a:tr h="164465">
                <a:tc>
                  <a:txBody>
                    <a:bodyPr/>
                    <a:lstStyle/>
                    <a:p>
                      <a:pPr marL="0" marR="0">
                        <a:lnSpc>
                          <a:spcPts val="1300"/>
                        </a:lnSpc>
                        <a:spcBef>
                          <a:spcPts val="0"/>
                        </a:spcBef>
                        <a:spcAft>
                          <a:spcPts val="0"/>
                        </a:spcAft>
                      </a:pPr>
                      <a:r>
                        <a:rPr lang="en-US" sz="1100">
                          <a:latin typeface="Times New Roman"/>
                          <a:ea typeface="Times New Roman"/>
                        </a:rPr>
                        <a:t> DB - 2.4 GeV</a:t>
                      </a:r>
                    </a:p>
                  </a:txBody>
                  <a:tcPr marL="0" marR="0" marT="0" marB="0">
                    <a:lnL>
                      <a:noFill/>
                    </a:lnL>
                    <a:lnR>
                      <a:noFill/>
                    </a:lnR>
                    <a:lnT>
                      <a:noFill/>
                    </a:lnT>
                    <a:lnB>
                      <a:noFill/>
                    </a:lnB>
                  </a:tcPr>
                </a:tc>
                <a:tc>
                  <a:txBody>
                    <a:bodyPr/>
                    <a:lstStyle/>
                    <a:p>
                      <a:pPr marL="0" marR="0" algn="r">
                        <a:lnSpc>
                          <a:spcPts val="1300"/>
                        </a:lnSpc>
                        <a:spcBef>
                          <a:spcPts val="0"/>
                        </a:spcBef>
                        <a:spcAft>
                          <a:spcPts val="0"/>
                        </a:spcAft>
                      </a:pPr>
                      <a:r>
                        <a:rPr lang="en-US" sz="1100" dirty="0">
                          <a:latin typeface="Times New Roman"/>
                          <a:ea typeface="Times New Roman"/>
                        </a:rPr>
                        <a:t>3.2e12</a:t>
                      </a:r>
                    </a:p>
                  </a:txBody>
                  <a:tcPr anchor="ctr">
                    <a:lnL>
                      <a:noFill/>
                    </a:lnL>
                    <a:lnR>
                      <a:noFill/>
                    </a:lnR>
                    <a:lnT>
                      <a:noFill/>
                    </a:lnT>
                    <a:lnB>
                      <a:noFill/>
                    </a:lnB>
                  </a:tcPr>
                </a:tc>
                <a:tc>
                  <a:txBody>
                    <a:bodyPr/>
                    <a:lstStyle/>
                    <a:p>
                      <a:pPr marL="0" marR="0" algn="r">
                        <a:lnSpc>
                          <a:spcPts val="1300"/>
                        </a:lnSpc>
                        <a:spcBef>
                          <a:spcPts val="0"/>
                        </a:spcBef>
                        <a:spcAft>
                          <a:spcPts val="0"/>
                        </a:spcAft>
                      </a:pPr>
                      <a:r>
                        <a:rPr lang="en-US" sz="1100">
                          <a:latin typeface="Times New Roman"/>
                          <a:ea typeface="Times New Roman"/>
                        </a:rPr>
                        <a:t>1.3e12</a:t>
                      </a:r>
                    </a:p>
                  </a:txBody>
                  <a:tcPr anchor="ctr">
                    <a:lnL>
                      <a:noFill/>
                    </a:lnL>
                    <a:lnR>
                      <a:noFill/>
                    </a:lnR>
                    <a:lnT>
                      <a:noFill/>
                    </a:lnT>
                    <a:lnB>
                      <a:noFill/>
                    </a:lnB>
                  </a:tcPr>
                </a:tc>
              </a:tr>
              <a:tr h="0">
                <a:tc>
                  <a:txBody>
                    <a:bodyPr/>
                    <a:lstStyle/>
                    <a:p>
                      <a:pPr marL="0" marR="0">
                        <a:lnSpc>
                          <a:spcPts val="1300"/>
                        </a:lnSpc>
                        <a:spcBef>
                          <a:spcPts val="0"/>
                        </a:spcBef>
                        <a:spcAft>
                          <a:spcPts val="0"/>
                        </a:spcAft>
                      </a:pPr>
                      <a:r>
                        <a:rPr lang="en-US" sz="1100" dirty="0">
                          <a:latin typeface="Times New Roman"/>
                          <a:ea typeface="Times New Roman"/>
                        </a:rPr>
                        <a:t> MB – 9 </a:t>
                      </a:r>
                      <a:r>
                        <a:rPr lang="en-US" sz="1100" dirty="0" err="1">
                          <a:latin typeface="Times New Roman"/>
                          <a:ea typeface="Times New Roman"/>
                        </a:rPr>
                        <a:t>GeV</a:t>
                      </a:r>
                      <a:endParaRPr lang="en-US" sz="1100" dirty="0">
                        <a:latin typeface="Times New Roman"/>
                        <a:ea typeface="Times New Roman"/>
                      </a:endParaRPr>
                    </a:p>
                  </a:txBody>
                  <a:tcPr marL="0" marR="0" marT="0" marB="0">
                    <a:lnL>
                      <a:noFill/>
                    </a:lnL>
                    <a:lnR>
                      <a:noFill/>
                    </a:lnR>
                    <a:lnT>
                      <a:noFill/>
                    </a:lnT>
                    <a:lnB>
                      <a:noFill/>
                    </a:lnB>
                  </a:tcPr>
                </a:tc>
                <a:tc>
                  <a:txBody>
                    <a:bodyPr/>
                    <a:lstStyle/>
                    <a:p>
                      <a:pPr marL="0" marR="0" algn="r">
                        <a:lnSpc>
                          <a:spcPts val="1300"/>
                        </a:lnSpc>
                        <a:spcBef>
                          <a:spcPts val="0"/>
                        </a:spcBef>
                        <a:spcAft>
                          <a:spcPts val="0"/>
                        </a:spcAft>
                      </a:pPr>
                      <a:r>
                        <a:rPr lang="en-US" sz="1100" dirty="0">
                          <a:latin typeface="Times New Roman"/>
                          <a:ea typeface="Times New Roman"/>
                        </a:rPr>
                        <a:t>1.0e10</a:t>
                      </a:r>
                    </a:p>
                  </a:txBody>
                  <a:tcPr anchor="ctr">
                    <a:lnL>
                      <a:noFill/>
                    </a:lnL>
                    <a:lnR>
                      <a:noFill/>
                    </a:lnR>
                    <a:lnT>
                      <a:noFill/>
                    </a:lnT>
                    <a:lnB>
                      <a:noFill/>
                    </a:lnB>
                  </a:tcPr>
                </a:tc>
                <a:tc>
                  <a:txBody>
                    <a:bodyPr/>
                    <a:lstStyle/>
                    <a:p>
                      <a:pPr marL="0" marR="0" algn="r">
                        <a:lnSpc>
                          <a:spcPts val="1300"/>
                        </a:lnSpc>
                        <a:spcBef>
                          <a:spcPts val="0"/>
                        </a:spcBef>
                        <a:spcAft>
                          <a:spcPts val="0"/>
                        </a:spcAft>
                      </a:pPr>
                      <a:r>
                        <a:rPr lang="en-US" sz="1100">
                          <a:latin typeface="Times New Roman"/>
                          <a:ea typeface="Times New Roman"/>
                        </a:rPr>
                        <a:t>4.0e9</a:t>
                      </a:r>
                    </a:p>
                  </a:txBody>
                  <a:tcPr anchor="ctr">
                    <a:lnL>
                      <a:noFill/>
                    </a:lnL>
                    <a:lnR>
                      <a:noFill/>
                    </a:lnR>
                    <a:lnT>
                      <a:noFill/>
                    </a:lnT>
                    <a:lnB>
                      <a:noFill/>
                    </a:lnB>
                  </a:tcPr>
                </a:tc>
              </a:tr>
              <a:tr h="0">
                <a:tc>
                  <a:txBody>
                    <a:bodyPr/>
                    <a:lstStyle/>
                    <a:p>
                      <a:pPr marL="0" marR="0">
                        <a:lnSpc>
                          <a:spcPts val="1300"/>
                        </a:lnSpc>
                        <a:spcBef>
                          <a:spcPts val="0"/>
                        </a:spcBef>
                        <a:spcAft>
                          <a:spcPts val="0"/>
                        </a:spcAft>
                      </a:pPr>
                      <a:r>
                        <a:rPr lang="en-GB" sz="1100">
                          <a:latin typeface="Times New Roman"/>
                          <a:ea typeface="Times New Roman"/>
                        </a:rPr>
                        <a:t> </a:t>
                      </a:r>
                      <a:r>
                        <a:rPr lang="en-US" sz="1100">
                          <a:latin typeface="Times New Roman"/>
                          <a:ea typeface="Times New Roman"/>
                        </a:rPr>
                        <a:t>MB – 1500 GeV</a:t>
                      </a:r>
                    </a:p>
                  </a:txBody>
                  <a:tcPr marL="0" marR="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r">
                        <a:lnSpc>
                          <a:spcPts val="1300"/>
                        </a:lnSpc>
                        <a:spcBef>
                          <a:spcPts val="0"/>
                        </a:spcBef>
                        <a:spcAft>
                          <a:spcPts val="0"/>
                        </a:spcAft>
                      </a:pPr>
                      <a:r>
                        <a:rPr lang="en-US" sz="1100">
                          <a:latin typeface="Times New Roman"/>
                          <a:ea typeface="Times New Roman"/>
                        </a:rPr>
                        <a:t>8.5e11</a:t>
                      </a:r>
                    </a:p>
                  </a:txBody>
                  <a:tcPr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r">
                        <a:lnSpc>
                          <a:spcPts val="1300"/>
                        </a:lnSpc>
                        <a:spcBef>
                          <a:spcPts val="0"/>
                        </a:spcBef>
                        <a:spcAft>
                          <a:spcPts val="0"/>
                        </a:spcAft>
                      </a:pPr>
                      <a:r>
                        <a:rPr lang="en-US" sz="1100" dirty="0">
                          <a:latin typeface="Times New Roman"/>
                          <a:ea typeface="Times New Roman"/>
                        </a:rPr>
                        <a:t>3.1e11</a:t>
                      </a:r>
                    </a:p>
                  </a:txBody>
                  <a:tcPr anchor="ctr">
                    <a:lnL>
                      <a:noFill/>
                    </a:lnL>
                    <a:lnR>
                      <a:noFill/>
                    </a:lnR>
                    <a:lnT>
                      <a:noFill/>
                    </a:lnT>
                    <a:lnB w="1905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3364865" y="5088890"/>
          <a:ext cx="5398135" cy="1616710"/>
        </p:xfrm>
        <a:graphic>
          <a:graphicData uri="http://schemas.openxmlformats.org/drawingml/2006/table">
            <a:tbl>
              <a:tblPr/>
              <a:tblGrid>
                <a:gridCol w="1261745"/>
                <a:gridCol w="1980565"/>
                <a:gridCol w="2155825"/>
              </a:tblGrid>
              <a:tr h="590550">
                <a:tc>
                  <a:txBody>
                    <a:bodyPr/>
                    <a:lstStyle/>
                    <a:p>
                      <a:pPr marL="0" marR="0" algn="ctr">
                        <a:lnSpc>
                          <a:spcPts val="1300"/>
                        </a:lnSpc>
                        <a:spcBef>
                          <a:spcPts val="0"/>
                        </a:spcBef>
                        <a:spcAft>
                          <a:spcPts val="0"/>
                        </a:spcAft>
                      </a:pPr>
                      <a:endParaRPr lang="en-US" sz="1100" dirty="0">
                        <a:latin typeface="Times New Roman"/>
                        <a:ea typeface="Times New Roman"/>
                      </a:endParaRPr>
                    </a:p>
                  </a:txBody>
                  <a:tcPr marL="0" marR="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300"/>
                        </a:lnSpc>
                        <a:spcBef>
                          <a:spcPts val="0"/>
                        </a:spcBef>
                        <a:spcAft>
                          <a:spcPts val="0"/>
                        </a:spcAft>
                      </a:pPr>
                      <a:r>
                        <a:rPr lang="en-US" sz="1100" b="1" dirty="0">
                          <a:latin typeface="Times New Roman"/>
                          <a:ea typeface="Times New Roman"/>
                        </a:rPr>
                        <a:t>&gt;20MeV </a:t>
                      </a:r>
                      <a:r>
                        <a:rPr lang="en-US" sz="1100" b="1" dirty="0" err="1">
                          <a:latin typeface="Times New Roman"/>
                          <a:ea typeface="Times New Roman"/>
                        </a:rPr>
                        <a:t>hadron</a:t>
                      </a:r>
                      <a:r>
                        <a:rPr lang="en-US" sz="1100" b="1" dirty="0">
                          <a:latin typeface="Times New Roman"/>
                          <a:ea typeface="Times New Roman"/>
                        </a:rPr>
                        <a:t> </a:t>
                      </a:r>
                      <a:r>
                        <a:rPr lang="en-US" sz="1100" b="1" dirty="0" err="1">
                          <a:latin typeface="Times New Roman"/>
                          <a:ea typeface="Times New Roman"/>
                        </a:rPr>
                        <a:t>fluence</a:t>
                      </a:r>
                      <a:endParaRPr lang="en-US" sz="1100" dirty="0">
                        <a:latin typeface="Times New Roman"/>
                        <a:ea typeface="Times New Roman"/>
                      </a:endParaRPr>
                    </a:p>
                    <a:p>
                      <a:pPr marL="0" marR="0" algn="ctr">
                        <a:lnSpc>
                          <a:spcPts val="1300"/>
                        </a:lnSpc>
                        <a:spcBef>
                          <a:spcPts val="0"/>
                        </a:spcBef>
                        <a:spcAft>
                          <a:spcPts val="0"/>
                        </a:spcAft>
                      </a:pPr>
                      <a:r>
                        <a:rPr lang="en-US" sz="1100" b="1" dirty="0">
                          <a:latin typeface="Times New Roman"/>
                          <a:ea typeface="Times New Roman"/>
                        </a:rPr>
                        <a:t>Close to accelerator</a:t>
                      </a:r>
                      <a:endParaRPr lang="en-US" sz="1100" dirty="0">
                        <a:latin typeface="Times New Roman"/>
                        <a:ea typeface="Times New Roman"/>
                      </a:endParaRPr>
                    </a:p>
                    <a:p>
                      <a:pPr marL="0" marR="0" algn="ctr">
                        <a:lnSpc>
                          <a:spcPts val="1300"/>
                        </a:lnSpc>
                        <a:spcBef>
                          <a:spcPts val="0"/>
                        </a:spcBef>
                        <a:spcAft>
                          <a:spcPts val="0"/>
                        </a:spcAft>
                      </a:pPr>
                      <a:r>
                        <a:rPr lang="en-US" sz="1100" b="1" dirty="0">
                          <a:latin typeface="Times New Roman"/>
                          <a:ea typeface="Times New Roman"/>
                        </a:rPr>
                        <a:t>(cm</a:t>
                      </a:r>
                      <a:r>
                        <a:rPr lang="en-US" sz="1100" b="1" baseline="30000" dirty="0">
                          <a:latin typeface="Times New Roman"/>
                          <a:ea typeface="Times New Roman"/>
                        </a:rPr>
                        <a:t>-2</a:t>
                      </a:r>
                      <a:r>
                        <a:rPr lang="en-US" sz="1100" b="1" dirty="0">
                          <a:latin typeface="Times New Roman"/>
                          <a:ea typeface="Times New Roman"/>
                        </a:rPr>
                        <a:t> year</a:t>
                      </a:r>
                      <a:r>
                        <a:rPr lang="en-US" sz="1100" b="1" baseline="30000" dirty="0">
                          <a:latin typeface="Times New Roman"/>
                          <a:ea typeface="Times New Roman"/>
                        </a:rPr>
                        <a:t>-1</a:t>
                      </a:r>
                      <a:r>
                        <a:rPr lang="en-US" sz="1100" b="1" dirty="0">
                          <a:latin typeface="Times New Roman"/>
                          <a:ea typeface="Times New Roman"/>
                        </a:rPr>
                        <a:t>)</a:t>
                      </a:r>
                      <a:endParaRPr lang="en-US" sz="1100" dirty="0">
                        <a:latin typeface="Times New Roman"/>
                        <a:ea typeface="Times New Roman"/>
                      </a:endParaRPr>
                    </a:p>
                  </a:txBody>
                  <a:tcPr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300"/>
                        </a:lnSpc>
                        <a:spcBef>
                          <a:spcPts val="0"/>
                        </a:spcBef>
                        <a:spcAft>
                          <a:spcPts val="0"/>
                        </a:spcAft>
                      </a:pPr>
                      <a:r>
                        <a:rPr lang="en-US" sz="1100" b="1">
                          <a:latin typeface="Times New Roman"/>
                          <a:ea typeface="Times New Roman"/>
                        </a:rPr>
                        <a:t>&gt;20MeV hadron fluence</a:t>
                      </a:r>
                      <a:endParaRPr lang="en-US" sz="1100">
                        <a:latin typeface="Times New Roman"/>
                        <a:ea typeface="Times New Roman"/>
                      </a:endParaRPr>
                    </a:p>
                    <a:p>
                      <a:pPr marL="0" marR="0" algn="ctr">
                        <a:lnSpc>
                          <a:spcPts val="1300"/>
                        </a:lnSpc>
                        <a:spcBef>
                          <a:spcPts val="0"/>
                        </a:spcBef>
                        <a:spcAft>
                          <a:spcPts val="0"/>
                        </a:spcAft>
                      </a:pPr>
                      <a:r>
                        <a:rPr lang="en-US" sz="1100" b="1">
                          <a:latin typeface="Times New Roman"/>
                          <a:ea typeface="Times New Roman"/>
                        </a:rPr>
                        <a:t>Close to tunnel wall</a:t>
                      </a:r>
                      <a:endParaRPr lang="en-US" sz="1100">
                        <a:latin typeface="Times New Roman"/>
                        <a:ea typeface="Times New Roman"/>
                      </a:endParaRPr>
                    </a:p>
                    <a:p>
                      <a:pPr marL="0" marR="0" algn="ctr">
                        <a:lnSpc>
                          <a:spcPts val="1300"/>
                        </a:lnSpc>
                        <a:spcBef>
                          <a:spcPts val="0"/>
                        </a:spcBef>
                        <a:spcAft>
                          <a:spcPts val="0"/>
                        </a:spcAft>
                      </a:pPr>
                      <a:r>
                        <a:rPr lang="en-US" sz="1100" b="1">
                          <a:latin typeface="Times New Roman"/>
                          <a:ea typeface="Times New Roman"/>
                        </a:rPr>
                        <a:t>(cm</a:t>
                      </a:r>
                      <a:r>
                        <a:rPr lang="en-US" sz="1100" b="1" baseline="30000">
                          <a:latin typeface="Times New Roman"/>
                          <a:ea typeface="Times New Roman"/>
                        </a:rPr>
                        <a:t>-2</a:t>
                      </a:r>
                      <a:r>
                        <a:rPr lang="en-US" sz="1100" b="1">
                          <a:latin typeface="Times New Roman"/>
                          <a:ea typeface="Times New Roman"/>
                        </a:rPr>
                        <a:t> year</a:t>
                      </a:r>
                      <a:r>
                        <a:rPr lang="en-US" sz="1100" b="1" baseline="30000">
                          <a:latin typeface="Times New Roman"/>
                          <a:ea typeface="Times New Roman"/>
                        </a:rPr>
                        <a:t>-1</a:t>
                      </a:r>
                      <a:r>
                        <a:rPr lang="en-US" sz="1100" b="1">
                          <a:latin typeface="Times New Roman"/>
                          <a:ea typeface="Times New Roman"/>
                        </a:rPr>
                        <a:t>)</a:t>
                      </a:r>
                      <a:endParaRPr lang="en-US" sz="1100">
                        <a:latin typeface="Times New Roman"/>
                        <a:ea typeface="Times New Roman"/>
                      </a:endParaRPr>
                    </a:p>
                  </a:txBody>
                  <a:tcPr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1610">
                <a:tc>
                  <a:txBody>
                    <a:bodyPr/>
                    <a:lstStyle/>
                    <a:p>
                      <a:pPr marL="0" marR="0">
                        <a:lnSpc>
                          <a:spcPts val="1300"/>
                        </a:lnSpc>
                        <a:spcBef>
                          <a:spcPts val="0"/>
                        </a:spcBef>
                        <a:spcAft>
                          <a:spcPts val="0"/>
                        </a:spcAft>
                      </a:pPr>
                      <a:r>
                        <a:rPr lang="en-GB" sz="1100">
                          <a:latin typeface="Times New Roman"/>
                          <a:ea typeface="Times New Roman"/>
                        </a:rPr>
                        <a:t> </a:t>
                      </a:r>
                      <a:r>
                        <a:rPr lang="en-US" sz="1100">
                          <a:latin typeface="Times New Roman"/>
                          <a:ea typeface="Times New Roman"/>
                        </a:rPr>
                        <a:t>DB – 240 MeV</a:t>
                      </a: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ts val="1300"/>
                        </a:lnSpc>
                        <a:spcBef>
                          <a:spcPts val="0"/>
                        </a:spcBef>
                        <a:spcAft>
                          <a:spcPts val="0"/>
                        </a:spcAft>
                      </a:pPr>
                      <a:r>
                        <a:rPr lang="en-US" sz="1100" dirty="0">
                          <a:latin typeface="Times New Roman"/>
                          <a:ea typeface="Times New Roman"/>
                        </a:rPr>
                        <a:t>1.0e9</a:t>
                      </a:r>
                    </a:p>
                  </a:txBody>
                  <a:tcPr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ts val="1300"/>
                        </a:lnSpc>
                        <a:spcBef>
                          <a:spcPts val="0"/>
                        </a:spcBef>
                        <a:spcAft>
                          <a:spcPts val="0"/>
                        </a:spcAft>
                      </a:pPr>
                      <a:r>
                        <a:rPr lang="en-US" sz="1100">
                          <a:latin typeface="Times New Roman"/>
                          <a:ea typeface="Times New Roman"/>
                        </a:rPr>
                        <a:t>2.3e8</a:t>
                      </a:r>
                    </a:p>
                  </a:txBody>
                  <a:tcPr anchor="ctr">
                    <a:lnL>
                      <a:noFill/>
                    </a:lnL>
                    <a:lnR>
                      <a:noFill/>
                    </a:lnR>
                    <a:lnT w="12700" cap="flat" cmpd="sng" algn="ctr">
                      <a:solidFill>
                        <a:srgbClr val="000000"/>
                      </a:solidFill>
                      <a:prstDash val="solid"/>
                      <a:round/>
                      <a:headEnd type="none" w="med" len="med"/>
                      <a:tailEnd type="none" w="med" len="med"/>
                    </a:lnT>
                    <a:lnB>
                      <a:noFill/>
                    </a:lnB>
                  </a:tcPr>
                </a:tc>
              </a:tr>
              <a:tr h="164465">
                <a:tc>
                  <a:txBody>
                    <a:bodyPr/>
                    <a:lstStyle/>
                    <a:p>
                      <a:pPr marL="0" marR="0">
                        <a:lnSpc>
                          <a:spcPts val="1300"/>
                        </a:lnSpc>
                        <a:spcBef>
                          <a:spcPts val="0"/>
                        </a:spcBef>
                        <a:spcAft>
                          <a:spcPts val="0"/>
                        </a:spcAft>
                      </a:pPr>
                      <a:r>
                        <a:rPr lang="en-US" sz="1100">
                          <a:latin typeface="Times New Roman"/>
                          <a:ea typeface="Times New Roman"/>
                        </a:rPr>
                        <a:t> DB - 2.4 GeV</a:t>
                      </a:r>
                    </a:p>
                  </a:txBody>
                  <a:tcPr marL="0" marR="0" marT="0" marB="0">
                    <a:lnL>
                      <a:noFill/>
                    </a:lnL>
                    <a:lnR>
                      <a:noFill/>
                    </a:lnR>
                    <a:lnT>
                      <a:noFill/>
                    </a:lnT>
                    <a:lnB>
                      <a:noFill/>
                    </a:lnB>
                  </a:tcPr>
                </a:tc>
                <a:tc>
                  <a:txBody>
                    <a:bodyPr/>
                    <a:lstStyle/>
                    <a:p>
                      <a:pPr marL="0" marR="0" algn="r">
                        <a:lnSpc>
                          <a:spcPts val="1300"/>
                        </a:lnSpc>
                        <a:spcBef>
                          <a:spcPts val="0"/>
                        </a:spcBef>
                        <a:spcAft>
                          <a:spcPts val="0"/>
                        </a:spcAft>
                      </a:pPr>
                      <a:r>
                        <a:rPr lang="en-US" sz="1100">
                          <a:latin typeface="Times New Roman"/>
                          <a:ea typeface="Times New Roman"/>
                        </a:rPr>
                        <a:t>6.5e10</a:t>
                      </a:r>
                    </a:p>
                  </a:txBody>
                  <a:tcPr anchor="ctr">
                    <a:lnL>
                      <a:noFill/>
                    </a:lnL>
                    <a:lnR>
                      <a:noFill/>
                    </a:lnR>
                    <a:lnT>
                      <a:noFill/>
                    </a:lnT>
                    <a:lnB>
                      <a:noFill/>
                    </a:lnB>
                  </a:tcPr>
                </a:tc>
                <a:tc>
                  <a:txBody>
                    <a:bodyPr/>
                    <a:lstStyle/>
                    <a:p>
                      <a:pPr marL="0" marR="0" algn="r">
                        <a:lnSpc>
                          <a:spcPts val="1300"/>
                        </a:lnSpc>
                        <a:spcBef>
                          <a:spcPts val="0"/>
                        </a:spcBef>
                        <a:spcAft>
                          <a:spcPts val="0"/>
                        </a:spcAft>
                      </a:pPr>
                      <a:r>
                        <a:rPr lang="en-US" sz="1100" dirty="0">
                          <a:latin typeface="Times New Roman"/>
                          <a:ea typeface="Times New Roman"/>
                        </a:rPr>
                        <a:t>1.6e10</a:t>
                      </a:r>
                    </a:p>
                  </a:txBody>
                  <a:tcPr anchor="ctr">
                    <a:lnL>
                      <a:noFill/>
                    </a:lnL>
                    <a:lnR>
                      <a:noFill/>
                    </a:lnR>
                    <a:lnT>
                      <a:noFill/>
                    </a:lnT>
                    <a:lnB>
                      <a:noFill/>
                    </a:lnB>
                  </a:tcPr>
                </a:tc>
              </a:tr>
              <a:tr h="0">
                <a:tc>
                  <a:txBody>
                    <a:bodyPr/>
                    <a:lstStyle/>
                    <a:p>
                      <a:pPr marL="0" marR="0">
                        <a:lnSpc>
                          <a:spcPts val="1300"/>
                        </a:lnSpc>
                        <a:spcBef>
                          <a:spcPts val="0"/>
                        </a:spcBef>
                        <a:spcAft>
                          <a:spcPts val="0"/>
                        </a:spcAft>
                      </a:pPr>
                      <a:r>
                        <a:rPr lang="en-US" sz="1100">
                          <a:latin typeface="Times New Roman"/>
                          <a:ea typeface="Times New Roman"/>
                        </a:rPr>
                        <a:t> MB – 9 GeV</a:t>
                      </a:r>
                    </a:p>
                  </a:txBody>
                  <a:tcPr marL="0" marR="0" marT="0" marB="0">
                    <a:lnL>
                      <a:noFill/>
                    </a:lnL>
                    <a:lnR>
                      <a:noFill/>
                    </a:lnR>
                    <a:lnT>
                      <a:noFill/>
                    </a:lnT>
                    <a:lnB>
                      <a:noFill/>
                    </a:lnB>
                  </a:tcPr>
                </a:tc>
                <a:tc>
                  <a:txBody>
                    <a:bodyPr/>
                    <a:lstStyle/>
                    <a:p>
                      <a:pPr marL="0" marR="0" algn="r">
                        <a:lnSpc>
                          <a:spcPts val="1300"/>
                        </a:lnSpc>
                        <a:spcBef>
                          <a:spcPts val="0"/>
                        </a:spcBef>
                        <a:spcAft>
                          <a:spcPts val="0"/>
                        </a:spcAft>
                      </a:pPr>
                      <a:r>
                        <a:rPr lang="en-US" sz="1100">
                          <a:latin typeface="Times New Roman"/>
                          <a:ea typeface="Times New Roman"/>
                        </a:rPr>
                        <a:t>2.3e8</a:t>
                      </a:r>
                    </a:p>
                  </a:txBody>
                  <a:tcPr anchor="ctr">
                    <a:lnL>
                      <a:noFill/>
                    </a:lnL>
                    <a:lnR>
                      <a:noFill/>
                    </a:lnR>
                    <a:lnT>
                      <a:noFill/>
                    </a:lnT>
                    <a:lnB>
                      <a:noFill/>
                    </a:lnB>
                  </a:tcPr>
                </a:tc>
                <a:tc>
                  <a:txBody>
                    <a:bodyPr/>
                    <a:lstStyle/>
                    <a:p>
                      <a:pPr marL="0" marR="0" algn="r">
                        <a:lnSpc>
                          <a:spcPts val="1300"/>
                        </a:lnSpc>
                        <a:spcBef>
                          <a:spcPts val="0"/>
                        </a:spcBef>
                        <a:spcAft>
                          <a:spcPts val="0"/>
                        </a:spcAft>
                      </a:pPr>
                      <a:r>
                        <a:rPr lang="en-US" sz="1100">
                          <a:latin typeface="Times New Roman"/>
                          <a:ea typeface="Times New Roman"/>
                        </a:rPr>
                        <a:t>6.1e7</a:t>
                      </a:r>
                    </a:p>
                  </a:txBody>
                  <a:tcPr anchor="ctr">
                    <a:lnL>
                      <a:noFill/>
                    </a:lnL>
                    <a:lnR>
                      <a:noFill/>
                    </a:lnR>
                    <a:lnT>
                      <a:noFill/>
                    </a:lnT>
                    <a:lnB>
                      <a:noFill/>
                    </a:lnB>
                  </a:tcPr>
                </a:tc>
              </a:tr>
              <a:tr h="0">
                <a:tc>
                  <a:txBody>
                    <a:bodyPr/>
                    <a:lstStyle/>
                    <a:p>
                      <a:pPr marL="0" marR="0">
                        <a:lnSpc>
                          <a:spcPts val="1300"/>
                        </a:lnSpc>
                        <a:spcBef>
                          <a:spcPts val="0"/>
                        </a:spcBef>
                        <a:spcAft>
                          <a:spcPts val="0"/>
                        </a:spcAft>
                      </a:pPr>
                      <a:r>
                        <a:rPr lang="en-GB" sz="1100">
                          <a:latin typeface="Times New Roman"/>
                          <a:ea typeface="Times New Roman"/>
                        </a:rPr>
                        <a:t> </a:t>
                      </a:r>
                      <a:r>
                        <a:rPr lang="en-US" sz="1100">
                          <a:latin typeface="Times New Roman"/>
                          <a:ea typeface="Times New Roman"/>
                        </a:rPr>
                        <a:t>MB – 1500 GeV</a:t>
                      </a:r>
                    </a:p>
                  </a:txBody>
                  <a:tcPr marL="0" marR="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r">
                        <a:lnSpc>
                          <a:spcPts val="1300"/>
                        </a:lnSpc>
                        <a:spcBef>
                          <a:spcPts val="0"/>
                        </a:spcBef>
                        <a:spcAft>
                          <a:spcPts val="0"/>
                        </a:spcAft>
                      </a:pPr>
                      <a:r>
                        <a:rPr lang="en-US" sz="1100">
                          <a:latin typeface="Times New Roman"/>
                          <a:ea typeface="Times New Roman"/>
                        </a:rPr>
                        <a:t>2.4e10</a:t>
                      </a:r>
                    </a:p>
                  </a:txBody>
                  <a:tcPr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gn="r">
                        <a:lnSpc>
                          <a:spcPts val="1300"/>
                        </a:lnSpc>
                        <a:spcBef>
                          <a:spcPts val="0"/>
                        </a:spcBef>
                        <a:spcAft>
                          <a:spcPts val="0"/>
                        </a:spcAft>
                      </a:pPr>
                      <a:r>
                        <a:rPr lang="en-US" sz="1100" dirty="0">
                          <a:latin typeface="Times New Roman"/>
                          <a:ea typeface="Times New Roman"/>
                        </a:rPr>
                        <a:t>7.0e9</a:t>
                      </a:r>
                    </a:p>
                  </a:txBody>
                  <a:tcPr anchor="ctr">
                    <a:lnL>
                      <a:noFill/>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2667000" y="2971800"/>
            <a:ext cx="6477000" cy="369332"/>
          </a:xfrm>
          <a:prstGeom prst="rect">
            <a:avLst/>
          </a:prstGeom>
          <a:noFill/>
        </p:spPr>
        <p:txBody>
          <a:bodyPr wrap="square" rtlCol="0">
            <a:spAutoFit/>
          </a:bodyPr>
          <a:lstStyle/>
          <a:p>
            <a:r>
              <a:rPr lang="en-GB" b="1" dirty="0" smtClean="0">
                <a:solidFill>
                  <a:srgbClr val="FF0000"/>
                </a:solidFill>
              </a:rPr>
              <a:t>SCALING!  Main Beam:</a:t>
            </a:r>
            <a:r>
              <a:rPr lang="en-US" b="1" dirty="0" smtClean="0">
                <a:solidFill>
                  <a:srgbClr val="FF0000"/>
                </a:solidFill>
              </a:rPr>
              <a:t> 5 *10</a:t>
            </a:r>
            <a:r>
              <a:rPr lang="en-US" b="1" baseline="30000" dirty="0" smtClean="0">
                <a:solidFill>
                  <a:srgbClr val="FF0000"/>
                </a:solidFill>
              </a:rPr>
              <a:t>-8</a:t>
            </a:r>
            <a:r>
              <a:rPr lang="en-US" b="1" dirty="0" smtClean="0">
                <a:solidFill>
                  <a:srgbClr val="FF0000"/>
                </a:solidFill>
              </a:rPr>
              <a:t> m</a:t>
            </a:r>
            <a:r>
              <a:rPr lang="en-US" b="1" baseline="30000" dirty="0" smtClean="0">
                <a:solidFill>
                  <a:srgbClr val="FF0000"/>
                </a:solidFill>
              </a:rPr>
              <a:t>-1 </a:t>
            </a:r>
            <a:r>
              <a:rPr lang="en-US" b="1" dirty="0" smtClean="0">
                <a:solidFill>
                  <a:srgbClr val="FF0000"/>
                </a:solidFill>
              </a:rPr>
              <a:t> Drive Beam 1.25* 10</a:t>
            </a:r>
            <a:r>
              <a:rPr lang="en-US" b="1" baseline="30000" dirty="0" smtClean="0">
                <a:solidFill>
                  <a:srgbClr val="FF0000"/>
                </a:solidFill>
              </a:rPr>
              <a:t>-6</a:t>
            </a:r>
            <a:r>
              <a:rPr lang="en-US" b="1" dirty="0" smtClean="0">
                <a:solidFill>
                  <a:srgbClr val="FF0000"/>
                </a:solidFill>
              </a:rPr>
              <a:t> m</a:t>
            </a:r>
            <a:r>
              <a:rPr lang="en-US" b="1" baseline="30000" dirty="0" smtClean="0">
                <a:solidFill>
                  <a:srgbClr val="FF0000"/>
                </a:solidFill>
              </a:rPr>
              <a:t>-1</a:t>
            </a:r>
            <a:endParaRPr lang="en-GB" b="1" baseline="30000" dirty="0">
              <a:solidFill>
                <a:srgbClr val="FF0000"/>
              </a:solidFill>
            </a:endParaRPr>
          </a:p>
        </p:txBody>
      </p:sp>
      <p:sp>
        <p:nvSpPr>
          <p:cNvPr id="9" name="Date Placeholder 8"/>
          <p:cNvSpPr>
            <a:spLocks noGrp="1"/>
          </p:cNvSpPr>
          <p:nvPr>
            <p:ph type="dt" sz="half" idx="10"/>
          </p:nvPr>
        </p:nvSpPr>
        <p:spPr/>
        <p:txBody>
          <a:bodyPr/>
          <a:lstStyle/>
          <a:p>
            <a:fld id="{79731F4E-8E53-485D-B4CD-341D671492B3}" type="datetime1">
              <a:rPr lang="en-US" smtClean="0"/>
              <a:pPr/>
              <a:t>11/22/2011</a:t>
            </a:fld>
            <a:endParaRPr lang="en-US"/>
          </a:p>
        </p:txBody>
      </p:sp>
      <p:sp>
        <p:nvSpPr>
          <p:cNvPr id="10" name="Footer Placeholder 9"/>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Damage to Electronics Tolerable Levels</a:t>
            </a:r>
            <a:endParaRPr lang="en-GB" dirty="0"/>
          </a:p>
        </p:txBody>
      </p:sp>
      <p:sp>
        <p:nvSpPr>
          <p:cNvPr id="3" name="Content Placeholder 2"/>
          <p:cNvSpPr>
            <a:spLocks noGrp="1"/>
          </p:cNvSpPr>
          <p:nvPr>
            <p:ph idx="1"/>
          </p:nvPr>
        </p:nvSpPr>
        <p:spPr/>
        <p:txBody>
          <a:bodyPr>
            <a:normAutofit/>
          </a:bodyPr>
          <a:lstStyle/>
          <a:p>
            <a:pPr>
              <a:buFont typeface="Wingdings" pitchFamily="2" charset="2"/>
              <a:buChar char="§"/>
            </a:pPr>
            <a:r>
              <a:rPr lang="en-GB" sz="2400" dirty="0" smtClean="0"/>
              <a:t>Radiation damage mechanisms and tolerable levels leading to negligible damage of accelerator components or electronics </a:t>
            </a:r>
          </a:p>
          <a:p>
            <a:pPr>
              <a:buNone/>
            </a:pPr>
            <a:endParaRPr lang="en-US" sz="2200" dirty="0" smtClean="0"/>
          </a:p>
          <a:p>
            <a:pPr>
              <a:buNone/>
            </a:pPr>
            <a:endParaRPr lang="en-US" dirty="0" smtClean="0"/>
          </a:p>
        </p:txBody>
      </p:sp>
      <p:graphicFrame>
        <p:nvGraphicFramePr>
          <p:cNvPr id="5" name="Table 4"/>
          <p:cNvGraphicFramePr>
            <a:graphicFrameLocks noGrp="1"/>
          </p:cNvGraphicFramePr>
          <p:nvPr/>
        </p:nvGraphicFramePr>
        <p:xfrm>
          <a:off x="1371600" y="3124200"/>
          <a:ext cx="5582285" cy="1822069"/>
        </p:xfrm>
        <a:graphic>
          <a:graphicData uri="http://schemas.openxmlformats.org/drawingml/2006/table">
            <a:tbl>
              <a:tblPr/>
              <a:tblGrid>
                <a:gridCol w="1351915"/>
                <a:gridCol w="2339975"/>
                <a:gridCol w="1890395"/>
              </a:tblGrid>
              <a:tr h="281305">
                <a:tc>
                  <a:txBody>
                    <a:bodyPr/>
                    <a:lstStyle/>
                    <a:p>
                      <a:pPr marL="0" marR="0">
                        <a:lnSpc>
                          <a:spcPts val="1300"/>
                        </a:lnSpc>
                        <a:spcBef>
                          <a:spcPts val="0"/>
                        </a:spcBef>
                        <a:spcAft>
                          <a:spcPts val="0"/>
                        </a:spcAft>
                      </a:pPr>
                      <a:r>
                        <a:rPr lang="en-US" sz="1100" b="1" dirty="0">
                          <a:latin typeface="Times New Roman"/>
                          <a:ea typeface="Times New Roman"/>
                        </a:rPr>
                        <a:t>Damage Mechanism</a:t>
                      </a:r>
                      <a:endParaRPr lang="en-US" sz="1100" dirty="0">
                        <a:latin typeface="Times New Roman"/>
                        <a:ea typeface="Times New Roman"/>
                      </a:endParaRPr>
                    </a:p>
                  </a:txBody>
                  <a:tcPr marL="0" marR="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300"/>
                        </a:lnSpc>
                        <a:spcBef>
                          <a:spcPts val="0"/>
                        </a:spcBef>
                        <a:spcAft>
                          <a:spcPts val="0"/>
                        </a:spcAft>
                      </a:pPr>
                      <a:r>
                        <a:rPr lang="en-US" sz="1100" b="1">
                          <a:latin typeface="Times New Roman"/>
                          <a:ea typeface="Times New Roman"/>
                        </a:rPr>
                        <a:t>Relevant Estimator</a:t>
                      </a:r>
                      <a:endParaRPr lang="en-US" sz="1100">
                        <a:latin typeface="Times New Roman"/>
                        <a:ea typeface="Times New Roman"/>
                      </a:endParaRPr>
                    </a:p>
                  </a:txBody>
                  <a:tcP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300"/>
                        </a:lnSpc>
                        <a:spcBef>
                          <a:spcPts val="0"/>
                        </a:spcBef>
                        <a:spcAft>
                          <a:spcPts val="0"/>
                        </a:spcAft>
                      </a:pPr>
                      <a:r>
                        <a:rPr lang="en-US" sz="1100" b="1">
                          <a:latin typeface="Times New Roman"/>
                          <a:ea typeface="Times New Roman"/>
                        </a:rPr>
                        <a:t>Tolerable Levels</a:t>
                      </a:r>
                      <a:endParaRPr lang="en-US" sz="1100">
                        <a:latin typeface="Times New Roman"/>
                        <a:ea typeface="Times New Roman"/>
                      </a:endParaRPr>
                    </a:p>
                  </a:txBody>
                  <a:tcP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marR="0">
                        <a:lnSpc>
                          <a:spcPts val="1300"/>
                        </a:lnSpc>
                        <a:spcBef>
                          <a:spcPts val="0"/>
                        </a:spcBef>
                        <a:spcAft>
                          <a:spcPts val="0"/>
                        </a:spcAft>
                      </a:pPr>
                      <a:r>
                        <a:rPr lang="en-US" sz="1100" dirty="0">
                          <a:latin typeface="Times New Roman"/>
                          <a:ea typeface="Times New Roman"/>
                        </a:rPr>
                        <a:t>Material Damage</a:t>
                      </a: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ts val="1300"/>
                        </a:lnSpc>
                        <a:spcBef>
                          <a:spcPts val="0"/>
                        </a:spcBef>
                        <a:spcAft>
                          <a:spcPts val="0"/>
                        </a:spcAft>
                      </a:pPr>
                      <a:r>
                        <a:rPr lang="en-US" sz="1100" dirty="0">
                          <a:latin typeface="Times New Roman"/>
                          <a:ea typeface="Times New Roman"/>
                        </a:rPr>
                        <a:t>Total Ionizing Dose (Absorbed Dose)</a:t>
                      </a:r>
                    </a:p>
                  </a:txBody>
                  <a:tcP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ts val="1300"/>
                        </a:lnSpc>
                        <a:spcBef>
                          <a:spcPts val="0"/>
                        </a:spcBef>
                        <a:spcAft>
                          <a:spcPts val="0"/>
                        </a:spcAft>
                      </a:pPr>
                      <a:r>
                        <a:rPr lang="en-GB" sz="1100" dirty="0">
                          <a:latin typeface="Times New Roman"/>
                          <a:ea typeface="Times New Roman"/>
                        </a:rPr>
                        <a:t>&lt;1Gy /year </a:t>
                      </a:r>
                      <a:r>
                        <a:rPr lang="en-US" sz="1100" dirty="0">
                          <a:latin typeface="Times New Roman"/>
                          <a:ea typeface="Times New Roman"/>
                        </a:rPr>
                        <a:t>(COTS)</a:t>
                      </a:r>
                    </a:p>
                    <a:p>
                      <a:pPr marL="0" marR="0">
                        <a:lnSpc>
                          <a:spcPct val="115000"/>
                        </a:lnSpc>
                        <a:spcBef>
                          <a:spcPts val="0"/>
                        </a:spcBef>
                        <a:spcAft>
                          <a:spcPts val="0"/>
                        </a:spcAft>
                      </a:pPr>
                      <a:r>
                        <a:rPr lang="en-US" sz="1100" dirty="0">
                          <a:solidFill>
                            <a:srgbClr val="000000"/>
                          </a:solidFill>
                          <a:latin typeface="Times New Roman"/>
                          <a:ea typeface="Times New Roman"/>
                        </a:rPr>
                        <a:t>&lt;1MGy /year (epoxy resin, QP coils )</a:t>
                      </a:r>
                      <a:endParaRPr lang="en-US" sz="1200" dirty="0">
                        <a:solidFill>
                          <a:srgbClr val="000000"/>
                        </a:solidFill>
                        <a:latin typeface="Arial"/>
                        <a:ea typeface="Times New Roman"/>
                      </a:endParaRPr>
                    </a:p>
                  </a:txBody>
                  <a:tcPr>
                    <a:lnL>
                      <a:noFill/>
                    </a:lnL>
                    <a:lnR>
                      <a:noFill/>
                    </a:lnR>
                    <a:lnT w="12700" cap="flat" cmpd="sng" algn="ctr">
                      <a:solidFill>
                        <a:srgbClr val="000000"/>
                      </a:solidFill>
                      <a:prstDash val="solid"/>
                      <a:round/>
                      <a:headEnd type="none" w="med" len="med"/>
                      <a:tailEnd type="none" w="med" len="med"/>
                    </a:lnT>
                    <a:lnB>
                      <a:noFill/>
                    </a:lnB>
                  </a:tcPr>
                </a:tc>
              </a:tr>
              <a:tr h="163195">
                <a:tc>
                  <a:txBody>
                    <a:bodyPr/>
                    <a:lstStyle/>
                    <a:p>
                      <a:pPr marL="0" marR="0">
                        <a:lnSpc>
                          <a:spcPts val="1300"/>
                        </a:lnSpc>
                        <a:spcBef>
                          <a:spcPts val="0"/>
                        </a:spcBef>
                        <a:spcAft>
                          <a:spcPts val="0"/>
                        </a:spcAft>
                      </a:pPr>
                      <a:r>
                        <a:rPr lang="en-US" sz="1100" dirty="0">
                          <a:latin typeface="Times New Roman"/>
                          <a:ea typeface="Times New Roman"/>
                        </a:rPr>
                        <a:t>Lattice Displacement</a:t>
                      </a:r>
                    </a:p>
                  </a:txBody>
                  <a:tcPr marL="0" marR="0" marT="0" marB="0">
                    <a:lnL>
                      <a:noFill/>
                    </a:lnL>
                    <a:lnR>
                      <a:noFill/>
                    </a:lnR>
                    <a:lnT>
                      <a:noFill/>
                    </a:lnT>
                    <a:lnB>
                      <a:noFill/>
                    </a:lnB>
                  </a:tcPr>
                </a:tc>
                <a:tc>
                  <a:txBody>
                    <a:bodyPr/>
                    <a:lstStyle/>
                    <a:p>
                      <a:pPr marL="0" marR="0">
                        <a:lnSpc>
                          <a:spcPts val="1300"/>
                        </a:lnSpc>
                        <a:spcBef>
                          <a:spcPts val="0"/>
                        </a:spcBef>
                        <a:spcAft>
                          <a:spcPts val="0"/>
                        </a:spcAft>
                      </a:pPr>
                      <a:r>
                        <a:rPr lang="en-US" sz="1100" dirty="0">
                          <a:latin typeface="Times New Roman"/>
                          <a:ea typeface="Times New Roman"/>
                        </a:rPr>
                        <a:t>Non ionizing energy loss scaled to “1 </a:t>
                      </a:r>
                      <a:r>
                        <a:rPr lang="en-US" sz="1100" dirty="0" err="1">
                          <a:latin typeface="Times New Roman"/>
                          <a:ea typeface="Times New Roman"/>
                        </a:rPr>
                        <a:t>MeV</a:t>
                      </a:r>
                      <a:r>
                        <a:rPr lang="en-US" sz="1100" dirty="0">
                          <a:latin typeface="Times New Roman"/>
                          <a:ea typeface="Times New Roman"/>
                        </a:rPr>
                        <a:t> neutron Equivalent </a:t>
                      </a:r>
                      <a:r>
                        <a:rPr lang="en-US" sz="1100" dirty="0" err="1">
                          <a:latin typeface="Times New Roman"/>
                          <a:ea typeface="Times New Roman"/>
                        </a:rPr>
                        <a:t>Fluence</a:t>
                      </a:r>
                      <a:r>
                        <a:rPr lang="en-US" sz="1100" dirty="0">
                          <a:latin typeface="Times New Roman"/>
                          <a:ea typeface="Times New Roman"/>
                        </a:rPr>
                        <a:t>” *</a:t>
                      </a:r>
                    </a:p>
                  </a:txBody>
                  <a:tcPr>
                    <a:lnL>
                      <a:noFill/>
                    </a:lnL>
                    <a:lnR>
                      <a:noFill/>
                    </a:lnR>
                    <a:lnT>
                      <a:noFill/>
                    </a:lnT>
                    <a:lnB>
                      <a:noFill/>
                    </a:lnB>
                  </a:tcPr>
                </a:tc>
                <a:tc>
                  <a:txBody>
                    <a:bodyPr/>
                    <a:lstStyle/>
                    <a:p>
                      <a:pPr marL="0" marR="0">
                        <a:lnSpc>
                          <a:spcPct val="115000"/>
                        </a:lnSpc>
                        <a:spcBef>
                          <a:spcPts val="0"/>
                        </a:spcBef>
                        <a:spcAft>
                          <a:spcPts val="0"/>
                        </a:spcAft>
                      </a:pPr>
                      <a:r>
                        <a:rPr lang="en-US" sz="1100">
                          <a:solidFill>
                            <a:srgbClr val="000000"/>
                          </a:solidFill>
                          <a:latin typeface="Times New Roman"/>
                          <a:ea typeface="Times New Roman"/>
                        </a:rPr>
                        <a:t>&lt;1x10</a:t>
                      </a:r>
                      <a:r>
                        <a:rPr lang="en-US" sz="1100" baseline="30000">
                          <a:solidFill>
                            <a:srgbClr val="000000"/>
                          </a:solidFill>
                          <a:latin typeface="Times New Roman"/>
                          <a:ea typeface="Times New Roman"/>
                        </a:rPr>
                        <a:t>8</a:t>
                      </a:r>
                      <a:r>
                        <a:rPr lang="en-US" sz="1100">
                          <a:solidFill>
                            <a:srgbClr val="000000"/>
                          </a:solidFill>
                          <a:latin typeface="Times New Roman"/>
                          <a:ea typeface="Times New Roman"/>
                        </a:rPr>
                        <a:t>cm</a:t>
                      </a:r>
                      <a:r>
                        <a:rPr lang="en-US" sz="1100" baseline="30000">
                          <a:solidFill>
                            <a:srgbClr val="000000"/>
                          </a:solidFill>
                          <a:latin typeface="Times New Roman"/>
                          <a:ea typeface="Times New Roman"/>
                        </a:rPr>
                        <a:t>-2</a:t>
                      </a:r>
                      <a:r>
                        <a:rPr lang="en-US" sz="1100">
                          <a:solidFill>
                            <a:srgbClr val="000000"/>
                          </a:solidFill>
                          <a:latin typeface="Times New Roman"/>
                          <a:ea typeface="Times New Roman"/>
                        </a:rPr>
                        <a:t>  /year</a:t>
                      </a:r>
                      <a:endParaRPr lang="en-US" sz="1200">
                        <a:solidFill>
                          <a:srgbClr val="000000"/>
                        </a:solidFill>
                        <a:latin typeface="Arial"/>
                        <a:ea typeface="Times New Roman"/>
                      </a:endParaRPr>
                    </a:p>
                    <a:p>
                      <a:pPr marL="0" marR="0">
                        <a:lnSpc>
                          <a:spcPts val="1300"/>
                        </a:lnSpc>
                        <a:spcBef>
                          <a:spcPts val="0"/>
                        </a:spcBef>
                        <a:spcAft>
                          <a:spcPts val="0"/>
                        </a:spcAft>
                      </a:pPr>
                      <a:r>
                        <a:rPr lang="en-US" sz="1100">
                          <a:latin typeface="Times New Roman"/>
                          <a:ea typeface="Times New Roman"/>
                        </a:rPr>
                        <a:t>(COTs)</a:t>
                      </a:r>
                    </a:p>
                  </a:txBody>
                  <a:tcPr>
                    <a:lnL>
                      <a:noFill/>
                    </a:lnL>
                    <a:lnR>
                      <a:noFill/>
                    </a:lnR>
                    <a:lnT>
                      <a:noFill/>
                    </a:lnT>
                    <a:lnB>
                      <a:noFill/>
                    </a:lnB>
                  </a:tcPr>
                </a:tc>
              </a:tr>
              <a:tr h="0">
                <a:tc>
                  <a:txBody>
                    <a:bodyPr/>
                    <a:lstStyle/>
                    <a:p>
                      <a:pPr marL="0" marR="0">
                        <a:lnSpc>
                          <a:spcPts val="1300"/>
                        </a:lnSpc>
                        <a:spcBef>
                          <a:spcPts val="0"/>
                        </a:spcBef>
                        <a:spcAft>
                          <a:spcPts val="0"/>
                        </a:spcAft>
                      </a:pPr>
                      <a:r>
                        <a:rPr lang="en-US" sz="1100">
                          <a:latin typeface="Times New Roman"/>
                          <a:ea typeface="Times New Roman"/>
                        </a:rPr>
                        <a:t>SEEs</a:t>
                      </a:r>
                    </a:p>
                  </a:txBody>
                  <a:tcPr marL="0" marR="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nSpc>
                          <a:spcPts val="1300"/>
                        </a:lnSpc>
                        <a:spcBef>
                          <a:spcPts val="0"/>
                        </a:spcBef>
                        <a:spcAft>
                          <a:spcPts val="0"/>
                        </a:spcAft>
                      </a:pPr>
                      <a:r>
                        <a:rPr lang="en-US" sz="1100">
                          <a:latin typeface="Times New Roman"/>
                          <a:ea typeface="Times New Roman"/>
                        </a:rPr>
                        <a:t>&gt;20MeV Hadron Fluence</a:t>
                      </a:r>
                    </a:p>
                  </a:txBody>
                  <a:tcPr>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solidFill>
                            <a:srgbClr val="000000"/>
                          </a:solidFill>
                          <a:latin typeface="Times New Roman"/>
                          <a:ea typeface="Times New Roman"/>
                        </a:rPr>
                        <a:t>&lt;1x10</a:t>
                      </a:r>
                      <a:r>
                        <a:rPr lang="en-US" sz="1100" baseline="30000" dirty="0">
                          <a:solidFill>
                            <a:srgbClr val="000000"/>
                          </a:solidFill>
                          <a:latin typeface="Times New Roman"/>
                          <a:ea typeface="Times New Roman"/>
                        </a:rPr>
                        <a:t>7</a:t>
                      </a:r>
                      <a:r>
                        <a:rPr lang="en-US" sz="1100" dirty="0">
                          <a:solidFill>
                            <a:srgbClr val="000000"/>
                          </a:solidFill>
                          <a:latin typeface="Times New Roman"/>
                          <a:ea typeface="Times New Roman"/>
                        </a:rPr>
                        <a:t>cm</a:t>
                      </a:r>
                      <a:r>
                        <a:rPr lang="en-US" sz="1100" baseline="30000" dirty="0">
                          <a:solidFill>
                            <a:srgbClr val="000000"/>
                          </a:solidFill>
                          <a:latin typeface="Times New Roman"/>
                          <a:ea typeface="Times New Roman"/>
                        </a:rPr>
                        <a:t>-2</a:t>
                      </a:r>
                      <a:r>
                        <a:rPr lang="en-US" sz="1100" dirty="0">
                          <a:solidFill>
                            <a:srgbClr val="000000"/>
                          </a:solidFill>
                          <a:latin typeface="Times New Roman"/>
                          <a:ea typeface="Times New Roman"/>
                        </a:rPr>
                        <a:t> /year**</a:t>
                      </a:r>
                      <a:endParaRPr lang="en-US" sz="1200" dirty="0">
                        <a:solidFill>
                          <a:srgbClr val="000000"/>
                        </a:solidFill>
                        <a:latin typeface="Arial"/>
                        <a:ea typeface="Times New Roman"/>
                      </a:endParaRPr>
                    </a:p>
                    <a:p>
                      <a:pPr marL="0" marR="0">
                        <a:lnSpc>
                          <a:spcPts val="1300"/>
                        </a:lnSpc>
                        <a:spcBef>
                          <a:spcPts val="0"/>
                        </a:spcBef>
                        <a:spcAft>
                          <a:spcPts val="0"/>
                        </a:spcAft>
                      </a:pPr>
                      <a:r>
                        <a:rPr lang="en-US" sz="1100" dirty="0">
                          <a:latin typeface="Times New Roman"/>
                          <a:ea typeface="Times New Roman"/>
                        </a:rPr>
                        <a:t>(COTs)</a:t>
                      </a:r>
                    </a:p>
                  </a:txBody>
                  <a:tcPr>
                    <a:lnL>
                      <a:noFill/>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8" name="Rectangle 7"/>
          <p:cNvSpPr/>
          <p:nvPr/>
        </p:nvSpPr>
        <p:spPr>
          <a:xfrm>
            <a:off x="457200" y="4953000"/>
            <a:ext cx="7467600" cy="1569660"/>
          </a:xfrm>
          <a:prstGeom prst="rect">
            <a:avLst/>
          </a:prstGeom>
        </p:spPr>
        <p:txBody>
          <a:bodyPr wrap="square">
            <a:spAutoFit/>
          </a:bodyPr>
          <a:lstStyle/>
          <a:p>
            <a:pPr>
              <a:buFont typeface="Wingdings" pitchFamily="2" charset="2"/>
              <a:buChar char="§"/>
            </a:pPr>
            <a:r>
              <a:rPr lang="en-GB" sz="1600" dirty="0" smtClean="0"/>
              <a:t>*</a:t>
            </a:r>
            <a:r>
              <a:rPr lang="en-GB" sz="1600" i="1" dirty="0" smtClean="0"/>
              <a:t>Non ionizing energy loss (NIEL) is usually scaled for convenience to the NIEL of 1 </a:t>
            </a:r>
            <a:r>
              <a:rPr lang="en-GB" sz="1600" i="1" dirty="0" err="1" smtClean="0"/>
              <a:t>MeV</a:t>
            </a:r>
            <a:r>
              <a:rPr lang="en-GB" sz="1600" i="1" dirty="0" smtClean="0"/>
              <a:t> neutrons where any particle </a:t>
            </a:r>
            <a:r>
              <a:rPr lang="en-GB" sz="1600" i="1" dirty="0" err="1" smtClean="0"/>
              <a:t>fluence</a:t>
            </a:r>
            <a:r>
              <a:rPr lang="en-GB" sz="1600" i="1" dirty="0" smtClean="0"/>
              <a:t> with a specific energy distribution is expressed in terms of the ‘1 </a:t>
            </a:r>
            <a:r>
              <a:rPr lang="en-GB" sz="1600" i="1" dirty="0" err="1" smtClean="0"/>
              <a:t>MeV</a:t>
            </a:r>
            <a:r>
              <a:rPr lang="en-GB" sz="1600" i="1" dirty="0" smtClean="0"/>
              <a:t> neutron-equivalent </a:t>
            </a:r>
            <a:r>
              <a:rPr lang="en-GB" sz="1600" i="1" dirty="0" err="1" smtClean="0"/>
              <a:t>fluence</a:t>
            </a:r>
            <a:r>
              <a:rPr lang="en-GB" sz="1600" i="1" dirty="0" smtClean="0"/>
              <a:t>’ producing the same bulk damage in a specific semiconductor.</a:t>
            </a:r>
            <a:endParaRPr lang="en-US" sz="1600" dirty="0" smtClean="0"/>
          </a:p>
          <a:p>
            <a:pPr>
              <a:buNone/>
            </a:pPr>
            <a:r>
              <a:rPr lang="en-GB" sz="1600" i="1" dirty="0" smtClean="0"/>
              <a:t>       **For SEE’s only the probability of failures can be determined, electronics started to fail due to SEE’s at high energy </a:t>
            </a:r>
            <a:r>
              <a:rPr lang="en-GB" sz="1600" i="1" dirty="0" err="1" smtClean="0"/>
              <a:t>hadron</a:t>
            </a:r>
            <a:r>
              <a:rPr lang="en-GB" sz="1600" i="1" dirty="0" smtClean="0"/>
              <a:t> fluencies of 1x10</a:t>
            </a:r>
            <a:r>
              <a:rPr lang="en-GB" sz="1600" i="1" baseline="30000" dirty="0" smtClean="0"/>
              <a:t>7</a:t>
            </a:r>
            <a:r>
              <a:rPr lang="en-GB" sz="1600" i="1" dirty="0" smtClean="0"/>
              <a:t>cm</a:t>
            </a:r>
            <a:r>
              <a:rPr lang="en-GB" sz="1600" i="1" baseline="30000" dirty="0" smtClean="0"/>
              <a:t>-2</a:t>
            </a:r>
            <a:r>
              <a:rPr lang="en-GB" sz="1600" i="1" dirty="0" smtClean="0"/>
              <a:t> at CNGS</a:t>
            </a:r>
            <a:endParaRPr lang="en-GB" sz="1600" dirty="0"/>
          </a:p>
        </p:txBody>
      </p:sp>
      <p:sp>
        <p:nvSpPr>
          <p:cNvPr id="10" name="Date Placeholder 9"/>
          <p:cNvSpPr>
            <a:spLocks noGrp="1"/>
          </p:cNvSpPr>
          <p:nvPr>
            <p:ph type="dt" sz="half" idx="10"/>
          </p:nvPr>
        </p:nvSpPr>
        <p:spPr/>
        <p:txBody>
          <a:bodyPr/>
          <a:lstStyle/>
          <a:p>
            <a:fld id="{FA43779D-805C-4875-AB77-EA59A17861DE}" type="datetime1">
              <a:rPr lang="en-US" smtClean="0"/>
              <a:pPr/>
              <a:t>11/22/2011</a:t>
            </a:fld>
            <a:endParaRPr lang="en-US"/>
          </a:p>
        </p:txBody>
      </p:sp>
      <p:sp>
        <p:nvSpPr>
          <p:cNvPr id="11" name="Footer Placeholder 10"/>
          <p:cNvSpPr>
            <a:spLocks noGrp="1"/>
          </p:cNvSpPr>
          <p:nvPr>
            <p:ph type="ftr" sz="quarter" idx="11"/>
          </p:nvPr>
        </p:nvSpPr>
        <p:spPr/>
        <p:txBody>
          <a:bodyPr/>
          <a:lstStyle/>
          <a:p>
            <a:r>
              <a:rPr lang="en-US" smtClean="0"/>
              <a:t>Sophie Mallows MPWG</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474</TotalTime>
  <Words>2311</Words>
  <Application>Microsoft Office PowerPoint</Application>
  <PresentationFormat>On-screen Show (4:3)</PresentationFormat>
  <Paragraphs>414</Paragraphs>
  <Slides>22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Module</vt:lpstr>
      <vt:lpstr>Equation</vt:lpstr>
      <vt:lpstr>Loss simulations: Status, requirements for next version.  </vt:lpstr>
      <vt:lpstr>Contents</vt:lpstr>
      <vt:lpstr>Operational Loss Limits </vt:lpstr>
      <vt:lpstr>Fluka Simulations Settings</vt:lpstr>
      <vt:lpstr>Fluka Simulations Settings</vt:lpstr>
      <vt:lpstr>Results - Ambient dose rates </vt:lpstr>
      <vt:lpstr>Results - ‘Electronics Damage’  1MeV neutron equivalent fluence </vt:lpstr>
      <vt:lpstr>Results “ Electronics Damage”</vt:lpstr>
      <vt:lpstr>Damage to Electronics Tolerable Levels</vt:lpstr>
      <vt:lpstr>Damage to Epoxy Resin</vt:lpstr>
      <vt:lpstr>BLM Requirements Ionization Chambers</vt:lpstr>
      <vt:lpstr>BLM Requirements Ionization Chambers</vt:lpstr>
      <vt:lpstr>BLM Requirements Ionization Chambers</vt:lpstr>
      <vt:lpstr>Requirements - CDR Summary Table</vt:lpstr>
      <vt:lpstr>CDR - Summary</vt:lpstr>
      <vt:lpstr> Cherenkov Fibers</vt:lpstr>
      <vt:lpstr>Cherenkov Fibers </vt:lpstr>
      <vt:lpstr>FLUKA Simulations 2011 – Cherenkov Fibers </vt:lpstr>
      <vt:lpstr>FLUKA Simulations – Cherenkov Fibers</vt:lpstr>
      <vt:lpstr>FLUKA Simulations – Cherenkov Fibers</vt:lpstr>
      <vt:lpstr>Simulations - Conclusions</vt:lpstr>
      <vt:lpstr>Simulations - 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Loss simulations: Status, requirements for next version.</dc:title>
  <dc:creator>Michael Jonker</dc:creator>
  <cp:lastModifiedBy>michael jonker</cp:lastModifiedBy>
  <cp:revision>41</cp:revision>
  <dcterms:created xsi:type="dcterms:W3CDTF">2006-08-16T00:00:00Z</dcterms:created>
  <dcterms:modified xsi:type="dcterms:W3CDTF">2011-11-22T17:00:06Z</dcterms:modified>
</cp:coreProperties>
</file>