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76" r:id="rId3"/>
    <p:sldId id="277" r:id="rId4"/>
    <p:sldId id="275" r:id="rId5"/>
    <p:sldId id="262" r:id="rId6"/>
    <p:sldId id="278" r:id="rId7"/>
    <p:sldId id="279" r:id="rId8"/>
    <p:sldId id="270" r:id="rId9"/>
    <p:sldId id="280" r:id="rId10"/>
    <p:sldId id="281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9D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6" autoAdjust="0"/>
    <p:restoredTop sz="94683" autoAdjust="0"/>
  </p:normalViewPr>
  <p:slideViewPr>
    <p:cSldViewPr>
      <p:cViewPr>
        <p:scale>
          <a:sx n="60" d="100"/>
          <a:sy n="60" d="100"/>
        </p:scale>
        <p:origin x="-42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ECCDD2-E662-4AC5-BE21-E73FCD17D527}" type="doc">
      <dgm:prSet loTypeId="urn:microsoft.com/office/officeart/2005/8/layout/hList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FA44E8B-E282-4CA3-BFD1-932D1A97A24D}">
      <dgm:prSet custT="1"/>
      <dgm:spPr/>
      <dgm:t>
        <a:bodyPr/>
        <a:lstStyle/>
        <a:p>
          <a:pPr rtl="0"/>
          <a:r>
            <a:rPr lang="de-CH" sz="2400" u="sng" dirty="0" smtClean="0"/>
            <a:t>Brief Overview &amp; Expectation for next few years – </a:t>
          </a:r>
        </a:p>
        <a:p>
          <a:pPr rtl="0"/>
          <a:r>
            <a:rPr lang="de-CH" sz="2400" u="sng" dirty="0" smtClean="0"/>
            <a:t>Questions Addressed</a:t>
          </a:r>
          <a:r>
            <a:rPr lang="de-CH" sz="2000" u="sng" dirty="0" smtClean="0"/>
            <a:t>:</a:t>
          </a:r>
          <a:endParaRPr lang="en-GB" sz="2000" dirty="0"/>
        </a:p>
      </dgm:t>
    </dgm:pt>
    <dgm:pt modelId="{6A3B406A-A8E5-45F1-8CFA-FC6F9560DD47}" type="parTrans" cxnId="{8F1EA3F6-3F15-4C0D-9E6B-CD3E10ECD5E2}">
      <dgm:prSet/>
      <dgm:spPr/>
      <dgm:t>
        <a:bodyPr/>
        <a:lstStyle/>
        <a:p>
          <a:endParaRPr lang="en-GB"/>
        </a:p>
      </dgm:t>
    </dgm:pt>
    <dgm:pt modelId="{0A7B5B6D-EB12-4671-BA32-DA5E7F26946B}" type="sibTrans" cxnId="{8F1EA3F6-3F15-4C0D-9E6B-CD3E10ECD5E2}">
      <dgm:prSet/>
      <dgm:spPr/>
      <dgm:t>
        <a:bodyPr/>
        <a:lstStyle/>
        <a:p>
          <a:endParaRPr lang="en-GB"/>
        </a:p>
      </dgm:t>
    </dgm:pt>
    <dgm:pt modelId="{AD61511D-0F28-492A-AC46-CC79CD56020A}">
      <dgm:prSet/>
      <dgm:spPr/>
      <dgm:t>
        <a:bodyPr/>
        <a:lstStyle/>
        <a:p>
          <a:pPr rtl="0"/>
          <a:r>
            <a:rPr lang="de-CH" dirty="0" smtClean="0"/>
            <a:t>Proton Beam Intensity development</a:t>
          </a:r>
          <a:endParaRPr lang="en-GB" dirty="0"/>
        </a:p>
      </dgm:t>
    </dgm:pt>
    <dgm:pt modelId="{051FDC6B-32C5-4A3F-A831-701947B90660}" type="parTrans" cxnId="{A5C8613C-2C0A-4441-8078-F3754BA7CBC5}">
      <dgm:prSet/>
      <dgm:spPr/>
      <dgm:t>
        <a:bodyPr/>
        <a:lstStyle/>
        <a:p>
          <a:endParaRPr lang="en-GB"/>
        </a:p>
      </dgm:t>
    </dgm:pt>
    <dgm:pt modelId="{FFCB52FF-00D6-4570-9038-1FC314795C7A}" type="sibTrans" cxnId="{A5C8613C-2C0A-4441-8078-F3754BA7CBC5}">
      <dgm:prSet/>
      <dgm:spPr/>
      <dgm:t>
        <a:bodyPr/>
        <a:lstStyle/>
        <a:p>
          <a:endParaRPr lang="en-GB"/>
        </a:p>
      </dgm:t>
    </dgm:pt>
    <dgm:pt modelId="{513788E4-1713-4C4D-A808-1839812CB29D}">
      <dgm:prSet/>
      <dgm:spPr/>
      <dgm:t>
        <a:bodyPr/>
        <a:lstStyle/>
        <a:p>
          <a:pPr rtl="0"/>
          <a:r>
            <a:rPr lang="de-CH" dirty="0" smtClean="0"/>
            <a:t>PSI beam lines</a:t>
          </a:r>
          <a:endParaRPr lang="en-GB" dirty="0"/>
        </a:p>
      </dgm:t>
    </dgm:pt>
    <dgm:pt modelId="{1BB199A2-8A35-46C4-8732-BAFC90AC8B65}" type="parTrans" cxnId="{02C6C585-82E2-406B-A1E0-FEAA6BCA5970}">
      <dgm:prSet/>
      <dgm:spPr/>
      <dgm:t>
        <a:bodyPr/>
        <a:lstStyle/>
        <a:p>
          <a:endParaRPr lang="en-GB"/>
        </a:p>
      </dgm:t>
    </dgm:pt>
    <dgm:pt modelId="{358A52A6-E280-4E7F-BD4D-AB9845A8FC89}" type="sibTrans" cxnId="{02C6C585-82E2-406B-A1E0-FEAA6BCA5970}">
      <dgm:prSet/>
      <dgm:spPr/>
      <dgm:t>
        <a:bodyPr/>
        <a:lstStyle/>
        <a:p>
          <a:endParaRPr lang="en-GB"/>
        </a:p>
      </dgm:t>
    </dgm:pt>
    <dgm:pt modelId="{F41D837C-FBDD-4F94-AF7C-DA2208D76F08}">
      <dgm:prSet/>
      <dgm:spPr/>
      <dgm:t>
        <a:bodyPr/>
        <a:lstStyle/>
        <a:p>
          <a:pPr rtl="0"/>
          <a:r>
            <a:rPr lang="de-CH" dirty="0" smtClean="0"/>
            <a:t>Possible Target E  re-design project</a:t>
          </a:r>
          <a:endParaRPr lang="en-GB" dirty="0"/>
        </a:p>
      </dgm:t>
    </dgm:pt>
    <dgm:pt modelId="{4E42976C-3EAF-4EED-B763-F9D9EA72F4F9}" type="parTrans" cxnId="{7AE73B48-108E-4626-885C-2442E5796D9C}">
      <dgm:prSet/>
      <dgm:spPr/>
      <dgm:t>
        <a:bodyPr/>
        <a:lstStyle/>
        <a:p>
          <a:endParaRPr lang="en-GB"/>
        </a:p>
      </dgm:t>
    </dgm:pt>
    <dgm:pt modelId="{04AEF5A1-7C0B-4B10-910E-B58C7E720F13}" type="sibTrans" cxnId="{7AE73B48-108E-4626-885C-2442E5796D9C}">
      <dgm:prSet/>
      <dgm:spPr/>
      <dgm:t>
        <a:bodyPr/>
        <a:lstStyle/>
        <a:p>
          <a:endParaRPr lang="en-GB"/>
        </a:p>
      </dgm:t>
    </dgm:pt>
    <dgm:pt modelId="{EDED75A8-6464-4FD4-8C92-E29E20A4D9A9}">
      <dgm:prSet/>
      <dgm:spPr/>
      <dgm:t>
        <a:bodyPr/>
        <a:lstStyle/>
        <a:p>
          <a:pPr rtl="0"/>
          <a:r>
            <a:rPr lang="de-CH" dirty="0" smtClean="0"/>
            <a:t>Long-term plans</a:t>
          </a:r>
          <a:endParaRPr lang="en-GB" dirty="0"/>
        </a:p>
      </dgm:t>
    </dgm:pt>
    <dgm:pt modelId="{214649E8-A047-46B0-8DD3-D2A1FD9BABFE}" type="parTrans" cxnId="{9C49F04D-864C-4A4B-AD93-8A7BE00990CA}">
      <dgm:prSet/>
      <dgm:spPr/>
      <dgm:t>
        <a:bodyPr/>
        <a:lstStyle/>
        <a:p>
          <a:endParaRPr lang="en-GB"/>
        </a:p>
      </dgm:t>
    </dgm:pt>
    <dgm:pt modelId="{EBDAFC7A-58D8-4860-9578-7C8475DB5E50}" type="sibTrans" cxnId="{9C49F04D-864C-4A4B-AD93-8A7BE00990CA}">
      <dgm:prSet/>
      <dgm:spPr/>
      <dgm:t>
        <a:bodyPr/>
        <a:lstStyle/>
        <a:p>
          <a:endParaRPr lang="en-GB"/>
        </a:p>
      </dgm:t>
    </dgm:pt>
    <dgm:pt modelId="{5FBF7C2C-BD47-4572-A222-BF86F1525C61}">
      <dgm:prSet/>
      <dgm:spPr/>
      <dgm:t>
        <a:bodyPr/>
        <a:lstStyle/>
        <a:p>
          <a:pPr rtl="0"/>
          <a:r>
            <a:rPr lang="de-CH" dirty="0" smtClean="0"/>
            <a:t>Implications for Mu3e</a:t>
          </a:r>
          <a:endParaRPr lang="en-GB" dirty="0"/>
        </a:p>
      </dgm:t>
    </dgm:pt>
    <dgm:pt modelId="{18ECBD63-CA3A-460B-96D3-E1D5AADCA193}" type="parTrans" cxnId="{4C8C7ABC-40B0-402A-9C3F-C3824C7A7DD3}">
      <dgm:prSet/>
      <dgm:spPr/>
      <dgm:t>
        <a:bodyPr/>
        <a:lstStyle/>
        <a:p>
          <a:endParaRPr lang="en-GB"/>
        </a:p>
      </dgm:t>
    </dgm:pt>
    <dgm:pt modelId="{B30536AF-1EFB-4979-99FE-22120D85FB12}" type="sibTrans" cxnId="{4C8C7ABC-40B0-402A-9C3F-C3824C7A7DD3}">
      <dgm:prSet/>
      <dgm:spPr/>
      <dgm:t>
        <a:bodyPr/>
        <a:lstStyle/>
        <a:p>
          <a:endParaRPr lang="en-GB"/>
        </a:p>
      </dgm:t>
    </dgm:pt>
    <dgm:pt modelId="{0CC73C28-86C2-49CA-B194-6793922DBE1C}">
      <dgm:prSet/>
      <dgm:spPr/>
      <dgm:t>
        <a:bodyPr/>
        <a:lstStyle/>
        <a:p>
          <a:pPr rtl="0"/>
          <a:r>
            <a:rPr lang="de-CH" dirty="0" smtClean="0"/>
            <a:t>Manpower</a:t>
          </a:r>
          <a:endParaRPr lang="en-GB" dirty="0"/>
        </a:p>
      </dgm:t>
    </dgm:pt>
    <dgm:pt modelId="{18F714A6-3A6D-43F0-B217-0268159C259D}" type="parTrans" cxnId="{1903567B-A51A-44CD-9C52-0D5FFD301A15}">
      <dgm:prSet/>
      <dgm:spPr/>
      <dgm:t>
        <a:bodyPr/>
        <a:lstStyle/>
        <a:p>
          <a:endParaRPr lang="en-GB"/>
        </a:p>
      </dgm:t>
    </dgm:pt>
    <dgm:pt modelId="{C880AFEA-BA97-4FBA-B0C7-62E4F938BE4D}" type="sibTrans" cxnId="{1903567B-A51A-44CD-9C52-0D5FFD301A15}">
      <dgm:prSet/>
      <dgm:spPr/>
      <dgm:t>
        <a:bodyPr/>
        <a:lstStyle/>
        <a:p>
          <a:endParaRPr lang="en-GB"/>
        </a:p>
      </dgm:t>
    </dgm:pt>
    <dgm:pt modelId="{50731F35-10A3-4070-8274-51C7DD0675F2}">
      <dgm:prSet/>
      <dgm:spPr/>
      <dgm:t>
        <a:bodyPr/>
        <a:lstStyle/>
        <a:p>
          <a:pPr rtl="0"/>
          <a:r>
            <a:rPr lang="en-GB" dirty="0" smtClean="0">
              <a:sym typeface="Symbol"/>
            </a:rPr>
            <a:t>E5 Example layout</a:t>
          </a:r>
          <a:endParaRPr lang="en-GB" dirty="0"/>
        </a:p>
      </dgm:t>
    </dgm:pt>
    <dgm:pt modelId="{ECFF341A-8E20-4B26-8882-D12B9BAAAA1F}" type="parTrans" cxnId="{A14A31D7-5238-42BB-9196-5293249EE53E}">
      <dgm:prSet/>
      <dgm:spPr/>
      <dgm:t>
        <a:bodyPr/>
        <a:lstStyle/>
        <a:p>
          <a:endParaRPr lang="en-GB"/>
        </a:p>
      </dgm:t>
    </dgm:pt>
    <dgm:pt modelId="{640C191F-B237-452A-8DF3-D7E84FD406F3}" type="sibTrans" cxnId="{A14A31D7-5238-42BB-9196-5293249EE53E}">
      <dgm:prSet/>
      <dgm:spPr/>
      <dgm:t>
        <a:bodyPr/>
        <a:lstStyle/>
        <a:p>
          <a:endParaRPr lang="en-GB"/>
        </a:p>
      </dgm:t>
    </dgm:pt>
    <dgm:pt modelId="{884C247A-1A46-4C41-A610-8C5E6DC6D235}" type="pres">
      <dgm:prSet presAssocID="{83ECCDD2-E662-4AC5-BE21-E73FCD17D5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05DCD46-16D4-44E5-9256-A048494C2DDA}" type="pres">
      <dgm:prSet presAssocID="{4FA44E8B-E282-4CA3-BFD1-932D1A97A24D}" presName="composite" presStyleCnt="0"/>
      <dgm:spPr/>
    </dgm:pt>
    <dgm:pt modelId="{86B4E6BB-235B-4F19-9690-F94130EFC168}" type="pres">
      <dgm:prSet presAssocID="{4FA44E8B-E282-4CA3-BFD1-932D1A97A24D}" presName="parTx" presStyleLbl="alignNode1" presStyleIdx="0" presStyleCnt="1" custScaleY="159158" custLinFactNeighborY="-29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A27A9C-5A86-42A0-B652-4C8F994DF9EF}" type="pres">
      <dgm:prSet presAssocID="{4FA44E8B-E282-4CA3-BFD1-932D1A97A24D}" presName="desTx" presStyleLbl="alignAccFollowNode1" presStyleIdx="0" presStyleCnt="1" custScaleY="100000" custLinFactNeighborX="946" custLinFactNeighborY="2857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5B676D4-E9F8-4894-B257-D8B6B698DCF3}" type="presOf" srcId="{AD61511D-0F28-492A-AC46-CC79CD56020A}" destId="{C0A27A9C-5A86-42A0-B652-4C8F994DF9EF}" srcOrd="0" destOrd="0" presId="urn:microsoft.com/office/officeart/2005/8/layout/hList1"/>
    <dgm:cxn modelId="{1903567B-A51A-44CD-9C52-0D5FFD301A15}" srcId="{4FA44E8B-E282-4CA3-BFD1-932D1A97A24D}" destId="{0CC73C28-86C2-49CA-B194-6793922DBE1C}" srcOrd="6" destOrd="0" parTransId="{18F714A6-3A6D-43F0-B217-0268159C259D}" sibTransId="{C880AFEA-BA97-4FBA-B0C7-62E4F938BE4D}"/>
    <dgm:cxn modelId="{4C8C7ABC-40B0-402A-9C3F-C3824C7A7DD3}" srcId="{4FA44E8B-E282-4CA3-BFD1-932D1A97A24D}" destId="{5FBF7C2C-BD47-4572-A222-BF86F1525C61}" srcOrd="5" destOrd="0" parTransId="{18ECBD63-CA3A-460B-96D3-E1D5AADCA193}" sibTransId="{B30536AF-1EFB-4979-99FE-22120D85FB12}"/>
    <dgm:cxn modelId="{E82AC53C-7231-4EB1-A83E-9DFBBE7A95FB}" type="presOf" srcId="{83ECCDD2-E662-4AC5-BE21-E73FCD17D527}" destId="{884C247A-1A46-4C41-A610-8C5E6DC6D235}" srcOrd="0" destOrd="0" presId="urn:microsoft.com/office/officeart/2005/8/layout/hList1"/>
    <dgm:cxn modelId="{A5C8613C-2C0A-4441-8078-F3754BA7CBC5}" srcId="{4FA44E8B-E282-4CA3-BFD1-932D1A97A24D}" destId="{AD61511D-0F28-492A-AC46-CC79CD56020A}" srcOrd="0" destOrd="0" parTransId="{051FDC6B-32C5-4A3F-A831-701947B90660}" sibTransId="{FFCB52FF-00D6-4570-9038-1FC314795C7A}"/>
    <dgm:cxn modelId="{7AE7C8AE-2A80-4E78-9B67-D7E948281D4E}" type="presOf" srcId="{4FA44E8B-E282-4CA3-BFD1-932D1A97A24D}" destId="{86B4E6BB-235B-4F19-9690-F94130EFC168}" srcOrd="0" destOrd="0" presId="urn:microsoft.com/office/officeart/2005/8/layout/hList1"/>
    <dgm:cxn modelId="{02C6C585-82E2-406B-A1E0-FEAA6BCA5970}" srcId="{4FA44E8B-E282-4CA3-BFD1-932D1A97A24D}" destId="{513788E4-1713-4C4D-A808-1839812CB29D}" srcOrd="1" destOrd="0" parTransId="{1BB199A2-8A35-46C4-8732-BAFC90AC8B65}" sibTransId="{358A52A6-E280-4E7F-BD4D-AB9845A8FC89}"/>
    <dgm:cxn modelId="{9C49F04D-864C-4A4B-AD93-8A7BE00990CA}" srcId="{4FA44E8B-E282-4CA3-BFD1-932D1A97A24D}" destId="{EDED75A8-6464-4FD4-8C92-E29E20A4D9A9}" srcOrd="4" destOrd="0" parTransId="{214649E8-A047-46B0-8DD3-D2A1FD9BABFE}" sibTransId="{EBDAFC7A-58D8-4860-9578-7C8475DB5E50}"/>
    <dgm:cxn modelId="{40B6794C-B4BC-4CF4-B79A-7E600419AE89}" type="presOf" srcId="{513788E4-1713-4C4D-A808-1839812CB29D}" destId="{C0A27A9C-5A86-42A0-B652-4C8F994DF9EF}" srcOrd="0" destOrd="1" presId="urn:microsoft.com/office/officeart/2005/8/layout/hList1"/>
    <dgm:cxn modelId="{7982FD68-D0C1-4D54-AA88-AB1E09807D6F}" type="presOf" srcId="{EDED75A8-6464-4FD4-8C92-E29E20A4D9A9}" destId="{C0A27A9C-5A86-42A0-B652-4C8F994DF9EF}" srcOrd="0" destOrd="4" presId="urn:microsoft.com/office/officeart/2005/8/layout/hList1"/>
    <dgm:cxn modelId="{7AE73B48-108E-4626-885C-2442E5796D9C}" srcId="{4FA44E8B-E282-4CA3-BFD1-932D1A97A24D}" destId="{F41D837C-FBDD-4F94-AF7C-DA2208D76F08}" srcOrd="3" destOrd="0" parTransId="{4E42976C-3EAF-4EED-B763-F9D9EA72F4F9}" sibTransId="{04AEF5A1-7C0B-4B10-910E-B58C7E720F13}"/>
    <dgm:cxn modelId="{AE4013F6-322C-4E84-A42D-1A2609B3CF83}" type="presOf" srcId="{F41D837C-FBDD-4F94-AF7C-DA2208D76F08}" destId="{C0A27A9C-5A86-42A0-B652-4C8F994DF9EF}" srcOrd="0" destOrd="3" presId="urn:microsoft.com/office/officeart/2005/8/layout/hList1"/>
    <dgm:cxn modelId="{8F1EA3F6-3F15-4C0D-9E6B-CD3E10ECD5E2}" srcId="{83ECCDD2-E662-4AC5-BE21-E73FCD17D527}" destId="{4FA44E8B-E282-4CA3-BFD1-932D1A97A24D}" srcOrd="0" destOrd="0" parTransId="{6A3B406A-A8E5-45F1-8CFA-FC6F9560DD47}" sibTransId="{0A7B5B6D-EB12-4671-BA32-DA5E7F26946B}"/>
    <dgm:cxn modelId="{71097071-D0A5-41DA-9AAA-47F23A96782A}" type="presOf" srcId="{50731F35-10A3-4070-8274-51C7DD0675F2}" destId="{C0A27A9C-5A86-42A0-B652-4C8F994DF9EF}" srcOrd="0" destOrd="2" presId="urn:microsoft.com/office/officeart/2005/8/layout/hList1"/>
    <dgm:cxn modelId="{A14A31D7-5238-42BB-9196-5293249EE53E}" srcId="{4FA44E8B-E282-4CA3-BFD1-932D1A97A24D}" destId="{50731F35-10A3-4070-8274-51C7DD0675F2}" srcOrd="2" destOrd="0" parTransId="{ECFF341A-8E20-4B26-8882-D12B9BAAAA1F}" sibTransId="{640C191F-B237-452A-8DF3-D7E84FD406F3}"/>
    <dgm:cxn modelId="{32D81AD4-F832-4743-AE0F-7F5A39BE1AC1}" type="presOf" srcId="{0CC73C28-86C2-49CA-B194-6793922DBE1C}" destId="{C0A27A9C-5A86-42A0-B652-4C8F994DF9EF}" srcOrd="0" destOrd="6" presId="urn:microsoft.com/office/officeart/2005/8/layout/hList1"/>
    <dgm:cxn modelId="{4AEFAF3F-4885-492E-9221-64B489BF4CA7}" type="presOf" srcId="{5FBF7C2C-BD47-4572-A222-BF86F1525C61}" destId="{C0A27A9C-5A86-42A0-B652-4C8F994DF9EF}" srcOrd="0" destOrd="5" presId="urn:microsoft.com/office/officeart/2005/8/layout/hList1"/>
    <dgm:cxn modelId="{515E719F-64B4-4DC3-91D8-4137A7BF2B26}" type="presParOf" srcId="{884C247A-1A46-4C41-A610-8C5E6DC6D235}" destId="{405DCD46-16D4-44E5-9256-A048494C2DDA}" srcOrd="0" destOrd="0" presId="urn:microsoft.com/office/officeart/2005/8/layout/hList1"/>
    <dgm:cxn modelId="{CF17780A-0BAB-4D14-8436-ECFCE9C7ECCD}" type="presParOf" srcId="{405DCD46-16D4-44E5-9256-A048494C2DDA}" destId="{86B4E6BB-235B-4F19-9690-F94130EFC168}" srcOrd="0" destOrd="0" presId="urn:microsoft.com/office/officeart/2005/8/layout/hList1"/>
    <dgm:cxn modelId="{9FF5551D-3842-4A91-95D1-81BA1E0CA6BD}" type="presParOf" srcId="{405DCD46-16D4-44E5-9256-A048494C2DDA}" destId="{C0A27A9C-5A86-42A0-B652-4C8F994DF9E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F2E7B9-8DE9-4929-B8B3-610618E4E040}" type="doc">
      <dgm:prSet loTypeId="urn:microsoft.com/office/officeart/2005/8/layout/hList7#1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2267FD0-C9BC-4C49-AF6A-8BF294984113}">
      <dgm:prSet/>
      <dgm:spPr/>
      <dgm:t>
        <a:bodyPr/>
        <a:lstStyle/>
        <a:p>
          <a:pPr rtl="0"/>
          <a:r>
            <a:rPr lang="de-CH" dirty="0" smtClean="0"/>
            <a:t>Definitely must reckon with a 2-Stage</a:t>
          </a:r>
        </a:p>
        <a:p>
          <a:pPr rtl="0"/>
          <a:r>
            <a:rPr lang="de-CH" dirty="0" smtClean="0"/>
            <a:t>Intensity Scenario Phase I &amp; Phase II</a:t>
          </a:r>
          <a:endParaRPr lang="en-GB" dirty="0"/>
        </a:p>
      </dgm:t>
    </dgm:pt>
    <dgm:pt modelId="{A5801543-2554-47AE-810D-0496E916566B}" type="parTrans" cxnId="{FC1C23ED-771A-4A5C-9FAE-6B1C5098B07E}">
      <dgm:prSet/>
      <dgm:spPr/>
      <dgm:t>
        <a:bodyPr/>
        <a:lstStyle/>
        <a:p>
          <a:endParaRPr lang="en-GB"/>
        </a:p>
      </dgm:t>
    </dgm:pt>
    <dgm:pt modelId="{341FBC7A-37CC-4D8D-B55C-3941E900E3C6}" type="sibTrans" cxnId="{FC1C23ED-771A-4A5C-9FAE-6B1C5098B07E}">
      <dgm:prSet/>
      <dgm:spPr/>
      <dgm:t>
        <a:bodyPr/>
        <a:lstStyle/>
        <a:p>
          <a:endParaRPr lang="en-GB"/>
        </a:p>
      </dgm:t>
    </dgm:pt>
    <dgm:pt modelId="{BE046382-9814-4D5E-9944-AF57FC4B9EA7}">
      <dgm:prSet/>
      <dgm:spPr/>
      <dgm:t>
        <a:bodyPr/>
        <a:lstStyle/>
        <a:p>
          <a:pPr rtl="0"/>
          <a:r>
            <a:rPr lang="de-CH" smtClean="0"/>
            <a:t>Only feasible Area with sufficient rate available at PSI is the PiE5 Area</a:t>
          </a:r>
          <a:endParaRPr lang="en-GB"/>
        </a:p>
      </dgm:t>
    </dgm:pt>
    <dgm:pt modelId="{5836EDA4-F7B1-4BE8-B798-20AA9B26C037}" type="parTrans" cxnId="{5707141B-BAFB-4284-89E0-C963E5D3FAAB}">
      <dgm:prSet/>
      <dgm:spPr/>
      <dgm:t>
        <a:bodyPr/>
        <a:lstStyle/>
        <a:p>
          <a:endParaRPr lang="en-GB"/>
        </a:p>
      </dgm:t>
    </dgm:pt>
    <dgm:pt modelId="{70124870-BD53-48D0-9003-EBC73E043C4C}" type="sibTrans" cxnId="{5707141B-BAFB-4284-89E0-C963E5D3FAAB}">
      <dgm:prSet/>
      <dgm:spPr/>
      <dgm:t>
        <a:bodyPr/>
        <a:lstStyle/>
        <a:p>
          <a:endParaRPr lang="en-GB"/>
        </a:p>
      </dgm:t>
    </dgm:pt>
    <dgm:pt modelId="{ACE242BA-0E10-4738-922A-3D1B4BA9ABAB}">
      <dgm:prSet/>
      <dgm:spPr/>
      <dgm:t>
        <a:bodyPr/>
        <a:lstStyle/>
        <a:p>
          <a:pPr rtl="0"/>
          <a:r>
            <a:rPr lang="de-CH" smtClean="0"/>
            <a:t>Must </a:t>
          </a:r>
          <a:r>
            <a:rPr lang="en-GB" smtClean="0"/>
            <a:t>seriously</a:t>
          </a:r>
          <a:r>
            <a:rPr lang="de-CH" smtClean="0"/>
            <a:t> consider time-scale for Phase I  &amp; sharing possibility</a:t>
          </a:r>
          <a:endParaRPr lang="en-GB"/>
        </a:p>
      </dgm:t>
    </dgm:pt>
    <dgm:pt modelId="{928AC429-F9E2-48BB-8316-C72AFB207FEF}" type="parTrans" cxnId="{637F71D9-1B06-4693-8F4C-9F3DB8F3CBFB}">
      <dgm:prSet/>
      <dgm:spPr/>
      <dgm:t>
        <a:bodyPr/>
        <a:lstStyle/>
        <a:p>
          <a:endParaRPr lang="en-GB"/>
        </a:p>
      </dgm:t>
    </dgm:pt>
    <dgm:pt modelId="{49B53F02-F79F-4908-B52C-721C1DC7CC20}" type="sibTrans" cxnId="{637F71D9-1B06-4693-8F4C-9F3DB8F3CBFB}">
      <dgm:prSet/>
      <dgm:spPr/>
      <dgm:t>
        <a:bodyPr/>
        <a:lstStyle/>
        <a:p>
          <a:endParaRPr lang="en-GB"/>
        </a:p>
      </dgm:t>
    </dgm:pt>
    <dgm:pt modelId="{50CDCE98-5D28-4B74-9ED6-30624F7EEBE3}">
      <dgm:prSet/>
      <dgm:spPr/>
      <dgm:t>
        <a:bodyPr/>
        <a:lstStyle/>
        <a:p>
          <a:pPr rtl="0"/>
          <a:r>
            <a:rPr lang="de-CH" dirty="0" smtClean="0"/>
            <a:t>other projects MEG-upgrade &amp; Lamb-shift Exp.</a:t>
          </a:r>
          <a:endParaRPr lang="en-GB" dirty="0"/>
        </a:p>
      </dgm:t>
    </dgm:pt>
    <dgm:pt modelId="{435D3015-D326-41A9-B651-E566D4D3E18C}" type="parTrans" cxnId="{57A172B8-0C55-4AD6-AF51-2D7745EF607A}">
      <dgm:prSet/>
      <dgm:spPr/>
      <dgm:t>
        <a:bodyPr/>
        <a:lstStyle/>
        <a:p>
          <a:endParaRPr lang="en-GB"/>
        </a:p>
      </dgm:t>
    </dgm:pt>
    <dgm:pt modelId="{C65DCBA0-DBD8-49B6-9822-0C9B27509CA4}" type="sibTrans" cxnId="{57A172B8-0C55-4AD6-AF51-2D7745EF607A}">
      <dgm:prSet/>
      <dgm:spPr/>
      <dgm:t>
        <a:bodyPr/>
        <a:lstStyle/>
        <a:p>
          <a:endParaRPr lang="en-GB"/>
        </a:p>
      </dgm:t>
    </dgm:pt>
    <dgm:pt modelId="{96CD91B7-59CA-4E40-B1C6-72FE036B4F95}">
      <dgm:prSet/>
      <dgm:spPr/>
      <dgm:t>
        <a:bodyPr/>
        <a:lstStyle/>
        <a:p>
          <a:pPr rtl="0"/>
          <a:r>
            <a:rPr lang="de-CH" dirty="0" smtClean="0"/>
            <a:t>Must seriously Consider Mu3e Magnet</a:t>
          </a:r>
        </a:p>
        <a:p>
          <a:pPr rtl="0"/>
          <a:r>
            <a:rPr lang="de-CH" dirty="0" smtClean="0"/>
            <a:t>.</a:t>
          </a:r>
          <a:endParaRPr lang="en-GB" dirty="0"/>
        </a:p>
      </dgm:t>
    </dgm:pt>
    <dgm:pt modelId="{A4840DCF-7EBF-4E05-8E3F-2C7D6A356900}" type="parTrans" cxnId="{6782FF08-E57F-44A3-AE22-3215948CA012}">
      <dgm:prSet/>
      <dgm:spPr/>
      <dgm:t>
        <a:bodyPr/>
        <a:lstStyle/>
        <a:p>
          <a:endParaRPr lang="en-GB"/>
        </a:p>
      </dgm:t>
    </dgm:pt>
    <dgm:pt modelId="{383D936C-014A-42E2-BE6E-A6D2845E5796}" type="sibTrans" cxnId="{6782FF08-E57F-44A3-AE22-3215948CA012}">
      <dgm:prSet/>
      <dgm:spPr/>
      <dgm:t>
        <a:bodyPr/>
        <a:lstStyle/>
        <a:p>
          <a:endParaRPr lang="en-GB"/>
        </a:p>
      </dgm:t>
    </dgm:pt>
    <dgm:pt modelId="{49A4224D-0E5B-4357-ACF0-A89E2DEB8E31}" type="pres">
      <dgm:prSet presAssocID="{81F2E7B9-8DE9-4929-B8B3-610618E4E0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96D9212-A068-4A41-A3C2-94240D960C04}" type="pres">
      <dgm:prSet presAssocID="{81F2E7B9-8DE9-4929-B8B3-610618E4E040}" presName="fgShape" presStyleLbl="fgShp" presStyleIdx="0" presStyleCnt="1"/>
      <dgm:spPr/>
    </dgm:pt>
    <dgm:pt modelId="{A51C8448-6E14-4A3B-BE69-0CDF299D8D12}" type="pres">
      <dgm:prSet presAssocID="{81F2E7B9-8DE9-4929-B8B3-610618E4E040}" presName="linComp" presStyleCnt="0"/>
      <dgm:spPr/>
    </dgm:pt>
    <dgm:pt modelId="{D4D9631E-D6B9-4A4D-B355-F03CBB2E1493}" type="pres">
      <dgm:prSet presAssocID="{92267FD0-C9BC-4C49-AF6A-8BF294984113}" presName="compNode" presStyleCnt="0"/>
      <dgm:spPr/>
    </dgm:pt>
    <dgm:pt modelId="{9C73E52D-6981-402A-9AFA-8DA98850B854}" type="pres">
      <dgm:prSet presAssocID="{92267FD0-C9BC-4C49-AF6A-8BF294984113}" presName="bkgdShape" presStyleLbl="node1" presStyleIdx="0" presStyleCnt="5"/>
      <dgm:spPr/>
      <dgm:t>
        <a:bodyPr/>
        <a:lstStyle/>
        <a:p>
          <a:endParaRPr lang="en-GB"/>
        </a:p>
      </dgm:t>
    </dgm:pt>
    <dgm:pt modelId="{52774996-EF18-493C-A3F0-9C97CECD2446}" type="pres">
      <dgm:prSet presAssocID="{92267FD0-C9BC-4C49-AF6A-8BF294984113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9751875-2BE6-404E-8DC5-5C520F8439EC}" type="pres">
      <dgm:prSet presAssocID="{92267FD0-C9BC-4C49-AF6A-8BF294984113}" presName="invisiNode" presStyleLbl="node1" presStyleIdx="0" presStyleCnt="5"/>
      <dgm:spPr/>
    </dgm:pt>
    <dgm:pt modelId="{FB29260B-F43A-40C6-8383-E1F04DCC2F14}" type="pres">
      <dgm:prSet presAssocID="{92267FD0-C9BC-4C49-AF6A-8BF294984113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83533CE-BE11-49F9-ACB0-5FFABCFD6585}" type="pres">
      <dgm:prSet presAssocID="{341FBC7A-37CC-4D8D-B55C-3941E900E3C6}" presName="sibTrans" presStyleLbl="sibTrans2D1" presStyleIdx="0" presStyleCnt="0"/>
      <dgm:spPr/>
      <dgm:t>
        <a:bodyPr/>
        <a:lstStyle/>
        <a:p>
          <a:endParaRPr lang="en-GB"/>
        </a:p>
      </dgm:t>
    </dgm:pt>
    <dgm:pt modelId="{2D43EB73-9D95-46AC-9E48-331FD947D261}" type="pres">
      <dgm:prSet presAssocID="{BE046382-9814-4D5E-9944-AF57FC4B9EA7}" presName="compNode" presStyleCnt="0"/>
      <dgm:spPr/>
    </dgm:pt>
    <dgm:pt modelId="{54D76409-ABA1-4519-BC40-953C841F3921}" type="pres">
      <dgm:prSet presAssocID="{BE046382-9814-4D5E-9944-AF57FC4B9EA7}" presName="bkgdShape" presStyleLbl="node1" presStyleIdx="1" presStyleCnt="5"/>
      <dgm:spPr/>
      <dgm:t>
        <a:bodyPr/>
        <a:lstStyle/>
        <a:p>
          <a:endParaRPr lang="en-GB"/>
        </a:p>
      </dgm:t>
    </dgm:pt>
    <dgm:pt modelId="{334AEC97-788E-4127-B6BC-DEA85B301924}" type="pres">
      <dgm:prSet presAssocID="{BE046382-9814-4D5E-9944-AF57FC4B9EA7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1068C0-272B-40A2-A822-C5BF71C73812}" type="pres">
      <dgm:prSet presAssocID="{BE046382-9814-4D5E-9944-AF57FC4B9EA7}" presName="invisiNode" presStyleLbl="node1" presStyleIdx="1" presStyleCnt="5"/>
      <dgm:spPr/>
    </dgm:pt>
    <dgm:pt modelId="{01E3F669-8BD7-47C9-BDCD-08DBE6425820}" type="pres">
      <dgm:prSet presAssocID="{BE046382-9814-4D5E-9944-AF57FC4B9EA7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492F506-72D1-4BC8-A347-4BDE0D0B2790}" type="pres">
      <dgm:prSet presAssocID="{70124870-BD53-48D0-9003-EBC73E043C4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4AD1A618-8405-493B-B03C-329065F56DD2}" type="pres">
      <dgm:prSet presAssocID="{ACE242BA-0E10-4738-922A-3D1B4BA9ABAB}" presName="compNode" presStyleCnt="0"/>
      <dgm:spPr/>
    </dgm:pt>
    <dgm:pt modelId="{0EE3911F-60C7-424E-8544-2E2C2B15ADB5}" type="pres">
      <dgm:prSet presAssocID="{ACE242BA-0E10-4738-922A-3D1B4BA9ABAB}" presName="bkgdShape" presStyleLbl="node1" presStyleIdx="2" presStyleCnt="5"/>
      <dgm:spPr/>
      <dgm:t>
        <a:bodyPr/>
        <a:lstStyle/>
        <a:p>
          <a:endParaRPr lang="en-GB"/>
        </a:p>
      </dgm:t>
    </dgm:pt>
    <dgm:pt modelId="{46D0DB09-4AB0-437C-AA2F-2629ABE2B398}" type="pres">
      <dgm:prSet presAssocID="{ACE242BA-0E10-4738-922A-3D1B4BA9ABAB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275EFE7-70A3-4E0A-AB6E-36743C1C7123}" type="pres">
      <dgm:prSet presAssocID="{ACE242BA-0E10-4738-922A-3D1B4BA9ABAB}" presName="invisiNode" presStyleLbl="node1" presStyleIdx="2" presStyleCnt="5"/>
      <dgm:spPr/>
    </dgm:pt>
    <dgm:pt modelId="{E4AFF0D4-966E-49DE-9C2D-C3AE5F2958DF}" type="pres">
      <dgm:prSet presAssocID="{ACE242BA-0E10-4738-922A-3D1B4BA9ABAB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B55FAB5-6A4D-41AD-8F76-D20512A57310}" type="pres">
      <dgm:prSet presAssocID="{49B53F02-F79F-4908-B52C-721C1DC7CC20}" presName="sibTrans" presStyleLbl="sibTrans2D1" presStyleIdx="0" presStyleCnt="0"/>
      <dgm:spPr/>
      <dgm:t>
        <a:bodyPr/>
        <a:lstStyle/>
        <a:p>
          <a:endParaRPr lang="en-GB"/>
        </a:p>
      </dgm:t>
    </dgm:pt>
    <dgm:pt modelId="{E1149102-6155-4D98-8E27-C0C599735C8D}" type="pres">
      <dgm:prSet presAssocID="{50CDCE98-5D28-4B74-9ED6-30624F7EEBE3}" presName="compNode" presStyleCnt="0"/>
      <dgm:spPr/>
    </dgm:pt>
    <dgm:pt modelId="{75501EA7-CBC2-4A4C-B5BE-4B1661FCD2DD}" type="pres">
      <dgm:prSet presAssocID="{50CDCE98-5D28-4B74-9ED6-30624F7EEBE3}" presName="bkgdShape" presStyleLbl="node1" presStyleIdx="3" presStyleCnt="5"/>
      <dgm:spPr/>
      <dgm:t>
        <a:bodyPr/>
        <a:lstStyle/>
        <a:p>
          <a:endParaRPr lang="en-GB"/>
        </a:p>
      </dgm:t>
    </dgm:pt>
    <dgm:pt modelId="{888C502D-FD61-478A-A958-8827670BBF63}" type="pres">
      <dgm:prSet presAssocID="{50CDCE98-5D28-4B74-9ED6-30624F7EEBE3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7E2717-2C56-4A08-84E7-DE18398414A8}" type="pres">
      <dgm:prSet presAssocID="{50CDCE98-5D28-4B74-9ED6-30624F7EEBE3}" presName="invisiNode" presStyleLbl="node1" presStyleIdx="3" presStyleCnt="5"/>
      <dgm:spPr/>
    </dgm:pt>
    <dgm:pt modelId="{BC906877-F42A-41C3-8B5C-2D542D03DC94}" type="pres">
      <dgm:prSet presAssocID="{50CDCE98-5D28-4B74-9ED6-30624F7EEBE3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7E8F0EFC-13FB-43E0-BCFB-3F44659EB80F}" type="pres">
      <dgm:prSet presAssocID="{C65DCBA0-DBD8-49B6-9822-0C9B27509CA4}" presName="sibTrans" presStyleLbl="sibTrans2D1" presStyleIdx="0" presStyleCnt="0"/>
      <dgm:spPr/>
      <dgm:t>
        <a:bodyPr/>
        <a:lstStyle/>
        <a:p>
          <a:endParaRPr lang="en-GB"/>
        </a:p>
      </dgm:t>
    </dgm:pt>
    <dgm:pt modelId="{67192DA2-C9A3-49B1-ABC0-CB1F075BA698}" type="pres">
      <dgm:prSet presAssocID="{96CD91B7-59CA-4E40-B1C6-72FE036B4F95}" presName="compNode" presStyleCnt="0"/>
      <dgm:spPr/>
    </dgm:pt>
    <dgm:pt modelId="{80B29F29-078D-492F-AAA6-D6EA0B57889C}" type="pres">
      <dgm:prSet presAssocID="{96CD91B7-59CA-4E40-B1C6-72FE036B4F95}" presName="bkgdShape" presStyleLbl="node1" presStyleIdx="4" presStyleCnt="5"/>
      <dgm:spPr/>
      <dgm:t>
        <a:bodyPr/>
        <a:lstStyle/>
        <a:p>
          <a:endParaRPr lang="en-GB"/>
        </a:p>
      </dgm:t>
    </dgm:pt>
    <dgm:pt modelId="{0E0AFE80-0908-400A-9521-E011FECDE030}" type="pres">
      <dgm:prSet presAssocID="{96CD91B7-59CA-4E40-B1C6-72FE036B4F95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BFE1E1-F527-4252-8FD0-BDEED37E7A2E}" type="pres">
      <dgm:prSet presAssocID="{96CD91B7-59CA-4E40-B1C6-72FE036B4F95}" presName="invisiNode" presStyleLbl="node1" presStyleIdx="4" presStyleCnt="5"/>
      <dgm:spPr/>
    </dgm:pt>
    <dgm:pt modelId="{9A91381A-24A6-412E-9C28-59F5C16F1D83}" type="pres">
      <dgm:prSet presAssocID="{96CD91B7-59CA-4E40-B1C6-72FE036B4F95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</dgm:ptLst>
  <dgm:cxnLst>
    <dgm:cxn modelId="{FCAE2E0F-A8DA-4EB0-93F1-FBE06A0899FA}" type="presOf" srcId="{50CDCE98-5D28-4B74-9ED6-30624F7EEBE3}" destId="{75501EA7-CBC2-4A4C-B5BE-4B1661FCD2DD}" srcOrd="0" destOrd="0" presId="urn:microsoft.com/office/officeart/2005/8/layout/hList7#1"/>
    <dgm:cxn modelId="{A987893E-7FEE-4116-AEE9-B32B46AD86DE}" type="presOf" srcId="{ACE242BA-0E10-4738-922A-3D1B4BA9ABAB}" destId="{0EE3911F-60C7-424E-8544-2E2C2B15ADB5}" srcOrd="0" destOrd="0" presId="urn:microsoft.com/office/officeart/2005/8/layout/hList7#1"/>
    <dgm:cxn modelId="{6782FF08-E57F-44A3-AE22-3215948CA012}" srcId="{81F2E7B9-8DE9-4929-B8B3-610618E4E040}" destId="{96CD91B7-59CA-4E40-B1C6-72FE036B4F95}" srcOrd="4" destOrd="0" parTransId="{A4840DCF-7EBF-4E05-8E3F-2C7D6A356900}" sibTransId="{383D936C-014A-42E2-BE6E-A6D2845E5796}"/>
    <dgm:cxn modelId="{B845BB65-7B24-47D8-B509-8CEE3DE1CA8E}" type="presOf" srcId="{C65DCBA0-DBD8-49B6-9822-0C9B27509CA4}" destId="{7E8F0EFC-13FB-43E0-BCFB-3F44659EB80F}" srcOrd="0" destOrd="0" presId="urn:microsoft.com/office/officeart/2005/8/layout/hList7#1"/>
    <dgm:cxn modelId="{220A15EA-58FB-4CA7-A657-3F2FA7A78E5C}" type="presOf" srcId="{341FBC7A-37CC-4D8D-B55C-3941E900E3C6}" destId="{B83533CE-BE11-49F9-ACB0-5FFABCFD6585}" srcOrd="0" destOrd="0" presId="urn:microsoft.com/office/officeart/2005/8/layout/hList7#1"/>
    <dgm:cxn modelId="{AA669A1D-6FD4-41A2-8632-1E1151636328}" type="presOf" srcId="{96CD91B7-59CA-4E40-B1C6-72FE036B4F95}" destId="{0E0AFE80-0908-400A-9521-E011FECDE030}" srcOrd="1" destOrd="0" presId="urn:microsoft.com/office/officeart/2005/8/layout/hList7#1"/>
    <dgm:cxn modelId="{FC1C23ED-771A-4A5C-9FAE-6B1C5098B07E}" srcId="{81F2E7B9-8DE9-4929-B8B3-610618E4E040}" destId="{92267FD0-C9BC-4C49-AF6A-8BF294984113}" srcOrd="0" destOrd="0" parTransId="{A5801543-2554-47AE-810D-0496E916566B}" sibTransId="{341FBC7A-37CC-4D8D-B55C-3941E900E3C6}"/>
    <dgm:cxn modelId="{5707141B-BAFB-4284-89E0-C963E5D3FAAB}" srcId="{81F2E7B9-8DE9-4929-B8B3-610618E4E040}" destId="{BE046382-9814-4D5E-9944-AF57FC4B9EA7}" srcOrd="1" destOrd="0" parTransId="{5836EDA4-F7B1-4BE8-B798-20AA9B26C037}" sibTransId="{70124870-BD53-48D0-9003-EBC73E043C4C}"/>
    <dgm:cxn modelId="{AC605F49-A828-4AE3-A96B-CE67F2B0EE20}" type="presOf" srcId="{49B53F02-F79F-4908-B52C-721C1DC7CC20}" destId="{CB55FAB5-6A4D-41AD-8F76-D20512A57310}" srcOrd="0" destOrd="0" presId="urn:microsoft.com/office/officeart/2005/8/layout/hList7#1"/>
    <dgm:cxn modelId="{41371146-F5A5-45D3-968A-DE64A64E2AAF}" type="presOf" srcId="{BE046382-9814-4D5E-9944-AF57FC4B9EA7}" destId="{334AEC97-788E-4127-B6BC-DEA85B301924}" srcOrd="1" destOrd="0" presId="urn:microsoft.com/office/officeart/2005/8/layout/hList7#1"/>
    <dgm:cxn modelId="{355E7502-6B34-4C20-9E94-D0EEA16E68BA}" type="presOf" srcId="{81F2E7B9-8DE9-4929-B8B3-610618E4E040}" destId="{49A4224D-0E5B-4357-ACF0-A89E2DEB8E31}" srcOrd="0" destOrd="0" presId="urn:microsoft.com/office/officeart/2005/8/layout/hList7#1"/>
    <dgm:cxn modelId="{D009E467-BE93-434B-A038-E4AC70FAE2F5}" type="presOf" srcId="{96CD91B7-59CA-4E40-B1C6-72FE036B4F95}" destId="{80B29F29-078D-492F-AAA6-D6EA0B57889C}" srcOrd="0" destOrd="0" presId="urn:microsoft.com/office/officeart/2005/8/layout/hList7#1"/>
    <dgm:cxn modelId="{4490D229-9AC2-4FDA-837D-BDAB14634054}" type="presOf" srcId="{92267FD0-C9BC-4C49-AF6A-8BF294984113}" destId="{9C73E52D-6981-402A-9AFA-8DA98850B854}" srcOrd="0" destOrd="0" presId="urn:microsoft.com/office/officeart/2005/8/layout/hList7#1"/>
    <dgm:cxn modelId="{9DCDDADD-6701-425D-ABC1-A11B1FE934F2}" type="presOf" srcId="{70124870-BD53-48D0-9003-EBC73E043C4C}" destId="{D492F506-72D1-4BC8-A347-4BDE0D0B2790}" srcOrd="0" destOrd="0" presId="urn:microsoft.com/office/officeart/2005/8/layout/hList7#1"/>
    <dgm:cxn modelId="{637F71D9-1B06-4693-8F4C-9F3DB8F3CBFB}" srcId="{81F2E7B9-8DE9-4929-B8B3-610618E4E040}" destId="{ACE242BA-0E10-4738-922A-3D1B4BA9ABAB}" srcOrd="2" destOrd="0" parTransId="{928AC429-F9E2-48BB-8316-C72AFB207FEF}" sibTransId="{49B53F02-F79F-4908-B52C-721C1DC7CC20}"/>
    <dgm:cxn modelId="{F3331AF1-9CC9-4F99-A8F6-10247E0ED1BB}" type="presOf" srcId="{50CDCE98-5D28-4B74-9ED6-30624F7EEBE3}" destId="{888C502D-FD61-478A-A958-8827670BBF63}" srcOrd="1" destOrd="0" presId="urn:microsoft.com/office/officeart/2005/8/layout/hList7#1"/>
    <dgm:cxn modelId="{7C775AED-64BA-4221-A855-E82CA23D992A}" type="presOf" srcId="{BE046382-9814-4D5E-9944-AF57FC4B9EA7}" destId="{54D76409-ABA1-4519-BC40-953C841F3921}" srcOrd="0" destOrd="0" presId="urn:microsoft.com/office/officeart/2005/8/layout/hList7#1"/>
    <dgm:cxn modelId="{86806B89-60FE-4D0F-B904-38200A6EC451}" type="presOf" srcId="{ACE242BA-0E10-4738-922A-3D1B4BA9ABAB}" destId="{46D0DB09-4AB0-437C-AA2F-2629ABE2B398}" srcOrd="1" destOrd="0" presId="urn:microsoft.com/office/officeart/2005/8/layout/hList7#1"/>
    <dgm:cxn modelId="{57A172B8-0C55-4AD6-AF51-2D7745EF607A}" srcId="{81F2E7B9-8DE9-4929-B8B3-610618E4E040}" destId="{50CDCE98-5D28-4B74-9ED6-30624F7EEBE3}" srcOrd="3" destOrd="0" parTransId="{435D3015-D326-41A9-B651-E566D4D3E18C}" sibTransId="{C65DCBA0-DBD8-49B6-9822-0C9B27509CA4}"/>
    <dgm:cxn modelId="{74FD6DE6-28F2-4846-A81C-A4577944969F}" type="presOf" srcId="{92267FD0-C9BC-4C49-AF6A-8BF294984113}" destId="{52774996-EF18-493C-A3F0-9C97CECD2446}" srcOrd="1" destOrd="0" presId="urn:microsoft.com/office/officeart/2005/8/layout/hList7#1"/>
    <dgm:cxn modelId="{385D5F6A-4172-43A4-9F78-18A1DC2AB712}" type="presParOf" srcId="{49A4224D-0E5B-4357-ACF0-A89E2DEB8E31}" destId="{796D9212-A068-4A41-A3C2-94240D960C04}" srcOrd="0" destOrd="0" presId="urn:microsoft.com/office/officeart/2005/8/layout/hList7#1"/>
    <dgm:cxn modelId="{FA8061A8-BB22-4DFB-AD04-D1C97AD030C5}" type="presParOf" srcId="{49A4224D-0E5B-4357-ACF0-A89E2DEB8E31}" destId="{A51C8448-6E14-4A3B-BE69-0CDF299D8D12}" srcOrd="1" destOrd="0" presId="urn:microsoft.com/office/officeart/2005/8/layout/hList7#1"/>
    <dgm:cxn modelId="{4FDB498F-05CB-4715-84A6-B0B3CC99173F}" type="presParOf" srcId="{A51C8448-6E14-4A3B-BE69-0CDF299D8D12}" destId="{D4D9631E-D6B9-4A4D-B355-F03CBB2E1493}" srcOrd="0" destOrd="0" presId="urn:microsoft.com/office/officeart/2005/8/layout/hList7#1"/>
    <dgm:cxn modelId="{779D9231-15BC-45C7-9B75-D8C1039319B7}" type="presParOf" srcId="{D4D9631E-D6B9-4A4D-B355-F03CBB2E1493}" destId="{9C73E52D-6981-402A-9AFA-8DA98850B854}" srcOrd="0" destOrd="0" presId="urn:microsoft.com/office/officeart/2005/8/layout/hList7#1"/>
    <dgm:cxn modelId="{65B600CD-DAE8-42B3-8CC7-3188593D3E81}" type="presParOf" srcId="{D4D9631E-D6B9-4A4D-B355-F03CBB2E1493}" destId="{52774996-EF18-493C-A3F0-9C97CECD2446}" srcOrd="1" destOrd="0" presId="urn:microsoft.com/office/officeart/2005/8/layout/hList7#1"/>
    <dgm:cxn modelId="{C0A8507E-4EA8-4F90-BA5F-0F8BD6256A3E}" type="presParOf" srcId="{D4D9631E-D6B9-4A4D-B355-F03CBB2E1493}" destId="{99751875-2BE6-404E-8DC5-5C520F8439EC}" srcOrd="2" destOrd="0" presId="urn:microsoft.com/office/officeart/2005/8/layout/hList7#1"/>
    <dgm:cxn modelId="{5C116060-F3CA-4833-8123-358D7E4428F2}" type="presParOf" srcId="{D4D9631E-D6B9-4A4D-B355-F03CBB2E1493}" destId="{FB29260B-F43A-40C6-8383-E1F04DCC2F14}" srcOrd="3" destOrd="0" presId="urn:microsoft.com/office/officeart/2005/8/layout/hList7#1"/>
    <dgm:cxn modelId="{9A0E738C-8AA4-4F4D-B460-419C4C636624}" type="presParOf" srcId="{A51C8448-6E14-4A3B-BE69-0CDF299D8D12}" destId="{B83533CE-BE11-49F9-ACB0-5FFABCFD6585}" srcOrd="1" destOrd="0" presId="urn:microsoft.com/office/officeart/2005/8/layout/hList7#1"/>
    <dgm:cxn modelId="{62FBBEBC-8F63-43A8-A3F9-BC47C320BAD2}" type="presParOf" srcId="{A51C8448-6E14-4A3B-BE69-0CDF299D8D12}" destId="{2D43EB73-9D95-46AC-9E48-331FD947D261}" srcOrd="2" destOrd="0" presId="urn:microsoft.com/office/officeart/2005/8/layout/hList7#1"/>
    <dgm:cxn modelId="{8465BE5C-0070-462E-AEF1-629B50DFC43D}" type="presParOf" srcId="{2D43EB73-9D95-46AC-9E48-331FD947D261}" destId="{54D76409-ABA1-4519-BC40-953C841F3921}" srcOrd="0" destOrd="0" presId="urn:microsoft.com/office/officeart/2005/8/layout/hList7#1"/>
    <dgm:cxn modelId="{1FE663BF-F9E9-42BB-B929-FAC1F821C720}" type="presParOf" srcId="{2D43EB73-9D95-46AC-9E48-331FD947D261}" destId="{334AEC97-788E-4127-B6BC-DEA85B301924}" srcOrd="1" destOrd="0" presId="urn:microsoft.com/office/officeart/2005/8/layout/hList7#1"/>
    <dgm:cxn modelId="{C37B4CB4-CE23-4C94-90E8-B413112AF9F5}" type="presParOf" srcId="{2D43EB73-9D95-46AC-9E48-331FD947D261}" destId="{F91068C0-272B-40A2-A822-C5BF71C73812}" srcOrd="2" destOrd="0" presId="urn:microsoft.com/office/officeart/2005/8/layout/hList7#1"/>
    <dgm:cxn modelId="{E7AFFC60-EBFC-416C-AAD6-3E7BCF6E65EC}" type="presParOf" srcId="{2D43EB73-9D95-46AC-9E48-331FD947D261}" destId="{01E3F669-8BD7-47C9-BDCD-08DBE6425820}" srcOrd="3" destOrd="0" presId="urn:microsoft.com/office/officeart/2005/8/layout/hList7#1"/>
    <dgm:cxn modelId="{4D453EBF-30F1-4BD7-AAAA-0246F4A9DD56}" type="presParOf" srcId="{A51C8448-6E14-4A3B-BE69-0CDF299D8D12}" destId="{D492F506-72D1-4BC8-A347-4BDE0D0B2790}" srcOrd="3" destOrd="0" presId="urn:microsoft.com/office/officeart/2005/8/layout/hList7#1"/>
    <dgm:cxn modelId="{AE8ABD00-A9F7-4D6D-A18A-D99A88143E76}" type="presParOf" srcId="{A51C8448-6E14-4A3B-BE69-0CDF299D8D12}" destId="{4AD1A618-8405-493B-B03C-329065F56DD2}" srcOrd="4" destOrd="0" presId="urn:microsoft.com/office/officeart/2005/8/layout/hList7#1"/>
    <dgm:cxn modelId="{E65C0FD6-A813-409A-A271-F54C27B52E52}" type="presParOf" srcId="{4AD1A618-8405-493B-B03C-329065F56DD2}" destId="{0EE3911F-60C7-424E-8544-2E2C2B15ADB5}" srcOrd="0" destOrd="0" presId="urn:microsoft.com/office/officeart/2005/8/layout/hList7#1"/>
    <dgm:cxn modelId="{3BD63EC2-D1E6-4A22-8371-8D3C952FE4FB}" type="presParOf" srcId="{4AD1A618-8405-493B-B03C-329065F56DD2}" destId="{46D0DB09-4AB0-437C-AA2F-2629ABE2B398}" srcOrd="1" destOrd="0" presId="urn:microsoft.com/office/officeart/2005/8/layout/hList7#1"/>
    <dgm:cxn modelId="{FC49DD7B-1065-44FF-8CFF-77798242121B}" type="presParOf" srcId="{4AD1A618-8405-493B-B03C-329065F56DD2}" destId="{E275EFE7-70A3-4E0A-AB6E-36743C1C7123}" srcOrd="2" destOrd="0" presId="urn:microsoft.com/office/officeart/2005/8/layout/hList7#1"/>
    <dgm:cxn modelId="{7A10FD9B-8BEB-434F-A0A4-BE9A1E91303B}" type="presParOf" srcId="{4AD1A618-8405-493B-B03C-329065F56DD2}" destId="{E4AFF0D4-966E-49DE-9C2D-C3AE5F2958DF}" srcOrd="3" destOrd="0" presId="urn:microsoft.com/office/officeart/2005/8/layout/hList7#1"/>
    <dgm:cxn modelId="{9E5C91E3-56BA-43FF-B75E-F154FCB10955}" type="presParOf" srcId="{A51C8448-6E14-4A3B-BE69-0CDF299D8D12}" destId="{CB55FAB5-6A4D-41AD-8F76-D20512A57310}" srcOrd="5" destOrd="0" presId="urn:microsoft.com/office/officeart/2005/8/layout/hList7#1"/>
    <dgm:cxn modelId="{BDDD421F-9EFC-480C-9573-9F7C7FDBF96B}" type="presParOf" srcId="{A51C8448-6E14-4A3B-BE69-0CDF299D8D12}" destId="{E1149102-6155-4D98-8E27-C0C599735C8D}" srcOrd="6" destOrd="0" presId="urn:microsoft.com/office/officeart/2005/8/layout/hList7#1"/>
    <dgm:cxn modelId="{B1DC41AA-811F-4083-891A-B1F47DE87966}" type="presParOf" srcId="{E1149102-6155-4D98-8E27-C0C599735C8D}" destId="{75501EA7-CBC2-4A4C-B5BE-4B1661FCD2DD}" srcOrd="0" destOrd="0" presId="urn:microsoft.com/office/officeart/2005/8/layout/hList7#1"/>
    <dgm:cxn modelId="{1839ED58-7604-4D06-BA8C-F52F1BF07B4C}" type="presParOf" srcId="{E1149102-6155-4D98-8E27-C0C599735C8D}" destId="{888C502D-FD61-478A-A958-8827670BBF63}" srcOrd="1" destOrd="0" presId="urn:microsoft.com/office/officeart/2005/8/layout/hList7#1"/>
    <dgm:cxn modelId="{761C5039-28BB-4EF1-B8C9-DB865A3D2B4B}" type="presParOf" srcId="{E1149102-6155-4D98-8E27-C0C599735C8D}" destId="{CA7E2717-2C56-4A08-84E7-DE18398414A8}" srcOrd="2" destOrd="0" presId="urn:microsoft.com/office/officeart/2005/8/layout/hList7#1"/>
    <dgm:cxn modelId="{72B42EFF-867F-4A40-9364-55926E4214A7}" type="presParOf" srcId="{E1149102-6155-4D98-8E27-C0C599735C8D}" destId="{BC906877-F42A-41C3-8B5C-2D542D03DC94}" srcOrd="3" destOrd="0" presId="urn:microsoft.com/office/officeart/2005/8/layout/hList7#1"/>
    <dgm:cxn modelId="{82B8B05A-5C2E-415C-9018-21ED73149A15}" type="presParOf" srcId="{A51C8448-6E14-4A3B-BE69-0CDF299D8D12}" destId="{7E8F0EFC-13FB-43E0-BCFB-3F44659EB80F}" srcOrd="7" destOrd="0" presId="urn:microsoft.com/office/officeart/2005/8/layout/hList7#1"/>
    <dgm:cxn modelId="{04452E44-0921-4920-9C1E-27EE8596E383}" type="presParOf" srcId="{A51C8448-6E14-4A3B-BE69-0CDF299D8D12}" destId="{67192DA2-C9A3-49B1-ABC0-CB1F075BA698}" srcOrd="8" destOrd="0" presId="urn:microsoft.com/office/officeart/2005/8/layout/hList7#1"/>
    <dgm:cxn modelId="{9CF81BE9-160A-4F75-9400-E38B3540237F}" type="presParOf" srcId="{67192DA2-C9A3-49B1-ABC0-CB1F075BA698}" destId="{80B29F29-078D-492F-AAA6-D6EA0B57889C}" srcOrd="0" destOrd="0" presId="urn:microsoft.com/office/officeart/2005/8/layout/hList7#1"/>
    <dgm:cxn modelId="{627C70B3-A8A8-474A-9D79-6B6FC44EC6D6}" type="presParOf" srcId="{67192DA2-C9A3-49B1-ABC0-CB1F075BA698}" destId="{0E0AFE80-0908-400A-9521-E011FECDE030}" srcOrd="1" destOrd="0" presId="urn:microsoft.com/office/officeart/2005/8/layout/hList7#1"/>
    <dgm:cxn modelId="{3D54A3E1-1251-4805-A475-C69E1116F674}" type="presParOf" srcId="{67192DA2-C9A3-49B1-ABC0-CB1F075BA698}" destId="{6BBFE1E1-F527-4252-8FD0-BDEED37E7A2E}" srcOrd="2" destOrd="0" presId="urn:microsoft.com/office/officeart/2005/8/layout/hList7#1"/>
    <dgm:cxn modelId="{00DBC5F7-7CB5-488C-8F23-8ED88443F66A}" type="presParOf" srcId="{67192DA2-C9A3-49B1-ABC0-CB1F075BA698}" destId="{9A91381A-24A6-412E-9C28-59F5C16F1D83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B4E6BB-235B-4F19-9690-F94130EFC168}">
      <dsp:nvSpPr>
        <dsp:cNvPr id="0" name=""/>
        <dsp:cNvSpPr/>
      </dsp:nvSpPr>
      <dsp:spPr>
        <a:xfrm>
          <a:off x="0" y="20257"/>
          <a:ext cx="7612277" cy="161822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u="sng" kern="1200" dirty="0" smtClean="0"/>
            <a:t>Brief Overview &amp; Expectation for next few years –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u="sng" kern="1200" dirty="0" smtClean="0"/>
            <a:t>Questions Addressed</a:t>
          </a:r>
          <a:r>
            <a:rPr lang="de-CH" sz="2000" u="sng" kern="1200" dirty="0" smtClean="0"/>
            <a:t>:</a:t>
          </a:r>
          <a:endParaRPr lang="en-GB" sz="2000" kern="1200" dirty="0"/>
        </a:p>
      </dsp:txBody>
      <dsp:txXfrm>
        <a:off x="0" y="20257"/>
        <a:ext cx="7612277" cy="1618224"/>
      </dsp:txXfrm>
    </dsp:sp>
    <dsp:sp modelId="{C0A27A9C-5A86-42A0-B652-4C8F994DF9EF}">
      <dsp:nvSpPr>
        <dsp:cNvPr id="0" name=""/>
        <dsp:cNvSpPr/>
      </dsp:nvSpPr>
      <dsp:spPr>
        <a:xfrm>
          <a:off x="0" y="1417294"/>
          <a:ext cx="7612277" cy="239912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Proton Beam Intensity development</a:t>
          </a:r>
          <a:endParaRPr lang="en-GB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PSI beam lines</a:t>
          </a:r>
          <a:endParaRPr lang="en-GB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>
              <a:sym typeface="Symbol"/>
            </a:rPr>
            <a:t>E5 Example layout</a:t>
          </a:r>
          <a:endParaRPr lang="en-GB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Possible Target E  re-design project</a:t>
          </a:r>
          <a:endParaRPr lang="en-GB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Long-term plans</a:t>
          </a:r>
          <a:endParaRPr lang="en-GB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Implications for Mu3e</a:t>
          </a:r>
          <a:endParaRPr lang="en-GB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900" kern="1200" dirty="0" smtClean="0"/>
            <a:t>Manpower</a:t>
          </a:r>
          <a:endParaRPr lang="en-GB" sz="1900" kern="1200" dirty="0"/>
        </a:p>
      </dsp:txBody>
      <dsp:txXfrm>
        <a:off x="0" y="1417294"/>
        <a:ext cx="7612277" cy="239912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C73E52D-6981-402A-9AFA-8DA98850B854}">
      <dsp:nvSpPr>
        <dsp:cNvPr id="0" name=""/>
        <dsp:cNvSpPr/>
      </dsp:nvSpPr>
      <dsp:spPr>
        <a:xfrm>
          <a:off x="0" y="0"/>
          <a:ext cx="1293893" cy="38164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Definitely must reckon with a 2-Stage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Intensity Scenario Phase I &amp; Phase II</a:t>
          </a:r>
          <a:endParaRPr lang="en-GB" sz="1400" kern="1200" dirty="0"/>
        </a:p>
      </dsp:txBody>
      <dsp:txXfrm>
        <a:off x="0" y="1526569"/>
        <a:ext cx="1293893" cy="1526569"/>
      </dsp:txXfrm>
    </dsp:sp>
    <dsp:sp modelId="{FB29260B-F43A-40C6-8383-E1F04DCC2F14}">
      <dsp:nvSpPr>
        <dsp:cNvPr id="0" name=""/>
        <dsp:cNvSpPr/>
      </dsp:nvSpPr>
      <dsp:spPr>
        <a:xfrm>
          <a:off x="38816" y="228985"/>
          <a:ext cx="1216260" cy="1270869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4D76409-ABA1-4519-BC40-953C841F3921}">
      <dsp:nvSpPr>
        <dsp:cNvPr id="0" name=""/>
        <dsp:cNvSpPr/>
      </dsp:nvSpPr>
      <dsp:spPr>
        <a:xfrm>
          <a:off x="1332710" y="0"/>
          <a:ext cx="1293893" cy="38164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smtClean="0"/>
            <a:t>Only feasible Area with sufficient rate available at PSI is the PiE5 Area</a:t>
          </a:r>
          <a:endParaRPr lang="en-GB" sz="1400" kern="1200"/>
        </a:p>
      </dsp:txBody>
      <dsp:txXfrm>
        <a:off x="1332710" y="1526569"/>
        <a:ext cx="1293893" cy="1526569"/>
      </dsp:txXfrm>
    </dsp:sp>
    <dsp:sp modelId="{01E3F669-8BD7-47C9-BDCD-08DBE6425820}">
      <dsp:nvSpPr>
        <dsp:cNvPr id="0" name=""/>
        <dsp:cNvSpPr/>
      </dsp:nvSpPr>
      <dsp:spPr>
        <a:xfrm>
          <a:off x="1371527" y="228985"/>
          <a:ext cx="1216260" cy="127086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EE3911F-60C7-424E-8544-2E2C2B15ADB5}">
      <dsp:nvSpPr>
        <dsp:cNvPr id="0" name=""/>
        <dsp:cNvSpPr/>
      </dsp:nvSpPr>
      <dsp:spPr>
        <a:xfrm>
          <a:off x="2665421" y="0"/>
          <a:ext cx="1293893" cy="38164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smtClean="0"/>
            <a:t>Must </a:t>
          </a:r>
          <a:r>
            <a:rPr lang="en-GB" sz="1400" kern="1200" smtClean="0"/>
            <a:t>seriously</a:t>
          </a:r>
          <a:r>
            <a:rPr lang="de-CH" sz="1400" kern="1200" smtClean="0"/>
            <a:t> consider time-scale for Phase I  &amp; sharing possibility</a:t>
          </a:r>
          <a:endParaRPr lang="en-GB" sz="1400" kern="1200"/>
        </a:p>
      </dsp:txBody>
      <dsp:txXfrm>
        <a:off x="2665421" y="1526569"/>
        <a:ext cx="1293893" cy="1526569"/>
      </dsp:txXfrm>
    </dsp:sp>
    <dsp:sp modelId="{E4AFF0D4-966E-49DE-9C2D-C3AE5F2958DF}">
      <dsp:nvSpPr>
        <dsp:cNvPr id="0" name=""/>
        <dsp:cNvSpPr/>
      </dsp:nvSpPr>
      <dsp:spPr>
        <a:xfrm>
          <a:off x="2704237" y="228985"/>
          <a:ext cx="1216260" cy="1270869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5501EA7-CBC2-4A4C-B5BE-4B1661FCD2DD}">
      <dsp:nvSpPr>
        <dsp:cNvPr id="0" name=""/>
        <dsp:cNvSpPr/>
      </dsp:nvSpPr>
      <dsp:spPr>
        <a:xfrm>
          <a:off x="3998131" y="0"/>
          <a:ext cx="1293893" cy="38164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other projects MEG-upgrade &amp; Lamb-shift Exp.</a:t>
          </a:r>
          <a:endParaRPr lang="en-GB" sz="1400" kern="1200" dirty="0"/>
        </a:p>
      </dsp:txBody>
      <dsp:txXfrm>
        <a:off x="3998131" y="1526569"/>
        <a:ext cx="1293893" cy="1526569"/>
      </dsp:txXfrm>
    </dsp:sp>
    <dsp:sp modelId="{BC906877-F42A-41C3-8B5C-2D542D03DC94}">
      <dsp:nvSpPr>
        <dsp:cNvPr id="0" name=""/>
        <dsp:cNvSpPr/>
      </dsp:nvSpPr>
      <dsp:spPr>
        <a:xfrm>
          <a:off x="4036948" y="228985"/>
          <a:ext cx="1216260" cy="1270869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0B29F29-078D-492F-AAA6-D6EA0B57889C}">
      <dsp:nvSpPr>
        <dsp:cNvPr id="0" name=""/>
        <dsp:cNvSpPr/>
      </dsp:nvSpPr>
      <dsp:spPr>
        <a:xfrm>
          <a:off x="5330842" y="0"/>
          <a:ext cx="1293893" cy="38164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Must seriously Consider Mu3e Magnet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kern="1200" dirty="0" smtClean="0"/>
            <a:t>.</a:t>
          </a:r>
          <a:endParaRPr lang="en-GB" sz="1400" kern="1200" dirty="0"/>
        </a:p>
      </dsp:txBody>
      <dsp:txXfrm>
        <a:off x="5330842" y="1526569"/>
        <a:ext cx="1293893" cy="1526569"/>
      </dsp:txXfrm>
    </dsp:sp>
    <dsp:sp modelId="{9A91381A-24A6-412E-9C28-59F5C16F1D83}">
      <dsp:nvSpPr>
        <dsp:cNvPr id="0" name=""/>
        <dsp:cNvSpPr/>
      </dsp:nvSpPr>
      <dsp:spPr>
        <a:xfrm>
          <a:off x="5369659" y="228985"/>
          <a:ext cx="1216260" cy="1270869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>
          <a:noFill/>
        </a:ln>
        <a:effectLst>
          <a:outerShdw blurRad="50800" dist="42924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96D9212-A068-4A41-A3C2-94240D960C04}">
      <dsp:nvSpPr>
        <dsp:cNvPr id="0" name=""/>
        <dsp:cNvSpPr/>
      </dsp:nvSpPr>
      <dsp:spPr>
        <a:xfrm>
          <a:off x="264989" y="3053139"/>
          <a:ext cx="6094757" cy="57246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BC797-227B-4AA6-A8E6-C686EF10FC2F}" type="datetimeFigureOut">
              <a:rPr lang="de-CH" smtClean="0"/>
              <a:pPr/>
              <a:t>12.12.2011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4FA9A4-8C11-4A87-B6D3-96293DAECB7F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="" xmlns:p14="http://schemas.microsoft.com/office/powerpoint/2010/main" val="2181476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4FA9A4-8C11-4A87-B6D3-96293DAECB7F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="" xmlns:p14="http://schemas.microsoft.com/office/powerpoint/2010/main" val="2717647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-180528" y="270892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63888" y="6381328"/>
            <a:ext cx="2016224" cy="365125"/>
          </a:xfrm>
        </p:spPr>
        <p:txBody>
          <a:bodyPr/>
          <a:lstStyle>
            <a:lvl1pPr>
              <a:defRPr sz="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smtClean="0"/>
              <a:t>Mu3e Meeting PSI October 2011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356350"/>
            <a:ext cx="1442120" cy="365125"/>
          </a:xfrm>
        </p:spPr>
        <p:txBody>
          <a:bodyPr/>
          <a:lstStyle>
            <a:lvl1pPr>
              <a:defRPr sz="900" i="0" cap="non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CH" dirty="0" smtClean="0"/>
              <a:t>Peter-Raymond Kettle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1301E324-E1A6-49CC-A1A9-7A9A541C97A0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88640"/>
            <a:ext cx="7772400" cy="720081"/>
          </a:xfrm>
        </p:spPr>
        <p:txBody>
          <a:bodyPr/>
          <a:lstStyle>
            <a:lvl1pPr algn="ctr">
              <a:defRPr sz="3600" cap="none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163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16632"/>
            <a:ext cx="7924800" cy="63408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51920" y="6376243"/>
            <a:ext cx="19442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trike="noStrike" spc="6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DE" smtClean="0"/>
              <a:t>Mu3e Meeting PSI October 2011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1586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none" spc="6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de-CH" dirty="0" smtClean="0"/>
              <a:t>Peter-Raymond Kettle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1301E324-E1A6-49CC-A1A9-7A9A541C97A0}" type="slidenum">
              <a:rPr lang="de-CH" smtClean="0"/>
              <a:pPr/>
              <a:t>‹#›</a:t>
            </a:fld>
            <a:endParaRPr lang="de-CH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50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47864" y="6381328"/>
            <a:ext cx="2664296" cy="365125"/>
          </a:xfrm>
        </p:spPr>
        <p:txBody>
          <a:bodyPr/>
          <a:lstStyle/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1</a:t>
            </a:fld>
            <a:endParaRPr lang="de-CH" dirty="0"/>
          </a:p>
        </p:txBody>
      </p:sp>
      <p:pic>
        <p:nvPicPr>
          <p:cNvPr id="7" name="Picture 14" descr="MEG2005Test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aturation sat="1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" y="100939"/>
            <a:ext cx="9046328" cy="6021288"/>
          </a:xfrm>
          <a:prstGeom prst="rect">
            <a:avLst/>
          </a:prstGeom>
          <a:noFill/>
          <a:ln>
            <a:noFill/>
          </a:ln>
          <a:effectLst>
            <a:outerShdw dist="71842" dir="2700000" algn="ctr" rotWithShape="0">
              <a:srgbClr val="000000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31640" y="1588089"/>
            <a:ext cx="627376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 O I </a:t>
            </a:r>
            <a:endParaRPr lang="de-CH" sz="48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Summary of</a:t>
            </a:r>
          </a:p>
          <a:p>
            <a:r>
              <a:rPr lang="de-CH" sz="48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Beam </a:t>
            </a:r>
          </a:p>
          <a:p>
            <a:r>
              <a:rPr lang="de-CH" sz="48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Considerations</a:t>
            </a:r>
          </a:p>
        </p:txBody>
      </p:sp>
      <p:pic>
        <p:nvPicPr>
          <p:cNvPr id="9" name="Picture 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416" y="84584"/>
            <a:ext cx="144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</p:pic>
      <p:pic>
        <p:nvPicPr>
          <p:cNvPr id="10" name="Picture 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6" y="5483696"/>
            <a:ext cx="1447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chemeClr val="bg1"/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0171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3528" y="4842391"/>
            <a:ext cx="8532440" cy="1011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720081"/>
          </a:xfrm>
        </p:spPr>
        <p:txBody>
          <a:bodyPr/>
          <a:lstStyle/>
          <a:p>
            <a:r>
              <a:rPr lang="de-CH" dirty="0" smtClean="0"/>
              <a:t>Manpower Beam Development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052736"/>
            <a:ext cx="8597290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First-order see that this could be managed by PSI as in principle experts at Lab:</a:t>
            </a:r>
          </a:p>
          <a:p>
            <a:endParaRPr lang="de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 Beam Line Expertise (P-RK)</a:t>
            </a:r>
          </a:p>
          <a:p>
            <a:pPr marL="285750" indent="-285750">
              <a:buFont typeface="Arial" pitchFamily="34" charset="0"/>
              <a:buChar char="•"/>
            </a:pPr>
            <a:endParaRPr lang="de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 Group</a:t>
            </a:r>
          </a:p>
          <a:p>
            <a:pPr marL="285750" indent="-285750">
              <a:buFont typeface="Arial" pitchFamily="34" charset="0"/>
              <a:buChar char="•"/>
            </a:pPr>
            <a:endParaRPr lang="de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Spallation Neutron Target Design </a:t>
            </a:r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roup (M. Wohlmuther) </a:t>
            </a:r>
          </a:p>
          <a:p>
            <a:pPr marL="285750" indent="-285750">
              <a:buFont typeface="Arial" pitchFamily="34" charset="0"/>
              <a:buChar char="•"/>
            </a:pPr>
            <a:endParaRPr lang="de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Secondary Beam Line production target Group</a:t>
            </a:r>
          </a:p>
          <a:p>
            <a:pPr marL="285750" indent="-285750">
              <a:buFont typeface="Arial" pitchFamily="34" charset="0"/>
              <a:buChar char="•"/>
            </a:pPr>
            <a:endParaRPr lang="de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Beam Dynamics Group</a:t>
            </a:r>
          </a:p>
          <a:p>
            <a:pPr marL="285750" indent="-285750">
              <a:buFont typeface="Arial" pitchFamily="34" charset="0"/>
              <a:buChar char="•"/>
            </a:pPr>
            <a:endParaRPr lang="de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Infra-structure Groups</a:t>
            </a:r>
          </a:p>
          <a:p>
            <a:pPr marL="285750" indent="-285750">
              <a:buFont typeface="Arial" pitchFamily="34" charset="0"/>
              <a:buChar char="•"/>
            </a:pPr>
            <a:endParaRPr lang="de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The above expertise + application for PhD position to Swiss National Science Foundation</a:t>
            </a:r>
          </a:p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SNSF in form of a combined Mu3e ‘’SINERGIA’’ Request – which should be discussed as </a:t>
            </a:r>
          </a:p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next step to LOI by Mu3e Swiss Partners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3347864" y="6381328"/>
            <a:ext cx="2664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900" strike="noStrike" kern="1200" spc="6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6021288"/>
            <a:ext cx="8599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Important    -  Discussion of  Realistic Time-scale for Both Phases  + Magnet possibilities 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735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95536" y="0"/>
            <a:ext cx="8424936" cy="1224137"/>
          </a:xfrm>
        </p:spPr>
        <p:txBody>
          <a:bodyPr/>
          <a:lstStyle/>
          <a:p>
            <a:r>
              <a:rPr lang="de-CH" dirty="0" smtClean="0"/>
              <a:t>Where We Stand &amp; What is Realistic</a:t>
            </a:r>
            <a:br>
              <a:rPr lang="de-CH" dirty="0" smtClean="0"/>
            </a:br>
            <a:r>
              <a:rPr lang="de-CH" dirty="0" smtClean="0"/>
              <a:t>Concerning a Mu3e Beam Line at PSI</a:t>
            </a: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347864" y="6381328"/>
            <a:ext cx="2664296" cy="365125"/>
          </a:xfrm>
        </p:spPr>
        <p:txBody>
          <a:bodyPr/>
          <a:lstStyle/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="" xmlns:p14="http://schemas.microsoft.com/office/powerpoint/2010/main" val="2554102427"/>
              </p:ext>
            </p:extLst>
          </p:nvPr>
        </p:nvGraphicFramePr>
        <p:xfrm>
          <a:off x="611560" y="1916832"/>
          <a:ext cx="7612277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6943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3419872" y="3717325"/>
            <a:ext cx="3960440" cy="360040"/>
          </a:xfrm>
          <a:prstGeom prst="roundRect">
            <a:avLst/>
          </a:prstGeom>
          <a:solidFill>
            <a:srgbClr val="92D050"/>
          </a:solidFill>
          <a:effectLst>
            <a:glow rad="101600">
              <a:srgbClr val="92D05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92419" y="2767598"/>
            <a:ext cx="1152128" cy="425371"/>
          </a:xfrm>
          <a:prstGeom prst="roundRect">
            <a:avLst/>
          </a:prstGeom>
          <a:solidFill>
            <a:srgbClr val="92D050"/>
          </a:solidFill>
          <a:effectLst>
            <a:glow rad="101600">
              <a:srgbClr val="92D05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772339" y="1903502"/>
            <a:ext cx="3384376" cy="432048"/>
          </a:xfrm>
          <a:prstGeom prst="roundRect">
            <a:avLst/>
          </a:prstGeom>
          <a:solidFill>
            <a:srgbClr val="92D050"/>
          </a:solidFill>
          <a:effectLst>
            <a:glow rad="101600">
              <a:srgbClr val="92D05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552" y="836712"/>
            <a:ext cx="820891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Recapitulating from last Presentation</a:t>
            </a:r>
          </a:p>
          <a:p>
            <a:pPr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>
              <a:defRPr/>
            </a:pPr>
            <a:r>
              <a:rPr lang="en-US" sz="20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From popular Theory</a:t>
            </a: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 </a:t>
            </a:r>
            <a:r>
              <a:rPr lang="en-GB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Br(</a:t>
            </a:r>
            <a:r>
              <a:rPr lang="en-GB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e) </a:t>
            </a:r>
            <a:r>
              <a:rPr lang="en-US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~ 200x Br(</a:t>
            </a:r>
            <a:r>
              <a:rPr lang="en-GB" sz="2000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e)</a:t>
            </a:r>
          </a:p>
          <a:p>
            <a:pPr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           </a:t>
            </a:r>
            <a:r>
              <a:rPr lang="en-US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                      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GB" sz="2000" dirty="0" smtClean="0">
                <a:solidFill>
                  <a:schemeClr val="bg1"/>
                </a:solidFill>
              </a:rPr>
              <a:t>Br</a:t>
            </a:r>
            <a:r>
              <a:rPr lang="en-GB" sz="2000" dirty="0">
                <a:solidFill>
                  <a:schemeClr val="bg1"/>
                </a:solidFill>
              </a:rPr>
              <a:t>(</a:t>
            </a:r>
            <a:r>
              <a:rPr lang="en-GB" sz="2000" dirty="0">
                <a:solidFill>
                  <a:schemeClr val="bg1"/>
                </a:solidFill>
                <a:sym typeface="Symbol" pitchFamily="18" charset="2"/>
              </a:rPr>
              <a:t>e</a:t>
            </a:r>
            <a:r>
              <a:rPr lang="en-GB" sz="2000" dirty="0">
                <a:solidFill>
                  <a:schemeClr val="bg1"/>
                </a:solidFill>
                <a:sym typeface="Symbol"/>
              </a:rPr>
              <a:t></a:t>
            </a:r>
            <a:r>
              <a:rPr lang="en-GB" sz="2000" dirty="0">
                <a:solidFill>
                  <a:schemeClr val="bg1"/>
                </a:solidFill>
                <a:sym typeface="Symbol" pitchFamily="18" charset="2"/>
              </a:rPr>
              <a:t>) </a:t>
            </a:r>
            <a:r>
              <a:rPr lang="en-US" sz="2000" dirty="0">
                <a:solidFill>
                  <a:schemeClr val="bg1"/>
                </a:solidFill>
                <a:sym typeface="Symbol" pitchFamily="18" charset="2"/>
              </a:rPr>
              <a:t>~ 150x Br(</a:t>
            </a:r>
            <a:r>
              <a:rPr lang="en-GB" sz="2000" dirty="0">
                <a:solidFill>
                  <a:schemeClr val="bg1"/>
                </a:solidFill>
                <a:sym typeface="Symbol" pitchFamily="18" charset="2"/>
              </a:rPr>
              <a:t>3e</a:t>
            </a:r>
            <a:r>
              <a:rPr lang="en-GB" sz="2000" dirty="0" smtClean="0">
                <a:solidFill>
                  <a:schemeClr val="bg1"/>
                </a:solidFill>
                <a:sym typeface="Symbol" pitchFamily="18" charset="2"/>
              </a:rPr>
              <a:t>)</a:t>
            </a:r>
          </a:p>
          <a:p>
            <a:pPr>
              <a:defRPr/>
            </a:pPr>
            <a:endParaRPr lang="en-GB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sym typeface="Symbol" pitchFamily="18" charset="2"/>
            </a:endParaRP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Based on Sensitivity aim of MEG </a:t>
            </a: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O(10</a:t>
            </a:r>
            <a:r>
              <a:rPr lang="en-US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-13</a:t>
            </a: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) then 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must aim for</a:t>
            </a:r>
            <a:endParaRPr lang="en-US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sym typeface="Symbol" pitchFamily="18" charset="2"/>
            </a:endParaRPr>
          </a:p>
          <a:p>
            <a:pPr>
              <a:defRPr/>
            </a:pP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Sensitivity(3e 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) </a:t>
            </a:r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better than </a:t>
            </a:r>
            <a:r>
              <a:rPr lang="en-US" sz="2400" dirty="0" smtClean="0">
                <a:solidFill>
                  <a:schemeClr val="bg1"/>
                </a:solidFill>
                <a:sym typeface="Symbol" pitchFamily="18" charset="2"/>
              </a:rPr>
              <a:t>10</a:t>
            </a:r>
            <a:r>
              <a:rPr lang="en-US" sz="2400" baseline="30000" dirty="0" smtClean="0">
                <a:solidFill>
                  <a:schemeClr val="bg1"/>
                </a:solidFill>
                <a:sym typeface="Symbol" pitchFamily="18" charset="2"/>
              </a:rPr>
              <a:t>-15  -16</a:t>
            </a:r>
          </a:p>
          <a:p>
            <a:pPr>
              <a:defRPr/>
            </a:pPr>
            <a:endParaRPr lang="en-US" dirty="0" smtClean="0">
              <a:sym typeface="Symbol" pitchFamily="18" charset="2"/>
            </a:endParaRPr>
          </a:p>
          <a:p>
            <a:pPr>
              <a:defRPr/>
            </a:pPr>
            <a:r>
              <a:rPr lang="en-US" sz="2400" u="sng" dirty="0" smtClean="0">
                <a:sym typeface="Symbol" pitchFamily="18" charset="2"/>
              </a:rPr>
              <a:t>Conclusion</a:t>
            </a:r>
          </a:p>
          <a:p>
            <a:pPr>
              <a:defRPr/>
            </a:pPr>
            <a:r>
              <a:rPr lang="en-US" dirty="0" smtClean="0">
                <a:solidFill>
                  <a:srgbClr val="FFC000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chemeClr val="tx2"/>
                </a:solidFill>
                <a:sym typeface="Symbol" pitchFamily="18" charset="2"/>
              </a:rPr>
              <a:t>need </a:t>
            </a:r>
            <a:r>
              <a:rPr lang="en-US" dirty="0" err="1" smtClean="0">
                <a:solidFill>
                  <a:schemeClr val="tx2"/>
                </a:solidFill>
                <a:sym typeface="Symbol" pitchFamily="18" charset="2"/>
              </a:rPr>
              <a:t>muon</a:t>
            </a:r>
            <a:r>
              <a:rPr lang="en-US" dirty="0" smtClean="0">
                <a:solidFill>
                  <a:schemeClr val="tx2"/>
                </a:solidFill>
                <a:sym typeface="Symbol" pitchFamily="18" charset="2"/>
              </a:rPr>
              <a:t> beam intensities  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~ GHz for experimental Sensitivity O(10</a:t>
            </a:r>
            <a:r>
              <a:rPr lang="en-US" baseline="30000" dirty="0" smtClean="0">
                <a:solidFill>
                  <a:schemeClr val="bg1"/>
                </a:solidFill>
                <a:sym typeface="Symbol" pitchFamily="18" charset="2"/>
              </a:rPr>
              <a:t>-16</a:t>
            </a:r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)</a:t>
            </a:r>
          </a:p>
          <a:p>
            <a:pPr>
              <a:defRPr/>
            </a:pPr>
            <a:endParaRPr lang="en-US" dirty="0">
              <a:solidFill>
                <a:srgbClr val="C00000"/>
              </a:solidFill>
              <a:sym typeface="Symbol" pitchFamily="18" charset="2"/>
            </a:endParaRPr>
          </a:p>
          <a:p>
            <a:pPr>
              <a:defRPr/>
            </a:pPr>
            <a:r>
              <a:rPr lang="en-US" dirty="0">
                <a:sym typeface="Symbol" pitchFamily="18" charset="2"/>
              </a:rPr>
              <a:t>Since  World’s highest intensity </a:t>
            </a:r>
            <a:r>
              <a:rPr lang="en-US" dirty="0" err="1">
                <a:sym typeface="Symbol" pitchFamily="18" charset="2"/>
              </a:rPr>
              <a:t>muon</a:t>
            </a:r>
            <a:r>
              <a:rPr lang="en-US" dirty="0">
                <a:sym typeface="Symbol" pitchFamily="18" charset="2"/>
              </a:rPr>
              <a:t> beams at </a:t>
            </a:r>
            <a:r>
              <a:rPr lang="en-US" dirty="0" smtClean="0">
                <a:sym typeface="Symbol" pitchFamily="18" charset="2"/>
              </a:rPr>
              <a:t>PSI with currently O(10</a:t>
            </a:r>
            <a:r>
              <a:rPr lang="en-US" baseline="30000" dirty="0" smtClean="0">
                <a:sym typeface="Symbol" pitchFamily="18" charset="2"/>
              </a:rPr>
              <a:t>8</a:t>
            </a:r>
            <a:r>
              <a:rPr lang="en-US" dirty="0" smtClean="0">
                <a:sym typeface="Symbol" pitchFamily="18" charset="2"/>
              </a:rPr>
              <a:t>) Hz</a:t>
            </a:r>
            <a:endParaRPr lang="en-US" dirty="0">
              <a:sym typeface="Symbol" pitchFamily="18" charset="2"/>
            </a:endParaRPr>
          </a:p>
          <a:p>
            <a:pPr>
              <a:defRPr/>
            </a:pPr>
            <a:r>
              <a:rPr lang="en-US" dirty="0" smtClean="0">
                <a:sym typeface="Symbol" pitchFamily="18" charset="2"/>
              </a:rPr>
              <a:t> -  ONLY a staged approach possible for Mu3e (availability, MEG-upgrade &amp; time </a:t>
            </a:r>
          </a:p>
          <a:p>
            <a:pPr>
              <a:defRPr/>
            </a:pPr>
            <a:r>
              <a:rPr lang="en-US" dirty="0" smtClean="0">
                <a:sym typeface="Symbol" pitchFamily="18" charset="2"/>
              </a:rPr>
              <a:t>for new concepts)   </a:t>
            </a:r>
          </a:p>
          <a:p>
            <a:pPr>
              <a:defRPr/>
            </a:pPr>
            <a:endParaRPr lang="en-US" dirty="0" smtClean="0">
              <a:sym typeface="Symbol" pitchFamily="18" charset="2"/>
            </a:endParaRPr>
          </a:p>
          <a:p>
            <a:pPr>
              <a:defRPr/>
            </a:pPr>
            <a:r>
              <a:rPr lang="en-US" dirty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               Phase 1 Sensitivity O(10</a:t>
            </a:r>
            <a:r>
              <a:rPr lang="en-US" baseline="30000" dirty="0" smtClean="0">
                <a:sym typeface="Symbol" pitchFamily="18" charset="2"/>
              </a:rPr>
              <a:t>-15</a:t>
            </a:r>
            <a:r>
              <a:rPr lang="en-US" dirty="0" smtClean="0">
                <a:sym typeface="Symbol" pitchFamily="18" charset="2"/>
              </a:rPr>
              <a:t>)     with      R</a:t>
            </a:r>
            <a:r>
              <a:rPr lang="en-US" baseline="-25000" dirty="0" smtClean="0">
                <a:sym typeface="Symbol" pitchFamily="18" charset="2"/>
              </a:rPr>
              <a:t>µ</a:t>
            </a:r>
            <a:r>
              <a:rPr lang="en-US" dirty="0" smtClean="0">
                <a:sym typeface="Symbol" pitchFamily="18" charset="2"/>
              </a:rPr>
              <a:t>~ few 10</a:t>
            </a:r>
            <a:r>
              <a:rPr lang="en-US" baseline="30000" dirty="0" smtClean="0">
                <a:sym typeface="Symbol" pitchFamily="18" charset="2"/>
              </a:rPr>
              <a:t>8</a:t>
            </a:r>
            <a:r>
              <a:rPr lang="en-US" dirty="0" smtClean="0">
                <a:sym typeface="Symbol" pitchFamily="18" charset="2"/>
              </a:rPr>
              <a:t>Hz</a:t>
            </a:r>
          </a:p>
          <a:p>
            <a:pPr>
              <a:defRPr/>
            </a:pPr>
            <a:r>
              <a:rPr lang="en-US" dirty="0" smtClean="0">
                <a:sym typeface="Symbol" pitchFamily="18" charset="2"/>
              </a:rPr>
              <a:t>                Phase 2 Sensitivity O(10</a:t>
            </a:r>
            <a:r>
              <a:rPr lang="en-US" baseline="30000" dirty="0" smtClean="0">
                <a:sym typeface="Symbol" pitchFamily="18" charset="2"/>
              </a:rPr>
              <a:t>-16</a:t>
            </a:r>
            <a:r>
              <a:rPr lang="en-US" dirty="0" smtClean="0">
                <a:sym typeface="Symbol" pitchFamily="18" charset="2"/>
              </a:rPr>
              <a:t>)     with       R</a:t>
            </a:r>
            <a:r>
              <a:rPr lang="en-US" baseline="-25000" dirty="0" smtClean="0">
                <a:sym typeface="Symbol" pitchFamily="18" charset="2"/>
              </a:rPr>
              <a:t>µ</a:t>
            </a:r>
            <a:r>
              <a:rPr lang="en-US" dirty="0">
                <a:sym typeface="Symbol" pitchFamily="18" charset="2"/>
              </a:rPr>
              <a:t></a:t>
            </a:r>
            <a:r>
              <a:rPr lang="en-US" dirty="0" smtClean="0">
                <a:sym typeface="Symbol" pitchFamily="18" charset="2"/>
              </a:rPr>
              <a:t> 10</a:t>
            </a:r>
            <a:r>
              <a:rPr lang="en-US" baseline="30000" dirty="0" smtClean="0">
                <a:sym typeface="Symbol" pitchFamily="18" charset="2"/>
              </a:rPr>
              <a:t>9</a:t>
            </a:r>
            <a:r>
              <a:rPr lang="en-US" dirty="0" smtClean="0">
                <a:sym typeface="Symbol" pitchFamily="18" charset="2"/>
              </a:rPr>
              <a:t>Hz</a:t>
            </a:r>
            <a:endParaRPr lang="en-US" dirty="0">
              <a:sym typeface="Symbol" pitchFamily="18" charset="2"/>
            </a:endParaRPr>
          </a:p>
          <a:p>
            <a:pPr>
              <a:defRPr/>
            </a:pPr>
            <a:endParaRPr lang="en-US" dirty="0" smtClean="0">
              <a:sym typeface="Symbol" pitchFamily="18" charset="2"/>
            </a:endParaRPr>
          </a:p>
          <a:p>
            <a:pPr>
              <a:defRPr/>
            </a:pPr>
            <a:endParaRPr lang="en-US" sz="2400" u="sng" dirty="0">
              <a:sym typeface="Symbol" pitchFamily="18" charset="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7772400" cy="576064"/>
          </a:xfrm>
        </p:spPr>
        <p:txBody>
          <a:bodyPr/>
          <a:lstStyle/>
          <a:p>
            <a:r>
              <a:rPr lang="de-CH" dirty="0" smtClean="0"/>
              <a:t>What Beam-Intensity do we need? 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1043608" y="5373216"/>
            <a:ext cx="5976664" cy="720080"/>
          </a:xfrm>
          <a:prstGeom prst="roundRect">
            <a:avLst/>
          </a:prstGeom>
          <a:noFill/>
          <a:ln>
            <a:solidFill>
              <a:srgbClr val="92D050"/>
            </a:solidFill>
          </a:ln>
          <a:effectLst>
            <a:glow rad="101600">
              <a:srgbClr val="92D05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3347864" y="6381328"/>
            <a:ext cx="2664296" cy="365125"/>
          </a:xfrm>
        </p:spPr>
        <p:txBody>
          <a:bodyPr/>
          <a:lstStyle/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</p:spTree>
    <p:extLst>
      <p:ext uri="{BB962C8B-B14F-4D97-AF65-F5344CB8AC3E}">
        <p14:creationId xmlns="" xmlns:p14="http://schemas.microsoft.com/office/powerpoint/2010/main" val="320245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604448" cy="720081"/>
          </a:xfrm>
        </p:spPr>
        <p:txBody>
          <a:bodyPr/>
          <a:lstStyle/>
          <a:p>
            <a:r>
              <a:rPr lang="de-CH" dirty="0" smtClean="0"/>
              <a:t>Proton Intensity- What can we Expect?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3347864" y="6381328"/>
            <a:ext cx="2664296" cy="365125"/>
          </a:xfrm>
        </p:spPr>
        <p:txBody>
          <a:bodyPr/>
          <a:lstStyle/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3501008"/>
            <a:ext cx="8682441" cy="2308324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PSI proton  accelerator facility is expected to upgrade it’s intensity slowly</a:t>
            </a:r>
          </a:p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INJ. II RF-upgrade 2013 -2016:</a:t>
            </a:r>
          </a:p>
          <a:p>
            <a:endParaRPr lang="de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Currently 2011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    2.2 mA routine operation   (cooling-water problems &gt; 2.2mA routine)</a:t>
            </a:r>
          </a:p>
          <a:p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Tg E collimator limitations at 2.5 mA, voltage limitation 1 RF-cavity ring</a:t>
            </a:r>
          </a:p>
          <a:p>
            <a:r>
              <a:rPr lang="de-C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year 2012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   2.2mA routine operation likely with 2.4mA tests only</a:t>
            </a:r>
          </a:p>
          <a:p>
            <a:r>
              <a:rPr lang="de-C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Post 2012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  going from possible 2.3 mA – 3mA MAX.  </a:t>
            </a:r>
            <a:r>
              <a:rPr lang="de-CH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3mA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Prob. Not before 2016!</a:t>
            </a:r>
          </a:p>
          <a:p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4" descr="ringcy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09427"/>
            <a:ext cx="2393453" cy="158350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  <a:outerShdw dist="71842" dir="2700000" algn="ctr" rotWithShape="0">
              <a:srgbClr val="000000"/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175081"/>
            <a:ext cx="2673084" cy="200273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6522" y="959507"/>
            <a:ext cx="3283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Proton Beam Intensity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841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2267744" y="4653136"/>
            <a:ext cx="3714031" cy="50405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               </a:t>
            </a:r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5580112" y="2924944"/>
            <a:ext cx="1368152" cy="158417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188640"/>
            <a:ext cx="9036496" cy="720081"/>
          </a:xfrm>
        </p:spPr>
        <p:txBody>
          <a:bodyPr/>
          <a:lstStyle/>
          <a:p>
            <a:r>
              <a:rPr lang="en-GB" dirty="0" smtClean="0"/>
              <a:t>What Beam Lines for a Phase1 Experiment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058" r="28477"/>
          <a:stretch>
            <a:fillRect/>
          </a:stretch>
        </p:blipFill>
        <p:spPr bwMode="auto">
          <a:xfrm>
            <a:off x="251520" y="1196752"/>
            <a:ext cx="5256584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24128" y="1052736"/>
            <a:ext cx="32576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Here only Target E viable</a:t>
            </a:r>
          </a:p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&amp;</a:t>
            </a:r>
          </a:p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Highest intensity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-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beams</a:t>
            </a:r>
          </a:p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LEMS (90), E3(90), E5 (165)</a:t>
            </a:r>
          </a:p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[@2mA 4cm]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6084168" y="2204864"/>
            <a:ext cx="216024" cy="720080"/>
          </a:xfrm>
          <a:prstGeom prst="straightConnector1">
            <a:avLst/>
          </a:prstGeom>
          <a:ln w="38100"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676456" y="2299374"/>
            <a:ext cx="103820" cy="711696"/>
          </a:xfrm>
          <a:prstGeom prst="straightConnector1">
            <a:avLst/>
          </a:prstGeom>
          <a:ln w="38100"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590456" y="2996952"/>
            <a:ext cx="135780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4</a:t>
            </a:r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en-GB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</a:t>
            </a:r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</a:t>
            </a:r>
            <a:r>
              <a:rPr lang="en-GB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+</a:t>
            </a:r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/s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</a:t>
            </a:r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Viable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SR facility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Large phase 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space</a:t>
            </a:r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641178" y="3068960"/>
            <a:ext cx="1384097" cy="576064"/>
            <a:chOff x="7092280" y="3068960"/>
            <a:chExt cx="1384097" cy="576064"/>
          </a:xfrm>
        </p:grpSpPr>
        <p:sp>
          <p:nvSpPr>
            <p:cNvPr id="17" name="Rounded Rectangle 16"/>
            <p:cNvSpPr/>
            <p:nvPr/>
          </p:nvSpPr>
          <p:spPr>
            <a:xfrm>
              <a:off x="7164288" y="3068960"/>
              <a:ext cx="1296144" cy="576064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92280" y="3140968"/>
              <a:ext cx="13840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 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~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10</a:t>
              </a:r>
              <a:r>
                <a:rPr lang="en-GB" baseline="30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8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 </a:t>
              </a:r>
              <a:r>
                <a:rPr lang="en-GB" baseline="30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+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/s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15616" y="4725144"/>
            <a:ext cx="4858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             E5  only viable solution for Target E</a:t>
            </a:r>
          </a:p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                           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092280" y="3789034"/>
            <a:ext cx="1687995" cy="923330"/>
            <a:chOff x="7092280" y="3140968"/>
            <a:chExt cx="1786651" cy="415114"/>
          </a:xfrm>
        </p:grpSpPr>
        <p:sp>
          <p:nvSpPr>
            <p:cNvPr id="20" name="Rounded Rectangle 19"/>
            <p:cNvSpPr/>
            <p:nvPr/>
          </p:nvSpPr>
          <p:spPr>
            <a:xfrm>
              <a:off x="7191565" y="3140968"/>
              <a:ext cx="1493687" cy="380365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092280" y="3140968"/>
              <a:ext cx="1786651" cy="4151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 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~610</a:t>
              </a:r>
              <a:r>
                <a:rPr lang="en-GB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7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 </a:t>
              </a:r>
              <a:r>
                <a:rPr lang="en-GB" baseline="30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+</a:t>
              </a: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/s</a:t>
              </a:r>
            </a:p>
            <a:p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µSR High-field</a:t>
              </a:r>
            </a:p>
            <a:p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     facility</a:t>
              </a:r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>
            <a:off x="7158052" y="2174216"/>
            <a:ext cx="294268" cy="1470808"/>
          </a:xfrm>
          <a:prstGeom prst="straightConnector1">
            <a:avLst/>
          </a:prstGeom>
          <a:ln w="38100">
            <a:tailEnd type="arrow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2123728" y="2409502"/>
            <a:ext cx="504056" cy="40173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076328" y="2507883"/>
            <a:ext cx="504056" cy="40173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419872" y="2811239"/>
            <a:ext cx="504056" cy="40173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2283" y="5209907"/>
            <a:ext cx="27175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Main Questions that arise: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Availability of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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E5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MEG Plans </a:t>
            </a:r>
            <a:r>
              <a:rPr lang="de-CH" dirty="0" smtClean="0"/>
              <a:t>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Magnet plans Mu3e</a:t>
            </a:r>
            <a:endParaRPr lang="en-GB" dirty="0"/>
          </a:p>
        </p:txBody>
      </p:sp>
      <p:sp>
        <p:nvSpPr>
          <p:cNvPr id="27" name="Date Placeholder 3"/>
          <p:cNvSpPr txBox="1">
            <a:spLocks/>
          </p:cNvSpPr>
          <p:nvPr/>
        </p:nvSpPr>
        <p:spPr>
          <a:xfrm>
            <a:off x="3347864" y="6381328"/>
            <a:ext cx="2664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900" strike="noStrike" kern="1200" spc="6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  <p:sp>
        <p:nvSpPr>
          <p:cNvPr id="11" name="Right Arrow 10"/>
          <p:cNvSpPr/>
          <p:nvPr/>
        </p:nvSpPr>
        <p:spPr>
          <a:xfrm>
            <a:off x="3017528" y="5408170"/>
            <a:ext cx="978408" cy="484632"/>
          </a:xfrm>
          <a:prstGeom prst="rightArrow">
            <a:avLst/>
          </a:prstGeom>
          <a:solidFill>
            <a:srgbClr val="92D050"/>
          </a:solidFill>
          <a:effectLst>
            <a:glow rad="101600">
              <a:srgbClr val="92D05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203762" y="5226712"/>
            <a:ext cx="502464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MEG data-taking 2012 + upgrade plans started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µ-Lamb shift Exp. Beam wanted 2013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/>
              <a:t>MEG startup again prob. 2014? DT 2014-2015?</a:t>
            </a:r>
          </a:p>
          <a:p>
            <a:r>
              <a:rPr lang="de-CH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V. Problematic if Mu3e phase 1 2014-2016!!!</a:t>
            </a:r>
            <a:endParaRPr lang="en-GB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7772400" cy="432048"/>
          </a:xfrm>
        </p:spPr>
        <p:txBody>
          <a:bodyPr/>
          <a:lstStyle/>
          <a:p>
            <a:r>
              <a:rPr lang="en-GB" dirty="0" smtClean="0">
                <a:sym typeface="Symbol"/>
              </a:rPr>
              <a:t>E5 Possibilities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/>
        </p:nvSpPr>
        <p:spPr>
          <a:xfrm>
            <a:off x="3347864" y="6381328"/>
            <a:ext cx="2664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900" strike="noStrike" kern="1200" spc="6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  <p:grpSp>
        <p:nvGrpSpPr>
          <p:cNvPr id="8" name="Group 7"/>
          <p:cNvGrpSpPr/>
          <p:nvPr/>
        </p:nvGrpSpPr>
        <p:grpSpPr>
          <a:xfrm>
            <a:off x="683568" y="764704"/>
            <a:ext cx="7344815" cy="3096344"/>
            <a:chOff x="140695" y="692696"/>
            <a:chExt cx="5593843" cy="2018581"/>
          </a:xfrm>
        </p:grpSpPr>
        <p:pic>
          <p:nvPicPr>
            <p:cNvPr id="9" name="Picture 3" descr="L:\P-R PatriotMS\Physics Main G\Physics\Present Experiment\Muegamma\BeamLines\PiE5 beamline\TestBeam Layout\2007+\megpie5full-2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7168" b="23350"/>
            <a:stretch/>
          </p:blipFill>
          <p:spPr bwMode="auto">
            <a:xfrm>
              <a:off x="140695" y="692696"/>
              <a:ext cx="5593843" cy="2018581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95536" y="2083078"/>
              <a:ext cx="100059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E5-part</a:t>
              </a:r>
              <a:endParaRPr lang="en-GB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5004048" y="2312876"/>
            <a:ext cx="1296144" cy="7560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283968" y="980728"/>
            <a:ext cx="1535179" cy="7560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5705641" y="980728"/>
            <a:ext cx="1296144" cy="3780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3410799" y="1005809"/>
            <a:ext cx="2329397" cy="950178"/>
            <a:chOff x="3498696" y="4540919"/>
            <a:chExt cx="2329397" cy="950178"/>
          </a:xfrm>
        </p:grpSpPr>
        <p:grpSp>
          <p:nvGrpSpPr>
            <p:cNvPr id="25" name="Group 24"/>
            <p:cNvGrpSpPr/>
            <p:nvPr/>
          </p:nvGrpSpPr>
          <p:grpSpPr>
            <a:xfrm rot="17704843">
              <a:off x="4952868" y="4431851"/>
              <a:ext cx="582136" cy="1168315"/>
              <a:chOff x="4948458" y="2115409"/>
              <a:chExt cx="582136" cy="1168315"/>
            </a:xfrm>
          </p:grpSpPr>
          <p:sp>
            <p:nvSpPr>
              <p:cNvPr id="26" name="Isosceles Triangle 25"/>
              <p:cNvSpPr/>
              <p:nvPr/>
            </p:nvSpPr>
            <p:spPr>
              <a:xfrm rot="-3120000">
                <a:off x="4914675" y="2817893"/>
                <a:ext cx="499614" cy="432048"/>
              </a:xfrm>
              <a:prstGeom prst="triangle">
                <a:avLst>
                  <a:gd name="adj" fmla="val 52179"/>
                </a:avLst>
              </a:prstGeom>
              <a:solidFill>
                <a:srgbClr val="01019D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Isosceles Triangle 26"/>
              <p:cNvSpPr/>
              <p:nvPr/>
            </p:nvSpPr>
            <p:spPr>
              <a:xfrm rot="-6600000">
                <a:off x="5055193" y="2160758"/>
                <a:ext cx="497462" cy="406763"/>
              </a:xfrm>
              <a:prstGeom prst="triangle">
                <a:avLst>
                  <a:gd name="adj" fmla="val 52179"/>
                </a:avLst>
              </a:prstGeom>
              <a:solidFill>
                <a:srgbClr val="01019D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720000">
                <a:off x="5037892" y="2756267"/>
                <a:ext cx="440689" cy="144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720000">
                <a:off x="5089905" y="2554346"/>
                <a:ext cx="440689" cy="144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2" name="Picture 3" descr="L:\P-R PatriotMS\Physics Main G\Physics\Present Experiment\Muegamma\BeamLines\PiE5 beamline\TestBeam Layout\2007+\megpie5full-2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1588" t="38489" r="41147" b="40189"/>
            <a:stretch/>
          </p:blipFill>
          <p:spPr bwMode="auto">
            <a:xfrm rot="-1740000">
              <a:off x="3498696" y="4540919"/>
              <a:ext cx="1268084" cy="950178"/>
            </a:xfrm>
            <a:prstGeom prst="rect">
              <a:avLst/>
            </a:prstGeom>
            <a:noFill/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Rectangle 29"/>
          <p:cNvSpPr/>
          <p:nvPr/>
        </p:nvSpPr>
        <p:spPr>
          <a:xfrm>
            <a:off x="5819147" y="2312876"/>
            <a:ext cx="265021" cy="75608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4821606" y="1088421"/>
            <a:ext cx="774053" cy="1916217"/>
            <a:chOff x="4821606" y="1448461"/>
            <a:chExt cx="774053" cy="1916217"/>
          </a:xfrm>
        </p:grpSpPr>
        <p:grpSp>
          <p:nvGrpSpPr>
            <p:cNvPr id="21" name="Group 20"/>
            <p:cNvGrpSpPr/>
            <p:nvPr/>
          </p:nvGrpSpPr>
          <p:grpSpPr>
            <a:xfrm rot="1200000">
              <a:off x="5013523" y="2196363"/>
              <a:ext cx="582136" cy="1168315"/>
              <a:chOff x="4948458" y="2115409"/>
              <a:chExt cx="582136" cy="1168315"/>
            </a:xfrm>
          </p:grpSpPr>
          <p:sp>
            <p:nvSpPr>
              <p:cNvPr id="16" name="Isosceles Triangle 15"/>
              <p:cNvSpPr/>
              <p:nvPr/>
            </p:nvSpPr>
            <p:spPr>
              <a:xfrm rot="-3120000">
                <a:off x="4914675" y="2817893"/>
                <a:ext cx="499614" cy="432048"/>
              </a:xfrm>
              <a:prstGeom prst="triangle">
                <a:avLst>
                  <a:gd name="adj" fmla="val 52179"/>
                </a:avLst>
              </a:prstGeom>
              <a:solidFill>
                <a:srgbClr val="01019D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-6600000">
                <a:off x="5055193" y="2160758"/>
                <a:ext cx="497462" cy="406763"/>
              </a:xfrm>
              <a:prstGeom prst="triangle">
                <a:avLst>
                  <a:gd name="adj" fmla="val 52179"/>
                </a:avLst>
              </a:prstGeom>
              <a:solidFill>
                <a:srgbClr val="01019D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720000">
                <a:off x="5037892" y="2756267"/>
                <a:ext cx="440689" cy="144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720000">
                <a:off x="5089905" y="2554346"/>
                <a:ext cx="440689" cy="144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Rectangle 21"/>
            <p:cNvSpPr/>
            <p:nvPr/>
          </p:nvSpPr>
          <p:spPr>
            <a:xfrm rot="3332486">
              <a:off x="5307003" y="2251705"/>
              <a:ext cx="184078" cy="11916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 rot="3498667">
              <a:off x="4660230" y="1609837"/>
              <a:ext cx="889816" cy="56706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Mu3e</a:t>
              </a:r>
              <a:endPara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3779912" y="2060848"/>
            <a:ext cx="1251751" cy="10533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5286986" y="1772816"/>
            <a:ext cx="509150" cy="918102"/>
            <a:chOff x="5286986" y="2132856"/>
            <a:chExt cx="509150" cy="918102"/>
          </a:xfrm>
        </p:grpSpPr>
        <p:sp>
          <p:nvSpPr>
            <p:cNvPr id="35" name="Rectangle 34"/>
            <p:cNvSpPr/>
            <p:nvPr/>
          </p:nvSpPr>
          <p:spPr>
            <a:xfrm>
              <a:off x="5466770" y="2132856"/>
              <a:ext cx="109281" cy="169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286986" y="2302349"/>
              <a:ext cx="509150" cy="7486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smtClean="0"/>
                <a:t>Mu3e</a:t>
              </a:r>
              <a:endParaRPr lang="en-GB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95536" y="4365104"/>
            <a:ext cx="8339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de-CH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’Z-branch’’ </a:t>
            </a:r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standard MEG with double dipole + </a:t>
            </a:r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least  double quad-doublet version</a:t>
            </a:r>
          </a:p>
          <a:p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last doublet/triplett not shown</a:t>
            </a:r>
            <a:endParaRPr lang="de-CH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5576" y="5301208"/>
            <a:ext cx="6002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de-CH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’U-branch’’ </a:t>
            </a:r>
            <a:r>
              <a:rPr lang="de-CH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double dipole + </a:t>
            </a:r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quad-doublet </a:t>
            </a:r>
            <a:r>
              <a:rPr lang="de-CH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(less DOF</a:t>
            </a:r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last doublet/triplett not shown</a:t>
            </a:r>
            <a:endParaRPr lang="en-GB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81320" y="3946936"/>
            <a:ext cx="5942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b="1" dirty="0" smtClean="0"/>
              <a:t>Mu3e purely schematic example – not optical solution</a:t>
            </a:r>
            <a:endParaRPr lang="en-GB" sz="2000" b="1" dirty="0"/>
          </a:p>
        </p:txBody>
      </p:sp>
    </p:spTree>
    <p:extLst>
      <p:ext uri="{BB962C8B-B14F-4D97-AF65-F5344CB8AC3E}">
        <p14:creationId xmlns="" xmlns:p14="http://schemas.microsoft.com/office/powerpoint/2010/main" val="398220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3" grpId="2" animBg="1"/>
      <p:bldP spid="38" grpId="0"/>
      <p:bldP spid="38" grpId="1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9552" y="0"/>
            <a:ext cx="7772400" cy="576064"/>
          </a:xfrm>
        </p:spPr>
        <p:txBody>
          <a:bodyPr/>
          <a:lstStyle/>
          <a:p>
            <a:r>
              <a:rPr lang="de-CH" dirty="0" smtClean="0"/>
              <a:t>Phase I</a:t>
            </a:r>
            <a:endParaRPr lang="en-GB" dirty="0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3347864" y="6381328"/>
            <a:ext cx="2664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900" strike="noStrike" kern="1200" spc="6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  <p:sp>
        <p:nvSpPr>
          <p:cNvPr id="7" name="TextBox 6"/>
          <p:cNvSpPr txBox="1"/>
          <p:nvPr/>
        </p:nvSpPr>
        <p:spPr>
          <a:xfrm>
            <a:off x="392263" y="548680"/>
            <a:ext cx="573778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can one realistically expect?</a:t>
            </a:r>
            <a:endParaRPr lang="de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Ans.) </a:t>
            </a:r>
          </a:p>
          <a:p>
            <a:endParaRPr lang="de-CH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 beam current max 2.3 mA? (guess)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PiE5 as previously shown ~ 1.4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de-CH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Hz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6cm Target E  previous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 1.8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10</a:t>
            </a:r>
            <a:r>
              <a:rPr lang="de-CH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</a:t>
            </a:r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Re-design Tg E + previous ~ </a:t>
            </a:r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3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</a:t>
            </a:r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10</a:t>
            </a:r>
            <a:r>
              <a:rPr lang="de-CH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8</a:t>
            </a:r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Hz at 2.3 mA  </a:t>
            </a:r>
          </a:p>
          <a:p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                             MAX Possible for this scenario</a:t>
            </a:r>
          </a:p>
          <a:p>
            <a:pPr marL="285750" indent="-285750">
              <a:buFont typeface="Arial" pitchFamily="34" charset="0"/>
              <a:buChar char="•"/>
            </a:pPr>
            <a:endParaRPr lang="de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Target E re-design needs engineering work + development</a:t>
            </a:r>
          </a:p>
          <a:p>
            <a:pPr marL="285750" indent="-285750">
              <a:buFontTx/>
              <a:buChar char="-"/>
            </a:pPr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Have idea of ‘’Radial Grooved  Wheel Target’’</a:t>
            </a:r>
            <a:endParaRPr lang="de-CH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 marL="285750" indent="-285750">
              <a:buFontTx/>
              <a:buChar char="-"/>
            </a:pPr>
            <a:r>
              <a:rPr lang="de-CH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Should give O(50%) increase in muon flux </a:t>
            </a:r>
            <a:endParaRPr lang="de-CH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 marL="285750" indent="-285750">
              <a:buFont typeface="Arial" pitchFamily="34" charset="0"/>
              <a:buChar char="•"/>
            </a:pPr>
            <a:endParaRPr lang="de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Projects F\GHz-MuBeams\Targetry\radial grooved-targ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68760"/>
            <a:ext cx="2649662" cy="29089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7544" y="4354346"/>
            <a:ext cx="3562065" cy="1477328"/>
          </a:xfrm>
          <a:prstGeom prst="rect">
            <a:avLst/>
          </a:prstGeom>
          <a:solidFill>
            <a:schemeClr val="tx2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Conclusion for Phase I:</a:t>
            </a:r>
          </a:p>
          <a:p>
            <a:endParaRPr lang="de-CH" dirty="0">
              <a:solidFill>
                <a:schemeClr val="bg1"/>
              </a:solidFill>
            </a:endParaRPr>
          </a:p>
          <a:p>
            <a:r>
              <a:rPr lang="de-CH" dirty="0" smtClean="0">
                <a:solidFill>
                  <a:schemeClr val="bg1"/>
                </a:solidFill>
              </a:rPr>
              <a:t>Can expect muon intensity between</a:t>
            </a:r>
          </a:p>
          <a:p>
            <a:r>
              <a:rPr lang="de-CH" b="1" dirty="0">
                <a:solidFill>
                  <a:schemeClr val="bg1"/>
                </a:solidFill>
              </a:rPr>
              <a:t> </a:t>
            </a:r>
            <a:r>
              <a:rPr lang="de-CH" b="1" dirty="0" smtClean="0">
                <a:solidFill>
                  <a:schemeClr val="bg1"/>
                </a:solidFill>
              </a:rPr>
              <a:t>   (1.4 – 3)</a:t>
            </a:r>
            <a:r>
              <a:rPr lang="de-CH" b="1" dirty="0" smtClean="0">
                <a:solidFill>
                  <a:schemeClr val="bg1"/>
                </a:solidFill>
                <a:sym typeface="Symbol"/>
              </a:rPr>
              <a:t>10</a:t>
            </a:r>
            <a:r>
              <a:rPr lang="de-CH" b="1" baseline="30000" dirty="0" smtClean="0">
                <a:solidFill>
                  <a:schemeClr val="bg1"/>
                </a:solidFill>
                <a:sym typeface="Symbol"/>
              </a:rPr>
              <a:t>8 </a:t>
            </a:r>
            <a:r>
              <a:rPr lang="de-CH" b="1" dirty="0" smtClean="0">
                <a:solidFill>
                  <a:schemeClr val="bg1"/>
                </a:solidFill>
                <a:sym typeface="Symbol"/>
              </a:rPr>
              <a:t>Hz for I</a:t>
            </a:r>
            <a:r>
              <a:rPr lang="de-CH" b="1" baseline="-25000" dirty="0" smtClean="0">
                <a:solidFill>
                  <a:schemeClr val="bg1"/>
                </a:solidFill>
                <a:sym typeface="Symbol"/>
              </a:rPr>
              <a:t>P</a:t>
            </a:r>
            <a:r>
              <a:rPr lang="de-CH" b="1" dirty="0" smtClean="0">
                <a:solidFill>
                  <a:schemeClr val="bg1"/>
                </a:solidFill>
                <a:sym typeface="Symbol"/>
              </a:rPr>
              <a:t>= 2.3mA</a:t>
            </a:r>
          </a:p>
          <a:p>
            <a:r>
              <a:rPr lang="de-CH" sz="1600" dirty="0">
                <a:solidFill>
                  <a:schemeClr val="bg1"/>
                </a:solidFill>
              </a:rPr>
              <a:t> </a:t>
            </a:r>
            <a:r>
              <a:rPr lang="de-CH" sz="1600" dirty="0" smtClean="0">
                <a:solidFill>
                  <a:schemeClr val="bg1"/>
                </a:solidFill>
              </a:rPr>
              <a:t>  or    (1.8 </a:t>
            </a:r>
            <a:r>
              <a:rPr lang="de-CH" sz="1600" dirty="0">
                <a:solidFill>
                  <a:schemeClr val="bg1"/>
                </a:solidFill>
              </a:rPr>
              <a:t>– </a:t>
            </a:r>
            <a:r>
              <a:rPr lang="de-CH" sz="1600" dirty="0" smtClean="0">
                <a:solidFill>
                  <a:schemeClr val="bg1"/>
                </a:solidFill>
              </a:rPr>
              <a:t>4)</a:t>
            </a:r>
            <a:r>
              <a:rPr lang="de-CH" sz="1600" dirty="0">
                <a:solidFill>
                  <a:schemeClr val="bg1"/>
                </a:solidFill>
                <a:sym typeface="Symbol"/>
              </a:rPr>
              <a:t>10</a:t>
            </a:r>
            <a:r>
              <a:rPr lang="de-CH" sz="1600" baseline="30000" dirty="0">
                <a:solidFill>
                  <a:schemeClr val="bg1"/>
                </a:solidFill>
                <a:sym typeface="Symbol"/>
              </a:rPr>
              <a:t>8 </a:t>
            </a:r>
            <a:r>
              <a:rPr lang="de-CH" sz="1600" dirty="0">
                <a:solidFill>
                  <a:schemeClr val="bg1"/>
                </a:solidFill>
                <a:sym typeface="Symbol"/>
              </a:rPr>
              <a:t>Hz for I</a:t>
            </a:r>
            <a:r>
              <a:rPr lang="de-CH" sz="1600" baseline="-25000" dirty="0">
                <a:solidFill>
                  <a:schemeClr val="bg1"/>
                </a:solidFill>
                <a:sym typeface="Symbol"/>
              </a:rPr>
              <a:t>P</a:t>
            </a:r>
            <a:r>
              <a:rPr lang="de-CH" sz="1600" dirty="0">
                <a:solidFill>
                  <a:schemeClr val="bg1"/>
                </a:solidFill>
                <a:sym typeface="Symbol"/>
              </a:rPr>
              <a:t>= </a:t>
            </a:r>
            <a:r>
              <a:rPr lang="de-CH" sz="1600" dirty="0" smtClean="0">
                <a:solidFill>
                  <a:schemeClr val="bg1"/>
                </a:solidFill>
                <a:sym typeface="Symbol"/>
              </a:rPr>
              <a:t>3mA</a:t>
            </a:r>
            <a:endParaRPr lang="de-CH" sz="1600" dirty="0">
              <a:solidFill>
                <a:schemeClr val="bg1"/>
              </a:solidFill>
              <a:sym typeface="Symbo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984" y="4334332"/>
            <a:ext cx="432695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possibilities:</a:t>
            </a:r>
          </a:p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Solenoidal extraction instead of quads</a:t>
            </a:r>
          </a:p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entrance to PiE5 – win max 30% (guess)</a:t>
            </a:r>
          </a:p>
          <a:p>
            <a:endParaRPr lang="de-C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E region change – solenoid extraction</a:t>
            </a:r>
          </a:p>
          <a:p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huge effort not feasible for Phase I?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931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23528" y="620688"/>
            <a:ext cx="8254696" cy="79208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87874" y="44624"/>
            <a:ext cx="6972055" cy="576064"/>
          </a:xfrm>
        </p:spPr>
        <p:txBody>
          <a:bodyPr/>
          <a:lstStyle/>
          <a:p>
            <a:r>
              <a:rPr lang="de-CH" dirty="0" smtClean="0"/>
              <a:t>Possible Phase II Solution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692696"/>
            <a:ext cx="8254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 solution:         go away from Target E &amp; use SINQ Target (Spallation neutron source)</a:t>
            </a:r>
          </a:p>
          <a:p>
            <a:r>
              <a:rPr lang="de-C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as a surface muon production target!   - </a:t>
            </a:r>
            <a:r>
              <a:rPr lang="de-CH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definite advantages </a:t>
            </a:r>
            <a:endParaRPr lang="en-GB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4290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263827" y="1605310"/>
            <a:ext cx="4410075" cy="2376488"/>
            <a:chOff x="179388" y="1867724"/>
            <a:chExt cx="4410075" cy="2376488"/>
          </a:xfrm>
        </p:grpSpPr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388" y="1867724"/>
              <a:ext cx="4410075" cy="2376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921684" y="2018506"/>
              <a:ext cx="1449387" cy="36988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dirty="0">
                  <a:solidFill>
                    <a:srgbClr val="FF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SINQ Target</a:t>
              </a:r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 flipH="1">
            <a:off x="4067944" y="2745036"/>
            <a:ext cx="720080" cy="0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33187" y="2375704"/>
            <a:ext cx="909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Protons</a:t>
            </a:r>
            <a:endParaRPr lang="en-GB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51520" y="4031667"/>
            <a:ext cx="3864637" cy="2244387"/>
            <a:chOff x="4716463" y="908050"/>
            <a:chExt cx="4252912" cy="3079750"/>
          </a:xfrm>
        </p:grpSpPr>
        <p:pic>
          <p:nvPicPr>
            <p:cNvPr id="18" name="Picture 2" descr="D:\Projects F\GHz-MuBeams\Targetry\sinq-injection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6463" y="908050"/>
              <a:ext cx="4171950" cy="307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6443663" y="1484313"/>
              <a:ext cx="749300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b="1" dirty="0">
                  <a:solidFill>
                    <a:srgbClr val="FF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SINQ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8100219" y="2277269"/>
              <a:ext cx="504825" cy="71437"/>
            </a:xfrm>
            <a:prstGeom prst="straightConnector1">
              <a:avLst/>
            </a:prstGeom>
            <a:ln w="38100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16200000" flipH="1">
              <a:off x="8171656" y="2709070"/>
              <a:ext cx="720725" cy="144462"/>
            </a:xfrm>
            <a:prstGeom prst="straightConnector1">
              <a:avLst/>
            </a:prstGeom>
            <a:ln w="3810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235825" y="2133600"/>
              <a:ext cx="1044575" cy="3683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b="1" dirty="0">
                  <a:solidFill>
                    <a:srgbClr val="FF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protons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027988" y="3132138"/>
              <a:ext cx="941387" cy="3683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b="1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muons</a:t>
              </a:r>
              <a:endParaRPr lang="en-GB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6" name="Oval 25"/>
          <p:cNvSpPr/>
          <p:nvPr/>
        </p:nvSpPr>
        <p:spPr>
          <a:xfrm>
            <a:off x="3169956" y="4076673"/>
            <a:ext cx="864151" cy="7453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dirty="0" smtClean="0"/>
              <a:t>SINQ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4256321" y="4365104"/>
            <a:ext cx="4572000" cy="1938992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r>
              <a:rPr lang="de-C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First simulations confirm initial calculations</a:t>
            </a:r>
          </a:p>
          <a:p>
            <a:r>
              <a:rPr lang="de-C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     Conservative Estimate</a:t>
            </a:r>
          </a:p>
          <a:p>
            <a:r>
              <a:rPr lang="de-C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SINQ  </a:t>
            </a:r>
            <a:r>
              <a:rPr lang="de-C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expected max. Surface Muon Rate</a:t>
            </a:r>
          </a:p>
          <a:p>
            <a:r>
              <a:rPr lang="de-C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N </a:t>
            </a:r>
            <a:r>
              <a:rPr lang="de-CH" b="1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(suface muons)</a:t>
            </a:r>
            <a:r>
              <a:rPr lang="de-C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~ (</a:t>
            </a:r>
            <a:r>
              <a:rPr lang="de-C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7 ± 3</a:t>
            </a:r>
            <a:r>
              <a:rPr lang="de-C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) 10</a:t>
            </a:r>
            <a:r>
              <a:rPr lang="de-CH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10 </a:t>
            </a:r>
            <a:r>
              <a:rPr lang="de-C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</a:t>
            </a:r>
            <a:r>
              <a:rPr lang="de-CH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-1 </a:t>
            </a:r>
            <a:r>
              <a:rPr lang="de-C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at 3 mA on Tg E</a:t>
            </a:r>
            <a:r>
              <a:rPr lang="de-C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.</a:t>
            </a:r>
          </a:p>
          <a:p>
            <a:endParaRPr lang="de-CH" b="1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r>
              <a:rPr lang="de-C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         NOT before </a:t>
            </a:r>
            <a:r>
              <a:rPr lang="de-C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2016/2017</a:t>
            </a:r>
          </a:p>
          <a:p>
            <a:endParaRPr lang="de-CH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</p:txBody>
      </p:sp>
      <p:sp>
        <p:nvSpPr>
          <p:cNvPr id="27" name="Date Placeholder 3"/>
          <p:cNvSpPr txBox="1">
            <a:spLocks/>
          </p:cNvSpPr>
          <p:nvPr/>
        </p:nvSpPr>
        <p:spPr>
          <a:xfrm>
            <a:off x="3347864" y="6381328"/>
            <a:ext cx="2664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900" strike="noStrike" kern="1200" spc="6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  <p:sp>
        <p:nvSpPr>
          <p:cNvPr id="9" name="Rounded Rectangle 8"/>
          <p:cNvSpPr/>
          <p:nvPr/>
        </p:nvSpPr>
        <p:spPr>
          <a:xfrm>
            <a:off x="4333187" y="5229200"/>
            <a:ext cx="4415277" cy="465972"/>
          </a:xfrm>
          <a:prstGeom prst="roundRect">
            <a:avLst/>
          </a:prstGeom>
          <a:noFill/>
          <a:ln>
            <a:solidFill>
              <a:srgbClr val="01019D"/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8541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1E324-E1A6-49CC-A1A9-7A9A541C97A0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7772400" cy="648072"/>
          </a:xfrm>
        </p:spPr>
        <p:txBody>
          <a:bodyPr/>
          <a:lstStyle/>
          <a:p>
            <a:r>
              <a:rPr lang="de-CH" dirty="0" smtClean="0"/>
              <a:t>Implications </a:t>
            </a:r>
            <a:r>
              <a:rPr lang="de-CH" dirty="0" smtClean="0"/>
              <a:t>for Mu3e LOI</a:t>
            </a:r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2936641167"/>
              </p:ext>
            </p:extLst>
          </p:nvPr>
        </p:nvGraphicFramePr>
        <p:xfrm>
          <a:off x="1043608" y="1124744"/>
          <a:ext cx="662473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3"/>
          <p:cNvSpPr txBox="1">
            <a:spLocks/>
          </p:cNvSpPr>
          <p:nvPr/>
        </p:nvSpPr>
        <p:spPr>
          <a:xfrm>
            <a:off x="3347864" y="6381328"/>
            <a:ext cx="2664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900" strike="noStrike" kern="1200" spc="6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Mu3e Meeting Heidelberg December 2011</a:t>
            </a:r>
            <a:endParaRPr lang="de-CH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5517232"/>
            <a:ext cx="6374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Phase I Must find solution for Mu3e Beam Line in front-area PiE5</a:t>
            </a:r>
            <a:endParaRPr lang="en-GB" b="1" dirty="0"/>
          </a:p>
        </p:txBody>
      </p:sp>
    </p:spTree>
    <p:extLst>
      <p:ext uri="{BB962C8B-B14F-4D97-AF65-F5344CB8AC3E}">
        <p14:creationId xmlns="" xmlns:p14="http://schemas.microsoft.com/office/powerpoint/2010/main" val="79801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1428</TotalTime>
  <Words>948</Words>
  <Application>Microsoft Office PowerPoint</Application>
  <PresentationFormat>On-screen Show (4:3)</PresentationFormat>
  <Paragraphs>174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Horizon</vt:lpstr>
      <vt:lpstr>Slide 1</vt:lpstr>
      <vt:lpstr>Where We Stand &amp; What is Realistic Concerning a Mu3e Beam Line at PSI</vt:lpstr>
      <vt:lpstr>What Beam-Intensity do we need? </vt:lpstr>
      <vt:lpstr>Proton Intensity- What can we Expect?</vt:lpstr>
      <vt:lpstr>What Beam Lines for a Phase1 Experiment </vt:lpstr>
      <vt:lpstr>E5 Possibilities</vt:lpstr>
      <vt:lpstr>Phase I</vt:lpstr>
      <vt:lpstr>Possible Phase II Solution </vt:lpstr>
      <vt:lpstr>Implications for Mu3e LOI</vt:lpstr>
      <vt:lpstr>Manpower Beam Development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PRK</dc:creator>
  <cp:lastModifiedBy>Kettle</cp:lastModifiedBy>
  <cp:revision>489</cp:revision>
  <dcterms:created xsi:type="dcterms:W3CDTF">2011-10-12T17:37:57Z</dcterms:created>
  <dcterms:modified xsi:type="dcterms:W3CDTF">2011-12-12T13:47:51Z</dcterms:modified>
</cp:coreProperties>
</file>