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8" r:id="rId4"/>
    <p:sldId id="259" r:id="rId5"/>
    <p:sldId id="260" r:id="rId6"/>
    <p:sldId id="261" r:id="rId7"/>
    <p:sldId id="263" r:id="rId8"/>
    <p:sldId id="262" r:id="rId9"/>
    <p:sldId id="277" r:id="rId10"/>
    <p:sldId id="278" r:id="rId11"/>
    <p:sldId id="264" r:id="rId12"/>
    <p:sldId id="265" r:id="rId13"/>
    <p:sldId id="266" r:id="rId14"/>
    <p:sldId id="267" r:id="rId15"/>
    <p:sldId id="285" r:id="rId16"/>
    <p:sldId id="268" r:id="rId17"/>
    <p:sldId id="269" r:id="rId18"/>
    <p:sldId id="270" r:id="rId19"/>
    <p:sldId id="271" r:id="rId20"/>
    <p:sldId id="272" r:id="rId21"/>
    <p:sldId id="274" r:id="rId22"/>
    <p:sldId id="275" r:id="rId23"/>
    <p:sldId id="273" r:id="rId24"/>
    <p:sldId id="276" r:id="rId25"/>
    <p:sldId id="279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97" autoAdjust="0"/>
  </p:normalViewPr>
  <p:slideViewPr>
    <p:cSldViewPr>
      <p:cViewPr varScale="1">
        <p:scale>
          <a:sx n="103" d="100"/>
          <a:sy n="103" d="100"/>
        </p:scale>
        <p:origin x="-1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A9F042-C976-4AD8-BC8D-32802D0A0F91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944632E-DD84-4416-898B-32C31636516E}">
      <dgm:prSet phldrT="[Text]"/>
      <dgm:spPr/>
      <dgm:t>
        <a:bodyPr/>
        <a:lstStyle/>
        <a:p>
          <a:r>
            <a:rPr lang="en-GB" dirty="0" smtClean="0"/>
            <a:t>CST</a:t>
          </a:r>
          <a:endParaRPr lang="en-GB" dirty="0"/>
        </a:p>
      </dgm:t>
    </dgm:pt>
    <dgm:pt modelId="{ECCAEA20-DB5A-47BD-ADA4-F35CAB3DBFB7}" type="parTrans" cxnId="{1476A7C6-B741-4DC1-8EA0-FF5FD38C3D9A}">
      <dgm:prSet/>
      <dgm:spPr/>
      <dgm:t>
        <a:bodyPr/>
        <a:lstStyle/>
        <a:p>
          <a:endParaRPr lang="en-GB"/>
        </a:p>
      </dgm:t>
    </dgm:pt>
    <dgm:pt modelId="{2AD4F08B-686B-47E6-BCA2-D8FA77E7632B}" type="sibTrans" cxnId="{1476A7C6-B741-4DC1-8EA0-FF5FD38C3D9A}">
      <dgm:prSet/>
      <dgm:spPr/>
      <dgm:t>
        <a:bodyPr/>
        <a:lstStyle/>
        <a:p>
          <a:endParaRPr lang="en-GB"/>
        </a:p>
      </dgm:t>
    </dgm:pt>
    <dgm:pt modelId="{7D4DABD6-B99E-471D-8908-39ACFF5D0184}">
      <dgm:prSet phldrT="[Text]"/>
      <dgm:spPr/>
      <dgm:t>
        <a:bodyPr/>
        <a:lstStyle/>
        <a:p>
          <a:r>
            <a:rPr lang="en-GB" dirty="0" smtClean="0"/>
            <a:t>HFSS</a:t>
          </a:r>
          <a:endParaRPr lang="en-GB" dirty="0"/>
        </a:p>
      </dgm:t>
    </dgm:pt>
    <dgm:pt modelId="{E2BF39F2-0FBA-4844-ABBD-D414D14A0A21}" type="parTrans" cxnId="{BF8B0170-BF1E-44AF-9214-B022BCAB2A10}">
      <dgm:prSet/>
      <dgm:spPr/>
      <dgm:t>
        <a:bodyPr/>
        <a:lstStyle/>
        <a:p>
          <a:endParaRPr lang="en-GB"/>
        </a:p>
      </dgm:t>
    </dgm:pt>
    <dgm:pt modelId="{4BBAE61D-A07F-44EB-874F-D233DEF0FE84}" type="sibTrans" cxnId="{BF8B0170-BF1E-44AF-9214-B022BCAB2A10}">
      <dgm:prSet/>
      <dgm:spPr/>
      <dgm:t>
        <a:bodyPr/>
        <a:lstStyle/>
        <a:p>
          <a:endParaRPr lang="en-GB"/>
        </a:p>
      </dgm:t>
    </dgm:pt>
    <dgm:pt modelId="{9F883222-E876-4AD8-9264-0AFA7714305C}">
      <dgm:prSet phldrT="[Text]"/>
      <dgm:spPr/>
      <dgm:t>
        <a:bodyPr/>
        <a:lstStyle/>
        <a:p>
          <a:r>
            <a:rPr lang="en-GB" dirty="0" smtClean="0"/>
            <a:t>COMSOL</a:t>
          </a:r>
          <a:endParaRPr lang="en-GB" dirty="0"/>
        </a:p>
      </dgm:t>
    </dgm:pt>
    <dgm:pt modelId="{8B2DC5D2-07EA-490B-B4F5-5347829B5B7F}" type="parTrans" cxnId="{C5B308E2-23AE-4B9F-9449-CD60A76E6BEB}">
      <dgm:prSet/>
      <dgm:spPr/>
      <dgm:t>
        <a:bodyPr/>
        <a:lstStyle/>
        <a:p>
          <a:endParaRPr lang="en-GB"/>
        </a:p>
      </dgm:t>
    </dgm:pt>
    <dgm:pt modelId="{9DB91F84-3D3C-4532-ADB9-105B372BACFA}" type="sibTrans" cxnId="{C5B308E2-23AE-4B9F-9449-CD60A76E6BEB}">
      <dgm:prSet/>
      <dgm:spPr/>
      <dgm:t>
        <a:bodyPr/>
        <a:lstStyle/>
        <a:p>
          <a:endParaRPr lang="en-GB"/>
        </a:p>
      </dgm:t>
    </dgm:pt>
    <dgm:pt modelId="{DC0C3913-D81C-4ADA-885C-D57E530C3B98}">
      <dgm:prSet phldrT="[Text]"/>
      <dgm:spPr/>
      <dgm:t>
        <a:bodyPr/>
        <a:lstStyle/>
        <a:p>
          <a:r>
            <a:rPr lang="en-GB" dirty="0" smtClean="0"/>
            <a:t>ACE3P</a:t>
          </a:r>
          <a:endParaRPr lang="en-GB" dirty="0"/>
        </a:p>
      </dgm:t>
    </dgm:pt>
    <dgm:pt modelId="{2E2D622B-AF16-4862-8EE4-062EE3DF5AC8}" type="parTrans" cxnId="{AE97C3EB-5CB9-454D-8698-2B50DAD07E37}">
      <dgm:prSet/>
      <dgm:spPr/>
      <dgm:t>
        <a:bodyPr/>
        <a:lstStyle/>
        <a:p>
          <a:endParaRPr lang="en-GB"/>
        </a:p>
      </dgm:t>
    </dgm:pt>
    <dgm:pt modelId="{DB9DF19C-A431-4A73-8923-38F364C3EFEA}" type="sibTrans" cxnId="{AE97C3EB-5CB9-454D-8698-2B50DAD07E37}">
      <dgm:prSet/>
      <dgm:spPr/>
      <dgm:t>
        <a:bodyPr/>
        <a:lstStyle/>
        <a:p>
          <a:endParaRPr lang="en-GB"/>
        </a:p>
      </dgm:t>
    </dgm:pt>
    <dgm:pt modelId="{F92F81BD-1FA8-44C5-A736-D59A4D74C4D6}">
      <dgm:prSet phldrT="[Text]"/>
      <dgm:spPr/>
      <dgm:t>
        <a:bodyPr/>
        <a:lstStyle/>
        <a:p>
          <a:r>
            <a:rPr lang="en-GB" dirty="0" err="1" smtClean="0"/>
            <a:t>GdfidL</a:t>
          </a:r>
          <a:endParaRPr lang="en-GB" dirty="0"/>
        </a:p>
      </dgm:t>
    </dgm:pt>
    <dgm:pt modelId="{0C38CF48-52B5-4D14-A9CA-99FAFD11F765}" type="parTrans" cxnId="{EF7170FC-D546-42A4-BF7B-4D64F50022C6}">
      <dgm:prSet/>
      <dgm:spPr/>
      <dgm:t>
        <a:bodyPr/>
        <a:lstStyle/>
        <a:p>
          <a:endParaRPr lang="en-GB"/>
        </a:p>
      </dgm:t>
    </dgm:pt>
    <dgm:pt modelId="{0709138A-F54A-4274-B7F3-680924EE8314}" type="sibTrans" cxnId="{EF7170FC-D546-42A4-BF7B-4D64F50022C6}">
      <dgm:prSet/>
      <dgm:spPr/>
      <dgm:t>
        <a:bodyPr/>
        <a:lstStyle/>
        <a:p>
          <a:endParaRPr lang="en-GB"/>
        </a:p>
      </dgm:t>
    </dgm:pt>
    <dgm:pt modelId="{61EABEFF-5E52-453D-A30B-C585CB5B1C41}" type="pres">
      <dgm:prSet presAssocID="{14A9F042-C976-4AD8-BC8D-32802D0A0F91}" presName="cycle" presStyleCnt="0">
        <dgm:presLayoutVars>
          <dgm:dir/>
          <dgm:resizeHandles val="exact"/>
        </dgm:presLayoutVars>
      </dgm:prSet>
      <dgm:spPr/>
    </dgm:pt>
    <dgm:pt modelId="{388D606D-2689-488F-BC35-A5DDC14E8DA0}" type="pres">
      <dgm:prSet presAssocID="{3944632E-DD84-4416-898B-32C31636516E}" presName="node" presStyleLbl="node1" presStyleIdx="0" presStyleCnt="5">
        <dgm:presLayoutVars>
          <dgm:bulletEnabled val="1"/>
        </dgm:presLayoutVars>
      </dgm:prSet>
      <dgm:spPr/>
    </dgm:pt>
    <dgm:pt modelId="{EE89DC94-6D3A-4E63-87D9-C226941EED66}" type="pres">
      <dgm:prSet presAssocID="{3944632E-DD84-4416-898B-32C31636516E}" presName="spNode" presStyleCnt="0"/>
      <dgm:spPr/>
    </dgm:pt>
    <dgm:pt modelId="{1DB7323E-25FC-42E2-BA9E-3B086E0A40A3}" type="pres">
      <dgm:prSet presAssocID="{2AD4F08B-686B-47E6-BCA2-D8FA77E7632B}" presName="sibTrans" presStyleLbl="sibTrans1D1" presStyleIdx="0" presStyleCnt="5"/>
      <dgm:spPr/>
    </dgm:pt>
    <dgm:pt modelId="{D547A0C8-DF4C-4F13-857A-4BE71280D29B}" type="pres">
      <dgm:prSet presAssocID="{7D4DABD6-B99E-471D-8908-39ACFF5D0184}" presName="node" presStyleLbl="node1" presStyleIdx="1" presStyleCnt="5">
        <dgm:presLayoutVars>
          <dgm:bulletEnabled val="1"/>
        </dgm:presLayoutVars>
      </dgm:prSet>
      <dgm:spPr/>
    </dgm:pt>
    <dgm:pt modelId="{C2668873-A458-4647-BE28-8DA195ADF761}" type="pres">
      <dgm:prSet presAssocID="{7D4DABD6-B99E-471D-8908-39ACFF5D0184}" presName="spNode" presStyleCnt="0"/>
      <dgm:spPr/>
    </dgm:pt>
    <dgm:pt modelId="{C6F3BF82-239E-4531-B976-2BD045EBC30B}" type="pres">
      <dgm:prSet presAssocID="{4BBAE61D-A07F-44EB-874F-D233DEF0FE84}" presName="sibTrans" presStyleLbl="sibTrans1D1" presStyleIdx="1" presStyleCnt="5"/>
      <dgm:spPr/>
    </dgm:pt>
    <dgm:pt modelId="{7136ECC9-1DA1-4A25-A79D-F0D692D4D5B4}" type="pres">
      <dgm:prSet presAssocID="{9F883222-E876-4AD8-9264-0AFA7714305C}" presName="node" presStyleLbl="node1" presStyleIdx="2" presStyleCnt="5">
        <dgm:presLayoutVars>
          <dgm:bulletEnabled val="1"/>
        </dgm:presLayoutVars>
      </dgm:prSet>
      <dgm:spPr/>
    </dgm:pt>
    <dgm:pt modelId="{72783E1D-1841-4573-9B3E-32D51FDA7193}" type="pres">
      <dgm:prSet presAssocID="{9F883222-E876-4AD8-9264-0AFA7714305C}" presName="spNode" presStyleCnt="0"/>
      <dgm:spPr/>
    </dgm:pt>
    <dgm:pt modelId="{75FBB6E1-A185-42F4-BFD0-7453D58F5BF7}" type="pres">
      <dgm:prSet presAssocID="{9DB91F84-3D3C-4532-ADB9-105B372BACFA}" presName="sibTrans" presStyleLbl="sibTrans1D1" presStyleIdx="2" presStyleCnt="5"/>
      <dgm:spPr/>
    </dgm:pt>
    <dgm:pt modelId="{16E62482-0A16-4ABE-9F57-7E2BE4E36DC0}" type="pres">
      <dgm:prSet presAssocID="{DC0C3913-D81C-4ADA-885C-D57E530C3B98}" presName="node" presStyleLbl="node1" presStyleIdx="3" presStyleCnt="5">
        <dgm:presLayoutVars>
          <dgm:bulletEnabled val="1"/>
        </dgm:presLayoutVars>
      </dgm:prSet>
      <dgm:spPr/>
    </dgm:pt>
    <dgm:pt modelId="{C809A733-D52F-40AE-82EA-877A632259FF}" type="pres">
      <dgm:prSet presAssocID="{DC0C3913-D81C-4ADA-885C-D57E530C3B98}" presName="spNode" presStyleCnt="0"/>
      <dgm:spPr/>
    </dgm:pt>
    <dgm:pt modelId="{80C0AFD4-00DE-4CDD-83C0-6CDC7660FFAE}" type="pres">
      <dgm:prSet presAssocID="{DB9DF19C-A431-4A73-8923-38F364C3EFEA}" presName="sibTrans" presStyleLbl="sibTrans1D1" presStyleIdx="3" presStyleCnt="5"/>
      <dgm:spPr/>
    </dgm:pt>
    <dgm:pt modelId="{9F097731-C80D-4084-BA6C-2A836E8DA09E}" type="pres">
      <dgm:prSet presAssocID="{F92F81BD-1FA8-44C5-A736-D59A4D74C4D6}" presName="node" presStyleLbl="node1" presStyleIdx="4" presStyleCnt="5">
        <dgm:presLayoutVars>
          <dgm:bulletEnabled val="1"/>
        </dgm:presLayoutVars>
      </dgm:prSet>
      <dgm:spPr/>
    </dgm:pt>
    <dgm:pt modelId="{17A323F0-5202-4A23-BFDC-371C7734D8B9}" type="pres">
      <dgm:prSet presAssocID="{F92F81BD-1FA8-44C5-A736-D59A4D74C4D6}" presName="spNode" presStyleCnt="0"/>
      <dgm:spPr/>
    </dgm:pt>
    <dgm:pt modelId="{4B88BC25-0932-4B46-9DC8-B060D936E6B0}" type="pres">
      <dgm:prSet presAssocID="{0709138A-F54A-4274-B7F3-680924EE8314}" presName="sibTrans" presStyleLbl="sibTrans1D1" presStyleIdx="4" presStyleCnt="5"/>
      <dgm:spPr/>
    </dgm:pt>
  </dgm:ptLst>
  <dgm:cxnLst>
    <dgm:cxn modelId="{EE2549A7-3CFA-4A25-A942-D60F21F52DF6}" type="presOf" srcId="{DB9DF19C-A431-4A73-8923-38F364C3EFEA}" destId="{80C0AFD4-00DE-4CDD-83C0-6CDC7660FFAE}" srcOrd="0" destOrd="0" presId="urn:microsoft.com/office/officeart/2005/8/layout/cycle6"/>
    <dgm:cxn modelId="{D4E8EFD4-F786-4EE9-8A66-7219587920D7}" type="presOf" srcId="{7D4DABD6-B99E-471D-8908-39ACFF5D0184}" destId="{D547A0C8-DF4C-4F13-857A-4BE71280D29B}" srcOrd="0" destOrd="0" presId="urn:microsoft.com/office/officeart/2005/8/layout/cycle6"/>
    <dgm:cxn modelId="{1476A7C6-B741-4DC1-8EA0-FF5FD38C3D9A}" srcId="{14A9F042-C976-4AD8-BC8D-32802D0A0F91}" destId="{3944632E-DD84-4416-898B-32C31636516E}" srcOrd="0" destOrd="0" parTransId="{ECCAEA20-DB5A-47BD-ADA4-F35CAB3DBFB7}" sibTransId="{2AD4F08B-686B-47E6-BCA2-D8FA77E7632B}"/>
    <dgm:cxn modelId="{ED546B49-54B4-4FA1-A075-790D68200C56}" type="presOf" srcId="{4BBAE61D-A07F-44EB-874F-D233DEF0FE84}" destId="{C6F3BF82-239E-4531-B976-2BD045EBC30B}" srcOrd="0" destOrd="0" presId="urn:microsoft.com/office/officeart/2005/8/layout/cycle6"/>
    <dgm:cxn modelId="{956499F2-0C00-4F47-8169-FDB646996205}" type="presOf" srcId="{9F883222-E876-4AD8-9264-0AFA7714305C}" destId="{7136ECC9-1DA1-4A25-A79D-F0D692D4D5B4}" srcOrd="0" destOrd="0" presId="urn:microsoft.com/office/officeart/2005/8/layout/cycle6"/>
    <dgm:cxn modelId="{F8E798CD-8FFE-429E-BDFC-5FCD6A2634FD}" type="presOf" srcId="{14A9F042-C976-4AD8-BC8D-32802D0A0F91}" destId="{61EABEFF-5E52-453D-A30B-C585CB5B1C41}" srcOrd="0" destOrd="0" presId="urn:microsoft.com/office/officeart/2005/8/layout/cycle6"/>
    <dgm:cxn modelId="{7D72D286-6624-434D-A833-1212855CF1B4}" type="presOf" srcId="{9DB91F84-3D3C-4532-ADB9-105B372BACFA}" destId="{75FBB6E1-A185-42F4-BFD0-7453D58F5BF7}" srcOrd="0" destOrd="0" presId="urn:microsoft.com/office/officeart/2005/8/layout/cycle6"/>
    <dgm:cxn modelId="{EF7170FC-D546-42A4-BF7B-4D64F50022C6}" srcId="{14A9F042-C976-4AD8-BC8D-32802D0A0F91}" destId="{F92F81BD-1FA8-44C5-A736-D59A4D74C4D6}" srcOrd="4" destOrd="0" parTransId="{0C38CF48-52B5-4D14-A9CA-99FAFD11F765}" sibTransId="{0709138A-F54A-4274-B7F3-680924EE8314}"/>
    <dgm:cxn modelId="{AE97C3EB-5CB9-454D-8698-2B50DAD07E37}" srcId="{14A9F042-C976-4AD8-BC8D-32802D0A0F91}" destId="{DC0C3913-D81C-4ADA-885C-D57E530C3B98}" srcOrd="3" destOrd="0" parTransId="{2E2D622B-AF16-4862-8EE4-062EE3DF5AC8}" sibTransId="{DB9DF19C-A431-4A73-8923-38F364C3EFEA}"/>
    <dgm:cxn modelId="{2DC454DD-A57A-47D3-84F7-E04BA05886DB}" type="presOf" srcId="{2AD4F08B-686B-47E6-BCA2-D8FA77E7632B}" destId="{1DB7323E-25FC-42E2-BA9E-3B086E0A40A3}" srcOrd="0" destOrd="0" presId="urn:microsoft.com/office/officeart/2005/8/layout/cycle6"/>
    <dgm:cxn modelId="{273BCC6C-76DD-4F4E-955E-640CC39DE32F}" type="presOf" srcId="{0709138A-F54A-4274-B7F3-680924EE8314}" destId="{4B88BC25-0932-4B46-9DC8-B060D936E6B0}" srcOrd="0" destOrd="0" presId="urn:microsoft.com/office/officeart/2005/8/layout/cycle6"/>
    <dgm:cxn modelId="{BF8B0170-BF1E-44AF-9214-B022BCAB2A10}" srcId="{14A9F042-C976-4AD8-BC8D-32802D0A0F91}" destId="{7D4DABD6-B99E-471D-8908-39ACFF5D0184}" srcOrd="1" destOrd="0" parTransId="{E2BF39F2-0FBA-4844-ABBD-D414D14A0A21}" sibTransId="{4BBAE61D-A07F-44EB-874F-D233DEF0FE84}"/>
    <dgm:cxn modelId="{99A516FA-C8E9-4DE5-9814-73745F224C10}" type="presOf" srcId="{DC0C3913-D81C-4ADA-885C-D57E530C3B98}" destId="{16E62482-0A16-4ABE-9F57-7E2BE4E36DC0}" srcOrd="0" destOrd="0" presId="urn:microsoft.com/office/officeart/2005/8/layout/cycle6"/>
    <dgm:cxn modelId="{B8B5409F-DF75-4932-BA9E-9CD43FE777A3}" type="presOf" srcId="{3944632E-DD84-4416-898B-32C31636516E}" destId="{388D606D-2689-488F-BC35-A5DDC14E8DA0}" srcOrd="0" destOrd="0" presId="urn:microsoft.com/office/officeart/2005/8/layout/cycle6"/>
    <dgm:cxn modelId="{16342CC2-621D-4347-9717-17FF1299905E}" type="presOf" srcId="{F92F81BD-1FA8-44C5-A736-D59A4D74C4D6}" destId="{9F097731-C80D-4084-BA6C-2A836E8DA09E}" srcOrd="0" destOrd="0" presId="urn:microsoft.com/office/officeart/2005/8/layout/cycle6"/>
    <dgm:cxn modelId="{C5B308E2-23AE-4B9F-9449-CD60A76E6BEB}" srcId="{14A9F042-C976-4AD8-BC8D-32802D0A0F91}" destId="{9F883222-E876-4AD8-9264-0AFA7714305C}" srcOrd="2" destOrd="0" parTransId="{8B2DC5D2-07EA-490B-B4F5-5347829B5B7F}" sibTransId="{9DB91F84-3D3C-4532-ADB9-105B372BACFA}"/>
    <dgm:cxn modelId="{3547A4D6-52D1-40F7-8BFC-326582DF1054}" type="presParOf" srcId="{61EABEFF-5E52-453D-A30B-C585CB5B1C41}" destId="{388D606D-2689-488F-BC35-A5DDC14E8DA0}" srcOrd="0" destOrd="0" presId="urn:microsoft.com/office/officeart/2005/8/layout/cycle6"/>
    <dgm:cxn modelId="{938CD9EB-39E8-438C-A783-A52DFC0FE9C9}" type="presParOf" srcId="{61EABEFF-5E52-453D-A30B-C585CB5B1C41}" destId="{EE89DC94-6D3A-4E63-87D9-C226941EED66}" srcOrd="1" destOrd="0" presId="urn:microsoft.com/office/officeart/2005/8/layout/cycle6"/>
    <dgm:cxn modelId="{71AA680D-4982-43A5-994C-365C003FC778}" type="presParOf" srcId="{61EABEFF-5E52-453D-A30B-C585CB5B1C41}" destId="{1DB7323E-25FC-42E2-BA9E-3B086E0A40A3}" srcOrd="2" destOrd="0" presId="urn:microsoft.com/office/officeart/2005/8/layout/cycle6"/>
    <dgm:cxn modelId="{EAA5EC85-D620-420B-A257-441668747A3B}" type="presParOf" srcId="{61EABEFF-5E52-453D-A30B-C585CB5B1C41}" destId="{D547A0C8-DF4C-4F13-857A-4BE71280D29B}" srcOrd="3" destOrd="0" presId="urn:microsoft.com/office/officeart/2005/8/layout/cycle6"/>
    <dgm:cxn modelId="{57F9D9B7-0881-42F6-BB8A-F201FD5164DA}" type="presParOf" srcId="{61EABEFF-5E52-453D-A30B-C585CB5B1C41}" destId="{C2668873-A458-4647-BE28-8DA195ADF761}" srcOrd="4" destOrd="0" presId="urn:microsoft.com/office/officeart/2005/8/layout/cycle6"/>
    <dgm:cxn modelId="{61A8D2E2-1679-4E8E-A9A5-74A1AF16EBB3}" type="presParOf" srcId="{61EABEFF-5E52-453D-A30B-C585CB5B1C41}" destId="{C6F3BF82-239E-4531-B976-2BD045EBC30B}" srcOrd="5" destOrd="0" presId="urn:microsoft.com/office/officeart/2005/8/layout/cycle6"/>
    <dgm:cxn modelId="{545B9B00-F20A-4695-90C8-B579B166ABBA}" type="presParOf" srcId="{61EABEFF-5E52-453D-A30B-C585CB5B1C41}" destId="{7136ECC9-1DA1-4A25-A79D-F0D692D4D5B4}" srcOrd="6" destOrd="0" presId="urn:microsoft.com/office/officeart/2005/8/layout/cycle6"/>
    <dgm:cxn modelId="{CFFE9014-888F-4EA7-AFA5-C56C59444082}" type="presParOf" srcId="{61EABEFF-5E52-453D-A30B-C585CB5B1C41}" destId="{72783E1D-1841-4573-9B3E-32D51FDA7193}" srcOrd="7" destOrd="0" presId="urn:microsoft.com/office/officeart/2005/8/layout/cycle6"/>
    <dgm:cxn modelId="{74CB2D39-7705-4C98-8D77-104BD79D090A}" type="presParOf" srcId="{61EABEFF-5E52-453D-A30B-C585CB5B1C41}" destId="{75FBB6E1-A185-42F4-BFD0-7453D58F5BF7}" srcOrd="8" destOrd="0" presId="urn:microsoft.com/office/officeart/2005/8/layout/cycle6"/>
    <dgm:cxn modelId="{03FCA2FC-9B8A-4EE7-A99C-25E82B887FEE}" type="presParOf" srcId="{61EABEFF-5E52-453D-A30B-C585CB5B1C41}" destId="{16E62482-0A16-4ABE-9F57-7E2BE4E36DC0}" srcOrd="9" destOrd="0" presId="urn:microsoft.com/office/officeart/2005/8/layout/cycle6"/>
    <dgm:cxn modelId="{0B688B9C-4368-48A4-8F1A-DADE3A6BD42A}" type="presParOf" srcId="{61EABEFF-5E52-453D-A30B-C585CB5B1C41}" destId="{C809A733-D52F-40AE-82EA-877A632259FF}" srcOrd="10" destOrd="0" presId="urn:microsoft.com/office/officeart/2005/8/layout/cycle6"/>
    <dgm:cxn modelId="{2451FEA4-0ABF-4220-A80E-C5A5806C0543}" type="presParOf" srcId="{61EABEFF-5E52-453D-A30B-C585CB5B1C41}" destId="{80C0AFD4-00DE-4CDD-83C0-6CDC7660FFAE}" srcOrd="11" destOrd="0" presId="urn:microsoft.com/office/officeart/2005/8/layout/cycle6"/>
    <dgm:cxn modelId="{0788D90A-9D32-4CAF-97B0-412FB0C3E327}" type="presParOf" srcId="{61EABEFF-5E52-453D-A30B-C585CB5B1C41}" destId="{9F097731-C80D-4084-BA6C-2A836E8DA09E}" srcOrd="12" destOrd="0" presId="urn:microsoft.com/office/officeart/2005/8/layout/cycle6"/>
    <dgm:cxn modelId="{7F8A40EA-669E-4A9C-9BC4-DB0A657C415F}" type="presParOf" srcId="{61EABEFF-5E52-453D-A30B-C585CB5B1C41}" destId="{17A323F0-5202-4A23-BFDC-371C7734D8B9}" srcOrd="13" destOrd="0" presId="urn:microsoft.com/office/officeart/2005/8/layout/cycle6"/>
    <dgm:cxn modelId="{C0731A37-B205-42ED-B849-98A7378BD1DC}" type="presParOf" srcId="{61EABEFF-5E52-453D-A30B-C585CB5B1C41}" destId="{4B88BC25-0932-4B46-9DC8-B060D936E6B0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A520BF-483A-4012-A60B-0385D74E88E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C129AA-A179-4BD5-9BF5-551FA724DF2A}">
      <dgm:prSet phldrT="[Text]" custT="1"/>
      <dgm:spPr/>
      <dgm:t>
        <a:bodyPr/>
        <a:lstStyle/>
        <a:p>
          <a:r>
            <a:rPr lang="en-US" sz="1400" b="1" dirty="0" smtClean="0"/>
            <a:t>EM</a:t>
          </a:r>
          <a:endParaRPr lang="en-US" sz="800" b="1" dirty="0"/>
        </a:p>
      </dgm:t>
    </dgm:pt>
    <dgm:pt modelId="{1A1301F3-E1BA-413B-8F59-A99C961F844F}" type="parTrans" cxnId="{938D2E2A-CABF-4E40-A59C-3538F6AD1FDC}">
      <dgm:prSet/>
      <dgm:spPr/>
      <dgm:t>
        <a:bodyPr/>
        <a:lstStyle/>
        <a:p>
          <a:endParaRPr lang="en-US"/>
        </a:p>
      </dgm:t>
    </dgm:pt>
    <dgm:pt modelId="{C73E9FBF-BFFE-4D1E-AAE1-36E81CB738E0}" type="sibTrans" cxnId="{938D2E2A-CABF-4E40-A59C-3538F6AD1FDC}">
      <dgm:prSet/>
      <dgm:spPr/>
      <dgm:t>
        <a:bodyPr/>
        <a:lstStyle/>
        <a:p>
          <a:endParaRPr lang="en-US"/>
        </a:p>
      </dgm:t>
    </dgm:pt>
    <dgm:pt modelId="{74D7319B-F984-4F0D-9F5A-D46056354330}">
      <dgm:prSet phldrT="[Text]"/>
      <dgm:spPr/>
      <dgm:t>
        <a:bodyPr/>
        <a:lstStyle/>
        <a:p>
          <a:r>
            <a:rPr lang="en-US" dirty="0" smtClean="0"/>
            <a:t>Eigen frequency simulation to find the resonant frequency (f</a:t>
          </a:r>
          <a:r>
            <a:rPr lang="en-US" baseline="-25000" dirty="0" smtClean="0"/>
            <a:t>0</a:t>
          </a:r>
          <a:r>
            <a:rPr lang="en-US" baseline="0" dirty="0" smtClean="0"/>
            <a:t>)</a:t>
          </a:r>
          <a:endParaRPr lang="en-US" baseline="0" dirty="0"/>
        </a:p>
      </dgm:t>
    </dgm:pt>
    <dgm:pt modelId="{D87221F8-8CDD-43A2-A540-D9420BAF2B01}" type="parTrans" cxnId="{F3681C8F-BD77-4B2C-B27C-ECF4B354978C}">
      <dgm:prSet/>
      <dgm:spPr/>
      <dgm:t>
        <a:bodyPr/>
        <a:lstStyle/>
        <a:p>
          <a:endParaRPr lang="en-US"/>
        </a:p>
      </dgm:t>
    </dgm:pt>
    <dgm:pt modelId="{A2EB9ED6-BCBC-4E18-9756-410224C3378B}" type="sibTrans" cxnId="{F3681C8F-BD77-4B2C-B27C-ECF4B354978C}">
      <dgm:prSet/>
      <dgm:spPr/>
      <dgm:t>
        <a:bodyPr/>
        <a:lstStyle/>
        <a:p>
          <a:endParaRPr lang="en-US"/>
        </a:p>
      </dgm:t>
    </dgm:pt>
    <dgm:pt modelId="{8F1278FC-666F-427F-90CE-BBEC065DFF28}">
      <dgm:prSet phldrT="[Text]" custT="1"/>
      <dgm:spPr/>
      <dgm:t>
        <a:bodyPr/>
        <a:lstStyle/>
        <a:p>
          <a:r>
            <a:rPr lang="en-US" sz="1400" b="1" dirty="0" smtClean="0"/>
            <a:t>Solid</a:t>
          </a:r>
        </a:p>
        <a:p>
          <a:r>
            <a:rPr lang="en-US" sz="1400" b="1" dirty="0" smtClean="0"/>
            <a:t>Mechanics</a:t>
          </a:r>
          <a:endParaRPr lang="en-US" sz="1400" b="1" dirty="0"/>
        </a:p>
      </dgm:t>
    </dgm:pt>
    <dgm:pt modelId="{7EFB5D88-95F2-4AFE-AA4F-85B3E848AD8E}" type="parTrans" cxnId="{29636840-74D4-4089-9EBE-98490403A2FD}">
      <dgm:prSet/>
      <dgm:spPr/>
      <dgm:t>
        <a:bodyPr/>
        <a:lstStyle/>
        <a:p>
          <a:endParaRPr lang="en-US"/>
        </a:p>
      </dgm:t>
    </dgm:pt>
    <dgm:pt modelId="{9196097E-4AC2-469A-A506-57C76AA39874}" type="sibTrans" cxnId="{29636840-74D4-4089-9EBE-98490403A2FD}">
      <dgm:prSet/>
      <dgm:spPr/>
      <dgm:t>
        <a:bodyPr/>
        <a:lstStyle/>
        <a:p>
          <a:endParaRPr lang="en-US"/>
        </a:p>
      </dgm:t>
    </dgm:pt>
    <dgm:pt modelId="{759B0E61-4404-44B1-B261-BAA69D65EED8}">
      <dgm:prSet phldrT="[Text]"/>
      <dgm:spPr/>
      <dgm:t>
        <a:bodyPr/>
        <a:lstStyle/>
        <a:p>
          <a:r>
            <a:rPr lang="en-US" dirty="0" smtClean="0"/>
            <a:t>Find the deformation under given pressure load (P</a:t>
          </a:r>
          <a:r>
            <a:rPr lang="en-US" baseline="-25000" dirty="0" smtClean="0"/>
            <a:t>L</a:t>
          </a:r>
          <a:r>
            <a:rPr lang="en-US" dirty="0" smtClean="0"/>
            <a:t>)</a:t>
          </a:r>
          <a:endParaRPr lang="en-US" dirty="0"/>
        </a:p>
      </dgm:t>
    </dgm:pt>
    <dgm:pt modelId="{06417863-93E1-4556-A6C8-D0AA506D0D63}" type="parTrans" cxnId="{1DB9ECF5-6886-48A3-A643-043B0B832EF8}">
      <dgm:prSet/>
      <dgm:spPr/>
      <dgm:t>
        <a:bodyPr/>
        <a:lstStyle/>
        <a:p>
          <a:endParaRPr lang="en-US"/>
        </a:p>
      </dgm:t>
    </dgm:pt>
    <dgm:pt modelId="{4ECF6C33-14A4-4908-A1AA-14E077D81E0D}" type="sibTrans" cxnId="{1DB9ECF5-6886-48A3-A643-043B0B832EF8}">
      <dgm:prSet/>
      <dgm:spPr/>
      <dgm:t>
        <a:bodyPr/>
        <a:lstStyle/>
        <a:p>
          <a:endParaRPr lang="en-US"/>
        </a:p>
      </dgm:t>
    </dgm:pt>
    <dgm:pt modelId="{C3B03BD8-F6DA-4326-9C93-7255BA899494}">
      <dgm:prSet phldrT="[Text]" custT="1"/>
      <dgm:spPr/>
      <dgm:t>
        <a:bodyPr/>
        <a:lstStyle/>
        <a:p>
          <a:r>
            <a:rPr lang="en-US" sz="1400" b="1" dirty="0" smtClean="0"/>
            <a:t>Moving Mesh</a:t>
          </a:r>
          <a:endParaRPr lang="en-US" sz="1400" b="1" dirty="0"/>
        </a:p>
      </dgm:t>
    </dgm:pt>
    <dgm:pt modelId="{2BE85592-E14C-41F3-83E5-ACC2EB2C88E0}" type="parTrans" cxnId="{0E45529E-C8E7-4F35-98FA-8E600C7F133B}">
      <dgm:prSet/>
      <dgm:spPr/>
      <dgm:t>
        <a:bodyPr/>
        <a:lstStyle/>
        <a:p>
          <a:endParaRPr lang="en-US"/>
        </a:p>
      </dgm:t>
    </dgm:pt>
    <dgm:pt modelId="{5581096F-740C-4FF2-B969-3FBC29686830}" type="sibTrans" cxnId="{0E45529E-C8E7-4F35-98FA-8E600C7F133B}">
      <dgm:prSet/>
      <dgm:spPr/>
      <dgm:t>
        <a:bodyPr/>
        <a:lstStyle/>
        <a:p>
          <a:endParaRPr lang="en-US"/>
        </a:p>
      </dgm:t>
    </dgm:pt>
    <dgm:pt modelId="{57A5B615-B1B5-417E-BD10-5E1E8FF10E8B}">
      <dgm:prSet phldrT="[Text]"/>
      <dgm:spPr/>
      <dgm:t>
        <a:bodyPr/>
        <a:lstStyle/>
        <a:p>
          <a:r>
            <a:rPr lang="en-US" dirty="0" smtClean="0"/>
            <a:t>Update the mesh after deformation</a:t>
          </a:r>
          <a:endParaRPr lang="en-US" dirty="0"/>
        </a:p>
      </dgm:t>
    </dgm:pt>
    <dgm:pt modelId="{8F658162-4F67-41BB-A2D6-0C87392308DF}" type="parTrans" cxnId="{2F081C08-53A8-4A5D-9723-AA2BDD699EA3}">
      <dgm:prSet/>
      <dgm:spPr/>
      <dgm:t>
        <a:bodyPr/>
        <a:lstStyle/>
        <a:p>
          <a:endParaRPr lang="en-US"/>
        </a:p>
      </dgm:t>
    </dgm:pt>
    <dgm:pt modelId="{49CC249F-A407-4311-B3B0-C0E5FA40FF82}" type="sibTrans" cxnId="{2F081C08-53A8-4A5D-9723-AA2BDD699EA3}">
      <dgm:prSet/>
      <dgm:spPr/>
      <dgm:t>
        <a:bodyPr/>
        <a:lstStyle/>
        <a:p>
          <a:endParaRPr lang="en-US"/>
        </a:p>
      </dgm:t>
    </dgm:pt>
    <dgm:pt modelId="{370E3338-8FAA-43FB-AE0E-C96D4CCAD3DE}">
      <dgm:prSet phldrT="[Text]" custT="1"/>
      <dgm:spPr/>
      <dgm:t>
        <a:bodyPr/>
        <a:lstStyle/>
        <a:p>
          <a:r>
            <a:rPr lang="en-US" sz="1400" b="1" dirty="0" smtClean="0"/>
            <a:t>EM</a:t>
          </a:r>
          <a:endParaRPr lang="en-US" sz="1400" b="1" dirty="0"/>
        </a:p>
      </dgm:t>
    </dgm:pt>
    <dgm:pt modelId="{27E1536A-9743-46CE-AE02-9F3A0E844BAC}" type="parTrans" cxnId="{E09BAB46-7D31-42FA-9A7D-03F30C0846C3}">
      <dgm:prSet/>
      <dgm:spPr/>
      <dgm:t>
        <a:bodyPr/>
        <a:lstStyle/>
        <a:p>
          <a:endParaRPr lang="en-US"/>
        </a:p>
      </dgm:t>
    </dgm:pt>
    <dgm:pt modelId="{057A93A4-79F8-4E45-ADE5-22093BC394CB}" type="sibTrans" cxnId="{E09BAB46-7D31-42FA-9A7D-03F30C0846C3}">
      <dgm:prSet/>
      <dgm:spPr/>
      <dgm:t>
        <a:bodyPr/>
        <a:lstStyle/>
        <a:p>
          <a:endParaRPr lang="en-US"/>
        </a:p>
      </dgm:t>
    </dgm:pt>
    <dgm:pt modelId="{09B9E5B3-D3B9-4E00-8905-E8EEECF04F07}">
      <dgm:prSet phldrT="[Text]"/>
      <dgm:spPr/>
      <dgm:t>
        <a:bodyPr/>
        <a:lstStyle/>
        <a:p>
          <a:r>
            <a:rPr lang="en-US" dirty="0" smtClean="0"/>
            <a:t>Eigen frequency simulation to find the resonant frequency after deformation (f</a:t>
          </a:r>
          <a:r>
            <a:rPr lang="en-US" baseline="-25000" dirty="0" smtClean="0"/>
            <a:t>p</a:t>
          </a:r>
          <a:r>
            <a:rPr lang="en-US" dirty="0" smtClean="0"/>
            <a:t>)</a:t>
          </a:r>
          <a:endParaRPr lang="en-US" dirty="0"/>
        </a:p>
      </dgm:t>
    </dgm:pt>
    <dgm:pt modelId="{5729DFF8-5C83-4BB2-BA57-9FD27244C0EA}" type="parTrans" cxnId="{9F75B811-BCA8-4B3D-A149-1F41C76311CE}">
      <dgm:prSet/>
      <dgm:spPr/>
      <dgm:t>
        <a:bodyPr/>
        <a:lstStyle/>
        <a:p>
          <a:endParaRPr lang="en-US"/>
        </a:p>
      </dgm:t>
    </dgm:pt>
    <dgm:pt modelId="{CBECE368-5E45-443F-B4C9-40ACCCFE0A97}" type="sibTrans" cxnId="{9F75B811-BCA8-4B3D-A149-1F41C76311CE}">
      <dgm:prSet/>
      <dgm:spPr/>
      <dgm:t>
        <a:bodyPr/>
        <a:lstStyle/>
        <a:p>
          <a:endParaRPr lang="en-US"/>
        </a:p>
      </dgm:t>
    </dgm:pt>
    <dgm:pt modelId="{800D1E40-C6B6-41AD-A33B-3B9B91E72183}" type="pres">
      <dgm:prSet presAssocID="{C1A520BF-483A-4012-A60B-0385D74E88E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66D281-8B90-40CA-B874-9C762D6AE1AF}" type="pres">
      <dgm:prSet presAssocID="{87C129AA-A179-4BD5-9BF5-551FA724DF2A}" presName="composite" presStyleCnt="0"/>
      <dgm:spPr/>
    </dgm:pt>
    <dgm:pt modelId="{FACCEE8B-A1AB-4422-A46A-F51F0DBCE9EB}" type="pres">
      <dgm:prSet presAssocID="{87C129AA-A179-4BD5-9BF5-551FA724DF2A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5DA1CB-A04A-41AF-9E71-2914D5615D21}" type="pres">
      <dgm:prSet presAssocID="{87C129AA-A179-4BD5-9BF5-551FA724DF2A}" presName="descendantText" presStyleLbl="alignAcc1" presStyleIdx="0" presStyleCnt="4" custScale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6E6150-5108-40B1-B2CE-8E79DD30507F}" type="pres">
      <dgm:prSet presAssocID="{C73E9FBF-BFFE-4D1E-AAE1-36E81CB738E0}" presName="sp" presStyleCnt="0"/>
      <dgm:spPr/>
    </dgm:pt>
    <dgm:pt modelId="{EAA2CF59-C234-48D5-87E8-AF70DAA33D8B}" type="pres">
      <dgm:prSet presAssocID="{8F1278FC-666F-427F-90CE-BBEC065DFF28}" presName="composite" presStyleCnt="0"/>
      <dgm:spPr/>
    </dgm:pt>
    <dgm:pt modelId="{DBD4C3B5-BB37-407B-BF94-9240A4EB84B3}" type="pres">
      <dgm:prSet presAssocID="{8F1278FC-666F-427F-90CE-BBEC065DFF28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17F78D-9232-4E5D-B738-393E690C852E}" type="pres">
      <dgm:prSet presAssocID="{8F1278FC-666F-427F-90CE-BBEC065DFF28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08123F-D129-49CA-BC45-58AF0DA3BEB2}" type="pres">
      <dgm:prSet presAssocID="{9196097E-4AC2-469A-A506-57C76AA39874}" presName="sp" presStyleCnt="0"/>
      <dgm:spPr/>
    </dgm:pt>
    <dgm:pt modelId="{8E094406-F3DD-4F38-9CAD-6CC305909FE4}" type="pres">
      <dgm:prSet presAssocID="{C3B03BD8-F6DA-4326-9C93-7255BA899494}" presName="composite" presStyleCnt="0"/>
      <dgm:spPr/>
    </dgm:pt>
    <dgm:pt modelId="{A43BEE78-9585-4541-9F01-B5BFE95090CF}" type="pres">
      <dgm:prSet presAssocID="{C3B03BD8-F6DA-4326-9C93-7255BA899494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5F6AE7-4061-4E83-8548-71CCEB198E35}" type="pres">
      <dgm:prSet presAssocID="{C3B03BD8-F6DA-4326-9C93-7255BA899494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CCDA31-937A-4BB1-8960-D27EB739880F}" type="pres">
      <dgm:prSet presAssocID="{5581096F-740C-4FF2-B969-3FBC29686830}" presName="sp" presStyleCnt="0"/>
      <dgm:spPr/>
    </dgm:pt>
    <dgm:pt modelId="{E64E5439-2CC7-4CB5-9A99-4C71C3D192C3}" type="pres">
      <dgm:prSet presAssocID="{370E3338-8FAA-43FB-AE0E-C96D4CCAD3DE}" presName="composite" presStyleCnt="0"/>
      <dgm:spPr/>
    </dgm:pt>
    <dgm:pt modelId="{11D44FE4-4823-46E0-BBAD-ABF7B0F219B5}" type="pres">
      <dgm:prSet presAssocID="{370E3338-8FAA-43FB-AE0E-C96D4CCAD3DE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FAE63A-7C07-4C2A-90EC-F0227A86E43C}" type="pres">
      <dgm:prSet presAssocID="{370E3338-8FAA-43FB-AE0E-C96D4CCAD3DE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B0DA50-1B60-4C72-B9EC-66AA93381C63}" type="presOf" srcId="{C3B03BD8-F6DA-4326-9C93-7255BA899494}" destId="{A43BEE78-9585-4541-9F01-B5BFE95090CF}" srcOrd="0" destOrd="0" presId="urn:microsoft.com/office/officeart/2005/8/layout/chevron2"/>
    <dgm:cxn modelId="{1DB9ECF5-6886-48A3-A643-043B0B832EF8}" srcId="{8F1278FC-666F-427F-90CE-BBEC065DFF28}" destId="{759B0E61-4404-44B1-B261-BAA69D65EED8}" srcOrd="0" destOrd="0" parTransId="{06417863-93E1-4556-A6C8-D0AA506D0D63}" sibTransId="{4ECF6C33-14A4-4908-A1AA-14E077D81E0D}"/>
    <dgm:cxn modelId="{9DB1422D-3739-4D19-85E9-6FCE702AFBF1}" type="presOf" srcId="{759B0E61-4404-44B1-B261-BAA69D65EED8}" destId="{DB17F78D-9232-4E5D-B738-393E690C852E}" srcOrd="0" destOrd="0" presId="urn:microsoft.com/office/officeart/2005/8/layout/chevron2"/>
    <dgm:cxn modelId="{86075862-9FF6-4FD5-BE00-77AE625F183C}" type="presOf" srcId="{C1A520BF-483A-4012-A60B-0385D74E88E5}" destId="{800D1E40-C6B6-41AD-A33B-3B9B91E72183}" srcOrd="0" destOrd="0" presId="urn:microsoft.com/office/officeart/2005/8/layout/chevron2"/>
    <dgm:cxn modelId="{F2B54F06-C478-41ED-A963-D69EBE8618B2}" type="presOf" srcId="{370E3338-8FAA-43FB-AE0E-C96D4CCAD3DE}" destId="{11D44FE4-4823-46E0-BBAD-ABF7B0F219B5}" srcOrd="0" destOrd="0" presId="urn:microsoft.com/office/officeart/2005/8/layout/chevron2"/>
    <dgm:cxn modelId="{29636840-74D4-4089-9EBE-98490403A2FD}" srcId="{C1A520BF-483A-4012-A60B-0385D74E88E5}" destId="{8F1278FC-666F-427F-90CE-BBEC065DFF28}" srcOrd="1" destOrd="0" parTransId="{7EFB5D88-95F2-4AFE-AA4F-85B3E848AD8E}" sibTransId="{9196097E-4AC2-469A-A506-57C76AA39874}"/>
    <dgm:cxn modelId="{9C44A446-C5B8-451C-84EE-7B05767AFBBB}" type="presOf" srcId="{09B9E5B3-D3B9-4E00-8905-E8EEECF04F07}" destId="{22FAE63A-7C07-4C2A-90EC-F0227A86E43C}" srcOrd="0" destOrd="0" presId="urn:microsoft.com/office/officeart/2005/8/layout/chevron2"/>
    <dgm:cxn modelId="{938D2E2A-CABF-4E40-A59C-3538F6AD1FDC}" srcId="{C1A520BF-483A-4012-A60B-0385D74E88E5}" destId="{87C129AA-A179-4BD5-9BF5-551FA724DF2A}" srcOrd="0" destOrd="0" parTransId="{1A1301F3-E1BA-413B-8F59-A99C961F844F}" sibTransId="{C73E9FBF-BFFE-4D1E-AAE1-36E81CB738E0}"/>
    <dgm:cxn modelId="{0E45529E-C8E7-4F35-98FA-8E600C7F133B}" srcId="{C1A520BF-483A-4012-A60B-0385D74E88E5}" destId="{C3B03BD8-F6DA-4326-9C93-7255BA899494}" srcOrd="2" destOrd="0" parTransId="{2BE85592-E14C-41F3-83E5-ACC2EB2C88E0}" sibTransId="{5581096F-740C-4FF2-B969-3FBC29686830}"/>
    <dgm:cxn modelId="{3F1D9EC3-10BB-447F-829A-D11E88F0D0A1}" type="presOf" srcId="{74D7319B-F984-4F0D-9F5A-D46056354330}" destId="{D45DA1CB-A04A-41AF-9E71-2914D5615D21}" srcOrd="0" destOrd="0" presId="urn:microsoft.com/office/officeart/2005/8/layout/chevron2"/>
    <dgm:cxn modelId="{9F75B811-BCA8-4B3D-A149-1F41C76311CE}" srcId="{370E3338-8FAA-43FB-AE0E-C96D4CCAD3DE}" destId="{09B9E5B3-D3B9-4E00-8905-E8EEECF04F07}" srcOrd="0" destOrd="0" parTransId="{5729DFF8-5C83-4BB2-BA57-9FD27244C0EA}" sibTransId="{CBECE368-5E45-443F-B4C9-40ACCCFE0A97}"/>
    <dgm:cxn modelId="{F3681C8F-BD77-4B2C-B27C-ECF4B354978C}" srcId="{87C129AA-A179-4BD5-9BF5-551FA724DF2A}" destId="{74D7319B-F984-4F0D-9F5A-D46056354330}" srcOrd="0" destOrd="0" parTransId="{D87221F8-8CDD-43A2-A540-D9420BAF2B01}" sibTransId="{A2EB9ED6-BCBC-4E18-9756-410224C3378B}"/>
    <dgm:cxn modelId="{366AD2A5-110F-43F0-8016-2812EB3FBAB0}" type="presOf" srcId="{87C129AA-A179-4BD5-9BF5-551FA724DF2A}" destId="{FACCEE8B-A1AB-4422-A46A-F51F0DBCE9EB}" srcOrd="0" destOrd="0" presId="urn:microsoft.com/office/officeart/2005/8/layout/chevron2"/>
    <dgm:cxn modelId="{2F081C08-53A8-4A5D-9723-AA2BDD699EA3}" srcId="{C3B03BD8-F6DA-4326-9C93-7255BA899494}" destId="{57A5B615-B1B5-417E-BD10-5E1E8FF10E8B}" srcOrd="0" destOrd="0" parTransId="{8F658162-4F67-41BB-A2D6-0C87392308DF}" sibTransId="{49CC249F-A407-4311-B3B0-C0E5FA40FF82}"/>
    <dgm:cxn modelId="{E09BAB46-7D31-42FA-9A7D-03F30C0846C3}" srcId="{C1A520BF-483A-4012-A60B-0385D74E88E5}" destId="{370E3338-8FAA-43FB-AE0E-C96D4CCAD3DE}" srcOrd="3" destOrd="0" parTransId="{27E1536A-9743-46CE-AE02-9F3A0E844BAC}" sibTransId="{057A93A4-79F8-4E45-ADE5-22093BC394CB}"/>
    <dgm:cxn modelId="{B48C684D-AF4C-426C-96AB-2C191AB19B08}" type="presOf" srcId="{8F1278FC-666F-427F-90CE-BBEC065DFF28}" destId="{DBD4C3B5-BB37-407B-BF94-9240A4EB84B3}" srcOrd="0" destOrd="0" presId="urn:microsoft.com/office/officeart/2005/8/layout/chevron2"/>
    <dgm:cxn modelId="{6027BB1F-45C7-41DF-B7D2-5BA0C699602B}" type="presOf" srcId="{57A5B615-B1B5-417E-BD10-5E1E8FF10E8B}" destId="{2A5F6AE7-4061-4E83-8548-71CCEB198E35}" srcOrd="0" destOrd="0" presId="urn:microsoft.com/office/officeart/2005/8/layout/chevron2"/>
    <dgm:cxn modelId="{68563F3D-F130-45C8-94D7-9C84818ACB03}" type="presParOf" srcId="{800D1E40-C6B6-41AD-A33B-3B9B91E72183}" destId="{6066D281-8B90-40CA-B874-9C762D6AE1AF}" srcOrd="0" destOrd="0" presId="urn:microsoft.com/office/officeart/2005/8/layout/chevron2"/>
    <dgm:cxn modelId="{25679F76-9958-4257-A87F-2CAFA338D42B}" type="presParOf" srcId="{6066D281-8B90-40CA-B874-9C762D6AE1AF}" destId="{FACCEE8B-A1AB-4422-A46A-F51F0DBCE9EB}" srcOrd="0" destOrd="0" presId="urn:microsoft.com/office/officeart/2005/8/layout/chevron2"/>
    <dgm:cxn modelId="{97B532D4-5D5E-43E1-AFCF-E2D5EEE57FE1}" type="presParOf" srcId="{6066D281-8B90-40CA-B874-9C762D6AE1AF}" destId="{D45DA1CB-A04A-41AF-9E71-2914D5615D21}" srcOrd="1" destOrd="0" presId="urn:microsoft.com/office/officeart/2005/8/layout/chevron2"/>
    <dgm:cxn modelId="{ECE8FBF8-4C5D-4161-9A86-970285947CF2}" type="presParOf" srcId="{800D1E40-C6B6-41AD-A33B-3B9B91E72183}" destId="{CB6E6150-5108-40B1-B2CE-8E79DD30507F}" srcOrd="1" destOrd="0" presId="urn:microsoft.com/office/officeart/2005/8/layout/chevron2"/>
    <dgm:cxn modelId="{5622F3B7-1B73-4990-806C-68D1940CDEFE}" type="presParOf" srcId="{800D1E40-C6B6-41AD-A33B-3B9B91E72183}" destId="{EAA2CF59-C234-48D5-87E8-AF70DAA33D8B}" srcOrd="2" destOrd="0" presId="urn:microsoft.com/office/officeart/2005/8/layout/chevron2"/>
    <dgm:cxn modelId="{59620600-C5A5-46B1-8ECB-EA796FD49E44}" type="presParOf" srcId="{EAA2CF59-C234-48D5-87E8-AF70DAA33D8B}" destId="{DBD4C3B5-BB37-407B-BF94-9240A4EB84B3}" srcOrd="0" destOrd="0" presId="urn:microsoft.com/office/officeart/2005/8/layout/chevron2"/>
    <dgm:cxn modelId="{E8A6384B-9C54-4E97-B081-A3A16339FAAA}" type="presParOf" srcId="{EAA2CF59-C234-48D5-87E8-AF70DAA33D8B}" destId="{DB17F78D-9232-4E5D-B738-393E690C852E}" srcOrd="1" destOrd="0" presId="urn:microsoft.com/office/officeart/2005/8/layout/chevron2"/>
    <dgm:cxn modelId="{191A2AEE-87D1-43B5-81B1-7ACF927E885C}" type="presParOf" srcId="{800D1E40-C6B6-41AD-A33B-3B9B91E72183}" destId="{C808123F-D129-49CA-BC45-58AF0DA3BEB2}" srcOrd="3" destOrd="0" presId="urn:microsoft.com/office/officeart/2005/8/layout/chevron2"/>
    <dgm:cxn modelId="{215C15FB-0332-40DF-91AE-7A6B2D16EC11}" type="presParOf" srcId="{800D1E40-C6B6-41AD-A33B-3B9B91E72183}" destId="{8E094406-F3DD-4F38-9CAD-6CC305909FE4}" srcOrd="4" destOrd="0" presId="urn:microsoft.com/office/officeart/2005/8/layout/chevron2"/>
    <dgm:cxn modelId="{D08C262E-8328-439D-B4AE-0ACC02A50BC8}" type="presParOf" srcId="{8E094406-F3DD-4F38-9CAD-6CC305909FE4}" destId="{A43BEE78-9585-4541-9F01-B5BFE95090CF}" srcOrd="0" destOrd="0" presId="urn:microsoft.com/office/officeart/2005/8/layout/chevron2"/>
    <dgm:cxn modelId="{F8A52184-18AC-45F2-96D3-81405F497BFF}" type="presParOf" srcId="{8E094406-F3DD-4F38-9CAD-6CC305909FE4}" destId="{2A5F6AE7-4061-4E83-8548-71CCEB198E35}" srcOrd="1" destOrd="0" presId="urn:microsoft.com/office/officeart/2005/8/layout/chevron2"/>
    <dgm:cxn modelId="{DE2CA18D-BE89-49E1-AA59-6ECCE8FB8718}" type="presParOf" srcId="{800D1E40-C6B6-41AD-A33B-3B9B91E72183}" destId="{24CCDA31-937A-4BB1-8960-D27EB739880F}" srcOrd="5" destOrd="0" presId="urn:microsoft.com/office/officeart/2005/8/layout/chevron2"/>
    <dgm:cxn modelId="{EE67735A-F269-4071-B3E3-B5665CF65BE9}" type="presParOf" srcId="{800D1E40-C6B6-41AD-A33B-3B9B91E72183}" destId="{E64E5439-2CC7-4CB5-9A99-4C71C3D192C3}" srcOrd="6" destOrd="0" presId="urn:microsoft.com/office/officeart/2005/8/layout/chevron2"/>
    <dgm:cxn modelId="{3FCEF735-7ADE-4A9F-AF07-E084543C757E}" type="presParOf" srcId="{E64E5439-2CC7-4CB5-9A99-4C71C3D192C3}" destId="{11D44FE4-4823-46E0-BBAD-ABF7B0F219B5}" srcOrd="0" destOrd="0" presId="urn:microsoft.com/office/officeart/2005/8/layout/chevron2"/>
    <dgm:cxn modelId="{F0924B77-1BED-48F7-BAB7-865C603BD40B}" type="presParOf" srcId="{E64E5439-2CC7-4CB5-9A99-4C71C3D192C3}" destId="{22FAE63A-7C07-4C2A-90EC-F0227A86E43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6F7855-C0BA-4285-A284-C8E9C0468ED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D9763D-3D8B-4A3E-8477-BD051BEC9C39}">
      <dgm:prSet phldrT="[Text]"/>
      <dgm:spPr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n-US" b="1" dirty="0" smtClean="0"/>
            <a:t>Study</a:t>
          </a:r>
          <a:r>
            <a:rPr lang="en-US" b="1" baseline="-25000" dirty="0" smtClean="0"/>
            <a:t>1</a:t>
          </a:r>
          <a:endParaRPr lang="en-US" b="1" baseline="-25000" dirty="0"/>
        </a:p>
      </dgm:t>
    </dgm:pt>
    <dgm:pt modelId="{B12402E3-4D78-4E53-AB30-4988FB0564BB}" type="parTrans" cxnId="{75D3DB55-9D7C-4386-8901-76A8C9F291A2}">
      <dgm:prSet/>
      <dgm:spPr/>
      <dgm:t>
        <a:bodyPr/>
        <a:lstStyle/>
        <a:p>
          <a:endParaRPr lang="en-US"/>
        </a:p>
      </dgm:t>
    </dgm:pt>
    <dgm:pt modelId="{59B2B368-D87D-4F29-992D-AEBAAF6D46CD}" type="sibTrans" cxnId="{75D3DB55-9D7C-4386-8901-76A8C9F291A2}">
      <dgm:prSet/>
      <dgm:spPr/>
      <dgm:t>
        <a:bodyPr/>
        <a:lstStyle/>
        <a:p>
          <a:endParaRPr lang="en-US"/>
        </a:p>
      </dgm:t>
    </dgm:pt>
    <dgm:pt modelId="{3FA11AAB-BBA7-4812-B844-1248464DCBA3}">
      <dgm:prSet phldrT="[Text]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Eigen-frequency (to find f</a:t>
          </a:r>
          <a:r>
            <a:rPr lang="en-US" baseline="-25000" dirty="0" smtClean="0"/>
            <a:t>0</a:t>
          </a:r>
          <a:r>
            <a:rPr lang="en-US" dirty="0" smtClean="0"/>
            <a:t>)</a:t>
          </a:r>
          <a:endParaRPr lang="en-US" dirty="0"/>
        </a:p>
      </dgm:t>
    </dgm:pt>
    <dgm:pt modelId="{DA99ECC5-A21E-43FC-B6BB-32071DC60A16}" type="parTrans" cxnId="{E7A65641-661B-4962-A44A-11A7EB626381}">
      <dgm:prSet/>
      <dgm:spPr/>
      <dgm:t>
        <a:bodyPr/>
        <a:lstStyle/>
        <a:p>
          <a:endParaRPr lang="en-US"/>
        </a:p>
      </dgm:t>
    </dgm:pt>
    <dgm:pt modelId="{A791BE3B-2422-47FE-B0FD-BA2A74FB6D12}" type="sibTrans" cxnId="{E7A65641-661B-4962-A44A-11A7EB626381}">
      <dgm:prSet/>
      <dgm:spPr/>
      <dgm:t>
        <a:bodyPr/>
        <a:lstStyle/>
        <a:p>
          <a:endParaRPr lang="en-US"/>
        </a:p>
      </dgm:t>
    </dgm:pt>
    <dgm:pt modelId="{F3EDFC1B-F757-444E-AD67-9C48341D0793}">
      <dgm:prSet phldrT="[Text]"/>
      <dgm:spPr>
        <a:solidFill>
          <a:schemeClr val="accent3">
            <a:lumMod val="50000"/>
          </a:schemeClr>
        </a:solidFill>
        <a:ln>
          <a:solidFill>
            <a:schemeClr val="accent3">
              <a:lumMod val="50000"/>
            </a:schemeClr>
          </a:solidFill>
        </a:ln>
      </dgm:spPr>
      <dgm:t>
        <a:bodyPr/>
        <a:lstStyle/>
        <a:p>
          <a:r>
            <a:rPr lang="en-US" b="1" dirty="0" smtClean="0"/>
            <a:t>Study</a:t>
          </a:r>
          <a:r>
            <a:rPr lang="en-US" b="1" baseline="-25000" dirty="0" smtClean="0"/>
            <a:t>2</a:t>
          </a:r>
          <a:endParaRPr lang="en-US" b="1" baseline="-25000" dirty="0"/>
        </a:p>
      </dgm:t>
    </dgm:pt>
    <dgm:pt modelId="{08666FB5-562F-44BA-960F-5A5A84CDF22A}" type="parTrans" cxnId="{9536C176-6FFF-4B65-B438-C525267DD921}">
      <dgm:prSet/>
      <dgm:spPr/>
      <dgm:t>
        <a:bodyPr/>
        <a:lstStyle/>
        <a:p>
          <a:endParaRPr lang="en-US"/>
        </a:p>
      </dgm:t>
    </dgm:pt>
    <dgm:pt modelId="{A0CEFCBB-01FF-48BF-9828-1B84D6027550}" type="sibTrans" cxnId="{9536C176-6FFF-4B65-B438-C525267DD921}">
      <dgm:prSet/>
      <dgm:spPr/>
      <dgm:t>
        <a:bodyPr/>
        <a:lstStyle/>
        <a:p>
          <a:endParaRPr lang="en-US"/>
        </a:p>
      </dgm:t>
    </dgm:pt>
    <dgm:pt modelId="{A074DCD5-3638-4BFC-A461-75F8D9D5B200}">
      <dgm:prSet phldrT="[Text]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Stationary (solving  only for solid mechanics  and moving mesh) </a:t>
          </a:r>
          <a:endParaRPr lang="en-US" dirty="0"/>
        </a:p>
      </dgm:t>
    </dgm:pt>
    <dgm:pt modelId="{45B56A5B-4F66-4D81-841E-37265D670264}" type="parTrans" cxnId="{62B0C602-346C-480B-BAB4-5F2D5AD4A4CE}">
      <dgm:prSet/>
      <dgm:spPr/>
      <dgm:t>
        <a:bodyPr/>
        <a:lstStyle/>
        <a:p>
          <a:endParaRPr lang="en-US"/>
        </a:p>
      </dgm:t>
    </dgm:pt>
    <dgm:pt modelId="{E46F13EE-7FA8-4F06-94F5-D264FCEC0BF0}" type="sibTrans" cxnId="{62B0C602-346C-480B-BAB4-5F2D5AD4A4CE}">
      <dgm:prSet/>
      <dgm:spPr/>
      <dgm:t>
        <a:bodyPr/>
        <a:lstStyle/>
        <a:p>
          <a:endParaRPr lang="en-US"/>
        </a:p>
      </dgm:t>
    </dgm:pt>
    <dgm:pt modelId="{01D18511-9E2D-4728-9940-EB4123006B2F}">
      <dgm:prSet phldrT="[Text]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3">
              <a:lumMod val="50000"/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Eigen-frequency (to find f</a:t>
          </a:r>
          <a:r>
            <a:rPr lang="en-US" baseline="-25000" dirty="0" smtClean="0"/>
            <a:t>p</a:t>
          </a:r>
          <a:r>
            <a:rPr lang="en-US" dirty="0" smtClean="0"/>
            <a:t>)</a:t>
          </a:r>
          <a:endParaRPr lang="en-US" dirty="0"/>
        </a:p>
      </dgm:t>
    </dgm:pt>
    <dgm:pt modelId="{A809724E-6E1D-467B-AED2-A05264A01BDA}" type="parTrans" cxnId="{1CA3AE6B-E18E-4098-9C29-63DE4BBFB85E}">
      <dgm:prSet/>
      <dgm:spPr/>
      <dgm:t>
        <a:bodyPr/>
        <a:lstStyle/>
        <a:p>
          <a:endParaRPr lang="en-US"/>
        </a:p>
      </dgm:t>
    </dgm:pt>
    <dgm:pt modelId="{E187F31D-62CE-4F6B-9C36-BDB18F146CA4}" type="sibTrans" cxnId="{1CA3AE6B-E18E-4098-9C29-63DE4BBFB85E}">
      <dgm:prSet/>
      <dgm:spPr/>
      <dgm:t>
        <a:bodyPr/>
        <a:lstStyle/>
        <a:p>
          <a:endParaRPr lang="en-US"/>
        </a:p>
      </dgm:t>
    </dgm:pt>
    <dgm:pt modelId="{8C198F0A-9C94-4958-A26F-2C6D591F8990}" type="pres">
      <dgm:prSet presAssocID="{9E6F7855-C0BA-4285-A284-C8E9C0468E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E6163E-A840-464B-860E-035EF4C22A37}" type="pres">
      <dgm:prSet presAssocID="{6FD9763D-3D8B-4A3E-8477-BD051BEC9C39}" presName="composite" presStyleCnt="0"/>
      <dgm:spPr/>
    </dgm:pt>
    <dgm:pt modelId="{61B1435C-9B74-4AA7-A955-424EF9B3B12F}" type="pres">
      <dgm:prSet presAssocID="{6FD9763D-3D8B-4A3E-8477-BD051BEC9C39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7E04B7-CB23-48AB-87C8-CA332E4F3A13}" type="pres">
      <dgm:prSet presAssocID="{6FD9763D-3D8B-4A3E-8477-BD051BEC9C39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881690-6A23-43A2-A8AF-3C41DF20EF72}" type="pres">
      <dgm:prSet presAssocID="{59B2B368-D87D-4F29-992D-AEBAAF6D46CD}" presName="space" presStyleCnt="0"/>
      <dgm:spPr/>
    </dgm:pt>
    <dgm:pt modelId="{3B990A47-2F32-4BA9-AAE1-19FD16794393}" type="pres">
      <dgm:prSet presAssocID="{F3EDFC1B-F757-444E-AD67-9C48341D0793}" presName="composite" presStyleCnt="0"/>
      <dgm:spPr/>
    </dgm:pt>
    <dgm:pt modelId="{1BBD54E9-8275-4ED2-8170-D7C2ED3C20D0}" type="pres">
      <dgm:prSet presAssocID="{F3EDFC1B-F757-444E-AD67-9C48341D079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2370D4-7285-4715-B1AD-166E46147E00}" type="pres">
      <dgm:prSet presAssocID="{F3EDFC1B-F757-444E-AD67-9C48341D0793}" presName="desTx" presStyleLbl="alignAccFollowNode1" presStyleIdx="1" presStyleCnt="2" custLinFactNeighborX="1" custLinFactNeighborY="-5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A3AE6B-E18E-4098-9C29-63DE4BBFB85E}" srcId="{F3EDFC1B-F757-444E-AD67-9C48341D0793}" destId="{01D18511-9E2D-4728-9940-EB4123006B2F}" srcOrd="1" destOrd="0" parTransId="{A809724E-6E1D-467B-AED2-A05264A01BDA}" sibTransId="{E187F31D-62CE-4F6B-9C36-BDB18F146CA4}"/>
    <dgm:cxn modelId="{75D3DB55-9D7C-4386-8901-76A8C9F291A2}" srcId="{9E6F7855-C0BA-4285-A284-C8E9C0468ED2}" destId="{6FD9763D-3D8B-4A3E-8477-BD051BEC9C39}" srcOrd="0" destOrd="0" parTransId="{B12402E3-4D78-4E53-AB30-4988FB0564BB}" sibTransId="{59B2B368-D87D-4F29-992D-AEBAAF6D46CD}"/>
    <dgm:cxn modelId="{E7A65641-661B-4962-A44A-11A7EB626381}" srcId="{6FD9763D-3D8B-4A3E-8477-BD051BEC9C39}" destId="{3FA11AAB-BBA7-4812-B844-1248464DCBA3}" srcOrd="0" destOrd="0" parTransId="{DA99ECC5-A21E-43FC-B6BB-32071DC60A16}" sibTransId="{A791BE3B-2422-47FE-B0FD-BA2A74FB6D12}"/>
    <dgm:cxn modelId="{8D6BBEA4-213B-4B37-B78F-A752073AD873}" type="presOf" srcId="{9E6F7855-C0BA-4285-A284-C8E9C0468ED2}" destId="{8C198F0A-9C94-4958-A26F-2C6D591F8990}" srcOrd="0" destOrd="0" presId="urn:microsoft.com/office/officeart/2005/8/layout/hList1"/>
    <dgm:cxn modelId="{9536C176-6FFF-4B65-B438-C525267DD921}" srcId="{9E6F7855-C0BA-4285-A284-C8E9C0468ED2}" destId="{F3EDFC1B-F757-444E-AD67-9C48341D0793}" srcOrd="1" destOrd="0" parTransId="{08666FB5-562F-44BA-960F-5A5A84CDF22A}" sibTransId="{A0CEFCBB-01FF-48BF-9828-1B84D6027550}"/>
    <dgm:cxn modelId="{CC326013-642C-414D-9914-585BDEC04BB4}" type="presOf" srcId="{A074DCD5-3638-4BFC-A461-75F8D9D5B200}" destId="{062370D4-7285-4715-B1AD-166E46147E00}" srcOrd="0" destOrd="0" presId="urn:microsoft.com/office/officeart/2005/8/layout/hList1"/>
    <dgm:cxn modelId="{C8CF11DB-2D31-4DAA-B2BC-A8F159097828}" type="presOf" srcId="{01D18511-9E2D-4728-9940-EB4123006B2F}" destId="{062370D4-7285-4715-B1AD-166E46147E00}" srcOrd="0" destOrd="1" presId="urn:microsoft.com/office/officeart/2005/8/layout/hList1"/>
    <dgm:cxn modelId="{13D7F23B-885F-4C62-BF4B-A8763A78C97E}" type="presOf" srcId="{F3EDFC1B-F757-444E-AD67-9C48341D0793}" destId="{1BBD54E9-8275-4ED2-8170-D7C2ED3C20D0}" srcOrd="0" destOrd="0" presId="urn:microsoft.com/office/officeart/2005/8/layout/hList1"/>
    <dgm:cxn modelId="{2546E8C6-AE5C-4A42-8C96-29447365A0D8}" type="presOf" srcId="{3FA11AAB-BBA7-4812-B844-1248464DCBA3}" destId="{277E04B7-CB23-48AB-87C8-CA332E4F3A13}" srcOrd="0" destOrd="0" presId="urn:microsoft.com/office/officeart/2005/8/layout/hList1"/>
    <dgm:cxn modelId="{EE419FBE-E7EE-46BA-9641-495A73B1F7EE}" type="presOf" srcId="{6FD9763D-3D8B-4A3E-8477-BD051BEC9C39}" destId="{61B1435C-9B74-4AA7-A955-424EF9B3B12F}" srcOrd="0" destOrd="0" presId="urn:microsoft.com/office/officeart/2005/8/layout/hList1"/>
    <dgm:cxn modelId="{62B0C602-346C-480B-BAB4-5F2D5AD4A4CE}" srcId="{F3EDFC1B-F757-444E-AD67-9C48341D0793}" destId="{A074DCD5-3638-4BFC-A461-75F8D9D5B200}" srcOrd="0" destOrd="0" parTransId="{45B56A5B-4F66-4D81-841E-37265D670264}" sibTransId="{E46F13EE-7FA8-4F06-94F5-D264FCEC0BF0}"/>
    <dgm:cxn modelId="{648EE8BA-28D0-4477-9F51-756580990233}" type="presParOf" srcId="{8C198F0A-9C94-4958-A26F-2C6D591F8990}" destId="{5AE6163E-A840-464B-860E-035EF4C22A37}" srcOrd="0" destOrd="0" presId="urn:microsoft.com/office/officeart/2005/8/layout/hList1"/>
    <dgm:cxn modelId="{663F9CD5-FE75-47E7-AA06-FD7E9E53CAD5}" type="presParOf" srcId="{5AE6163E-A840-464B-860E-035EF4C22A37}" destId="{61B1435C-9B74-4AA7-A955-424EF9B3B12F}" srcOrd="0" destOrd="0" presId="urn:microsoft.com/office/officeart/2005/8/layout/hList1"/>
    <dgm:cxn modelId="{6D8F31BB-EEA3-4E1B-81BB-2425D2C2CF09}" type="presParOf" srcId="{5AE6163E-A840-464B-860E-035EF4C22A37}" destId="{277E04B7-CB23-48AB-87C8-CA332E4F3A13}" srcOrd="1" destOrd="0" presId="urn:microsoft.com/office/officeart/2005/8/layout/hList1"/>
    <dgm:cxn modelId="{D3AC6D9C-BA5C-42FC-8A52-FDE6CA8C6E72}" type="presParOf" srcId="{8C198F0A-9C94-4958-A26F-2C6D591F8990}" destId="{88881690-6A23-43A2-A8AF-3C41DF20EF72}" srcOrd="1" destOrd="0" presId="urn:microsoft.com/office/officeart/2005/8/layout/hList1"/>
    <dgm:cxn modelId="{3998B4D9-56D3-4DFD-B02D-108438FCFACE}" type="presParOf" srcId="{8C198F0A-9C94-4958-A26F-2C6D591F8990}" destId="{3B990A47-2F32-4BA9-AAE1-19FD16794393}" srcOrd="2" destOrd="0" presId="urn:microsoft.com/office/officeart/2005/8/layout/hList1"/>
    <dgm:cxn modelId="{DEC3B860-7694-4824-B4B6-37DB863842C7}" type="presParOf" srcId="{3B990A47-2F32-4BA9-AAE1-19FD16794393}" destId="{1BBD54E9-8275-4ED2-8170-D7C2ED3C20D0}" srcOrd="0" destOrd="0" presId="urn:microsoft.com/office/officeart/2005/8/layout/hList1"/>
    <dgm:cxn modelId="{464A3581-5091-4F2F-A3E8-642C79079162}" type="presParOf" srcId="{3B990A47-2F32-4BA9-AAE1-19FD16794393}" destId="{062370D4-7285-4715-B1AD-166E46147E00}" srcOrd="1" destOrd="0" presId="urn:microsoft.com/office/officeart/2005/8/layout/hList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6F7855-C0BA-4285-A284-C8E9C0468ED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FD9763D-3D8B-4A3E-8477-BD051BEC9C39}">
      <dgm:prSet phldrT="[Text]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b="1" dirty="0" smtClean="0"/>
            <a:t>Electromagnetic Waves</a:t>
          </a:r>
          <a:endParaRPr lang="en-US" b="1" dirty="0"/>
        </a:p>
      </dgm:t>
    </dgm:pt>
    <dgm:pt modelId="{B12402E3-4D78-4E53-AB30-4988FB0564BB}" type="parTrans" cxnId="{75D3DB55-9D7C-4386-8901-76A8C9F291A2}">
      <dgm:prSet/>
      <dgm:spPr/>
      <dgm:t>
        <a:bodyPr/>
        <a:lstStyle/>
        <a:p>
          <a:endParaRPr lang="en-US"/>
        </a:p>
      </dgm:t>
    </dgm:pt>
    <dgm:pt modelId="{59B2B368-D87D-4F29-992D-AEBAAF6D46CD}" type="sibTrans" cxnId="{75D3DB55-9D7C-4386-8901-76A8C9F291A2}">
      <dgm:prSet/>
      <dgm:spPr/>
      <dgm:t>
        <a:bodyPr/>
        <a:lstStyle/>
        <a:p>
          <a:endParaRPr lang="en-US"/>
        </a:p>
      </dgm:t>
    </dgm:pt>
    <dgm:pt modelId="{F3EDFC1B-F757-444E-AD67-9C48341D0793}">
      <dgm:prSet phldrT="[Text]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b="1" dirty="0" smtClean="0"/>
            <a:t>Solid Mechanics</a:t>
          </a:r>
          <a:endParaRPr lang="en-US" b="1" dirty="0"/>
        </a:p>
      </dgm:t>
    </dgm:pt>
    <dgm:pt modelId="{08666FB5-562F-44BA-960F-5A5A84CDF22A}" type="parTrans" cxnId="{9536C176-6FFF-4B65-B438-C525267DD921}">
      <dgm:prSet/>
      <dgm:spPr/>
      <dgm:t>
        <a:bodyPr/>
        <a:lstStyle/>
        <a:p>
          <a:endParaRPr lang="en-US"/>
        </a:p>
      </dgm:t>
    </dgm:pt>
    <dgm:pt modelId="{A0CEFCBB-01FF-48BF-9828-1B84D6027550}" type="sibTrans" cxnId="{9536C176-6FFF-4B65-B438-C525267DD921}">
      <dgm:prSet/>
      <dgm:spPr/>
      <dgm:t>
        <a:bodyPr/>
        <a:lstStyle/>
        <a:p>
          <a:endParaRPr lang="en-US"/>
        </a:p>
      </dgm:t>
    </dgm:pt>
    <dgm:pt modelId="{A074DCD5-3638-4BFC-A461-75F8D9D5B200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Solving only for the Cavity Vessel</a:t>
          </a:r>
          <a:endParaRPr lang="en-US" dirty="0"/>
        </a:p>
      </dgm:t>
    </dgm:pt>
    <dgm:pt modelId="{45B56A5B-4F66-4D81-841E-37265D670264}" type="parTrans" cxnId="{62B0C602-346C-480B-BAB4-5F2D5AD4A4CE}">
      <dgm:prSet/>
      <dgm:spPr/>
      <dgm:t>
        <a:bodyPr/>
        <a:lstStyle/>
        <a:p>
          <a:endParaRPr lang="en-US"/>
        </a:p>
      </dgm:t>
    </dgm:pt>
    <dgm:pt modelId="{E46F13EE-7FA8-4F06-94F5-D264FCEC0BF0}" type="sibTrans" cxnId="{62B0C602-346C-480B-BAB4-5F2D5AD4A4CE}">
      <dgm:prSet/>
      <dgm:spPr/>
      <dgm:t>
        <a:bodyPr/>
        <a:lstStyle/>
        <a:p>
          <a:endParaRPr lang="en-US"/>
        </a:p>
      </dgm:t>
    </dgm:pt>
    <dgm:pt modelId="{01D18511-9E2D-4728-9940-EB4123006B2F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Applying the proper fixed constraints, symmetries, displacements, and boundary load</a:t>
          </a:r>
          <a:endParaRPr lang="en-US" dirty="0"/>
        </a:p>
      </dgm:t>
    </dgm:pt>
    <dgm:pt modelId="{A809724E-6E1D-467B-AED2-A05264A01BDA}" type="parTrans" cxnId="{1CA3AE6B-E18E-4098-9C29-63DE4BBFB85E}">
      <dgm:prSet/>
      <dgm:spPr/>
      <dgm:t>
        <a:bodyPr/>
        <a:lstStyle/>
        <a:p>
          <a:endParaRPr lang="en-US"/>
        </a:p>
      </dgm:t>
    </dgm:pt>
    <dgm:pt modelId="{E187F31D-62CE-4F6B-9C36-BDB18F146CA4}" type="sibTrans" cxnId="{1CA3AE6B-E18E-4098-9C29-63DE4BBFB85E}">
      <dgm:prSet/>
      <dgm:spPr/>
      <dgm:t>
        <a:bodyPr/>
        <a:lstStyle/>
        <a:p>
          <a:endParaRPr lang="en-US"/>
        </a:p>
      </dgm:t>
    </dgm:pt>
    <dgm:pt modelId="{04984591-538F-43C5-B4B2-BA29EEB34A28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Applying the prober boundary conditions</a:t>
          </a:r>
          <a:endParaRPr lang="en-US" dirty="0"/>
        </a:p>
      </dgm:t>
    </dgm:pt>
    <dgm:pt modelId="{AABA0555-5887-4489-8ACC-B259FD24A745}" type="parTrans" cxnId="{B187C80B-7990-4AB0-8663-F0E39588ED2D}">
      <dgm:prSet/>
      <dgm:spPr/>
      <dgm:t>
        <a:bodyPr/>
        <a:lstStyle/>
        <a:p>
          <a:endParaRPr lang="en-US"/>
        </a:p>
      </dgm:t>
    </dgm:pt>
    <dgm:pt modelId="{4F21E3A6-2319-41E3-8DEC-7851667EB3EA}" type="sibTrans" cxnId="{B187C80B-7990-4AB0-8663-F0E39588ED2D}">
      <dgm:prSet/>
      <dgm:spPr/>
      <dgm:t>
        <a:bodyPr/>
        <a:lstStyle/>
        <a:p>
          <a:endParaRPr lang="en-US"/>
        </a:p>
      </dgm:t>
    </dgm:pt>
    <dgm:pt modelId="{D46DEFC5-BDC3-49E4-B9AD-F1E59BA277D2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Solving only for the RF domain</a:t>
          </a:r>
          <a:endParaRPr lang="en-US" dirty="0"/>
        </a:p>
      </dgm:t>
    </dgm:pt>
    <dgm:pt modelId="{AB3D8CF4-4C93-4F7A-8A18-C11CCAE1BFFA}" type="parTrans" cxnId="{EFC7AD90-4599-44A0-85DD-F06032005AC2}">
      <dgm:prSet/>
      <dgm:spPr/>
      <dgm:t>
        <a:bodyPr/>
        <a:lstStyle/>
        <a:p>
          <a:endParaRPr lang="en-US"/>
        </a:p>
      </dgm:t>
    </dgm:pt>
    <dgm:pt modelId="{0B6AE806-C78B-41BB-B5A6-A7B74EB121AA}" type="sibTrans" cxnId="{EFC7AD90-4599-44A0-85DD-F06032005AC2}">
      <dgm:prSet/>
      <dgm:spPr/>
      <dgm:t>
        <a:bodyPr/>
        <a:lstStyle/>
        <a:p>
          <a:endParaRPr lang="en-US"/>
        </a:p>
      </dgm:t>
    </dgm:pt>
    <dgm:pt modelId="{C4E665AB-FF4F-4DF7-B8C9-FC381DC52936}">
      <dgm:prSet phldrT="[Text]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b="1" dirty="0" smtClean="0"/>
            <a:t>Moving Mesh</a:t>
          </a:r>
          <a:endParaRPr lang="en-US" b="1" dirty="0"/>
        </a:p>
      </dgm:t>
    </dgm:pt>
    <dgm:pt modelId="{E027BABE-AA72-41F3-B82C-E688EAC58A03}" type="parTrans" cxnId="{572E23CB-AC14-4480-9554-58B68A9ACE2F}">
      <dgm:prSet/>
      <dgm:spPr/>
      <dgm:t>
        <a:bodyPr/>
        <a:lstStyle/>
        <a:p>
          <a:endParaRPr lang="en-US"/>
        </a:p>
      </dgm:t>
    </dgm:pt>
    <dgm:pt modelId="{6561B4D9-1BC7-46A6-BB8E-2C62DF5D2D6F}" type="sibTrans" cxnId="{572E23CB-AC14-4480-9554-58B68A9ACE2F}">
      <dgm:prSet/>
      <dgm:spPr/>
      <dgm:t>
        <a:bodyPr/>
        <a:lstStyle/>
        <a:p>
          <a:endParaRPr lang="en-US"/>
        </a:p>
      </dgm:t>
    </dgm:pt>
    <dgm:pt modelId="{EF56F54F-3384-4FE0-84EB-837E7BF81A14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Solving for all domains</a:t>
          </a:r>
          <a:endParaRPr lang="en-US" dirty="0"/>
        </a:p>
      </dgm:t>
    </dgm:pt>
    <dgm:pt modelId="{59FEF045-DE76-46BD-BE13-9CDE75942CDC}" type="parTrans" cxnId="{388CFAF0-ACE8-4C8D-AE24-131134E80A64}">
      <dgm:prSet/>
      <dgm:spPr/>
      <dgm:t>
        <a:bodyPr/>
        <a:lstStyle/>
        <a:p>
          <a:endParaRPr lang="en-US"/>
        </a:p>
      </dgm:t>
    </dgm:pt>
    <dgm:pt modelId="{34E4059E-F04E-4F36-B9FC-AE42AF0F494B}" type="sibTrans" cxnId="{388CFAF0-ACE8-4C8D-AE24-131134E80A64}">
      <dgm:prSet/>
      <dgm:spPr/>
      <dgm:t>
        <a:bodyPr/>
        <a:lstStyle/>
        <a:p>
          <a:endParaRPr lang="en-US"/>
        </a:p>
      </dgm:t>
    </dgm:pt>
    <dgm:pt modelId="{29474F84-D11B-4C3F-A99E-70B81B7FE0F9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Applying the proper prescribed and free mesh deformation/displacement</a:t>
          </a:r>
          <a:endParaRPr lang="en-US" dirty="0"/>
        </a:p>
      </dgm:t>
    </dgm:pt>
    <dgm:pt modelId="{3CF8A787-9E79-4318-A4C9-A16FA2467486}" type="parTrans" cxnId="{F783E93C-F490-48B2-B217-1B248B414C95}">
      <dgm:prSet/>
      <dgm:spPr/>
      <dgm:t>
        <a:bodyPr/>
        <a:lstStyle/>
        <a:p>
          <a:endParaRPr lang="en-US"/>
        </a:p>
      </dgm:t>
    </dgm:pt>
    <dgm:pt modelId="{3E6281C1-8B08-4C23-9CC2-DA2FD55D920A}" type="sibTrans" cxnId="{F783E93C-F490-48B2-B217-1B248B414C95}">
      <dgm:prSet/>
      <dgm:spPr/>
      <dgm:t>
        <a:bodyPr/>
        <a:lstStyle/>
        <a:p>
          <a:endParaRPr lang="en-US"/>
        </a:p>
      </dgm:t>
    </dgm:pt>
    <dgm:pt modelId="{8C198F0A-9C94-4958-A26F-2C6D591F8990}" type="pres">
      <dgm:prSet presAssocID="{9E6F7855-C0BA-4285-A284-C8E9C0468E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E6163E-A840-464B-860E-035EF4C22A37}" type="pres">
      <dgm:prSet presAssocID="{6FD9763D-3D8B-4A3E-8477-BD051BEC9C39}" presName="composite" presStyleCnt="0"/>
      <dgm:spPr/>
    </dgm:pt>
    <dgm:pt modelId="{61B1435C-9B74-4AA7-A955-424EF9B3B12F}" type="pres">
      <dgm:prSet presAssocID="{6FD9763D-3D8B-4A3E-8477-BD051BEC9C3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7E04B7-CB23-48AB-87C8-CA332E4F3A13}" type="pres">
      <dgm:prSet presAssocID="{6FD9763D-3D8B-4A3E-8477-BD051BEC9C3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881690-6A23-43A2-A8AF-3C41DF20EF72}" type="pres">
      <dgm:prSet presAssocID="{59B2B368-D87D-4F29-992D-AEBAAF6D46CD}" presName="space" presStyleCnt="0"/>
      <dgm:spPr/>
    </dgm:pt>
    <dgm:pt modelId="{3B990A47-2F32-4BA9-AAE1-19FD16794393}" type="pres">
      <dgm:prSet presAssocID="{F3EDFC1B-F757-444E-AD67-9C48341D0793}" presName="composite" presStyleCnt="0"/>
      <dgm:spPr/>
    </dgm:pt>
    <dgm:pt modelId="{1BBD54E9-8275-4ED2-8170-D7C2ED3C20D0}" type="pres">
      <dgm:prSet presAssocID="{F3EDFC1B-F757-444E-AD67-9C48341D079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2370D4-7285-4715-B1AD-166E46147E00}" type="pres">
      <dgm:prSet presAssocID="{F3EDFC1B-F757-444E-AD67-9C48341D0793}" presName="desTx" presStyleLbl="alignAccFollowNode1" presStyleIdx="1" presStyleCnt="3" custLinFactNeighborX="1" custLinFactNeighborY="-5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DBC4CF-C222-49EE-B668-5A73C61968E0}" type="pres">
      <dgm:prSet presAssocID="{A0CEFCBB-01FF-48BF-9828-1B84D6027550}" presName="space" presStyleCnt="0"/>
      <dgm:spPr/>
    </dgm:pt>
    <dgm:pt modelId="{F61A44A0-EFDD-4B14-BDAF-319035D10826}" type="pres">
      <dgm:prSet presAssocID="{C4E665AB-FF4F-4DF7-B8C9-FC381DC52936}" presName="composite" presStyleCnt="0"/>
      <dgm:spPr/>
    </dgm:pt>
    <dgm:pt modelId="{0E824B8B-241A-432E-A9AF-06A68D90D4B7}" type="pres">
      <dgm:prSet presAssocID="{C4E665AB-FF4F-4DF7-B8C9-FC381DC5293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ADD29F-3210-4A0C-AD0D-0AD5A781793A}" type="pres">
      <dgm:prSet presAssocID="{C4E665AB-FF4F-4DF7-B8C9-FC381DC5293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B89D77C-9CF6-4942-A617-29E03ED0CAE5}" type="presOf" srcId="{D46DEFC5-BDC3-49E4-B9AD-F1E59BA277D2}" destId="{277E04B7-CB23-48AB-87C8-CA332E4F3A13}" srcOrd="0" destOrd="0" presId="urn:microsoft.com/office/officeart/2005/8/layout/hList1"/>
    <dgm:cxn modelId="{833834C3-3956-4368-9E2C-41E828AAE219}" type="presOf" srcId="{29474F84-D11B-4C3F-A99E-70B81B7FE0F9}" destId="{4CADD29F-3210-4A0C-AD0D-0AD5A781793A}" srcOrd="0" destOrd="1" presId="urn:microsoft.com/office/officeart/2005/8/layout/hList1"/>
    <dgm:cxn modelId="{388CFAF0-ACE8-4C8D-AE24-131134E80A64}" srcId="{C4E665AB-FF4F-4DF7-B8C9-FC381DC52936}" destId="{EF56F54F-3384-4FE0-84EB-837E7BF81A14}" srcOrd="0" destOrd="0" parTransId="{59FEF045-DE76-46BD-BE13-9CDE75942CDC}" sibTransId="{34E4059E-F04E-4F36-B9FC-AE42AF0F494B}"/>
    <dgm:cxn modelId="{F783E93C-F490-48B2-B217-1B248B414C95}" srcId="{C4E665AB-FF4F-4DF7-B8C9-FC381DC52936}" destId="{29474F84-D11B-4C3F-A99E-70B81B7FE0F9}" srcOrd="1" destOrd="0" parTransId="{3CF8A787-9E79-4318-A4C9-A16FA2467486}" sibTransId="{3E6281C1-8B08-4C23-9CC2-DA2FD55D920A}"/>
    <dgm:cxn modelId="{B2F95C7D-0571-409C-A62A-48F57FC21BA4}" type="presOf" srcId="{9E6F7855-C0BA-4285-A284-C8E9C0468ED2}" destId="{8C198F0A-9C94-4958-A26F-2C6D591F8990}" srcOrd="0" destOrd="0" presId="urn:microsoft.com/office/officeart/2005/8/layout/hList1"/>
    <dgm:cxn modelId="{EFC7AD90-4599-44A0-85DD-F06032005AC2}" srcId="{6FD9763D-3D8B-4A3E-8477-BD051BEC9C39}" destId="{D46DEFC5-BDC3-49E4-B9AD-F1E59BA277D2}" srcOrd="0" destOrd="0" parTransId="{AB3D8CF4-4C93-4F7A-8A18-C11CCAE1BFFA}" sibTransId="{0B6AE806-C78B-41BB-B5A6-A7B74EB121AA}"/>
    <dgm:cxn modelId="{1D6411F7-17B7-4B4C-B8E3-5A82F143F8CC}" type="presOf" srcId="{F3EDFC1B-F757-444E-AD67-9C48341D0793}" destId="{1BBD54E9-8275-4ED2-8170-D7C2ED3C20D0}" srcOrd="0" destOrd="0" presId="urn:microsoft.com/office/officeart/2005/8/layout/hList1"/>
    <dgm:cxn modelId="{B187C80B-7990-4AB0-8663-F0E39588ED2D}" srcId="{6FD9763D-3D8B-4A3E-8477-BD051BEC9C39}" destId="{04984591-538F-43C5-B4B2-BA29EEB34A28}" srcOrd="1" destOrd="0" parTransId="{AABA0555-5887-4489-8ACC-B259FD24A745}" sibTransId="{4F21E3A6-2319-41E3-8DEC-7851667EB3EA}"/>
    <dgm:cxn modelId="{83CE0AB6-9F8D-4E95-BDAF-D526E46C6FDD}" type="presOf" srcId="{C4E665AB-FF4F-4DF7-B8C9-FC381DC52936}" destId="{0E824B8B-241A-432E-A9AF-06A68D90D4B7}" srcOrd="0" destOrd="0" presId="urn:microsoft.com/office/officeart/2005/8/layout/hList1"/>
    <dgm:cxn modelId="{1CA3AE6B-E18E-4098-9C29-63DE4BBFB85E}" srcId="{F3EDFC1B-F757-444E-AD67-9C48341D0793}" destId="{01D18511-9E2D-4728-9940-EB4123006B2F}" srcOrd="1" destOrd="0" parTransId="{A809724E-6E1D-467B-AED2-A05264A01BDA}" sibTransId="{E187F31D-62CE-4F6B-9C36-BDB18F146CA4}"/>
    <dgm:cxn modelId="{03536DB2-B87C-4209-BA4A-92C8E6042912}" type="presOf" srcId="{6FD9763D-3D8B-4A3E-8477-BD051BEC9C39}" destId="{61B1435C-9B74-4AA7-A955-424EF9B3B12F}" srcOrd="0" destOrd="0" presId="urn:microsoft.com/office/officeart/2005/8/layout/hList1"/>
    <dgm:cxn modelId="{572E23CB-AC14-4480-9554-58B68A9ACE2F}" srcId="{9E6F7855-C0BA-4285-A284-C8E9C0468ED2}" destId="{C4E665AB-FF4F-4DF7-B8C9-FC381DC52936}" srcOrd="2" destOrd="0" parTransId="{E027BABE-AA72-41F3-B82C-E688EAC58A03}" sibTransId="{6561B4D9-1BC7-46A6-BB8E-2C62DF5D2D6F}"/>
    <dgm:cxn modelId="{CCD5E1EC-9208-4519-A320-013AB03663C2}" type="presOf" srcId="{EF56F54F-3384-4FE0-84EB-837E7BF81A14}" destId="{4CADD29F-3210-4A0C-AD0D-0AD5A781793A}" srcOrd="0" destOrd="0" presId="urn:microsoft.com/office/officeart/2005/8/layout/hList1"/>
    <dgm:cxn modelId="{75D3DB55-9D7C-4386-8901-76A8C9F291A2}" srcId="{9E6F7855-C0BA-4285-A284-C8E9C0468ED2}" destId="{6FD9763D-3D8B-4A3E-8477-BD051BEC9C39}" srcOrd="0" destOrd="0" parTransId="{B12402E3-4D78-4E53-AB30-4988FB0564BB}" sibTransId="{59B2B368-D87D-4F29-992D-AEBAAF6D46CD}"/>
    <dgm:cxn modelId="{9536C176-6FFF-4B65-B438-C525267DD921}" srcId="{9E6F7855-C0BA-4285-A284-C8E9C0468ED2}" destId="{F3EDFC1B-F757-444E-AD67-9C48341D0793}" srcOrd="1" destOrd="0" parTransId="{08666FB5-562F-44BA-960F-5A5A84CDF22A}" sibTransId="{A0CEFCBB-01FF-48BF-9828-1B84D6027550}"/>
    <dgm:cxn modelId="{62B0C602-346C-480B-BAB4-5F2D5AD4A4CE}" srcId="{F3EDFC1B-F757-444E-AD67-9C48341D0793}" destId="{A074DCD5-3638-4BFC-A461-75F8D9D5B200}" srcOrd="0" destOrd="0" parTransId="{45B56A5B-4F66-4D81-841E-37265D670264}" sibTransId="{E46F13EE-7FA8-4F06-94F5-D264FCEC0BF0}"/>
    <dgm:cxn modelId="{F5819536-7C87-4282-9794-0775571909E2}" type="presOf" srcId="{A074DCD5-3638-4BFC-A461-75F8D9D5B200}" destId="{062370D4-7285-4715-B1AD-166E46147E00}" srcOrd="0" destOrd="0" presId="urn:microsoft.com/office/officeart/2005/8/layout/hList1"/>
    <dgm:cxn modelId="{AC18E164-D634-4394-8C3B-D0DB58377383}" type="presOf" srcId="{04984591-538F-43C5-B4B2-BA29EEB34A28}" destId="{277E04B7-CB23-48AB-87C8-CA332E4F3A13}" srcOrd="0" destOrd="1" presId="urn:microsoft.com/office/officeart/2005/8/layout/hList1"/>
    <dgm:cxn modelId="{CC8ED40D-E097-48D7-B44A-C89998CDFE3A}" type="presOf" srcId="{01D18511-9E2D-4728-9940-EB4123006B2F}" destId="{062370D4-7285-4715-B1AD-166E46147E00}" srcOrd="0" destOrd="1" presId="urn:microsoft.com/office/officeart/2005/8/layout/hList1"/>
    <dgm:cxn modelId="{635371B7-2055-4046-AF0C-D58B1B9CF39A}" type="presParOf" srcId="{8C198F0A-9C94-4958-A26F-2C6D591F8990}" destId="{5AE6163E-A840-464B-860E-035EF4C22A37}" srcOrd="0" destOrd="0" presId="urn:microsoft.com/office/officeart/2005/8/layout/hList1"/>
    <dgm:cxn modelId="{DD0D7DC9-3764-403F-B3B0-2DB1E3B63BD4}" type="presParOf" srcId="{5AE6163E-A840-464B-860E-035EF4C22A37}" destId="{61B1435C-9B74-4AA7-A955-424EF9B3B12F}" srcOrd="0" destOrd="0" presId="urn:microsoft.com/office/officeart/2005/8/layout/hList1"/>
    <dgm:cxn modelId="{6A483A90-92E9-4EFD-A8DC-6F5BC979861F}" type="presParOf" srcId="{5AE6163E-A840-464B-860E-035EF4C22A37}" destId="{277E04B7-CB23-48AB-87C8-CA332E4F3A13}" srcOrd="1" destOrd="0" presId="urn:microsoft.com/office/officeart/2005/8/layout/hList1"/>
    <dgm:cxn modelId="{517C27A1-7522-45EF-8B35-82AF17C4B39E}" type="presParOf" srcId="{8C198F0A-9C94-4958-A26F-2C6D591F8990}" destId="{88881690-6A23-43A2-A8AF-3C41DF20EF72}" srcOrd="1" destOrd="0" presId="urn:microsoft.com/office/officeart/2005/8/layout/hList1"/>
    <dgm:cxn modelId="{C1CBFE48-D6C8-49CF-9BB0-DADEF0EBBBA7}" type="presParOf" srcId="{8C198F0A-9C94-4958-A26F-2C6D591F8990}" destId="{3B990A47-2F32-4BA9-AAE1-19FD16794393}" srcOrd="2" destOrd="0" presId="urn:microsoft.com/office/officeart/2005/8/layout/hList1"/>
    <dgm:cxn modelId="{7F100CEB-D6BF-4E00-BE4C-FFAD7B2E9F27}" type="presParOf" srcId="{3B990A47-2F32-4BA9-AAE1-19FD16794393}" destId="{1BBD54E9-8275-4ED2-8170-D7C2ED3C20D0}" srcOrd="0" destOrd="0" presId="urn:microsoft.com/office/officeart/2005/8/layout/hList1"/>
    <dgm:cxn modelId="{6F5B7867-29BE-4EEA-8652-C4AB12E52849}" type="presParOf" srcId="{3B990A47-2F32-4BA9-AAE1-19FD16794393}" destId="{062370D4-7285-4715-B1AD-166E46147E00}" srcOrd="1" destOrd="0" presId="urn:microsoft.com/office/officeart/2005/8/layout/hList1"/>
    <dgm:cxn modelId="{56731F59-CCEA-4CDE-A501-6B56DA5C0F9F}" type="presParOf" srcId="{8C198F0A-9C94-4958-A26F-2C6D591F8990}" destId="{2FDBC4CF-C222-49EE-B668-5A73C61968E0}" srcOrd="3" destOrd="0" presId="urn:microsoft.com/office/officeart/2005/8/layout/hList1"/>
    <dgm:cxn modelId="{FF6A7D23-CD9F-4370-9B60-13C5C597F8B5}" type="presParOf" srcId="{8C198F0A-9C94-4958-A26F-2C6D591F8990}" destId="{F61A44A0-EFDD-4B14-BDAF-319035D10826}" srcOrd="4" destOrd="0" presId="urn:microsoft.com/office/officeart/2005/8/layout/hList1"/>
    <dgm:cxn modelId="{87713FDE-C572-433E-B5F3-0FC01B63D6CF}" type="presParOf" srcId="{F61A44A0-EFDD-4B14-BDAF-319035D10826}" destId="{0E824B8B-241A-432E-A9AF-06A68D90D4B7}" srcOrd="0" destOrd="0" presId="urn:microsoft.com/office/officeart/2005/8/layout/hList1"/>
    <dgm:cxn modelId="{1933D533-B7FC-47C9-A6F7-8279A8CAFDD5}" type="presParOf" srcId="{F61A44A0-EFDD-4B14-BDAF-319035D10826}" destId="{4CADD29F-3210-4A0C-AD0D-0AD5A781793A}" srcOrd="1" destOrd="0" presId="urn:microsoft.com/office/officeart/2005/8/layout/hList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xmlns="" relId="rId19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E6F7855-C0BA-4285-A284-C8E9C0468ED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4E665AB-FF4F-4DF7-B8C9-FC381DC52936}">
      <dgm:prSet phldrT="[Text]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b="1" dirty="0" smtClean="0"/>
            <a:t>Moving Mesh</a:t>
          </a:r>
          <a:endParaRPr lang="en-US" b="1" dirty="0"/>
        </a:p>
      </dgm:t>
    </dgm:pt>
    <dgm:pt modelId="{E027BABE-AA72-41F3-B82C-E688EAC58A03}" type="parTrans" cxnId="{572E23CB-AC14-4480-9554-58B68A9ACE2F}">
      <dgm:prSet/>
      <dgm:spPr/>
      <dgm:t>
        <a:bodyPr/>
        <a:lstStyle/>
        <a:p>
          <a:endParaRPr lang="en-US"/>
        </a:p>
      </dgm:t>
    </dgm:pt>
    <dgm:pt modelId="{6561B4D9-1BC7-46A6-BB8E-2C62DF5D2D6F}" type="sibTrans" cxnId="{572E23CB-AC14-4480-9554-58B68A9ACE2F}">
      <dgm:prSet/>
      <dgm:spPr/>
      <dgm:t>
        <a:bodyPr/>
        <a:lstStyle/>
        <a:p>
          <a:endParaRPr lang="en-US"/>
        </a:p>
      </dgm:t>
    </dgm:pt>
    <dgm:pt modelId="{EF56F54F-3384-4FE0-84EB-837E7BF81A14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Solving for all domains</a:t>
          </a:r>
          <a:endParaRPr lang="en-US" dirty="0"/>
        </a:p>
      </dgm:t>
    </dgm:pt>
    <dgm:pt modelId="{59FEF045-DE76-46BD-BE13-9CDE75942CDC}" type="parTrans" cxnId="{388CFAF0-ACE8-4C8D-AE24-131134E80A64}">
      <dgm:prSet/>
      <dgm:spPr/>
      <dgm:t>
        <a:bodyPr/>
        <a:lstStyle/>
        <a:p>
          <a:endParaRPr lang="en-US"/>
        </a:p>
      </dgm:t>
    </dgm:pt>
    <dgm:pt modelId="{34E4059E-F04E-4F36-B9FC-AE42AF0F494B}" type="sibTrans" cxnId="{388CFAF0-ACE8-4C8D-AE24-131134E80A64}">
      <dgm:prSet/>
      <dgm:spPr/>
      <dgm:t>
        <a:bodyPr/>
        <a:lstStyle/>
        <a:p>
          <a:endParaRPr lang="en-US"/>
        </a:p>
      </dgm:t>
    </dgm:pt>
    <dgm:pt modelId="{29474F84-D11B-4C3F-A99E-70B81B7FE0F9}">
      <dgm:prSet phldrT="[Text]"/>
      <dgm:spPr>
        <a:solidFill>
          <a:schemeClr val="accent2">
            <a:lumMod val="20000"/>
            <a:lumOff val="80000"/>
            <a:alpha val="90000"/>
          </a:schemeClr>
        </a:solidFill>
        <a:ln>
          <a:solidFill>
            <a:schemeClr val="accent2">
              <a:alpha val="90000"/>
            </a:schemeClr>
          </a:solidFill>
        </a:ln>
      </dgm:spPr>
      <dgm:t>
        <a:bodyPr/>
        <a:lstStyle/>
        <a:p>
          <a:r>
            <a:rPr lang="en-US" dirty="0" smtClean="0"/>
            <a:t>Applying the proper prescribed and free mesh deformation/displacement</a:t>
          </a:r>
          <a:endParaRPr lang="en-US" dirty="0"/>
        </a:p>
      </dgm:t>
    </dgm:pt>
    <dgm:pt modelId="{3CF8A787-9E79-4318-A4C9-A16FA2467486}" type="parTrans" cxnId="{F783E93C-F490-48B2-B217-1B248B414C95}">
      <dgm:prSet/>
      <dgm:spPr/>
      <dgm:t>
        <a:bodyPr/>
        <a:lstStyle/>
        <a:p>
          <a:endParaRPr lang="en-US"/>
        </a:p>
      </dgm:t>
    </dgm:pt>
    <dgm:pt modelId="{3E6281C1-8B08-4C23-9CC2-DA2FD55D920A}" type="sibTrans" cxnId="{F783E93C-F490-48B2-B217-1B248B414C95}">
      <dgm:prSet/>
      <dgm:spPr/>
      <dgm:t>
        <a:bodyPr/>
        <a:lstStyle/>
        <a:p>
          <a:endParaRPr lang="en-US"/>
        </a:p>
      </dgm:t>
    </dgm:pt>
    <dgm:pt modelId="{8C198F0A-9C94-4958-A26F-2C6D591F8990}" type="pres">
      <dgm:prSet presAssocID="{9E6F7855-C0BA-4285-A284-C8E9C0468E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1A44A0-EFDD-4B14-BDAF-319035D10826}" type="pres">
      <dgm:prSet presAssocID="{C4E665AB-FF4F-4DF7-B8C9-FC381DC52936}" presName="composite" presStyleCnt="0"/>
      <dgm:spPr/>
    </dgm:pt>
    <dgm:pt modelId="{0E824B8B-241A-432E-A9AF-06A68D90D4B7}" type="pres">
      <dgm:prSet presAssocID="{C4E665AB-FF4F-4DF7-B8C9-FC381DC52936}" presName="parTx" presStyleLbl="alignNode1" presStyleIdx="0" presStyleCnt="1" custLinFactNeighborX="-4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ADD29F-3210-4A0C-AD0D-0AD5A781793A}" type="pres">
      <dgm:prSet presAssocID="{C4E665AB-FF4F-4DF7-B8C9-FC381DC52936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A1D1ED-E7F7-422B-A1FA-77D915AEFF04}" type="presOf" srcId="{9E6F7855-C0BA-4285-A284-C8E9C0468ED2}" destId="{8C198F0A-9C94-4958-A26F-2C6D591F8990}" srcOrd="0" destOrd="0" presId="urn:microsoft.com/office/officeart/2005/8/layout/hList1"/>
    <dgm:cxn modelId="{24D43C8D-C5B8-42E3-9A29-FAF978206777}" type="presOf" srcId="{C4E665AB-FF4F-4DF7-B8C9-FC381DC52936}" destId="{0E824B8B-241A-432E-A9AF-06A68D90D4B7}" srcOrd="0" destOrd="0" presId="urn:microsoft.com/office/officeart/2005/8/layout/hList1"/>
    <dgm:cxn modelId="{F783E93C-F490-48B2-B217-1B248B414C95}" srcId="{C4E665AB-FF4F-4DF7-B8C9-FC381DC52936}" destId="{29474F84-D11B-4C3F-A99E-70B81B7FE0F9}" srcOrd="1" destOrd="0" parTransId="{3CF8A787-9E79-4318-A4C9-A16FA2467486}" sibTransId="{3E6281C1-8B08-4C23-9CC2-DA2FD55D920A}"/>
    <dgm:cxn modelId="{572E23CB-AC14-4480-9554-58B68A9ACE2F}" srcId="{9E6F7855-C0BA-4285-A284-C8E9C0468ED2}" destId="{C4E665AB-FF4F-4DF7-B8C9-FC381DC52936}" srcOrd="0" destOrd="0" parTransId="{E027BABE-AA72-41F3-B82C-E688EAC58A03}" sibTransId="{6561B4D9-1BC7-46A6-BB8E-2C62DF5D2D6F}"/>
    <dgm:cxn modelId="{333330AC-6692-4FB1-B069-ABE333B612B1}" type="presOf" srcId="{29474F84-D11B-4C3F-A99E-70B81B7FE0F9}" destId="{4CADD29F-3210-4A0C-AD0D-0AD5A781793A}" srcOrd="0" destOrd="1" presId="urn:microsoft.com/office/officeart/2005/8/layout/hList1"/>
    <dgm:cxn modelId="{D43486FA-39B7-4D42-B718-D2B2199BBB4B}" type="presOf" srcId="{EF56F54F-3384-4FE0-84EB-837E7BF81A14}" destId="{4CADD29F-3210-4A0C-AD0D-0AD5A781793A}" srcOrd="0" destOrd="0" presId="urn:microsoft.com/office/officeart/2005/8/layout/hList1"/>
    <dgm:cxn modelId="{388CFAF0-ACE8-4C8D-AE24-131134E80A64}" srcId="{C4E665AB-FF4F-4DF7-B8C9-FC381DC52936}" destId="{EF56F54F-3384-4FE0-84EB-837E7BF81A14}" srcOrd="0" destOrd="0" parTransId="{59FEF045-DE76-46BD-BE13-9CDE75942CDC}" sibTransId="{34E4059E-F04E-4F36-B9FC-AE42AF0F494B}"/>
    <dgm:cxn modelId="{E5F36F27-2BAC-4E04-B313-EE57F1DFFA05}" type="presParOf" srcId="{8C198F0A-9C94-4958-A26F-2C6D591F8990}" destId="{F61A44A0-EFDD-4B14-BDAF-319035D10826}" srcOrd="0" destOrd="0" presId="urn:microsoft.com/office/officeart/2005/8/layout/hList1"/>
    <dgm:cxn modelId="{05D6376E-8130-44C0-BF03-3690EEB94F21}" type="presParOf" srcId="{F61A44A0-EFDD-4B14-BDAF-319035D10826}" destId="{0E824B8B-241A-432E-A9AF-06A68D90D4B7}" srcOrd="0" destOrd="0" presId="urn:microsoft.com/office/officeart/2005/8/layout/hList1"/>
    <dgm:cxn modelId="{0EA5DF86-3176-4B96-8CB1-5B4D0C9B4F0A}" type="presParOf" srcId="{F61A44A0-EFDD-4B14-BDAF-319035D10826}" destId="{4CADD29F-3210-4A0C-AD0D-0AD5A781793A}" srcOrd="1" destOrd="0" presId="urn:microsoft.com/office/officeart/2005/8/layout/hList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88D606D-2689-488F-BC35-A5DDC14E8DA0}">
      <dsp:nvSpPr>
        <dsp:cNvPr id="0" name=""/>
        <dsp:cNvSpPr/>
      </dsp:nvSpPr>
      <dsp:spPr>
        <a:xfrm>
          <a:off x="2975632" y="2963"/>
          <a:ext cx="1668735" cy="1084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CST</a:t>
          </a:r>
          <a:endParaRPr lang="en-GB" sz="2900" kern="1200" dirty="0"/>
        </a:p>
      </dsp:txBody>
      <dsp:txXfrm>
        <a:off x="2975632" y="2963"/>
        <a:ext cx="1668735" cy="1084677"/>
      </dsp:txXfrm>
    </dsp:sp>
    <dsp:sp modelId="{1DB7323E-25FC-42E2-BA9E-3B086E0A40A3}">
      <dsp:nvSpPr>
        <dsp:cNvPr id="0" name=""/>
        <dsp:cNvSpPr/>
      </dsp:nvSpPr>
      <dsp:spPr>
        <a:xfrm>
          <a:off x="1644256" y="545302"/>
          <a:ext cx="4331486" cy="4331486"/>
        </a:xfrm>
        <a:custGeom>
          <a:avLst/>
          <a:gdLst/>
          <a:ahLst/>
          <a:cxnLst/>
          <a:rect l="0" t="0" r="0" b="0"/>
          <a:pathLst>
            <a:path>
              <a:moveTo>
                <a:pt x="3011557" y="171992"/>
              </a:moveTo>
              <a:arcTo wR="2165743" hR="2165743" stAng="17579295" swAng="19599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47A0C8-DF4C-4F13-857A-4BE71280D29B}">
      <dsp:nvSpPr>
        <dsp:cNvPr id="0" name=""/>
        <dsp:cNvSpPr/>
      </dsp:nvSpPr>
      <dsp:spPr>
        <a:xfrm>
          <a:off x="5035376" y="1499454"/>
          <a:ext cx="1668735" cy="1084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HFSS</a:t>
          </a:r>
          <a:endParaRPr lang="en-GB" sz="2900" kern="1200" dirty="0"/>
        </a:p>
      </dsp:txBody>
      <dsp:txXfrm>
        <a:off x="5035376" y="1499454"/>
        <a:ext cx="1668735" cy="1084677"/>
      </dsp:txXfrm>
    </dsp:sp>
    <dsp:sp modelId="{C6F3BF82-239E-4531-B976-2BD045EBC30B}">
      <dsp:nvSpPr>
        <dsp:cNvPr id="0" name=""/>
        <dsp:cNvSpPr/>
      </dsp:nvSpPr>
      <dsp:spPr>
        <a:xfrm>
          <a:off x="1644256" y="545302"/>
          <a:ext cx="4331486" cy="4331486"/>
        </a:xfrm>
        <a:custGeom>
          <a:avLst/>
          <a:gdLst/>
          <a:ahLst/>
          <a:cxnLst/>
          <a:rect l="0" t="0" r="0" b="0"/>
          <a:pathLst>
            <a:path>
              <a:moveTo>
                <a:pt x="4328532" y="2052667"/>
              </a:moveTo>
              <a:arcTo wR="2165743" hR="2165743" stAng="21420430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6ECC9-1DA1-4A25-A79D-F0D692D4D5B4}">
      <dsp:nvSpPr>
        <dsp:cNvPr id="0" name=""/>
        <dsp:cNvSpPr/>
      </dsp:nvSpPr>
      <dsp:spPr>
        <a:xfrm>
          <a:off x="4248624" y="3920829"/>
          <a:ext cx="1668735" cy="1084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COMSOL</a:t>
          </a:r>
          <a:endParaRPr lang="en-GB" sz="2900" kern="1200" dirty="0"/>
        </a:p>
      </dsp:txBody>
      <dsp:txXfrm>
        <a:off x="4248624" y="3920829"/>
        <a:ext cx="1668735" cy="1084677"/>
      </dsp:txXfrm>
    </dsp:sp>
    <dsp:sp modelId="{75FBB6E1-A185-42F4-BFD0-7453D58F5BF7}">
      <dsp:nvSpPr>
        <dsp:cNvPr id="0" name=""/>
        <dsp:cNvSpPr/>
      </dsp:nvSpPr>
      <dsp:spPr>
        <a:xfrm>
          <a:off x="1644256" y="545302"/>
          <a:ext cx="4331486" cy="4331486"/>
        </a:xfrm>
        <a:custGeom>
          <a:avLst/>
          <a:gdLst/>
          <a:ahLst/>
          <a:cxnLst/>
          <a:rect l="0" t="0" r="0" b="0"/>
          <a:pathLst>
            <a:path>
              <a:moveTo>
                <a:pt x="2595772" y="4288363"/>
              </a:moveTo>
              <a:arcTo wR="2165743" hR="2165743" stAng="4712834" swAng="137433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E62482-0A16-4ABE-9F57-7E2BE4E36DC0}">
      <dsp:nvSpPr>
        <dsp:cNvPr id="0" name=""/>
        <dsp:cNvSpPr/>
      </dsp:nvSpPr>
      <dsp:spPr>
        <a:xfrm>
          <a:off x="1702640" y="3920829"/>
          <a:ext cx="1668735" cy="1084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smtClean="0"/>
            <a:t>ACE3P</a:t>
          </a:r>
          <a:endParaRPr lang="en-GB" sz="2900" kern="1200" dirty="0"/>
        </a:p>
      </dsp:txBody>
      <dsp:txXfrm>
        <a:off x="1702640" y="3920829"/>
        <a:ext cx="1668735" cy="1084677"/>
      </dsp:txXfrm>
    </dsp:sp>
    <dsp:sp modelId="{80C0AFD4-00DE-4CDD-83C0-6CDC7660FFAE}">
      <dsp:nvSpPr>
        <dsp:cNvPr id="0" name=""/>
        <dsp:cNvSpPr/>
      </dsp:nvSpPr>
      <dsp:spPr>
        <a:xfrm>
          <a:off x="1644256" y="545302"/>
          <a:ext cx="4331486" cy="4331486"/>
        </a:xfrm>
        <a:custGeom>
          <a:avLst/>
          <a:gdLst/>
          <a:ahLst/>
          <a:cxnLst/>
          <a:rect l="0" t="0" r="0" b="0"/>
          <a:pathLst>
            <a:path>
              <a:moveTo>
                <a:pt x="361690" y="3364007"/>
              </a:moveTo>
              <a:arcTo wR="2165743" hR="2165743" stAng="8784456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097731-C80D-4084-BA6C-2A836E8DA09E}">
      <dsp:nvSpPr>
        <dsp:cNvPr id="0" name=""/>
        <dsp:cNvSpPr/>
      </dsp:nvSpPr>
      <dsp:spPr>
        <a:xfrm>
          <a:off x="915888" y="1499454"/>
          <a:ext cx="1668735" cy="1084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kern="1200" dirty="0" err="1" smtClean="0"/>
            <a:t>GdfidL</a:t>
          </a:r>
          <a:endParaRPr lang="en-GB" sz="2900" kern="1200" dirty="0"/>
        </a:p>
      </dsp:txBody>
      <dsp:txXfrm>
        <a:off x="915888" y="1499454"/>
        <a:ext cx="1668735" cy="1084677"/>
      </dsp:txXfrm>
    </dsp:sp>
    <dsp:sp modelId="{4B88BC25-0932-4B46-9DC8-B060D936E6B0}">
      <dsp:nvSpPr>
        <dsp:cNvPr id="0" name=""/>
        <dsp:cNvSpPr/>
      </dsp:nvSpPr>
      <dsp:spPr>
        <a:xfrm>
          <a:off x="1644256" y="545302"/>
          <a:ext cx="4331486" cy="4331486"/>
        </a:xfrm>
        <a:custGeom>
          <a:avLst/>
          <a:gdLst/>
          <a:ahLst/>
          <a:cxnLst/>
          <a:rect l="0" t="0" r="0" b="0"/>
          <a:pathLst>
            <a:path>
              <a:moveTo>
                <a:pt x="377590" y="943878"/>
              </a:moveTo>
              <a:arcTo wR="2165743" hR="2165743" stAng="12860714" swAng="19599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CCEE8B-A1AB-4422-A46A-F51F0DBCE9EB}">
      <dsp:nvSpPr>
        <dsp:cNvPr id="0" name=""/>
        <dsp:cNvSpPr/>
      </dsp:nvSpPr>
      <dsp:spPr>
        <a:xfrm rot="5400000">
          <a:off x="-179745" y="185450"/>
          <a:ext cx="1198303" cy="8388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EM</a:t>
          </a:r>
          <a:endParaRPr lang="en-US" sz="800" b="1" kern="1200" dirty="0"/>
        </a:p>
      </dsp:txBody>
      <dsp:txXfrm rot="5400000">
        <a:off x="-179745" y="185450"/>
        <a:ext cx="1198303" cy="838812"/>
      </dsp:txXfrm>
    </dsp:sp>
    <dsp:sp modelId="{D45DA1CB-A04A-41AF-9E71-2914D5615D21}">
      <dsp:nvSpPr>
        <dsp:cNvPr id="0" name=""/>
        <dsp:cNvSpPr/>
      </dsp:nvSpPr>
      <dsp:spPr>
        <a:xfrm rot="5400000">
          <a:off x="2049257" y="-1204739"/>
          <a:ext cx="778897" cy="3199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Eigen frequency simulation to find the resonant frequency (f</a:t>
          </a:r>
          <a:r>
            <a:rPr lang="en-US" sz="1600" kern="1200" baseline="-25000" dirty="0" smtClean="0"/>
            <a:t>0</a:t>
          </a:r>
          <a:r>
            <a:rPr lang="en-US" sz="1600" kern="1200" baseline="0" dirty="0" smtClean="0"/>
            <a:t>)</a:t>
          </a:r>
          <a:endParaRPr lang="en-US" sz="1600" kern="1200" baseline="0" dirty="0"/>
        </a:p>
      </dsp:txBody>
      <dsp:txXfrm rot="5400000">
        <a:off x="2049257" y="-1204739"/>
        <a:ext cx="778897" cy="3199787"/>
      </dsp:txXfrm>
    </dsp:sp>
    <dsp:sp modelId="{DBD4C3B5-BB37-407B-BF94-9240A4EB84B3}">
      <dsp:nvSpPr>
        <dsp:cNvPr id="0" name=""/>
        <dsp:cNvSpPr/>
      </dsp:nvSpPr>
      <dsp:spPr>
        <a:xfrm rot="5400000">
          <a:off x="-179745" y="1236638"/>
          <a:ext cx="1198303" cy="8388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Solid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Mechanics</a:t>
          </a:r>
          <a:endParaRPr lang="en-US" sz="1400" b="1" kern="1200" dirty="0"/>
        </a:p>
      </dsp:txBody>
      <dsp:txXfrm rot="5400000">
        <a:off x="-179745" y="1236638"/>
        <a:ext cx="1198303" cy="838812"/>
      </dsp:txXfrm>
    </dsp:sp>
    <dsp:sp modelId="{DB17F78D-9232-4E5D-B738-393E690C852E}">
      <dsp:nvSpPr>
        <dsp:cNvPr id="0" name=""/>
        <dsp:cNvSpPr/>
      </dsp:nvSpPr>
      <dsp:spPr>
        <a:xfrm rot="5400000">
          <a:off x="2049052" y="-153347"/>
          <a:ext cx="779307" cy="3199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Find the deformation under given pressure load (P</a:t>
          </a:r>
          <a:r>
            <a:rPr lang="en-US" sz="1600" kern="1200" baseline="-25000" dirty="0" smtClean="0"/>
            <a:t>L</a:t>
          </a:r>
          <a:r>
            <a:rPr lang="en-US" sz="1600" kern="1200" dirty="0" smtClean="0"/>
            <a:t>)</a:t>
          </a:r>
          <a:endParaRPr lang="en-US" sz="1600" kern="1200" dirty="0"/>
        </a:p>
      </dsp:txBody>
      <dsp:txXfrm rot="5400000">
        <a:off x="2049052" y="-153347"/>
        <a:ext cx="779307" cy="3199787"/>
      </dsp:txXfrm>
    </dsp:sp>
    <dsp:sp modelId="{A43BEE78-9585-4541-9F01-B5BFE95090CF}">
      <dsp:nvSpPr>
        <dsp:cNvPr id="0" name=""/>
        <dsp:cNvSpPr/>
      </dsp:nvSpPr>
      <dsp:spPr>
        <a:xfrm rot="5400000">
          <a:off x="-179745" y="2287826"/>
          <a:ext cx="1198303" cy="8388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Moving Mesh</a:t>
          </a:r>
          <a:endParaRPr lang="en-US" sz="1400" b="1" kern="1200" dirty="0"/>
        </a:p>
      </dsp:txBody>
      <dsp:txXfrm rot="5400000">
        <a:off x="-179745" y="2287826"/>
        <a:ext cx="1198303" cy="838812"/>
      </dsp:txXfrm>
    </dsp:sp>
    <dsp:sp modelId="{2A5F6AE7-4061-4E83-8548-71CCEB198E35}">
      <dsp:nvSpPr>
        <dsp:cNvPr id="0" name=""/>
        <dsp:cNvSpPr/>
      </dsp:nvSpPr>
      <dsp:spPr>
        <a:xfrm rot="5400000">
          <a:off x="2049257" y="897636"/>
          <a:ext cx="778897" cy="3199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Update the mesh after deformation</a:t>
          </a:r>
          <a:endParaRPr lang="en-US" sz="1600" kern="1200" dirty="0"/>
        </a:p>
      </dsp:txBody>
      <dsp:txXfrm rot="5400000">
        <a:off x="2049257" y="897636"/>
        <a:ext cx="778897" cy="3199787"/>
      </dsp:txXfrm>
    </dsp:sp>
    <dsp:sp modelId="{11D44FE4-4823-46E0-BBAD-ABF7B0F219B5}">
      <dsp:nvSpPr>
        <dsp:cNvPr id="0" name=""/>
        <dsp:cNvSpPr/>
      </dsp:nvSpPr>
      <dsp:spPr>
        <a:xfrm rot="5400000">
          <a:off x="-179745" y="3339014"/>
          <a:ext cx="1198303" cy="83881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EM</a:t>
          </a:r>
          <a:endParaRPr lang="en-US" sz="1400" b="1" kern="1200" dirty="0"/>
        </a:p>
      </dsp:txBody>
      <dsp:txXfrm rot="5400000">
        <a:off x="-179745" y="3339014"/>
        <a:ext cx="1198303" cy="838812"/>
      </dsp:txXfrm>
    </dsp:sp>
    <dsp:sp modelId="{22FAE63A-7C07-4C2A-90EC-F0227A86E43C}">
      <dsp:nvSpPr>
        <dsp:cNvPr id="0" name=""/>
        <dsp:cNvSpPr/>
      </dsp:nvSpPr>
      <dsp:spPr>
        <a:xfrm rot="5400000">
          <a:off x="2049257" y="1948824"/>
          <a:ext cx="778897" cy="319978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Eigen frequency simulation to find the resonant frequency after deformation (f</a:t>
          </a:r>
          <a:r>
            <a:rPr lang="en-US" sz="1600" kern="1200" baseline="-25000" dirty="0" smtClean="0"/>
            <a:t>p</a:t>
          </a:r>
          <a:r>
            <a:rPr lang="en-US" sz="1600" kern="1200" dirty="0" smtClean="0"/>
            <a:t>)</a:t>
          </a:r>
          <a:endParaRPr lang="en-US" sz="1600" kern="1200" dirty="0"/>
        </a:p>
      </dsp:txBody>
      <dsp:txXfrm rot="5400000">
        <a:off x="2049257" y="1948824"/>
        <a:ext cx="778897" cy="319978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B1435C-9B74-4AA7-A955-424EF9B3B12F}">
      <dsp:nvSpPr>
        <dsp:cNvPr id="0" name=""/>
        <dsp:cNvSpPr/>
      </dsp:nvSpPr>
      <dsp:spPr>
        <a:xfrm>
          <a:off x="21" y="11626"/>
          <a:ext cx="2100820" cy="374400"/>
        </a:xfrm>
        <a:prstGeom prst="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Study</a:t>
          </a:r>
          <a:r>
            <a:rPr lang="en-US" sz="1300" b="1" kern="1200" baseline="-25000" dirty="0" smtClean="0"/>
            <a:t>1</a:t>
          </a:r>
          <a:endParaRPr lang="en-US" sz="1300" b="1" kern="1200" baseline="-25000" dirty="0"/>
        </a:p>
      </dsp:txBody>
      <dsp:txXfrm>
        <a:off x="21" y="11626"/>
        <a:ext cx="2100820" cy="374400"/>
      </dsp:txXfrm>
    </dsp:sp>
    <dsp:sp modelId="{277E04B7-CB23-48AB-87C8-CA332E4F3A13}">
      <dsp:nvSpPr>
        <dsp:cNvPr id="0" name=""/>
        <dsp:cNvSpPr/>
      </dsp:nvSpPr>
      <dsp:spPr>
        <a:xfrm>
          <a:off x="21" y="386026"/>
          <a:ext cx="2100820" cy="945652"/>
        </a:xfrm>
        <a:prstGeom prst="rect">
          <a:avLst/>
        </a:prstGeom>
        <a:solidFill>
          <a:schemeClr val="accent3">
            <a:lumMod val="60000"/>
            <a:lumOff val="40000"/>
            <a:alpha val="90000"/>
          </a:schemeClr>
        </a:solidFill>
        <a:ln w="25400" cap="flat" cmpd="sng" algn="ctr">
          <a:solidFill>
            <a:schemeClr val="accent3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Eigen-frequency (to find f</a:t>
          </a:r>
          <a:r>
            <a:rPr lang="en-US" sz="1300" kern="1200" baseline="-25000" dirty="0" smtClean="0"/>
            <a:t>0</a:t>
          </a:r>
          <a:r>
            <a:rPr lang="en-US" sz="1300" kern="1200" dirty="0" smtClean="0"/>
            <a:t>)</a:t>
          </a:r>
          <a:endParaRPr lang="en-US" sz="1300" kern="1200" dirty="0"/>
        </a:p>
      </dsp:txBody>
      <dsp:txXfrm>
        <a:off x="21" y="386026"/>
        <a:ext cx="2100820" cy="945652"/>
      </dsp:txXfrm>
    </dsp:sp>
    <dsp:sp modelId="{1BBD54E9-8275-4ED2-8170-D7C2ED3C20D0}">
      <dsp:nvSpPr>
        <dsp:cNvPr id="0" name=""/>
        <dsp:cNvSpPr/>
      </dsp:nvSpPr>
      <dsp:spPr>
        <a:xfrm>
          <a:off x="2394957" y="11626"/>
          <a:ext cx="2100820" cy="374400"/>
        </a:xfrm>
        <a:prstGeom prst="rect">
          <a:avLst/>
        </a:prstGeom>
        <a:solidFill>
          <a:schemeClr val="accent3">
            <a:lumMod val="50000"/>
          </a:schemeClr>
        </a:solidFill>
        <a:ln w="25400" cap="flat" cmpd="sng" algn="ctr">
          <a:solidFill>
            <a:schemeClr val="accent3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/>
            <a:t>Study</a:t>
          </a:r>
          <a:r>
            <a:rPr lang="en-US" sz="1300" b="1" kern="1200" baseline="-25000" dirty="0" smtClean="0"/>
            <a:t>2</a:t>
          </a:r>
          <a:endParaRPr lang="en-US" sz="1300" b="1" kern="1200" baseline="-25000" dirty="0"/>
        </a:p>
      </dsp:txBody>
      <dsp:txXfrm>
        <a:off x="2394957" y="11626"/>
        <a:ext cx="2100820" cy="374400"/>
      </dsp:txXfrm>
    </dsp:sp>
    <dsp:sp modelId="{062370D4-7285-4715-B1AD-166E46147E00}">
      <dsp:nvSpPr>
        <dsp:cNvPr id="0" name=""/>
        <dsp:cNvSpPr/>
      </dsp:nvSpPr>
      <dsp:spPr>
        <a:xfrm>
          <a:off x="2394978" y="381005"/>
          <a:ext cx="2100820" cy="945652"/>
        </a:xfrm>
        <a:prstGeom prst="rect">
          <a:avLst/>
        </a:prstGeom>
        <a:solidFill>
          <a:schemeClr val="accent3">
            <a:lumMod val="60000"/>
            <a:lumOff val="40000"/>
            <a:alpha val="90000"/>
          </a:schemeClr>
        </a:solidFill>
        <a:ln w="25400" cap="flat" cmpd="sng" algn="ctr">
          <a:solidFill>
            <a:schemeClr val="accent3">
              <a:lumMod val="50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Stationary (solving  only for solid mechanics  and moving mesh) </a:t>
          </a:r>
          <a:endParaRPr lang="en-US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kern="1200" dirty="0" smtClean="0"/>
            <a:t>Eigen-frequency (to find f</a:t>
          </a:r>
          <a:r>
            <a:rPr lang="en-US" sz="1300" kern="1200" baseline="-25000" dirty="0" smtClean="0"/>
            <a:t>p</a:t>
          </a:r>
          <a:r>
            <a:rPr lang="en-US" sz="1300" kern="1200" dirty="0" smtClean="0"/>
            <a:t>)</a:t>
          </a:r>
          <a:endParaRPr lang="en-US" sz="1300" kern="1200" dirty="0"/>
        </a:p>
      </dsp:txBody>
      <dsp:txXfrm>
        <a:off x="2394978" y="381005"/>
        <a:ext cx="2100820" cy="94565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B1435C-9B74-4AA7-A955-424EF9B3B12F}">
      <dsp:nvSpPr>
        <dsp:cNvPr id="0" name=""/>
        <dsp:cNvSpPr/>
      </dsp:nvSpPr>
      <dsp:spPr>
        <a:xfrm>
          <a:off x="2243" y="83813"/>
          <a:ext cx="2187221" cy="316800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Electromagnetic Waves</a:t>
          </a:r>
          <a:endParaRPr lang="en-US" sz="1100" b="1" kern="1200" dirty="0"/>
        </a:p>
      </dsp:txBody>
      <dsp:txXfrm>
        <a:off x="2243" y="83813"/>
        <a:ext cx="2187221" cy="316800"/>
      </dsp:txXfrm>
    </dsp:sp>
    <dsp:sp modelId="{277E04B7-CB23-48AB-87C8-CA332E4F3A13}">
      <dsp:nvSpPr>
        <dsp:cNvPr id="0" name=""/>
        <dsp:cNvSpPr/>
      </dsp:nvSpPr>
      <dsp:spPr>
        <a:xfrm>
          <a:off x="2243" y="400613"/>
          <a:ext cx="2187221" cy="792618"/>
        </a:xfrm>
        <a:prstGeom prst="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Solving only for the RF domain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Applying the prober boundary conditions</a:t>
          </a:r>
          <a:endParaRPr lang="en-US" sz="1100" kern="1200" dirty="0"/>
        </a:p>
      </dsp:txBody>
      <dsp:txXfrm>
        <a:off x="2243" y="400613"/>
        <a:ext cx="2187221" cy="792618"/>
      </dsp:txXfrm>
    </dsp:sp>
    <dsp:sp modelId="{1BBD54E9-8275-4ED2-8170-D7C2ED3C20D0}">
      <dsp:nvSpPr>
        <dsp:cNvPr id="0" name=""/>
        <dsp:cNvSpPr/>
      </dsp:nvSpPr>
      <dsp:spPr>
        <a:xfrm>
          <a:off x="2495675" y="83813"/>
          <a:ext cx="2187221" cy="316800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Solid Mechanics</a:t>
          </a:r>
          <a:endParaRPr lang="en-US" sz="1100" b="1" kern="1200" dirty="0"/>
        </a:p>
      </dsp:txBody>
      <dsp:txXfrm>
        <a:off x="2495675" y="83813"/>
        <a:ext cx="2187221" cy="316800"/>
      </dsp:txXfrm>
    </dsp:sp>
    <dsp:sp modelId="{062370D4-7285-4715-B1AD-166E46147E00}">
      <dsp:nvSpPr>
        <dsp:cNvPr id="0" name=""/>
        <dsp:cNvSpPr/>
      </dsp:nvSpPr>
      <dsp:spPr>
        <a:xfrm>
          <a:off x="2495697" y="396404"/>
          <a:ext cx="2187221" cy="792618"/>
        </a:xfrm>
        <a:prstGeom prst="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Solving only for the Cavity Vessel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Applying the proper fixed constraints, symmetries, displacements, and boundary load</a:t>
          </a:r>
          <a:endParaRPr lang="en-US" sz="1100" kern="1200" dirty="0"/>
        </a:p>
      </dsp:txBody>
      <dsp:txXfrm>
        <a:off x="2495697" y="396404"/>
        <a:ext cx="2187221" cy="792618"/>
      </dsp:txXfrm>
    </dsp:sp>
    <dsp:sp modelId="{0E824B8B-241A-432E-A9AF-06A68D90D4B7}">
      <dsp:nvSpPr>
        <dsp:cNvPr id="0" name=""/>
        <dsp:cNvSpPr/>
      </dsp:nvSpPr>
      <dsp:spPr>
        <a:xfrm>
          <a:off x="4989107" y="83813"/>
          <a:ext cx="2187221" cy="316800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b="1" kern="1200" dirty="0" smtClean="0"/>
            <a:t>Moving Mesh</a:t>
          </a:r>
          <a:endParaRPr lang="en-US" sz="1100" b="1" kern="1200" dirty="0"/>
        </a:p>
      </dsp:txBody>
      <dsp:txXfrm>
        <a:off x="4989107" y="83813"/>
        <a:ext cx="2187221" cy="316800"/>
      </dsp:txXfrm>
    </dsp:sp>
    <dsp:sp modelId="{4CADD29F-3210-4A0C-AD0D-0AD5A781793A}">
      <dsp:nvSpPr>
        <dsp:cNvPr id="0" name=""/>
        <dsp:cNvSpPr/>
      </dsp:nvSpPr>
      <dsp:spPr>
        <a:xfrm>
          <a:off x="4989107" y="400613"/>
          <a:ext cx="2187221" cy="792618"/>
        </a:xfrm>
        <a:prstGeom prst="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Solving for all domains</a:t>
          </a:r>
          <a:endParaRPr 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 smtClean="0"/>
            <a:t>Applying the proper prescribed and free mesh deformation/displacement</a:t>
          </a:r>
          <a:endParaRPr lang="en-US" sz="1100" kern="1200" dirty="0"/>
        </a:p>
      </dsp:txBody>
      <dsp:txXfrm>
        <a:off x="4989107" y="400613"/>
        <a:ext cx="2187221" cy="79261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E824B8B-241A-432E-A9AF-06A68D90D4B7}">
      <dsp:nvSpPr>
        <dsp:cNvPr id="0" name=""/>
        <dsp:cNvSpPr/>
      </dsp:nvSpPr>
      <dsp:spPr>
        <a:xfrm>
          <a:off x="0" y="29267"/>
          <a:ext cx="2187255" cy="345600"/>
        </a:xfrm>
        <a:prstGeom prst="rect">
          <a:avLst/>
        </a:prstGeom>
        <a:solidFill>
          <a:schemeClr val="accent2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Moving Mesh</a:t>
          </a:r>
          <a:endParaRPr lang="en-US" sz="1200" b="1" kern="1200" dirty="0"/>
        </a:p>
      </dsp:txBody>
      <dsp:txXfrm>
        <a:off x="0" y="29267"/>
        <a:ext cx="2187255" cy="345600"/>
      </dsp:txXfrm>
    </dsp:sp>
    <dsp:sp modelId="{4CADD29F-3210-4A0C-AD0D-0AD5A781793A}">
      <dsp:nvSpPr>
        <dsp:cNvPr id="0" name=""/>
        <dsp:cNvSpPr/>
      </dsp:nvSpPr>
      <dsp:spPr>
        <a:xfrm>
          <a:off x="0" y="374867"/>
          <a:ext cx="2187255" cy="872909"/>
        </a:xfrm>
        <a:prstGeom prst="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2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Solving for all domains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Applying the proper prescribed and free mesh deformation/displacement</a:t>
          </a:r>
          <a:endParaRPr lang="en-US" sz="1200" kern="1200" dirty="0"/>
        </a:p>
      </dsp:txBody>
      <dsp:txXfrm>
        <a:off x="0" y="374867"/>
        <a:ext cx="2187255" cy="872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A0CEA-3EF7-4719-9D48-778100E9BA95}" type="datetimeFigureOut">
              <a:rPr lang="en-GB" smtClean="0"/>
              <a:t>16/01/2012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77AC3-9101-460C-80E7-3C4D16F617E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E8E8E5-1F9D-4292-B18B-534CD2552563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592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85978-4AB9-44F4-B819-4968D35418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31F0-9F34-4DD8-AFA9-6D9E815F81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B4CEF-B976-49E4-B631-AC71A3AE1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4491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31F0-9F34-4DD8-AFA9-6D9E815F81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B4CEF-B976-49E4-B631-AC71A3AE1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3000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31F0-9F34-4DD8-AFA9-6D9E815F81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B4CEF-B976-49E4-B631-AC71A3AE1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3389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31F0-9F34-4DD8-AFA9-6D9E815F81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B4CEF-B976-49E4-B631-AC71A3AE1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2240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31F0-9F34-4DD8-AFA9-6D9E815F81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B4CEF-B976-49E4-B631-AC71A3AE1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6837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31F0-9F34-4DD8-AFA9-6D9E815F81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B4CEF-B976-49E4-B631-AC71A3AE1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934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31F0-9F34-4DD8-AFA9-6D9E815F81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B4CEF-B976-49E4-B631-AC71A3AE1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6556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31F0-9F34-4DD8-AFA9-6D9E815F81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B4CEF-B976-49E4-B631-AC71A3AE1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22429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31F0-9F34-4DD8-AFA9-6D9E815F81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B4CEF-B976-49E4-B631-AC71A3AE1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4598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31F0-9F34-4DD8-AFA9-6D9E815F81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B4CEF-B976-49E4-B631-AC71A3AE1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48857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F31F0-9F34-4DD8-AFA9-6D9E815F81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B4CEF-B976-49E4-B631-AC71A3AE1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5723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F31F0-9F34-4DD8-AFA9-6D9E815F810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B4CEF-B976-49E4-B631-AC71A3AE10B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9906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nsoft.com/products/em/maxwell/" TargetMode="External"/><Relationship Id="rId13" Type="http://schemas.openxmlformats.org/officeDocument/2006/relationships/hyperlink" Target="http://www.ansoft.com/products/tools/ansoftlinks/mcad.cfm" TargetMode="External"/><Relationship Id="rId3" Type="http://schemas.openxmlformats.org/officeDocument/2006/relationships/hyperlink" Target="http://www.ansoft.com/products/hf/hfss/" TargetMode="External"/><Relationship Id="rId7" Type="http://schemas.openxmlformats.org/officeDocument/2006/relationships/hyperlink" Target="http://www.ansys.com/Products/Simulation+Technology/Multiphysics/ANSYS+Multiphysics" TargetMode="External"/><Relationship Id="rId12" Type="http://schemas.openxmlformats.org/officeDocument/2006/relationships/hyperlink" Target="http://www.ansoft.com/products/tools/ansoftlinks/ecad.cfm" TargetMode="External"/><Relationship Id="rId17" Type="http://schemas.openxmlformats.org/officeDocument/2006/relationships/hyperlink" Target="http://www.ansoft.com/products/tools/parics/" TargetMode="External"/><Relationship Id="rId2" Type="http://schemas.openxmlformats.org/officeDocument/2006/relationships/hyperlink" Target="http://www.ansoft.com/products/hf/ansoft_designer/" TargetMode="External"/><Relationship Id="rId16" Type="http://schemas.openxmlformats.org/officeDocument/2006/relationships/hyperlink" Target="http://www.ansoft.com/products/tools/optimetric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nsoft.com/products/si/tpa/" TargetMode="External"/><Relationship Id="rId11" Type="http://schemas.openxmlformats.org/officeDocument/2006/relationships/hyperlink" Target="http://www.ansoft.com/products/em/rmxprt/" TargetMode="External"/><Relationship Id="rId5" Type="http://schemas.openxmlformats.org/officeDocument/2006/relationships/hyperlink" Target="http://www.ansoft.com/products/si/siwave/" TargetMode="External"/><Relationship Id="rId15" Type="http://schemas.openxmlformats.org/officeDocument/2006/relationships/hyperlink" Target="http://www.ansoft.com/products/tools/full_wave_spice/" TargetMode="External"/><Relationship Id="rId10" Type="http://schemas.openxmlformats.org/officeDocument/2006/relationships/hyperlink" Target="http://www.ansoft.com/products/em/pexprt/" TargetMode="External"/><Relationship Id="rId4" Type="http://schemas.openxmlformats.org/officeDocument/2006/relationships/hyperlink" Target="http://www.ansoft.com/products/si/q3d_extractor/" TargetMode="External"/><Relationship Id="rId9" Type="http://schemas.openxmlformats.org/officeDocument/2006/relationships/hyperlink" Target="http://www.ansoft.com/products/em/simplorer/" TargetMode="External"/><Relationship Id="rId14" Type="http://schemas.openxmlformats.org/officeDocument/2006/relationships/hyperlink" Target="http://www.ansoft.com/products/tools/distributed_solve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fidl.de/macros.html" TargetMode="External"/><Relationship Id="rId2" Type="http://schemas.openxmlformats.org/officeDocument/2006/relationships/hyperlink" Target="mailto:bruns@gdfidl.d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dfidl.de/PBC.html" TargetMode="External"/><Relationship Id="rId5" Type="http://schemas.openxmlformats.org/officeDocument/2006/relationships/hyperlink" Target="http://www.gdfidl.de/PML.html" TargetMode="External"/><Relationship Id="rId4" Type="http://schemas.openxmlformats.org/officeDocument/2006/relationships/hyperlink" Target="http://www.gdfidl.de/73-cells.html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products/livelink-matlab/" TargetMode="External"/><Relationship Id="rId13" Type="http://schemas.openxmlformats.org/officeDocument/2006/relationships/hyperlink" Target="http://www.comsol.com/products/batteries-fuel-cells/" TargetMode="External"/><Relationship Id="rId18" Type="http://schemas.openxmlformats.org/officeDocument/2006/relationships/hyperlink" Target="http://www.comsol.com/products/geomechanics/" TargetMode="External"/><Relationship Id="rId26" Type="http://schemas.openxmlformats.org/officeDocument/2006/relationships/hyperlink" Target="http://www.comsol.com/products/livelink-inventor/" TargetMode="External"/><Relationship Id="rId3" Type="http://schemas.openxmlformats.org/officeDocument/2006/relationships/hyperlink" Target="http://www.comsol.com/products/acdc/" TargetMode="External"/><Relationship Id="rId21" Type="http://schemas.openxmlformats.org/officeDocument/2006/relationships/hyperlink" Target="http://www.comsol.com/products/particle-tracing/" TargetMode="External"/><Relationship Id="rId7" Type="http://schemas.openxmlformats.org/officeDocument/2006/relationships/hyperlink" Target="http://www.comsol.com/products/optimization/" TargetMode="External"/><Relationship Id="rId12" Type="http://schemas.openxmlformats.org/officeDocument/2006/relationships/hyperlink" Target="http://www.comsol.com/products/microfluidics/" TargetMode="External"/><Relationship Id="rId17" Type="http://schemas.openxmlformats.org/officeDocument/2006/relationships/hyperlink" Target="http://www.comsol.com/products/mems/" TargetMode="External"/><Relationship Id="rId25" Type="http://schemas.openxmlformats.org/officeDocument/2006/relationships/hyperlink" Target="http://www.comsol.com/products/acoustics/" TargetMode="External"/><Relationship Id="rId2" Type="http://schemas.openxmlformats.org/officeDocument/2006/relationships/hyperlink" Target="http://www.comsol.com/products/comsol/" TargetMode="External"/><Relationship Id="rId16" Type="http://schemas.openxmlformats.org/officeDocument/2006/relationships/hyperlink" Target="http://www.comsol.com/products/livelink-spaceclaim/" TargetMode="External"/><Relationship Id="rId20" Type="http://schemas.openxmlformats.org/officeDocument/2006/relationships/hyperlink" Target="http://www.comsol.com/products/electrodepositio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msol.com/products/chemical-reaction-engineering/" TargetMode="External"/><Relationship Id="rId11" Type="http://schemas.openxmlformats.org/officeDocument/2006/relationships/hyperlink" Target="http://www.comsol.com/products/structural-mechanics/" TargetMode="External"/><Relationship Id="rId24" Type="http://schemas.openxmlformats.org/officeDocument/2006/relationships/hyperlink" Target="http://www.comsol.com/products/plasma/" TargetMode="External"/><Relationship Id="rId5" Type="http://schemas.openxmlformats.org/officeDocument/2006/relationships/hyperlink" Target="http://www.comsol.com/products/cfd/" TargetMode="External"/><Relationship Id="rId15" Type="http://schemas.openxmlformats.org/officeDocument/2006/relationships/hyperlink" Target="http://www.comsol.com/products/livelink-solidworks/" TargetMode="External"/><Relationship Id="rId23" Type="http://schemas.openxmlformats.org/officeDocument/2006/relationships/hyperlink" Target="http://www.comsol.com/products/livelink-creo-parametric/" TargetMode="External"/><Relationship Id="rId10" Type="http://schemas.openxmlformats.org/officeDocument/2006/relationships/hyperlink" Target="http://www.comsol.com/products/rf/" TargetMode="External"/><Relationship Id="rId19" Type="http://schemas.openxmlformats.org/officeDocument/2006/relationships/hyperlink" Target="http://www.comsol.com/products/subsurface-flow/" TargetMode="External"/><Relationship Id="rId4" Type="http://schemas.openxmlformats.org/officeDocument/2006/relationships/hyperlink" Target="http://www.comsol.com/products/heat-transfer/" TargetMode="External"/><Relationship Id="rId9" Type="http://schemas.openxmlformats.org/officeDocument/2006/relationships/hyperlink" Target="http://www.comsol.com/products/cad-import/" TargetMode="External"/><Relationship Id="rId14" Type="http://schemas.openxmlformats.org/officeDocument/2006/relationships/hyperlink" Target="http://www.comsol.com/products/material-library/" TargetMode="External"/><Relationship Id="rId22" Type="http://schemas.openxmlformats.org/officeDocument/2006/relationships/hyperlink" Target="http://www.comsol.com/products/livelink-pro-engineer/" TargetMode="External"/><Relationship Id="rId27" Type="http://schemas.openxmlformats.org/officeDocument/2006/relationships/hyperlink" Target="http://www.comsol.com/products/livelink-autocad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diagramColors" Target="../diagrams/colors3.xml"/><Relationship Id="rId18" Type="http://schemas.openxmlformats.org/officeDocument/2006/relationships/diagramColors" Target="../diagrams/colors4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diagramQuickStyle" Target="../diagrams/quickStyle3.xml"/><Relationship Id="rId17" Type="http://schemas.openxmlformats.org/officeDocument/2006/relationships/diagramQuickStyle" Target="../diagrams/quickStyle4.xml"/><Relationship Id="rId2" Type="http://schemas.openxmlformats.org/officeDocument/2006/relationships/notesSlide" Target="../notesSlides/notesSlide1.xml"/><Relationship Id="rId16" Type="http://schemas.openxmlformats.org/officeDocument/2006/relationships/diagramLayout" Target="../diagrams/layout4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11" Type="http://schemas.openxmlformats.org/officeDocument/2006/relationships/diagramLayout" Target="../diagrams/layout3.xml"/><Relationship Id="rId5" Type="http://schemas.openxmlformats.org/officeDocument/2006/relationships/diagramQuickStyle" Target="../diagrams/quickStyle2.xml"/><Relationship Id="rId15" Type="http://schemas.openxmlformats.org/officeDocument/2006/relationships/diagramData" Target="../diagrams/data4.xml"/><Relationship Id="rId10" Type="http://schemas.openxmlformats.org/officeDocument/2006/relationships/diagramData" Target="../diagrams/data3.xml"/><Relationship Id="rId19" Type="http://schemas.microsoft.com/office/2007/relationships/diagramDrawing" Target="../diagrams/drawing4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28.png"/><Relationship Id="rId14" Type="http://schemas.microsoft.com/office/2007/relationships/diagramDrawing" Target="../diagrams/drawing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5.xml"/><Relationship Id="rId11" Type="http://schemas.openxmlformats.org/officeDocument/2006/relationships/image" Target="../media/image33.png"/><Relationship Id="rId5" Type="http://schemas.openxmlformats.org/officeDocument/2006/relationships/diagramColors" Target="../diagrams/colors5.xml"/><Relationship Id="rId10" Type="http://schemas.openxmlformats.org/officeDocument/2006/relationships/image" Target="../media/image32.pn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2133600"/>
            <a:ext cx="7162800" cy="1470025"/>
          </a:xfrm>
        </p:spPr>
        <p:txBody>
          <a:bodyPr/>
          <a:lstStyle/>
          <a:p>
            <a:r>
              <a:rPr lang="en-GB" dirty="0" smtClean="0"/>
              <a:t>Simulation packages and Review of Codes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Alexej Grudiev</a:t>
            </a:r>
          </a:p>
          <a:p>
            <a:r>
              <a:rPr lang="en-GB" dirty="0" smtClean="0"/>
              <a:t>CERN, BE-RF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CST: Shortcomings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5801" y="1371600"/>
            <a:ext cx="7696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b="1" dirty="0" smtClean="0"/>
              <a:t>Cartesian mesh</a:t>
            </a:r>
            <a:r>
              <a:rPr lang="en-GB" sz="2400" dirty="0" smtClean="0"/>
              <a:t>: Especially in FD can results to less accurate calculations of </a:t>
            </a:r>
            <a:r>
              <a:rPr lang="en-GB" sz="2400" b="1" dirty="0" smtClean="0"/>
              <a:t>frequency, Q-factor, surface fields </a:t>
            </a:r>
            <a:r>
              <a:rPr lang="en-GB" sz="2400" dirty="0" smtClean="0"/>
              <a:t>compared to tetrahedral mesh (HFSS, COMSOL, ACE3P). Tetrahedral mesh became available only recently but it is improving very rapidly.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Boundary conditions can be set only in Cartesian planes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No Field Calculator (HFSS)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From three </a:t>
            </a:r>
            <a:r>
              <a:rPr lang="en-GB" sz="2400" dirty="0" err="1" smtClean="0"/>
              <a:t>eigenmode</a:t>
            </a:r>
            <a:r>
              <a:rPr lang="en-GB" sz="2400" dirty="0" smtClean="0"/>
              <a:t> solvers only one takes into account losses but it is iterative and very slow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...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10200" y="6324600"/>
            <a:ext cx="3299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With a great help of Andrei Lunin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HFSS: Still an excellent tool for FD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066800"/>
            <a:ext cx="3603487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High-Performance Electronic Design</a:t>
            </a:r>
          </a:p>
          <a:p>
            <a:pPr lvl="2"/>
            <a:r>
              <a:rPr lang="en-GB" dirty="0" err="1" smtClean="0">
                <a:hlinkClick r:id="rId2"/>
              </a:rPr>
              <a:t>Ansoft</a:t>
            </a:r>
            <a:r>
              <a:rPr lang="en-GB" dirty="0" smtClean="0">
                <a:hlinkClick r:id="rId2"/>
              </a:rPr>
              <a:t> Designer</a:t>
            </a:r>
            <a:endParaRPr lang="en-GB" dirty="0" smtClean="0"/>
          </a:p>
          <a:p>
            <a:pPr lvl="2"/>
            <a:r>
              <a:rPr lang="en-GB" b="1" dirty="0" smtClean="0">
                <a:hlinkClick r:id="rId3"/>
              </a:rPr>
              <a:t>ANSYS HFSS</a:t>
            </a:r>
            <a:endParaRPr lang="en-GB" b="1" dirty="0" smtClean="0"/>
          </a:p>
          <a:p>
            <a:pPr lvl="2"/>
            <a:r>
              <a:rPr lang="en-GB" dirty="0" smtClean="0">
                <a:hlinkClick r:id="rId4"/>
              </a:rPr>
              <a:t>ANSYS Q3D Extractor</a:t>
            </a:r>
            <a:endParaRPr lang="en-GB" dirty="0" smtClean="0"/>
          </a:p>
          <a:p>
            <a:pPr lvl="2"/>
            <a:r>
              <a:rPr lang="en-GB" dirty="0" smtClean="0">
                <a:hlinkClick r:id="rId5"/>
              </a:rPr>
              <a:t>ANSYS </a:t>
            </a:r>
            <a:r>
              <a:rPr lang="en-GB" dirty="0" err="1" smtClean="0">
                <a:hlinkClick r:id="rId5"/>
              </a:rPr>
              <a:t>SIwave</a:t>
            </a:r>
            <a:endParaRPr lang="en-GB" dirty="0" smtClean="0"/>
          </a:p>
          <a:p>
            <a:pPr lvl="2"/>
            <a:r>
              <a:rPr lang="en-GB" dirty="0" smtClean="0">
                <a:hlinkClick r:id="rId6"/>
              </a:rPr>
              <a:t>ANSYS TPA</a:t>
            </a:r>
            <a:endParaRPr lang="en-GB" dirty="0" smtClean="0"/>
          </a:p>
          <a:p>
            <a:r>
              <a:rPr lang="en-GB" b="1" dirty="0" smtClean="0"/>
              <a:t>Electromechanical Design</a:t>
            </a:r>
          </a:p>
          <a:p>
            <a:pPr lvl="2"/>
            <a:r>
              <a:rPr lang="en-GB" dirty="0" smtClean="0">
                <a:hlinkClick r:id="rId7" action="ppaction://hlinkfile"/>
              </a:rPr>
              <a:t>ANSYS </a:t>
            </a:r>
            <a:r>
              <a:rPr lang="en-GB" dirty="0" err="1" smtClean="0">
                <a:hlinkClick r:id="rId7" action="ppaction://hlinkfile"/>
              </a:rPr>
              <a:t>Multiphysics</a:t>
            </a:r>
            <a:endParaRPr lang="en-GB" dirty="0" smtClean="0"/>
          </a:p>
          <a:p>
            <a:pPr lvl="2"/>
            <a:r>
              <a:rPr lang="en-GB" dirty="0" smtClean="0">
                <a:hlinkClick r:id="rId8"/>
              </a:rPr>
              <a:t>ANSYS Maxwell</a:t>
            </a:r>
            <a:endParaRPr lang="en-GB" dirty="0" smtClean="0"/>
          </a:p>
          <a:p>
            <a:pPr lvl="2"/>
            <a:r>
              <a:rPr lang="en-GB" dirty="0" smtClean="0">
                <a:hlinkClick r:id="rId9"/>
              </a:rPr>
              <a:t>ANSYS </a:t>
            </a:r>
            <a:r>
              <a:rPr lang="en-GB" dirty="0" err="1" smtClean="0">
                <a:hlinkClick r:id="rId9"/>
              </a:rPr>
              <a:t>Simplorer</a:t>
            </a:r>
            <a:endParaRPr lang="en-GB" dirty="0" smtClean="0"/>
          </a:p>
          <a:p>
            <a:pPr lvl="2"/>
            <a:r>
              <a:rPr lang="en-GB" dirty="0" smtClean="0">
                <a:hlinkClick r:id="rId10"/>
              </a:rPr>
              <a:t>ANSYS </a:t>
            </a:r>
            <a:r>
              <a:rPr lang="en-GB" dirty="0" err="1" smtClean="0">
                <a:hlinkClick r:id="rId10"/>
              </a:rPr>
              <a:t>PExprt</a:t>
            </a:r>
            <a:endParaRPr lang="en-GB" dirty="0" smtClean="0"/>
          </a:p>
          <a:p>
            <a:pPr lvl="2"/>
            <a:r>
              <a:rPr lang="en-GB" dirty="0" smtClean="0">
                <a:hlinkClick r:id="rId11"/>
              </a:rPr>
              <a:t>ANSYS </a:t>
            </a:r>
            <a:r>
              <a:rPr lang="en-GB" dirty="0" err="1" smtClean="0">
                <a:hlinkClick r:id="rId11"/>
              </a:rPr>
              <a:t>RMxprt</a:t>
            </a:r>
            <a:endParaRPr lang="en-GB" dirty="0" smtClean="0"/>
          </a:p>
          <a:p>
            <a:r>
              <a:rPr lang="en-GB" b="1" dirty="0" smtClean="0"/>
              <a:t>Product options</a:t>
            </a:r>
          </a:p>
          <a:p>
            <a:pPr lvl="2"/>
            <a:r>
              <a:rPr lang="en-GB" dirty="0" err="1" smtClean="0">
                <a:hlinkClick r:id="rId12"/>
              </a:rPr>
              <a:t>AnsoftLinks</a:t>
            </a:r>
            <a:r>
              <a:rPr lang="en-GB" dirty="0" smtClean="0">
                <a:hlinkClick r:id="rId12"/>
              </a:rPr>
              <a:t> for ECAD</a:t>
            </a:r>
            <a:endParaRPr lang="en-GB" dirty="0" smtClean="0"/>
          </a:p>
          <a:p>
            <a:pPr lvl="2"/>
            <a:r>
              <a:rPr lang="en-GB" dirty="0" err="1" smtClean="0">
                <a:hlinkClick r:id="rId13"/>
              </a:rPr>
              <a:t>AnsoftLinks</a:t>
            </a:r>
            <a:r>
              <a:rPr lang="en-GB" dirty="0" smtClean="0">
                <a:hlinkClick r:id="rId13"/>
              </a:rPr>
              <a:t> for MCAD</a:t>
            </a:r>
            <a:endParaRPr lang="en-GB" dirty="0" smtClean="0"/>
          </a:p>
          <a:p>
            <a:pPr lvl="2"/>
            <a:r>
              <a:rPr lang="en-GB" dirty="0" smtClean="0">
                <a:hlinkClick r:id="rId14"/>
              </a:rPr>
              <a:t>ANSYS Distributed Solve</a:t>
            </a:r>
            <a:endParaRPr lang="en-GB" dirty="0" smtClean="0"/>
          </a:p>
          <a:p>
            <a:pPr lvl="2"/>
            <a:r>
              <a:rPr lang="en-GB" dirty="0" smtClean="0">
                <a:hlinkClick r:id="rId15"/>
              </a:rPr>
              <a:t>ANSYS Full-Wave SPICE</a:t>
            </a:r>
            <a:endParaRPr lang="en-GB" dirty="0" smtClean="0"/>
          </a:p>
          <a:p>
            <a:pPr lvl="2"/>
            <a:r>
              <a:rPr lang="en-GB" dirty="0" smtClean="0">
                <a:hlinkClick r:id="rId16"/>
              </a:rPr>
              <a:t>ANSYS </a:t>
            </a:r>
            <a:r>
              <a:rPr lang="en-GB" dirty="0" err="1" smtClean="0">
                <a:hlinkClick r:id="rId16"/>
              </a:rPr>
              <a:t>Optimetrics</a:t>
            </a:r>
            <a:endParaRPr lang="en-GB" dirty="0" smtClean="0"/>
          </a:p>
          <a:p>
            <a:pPr lvl="2"/>
            <a:r>
              <a:rPr lang="en-GB" dirty="0" smtClean="0">
                <a:hlinkClick r:id="rId17"/>
              </a:rPr>
              <a:t>ANSYS </a:t>
            </a:r>
            <a:r>
              <a:rPr lang="en-GB" dirty="0" err="1" smtClean="0">
                <a:hlinkClick r:id="rId17"/>
              </a:rPr>
              <a:t>ParICs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1143000"/>
            <a:ext cx="4800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HFSS was and I think still is superior tool for FD simulations both S-pars and </a:t>
            </a:r>
            <a:r>
              <a:rPr lang="en-GB" dirty="0" err="1" smtClean="0"/>
              <a:t>eigenmode</a:t>
            </a:r>
            <a:r>
              <a:rPr lang="en-GB" dirty="0" smtClean="0"/>
              <a:t>, though CST shows significant progress in the recent years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Automatic generation and refinement of tetrahedral mesh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M</a:t>
            </a:r>
            <a:r>
              <a:rPr lang="en-GB" dirty="0" smtClean="0"/>
              <a:t>ost complete list of boundary conditions which can be applied on any surface</a:t>
            </a:r>
          </a:p>
          <a:p>
            <a:pPr>
              <a:buFont typeface="Arial" pitchFamily="34" charset="0"/>
              <a:buChar char="•"/>
            </a:pPr>
            <a:r>
              <a:rPr lang="en-GB" dirty="0" err="1" smtClean="0"/>
              <a:t>Ansoft</a:t>
            </a:r>
            <a:r>
              <a:rPr lang="en-GB" dirty="0" smtClean="0"/>
              <a:t> Designer allows to co-simulate the pick-up (antenna), cables plus electronics and together with versatile </a:t>
            </a:r>
            <a:r>
              <a:rPr lang="en-GB" dirty="0" err="1" smtClean="0"/>
              <a:t>Optimetrics</a:t>
            </a:r>
            <a:r>
              <a:rPr lang="en-GB" dirty="0" smtClean="0"/>
              <a:t> optimise the design of the whole device 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Last </a:t>
            </a:r>
            <a:r>
              <a:rPr lang="en-GB" dirty="0" smtClean="0"/>
              <a:t>year HFSS become a integral part of ANSYS – reference tool for </a:t>
            </a:r>
            <a:r>
              <a:rPr lang="en-GB" dirty="0" smtClean="0"/>
              <a:t>thermo-mechanical </a:t>
            </a:r>
            <a:r>
              <a:rPr lang="en-GB" dirty="0" smtClean="0"/>
              <a:t>simulations -&gt; </a:t>
            </a:r>
            <a:r>
              <a:rPr lang="en-GB" dirty="0" err="1" smtClean="0"/>
              <a:t>multiphysics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Last year time-dependent solver has been released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 t="66077"/>
          <a:stretch>
            <a:fillRect/>
          </a:stretch>
        </p:blipFill>
        <p:spPr bwMode="auto">
          <a:xfrm>
            <a:off x="0" y="2819400"/>
            <a:ext cx="9144000" cy="190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HFSS (examples, </a:t>
            </a:r>
            <a:r>
              <a:rPr lang="en-GB" dirty="0" err="1" smtClean="0"/>
              <a:t>eigenmode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 t="70148"/>
          <a:stretch>
            <a:fillRect/>
          </a:stretch>
        </p:blipFill>
        <p:spPr bwMode="auto">
          <a:xfrm>
            <a:off x="0" y="1219200"/>
            <a:ext cx="914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5105400"/>
            <a:ext cx="73758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LHC TDI 5m long beam dump: </a:t>
            </a:r>
          </a:p>
          <a:p>
            <a:r>
              <a:rPr lang="en-GB" dirty="0" smtClean="0"/>
              <a:t>One of the most dangerous </a:t>
            </a:r>
            <a:r>
              <a:rPr lang="en-GB" dirty="0" err="1" smtClean="0"/>
              <a:t>eigenmodes</a:t>
            </a:r>
            <a:r>
              <a:rPr lang="en-GB" dirty="0" smtClean="0"/>
              <a:t> at 1.227 GHz, Q = 873, </a:t>
            </a:r>
          </a:p>
          <a:p>
            <a:r>
              <a:rPr lang="en-GB" dirty="0" smtClean="0"/>
              <a:t>Tetrahedral mesh with mixed order (0</a:t>
            </a:r>
            <a:r>
              <a:rPr lang="en-GB" baseline="30000" dirty="0" smtClean="0"/>
              <a:t>th</a:t>
            </a:r>
            <a:r>
              <a:rPr lang="en-GB" dirty="0" smtClean="0"/>
              <a:t> , 1</a:t>
            </a:r>
            <a:r>
              <a:rPr lang="en-GB" baseline="30000" dirty="0" smtClean="0"/>
              <a:t>st</a:t>
            </a:r>
            <a:r>
              <a:rPr lang="en-GB" dirty="0" smtClean="0"/>
              <a:t> , 2</a:t>
            </a:r>
            <a:r>
              <a:rPr lang="en-GB" baseline="30000" dirty="0" smtClean="0"/>
              <a:t>nd</a:t>
            </a:r>
            <a:r>
              <a:rPr lang="en-GB" dirty="0" smtClean="0"/>
              <a:t>) elements: </a:t>
            </a:r>
            <a:r>
              <a:rPr lang="en-GB" dirty="0" err="1" smtClean="0"/>
              <a:t>Ntetr</a:t>
            </a:r>
            <a:r>
              <a:rPr lang="en-GB" dirty="0" smtClean="0"/>
              <a:t> = 1404891 </a:t>
            </a:r>
          </a:p>
          <a:p>
            <a:r>
              <a:rPr lang="en-GB" dirty="0" smtClean="0"/>
              <a:t>Solution obtained on a workstation with 128 GB of RAM,  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fig3_time_response.em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43400" y="4191000"/>
            <a:ext cx="4582080" cy="2667000"/>
          </a:xfrm>
          <a:prstGeom prst="rect">
            <a:avLst/>
          </a:prstGeom>
        </p:spPr>
      </p:pic>
      <p:pic>
        <p:nvPicPr>
          <p:cNvPr id="23" name="Picture 22" descr="fig2_frequency_response.em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4267200"/>
            <a:ext cx="4648200" cy="259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066800"/>
          </a:xfrm>
        </p:spPr>
        <p:txBody>
          <a:bodyPr/>
          <a:lstStyle/>
          <a:p>
            <a:r>
              <a:rPr lang="en-GB" dirty="0" smtClean="0"/>
              <a:t>HFSS (example, S-parameters)</a:t>
            </a:r>
            <a:endParaRPr lang="en-GB" dirty="0"/>
          </a:p>
        </p:txBody>
      </p:sp>
      <p:grpSp>
        <p:nvGrpSpPr>
          <p:cNvPr id="31" name="Group 30"/>
          <p:cNvGrpSpPr/>
          <p:nvPr/>
        </p:nvGrpSpPr>
        <p:grpSpPr>
          <a:xfrm>
            <a:off x="0" y="838200"/>
            <a:ext cx="4636970" cy="3581400"/>
            <a:chOff x="0" y="838200"/>
            <a:chExt cx="4636970" cy="3581400"/>
          </a:xfrm>
        </p:grpSpPr>
        <p:grpSp>
          <p:nvGrpSpPr>
            <p:cNvPr id="28" name="Group 27"/>
            <p:cNvGrpSpPr/>
            <p:nvPr/>
          </p:nvGrpSpPr>
          <p:grpSpPr>
            <a:xfrm>
              <a:off x="0" y="838200"/>
              <a:ext cx="4636970" cy="3581400"/>
              <a:chOff x="0" y="990600"/>
              <a:chExt cx="4636970" cy="3581400"/>
            </a:xfrm>
          </p:grpSpPr>
          <p:pic>
            <p:nvPicPr>
              <p:cNvPr id="19459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990600"/>
                <a:ext cx="4636970" cy="3581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Right Arrow 6"/>
              <p:cNvSpPr/>
              <p:nvPr/>
            </p:nvSpPr>
            <p:spPr>
              <a:xfrm rot="1738540">
                <a:off x="154883" y="3674879"/>
                <a:ext cx="416379" cy="117842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ight Arrow 8"/>
              <p:cNvSpPr/>
              <p:nvPr/>
            </p:nvSpPr>
            <p:spPr>
              <a:xfrm rot="12603827">
                <a:off x="3582909" y="1086969"/>
                <a:ext cx="416379" cy="117842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9461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21693" t="11185" r="29163" b="18558"/>
              <a:stretch>
                <a:fillRect/>
              </a:stretch>
            </p:blipFill>
            <p:spPr bwMode="auto">
              <a:xfrm>
                <a:off x="3200400" y="3192462"/>
                <a:ext cx="1066800" cy="1177926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0" y="3124200"/>
                <a:ext cx="381000" cy="3810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6" name="Straight Connector 15"/>
              <p:cNvCxnSpPr>
                <a:stCxn id="14" idx="3"/>
                <a:endCxn id="19461" idx="1"/>
              </p:cNvCxnSpPr>
              <p:nvPr/>
            </p:nvCxnSpPr>
            <p:spPr>
              <a:xfrm>
                <a:off x="381000" y="3314700"/>
                <a:ext cx="2819400" cy="466725"/>
              </a:xfrm>
              <a:prstGeom prst="line">
                <a:avLst/>
              </a:prstGeom>
              <a:ln w="254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914400" y="10668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Port excitation</a:t>
              </a:r>
              <a:endParaRPr lang="en-GB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572000" y="838200"/>
            <a:ext cx="4571999" cy="3531219"/>
            <a:chOff x="4572000" y="838200"/>
            <a:chExt cx="4571999" cy="3531219"/>
          </a:xfrm>
        </p:grpSpPr>
        <p:grpSp>
          <p:nvGrpSpPr>
            <p:cNvPr id="29" name="Group 28"/>
            <p:cNvGrpSpPr/>
            <p:nvPr/>
          </p:nvGrpSpPr>
          <p:grpSpPr>
            <a:xfrm>
              <a:off x="4572000" y="838200"/>
              <a:ext cx="4571999" cy="3531219"/>
              <a:chOff x="4572000" y="990600"/>
              <a:chExt cx="4571999" cy="3531219"/>
            </a:xfrm>
          </p:grpSpPr>
          <p:pic>
            <p:nvPicPr>
              <p:cNvPr id="19458" name="Picture 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572000" y="990600"/>
                <a:ext cx="4571999" cy="3531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Right Arrow 7"/>
              <p:cNvSpPr/>
              <p:nvPr/>
            </p:nvSpPr>
            <p:spPr>
              <a:xfrm rot="12663429">
                <a:off x="8077754" y="1089557"/>
                <a:ext cx="416379" cy="117842"/>
              </a:xfrm>
              <a:prstGeom prst="right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9462" name="Picture 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41328" t="37836" r="47109" b="44386"/>
              <a:stretch>
                <a:fillRect/>
              </a:stretch>
            </p:blipFill>
            <p:spPr bwMode="auto">
              <a:xfrm>
                <a:off x="7900736" y="3048000"/>
                <a:ext cx="1090863" cy="1295400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</p:pic>
          <p:sp>
            <p:nvSpPr>
              <p:cNvPr id="19" name="Rectangle 18"/>
              <p:cNvSpPr/>
              <p:nvPr/>
            </p:nvSpPr>
            <p:spPr>
              <a:xfrm>
                <a:off x="5486400" y="3505200"/>
                <a:ext cx="381000" cy="4572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0" name="Straight Connector 19"/>
              <p:cNvCxnSpPr>
                <a:stCxn id="19" idx="3"/>
                <a:endCxn id="19462" idx="1"/>
              </p:cNvCxnSpPr>
              <p:nvPr/>
            </p:nvCxnSpPr>
            <p:spPr>
              <a:xfrm flipV="1">
                <a:off x="5867400" y="3695700"/>
                <a:ext cx="2033336" cy="38100"/>
              </a:xfrm>
              <a:prstGeom prst="line">
                <a:avLst/>
              </a:prstGeom>
              <a:ln w="25400">
                <a:solidFill>
                  <a:srgbClr val="FF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5334000" y="990600"/>
              <a:ext cx="2286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Incident plane wave excitation</a:t>
              </a:r>
              <a:endParaRPr lang="en-GB" dirty="0"/>
            </a:p>
          </p:txBody>
        </p:sp>
      </p:grpSp>
      <p:sp>
        <p:nvSpPr>
          <p:cNvPr id="25" name="Right Arrow 24"/>
          <p:cNvSpPr/>
          <p:nvPr/>
        </p:nvSpPr>
        <p:spPr>
          <a:xfrm>
            <a:off x="3733800" y="6096000"/>
            <a:ext cx="18288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Inverse FFT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239000" y="4648200"/>
            <a:ext cx="1208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O. Kononenko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2895600" y="4648200"/>
            <a:ext cx="1208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O. Kononenko</a:t>
            </a:r>
            <a:endParaRPr lang="en-GB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2530"/>
            <a:ext cx="9134475" cy="685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GB" dirty="0" smtClean="0"/>
              <a:t>HFSS example</a:t>
            </a:r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HFSS: shortcomings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No possibility to simulate particles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Automatic mesh is not always perfect, but it has improved after adoption by ANSYS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TD and </a:t>
            </a:r>
            <a:r>
              <a:rPr lang="en-GB" dirty="0" err="1" smtClean="0"/>
              <a:t>multiphysics</a:t>
            </a:r>
            <a:r>
              <a:rPr lang="en-GB" dirty="0" smtClean="0"/>
              <a:t> are only recently implemented, but thermo-mechanics from ANSYS is a reference by itself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... </a:t>
            </a:r>
            <a:endParaRPr lang="en-GB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GdfidL</a:t>
            </a:r>
            <a:r>
              <a:rPr lang="en-GB" dirty="0" smtClean="0"/>
              <a:t>: Parallel and easy to use tool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838200"/>
            <a:ext cx="86868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hlinkClick r:id="rId2"/>
              </a:rPr>
              <a:t>bruns@gdfidl.de </a:t>
            </a:r>
            <a:endParaRPr lang="en-GB" sz="1600" dirty="0" smtClean="0"/>
          </a:p>
          <a:p>
            <a:r>
              <a:rPr lang="en-GB" sz="1600" b="1" dirty="0" smtClean="0"/>
              <a:t>The </a:t>
            </a:r>
            <a:r>
              <a:rPr lang="en-GB" sz="1600" b="1" dirty="0" err="1" smtClean="0"/>
              <a:t>GdfidL</a:t>
            </a:r>
            <a:r>
              <a:rPr lang="en-GB" sz="1600" b="1" dirty="0" smtClean="0"/>
              <a:t> Electromagnetic Field simulator </a:t>
            </a:r>
          </a:p>
          <a:p>
            <a:r>
              <a:rPr lang="en-GB" sz="1400" dirty="0" err="1" smtClean="0"/>
              <a:t>GdfidL</a:t>
            </a:r>
            <a:r>
              <a:rPr lang="en-GB" sz="1400" dirty="0" smtClean="0"/>
              <a:t> computes electromagnetic fields in 3D-structures using </a:t>
            </a:r>
            <a:r>
              <a:rPr lang="en-GB" sz="1400" b="1" dirty="0" smtClean="0"/>
              <a:t>parallel</a:t>
            </a:r>
            <a:r>
              <a:rPr lang="en-GB" sz="1400" dirty="0" smtClean="0"/>
              <a:t> or scalar computers. </a:t>
            </a:r>
            <a:endParaRPr lang="en-GB" sz="1400" dirty="0" smtClean="0"/>
          </a:p>
          <a:p>
            <a:r>
              <a:rPr lang="en-GB" sz="1400" dirty="0" err="1" smtClean="0"/>
              <a:t>GdfidL</a:t>
            </a:r>
            <a:r>
              <a:rPr lang="en-GB" sz="1400" dirty="0" smtClean="0"/>
              <a:t> </a:t>
            </a:r>
            <a:r>
              <a:rPr lang="en-GB" sz="1400" dirty="0" smtClean="0"/>
              <a:t>computes </a:t>
            </a:r>
          </a:p>
          <a:p>
            <a:pPr>
              <a:buFont typeface="Arial"/>
              <a:buChar char="•"/>
            </a:pPr>
            <a:r>
              <a:rPr lang="en-GB" sz="1400" dirty="0" smtClean="0"/>
              <a:t>Time dependent fields in </a:t>
            </a:r>
            <a:r>
              <a:rPr lang="en-GB" sz="1400" dirty="0" err="1" smtClean="0"/>
              <a:t>lossfree</a:t>
            </a:r>
            <a:r>
              <a:rPr lang="en-GB" sz="1400" dirty="0" smtClean="0"/>
              <a:t> or </a:t>
            </a:r>
            <a:r>
              <a:rPr lang="en-GB" sz="1400" b="1" dirty="0" err="1" smtClean="0"/>
              <a:t>lossy</a:t>
            </a:r>
            <a:r>
              <a:rPr lang="en-GB" sz="1400" dirty="0" smtClean="0"/>
              <a:t> structures. The fields may be excited by 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/>
              <a:t>port modes, 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/>
              <a:t>relativistic line charges. </a:t>
            </a:r>
          </a:p>
          <a:p>
            <a:pPr>
              <a:buFont typeface="Arial"/>
              <a:buChar char="•"/>
            </a:pPr>
            <a:r>
              <a:rPr lang="en-GB" sz="1400" dirty="0" smtClean="0"/>
              <a:t>Resonant fields in </a:t>
            </a:r>
            <a:r>
              <a:rPr lang="en-GB" sz="1400" dirty="0" err="1" smtClean="0"/>
              <a:t>lossfree</a:t>
            </a:r>
            <a:r>
              <a:rPr lang="en-GB" sz="1400" dirty="0" smtClean="0"/>
              <a:t> or </a:t>
            </a:r>
            <a:r>
              <a:rPr lang="en-GB" sz="1400" dirty="0" err="1" smtClean="0"/>
              <a:t>lossy</a:t>
            </a:r>
            <a:r>
              <a:rPr lang="en-GB" sz="1400" dirty="0" smtClean="0"/>
              <a:t> structures. </a:t>
            </a:r>
          </a:p>
          <a:p>
            <a:pPr>
              <a:buFont typeface="Arial"/>
              <a:buChar char="•"/>
            </a:pPr>
            <a:r>
              <a:rPr lang="en-GB" sz="1400" dirty="0" smtClean="0"/>
              <a:t>The postprocessor computes from these results </a:t>
            </a:r>
            <a:r>
              <a:rPr lang="en-GB" sz="1400" dirty="0" err="1" smtClean="0"/>
              <a:t>eg</a:t>
            </a:r>
            <a:r>
              <a:rPr lang="en-GB" sz="1400" dirty="0" smtClean="0"/>
              <a:t>. Scattering parameters, </a:t>
            </a:r>
            <a:r>
              <a:rPr lang="en-GB" sz="1400" dirty="0" smtClean="0"/>
              <a:t>wake </a:t>
            </a:r>
            <a:r>
              <a:rPr lang="en-GB" sz="1400" dirty="0" smtClean="0"/>
              <a:t>potentials, </a:t>
            </a:r>
            <a:r>
              <a:rPr lang="en-GB" sz="1400" dirty="0" smtClean="0"/>
              <a:t>Q-values </a:t>
            </a:r>
            <a:r>
              <a:rPr lang="en-GB" sz="1400" dirty="0" smtClean="0"/>
              <a:t>and shunt impedances. </a:t>
            </a:r>
          </a:p>
          <a:p>
            <a:r>
              <a:rPr lang="en-GB" sz="1600" b="1" dirty="0" smtClean="0"/>
              <a:t>Features </a:t>
            </a:r>
          </a:p>
          <a:p>
            <a:pPr>
              <a:buFont typeface="Arial"/>
              <a:buChar char="•"/>
            </a:pPr>
            <a:r>
              <a:rPr lang="en-GB" sz="1400" dirty="0" err="1" smtClean="0"/>
              <a:t>GdfidL</a:t>
            </a:r>
            <a:r>
              <a:rPr lang="en-GB" sz="1400" dirty="0" smtClean="0"/>
              <a:t> computes only in the field carrying parts of the computational volume. For </a:t>
            </a:r>
            <a:r>
              <a:rPr lang="en-GB" sz="1400" dirty="0" err="1" smtClean="0"/>
              <a:t>eg</a:t>
            </a:r>
            <a:r>
              <a:rPr lang="en-GB" sz="1400" dirty="0" smtClean="0"/>
              <a:t>. waveguide systems, this makes </a:t>
            </a:r>
            <a:r>
              <a:rPr lang="en-GB" sz="1400" dirty="0" err="1" smtClean="0"/>
              <a:t>GdfidL</a:t>
            </a:r>
            <a:r>
              <a:rPr lang="en-GB" sz="1400" dirty="0" smtClean="0"/>
              <a:t> about three to ten times faster than other Finite Difference based programs. </a:t>
            </a:r>
          </a:p>
          <a:p>
            <a:pPr>
              <a:buFont typeface="Arial"/>
              <a:buChar char="•"/>
            </a:pPr>
            <a:r>
              <a:rPr lang="en-GB" sz="1400" dirty="0" err="1" smtClean="0"/>
              <a:t>GdfidL</a:t>
            </a:r>
            <a:r>
              <a:rPr lang="en-GB" sz="1400" dirty="0" smtClean="0"/>
              <a:t> uses generalised diagonal fillings to approximate the material distribution. This reduces </a:t>
            </a:r>
            <a:r>
              <a:rPr lang="en-GB" sz="1400" dirty="0" err="1" smtClean="0"/>
              <a:t>eg</a:t>
            </a:r>
            <a:r>
              <a:rPr lang="en-GB" sz="1400" dirty="0" smtClean="0"/>
              <a:t>. the frequency error by about a factor of ten. </a:t>
            </a:r>
          </a:p>
          <a:p>
            <a:pPr>
              <a:buFont typeface="Arial"/>
              <a:buChar char="•"/>
            </a:pPr>
            <a:r>
              <a:rPr lang="en-GB" sz="1400" dirty="0" smtClean="0"/>
              <a:t>For </a:t>
            </a:r>
            <a:r>
              <a:rPr lang="en-GB" sz="1400" dirty="0" err="1" smtClean="0"/>
              <a:t>eigenvalue</a:t>
            </a:r>
            <a:r>
              <a:rPr lang="en-GB" sz="1400" dirty="0" smtClean="0"/>
              <a:t> computations, </a:t>
            </a:r>
            <a:r>
              <a:rPr lang="en-GB" sz="1400" dirty="0" err="1" smtClean="0"/>
              <a:t>GdfidL</a:t>
            </a:r>
            <a:r>
              <a:rPr lang="en-GB" sz="1400" dirty="0" smtClean="0"/>
              <a:t> allows periodic boundary conditions in all three </a:t>
            </a:r>
            <a:r>
              <a:rPr lang="en-GB" sz="1400" dirty="0" err="1" smtClean="0"/>
              <a:t>cartesian</a:t>
            </a:r>
            <a:r>
              <a:rPr lang="en-GB" sz="1400" dirty="0" smtClean="0"/>
              <a:t> directions simultaneously. </a:t>
            </a:r>
          </a:p>
          <a:p>
            <a:pPr>
              <a:buFont typeface="Arial"/>
              <a:buChar char="•"/>
            </a:pPr>
            <a:r>
              <a:rPr lang="en-GB" sz="1400" dirty="0" err="1" smtClean="0"/>
              <a:t>GdfidL</a:t>
            </a:r>
            <a:r>
              <a:rPr lang="en-GB" sz="1400" dirty="0" smtClean="0"/>
              <a:t> runs on </a:t>
            </a:r>
            <a:r>
              <a:rPr lang="en-GB" sz="1400" b="1" dirty="0" smtClean="0"/>
              <a:t>parallel</a:t>
            </a:r>
            <a:r>
              <a:rPr lang="en-GB" sz="1400" dirty="0" smtClean="0"/>
              <a:t> and serial computers. </a:t>
            </a:r>
            <a:r>
              <a:rPr lang="en-GB" sz="1400" dirty="0" err="1" smtClean="0"/>
              <a:t>GdfidL</a:t>
            </a:r>
            <a:r>
              <a:rPr lang="en-GB" sz="1400" dirty="0" smtClean="0"/>
              <a:t> also runs on clusters of workstations. </a:t>
            </a:r>
            <a:endParaRPr lang="en-GB" dirty="0" smtClean="0"/>
          </a:p>
          <a:p>
            <a:r>
              <a:rPr lang="en-GB" sz="1600" b="1" dirty="0" smtClean="0"/>
              <a:t>Availability </a:t>
            </a:r>
          </a:p>
          <a:p>
            <a:pPr>
              <a:buFont typeface="Arial"/>
              <a:buChar char="•"/>
            </a:pPr>
            <a:r>
              <a:rPr lang="en-GB" sz="1400" dirty="0" err="1" smtClean="0"/>
              <a:t>GdfidL</a:t>
            </a:r>
            <a:r>
              <a:rPr lang="en-GB" sz="1400" dirty="0" smtClean="0"/>
              <a:t> </a:t>
            </a:r>
            <a:r>
              <a:rPr lang="en-GB" sz="1400" dirty="0" smtClean="0"/>
              <a:t>only runs on </a:t>
            </a:r>
            <a:r>
              <a:rPr lang="en-GB" sz="1400" b="1" dirty="0" smtClean="0"/>
              <a:t>UNIX-like</a:t>
            </a:r>
            <a:r>
              <a:rPr lang="en-GB" sz="1400" dirty="0" smtClean="0"/>
              <a:t> operating systems. </a:t>
            </a:r>
          </a:p>
          <a:p>
            <a:r>
              <a:rPr lang="en-GB" sz="1600" b="1" dirty="0" smtClean="0"/>
              <a:t>Price </a:t>
            </a:r>
            <a:endParaRPr lang="en-GB" sz="1600" b="1" dirty="0" smtClean="0"/>
          </a:p>
          <a:p>
            <a:r>
              <a:rPr lang="en-GB" sz="1400" dirty="0" smtClean="0"/>
              <a:t>The price for a one year license for the serial version of </a:t>
            </a:r>
            <a:r>
              <a:rPr lang="en-GB" sz="1400" dirty="0" err="1" smtClean="0"/>
              <a:t>GdfidL</a:t>
            </a:r>
            <a:r>
              <a:rPr lang="en-GB" sz="1400" dirty="0" smtClean="0"/>
              <a:t> (including support) starts at 10.000 Euro </a:t>
            </a:r>
            <a:r>
              <a:rPr lang="en-GB" sz="1400" dirty="0" smtClean="0"/>
              <a:t>.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The price for a one year license for the parallel versions starts at 20.000 </a:t>
            </a:r>
            <a:r>
              <a:rPr lang="en-GB" sz="1400" dirty="0" smtClean="0"/>
              <a:t>Euro.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Access to a powerful cluster where </a:t>
            </a:r>
            <a:r>
              <a:rPr lang="en-GB" sz="1400" dirty="0" err="1" smtClean="0"/>
              <a:t>GdfidL</a:t>
            </a:r>
            <a:r>
              <a:rPr lang="en-GB" sz="1400" dirty="0" smtClean="0"/>
              <a:t> is installed on costs 9.000 Euro per year. </a:t>
            </a:r>
            <a:endParaRPr lang="en-GB" sz="1200" dirty="0" smtClean="0"/>
          </a:p>
          <a:p>
            <a:endParaRPr lang="en-GB" sz="1200" dirty="0" smtClean="0">
              <a:hlinkClick r:id="rId3"/>
            </a:endParaRPr>
          </a:p>
          <a:p>
            <a:r>
              <a:rPr lang="en-GB" sz="1400" b="1" dirty="0" smtClean="0">
                <a:hlinkClick r:id="rId3"/>
              </a:rPr>
              <a:t>Powerful Syntax</a:t>
            </a:r>
            <a:r>
              <a:rPr lang="en-GB" sz="1400" b="1" dirty="0" smtClean="0"/>
              <a:t>   </a:t>
            </a:r>
            <a:r>
              <a:rPr lang="en-GB" sz="1400" b="1" dirty="0" smtClean="0">
                <a:hlinkClick r:id="rId4"/>
              </a:rPr>
              <a:t>Material </a:t>
            </a:r>
            <a:r>
              <a:rPr lang="en-GB" sz="1400" b="1" dirty="0" smtClean="0">
                <a:hlinkClick r:id="rId4"/>
              </a:rPr>
              <a:t>Approximation</a:t>
            </a:r>
            <a:r>
              <a:rPr lang="en-GB" sz="1400" b="1" dirty="0" smtClean="0"/>
              <a:t>   </a:t>
            </a:r>
            <a:r>
              <a:rPr lang="en-GB" sz="1400" b="1" dirty="0" smtClean="0">
                <a:hlinkClick r:id="rId5"/>
              </a:rPr>
              <a:t>Absorbing Boundary Conditions</a:t>
            </a:r>
            <a:r>
              <a:rPr lang="en-GB" sz="1400" b="1" dirty="0" smtClean="0"/>
              <a:t> </a:t>
            </a:r>
            <a:r>
              <a:rPr lang="en-GB" sz="1400" b="1" dirty="0" smtClean="0"/>
              <a:t>  </a:t>
            </a:r>
            <a:r>
              <a:rPr lang="en-GB" sz="1400" b="1" dirty="0" smtClean="0">
                <a:hlinkClick r:id="rId6"/>
              </a:rPr>
              <a:t>Periodic </a:t>
            </a:r>
            <a:r>
              <a:rPr lang="en-GB" sz="1400" b="1" dirty="0" smtClean="0">
                <a:hlinkClick r:id="rId6"/>
              </a:rPr>
              <a:t>Boundary Conditions</a:t>
            </a:r>
            <a:r>
              <a:rPr lang="en-GB" sz="1400" b="1" dirty="0" smtClean="0"/>
              <a:t> 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1772" t="5168" r="43891" b="37985"/>
          <a:stretch>
            <a:fillRect/>
          </a:stretch>
        </p:blipFill>
        <p:spPr bwMode="auto">
          <a:xfrm>
            <a:off x="4864924" y="3276600"/>
            <a:ext cx="4279076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20000" t="10156" r="18125" b="781"/>
          <a:stretch>
            <a:fillRect/>
          </a:stretch>
        </p:blipFill>
        <p:spPr bwMode="auto">
          <a:xfrm>
            <a:off x="0" y="1066800"/>
            <a:ext cx="4896852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l"/>
            <a:r>
              <a:rPr lang="en-GB" dirty="0" err="1" smtClean="0"/>
              <a:t>GdfidL</a:t>
            </a:r>
            <a:r>
              <a:rPr lang="en-GB" dirty="0" smtClean="0"/>
              <a:t> (example)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1771" t="5168" r="43891" b="37985"/>
          <a:stretch>
            <a:fillRect/>
          </a:stretch>
        </p:blipFill>
        <p:spPr bwMode="auto">
          <a:xfrm>
            <a:off x="4864925" y="0"/>
            <a:ext cx="42790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1524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/>
              <a:t>CLIC accelerating structure from Cu with </a:t>
            </a:r>
          </a:p>
          <a:p>
            <a:r>
              <a:rPr lang="en-GB" dirty="0" smtClean="0"/>
              <a:t>HOM damping loads from </a:t>
            </a:r>
            <a:r>
              <a:rPr lang="en-GB" dirty="0" err="1" smtClean="0"/>
              <a:t>SiC</a:t>
            </a:r>
            <a:endParaRPr lang="en-GB" dirty="0" smtClean="0"/>
          </a:p>
          <a:p>
            <a:r>
              <a:rPr lang="en-GB" dirty="0" smtClean="0"/>
              <a:t>(frequency dependent properties)</a:t>
            </a:r>
            <a:endParaRPr lang="en-GB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GdfidL</a:t>
            </a:r>
            <a:r>
              <a:rPr lang="en-GB" dirty="0" smtClean="0"/>
              <a:t>: shortcomings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Available only under UNIX-like systems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Geometry input is limited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It is ‘one man show’ 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... </a:t>
            </a:r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COMSOL: pioneer in </a:t>
            </a:r>
            <a:r>
              <a:rPr lang="en-GB" dirty="0" err="1" smtClean="0"/>
              <a:t>multiphysics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447800"/>
          <a:ext cx="8382004" cy="4038600"/>
        </p:xfrm>
        <a:graphic>
          <a:graphicData uri="http://schemas.openxmlformats.org/drawingml/2006/table">
            <a:tbl>
              <a:tblPr>
                <a:effectLst>
                  <a:outerShdw blurRad="50800" dist="38100" dir="13500000" sx="101000" sy="101000" algn="br" rotWithShape="0">
                    <a:schemeClr val="tx2">
                      <a:lumMod val="75000"/>
                      <a:alpha val="40000"/>
                    </a:schemeClr>
                  </a:outerShdw>
                </a:effectLst>
              </a:tblPr>
              <a:tblGrid>
                <a:gridCol w="1039294"/>
                <a:gridCol w="184491"/>
                <a:gridCol w="1039294"/>
                <a:gridCol w="184491"/>
                <a:gridCol w="1039294"/>
                <a:gridCol w="184491"/>
                <a:gridCol w="1039294"/>
                <a:gridCol w="184491"/>
                <a:gridCol w="1039294"/>
                <a:gridCol w="184491"/>
                <a:gridCol w="1039294"/>
                <a:gridCol w="184491"/>
                <a:gridCol w="1039294"/>
              </a:tblGrid>
              <a:tr h="276199">
                <a:tc gridSpan="1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" action="ppaction://hlinkfile"/>
                        </a:rPr>
                        <a:t>COMSOL </a:t>
                      </a:r>
                      <a:r>
                        <a:rPr lang="en-GB" sz="1100" b="1" u="none" strike="noStrike" dirty="0" err="1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" action="ppaction://hlinkfile"/>
                        </a:rPr>
                        <a:t>Multiphysics</a:t>
                      </a:r>
                      <a:r>
                        <a:rPr lang="en-GB" sz="1000" b="1" u="none" strike="noStrike" baseline="30000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" action="ppaction://hlinkfile"/>
                        </a:rPr>
                        <a:t>®</a:t>
                      </a:r>
                      <a:endParaRPr lang="en-GB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64757" marR="164757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1439">
                <a:tc>
                  <a:txBody>
                    <a:bodyPr/>
                    <a:lstStyle/>
                    <a:p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23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3" action="ppaction://hlinkfile"/>
                        </a:rPr>
                        <a:t>AC/DC</a:t>
                      </a:r>
                      <a:b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3" action="ppaction://hlinkfile"/>
                        </a:rPr>
                      </a:b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3" action="ppaction://hlinkfile"/>
                        </a:rPr>
                        <a:t>Module</a:t>
                      </a:r>
                      <a:endParaRPr lang="en-GB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4" action="ppaction://hlinkfile"/>
                        </a:rPr>
                        <a:t>Heat Transfer</a:t>
                      </a:r>
                      <a:b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4" action="ppaction://hlinkfile"/>
                        </a:rPr>
                      </a:b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4" action="ppaction://hlinkfile"/>
                        </a:rPr>
                        <a:t>Module</a:t>
                      </a:r>
                      <a:endParaRPr lang="en-GB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5" action="ppaction://hlinkfile"/>
                        </a:rPr>
                        <a:t>CFD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5" action="ppaction://hlinkfile"/>
                        </a:rPr>
                      </a:b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5" action="ppaction://hlinkfile"/>
                        </a:rPr>
                        <a:t>Module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6" action="ppaction://hlinkfile"/>
                        </a:rPr>
                        <a:t>Chemical Reaction Engineering Module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7" action="ppaction://hlinkfile"/>
                        </a:rPr>
                        <a:t>Optimization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7" action="ppaction://hlinkfile"/>
                        </a:rPr>
                      </a:br>
                      <a:r>
                        <a:rPr lang="en-GB" sz="105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7" action="ppaction://hlinkfile"/>
                        </a:rPr>
                        <a:t>Module</a:t>
                      </a:r>
                      <a:r>
                        <a:rPr lang="en-GB" sz="1000" b="1" u="none" strike="noStrike" baseline="3000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7" action="ppaction://hlinkfile"/>
                        </a:rPr>
                        <a:t>®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8" action="ppaction://hlinkfile"/>
                        </a:rPr>
                        <a:t>LiveLink™ for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8" action="ppaction://hlinkfile"/>
                        </a:rPr>
                      </a:br>
                      <a:r>
                        <a:rPr lang="en-GB" sz="105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8" action="ppaction://hlinkfile"/>
                        </a:rPr>
                        <a:t>MATLAB</a:t>
                      </a:r>
                      <a:r>
                        <a:rPr lang="en-GB" sz="1000" b="1" u="none" strike="noStrike" baseline="3000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8" action="ppaction://hlinkfile"/>
                        </a:rPr>
                        <a:t>®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9" action="ppaction://hlinkfile"/>
                        </a:rPr>
                        <a:t>CAD Import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9" action="ppaction://hlinkfile"/>
                        </a:rPr>
                      </a:b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9" action="ppaction://hlinkfile"/>
                        </a:rPr>
                        <a:t>Module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31439"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23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0" action="ppaction://hlinkfile"/>
                        </a:rPr>
                        <a:t>RF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0" action="ppaction://hlinkfile"/>
                        </a:rPr>
                      </a:b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0" action="ppaction://hlinkfile"/>
                        </a:rPr>
                        <a:t>Module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1" action="ppaction://hlinkfile"/>
                        </a:rPr>
                        <a:t>Structural </a:t>
                      </a:r>
                      <a:b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1" action="ppaction://hlinkfile"/>
                        </a:rPr>
                      </a:b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1" action="ppaction://hlinkfile"/>
                        </a:rPr>
                        <a:t>Mechanics Module</a:t>
                      </a:r>
                      <a:endParaRPr lang="en-GB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 dirty="0" err="1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2" action="ppaction://hlinkfile"/>
                        </a:rPr>
                        <a:t>Microfluidics</a:t>
                      </a: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2" action="ppaction://hlinkfile"/>
                        </a:rPr>
                        <a:t/>
                      </a:r>
                      <a:b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2" action="ppaction://hlinkfile"/>
                        </a:rPr>
                      </a:b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2" action="ppaction://hlinkfile"/>
                        </a:rPr>
                        <a:t>Module</a:t>
                      </a:r>
                      <a:endParaRPr lang="en-GB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3" action="ppaction://hlinkfile"/>
                        </a:rPr>
                        <a:t>Batteries &amp; 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3" action="ppaction://hlinkfile"/>
                        </a:rPr>
                      </a:b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3" action="ppaction://hlinkfile"/>
                        </a:rPr>
                        <a:t>Fuel Cells Module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4" action="ppaction://hlinkfile"/>
                        </a:rPr>
                        <a:t>Material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4" action="ppaction://hlinkfile"/>
                        </a:rPr>
                      </a:b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4" action="ppaction://hlinkfile"/>
                        </a:rPr>
                        <a:t>Library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5" action="ppaction://hlinkfile"/>
                        </a:rPr>
                        <a:t>LiveLink™ for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5" action="ppaction://hlinkfile"/>
                        </a:rPr>
                      </a:br>
                      <a:r>
                        <a:rPr lang="en-GB" sz="105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5" action="ppaction://hlinkfile"/>
                        </a:rPr>
                        <a:t>SolidWorks</a:t>
                      </a:r>
                      <a:r>
                        <a:rPr lang="en-GB" sz="1000" b="1" u="none" strike="noStrike" baseline="3000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5" action="ppaction://hlinkfile"/>
                        </a:rPr>
                        <a:t>®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6" action="ppaction://hlinkfile"/>
                        </a:rPr>
                        <a:t>LiveLink™ for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6" action="ppaction://hlinkfile"/>
                        </a:rPr>
                      </a:br>
                      <a:r>
                        <a:rPr lang="en-GB" sz="105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6" action="ppaction://hlinkfile"/>
                        </a:rPr>
                        <a:t>SpaceClaim</a:t>
                      </a:r>
                      <a:r>
                        <a:rPr lang="en-GB" sz="1000" b="1" u="none" strike="noStrike" baseline="3000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6" action="ppaction://hlinkfile"/>
                        </a:rPr>
                        <a:t>®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68766"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9" marR="5149" marT="5149" marB="5149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523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7" action="ppaction://hlinkfile"/>
                        </a:rPr>
                        <a:t>MEMS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7" action="ppaction://hlinkfile"/>
                        </a:rPr>
                      </a:b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7" action="ppaction://hlinkfile"/>
                        </a:rPr>
                        <a:t>Module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8" action="ppaction://hlinkfile"/>
                        </a:rPr>
                        <a:t>Geomechanics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8" action="ppaction://hlinkfile"/>
                        </a:rPr>
                      </a:b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8" action="ppaction://hlinkfile"/>
                        </a:rPr>
                        <a:t>Module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9" action="ppaction://hlinkfile"/>
                        </a:rPr>
                        <a:t>Subsurface Flow</a:t>
                      </a:r>
                      <a:b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9" action="ppaction://hlinkfile"/>
                        </a:rPr>
                      </a:b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19" action="ppaction://hlinkfile"/>
                        </a:rPr>
                        <a:t>Module</a:t>
                      </a:r>
                      <a:endParaRPr lang="en-GB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 dirty="0" err="1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0" action="ppaction://hlinkfile"/>
                        </a:rPr>
                        <a:t>Electrodeposition</a:t>
                      </a: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0" action="ppaction://hlinkfile"/>
                        </a:rPr>
                        <a:t/>
                      </a:r>
                      <a:b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0" action="ppaction://hlinkfile"/>
                        </a:rPr>
                      </a:b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0" action="ppaction://hlinkfile"/>
                        </a:rPr>
                        <a:t>Module</a:t>
                      </a:r>
                      <a:endParaRPr lang="en-GB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1" action="ppaction://hlinkfile"/>
                        </a:rPr>
                        <a:t>Particle Tracing </a:t>
                      </a:r>
                      <a:b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1" action="ppaction://hlinkfile"/>
                        </a:rPr>
                      </a:b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1" action="ppaction://hlinkfile"/>
                        </a:rPr>
                        <a:t>Module</a:t>
                      </a:r>
                      <a:r>
                        <a:rPr lang="en-GB" sz="1100" b="1" dirty="0">
                          <a:solidFill>
                            <a:srgbClr val="222222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endParaRPr lang="en-GB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2" action="ppaction://hlinkfile"/>
                        </a:rPr>
                        <a:t>LiveLink™ for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2" action="ppaction://hlinkfile"/>
                        </a:rPr>
                      </a:b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2" action="ppaction://hlinkfile"/>
                        </a:rPr>
                        <a:t>Pro/ENGINEER</a:t>
                      </a:r>
                      <a:r>
                        <a:rPr lang="en-GB" sz="1000" b="1" u="none" strike="noStrike" baseline="3000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2" action="ppaction://hlinkfile"/>
                        </a:rPr>
                        <a:t>®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3" action="ppaction://hlinkfile"/>
                        </a:rPr>
                        <a:t>LiveLink™ for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3" action="ppaction://hlinkfile"/>
                        </a:rPr>
                      </a:b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3" action="ppaction://hlinkfile"/>
                        </a:rPr>
                        <a:t>Creo</a:t>
                      </a:r>
                      <a:r>
                        <a:rPr lang="en-GB" sz="1000" b="1" u="none" strike="noStrike" baseline="3000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3" action="ppaction://hlinkfile"/>
                        </a:rPr>
                        <a:t>™</a:t>
                      </a: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3" action="ppaction://hlinkfile"/>
                        </a:rPr>
                        <a:t> Parametric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68766"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149" marR="5149" marT="5149" marB="5149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866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4" action="ppaction://hlinkfile"/>
                        </a:rPr>
                        <a:t>Plasma</a:t>
                      </a:r>
                      <a:b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4" action="ppaction://hlinkfile"/>
                        </a:rPr>
                      </a:br>
                      <a:r>
                        <a:rPr lang="en-GB" sz="1100" b="1" u="none" strike="noStrike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4" action="ppaction://hlinkfile"/>
                        </a:rPr>
                        <a:t>Module</a:t>
                      </a:r>
                      <a:endParaRPr lang="en-GB" sz="12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5" action="ppaction://hlinkfile"/>
                        </a:rPr>
                        <a:t>Acoustics</a:t>
                      </a:r>
                      <a:b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5" action="ppaction://hlinkfile"/>
                        </a:rPr>
                      </a:b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5" action="ppaction://hlinkfile"/>
                        </a:rPr>
                        <a:t>Module</a:t>
                      </a:r>
                      <a:endParaRPr lang="en-GB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 dirty="0" err="1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6" action="ppaction://hlinkfile"/>
                        </a:rPr>
                        <a:t>LiveLink</a:t>
                      </a: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6" action="ppaction://hlinkfile"/>
                        </a:rPr>
                        <a:t>™ for</a:t>
                      </a:r>
                      <a:b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6" action="ppaction://hlinkfile"/>
                        </a:rPr>
                      </a:br>
                      <a:r>
                        <a:rPr lang="en-GB" sz="105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6" action="ppaction://hlinkfile"/>
                        </a:rPr>
                        <a:t>Inventor</a:t>
                      </a:r>
                      <a:r>
                        <a:rPr lang="en-GB" sz="1000" b="1" u="none" strike="noStrike" baseline="30000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6" action="ppaction://hlinkfile"/>
                        </a:rPr>
                        <a:t>®</a:t>
                      </a:r>
                      <a:endParaRPr lang="en-GB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u="none" strike="noStrike" dirty="0" err="1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7" action="ppaction://hlinkfile"/>
                        </a:rPr>
                        <a:t>LiveLink</a:t>
                      </a:r>
                      <a: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7" action="ppaction://hlinkfile"/>
                        </a:rPr>
                        <a:t>™ for</a:t>
                      </a:r>
                      <a:br>
                        <a:rPr lang="en-GB" sz="110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7" action="ppaction://hlinkfile"/>
                        </a:rPr>
                      </a:br>
                      <a:r>
                        <a:rPr lang="en-GB" sz="1050" b="1" u="none" strike="noStrike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7" action="ppaction://hlinkfile"/>
                        </a:rPr>
                        <a:t>AutoCAD</a:t>
                      </a:r>
                      <a:r>
                        <a:rPr lang="en-GB" sz="1000" b="1" u="none" strike="noStrike" baseline="30000" dirty="0">
                          <a:solidFill>
                            <a:srgbClr val="444444"/>
                          </a:solidFill>
                          <a:latin typeface="GillSansRegular"/>
                          <a:ea typeface="Times New Roman"/>
                          <a:cs typeface="Times New Roman"/>
                          <a:hlinkClick r:id="rId27" action="ppaction://hlinkfile"/>
                        </a:rPr>
                        <a:t>®</a:t>
                      </a:r>
                      <a:endParaRPr lang="en-GB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EEE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vestorsareidiots.com/wp-content/uploads/2011/12/question-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2209800"/>
            <a:ext cx="2438400" cy="3048000"/>
          </a:xfrm>
          <a:prstGeom prst="rect">
            <a:avLst/>
          </a:prstGeom>
          <a:noFill/>
        </p:spPr>
      </p:pic>
      <p:graphicFrame>
        <p:nvGraphicFramePr>
          <p:cNvPr id="5" name="Diagram 4"/>
          <p:cNvGraphicFramePr/>
          <p:nvPr/>
        </p:nvGraphicFramePr>
        <p:xfrm>
          <a:off x="609600" y="1143000"/>
          <a:ext cx="7620000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Packages for computer simulations of electromagnetic EM fields and more</a:t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COMSOL: example </a:t>
            </a:r>
            <a:r>
              <a:rPr lang="en-US" sz="3200" dirty="0" err="1" smtClean="0"/>
              <a:t>df</a:t>
            </a:r>
            <a:r>
              <a:rPr lang="en-US" sz="3200" dirty="0" smtClean="0"/>
              <a:t>/</a:t>
            </a:r>
            <a:r>
              <a:rPr lang="en-US" sz="3200" dirty="0" err="1" smtClean="0"/>
              <a:t>dp</a:t>
            </a:r>
            <a:r>
              <a:rPr lang="en-US" sz="3200" dirty="0" smtClean="0"/>
              <a:t> Calculation </a:t>
            </a:r>
            <a:endParaRPr lang="en-US" sz="32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2951771541"/>
              </p:ext>
            </p:extLst>
          </p:nvPr>
        </p:nvGraphicFramePr>
        <p:xfrm>
          <a:off x="5029200" y="2362200"/>
          <a:ext cx="4038600" cy="43632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124404" y="1162878"/>
            <a:ext cx="2599996" cy="5695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owchart: Alternate Process 2"/>
          <p:cNvSpPr/>
          <p:nvPr/>
        </p:nvSpPr>
        <p:spPr>
          <a:xfrm>
            <a:off x="2429204" y="2428461"/>
            <a:ext cx="1219200" cy="152400"/>
          </a:xfrm>
          <a:prstGeom prst="flowChartAlternateProcess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lowchart: Alternate Process 7"/>
          <p:cNvSpPr/>
          <p:nvPr/>
        </p:nvSpPr>
        <p:spPr>
          <a:xfrm>
            <a:off x="2429204" y="2941983"/>
            <a:ext cx="1219200" cy="152400"/>
          </a:xfrm>
          <a:prstGeom prst="flowChartAlternateProcess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lowchart: Alternate Process 8"/>
          <p:cNvSpPr/>
          <p:nvPr/>
        </p:nvSpPr>
        <p:spPr>
          <a:xfrm>
            <a:off x="2439143" y="3657600"/>
            <a:ext cx="1219200" cy="152400"/>
          </a:xfrm>
          <a:prstGeom prst="flowChartAlternateProcess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lowchart: Alternate Process 11"/>
          <p:cNvSpPr/>
          <p:nvPr/>
        </p:nvSpPr>
        <p:spPr>
          <a:xfrm>
            <a:off x="2353004" y="4658139"/>
            <a:ext cx="1219200" cy="152400"/>
          </a:xfrm>
          <a:prstGeom prst="flowChartAlternateProcess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Flowchart: Alternate Process 12"/>
          <p:cNvSpPr/>
          <p:nvPr/>
        </p:nvSpPr>
        <p:spPr>
          <a:xfrm>
            <a:off x="2353004" y="5075583"/>
            <a:ext cx="1219200" cy="152400"/>
          </a:xfrm>
          <a:prstGeom prst="flowChartAlternateProcess">
            <a:avLst/>
          </a:prstGeom>
          <a:noFill/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743404" y="2514600"/>
            <a:ext cx="609600" cy="42738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783161" y="3064565"/>
            <a:ext cx="569843" cy="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783161" y="3273288"/>
            <a:ext cx="569843" cy="3810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600200" y="4734340"/>
            <a:ext cx="729991" cy="76199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600199" y="5075583"/>
            <a:ext cx="729991" cy="72889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TextBox 19"/>
              <p:cNvSpPr txBox="1"/>
              <p:nvPr/>
            </p:nvSpPr>
            <p:spPr>
              <a:xfrm>
                <a:off x="6871153" y="6333561"/>
                <a:ext cx="977447" cy="524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𝑑𝑓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𝑑𝑝</m:t>
                        </m:r>
                      </m:den>
                    </m:f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  <m:r>
                          <a:rPr lang="en-US" b="0" i="1" baseline="-25000" dirty="0" smtClean="0">
                            <a:latin typeface="Cambria Math"/>
                          </a:rPr>
                          <m:t>𝑝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  <m:r>
                          <a:rPr lang="en-US" b="0" i="1" baseline="-25000" dirty="0" smtClean="0">
                            <a:latin typeface="Cambria Math"/>
                          </a:rPr>
                          <m:t>0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𝑃</m:t>
                        </m:r>
                        <m:r>
                          <a:rPr lang="en-US" b="0" i="1" baseline="-25000" dirty="0" smtClean="0">
                            <a:latin typeface="Cambria Math"/>
                          </a:rPr>
                          <m:t>𝐿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1153" y="6333561"/>
                <a:ext cx="977447" cy="524439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b="-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xmlns="" val="1246747364"/>
              </p:ext>
            </p:extLst>
          </p:nvPr>
        </p:nvGraphicFramePr>
        <p:xfrm>
          <a:off x="228600" y="5410200"/>
          <a:ext cx="4495800" cy="1343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xmlns="" val="1721623677"/>
              </p:ext>
            </p:extLst>
          </p:nvPr>
        </p:nvGraphicFramePr>
        <p:xfrm>
          <a:off x="181304" y="1085155"/>
          <a:ext cx="7178572" cy="1277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228599" y="4673025"/>
            <a:ext cx="1600201" cy="584775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9BBB59">
                    <a:lumMod val="50000"/>
                  </a:srgbClr>
                </a:solidFill>
              </a:rPr>
              <a:t>Two Simulation Studies</a:t>
            </a:r>
            <a:endParaRPr lang="en-US" sz="1600" b="1" dirty="0">
              <a:solidFill>
                <a:srgbClr val="9BBB59">
                  <a:lumMod val="50000"/>
                </a:srgb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9027" y="2797842"/>
            <a:ext cx="1736594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Three </a:t>
            </a:r>
            <a:r>
              <a:rPr lang="en-US" sz="1600" b="1" dirty="0" err="1">
                <a:solidFill>
                  <a:srgbClr val="C00000"/>
                </a:solidFill>
              </a:rPr>
              <a:t>M</a:t>
            </a:r>
            <a:r>
              <a:rPr lang="en-US" sz="1600" b="1" dirty="0" err="1" smtClean="0">
                <a:solidFill>
                  <a:srgbClr val="C00000"/>
                </a:solidFill>
              </a:rPr>
              <a:t>ultiphysic</a:t>
            </a:r>
            <a:r>
              <a:rPr lang="en-US" sz="1600" b="1" dirty="0" smtClean="0">
                <a:solidFill>
                  <a:srgbClr val="C00000"/>
                </a:solidFill>
              </a:rPr>
              <a:t> Modules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772400" y="1219200"/>
            <a:ext cx="1219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Mohamed Hassan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0357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xmlns="" val="3566336141"/>
              </p:ext>
            </p:extLst>
          </p:nvPr>
        </p:nvGraphicFramePr>
        <p:xfrm>
          <a:off x="3429000" y="5029200"/>
          <a:ext cx="2187255" cy="1277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1000" y="398929"/>
            <a:ext cx="2859743" cy="2420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170063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</a:rPr>
              <a:t>Niobium Shell</a:t>
            </a:r>
            <a:endParaRPr lang="en-US" sz="1600" b="1" dirty="0">
              <a:solidFill>
                <a:prstClr val="black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18575" y="1870349"/>
            <a:ext cx="125506" cy="32152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676400" y="1471248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</a:rPr>
              <a:t>RF Domain</a:t>
            </a: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1000" y="24825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</a:rPr>
              <a:t>Stainless Steel Vessel</a:t>
            </a:r>
            <a:endParaRPr lang="en-US" sz="1600" b="1" dirty="0">
              <a:solidFill>
                <a:prstClr val="black"/>
              </a:solidFill>
            </a:endParaRPr>
          </a:p>
        </p:txBody>
      </p:sp>
      <p:cxnSp>
        <p:nvCxnSpPr>
          <p:cNvPr id="22" name="Straight Arrow Connector 21"/>
          <p:cNvCxnSpPr>
            <a:stCxn id="21" idx="2"/>
          </p:cNvCxnSpPr>
          <p:nvPr/>
        </p:nvCxnSpPr>
        <p:spPr>
          <a:xfrm>
            <a:off x="1028700" y="609600"/>
            <a:ext cx="0" cy="2020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7"/>
          <p:cNvGrpSpPr/>
          <p:nvPr/>
        </p:nvGrpSpPr>
        <p:grpSpPr>
          <a:xfrm>
            <a:off x="3478389" y="1405182"/>
            <a:ext cx="2187221" cy="316800"/>
            <a:chOff x="2243" y="83813"/>
            <a:chExt cx="2187221" cy="316800"/>
          </a:xfrm>
        </p:grpSpPr>
        <p:sp>
          <p:nvSpPr>
            <p:cNvPr id="32" name="Rectangle 31"/>
            <p:cNvSpPr/>
            <p:nvPr/>
          </p:nvSpPr>
          <p:spPr>
            <a:xfrm>
              <a:off x="2243" y="83813"/>
              <a:ext cx="2187221" cy="3168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2243" y="83813"/>
              <a:ext cx="2187221" cy="3168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8232" tIns="44704" rIns="78232" bIns="44704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b="1" dirty="0" smtClean="0">
                  <a:solidFill>
                    <a:prstClr val="white"/>
                  </a:solidFill>
                </a:rPr>
                <a:t>Electromagnetic Waves</a:t>
              </a:r>
              <a:endParaRPr lang="en-US" sz="11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Group 28"/>
          <p:cNvGrpSpPr/>
          <p:nvPr/>
        </p:nvGrpSpPr>
        <p:grpSpPr>
          <a:xfrm>
            <a:off x="3478389" y="1745430"/>
            <a:ext cx="2187221" cy="792618"/>
            <a:chOff x="2243" y="400613"/>
            <a:chExt cx="2187221" cy="792618"/>
          </a:xfrm>
        </p:grpSpPr>
        <p:sp>
          <p:nvSpPr>
            <p:cNvPr id="30" name="Rectangle 29"/>
            <p:cNvSpPr/>
            <p:nvPr/>
          </p:nvSpPr>
          <p:spPr>
            <a:xfrm>
              <a:off x="2243" y="400613"/>
              <a:ext cx="2187221" cy="792618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90000"/>
              </a:schemeClr>
            </a:solidFill>
            <a:ln>
              <a:solidFill>
                <a:schemeClr val="accent2"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2243" y="400613"/>
              <a:ext cx="2187221" cy="7926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8674" tIns="58674" rIns="78232" bIns="88011" numCol="1" spcCol="1270" anchor="t" anchorCtr="0">
              <a:noAutofit/>
            </a:bodyPr>
            <a:lstStyle/>
            <a:p>
              <a:pPr marL="57150" lvl="1" indent="-57150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n-US" sz="11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Solving only for the RF domain</a:t>
              </a: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marL="57150" lvl="1" indent="-57150" defTabSz="4889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n-US" sz="11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Applying the prober boundary conditions</a:t>
              </a:r>
              <a:endParaRPr lang="en-US" sz="11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  <p:grpSp>
        <p:nvGrpSpPr>
          <p:cNvPr id="6" name="Group 33"/>
          <p:cNvGrpSpPr/>
          <p:nvPr/>
        </p:nvGrpSpPr>
        <p:grpSpPr>
          <a:xfrm>
            <a:off x="3474993" y="2895600"/>
            <a:ext cx="2187222" cy="494913"/>
            <a:chOff x="35" y="119852"/>
            <a:chExt cx="3354440" cy="345600"/>
          </a:xfrm>
        </p:grpSpPr>
        <p:sp>
          <p:nvSpPr>
            <p:cNvPr id="38" name="Rectangle 37"/>
            <p:cNvSpPr/>
            <p:nvPr/>
          </p:nvSpPr>
          <p:spPr>
            <a:xfrm>
              <a:off x="35" y="119852"/>
              <a:ext cx="3354440" cy="3456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Rectangle 38"/>
            <p:cNvSpPr/>
            <p:nvPr/>
          </p:nvSpPr>
          <p:spPr>
            <a:xfrm>
              <a:off x="35" y="119852"/>
              <a:ext cx="3354440" cy="3456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344" tIns="48768" rIns="85344" bIns="48768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 smtClean="0">
                  <a:solidFill>
                    <a:prstClr val="white"/>
                  </a:solidFill>
                </a:rPr>
                <a:t>Solid Mechanics</a:t>
              </a:r>
              <a:endParaRPr lang="en-US" sz="12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Group 34"/>
          <p:cNvGrpSpPr/>
          <p:nvPr/>
        </p:nvGrpSpPr>
        <p:grpSpPr>
          <a:xfrm>
            <a:off x="3475026" y="3389927"/>
            <a:ext cx="2187222" cy="1143001"/>
            <a:chOff x="68" y="548246"/>
            <a:chExt cx="3354440" cy="691741"/>
          </a:xfrm>
        </p:grpSpPr>
        <p:sp>
          <p:nvSpPr>
            <p:cNvPr id="36" name="Rectangle 35"/>
            <p:cNvSpPr/>
            <p:nvPr/>
          </p:nvSpPr>
          <p:spPr>
            <a:xfrm>
              <a:off x="68" y="548246"/>
              <a:ext cx="3354440" cy="691740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90000"/>
              </a:schemeClr>
            </a:solidFill>
            <a:ln>
              <a:solidFill>
                <a:schemeClr val="accent2">
                  <a:alpha val="9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Rectangle 36"/>
            <p:cNvSpPr/>
            <p:nvPr/>
          </p:nvSpPr>
          <p:spPr>
            <a:xfrm>
              <a:off x="68" y="548247"/>
              <a:ext cx="3354440" cy="6917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008" tIns="64008" rIns="85344" bIns="96012" numCol="1" spcCol="1270" anchor="t" anchorCtr="0">
              <a:noAutofit/>
            </a:bodyPr>
            <a:lstStyle/>
            <a:p>
              <a:pPr marL="114300" lvl="1" indent="-11430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n-US" sz="12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Solving only for the Cavity Vessel</a:t>
              </a:r>
              <a:endParaRPr lang="en-US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marL="114300" lvl="1" indent="-114300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n-US" sz="1200" dirty="0" smtClean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</a:rPr>
                <a:t>Applying the proper fixed constraints, symmetries, displacements, and boundary load</a:t>
              </a:r>
              <a:endParaRPr lang="en-US" sz="1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77000" y="838200"/>
            <a:ext cx="2312377" cy="1874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429500" y="160608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PMC</a:t>
            </a: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81446" y="926123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PEC</a:t>
            </a:r>
            <a:endParaRPr lang="en-US" sz="1600" b="1" dirty="0">
              <a:solidFill>
                <a:prstClr val="black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273310" y="2712514"/>
            <a:ext cx="2365131" cy="198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5" name="Straight Arrow Connector 44"/>
          <p:cNvCxnSpPr/>
          <p:nvPr/>
        </p:nvCxnSpPr>
        <p:spPr>
          <a:xfrm flipH="1" flipV="1">
            <a:off x="7659198" y="4305215"/>
            <a:ext cx="390162" cy="13093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8482381" y="2873791"/>
            <a:ext cx="104040" cy="19601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959969" y="2392369"/>
            <a:ext cx="1192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Fixed Constraint</a:t>
            </a:r>
            <a:endParaRPr lang="en-US" sz="1400" b="1" dirty="0">
              <a:solidFill>
                <a:prstClr val="black"/>
              </a:solidFill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51" t="21068" r="15688" b="5204"/>
          <a:stretch/>
        </p:blipFill>
        <p:spPr bwMode="auto">
          <a:xfrm>
            <a:off x="6378388" y="4795431"/>
            <a:ext cx="2277207" cy="1833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Right Arrow 48"/>
          <p:cNvSpPr/>
          <p:nvPr/>
        </p:nvSpPr>
        <p:spPr>
          <a:xfrm>
            <a:off x="5791200" y="1881552"/>
            <a:ext cx="482110" cy="1524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1" name="Right Arrow 60"/>
          <p:cNvSpPr/>
          <p:nvPr/>
        </p:nvSpPr>
        <p:spPr>
          <a:xfrm>
            <a:off x="5791200" y="3477231"/>
            <a:ext cx="482110" cy="1524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486400" y="6120742"/>
            <a:ext cx="11928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Prescribed Deformation </a:t>
            </a:r>
            <a:r>
              <a:rPr lang="en-US" sz="1400" b="1" dirty="0" err="1" smtClean="0">
                <a:solidFill>
                  <a:prstClr val="black"/>
                </a:solidFill>
              </a:rPr>
              <a:t>u,v,w</a:t>
            </a:r>
            <a:endParaRPr lang="en-US" sz="1400" b="1" dirty="0">
              <a:solidFill>
                <a:prstClr val="black"/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6273310" y="5689661"/>
            <a:ext cx="268017" cy="43108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923634" y="5875153"/>
            <a:ext cx="1192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Free Deformation</a:t>
            </a:r>
            <a:endParaRPr lang="en-US" sz="1400" b="1" dirty="0">
              <a:solidFill>
                <a:prstClr val="black"/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 flipH="1" flipV="1">
            <a:off x="7983071" y="5853841"/>
            <a:ext cx="246529" cy="18377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Picture 8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45092" y="2836801"/>
            <a:ext cx="2364396" cy="1953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" name="TextBox 77"/>
          <p:cNvSpPr txBox="1"/>
          <p:nvPr/>
        </p:nvSpPr>
        <p:spPr>
          <a:xfrm>
            <a:off x="2417826" y="2619836"/>
            <a:ext cx="1078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Symmetry Boundaries</a:t>
            </a:r>
            <a:endParaRPr lang="en-US" sz="1400" b="1" dirty="0">
              <a:solidFill>
                <a:prstClr val="black"/>
              </a:solidFill>
            </a:endParaRPr>
          </a:p>
        </p:txBody>
      </p:sp>
      <p:cxnSp>
        <p:nvCxnSpPr>
          <p:cNvPr id="79" name="Straight Arrow Connector 78"/>
          <p:cNvCxnSpPr/>
          <p:nvPr/>
        </p:nvCxnSpPr>
        <p:spPr>
          <a:xfrm flipH="1">
            <a:off x="2778800" y="3086523"/>
            <a:ext cx="71328" cy="16258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ight Arrow 80"/>
          <p:cNvSpPr/>
          <p:nvPr/>
        </p:nvSpPr>
        <p:spPr>
          <a:xfrm flipH="1">
            <a:off x="2826292" y="3480162"/>
            <a:ext cx="482110" cy="1524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3" name="Right Arrow 82"/>
          <p:cNvSpPr/>
          <p:nvPr/>
        </p:nvSpPr>
        <p:spPr>
          <a:xfrm>
            <a:off x="5791200" y="5410200"/>
            <a:ext cx="482110" cy="1524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959969" y="4174277"/>
            <a:ext cx="990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Pressure Boundary Load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622880" y="5620080"/>
            <a:ext cx="12308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Prescribed Displacement</a:t>
            </a:r>
          </a:p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dx</a:t>
            </a:r>
            <a:endParaRPr lang="en-US" sz="1400" b="1" dirty="0">
              <a:solidFill>
                <a:prstClr val="black"/>
              </a:solidFill>
            </a:endParaRPr>
          </a:p>
        </p:txBody>
      </p:sp>
      <p:pic>
        <p:nvPicPr>
          <p:cNvPr id="92" name="Picture 10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3400" y="4699576"/>
            <a:ext cx="2394256" cy="202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TextBox 92"/>
          <p:cNvSpPr txBox="1"/>
          <p:nvPr/>
        </p:nvSpPr>
        <p:spPr>
          <a:xfrm>
            <a:off x="-87892" y="6172200"/>
            <a:ext cx="12308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prstClr val="black"/>
                </a:solidFill>
              </a:rPr>
              <a:t>Prescribed Displacement </a:t>
            </a:r>
            <a:r>
              <a:rPr lang="en-US" sz="1400" b="1" dirty="0" err="1" smtClean="0">
                <a:solidFill>
                  <a:prstClr val="black"/>
                </a:solidFill>
              </a:rPr>
              <a:t>u,v,w</a:t>
            </a:r>
            <a:endParaRPr lang="en-US" sz="1400" b="1" dirty="0">
              <a:solidFill>
                <a:prstClr val="black"/>
              </a:solidFill>
            </a:endParaRPr>
          </a:p>
        </p:txBody>
      </p:sp>
      <p:pic>
        <p:nvPicPr>
          <p:cNvPr id="94" name="Picture 11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385052" y="6135396"/>
            <a:ext cx="1048871" cy="731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" name="TextBox 71"/>
          <p:cNvSpPr txBox="1"/>
          <p:nvPr/>
        </p:nvSpPr>
        <p:spPr>
          <a:xfrm rot="-1800000">
            <a:off x="1778248" y="5561630"/>
            <a:ext cx="591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prstClr val="black"/>
                </a:solidFill>
              </a:rPr>
              <a:t>d</a:t>
            </a:r>
            <a:r>
              <a:rPr lang="en-US" sz="1600" dirty="0" err="1">
                <a:solidFill>
                  <a:prstClr val="black"/>
                </a:solidFill>
              </a:rPr>
              <a:t>y</a:t>
            </a:r>
            <a:r>
              <a:rPr lang="en-US" sz="1600" dirty="0" smtClean="0">
                <a:solidFill>
                  <a:prstClr val="black"/>
                </a:solidFill>
              </a:rPr>
              <a:t>=0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 rot="2700000">
            <a:off x="677923" y="5239289"/>
            <a:ext cx="587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dx=0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97" name="Straight Arrow Connector 96"/>
          <p:cNvCxnSpPr/>
          <p:nvPr/>
        </p:nvCxnSpPr>
        <p:spPr>
          <a:xfrm flipV="1">
            <a:off x="617705" y="5859646"/>
            <a:ext cx="134008" cy="29470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2036699" y="6501340"/>
            <a:ext cx="580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prstClr val="black"/>
                </a:solidFill>
              </a:rPr>
              <a:t>d</a:t>
            </a:r>
            <a:r>
              <a:rPr lang="en-US" sz="1600" dirty="0" err="1" smtClean="0">
                <a:solidFill>
                  <a:prstClr val="black"/>
                </a:solidFill>
              </a:rPr>
              <a:t>z</a:t>
            </a:r>
            <a:r>
              <a:rPr lang="en-US" sz="1600" dirty="0" smtClean="0">
                <a:solidFill>
                  <a:prstClr val="black"/>
                </a:solidFill>
              </a:rPr>
              <a:t>=0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99" name="Straight Arrow Connector 98"/>
          <p:cNvCxnSpPr/>
          <p:nvPr/>
        </p:nvCxnSpPr>
        <p:spPr>
          <a:xfrm flipH="1" flipV="1">
            <a:off x="1447800" y="6672325"/>
            <a:ext cx="559358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ight Arrow 100"/>
          <p:cNvSpPr/>
          <p:nvPr/>
        </p:nvSpPr>
        <p:spPr>
          <a:xfrm flipH="1">
            <a:off x="2845776" y="5565531"/>
            <a:ext cx="482110" cy="15240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543800" y="152400"/>
            <a:ext cx="1219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Mohamed Hassan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6170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GB" dirty="0" smtClean="0"/>
              <a:t>COMSOL: example</a:t>
            </a:r>
            <a:endParaRPr lang="en-GB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371600"/>
            <a:ext cx="30384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371600"/>
            <a:ext cx="27908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71600"/>
            <a:ext cx="314325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429000" y="4114800"/>
            <a:ext cx="5399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A. Lunin, et. al., FINAL </a:t>
            </a:r>
            <a:r>
              <a:rPr lang="en-GB" sz="1400" dirty="0" smtClean="0"/>
              <a:t>RESULTS ON RF AND WAKE KICKS CAUSED BY </a:t>
            </a:r>
            <a:r>
              <a:rPr lang="en-GB" sz="1400" dirty="0" smtClean="0"/>
              <a:t>THE COUPLERS </a:t>
            </a:r>
            <a:r>
              <a:rPr lang="en-GB" sz="1400" dirty="0" smtClean="0"/>
              <a:t>FOR THE ILC </a:t>
            </a:r>
            <a:r>
              <a:rPr lang="en-GB" sz="1400" dirty="0" smtClean="0"/>
              <a:t>CAVITY, IPAC10, Kyoto, Japan 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9906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Meshes </a:t>
            </a:r>
            <a:r>
              <a:rPr lang="en-GB" dirty="0" smtClean="0"/>
              <a:t>used for RF kick simulations</a:t>
            </a:r>
            <a:r>
              <a:rPr lang="en-GB" dirty="0" smtClean="0"/>
              <a:t> </a:t>
            </a:r>
            <a:r>
              <a:rPr lang="en-GB" dirty="0" smtClean="0"/>
              <a:t>: a ) HFSS , b ) </a:t>
            </a:r>
            <a:r>
              <a:rPr lang="en-GB" dirty="0" smtClean="0"/>
              <a:t>CST MWS</a:t>
            </a:r>
            <a:r>
              <a:rPr lang="en-GB" dirty="0" smtClean="0"/>
              <a:t>, c) </a:t>
            </a:r>
            <a:r>
              <a:rPr lang="en-GB" dirty="0" smtClean="0"/>
              <a:t>COMSOL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358140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352800" y="350520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172200" y="3505200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4724400"/>
            <a:ext cx="7865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 ‘Highly </a:t>
            </a:r>
            <a:r>
              <a:rPr lang="en-GB" dirty="0" smtClean="0"/>
              <a:t>regularized </a:t>
            </a:r>
            <a:r>
              <a:rPr lang="en-GB" dirty="0" smtClean="0"/>
              <a:t>tetrahedral mesh can be </a:t>
            </a:r>
            <a:r>
              <a:rPr lang="en-GB" dirty="0" smtClean="0"/>
              <a:t>built by versatile COMSOL mesh </a:t>
            </a:r>
            <a:r>
              <a:rPr lang="en-GB" dirty="0" smtClean="0"/>
              <a:t>generator’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/>
              <a:t>‘Well parallelized, direct method for </a:t>
            </a:r>
            <a:r>
              <a:rPr lang="en-GB" dirty="0" err="1" smtClean="0"/>
              <a:t>eigenmode</a:t>
            </a:r>
            <a:r>
              <a:rPr lang="en-GB" dirty="0" smtClean="0"/>
              <a:t> calculations with losses and smooth surface fields’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934200" y="5943600"/>
            <a:ext cx="137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Andrei Lunin</a:t>
            </a:r>
            <a:endParaRPr lang="en-GB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COMSOL: shortcomings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Geometry input is limited</a:t>
            </a:r>
          </a:p>
          <a:p>
            <a:r>
              <a:rPr lang="en-GB" dirty="0" smtClean="0"/>
              <a:t>Port excitation mode description is not convenient</a:t>
            </a:r>
          </a:p>
          <a:p>
            <a:r>
              <a:rPr lang="en-GB" dirty="0" smtClean="0"/>
              <a:t>S-parameter solver is not convenient</a:t>
            </a:r>
          </a:p>
          <a:p>
            <a:r>
              <a:rPr lang="en-GB" dirty="0" err="1" smtClean="0"/>
              <a:t>Postprocessing</a:t>
            </a:r>
            <a:r>
              <a:rPr lang="en-GB" dirty="0" smtClean="0"/>
              <a:t> is not well developed at least for what concerns accelerator physicists and engineers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934200" y="5943600"/>
            <a:ext cx="1375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Andrei Lunin</a:t>
            </a:r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GB" dirty="0" smtClean="0"/>
              <a:t>ACE3P</a:t>
            </a:r>
            <a:endParaRPr lang="en-GB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63456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64" y="0"/>
            <a:ext cx="90759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0"/>
            <a:ext cx="3962400" cy="3739086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94162" cy="390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752600" y="2971800"/>
            <a:ext cx="685800" cy="609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438400" y="3581400"/>
            <a:ext cx="2743200" cy="152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10000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377190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>
          <a:xfrm flipV="1">
            <a:off x="2438400" y="0"/>
            <a:ext cx="2743200" cy="2971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990600"/>
          </a:xfrm>
        </p:spPr>
        <p:txBody>
          <a:bodyPr/>
          <a:lstStyle/>
          <a:p>
            <a:pPr algn="r"/>
            <a:r>
              <a:rPr lang="en-GB" dirty="0" smtClean="0"/>
              <a:t>ACE3P: example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162800" y="62116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Arno Candel et. al., SLAC-PUB-14439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990601" y="5334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CLIC two-beam module </a:t>
            </a:r>
            <a:r>
              <a:rPr lang="en-GB" dirty="0" err="1" smtClean="0"/>
              <a:t>rf</a:t>
            </a:r>
            <a:r>
              <a:rPr lang="en-GB" dirty="0" smtClean="0"/>
              <a:t> circuit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914400" y="2819400"/>
            <a:ext cx="63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PETS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981200" y="2057400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r>
              <a:rPr lang="en-GB" dirty="0" smtClean="0"/>
              <a:t>S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429000" y="2514600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r>
              <a:rPr lang="en-GB" dirty="0" smtClean="0"/>
              <a:t>S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066800" y="0"/>
            <a:ext cx="1192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waveguide</a:t>
            </a:r>
            <a:endParaRPr lang="en-GB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ACE3P: shortcomings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Very complex package to use. It is not user-friendly at all and requires a lots of time to invest before it can be used efficiently</a:t>
            </a:r>
          </a:p>
          <a:p>
            <a:r>
              <a:rPr lang="en-GB" dirty="0" smtClean="0"/>
              <a:t>It is not a commercial product -&gt; no manual reference, limited tech support. No it is an open source.</a:t>
            </a:r>
          </a:p>
          <a:p>
            <a:r>
              <a:rPr lang="en-GB" dirty="0" smtClean="0"/>
              <a:t>...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grpSp>
        <p:nvGrpSpPr>
          <p:cNvPr id="34" name="Group 33"/>
          <p:cNvGrpSpPr/>
          <p:nvPr/>
        </p:nvGrpSpPr>
        <p:grpSpPr>
          <a:xfrm>
            <a:off x="685800" y="1066800"/>
            <a:ext cx="7772400" cy="5016758"/>
            <a:chOff x="914400" y="1371600"/>
            <a:chExt cx="7772400" cy="5016758"/>
          </a:xfrm>
        </p:grpSpPr>
        <p:sp>
          <p:nvSpPr>
            <p:cNvPr id="4" name="Rounded Rectangle 3"/>
            <p:cNvSpPr/>
            <p:nvPr/>
          </p:nvSpPr>
          <p:spPr>
            <a:xfrm>
              <a:off x="1752600" y="1371600"/>
              <a:ext cx="914400" cy="609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CST</a:t>
              </a:r>
              <a:endParaRPr lang="en-GB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14400" y="1371600"/>
              <a:ext cx="689612" cy="5016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+mj-lt"/>
                <a:buAutoNum type="arabicPeriod"/>
              </a:pPr>
              <a:r>
                <a:rPr lang="en-GB" sz="4000" dirty="0" smtClean="0"/>
                <a:t> </a:t>
              </a:r>
            </a:p>
            <a:p>
              <a:pPr marL="342900" indent="-342900">
                <a:buFont typeface="+mj-lt"/>
                <a:buAutoNum type="arabicPeriod"/>
              </a:pPr>
              <a:endParaRPr lang="en-GB" sz="4000" dirty="0" smtClean="0"/>
            </a:p>
            <a:p>
              <a:pPr marL="342900" indent="-342900">
                <a:buFont typeface="+mj-lt"/>
                <a:buAutoNum type="arabicPeriod"/>
              </a:pPr>
              <a:endParaRPr lang="en-GB" sz="4000" dirty="0" smtClean="0"/>
            </a:p>
            <a:p>
              <a:pPr marL="342900" indent="-342900">
                <a:buFont typeface="+mj-lt"/>
                <a:buAutoNum type="arabicPeriod"/>
              </a:pPr>
              <a:endParaRPr lang="en-GB" sz="4000" dirty="0" smtClean="0"/>
            </a:p>
            <a:p>
              <a:pPr marL="342900" indent="-342900">
                <a:buFont typeface="+mj-lt"/>
                <a:buAutoNum type="arabicPeriod"/>
              </a:pPr>
              <a:r>
                <a:rPr lang="en-GB" sz="4000" dirty="0" smtClean="0"/>
                <a:t> </a:t>
              </a:r>
            </a:p>
            <a:p>
              <a:pPr marL="342900" indent="-342900">
                <a:buFont typeface="+mj-lt"/>
                <a:buAutoNum type="arabicPeriod"/>
              </a:pPr>
              <a:endParaRPr lang="en-GB" sz="4000" dirty="0" smtClean="0"/>
            </a:p>
            <a:p>
              <a:pPr marL="342900" indent="-342900">
                <a:buFont typeface="+mj-lt"/>
                <a:buAutoNum type="arabicPeriod"/>
              </a:pPr>
              <a:endParaRPr lang="en-GB" sz="4000" dirty="0" smtClean="0"/>
            </a:p>
            <a:p>
              <a:pPr marL="342900" indent="-342900">
                <a:buFont typeface="+mj-lt"/>
                <a:buAutoNum type="arabicPeriod"/>
              </a:pPr>
              <a:r>
                <a:rPr lang="en-GB" sz="4000" dirty="0" smtClean="0"/>
                <a:t> </a:t>
              </a:r>
              <a:endParaRPr lang="en-GB" sz="40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1752600" y="3810000"/>
              <a:ext cx="914400" cy="609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GdfidL</a:t>
              </a:r>
              <a:endParaRPr lang="en-GB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934200" y="3810000"/>
              <a:ext cx="1447800" cy="609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COMSOL</a:t>
              </a:r>
              <a:endParaRPr lang="en-GB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191000" y="3810000"/>
              <a:ext cx="1371600" cy="609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ANSYS HFSS</a:t>
              </a:r>
              <a:endParaRPr lang="en-GB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971800" y="5638800"/>
              <a:ext cx="990600" cy="609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ACE3P</a:t>
              </a:r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2286000"/>
              <a:ext cx="2133600" cy="6858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Larger objects in TD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429000" y="2286000"/>
              <a:ext cx="2971800" cy="12192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Better FD calculations,</a:t>
              </a:r>
            </a:p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3D EM + circuit co-simulation,</a:t>
              </a:r>
            </a:p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RF + thermal + structural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629400" y="2286000"/>
              <a:ext cx="2057400" cy="609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More </a:t>
              </a:r>
              <a:r>
                <a:rPr lang="en-GB" dirty="0" err="1" smtClean="0">
                  <a:solidFill>
                    <a:schemeClr val="tx1"/>
                  </a:solidFill>
                </a:rPr>
                <a:t>multiphysics</a:t>
              </a:r>
              <a:endParaRPr lang="en-GB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Connector 13"/>
            <p:cNvCxnSpPr>
              <a:stCxn id="4" idx="2"/>
              <a:endCxn id="10" idx="0"/>
            </p:cNvCxnSpPr>
            <p:nvPr/>
          </p:nvCxnSpPr>
          <p:spPr>
            <a:xfrm>
              <a:off x="2209800" y="1981200"/>
              <a:ext cx="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0" idx="2"/>
              <a:endCxn id="6" idx="0"/>
            </p:cNvCxnSpPr>
            <p:nvPr/>
          </p:nvCxnSpPr>
          <p:spPr>
            <a:xfrm>
              <a:off x="2209800" y="2971800"/>
              <a:ext cx="0" cy="8382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4" idx="3"/>
              <a:endCxn id="11" idx="0"/>
            </p:cNvCxnSpPr>
            <p:nvPr/>
          </p:nvCxnSpPr>
          <p:spPr>
            <a:xfrm>
              <a:off x="2667000" y="1676400"/>
              <a:ext cx="2247900" cy="609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11" idx="2"/>
              <a:endCxn id="8" idx="0"/>
            </p:cNvCxnSpPr>
            <p:nvPr/>
          </p:nvCxnSpPr>
          <p:spPr>
            <a:xfrm flipH="1">
              <a:off x="4876800" y="3505200"/>
              <a:ext cx="381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4" idx="3"/>
              <a:endCxn id="12" idx="0"/>
            </p:cNvCxnSpPr>
            <p:nvPr/>
          </p:nvCxnSpPr>
          <p:spPr>
            <a:xfrm>
              <a:off x="2667000" y="1676400"/>
              <a:ext cx="4991100" cy="609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2" idx="2"/>
              <a:endCxn id="7" idx="0"/>
            </p:cNvCxnSpPr>
            <p:nvPr/>
          </p:nvCxnSpPr>
          <p:spPr>
            <a:xfrm>
              <a:off x="7658100" y="2895600"/>
              <a:ext cx="0" cy="914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1524000" y="4724400"/>
              <a:ext cx="3886200" cy="6858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Accurate solution for very larger objects in TD and FD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76" name="Straight Connector 75"/>
          <p:cNvCxnSpPr>
            <a:stCxn id="6" idx="2"/>
          </p:cNvCxnSpPr>
          <p:nvPr/>
        </p:nvCxnSpPr>
        <p:spPr>
          <a:xfrm>
            <a:off x="1981200" y="41148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8" idx="2"/>
          </p:cNvCxnSpPr>
          <p:nvPr/>
        </p:nvCxnSpPr>
        <p:spPr>
          <a:xfrm>
            <a:off x="4648200" y="41148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33" idx="2"/>
            <a:endCxn id="9" idx="0"/>
          </p:cNvCxnSpPr>
          <p:nvPr/>
        </p:nvCxnSpPr>
        <p:spPr>
          <a:xfrm>
            <a:off x="3238500" y="5105400"/>
            <a:ext cx="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CST Studio Suite</a:t>
            </a:r>
            <a:endParaRPr lang="en-GB" dirty="0"/>
          </a:p>
        </p:txBody>
      </p:sp>
      <p:pic>
        <p:nvPicPr>
          <p:cNvPr id="16400" name="Picture 16" descr="CST market over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1371600"/>
            <a:ext cx="4343400" cy="438150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33400" y="1600200"/>
            <a:ext cx="2667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CST STUDIO </a:t>
            </a:r>
            <a:r>
              <a:rPr lang="en-GB" sz="2000" dirty="0" smtClean="0"/>
              <a:t>SUITE:</a:t>
            </a:r>
            <a:endParaRPr lang="en-GB" sz="2000" dirty="0" smtClean="0"/>
          </a:p>
          <a:p>
            <a:r>
              <a:rPr lang="en-GB" sz="2000" dirty="0" smtClean="0"/>
              <a:t>- </a:t>
            </a:r>
            <a:r>
              <a:rPr lang="en-GB" sz="2000" b="1" dirty="0" smtClean="0"/>
              <a:t>CST MWS</a:t>
            </a:r>
          </a:p>
          <a:p>
            <a:r>
              <a:rPr lang="en-GB" sz="2000" dirty="0" smtClean="0"/>
              <a:t>- CST DS</a:t>
            </a:r>
          </a:p>
          <a:p>
            <a:r>
              <a:rPr lang="en-GB" sz="2000" dirty="0" smtClean="0"/>
              <a:t>- CST EMS</a:t>
            </a:r>
          </a:p>
          <a:p>
            <a:r>
              <a:rPr lang="en-GB" sz="2000" dirty="0" smtClean="0"/>
              <a:t>- </a:t>
            </a:r>
            <a:r>
              <a:rPr lang="en-GB" sz="2000" b="1" dirty="0" smtClean="0"/>
              <a:t>CST PS</a:t>
            </a:r>
          </a:p>
          <a:p>
            <a:r>
              <a:rPr lang="en-GB" sz="2000" dirty="0" smtClean="0"/>
              <a:t>- CST MPS</a:t>
            </a:r>
          </a:p>
          <a:p>
            <a:r>
              <a:rPr lang="en-GB" sz="2000" dirty="0" smtClean="0"/>
              <a:t>- CST PCBS</a:t>
            </a:r>
          </a:p>
          <a:p>
            <a:r>
              <a:rPr lang="en-GB" sz="2000" dirty="0" smtClean="0"/>
              <a:t>- CST CS</a:t>
            </a:r>
          </a:p>
          <a:p>
            <a:r>
              <a:rPr lang="en-GB" sz="2000" dirty="0" smtClean="0"/>
              <a:t>- CST MICROSTRIPES</a:t>
            </a:r>
          </a:p>
          <a:p>
            <a:r>
              <a:rPr lang="en-GB" sz="2000" dirty="0" smtClean="0"/>
              <a:t>- Antenna </a:t>
            </a:r>
            <a:r>
              <a:rPr lang="en-GB" sz="2000" dirty="0" smtClean="0"/>
              <a:t>Magus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CST: All(?) you need in one package</a:t>
            </a:r>
            <a:endParaRPr lang="en-GB" dirty="0"/>
          </a:p>
        </p:txBody>
      </p:sp>
      <p:pic>
        <p:nvPicPr>
          <p:cNvPr id="4" name="Content Placeholder 3" descr="BPM_Ig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57800" y="1524000"/>
            <a:ext cx="3400425" cy="3543300"/>
          </a:xfrm>
          <a:ln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33400" y="1170087"/>
            <a:ext cx="46482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Powerful and user-friendly Input: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Probably the best time domain (TD) solver for </a:t>
            </a:r>
            <a:r>
              <a:rPr lang="en-GB" dirty="0" err="1" smtClean="0"/>
              <a:t>w</a:t>
            </a:r>
            <a:r>
              <a:rPr lang="en-GB" dirty="0" err="1" smtClean="0"/>
              <a:t>akefields</a:t>
            </a:r>
            <a:r>
              <a:rPr lang="en-GB" dirty="0" smtClean="0"/>
              <a:t> or beam coupling impedance calculations (MAFIA)  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Beta &lt; 1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Finite Conductivity walls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Once geometry input is done it can be used both for TD and FD simulations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Moreover using Design Studio (DS) it  can be combined with the other studios for </a:t>
            </a:r>
            <a:r>
              <a:rPr lang="en-GB" dirty="0" err="1" smtClean="0"/>
              <a:t>multiphysics</a:t>
            </a:r>
            <a:r>
              <a:rPr lang="en-GB" dirty="0" smtClean="0"/>
              <a:t> and integrated </a:t>
            </a:r>
            <a:r>
              <a:rPr lang="en-GB" dirty="0" err="1" smtClean="0"/>
              <a:t>electronincs</a:t>
            </a:r>
            <a:r>
              <a:rPr lang="en-GB" dirty="0" smtClean="0"/>
              <a:t> simulation, but this is relatively fresh fields of expertise for CST 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Accelerator physics oriented post processor, especially in MWS and PS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/>
              <a:t>Enormous progress over the last few years compared to the competitors</a:t>
            </a:r>
            <a:r>
              <a:rPr lang="en-GB" dirty="0" smtClean="0"/>
              <a:t>.  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29400" y="4800600"/>
            <a:ext cx="2089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Courtesy of Igor Syratchev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562600" y="5257800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An example of what can be solved easily on a standard PC</a:t>
            </a:r>
            <a:endParaRPr lang="en-GB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G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7500"/>
          <a:stretch>
            <a:fillRect/>
          </a:stretch>
        </p:blipFill>
        <p:spPr>
          <a:xfrm>
            <a:off x="819392" y="0"/>
            <a:ext cx="8324608" cy="6858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CST (examples)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990600"/>
            <a:ext cx="49537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Two examples of what can be solved on bigger PC: </a:t>
            </a:r>
          </a:p>
          <a:p>
            <a:r>
              <a:rPr lang="en-GB" dirty="0" smtClean="0"/>
              <a:t>128 GB of RAM and 24 CPUs</a:t>
            </a:r>
          </a:p>
          <a:p>
            <a:endParaRPr lang="en-GB" dirty="0" smtClean="0"/>
          </a:p>
          <a:p>
            <a:r>
              <a:rPr lang="en-GB" dirty="0" smtClean="0"/>
              <a:t>CLIC accelerating structure from Cu with </a:t>
            </a:r>
          </a:p>
          <a:p>
            <a:r>
              <a:rPr lang="en-GB" dirty="0" smtClean="0"/>
              <a:t>HOM damping loads from </a:t>
            </a:r>
            <a:r>
              <a:rPr lang="en-GB" dirty="0" err="1" smtClean="0"/>
              <a:t>SiC</a:t>
            </a:r>
            <a:endParaRPr lang="en-GB" dirty="0" smtClean="0"/>
          </a:p>
          <a:p>
            <a:r>
              <a:rPr lang="en-GB" dirty="0" smtClean="0"/>
              <a:t>(frequency dependent properties)</a:t>
            </a:r>
            <a:endParaRPr lang="en-GB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l="76780" t="11074" r="2548" b="46845"/>
          <a:stretch>
            <a:fillRect/>
          </a:stretch>
        </p:blipFill>
        <p:spPr bwMode="auto">
          <a:xfrm>
            <a:off x="0" y="2753544"/>
            <a:ext cx="252028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52400" y="6248400"/>
            <a:ext cx="9144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943600" y="6400800"/>
            <a:ext cx="212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Giovanni De Michele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" y="0"/>
            <a:ext cx="6134100" cy="41605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CST (examples)</a:t>
            </a:r>
            <a:endParaRPr lang="en-GB" dirty="0"/>
          </a:p>
        </p:txBody>
      </p:sp>
      <p:pic>
        <p:nvPicPr>
          <p:cNvPr id="5" name="Content Placeholder 3" descr="AG2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76600" y="2728623"/>
            <a:ext cx="5638800" cy="3824577"/>
          </a:xfrm>
        </p:spPr>
      </p:pic>
      <p:sp>
        <p:nvSpPr>
          <p:cNvPr id="6" name="TextBox 5"/>
          <p:cNvSpPr txBox="1"/>
          <p:nvPr/>
        </p:nvSpPr>
        <p:spPr>
          <a:xfrm>
            <a:off x="6477000" y="1524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Transverse wake at offset of 0.5 mm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48006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Transverse beam </a:t>
            </a:r>
            <a:r>
              <a:rPr lang="en-GB" dirty="0" err="1" smtClean="0"/>
              <a:t>couping</a:t>
            </a:r>
            <a:r>
              <a:rPr lang="en-GB" dirty="0" smtClean="0"/>
              <a:t> impedance at offset of 0.5 mm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3200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Zx</a:t>
            </a:r>
            <a:r>
              <a:rPr lang="en-GB" dirty="0" smtClean="0"/>
              <a:t> [</a:t>
            </a:r>
            <a:r>
              <a:rPr lang="el-GR" dirty="0" smtClean="0">
                <a:latin typeface="Calibri"/>
                <a:cs typeface="Calibri"/>
              </a:rPr>
              <a:t>Ω</a:t>
            </a:r>
            <a:r>
              <a:rPr lang="en-GB" dirty="0" smtClean="0">
                <a:latin typeface="Calibri"/>
                <a:cs typeface="Calibri"/>
              </a:rPr>
              <a:t>]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6412468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</a:t>
            </a:r>
            <a:r>
              <a:rPr lang="en-GB" dirty="0" smtClean="0"/>
              <a:t> [</a:t>
            </a:r>
            <a:r>
              <a:rPr lang="en-GB" dirty="0" smtClean="0">
                <a:latin typeface="Calibri"/>
                <a:cs typeface="Calibri"/>
              </a:rPr>
              <a:t>GHz]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3886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 [</a:t>
            </a:r>
            <a:r>
              <a:rPr lang="en-GB" dirty="0" smtClean="0">
                <a:latin typeface="Calibri"/>
                <a:cs typeface="Calibri"/>
              </a:rPr>
              <a:t>mm]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3926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W</a:t>
            </a:r>
            <a:r>
              <a:rPr lang="en-GB" dirty="0" err="1" smtClean="0"/>
              <a:t>x</a:t>
            </a:r>
            <a:r>
              <a:rPr lang="en-GB" dirty="0" smtClean="0"/>
              <a:t> [</a:t>
            </a:r>
            <a:r>
              <a:rPr lang="en-GB" dirty="0" smtClean="0">
                <a:latin typeface="Calibri"/>
                <a:cs typeface="Calibri"/>
              </a:rPr>
              <a:t>V/</a:t>
            </a:r>
            <a:r>
              <a:rPr lang="en-GB" dirty="0" err="1" smtClean="0">
                <a:latin typeface="Calibri"/>
                <a:cs typeface="Calibri"/>
              </a:rPr>
              <a:t>pC</a:t>
            </a:r>
            <a:r>
              <a:rPr lang="en-GB" dirty="0" smtClean="0">
                <a:latin typeface="Calibri"/>
                <a:cs typeface="Calibri"/>
              </a:rPr>
              <a:t>]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40506" t="20203" r="1474" b="29288"/>
          <a:stretch>
            <a:fillRect/>
          </a:stretch>
        </p:blipFill>
        <p:spPr bwMode="auto">
          <a:xfrm>
            <a:off x="0" y="0"/>
            <a:ext cx="7683501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l"/>
            <a:r>
              <a:rPr lang="en-GB" dirty="0" smtClean="0"/>
              <a:t>CST (examples)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990600"/>
            <a:ext cx="2834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 TDI 5m long with ferrite</a:t>
            </a:r>
            <a:endParaRPr lang="en-GB" dirty="0"/>
          </a:p>
        </p:txBody>
      </p:sp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3" cstate="print"/>
          <a:srcRect l="33474" t="17415" r="27301" b="33506"/>
          <a:stretch>
            <a:fillRect/>
          </a:stretch>
        </p:blipFill>
        <p:spPr bwMode="auto">
          <a:xfrm>
            <a:off x="3733800" y="2699307"/>
            <a:ext cx="5410200" cy="415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562600" y="2286000"/>
            <a:ext cx="1528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Benoit Salvant</a:t>
            </a:r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33412"/>
          </a:xfrm>
        </p:spPr>
        <p:txBody>
          <a:bodyPr/>
          <a:lstStyle/>
          <a:p>
            <a:r>
              <a:rPr lang="en-GB" sz="3000" dirty="0" smtClean="0"/>
              <a:t>CST MWS: Comparison </a:t>
            </a:r>
            <a:r>
              <a:rPr lang="en-GB" sz="3000" dirty="0" smtClean="0"/>
              <a:t>with </a:t>
            </a:r>
            <a:r>
              <a:rPr lang="en-GB" sz="3000" dirty="0" smtClean="0"/>
              <a:t>HFSS</a:t>
            </a:r>
            <a:endParaRPr lang="en-GB" sz="3000" dirty="0" smtClean="0"/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3276600" y="685800"/>
            <a:ext cx="38830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500" dirty="0" smtClean="0"/>
              <a:t>(</a:t>
            </a:r>
            <a:r>
              <a:rPr lang="en-GB" sz="1600" dirty="0" smtClean="0"/>
              <a:t>Praveen </a:t>
            </a:r>
            <a:r>
              <a:rPr lang="en-GB" sz="1600" dirty="0" smtClean="0"/>
              <a:t>Ambattu, </a:t>
            </a:r>
            <a:r>
              <a:rPr lang="en-GB" sz="1500" dirty="0" smtClean="0"/>
              <a:t>Vasim </a:t>
            </a:r>
            <a:r>
              <a:rPr lang="en-GB" sz="1500" dirty="0"/>
              <a:t>F. </a:t>
            </a:r>
            <a:r>
              <a:rPr lang="en-GB" sz="1500" dirty="0" smtClean="0"/>
              <a:t>Khan)</a:t>
            </a:r>
            <a:endParaRPr lang="en-GB" sz="1500" dirty="0"/>
          </a:p>
        </p:txBody>
      </p:sp>
      <p:graphicFrame>
        <p:nvGraphicFramePr>
          <p:cNvPr id="80900" name="Group 4"/>
          <p:cNvGraphicFramePr>
            <a:graphicFrameLocks noGrp="1"/>
          </p:cNvGraphicFramePr>
          <p:nvPr>
            <p:ph idx="1"/>
          </p:nvPr>
        </p:nvGraphicFramePr>
        <p:xfrm>
          <a:off x="746125" y="1219200"/>
          <a:ext cx="3754438" cy="3705227"/>
        </p:xfrm>
        <a:graphic>
          <a:graphicData uri="http://schemas.openxmlformats.org/drawingml/2006/table">
            <a:tbl>
              <a:tblPr/>
              <a:tblGrid>
                <a:gridCol w="1179513"/>
                <a:gridCol w="1287462"/>
                <a:gridCol w="1287463"/>
              </a:tblGrid>
              <a:tr h="615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Property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MWS (PEC)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HFSS (Cu)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Freq, GHz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11.9941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11.9959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</a:t>
                      </a:r>
                      <a:r>
                        <a:rPr kumimoji="0" lang="en-GB" sz="15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Cu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6395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6106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</a:t>
                      </a:r>
                      <a:r>
                        <a:rPr kumimoji="0" lang="en-GB" sz="15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</a:t>
                      </a: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/Q, Ohm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54.65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53.78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</a:t>
                      </a:r>
                      <a:r>
                        <a:rPr kumimoji="0" lang="en-GB" sz="15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surf</a:t>
                      </a: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/E</a:t>
                      </a:r>
                      <a:r>
                        <a:rPr kumimoji="0" lang="en-GB" sz="15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3.43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3.28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</a:t>
                      </a:r>
                      <a:r>
                        <a:rPr kumimoji="0" lang="en-GB" sz="15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surf</a:t>
                      </a: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/E</a:t>
                      </a:r>
                      <a:r>
                        <a:rPr kumimoji="0" lang="en-GB" sz="15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0.0114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0.0106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0930" name="Picture 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59363" y="1828800"/>
            <a:ext cx="1646237" cy="2663825"/>
          </a:xfrm>
          <a:prstGeom prst="rect">
            <a:avLst/>
          </a:prstGeom>
          <a:noFill/>
        </p:spPr>
      </p:pic>
      <p:pic>
        <p:nvPicPr>
          <p:cNvPr id="8093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9588" y="1828800"/>
            <a:ext cx="203358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32" name="Text Box 36"/>
          <p:cNvSpPr txBox="1">
            <a:spLocks noChangeArrowheads="1"/>
          </p:cNvSpPr>
          <p:nvPr/>
        </p:nvSpPr>
        <p:spPr bwMode="auto">
          <a:xfrm>
            <a:off x="627063" y="5141893"/>
            <a:ext cx="844073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GB" sz="1600" dirty="0" smtClean="0"/>
              <a:t> </a:t>
            </a:r>
            <a:r>
              <a:rPr lang="en-GB" sz="1600" dirty="0"/>
              <a:t>MWS used Perfect </a:t>
            </a:r>
            <a:r>
              <a:rPr lang="en-GB" sz="1600" dirty="0" smtClean="0"/>
              <a:t>Boundary Approximation, </a:t>
            </a:r>
            <a:r>
              <a:rPr lang="en-GB" sz="1600" dirty="0"/>
              <a:t>134,912 hexahedra per quarter (lines/</a:t>
            </a:r>
            <a:r>
              <a:rPr lang="en-GB" sz="1600" dirty="0" err="1"/>
              <a:t>lamda</a:t>
            </a:r>
            <a:r>
              <a:rPr lang="en-GB" sz="1600" dirty="0"/>
              <a:t>=40, lower mesh limit=40, mesh line ratio limit=40)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sz="1600" dirty="0"/>
              <a:t> HFSS used  8,223 </a:t>
            </a:r>
            <a:r>
              <a:rPr lang="en-GB" sz="1600" dirty="0" err="1"/>
              <a:t>tetrahedra</a:t>
            </a:r>
            <a:r>
              <a:rPr lang="en-GB" sz="1600" dirty="0"/>
              <a:t> per quarter (surface </a:t>
            </a:r>
            <a:r>
              <a:rPr lang="en-GB" sz="1600" dirty="0" smtClean="0"/>
              <a:t>approximation= </a:t>
            </a:r>
            <a:r>
              <a:rPr lang="en-GB" sz="1600" dirty="0"/>
              <a:t>5</a:t>
            </a:r>
            <a:r>
              <a:rPr lang="en-GB" sz="1600" dirty="0">
                <a:latin typeface="Symbol" pitchFamily="18" charset="2"/>
              </a:rPr>
              <a:t>m</a:t>
            </a:r>
            <a:r>
              <a:rPr lang="en-GB" sz="1600" dirty="0"/>
              <a:t>m, aspect ratio=5)</a:t>
            </a:r>
          </a:p>
        </p:txBody>
      </p:sp>
      <p:sp>
        <p:nvSpPr>
          <p:cNvPr id="80933" name="Text Box 37"/>
          <p:cNvSpPr txBox="1">
            <a:spLocks noChangeArrowheads="1"/>
          </p:cNvSpPr>
          <p:nvPr/>
        </p:nvSpPr>
        <p:spPr bwMode="auto">
          <a:xfrm>
            <a:off x="6248400" y="12192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Mesh view</a:t>
            </a:r>
          </a:p>
        </p:txBody>
      </p:sp>
      <p:sp>
        <p:nvSpPr>
          <p:cNvPr id="80934" name="Text Box 38"/>
          <p:cNvSpPr txBox="1">
            <a:spLocks noChangeArrowheads="1"/>
          </p:cNvSpPr>
          <p:nvPr/>
        </p:nvSpPr>
        <p:spPr bwMode="auto">
          <a:xfrm>
            <a:off x="5508625" y="4495800"/>
            <a:ext cx="7921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MWS</a:t>
            </a:r>
          </a:p>
        </p:txBody>
      </p:sp>
      <p:sp>
        <p:nvSpPr>
          <p:cNvPr id="80935" name="Text Box 39"/>
          <p:cNvSpPr txBox="1">
            <a:spLocks noChangeArrowheads="1"/>
          </p:cNvSpPr>
          <p:nvPr/>
        </p:nvSpPr>
        <p:spPr bwMode="auto">
          <a:xfrm>
            <a:off x="7669213" y="4495800"/>
            <a:ext cx="935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/>
              <a:t>HFSS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8751888" cy="4124325"/>
          </a:xfrm>
          <a:prstGeom prst="rect">
            <a:avLst/>
          </a:prstGeom>
          <a:noFill/>
        </p:spPr>
      </p:pic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0"/>
            <a:ext cx="7920038" cy="922337"/>
          </a:xfrm>
        </p:spPr>
        <p:txBody>
          <a:bodyPr>
            <a:normAutofit fontScale="90000"/>
          </a:bodyPr>
          <a:lstStyle/>
          <a:p>
            <a:r>
              <a:rPr lang="en-GB" sz="3000" dirty="0" smtClean="0"/>
              <a:t>CST MWS: Example. S-parameters in CLIC Crab cavity</a:t>
            </a:r>
            <a:endParaRPr lang="en-GB" sz="3000" dirty="0" smtClean="0"/>
          </a:p>
        </p:txBody>
      </p:sp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14400"/>
            <a:ext cx="6951323" cy="2895600"/>
          </a:xfrm>
          <a:prstGeom prst="rect">
            <a:avLst/>
          </a:prstGeom>
          <a:noFill/>
        </p:spPr>
      </p:pic>
      <p:pic>
        <p:nvPicPr>
          <p:cNvPr id="819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914400"/>
            <a:ext cx="2971800" cy="2896015"/>
          </a:xfrm>
          <a:prstGeom prst="rect">
            <a:avLst/>
          </a:prstGeom>
          <a:noFill/>
        </p:spPr>
      </p:pic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6172200" y="1295400"/>
            <a:ext cx="1150937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 dirty="0"/>
              <a:t>Mesh view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6781800" y="6248400"/>
            <a:ext cx="1905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500" dirty="0" smtClean="0"/>
              <a:t>(</a:t>
            </a:r>
            <a:r>
              <a:rPr lang="en-GB" sz="1600" dirty="0" smtClean="0"/>
              <a:t>Praveen </a:t>
            </a:r>
            <a:r>
              <a:rPr lang="en-GB" sz="1600" dirty="0" smtClean="0"/>
              <a:t>Ambattu</a:t>
            </a:r>
            <a:r>
              <a:rPr lang="en-GB" sz="1500" dirty="0" smtClean="0"/>
              <a:t>)</a:t>
            </a:r>
            <a:endParaRPr lang="en-GB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4944</TotalTime>
  <Words>1476</Words>
  <Application>Microsoft Office PowerPoint</Application>
  <PresentationFormat>On-screen Show (4:3)</PresentationFormat>
  <Paragraphs>287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1_Office Theme</vt:lpstr>
      <vt:lpstr>Simulation packages and Review of Codes </vt:lpstr>
      <vt:lpstr>Packages for computer simulations of electromagnetic EM fields and more </vt:lpstr>
      <vt:lpstr>CST Studio Suite</vt:lpstr>
      <vt:lpstr>CST: All(?) you need in one package</vt:lpstr>
      <vt:lpstr>CST (examples)</vt:lpstr>
      <vt:lpstr>CST (examples)</vt:lpstr>
      <vt:lpstr>CST (examples)</vt:lpstr>
      <vt:lpstr>CST MWS: Comparison with HFSS</vt:lpstr>
      <vt:lpstr>CST MWS: Example. S-parameters in CLIC Crab cavity</vt:lpstr>
      <vt:lpstr>CST: Shortcomings</vt:lpstr>
      <vt:lpstr>HFSS: Still an excellent tool for FD</vt:lpstr>
      <vt:lpstr>HFSS (examples, eigenmode)</vt:lpstr>
      <vt:lpstr>HFSS (example, S-parameters)</vt:lpstr>
      <vt:lpstr>HFSS example</vt:lpstr>
      <vt:lpstr>HFSS: shortcomings</vt:lpstr>
      <vt:lpstr>GdfidL: Parallel and easy to use tool</vt:lpstr>
      <vt:lpstr>GdfidL (example)</vt:lpstr>
      <vt:lpstr>GdfidL: shortcomings</vt:lpstr>
      <vt:lpstr>COMSOL: pioneer in multiphysics </vt:lpstr>
      <vt:lpstr>COMSOL: example df/dp Calculation </vt:lpstr>
      <vt:lpstr>Example</vt:lpstr>
      <vt:lpstr>COMSOL: example</vt:lpstr>
      <vt:lpstr>COMSOL: shortcomings</vt:lpstr>
      <vt:lpstr>ACE3P</vt:lpstr>
      <vt:lpstr>Slide 25</vt:lpstr>
      <vt:lpstr>ACE3P: example</vt:lpstr>
      <vt:lpstr>ACE3P: shortcomings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packages and Review of Codes </dc:title>
  <dc:creator>Alexej Grudiev</dc:creator>
  <cp:lastModifiedBy>grudiev</cp:lastModifiedBy>
  <cp:revision>509</cp:revision>
  <dcterms:created xsi:type="dcterms:W3CDTF">2006-08-16T00:00:00Z</dcterms:created>
  <dcterms:modified xsi:type="dcterms:W3CDTF">2012-01-16T20:16:40Z</dcterms:modified>
</cp:coreProperties>
</file>