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256" r:id="rId2"/>
    <p:sldId id="284" r:id="rId3"/>
    <p:sldId id="290" r:id="rId4"/>
    <p:sldId id="310" r:id="rId5"/>
    <p:sldId id="326" r:id="rId6"/>
    <p:sldId id="359" r:id="rId7"/>
    <p:sldId id="332" r:id="rId8"/>
    <p:sldId id="336" r:id="rId9"/>
    <p:sldId id="337" r:id="rId10"/>
    <p:sldId id="338" r:id="rId11"/>
    <p:sldId id="333" r:id="rId12"/>
    <p:sldId id="350" r:id="rId13"/>
    <p:sldId id="331" r:id="rId14"/>
    <p:sldId id="341" r:id="rId15"/>
    <p:sldId id="339" r:id="rId16"/>
    <p:sldId id="340" r:id="rId17"/>
    <p:sldId id="342" r:id="rId18"/>
    <p:sldId id="345" r:id="rId19"/>
    <p:sldId id="346" r:id="rId20"/>
    <p:sldId id="347" r:id="rId21"/>
    <p:sldId id="349" r:id="rId22"/>
    <p:sldId id="354" r:id="rId23"/>
    <p:sldId id="356" r:id="rId24"/>
    <p:sldId id="328" r:id="rId25"/>
    <p:sldId id="327" r:id="rId26"/>
    <p:sldId id="309" r:id="rId27"/>
    <p:sldId id="289" r:id="rId28"/>
    <p:sldId id="358" r:id="rId29"/>
    <p:sldId id="361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C0792A"/>
    <a:srgbClr val="960000"/>
    <a:srgbClr val="FFFFCC"/>
    <a:srgbClr val="A5D834"/>
    <a:srgbClr val="C002B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28" autoAdjust="0"/>
    <p:restoredTop sz="94618" autoAdjust="0"/>
  </p:normalViewPr>
  <p:slideViewPr>
    <p:cSldViewPr snapToGrid="0">
      <p:cViewPr varScale="1">
        <p:scale>
          <a:sx n="89" d="100"/>
          <a:sy n="89" d="100"/>
        </p:scale>
        <p:origin x="-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617EBB0-0A27-48AB-A275-4FF76259CDB6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4EFA288-2F15-446C-BC3D-39A91F66F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A17EF97-875A-4062-AA5C-0B7C64D3B4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4577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4214" y="231898"/>
            <a:ext cx="3903003" cy="234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2771775" y="6381750"/>
            <a:ext cx="6477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699512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DC71B10-B60D-4C0A-9035-79A6FB959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675907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8313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25/11/2011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5313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LIU day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4313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94C372-3794-4FE0-92AC-25A1F0D368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696" y="2708275"/>
            <a:ext cx="8109678" cy="112171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Can the proton injectors meet the HL-LHC requirements after LS2?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2988" y="4652963"/>
            <a:ext cx="7058025" cy="17526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err="1" smtClean="0"/>
              <a:t>H.Bartosik</a:t>
            </a:r>
            <a:r>
              <a:rPr lang="en-US" sz="2800" dirty="0" smtClean="0"/>
              <a:t>, C.Bracco, </a:t>
            </a:r>
            <a:r>
              <a:rPr lang="en-US" sz="2800" dirty="0" err="1" smtClean="0"/>
              <a:t>O.Brüning</a:t>
            </a:r>
            <a:r>
              <a:rPr lang="en-US" sz="2800" dirty="0" smtClean="0"/>
              <a:t>, </a:t>
            </a:r>
            <a:r>
              <a:rPr lang="en-US" sz="2800" dirty="0" err="1" smtClean="0"/>
              <a:t>C.Carli</a:t>
            </a:r>
            <a:r>
              <a:rPr lang="en-US" sz="2800" dirty="0" smtClean="0"/>
              <a:t>, </a:t>
            </a:r>
            <a:r>
              <a:rPr lang="en-US" sz="2800" dirty="0" err="1" smtClean="0"/>
              <a:t>H.Damerau</a:t>
            </a:r>
            <a:r>
              <a:rPr lang="en-US" sz="2800" dirty="0" smtClean="0"/>
              <a:t>, </a:t>
            </a:r>
            <a:r>
              <a:rPr lang="en-US" sz="2800" dirty="0" err="1" smtClean="0"/>
              <a:t>R.Garoby</a:t>
            </a:r>
            <a:r>
              <a:rPr lang="en-US" sz="2800" dirty="0" smtClean="0"/>
              <a:t>, </a:t>
            </a:r>
            <a:r>
              <a:rPr lang="en-US" sz="2800" dirty="0" err="1" smtClean="0"/>
              <a:t>S.Gilardoni</a:t>
            </a:r>
            <a:r>
              <a:rPr lang="en-US" sz="2800" dirty="0" smtClean="0"/>
              <a:t>, </a:t>
            </a:r>
            <a:r>
              <a:rPr lang="en-US" sz="2800" u="sng" dirty="0" smtClean="0"/>
              <a:t>B.Goddard</a:t>
            </a:r>
            <a:r>
              <a:rPr lang="en-US" sz="2800" dirty="0" smtClean="0"/>
              <a:t>, </a:t>
            </a:r>
            <a:r>
              <a:rPr lang="en-US" sz="2800" dirty="0" err="1" smtClean="0"/>
              <a:t>S.Hancock</a:t>
            </a:r>
            <a:r>
              <a:rPr lang="en-US" sz="2800" dirty="0" smtClean="0"/>
              <a:t>, </a:t>
            </a:r>
            <a:r>
              <a:rPr lang="en-US" sz="2800" dirty="0" err="1" smtClean="0"/>
              <a:t>K.Hanke</a:t>
            </a:r>
            <a:r>
              <a:rPr lang="en-US" sz="2800" dirty="0" smtClean="0"/>
              <a:t>, V.Kain, M.Meddahi, </a:t>
            </a:r>
            <a:r>
              <a:rPr lang="en-US" sz="2800" dirty="0" err="1" smtClean="0"/>
              <a:t>B.Mikulec</a:t>
            </a:r>
            <a:r>
              <a:rPr lang="en-US" sz="2800" dirty="0" smtClean="0"/>
              <a:t>, </a:t>
            </a:r>
            <a:r>
              <a:rPr lang="en-US" sz="2800" smtClean="0"/>
              <a:t>Y.Papaphilippou</a:t>
            </a:r>
            <a:r>
              <a:rPr lang="en-US" sz="2800" dirty="0" smtClean="0"/>
              <a:t>, </a:t>
            </a:r>
            <a:r>
              <a:rPr lang="en-US" sz="2800" dirty="0" err="1" smtClean="0"/>
              <a:t>G.Rumolo</a:t>
            </a:r>
            <a:r>
              <a:rPr lang="en-US" sz="2800" dirty="0" smtClean="0"/>
              <a:t>, E.Shaposhnikova, </a:t>
            </a:r>
            <a:r>
              <a:rPr lang="en-US" sz="2800" dirty="0" err="1" smtClean="0"/>
              <a:t>R.Steerenberg</a:t>
            </a:r>
            <a:r>
              <a:rPr lang="en-US" sz="2800" dirty="0" smtClean="0"/>
              <a:t>, </a:t>
            </a:r>
            <a:r>
              <a:rPr lang="en-US" sz="2800" dirty="0" err="1" smtClean="0"/>
              <a:t>M.Vretenar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brightness/SC limit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835" y="3212976"/>
            <a:ext cx="3851165" cy="2780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868144" y="3645024"/>
            <a:ext cx="12827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Q20 single </a:t>
            </a:r>
            <a:r>
              <a:rPr lang="en-US" sz="1100" dirty="0" smtClean="0"/>
              <a:t>bunch</a:t>
            </a:r>
          </a:p>
          <a:p>
            <a:r>
              <a:rPr lang="en-US" sz="1100" dirty="0" smtClean="0"/>
              <a:t>Vertical plane</a:t>
            </a:r>
            <a:endParaRPr lang="en-US" sz="1100" dirty="0"/>
          </a:p>
        </p:txBody>
      </p:sp>
      <p:sp>
        <p:nvSpPr>
          <p:cNvPr id="10" name="Rectangle 9"/>
          <p:cNvSpPr/>
          <p:nvPr/>
        </p:nvSpPr>
        <p:spPr>
          <a:xfrm>
            <a:off x="35496" y="5301208"/>
            <a:ext cx="5493812" cy="64633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SPS at limit for 25 ns beam, while for 50 ns HL-LHC</a:t>
            </a:r>
          </a:p>
          <a:p>
            <a:r>
              <a:rPr lang="en-US" dirty="0" smtClean="0"/>
              <a:t>requirement is </a:t>
            </a:r>
            <a:r>
              <a:rPr lang="en-US" dirty="0" smtClean="0">
                <a:solidFill>
                  <a:srgbClr val="FF0000"/>
                </a:solidFill>
              </a:rPr>
              <a:t>28% above </a:t>
            </a:r>
            <a:r>
              <a:rPr lang="en-US" dirty="0" smtClean="0"/>
              <a:t>brightness </a:t>
            </a:r>
            <a:r>
              <a:rPr lang="en-US" dirty="0" smtClean="0"/>
              <a:t>“limit”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7544" y="1196752"/>
            <a:ext cx="7127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Expected </a:t>
            </a:r>
            <a:r>
              <a:rPr lang="en-US" dirty="0" smtClean="0"/>
              <a:t>SPS brightness limit at injection energy of 26 </a:t>
            </a:r>
            <a:r>
              <a:rPr lang="en-US" dirty="0" err="1" smtClean="0"/>
              <a:t>GeV</a:t>
            </a:r>
            <a:r>
              <a:rPr lang="en-US" dirty="0" smtClean="0"/>
              <a:t> (Q20)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24129" y="1916832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Single bunch</a:t>
            </a:r>
            <a:r>
              <a:rPr lang="en-US" dirty="0" smtClean="0"/>
              <a:t>….reached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/>
              <a:t>Q</a:t>
            </a:r>
            <a:r>
              <a:rPr lang="en-US" baseline="-25000" dirty="0" err="1" smtClean="0"/>
              <a:t>y</a:t>
            </a:r>
            <a:r>
              <a:rPr lang="en-US" dirty="0" smtClean="0"/>
              <a:t> -0.19 in MD with Q20 from </a:t>
            </a:r>
            <a:r>
              <a:rPr lang="en-US" dirty="0" err="1" smtClean="0"/>
              <a:t>Laslett</a:t>
            </a:r>
            <a:r>
              <a:rPr lang="en-US" dirty="0" smtClean="0"/>
              <a:t> formula</a:t>
            </a:r>
            <a:endParaRPr lang="en-US" dirty="0"/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458152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SPS TMCI : single bunch</a:t>
            </a:r>
          </a:p>
          <a:p>
            <a:pPr lvl="1"/>
            <a:r>
              <a:rPr lang="en-US" sz="2400" dirty="0" smtClean="0"/>
              <a:t>With Q20 looks like being above ~3.6e11 per bunch (Q’=0)</a:t>
            </a:r>
          </a:p>
          <a:p>
            <a:r>
              <a:rPr lang="en-US" sz="2800" dirty="0" smtClean="0"/>
              <a:t>PS longitudinal coupled bunch instability </a:t>
            </a:r>
          </a:p>
          <a:p>
            <a:pPr lvl="1"/>
            <a:r>
              <a:rPr lang="en-US" sz="2400" dirty="0" smtClean="0"/>
              <a:t>One turn delay feedback should increase limits from present ~1.7e11 to about 3e11 p+/b </a:t>
            </a:r>
          </a:p>
          <a:p>
            <a:pPr lvl="1"/>
            <a:r>
              <a:rPr lang="en-US" sz="2400" dirty="0" smtClean="0"/>
              <a:t>Much more of an issue for performance reach with 50 ns</a:t>
            </a:r>
          </a:p>
          <a:p>
            <a:r>
              <a:rPr lang="en-US" sz="2800" dirty="0" smtClean="0"/>
              <a:t>PS beam loading in 10,20,40 MHz RF systems</a:t>
            </a:r>
          </a:p>
          <a:p>
            <a:pPr lvl="1"/>
            <a:r>
              <a:rPr lang="en-US" sz="2400" dirty="0" smtClean="0"/>
              <a:t>Limited by transient phase for splitting – will suffer in splitting quality – more critical for 50 ns beam</a:t>
            </a:r>
          </a:p>
          <a:p>
            <a:pPr lvl="1"/>
            <a:r>
              <a:rPr lang="en-US" sz="2400" dirty="0" smtClean="0"/>
              <a:t>Limit expected to be ~3e11 per bunch, for 25 and 50 ns spacing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 smtClean="0"/>
              <a:t>PS-SPS </a:t>
            </a:r>
            <a:r>
              <a:rPr lang="en-US" dirty="0" smtClean="0"/>
              <a:t>transfer parameters – studies </a:t>
            </a:r>
            <a:r>
              <a:rPr lang="en-US" dirty="0" smtClean="0"/>
              <a:t>ongoing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longitudinal instabilities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en-US" sz="2400" dirty="0" smtClean="0"/>
              <a:t>Longitudinal stability: 25 ns beam unstable at </a:t>
            </a:r>
            <a:r>
              <a:rPr lang="en-US" sz="2400" u="sng" dirty="0" smtClean="0"/>
              <a:t>2-3e10</a:t>
            </a:r>
            <a:r>
              <a:rPr lang="en-US" sz="2400" dirty="0" smtClean="0"/>
              <a:t> p+/b</a:t>
            </a:r>
          </a:p>
          <a:p>
            <a:pPr lvl="1"/>
            <a:r>
              <a:rPr lang="en-US" sz="1800" dirty="0" smtClean="0"/>
              <a:t>Presently mitigated with long. emittance blowup (0.6 </a:t>
            </a:r>
            <a:r>
              <a:rPr lang="en-US" sz="1800" dirty="0" err="1" smtClean="0"/>
              <a:t>eVs</a:t>
            </a:r>
            <a:r>
              <a:rPr lang="en-US" sz="1800" dirty="0" smtClean="0"/>
              <a:t>) and 800 MHz</a:t>
            </a:r>
          </a:p>
          <a:p>
            <a:r>
              <a:rPr lang="en-US" sz="2400" dirty="0" smtClean="0"/>
              <a:t>Need </a:t>
            </a:r>
            <a:r>
              <a:rPr lang="en-US" sz="2400" dirty="0" smtClean="0">
                <a:sym typeface="Symbol"/>
              </a:rPr>
              <a:t></a:t>
            </a:r>
            <a:r>
              <a:rPr lang="en-US" sz="2400" dirty="0" smtClean="0"/>
              <a:t>0.9 </a:t>
            </a:r>
            <a:r>
              <a:rPr lang="en-US" sz="2400" dirty="0" err="1" smtClean="0"/>
              <a:t>eVs</a:t>
            </a:r>
            <a:r>
              <a:rPr lang="en-US" sz="2400" dirty="0" smtClean="0"/>
              <a:t> for 25 ns stability with x2 nominal </a:t>
            </a:r>
            <a:r>
              <a:rPr lang="en-US" sz="2400" dirty="0" err="1" smtClean="0"/>
              <a:t>I</a:t>
            </a:r>
            <a:r>
              <a:rPr lang="en-US" sz="2400" baseline="-25000" dirty="0" err="1" smtClean="0"/>
              <a:t>b</a:t>
            </a:r>
            <a:r>
              <a:rPr lang="en-US" sz="2400" dirty="0" smtClean="0"/>
              <a:t> </a:t>
            </a:r>
            <a:r>
              <a:rPr lang="en-US" sz="2400" dirty="0" smtClean="0"/>
              <a:t>(</a:t>
            </a:r>
            <a:r>
              <a:rPr lang="en-US" sz="2400" dirty="0" smtClean="0"/>
              <a:t>Q26)</a:t>
            </a:r>
            <a:endParaRPr lang="en-US" sz="2400" dirty="0" smtClean="0"/>
          </a:p>
          <a:p>
            <a:pPr lvl="1"/>
            <a:r>
              <a:rPr lang="en-US" sz="1800" dirty="0" smtClean="0"/>
              <a:t>Maybe </a:t>
            </a:r>
            <a:r>
              <a:rPr lang="en-US" sz="1800" dirty="0" smtClean="0"/>
              <a:t>gain from </a:t>
            </a:r>
            <a:r>
              <a:rPr lang="en-US" sz="1800" dirty="0" smtClean="0"/>
              <a:t>lower impedance (200 MHz and kickers), x2 800 MHz V</a:t>
            </a:r>
          </a:p>
          <a:p>
            <a:pPr lvl="1"/>
            <a:r>
              <a:rPr lang="en-US" sz="1800" dirty="0" smtClean="0"/>
              <a:t>Would </a:t>
            </a:r>
            <a:r>
              <a:rPr lang="en-US" sz="1800" dirty="0" smtClean="0"/>
              <a:t>be very </a:t>
            </a:r>
            <a:r>
              <a:rPr lang="en-US" sz="1800" dirty="0" smtClean="0"/>
              <a:t>beneficial to t</a:t>
            </a:r>
            <a:r>
              <a:rPr lang="en-US" sz="1800" dirty="0" smtClean="0"/>
              <a:t>ransfer </a:t>
            </a:r>
            <a:r>
              <a:rPr lang="en-US" sz="1800" dirty="0" smtClean="0"/>
              <a:t>longer (e.g. 1.8 ns) bunches to LHC </a:t>
            </a:r>
            <a:r>
              <a:rPr lang="en-US" sz="1800" dirty="0" smtClean="0"/>
              <a:t>(</a:t>
            </a:r>
            <a:r>
              <a:rPr lang="en-US" sz="1800" dirty="0" smtClean="0"/>
              <a:t>but need to mitigate capture losses in LHC</a:t>
            </a:r>
            <a:r>
              <a:rPr lang="en-US" sz="1800" dirty="0" smtClean="0"/>
              <a:t>) -&gt; MD</a:t>
            </a:r>
            <a:endParaRPr lang="en-US" sz="1800" dirty="0" smtClean="0"/>
          </a:p>
          <a:p>
            <a:pPr lvl="1"/>
            <a:r>
              <a:rPr lang="en-US" sz="1800" dirty="0" smtClean="0"/>
              <a:t>Q20: instability thresholds higher, but need smaller </a:t>
            </a:r>
            <a:r>
              <a:rPr lang="en-US" sz="1800" dirty="0" smtClean="0">
                <a:latin typeface="Symbol" pitchFamily="18" charset="2"/>
              </a:rPr>
              <a:t>e</a:t>
            </a:r>
            <a:r>
              <a:rPr lang="en-US" sz="1800" baseline="-25000" dirty="0" smtClean="0"/>
              <a:t>l</a:t>
            </a:r>
            <a:r>
              <a:rPr lang="en-US" sz="1800" dirty="0" smtClean="0"/>
              <a:t> to get same bunch length for given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RF</a:t>
            </a:r>
            <a:endParaRPr lang="en-US" sz="1800" dirty="0" smtClean="0"/>
          </a:p>
          <a:p>
            <a:r>
              <a:rPr lang="en-US" sz="2400" dirty="0" smtClean="0"/>
              <a:t>A</a:t>
            </a:r>
            <a:r>
              <a:rPr lang="en-US" sz="2400" dirty="0" smtClean="0"/>
              <a:t>fter upgrade, </a:t>
            </a:r>
            <a:r>
              <a:rPr lang="en-US" sz="2400" dirty="0" smtClean="0"/>
              <a:t>expect </a:t>
            </a:r>
            <a:r>
              <a:rPr lang="en-US" sz="2400" dirty="0" smtClean="0"/>
              <a:t>x2 intensity possible </a:t>
            </a:r>
            <a:r>
              <a:rPr lang="en-US" sz="2400" dirty="0" err="1" smtClean="0"/>
              <a:t>wrt</a:t>
            </a:r>
            <a:r>
              <a:rPr lang="en-US" sz="2400" dirty="0" smtClean="0"/>
              <a:t> 2011</a:t>
            </a:r>
            <a:endParaRPr lang="en-US" sz="2400" dirty="0" smtClean="0"/>
          </a:p>
          <a:p>
            <a:pPr lvl="1"/>
            <a:r>
              <a:rPr lang="en-US" sz="1800" dirty="0" smtClean="0"/>
              <a:t>2.3e11  p+/b for 25 ns, and &gt;3.4e11 p+/b for 50 ns</a:t>
            </a:r>
          </a:p>
          <a:p>
            <a:pPr lvl="1"/>
            <a:r>
              <a:rPr lang="en-US" sz="1800" dirty="0" smtClean="0"/>
              <a:t>Main unknown is beam stability with high intensity (combination of single- and coupled-bunch effects)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7605" y="3697151"/>
            <a:ext cx="4776395" cy="31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699512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SPS beam 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676456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SPS 200 MHz: x2 power, 4</a:t>
            </a:r>
            <a:r>
              <a:rPr lang="en-US" sz="2400" dirty="0" smtClean="0">
                <a:sym typeface="Symbol"/>
              </a:rPr>
              <a:t></a:t>
            </a:r>
            <a:r>
              <a:rPr lang="en-US" sz="2400" dirty="0" smtClean="0"/>
              <a:t>6 (shorter) cavities, -20% impedance</a:t>
            </a:r>
          </a:p>
          <a:p>
            <a:pPr lvl="1"/>
            <a:r>
              <a:rPr lang="en-US" sz="1800" dirty="0" smtClean="0"/>
              <a:t>Will allow 10 MV at extraction for 3 A RF current (now 1.5 A)</a:t>
            </a:r>
          </a:p>
          <a:p>
            <a:pPr lvl="1"/>
            <a:r>
              <a:rPr lang="en-US" sz="1800" dirty="0" smtClean="0"/>
              <a:t>Need to operate existing power plants in pulsed mode (0.75</a:t>
            </a:r>
            <a:r>
              <a:rPr lang="en-US" sz="1800" dirty="0" smtClean="0">
                <a:sym typeface="Symbol"/>
              </a:rPr>
              <a:t></a:t>
            </a:r>
            <a:r>
              <a:rPr lang="en-US" sz="1800" dirty="0" smtClean="0"/>
              <a:t>1.05 MW) </a:t>
            </a:r>
          </a:p>
          <a:p>
            <a:r>
              <a:rPr lang="en-US" sz="2400" dirty="0" smtClean="0"/>
              <a:t>After upgrade: same voltage available as now (if pulsed) for 2.3e11 p+/b (25 ns) and 4.6e11 p+/b (50 ns). </a:t>
            </a:r>
          </a:p>
          <a:p>
            <a:pPr lvl="1"/>
            <a:r>
              <a:rPr lang="en-US" sz="1800" dirty="0" smtClean="0"/>
              <a:t>With larger emittance more V</a:t>
            </a:r>
            <a:r>
              <a:rPr lang="en-US" sz="1800" baseline="-25000" dirty="0" smtClean="0"/>
              <a:t>RF</a:t>
            </a:r>
            <a:r>
              <a:rPr lang="en-US" sz="1800" dirty="0" smtClean="0"/>
              <a:t> needed for same bunch length </a:t>
            </a:r>
            <a:endParaRPr lang="en-US" sz="1800" dirty="0" smtClean="0"/>
          </a:p>
          <a:p>
            <a:pPr lvl="1"/>
            <a:r>
              <a:rPr lang="en-US" sz="1800" dirty="0" smtClean="0"/>
              <a:t>W</a:t>
            </a:r>
            <a:r>
              <a:rPr lang="en-US" sz="1800" dirty="0" smtClean="0"/>
              <a:t>ill anyway </a:t>
            </a:r>
            <a:r>
              <a:rPr lang="en-US" sz="1800" dirty="0" smtClean="0"/>
              <a:t>have 10% longer bunches for 2x nominal </a:t>
            </a:r>
            <a:r>
              <a:rPr lang="en-US" sz="1800" dirty="0" smtClean="0"/>
              <a:t>I, with 10 MV</a:t>
            </a:r>
            <a:endParaRPr lang="en-US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31840" y="6381328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E.Shaposhnikova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‘Operational’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en-US" sz="2400" dirty="0" smtClean="0"/>
              <a:t>Mainly in SPS (to date)</a:t>
            </a:r>
          </a:p>
          <a:p>
            <a:pPr lvl="1"/>
            <a:r>
              <a:rPr lang="en-US" sz="2000" dirty="0" smtClean="0"/>
              <a:t>Heating of extraction kickers: should be ‘solved’ with final shielded MKE in LS1. Expect limit to be at least twice present beam power</a:t>
            </a:r>
          </a:p>
          <a:p>
            <a:pPr lvl="1"/>
            <a:r>
              <a:rPr lang="en-US" sz="2000" dirty="0" smtClean="0"/>
              <a:t>ZS sparking: interference with slow extracted FT beams. Difficult to </a:t>
            </a:r>
            <a:r>
              <a:rPr lang="en-US" sz="2000" dirty="0" smtClean="0"/>
              <a:t>solve – </a:t>
            </a:r>
            <a:r>
              <a:rPr lang="en-US" sz="2000" dirty="0" smtClean="0"/>
              <a:t>‘</a:t>
            </a:r>
            <a:r>
              <a:rPr lang="en-US" sz="2000" dirty="0" err="1" smtClean="0"/>
              <a:t>ppm</a:t>
            </a:r>
            <a:r>
              <a:rPr lang="en-US" sz="2000" dirty="0" smtClean="0"/>
              <a:t>’ main voltage modulation being studied. </a:t>
            </a:r>
            <a:r>
              <a:rPr lang="en-US" sz="2000" dirty="0" smtClean="0"/>
              <a:t>Last </a:t>
            </a:r>
            <a:r>
              <a:rPr lang="en-US" sz="2000" dirty="0" smtClean="0"/>
              <a:t>resort is ZS off and retracted during LHC beam, which </a:t>
            </a:r>
            <a:r>
              <a:rPr lang="en-US" sz="2000" dirty="0" smtClean="0"/>
              <a:t>strongly impacts </a:t>
            </a:r>
            <a:r>
              <a:rPr lang="en-US" sz="2000" dirty="0" smtClean="0"/>
              <a:t>beam to North Area</a:t>
            </a:r>
          </a:p>
          <a:p>
            <a:pPr lvl="1"/>
            <a:r>
              <a:rPr lang="en-US" sz="2000" dirty="0" smtClean="0"/>
              <a:t>Outgassing of dump and impact on injection kickers MKP vacuum: extra differential pumping and sectorisation planned. Effect is mainly a limitation for scrubbing and setting up, rather than LHC filling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en-US" sz="2400" dirty="0" smtClean="0"/>
              <a:t>PS: observed but not yet a limitation.</a:t>
            </a:r>
          </a:p>
          <a:p>
            <a:pPr lvl="1"/>
            <a:r>
              <a:rPr lang="en-US" sz="2000" dirty="0" smtClean="0"/>
              <a:t>Studies are ongoing to investigate HL-LHC regime</a:t>
            </a:r>
          </a:p>
          <a:p>
            <a:pPr lvl="1"/>
            <a:r>
              <a:rPr lang="en-US" sz="2000" dirty="0" smtClean="0"/>
              <a:t>Mitigations being investigated (coating, double bunch rotation, …)</a:t>
            </a:r>
          </a:p>
          <a:p>
            <a:r>
              <a:rPr lang="en-US" sz="2400" dirty="0" smtClean="0"/>
              <a:t>SPS: presently major performance limit (beamloss, vacuum, </a:t>
            </a:r>
            <a:r>
              <a:rPr lang="en-US" sz="2400" dirty="0" err="1" smtClean="0"/>
              <a:t>ecloud</a:t>
            </a:r>
            <a:r>
              <a:rPr lang="en-US" sz="2400" dirty="0" smtClean="0"/>
              <a:t> instability and incoherent emittance growth): </a:t>
            </a:r>
          </a:p>
          <a:p>
            <a:pPr lvl="1"/>
            <a:r>
              <a:rPr lang="en-US" sz="2000" dirty="0" smtClean="0"/>
              <a:t>More serious </a:t>
            </a:r>
            <a:r>
              <a:rPr lang="en-US" sz="2000" dirty="0" smtClean="0"/>
              <a:t>for 25 ns beam</a:t>
            </a:r>
          </a:p>
          <a:p>
            <a:pPr lvl="1"/>
            <a:r>
              <a:rPr lang="en-US" sz="2000" dirty="0" smtClean="0"/>
              <a:t>Expected </a:t>
            </a:r>
            <a:r>
              <a:rPr lang="en-US" sz="2000" dirty="0" smtClean="0"/>
              <a:t>to be </a:t>
            </a:r>
            <a:r>
              <a:rPr lang="en-US" sz="2000" u="sng" dirty="0" smtClean="0"/>
              <a:t>removed</a:t>
            </a:r>
            <a:r>
              <a:rPr lang="en-US" sz="2000" dirty="0" smtClean="0"/>
              <a:t> when machine is </a:t>
            </a:r>
            <a:r>
              <a:rPr lang="en-US" sz="2000" dirty="0" err="1" smtClean="0"/>
              <a:t>aC</a:t>
            </a:r>
            <a:r>
              <a:rPr lang="en-US" sz="2000" dirty="0" smtClean="0"/>
              <a:t> coated (LIU baseline)</a:t>
            </a:r>
          </a:p>
          <a:p>
            <a:pPr lvl="1"/>
            <a:r>
              <a:rPr lang="en-US" sz="2000" dirty="0" smtClean="0"/>
              <a:t>Scrubbing for 25 ns will be tough…</a:t>
            </a:r>
            <a:r>
              <a:rPr lang="en-US" sz="2000" dirty="0" err="1" smtClean="0"/>
              <a:t>StSt</a:t>
            </a:r>
            <a:r>
              <a:rPr lang="en-US" sz="2000" dirty="0" smtClean="0"/>
              <a:t> chambers, OP limitations…</a:t>
            </a:r>
          </a:p>
          <a:p>
            <a:pPr lvl="1"/>
            <a:r>
              <a:rPr lang="en-US" sz="2000" dirty="0" smtClean="0"/>
              <a:t>HBW </a:t>
            </a:r>
            <a:r>
              <a:rPr lang="en-US" sz="2000" dirty="0" smtClean="0"/>
              <a:t>feedback </a:t>
            </a:r>
            <a:r>
              <a:rPr lang="en-US" sz="2000" dirty="0" smtClean="0"/>
              <a:t>could cure </a:t>
            </a:r>
            <a:r>
              <a:rPr lang="en-US" sz="2000" dirty="0" smtClean="0"/>
              <a:t>vertical single bunch </a:t>
            </a:r>
            <a:r>
              <a:rPr lang="en-US" sz="2000" dirty="0" smtClean="0"/>
              <a:t>ECI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9025" y="4572000"/>
            <a:ext cx="5514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95736" y="6488668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J.M.Jimenez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1238" y="1484784"/>
            <a:ext cx="45815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ns after LIU upgrade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752947"/>
          </a:xfrm>
        </p:spPr>
        <p:txBody>
          <a:bodyPr/>
          <a:lstStyle/>
          <a:p>
            <a:r>
              <a:rPr lang="en-US" sz="2400" dirty="0" smtClean="0"/>
              <a:t>Fundamental limit: space charge in </a:t>
            </a:r>
            <a:r>
              <a:rPr lang="en-US" sz="2400" dirty="0" smtClean="0"/>
              <a:t>PS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95536" y="980728"/>
            <a:ext cx="8748464" cy="752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dirty="0" smtClean="0">
                <a:latin typeface="+mn-lt"/>
              </a:rPr>
              <a:t>Limit </a:t>
            </a:r>
            <a:r>
              <a:rPr lang="en-US" sz="2400" dirty="0" smtClean="0">
                <a:latin typeface="+mn-lt"/>
              </a:rPr>
              <a:t>is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2.3e11 p+/b in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3.6 um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SPS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extraction (1.6e11 in 2.3 um)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004048" y="1844824"/>
            <a:ext cx="288032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2843808" y="2996952"/>
            <a:ext cx="381642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139952" y="2780928"/>
            <a:ext cx="288032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1238" y="1484784"/>
            <a:ext cx="45815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 ns after LIU upgrade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752947"/>
          </a:xfrm>
        </p:spPr>
        <p:txBody>
          <a:bodyPr/>
          <a:lstStyle/>
          <a:p>
            <a:r>
              <a:rPr lang="en-US" sz="2400" dirty="0" smtClean="0"/>
              <a:t>Limited by longitudinal instabilities in PS and SPS, and by brightness in SPS</a:t>
            </a:r>
            <a:endParaRPr lang="en-US" sz="2000" dirty="0" smtClean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95536" y="980728"/>
            <a:ext cx="8568952" cy="752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+mn-lt"/>
              </a:rPr>
              <a:t>L</a:t>
            </a:r>
            <a:r>
              <a:rPr lang="en-US" sz="2400" dirty="0" smtClean="0">
                <a:latin typeface="+mn-lt"/>
              </a:rPr>
              <a:t>imit </a:t>
            </a:r>
            <a:r>
              <a:rPr lang="en-US" sz="2400" dirty="0" smtClean="0">
                <a:latin typeface="+mn-lt"/>
              </a:rPr>
              <a:t>is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2.7e11 p+/b in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2.7 um </a:t>
            </a:r>
            <a:r>
              <a:rPr lang="en-US" sz="2000" dirty="0" smtClean="0"/>
              <a:t>at </a:t>
            </a:r>
            <a:r>
              <a:rPr lang="en-US" sz="2000" dirty="0" smtClean="0"/>
              <a:t>SPS </a:t>
            </a:r>
            <a:r>
              <a:rPr lang="en-US" sz="2000" dirty="0" smtClean="0"/>
              <a:t>extraction (closer to HL-LHC requirement)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572000" y="2492896"/>
            <a:ext cx="288032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2771800" y="2636912"/>
            <a:ext cx="381642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45815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553" y="1412776"/>
            <a:ext cx="47529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5987126"/>
            <a:ext cx="4860032" cy="87087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496944" cy="824955"/>
          </a:xfrm>
        </p:spPr>
        <p:txBody>
          <a:bodyPr/>
          <a:lstStyle/>
          <a:p>
            <a:r>
              <a:rPr lang="en-US" sz="2800" dirty="0" smtClean="0"/>
              <a:t>Reduce losses (and SPS blowup) even further?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Will be </a:t>
            </a:r>
            <a:r>
              <a:rPr lang="en-US" sz="2400" b="1" dirty="0" smtClean="0">
                <a:solidFill>
                  <a:srgbClr val="FF0000"/>
                </a:solidFill>
              </a:rPr>
              <a:t>real challenge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to achieve with x2 beam intensities</a:t>
            </a:r>
          </a:p>
          <a:p>
            <a:pPr lvl="1"/>
            <a:r>
              <a:rPr lang="en-US" sz="2400" dirty="0" smtClean="0"/>
              <a:t>Consider as </a:t>
            </a:r>
            <a:r>
              <a:rPr lang="en-US" sz="2400" dirty="0" smtClean="0">
                <a:solidFill>
                  <a:srgbClr val="3333FF"/>
                </a:solidFill>
              </a:rPr>
              <a:t>“stretch” </a:t>
            </a:r>
            <a:r>
              <a:rPr lang="en-US" sz="2400" dirty="0" smtClean="0"/>
              <a:t>goal - also for HL-LHC</a:t>
            </a:r>
            <a:r>
              <a:rPr lang="en-US" sz="2400" dirty="0" smtClean="0"/>
              <a:t>…!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7200800" cy="1143000"/>
          </a:xfrm>
        </p:spPr>
        <p:txBody>
          <a:bodyPr/>
          <a:lstStyle/>
          <a:p>
            <a:r>
              <a:rPr lang="en-US" dirty="0" smtClean="0"/>
              <a:t>‘Conceivable’ improvements?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9552" y="1916832"/>
            <a:ext cx="15696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2.3e11, 3.2 um </a:t>
            </a:r>
          </a:p>
          <a:p>
            <a:r>
              <a:rPr lang="en-US" sz="1400" dirty="0" smtClean="0"/>
              <a:t>at SPS </a:t>
            </a:r>
            <a:r>
              <a:rPr lang="en-US" sz="1400" dirty="0" smtClean="0"/>
              <a:t>extraction</a:t>
            </a:r>
          </a:p>
          <a:p>
            <a:r>
              <a:rPr lang="en-US" sz="1400" dirty="0" smtClean="0"/>
              <a:t>(1.7e11/2.3um)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76056" y="1916832"/>
            <a:ext cx="1619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2.8e11, 2.6 um</a:t>
            </a:r>
          </a:p>
          <a:p>
            <a:r>
              <a:rPr lang="en-US" sz="1400" dirty="0" smtClean="0"/>
              <a:t>at SPS extraction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699792" y="1988840"/>
            <a:ext cx="288032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76256" y="2492896"/>
            <a:ext cx="288032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27984" y="6021288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Stretch</a:t>
            </a:r>
            <a:endParaRPr lang="en-US" sz="1400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39552" y="2924944"/>
            <a:ext cx="381642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076056" y="2564904"/>
            <a:ext cx="381642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821260"/>
            <a:ext cx="45815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824955"/>
          </a:xfrm>
        </p:spPr>
        <p:txBody>
          <a:bodyPr/>
          <a:lstStyle/>
          <a:p>
            <a:r>
              <a:rPr lang="en-US" sz="2800" dirty="0" smtClean="0"/>
              <a:t>Increasing PS space charge limit from -0.26 to </a:t>
            </a:r>
            <a:r>
              <a:rPr lang="en-US" sz="2800" dirty="0" smtClean="0">
                <a:solidFill>
                  <a:srgbClr val="FF0000"/>
                </a:solidFill>
              </a:rPr>
              <a:t>-0.32</a:t>
            </a:r>
            <a:r>
              <a:rPr lang="en-US" sz="2800" dirty="0" smtClean="0"/>
              <a:t>?</a:t>
            </a:r>
          </a:p>
          <a:p>
            <a:pPr lvl="1"/>
            <a:r>
              <a:rPr lang="en-US" sz="2400" dirty="0" smtClean="0"/>
              <a:t>Maybe sufficient </a:t>
            </a:r>
            <a:r>
              <a:rPr lang="en-US" sz="2400" i="1" dirty="0" smtClean="0">
                <a:solidFill>
                  <a:srgbClr val="3333FF"/>
                </a:solidFill>
              </a:rPr>
              <a:t>if losses + blowup at “stretch” levels</a:t>
            </a:r>
          </a:p>
          <a:p>
            <a:pPr lvl="1"/>
            <a:r>
              <a:rPr lang="en-US" sz="2400" dirty="0" smtClean="0"/>
              <a:t>Would give </a:t>
            </a:r>
            <a:r>
              <a:rPr lang="en-US" sz="2400" u="sng" dirty="0" smtClean="0"/>
              <a:t>potential</a:t>
            </a:r>
            <a:r>
              <a:rPr lang="en-US" sz="2400" dirty="0" smtClean="0"/>
              <a:t> for 2.1e11 in 2.3 um </a:t>
            </a:r>
            <a:r>
              <a:rPr lang="en-US" sz="2400" dirty="0" smtClean="0"/>
              <a:t>from </a:t>
            </a:r>
            <a:r>
              <a:rPr lang="en-US" sz="2400" dirty="0" smtClean="0"/>
              <a:t>SPS</a:t>
            </a:r>
          </a:p>
          <a:p>
            <a:pPr lvl="1"/>
            <a:r>
              <a:rPr lang="en-US" sz="2400" dirty="0" smtClean="0"/>
              <a:t>180 </a:t>
            </a:r>
            <a:r>
              <a:rPr lang="en-US" sz="2400" dirty="0" smtClean="0"/>
              <a:t>ns bunches in </a:t>
            </a:r>
            <a:r>
              <a:rPr lang="en-US" sz="2400" dirty="0" smtClean="0"/>
              <a:t>h=7 to lower space </a:t>
            </a:r>
            <a:r>
              <a:rPr lang="en-US" sz="2400" dirty="0" smtClean="0"/>
              <a:t>charge by </a:t>
            </a:r>
            <a:r>
              <a:rPr lang="en-US" sz="2400" dirty="0" smtClean="0"/>
              <a:t>12%?</a:t>
            </a: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7200800" cy="1143000"/>
          </a:xfrm>
        </p:spPr>
        <p:txBody>
          <a:bodyPr/>
          <a:lstStyle/>
          <a:p>
            <a:r>
              <a:rPr lang="en-US" dirty="0" smtClean="0"/>
              <a:t>Hope for 25 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644008" y="4005064"/>
            <a:ext cx="144016" cy="2160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699512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7288"/>
            <a:ext cx="8229600" cy="4525963"/>
          </a:xfrm>
        </p:spPr>
        <p:txBody>
          <a:bodyPr/>
          <a:lstStyle/>
          <a:p>
            <a:r>
              <a:rPr lang="en-US" sz="2400" dirty="0" smtClean="0"/>
              <a:t>What are the HL-LHC requirements for after LS2*?</a:t>
            </a:r>
          </a:p>
          <a:p>
            <a:r>
              <a:rPr lang="en-US" sz="2400" dirty="0" smtClean="0"/>
              <a:t>Reminder of present proton injector chain performance</a:t>
            </a:r>
          </a:p>
          <a:p>
            <a:r>
              <a:rPr lang="en-US" sz="2400" dirty="0" smtClean="0"/>
              <a:t>Limitations and mitigations in the injector chain</a:t>
            </a:r>
          </a:p>
          <a:p>
            <a:pPr lvl="1"/>
            <a:r>
              <a:rPr lang="en-US" sz="2000" dirty="0" smtClean="0"/>
              <a:t>Space charge, electron cloud, beam loading, longitudinal stability, TMCI</a:t>
            </a:r>
          </a:p>
          <a:p>
            <a:r>
              <a:rPr lang="en-US" sz="2400" dirty="0" smtClean="0"/>
              <a:t>Expected performance after LS2</a:t>
            </a:r>
          </a:p>
          <a:p>
            <a:pPr lvl="1"/>
            <a:r>
              <a:rPr lang="en-US" sz="2000" dirty="0" smtClean="0"/>
              <a:t>Areas still requiring performance improvement</a:t>
            </a:r>
          </a:p>
          <a:p>
            <a:r>
              <a:rPr lang="en-US" sz="2400" dirty="0" smtClean="0"/>
              <a:t>Unknowns, risks and remaining issues</a:t>
            </a:r>
          </a:p>
          <a:p>
            <a:r>
              <a:rPr lang="en-US" sz="2400" dirty="0" smtClean="0"/>
              <a:t>Conclusion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1800" i="1" dirty="0" smtClean="0"/>
              <a:t>*to date, only ‘final’ HL-LHC requirements after </a:t>
            </a:r>
            <a:r>
              <a:rPr lang="en-US" sz="1800" b="1" i="1" dirty="0" smtClean="0"/>
              <a:t>LS3 </a:t>
            </a:r>
            <a:r>
              <a:rPr lang="en-US" sz="1800" i="1" dirty="0" smtClean="0"/>
              <a:t>have been discussed, not LS2: The question of what LHC can accept LS2 – LS3 is not addressed.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0141" y="2743669"/>
            <a:ext cx="47625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7200800" cy="1143000"/>
          </a:xfrm>
        </p:spPr>
        <p:txBody>
          <a:bodyPr/>
          <a:lstStyle/>
          <a:p>
            <a:r>
              <a:rPr lang="en-US" dirty="0" smtClean="0"/>
              <a:t>Otherwise for 25 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424936" cy="824955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US" dirty="0" smtClean="0"/>
              <a:t>If losses + blowup remain as now estimated:</a:t>
            </a:r>
          </a:p>
          <a:p>
            <a:pPr lvl="1"/>
            <a:r>
              <a:rPr lang="en-US" sz="2400" dirty="0" smtClean="0"/>
              <a:t>Need to increase PS 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Q limit from -0.26 to </a:t>
            </a:r>
            <a:r>
              <a:rPr lang="en-US" sz="2400" dirty="0" smtClean="0">
                <a:solidFill>
                  <a:srgbClr val="FF0000"/>
                </a:solidFill>
              </a:rPr>
              <a:t>-0.37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(!)</a:t>
            </a:r>
            <a:r>
              <a:rPr lang="en-US" sz="2400" dirty="0" smtClean="0"/>
              <a:t> and PSB 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Q limit from -</a:t>
            </a:r>
            <a:r>
              <a:rPr lang="en-US" sz="2400" dirty="0" smtClean="0"/>
              <a:t>0.30 </a:t>
            </a:r>
            <a:r>
              <a:rPr lang="en-US" sz="2400" dirty="0" smtClean="0"/>
              <a:t>to -0.36 </a:t>
            </a:r>
          </a:p>
          <a:p>
            <a:pPr lvl="1"/>
            <a:r>
              <a:rPr lang="en-US" sz="2400" dirty="0" smtClean="0"/>
              <a:t>PSB could be OK, </a:t>
            </a:r>
            <a:r>
              <a:rPr lang="en-US" sz="2400" dirty="0" smtClean="0">
                <a:solidFill>
                  <a:srgbClr val="FF0000"/>
                </a:solidFill>
              </a:rPr>
              <a:t>PS seems out of </a:t>
            </a:r>
            <a:r>
              <a:rPr lang="en-US" sz="2400" dirty="0" smtClean="0">
                <a:solidFill>
                  <a:srgbClr val="FF0000"/>
                </a:solidFill>
              </a:rPr>
              <a:t>reach</a:t>
            </a:r>
            <a:endParaRPr lang="en-US" sz="2400" dirty="0" smtClean="0"/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5" name="Freeform 14"/>
          <p:cNvSpPr/>
          <p:nvPr/>
        </p:nvSpPr>
        <p:spPr>
          <a:xfrm rot="20439582">
            <a:off x="2139371" y="2704971"/>
            <a:ext cx="4373631" cy="3571704"/>
          </a:xfrm>
          <a:custGeom>
            <a:avLst/>
            <a:gdLst>
              <a:gd name="connsiteX0" fmla="*/ 0 w 5166143"/>
              <a:gd name="connsiteY0" fmla="*/ 1595871 h 4341528"/>
              <a:gd name="connsiteX1" fmla="*/ 408791 w 5166143"/>
              <a:gd name="connsiteY1" fmla="*/ 1122535 h 4341528"/>
              <a:gd name="connsiteX2" fmla="*/ 419548 w 5166143"/>
              <a:gd name="connsiteY2" fmla="*/ 1197838 h 4341528"/>
              <a:gd name="connsiteX3" fmla="*/ 387276 w 5166143"/>
              <a:gd name="connsiteY3" fmla="*/ 1832539 h 4341528"/>
              <a:gd name="connsiteX4" fmla="*/ 355003 w 5166143"/>
              <a:gd name="connsiteY4" fmla="*/ 2155269 h 4341528"/>
              <a:gd name="connsiteX5" fmla="*/ 344245 w 5166143"/>
              <a:gd name="connsiteY5" fmla="*/ 2230572 h 4341528"/>
              <a:gd name="connsiteX6" fmla="*/ 462579 w 5166143"/>
              <a:gd name="connsiteY6" fmla="*/ 2122996 h 4341528"/>
              <a:gd name="connsiteX7" fmla="*/ 806824 w 5166143"/>
              <a:gd name="connsiteY7" fmla="*/ 1671175 h 4341528"/>
              <a:gd name="connsiteX8" fmla="*/ 1387737 w 5166143"/>
              <a:gd name="connsiteY8" fmla="*/ 1133292 h 4341528"/>
              <a:gd name="connsiteX9" fmla="*/ 1376979 w 5166143"/>
              <a:gd name="connsiteY9" fmla="*/ 1187080 h 4341528"/>
              <a:gd name="connsiteX10" fmla="*/ 473337 w 5166143"/>
              <a:gd name="connsiteY10" fmla="*/ 3144972 h 4341528"/>
              <a:gd name="connsiteX11" fmla="*/ 1452283 w 5166143"/>
              <a:gd name="connsiteY11" fmla="*/ 2004662 h 4341528"/>
              <a:gd name="connsiteX12" fmla="*/ 2571078 w 5166143"/>
              <a:gd name="connsiteY12" fmla="*/ 477076 h 4341528"/>
              <a:gd name="connsiteX13" fmla="*/ 1721224 w 5166143"/>
              <a:gd name="connsiteY13" fmla="*/ 2338149 h 4341528"/>
              <a:gd name="connsiteX14" fmla="*/ 1215614 w 5166143"/>
              <a:gd name="connsiteY14" fmla="*/ 3198760 h 4341528"/>
              <a:gd name="connsiteX15" fmla="*/ 1344706 w 5166143"/>
              <a:gd name="connsiteY15" fmla="*/ 3058911 h 4341528"/>
              <a:gd name="connsiteX16" fmla="*/ 2205318 w 5166143"/>
              <a:gd name="connsiteY16" fmla="*/ 1703448 h 4341528"/>
              <a:gd name="connsiteX17" fmla="*/ 3399417 w 5166143"/>
              <a:gd name="connsiteY17" fmla="*/ 208135 h 4341528"/>
              <a:gd name="connsiteX18" fmla="*/ 3506993 w 5166143"/>
              <a:gd name="connsiteY18" fmla="*/ 57528 h 4341528"/>
              <a:gd name="connsiteX19" fmla="*/ 1506071 w 5166143"/>
              <a:gd name="connsiteY19" fmla="*/ 3779673 h 4341528"/>
              <a:gd name="connsiteX20" fmla="*/ 1290918 w 5166143"/>
              <a:gd name="connsiteY20" fmla="*/ 4231495 h 4341528"/>
              <a:gd name="connsiteX21" fmla="*/ 4055633 w 5166143"/>
              <a:gd name="connsiteY21" fmla="*/ 1542083 h 4341528"/>
              <a:gd name="connsiteX22" fmla="*/ 4292301 w 5166143"/>
              <a:gd name="connsiteY22" fmla="*/ 1262384 h 4341528"/>
              <a:gd name="connsiteX23" fmla="*/ 2861534 w 5166143"/>
              <a:gd name="connsiteY23" fmla="*/ 3220276 h 4341528"/>
              <a:gd name="connsiteX24" fmla="*/ 2678654 w 5166143"/>
              <a:gd name="connsiteY24" fmla="*/ 3575278 h 4341528"/>
              <a:gd name="connsiteX25" fmla="*/ 3420932 w 5166143"/>
              <a:gd name="connsiteY25" fmla="*/ 2477998 h 4341528"/>
              <a:gd name="connsiteX26" fmla="*/ 4776396 w 5166143"/>
              <a:gd name="connsiteY26" fmla="*/ 853593 h 4341528"/>
              <a:gd name="connsiteX27" fmla="*/ 3894268 w 5166143"/>
              <a:gd name="connsiteY27" fmla="*/ 2381179 h 4341528"/>
              <a:gd name="connsiteX28" fmla="*/ 3474720 w 5166143"/>
              <a:gd name="connsiteY28" fmla="*/ 3693612 h 4341528"/>
              <a:gd name="connsiteX29" fmla="*/ 4464424 w 5166143"/>
              <a:gd name="connsiteY29" fmla="*/ 2521029 h 4341528"/>
              <a:gd name="connsiteX30" fmla="*/ 5152913 w 5166143"/>
              <a:gd name="connsiteY30" fmla="*/ 1950873 h 4341528"/>
              <a:gd name="connsiteX31" fmla="*/ 4453666 w 5166143"/>
              <a:gd name="connsiteY31" fmla="*/ 3951796 h 4341528"/>
              <a:gd name="connsiteX32" fmla="*/ 4927003 w 5166143"/>
              <a:gd name="connsiteY32" fmla="*/ 3231033 h 4341528"/>
              <a:gd name="connsiteX33" fmla="*/ 4905487 w 5166143"/>
              <a:gd name="connsiteY33" fmla="*/ 3360125 h 4341528"/>
              <a:gd name="connsiteX34" fmla="*/ 4905487 w 5166143"/>
              <a:gd name="connsiteY34" fmla="*/ 3403156 h 434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166143" h="4341528">
                <a:moveTo>
                  <a:pt x="0" y="1595871"/>
                </a:moveTo>
                <a:cubicBezTo>
                  <a:pt x="126786" y="1426824"/>
                  <a:pt x="240093" y="1270785"/>
                  <a:pt x="408791" y="1122535"/>
                </a:cubicBezTo>
                <a:cubicBezTo>
                  <a:pt x="427837" y="1105797"/>
                  <a:pt x="415962" y="1172737"/>
                  <a:pt x="419548" y="1197838"/>
                </a:cubicBezTo>
                <a:cubicBezTo>
                  <a:pt x="435949" y="1607849"/>
                  <a:pt x="439781" y="1352488"/>
                  <a:pt x="387276" y="1832539"/>
                </a:cubicBezTo>
                <a:cubicBezTo>
                  <a:pt x="375521" y="1940011"/>
                  <a:pt x="366623" y="2047782"/>
                  <a:pt x="355003" y="2155269"/>
                </a:cubicBezTo>
                <a:cubicBezTo>
                  <a:pt x="352278" y="2180478"/>
                  <a:pt x="319959" y="2237858"/>
                  <a:pt x="344245" y="2230572"/>
                </a:cubicBezTo>
                <a:cubicBezTo>
                  <a:pt x="395305" y="2215254"/>
                  <a:pt x="428608" y="2164077"/>
                  <a:pt x="462579" y="2122996"/>
                </a:cubicBezTo>
                <a:cubicBezTo>
                  <a:pt x="583239" y="1977082"/>
                  <a:pt x="676165" y="1808208"/>
                  <a:pt x="806824" y="1671175"/>
                </a:cubicBezTo>
                <a:cubicBezTo>
                  <a:pt x="1572581" y="868064"/>
                  <a:pt x="1189655" y="1430412"/>
                  <a:pt x="1387737" y="1133292"/>
                </a:cubicBezTo>
                <a:cubicBezTo>
                  <a:pt x="1384151" y="1151221"/>
                  <a:pt x="1383374" y="1169950"/>
                  <a:pt x="1376979" y="1187080"/>
                </a:cubicBezTo>
                <a:cubicBezTo>
                  <a:pt x="978879" y="2253420"/>
                  <a:pt x="1117215" y="1879809"/>
                  <a:pt x="473337" y="3144972"/>
                </a:cubicBezTo>
                <a:cubicBezTo>
                  <a:pt x="303079" y="3868560"/>
                  <a:pt x="388300" y="3393250"/>
                  <a:pt x="1452283" y="2004662"/>
                </a:cubicBezTo>
                <a:cubicBezTo>
                  <a:pt x="2373846" y="801945"/>
                  <a:pt x="2084700" y="1228752"/>
                  <a:pt x="2571078" y="477076"/>
                </a:cubicBezTo>
                <a:cubicBezTo>
                  <a:pt x="2315800" y="1271273"/>
                  <a:pt x="2420349" y="993678"/>
                  <a:pt x="1721224" y="2338149"/>
                </a:cubicBezTo>
                <a:cubicBezTo>
                  <a:pt x="1567725" y="2633339"/>
                  <a:pt x="1369667" y="2903859"/>
                  <a:pt x="1215614" y="3198760"/>
                </a:cubicBezTo>
                <a:cubicBezTo>
                  <a:pt x="1186240" y="3254991"/>
                  <a:pt x="1309691" y="3111814"/>
                  <a:pt x="1344706" y="3058911"/>
                </a:cubicBezTo>
                <a:cubicBezTo>
                  <a:pt x="1640097" y="2612614"/>
                  <a:pt x="1892383" y="2137624"/>
                  <a:pt x="2205318" y="1703448"/>
                </a:cubicBezTo>
                <a:cubicBezTo>
                  <a:pt x="2578282" y="1185985"/>
                  <a:pt x="3003744" y="708448"/>
                  <a:pt x="3399417" y="208135"/>
                </a:cubicBezTo>
                <a:cubicBezTo>
                  <a:pt x="3437686" y="159745"/>
                  <a:pt x="3529279" y="0"/>
                  <a:pt x="3506993" y="57528"/>
                </a:cubicBezTo>
                <a:cubicBezTo>
                  <a:pt x="2757644" y="1991893"/>
                  <a:pt x="2842393" y="1482596"/>
                  <a:pt x="1506071" y="3779673"/>
                </a:cubicBezTo>
                <a:cubicBezTo>
                  <a:pt x="1422190" y="3923860"/>
                  <a:pt x="1165544" y="4341528"/>
                  <a:pt x="1290918" y="4231495"/>
                </a:cubicBezTo>
                <a:cubicBezTo>
                  <a:pt x="2257221" y="3383431"/>
                  <a:pt x="3225164" y="2523548"/>
                  <a:pt x="4055633" y="1542083"/>
                </a:cubicBezTo>
                <a:cubicBezTo>
                  <a:pt x="4134522" y="1448850"/>
                  <a:pt x="4363107" y="1162873"/>
                  <a:pt x="4292301" y="1262384"/>
                </a:cubicBezTo>
                <a:cubicBezTo>
                  <a:pt x="3823673" y="1920996"/>
                  <a:pt x="3231710" y="2501700"/>
                  <a:pt x="2861534" y="3220276"/>
                </a:cubicBezTo>
                <a:cubicBezTo>
                  <a:pt x="2800574" y="3338610"/>
                  <a:pt x="2598540" y="3681583"/>
                  <a:pt x="2678654" y="3575278"/>
                </a:cubicBezTo>
                <a:cubicBezTo>
                  <a:pt x="2944424" y="3222622"/>
                  <a:pt x="3151357" y="2827754"/>
                  <a:pt x="3420932" y="2477998"/>
                </a:cubicBezTo>
                <a:cubicBezTo>
                  <a:pt x="3851444" y="1919437"/>
                  <a:pt x="5129057" y="242888"/>
                  <a:pt x="4776396" y="853593"/>
                </a:cubicBezTo>
                <a:cubicBezTo>
                  <a:pt x="4482353" y="1362788"/>
                  <a:pt x="4166387" y="1859938"/>
                  <a:pt x="3894268" y="2381179"/>
                </a:cubicBezTo>
                <a:cubicBezTo>
                  <a:pt x="3103864" y="3895192"/>
                  <a:pt x="2786475" y="3955801"/>
                  <a:pt x="3474720" y="3693612"/>
                </a:cubicBezTo>
                <a:cubicBezTo>
                  <a:pt x="3804621" y="3302751"/>
                  <a:pt x="4109643" y="2889455"/>
                  <a:pt x="4464424" y="2521029"/>
                </a:cubicBezTo>
                <a:cubicBezTo>
                  <a:pt x="4671111" y="2306393"/>
                  <a:pt x="5166143" y="1653193"/>
                  <a:pt x="5152913" y="1950873"/>
                </a:cubicBezTo>
                <a:cubicBezTo>
                  <a:pt x="5074332" y="3718933"/>
                  <a:pt x="3713682" y="4247787"/>
                  <a:pt x="4453666" y="3951796"/>
                </a:cubicBezTo>
                <a:cubicBezTo>
                  <a:pt x="4502948" y="3869660"/>
                  <a:pt x="4807411" y="3330694"/>
                  <a:pt x="4927003" y="3231033"/>
                </a:cubicBezTo>
                <a:cubicBezTo>
                  <a:pt x="4960516" y="3203105"/>
                  <a:pt x="4910898" y="3316838"/>
                  <a:pt x="4905487" y="3360125"/>
                </a:cubicBezTo>
                <a:cubicBezTo>
                  <a:pt x="4903708" y="3374358"/>
                  <a:pt x="4905487" y="3388812"/>
                  <a:pt x="4905487" y="3403156"/>
                </a:cubicBezTo>
              </a:path>
            </a:pathLst>
          </a:cu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132856"/>
            <a:ext cx="45815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7200800" cy="1143000"/>
          </a:xfrm>
        </p:spPr>
        <p:txBody>
          <a:bodyPr/>
          <a:lstStyle/>
          <a:p>
            <a:r>
              <a:rPr lang="en-US" dirty="0" smtClean="0"/>
              <a:t>Hope for 50 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004048" y="2780928"/>
            <a:ext cx="288032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824955"/>
          </a:xfrm>
        </p:spPr>
        <p:txBody>
          <a:bodyPr/>
          <a:lstStyle/>
          <a:p>
            <a:r>
              <a:rPr lang="en-US" sz="2800" dirty="0" smtClean="0"/>
              <a:t>Longitudinal stability in PS: would need 3.7e11 p+/b</a:t>
            </a:r>
          </a:p>
          <a:p>
            <a:pPr lvl="1"/>
            <a:r>
              <a:rPr lang="en-US" sz="2400" dirty="0" smtClean="0"/>
              <a:t> If losses + blowup can be brought to “stretch” levels, could then dream of 3.4e11, 3.2 um extracted from SPS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But requires 20% improvement in PS long. stability reach </a:t>
            </a:r>
            <a:r>
              <a:rPr lang="en-US" sz="2400" dirty="0" smtClean="0"/>
              <a:t>(on top of the factor ~2 assumed possible wrt today!!).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060848"/>
            <a:ext cx="47529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824955"/>
          </a:xfrm>
        </p:spPr>
        <p:txBody>
          <a:bodyPr/>
          <a:lstStyle/>
          <a:p>
            <a:r>
              <a:rPr lang="en-US" sz="2800" dirty="0" smtClean="0"/>
              <a:t>If PS longitudinal stability limit is </a:t>
            </a:r>
            <a:r>
              <a:rPr lang="en-US" sz="2800" dirty="0" smtClean="0"/>
              <a:t>~3e11 </a:t>
            </a:r>
            <a:r>
              <a:rPr lang="en-US" sz="2800" dirty="0" smtClean="0"/>
              <a:t>p+/b</a:t>
            </a:r>
          </a:p>
          <a:p>
            <a:pPr lvl="1"/>
            <a:r>
              <a:rPr lang="en-US" sz="2400" dirty="0" smtClean="0"/>
              <a:t>Could reach 2.8e11, 2.3 um extracted from SPS, </a:t>
            </a:r>
            <a:r>
              <a:rPr lang="en-US" sz="2400" dirty="0" smtClean="0">
                <a:solidFill>
                  <a:srgbClr val="FF0000"/>
                </a:solidFill>
              </a:rPr>
              <a:t>if SPS </a:t>
            </a:r>
            <a:r>
              <a:rPr lang="en-US" sz="2400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sz="2400" dirty="0" smtClean="0">
                <a:solidFill>
                  <a:srgbClr val="FF0000"/>
                </a:solidFill>
              </a:rPr>
              <a:t>Q reaches -0.17, and losses + blowup at “stretch” levels</a:t>
            </a:r>
            <a:r>
              <a:rPr lang="en-US" sz="2400" dirty="0" smtClean="0"/>
              <a:t> 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endParaRPr lang="en-US" sz="2800" dirty="0" smtClean="0"/>
          </a:p>
          <a:p>
            <a:pPr lvl="1"/>
            <a:r>
              <a:rPr lang="en-US" sz="2400" dirty="0" smtClean="0"/>
              <a:t>Means SPS </a:t>
            </a:r>
            <a:r>
              <a:rPr lang="en-US" sz="2400" dirty="0" err="1" smtClean="0"/>
              <a:t>multibunch</a:t>
            </a:r>
            <a:r>
              <a:rPr lang="en-US" sz="2400" dirty="0" smtClean="0"/>
              <a:t> at single bunch brightness limit…</a:t>
            </a:r>
            <a:endParaRPr lang="en-US" sz="2400" dirty="0" smtClean="0"/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7200800" cy="1143000"/>
          </a:xfrm>
        </p:spPr>
        <p:txBody>
          <a:bodyPr/>
          <a:lstStyle/>
          <a:p>
            <a:r>
              <a:rPr lang="en-US" dirty="0" smtClean="0"/>
              <a:t>Otherwise for 50 ns….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27984" y="3356992"/>
            <a:ext cx="288032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</a:t>
            </a:r>
            <a:r>
              <a:rPr lang="en-US" dirty="0" smtClean="0"/>
              <a:t>dreams?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9552" y="980728"/>
          <a:ext cx="8136904" cy="5184573"/>
        </p:xfrm>
        <a:graphic>
          <a:graphicData uri="http://schemas.openxmlformats.org/drawingml/2006/table">
            <a:tbl>
              <a:tblPr/>
              <a:tblGrid>
                <a:gridCol w="4300646"/>
                <a:gridCol w="969160"/>
                <a:gridCol w="969160"/>
                <a:gridCol w="1897938"/>
              </a:tblGrid>
              <a:tr h="2827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latin typeface="Arial"/>
                        </a:rPr>
                        <a:t>25 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latin typeface="Arial"/>
                        </a:rPr>
                        <a:t>Ib [e11]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latin typeface="Arial"/>
                        </a:rPr>
                        <a:t>Exy [um]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scaled Ib^2/Exy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27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latin typeface="Arial"/>
                        </a:rPr>
                        <a:t>HL-LHC target (LHC flat-top)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latin typeface="Arial"/>
                        </a:rPr>
                        <a:t>2.0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latin typeface="Arial"/>
                        </a:rPr>
                        <a:t>2.5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latin typeface="Arial"/>
                        </a:rPr>
                        <a:t>1.00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70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latin typeface="Arial"/>
                        </a:rPr>
                        <a:t>LIU scenario (SPS extraction)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LIU baseline (&gt;LS2)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2.3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3.6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0.92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+ "stretch" blowup/losses (&gt;LS3)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2.3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3.3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1.00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+ PS</a:t>
                      </a:r>
                      <a:r>
                        <a:rPr lang="en-US" sz="1600" b="0" i="0" u="none" strike="noStrike">
                          <a:latin typeface="Symbol"/>
                        </a:rPr>
                        <a:t> D</a:t>
                      </a:r>
                      <a:r>
                        <a:rPr lang="en-US" sz="1600" b="0" i="0" u="none" strike="noStrike">
                          <a:latin typeface="Arial"/>
                        </a:rPr>
                        <a:t>Q to -0.32, PSB DQ to -0.31 (&gt;LS3)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2.1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2.3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1.20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66"/>
                    </a:solidFill>
                  </a:tcPr>
                </a:tc>
              </a:tr>
              <a:tr h="2827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70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27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27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latin typeface="Arial"/>
                        </a:rPr>
                        <a:t>50 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latin typeface="Arial"/>
                        </a:rPr>
                        <a:t>I [e11]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latin typeface="Arial"/>
                        </a:rPr>
                        <a:t>Exy [um]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scaled Ib^2/Exy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27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latin typeface="Arial"/>
                        </a:rPr>
                        <a:t>HL-LHC target (LHC flat-top)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latin typeface="Arial"/>
                        </a:rPr>
                        <a:t>3.3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latin typeface="Arial"/>
                        </a:rPr>
                        <a:t>1.00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70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latin typeface="Arial"/>
                        </a:rPr>
                        <a:t>LIU scenario (SPS extraction)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LIU baseline (&gt;LS2)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2.7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2.7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0.74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+ "stretch" blowup/losses (&gt;LS3)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2.8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2.5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0.86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+ PS longitudinal stability 3.7e11 (&gt;LS3)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3.4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3.2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1.00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+ SPS </a:t>
                      </a:r>
                      <a:r>
                        <a:rPr lang="en-US" sz="1600" b="0" i="0" u="none" strike="noStrike">
                          <a:latin typeface="Symbol"/>
                        </a:rPr>
                        <a:t>D</a:t>
                      </a:r>
                      <a:r>
                        <a:rPr lang="en-US" sz="1600" b="0" i="0" u="none" strike="noStrike">
                          <a:latin typeface="Arial"/>
                        </a:rPr>
                        <a:t>Q to -0.17 (&gt;LS3)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3.4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2.8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1.14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66"/>
                    </a:solidFill>
                  </a:tcPr>
                </a:tc>
              </a:tr>
              <a:tr h="2827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1143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565513" y="2997200"/>
            <a:ext cx="1296144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24952" y="2997200"/>
            <a:ext cx="4032448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0336" y="2997200"/>
            <a:ext cx="1337328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516840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09050" y="2349128"/>
            <a:ext cx="638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24952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33064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41176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573624" y="2349128"/>
            <a:ext cx="125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49288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557400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65512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52744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2012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2668968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2014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677080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2015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4685192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2016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5693304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2017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8900000">
            <a:off x="3063289" y="1408460"/>
            <a:ext cx="1831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Constantia" pitchFamily="18" charset="0"/>
              </a:rPr>
              <a:t>Linac</a:t>
            </a:r>
            <a:r>
              <a:rPr lang="en-US" b="1" dirty="0" smtClean="0">
                <a:latin typeface="Constantia" pitchFamily="18" charset="0"/>
              </a:rPr>
              <a:t> 4 ready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389047" y="2277120"/>
            <a:ext cx="1" cy="7198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541176" y="2277120"/>
            <a:ext cx="1" cy="7198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8900000">
            <a:off x="7396073" y="1141499"/>
            <a:ext cx="194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PSB-PS transfer 1.4 </a:t>
            </a:r>
            <a:r>
              <a:rPr lang="en-US" b="1" dirty="0" err="1" smtClean="0">
                <a:latin typeface="Constantia" pitchFamily="18" charset="0"/>
              </a:rPr>
              <a:t>GeV</a:t>
            </a:r>
            <a:r>
              <a:rPr lang="en-US" b="1" dirty="0" smtClean="0">
                <a:latin typeface="Constantia" pitchFamily="18" charset="0"/>
              </a:rPr>
              <a:t> </a:t>
            </a:r>
            <a:r>
              <a:rPr lang="en-US" b="1" dirty="0" smtClean="0">
                <a:latin typeface="Constantia" pitchFamily="18" charset="0"/>
                <a:sym typeface="Symbol"/>
              </a:rPr>
              <a:t> 2 </a:t>
            </a:r>
            <a:r>
              <a:rPr lang="en-US" b="1" dirty="0" err="1" smtClean="0">
                <a:latin typeface="Constantia" pitchFamily="18" charset="0"/>
                <a:sym typeface="Symbol"/>
              </a:rPr>
              <a:t>GeV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812360" y="2277120"/>
            <a:ext cx="1" cy="7198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8900000">
            <a:off x="4228264" y="1267793"/>
            <a:ext cx="2221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PSB H</a:t>
            </a:r>
            <a:r>
              <a:rPr lang="en-US" b="1" baseline="30000" dirty="0" smtClean="0">
                <a:latin typeface="Constantia" pitchFamily="18" charset="0"/>
              </a:rPr>
              <a:t>-</a:t>
            </a:r>
            <a:r>
              <a:rPr lang="en-US" b="1" dirty="0" smtClean="0">
                <a:latin typeface="Constantia" pitchFamily="18" charset="0"/>
              </a:rPr>
              <a:t> injection could be available</a:t>
            </a:r>
            <a:endParaRPr lang="en-US" b="1" dirty="0">
              <a:latin typeface="Constantia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434400" y="2997200"/>
            <a:ext cx="1342800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1660856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2013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474400" y="2998800"/>
            <a:ext cx="112193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6701416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2018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703512" y="2795661"/>
            <a:ext cx="374846" cy="778246"/>
            <a:chOff x="8587762" y="2795661"/>
            <a:chExt cx="374846" cy="778246"/>
          </a:xfrm>
        </p:grpSpPr>
        <p:sp>
          <p:nvSpPr>
            <p:cNvPr id="38" name="Rectangle 37"/>
            <p:cNvSpPr/>
            <p:nvPr/>
          </p:nvSpPr>
          <p:spPr>
            <a:xfrm rot="2700000">
              <a:off x="8603556" y="2794713"/>
              <a:ext cx="358103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 rot="2700000">
              <a:off x="8588710" y="3214856"/>
              <a:ext cx="358103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Rectangle 39"/>
          <p:cNvSpPr/>
          <p:nvPr/>
        </p:nvSpPr>
        <p:spPr>
          <a:xfrm rot="2700000">
            <a:off x="87687" y="3049143"/>
            <a:ext cx="2520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 rot="18900000">
            <a:off x="185882" y="1408460"/>
            <a:ext cx="1831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Chamonix 2012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594000" y="2277120"/>
            <a:ext cx="1" cy="7198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 rot="18900000">
            <a:off x="5150617" y="4617414"/>
            <a:ext cx="3018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nstantia" pitchFamily="18" charset="0"/>
              </a:rPr>
              <a:t>SPS </a:t>
            </a:r>
            <a:r>
              <a:rPr lang="en-GB" b="1" dirty="0" err="1" smtClean="0">
                <a:latin typeface="Constantia" pitchFamily="18" charset="0"/>
              </a:rPr>
              <a:t>aC</a:t>
            </a:r>
            <a:r>
              <a:rPr lang="en-GB" b="1" dirty="0" smtClean="0">
                <a:latin typeface="Constantia" pitchFamily="18" charset="0"/>
              </a:rPr>
              <a:t> coating, 200 MHz power upgrade completed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7814048" y="3356992"/>
            <a:ext cx="8385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367915" y="2309391"/>
            <a:ext cx="1331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>
                <a:solidFill>
                  <a:srgbClr val="C0504D"/>
                </a:solidFill>
                <a:latin typeface="Constantia" pitchFamily="18" charset="0"/>
              </a:rPr>
              <a:t>LS1 for injectors</a:t>
            </a:r>
            <a:endParaRPr lang="en-US" sz="17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408475" y="2309391"/>
            <a:ext cx="1331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>
                <a:solidFill>
                  <a:srgbClr val="C0504D"/>
                </a:solidFill>
                <a:latin typeface="Constantia" pitchFamily="18" charset="0"/>
              </a:rPr>
              <a:t>LS2 for injectors</a:t>
            </a:r>
            <a:endParaRPr lang="en-US" sz="17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596336" y="2996952"/>
            <a:ext cx="299192" cy="360040"/>
          </a:xfrm>
          <a:prstGeom prst="rect">
            <a:avLst/>
          </a:prstGeom>
          <a:solidFill>
            <a:schemeClr val="accent2">
              <a:lumMod val="40000"/>
              <a:lumOff val="6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7596336" y="2996952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2019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rot="18900000">
            <a:off x="5880016" y="5004944"/>
            <a:ext cx="2777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nstantia" pitchFamily="18" charset="0"/>
              </a:rPr>
              <a:t>Injectors commissioned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8100392" y="3356992"/>
            <a:ext cx="8385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3491880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499992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508104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8532440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67544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/>
          <p:cNvSpPr>
            <a:spLocks noGrp="1"/>
          </p:cNvSpPr>
          <p:nvPr>
            <p:ph idx="1"/>
          </p:nvPr>
        </p:nvSpPr>
        <p:spPr>
          <a:xfrm>
            <a:off x="179512" y="4581128"/>
            <a:ext cx="8229600" cy="1872208"/>
          </a:xfrm>
        </p:spPr>
        <p:txBody>
          <a:bodyPr/>
          <a:lstStyle/>
          <a:p>
            <a:r>
              <a:rPr lang="en-US" sz="2400" dirty="0" smtClean="0"/>
              <a:t>Length of LS2: </a:t>
            </a:r>
            <a:r>
              <a:rPr lang="en-US" sz="2400" dirty="0" smtClean="0">
                <a:solidFill>
                  <a:srgbClr val="3333FF"/>
                </a:solidFill>
              </a:rPr>
              <a:t>minimum 12months </a:t>
            </a:r>
          </a:p>
          <a:p>
            <a:pPr lvl="1"/>
            <a:r>
              <a:rPr lang="en-US" sz="2000" dirty="0" smtClean="0"/>
              <a:t>Required by SPS 200 MHz</a:t>
            </a:r>
          </a:p>
          <a:p>
            <a:pPr lvl="1"/>
            <a:r>
              <a:rPr lang="en-US" sz="2000" dirty="0" smtClean="0"/>
              <a:t>18 m if new 850 kW cooling not ready 2016</a:t>
            </a:r>
          </a:p>
          <a:p>
            <a:r>
              <a:rPr lang="en-US" sz="2400" dirty="0" smtClean="0"/>
              <a:t>2019 commissioning: </a:t>
            </a:r>
            <a:r>
              <a:rPr lang="en-US" sz="2400" dirty="0" smtClean="0">
                <a:solidFill>
                  <a:srgbClr val="3333FF"/>
                </a:solidFill>
              </a:rPr>
              <a:t>several months</a:t>
            </a:r>
            <a:r>
              <a:rPr lang="en-US" sz="1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Re-commissioning after LS2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676456" cy="4525963"/>
          </a:xfrm>
        </p:spPr>
        <p:txBody>
          <a:bodyPr/>
          <a:lstStyle/>
          <a:p>
            <a:r>
              <a:rPr lang="en-US" sz="2400" dirty="0" smtClean="0"/>
              <a:t>Will not be “plug n play” to recover pre-LS2 performance</a:t>
            </a:r>
          </a:p>
          <a:p>
            <a:r>
              <a:rPr lang="en-US" sz="2400" dirty="0" smtClean="0"/>
              <a:t>Three ‘new’ injectors to startup, together</a:t>
            </a:r>
          </a:p>
          <a:p>
            <a:pPr lvl="1"/>
            <a:r>
              <a:rPr lang="en-US" sz="2000" dirty="0" smtClean="0"/>
              <a:t>PSB: new ramp to 2 GeV, (maybe) new H- injection at 160 </a:t>
            </a:r>
            <a:r>
              <a:rPr lang="en-US" sz="2000" dirty="0" err="1" smtClean="0"/>
              <a:t>MeV</a:t>
            </a:r>
            <a:r>
              <a:rPr lang="en-US" sz="2000" dirty="0" smtClean="0"/>
              <a:t>, new RF, new instrumentation, new beam transfer</a:t>
            </a:r>
          </a:p>
          <a:p>
            <a:pPr lvl="1"/>
            <a:r>
              <a:rPr lang="en-US" sz="2000" dirty="0" smtClean="0"/>
              <a:t>PS: new 2 GeV injection, new longitudinal FB, new instrumentation</a:t>
            </a:r>
          </a:p>
          <a:p>
            <a:pPr lvl="1"/>
            <a:r>
              <a:rPr lang="en-US" sz="2000" dirty="0" smtClean="0"/>
              <a:t>SPS: (probably) rebuilt after </a:t>
            </a:r>
            <a:r>
              <a:rPr lang="en-US" sz="2000" dirty="0" err="1" smtClean="0"/>
              <a:t>ecloud</a:t>
            </a:r>
            <a:r>
              <a:rPr lang="en-US" sz="2000" dirty="0" smtClean="0"/>
              <a:t> coating (744 MBs, 216 MQs), ‘new’ RF 200 MHz, new high bandwidth FB, new orbit and BLM system, new scraper and TL collimators</a:t>
            </a:r>
          </a:p>
          <a:p>
            <a:r>
              <a:rPr lang="en-US" sz="2400" dirty="0" smtClean="0"/>
              <a:t>Normal startup: 1-2 weeks per machine</a:t>
            </a:r>
          </a:p>
          <a:p>
            <a:r>
              <a:rPr lang="en-US" sz="2400" dirty="0" smtClean="0"/>
              <a:t>M</a:t>
            </a:r>
            <a:r>
              <a:rPr lang="en-US" sz="2400" dirty="0" smtClean="0"/>
              <a:t>ust </a:t>
            </a:r>
            <a:r>
              <a:rPr lang="en-US" sz="2400" dirty="0" smtClean="0"/>
              <a:t>count months per </a:t>
            </a:r>
            <a:r>
              <a:rPr lang="en-US" sz="2400" dirty="0" smtClean="0"/>
              <a:t>machine to recover pre-LS2 performance</a:t>
            </a:r>
            <a:endParaRPr lang="en-US" sz="2400" dirty="0" smtClean="0"/>
          </a:p>
          <a:p>
            <a:pPr lvl="1"/>
            <a:r>
              <a:rPr lang="en-US" sz="2000" dirty="0" smtClean="0"/>
              <a:t>A concrete </a:t>
            </a:r>
            <a:r>
              <a:rPr lang="en-US" sz="2000" dirty="0" smtClean="0"/>
              <a:t>LS2 </a:t>
            </a:r>
            <a:r>
              <a:rPr lang="en-US" sz="2000" dirty="0" smtClean="0"/>
              <a:t>plus commissioning plan to work on (in 2012)</a:t>
            </a:r>
          </a:p>
          <a:p>
            <a:r>
              <a:rPr lang="en-US" sz="2400" dirty="0" smtClean="0"/>
              <a:t>Will certainly take period LS2-LS3 to reach baseline LIU goals</a:t>
            </a:r>
            <a:endParaRPr lang="en-US" sz="2400" dirty="0" smtClean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Unresolved questions/issues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705" y="1135285"/>
            <a:ext cx="8229600" cy="4525963"/>
          </a:xfrm>
        </p:spPr>
        <p:txBody>
          <a:bodyPr/>
          <a:lstStyle/>
          <a:p>
            <a:r>
              <a:rPr lang="en-US" sz="2400" dirty="0" smtClean="0"/>
              <a:t>Electron cloud</a:t>
            </a:r>
          </a:p>
          <a:p>
            <a:pPr lvl="1"/>
            <a:r>
              <a:rPr lang="en-US" sz="2000" dirty="0" err="1" smtClean="0"/>
              <a:t>aC</a:t>
            </a:r>
            <a:r>
              <a:rPr lang="en-US" sz="2000" dirty="0" smtClean="0"/>
              <a:t> coating or scrubbing (+HBW damper) in SPS?</a:t>
            </a:r>
          </a:p>
          <a:p>
            <a:pPr lvl="1"/>
            <a:r>
              <a:rPr lang="en-US" sz="2000" dirty="0" smtClean="0"/>
              <a:t>Potential issue with </a:t>
            </a:r>
            <a:r>
              <a:rPr lang="en-US" sz="2000" dirty="0" err="1" smtClean="0"/>
              <a:t>aC</a:t>
            </a:r>
            <a:r>
              <a:rPr lang="en-US" sz="2000" dirty="0" smtClean="0"/>
              <a:t> of unexplained high vacuum pressure</a:t>
            </a:r>
          </a:p>
          <a:p>
            <a:pPr lvl="1"/>
            <a:r>
              <a:rPr lang="en-US" sz="2000" dirty="0" smtClean="0"/>
              <a:t>Is </a:t>
            </a:r>
            <a:r>
              <a:rPr lang="en-US" sz="2000" dirty="0" err="1" smtClean="0"/>
              <a:t>ecloud</a:t>
            </a:r>
            <a:r>
              <a:rPr lang="en-US" sz="2000" dirty="0" smtClean="0"/>
              <a:t> going to be an issue in PS?</a:t>
            </a:r>
          </a:p>
          <a:p>
            <a:r>
              <a:rPr lang="en-US" sz="2400" dirty="0" smtClean="0"/>
              <a:t>Can Q20 be deployed operationally in SPS after LS1?</a:t>
            </a:r>
          </a:p>
          <a:p>
            <a:pPr lvl="1"/>
            <a:r>
              <a:rPr lang="en-US" sz="2000" dirty="0" smtClean="0"/>
              <a:t>Need to still solve some issues</a:t>
            </a:r>
          </a:p>
          <a:p>
            <a:pPr lvl="1"/>
            <a:r>
              <a:rPr lang="en-US" sz="2000" dirty="0" smtClean="0"/>
              <a:t>Need to get experience if we have any hope to push to required levels </a:t>
            </a:r>
          </a:p>
          <a:p>
            <a:r>
              <a:rPr lang="en-US" sz="2400" dirty="0" smtClean="0"/>
              <a:t>Prospects for increasing (already ambitious) target for PS longitudinal stability</a:t>
            </a:r>
            <a:r>
              <a:rPr lang="en-US" sz="2000" dirty="0" smtClean="0"/>
              <a:t>?</a:t>
            </a:r>
            <a:endParaRPr lang="en-US" sz="2400" dirty="0" smtClean="0"/>
          </a:p>
          <a:p>
            <a:r>
              <a:rPr lang="en-US" sz="2400" dirty="0" smtClean="0"/>
              <a:t>Prospect for PS exceeding -0.26 in space charge tune shift</a:t>
            </a:r>
            <a:r>
              <a:rPr lang="en-US" sz="2400" dirty="0" smtClean="0"/>
              <a:t>?</a:t>
            </a:r>
          </a:p>
          <a:p>
            <a:pPr lvl="1"/>
            <a:r>
              <a:rPr lang="en-US" sz="2000" dirty="0" smtClean="0"/>
              <a:t>Resonance compensation studies, longer bunches from PSB?</a:t>
            </a:r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(I)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08188" y="980728"/>
            <a:ext cx="844027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aseline="0" dirty="0" smtClean="0">
                <a:latin typeface="+mn-lt"/>
              </a:rPr>
              <a:t>For</a:t>
            </a:r>
            <a:r>
              <a:rPr lang="en-US" sz="2400" dirty="0" smtClean="0">
                <a:latin typeface="+mn-lt"/>
              </a:rPr>
              <a:t> HL-LHC era, requirements are challenging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25 ns: need x2 present intensity, x2 present brightness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50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ns: need x2.3 present intensity, 50% above present brightness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Baseline LIU does not reach HL-LHC ‘</a:t>
            </a:r>
            <a:r>
              <a:rPr lang="en-US" sz="2400" dirty="0" smtClean="0">
                <a:latin typeface="+mn-lt"/>
              </a:rPr>
              <a:t>point-like’ </a:t>
            </a:r>
            <a:r>
              <a:rPr lang="en-US" sz="2400" dirty="0" smtClean="0">
                <a:latin typeface="+mn-lt"/>
              </a:rPr>
              <a:t>requirements.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To even get close: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Need all planned upgrades to be fully effective, and to approach single bunch limits with multi-bunch operation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Need “stretch” loss/blowup levels in </a:t>
            </a:r>
            <a:r>
              <a:rPr lang="en-US" sz="2000" dirty="0" smtClean="0">
                <a:latin typeface="+mn-lt"/>
              </a:rPr>
              <a:t>injectors</a:t>
            </a:r>
            <a:r>
              <a:rPr lang="en-US" sz="2000" dirty="0" smtClean="0">
                <a:latin typeface="+mn-lt"/>
              </a:rPr>
              <a:t>, with HL-LHC ≤</a:t>
            </a:r>
            <a:r>
              <a:rPr lang="en-US" sz="2000" dirty="0" smtClean="0">
                <a:latin typeface="+mn-lt"/>
              </a:rPr>
              <a:t>10% </a:t>
            </a:r>
            <a:r>
              <a:rPr lang="en-US" sz="2000" dirty="0" smtClean="0">
                <a:latin typeface="+mn-lt"/>
              </a:rPr>
              <a:t>blowup, </a:t>
            </a:r>
            <a:r>
              <a:rPr lang="en-US" sz="2000" dirty="0" smtClean="0">
                <a:latin typeface="+mn-lt"/>
              </a:rPr>
              <a:t>and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losses of around 3%...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Limits are different for 25 and 50 ns production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PSB performance sufficient with 160 </a:t>
            </a:r>
            <a:r>
              <a:rPr lang="en-US" sz="2000" dirty="0" err="1" smtClean="0">
                <a:latin typeface="+mn-lt"/>
              </a:rPr>
              <a:t>MeV</a:t>
            </a:r>
            <a:r>
              <a:rPr lang="en-US" sz="2000" dirty="0" smtClean="0">
                <a:latin typeface="+mn-lt"/>
              </a:rPr>
              <a:t> injection for both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25 ns: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PS space charge tune shift </a:t>
            </a:r>
            <a:r>
              <a:rPr lang="en-US" sz="2000" dirty="0" smtClean="0">
                <a:latin typeface="+mn-lt"/>
              </a:rPr>
              <a:t>(2 </a:t>
            </a:r>
            <a:r>
              <a:rPr lang="en-US" sz="2000" dirty="0" err="1" smtClean="0">
                <a:latin typeface="+mn-lt"/>
              </a:rPr>
              <a:t>GeV</a:t>
            </a:r>
            <a:r>
              <a:rPr lang="en-US" sz="2000" dirty="0" smtClean="0">
                <a:latin typeface="+mn-lt"/>
              </a:rPr>
              <a:t> injection fixed by PSB).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50 ns: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brightness in SPS, PS longitudinal stability, PS </a:t>
            </a:r>
            <a:r>
              <a:rPr lang="en-US" sz="2000" dirty="0" err="1" smtClean="0">
                <a:solidFill>
                  <a:srgbClr val="FF0000"/>
                </a:solidFill>
                <a:latin typeface="+mn-lt"/>
              </a:rPr>
              <a:t>beamloading</a:t>
            </a:r>
            <a:endParaRPr lang="en-US" sz="2400" dirty="0" smtClean="0">
              <a:latin typeface="+mn-lt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0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(II)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51520" y="980728"/>
            <a:ext cx="878497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Not </a:t>
            </a:r>
            <a:r>
              <a:rPr lang="en-US" sz="2400" u="sng" dirty="0" smtClean="0">
                <a:latin typeface="+mj-lt"/>
              </a:rPr>
              <a:t>totally</a:t>
            </a:r>
            <a:r>
              <a:rPr lang="en-US" sz="2400" dirty="0" smtClean="0">
                <a:latin typeface="+mj-lt"/>
              </a:rPr>
              <a:t> impossible to approach HL-LHC request, providing </a:t>
            </a:r>
          </a:p>
          <a:p>
            <a:pPr marL="914400" lvl="1" indent="-457200">
              <a:spcBef>
                <a:spcPct val="20000"/>
              </a:spcBef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Losses and blowup can eventually be reduced to “stretch” </a:t>
            </a:r>
            <a:r>
              <a:rPr lang="en-US" sz="2000" dirty="0" smtClean="0">
                <a:latin typeface="+mj-lt"/>
              </a:rPr>
              <a:t>levels</a:t>
            </a:r>
            <a:endParaRPr lang="en-US" sz="2000" dirty="0" smtClean="0">
              <a:latin typeface="+mj-lt"/>
            </a:endParaRPr>
          </a:p>
          <a:p>
            <a:pPr marL="914400" lvl="1" indent="-457200">
              <a:spcBef>
                <a:spcPct val="20000"/>
              </a:spcBef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PS can run with higher space charge tune shift, nearer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>
                <a:latin typeface="+mj-lt"/>
              </a:rPr>
              <a:t>Q</a:t>
            </a:r>
            <a:r>
              <a:rPr lang="en-US" sz="2000" baseline="-25000" dirty="0" smtClean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≈ -0.32</a:t>
            </a:r>
          </a:p>
          <a:p>
            <a:pPr marL="914400" lvl="1" indent="-457200">
              <a:spcBef>
                <a:spcPct val="20000"/>
              </a:spcBef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PS longitudinal stability can improve significantly above present expectation (today at 1.7e11, LIU baseline 3e11, need 3.7e11)</a:t>
            </a:r>
          </a:p>
          <a:p>
            <a:pPr marL="914400" lvl="1" indent="-457200">
              <a:spcBef>
                <a:spcPct val="20000"/>
              </a:spcBef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SPS can increase brightness limit, to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>
                <a:latin typeface="+mj-lt"/>
              </a:rPr>
              <a:t>Q</a:t>
            </a:r>
            <a:r>
              <a:rPr lang="en-US" sz="2000" baseline="-25000" dirty="0" smtClean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≈ -0.17</a:t>
            </a:r>
          </a:p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Realistic time for re-commissioning after LS2 to be foreseen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5105400" y="4610100"/>
            <a:ext cx="4038600" cy="2247900"/>
            <a:chOff x="5105400" y="4610100"/>
            <a:chExt cx="4038600" cy="2247900"/>
          </a:xfrm>
        </p:grpSpPr>
        <p:pic>
          <p:nvPicPr>
            <p:cNvPr id="44036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05400" y="4610100"/>
              <a:ext cx="4038600" cy="2247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8" name="Straight Connector 27"/>
            <p:cNvCxnSpPr/>
            <p:nvPr/>
          </p:nvCxnSpPr>
          <p:spPr>
            <a:xfrm flipV="1">
              <a:off x="6863378" y="5131398"/>
              <a:ext cx="516368" cy="15060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6897440" y="5219250"/>
              <a:ext cx="516368" cy="15060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696" y="2708275"/>
            <a:ext cx="8109678" cy="112171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Question: can the proton injectors meet the HL-LHC requirements after LS2?</a:t>
            </a:r>
            <a:endParaRPr lang="en-US" sz="4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51520" y="4077072"/>
            <a:ext cx="8784976" cy="142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>
                <a:latin typeface="+mj-lt"/>
              </a:rPr>
              <a:t>Answer: </a:t>
            </a:r>
            <a:r>
              <a:rPr lang="en-US" sz="2400" b="1" dirty="0" smtClean="0">
                <a:latin typeface="+mj-lt"/>
              </a:rPr>
              <a:t>“</a:t>
            </a:r>
            <a:r>
              <a:rPr lang="en-US" sz="2400" b="1" i="1" dirty="0" smtClean="0">
                <a:latin typeface="+mj-lt"/>
              </a:rPr>
              <a:t>No. Not </a:t>
            </a:r>
            <a:r>
              <a:rPr lang="en-US" sz="2400" b="1" i="1" dirty="0" smtClean="0">
                <a:latin typeface="+mj-lt"/>
              </a:rPr>
              <a:t>after LS2, but maybe after LS3</a:t>
            </a:r>
            <a:r>
              <a:rPr lang="en-US" sz="2400" b="1" i="1" dirty="0" smtClean="0">
                <a:latin typeface="+mj-lt"/>
              </a:rPr>
              <a:t>”</a:t>
            </a:r>
            <a:endParaRPr lang="fr-CH" sz="2400" dirty="0" smtClean="0">
              <a:latin typeface="+mj-lt"/>
            </a:endParaRPr>
          </a:p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</a:pPr>
            <a:r>
              <a:rPr lang="fr-CH" sz="2400" dirty="0" smtClean="0">
                <a:latin typeface="+mj-lt"/>
              </a:rPr>
              <a:t>Interaction </a:t>
            </a:r>
            <a:r>
              <a:rPr lang="fr-CH" sz="2400" dirty="0" err="1" smtClean="0">
                <a:latin typeface="+mj-lt"/>
              </a:rPr>
              <a:t>between</a:t>
            </a:r>
            <a:r>
              <a:rPr lang="fr-CH" sz="2400" dirty="0" smtClean="0">
                <a:latin typeface="+mj-lt"/>
              </a:rPr>
              <a:t> HL-LHC and LIU teams </a:t>
            </a:r>
            <a:r>
              <a:rPr lang="fr-CH" sz="2400" dirty="0" err="1" smtClean="0">
                <a:latin typeface="+mj-lt"/>
              </a:rPr>
              <a:t>is</a:t>
            </a:r>
            <a:r>
              <a:rPr lang="fr-CH" sz="2400" dirty="0" smtClean="0">
                <a:latin typeface="+mj-lt"/>
              </a:rPr>
              <a:t> </a:t>
            </a:r>
            <a:r>
              <a:rPr lang="fr-CH" sz="2400" dirty="0" err="1" smtClean="0">
                <a:latin typeface="+mj-lt"/>
              </a:rPr>
              <a:t>mandatory</a:t>
            </a:r>
            <a:r>
              <a:rPr lang="fr-CH" sz="2400" dirty="0" smtClean="0">
                <a:latin typeface="+mj-lt"/>
              </a:rPr>
              <a:t>: 2</a:t>
            </a:r>
            <a:r>
              <a:rPr lang="fr-CH" sz="2400" baseline="30000" dirty="0" smtClean="0">
                <a:latin typeface="+mj-lt"/>
              </a:rPr>
              <a:t>nd</a:t>
            </a:r>
            <a:r>
              <a:rPr lang="fr-CH" sz="2400" dirty="0" smtClean="0">
                <a:latin typeface="+mj-lt"/>
              </a:rPr>
              <a:t> joint meeting on March 30 </a:t>
            </a:r>
            <a:r>
              <a:rPr lang="fr-CH" sz="2400" dirty="0" err="1" smtClean="0">
                <a:latin typeface="+mj-lt"/>
              </a:rPr>
              <a:t>at</a:t>
            </a:r>
            <a:r>
              <a:rPr lang="fr-CH" sz="2400" dirty="0" smtClean="0">
                <a:latin typeface="+mj-lt"/>
              </a:rPr>
              <a:t> CERN</a:t>
            </a:r>
            <a:endParaRPr lang="en-US" sz="2400" dirty="0" smtClean="0">
              <a:solidFill>
                <a:srgbClr val="3333FF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from HL-LHC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68313" y="6492875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5903888" cy="466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716016" y="2140351"/>
            <a:ext cx="2664296" cy="216024"/>
          </a:xfrm>
          <a:prstGeom prst="rect">
            <a:avLst/>
          </a:prstGeom>
          <a:solidFill>
            <a:srgbClr val="A5D834">
              <a:alpha val="20000"/>
            </a:srgbClr>
          </a:solidFill>
          <a:ln>
            <a:solidFill>
              <a:srgbClr val="A5D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16016" y="3458980"/>
            <a:ext cx="2664296" cy="216024"/>
          </a:xfrm>
          <a:prstGeom prst="rect">
            <a:avLst/>
          </a:prstGeom>
          <a:solidFill>
            <a:srgbClr val="A5D834">
              <a:alpha val="20000"/>
            </a:srgbClr>
          </a:solidFill>
          <a:ln>
            <a:solidFill>
              <a:srgbClr val="A5D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35508" y="1049309"/>
            <a:ext cx="3103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Target: 250-300 fb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>
                <a:solidFill>
                  <a:srgbClr val="FF0000"/>
                </a:solidFill>
              </a:rPr>
              <a:t> per year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1659" y="2803161"/>
            <a:ext cx="1350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at LHC collision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495082" y="2293495"/>
            <a:ext cx="442210" cy="5696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487587" y="3080479"/>
            <a:ext cx="434715" cy="472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6519446"/>
            <a:ext cx="463056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O.Brüning</a:t>
            </a:r>
            <a:r>
              <a:rPr lang="en-US" sz="1600" dirty="0" smtClean="0"/>
              <a:t>, HI-LUMI event </a:t>
            </a:r>
            <a:r>
              <a:rPr lang="en-US" sz="1600" dirty="0" smtClean="0"/>
              <a:t>16-18 November 2011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6995120" cy="1143000"/>
          </a:xfrm>
        </p:spPr>
        <p:txBody>
          <a:bodyPr/>
          <a:lstStyle/>
          <a:p>
            <a:r>
              <a:rPr lang="en-US" u="sng" dirty="0" smtClean="0"/>
              <a:t>Required</a:t>
            </a:r>
            <a:r>
              <a:rPr lang="en-US" dirty="0" smtClean="0"/>
              <a:t> parameters through injector 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r>
              <a:rPr lang="en-US" sz="2000" dirty="0" smtClean="0"/>
              <a:t>With these LHC numbers what are required main parameters for (L4) PSB, PS and SPS, for 25 and 50 ns?</a:t>
            </a:r>
          </a:p>
          <a:p>
            <a:r>
              <a:rPr lang="en-US" sz="2000" dirty="0" smtClean="0">
                <a:solidFill>
                  <a:srgbClr val="3333FF"/>
                </a:solidFill>
              </a:rPr>
              <a:t>Depend on emittance blowup and beam loss. </a:t>
            </a:r>
            <a:r>
              <a:rPr lang="en-US" sz="2000" dirty="0" smtClean="0">
                <a:solidFill>
                  <a:srgbClr val="3333FF"/>
                </a:solidFill>
              </a:rPr>
              <a:t>Assumptions made:</a:t>
            </a:r>
            <a:endParaRPr lang="en-US" sz="2000" dirty="0" smtClean="0">
              <a:solidFill>
                <a:srgbClr val="3333FF"/>
              </a:solidFill>
            </a:endParaRPr>
          </a:p>
          <a:p>
            <a:pPr lvl="1"/>
            <a:r>
              <a:rPr lang="en-US" sz="1800" dirty="0" smtClean="0"/>
              <a:t>PSB </a:t>
            </a:r>
            <a:r>
              <a:rPr lang="en-US" sz="1800" dirty="0" err="1" smtClean="0"/>
              <a:t>inj-extr</a:t>
            </a:r>
            <a:r>
              <a:rPr lang="en-US" sz="1800" dirty="0" smtClean="0"/>
              <a:t>: </a:t>
            </a:r>
            <a:r>
              <a:rPr lang="en-US" sz="1800" dirty="0" smtClean="0"/>
              <a:t>5% </a:t>
            </a:r>
            <a:r>
              <a:rPr lang="en-US" sz="1800" dirty="0" smtClean="0"/>
              <a:t>emittance blowup, 5% beamloss</a:t>
            </a:r>
          </a:p>
          <a:p>
            <a:pPr lvl="1"/>
            <a:r>
              <a:rPr lang="en-US" sz="1800" dirty="0" smtClean="0"/>
              <a:t>PS </a:t>
            </a:r>
            <a:r>
              <a:rPr lang="en-US" sz="1800" dirty="0" err="1" smtClean="0"/>
              <a:t>inj-extr</a:t>
            </a:r>
            <a:r>
              <a:rPr lang="en-US" sz="1800" dirty="0" smtClean="0"/>
              <a:t>: 5% emittance blowup, 5% beamloss</a:t>
            </a:r>
          </a:p>
          <a:p>
            <a:pPr lvl="1"/>
            <a:r>
              <a:rPr lang="en-US" sz="1800" dirty="0" smtClean="0"/>
              <a:t>SPS </a:t>
            </a:r>
            <a:r>
              <a:rPr lang="en-US" sz="1800" dirty="0" err="1" smtClean="0"/>
              <a:t>inj-extr</a:t>
            </a:r>
            <a:r>
              <a:rPr lang="en-US" sz="1800" dirty="0" smtClean="0"/>
              <a:t>: 10% emittance blowup, 10% beamloss (including scraping)</a:t>
            </a:r>
          </a:p>
          <a:p>
            <a:pPr lvl="1"/>
            <a:r>
              <a:rPr lang="en-US" sz="1800" dirty="0" smtClean="0"/>
              <a:t>LHC </a:t>
            </a:r>
            <a:r>
              <a:rPr lang="en-US" sz="1800" dirty="0" err="1" smtClean="0"/>
              <a:t>inj</a:t>
            </a:r>
            <a:r>
              <a:rPr lang="en-US" sz="1800" dirty="0" smtClean="0"/>
              <a:t>-flat top: 10% emittance blowup, 10% beamloss</a:t>
            </a:r>
          </a:p>
          <a:p>
            <a:r>
              <a:rPr lang="en-US" sz="2000" dirty="0" smtClean="0">
                <a:solidFill>
                  <a:srgbClr val="3333FF"/>
                </a:solidFill>
              </a:rPr>
              <a:t>Total assumed </a:t>
            </a:r>
            <a:r>
              <a:rPr lang="en-US" sz="2000" dirty="0" err="1" smtClean="0">
                <a:solidFill>
                  <a:srgbClr val="3333FF"/>
                </a:solidFill>
              </a:rPr>
              <a:t>beamloss</a:t>
            </a:r>
            <a:r>
              <a:rPr lang="en-US" sz="2000" dirty="0" smtClean="0">
                <a:solidFill>
                  <a:srgbClr val="3333FF"/>
                </a:solidFill>
              </a:rPr>
              <a:t> </a:t>
            </a:r>
            <a:r>
              <a:rPr lang="en-US" sz="2000" dirty="0" smtClean="0">
                <a:solidFill>
                  <a:srgbClr val="3333FF"/>
                </a:solidFill>
              </a:rPr>
              <a:t>27% </a:t>
            </a:r>
            <a:r>
              <a:rPr lang="en-US" sz="2000" dirty="0" smtClean="0">
                <a:solidFill>
                  <a:srgbClr val="3333FF"/>
                </a:solidFill>
              </a:rPr>
              <a:t>(PS injection to LHC flat-top), and total emittance growth </a:t>
            </a:r>
            <a:r>
              <a:rPr lang="en-US" sz="2000" dirty="0" smtClean="0">
                <a:solidFill>
                  <a:srgbClr val="3333FF"/>
                </a:solidFill>
              </a:rPr>
              <a:t>33</a:t>
            </a:r>
            <a:r>
              <a:rPr lang="en-US" sz="2000" dirty="0" smtClean="0">
                <a:solidFill>
                  <a:srgbClr val="3333FF"/>
                </a:solidFill>
              </a:rPr>
              <a:t>% </a:t>
            </a:r>
            <a:r>
              <a:rPr lang="en-US" sz="2000" dirty="0" smtClean="0">
                <a:solidFill>
                  <a:srgbClr val="3333FF"/>
                </a:solidFill>
              </a:rPr>
              <a:t>(or </a:t>
            </a:r>
            <a:r>
              <a:rPr lang="en-US" sz="2000" dirty="0" smtClean="0">
                <a:solidFill>
                  <a:srgbClr val="3333FF"/>
                </a:solidFill>
                <a:latin typeface="Symbol" pitchFamily="18" charset="2"/>
              </a:rPr>
              <a:t>De </a:t>
            </a:r>
            <a:r>
              <a:rPr lang="en-US" sz="2000" dirty="0" smtClean="0">
                <a:solidFill>
                  <a:srgbClr val="3333FF"/>
                </a:solidFill>
                <a:latin typeface="Symbol" pitchFamily="18" charset="2"/>
                <a:sym typeface="Symbol"/>
              </a:rPr>
              <a:t></a:t>
            </a:r>
            <a:r>
              <a:rPr lang="en-US" sz="2000" dirty="0" smtClean="0">
                <a:solidFill>
                  <a:srgbClr val="3333FF"/>
                </a:solidFill>
              </a:rPr>
              <a:t>0.7 </a:t>
            </a:r>
            <a:r>
              <a:rPr lang="en-US" sz="2000" dirty="0" smtClean="0">
                <a:solidFill>
                  <a:srgbClr val="3333FF"/>
                </a:solidFill>
              </a:rPr>
              <a:t>um with 2.5 um in LHC)</a:t>
            </a:r>
            <a:endParaRPr lang="en-US" sz="1800" dirty="0" smtClean="0">
              <a:solidFill>
                <a:srgbClr val="3333FF"/>
              </a:solidFill>
            </a:endParaRPr>
          </a:p>
          <a:p>
            <a:pPr lvl="1"/>
            <a:r>
              <a:rPr lang="en-US" sz="1800" dirty="0" smtClean="0"/>
              <a:t>For comparison, 2011 operation saw </a:t>
            </a:r>
            <a:r>
              <a:rPr lang="en-US" sz="1800" dirty="0" smtClean="0"/>
              <a:t>13% </a:t>
            </a:r>
            <a:r>
              <a:rPr lang="en-US" sz="1800" dirty="0" err="1" smtClean="0"/>
              <a:t>beamloss</a:t>
            </a:r>
            <a:r>
              <a:rPr lang="en-US" sz="1800" dirty="0" smtClean="0"/>
              <a:t> (PS injection to LHC flat-top), </a:t>
            </a:r>
            <a:r>
              <a:rPr lang="en-US" sz="1800" dirty="0" smtClean="0"/>
              <a:t>with </a:t>
            </a:r>
            <a:r>
              <a:rPr lang="en-US" sz="1800" dirty="0" smtClean="0">
                <a:latin typeface="Symbol" pitchFamily="18" charset="2"/>
              </a:rPr>
              <a:t>De</a:t>
            </a:r>
            <a:r>
              <a:rPr lang="en-US" sz="1800" dirty="0" smtClean="0"/>
              <a:t> 0.4 – 0.5 um (to SPS extraction</a:t>
            </a:r>
            <a:r>
              <a:rPr lang="en-US" sz="1800" dirty="0" smtClean="0"/>
              <a:t>), and </a:t>
            </a:r>
            <a:r>
              <a:rPr lang="en-US" sz="1800" dirty="0" smtClean="0">
                <a:latin typeface="Symbol" pitchFamily="18" charset="2"/>
              </a:rPr>
              <a:t>De</a:t>
            </a:r>
            <a:r>
              <a:rPr lang="en-US" sz="1800" dirty="0" smtClean="0"/>
              <a:t> </a:t>
            </a:r>
            <a:r>
              <a:rPr lang="en-US" sz="1800" dirty="0" smtClean="0"/>
              <a:t>0.5 </a:t>
            </a:r>
            <a:r>
              <a:rPr lang="en-US" sz="1800" dirty="0" smtClean="0"/>
              <a:t>– </a:t>
            </a:r>
            <a:r>
              <a:rPr lang="en-US" sz="1800" dirty="0" smtClean="0"/>
              <a:t>0.6 </a:t>
            </a:r>
            <a:r>
              <a:rPr lang="en-US" sz="1800" dirty="0" smtClean="0"/>
              <a:t>um </a:t>
            </a:r>
            <a:r>
              <a:rPr lang="en-US" sz="1800" dirty="0" smtClean="0"/>
              <a:t>LHC</a:t>
            </a:r>
            <a:endParaRPr lang="en-US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6995120" cy="1143000"/>
          </a:xfrm>
        </p:spPr>
        <p:txBody>
          <a:bodyPr/>
          <a:lstStyle/>
          <a:p>
            <a:r>
              <a:rPr lang="en-US" u="sng" dirty="0" smtClean="0"/>
              <a:t>Required</a:t>
            </a:r>
            <a:r>
              <a:rPr lang="en-US" dirty="0" smtClean="0"/>
              <a:t> parameters through injector chain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1835696" y="5517232"/>
          <a:ext cx="4896544" cy="776434"/>
        </p:xfrm>
        <a:graphic>
          <a:graphicData uri="http://schemas.openxmlformats.org/presentationml/2006/ole">
            <p:oleObj spid="_x0000_s7171" name="Worksheet" r:id="rId3" imgW="3724215" imgH="590490" progId="Excel.Sheet.12">
              <p:embed/>
            </p:oleObj>
          </a:graphicData>
        </a:graphic>
      </p:graphicFrame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384" y="1646163"/>
            <a:ext cx="8732463" cy="349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to post-LS2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95536" y="5589240"/>
            <a:ext cx="8229600" cy="565523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US" sz="2000" dirty="0" smtClean="0"/>
              <a:t>2011 was excellent: </a:t>
            </a:r>
            <a:r>
              <a:rPr lang="en-US" sz="2000" dirty="0" smtClean="0"/>
              <a:t>1.5e11 with 2.5 um for 50 ns </a:t>
            </a:r>
            <a:r>
              <a:rPr lang="en-US" sz="2000" dirty="0" smtClean="0"/>
              <a:t>(at </a:t>
            </a:r>
            <a:r>
              <a:rPr lang="en-US" sz="2000" dirty="0" smtClean="0"/>
              <a:t>LHC flat-top) </a:t>
            </a:r>
            <a:endParaRPr lang="en-US" sz="1800" dirty="0" smtClean="0"/>
          </a:p>
          <a:p>
            <a:pPr lvl="1"/>
            <a:r>
              <a:rPr lang="en-US" sz="1800" dirty="0" smtClean="0"/>
              <a:t>Around 1.1 e11 with 2.8 um for 25 ns, extracted from SPS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Large </a:t>
            </a:r>
            <a:r>
              <a:rPr lang="en-US" sz="2000" dirty="0" smtClean="0">
                <a:solidFill>
                  <a:srgbClr val="FF0000"/>
                </a:solidFill>
              </a:rPr>
              <a:t>improvement is required for either 25 or 50 ns beam!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1100"/>
            <a:ext cx="45815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1381100"/>
            <a:ext cx="45815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0"/>
            <a:ext cx="7956376" cy="1143000"/>
          </a:xfrm>
        </p:spPr>
        <p:txBody>
          <a:bodyPr/>
          <a:lstStyle/>
          <a:p>
            <a:r>
              <a:rPr lang="en-US" dirty="0" smtClean="0"/>
              <a:t>Limits: space charge/brightness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507288" cy="5256584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PSB: </a:t>
            </a:r>
            <a:r>
              <a:rPr lang="en-US" sz="2400" dirty="0" err="1" smtClean="0">
                <a:latin typeface="Symbol" pitchFamily="18" charset="2"/>
                <a:sym typeface="Symbol"/>
              </a:rPr>
              <a:t>e</a:t>
            </a:r>
            <a:r>
              <a:rPr lang="en-US" sz="2400" baseline="-25000" dirty="0" err="1" smtClean="0">
                <a:sym typeface="Symbol"/>
              </a:rPr>
              <a:t>xy</a:t>
            </a:r>
            <a:r>
              <a:rPr lang="en-US" sz="2400" dirty="0" smtClean="0">
                <a:sym typeface="Symbol"/>
              </a:rPr>
              <a:t> [um]  -0.42 </a:t>
            </a:r>
            <a:r>
              <a:rPr lang="en-US" sz="2400" dirty="0" err="1" smtClean="0">
                <a:sym typeface="Symbol"/>
              </a:rPr>
              <a:t>N</a:t>
            </a:r>
            <a:r>
              <a:rPr lang="en-US" sz="2400" baseline="-25000" dirty="0" err="1" smtClean="0">
                <a:sym typeface="Symbol"/>
              </a:rPr>
              <a:t>b</a:t>
            </a:r>
            <a:r>
              <a:rPr lang="en-US" sz="2400" dirty="0" smtClean="0">
                <a:sym typeface="Symbol"/>
              </a:rPr>
              <a:t> [e12] / </a:t>
            </a:r>
            <a:r>
              <a:rPr lang="en-US" sz="2400" dirty="0" err="1" smtClean="0">
                <a:latin typeface="Symbol" pitchFamily="18" charset="2"/>
                <a:sym typeface="Symbol"/>
              </a:rPr>
              <a:t>D</a:t>
            </a:r>
            <a:r>
              <a:rPr lang="en-US" sz="2400" dirty="0" err="1" smtClean="0">
                <a:sym typeface="Symbol"/>
              </a:rPr>
              <a:t>Qy</a:t>
            </a:r>
            <a:r>
              <a:rPr lang="en-US" sz="2400" dirty="0" smtClean="0">
                <a:sym typeface="Symbol"/>
              </a:rPr>
              <a:t>, </a:t>
            </a:r>
            <a:r>
              <a:rPr lang="en-US" sz="2400" dirty="0" smtClean="0"/>
              <a:t>with 160 </a:t>
            </a:r>
            <a:r>
              <a:rPr lang="en-US" sz="2400" dirty="0" err="1" smtClean="0"/>
              <a:t>MeV</a:t>
            </a:r>
            <a:r>
              <a:rPr lang="en-US" sz="2400" dirty="0" smtClean="0"/>
              <a:t> injection</a:t>
            </a:r>
          </a:p>
          <a:p>
            <a:pPr lvl="1"/>
            <a:r>
              <a:rPr lang="en-US" sz="2000" b="1" dirty="0" smtClean="0">
                <a:solidFill>
                  <a:srgbClr val="3333FF"/>
                </a:solidFill>
              </a:rPr>
              <a:t>Confident</a:t>
            </a:r>
            <a:r>
              <a:rPr lang="en-US" sz="2000" dirty="0" smtClean="0"/>
              <a:t> to run with </a:t>
            </a:r>
            <a:r>
              <a:rPr lang="en-US" sz="2000" dirty="0" err="1" smtClean="0">
                <a:latin typeface="Symbol" pitchFamily="18" charset="2"/>
              </a:rPr>
              <a:t>D</a:t>
            </a:r>
            <a:r>
              <a:rPr lang="en-US" sz="2000" dirty="0" err="1"/>
              <a:t>Q</a:t>
            </a:r>
            <a:r>
              <a:rPr lang="en-US" sz="2000" dirty="0" err="1" smtClean="0"/>
              <a:t>y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 -0.3 (and maybe even higher...-0.5??)</a:t>
            </a:r>
          </a:p>
          <a:p>
            <a:pPr lvl="1"/>
            <a:r>
              <a:rPr lang="en-US" sz="2000" dirty="0" smtClean="0">
                <a:sym typeface="Symbol"/>
              </a:rPr>
              <a:t>Brightness 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14e11 p+/</a:t>
            </a:r>
            <a:r>
              <a:rPr lang="en-US" sz="2000" dirty="0" err="1" smtClean="0">
                <a:solidFill>
                  <a:srgbClr val="FF0000"/>
                </a:solidFill>
                <a:sym typeface="Symbol"/>
              </a:rPr>
              <a:t>urad</a:t>
            </a:r>
            <a:r>
              <a:rPr lang="en-US" sz="2000" dirty="0" smtClean="0">
                <a:sym typeface="Symbol"/>
              </a:rPr>
              <a:t>, </a:t>
            </a:r>
            <a:r>
              <a:rPr lang="en-US" sz="2000" dirty="0" smtClean="0">
                <a:sym typeface="Symbol"/>
              </a:rPr>
              <a:t>or </a:t>
            </a:r>
            <a:r>
              <a:rPr lang="en-US" sz="2000" dirty="0" smtClean="0">
                <a:sym typeface="Symbol"/>
              </a:rPr>
              <a:t>1.7 </a:t>
            </a:r>
            <a:r>
              <a:rPr lang="en-US" sz="2000" dirty="0" smtClean="0">
                <a:sym typeface="Symbol"/>
              </a:rPr>
              <a:t>um for 2.4e12 p+</a:t>
            </a:r>
          </a:p>
          <a:p>
            <a:r>
              <a:rPr lang="en-US" sz="2400" dirty="0" smtClean="0"/>
              <a:t>PS: </a:t>
            </a:r>
            <a:r>
              <a:rPr lang="en-US" sz="2400" dirty="0" err="1" smtClean="0">
                <a:latin typeface="Symbol" pitchFamily="18" charset="2"/>
                <a:sym typeface="Symbol"/>
              </a:rPr>
              <a:t>e</a:t>
            </a:r>
            <a:r>
              <a:rPr lang="en-US" sz="2400" baseline="-25000" dirty="0" err="1" smtClean="0">
                <a:sym typeface="Symbol"/>
              </a:rPr>
              <a:t>xy</a:t>
            </a:r>
            <a:r>
              <a:rPr lang="en-US" sz="2400" dirty="0" smtClean="0">
                <a:sym typeface="Symbol"/>
              </a:rPr>
              <a:t> [um]  -0.26 </a:t>
            </a:r>
            <a:r>
              <a:rPr lang="en-US" sz="2400" dirty="0" err="1" smtClean="0">
                <a:sym typeface="Symbol"/>
              </a:rPr>
              <a:t>N</a:t>
            </a:r>
            <a:r>
              <a:rPr lang="en-US" sz="2400" baseline="-25000" dirty="0" err="1" smtClean="0">
                <a:sym typeface="Symbol"/>
              </a:rPr>
              <a:t>b</a:t>
            </a:r>
            <a:r>
              <a:rPr lang="en-US" sz="2400" dirty="0" smtClean="0">
                <a:sym typeface="Symbol"/>
              </a:rPr>
              <a:t> [e12] / </a:t>
            </a:r>
            <a:r>
              <a:rPr lang="en-US" sz="2400" dirty="0" err="1" smtClean="0">
                <a:latin typeface="Symbol" pitchFamily="18" charset="2"/>
                <a:sym typeface="Symbol"/>
              </a:rPr>
              <a:t>D</a:t>
            </a:r>
            <a:r>
              <a:rPr lang="en-US" sz="2400" dirty="0" err="1" smtClean="0">
                <a:sym typeface="Symbol"/>
              </a:rPr>
              <a:t>Qy</a:t>
            </a:r>
            <a:r>
              <a:rPr lang="en-US" sz="2400" dirty="0" smtClean="0">
                <a:sym typeface="Symbol"/>
              </a:rPr>
              <a:t>  - 0.38, </a:t>
            </a:r>
            <a:r>
              <a:rPr lang="en-US" sz="2400" dirty="0" smtClean="0"/>
              <a:t>with 2 GeV injection</a:t>
            </a:r>
            <a:endParaRPr lang="en-US" sz="2400" dirty="0" smtClean="0">
              <a:sym typeface="Symbol"/>
            </a:endParaRPr>
          </a:p>
          <a:p>
            <a:pPr lvl="1"/>
            <a:r>
              <a:rPr lang="en-US" sz="2000" b="1" dirty="0" smtClean="0">
                <a:solidFill>
                  <a:srgbClr val="3333FF"/>
                </a:solidFill>
              </a:rPr>
              <a:t>Confident</a:t>
            </a:r>
            <a:r>
              <a:rPr lang="en-US" sz="2000" dirty="0" smtClean="0"/>
              <a:t> to run with </a:t>
            </a:r>
            <a:r>
              <a:rPr lang="en-US" sz="2000" dirty="0" err="1" smtClean="0">
                <a:latin typeface="Symbol" pitchFamily="18" charset="2"/>
              </a:rPr>
              <a:t>D</a:t>
            </a:r>
            <a:r>
              <a:rPr lang="en-US" sz="2000" dirty="0" err="1" smtClean="0"/>
              <a:t>Qy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 -0.26</a:t>
            </a:r>
          </a:p>
          <a:p>
            <a:pPr lvl="1"/>
            <a:r>
              <a:rPr lang="en-US" sz="2000" dirty="0" smtClean="0">
                <a:sym typeface="Symbol"/>
              </a:rPr>
              <a:t>Brightness 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~12e11p+/</a:t>
            </a:r>
            <a:r>
              <a:rPr lang="en-US" sz="2000" dirty="0" err="1" smtClean="0">
                <a:solidFill>
                  <a:srgbClr val="FF0000"/>
                </a:solidFill>
                <a:sym typeface="Symbol"/>
              </a:rPr>
              <a:t>urad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sz="2000" dirty="0" smtClean="0">
                <a:sym typeface="Symbol"/>
              </a:rPr>
              <a:t>(2.0 </a:t>
            </a:r>
            <a:r>
              <a:rPr lang="en-US" sz="2000" dirty="0" smtClean="0">
                <a:sym typeface="Symbol"/>
              </a:rPr>
              <a:t>um </a:t>
            </a:r>
            <a:r>
              <a:rPr lang="en-US" sz="2000" dirty="0" smtClean="0">
                <a:sym typeface="Symbol"/>
              </a:rPr>
              <a:t>/2.4e12 </a:t>
            </a:r>
            <a:r>
              <a:rPr lang="en-US" sz="2000" dirty="0" smtClean="0">
                <a:sym typeface="Symbol"/>
              </a:rPr>
              <a:t>p</a:t>
            </a:r>
            <a:r>
              <a:rPr lang="en-US" sz="2000" dirty="0" smtClean="0">
                <a:sym typeface="Symbol"/>
              </a:rPr>
              <a:t>+)</a:t>
            </a:r>
            <a:endParaRPr lang="en-US" sz="2000" dirty="0" smtClean="0">
              <a:sym typeface="Symbol"/>
            </a:endParaRPr>
          </a:p>
          <a:p>
            <a:pPr lvl="1"/>
            <a:r>
              <a:rPr lang="en-US" sz="2000" dirty="0" smtClean="0">
                <a:sym typeface="Symbol"/>
              </a:rPr>
              <a:t>Cannot digest fully what PSB can provide</a:t>
            </a:r>
          </a:p>
          <a:p>
            <a:r>
              <a:rPr lang="en-US" sz="2400" dirty="0" smtClean="0"/>
              <a:t>SPS: </a:t>
            </a:r>
            <a:r>
              <a:rPr lang="en-US" sz="2400" dirty="0" err="1" smtClean="0">
                <a:latin typeface="Symbol" pitchFamily="18" charset="2"/>
                <a:sym typeface="Symbol"/>
              </a:rPr>
              <a:t>e</a:t>
            </a:r>
            <a:r>
              <a:rPr lang="en-US" sz="2400" baseline="-25000" dirty="0" err="1" smtClean="0">
                <a:sym typeface="Symbol"/>
              </a:rPr>
              <a:t>xy</a:t>
            </a:r>
            <a:r>
              <a:rPr lang="en-US" sz="2400" dirty="0" smtClean="0">
                <a:sym typeface="Symbol"/>
              </a:rPr>
              <a:t> [um]  -1.22 </a:t>
            </a:r>
            <a:r>
              <a:rPr lang="en-US" sz="2400" dirty="0" err="1" smtClean="0">
                <a:sym typeface="Symbol"/>
              </a:rPr>
              <a:t>N</a:t>
            </a:r>
            <a:r>
              <a:rPr lang="en-US" sz="2400" baseline="-25000" dirty="0" err="1" smtClean="0">
                <a:sym typeface="Symbol"/>
              </a:rPr>
              <a:t>b</a:t>
            </a:r>
            <a:r>
              <a:rPr lang="en-US" sz="2400" dirty="0" smtClean="0">
                <a:sym typeface="Symbol"/>
              </a:rPr>
              <a:t> [e12] / </a:t>
            </a:r>
            <a:r>
              <a:rPr lang="en-US" sz="2400" dirty="0" err="1" smtClean="0">
                <a:latin typeface="Symbol" pitchFamily="18" charset="2"/>
                <a:sym typeface="Symbol"/>
              </a:rPr>
              <a:t>D</a:t>
            </a:r>
            <a:r>
              <a:rPr lang="en-US" sz="2400" dirty="0" err="1" smtClean="0">
                <a:sym typeface="Symbol"/>
              </a:rPr>
              <a:t>Qy</a:t>
            </a:r>
            <a:r>
              <a:rPr lang="en-US" sz="2400" dirty="0" smtClean="0">
                <a:sym typeface="Symbol"/>
              </a:rPr>
              <a:t>, </a:t>
            </a:r>
            <a:r>
              <a:rPr lang="en-US" sz="2400" dirty="0" smtClean="0"/>
              <a:t>with Q20 optics at 26 GeV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Can hope </a:t>
            </a:r>
            <a:r>
              <a:rPr lang="en-US" sz="2000" dirty="0" smtClean="0"/>
              <a:t>to run with </a:t>
            </a:r>
            <a:r>
              <a:rPr lang="en-US" sz="2000" dirty="0" err="1" smtClean="0">
                <a:latin typeface="Symbol" pitchFamily="18" charset="2"/>
              </a:rPr>
              <a:t>D</a:t>
            </a:r>
            <a:r>
              <a:rPr lang="en-US" sz="2000" dirty="0" err="1" smtClean="0"/>
              <a:t>Qy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 -</a:t>
            </a:r>
            <a:r>
              <a:rPr lang="en-US" sz="2000" dirty="0" smtClean="0">
                <a:sym typeface="Symbol"/>
              </a:rPr>
              <a:t>0.15 (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single bunch brightness</a:t>
            </a:r>
            <a:r>
              <a:rPr lang="en-US" sz="2000" dirty="0" smtClean="0">
                <a:sym typeface="Symbol"/>
              </a:rPr>
              <a:t>)</a:t>
            </a:r>
            <a:endParaRPr lang="en-US" sz="2000" dirty="0" smtClean="0">
              <a:sym typeface="Symbol"/>
            </a:endParaRPr>
          </a:p>
          <a:p>
            <a:pPr lvl="1"/>
            <a:r>
              <a:rPr lang="en-US" sz="2000" dirty="0" smtClean="0">
                <a:sym typeface="Symbol"/>
              </a:rPr>
              <a:t>Gives </a:t>
            </a:r>
            <a:r>
              <a:rPr lang="en-US" sz="2000" dirty="0" smtClean="0">
                <a:solidFill>
                  <a:srgbClr val="3333FF"/>
                </a:solidFill>
                <a:sym typeface="Symbol"/>
              </a:rPr>
              <a:t>1.2e11 p+/</a:t>
            </a:r>
            <a:r>
              <a:rPr lang="en-US" sz="2000" dirty="0" err="1" smtClean="0">
                <a:solidFill>
                  <a:srgbClr val="3333FF"/>
                </a:solidFill>
                <a:sym typeface="Symbol"/>
              </a:rPr>
              <a:t>urad</a:t>
            </a:r>
            <a:r>
              <a:rPr lang="en-US" sz="2000" dirty="0" smtClean="0">
                <a:solidFill>
                  <a:srgbClr val="3333FF"/>
                </a:solidFill>
                <a:sym typeface="Symbol"/>
              </a:rPr>
              <a:t> </a:t>
            </a:r>
            <a:r>
              <a:rPr lang="en-US" sz="2000" dirty="0" smtClean="0">
                <a:sym typeface="Symbol"/>
              </a:rPr>
              <a:t>or </a:t>
            </a:r>
            <a:r>
              <a:rPr lang="en-US" sz="2000" dirty="0" smtClean="0">
                <a:sym typeface="Symbol"/>
              </a:rPr>
              <a:t>1.6 um for 2.0e11 p+</a:t>
            </a:r>
          </a:p>
          <a:p>
            <a:pPr lvl="1"/>
            <a:endParaRPr lang="en-US" sz="1800" dirty="0" smtClean="0">
              <a:sym typeface="Symbol"/>
            </a:endParaRPr>
          </a:p>
          <a:p>
            <a:pPr lvl="1">
              <a:buNone/>
            </a:pPr>
            <a:endParaRPr lang="en-US" sz="1800" dirty="0">
              <a:sym typeface="Symbol"/>
            </a:endParaRPr>
          </a:p>
          <a:p>
            <a:r>
              <a:rPr lang="en-US" sz="2200" dirty="0" smtClean="0">
                <a:sym typeface="Symbol"/>
              </a:rPr>
              <a:t>For 25 </a:t>
            </a:r>
            <a:r>
              <a:rPr lang="en-US" sz="2200" dirty="0" smtClean="0">
                <a:sym typeface="Symbol"/>
              </a:rPr>
              <a:t>ns: </a:t>
            </a:r>
            <a:r>
              <a:rPr lang="en-US" sz="2200" dirty="0" smtClean="0">
                <a:sym typeface="Symbol"/>
              </a:rPr>
              <a:t>suggests </a:t>
            </a:r>
            <a:r>
              <a:rPr lang="en-US" sz="2200" dirty="0" smtClean="0">
                <a:solidFill>
                  <a:srgbClr val="0000FF"/>
                </a:solidFill>
                <a:sym typeface="Symbol"/>
              </a:rPr>
              <a:t>limit will be PS, </a:t>
            </a:r>
            <a:r>
              <a:rPr lang="en-US" sz="2200" dirty="0" smtClean="0">
                <a:sym typeface="Symbol"/>
              </a:rPr>
              <a:t>as PSB delivers more than PS can digest (although </a:t>
            </a:r>
            <a:r>
              <a:rPr lang="en-US" sz="2200" dirty="0" smtClean="0">
                <a:latin typeface="Symbol" pitchFamily="18" charset="2"/>
                <a:sym typeface="Symbol"/>
              </a:rPr>
              <a:t>D</a:t>
            </a:r>
            <a:r>
              <a:rPr lang="en-US" sz="2200" dirty="0" smtClean="0">
                <a:sym typeface="Symbol"/>
              </a:rPr>
              <a:t>Q </a:t>
            </a:r>
            <a:r>
              <a:rPr lang="en-US" sz="2200" dirty="0" smtClean="0">
                <a:sym typeface="Symbol"/>
              </a:rPr>
              <a:t>above</a:t>
            </a:r>
            <a:r>
              <a:rPr lang="en-US" sz="2200" dirty="0" smtClean="0">
                <a:sym typeface="Symbol"/>
              </a:rPr>
              <a:t> -0.26 </a:t>
            </a:r>
            <a:r>
              <a:rPr lang="en-US" sz="2200" dirty="0" smtClean="0">
                <a:sym typeface="Symbol"/>
              </a:rPr>
              <a:t>maybe possible, depending on time </a:t>
            </a:r>
            <a:r>
              <a:rPr lang="en-US" sz="2200" dirty="0" smtClean="0">
                <a:sym typeface="Symbol"/>
              </a:rPr>
              <a:t>at </a:t>
            </a:r>
            <a:r>
              <a:rPr lang="en-US" sz="2200" dirty="0" smtClean="0">
                <a:sym typeface="Symbol"/>
              </a:rPr>
              <a:t>injection)</a:t>
            </a:r>
          </a:p>
          <a:p>
            <a:r>
              <a:rPr lang="en-US" sz="2200" dirty="0" smtClean="0">
                <a:sym typeface="Symbol"/>
              </a:rPr>
              <a:t>For 50 </a:t>
            </a:r>
            <a:r>
              <a:rPr lang="en-US" sz="2200" dirty="0" smtClean="0">
                <a:sym typeface="Symbol"/>
              </a:rPr>
              <a:t>ns: </a:t>
            </a:r>
            <a:r>
              <a:rPr lang="en-US" sz="2200" dirty="0" smtClean="0">
                <a:sym typeface="Symbol"/>
              </a:rPr>
              <a:t>PS could deliver 1.0 um for 2.0e11, </a:t>
            </a:r>
            <a:r>
              <a:rPr lang="en-US" sz="2200" dirty="0" smtClean="0">
                <a:solidFill>
                  <a:srgbClr val="3333FF"/>
                </a:solidFill>
                <a:sym typeface="Symbol"/>
              </a:rPr>
              <a:t>so limit in </a:t>
            </a:r>
            <a:r>
              <a:rPr lang="en-US" sz="2200" dirty="0" smtClean="0">
                <a:solidFill>
                  <a:srgbClr val="3333FF"/>
                </a:solidFill>
                <a:sym typeface="Symbol"/>
              </a:rPr>
              <a:t>SPS</a:t>
            </a:r>
            <a:endParaRPr lang="en-US" sz="2200" dirty="0" smtClean="0">
              <a:sym typeface="Symbol"/>
            </a:endParaRPr>
          </a:p>
          <a:p>
            <a:pPr lvl="1"/>
            <a:endParaRPr lang="en-US" sz="1800" dirty="0" smtClean="0">
              <a:sym typeface="Symbol"/>
            </a:endParaRPr>
          </a:p>
          <a:p>
            <a:pPr lvl="1"/>
            <a:endParaRPr lang="en-US" sz="1800" baseline="30000" dirty="0" smtClean="0">
              <a:sym typeface="Symbol"/>
            </a:endParaRPr>
          </a:p>
          <a:p>
            <a:pPr lvl="1"/>
            <a:endParaRPr lang="en-US" sz="1800" dirty="0" smtClean="0">
              <a:sym typeface="Symbo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64313" y="6492875"/>
            <a:ext cx="2133600" cy="365125"/>
          </a:xfrm>
        </p:spPr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brightness/SC limit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436096" y="3717032"/>
            <a:ext cx="3707904" cy="2757120"/>
            <a:chOff x="5436096" y="3717032"/>
            <a:chExt cx="3707904" cy="2757120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436096" y="3717032"/>
              <a:ext cx="3537750" cy="2757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6516216" y="5733256"/>
              <a:ext cx="122822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50 </a:t>
              </a:r>
              <a:r>
                <a:rPr lang="en-US" sz="1100" dirty="0" err="1" smtClean="0"/>
                <a:t>MeV</a:t>
              </a:r>
              <a:r>
                <a:rPr lang="en-US" sz="1100" dirty="0" smtClean="0"/>
                <a:t> injection</a:t>
              </a:r>
              <a:endParaRPr lang="en-US" sz="1100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7684786" y="4946104"/>
              <a:ext cx="2641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B.Mikulec</a:t>
              </a:r>
              <a:r>
                <a:rPr lang="en-US" sz="1200" dirty="0" smtClean="0"/>
                <a:t> et al., ATS Note 013,2012</a:t>
              </a:r>
              <a:endParaRPr lang="en-US" sz="1200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5661248"/>
            <a:ext cx="5455340" cy="64633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PSB not expected to be a limit for 50 ns beam</a:t>
            </a:r>
            <a:r>
              <a:rPr lang="en-US" dirty="0" smtClean="0"/>
              <a:t>, and </a:t>
            </a:r>
            <a:endParaRPr lang="en-US" dirty="0" smtClean="0"/>
          </a:p>
          <a:p>
            <a:r>
              <a:rPr lang="en-US" dirty="0" smtClean="0"/>
              <a:t>prospect to run with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Q above -0.3 for 25 ns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67544" y="1196752"/>
            <a:ext cx="6442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Expected PSB brightness limit at injection energy of 160 </a:t>
            </a:r>
            <a:r>
              <a:rPr lang="en-US" dirty="0" err="1" smtClean="0"/>
              <a:t>MeV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12160" y="4293096"/>
            <a:ext cx="966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V-plane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580112" y="1844824"/>
            <a:ext cx="3563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Tune spreads calculated from </a:t>
            </a:r>
            <a:r>
              <a:rPr lang="en-US" dirty="0" err="1" smtClean="0"/>
              <a:t>Laslett</a:t>
            </a:r>
            <a:r>
              <a:rPr lang="en-US" dirty="0" smtClean="0"/>
              <a:t> formula give -0.3 as a conservative limit, and then extrapolate observed brightnes</a:t>
            </a:r>
            <a:r>
              <a:rPr lang="en-US" dirty="0" smtClean="0"/>
              <a:t>s behaviour to 160 </a:t>
            </a:r>
            <a:r>
              <a:rPr lang="en-US" dirty="0" err="1" smtClean="0"/>
              <a:t>MeV</a:t>
            </a:r>
            <a:endParaRPr lang="en-US" dirty="0"/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525116"/>
            <a:ext cx="45815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brightness/SC limit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429000"/>
            <a:ext cx="3635896" cy="32121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0" y="6021288"/>
            <a:ext cx="5339923" cy="64633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PS at limit for 50 ns beam, while for 25 ns HL-LHC</a:t>
            </a:r>
          </a:p>
          <a:p>
            <a:r>
              <a:rPr lang="en-US" dirty="0" smtClean="0"/>
              <a:t>requirement is </a:t>
            </a:r>
            <a:r>
              <a:rPr lang="en-US" dirty="0" smtClean="0">
                <a:solidFill>
                  <a:srgbClr val="FF0000"/>
                </a:solidFill>
              </a:rPr>
              <a:t>41% above</a:t>
            </a:r>
            <a:r>
              <a:rPr lang="en-US" dirty="0" smtClean="0"/>
              <a:t> </a:t>
            </a:r>
            <a:r>
              <a:rPr lang="en-US" dirty="0" smtClean="0"/>
              <a:t>its brightness </a:t>
            </a:r>
            <a:r>
              <a:rPr lang="en-US" dirty="0" smtClean="0"/>
              <a:t>limit…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7544" y="980728"/>
            <a:ext cx="84497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Expected PS brightness limit at injection energy of </a:t>
            </a:r>
            <a:r>
              <a:rPr lang="en-US" dirty="0" smtClean="0">
                <a:solidFill>
                  <a:srgbClr val="3333FF"/>
                </a:solidFill>
              </a:rPr>
              <a:t>2 </a:t>
            </a:r>
            <a:r>
              <a:rPr lang="en-US" dirty="0" err="1" smtClean="0">
                <a:solidFill>
                  <a:srgbClr val="3333FF"/>
                </a:solidFill>
              </a:rPr>
              <a:t>GeV</a:t>
            </a:r>
            <a:r>
              <a:rPr lang="en-US" dirty="0" smtClean="0">
                <a:solidFill>
                  <a:srgbClr val="3333FF"/>
                </a:solidFill>
              </a:rPr>
              <a:t> </a:t>
            </a:r>
            <a:r>
              <a:rPr lang="en-US" dirty="0" smtClean="0"/>
              <a:t>(h=7, no compression, </a:t>
            </a:r>
          </a:p>
          <a:p>
            <a:r>
              <a:rPr lang="en-US" dirty="0" smtClean="0"/>
              <a:t>bunch length 160 ns, </a:t>
            </a:r>
            <a:r>
              <a:rPr lang="en-US" dirty="0" err="1" smtClean="0"/>
              <a:t>dp</a:t>
            </a:r>
            <a:r>
              <a:rPr lang="en-US" dirty="0" smtClean="0"/>
              <a:t>/p </a:t>
            </a:r>
            <a:r>
              <a:rPr lang="en-US" dirty="0" smtClean="0"/>
              <a:t>= </a:t>
            </a:r>
            <a:r>
              <a:rPr lang="en-US" dirty="0" smtClean="0"/>
              <a:t>0.0013)</a:t>
            </a:r>
            <a:endParaRPr lang="en-US" dirty="0"/>
          </a:p>
        </p:txBody>
      </p:sp>
      <p:pic>
        <p:nvPicPr>
          <p:cNvPr id="8" name="Picture 2" descr="C:\Heiko\Presentations\2012-02_PerformanceOfInjectorsChamonix\LatexFormulas\VerticalSpaceCharge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373216"/>
            <a:ext cx="5220072" cy="629501"/>
          </a:xfrm>
          <a:prstGeom prst="rect">
            <a:avLst/>
          </a:prstGeom>
          <a:noFill/>
        </p:spPr>
      </p:pic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556792"/>
            <a:ext cx="458152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9557</TotalTime>
  <Words>2359</Words>
  <Application>Microsoft Office PowerPoint</Application>
  <PresentationFormat>On-screen Show (4:3)</PresentationFormat>
  <Paragraphs>334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Office Theme</vt:lpstr>
      <vt:lpstr>Worksheet</vt:lpstr>
      <vt:lpstr>Can the proton injectors meet the HL-LHC requirements after LS2?</vt:lpstr>
      <vt:lpstr>Contents</vt:lpstr>
      <vt:lpstr>Requirements from HL-LHC</vt:lpstr>
      <vt:lpstr>Required parameters through injector chain</vt:lpstr>
      <vt:lpstr>Required parameters through injector chain</vt:lpstr>
      <vt:lpstr>2011 to post-LS2</vt:lpstr>
      <vt:lpstr>Limits: space charge/brightness</vt:lpstr>
      <vt:lpstr>PSB brightness/SC limit</vt:lpstr>
      <vt:lpstr>PS brightness/SC limit</vt:lpstr>
      <vt:lpstr>SPS brightness/SC limit</vt:lpstr>
      <vt:lpstr>Other limitations</vt:lpstr>
      <vt:lpstr>SPS longitudinal instabilities</vt:lpstr>
      <vt:lpstr>SPS beam loading</vt:lpstr>
      <vt:lpstr>‘Operational’ limitations</vt:lpstr>
      <vt:lpstr>ecloud</vt:lpstr>
      <vt:lpstr>25 ns after LIU upgrade</vt:lpstr>
      <vt:lpstr>50 ns after LIU upgrade</vt:lpstr>
      <vt:lpstr>‘Conceivable’ improvements?</vt:lpstr>
      <vt:lpstr>Hope for 25 ns?</vt:lpstr>
      <vt:lpstr>Otherwise for 25 ns…</vt:lpstr>
      <vt:lpstr>Hope for 50 ns?</vt:lpstr>
      <vt:lpstr>Otherwise for 50 ns….</vt:lpstr>
      <vt:lpstr>Table of dreams?</vt:lpstr>
      <vt:lpstr>Timeline</vt:lpstr>
      <vt:lpstr>Re-commissioning after LS2</vt:lpstr>
      <vt:lpstr>Unresolved questions/issues</vt:lpstr>
      <vt:lpstr>Conclusions (I)</vt:lpstr>
      <vt:lpstr>Conclusions (II)</vt:lpstr>
      <vt:lpstr>Question: can the proton injectors meet the HL-LHC requirements after LS2?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wetering</dc:creator>
  <cp:lastModifiedBy>goddard</cp:lastModifiedBy>
  <cp:revision>466</cp:revision>
  <dcterms:created xsi:type="dcterms:W3CDTF">2011-11-04T08:40:35Z</dcterms:created>
  <dcterms:modified xsi:type="dcterms:W3CDTF">2012-02-09T15:24:25Z</dcterms:modified>
</cp:coreProperties>
</file>