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2" r:id="rId1"/>
  </p:sldMasterIdLst>
  <p:notesMasterIdLst>
    <p:notesMasterId r:id="rId40"/>
  </p:notesMasterIdLst>
  <p:handoutMasterIdLst>
    <p:handoutMasterId r:id="rId41"/>
  </p:handoutMasterIdLst>
  <p:sldIdLst>
    <p:sldId id="655" r:id="rId2"/>
    <p:sldId id="657" r:id="rId3"/>
    <p:sldId id="739" r:id="rId4"/>
    <p:sldId id="726" r:id="rId5"/>
    <p:sldId id="728" r:id="rId6"/>
    <p:sldId id="727" r:id="rId7"/>
    <p:sldId id="729" r:id="rId8"/>
    <p:sldId id="666" r:id="rId9"/>
    <p:sldId id="672" r:id="rId10"/>
    <p:sldId id="724" r:id="rId11"/>
    <p:sldId id="703" r:id="rId12"/>
    <p:sldId id="705" r:id="rId13"/>
    <p:sldId id="743" r:id="rId14"/>
    <p:sldId id="732" r:id="rId15"/>
    <p:sldId id="733" r:id="rId16"/>
    <p:sldId id="710" r:id="rId17"/>
    <p:sldId id="707" r:id="rId18"/>
    <p:sldId id="709" r:id="rId19"/>
    <p:sldId id="711" r:id="rId20"/>
    <p:sldId id="708" r:id="rId21"/>
    <p:sldId id="678" r:id="rId22"/>
    <p:sldId id="673" r:id="rId23"/>
    <p:sldId id="741" r:id="rId24"/>
    <p:sldId id="744" r:id="rId25"/>
    <p:sldId id="722" r:id="rId26"/>
    <p:sldId id="734" r:id="rId27"/>
    <p:sldId id="735" r:id="rId28"/>
    <p:sldId id="736" r:id="rId29"/>
    <p:sldId id="737" r:id="rId30"/>
    <p:sldId id="738" r:id="rId31"/>
    <p:sldId id="716" r:id="rId32"/>
    <p:sldId id="719" r:id="rId33"/>
    <p:sldId id="718" r:id="rId34"/>
    <p:sldId id="740" r:id="rId35"/>
    <p:sldId id="714" r:id="rId36"/>
    <p:sldId id="715" r:id="rId37"/>
    <p:sldId id="731" r:id="rId38"/>
    <p:sldId id="742" r:id="rId39"/>
  </p:sldIdLst>
  <p:sldSz cx="9144000" cy="6858000" type="screen4x3"/>
  <p:notesSz cx="6670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8A03"/>
    <a:srgbClr val="0B731F"/>
    <a:srgbClr val="FF9933"/>
    <a:srgbClr val="FFFF99"/>
    <a:srgbClr val="CCFFFF"/>
    <a:srgbClr val="990000"/>
    <a:srgbClr val="EA9B26"/>
    <a:srgbClr val="22106E"/>
    <a:srgbClr val="BE6D02"/>
    <a:srgbClr val="7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86" autoAdjust="0"/>
    <p:restoredTop sz="75176" autoAdjust="0"/>
  </p:normalViewPr>
  <p:slideViewPr>
    <p:cSldViewPr>
      <p:cViewPr varScale="1">
        <p:scale>
          <a:sx n="75" d="100"/>
          <a:sy n="75" d="100"/>
        </p:scale>
        <p:origin x="-6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581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3756" y="-120"/>
      </p:cViewPr>
      <p:guideLst>
        <p:guide orient="horz" pos="3128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STI\R2E-review-2011\SEU-FollowUp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STI\R2E-review-2011\SEU-FollowUp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STI\R2E-review-2011\SEU-FollowUp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STI\R2E-review-2011\SEU-FollowUp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STI\R2E-review-2011\SEU-FollowUp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STI\R2E-review-2011\SEU-FollowUp.xlsx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 dirty="0"/>
              <a:t>Shielded </a:t>
            </a:r>
            <a:r>
              <a:rPr lang="en-GB" dirty="0" smtClean="0"/>
              <a:t>Area 107</a:t>
            </a:r>
            <a:endParaRPr lang="en-GB" dirty="0"/>
          </a:p>
        </c:rich>
      </c:tx>
      <c:layout>
        <c:manualLayout>
          <c:xMode val="edge"/>
          <c:yMode val="edge"/>
          <c:x val="0.35193057578891868"/>
          <c:y val="0.90609265891014545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UJ16
33%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UJ14
16%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UJ56
13%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RR57
11%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RR17
8%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Sheet5!$A$3:$A$11</c:f>
              <c:strCache>
                <c:ptCount val="9"/>
                <c:pt idx="0">
                  <c:v>UJ16</c:v>
                </c:pt>
                <c:pt idx="1">
                  <c:v>UJ14</c:v>
                </c:pt>
                <c:pt idx="2">
                  <c:v>UJ56</c:v>
                </c:pt>
                <c:pt idx="3">
                  <c:v>RR57</c:v>
                </c:pt>
                <c:pt idx="4">
                  <c:v>RR17</c:v>
                </c:pt>
                <c:pt idx="5">
                  <c:v>US85</c:v>
                </c:pt>
                <c:pt idx="6">
                  <c:v>RR53</c:v>
                </c:pt>
                <c:pt idx="7">
                  <c:v>UJ76</c:v>
                </c:pt>
                <c:pt idx="8">
                  <c:v>RR77</c:v>
                </c:pt>
              </c:strCache>
            </c:strRef>
          </c:cat>
          <c:val>
            <c:numRef>
              <c:f>Sheet5!$G$3:$G$11</c:f>
              <c:numCache>
                <c:formatCode>General</c:formatCode>
                <c:ptCount val="9"/>
                <c:pt idx="0">
                  <c:v>29</c:v>
                </c:pt>
                <c:pt idx="1">
                  <c:v>14</c:v>
                </c:pt>
                <c:pt idx="2">
                  <c:v>12</c:v>
                </c:pt>
                <c:pt idx="3">
                  <c:v>10</c:v>
                </c:pt>
                <c:pt idx="4">
                  <c:v>7</c:v>
                </c:pt>
                <c:pt idx="5">
                  <c:v>7</c:v>
                </c:pt>
                <c:pt idx="6">
                  <c:v>4</c:v>
                </c:pt>
                <c:pt idx="7">
                  <c:v>3</c:v>
                </c:pt>
                <c:pt idx="8">
                  <c:v>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5618569930531248"/>
                  <c:y val="1.6792059437756454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DS
50%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UJ16
14%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Sheet5!$A$2:$A$12</c:f>
              <c:strCache>
                <c:ptCount val="11"/>
                <c:pt idx="0">
                  <c:v>DS</c:v>
                </c:pt>
                <c:pt idx="1">
                  <c:v>UJ16</c:v>
                </c:pt>
                <c:pt idx="2">
                  <c:v>UJ14</c:v>
                </c:pt>
                <c:pt idx="3">
                  <c:v>UJ56</c:v>
                </c:pt>
                <c:pt idx="4">
                  <c:v>RR57</c:v>
                </c:pt>
                <c:pt idx="5">
                  <c:v>RR17</c:v>
                </c:pt>
                <c:pt idx="6">
                  <c:v>US85</c:v>
                </c:pt>
                <c:pt idx="7">
                  <c:v>RR53</c:v>
                </c:pt>
                <c:pt idx="8">
                  <c:v>UJ76</c:v>
                </c:pt>
                <c:pt idx="9">
                  <c:v>RR77</c:v>
                </c:pt>
                <c:pt idx="10">
                  <c:v>Other&lt;3</c:v>
                </c:pt>
              </c:strCache>
            </c:strRef>
          </c:cat>
          <c:val>
            <c:numRef>
              <c:f>Sheet5!$G$2:$G$12</c:f>
              <c:numCache>
                <c:formatCode>General</c:formatCode>
                <c:ptCount val="11"/>
                <c:pt idx="0">
                  <c:v>105</c:v>
                </c:pt>
                <c:pt idx="1">
                  <c:v>29</c:v>
                </c:pt>
                <c:pt idx="2">
                  <c:v>14</c:v>
                </c:pt>
                <c:pt idx="3">
                  <c:v>12</c:v>
                </c:pt>
                <c:pt idx="4">
                  <c:v>10</c:v>
                </c:pt>
                <c:pt idx="5">
                  <c:v>7</c:v>
                </c:pt>
                <c:pt idx="6">
                  <c:v>7</c:v>
                </c:pt>
                <c:pt idx="7">
                  <c:v>4</c:v>
                </c:pt>
                <c:pt idx="8">
                  <c:v>3</c:v>
                </c:pt>
                <c:pt idx="9">
                  <c:v>3</c:v>
                </c:pt>
                <c:pt idx="10">
                  <c:v>18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 dirty="0">
                <a:solidFill>
                  <a:srgbClr val="FF0000"/>
                </a:solidFill>
              </a:rPr>
              <a:t>DUMP</a:t>
            </a:r>
            <a:r>
              <a:rPr lang="en-GB" baseline="0" dirty="0">
                <a:solidFill>
                  <a:srgbClr val="FF0000"/>
                </a:solidFill>
              </a:rPr>
              <a:t> EVENT</a:t>
            </a:r>
            <a:endParaRPr lang="en-GB" dirty="0">
              <a:solidFill>
                <a:srgbClr val="FF0000"/>
              </a:solidFill>
            </a:endParaRPr>
          </a:p>
        </c:rich>
      </c:tx>
      <c:layout>
        <c:manualLayout>
          <c:xMode val="edge"/>
          <c:yMode val="edge"/>
          <c:x val="1.322769692256427E-3"/>
          <c:y val="0.82050062070397978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400" smtClean="0"/>
                      <a:t>Coll</a:t>
                    </a:r>
                    <a:r>
                      <a:rPr lang="en-US" sz="1400" dirty="0"/>
                      <a:t>
8%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Sheet4!$B$2:$B$8</c:f>
              <c:strCache>
                <c:ptCount val="7"/>
                <c:pt idx="0">
                  <c:v>Access</c:v>
                </c:pt>
                <c:pt idx="1">
                  <c:v>B/P/WIC</c:v>
                </c:pt>
                <c:pt idx="2">
                  <c:v>QPS</c:v>
                </c:pt>
                <c:pt idx="3">
                  <c:v>Collimation</c:v>
                </c:pt>
                <c:pt idx="4">
                  <c:v>EN/EL</c:v>
                </c:pt>
                <c:pt idx="5">
                  <c:v>CRYO</c:v>
                </c:pt>
                <c:pt idx="6">
                  <c:v>EPC</c:v>
                </c:pt>
              </c:strCache>
            </c:strRef>
          </c:cat>
          <c:val>
            <c:numRef>
              <c:f>Sheet4!$I$2:$I$8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22</c:v>
                </c:pt>
                <c:pt idx="3">
                  <c:v>6</c:v>
                </c:pt>
                <c:pt idx="4">
                  <c:v>2</c:v>
                </c:pt>
                <c:pt idx="5">
                  <c:v>32</c:v>
                </c:pt>
                <c:pt idx="6">
                  <c:v>13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 dirty="0">
                <a:solidFill>
                  <a:srgbClr val="FF0000"/>
                </a:solidFill>
              </a:rPr>
              <a:t>No Dump Event</a:t>
            </a:r>
          </a:p>
        </c:rich>
      </c:tx>
      <c:layout>
        <c:manualLayout>
          <c:xMode val="edge"/>
          <c:yMode val="edge"/>
          <c:x val="0.5221634900435187"/>
          <c:y val="0.88918884743800419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400" smtClean="0"/>
                      <a:t>Coll1</a:t>
                    </a:r>
                    <a:r>
                      <a:rPr lang="en-US" sz="1400" dirty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Sheet4!$B$2:$B$8</c:f>
              <c:strCache>
                <c:ptCount val="7"/>
                <c:pt idx="0">
                  <c:v>Access</c:v>
                </c:pt>
                <c:pt idx="1">
                  <c:v>B/P/WIC</c:v>
                </c:pt>
                <c:pt idx="2">
                  <c:v>QPS</c:v>
                </c:pt>
                <c:pt idx="3">
                  <c:v>Collimation</c:v>
                </c:pt>
                <c:pt idx="4">
                  <c:v>EN/EL</c:v>
                </c:pt>
                <c:pt idx="5">
                  <c:v>CRYO</c:v>
                </c:pt>
                <c:pt idx="6">
                  <c:v>EPC</c:v>
                </c:pt>
              </c:strCache>
            </c:strRef>
          </c:cat>
          <c:val>
            <c:numRef>
              <c:f>Sheet4!$J$2:$J$8</c:f>
              <c:numCache>
                <c:formatCode>General</c:formatCode>
                <c:ptCount val="7"/>
                <c:pt idx="0">
                  <c:v>8</c:v>
                </c:pt>
                <c:pt idx="1">
                  <c:v>0</c:v>
                </c:pt>
                <c:pt idx="2">
                  <c:v>121</c:v>
                </c:pt>
                <c:pt idx="3">
                  <c:v>2</c:v>
                </c:pt>
                <c:pt idx="4">
                  <c:v>1</c:v>
                </c:pt>
                <c:pt idx="5">
                  <c:v>18</c:v>
                </c:pt>
                <c:pt idx="6">
                  <c:v>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GB" sz="1200" dirty="0" err="1" smtClean="0"/>
              <a:t>Cryo</a:t>
            </a:r>
            <a:r>
              <a:rPr lang="en-GB" sz="1200" baseline="0" dirty="0" smtClean="0"/>
              <a:t> </a:t>
            </a:r>
            <a:r>
              <a:rPr lang="en-GB" sz="1200" baseline="0" dirty="0"/>
              <a:t>Details</a:t>
            </a:r>
            <a:endParaRPr lang="en-GB" sz="1200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050"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Sheet4!$A$9:$A$11</c:f>
              <c:strCache>
                <c:ptCount val="3"/>
                <c:pt idx="0">
                  <c:v>Cryo TE/CRG</c:v>
                </c:pt>
                <c:pt idx="1">
                  <c:v>Cryo EN/ICE</c:v>
                </c:pt>
                <c:pt idx="2">
                  <c:v>Cryo TE/CRG FIP bus</c:v>
                </c:pt>
              </c:strCache>
            </c:strRef>
          </c:cat>
          <c:val>
            <c:numRef>
              <c:f>Sheet4!$I$9:$I$11</c:f>
              <c:numCache>
                <c:formatCode>General</c:formatCode>
                <c:ptCount val="3"/>
                <c:pt idx="0">
                  <c:v>14</c:v>
                </c:pt>
                <c:pt idx="1">
                  <c:v>10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GB" sz="1200" dirty="0" err="1" smtClean="0"/>
              <a:t>Cryo</a:t>
            </a:r>
            <a:r>
              <a:rPr lang="en-GB" sz="1200" dirty="0" smtClean="0"/>
              <a:t> </a:t>
            </a:r>
            <a:r>
              <a:rPr lang="en-GB" sz="1200" dirty="0"/>
              <a:t>details</a:t>
            </a:r>
          </a:p>
        </c:rich>
      </c:tx>
      <c:layout>
        <c:manualLayout>
          <c:xMode val="edge"/>
          <c:yMode val="edge"/>
          <c:x val="0.21174386576538223"/>
          <c:y val="8.7993126836077032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900"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Sheet4!$A$9:$A$11</c:f>
              <c:strCache>
                <c:ptCount val="3"/>
                <c:pt idx="0">
                  <c:v>Cryo TE/CRG</c:v>
                </c:pt>
                <c:pt idx="1">
                  <c:v>Cryo EN/ICE</c:v>
                </c:pt>
                <c:pt idx="2">
                  <c:v>Cryo TE/CRG FIP bus</c:v>
                </c:pt>
              </c:strCache>
            </c:strRef>
          </c:cat>
          <c:val>
            <c:numRef>
              <c:f>Sheet4!$J$9:$J$11</c:f>
              <c:numCache>
                <c:formatCode>General</c:formatCode>
                <c:ptCount val="3"/>
                <c:pt idx="0">
                  <c:v>4</c:v>
                </c:pt>
                <c:pt idx="1">
                  <c:v>1</c:v>
                </c:pt>
                <c:pt idx="2">
                  <c:v>12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102" cy="495849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9001" y="1"/>
            <a:ext cx="2890102" cy="495849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r">
              <a:defRPr sz="1300"/>
            </a:lvl1pPr>
          </a:lstStyle>
          <a:p>
            <a:fld id="{EFEBE181-06E3-44EF-BF4C-7572A058A86B}" type="datetimeFigureOut">
              <a:rPr lang="en-US" smtClean="0"/>
              <a:pPr/>
              <a:t>2/7/2012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366"/>
            <a:ext cx="2890102" cy="495849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9001" y="9432366"/>
            <a:ext cx="2890102" cy="495849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r">
              <a:defRPr sz="1300"/>
            </a:lvl1pPr>
          </a:lstStyle>
          <a:p>
            <a:fld id="{B132D64A-779A-484E-9B55-0A97E36F40F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7375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890626" cy="496491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508" y="2"/>
            <a:ext cx="2890626" cy="496491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r">
              <a:defRPr sz="1300"/>
            </a:lvl1pPr>
          </a:lstStyle>
          <a:p>
            <a:fld id="{437D5B42-180E-4D0C-B213-405216124378}" type="datetimeFigureOut">
              <a:rPr lang="en-US" smtClean="0"/>
              <a:pPr/>
              <a:t>2/7/2012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5" tIns="47777" rIns="95555" bIns="477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068" y="4716663"/>
            <a:ext cx="5336540" cy="4468416"/>
          </a:xfrm>
          <a:prstGeom prst="rect">
            <a:avLst/>
          </a:prstGeom>
        </p:spPr>
        <p:txBody>
          <a:bodyPr vert="horz" lIns="95555" tIns="47777" rIns="95555" bIns="4777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1600"/>
            <a:ext cx="2890626" cy="496491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508" y="9431600"/>
            <a:ext cx="2890626" cy="496491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r">
              <a:defRPr sz="1300"/>
            </a:lvl1pPr>
          </a:lstStyle>
          <a:p>
            <a:fld id="{897EC2BE-4B36-4124-93F5-0D2A80DC9D9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690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1" descr="0508014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906000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7"/>
          <p:cNvSpPr>
            <a:spLocks noChangeArrowheads="1"/>
          </p:cNvSpPr>
          <p:nvPr/>
        </p:nvSpPr>
        <p:spPr bwMode="auto">
          <a:xfrm>
            <a:off x="0" y="2057400"/>
            <a:ext cx="9144000" cy="2438400"/>
          </a:xfrm>
          <a:prstGeom prst="rect">
            <a:avLst/>
          </a:prstGeom>
          <a:gradFill rotWithShape="1">
            <a:gsLst>
              <a:gs pos="0">
                <a:srgbClr val="003368">
                  <a:alpha val="70000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29" descr="Logo CERN width=144,      height=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438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0" y="417184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R2E</a:t>
            </a:r>
            <a:r>
              <a:rPr lang="en-US" baseline="0" dirty="0" smtClean="0">
                <a:solidFill>
                  <a:srgbClr val="FFFF00"/>
                </a:solidFill>
                <a:latin typeface="Calibri" pitchFamily="34" charset="0"/>
              </a:rPr>
              <a:t> Project:  www.cern.ch/r2e 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                      </a:t>
            </a:r>
            <a:r>
              <a:rPr lang="en-US" baseline="0" dirty="0" smtClean="0">
                <a:solidFill>
                  <a:srgbClr val="FFFF00"/>
                </a:solidFill>
                <a:latin typeface="Calibri" pitchFamily="34" charset="0"/>
              </a:rPr>
              <a:t>                                     LHC Chamonix Workshop 2012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R2E Failure Rates Expectations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0" name="Rectangle 34"/>
          <p:cNvSpPr>
            <a:spLocks noChangeArrowheads="1"/>
          </p:cNvSpPr>
          <p:nvPr userDrawn="1"/>
        </p:nvSpPr>
        <p:spPr bwMode="auto">
          <a:xfrm>
            <a:off x="4714877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February</a:t>
            </a:r>
            <a:r>
              <a:rPr lang="en-GB" sz="1200" b="1" baseline="0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7</a:t>
            </a:r>
            <a:r>
              <a:rPr lang="en-GB" sz="1200" b="1" baseline="30000" dirty="0" smtClean="0">
                <a:solidFill>
                  <a:srgbClr val="FFFF00"/>
                </a:solidFill>
                <a:latin typeface="Calibri" pitchFamily="34" charset="0"/>
              </a:rPr>
              <a:t>th</a:t>
            </a:r>
            <a:r>
              <a:rPr lang="en-GB" sz="1200" b="1" baseline="0" dirty="0" smtClean="0">
                <a:solidFill>
                  <a:srgbClr val="FFFF00"/>
                </a:solidFill>
                <a:latin typeface="Calibri" pitchFamily="34" charset="0"/>
              </a:rPr>
              <a:t> 2012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620000" cy="762000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334000"/>
          </a:xfr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 marL="1201738" indent="-287338">
              <a:defRPr sz="2000"/>
            </a:lvl3pPr>
            <a:lvl4pPr marL="1651000" indent="-279400">
              <a:defRPr sz="2000"/>
            </a:lvl4pPr>
            <a:lvl5pPr marL="2116138" indent="-287338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bg1"/>
            </a:gs>
            <a:gs pos="80000">
              <a:schemeClr val="bg1">
                <a:tint val="45000"/>
                <a:shade val="99000"/>
                <a:satMod val="350000"/>
                <a:alpha val="70000"/>
              </a:schemeClr>
            </a:gs>
            <a:gs pos="100000">
              <a:srgbClr val="000036">
                <a:alpha val="49804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2" name="Rectangle 34"/>
          <p:cNvSpPr>
            <a:spLocks noChangeArrowheads="1"/>
          </p:cNvSpPr>
          <p:nvPr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R2E Failure Rates Expectations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4714877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February</a:t>
            </a:r>
            <a:r>
              <a:rPr lang="en-GB" sz="1200" b="1" baseline="0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7</a:t>
            </a:r>
            <a:r>
              <a:rPr lang="en-GB" sz="1200" b="1" baseline="30000" dirty="0" smtClean="0">
                <a:solidFill>
                  <a:srgbClr val="FFFF00"/>
                </a:solidFill>
                <a:latin typeface="Calibri" pitchFamily="34" charset="0"/>
              </a:rPr>
              <a:t>th</a:t>
            </a:r>
            <a:r>
              <a:rPr lang="en-GB" sz="1200" b="1" baseline="0" dirty="0" smtClean="0">
                <a:solidFill>
                  <a:srgbClr val="FFFF00"/>
                </a:solidFill>
                <a:latin typeface="Calibri" pitchFamily="34" charset="0"/>
              </a:rPr>
              <a:t> 2012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2" name="Picture 2" descr="D:\Markus\Working Stuff\EET_IR7\Electronics\R2E\R2E Project\Logo\R2E_Logo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56209" y="1"/>
            <a:ext cx="787791" cy="134508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7" r:id="rId3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itchFamily="34" charset="0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q"/>
        <a:defRPr sz="2000">
          <a:solidFill>
            <a:srgbClr val="000099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5" Type="http://schemas.openxmlformats.org/officeDocument/2006/relationships/image" Target="../media/image8.wmf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wmf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wmf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wmf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wmf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wmf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wmf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wmf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1835696" y="2492896"/>
            <a:ext cx="7077472" cy="582594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R2E – Experience and Outlook for 2012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2396" y="4736625"/>
            <a:ext cx="51027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bg1"/>
                </a:solidFill>
              </a:rPr>
              <a:t/>
            </a:r>
            <a:br>
              <a:rPr lang="en-GB" sz="2400" b="1" dirty="0" smtClean="0">
                <a:solidFill>
                  <a:schemeClr val="bg1"/>
                </a:solidFill>
              </a:rPr>
            </a:br>
            <a:r>
              <a:rPr lang="en-GB" sz="800" b="1" dirty="0" smtClean="0">
                <a:solidFill>
                  <a:schemeClr val="bg1"/>
                </a:solidFill>
              </a:rPr>
              <a:t> </a:t>
            </a:r>
            <a:r>
              <a:rPr lang="en-GB" b="1" dirty="0" smtClean="0">
                <a:solidFill>
                  <a:schemeClr val="bg1"/>
                </a:solidFill>
              </a:rPr>
              <a:t/>
            </a:r>
            <a:br>
              <a:rPr lang="en-GB" b="1" dirty="0" smtClean="0">
                <a:solidFill>
                  <a:schemeClr val="bg1"/>
                </a:solidFill>
              </a:rPr>
            </a:br>
            <a:r>
              <a:rPr lang="en-GB" sz="2800" dirty="0" smtClean="0">
                <a:solidFill>
                  <a:schemeClr val="bg1"/>
                </a:solidFill>
              </a:rPr>
              <a:t>M. Brugger for the </a:t>
            </a:r>
            <a:r>
              <a:rPr lang="en-GB" sz="2800" b="1" dirty="0" smtClean="0">
                <a:solidFill>
                  <a:schemeClr val="bg1"/>
                </a:solidFill>
              </a:rPr>
              <a:t>R2E Project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094" y="5919663"/>
            <a:ext cx="7454285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!!! Many Thanks To Everybody !!!</a:t>
            </a:r>
            <a:br>
              <a:rPr lang="en-GB" sz="2400" b="1" dirty="0" smtClean="0">
                <a:solidFill>
                  <a:srgbClr val="FF0000"/>
                </a:solidFill>
              </a:rPr>
            </a:br>
            <a:r>
              <a:rPr lang="en-GB" sz="2400" b="1" dirty="0" smtClean="0">
                <a:solidFill>
                  <a:schemeClr val="bg2"/>
                </a:solidFill>
              </a:rPr>
              <a:t>Specials: M. Calviani (MCWG) &amp; G. Spezia (</a:t>
            </a:r>
            <a:r>
              <a:rPr lang="en-GB" sz="2400" b="1" dirty="0" err="1" smtClean="0">
                <a:solidFill>
                  <a:schemeClr val="bg2"/>
                </a:solidFill>
              </a:rPr>
              <a:t>RadWG</a:t>
            </a:r>
            <a:r>
              <a:rPr lang="en-GB" sz="2400" b="1" dirty="0" smtClean="0">
                <a:solidFill>
                  <a:schemeClr val="bg2"/>
                </a:solidFill>
              </a:rPr>
              <a:t>)</a:t>
            </a:r>
            <a:endParaRPr lang="en-GB" sz="2400" b="1" dirty="0">
              <a:solidFill>
                <a:schemeClr val="bg2"/>
              </a:solidFill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9067388" y="6489340"/>
            <a:ext cx="113124" cy="108012"/>
          </a:xfrm>
          <a:prstGeom prst="ellipse">
            <a:avLst/>
          </a:prstGeom>
          <a:solidFill>
            <a:srgbClr val="00B050"/>
          </a:solidFill>
          <a:ln w="444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88840"/>
            <a:ext cx="3732293" cy="34563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18" name="Group 17"/>
          <p:cNvGrpSpPr/>
          <p:nvPr/>
        </p:nvGrpSpPr>
        <p:grpSpPr>
          <a:xfrm>
            <a:off x="4067944" y="2466230"/>
            <a:ext cx="4814159" cy="2897010"/>
            <a:chOff x="4355976" y="1890166"/>
            <a:chExt cx="4814159" cy="2897010"/>
          </a:xfrm>
        </p:grpSpPr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55976" y="2250381"/>
              <a:ext cx="4814159" cy="1034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55976" y="3212976"/>
              <a:ext cx="4788024" cy="157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5652120" y="1890166"/>
              <a:ext cx="2592288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bg2"/>
                  </a:solidFill>
                </a:rPr>
                <a:t>Post Mortem Database</a:t>
              </a:r>
              <a:endParaRPr lang="en-GB" b="1" dirty="0">
                <a:solidFill>
                  <a:schemeClr val="bg2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-171400"/>
            <a:ext cx="8034096" cy="1143000"/>
          </a:xfrm>
        </p:spPr>
        <p:txBody>
          <a:bodyPr>
            <a:noAutofit/>
          </a:bodyPr>
          <a:lstStyle/>
          <a:p>
            <a:r>
              <a:rPr lang="en-GB" sz="4400" dirty="0" smtClean="0"/>
              <a:t>Analysis of SEE induced Failures</a:t>
            </a:r>
            <a:endParaRPr lang="en-GB" sz="4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343400" y="6404570"/>
            <a:ext cx="457200" cy="476250"/>
          </a:xfrm>
          <a:prstGeom prst="rect">
            <a:avLst/>
          </a:prstGeom>
        </p:spPr>
        <p:txBody>
          <a:bodyPr/>
          <a:lstStyle/>
          <a:p>
            <a:fld id="{EB5A8E4F-0222-4B0E-87CB-FAB2C4009B37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3296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839176"/>
            <a:ext cx="9252520" cy="27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Straight Arrow Connector 30"/>
          <p:cNvCxnSpPr/>
          <p:nvPr/>
        </p:nvCxnSpPr>
        <p:spPr bwMode="auto">
          <a:xfrm flipH="1">
            <a:off x="3923928" y="5363240"/>
            <a:ext cx="648072" cy="94608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1475656" y="5229200"/>
            <a:ext cx="2592288" cy="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83568" y="1556792"/>
            <a:ext cx="266429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chemeClr val="bg2"/>
                </a:solidFill>
              </a:rPr>
              <a:t>Rad</a:t>
            </a:r>
            <a:r>
              <a:rPr lang="en-GB" b="1" dirty="0" smtClean="0">
                <a:solidFill>
                  <a:schemeClr val="bg2"/>
                </a:solidFill>
              </a:rPr>
              <a:t> WG web site-Detail</a:t>
            </a:r>
            <a:endParaRPr lang="en-GB" b="1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72265" y="5435932"/>
            <a:ext cx="285206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/>
                </a:solidFill>
              </a:rPr>
              <a:t>Details on radiation failure</a:t>
            </a:r>
            <a:endParaRPr lang="en-GB" b="1" dirty="0">
              <a:solidFill>
                <a:schemeClr val="bg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47664" y="4787860"/>
            <a:ext cx="259558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/>
                </a:solidFill>
              </a:rPr>
              <a:t>Link with the fill number</a:t>
            </a:r>
            <a:endParaRPr lang="en-GB" b="1" dirty="0">
              <a:solidFill>
                <a:schemeClr val="bg2"/>
              </a:solidFill>
            </a:endParaRPr>
          </a:p>
        </p:txBody>
      </p:sp>
      <p:grpSp>
        <p:nvGrpSpPr>
          <p:cNvPr id="19" name="Group 9"/>
          <p:cNvGrpSpPr/>
          <p:nvPr/>
        </p:nvGrpSpPr>
        <p:grpSpPr>
          <a:xfrm>
            <a:off x="39264" y="832532"/>
            <a:ext cx="2232248" cy="539300"/>
            <a:chOff x="214282" y="5715016"/>
            <a:chExt cx="1422132" cy="755324"/>
          </a:xfrm>
        </p:grpSpPr>
        <p:sp>
          <p:nvSpPr>
            <p:cNvPr id="20" name="Rounded Rectangle 19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0B731F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Weekly R2E Shift</a:t>
              </a:r>
              <a:endParaRPr lang="en-GB" sz="2000" b="1" kern="1200" dirty="0"/>
            </a:p>
          </p:txBody>
        </p:sp>
      </p:grpSp>
      <p:grpSp>
        <p:nvGrpSpPr>
          <p:cNvPr id="22" name="Group 9"/>
          <p:cNvGrpSpPr/>
          <p:nvPr/>
        </p:nvGrpSpPr>
        <p:grpSpPr>
          <a:xfrm>
            <a:off x="2483768" y="836712"/>
            <a:ext cx="2520280" cy="539300"/>
            <a:chOff x="214282" y="5715016"/>
            <a:chExt cx="1422132" cy="755324"/>
          </a:xfrm>
        </p:grpSpPr>
        <p:sp>
          <p:nvSpPr>
            <p:cNvPr id="23" name="Rounded Rectangle 22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C0000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dirty="0" err="1" smtClean="0"/>
                <a:t>eLogBook</a:t>
              </a:r>
              <a:r>
                <a:rPr lang="en-US" sz="2000" b="1" dirty="0" smtClean="0"/>
                <a:t> + 8:30h</a:t>
              </a:r>
              <a:endParaRPr lang="en-GB" sz="2000" b="1" kern="1200" dirty="0"/>
            </a:p>
          </p:txBody>
        </p:sp>
      </p:grpSp>
      <p:grpSp>
        <p:nvGrpSpPr>
          <p:cNvPr id="25" name="Group 9"/>
          <p:cNvGrpSpPr/>
          <p:nvPr/>
        </p:nvGrpSpPr>
        <p:grpSpPr>
          <a:xfrm>
            <a:off x="5218944" y="836712"/>
            <a:ext cx="2521408" cy="539300"/>
            <a:chOff x="214282" y="5715016"/>
            <a:chExt cx="1422132" cy="755324"/>
          </a:xfrm>
        </p:grpSpPr>
        <p:sp>
          <p:nvSpPr>
            <p:cNvPr id="30" name="Rounded Rectangle 29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EF8A03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Equipment Groups</a:t>
              </a:r>
              <a:endParaRPr lang="en-GB" sz="2000" b="1" kern="1200" dirty="0"/>
            </a:p>
          </p:txBody>
        </p:sp>
      </p:grpSp>
      <p:grpSp>
        <p:nvGrpSpPr>
          <p:cNvPr id="35" name="Group 9"/>
          <p:cNvGrpSpPr/>
          <p:nvPr/>
        </p:nvGrpSpPr>
        <p:grpSpPr>
          <a:xfrm>
            <a:off x="7956376" y="836712"/>
            <a:ext cx="1152128" cy="539300"/>
            <a:chOff x="214282" y="5715016"/>
            <a:chExt cx="1422132" cy="755324"/>
          </a:xfrm>
        </p:grpSpPr>
        <p:sp>
          <p:nvSpPr>
            <p:cNvPr id="36" name="Rounded Rectangle 35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22106E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DBs</a:t>
              </a:r>
              <a:endParaRPr lang="en-GB" sz="20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8301662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Failures during 2011 operation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323528" y="4653136"/>
            <a:ext cx="8856984" cy="2304256"/>
          </a:xfrm>
        </p:spPr>
        <p:txBody>
          <a:bodyPr>
            <a:noAutofit/>
          </a:bodyPr>
          <a:lstStyle/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200" b="1" dirty="0">
                <a:solidFill>
                  <a:schemeClr val="bg2"/>
                </a:solidFill>
              </a:rPr>
              <a:t>Events to be confirmed </a:t>
            </a:r>
            <a:r>
              <a:rPr lang="en-GB" sz="3200" b="1" dirty="0" smtClean="0">
                <a:solidFill>
                  <a:schemeClr val="bg2"/>
                </a:solidFill>
              </a:rPr>
              <a:t>represent a relatively small </a:t>
            </a:r>
            <a:r>
              <a:rPr lang="en-GB" sz="3200" b="1" dirty="0">
                <a:solidFill>
                  <a:schemeClr val="bg2"/>
                </a:solidFill>
              </a:rPr>
              <a:t>fraction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chemeClr val="bg2"/>
                </a:solidFill>
              </a:rPr>
              <a:t>Increase </a:t>
            </a:r>
            <a:r>
              <a:rPr lang="en-GB" sz="3200" b="1" dirty="0">
                <a:solidFill>
                  <a:schemeClr val="bg2"/>
                </a:solidFill>
              </a:rPr>
              <a:t>of the </a:t>
            </a:r>
            <a:r>
              <a:rPr lang="en-GB" sz="3200" b="1" dirty="0" smtClean="0">
                <a:solidFill>
                  <a:schemeClr val="bg2"/>
                </a:solidFill>
              </a:rPr>
              <a:t>“no </a:t>
            </a:r>
            <a:r>
              <a:rPr lang="en-GB" sz="3200" b="1" dirty="0">
                <a:solidFill>
                  <a:schemeClr val="bg2"/>
                </a:solidFill>
              </a:rPr>
              <a:t>dump </a:t>
            </a:r>
            <a:r>
              <a:rPr lang="en-GB" sz="3200" b="1" dirty="0" smtClean="0">
                <a:solidFill>
                  <a:schemeClr val="bg2"/>
                </a:solidFill>
              </a:rPr>
              <a:t>events”</a:t>
            </a:r>
            <a:endParaRPr lang="en-GB" sz="3200" b="1" dirty="0">
              <a:solidFill>
                <a:schemeClr val="bg2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bg2"/>
                </a:solidFill>
              </a:rPr>
              <a:t>consequence of </a:t>
            </a:r>
            <a:r>
              <a:rPr lang="en-GB" sz="2800" b="1" dirty="0">
                <a:solidFill>
                  <a:schemeClr val="bg2"/>
                </a:solidFill>
              </a:rPr>
              <a:t>patch </a:t>
            </a:r>
            <a:r>
              <a:rPr lang="en-GB" sz="2800" b="1" dirty="0" smtClean="0">
                <a:solidFill>
                  <a:schemeClr val="bg2"/>
                </a:solidFill>
              </a:rPr>
              <a:t>solutions (QPS + </a:t>
            </a:r>
            <a:r>
              <a:rPr lang="en-GB" sz="2800" b="1" dirty="0" err="1" smtClean="0">
                <a:solidFill>
                  <a:schemeClr val="bg2"/>
                </a:solidFill>
              </a:rPr>
              <a:t>Cryo</a:t>
            </a:r>
            <a:r>
              <a:rPr lang="en-GB" sz="2800" b="1" dirty="0" smtClean="0">
                <a:solidFill>
                  <a:schemeClr val="bg2"/>
                </a:solidFill>
              </a:rPr>
              <a:t>)</a:t>
            </a:r>
            <a:endParaRPr lang="en-GB" sz="2800" b="1" dirty="0">
              <a:solidFill>
                <a:schemeClr val="bg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764704"/>
            <a:ext cx="490004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64705"/>
            <a:ext cx="5200636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477588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/>
              <a:t>Failures during 2011 operation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07504" y="4653136"/>
            <a:ext cx="8856984" cy="1872208"/>
          </a:xfrm>
        </p:spPr>
        <p:txBody>
          <a:bodyPr>
            <a:noAutofit/>
          </a:bodyPr>
          <a:lstStyle/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200" b="1" dirty="0">
                <a:solidFill>
                  <a:schemeClr val="bg2"/>
                </a:solidFill>
              </a:rPr>
              <a:t>DS Events dominated by </a:t>
            </a:r>
            <a:r>
              <a:rPr lang="en-GB" sz="3200" b="1" dirty="0" smtClean="0">
                <a:solidFill>
                  <a:schemeClr val="bg2"/>
                </a:solidFill>
              </a:rPr>
              <a:t>QPS</a:t>
            </a:r>
            <a:endParaRPr lang="en-GB" sz="3200" b="1" dirty="0">
              <a:solidFill>
                <a:schemeClr val="bg2"/>
              </a:solidFill>
            </a:endParaRP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200" b="1" dirty="0">
                <a:solidFill>
                  <a:schemeClr val="bg2"/>
                </a:solidFill>
              </a:rPr>
              <a:t>Shielded area: UJ14/16 most critical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bg2"/>
                </a:solidFill>
              </a:rPr>
              <a:t>~50 events in </a:t>
            </a:r>
            <a:r>
              <a:rPr lang="en-GB" sz="2800" b="1" dirty="0" smtClean="0">
                <a:solidFill>
                  <a:schemeClr val="bg2"/>
                </a:solidFill>
              </a:rPr>
              <a:t>total [in UJ14/16!]</a:t>
            </a:r>
            <a:endParaRPr lang="en-GB" sz="2800" b="1" dirty="0">
              <a:solidFill>
                <a:schemeClr val="bg2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bg2"/>
                </a:solidFill>
              </a:rPr>
              <a:t>~25 Beam Dump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1253748"/>
              </p:ext>
            </p:extLst>
          </p:nvPr>
        </p:nvGraphicFramePr>
        <p:xfrm>
          <a:off x="-828600" y="644982"/>
          <a:ext cx="6317108" cy="3989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91380" y="683404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only areas with more than 3 events </a:t>
            </a:r>
            <a:endParaRPr kumimoji="0" lang="en-GB" sz="1800" b="0" i="1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9762095"/>
              </p:ext>
            </p:extLst>
          </p:nvPr>
        </p:nvGraphicFramePr>
        <p:xfrm>
          <a:off x="4860032" y="960972"/>
          <a:ext cx="5676941" cy="3537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Rectangle 1"/>
          <p:cNvSpPr/>
          <p:nvPr/>
        </p:nvSpPr>
        <p:spPr bwMode="auto">
          <a:xfrm>
            <a:off x="4977922" y="1019594"/>
            <a:ext cx="2736304" cy="3240360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 flipH="1">
            <a:off x="2155371" y="1019594"/>
            <a:ext cx="2822551" cy="378132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2483768" y="4259954"/>
            <a:ext cx="2494154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5111939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Graphic spid="7" grpId="0">
        <p:bldAsOne/>
      </p:bldGraphic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A Closer Look</a:t>
            </a:r>
            <a:endParaRPr lang="en-GB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836712"/>
            <a:ext cx="8856984" cy="5544616"/>
          </a:xfrm>
        </p:spPr>
        <p:txBody>
          <a:bodyPr>
            <a:noAutofit/>
          </a:bodyPr>
          <a:lstStyle/>
          <a:p>
            <a:pPr marL="0" indent="0" algn="ctr">
              <a:lnSpc>
                <a:spcPts val="3400"/>
              </a:lnSpc>
              <a:spcBef>
                <a:spcPts val="0"/>
              </a:spcBef>
              <a:buNone/>
            </a:pPr>
            <a:r>
              <a:rPr lang="en-GB" sz="3200" b="1" dirty="0" smtClean="0">
                <a:solidFill>
                  <a:schemeClr val="tx1"/>
                </a:solidFill>
              </a:rPr>
              <a:t>In the following slides we’ve a more detailed look on the systems most affected during 2011</a:t>
            </a:r>
            <a:br>
              <a:rPr lang="en-GB" sz="3200" b="1" dirty="0" smtClean="0">
                <a:solidFill>
                  <a:schemeClr val="tx1"/>
                </a:solidFill>
              </a:rPr>
            </a:br>
            <a:endParaRPr lang="en-GB" sz="2000" b="1" dirty="0">
              <a:solidFill>
                <a:schemeClr val="tx1"/>
              </a:solidFill>
            </a:endParaRPr>
          </a:p>
          <a:p>
            <a:pPr marL="432000" indent="-432000">
              <a:spcBef>
                <a:spcPts val="0"/>
              </a:spcBef>
              <a:buBlip>
                <a:blip r:embed="rId2"/>
              </a:buBlip>
            </a:pPr>
            <a:r>
              <a:rPr lang="en-GB" sz="3600" b="1" dirty="0" smtClean="0">
                <a:solidFill>
                  <a:schemeClr val="bg2"/>
                </a:solidFill>
              </a:rPr>
              <a:t>QPS</a:t>
            </a:r>
          </a:p>
          <a:p>
            <a:pPr marL="432000" indent="-432000">
              <a:spcBef>
                <a:spcPts val="0"/>
              </a:spcBef>
              <a:buBlip>
                <a:blip r:embed="rId2"/>
              </a:buBlip>
            </a:pPr>
            <a:r>
              <a:rPr lang="en-US" sz="3600" b="1" dirty="0" smtClean="0">
                <a:solidFill>
                  <a:schemeClr val="bg2"/>
                </a:solidFill>
              </a:rPr>
              <a:t>Cryogenics</a:t>
            </a:r>
          </a:p>
          <a:p>
            <a:pPr marL="432000" indent="-432000">
              <a:spcBef>
                <a:spcPts val="0"/>
              </a:spcBef>
              <a:buBlip>
                <a:blip r:embed="rId2"/>
              </a:buBlip>
            </a:pPr>
            <a:r>
              <a:rPr lang="en-US" sz="3600" b="1" dirty="0" smtClean="0">
                <a:solidFill>
                  <a:schemeClr val="bg2"/>
                </a:solidFill>
              </a:rPr>
              <a:t>Power-Converters</a:t>
            </a:r>
          </a:p>
          <a:p>
            <a:pPr marL="432000" indent="-432000">
              <a:spcBef>
                <a:spcPts val="0"/>
              </a:spcBef>
              <a:buBlip>
                <a:blip r:embed="rId2"/>
              </a:buBlip>
            </a:pPr>
            <a:r>
              <a:rPr lang="en-US" sz="3600" b="1" dirty="0" smtClean="0">
                <a:solidFill>
                  <a:schemeClr val="bg2"/>
                </a:solidFill>
              </a:rPr>
              <a:t>Collimation Control</a:t>
            </a:r>
          </a:p>
          <a:p>
            <a:pPr marL="432000" indent="-432000">
              <a:spcBef>
                <a:spcPts val="0"/>
              </a:spcBef>
              <a:buBlip>
                <a:blip r:embed="rId2"/>
              </a:buBlip>
            </a:pPr>
            <a:r>
              <a:rPr lang="en-US" sz="3600" b="1" dirty="0" smtClean="0">
                <a:solidFill>
                  <a:schemeClr val="bg2"/>
                </a:solidFill>
              </a:rPr>
              <a:t>B/P/WIC Machine Interlock Systems</a:t>
            </a:r>
          </a:p>
          <a:p>
            <a:pPr marL="432000" indent="-432000">
              <a:spcBef>
                <a:spcPts val="0"/>
              </a:spcBef>
              <a:buBlip>
                <a:blip r:embed="rId2"/>
              </a:buBlip>
            </a:pPr>
            <a:r>
              <a:rPr lang="en-US" sz="3600" b="1" dirty="0" smtClean="0">
                <a:solidFill>
                  <a:schemeClr val="bg2"/>
                </a:solidFill>
              </a:rPr>
              <a:t>EN/EL (UPS)</a:t>
            </a:r>
          </a:p>
          <a:p>
            <a:pPr marL="432000" indent="-432000">
              <a:spcBef>
                <a:spcPts val="0"/>
              </a:spcBef>
              <a:buBlip>
                <a:blip r:embed="rId2"/>
              </a:buBlip>
            </a:pPr>
            <a:r>
              <a:rPr lang="en-US" sz="3600" b="1" dirty="0" smtClean="0">
                <a:solidFill>
                  <a:schemeClr val="bg2"/>
                </a:solidFill>
              </a:rPr>
              <a:t>Access Control (PAD/MAD)</a:t>
            </a:r>
          </a:p>
          <a:p>
            <a:pPr marL="432000" indent="-432000">
              <a:spcBef>
                <a:spcPts val="0"/>
              </a:spcBef>
              <a:buBlip>
                <a:blip r:embed="rId2"/>
              </a:buBlip>
            </a:pPr>
            <a:endParaRPr lang="en-US" sz="3600" b="1" dirty="0" smtClean="0">
              <a:solidFill>
                <a:schemeClr val="bg2"/>
              </a:solidFill>
            </a:endParaRP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2"/>
              </a:buBlip>
            </a:pPr>
            <a:endParaRPr lang="en-US" sz="3200" b="1" dirty="0" smtClean="0">
              <a:solidFill>
                <a:schemeClr val="bg2"/>
              </a:solidFill>
            </a:endParaRPr>
          </a:p>
        </p:txBody>
      </p:sp>
      <p:pic>
        <p:nvPicPr>
          <p:cNvPr id="6" name="Picture 2" descr="C:\Users\Markus\AppData\Local\Microsoft\Windows\Temporary Internet Files\Content.IE5\Q412CG3D\MC90044040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333724"/>
            <a:ext cx="1155576" cy="11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348880"/>
            <a:ext cx="1231595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391" y="2981795"/>
            <a:ext cx="615798" cy="64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ight Arrow 2"/>
          <p:cNvSpPr/>
          <p:nvPr/>
        </p:nvSpPr>
        <p:spPr bwMode="auto">
          <a:xfrm>
            <a:off x="6948264" y="2780928"/>
            <a:ext cx="648072" cy="432048"/>
          </a:xfrm>
          <a:prstGeom prst="rightArrow">
            <a:avLst/>
          </a:prstGeom>
          <a:solidFill>
            <a:srgbClr val="C0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98573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/>
              <a:t>Failures during 2011 operation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72008" y="777404"/>
            <a:ext cx="9108504" cy="5891956"/>
          </a:xfrm>
        </p:spPr>
        <p:txBody>
          <a:bodyPr>
            <a:noAutofit/>
          </a:bodyPr>
          <a:lstStyle/>
          <a:p>
            <a:pPr marL="0" indent="0">
              <a:lnSpc>
                <a:spcPts val="3400"/>
              </a:lnSpc>
              <a:spcBef>
                <a:spcPts val="0"/>
              </a:spcBef>
              <a:buNone/>
            </a:pPr>
            <a:r>
              <a:rPr lang="en-GB" sz="3600" b="1" u="sng" dirty="0" smtClean="0">
                <a:solidFill>
                  <a:schemeClr val="tx1"/>
                </a:solidFill>
              </a:rPr>
              <a:t>QPS</a:t>
            </a:r>
            <a:endParaRPr lang="en-GB" sz="3200" b="1" u="sng" dirty="0">
              <a:solidFill>
                <a:schemeClr val="tx1"/>
              </a:solidFill>
            </a:endParaRP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bg2"/>
                </a:solidFill>
              </a:rPr>
              <a:t>Location: </a:t>
            </a:r>
            <a:r>
              <a:rPr lang="en-GB" sz="2800" b="1" dirty="0" smtClean="0">
                <a:solidFill>
                  <a:srgbClr val="C00000"/>
                </a:solidFill>
              </a:rPr>
              <a:t>Tunnel, UJs/RRs </a:t>
            </a:r>
            <a:r>
              <a:rPr lang="en-GB" sz="2800" b="1" dirty="0">
                <a:solidFill>
                  <a:srgbClr val="C00000"/>
                </a:solidFill>
              </a:rPr>
              <a:t>at </a:t>
            </a:r>
            <a:r>
              <a:rPr lang="en-GB" sz="2800" b="1" dirty="0" smtClean="0">
                <a:solidFill>
                  <a:srgbClr val="C00000"/>
                </a:solidFill>
              </a:rPr>
              <a:t>Point 1, 5 and </a:t>
            </a:r>
            <a:r>
              <a:rPr lang="en-GB" sz="2800" b="1" dirty="0">
                <a:solidFill>
                  <a:srgbClr val="C00000"/>
                </a:solidFill>
              </a:rPr>
              <a:t>7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bg2"/>
                </a:solidFill>
              </a:rPr>
              <a:t>Failure types (</a:t>
            </a:r>
            <a:r>
              <a:rPr lang="en-GB" sz="2800" b="1" dirty="0" smtClean="0">
                <a:solidFill>
                  <a:srgbClr val="C00000"/>
                </a:solidFill>
              </a:rPr>
              <a:t>protection function never at risk!</a:t>
            </a:r>
            <a:r>
              <a:rPr lang="en-GB" sz="2800" b="1" dirty="0" smtClean="0">
                <a:solidFill>
                  <a:schemeClr val="bg2"/>
                </a:solidFill>
              </a:rPr>
              <a:t>): </a:t>
            </a:r>
            <a:br>
              <a:rPr lang="en-GB" sz="2800" b="1" dirty="0" smtClean="0">
                <a:solidFill>
                  <a:schemeClr val="bg2"/>
                </a:solidFill>
              </a:rPr>
            </a:br>
            <a:r>
              <a:rPr lang="en-GB" sz="2800" b="1" dirty="0" smtClean="0">
                <a:solidFill>
                  <a:schemeClr val="bg2"/>
                </a:solidFill>
              </a:rPr>
              <a:t>ISO150, </a:t>
            </a:r>
            <a:r>
              <a:rPr lang="en-GB" sz="2800" b="1" dirty="0" err="1" smtClean="0">
                <a:solidFill>
                  <a:schemeClr val="bg2"/>
                </a:solidFill>
                <a:latin typeface="Symbol" pitchFamily="18" charset="2"/>
              </a:rPr>
              <a:t>m</a:t>
            </a:r>
            <a:r>
              <a:rPr lang="en-GB" sz="2800" b="1" dirty="0" err="1" smtClean="0">
                <a:solidFill>
                  <a:schemeClr val="bg2"/>
                </a:solidFill>
              </a:rPr>
              <a:t>FIP</a:t>
            </a:r>
            <a:r>
              <a:rPr lang="en-GB" sz="2800" b="1" dirty="0" smtClean="0">
                <a:solidFill>
                  <a:schemeClr val="bg2"/>
                </a:solidFill>
              </a:rPr>
              <a:t>, IPQ protection, 600A protection, DQQBS </a:t>
            </a:r>
            <a:endParaRPr lang="en-GB" sz="2800" b="1" dirty="0">
              <a:solidFill>
                <a:schemeClr val="bg2"/>
              </a:solidFill>
            </a:endParaRP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2800" b="1" u="sng" dirty="0">
                <a:solidFill>
                  <a:srgbClr val="C00000"/>
                </a:solidFill>
              </a:rPr>
              <a:t>Mitigation</a:t>
            </a:r>
            <a:r>
              <a:rPr lang="en-GB" sz="2400" b="1" u="sng" dirty="0">
                <a:solidFill>
                  <a:srgbClr val="C00000"/>
                </a:solidFill>
              </a:rPr>
              <a:t>: </a:t>
            </a:r>
          </a:p>
          <a:p>
            <a:pPr marL="1290838" lvl="2" indent="-432000">
              <a:lnSpc>
                <a:spcPts val="26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smtClean="0">
                <a:solidFill>
                  <a:schemeClr val="bg2"/>
                </a:solidFill>
              </a:rPr>
              <a:t>all ISO150 mitigated (not dump, only access!)</a:t>
            </a:r>
            <a:br>
              <a:rPr lang="en-GB" sz="2400" b="1" dirty="0" smtClean="0">
                <a:solidFill>
                  <a:schemeClr val="bg2"/>
                </a:solidFill>
              </a:rPr>
            </a:br>
            <a:r>
              <a:rPr lang="en-GB" sz="2400" b="1" dirty="0" smtClean="0">
                <a:solidFill>
                  <a:schemeClr val="bg2"/>
                </a:solidFill>
              </a:rPr>
              <a:t>(no impact, still final work during LS1) </a:t>
            </a:r>
            <a:br>
              <a:rPr lang="en-GB" sz="2400" b="1" dirty="0" smtClean="0">
                <a:solidFill>
                  <a:schemeClr val="bg2"/>
                </a:solidFill>
              </a:rPr>
            </a:br>
            <a:r>
              <a:rPr lang="en-GB" sz="2400" b="1" dirty="0" smtClean="0">
                <a:solidFill>
                  <a:srgbClr val="C00000"/>
                </a:solidFill>
              </a:rPr>
              <a:t>many </a:t>
            </a:r>
            <a:r>
              <a:rPr lang="en-GB" sz="2400" b="1" dirty="0">
                <a:solidFill>
                  <a:srgbClr val="C00000"/>
                </a:solidFill>
              </a:rPr>
              <a:t>events </a:t>
            </a:r>
            <a:r>
              <a:rPr lang="en-GB" sz="2400" b="1" dirty="0" smtClean="0">
                <a:solidFill>
                  <a:srgbClr val="C00000"/>
                </a:solidFill>
              </a:rPr>
              <a:t>(mostly transparent) in </a:t>
            </a:r>
            <a:r>
              <a:rPr lang="en-GB" sz="2400" b="1" dirty="0">
                <a:solidFill>
                  <a:srgbClr val="C00000"/>
                </a:solidFill>
              </a:rPr>
              <a:t>2011</a:t>
            </a:r>
          </a:p>
          <a:p>
            <a:pPr marL="1290838" lvl="2" indent="-432000">
              <a:lnSpc>
                <a:spcPts val="26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chemeClr val="bg2"/>
                </a:solidFill>
              </a:rPr>
              <a:t>auto-power-cycle (“</a:t>
            </a:r>
            <a:r>
              <a:rPr lang="en-US" sz="2400" b="1" dirty="0" err="1" smtClean="0">
                <a:solidFill>
                  <a:schemeClr val="bg2"/>
                </a:solidFill>
              </a:rPr>
              <a:t>BricoFIP</a:t>
            </a:r>
            <a:r>
              <a:rPr lang="en-US" sz="2400" b="1" dirty="0" smtClean="0">
                <a:solidFill>
                  <a:schemeClr val="bg2"/>
                </a:solidFill>
              </a:rPr>
              <a:t>”) and long-term </a:t>
            </a:r>
            <a:r>
              <a:rPr lang="en-US" sz="2400" b="1" dirty="0" err="1" smtClean="0">
                <a:solidFill>
                  <a:schemeClr val="bg2"/>
                </a:solidFill>
              </a:rPr>
              <a:t>nanoFIP</a:t>
            </a:r>
            <a:r>
              <a:rPr lang="en-US" sz="2400" b="1" dirty="0" smtClean="0">
                <a:solidFill>
                  <a:schemeClr val="bg2"/>
                </a:solidFill>
              </a:rPr>
              <a:t/>
            </a:r>
            <a:br>
              <a:rPr lang="en-US" sz="2400" b="1" dirty="0" smtClean="0">
                <a:solidFill>
                  <a:schemeClr val="bg2"/>
                </a:solidFill>
              </a:rPr>
            </a:br>
            <a:r>
              <a:rPr lang="en-GB" sz="2400" b="1" dirty="0" smtClean="0">
                <a:solidFill>
                  <a:srgbClr val="C00000"/>
                </a:solidFill>
              </a:rPr>
              <a:t>few events </a:t>
            </a:r>
            <a:r>
              <a:rPr lang="en-GB" sz="2400" b="1" dirty="0">
                <a:solidFill>
                  <a:srgbClr val="C00000"/>
                </a:solidFill>
              </a:rPr>
              <a:t>(mostly transparent) in </a:t>
            </a:r>
            <a:r>
              <a:rPr lang="en-GB" sz="2400" b="1" dirty="0" smtClean="0">
                <a:solidFill>
                  <a:srgbClr val="C00000"/>
                </a:solidFill>
              </a:rPr>
              <a:t>2011</a:t>
            </a:r>
          </a:p>
          <a:p>
            <a:pPr marL="1290838" lvl="2" indent="-432000">
              <a:lnSpc>
                <a:spcPts val="26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chemeClr val="bg2"/>
                </a:solidFill>
              </a:rPr>
              <a:t>new radiation tolerant IPQ system (TS1 installation poss.)</a:t>
            </a:r>
            <a:r>
              <a:rPr lang="en-US" sz="2400" b="1" dirty="0">
                <a:solidFill>
                  <a:schemeClr val="bg2"/>
                </a:solidFill>
              </a:rPr>
              <a:t/>
            </a:r>
            <a:br>
              <a:rPr lang="en-US" sz="2400" b="1" dirty="0">
                <a:solidFill>
                  <a:schemeClr val="bg2"/>
                </a:solidFill>
              </a:rPr>
            </a:br>
            <a:r>
              <a:rPr lang="en-GB" sz="2400" b="1" dirty="0" smtClean="0">
                <a:solidFill>
                  <a:srgbClr val="C00000"/>
                </a:solidFill>
              </a:rPr>
              <a:t>6 </a:t>
            </a:r>
            <a:r>
              <a:rPr lang="en-GB" sz="2400" b="1" dirty="0">
                <a:solidFill>
                  <a:srgbClr val="C00000"/>
                </a:solidFill>
              </a:rPr>
              <a:t>events (mostly transparent) in 2011</a:t>
            </a:r>
            <a:endParaRPr lang="en-GB" sz="2400" b="1" dirty="0">
              <a:solidFill>
                <a:schemeClr val="bg2"/>
              </a:solidFill>
            </a:endParaRPr>
          </a:p>
          <a:p>
            <a:pPr marL="1290838" lvl="2" indent="-432000">
              <a:lnSpc>
                <a:spcPts val="26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400" b="1" dirty="0">
                <a:solidFill>
                  <a:schemeClr val="bg2"/>
                </a:solidFill>
              </a:rPr>
              <a:t>new radiation tolerant </a:t>
            </a:r>
            <a:r>
              <a:rPr lang="en-US" sz="2400" b="1" dirty="0" smtClean="0">
                <a:solidFill>
                  <a:schemeClr val="bg2"/>
                </a:solidFill>
              </a:rPr>
              <a:t>for 600A protection (mid 2012?)</a:t>
            </a:r>
            <a:r>
              <a:rPr lang="en-US" sz="2400" b="1" dirty="0">
                <a:solidFill>
                  <a:schemeClr val="bg2"/>
                </a:solidFill>
              </a:rPr>
              <a:t/>
            </a:r>
            <a:br>
              <a:rPr lang="en-US" sz="2400" b="1" dirty="0">
                <a:solidFill>
                  <a:schemeClr val="bg2"/>
                </a:solidFill>
              </a:rPr>
            </a:br>
            <a:r>
              <a:rPr lang="en-GB" sz="2400" b="1" dirty="0" smtClean="0">
                <a:solidFill>
                  <a:srgbClr val="C00000"/>
                </a:solidFill>
              </a:rPr>
              <a:t>11 </a:t>
            </a:r>
            <a:r>
              <a:rPr lang="en-GB" sz="2400" b="1" dirty="0">
                <a:solidFill>
                  <a:srgbClr val="C00000"/>
                </a:solidFill>
              </a:rPr>
              <a:t>events (mostly transparent) in </a:t>
            </a:r>
            <a:r>
              <a:rPr lang="en-GB" sz="2400" b="1" dirty="0" smtClean="0">
                <a:solidFill>
                  <a:srgbClr val="C00000"/>
                </a:solidFill>
              </a:rPr>
              <a:t>2011</a:t>
            </a:r>
          </a:p>
          <a:p>
            <a:pPr marL="1290838" lvl="2" indent="-432000">
              <a:lnSpc>
                <a:spcPts val="26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chemeClr val="bg2"/>
                </a:solidFill>
              </a:rPr>
              <a:t>Firmware upgrade for DQQBS (splices) [IP1/5 DS @</a:t>
            </a:r>
            <a:r>
              <a:rPr lang="en-US" sz="2400" b="1" dirty="0" err="1" smtClean="0">
                <a:solidFill>
                  <a:schemeClr val="bg2"/>
                </a:solidFill>
              </a:rPr>
              <a:t>xMas</a:t>
            </a:r>
            <a:r>
              <a:rPr lang="en-US" sz="2400" b="1" dirty="0" smtClean="0">
                <a:solidFill>
                  <a:schemeClr val="bg2"/>
                </a:solidFill>
              </a:rPr>
              <a:t>]</a:t>
            </a:r>
            <a:r>
              <a:rPr lang="en-US" sz="2400" b="1" dirty="0">
                <a:solidFill>
                  <a:schemeClr val="bg2"/>
                </a:solidFill>
              </a:rPr>
              <a:t/>
            </a:r>
            <a:br>
              <a:rPr lang="en-US" sz="2400" b="1" dirty="0">
                <a:solidFill>
                  <a:schemeClr val="bg2"/>
                </a:solidFill>
              </a:rPr>
            </a:br>
            <a:r>
              <a:rPr lang="en-GB" sz="2400" b="1" dirty="0" smtClean="0">
                <a:solidFill>
                  <a:srgbClr val="C00000"/>
                </a:solidFill>
              </a:rPr>
              <a:t>8 events </a:t>
            </a:r>
            <a:r>
              <a:rPr lang="en-GB" sz="2400" b="1" dirty="0">
                <a:solidFill>
                  <a:srgbClr val="C00000"/>
                </a:solidFill>
              </a:rPr>
              <a:t>(mostly transparent) in 2011</a:t>
            </a:r>
            <a:endParaRPr lang="en-GB" sz="2400" b="1" dirty="0">
              <a:solidFill>
                <a:schemeClr val="bg2"/>
              </a:solidFill>
            </a:endParaRPr>
          </a:p>
        </p:txBody>
      </p:sp>
      <p:pic>
        <p:nvPicPr>
          <p:cNvPr id="5" name="Picture 2" descr="C:\Users\Markus\AppData\Local\Microsoft\Windows\Temporary Internet Files\Content.IE5\Q412CG3D\MC90044040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993504"/>
            <a:ext cx="1155576" cy="11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41" y="836712"/>
            <a:ext cx="1231595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376" y="3645024"/>
            <a:ext cx="615798" cy="64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089052aa-1edc-469f-9969-1d755ed1ae5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115" y="4053036"/>
            <a:ext cx="401002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68356" y="6372036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© J. Palluel</a:t>
            </a:r>
            <a:endParaRPr lang="en-GB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139952" y="815165"/>
            <a:ext cx="299312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See Talk from R. Denz S06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380546203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2" grpId="0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/>
              <a:t>Failures during 2011 operation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35496" y="836712"/>
            <a:ext cx="9108504" cy="5256584"/>
          </a:xfrm>
        </p:spPr>
        <p:txBody>
          <a:bodyPr>
            <a:noAutofit/>
          </a:bodyPr>
          <a:lstStyle/>
          <a:p>
            <a:pPr marL="0" indent="0">
              <a:lnSpc>
                <a:spcPts val="3400"/>
              </a:lnSpc>
              <a:spcBef>
                <a:spcPts val="0"/>
              </a:spcBef>
              <a:buNone/>
            </a:pPr>
            <a:r>
              <a:rPr lang="en-GB" sz="3600" b="1" u="sng" dirty="0" smtClean="0">
                <a:solidFill>
                  <a:schemeClr val="tx1"/>
                </a:solidFill>
              </a:rPr>
              <a:t>Cryogenics</a:t>
            </a:r>
            <a:endParaRPr lang="en-GB" sz="3200" b="1" u="sng" dirty="0">
              <a:solidFill>
                <a:schemeClr val="tx1"/>
              </a:solidFill>
            </a:endParaRP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bg2"/>
                </a:solidFill>
              </a:rPr>
              <a:t>Location: </a:t>
            </a:r>
            <a:r>
              <a:rPr lang="en-GB" sz="2800" b="1" dirty="0" smtClean="0">
                <a:solidFill>
                  <a:srgbClr val="C00000"/>
                </a:solidFill>
              </a:rPr>
              <a:t>UJs </a:t>
            </a:r>
            <a:r>
              <a:rPr lang="en-GB" sz="2800" b="1" dirty="0">
                <a:solidFill>
                  <a:srgbClr val="C00000"/>
                </a:solidFill>
              </a:rPr>
              <a:t>at </a:t>
            </a:r>
            <a:r>
              <a:rPr lang="en-GB" sz="2800" b="1" dirty="0" smtClean="0">
                <a:solidFill>
                  <a:srgbClr val="C00000"/>
                </a:solidFill>
              </a:rPr>
              <a:t>Point 1, 5 and </a:t>
            </a:r>
            <a:r>
              <a:rPr lang="en-GB" sz="2800" b="1" dirty="0">
                <a:solidFill>
                  <a:srgbClr val="C00000"/>
                </a:solidFill>
              </a:rPr>
              <a:t>7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bg2"/>
                </a:solidFill>
              </a:rPr>
              <a:t>Failure types:</a:t>
            </a: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PLC failures</a:t>
            </a: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Current lead temperature readings</a:t>
            </a: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Current lead valves</a:t>
            </a: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24 VDC</a:t>
            </a:r>
            <a:endParaRPr lang="en-GB" sz="2800" b="1" dirty="0">
              <a:solidFill>
                <a:schemeClr val="bg2"/>
              </a:solidFill>
            </a:endParaRP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2800" b="1" u="sng" dirty="0">
                <a:solidFill>
                  <a:srgbClr val="C00000"/>
                </a:solidFill>
              </a:rPr>
              <a:t>Mitigation</a:t>
            </a:r>
            <a:r>
              <a:rPr lang="en-GB" sz="2400" b="1" u="sng" dirty="0">
                <a:solidFill>
                  <a:srgbClr val="C00000"/>
                </a:solidFill>
              </a:rPr>
              <a:t>: </a:t>
            </a: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smtClean="0">
                <a:solidFill>
                  <a:schemeClr val="bg2"/>
                </a:solidFill>
              </a:rPr>
              <a:t>PLC </a:t>
            </a:r>
            <a:r>
              <a:rPr lang="en-GB" sz="2400" b="1" dirty="0">
                <a:solidFill>
                  <a:schemeClr val="bg2"/>
                </a:solidFill>
              </a:rPr>
              <a:t>relocations </a:t>
            </a:r>
            <a:r>
              <a:rPr lang="en-GB" sz="2400" b="1" dirty="0" smtClean="0">
                <a:solidFill>
                  <a:schemeClr val="bg2"/>
                </a:solidFill>
              </a:rPr>
              <a:t>(</a:t>
            </a:r>
            <a:r>
              <a:rPr lang="en-GB" sz="2400" b="1" dirty="0" smtClean="0">
                <a:solidFill>
                  <a:srgbClr val="C00000"/>
                </a:solidFill>
              </a:rPr>
              <a:t>6 </a:t>
            </a:r>
            <a:r>
              <a:rPr lang="en-GB" sz="2400" b="1" dirty="0">
                <a:solidFill>
                  <a:srgbClr val="C00000"/>
                </a:solidFill>
              </a:rPr>
              <a:t>events happened in 2011</a:t>
            </a:r>
            <a:r>
              <a:rPr lang="en-GB" sz="2400" b="1" dirty="0">
                <a:solidFill>
                  <a:schemeClr val="bg2"/>
                </a:solidFill>
              </a:rPr>
              <a:t>)</a:t>
            </a:r>
            <a:endParaRPr lang="en-GB" sz="2400" b="1" dirty="0" smtClean="0">
              <a:solidFill>
                <a:schemeClr val="bg2"/>
              </a:solidFill>
            </a:endParaRP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smtClean="0">
                <a:solidFill>
                  <a:schemeClr val="bg2"/>
                </a:solidFill>
              </a:rPr>
              <a:t>ET200 Auto-Reset (</a:t>
            </a:r>
            <a:r>
              <a:rPr lang="en-GB" sz="2400" b="1" dirty="0" smtClean="0">
                <a:solidFill>
                  <a:srgbClr val="C00000"/>
                </a:solidFill>
              </a:rPr>
              <a:t>9 </a:t>
            </a:r>
            <a:r>
              <a:rPr lang="en-GB" sz="2400" b="1" dirty="0">
                <a:solidFill>
                  <a:srgbClr val="C00000"/>
                </a:solidFill>
              </a:rPr>
              <a:t>events happened in </a:t>
            </a:r>
            <a:r>
              <a:rPr lang="en-GB" sz="2400" b="1" dirty="0" smtClean="0">
                <a:solidFill>
                  <a:srgbClr val="C00000"/>
                </a:solidFill>
              </a:rPr>
              <a:t>2011</a:t>
            </a:r>
            <a:r>
              <a:rPr lang="en-GB" sz="2400" b="1" dirty="0">
                <a:solidFill>
                  <a:schemeClr val="bg2"/>
                </a:solidFill>
              </a:rPr>
              <a:t>)</a:t>
            </a:r>
            <a:endParaRPr lang="en-GB" sz="2400" b="1" dirty="0">
              <a:solidFill>
                <a:srgbClr val="C00000"/>
              </a:solidFill>
            </a:endParaRP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chemeClr val="bg2"/>
                </a:solidFill>
              </a:rPr>
              <a:t>Switch to old power-supply (</a:t>
            </a:r>
            <a:r>
              <a:rPr lang="en-GB" sz="2400" b="1" dirty="0" smtClean="0">
                <a:solidFill>
                  <a:srgbClr val="C00000"/>
                </a:solidFill>
              </a:rPr>
              <a:t>2 </a:t>
            </a:r>
            <a:r>
              <a:rPr lang="en-GB" sz="2400" b="1" dirty="0">
                <a:solidFill>
                  <a:srgbClr val="C00000"/>
                </a:solidFill>
              </a:rPr>
              <a:t>events happened in 2011</a:t>
            </a:r>
            <a:r>
              <a:rPr lang="en-GB" sz="2400" b="1" dirty="0">
                <a:solidFill>
                  <a:schemeClr val="bg2"/>
                </a:solidFill>
              </a:rPr>
              <a:t>)</a:t>
            </a:r>
            <a:endParaRPr lang="en-GB" sz="2400" b="1" dirty="0">
              <a:solidFill>
                <a:srgbClr val="C00000"/>
              </a:solidFill>
            </a:endParaRP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chemeClr val="bg2"/>
                </a:solidFill>
              </a:rPr>
              <a:t>Mask of wrong temperature reading </a:t>
            </a:r>
            <a:br>
              <a:rPr lang="en-US" sz="2400" b="1" dirty="0" smtClean="0">
                <a:solidFill>
                  <a:schemeClr val="bg2"/>
                </a:solidFill>
              </a:rPr>
            </a:br>
            <a:r>
              <a:rPr lang="en-US" sz="2400" b="1" dirty="0" smtClean="0">
                <a:solidFill>
                  <a:schemeClr val="bg2"/>
                </a:solidFill>
              </a:rPr>
              <a:t>[</a:t>
            </a:r>
            <a:r>
              <a:rPr lang="en-US" sz="2400" b="1" dirty="0" err="1" smtClean="0">
                <a:solidFill>
                  <a:schemeClr val="bg2"/>
                </a:solidFill>
              </a:rPr>
              <a:t>xMasBreak</a:t>
            </a:r>
            <a:r>
              <a:rPr lang="en-US" sz="2400" b="1" dirty="0" smtClean="0">
                <a:solidFill>
                  <a:schemeClr val="bg2"/>
                </a:solidFill>
              </a:rPr>
              <a:t> soft- &amp; hardware modification]</a:t>
            </a:r>
            <a:br>
              <a:rPr lang="en-US" sz="2400" b="1" dirty="0" smtClean="0">
                <a:solidFill>
                  <a:schemeClr val="bg2"/>
                </a:solidFill>
              </a:rPr>
            </a:br>
            <a:r>
              <a:rPr lang="en-US" sz="2400" b="1" dirty="0" smtClean="0">
                <a:solidFill>
                  <a:schemeClr val="bg2"/>
                </a:solidFill>
              </a:rPr>
              <a:t>(</a:t>
            </a:r>
            <a:r>
              <a:rPr lang="en-GB" sz="2400" b="1" dirty="0" smtClean="0">
                <a:solidFill>
                  <a:srgbClr val="C00000"/>
                </a:solidFill>
              </a:rPr>
              <a:t>8 events </a:t>
            </a:r>
            <a:r>
              <a:rPr lang="en-GB" sz="2400" b="1" dirty="0">
                <a:solidFill>
                  <a:srgbClr val="C00000"/>
                </a:solidFill>
              </a:rPr>
              <a:t>happened in 2011</a:t>
            </a:r>
            <a:r>
              <a:rPr lang="en-GB" sz="2400" b="1" dirty="0">
                <a:solidFill>
                  <a:schemeClr val="bg2"/>
                </a:solidFill>
              </a:rPr>
              <a:t>)</a:t>
            </a:r>
            <a:endParaRPr lang="en-GB" sz="2400" b="1" dirty="0">
              <a:solidFill>
                <a:srgbClr val="C00000"/>
              </a:solidFill>
            </a:endParaRP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endParaRPr lang="en-GB" sz="2400" b="1" dirty="0">
              <a:solidFill>
                <a:schemeClr val="bg2"/>
              </a:solidFill>
            </a:endParaRPr>
          </a:p>
        </p:txBody>
      </p:sp>
      <p:pic>
        <p:nvPicPr>
          <p:cNvPr id="5" name="Picture 2" descr="C:\Users\Markus\AppData\Local\Microsoft\Windows\Temporary Internet Files\Content.IE5\Q412CG3D\MC90044040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933056"/>
            <a:ext cx="1155576" cy="11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916832"/>
            <a:ext cx="1231595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827345" y="6165304"/>
            <a:ext cx="3108543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See Talk from L. Tavian S05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140171015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/>
              <a:t>Failures during 2011 operation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79512" y="692696"/>
            <a:ext cx="8856984" cy="590465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3200" b="1" u="sng" dirty="0">
                <a:solidFill>
                  <a:schemeClr val="tx1"/>
                </a:solidFill>
              </a:rPr>
              <a:t>Power </a:t>
            </a:r>
            <a:r>
              <a:rPr lang="en-GB" sz="3200" b="1" u="sng" dirty="0" smtClean="0">
                <a:solidFill>
                  <a:schemeClr val="tx1"/>
                </a:solidFill>
              </a:rPr>
              <a:t>Converters </a:t>
            </a:r>
            <a:endParaRPr lang="en-GB" sz="3200" b="1" u="sng" dirty="0">
              <a:solidFill>
                <a:schemeClr val="tx1"/>
              </a:solidFill>
            </a:endParaRP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bg2"/>
                </a:solidFill>
              </a:rPr>
              <a:t>Location: </a:t>
            </a:r>
            <a:r>
              <a:rPr lang="en-GB" sz="2800" b="1" dirty="0" smtClean="0">
                <a:solidFill>
                  <a:schemeClr val="bg2"/>
                </a:solidFill>
              </a:rPr>
              <a:t>Tunnel, UJ14/16</a:t>
            </a:r>
            <a:r>
              <a:rPr lang="en-GB" sz="2800" b="1" dirty="0">
                <a:solidFill>
                  <a:schemeClr val="bg2"/>
                </a:solidFill>
              </a:rPr>
              <a:t>, </a:t>
            </a:r>
            <a:r>
              <a:rPr lang="en-GB" sz="2800" b="1" dirty="0" smtClean="0">
                <a:solidFill>
                  <a:schemeClr val="bg2"/>
                </a:solidFill>
              </a:rPr>
              <a:t/>
            </a:r>
            <a:br>
              <a:rPr lang="en-GB" sz="2800" b="1" dirty="0" smtClean="0">
                <a:solidFill>
                  <a:schemeClr val="bg2"/>
                </a:solidFill>
              </a:rPr>
            </a:br>
            <a:r>
              <a:rPr lang="en-GB" sz="2800" b="1" dirty="0" smtClean="0">
                <a:solidFill>
                  <a:schemeClr val="bg2"/>
                </a:solidFill>
              </a:rPr>
              <a:t>RR </a:t>
            </a:r>
            <a:r>
              <a:rPr lang="en-GB" sz="2800" b="1" dirty="0">
                <a:solidFill>
                  <a:schemeClr val="bg2"/>
                </a:solidFill>
              </a:rPr>
              <a:t>(</a:t>
            </a:r>
            <a:r>
              <a:rPr lang="en-GB" sz="2800" b="1" dirty="0" smtClean="0">
                <a:solidFill>
                  <a:schemeClr val="bg2"/>
                </a:solidFill>
              </a:rPr>
              <a:t>Point 1/5/7), UJs/UA </a:t>
            </a:r>
            <a:r>
              <a:rPr lang="en-GB" sz="2800" b="1" dirty="0">
                <a:solidFill>
                  <a:schemeClr val="bg2"/>
                </a:solidFill>
              </a:rPr>
              <a:t>(</a:t>
            </a:r>
            <a:r>
              <a:rPr lang="en-GB" sz="2800" b="1" dirty="0" smtClean="0">
                <a:solidFill>
                  <a:schemeClr val="bg2"/>
                </a:solidFill>
              </a:rPr>
              <a:t>Point 2/8</a:t>
            </a:r>
            <a:r>
              <a:rPr lang="en-GB" sz="2800" b="1" dirty="0">
                <a:solidFill>
                  <a:schemeClr val="bg2"/>
                </a:solidFill>
              </a:rPr>
              <a:t>) 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bg2"/>
                </a:solidFill>
              </a:rPr>
              <a:t>Failure types: 600A </a:t>
            </a:r>
            <a:r>
              <a:rPr lang="en-GB" sz="2800" b="1" dirty="0" smtClean="0">
                <a:solidFill>
                  <a:srgbClr val="C00000"/>
                </a:solidFill>
              </a:rPr>
              <a:t>Aux </a:t>
            </a:r>
            <a:r>
              <a:rPr lang="en-GB" sz="2800" b="1" dirty="0">
                <a:solidFill>
                  <a:srgbClr val="C00000"/>
                </a:solidFill>
              </a:rPr>
              <a:t>Power Supply </a:t>
            </a:r>
            <a:r>
              <a:rPr lang="en-GB" sz="2800" b="1" dirty="0" smtClean="0">
                <a:solidFill>
                  <a:srgbClr val="C00000"/>
                </a:solidFill>
              </a:rPr>
              <a:t/>
            </a:r>
            <a:br>
              <a:rPr lang="en-GB" sz="2800" b="1" dirty="0" smtClean="0">
                <a:solidFill>
                  <a:srgbClr val="C00000"/>
                </a:solidFill>
              </a:rPr>
            </a:br>
            <a:r>
              <a:rPr lang="en-GB" sz="2800" b="1" dirty="0" smtClean="0">
                <a:solidFill>
                  <a:schemeClr val="bg2"/>
                </a:solidFill>
              </a:rPr>
              <a:t>( 7 </a:t>
            </a:r>
            <a:r>
              <a:rPr lang="en-GB" sz="2800" b="1" dirty="0">
                <a:solidFill>
                  <a:schemeClr val="bg2"/>
                </a:solidFill>
              </a:rPr>
              <a:t>Destructive events</a:t>
            </a:r>
            <a:r>
              <a:rPr lang="en-GB" sz="2800" b="1" dirty="0" smtClean="0">
                <a:solidFill>
                  <a:schemeClr val="bg2"/>
                </a:solidFill>
              </a:rPr>
              <a:t>), </a:t>
            </a:r>
            <a:r>
              <a:rPr lang="en-GB" sz="2800" b="1" dirty="0" smtClean="0">
                <a:solidFill>
                  <a:srgbClr val="C00000"/>
                </a:solidFill>
              </a:rPr>
              <a:t>Filter </a:t>
            </a:r>
            <a:r>
              <a:rPr lang="en-GB" sz="2800" b="1" dirty="0">
                <a:solidFill>
                  <a:srgbClr val="C00000"/>
                </a:solidFill>
              </a:rPr>
              <a:t>corruption FGC</a:t>
            </a:r>
            <a:r>
              <a:rPr lang="en-GB" sz="2800" b="1" dirty="0">
                <a:solidFill>
                  <a:schemeClr val="bg2"/>
                </a:solidFill>
              </a:rPr>
              <a:t> </a:t>
            </a:r>
            <a:r>
              <a:rPr lang="en-GB" sz="2800" b="1" dirty="0" smtClean="0">
                <a:solidFill>
                  <a:schemeClr val="bg2"/>
                </a:solidFill>
              </a:rPr>
              <a:t>(3-4), </a:t>
            </a:r>
            <a:r>
              <a:rPr lang="en-GB" sz="2800" b="1" dirty="0" smtClean="0">
                <a:solidFill>
                  <a:srgbClr val="C00000"/>
                </a:solidFill>
              </a:rPr>
              <a:t>120A Voltage Source</a:t>
            </a:r>
            <a:r>
              <a:rPr lang="en-GB" sz="2800" b="1" dirty="0" smtClean="0">
                <a:solidFill>
                  <a:schemeClr val="bg2"/>
                </a:solidFill>
              </a:rPr>
              <a:t> (1-2), </a:t>
            </a:r>
            <a:br>
              <a:rPr lang="en-GB" sz="2800" b="1" dirty="0" smtClean="0">
                <a:solidFill>
                  <a:schemeClr val="bg2"/>
                </a:solidFill>
              </a:rPr>
            </a:br>
            <a:r>
              <a:rPr lang="en-GB" sz="2800" b="1" dirty="0" smtClean="0">
                <a:solidFill>
                  <a:srgbClr val="C00000"/>
                </a:solidFill>
              </a:rPr>
              <a:t>4/6/8kA Voltage Source </a:t>
            </a:r>
            <a:r>
              <a:rPr lang="en-GB" sz="2800" b="1" dirty="0" smtClean="0">
                <a:solidFill>
                  <a:schemeClr val="bg2"/>
                </a:solidFill>
              </a:rPr>
              <a:t>(1)</a:t>
            </a:r>
            <a:br>
              <a:rPr lang="en-GB" sz="2800" b="1" dirty="0" smtClean="0">
                <a:solidFill>
                  <a:schemeClr val="bg2"/>
                </a:solidFill>
              </a:rPr>
            </a:br>
            <a:endParaRPr lang="en-GB" sz="1200" b="1" dirty="0">
              <a:solidFill>
                <a:schemeClr val="bg2"/>
              </a:solidFill>
            </a:endParaRP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2800" b="1" u="sng" dirty="0">
                <a:solidFill>
                  <a:srgbClr val="C00000"/>
                </a:solidFill>
              </a:rPr>
              <a:t>Mitigation: </a:t>
            </a: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GB" sz="2400" b="1" dirty="0">
                <a:solidFill>
                  <a:schemeClr val="bg2"/>
                </a:solidFill>
              </a:rPr>
              <a:t>Digital filter improvement FGC </a:t>
            </a:r>
            <a:r>
              <a:rPr lang="en-GB" sz="2400" b="1" dirty="0" smtClean="0">
                <a:solidFill>
                  <a:schemeClr val="bg2"/>
                </a:solidFill>
              </a:rPr>
              <a:t/>
            </a:r>
            <a:br>
              <a:rPr lang="en-GB" sz="2400" b="1" dirty="0" smtClean="0">
                <a:solidFill>
                  <a:schemeClr val="bg2"/>
                </a:solidFill>
              </a:rPr>
            </a:br>
            <a:r>
              <a:rPr lang="en-GB" sz="2400" b="1" dirty="0" smtClean="0">
                <a:solidFill>
                  <a:schemeClr val="bg2"/>
                </a:solidFill>
              </a:rPr>
              <a:t>(</a:t>
            </a:r>
            <a:r>
              <a:rPr lang="en-GB" sz="2400" b="1" dirty="0" smtClean="0">
                <a:solidFill>
                  <a:srgbClr val="C00000"/>
                </a:solidFill>
              </a:rPr>
              <a:t>2011 + Christmas </a:t>
            </a:r>
            <a:r>
              <a:rPr lang="en-GB" sz="2400" b="1" dirty="0">
                <a:solidFill>
                  <a:srgbClr val="C00000"/>
                </a:solidFill>
              </a:rPr>
              <a:t>break</a:t>
            </a:r>
            <a:r>
              <a:rPr lang="en-GB" sz="2400" b="1" dirty="0">
                <a:solidFill>
                  <a:schemeClr val="bg2"/>
                </a:solidFill>
              </a:rPr>
              <a:t>)</a:t>
            </a: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smtClean="0">
                <a:solidFill>
                  <a:schemeClr val="bg2"/>
                </a:solidFill>
              </a:rPr>
              <a:t>Shielding </a:t>
            </a:r>
            <a:r>
              <a:rPr lang="en-GB" sz="2400" b="1" dirty="0">
                <a:solidFill>
                  <a:schemeClr val="bg2"/>
                </a:solidFill>
              </a:rPr>
              <a:t>UJ14/16 (</a:t>
            </a:r>
            <a:r>
              <a:rPr lang="en-GB" sz="2400" b="1" dirty="0">
                <a:solidFill>
                  <a:srgbClr val="C00000"/>
                </a:solidFill>
              </a:rPr>
              <a:t>Christmas break</a:t>
            </a:r>
            <a:r>
              <a:rPr lang="en-GB" sz="2400" b="1" dirty="0" smtClean="0">
                <a:solidFill>
                  <a:schemeClr val="bg2"/>
                </a:solidFill>
              </a:rPr>
              <a:t>)</a:t>
            </a: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chemeClr val="bg2"/>
                </a:solidFill>
              </a:rPr>
              <a:t>Auxiliary Power-Supply Patch</a:t>
            </a:r>
            <a:r>
              <a:rPr lang="en-GB" sz="2400" b="1" dirty="0">
                <a:solidFill>
                  <a:schemeClr val="bg2"/>
                </a:solidFill>
              </a:rPr>
              <a:t> </a:t>
            </a:r>
            <a:r>
              <a:rPr lang="en-GB" sz="2400" b="1" dirty="0" smtClean="0">
                <a:solidFill>
                  <a:schemeClr val="bg2"/>
                </a:solidFill>
              </a:rPr>
              <a:t>(</a:t>
            </a:r>
            <a:r>
              <a:rPr lang="en-GB" sz="2400" b="1" dirty="0" smtClean="0">
                <a:solidFill>
                  <a:srgbClr val="C00000"/>
                </a:solidFill>
              </a:rPr>
              <a:t>2012</a:t>
            </a:r>
            <a:r>
              <a:rPr lang="en-GB" sz="2400" b="1" dirty="0" smtClean="0">
                <a:solidFill>
                  <a:schemeClr val="bg2"/>
                </a:solidFill>
              </a:rPr>
              <a:t>)</a:t>
            </a:r>
            <a:endParaRPr lang="en-GB" sz="2400" b="1" dirty="0">
              <a:solidFill>
                <a:schemeClr val="bg2"/>
              </a:solidFill>
            </a:endParaRP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smtClean="0">
                <a:solidFill>
                  <a:schemeClr val="bg2"/>
                </a:solidFill>
              </a:rPr>
              <a:t>Re-Design/Relocation </a:t>
            </a:r>
            <a:r>
              <a:rPr lang="en-GB" sz="2400" b="1" dirty="0">
                <a:solidFill>
                  <a:schemeClr val="bg2"/>
                </a:solidFill>
              </a:rPr>
              <a:t>(</a:t>
            </a:r>
            <a:r>
              <a:rPr lang="en-GB" sz="2400" b="1" dirty="0" smtClean="0">
                <a:solidFill>
                  <a:srgbClr val="C00000"/>
                </a:solidFill>
              </a:rPr>
              <a:t>LS1 and beyond</a:t>
            </a:r>
            <a:r>
              <a:rPr lang="en-GB" sz="2400" b="1" dirty="0" smtClean="0">
                <a:solidFill>
                  <a:schemeClr val="bg2"/>
                </a:solidFill>
              </a:rPr>
              <a:t>) </a:t>
            </a:r>
            <a:endParaRPr lang="en-GB" sz="2400" b="1" dirty="0">
              <a:solidFill>
                <a:schemeClr val="bg2"/>
              </a:solidFill>
            </a:endParaRPr>
          </a:p>
        </p:txBody>
      </p:sp>
      <p:pic>
        <p:nvPicPr>
          <p:cNvPr id="5" name="Picture 2" descr="C:\Users\Markus\AppData\Local\Microsoft\Windows\Temporary Internet Files\Content.IE5\Q412CG3D\MC90044040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329" y="4797152"/>
            <a:ext cx="1155576" cy="11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052736"/>
            <a:ext cx="1231595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445223"/>
            <a:ext cx="615798" cy="64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9184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/>
              <a:t>Failures during 2011 operation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323528" y="980728"/>
            <a:ext cx="8856984" cy="5256584"/>
          </a:xfrm>
        </p:spPr>
        <p:txBody>
          <a:bodyPr>
            <a:noAutofit/>
          </a:bodyPr>
          <a:lstStyle/>
          <a:p>
            <a:pPr marL="0" indent="0">
              <a:lnSpc>
                <a:spcPts val="3400"/>
              </a:lnSpc>
              <a:spcBef>
                <a:spcPts val="0"/>
              </a:spcBef>
              <a:buNone/>
            </a:pPr>
            <a:r>
              <a:rPr lang="en-GB" sz="3200" b="1" u="sng" dirty="0">
                <a:solidFill>
                  <a:schemeClr val="tx1"/>
                </a:solidFill>
              </a:rPr>
              <a:t>Collimation Control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bg2"/>
                </a:solidFill>
              </a:rPr>
              <a:t>Location: </a:t>
            </a:r>
            <a:r>
              <a:rPr lang="en-GB" sz="2800" b="1" dirty="0" smtClean="0">
                <a:solidFill>
                  <a:srgbClr val="C00000"/>
                </a:solidFill>
              </a:rPr>
              <a:t>UJs </a:t>
            </a:r>
            <a:r>
              <a:rPr lang="en-GB" sz="2800" b="1" dirty="0">
                <a:solidFill>
                  <a:srgbClr val="C00000"/>
                </a:solidFill>
              </a:rPr>
              <a:t>at </a:t>
            </a:r>
            <a:r>
              <a:rPr lang="en-GB" sz="2800" b="1" dirty="0" smtClean="0">
                <a:solidFill>
                  <a:srgbClr val="C00000"/>
                </a:solidFill>
              </a:rPr>
              <a:t>Point </a:t>
            </a:r>
            <a:r>
              <a:rPr lang="en-GB" sz="2800" b="1" dirty="0">
                <a:solidFill>
                  <a:srgbClr val="C00000"/>
                </a:solidFill>
              </a:rPr>
              <a:t>1 and 5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bg2"/>
                </a:solidFill>
              </a:rPr>
              <a:t>Failure types: abnormal </a:t>
            </a:r>
            <a:r>
              <a:rPr lang="en-GB" sz="2800" b="1" dirty="0">
                <a:solidFill>
                  <a:schemeClr val="bg2"/>
                </a:solidFill>
              </a:rPr>
              <a:t>reboot of the controller, memory corruption, </a:t>
            </a:r>
            <a:r>
              <a:rPr lang="en-GB" sz="2800" b="1" dirty="0" smtClean="0">
                <a:solidFill>
                  <a:schemeClr val="bg2"/>
                </a:solidFill>
              </a:rPr>
              <a:t>power </a:t>
            </a:r>
            <a:r>
              <a:rPr lang="en-GB" sz="2800" b="1" dirty="0">
                <a:solidFill>
                  <a:schemeClr val="bg2"/>
                </a:solidFill>
              </a:rPr>
              <a:t>supply failure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2800" b="1" u="sng" dirty="0">
                <a:solidFill>
                  <a:srgbClr val="C00000"/>
                </a:solidFill>
              </a:rPr>
              <a:t>Mitigation</a:t>
            </a:r>
            <a:r>
              <a:rPr lang="en-GB" sz="2400" b="1" u="sng" dirty="0">
                <a:solidFill>
                  <a:srgbClr val="C00000"/>
                </a:solidFill>
              </a:rPr>
              <a:t>: </a:t>
            </a: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smtClean="0">
                <a:solidFill>
                  <a:schemeClr val="bg2"/>
                </a:solidFill>
              </a:rPr>
              <a:t>Survey </a:t>
            </a:r>
            <a:r>
              <a:rPr lang="en-GB" sz="2400" b="1" dirty="0">
                <a:solidFill>
                  <a:schemeClr val="bg2"/>
                </a:solidFill>
              </a:rPr>
              <a:t>of stuck bit-watchdog (Christmas break) </a:t>
            </a:r>
            <a:r>
              <a:rPr lang="en-GB" sz="2400" b="1" dirty="0" smtClean="0">
                <a:solidFill>
                  <a:schemeClr val="bg2"/>
                </a:solidFill>
              </a:rPr>
              <a:t>– </a:t>
            </a:r>
            <a:br>
              <a:rPr lang="en-GB" sz="2400" b="1" dirty="0" smtClean="0">
                <a:solidFill>
                  <a:schemeClr val="bg2"/>
                </a:solidFill>
              </a:rPr>
            </a:br>
            <a:r>
              <a:rPr lang="en-GB" sz="2400" b="1" dirty="0" smtClean="0">
                <a:solidFill>
                  <a:srgbClr val="C00000"/>
                </a:solidFill>
              </a:rPr>
              <a:t>4 </a:t>
            </a:r>
            <a:r>
              <a:rPr lang="en-GB" sz="2400" b="1" dirty="0">
                <a:solidFill>
                  <a:srgbClr val="C00000"/>
                </a:solidFill>
              </a:rPr>
              <a:t>events happened in </a:t>
            </a:r>
            <a:r>
              <a:rPr lang="en-GB" sz="2400" b="1" dirty="0" smtClean="0">
                <a:solidFill>
                  <a:srgbClr val="C00000"/>
                </a:solidFill>
              </a:rPr>
              <a:t>2011 – </a:t>
            </a:r>
            <a:r>
              <a:rPr lang="en-GB" sz="2400" b="1" dirty="0" smtClean="0">
                <a:solidFill>
                  <a:schemeClr val="bg2"/>
                </a:solidFill>
              </a:rPr>
              <a:t>can lead to dumps in  2012</a:t>
            </a:r>
            <a:endParaRPr lang="en-GB" sz="2400" b="1" dirty="0">
              <a:solidFill>
                <a:schemeClr val="bg2"/>
              </a:solidFill>
            </a:endParaRP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GB" sz="2400" b="1" dirty="0">
                <a:solidFill>
                  <a:schemeClr val="bg2"/>
                </a:solidFill>
              </a:rPr>
              <a:t>Shielding of the UJ14-16 (Christmas break) – </a:t>
            </a:r>
            <a:r>
              <a:rPr lang="en-GB" sz="2400" b="1" dirty="0" smtClean="0">
                <a:solidFill>
                  <a:schemeClr val="bg2"/>
                </a:solidFill>
              </a:rPr>
              <a:t/>
            </a:r>
            <a:br>
              <a:rPr lang="en-GB" sz="2400" b="1" dirty="0" smtClean="0">
                <a:solidFill>
                  <a:schemeClr val="bg2"/>
                </a:solidFill>
              </a:rPr>
            </a:br>
            <a:r>
              <a:rPr lang="en-GB" sz="2400" b="1" dirty="0" smtClean="0">
                <a:solidFill>
                  <a:srgbClr val="C00000"/>
                </a:solidFill>
              </a:rPr>
              <a:t>7/8 </a:t>
            </a:r>
            <a:r>
              <a:rPr lang="en-GB" sz="2400" b="1" dirty="0">
                <a:solidFill>
                  <a:srgbClr val="C00000"/>
                </a:solidFill>
              </a:rPr>
              <a:t>events happened in 2011</a:t>
            </a: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smtClean="0">
                <a:solidFill>
                  <a:schemeClr val="bg2"/>
                </a:solidFill>
              </a:rPr>
              <a:t>Power </a:t>
            </a:r>
            <a:r>
              <a:rPr lang="en-GB" sz="2400" b="1" dirty="0">
                <a:solidFill>
                  <a:schemeClr val="bg2"/>
                </a:solidFill>
              </a:rPr>
              <a:t>supply redundancy in UJ14/16/56 </a:t>
            </a:r>
            <a:br>
              <a:rPr lang="en-GB" sz="2400" b="1" dirty="0">
                <a:solidFill>
                  <a:schemeClr val="bg2"/>
                </a:solidFill>
              </a:rPr>
            </a:br>
            <a:r>
              <a:rPr lang="en-GB" sz="2400" b="1" dirty="0">
                <a:solidFill>
                  <a:schemeClr val="bg2"/>
                </a:solidFill>
              </a:rPr>
              <a:t>(on hold due to problem with delivered controller card) </a:t>
            </a:r>
            <a:br>
              <a:rPr lang="en-GB" sz="2400" b="1" dirty="0">
                <a:solidFill>
                  <a:schemeClr val="bg2"/>
                </a:solidFill>
              </a:rPr>
            </a:br>
            <a:r>
              <a:rPr lang="en-GB" sz="2400" b="1" dirty="0">
                <a:solidFill>
                  <a:srgbClr val="C00000"/>
                </a:solidFill>
              </a:rPr>
              <a:t>3 events happened in </a:t>
            </a:r>
            <a:r>
              <a:rPr lang="en-GB" sz="2400" b="1" dirty="0" smtClean="0">
                <a:solidFill>
                  <a:srgbClr val="C00000"/>
                </a:solidFill>
              </a:rPr>
              <a:t>2011</a:t>
            </a: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GB" sz="2400" b="1" dirty="0">
                <a:solidFill>
                  <a:schemeClr val="bg2"/>
                </a:solidFill>
              </a:rPr>
              <a:t>Relocation (Long Shutdown </a:t>
            </a:r>
            <a:r>
              <a:rPr lang="en-GB" sz="2400" b="1" dirty="0" smtClean="0">
                <a:solidFill>
                  <a:schemeClr val="bg2"/>
                </a:solidFill>
              </a:rPr>
              <a:t>1)</a:t>
            </a:r>
            <a:endParaRPr lang="en-GB" sz="2400" b="1" dirty="0">
              <a:solidFill>
                <a:schemeClr val="bg2"/>
              </a:solidFill>
            </a:endParaRPr>
          </a:p>
          <a:p>
            <a:pPr marL="858838" lvl="2" indent="0">
              <a:spcBef>
                <a:spcPts val="0"/>
              </a:spcBef>
              <a:buNone/>
            </a:pPr>
            <a:endParaRPr lang="en-GB" sz="2400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Markus\AppData\Local\Microsoft\Windows\Temporary Internet Files\Content.IE5\Q412CG3D\MC90044040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928" y="3789040"/>
            <a:ext cx="1155576" cy="11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41" y="836712"/>
            <a:ext cx="1231595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936" y="4384946"/>
            <a:ext cx="615798" cy="64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2915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/>
              <a:t>Failures during 2011 operation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5472608"/>
          </a:xfrm>
        </p:spPr>
        <p:txBody>
          <a:bodyPr>
            <a:noAutofit/>
          </a:bodyPr>
          <a:lstStyle/>
          <a:p>
            <a:pPr marL="0" indent="0">
              <a:lnSpc>
                <a:spcPts val="3400"/>
              </a:lnSpc>
              <a:spcBef>
                <a:spcPts val="0"/>
              </a:spcBef>
              <a:buNone/>
            </a:pPr>
            <a:r>
              <a:rPr lang="en-GB" sz="3200" b="1" u="sng" dirty="0">
                <a:solidFill>
                  <a:schemeClr val="tx1"/>
                </a:solidFill>
              </a:rPr>
              <a:t>B/P/WIC – </a:t>
            </a:r>
            <a:r>
              <a:rPr lang="en-GB" sz="3200" b="1" u="sng" dirty="0" smtClean="0">
                <a:solidFill>
                  <a:schemeClr val="tx1"/>
                </a:solidFill>
              </a:rPr>
              <a:t>Machine Interlock Systems</a:t>
            </a:r>
            <a:endParaRPr lang="en-GB" sz="3200" b="1" u="sng" dirty="0">
              <a:solidFill>
                <a:schemeClr val="tx1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bg2"/>
                </a:solidFill>
              </a:rPr>
              <a:t>Location: UJ at </a:t>
            </a:r>
            <a:r>
              <a:rPr lang="en-GB" sz="2800" b="1" dirty="0" smtClean="0">
                <a:solidFill>
                  <a:schemeClr val="bg2"/>
                </a:solidFill>
              </a:rPr>
              <a:t>Point </a:t>
            </a:r>
            <a:r>
              <a:rPr lang="en-GB" sz="2800" b="1" dirty="0">
                <a:solidFill>
                  <a:schemeClr val="bg2"/>
                </a:solidFill>
              </a:rPr>
              <a:t>1 and 5 </a:t>
            </a:r>
            <a:r>
              <a:rPr lang="en-GB" sz="2800" b="1" dirty="0" smtClean="0">
                <a:solidFill>
                  <a:schemeClr val="bg2"/>
                </a:solidFill>
              </a:rPr>
              <a:t/>
            </a:r>
            <a:br>
              <a:rPr lang="en-GB" sz="2800" b="1" dirty="0" smtClean="0">
                <a:solidFill>
                  <a:schemeClr val="bg2"/>
                </a:solidFill>
              </a:rPr>
            </a:br>
            <a:r>
              <a:rPr lang="en-GB" sz="2800" b="1" dirty="0" smtClean="0">
                <a:solidFill>
                  <a:schemeClr val="bg2"/>
                </a:solidFill>
              </a:rPr>
              <a:t>(</a:t>
            </a:r>
            <a:r>
              <a:rPr lang="en-GB" sz="2800" b="1" dirty="0">
                <a:solidFill>
                  <a:schemeClr val="bg2"/>
                </a:solidFill>
              </a:rPr>
              <a:t>and injection line in 2010)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bg2"/>
                </a:solidFill>
              </a:rPr>
              <a:t>Type of failure: PLC communication lost, Deported </a:t>
            </a:r>
            <a:r>
              <a:rPr lang="en-GB" sz="2800" b="1" dirty="0" smtClean="0">
                <a:solidFill>
                  <a:schemeClr val="bg2"/>
                </a:solidFill>
              </a:rPr>
              <a:t>I/O, (BIS [VME based] no problems)</a:t>
            </a:r>
            <a:endParaRPr lang="en-GB" sz="2800" b="1" dirty="0">
              <a:solidFill>
                <a:schemeClr val="bg2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u="sng" dirty="0">
                <a:solidFill>
                  <a:srgbClr val="C00000"/>
                </a:solidFill>
              </a:rPr>
              <a:t>Mitigation: 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bg2"/>
                </a:solidFill>
              </a:rPr>
              <a:t>Relocation of the WIC from TI2/8– </a:t>
            </a:r>
            <a:r>
              <a:rPr lang="en-GB" sz="2800" b="1" dirty="0">
                <a:solidFill>
                  <a:srgbClr val="C00000"/>
                </a:solidFill>
              </a:rPr>
              <a:t>no more errors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bg2"/>
                </a:solidFill>
              </a:rPr>
              <a:t>Relocation from UJ14/16 – </a:t>
            </a:r>
            <a:r>
              <a:rPr lang="en-GB" sz="2800" b="1" dirty="0">
                <a:solidFill>
                  <a:srgbClr val="C00000"/>
                </a:solidFill>
              </a:rPr>
              <a:t>no more errors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bg2"/>
                </a:solidFill>
              </a:rPr>
              <a:t>Relocation from UJ56 US85 </a:t>
            </a:r>
            <a:r>
              <a:rPr lang="en-GB" sz="2800" b="1" dirty="0" smtClean="0">
                <a:solidFill>
                  <a:schemeClr val="bg2"/>
                </a:solidFill>
              </a:rPr>
              <a:t/>
            </a:r>
            <a:br>
              <a:rPr lang="en-GB" sz="2800" b="1" dirty="0" smtClean="0">
                <a:solidFill>
                  <a:schemeClr val="bg2"/>
                </a:solidFill>
              </a:rPr>
            </a:br>
            <a:r>
              <a:rPr lang="en-GB" sz="2800" b="1" dirty="0" smtClean="0">
                <a:solidFill>
                  <a:schemeClr val="bg2"/>
                </a:solidFill>
              </a:rPr>
              <a:t>(</a:t>
            </a:r>
            <a:r>
              <a:rPr lang="en-GB" sz="2800" b="1" dirty="0">
                <a:solidFill>
                  <a:srgbClr val="C00000"/>
                </a:solidFill>
              </a:rPr>
              <a:t>Christmas </a:t>
            </a:r>
            <a:r>
              <a:rPr lang="en-GB" sz="2800" b="1" dirty="0" smtClean="0">
                <a:solidFill>
                  <a:srgbClr val="C00000"/>
                </a:solidFill>
              </a:rPr>
              <a:t>break [BIS prep. UJ56]</a:t>
            </a:r>
            <a:r>
              <a:rPr lang="en-GB" sz="2800" b="1" dirty="0" smtClean="0">
                <a:solidFill>
                  <a:schemeClr val="bg2"/>
                </a:solidFill>
              </a:rPr>
              <a:t>)</a:t>
            </a:r>
            <a:endParaRPr lang="en-GB" sz="2800" b="1" dirty="0">
              <a:solidFill>
                <a:schemeClr val="bg2"/>
              </a:solidFill>
            </a:endParaRP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rgbClr val="C00000"/>
                </a:solidFill>
              </a:rPr>
              <a:t>No more </a:t>
            </a:r>
            <a:r>
              <a:rPr lang="en-GB" sz="2800" b="1" dirty="0" smtClean="0">
                <a:solidFill>
                  <a:srgbClr val="C00000"/>
                </a:solidFill>
              </a:rPr>
              <a:t>SEE induced events </a:t>
            </a:r>
            <a:r>
              <a:rPr lang="en-GB" sz="2800" b="1" dirty="0">
                <a:solidFill>
                  <a:srgbClr val="C00000"/>
                </a:solidFill>
              </a:rPr>
              <a:t>expected</a:t>
            </a:r>
          </a:p>
        </p:txBody>
      </p:sp>
      <p:pic>
        <p:nvPicPr>
          <p:cNvPr id="5" name="Picture 2" descr="C:\Users\Markus\AppData\Local\Microsoft\Windows\Temporary Internet Files\Content.IE5\Q412CG3D\MC90044040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5088" y="4869160"/>
            <a:ext cx="1155576" cy="11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980728"/>
            <a:ext cx="1231595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12922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/>
              <a:t>Failures during 2011 operation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460851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3600" b="1" u="sng" dirty="0">
                <a:solidFill>
                  <a:schemeClr val="tx1"/>
                </a:solidFill>
              </a:rPr>
              <a:t>EN/EL equipment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600" b="1" dirty="0">
                <a:solidFill>
                  <a:schemeClr val="bg2"/>
                </a:solidFill>
              </a:rPr>
              <a:t>Location: UJ56, US85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600" b="1" dirty="0">
                <a:solidFill>
                  <a:schemeClr val="bg2"/>
                </a:solidFill>
              </a:rPr>
              <a:t>Type of failure: UPS system </a:t>
            </a:r>
            <a:r>
              <a:rPr lang="en-GB" sz="3600" b="1" dirty="0" smtClean="0">
                <a:solidFill>
                  <a:schemeClr val="bg2"/>
                </a:solidFill>
              </a:rPr>
              <a:t/>
            </a:r>
            <a:br>
              <a:rPr lang="en-GB" sz="3600" b="1" dirty="0" smtClean="0">
                <a:solidFill>
                  <a:schemeClr val="bg2"/>
                </a:solidFill>
              </a:rPr>
            </a:br>
            <a:r>
              <a:rPr lang="en-GB" sz="3600" b="1" dirty="0" smtClean="0">
                <a:solidFill>
                  <a:schemeClr val="bg2"/>
                </a:solidFill>
              </a:rPr>
              <a:t>(</a:t>
            </a:r>
            <a:r>
              <a:rPr lang="en-GB" sz="3600" b="1" dirty="0" smtClean="0">
                <a:solidFill>
                  <a:srgbClr val="C00000"/>
                </a:solidFill>
              </a:rPr>
              <a:t>destructive </a:t>
            </a:r>
            <a:r>
              <a:rPr lang="en-GB" sz="3600" b="1" dirty="0">
                <a:solidFill>
                  <a:srgbClr val="C00000"/>
                </a:solidFill>
              </a:rPr>
              <a:t>failures</a:t>
            </a:r>
            <a:r>
              <a:rPr lang="en-GB" sz="3600" b="1" dirty="0" smtClean="0">
                <a:solidFill>
                  <a:schemeClr val="bg2"/>
                </a:solidFill>
              </a:rPr>
              <a:t>)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endParaRPr lang="en-GB" sz="1800" b="1" u="sng" dirty="0" smtClean="0">
              <a:solidFill>
                <a:srgbClr val="C00000"/>
              </a:solidFill>
            </a:endParaRP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GB" sz="3600" b="1" u="sng" dirty="0" smtClean="0">
                <a:solidFill>
                  <a:srgbClr val="C00000"/>
                </a:solidFill>
              </a:rPr>
              <a:t>Mitigation</a:t>
            </a:r>
            <a:r>
              <a:rPr lang="en-GB" sz="3600" b="1" u="sng" dirty="0">
                <a:solidFill>
                  <a:srgbClr val="C00000"/>
                </a:solidFill>
              </a:rPr>
              <a:t>: </a:t>
            </a: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chemeClr val="bg2"/>
                </a:solidFill>
              </a:rPr>
              <a:t>Relocation </a:t>
            </a:r>
            <a:r>
              <a:rPr lang="en-GB" sz="3200" b="1" dirty="0">
                <a:solidFill>
                  <a:schemeClr val="bg2"/>
                </a:solidFill>
              </a:rPr>
              <a:t>from UJ56  (</a:t>
            </a:r>
            <a:r>
              <a:rPr lang="en-GB" sz="3200" b="1" dirty="0">
                <a:solidFill>
                  <a:srgbClr val="C00000"/>
                </a:solidFill>
              </a:rPr>
              <a:t>Christmas break</a:t>
            </a:r>
            <a:r>
              <a:rPr lang="en-GB" sz="3200" b="1" dirty="0">
                <a:solidFill>
                  <a:schemeClr val="bg2"/>
                </a:solidFill>
              </a:rPr>
              <a:t>)</a:t>
            </a: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GB" sz="3200" b="1" dirty="0">
                <a:solidFill>
                  <a:schemeClr val="bg2"/>
                </a:solidFill>
              </a:rPr>
              <a:t>Relocation from US85 (</a:t>
            </a:r>
            <a:r>
              <a:rPr lang="en-GB" sz="3200" b="1" dirty="0">
                <a:solidFill>
                  <a:srgbClr val="C00000"/>
                </a:solidFill>
              </a:rPr>
              <a:t>LS1</a:t>
            </a:r>
            <a:r>
              <a:rPr lang="en-GB" sz="3200" b="1" dirty="0">
                <a:solidFill>
                  <a:schemeClr val="bg2"/>
                </a:solidFill>
              </a:rPr>
              <a:t>) </a:t>
            </a:r>
            <a:endParaRPr lang="en-GB" sz="3200" b="1" dirty="0" smtClean="0">
              <a:solidFill>
                <a:schemeClr val="bg2"/>
              </a:solidFill>
            </a:endParaRPr>
          </a:p>
          <a:p>
            <a:pPr marL="1290838" lvl="2" indent="-432000"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New Type (esp. for REs) will be </a:t>
            </a:r>
            <a:br>
              <a:rPr lang="en-US" sz="3200" b="1" dirty="0" smtClean="0">
                <a:solidFill>
                  <a:schemeClr val="bg2"/>
                </a:solidFill>
              </a:rPr>
            </a:br>
            <a:r>
              <a:rPr lang="en-US" sz="3200" b="1" dirty="0" smtClean="0">
                <a:solidFill>
                  <a:schemeClr val="bg2"/>
                </a:solidFill>
              </a:rPr>
              <a:t>tested</a:t>
            </a:r>
            <a:r>
              <a:rPr lang="en-US" sz="3200" b="1" dirty="0">
                <a:solidFill>
                  <a:schemeClr val="bg2"/>
                </a:solidFill>
              </a:rPr>
              <a:t> </a:t>
            </a:r>
            <a:r>
              <a:rPr lang="en-US" sz="3200" b="1" dirty="0" smtClean="0">
                <a:solidFill>
                  <a:schemeClr val="bg2"/>
                </a:solidFill>
              </a:rPr>
              <a:t>at H4IRRAD in 2012</a:t>
            </a:r>
            <a:endParaRPr lang="en-GB" sz="3200" b="1" dirty="0">
              <a:solidFill>
                <a:schemeClr val="bg2"/>
              </a:solidFill>
            </a:endParaRPr>
          </a:p>
        </p:txBody>
      </p:sp>
      <p:pic>
        <p:nvPicPr>
          <p:cNvPr id="5" name="Picture 2" descr="C:\Users\Markus\AppData\Local\Microsoft\Windows\Temporary Internet Files\Content.IE5\Q412CG3D\MC90044040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640" y="4941168"/>
            <a:ext cx="1155576" cy="11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446" y="1484784"/>
            <a:ext cx="1231595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661249"/>
            <a:ext cx="432048" cy="45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00248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Overview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251520" y="908720"/>
            <a:ext cx="8856984" cy="5472608"/>
          </a:xfrm>
        </p:spPr>
        <p:txBody>
          <a:bodyPr>
            <a:noAutofit/>
          </a:bodyPr>
          <a:lstStyle/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4400" dirty="0" smtClean="0">
                <a:solidFill>
                  <a:schemeClr val="bg2"/>
                </a:solidFill>
              </a:rPr>
              <a:t>2011 </a:t>
            </a:r>
            <a:r>
              <a:rPr lang="en-US" sz="4400" b="1" dirty="0" smtClean="0">
                <a:solidFill>
                  <a:srgbClr val="C00000"/>
                </a:solidFill>
              </a:rPr>
              <a:t>radiation levels </a:t>
            </a:r>
            <a:r>
              <a:rPr lang="en-US" sz="4400" dirty="0" smtClean="0">
                <a:solidFill>
                  <a:schemeClr val="bg2"/>
                </a:solidFill>
              </a:rPr>
              <a:t>-&gt; 2012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4400" b="1" dirty="0" smtClean="0">
                <a:solidFill>
                  <a:srgbClr val="C00000"/>
                </a:solidFill>
              </a:rPr>
              <a:t>Mitigation measures</a:t>
            </a:r>
            <a:r>
              <a:rPr lang="en-US" sz="4400" dirty="0" smtClean="0">
                <a:solidFill>
                  <a:schemeClr val="bg2"/>
                </a:solidFill>
              </a:rPr>
              <a:t>: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US" sz="4000" dirty="0" smtClean="0">
                <a:solidFill>
                  <a:schemeClr val="bg2"/>
                </a:solidFill>
              </a:rPr>
              <a:t>applied </a:t>
            </a:r>
            <a:r>
              <a:rPr lang="en-US" sz="4000" b="1" dirty="0" smtClean="0">
                <a:solidFill>
                  <a:schemeClr val="bg2"/>
                </a:solidFill>
              </a:rPr>
              <a:t>prior 2011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US" sz="4000" b="1" dirty="0" smtClean="0">
                <a:solidFill>
                  <a:schemeClr val="bg2"/>
                </a:solidFill>
              </a:rPr>
              <a:t>‘on-the-fly’</a:t>
            </a:r>
            <a:r>
              <a:rPr lang="en-US" sz="4000" dirty="0" smtClean="0">
                <a:solidFill>
                  <a:schemeClr val="bg2"/>
                </a:solidFill>
              </a:rPr>
              <a:t> during the year</a:t>
            </a:r>
          </a:p>
          <a:p>
            <a:pPr marL="832050" lvl="1" indent="-432000">
              <a:spcBef>
                <a:spcPts val="0"/>
              </a:spcBef>
              <a:buBlip>
                <a:blip r:embed="rId3"/>
              </a:buBlip>
            </a:pPr>
            <a:r>
              <a:rPr lang="en-US" sz="4000" b="1" dirty="0" err="1" smtClean="0">
                <a:solidFill>
                  <a:schemeClr val="bg2"/>
                </a:solidFill>
              </a:rPr>
              <a:t>xMasBreak</a:t>
            </a:r>
            <a:endParaRPr lang="en-US" sz="4000" b="1" dirty="0" smtClean="0">
              <a:solidFill>
                <a:schemeClr val="bg2"/>
              </a:solidFill>
            </a:endParaRP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4400" dirty="0" smtClean="0">
                <a:solidFill>
                  <a:schemeClr val="bg2"/>
                </a:solidFill>
              </a:rPr>
              <a:t>Observed </a:t>
            </a:r>
            <a:r>
              <a:rPr lang="en-US" sz="4400" b="1" dirty="0" smtClean="0">
                <a:solidFill>
                  <a:srgbClr val="C00000"/>
                </a:solidFill>
              </a:rPr>
              <a:t>failures during 2011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4400" dirty="0" smtClean="0">
                <a:solidFill>
                  <a:schemeClr val="bg2"/>
                </a:solidFill>
              </a:rPr>
              <a:t>What’s to be </a:t>
            </a:r>
            <a:r>
              <a:rPr lang="en-US" sz="4400" b="1" dirty="0" smtClean="0">
                <a:solidFill>
                  <a:srgbClr val="C00000"/>
                </a:solidFill>
              </a:rPr>
              <a:t>expected for 2012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4400" b="1" dirty="0" smtClean="0">
                <a:solidFill>
                  <a:srgbClr val="C00000"/>
                </a:solidFill>
              </a:rPr>
              <a:t>What do we need </a:t>
            </a:r>
            <a:r>
              <a:rPr lang="en-US" sz="4400" dirty="0" smtClean="0">
                <a:solidFill>
                  <a:schemeClr val="bg2"/>
                </a:solidFill>
              </a:rPr>
              <a:t>to learn in 2012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/>
              <a:t>Failures during 2011 operation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328592"/>
          </a:xfrm>
        </p:spPr>
        <p:txBody>
          <a:bodyPr>
            <a:noAutofit/>
          </a:bodyPr>
          <a:lstStyle/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600" b="1" u="sng" dirty="0">
                <a:solidFill>
                  <a:schemeClr val="tx1"/>
                </a:solidFill>
              </a:rPr>
              <a:t>Access </a:t>
            </a:r>
            <a:r>
              <a:rPr lang="en-GB" sz="3600" b="1" u="sng" dirty="0" smtClean="0">
                <a:solidFill>
                  <a:schemeClr val="tx1"/>
                </a:solidFill>
              </a:rPr>
              <a:t>System (PAD/MAD)</a:t>
            </a:r>
            <a:endParaRPr lang="en-GB" sz="3600" b="1" u="sng" dirty="0">
              <a:solidFill>
                <a:schemeClr val="tx1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200" b="1" dirty="0">
                <a:solidFill>
                  <a:schemeClr val="bg2"/>
                </a:solidFill>
              </a:rPr>
              <a:t>Location: Access </a:t>
            </a:r>
            <a:r>
              <a:rPr lang="en-GB" sz="3200" b="1" dirty="0" smtClean="0">
                <a:solidFill>
                  <a:schemeClr val="bg2"/>
                </a:solidFill>
              </a:rPr>
              <a:t>to </a:t>
            </a:r>
            <a:r>
              <a:rPr lang="en-GB" sz="3200" b="1" dirty="0">
                <a:solidFill>
                  <a:srgbClr val="C00000"/>
                </a:solidFill>
              </a:rPr>
              <a:t>UJ14 </a:t>
            </a:r>
            <a:r>
              <a:rPr lang="en-GB" sz="3200" b="1" dirty="0" smtClean="0">
                <a:solidFill>
                  <a:srgbClr val="C00000"/>
                </a:solidFill>
              </a:rPr>
              <a:t>and UJ16</a:t>
            </a:r>
            <a:endParaRPr lang="en-GB" sz="3200" b="1" dirty="0">
              <a:solidFill>
                <a:srgbClr val="C00000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200" b="1" dirty="0">
                <a:solidFill>
                  <a:schemeClr val="bg2"/>
                </a:solidFill>
              </a:rPr>
              <a:t>Type of failure: Block of the access system, </a:t>
            </a:r>
            <a:r>
              <a:rPr lang="en-GB" sz="3200" b="1" dirty="0" smtClean="0">
                <a:solidFill>
                  <a:schemeClr val="bg2"/>
                </a:solidFill>
              </a:rPr>
              <a:t/>
            </a:r>
            <a:br>
              <a:rPr lang="en-GB" sz="3200" b="1" dirty="0" smtClean="0">
                <a:solidFill>
                  <a:schemeClr val="bg2"/>
                </a:solidFill>
              </a:rPr>
            </a:br>
            <a:r>
              <a:rPr lang="en-GB" sz="3200" b="1" dirty="0" smtClean="0">
                <a:solidFill>
                  <a:schemeClr val="bg2"/>
                </a:solidFill>
              </a:rPr>
              <a:t>iris </a:t>
            </a:r>
            <a:r>
              <a:rPr lang="en-GB" sz="3200" b="1" dirty="0">
                <a:solidFill>
                  <a:schemeClr val="bg2"/>
                </a:solidFill>
              </a:rPr>
              <a:t>scan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200" b="1" dirty="0">
                <a:solidFill>
                  <a:schemeClr val="bg2"/>
                </a:solidFill>
              </a:rPr>
              <a:t>General problem with end-of-life equipment in other points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200" b="1" dirty="0">
                <a:solidFill>
                  <a:srgbClr val="C00000"/>
                </a:solidFill>
              </a:rPr>
              <a:t>(part of) </a:t>
            </a:r>
            <a:r>
              <a:rPr lang="en-GB" sz="3200" b="1" dirty="0" smtClean="0">
                <a:solidFill>
                  <a:srgbClr val="C00000"/>
                </a:solidFill>
              </a:rPr>
              <a:t>events </a:t>
            </a:r>
            <a:r>
              <a:rPr lang="en-GB" sz="3200" b="1" dirty="0">
                <a:solidFill>
                  <a:srgbClr val="C00000"/>
                </a:solidFill>
              </a:rPr>
              <a:t>in UJ14/16 ( and </a:t>
            </a:r>
            <a:r>
              <a:rPr lang="en-GB" sz="3200" b="1" dirty="0" smtClean="0">
                <a:solidFill>
                  <a:srgbClr val="C00000"/>
                </a:solidFill>
              </a:rPr>
              <a:t>UJ23/87) </a:t>
            </a:r>
            <a:br>
              <a:rPr lang="en-GB" sz="3200" b="1" dirty="0" smtClean="0">
                <a:solidFill>
                  <a:srgbClr val="C00000"/>
                </a:solidFill>
              </a:rPr>
            </a:br>
            <a:r>
              <a:rPr lang="en-GB" sz="3200" b="1" dirty="0" smtClean="0">
                <a:solidFill>
                  <a:srgbClr val="C00000"/>
                </a:solidFill>
              </a:rPr>
              <a:t>are </a:t>
            </a:r>
            <a:r>
              <a:rPr lang="en-GB" sz="3200" b="1" dirty="0">
                <a:solidFill>
                  <a:srgbClr val="C00000"/>
                </a:solidFill>
              </a:rPr>
              <a:t>likely </a:t>
            </a:r>
            <a:r>
              <a:rPr lang="en-GB" sz="3200" b="1" dirty="0" smtClean="0">
                <a:solidFill>
                  <a:srgbClr val="C00000"/>
                </a:solidFill>
              </a:rPr>
              <a:t>to be radiation related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endParaRPr lang="en-GB" sz="1800" b="1" dirty="0">
              <a:solidFill>
                <a:srgbClr val="C00000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200" b="1" u="sng" dirty="0">
                <a:solidFill>
                  <a:srgbClr val="C00000"/>
                </a:solidFill>
              </a:rPr>
              <a:t>Mitigation :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bg2"/>
                </a:solidFill>
              </a:rPr>
              <a:t>Shielding of the UJ14-16 (Christmas break)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bg2"/>
                </a:solidFill>
              </a:rPr>
              <a:t>Relocation from Point1 (LS1)</a:t>
            </a:r>
          </a:p>
        </p:txBody>
      </p:sp>
      <p:pic>
        <p:nvPicPr>
          <p:cNvPr id="5" name="Picture 2" descr="C:\Users\Markus\AppData\Local\Microsoft\Windows\Temporary Internet Files\Content.IE5\Q412CG3D\MC90044040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577680"/>
            <a:ext cx="1155576" cy="11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901" y="908720"/>
            <a:ext cx="1231595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376" y="5301208"/>
            <a:ext cx="615798" cy="64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89127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What do we expect for 2012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107504" y="5057252"/>
            <a:ext cx="9036496" cy="1684115"/>
          </a:xfrm>
        </p:spPr>
        <p:txBody>
          <a:bodyPr>
            <a:noAutofit/>
          </a:bodyPr>
          <a:lstStyle/>
          <a:p>
            <a:pPr marL="432000" indent="-432000">
              <a:lnSpc>
                <a:spcPts val="36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err="1" smtClean="0">
                <a:solidFill>
                  <a:schemeClr val="bg2"/>
                </a:solidFill>
              </a:rPr>
              <a:t>xMas</a:t>
            </a:r>
            <a:r>
              <a:rPr lang="en-US" sz="3200" b="1" dirty="0" smtClean="0">
                <a:solidFill>
                  <a:schemeClr val="bg2"/>
                </a:solidFill>
              </a:rPr>
              <a:t>-Mitigation crucial</a:t>
            </a:r>
          </a:p>
          <a:p>
            <a:pPr marL="432000" indent="-432000">
              <a:lnSpc>
                <a:spcPts val="36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Patches to continue during 2012</a:t>
            </a:r>
          </a:p>
          <a:p>
            <a:pPr marL="432000" indent="-432000">
              <a:lnSpc>
                <a:spcPts val="36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Particular emphasis (analysis) of ‘new’ failures</a:t>
            </a:r>
          </a:p>
          <a:p>
            <a:pPr marL="432000" indent="-432000">
              <a:lnSpc>
                <a:spcPts val="3600"/>
              </a:lnSpc>
              <a:spcBef>
                <a:spcPts val="0"/>
              </a:spcBef>
              <a:buBlip>
                <a:blip r:embed="rId3"/>
              </a:buBlip>
            </a:pPr>
            <a:endParaRPr lang="en-US" sz="1200" b="1" dirty="0" smtClean="0">
              <a:solidFill>
                <a:schemeClr val="bg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84" y="979855"/>
            <a:ext cx="3840000" cy="4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434" y="979855"/>
            <a:ext cx="2320000" cy="4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548" y="977253"/>
            <a:ext cx="1440000" cy="4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2947" y="976536"/>
            <a:ext cx="1382857" cy="4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 bwMode="auto">
          <a:xfrm>
            <a:off x="7680148" y="989236"/>
            <a:ext cx="1408406" cy="4080000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179818" y="980728"/>
            <a:ext cx="1085730" cy="4080000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2718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11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Conclusions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688632"/>
          </a:xfrm>
        </p:spPr>
        <p:txBody>
          <a:bodyPr>
            <a:noAutofit/>
          </a:bodyPr>
          <a:lstStyle/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tx1"/>
                </a:solidFill>
              </a:rPr>
              <a:t>2011</a:t>
            </a:r>
            <a:r>
              <a:rPr lang="en-US" sz="3200" b="1" dirty="0" smtClean="0">
                <a:solidFill>
                  <a:schemeClr val="bg2"/>
                </a:solidFill>
              </a:rPr>
              <a:t>: </a:t>
            </a:r>
            <a:r>
              <a:rPr lang="en-US" sz="3200" b="1" dirty="0" smtClean="0">
                <a:solidFill>
                  <a:srgbClr val="C00000"/>
                </a:solidFill>
              </a:rPr>
              <a:t>~70 dumps events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Predicted ~100 in Chamonix 2011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Good agreement (considering 2011 patch solutions)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tx1"/>
                </a:solidFill>
              </a:rPr>
              <a:t>2012</a:t>
            </a:r>
            <a:r>
              <a:rPr lang="en-US" sz="3200" b="1" dirty="0" smtClean="0">
                <a:solidFill>
                  <a:schemeClr val="bg2"/>
                </a:solidFill>
              </a:rPr>
              <a:t>: </a:t>
            </a:r>
            <a:r>
              <a:rPr lang="en-US" sz="3200" b="1" dirty="0" smtClean="0">
                <a:solidFill>
                  <a:srgbClr val="C00000"/>
                </a:solidFill>
              </a:rPr>
              <a:t>~30-50 </a:t>
            </a:r>
            <a:r>
              <a:rPr lang="en-US" sz="3200" b="1" dirty="0">
                <a:solidFill>
                  <a:srgbClr val="C00000"/>
                </a:solidFill>
              </a:rPr>
              <a:t>dump events expected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Mitigation actions </a:t>
            </a:r>
            <a:r>
              <a:rPr lang="en-US" sz="2800" b="1" dirty="0" smtClean="0">
                <a:solidFill>
                  <a:srgbClr val="C00000"/>
                </a:solidFill>
              </a:rPr>
              <a:t>(patch solutions, shielding and relocation) were/are crucial </a:t>
            </a:r>
            <a:r>
              <a:rPr lang="en-US" sz="2800" b="1" dirty="0" smtClean="0">
                <a:solidFill>
                  <a:schemeClr val="bg2"/>
                </a:solidFill>
              </a:rPr>
              <a:t>to reduce dump events</a:t>
            </a:r>
            <a:endParaRPr lang="en-US" sz="2800" b="1" dirty="0">
              <a:solidFill>
                <a:schemeClr val="bg2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Failure estimation has uncertainty factors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C00000"/>
                </a:solidFill>
              </a:rPr>
              <a:t>Beam gas effect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C00000"/>
                </a:solidFill>
              </a:rPr>
              <a:t>Collimation losses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C00000"/>
                </a:solidFill>
              </a:rPr>
              <a:t>Equipment failure types not yet appeared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TS a lot to be done! </a:t>
            </a:r>
            <a:r>
              <a:rPr lang="en-US" sz="3200" dirty="0">
                <a:solidFill>
                  <a:schemeClr val="bg2"/>
                </a:solidFill>
              </a:rPr>
              <a:t>(</a:t>
            </a:r>
            <a:r>
              <a:rPr lang="en-US" sz="3200" i="1" dirty="0" smtClean="0">
                <a:solidFill>
                  <a:schemeClr val="bg2"/>
                </a:solidFill>
              </a:rPr>
              <a:t>c.f.</a:t>
            </a:r>
            <a:r>
              <a:rPr lang="en-US" sz="3200" dirty="0" smtClean="0">
                <a:solidFill>
                  <a:schemeClr val="bg2"/>
                </a:solidFill>
              </a:rPr>
              <a:t> Anne-Laure’s talk)</a:t>
            </a:r>
            <a:endParaRPr lang="en-US" sz="3200" dirty="0" smtClean="0">
              <a:solidFill>
                <a:srgbClr val="C00000"/>
              </a:solidFill>
            </a:endParaRP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tx1"/>
                </a:solidFill>
              </a:rPr>
              <a:t>&gt;LS1: </a:t>
            </a:r>
            <a:r>
              <a:rPr lang="en-US" sz="3200" b="1" dirty="0" smtClean="0">
                <a:solidFill>
                  <a:schemeClr val="bg2"/>
                </a:solidFill>
              </a:rPr>
              <a:t>benefit from relocation and shielding </a:t>
            </a:r>
          </a:p>
          <a:p>
            <a:pPr marL="0" indent="0">
              <a:lnSpc>
                <a:spcPts val="3400"/>
              </a:lnSpc>
              <a:spcBef>
                <a:spcPts val="0"/>
              </a:spcBef>
              <a:buNone/>
            </a:pPr>
            <a:r>
              <a:rPr lang="en-US" sz="3200" b="1" dirty="0">
                <a:solidFill>
                  <a:schemeClr val="bg2"/>
                </a:solidFill>
              </a:rPr>
              <a:t> </a:t>
            </a:r>
            <a:r>
              <a:rPr lang="en-US" sz="3200" b="1" dirty="0" smtClean="0">
                <a:solidFill>
                  <a:schemeClr val="bg2"/>
                </a:solidFill>
              </a:rPr>
              <a:t>		+ new developments</a:t>
            </a:r>
            <a:endParaRPr lang="en-US" sz="3200" b="1" dirty="0">
              <a:solidFill>
                <a:srgbClr val="C00000"/>
              </a:solidFill>
            </a:endParaRPr>
          </a:p>
          <a:p>
            <a:pPr marL="400050" lvl="1" indent="0">
              <a:lnSpc>
                <a:spcPts val="3400"/>
              </a:lnSpc>
              <a:spcBef>
                <a:spcPts val="0"/>
              </a:spcBef>
              <a:buNone/>
            </a:pPr>
            <a:endParaRPr lang="en-US" sz="28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13384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http://s0.fast-sfc.com/system/images/6611/large/Brezovica.jpg?12956370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921" y="764703"/>
            <a:ext cx="4359051" cy="498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7170" name="Picture 2" descr="http://s2.hubimg.com/u/3521049_f5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64" y="1641500"/>
            <a:ext cx="4848225" cy="498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t1.gstatic.com/images?q=tbn:ANd9GcSkEU1FV44vyV5R25BZPPIcdLl0V_cTIk1qSb8kw_9zhuDtEPUbhKtyb2J_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3"/>
            <a:ext cx="4848225" cy="302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www.kaprun-skischule.at/inc/upimg/Hartweger%202004%2002c_1277821033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460" y="3661946"/>
            <a:ext cx="4331419" cy="2960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C:\Users\Markus\AppData\Local\Microsoft\Windows\Temporary Internet Files\Content.IE5\K7X36378\MC900413624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484" y="2913697"/>
            <a:ext cx="1620874" cy="2437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395536" y="96454"/>
            <a:ext cx="8229600" cy="582594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Thank You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03706871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Conclusions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688632"/>
          </a:xfrm>
        </p:spPr>
        <p:txBody>
          <a:bodyPr>
            <a:noAutofit/>
          </a:bodyPr>
          <a:lstStyle/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tx1"/>
                </a:solidFill>
              </a:rPr>
              <a:t>2011</a:t>
            </a:r>
            <a:r>
              <a:rPr lang="en-US" sz="3200" b="1" dirty="0" smtClean="0">
                <a:solidFill>
                  <a:schemeClr val="bg2"/>
                </a:solidFill>
              </a:rPr>
              <a:t>: </a:t>
            </a:r>
            <a:r>
              <a:rPr lang="en-US" sz="3200" b="1" dirty="0" smtClean="0">
                <a:solidFill>
                  <a:srgbClr val="C00000"/>
                </a:solidFill>
              </a:rPr>
              <a:t>~70 dumps events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Predicted ~100 in Chamonix 2011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Good agreement (considering 2011 patch solutions)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tx1"/>
                </a:solidFill>
              </a:rPr>
              <a:t>2012</a:t>
            </a:r>
            <a:r>
              <a:rPr lang="en-US" sz="3200" b="1" dirty="0" smtClean="0">
                <a:solidFill>
                  <a:schemeClr val="bg2"/>
                </a:solidFill>
              </a:rPr>
              <a:t>: </a:t>
            </a:r>
            <a:r>
              <a:rPr lang="en-US" sz="3200" b="1" dirty="0" smtClean="0">
                <a:solidFill>
                  <a:srgbClr val="C00000"/>
                </a:solidFill>
              </a:rPr>
              <a:t>~30-50 </a:t>
            </a:r>
            <a:r>
              <a:rPr lang="en-US" sz="3200" b="1" dirty="0">
                <a:solidFill>
                  <a:srgbClr val="C00000"/>
                </a:solidFill>
              </a:rPr>
              <a:t>dump events expected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Mitigation actions </a:t>
            </a:r>
            <a:r>
              <a:rPr lang="en-US" sz="2800" b="1" dirty="0" smtClean="0">
                <a:solidFill>
                  <a:srgbClr val="C00000"/>
                </a:solidFill>
              </a:rPr>
              <a:t>(patch solutions, shielding and relocation) were/are crucial </a:t>
            </a:r>
            <a:r>
              <a:rPr lang="en-US" sz="2800" b="1" dirty="0" smtClean="0">
                <a:solidFill>
                  <a:schemeClr val="bg2"/>
                </a:solidFill>
              </a:rPr>
              <a:t>to reduce dump events</a:t>
            </a:r>
            <a:endParaRPr lang="en-US" sz="2800" b="1" dirty="0">
              <a:solidFill>
                <a:schemeClr val="bg2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Failure estimation has uncertainty factors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C00000"/>
                </a:solidFill>
              </a:rPr>
              <a:t>Beam gas effect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C00000"/>
                </a:solidFill>
              </a:rPr>
              <a:t>Collimation losses</a:t>
            </a:r>
          </a:p>
          <a:p>
            <a:pPr marL="1290838" lvl="2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C00000"/>
                </a:solidFill>
              </a:rPr>
              <a:t>Equipment failure types not yet appeared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TS a lot to be done! </a:t>
            </a:r>
            <a:r>
              <a:rPr lang="en-US" sz="3200" dirty="0">
                <a:solidFill>
                  <a:schemeClr val="bg2"/>
                </a:solidFill>
              </a:rPr>
              <a:t>(</a:t>
            </a:r>
            <a:r>
              <a:rPr lang="en-US" sz="3200" i="1" dirty="0" smtClean="0">
                <a:solidFill>
                  <a:schemeClr val="bg2"/>
                </a:solidFill>
              </a:rPr>
              <a:t>c.f.</a:t>
            </a:r>
            <a:r>
              <a:rPr lang="en-US" sz="3200" dirty="0" smtClean="0">
                <a:solidFill>
                  <a:schemeClr val="bg2"/>
                </a:solidFill>
              </a:rPr>
              <a:t> Anne-Laure’s talk)</a:t>
            </a:r>
            <a:endParaRPr lang="en-US" sz="3200" dirty="0" smtClean="0">
              <a:solidFill>
                <a:srgbClr val="C00000"/>
              </a:solidFill>
            </a:endParaRP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tx1"/>
                </a:solidFill>
              </a:rPr>
              <a:t>&gt;LS1: </a:t>
            </a:r>
            <a:r>
              <a:rPr lang="en-US" sz="3200" b="1" dirty="0" smtClean="0">
                <a:solidFill>
                  <a:schemeClr val="bg2"/>
                </a:solidFill>
              </a:rPr>
              <a:t>benefit from relocation and shielding </a:t>
            </a:r>
          </a:p>
          <a:p>
            <a:pPr marL="0" indent="0">
              <a:lnSpc>
                <a:spcPts val="3400"/>
              </a:lnSpc>
              <a:spcBef>
                <a:spcPts val="0"/>
              </a:spcBef>
              <a:buNone/>
            </a:pPr>
            <a:r>
              <a:rPr lang="en-US" sz="3200" b="1" dirty="0">
                <a:solidFill>
                  <a:schemeClr val="bg2"/>
                </a:solidFill>
              </a:rPr>
              <a:t> </a:t>
            </a:r>
            <a:r>
              <a:rPr lang="en-US" sz="3200" b="1" dirty="0" smtClean="0">
                <a:solidFill>
                  <a:schemeClr val="bg2"/>
                </a:solidFill>
              </a:rPr>
              <a:t>		+ new developments</a:t>
            </a:r>
            <a:endParaRPr lang="en-US" sz="3200" b="1" dirty="0">
              <a:solidFill>
                <a:srgbClr val="C00000"/>
              </a:solidFill>
            </a:endParaRPr>
          </a:p>
          <a:p>
            <a:pPr marL="400050" lvl="1" indent="0">
              <a:lnSpc>
                <a:spcPts val="3400"/>
              </a:lnSpc>
              <a:spcBef>
                <a:spcPts val="0"/>
              </a:spcBef>
              <a:buNone/>
            </a:pPr>
            <a:endParaRPr lang="en-US" sz="28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24884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79512" y="1052736"/>
            <a:ext cx="8856984" cy="5472608"/>
          </a:xfrm>
        </p:spPr>
        <p:txBody>
          <a:bodyPr>
            <a:noAutofit/>
          </a:bodyPr>
          <a:lstStyle/>
          <a:p>
            <a:pPr marL="0" indent="0" algn="ctr">
              <a:lnSpc>
                <a:spcPts val="3400"/>
              </a:lnSpc>
              <a:spcBef>
                <a:spcPts val="0"/>
              </a:spcBef>
              <a:buNone/>
            </a:pPr>
            <a:endParaRPr lang="en-US" sz="11500" b="1" dirty="0" smtClean="0">
              <a:solidFill>
                <a:srgbClr val="C00000"/>
              </a:solidFill>
            </a:endParaRPr>
          </a:p>
          <a:p>
            <a:pPr marL="0" indent="0" algn="ctr">
              <a:lnSpc>
                <a:spcPts val="3400"/>
              </a:lnSpc>
              <a:spcBef>
                <a:spcPts val="0"/>
              </a:spcBef>
              <a:buNone/>
            </a:pPr>
            <a:endParaRPr lang="en-US" sz="11500" b="1" dirty="0">
              <a:solidFill>
                <a:srgbClr val="C00000"/>
              </a:solidFill>
            </a:endParaRPr>
          </a:p>
          <a:p>
            <a:pPr marL="0" indent="0" algn="ctr">
              <a:lnSpc>
                <a:spcPts val="3400"/>
              </a:lnSpc>
              <a:spcBef>
                <a:spcPts val="0"/>
              </a:spcBef>
              <a:buNone/>
            </a:pPr>
            <a:endParaRPr lang="en-US" sz="11500" b="1" dirty="0" smtClean="0">
              <a:solidFill>
                <a:srgbClr val="C00000"/>
              </a:solidFill>
            </a:endParaRPr>
          </a:p>
          <a:p>
            <a:pPr marL="0" indent="0" algn="ctr">
              <a:lnSpc>
                <a:spcPts val="3400"/>
              </a:lnSpc>
              <a:spcBef>
                <a:spcPts val="0"/>
              </a:spcBef>
              <a:buNone/>
            </a:pPr>
            <a:endParaRPr lang="en-US" sz="11500" b="1" dirty="0" smtClean="0">
              <a:solidFill>
                <a:srgbClr val="C00000"/>
              </a:solidFill>
            </a:endParaRPr>
          </a:p>
          <a:p>
            <a:pPr marL="0" indent="0" algn="ctr">
              <a:lnSpc>
                <a:spcPts val="3400"/>
              </a:lnSpc>
              <a:spcBef>
                <a:spcPts val="0"/>
              </a:spcBef>
              <a:buNone/>
            </a:pPr>
            <a:endParaRPr lang="en-US" sz="11500" b="1" dirty="0">
              <a:solidFill>
                <a:srgbClr val="C00000"/>
              </a:solidFill>
            </a:endParaRPr>
          </a:p>
          <a:p>
            <a:pPr marL="0" indent="0" algn="ctr">
              <a:lnSpc>
                <a:spcPts val="3400"/>
              </a:lnSpc>
              <a:spcBef>
                <a:spcPts val="0"/>
              </a:spcBef>
              <a:buNone/>
            </a:pPr>
            <a:endParaRPr lang="en-US" sz="11500" b="1" dirty="0" smtClean="0">
              <a:solidFill>
                <a:srgbClr val="C00000"/>
              </a:solidFill>
            </a:endParaRPr>
          </a:p>
          <a:p>
            <a:pPr marL="0" indent="0" algn="ctr">
              <a:lnSpc>
                <a:spcPts val="3400"/>
              </a:lnSpc>
              <a:spcBef>
                <a:spcPts val="0"/>
              </a:spcBef>
              <a:buNone/>
            </a:pPr>
            <a:r>
              <a:rPr lang="en-US" sz="11500" b="1" dirty="0" smtClean="0">
                <a:solidFill>
                  <a:srgbClr val="C00000"/>
                </a:solidFill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80607055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What’s about Ion Operation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36512" y="764704"/>
            <a:ext cx="9144000" cy="5760640"/>
          </a:xfrm>
        </p:spPr>
        <p:txBody>
          <a:bodyPr>
            <a:noAutofit/>
          </a:bodyPr>
          <a:lstStyle/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C00000"/>
                </a:solidFill>
              </a:rPr>
              <a:t>Analysis</a:t>
            </a:r>
            <a:r>
              <a:rPr lang="en-US" sz="3200" b="1" dirty="0" smtClean="0">
                <a:solidFill>
                  <a:schemeClr val="bg2"/>
                </a:solidFill>
              </a:rPr>
              <a:t> </a:t>
            </a:r>
            <a:r>
              <a:rPr lang="en-US" sz="3200" b="1" dirty="0">
                <a:solidFill>
                  <a:schemeClr val="bg2"/>
                </a:solidFill>
              </a:rPr>
              <a:t>based on </a:t>
            </a:r>
            <a:r>
              <a:rPr lang="en-US" sz="3200" b="1" dirty="0" err="1" smtClean="0">
                <a:solidFill>
                  <a:srgbClr val="C00000"/>
                </a:solidFill>
              </a:rPr>
              <a:t>RadMons</a:t>
            </a:r>
            <a:r>
              <a:rPr lang="en-US" sz="3200" b="1" dirty="0" smtClean="0">
                <a:solidFill>
                  <a:srgbClr val="C00000"/>
                </a:solidFill>
              </a:rPr>
              <a:t> &amp; BLMs</a:t>
            </a:r>
            <a:r>
              <a:rPr lang="en-US" sz="3200" b="1" dirty="0" smtClean="0">
                <a:solidFill>
                  <a:schemeClr val="bg2"/>
                </a:solidFill>
              </a:rPr>
              <a:t> </a:t>
            </a:r>
            <a:br>
              <a:rPr lang="en-US" sz="3200" b="1" dirty="0" smtClean="0">
                <a:solidFill>
                  <a:schemeClr val="bg2"/>
                </a:solidFill>
              </a:rPr>
            </a:br>
            <a:r>
              <a:rPr lang="en-US" sz="3200" b="1" dirty="0" smtClean="0">
                <a:solidFill>
                  <a:schemeClr val="bg2"/>
                </a:solidFill>
              </a:rPr>
              <a:t>(</a:t>
            </a:r>
            <a:r>
              <a:rPr lang="en-US" sz="3200" b="1" dirty="0">
                <a:solidFill>
                  <a:schemeClr val="bg2"/>
                </a:solidFill>
              </a:rPr>
              <a:t>A. </a:t>
            </a:r>
            <a:r>
              <a:rPr lang="en-US" sz="3200" b="1" dirty="0" smtClean="0">
                <a:solidFill>
                  <a:schemeClr val="bg2"/>
                </a:solidFill>
              </a:rPr>
              <a:t>Nordt &amp; MCWG)</a:t>
            </a:r>
            <a:endParaRPr lang="en-US" sz="3200" b="1" dirty="0">
              <a:solidFill>
                <a:schemeClr val="bg2"/>
              </a:solidFill>
            </a:endParaRP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Losses during </a:t>
            </a:r>
            <a:r>
              <a:rPr lang="en-US" sz="3200" b="1" dirty="0" smtClean="0">
                <a:solidFill>
                  <a:srgbClr val="C00000"/>
                </a:solidFill>
              </a:rPr>
              <a:t>ion operation</a:t>
            </a:r>
            <a:r>
              <a:rPr lang="en-US" sz="3200" b="1" dirty="0" smtClean="0">
                <a:solidFill>
                  <a:schemeClr val="bg2"/>
                </a:solidFill>
              </a:rPr>
              <a:t> in the DS are equal and </a:t>
            </a:r>
            <a:r>
              <a:rPr lang="en-US" sz="3200" b="1" dirty="0" smtClean="0">
                <a:solidFill>
                  <a:srgbClr val="C00000"/>
                </a:solidFill>
              </a:rPr>
              <a:t>partly dominate respective radiation levels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C00000"/>
                </a:solidFill>
              </a:rPr>
              <a:t>P1/5</a:t>
            </a:r>
            <a:r>
              <a:rPr lang="en-US" sz="2800" b="1" dirty="0" smtClean="0">
                <a:solidFill>
                  <a:schemeClr val="bg2"/>
                </a:solidFill>
              </a:rPr>
              <a:t>: about factor of </a:t>
            </a:r>
            <a:r>
              <a:rPr lang="en-US" sz="2800" b="1" dirty="0" smtClean="0">
                <a:solidFill>
                  <a:srgbClr val="C00000"/>
                </a:solidFill>
              </a:rPr>
              <a:t>2-5</a:t>
            </a:r>
            <a:r>
              <a:rPr lang="en-US" sz="2800" b="1" dirty="0" smtClean="0">
                <a:solidFill>
                  <a:schemeClr val="bg2"/>
                </a:solidFill>
              </a:rPr>
              <a:t> (2011, nominal ~1:1?)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C00000"/>
                </a:solidFill>
              </a:rPr>
              <a:t>P3</a:t>
            </a:r>
            <a:r>
              <a:rPr lang="en-US" sz="2800" b="1" dirty="0" smtClean="0">
                <a:solidFill>
                  <a:schemeClr val="bg2"/>
                </a:solidFill>
              </a:rPr>
              <a:t>: factor of </a:t>
            </a:r>
            <a:r>
              <a:rPr lang="en-US" sz="2800" b="1" dirty="0" smtClean="0">
                <a:solidFill>
                  <a:srgbClr val="C00000"/>
                </a:solidFill>
              </a:rPr>
              <a:t>10-15</a:t>
            </a:r>
            <a:r>
              <a:rPr lang="en-US" sz="2800" b="1" dirty="0" smtClean="0">
                <a:solidFill>
                  <a:schemeClr val="bg2"/>
                </a:solidFill>
              </a:rPr>
              <a:t> higher (momentum losses)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C00000"/>
                </a:solidFill>
              </a:rPr>
              <a:t>P7</a:t>
            </a:r>
            <a:r>
              <a:rPr lang="en-US" sz="2800" b="1" dirty="0" smtClean="0">
                <a:solidFill>
                  <a:schemeClr val="bg2"/>
                </a:solidFill>
              </a:rPr>
              <a:t>: </a:t>
            </a:r>
            <a:r>
              <a:rPr lang="en-US" sz="2800" b="1" dirty="0">
                <a:solidFill>
                  <a:schemeClr val="bg2"/>
                </a:solidFill>
              </a:rPr>
              <a:t>factor </a:t>
            </a:r>
            <a:r>
              <a:rPr lang="en-US" sz="2800" b="1" dirty="0">
                <a:solidFill>
                  <a:srgbClr val="C00000"/>
                </a:solidFill>
              </a:rPr>
              <a:t>2-3</a:t>
            </a:r>
            <a:r>
              <a:rPr lang="en-US" sz="2800" b="1" dirty="0">
                <a:solidFill>
                  <a:schemeClr val="bg2"/>
                </a:solidFill>
              </a:rPr>
              <a:t> (2011, nominal ~</a:t>
            </a:r>
            <a:r>
              <a:rPr lang="en-US" sz="2800" b="1" dirty="0" smtClean="0">
                <a:solidFill>
                  <a:schemeClr val="bg2"/>
                </a:solidFill>
              </a:rPr>
              <a:t>1:1?)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C00000"/>
                </a:solidFill>
              </a:rPr>
              <a:t>Point-2:</a:t>
            </a:r>
            <a:r>
              <a:rPr lang="en-US" sz="3200" b="1" dirty="0" smtClean="0">
                <a:solidFill>
                  <a:schemeClr val="bg2"/>
                </a:solidFill>
              </a:rPr>
              <a:t> Ions only, values comparable to P1/5 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C00000"/>
                </a:solidFill>
              </a:rPr>
              <a:t>Dose/</a:t>
            </a:r>
            <a:r>
              <a:rPr lang="en-US" sz="3200" b="1" dirty="0" err="1" smtClean="0">
                <a:solidFill>
                  <a:srgbClr val="C00000"/>
                </a:solidFill>
              </a:rPr>
              <a:t>Fluence</a:t>
            </a:r>
            <a:r>
              <a:rPr lang="en-US" sz="3200" b="1" dirty="0" smtClean="0">
                <a:solidFill>
                  <a:schemeClr val="bg2"/>
                </a:solidFill>
              </a:rPr>
              <a:t> range (max P1/5): </a:t>
            </a:r>
            <a:r>
              <a:rPr lang="en-US" sz="3200" b="1" dirty="0" smtClean="0">
                <a:solidFill>
                  <a:srgbClr val="C00000"/>
                </a:solidFill>
              </a:rPr>
              <a:t>5-200Gy, 5x10</a:t>
            </a:r>
            <a:r>
              <a:rPr lang="en-US" sz="3200" b="1" baseline="30000" dirty="0" smtClean="0">
                <a:solidFill>
                  <a:srgbClr val="C00000"/>
                </a:solidFill>
              </a:rPr>
              <a:t>9</a:t>
            </a:r>
            <a:r>
              <a:rPr lang="en-US" sz="3200" b="1" dirty="0" smtClean="0">
                <a:solidFill>
                  <a:srgbClr val="C00000"/>
                </a:solidFill>
              </a:rPr>
              <a:t> – 10</a:t>
            </a:r>
            <a:r>
              <a:rPr lang="en-US" sz="3200" b="1" baseline="30000" dirty="0" smtClean="0">
                <a:solidFill>
                  <a:srgbClr val="C00000"/>
                </a:solidFill>
              </a:rPr>
              <a:t>11</a:t>
            </a:r>
            <a:r>
              <a:rPr lang="en-US" sz="3200" b="1" dirty="0" smtClean="0">
                <a:solidFill>
                  <a:srgbClr val="C00000"/>
                </a:solidFill>
              </a:rPr>
              <a:t>cm</a:t>
            </a:r>
            <a:r>
              <a:rPr lang="en-US" sz="3200" b="1" baseline="30000" dirty="0" smtClean="0">
                <a:solidFill>
                  <a:srgbClr val="C00000"/>
                </a:solidFill>
              </a:rPr>
              <a:t>-2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Affected cells: </a:t>
            </a:r>
            <a:r>
              <a:rPr lang="en-US" sz="3200" b="1" dirty="0" smtClean="0">
                <a:solidFill>
                  <a:srgbClr val="C00000"/>
                </a:solidFill>
              </a:rPr>
              <a:t>9-13 (very localized)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C00000"/>
                </a:solidFill>
              </a:rPr>
              <a:t>TCL currently open (P1/5)!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C00000"/>
                </a:solidFill>
              </a:rPr>
              <a:t>Additional </a:t>
            </a:r>
            <a:r>
              <a:rPr lang="en-US" sz="3200" b="1" dirty="0" err="1" smtClean="0">
                <a:solidFill>
                  <a:srgbClr val="C00000"/>
                </a:solidFill>
              </a:rPr>
              <a:t>RadMon</a:t>
            </a:r>
            <a:r>
              <a:rPr lang="en-US" sz="3200" b="1" dirty="0" smtClean="0">
                <a:solidFill>
                  <a:srgbClr val="C00000"/>
                </a:solidFill>
              </a:rPr>
              <a:t> coverage foreseen (&gt;LS1) </a:t>
            </a:r>
            <a:r>
              <a:rPr lang="en-US" sz="3200" b="1" dirty="0" smtClean="0">
                <a:solidFill>
                  <a:schemeClr val="bg2"/>
                </a:solidFill>
              </a:rPr>
              <a:t/>
            </a:r>
            <a:br>
              <a:rPr lang="en-US" sz="3200" b="1" dirty="0" smtClean="0">
                <a:solidFill>
                  <a:schemeClr val="bg2"/>
                </a:solidFill>
              </a:rPr>
            </a:br>
            <a:endParaRPr lang="en-US" sz="3200" b="1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69570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34888" y="110102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R2E Mitigation Strategy</a:t>
            </a:r>
            <a:endParaRPr lang="en-GB" sz="4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27</a:t>
            </a:fld>
            <a:endParaRPr lang="en-GB"/>
          </a:p>
        </p:txBody>
      </p:sp>
      <p:grpSp>
        <p:nvGrpSpPr>
          <p:cNvPr id="2" name="Group 9"/>
          <p:cNvGrpSpPr/>
          <p:nvPr/>
        </p:nvGrpSpPr>
        <p:grpSpPr>
          <a:xfrm>
            <a:off x="323528" y="1052736"/>
            <a:ext cx="1714512" cy="755324"/>
            <a:chOff x="214282" y="5715016"/>
            <a:chExt cx="1422132" cy="755324"/>
          </a:xfrm>
        </p:grpSpPr>
        <p:sp>
          <p:nvSpPr>
            <p:cNvPr id="11" name="Rounded Rectangle 10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22106E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1</a:t>
              </a:r>
              <a:r>
                <a:rPr lang="en-GB" sz="2000" b="1" kern="1200" baseline="30000" dirty="0" smtClean="0"/>
                <a:t>st</a:t>
              </a:r>
              <a:r>
                <a:rPr lang="en-GB" sz="2000" b="1" kern="1200" dirty="0" smtClean="0"/>
                <a:t> Safety Critical</a:t>
              </a:r>
              <a:endParaRPr lang="en-GB" sz="2000" b="1" kern="1200" dirty="0"/>
            </a:p>
          </p:txBody>
        </p:sp>
      </p:grpSp>
      <p:grpSp>
        <p:nvGrpSpPr>
          <p:cNvPr id="3" name="Group 12"/>
          <p:cNvGrpSpPr/>
          <p:nvPr/>
        </p:nvGrpSpPr>
        <p:grpSpPr>
          <a:xfrm>
            <a:off x="323528" y="2204864"/>
            <a:ext cx="1714512" cy="755324"/>
            <a:chOff x="214282" y="5715016"/>
            <a:chExt cx="1422132" cy="755324"/>
          </a:xfrm>
        </p:grpSpPr>
        <p:sp>
          <p:nvSpPr>
            <p:cNvPr id="14" name="Rounded Rectangle 13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7E000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2</a:t>
              </a:r>
              <a:r>
                <a:rPr lang="en-GB" sz="2000" b="1" kern="1200" baseline="30000" dirty="0" smtClean="0"/>
                <a:t>nd</a:t>
              </a:r>
              <a:r>
                <a:rPr lang="en-GB" sz="2000" b="1" kern="1200" dirty="0" smtClean="0"/>
                <a:t> Shielding</a:t>
              </a:r>
              <a:endParaRPr lang="en-GB" sz="2000" b="1" kern="1200" dirty="0"/>
            </a:p>
          </p:txBody>
        </p:sp>
      </p:grpSp>
      <p:grpSp>
        <p:nvGrpSpPr>
          <p:cNvPr id="5" name="Group 15"/>
          <p:cNvGrpSpPr/>
          <p:nvPr/>
        </p:nvGrpSpPr>
        <p:grpSpPr>
          <a:xfrm>
            <a:off x="323528" y="3524815"/>
            <a:ext cx="1714512" cy="755324"/>
            <a:chOff x="214282" y="5715016"/>
            <a:chExt cx="1422132" cy="755324"/>
          </a:xfrm>
        </p:grpSpPr>
        <p:sp>
          <p:nvSpPr>
            <p:cNvPr id="17" name="Rounded Rectangle 16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BE6D02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3</a:t>
              </a:r>
              <a:r>
                <a:rPr lang="en-GB" sz="2000" b="1" kern="1200" baseline="30000" dirty="0" smtClean="0"/>
                <a:t>rd</a:t>
              </a:r>
              <a:r>
                <a:rPr lang="en-GB" sz="2000" b="1" kern="1200" dirty="0" smtClean="0"/>
                <a:t> Most Sensitive</a:t>
              </a:r>
              <a:endParaRPr lang="en-GB" sz="2000" b="1" kern="1200" dirty="0"/>
            </a:p>
          </p:txBody>
        </p:sp>
      </p:grpSp>
      <p:grpSp>
        <p:nvGrpSpPr>
          <p:cNvPr id="7" name="Group 18"/>
          <p:cNvGrpSpPr/>
          <p:nvPr/>
        </p:nvGrpSpPr>
        <p:grpSpPr>
          <a:xfrm>
            <a:off x="323528" y="5150980"/>
            <a:ext cx="1714512" cy="755324"/>
            <a:chOff x="214282" y="5715016"/>
            <a:chExt cx="1422132" cy="755324"/>
          </a:xfrm>
        </p:grpSpPr>
        <p:sp>
          <p:nvSpPr>
            <p:cNvPr id="20" name="Rounded Rectangle 19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0070C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4</a:t>
              </a:r>
              <a:r>
                <a:rPr lang="en-GB" sz="2000" b="1" kern="1200" baseline="30000" dirty="0" smtClean="0"/>
                <a:t>th</a:t>
              </a:r>
              <a:r>
                <a:rPr lang="en-GB" sz="2000" b="1" kern="1200" dirty="0" smtClean="0"/>
                <a:t> Remaining</a:t>
              </a:r>
              <a:endParaRPr lang="en-GB" sz="2000" b="1" kern="1200" dirty="0"/>
            </a:p>
          </p:txBody>
        </p:sp>
      </p:grpSp>
      <p:sp>
        <p:nvSpPr>
          <p:cNvPr id="22" name="Down Arrow 21"/>
          <p:cNvSpPr/>
          <p:nvPr/>
        </p:nvSpPr>
        <p:spPr bwMode="auto">
          <a:xfrm rot="16200000">
            <a:off x="2387757" y="1220754"/>
            <a:ext cx="288032" cy="384043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Down Arrow 22"/>
          <p:cNvSpPr/>
          <p:nvPr/>
        </p:nvSpPr>
        <p:spPr bwMode="auto">
          <a:xfrm rot="16200000">
            <a:off x="2387758" y="2372882"/>
            <a:ext cx="288032" cy="384043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Down Arrow 23"/>
          <p:cNvSpPr/>
          <p:nvPr/>
        </p:nvSpPr>
        <p:spPr bwMode="auto">
          <a:xfrm rot="16200000">
            <a:off x="2387758" y="3692834"/>
            <a:ext cx="288032" cy="384043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Down Arrow 24"/>
          <p:cNvSpPr/>
          <p:nvPr/>
        </p:nvSpPr>
        <p:spPr bwMode="auto">
          <a:xfrm rot="16200000">
            <a:off x="2387758" y="5109186"/>
            <a:ext cx="288032" cy="384043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75856" y="1196752"/>
            <a:ext cx="3164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Immediate Relocation</a:t>
            </a:r>
            <a:endParaRPr lang="en-US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75856" y="2348880"/>
            <a:ext cx="4136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“Fast” &amp; Global Improvement</a:t>
            </a:r>
            <a:endParaRPr lang="en-US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96958" y="3356992"/>
            <a:ext cx="41889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Highest Impact on Operation:</a:t>
            </a:r>
          </a:p>
          <a:p>
            <a:pPr marL="342900" indent="-342900">
              <a:buAutoNum type="arabicParenBoth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Relocation</a:t>
            </a:r>
            <a:endParaRPr lang="en-US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arenBoth"/>
            </a:pP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Shielding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289924" y="5027692"/>
            <a:ext cx="22236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Relocation</a:t>
            </a:r>
            <a:endParaRPr lang="en-US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arenBoth"/>
            </a:pP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Shielding</a:t>
            </a:r>
          </a:p>
          <a:p>
            <a:pPr marL="342900" indent="-342900">
              <a:buAutoNum type="arabicParenBoth"/>
            </a:pP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Design</a:t>
            </a:r>
          </a:p>
          <a:p>
            <a:pPr marL="342900" indent="-342900">
              <a:buAutoNum type="arabicParenBoth"/>
            </a:pP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6082" name="Picture 2" descr="C:\Users\mbrugger\AppData\Local\Microsoft\Windows\Temporary Internet Files\Content.IE5\FRVLAXXP\MC90044142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980728"/>
            <a:ext cx="864096" cy="864096"/>
          </a:xfrm>
          <a:prstGeom prst="rect">
            <a:avLst/>
          </a:prstGeom>
          <a:noFill/>
        </p:spPr>
      </p:pic>
      <p:pic>
        <p:nvPicPr>
          <p:cNvPr id="30" name="Picture 2" descr="C:\Users\mbrugger\AppData\Local\Microsoft\Windows\Temporary Internet Files\Content.IE5\FRVLAXXP\MC90044142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2150159"/>
            <a:ext cx="864096" cy="864096"/>
          </a:xfrm>
          <a:prstGeom prst="rect">
            <a:avLst/>
          </a:prstGeom>
          <a:noFill/>
        </p:spPr>
      </p:pic>
      <p:pic>
        <p:nvPicPr>
          <p:cNvPr id="31" name="Picture 2" descr="C:\Users\mbrugger\AppData\Local\Microsoft\Windows\Temporary Internet Files\Content.IE5\FRVLAXXP\MC90044142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8127" y="3452807"/>
            <a:ext cx="864096" cy="864096"/>
          </a:xfrm>
          <a:prstGeom prst="rect">
            <a:avLst/>
          </a:prstGeom>
          <a:noFill/>
        </p:spPr>
      </p:pic>
      <p:pic>
        <p:nvPicPr>
          <p:cNvPr id="46083" name="Picture 3" descr="C:\Users\mbrugger\AppData\Local\Microsoft\Windows\Temporary Internet Files\Content.IE5\M9V6PDV7\MC90010487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157192"/>
            <a:ext cx="1495390" cy="1152128"/>
          </a:xfrm>
          <a:prstGeom prst="rect">
            <a:avLst/>
          </a:prstGeom>
          <a:noFill/>
        </p:spPr>
      </p:pic>
      <p:pic>
        <p:nvPicPr>
          <p:cNvPr id="47" name="Picture 3" descr="C:\Users\mbrugger\AppData\Local\Microsoft\Windows\Temporary Internet Files\Content.IE5\M9V6PDV7\MC90010487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2132856"/>
            <a:ext cx="1215004" cy="936104"/>
          </a:xfrm>
          <a:prstGeom prst="rect">
            <a:avLst/>
          </a:prstGeom>
          <a:noFill/>
        </p:spPr>
      </p:pic>
      <p:pic>
        <p:nvPicPr>
          <p:cNvPr id="48" name="Picture 3" descr="C:\Users\mbrugger\AppData\Local\Microsoft\Windows\Temporary Internet Files\Content.IE5\M9V6PDV7\MC90010487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3501008"/>
            <a:ext cx="1215004" cy="9361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597240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171400"/>
            <a:ext cx="7498080" cy="1143000"/>
          </a:xfrm>
        </p:spPr>
        <p:txBody>
          <a:bodyPr>
            <a:noAutofit/>
          </a:bodyPr>
          <a:lstStyle/>
          <a:p>
            <a:r>
              <a:rPr lang="en-GB" sz="4400" dirty="0" smtClean="0"/>
              <a:t>Statistics through PM-DB</a:t>
            </a:r>
            <a:endParaRPr lang="en-GB" sz="4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6F24-3D75-42AE-AC7E-7DFB5D6171CA}" type="datetime1">
              <a:rPr lang="en-GB" smtClean="0"/>
              <a:pPr/>
              <a:t>07/02/2012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/>
          <a:lstStyle/>
          <a:p>
            <a:fld id="{EB5A8E4F-0222-4B0E-87CB-FAB2C4009B37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19" name="Content Placeholder 3"/>
          <p:cNvSpPr>
            <a:spLocks noGrp="1"/>
          </p:cNvSpPr>
          <p:nvPr>
            <p:ph idx="1"/>
          </p:nvPr>
        </p:nvSpPr>
        <p:spPr>
          <a:xfrm>
            <a:off x="-36512" y="764704"/>
            <a:ext cx="7498080" cy="4800600"/>
          </a:xfrm>
        </p:spPr>
        <p:txBody>
          <a:bodyPr>
            <a:normAutofit/>
          </a:bodyPr>
          <a:lstStyle/>
          <a:p>
            <a:pPr marL="457200" lvl="1" indent="0">
              <a:buNone/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!!! Many thanks to R.M. Leszko &amp; M. Zerlauth !!!</a:t>
            </a:r>
          </a:p>
          <a:p>
            <a:pPr marL="457200" lvl="1" indent="0">
              <a:buNone/>
              <a:defRPr/>
            </a:pPr>
            <a:endParaRPr lang="en-GB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q"/>
              <a:defRPr/>
            </a:pPr>
            <a:endParaRPr lang="en-GB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q"/>
              <a:defRPr/>
            </a:pPr>
            <a:endParaRPr lang="en-GB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14168"/>
            <a:ext cx="7128792" cy="5351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50184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Mitigation Measures 2011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29</a:t>
            </a:fld>
            <a:endParaRPr lang="en-GB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596385"/>
              </p:ext>
            </p:extLst>
          </p:nvPr>
        </p:nvGraphicFramePr>
        <p:xfrm>
          <a:off x="1043608" y="1330794"/>
          <a:ext cx="7056784" cy="46904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43079"/>
                <a:gridCol w="1913705"/>
              </a:tblGrid>
              <a:tr h="58603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 dirty="0">
                          <a:effectLst/>
                        </a:rPr>
                        <a:t>Mitigation </a:t>
                      </a:r>
                      <a:r>
                        <a:rPr lang="en-GB" sz="2800" u="none" strike="noStrike" dirty="0" smtClean="0">
                          <a:effectLst/>
                        </a:rPr>
                        <a:t>Measures during 2011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860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 dirty="0">
                          <a:effectLst/>
                        </a:rPr>
                        <a:t>Type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 dirty="0" smtClean="0">
                          <a:effectLst/>
                        </a:rPr>
                        <a:t>Est. Gain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5860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 dirty="0">
                          <a:effectLst/>
                        </a:rPr>
                        <a:t>QPS firmware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 dirty="0">
                          <a:effectLst/>
                        </a:rPr>
                        <a:t>-</a:t>
                      </a:r>
                      <a:r>
                        <a:rPr lang="en-GB" sz="2800" u="none" strike="noStrike" dirty="0" smtClean="0">
                          <a:effectLst/>
                        </a:rPr>
                        <a:t>150 events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5860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 dirty="0" err="1">
                          <a:effectLst/>
                        </a:rPr>
                        <a:t>Cryo</a:t>
                      </a:r>
                      <a:r>
                        <a:rPr lang="en-GB" sz="2800" u="none" strike="noStrike" dirty="0">
                          <a:effectLst/>
                        </a:rPr>
                        <a:t> power supply 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 dirty="0">
                          <a:effectLst/>
                        </a:rPr>
                        <a:t>-</a:t>
                      </a:r>
                      <a:r>
                        <a:rPr lang="en-GB" sz="2800" u="none" strike="noStrike" dirty="0" smtClean="0">
                          <a:effectLst/>
                        </a:rPr>
                        <a:t>3 events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5860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 dirty="0" err="1">
                          <a:effectLst/>
                        </a:rPr>
                        <a:t>Cryo</a:t>
                      </a:r>
                      <a:r>
                        <a:rPr lang="en-GB" sz="2800" u="none" strike="noStrike" dirty="0">
                          <a:effectLst/>
                        </a:rPr>
                        <a:t> automatic reset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 dirty="0">
                          <a:effectLst/>
                        </a:rPr>
                        <a:t>-</a:t>
                      </a:r>
                      <a:r>
                        <a:rPr lang="en-GB" sz="2800" u="none" strike="noStrike" dirty="0" smtClean="0">
                          <a:effectLst/>
                        </a:rPr>
                        <a:t>9 events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5882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 dirty="0" err="1">
                          <a:effectLst/>
                        </a:rPr>
                        <a:t>Cryo</a:t>
                      </a:r>
                      <a:r>
                        <a:rPr lang="en-GB" sz="2800" u="none" strike="noStrike" dirty="0">
                          <a:effectLst/>
                        </a:rPr>
                        <a:t> Temperature reading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 dirty="0">
                          <a:effectLst/>
                        </a:rPr>
                        <a:t>-</a:t>
                      </a:r>
                      <a:r>
                        <a:rPr lang="en-GB" sz="2800" u="none" strike="noStrike" dirty="0" smtClean="0">
                          <a:effectLst/>
                        </a:rPr>
                        <a:t>8 events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5860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 dirty="0" err="1">
                          <a:effectLst/>
                        </a:rPr>
                        <a:t>Cryo</a:t>
                      </a:r>
                      <a:r>
                        <a:rPr lang="en-GB" sz="2800" u="none" strike="noStrike" dirty="0">
                          <a:effectLst/>
                        </a:rPr>
                        <a:t> relocation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5860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 dirty="0" smtClean="0">
                          <a:effectLst/>
                        </a:rPr>
                        <a:t>B/P/WIC relocation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841319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3" name="Picture 2" descr="C:\newStuff\Chamonix_2011\Talk\mirage\weather_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764704"/>
            <a:ext cx="6646565" cy="5848978"/>
          </a:xfrm>
          <a:prstGeom prst="rect">
            <a:avLst/>
          </a:prstGeom>
          <a:noFill/>
        </p:spPr>
      </p:pic>
      <p:pic>
        <p:nvPicPr>
          <p:cNvPr id="4" name="Picture 3" descr="C:\newStuff\Chamonix_2011\Talk\mirage\weather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7716" y="3640105"/>
            <a:ext cx="6264696" cy="295724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21732" y="3645024"/>
            <a:ext cx="6976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2010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3645024"/>
            <a:ext cx="6976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2011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32417" y="3635732"/>
            <a:ext cx="6976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2012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74060" y="3645024"/>
            <a:ext cx="103105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Nominal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54180" y="3645024"/>
            <a:ext cx="103105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Ultimate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34300" y="3635732"/>
            <a:ext cx="10182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HL-LHC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827584" y="-27384"/>
            <a:ext cx="8229600" cy="58259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 Unicode MS" pitchFamily="34" charset="-128"/>
              </a:defRPr>
            </a:lvl9pPr>
          </a:lstStyle>
          <a:p>
            <a:r>
              <a:rPr lang="en-US" sz="4400" dirty="0" smtClean="0"/>
              <a:t>A look back – And Forward</a:t>
            </a:r>
            <a:endParaRPr lang="en-GB" sz="4000" dirty="0"/>
          </a:p>
        </p:txBody>
      </p:sp>
      <p:pic>
        <p:nvPicPr>
          <p:cNvPr id="3074" name="Picture 2" descr="C:\Users\Markus\AppData\Local\Microsoft\Windows\Temporary Internet Files\Content.IE5\Q412CG3D\MC90044040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704" y="4293096"/>
            <a:ext cx="1155576" cy="11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Markus\AppData\Local\Microsoft\Windows\Temporary Internet Files\Content.IE5\Q412CG3D\MC90044040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824" y="4289648"/>
            <a:ext cx="1155576" cy="11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Markus\AppData\Local\Microsoft\Windows\Temporary Internet Files\Content.IE5\Q412CG3D\MC90044040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944" y="4293096"/>
            <a:ext cx="1155576" cy="11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Markus\AppData\Local\Microsoft\Windows\Temporary Internet Files\Content.IE5\Q412CG3D\MC90044040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12" y="4293096"/>
            <a:ext cx="1155576" cy="11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258" y="4762750"/>
            <a:ext cx="682862" cy="71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newStuff\Chamonix_2012\Talk\mitigation_pane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127" y="1199795"/>
            <a:ext cx="2670944" cy="243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 bwMode="auto">
          <a:xfrm>
            <a:off x="3964269" y="3613210"/>
            <a:ext cx="2021674" cy="2957247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28775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What do we expect for 2012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30</a:t>
            </a:fld>
            <a:endParaRPr lang="en-GB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881772"/>
              </p:ext>
            </p:extLst>
          </p:nvPr>
        </p:nvGraphicFramePr>
        <p:xfrm>
          <a:off x="251520" y="692696"/>
          <a:ext cx="8620816" cy="6155113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545737"/>
                <a:gridCol w="1559169"/>
                <a:gridCol w="1058008"/>
                <a:gridCol w="431312"/>
                <a:gridCol w="1640987"/>
                <a:gridCol w="2385603"/>
              </a:tblGrid>
              <a:tr h="2465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 dirty="0">
                          <a:effectLst/>
                        </a:rPr>
                        <a:t>Equipment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 dirty="0">
                          <a:effectLst/>
                        </a:rPr>
                        <a:t>Equipment failure mode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 dirty="0">
                          <a:effectLst/>
                        </a:rPr>
                        <a:t>Failures 2011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 dirty="0" smtClean="0">
                          <a:effectLst/>
                        </a:rPr>
                        <a:t>Possible dumps </a:t>
                      </a:r>
                      <a:r>
                        <a:rPr lang="en-GB" sz="2400" u="none" strike="noStrike" dirty="0">
                          <a:effectLst/>
                        </a:rPr>
                        <a:t>in 2012 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658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Dump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UJ P1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Without </a:t>
                      </a:r>
                      <a:r>
                        <a:rPr lang="en-GB" sz="1200" u="none" strike="noStrike" dirty="0" smtClean="0">
                          <a:effectLst/>
                        </a:rPr>
                        <a:t>2011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+ </a:t>
                      </a:r>
                      <a:r>
                        <a:rPr lang="en-GB" sz="1200" u="none" strike="noStrike" baseline="0" dirty="0" err="1" smtClean="0">
                          <a:effectLst/>
                        </a:rPr>
                        <a:t>xMasBreak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Actions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With </a:t>
                      </a:r>
                      <a:r>
                        <a:rPr lang="en-GB" sz="1200" u="none" strike="noStrike" dirty="0" smtClean="0">
                          <a:effectLst/>
                        </a:rPr>
                        <a:t>Mitigation Actions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>
                    <a:solidFill>
                      <a:srgbClr val="FF0000"/>
                    </a:solidFill>
                  </a:tcPr>
                </a:tc>
              </a:tr>
              <a:tr h="2465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B/P/WIC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</a:rPr>
                        <a:t>PLC </a:t>
                      </a:r>
                      <a:r>
                        <a:rPr lang="en-GB" sz="1050" u="none" strike="noStrike" dirty="0" smtClean="0">
                          <a:effectLst/>
                        </a:rPr>
                        <a:t>communication </a:t>
                      </a:r>
                      <a:r>
                        <a:rPr lang="en-GB" sz="1050" u="none" strike="noStrike" dirty="0">
                          <a:effectLst/>
                        </a:rPr>
                        <a:t>lost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348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Collimation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</a:rPr>
                        <a:t>controller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465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</a:rPr>
                        <a:t>Power supply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3484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err="1">
                          <a:effectLst/>
                        </a:rPr>
                        <a:t>Cryo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</a:rPr>
                        <a:t>Temperature reading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348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</a:rPr>
                        <a:t>ET200S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465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</a:rPr>
                        <a:t>Power supply + PLC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33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465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EN/EL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</a:rPr>
                        <a:t>UPS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348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EPC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</a:rPr>
                        <a:t>Power supply crash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465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</a:rPr>
                        <a:t>FGC error/reset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3484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QPS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</a:rPr>
                        <a:t>DAQ mitigated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r>
                        <a:rPr lang="en-GB" sz="1000" u="none" strike="noStrike" dirty="0" smtClean="0">
                          <a:effectLst/>
                        </a:rPr>
                        <a:t>no dump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20 </a:t>
                      </a:r>
                      <a:r>
                        <a:rPr lang="en-GB" sz="1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(assumption: mitigation</a:t>
                      </a:r>
                      <a:r>
                        <a:rPr lang="en-GB" sz="10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actions will allow a gain of 2.5 </a:t>
                      </a:r>
                      <a:r>
                        <a:rPr lang="en-GB" sz="1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)</a:t>
                      </a:r>
                      <a:endParaRPr lang="en-GB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348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</a:rPr>
                        <a:t>Other DAQ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r>
                        <a:rPr lang="en-GB" sz="1000" u="none" strike="noStrike" dirty="0" smtClean="0">
                          <a:effectLst/>
                        </a:rPr>
                        <a:t>no dump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348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</a:rPr>
                        <a:t>DAQ </a:t>
                      </a:r>
                      <a:r>
                        <a:rPr lang="en-GB" sz="1050" u="none" strike="noStrike" dirty="0" err="1">
                          <a:effectLst/>
                        </a:rPr>
                        <a:t>microfip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r>
                        <a:rPr lang="en-GB" sz="1000" u="none" strike="noStrike" dirty="0" smtClean="0">
                          <a:effectLst/>
                        </a:rPr>
                        <a:t>no dump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348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</a:rPr>
                        <a:t>DQQDG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348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effectLst/>
                        </a:rPr>
                        <a:t>DQQDI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10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348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 err="1">
                          <a:effectLst/>
                        </a:rPr>
                        <a:t>nQPS</a:t>
                      </a:r>
                      <a:r>
                        <a:rPr lang="en-GB" sz="1050" u="none" strike="noStrike" dirty="0">
                          <a:effectLst/>
                        </a:rPr>
                        <a:t> DQQBS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348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 err="1">
                          <a:effectLst/>
                        </a:rPr>
                        <a:t>nQPS</a:t>
                      </a:r>
                      <a:r>
                        <a:rPr lang="en-GB" sz="1050" u="none" strike="noStrike" dirty="0">
                          <a:effectLst/>
                        </a:rPr>
                        <a:t> </a:t>
                      </a:r>
                      <a:r>
                        <a:rPr lang="en-GB" sz="1050" u="none" strike="noStrike" dirty="0" err="1">
                          <a:effectLst/>
                        </a:rPr>
                        <a:t>comm</a:t>
                      </a:r>
                      <a:r>
                        <a:rPr lang="en-GB" sz="1050" u="none" strike="noStrike" dirty="0">
                          <a:effectLst/>
                        </a:rPr>
                        <a:t> problem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465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err="1">
                          <a:effectLst/>
                        </a:rPr>
                        <a:t>nQPS</a:t>
                      </a:r>
                      <a:r>
                        <a:rPr lang="en-GB" sz="1200" u="none" strike="noStrike" dirty="0">
                          <a:effectLst/>
                        </a:rPr>
                        <a:t> ok-lost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465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/>
                </a:tc>
              </a:tr>
              <a:tr h="2465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TOTAL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r>
                        <a:rPr lang="en-GB" sz="1100" u="none" strike="noStrike" dirty="0" smtClean="0">
                          <a:effectLst/>
                        </a:rPr>
                        <a:t>69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smtClean="0">
                          <a:effectLst/>
                        </a:rPr>
                        <a:t>26</a:t>
                      </a:r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</a:rPr>
                        <a:t>45</a:t>
                      </a:r>
                      <a:endParaRPr lang="en-GB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281" marR="9281" marT="9281" marB="0" anchor="ctr">
                    <a:solidFill>
                      <a:srgbClr val="0B731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72718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/>
              <a:t>Failures during 2011 operation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79512" y="4653136"/>
            <a:ext cx="8856984" cy="1872208"/>
          </a:xfrm>
        </p:spPr>
        <p:txBody>
          <a:bodyPr>
            <a:noAutofit/>
          </a:bodyPr>
          <a:lstStyle/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600" b="1" dirty="0" smtClean="0">
                <a:solidFill>
                  <a:schemeClr val="bg2"/>
                </a:solidFill>
              </a:rPr>
              <a:t>Destructive events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bg2"/>
                </a:solidFill>
              </a:rPr>
              <a:t>23 over 60 confirmed beam dump</a:t>
            </a:r>
            <a:endParaRPr lang="en-GB" sz="2800" b="1" dirty="0">
              <a:solidFill>
                <a:schemeClr val="bg2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054324"/>
              </p:ext>
            </p:extLst>
          </p:nvPr>
        </p:nvGraphicFramePr>
        <p:xfrm>
          <a:off x="107504" y="836712"/>
          <a:ext cx="8135567" cy="321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349"/>
                <a:gridCol w="762318"/>
                <a:gridCol w="927672"/>
                <a:gridCol w="927672"/>
                <a:gridCol w="824230"/>
                <a:gridCol w="1714547"/>
                <a:gridCol w="871855"/>
                <a:gridCol w="784924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UJ14</a:t>
                      </a:r>
                    </a:p>
                    <a:p>
                      <a:r>
                        <a:rPr lang="en-GB" dirty="0" smtClean="0"/>
                        <a:t>UJ16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RR</a:t>
                      </a:r>
                    </a:p>
                    <a:p>
                      <a:r>
                        <a:rPr lang="en-GB" dirty="0" smtClean="0"/>
                        <a:t>Point1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UJ-RR</a:t>
                      </a:r>
                    </a:p>
                    <a:p>
                      <a:r>
                        <a:rPr lang="en-GB" dirty="0" smtClean="0"/>
                        <a:t>Point5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US85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UA23</a:t>
                      </a:r>
                    </a:p>
                    <a:p>
                      <a:r>
                        <a:rPr lang="en-GB" dirty="0" smtClean="0"/>
                        <a:t>UA87</a:t>
                      </a:r>
                    </a:p>
                    <a:p>
                      <a:r>
                        <a:rPr lang="en-GB" dirty="0" smtClean="0"/>
                        <a:t>UJ43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UX45</a:t>
                      </a:r>
                    </a:p>
                    <a:p>
                      <a:r>
                        <a:rPr lang="en-GB" dirty="0" smtClean="0"/>
                        <a:t>UX65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Power Supply-PXI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Power Converter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EN/EL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CRYO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260230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Destructive events 2012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331640" y="4077072"/>
            <a:ext cx="7498080" cy="720080"/>
          </a:xfrm>
        </p:spPr>
        <p:txBody>
          <a:bodyPr>
            <a:normAutofit fontScale="25000" lnSpcReduction="20000"/>
          </a:bodyPr>
          <a:lstStyle/>
          <a:p>
            <a:pPr lvl="1">
              <a:buFont typeface="Wingdings" pitchFamily="2" charset="2"/>
              <a:buChar char="q"/>
              <a:defRPr/>
            </a:pPr>
            <a:endParaRPr lang="en-GB" sz="2000" dirty="0" smtClean="0"/>
          </a:p>
          <a:p>
            <a:pPr lvl="1">
              <a:buFont typeface="Wingdings" pitchFamily="2" charset="2"/>
              <a:buChar char="q"/>
              <a:defRPr/>
            </a:pPr>
            <a:r>
              <a:rPr lang="en-GB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TOTAL 15-18</a:t>
            </a:r>
          </a:p>
          <a:p>
            <a:pPr lvl="1">
              <a:buFont typeface="Wingdings" pitchFamily="2" charset="2"/>
              <a:buChar char="q"/>
              <a:defRPr/>
            </a:pPr>
            <a:endParaRPr lang="en-GB" sz="80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  <a:defRPr/>
            </a:pPr>
            <a:r>
              <a:rPr lang="en-GB" sz="9600" dirty="0" smtClean="0">
                <a:latin typeface="Times New Roman" pitchFamily="18" charset="0"/>
                <a:cs typeface="Times New Roman" pitchFamily="18" charset="0"/>
              </a:rPr>
              <a:t>It is a rough estimation</a:t>
            </a:r>
          </a:p>
          <a:p>
            <a:pPr lvl="2">
              <a:buFont typeface="Wingdings" pitchFamily="2" charset="2"/>
              <a:buChar char="q"/>
              <a:defRPr/>
            </a:pPr>
            <a:endParaRPr lang="en-GB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q"/>
              <a:defRPr/>
            </a:pPr>
            <a:endParaRPr lang="en-GB" sz="8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q"/>
              <a:defRPr/>
            </a:pPr>
            <a:endParaRPr lang="en-GB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  <a:defRPr/>
            </a:pPr>
            <a:endParaRPr lang="en-GB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  <a:defRPr/>
            </a:pPr>
            <a:endParaRPr lang="en-GB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  <a:defRPr/>
            </a:pPr>
            <a:endParaRPr lang="en-GB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q"/>
              <a:defRPr/>
            </a:pPr>
            <a:endParaRPr lang="en-GB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q"/>
              <a:defRPr/>
            </a:pPr>
            <a:endParaRPr lang="en-GB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38237-8B26-48E6-8EBE-B100E727698B}" type="datetime1">
              <a:rPr lang="en-GB" smtClean="0"/>
              <a:pPr/>
              <a:t>07/02/2012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/>
          <a:lstStyle/>
          <a:p>
            <a:fld id="{EB5A8E4F-0222-4B0E-87CB-FAB2C4009B37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CERN - R2E review 2011</a:t>
            </a:r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292146"/>
              </p:ext>
            </p:extLst>
          </p:nvPr>
        </p:nvGraphicFramePr>
        <p:xfrm>
          <a:off x="1115616" y="1412776"/>
          <a:ext cx="2520280" cy="2385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1518"/>
                <a:gridCol w="938762"/>
              </a:tblGrid>
              <a:tr h="36829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</a:tr>
              <a:tr h="635688">
                <a:tc>
                  <a:txBody>
                    <a:bodyPr/>
                    <a:lstStyle/>
                    <a:p>
                      <a:r>
                        <a:rPr lang="en-GB" dirty="0" smtClean="0"/>
                        <a:t>Power Supply-PXI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0-1</a:t>
                      </a:r>
                      <a:endParaRPr lang="en-GB" dirty="0"/>
                    </a:p>
                  </a:txBody>
                  <a:tcPr/>
                </a:tc>
              </a:tr>
              <a:tr h="635688">
                <a:tc>
                  <a:txBody>
                    <a:bodyPr/>
                    <a:lstStyle/>
                    <a:p>
                      <a:r>
                        <a:rPr lang="en-GB" dirty="0" smtClean="0"/>
                        <a:t>Power Converter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10-12</a:t>
                      </a:r>
                      <a:endParaRPr lang="en-GB" dirty="0"/>
                    </a:p>
                  </a:txBody>
                  <a:tcPr/>
                </a:tc>
              </a:tr>
              <a:tr h="368296">
                <a:tc>
                  <a:txBody>
                    <a:bodyPr/>
                    <a:lstStyle/>
                    <a:p>
                      <a:r>
                        <a:rPr lang="en-GB" dirty="0" smtClean="0"/>
                        <a:t>EN/EL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1-2</a:t>
                      </a:r>
                      <a:endParaRPr lang="en-GB" dirty="0"/>
                    </a:p>
                  </a:txBody>
                  <a:tcPr/>
                </a:tc>
              </a:tr>
              <a:tr h="368296">
                <a:tc>
                  <a:txBody>
                    <a:bodyPr/>
                    <a:lstStyle/>
                    <a:p>
                      <a:r>
                        <a:rPr lang="en-GB" dirty="0" smtClean="0"/>
                        <a:t>CRYO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1-2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gspiezia\AppData\Local\Microsoft\Windows\Temporary Internet Files\Content.IE5\ETX6712Y\MC90010472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103254"/>
            <a:ext cx="1818742" cy="40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355976" y="1916832"/>
            <a:ext cx="322222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Considering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UPS relocation from Uj56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err="1" smtClean="0"/>
              <a:t>Cryo</a:t>
            </a:r>
            <a:r>
              <a:rPr lang="en-GB" dirty="0" smtClean="0"/>
              <a:t> relocation fromUS85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Double power supply for PXI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Shielding UJ14/16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188275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/>
              <a:t>Failures during 2011 operation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79512" y="5085184"/>
            <a:ext cx="8856984" cy="1440160"/>
          </a:xfrm>
        </p:spPr>
        <p:txBody>
          <a:bodyPr>
            <a:noAutofit/>
          </a:bodyPr>
          <a:lstStyle/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b="1" dirty="0">
                <a:solidFill>
                  <a:schemeClr val="bg2"/>
                </a:solidFill>
              </a:rPr>
              <a:t>QPS and </a:t>
            </a:r>
            <a:r>
              <a:rPr lang="en-GB" b="1" dirty="0" err="1">
                <a:solidFill>
                  <a:schemeClr val="bg2"/>
                </a:solidFill>
              </a:rPr>
              <a:t>Cryo</a:t>
            </a:r>
            <a:r>
              <a:rPr lang="en-GB" b="1" dirty="0">
                <a:solidFill>
                  <a:schemeClr val="bg2"/>
                </a:solidFill>
              </a:rPr>
              <a:t> - (high number of parts and more exposed</a:t>
            </a:r>
            <a:r>
              <a:rPr lang="en-GB" b="1" dirty="0" smtClean="0">
                <a:solidFill>
                  <a:schemeClr val="bg2"/>
                </a:solidFill>
              </a:rPr>
              <a:t>)</a:t>
            </a:r>
            <a:endParaRPr lang="en-GB" b="1" dirty="0">
              <a:solidFill>
                <a:schemeClr val="bg2"/>
              </a:solidFill>
            </a:endParaRP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b="1" dirty="0">
                <a:solidFill>
                  <a:schemeClr val="bg2"/>
                </a:solidFill>
              </a:rPr>
              <a:t>Failures on other equipment can rise up during next year operation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8468842"/>
              </p:ext>
            </p:extLst>
          </p:nvPr>
        </p:nvGraphicFramePr>
        <p:xfrm>
          <a:off x="1259632" y="1465514"/>
          <a:ext cx="460851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4216004"/>
              </p:ext>
            </p:extLst>
          </p:nvPr>
        </p:nvGraphicFramePr>
        <p:xfrm>
          <a:off x="4716016" y="1700808"/>
          <a:ext cx="417646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8875579"/>
              </p:ext>
            </p:extLst>
          </p:nvPr>
        </p:nvGraphicFramePr>
        <p:xfrm>
          <a:off x="-108520" y="1700808"/>
          <a:ext cx="3294112" cy="1803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1896763"/>
              </p:ext>
            </p:extLst>
          </p:nvPr>
        </p:nvGraphicFramePr>
        <p:xfrm>
          <a:off x="5868144" y="16126"/>
          <a:ext cx="3006080" cy="1587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64561185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34</a:t>
            </a:fld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04" y="1196752"/>
            <a:ext cx="911935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022968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Mitigation Measures in 2011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35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79512" y="1052736"/>
            <a:ext cx="8856984" cy="5472608"/>
          </a:xfrm>
        </p:spPr>
        <p:txBody>
          <a:bodyPr>
            <a:noAutofit/>
          </a:bodyPr>
          <a:lstStyle/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000" b="1" dirty="0" smtClean="0">
                <a:solidFill>
                  <a:schemeClr val="bg2"/>
                </a:solidFill>
              </a:rPr>
              <a:t>QPS </a:t>
            </a:r>
            <a:r>
              <a:rPr lang="en-GB" sz="3000" b="1" dirty="0">
                <a:solidFill>
                  <a:schemeClr val="bg2"/>
                </a:solidFill>
              </a:rPr>
              <a:t>–  firmware upgrade (ISO150) almost 100 events avoided since then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000" b="1" dirty="0" err="1">
                <a:solidFill>
                  <a:schemeClr val="bg2"/>
                </a:solidFill>
              </a:rPr>
              <a:t>Cryo</a:t>
            </a:r>
            <a:r>
              <a:rPr lang="en-GB" sz="3000" b="1" dirty="0">
                <a:solidFill>
                  <a:schemeClr val="bg2"/>
                </a:solidFill>
              </a:rPr>
              <a:t> – PLC removed from US85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000" b="1" dirty="0" err="1">
                <a:solidFill>
                  <a:schemeClr val="bg2"/>
                </a:solidFill>
              </a:rPr>
              <a:t>Cryo</a:t>
            </a:r>
            <a:r>
              <a:rPr lang="en-GB" sz="3000" b="1" dirty="0">
                <a:solidFill>
                  <a:schemeClr val="bg2"/>
                </a:solidFill>
              </a:rPr>
              <a:t> (via EN/EL) – Replacement of power supply with old models – 4 events happened in 2011 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000" b="1" dirty="0" err="1">
                <a:solidFill>
                  <a:schemeClr val="bg2"/>
                </a:solidFill>
              </a:rPr>
              <a:t>Cryo</a:t>
            </a:r>
            <a:r>
              <a:rPr lang="en-GB" sz="3000" b="1" dirty="0">
                <a:solidFill>
                  <a:schemeClr val="bg2"/>
                </a:solidFill>
              </a:rPr>
              <a:t> –  Automatic Reset of PLC (TE/CRG)  9 (Dump)events avoided since then;  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000" b="1" dirty="0" err="1">
                <a:solidFill>
                  <a:schemeClr val="bg2"/>
                </a:solidFill>
              </a:rPr>
              <a:t>Cryo</a:t>
            </a:r>
            <a:r>
              <a:rPr lang="en-GB" sz="3000" b="1" dirty="0">
                <a:solidFill>
                  <a:schemeClr val="bg2"/>
                </a:solidFill>
              </a:rPr>
              <a:t> – Temporary mask (Software) of the false reading of the temperature sensors – 8 (Dump) events avoided since then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000" b="1" dirty="0">
                <a:solidFill>
                  <a:schemeClr val="bg2"/>
                </a:solidFill>
              </a:rPr>
              <a:t>P/W/BIC – Relocation of the equipment from UJ14/16 – 3 events happened in 2011</a:t>
            </a:r>
          </a:p>
          <a:p>
            <a:pPr marL="0" indent="0">
              <a:lnSpc>
                <a:spcPts val="3400"/>
              </a:lnSpc>
              <a:spcBef>
                <a:spcPts val="0"/>
              </a:spcBef>
              <a:buNone/>
            </a:pPr>
            <a:endParaRPr lang="en-US" sz="3000" b="1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12461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Mitigation Measures at </a:t>
            </a:r>
            <a:r>
              <a:rPr lang="en-US" sz="4400" dirty="0" err="1" smtClean="0"/>
              <a:t>xMas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5472608"/>
          </a:xfrm>
        </p:spPr>
        <p:txBody>
          <a:bodyPr>
            <a:noAutofit/>
          </a:bodyPr>
          <a:lstStyle/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b="1" dirty="0">
                <a:solidFill>
                  <a:schemeClr val="bg2"/>
                </a:solidFill>
              </a:rPr>
              <a:t>QPS –  hardware updates (see details in the dedicated talk)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b="1" dirty="0" err="1">
                <a:solidFill>
                  <a:schemeClr val="bg2"/>
                </a:solidFill>
              </a:rPr>
              <a:t>Cryo</a:t>
            </a:r>
            <a:r>
              <a:rPr lang="en-GB" b="1" dirty="0">
                <a:solidFill>
                  <a:schemeClr val="bg2"/>
                </a:solidFill>
              </a:rPr>
              <a:t> – Hardware modifications to fix the false temperature readings (5 events in </a:t>
            </a:r>
            <a:r>
              <a:rPr lang="en-GB" b="1" dirty="0" smtClean="0">
                <a:solidFill>
                  <a:schemeClr val="bg2"/>
                </a:solidFill>
              </a:rPr>
              <a:t>2011)</a:t>
            </a:r>
            <a:endParaRPr lang="en-GB" b="1" dirty="0">
              <a:solidFill>
                <a:schemeClr val="bg2"/>
              </a:solidFill>
            </a:endParaRP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b="1" dirty="0" err="1">
                <a:solidFill>
                  <a:schemeClr val="bg2"/>
                </a:solidFill>
              </a:rPr>
              <a:t>Cryo</a:t>
            </a:r>
            <a:r>
              <a:rPr lang="en-GB" b="1" dirty="0">
                <a:solidFill>
                  <a:schemeClr val="bg2"/>
                </a:solidFill>
              </a:rPr>
              <a:t> (EN/ICE) –  PLC relocation at point 4, 6, 8 (8 events in 2011</a:t>
            </a:r>
            <a:r>
              <a:rPr lang="en-GB" b="1" dirty="0" smtClean="0">
                <a:solidFill>
                  <a:schemeClr val="bg2"/>
                </a:solidFill>
              </a:rPr>
              <a:t>)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b="1" dirty="0" smtClean="0">
                <a:solidFill>
                  <a:schemeClr val="bg2"/>
                </a:solidFill>
              </a:rPr>
              <a:t>Collimation </a:t>
            </a:r>
            <a:r>
              <a:rPr lang="en-GB" b="1" dirty="0">
                <a:solidFill>
                  <a:schemeClr val="bg2"/>
                </a:solidFill>
              </a:rPr>
              <a:t>–  Power supply redundancy; survey of stuck bits (3-5 events </a:t>
            </a:r>
            <a:r>
              <a:rPr lang="en-GB" b="1" dirty="0" smtClean="0">
                <a:solidFill>
                  <a:schemeClr val="bg2"/>
                </a:solidFill>
              </a:rPr>
              <a:t>in </a:t>
            </a:r>
            <a:r>
              <a:rPr lang="en-GB" b="1" dirty="0">
                <a:solidFill>
                  <a:schemeClr val="bg2"/>
                </a:solidFill>
              </a:rPr>
              <a:t>2011</a:t>
            </a:r>
            <a:r>
              <a:rPr lang="en-GB" b="1" dirty="0" smtClean="0">
                <a:solidFill>
                  <a:schemeClr val="bg2"/>
                </a:solidFill>
              </a:rPr>
              <a:t>)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b="1" dirty="0" smtClean="0">
                <a:solidFill>
                  <a:schemeClr val="bg2"/>
                </a:solidFill>
              </a:rPr>
              <a:t>B/P/WIC </a:t>
            </a:r>
            <a:r>
              <a:rPr lang="en-GB" b="1" dirty="0">
                <a:solidFill>
                  <a:schemeClr val="bg2"/>
                </a:solidFill>
              </a:rPr>
              <a:t>– Relocation of the equipment from UJ56 and US85 (5 events happened in </a:t>
            </a:r>
            <a:r>
              <a:rPr lang="en-GB" b="1" dirty="0" smtClean="0">
                <a:solidFill>
                  <a:schemeClr val="bg2"/>
                </a:solidFill>
              </a:rPr>
              <a:t>2011)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b="1" dirty="0">
                <a:solidFill>
                  <a:schemeClr val="bg2"/>
                </a:solidFill>
              </a:rPr>
              <a:t>Other relocation of Fire Detectors </a:t>
            </a:r>
            <a:r>
              <a:rPr lang="en-GB" b="1" dirty="0" smtClean="0">
                <a:solidFill>
                  <a:schemeClr val="bg2"/>
                </a:solidFill>
              </a:rPr>
              <a:t>Equipment</a:t>
            </a:r>
            <a:endParaRPr lang="en-GB" b="1" dirty="0">
              <a:solidFill>
                <a:schemeClr val="bg2"/>
              </a:solidFill>
            </a:endParaRP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b="1" dirty="0">
                <a:solidFill>
                  <a:schemeClr val="bg2"/>
                </a:solidFill>
              </a:rPr>
              <a:t>Shielding of the area UJ14/16 </a:t>
            </a:r>
            <a:r>
              <a:rPr lang="en-GB" b="1" dirty="0" smtClean="0">
                <a:solidFill>
                  <a:schemeClr val="bg2"/>
                </a:solidFill>
                <a:sym typeface="Wingdings" pitchFamily="2" charset="2"/>
              </a:rPr>
              <a:t></a:t>
            </a:r>
            <a:r>
              <a:rPr lang="en-GB" b="1" dirty="0" smtClean="0">
                <a:solidFill>
                  <a:schemeClr val="bg2"/>
                </a:solidFill>
              </a:rPr>
              <a:t>radiation </a:t>
            </a:r>
            <a:r>
              <a:rPr lang="en-GB" b="1" dirty="0">
                <a:solidFill>
                  <a:schemeClr val="bg2"/>
                </a:solidFill>
              </a:rPr>
              <a:t>reduced by a factor 2 in 2012. The factor 2 takes into </a:t>
            </a:r>
            <a:r>
              <a:rPr lang="en-GB" b="1" dirty="0" smtClean="0">
                <a:solidFill>
                  <a:schemeClr val="bg2"/>
                </a:solidFill>
              </a:rPr>
              <a:t>account Shielding efficiency and radiation </a:t>
            </a:r>
            <a:r>
              <a:rPr lang="en-GB" b="1" dirty="0">
                <a:solidFill>
                  <a:schemeClr val="bg2"/>
                </a:solidFill>
              </a:rPr>
              <a:t>level increase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b="1" dirty="0" smtClean="0">
                <a:solidFill>
                  <a:schemeClr val="bg2"/>
                </a:solidFill>
              </a:rPr>
              <a:t>We </a:t>
            </a:r>
            <a:r>
              <a:rPr lang="en-GB" b="1" dirty="0">
                <a:solidFill>
                  <a:schemeClr val="bg2"/>
                </a:solidFill>
              </a:rPr>
              <a:t>can say: </a:t>
            </a:r>
            <a:r>
              <a:rPr lang="en-GB" b="1" dirty="0">
                <a:solidFill>
                  <a:srgbClr val="FF0000"/>
                </a:solidFill>
              </a:rPr>
              <a:t>~20 Dumps of 2011 will be avoided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endParaRPr lang="en-US" sz="3200" b="1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34487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Downtime due to Failures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37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5472608"/>
          </a:xfrm>
        </p:spPr>
        <p:txBody>
          <a:bodyPr>
            <a:noAutofit/>
          </a:bodyPr>
          <a:lstStyle/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FF0000"/>
                </a:solidFill>
              </a:rPr>
              <a:t>A preliminary analysis was done </a:t>
            </a:r>
            <a:r>
              <a:rPr lang="en-GB" sz="2800" b="1" dirty="0" smtClean="0">
                <a:solidFill>
                  <a:schemeClr val="bg2"/>
                </a:solidFill>
              </a:rPr>
              <a:t>taking </a:t>
            </a:r>
            <a:r>
              <a:rPr lang="en-GB" sz="2800" b="1" dirty="0">
                <a:solidFill>
                  <a:schemeClr val="bg2"/>
                </a:solidFill>
              </a:rPr>
              <a:t>into </a:t>
            </a:r>
            <a:r>
              <a:rPr lang="en-GB" sz="2800" b="1" dirty="0" smtClean="0">
                <a:solidFill>
                  <a:schemeClr val="bg2"/>
                </a:solidFill>
              </a:rPr>
              <a:t>account</a:t>
            </a:r>
            <a:endParaRPr lang="en-GB" sz="2800" b="1" dirty="0">
              <a:solidFill>
                <a:schemeClr val="bg2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err="1" smtClean="0">
                <a:solidFill>
                  <a:schemeClr val="bg2"/>
                </a:solidFill>
              </a:rPr>
              <a:t>RadWG</a:t>
            </a:r>
            <a:r>
              <a:rPr lang="en-GB" sz="2400" b="1" dirty="0" smtClean="0">
                <a:solidFill>
                  <a:schemeClr val="bg2"/>
                </a:solidFill>
              </a:rPr>
              <a:t> list PM database and e-logbook entries</a:t>
            </a:r>
            <a:endParaRPr lang="en-GB" sz="2400" b="1" dirty="0">
              <a:solidFill>
                <a:schemeClr val="bg2"/>
              </a:solidFill>
            </a:endParaRP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smtClean="0">
                <a:solidFill>
                  <a:schemeClr val="bg2"/>
                </a:solidFill>
              </a:rPr>
              <a:t>Time </a:t>
            </a:r>
            <a:r>
              <a:rPr lang="en-GB" sz="2400" b="1" dirty="0">
                <a:solidFill>
                  <a:schemeClr val="bg2"/>
                </a:solidFill>
              </a:rPr>
              <a:t>interval between beam </a:t>
            </a:r>
            <a:r>
              <a:rPr lang="en-GB" sz="2400" b="1" dirty="0" smtClean="0">
                <a:solidFill>
                  <a:schemeClr val="bg2"/>
                </a:solidFill>
              </a:rPr>
              <a:t>fills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400" b="1" dirty="0">
                <a:solidFill>
                  <a:schemeClr val="bg2"/>
                </a:solidFill>
              </a:rPr>
              <a:t>M</a:t>
            </a:r>
            <a:r>
              <a:rPr lang="en-GB" sz="2400" b="1" dirty="0" smtClean="0">
                <a:solidFill>
                  <a:schemeClr val="bg2"/>
                </a:solidFill>
              </a:rPr>
              <a:t>anual </a:t>
            </a:r>
            <a:r>
              <a:rPr lang="en-GB" sz="2400" b="1" dirty="0">
                <a:solidFill>
                  <a:schemeClr val="bg2"/>
                </a:solidFill>
              </a:rPr>
              <a:t>iteration of </a:t>
            </a:r>
            <a:r>
              <a:rPr lang="en-GB" sz="2400" b="1" dirty="0" smtClean="0">
                <a:solidFill>
                  <a:schemeClr val="bg2"/>
                </a:solidFill>
              </a:rPr>
              <a:t>cases</a:t>
            </a:r>
            <a:endParaRPr lang="en-GB" sz="2400" b="1" dirty="0">
              <a:solidFill>
                <a:schemeClr val="bg2"/>
              </a:solidFill>
            </a:endParaRP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FF0000"/>
                </a:solidFill>
              </a:rPr>
              <a:t>A detailed </a:t>
            </a:r>
            <a:r>
              <a:rPr lang="en-GB" sz="2800" b="1" dirty="0">
                <a:solidFill>
                  <a:srgbClr val="FF0000"/>
                </a:solidFill>
              </a:rPr>
              <a:t>list </a:t>
            </a:r>
            <a:r>
              <a:rPr lang="en-GB" sz="2800" b="1" dirty="0" smtClean="0">
                <a:solidFill>
                  <a:srgbClr val="FF0000"/>
                </a:solidFill>
              </a:rPr>
              <a:t>is available </a:t>
            </a:r>
            <a:r>
              <a:rPr lang="en-GB" sz="2800" b="1" dirty="0" smtClean="0">
                <a:solidFill>
                  <a:schemeClr val="bg2"/>
                </a:solidFill>
              </a:rPr>
              <a:t>and will be </a:t>
            </a:r>
            <a:r>
              <a:rPr lang="en-GB" sz="2800" b="1" dirty="0">
                <a:solidFill>
                  <a:schemeClr val="bg2"/>
                </a:solidFill>
              </a:rPr>
              <a:t>iterated with equipment owners (for Chamonix)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FF0000"/>
                </a:solidFill>
              </a:rPr>
              <a:t>Dump </a:t>
            </a:r>
            <a:r>
              <a:rPr lang="en-GB" sz="2800" b="1" dirty="0">
                <a:solidFill>
                  <a:srgbClr val="FF0000"/>
                </a:solidFill>
              </a:rPr>
              <a:t>(confirmed): ~350h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FF0000"/>
                </a:solidFill>
              </a:rPr>
              <a:t>Required access </a:t>
            </a:r>
            <a:r>
              <a:rPr lang="en-GB" sz="2800" b="1" dirty="0" smtClean="0">
                <a:solidFill>
                  <a:schemeClr val="bg2"/>
                </a:solidFill>
              </a:rPr>
              <a:t>(</a:t>
            </a:r>
            <a:r>
              <a:rPr lang="en-GB" sz="2800" b="1" dirty="0">
                <a:solidFill>
                  <a:schemeClr val="bg2"/>
                </a:solidFill>
              </a:rPr>
              <a:t>not dump and not in the shadow of another access): </a:t>
            </a:r>
            <a:r>
              <a:rPr lang="en-GB" sz="2800" b="1" dirty="0">
                <a:solidFill>
                  <a:srgbClr val="FF0000"/>
                </a:solidFill>
              </a:rPr>
              <a:t>~50h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chemeClr val="bg2"/>
                </a:solidFill>
              </a:rPr>
              <a:t>U</a:t>
            </a:r>
            <a:r>
              <a:rPr lang="en-GB" sz="2800" b="1" dirty="0" smtClean="0">
                <a:solidFill>
                  <a:schemeClr val="bg2"/>
                </a:solidFill>
              </a:rPr>
              <a:t>nconfirmed </a:t>
            </a:r>
            <a:r>
              <a:rPr lang="en-GB" sz="2800" b="1" dirty="0">
                <a:solidFill>
                  <a:schemeClr val="bg2"/>
                </a:solidFill>
              </a:rPr>
              <a:t>cases: additional increase of ~100h</a:t>
            </a:r>
          </a:p>
          <a:p>
            <a:pPr marL="432000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>
                <a:solidFill>
                  <a:srgbClr val="FF0000"/>
                </a:solidFill>
              </a:rPr>
              <a:t>M</a:t>
            </a:r>
            <a:r>
              <a:rPr lang="en-GB" sz="2800" b="1" dirty="0" smtClean="0">
                <a:solidFill>
                  <a:srgbClr val="FF0000"/>
                </a:solidFill>
              </a:rPr>
              <a:t>ost </a:t>
            </a:r>
            <a:r>
              <a:rPr lang="en-GB" sz="2800" b="1" dirty="0">
                <a:solidFill>
                  <a:srgbClr val="FF0000"/>
                </a:solidFill>
              </a:rPr>
              <a:t>impacted</a:t>
            </a:r>
            <a:r>
              <a:rPr lang="en-GB" sz="2800" b="1" dirty="0">
                <a:solidFill>
                  <a:schemeClr val="bg2"/>
                </a:solidFill>
              </a:rPr>
              <a:t>: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smtClean="0">
                <a:solidFill>
                  <a:schemeClr val="bg2"/>
                </a:solidFill>
              </a:rPr>
              <a:t>Cryogenics</a:t>
            </a:r>
            <a:r>
              <a:rPr lang="en-GB" sz="2400" b="1" dirty="0">
                <a:solidFill>
                  <a:schemeClr val="bg2"/>
                </a:solidFill>
              </a:rPr>
              <a:t>: long downtimes due to PLCs</a:t>
            </a:r>
          </a:p>
          <a:p>
            <a:pPr marL="832050" lvl="1" indent="-432000">
              <a:lnSpc>
                <a:spcPts val="34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smtClean="0">
                <a:solidFill>
                  <a:schemeClr val="bg2"/>
                </a:solidFill>
              </a:rPr>
              <a:t>QPS</a:t>
            </a:r>
            <a:r>
              <a:rPr lang="en-GB" sz="2400" b="1" dirty="0">
                <a:solidFill>
                  <a:schemeClr val="bg2"/>
                </a:solidFill>
              </a:rPr>
              <a:t>: number of events</a:t>
            </a:r>
          </a:p>
          <a:p>
            <a:pPr marL="0" indent="0">
              <a:lnSpc>
                <a:spcPts val="3400"/>
              </a:lnSpc>
              <a:spcBef>
                <a:spcPts val="0"/>
              </a:spcBef>
              <a:buNone/>
            </a:pPr>
            <a:endParaRPr lang="en-US" sz="3200" b="1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43345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Power-Converter Failures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057600"/>
            <a:ext cx="8686800" cy="2107704"/>
          </a:xfrm>
        </p:spPr>
        <p:txBody>
          <a:bodyPr/>
          <a:lstStyle/>
          <a:p>
            <a:r>
              <a:rPr lang="en-US" dirty="0" smtClean="0"/>
              <a:t>FGCs highest priority</a:t>
            </a:r>
          </a:p>
          <a:p>
            <a:r>
              <a:rPr lang="en-US" dirty="0" smtClean="0"/>
              <a:t>Destructive failures on auxiliary power-supply (600A)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-&gt; patch required during 2012</a:t>
            </a:r>
          </a:p>
          <a:p>
            <a:r>
              <a:rPr lang="en-US" dirty="0" smtClean="0"/>
              <a:t>Low radiation levels in the ARC (most units of 60A)</a:t>
            </a:r>
          </a:p>
          <a:p>
            <a:r>
              <a:rPr lang="en-US" dirty="0" smtClean="0"/>
              <a:t> H4IRRAD observations are coherent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38</a:t>
            </a:fld>
            <a:endParaRPr lang="en-GB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58" y="1052736"/>
            <a:ext cx="847730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242868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2011 LHC Operation &amp; Scaling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77912" y="828328"/>
            <a:ext cx="9318624" cy="598504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Integrated Luminosity</a:t>
            </a:r>
            <a:r>
              <a:rPr lang="en-US" sz="2800" b="1" dirty="0">
                <a:solidFill>
                  <a:schemeClr val="tx1"/>
                </a:solidFill>
              </a:rPr>
              <a:t>: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>
                <a:solidFill>
                  <a:schemeClr val="bg2"/>
                </a:solidFill>
              </a:rPr>
              <a:t>ATLAS/CMS: </a:t>
            </a:r>
            <a:r>
              <a:rPr lang="en-US" sz="2800" b="1" dirty="0" smtClean="0">
                <a:solidFill>
                  <a:schemeClr val="bg2"/>
                </a:solidFill>
              </a:rPr>
              <a:t>5.6 </a:t>
            </a:r>
            <a:r>
              <a:rPr lang="en-US" sz="2800" b="1" dirty="0">
                <a:solidFill>
                  <a:schemeClr val="bg2"/>
                </a:solidFill>
              </a:rPr>
              <a:t>fb</a:t>
            </a:r>
            <a:r>
              <a:rPr lang="en-US" sz="2800" b="1" baseline="30000" dirty="0">
                <a:solidFill>
                  <a:schemeClr val="bg2"/>
                </a:solidFill>
              </a:rPr>
              <a:t>-1</a:t>
            </a:r>
            <a:r>
              <a:rPr lang="en-US" sz="2800" b="1" dirty="0">
                <a:solidFill>
                  <a:schemeClr val="bg2"/>
                </a:solidFill>
              </a:rPr>
              <a:t> in 2011 – </a:t>
            </a:r>
            <a:r>
              <a:rPr lang="en-US" sz="2800" b="1" dirty="0">
                <a:solidFill>
                  <a:srgbClr val="C00000"/>
                </a:solidFill>
              </a:rPr>
              <a:t>10x to nominal (</a:t>
            </a:r>
            <a:r>
              <a:rPr lang="en-US" sz="2800" b="1" dirty="0" smtClean="0">
                <a:solidFill>
                  <a:srgbClr val="C00000"/>
                </a:solidFill>
              </a:rPr>
              <a:t>50fb</a:t>
            </a:r>
            <a:r>
              <a:rPr lang="en-US" sz="2800" b="1" baseline="30000" dirty="0" smtClean="0">
                <a:solidFill>
                  <a:srgbClr val="C00000"/>
                </a:solidFill>
              </a:rPr>
              <a:t>-1</a:t>
            </a:r>
            <a:r>
              <a:rPr lang="en-US" sz="2800" b="1" dirty="0">
                <a:solidFill>
                  <a:srgbClr val="C00000"/>
                </a:solidFill>
              </a:rPr>
              <a:t>)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err="1">
                <a:solidFill>
                  <a:schemeClr val="bg2"/>
                </a:solidFill>
              </a:rPr>
              <a:t>LHCb</a:t>
            </a:r>
            <a:r>
              <a:rPr lang="en-US" sz="2800" b="1" dirty="0">
                <a:solidFill>
                  <a:schemeClr val="bg2"/>
                </a:solidFill>
              </a:rPr>
              <a:t>: 1.2 fb</a:t>
            </a:r>
            <a:r>
              <a:rPr lang="en-US" sz="2800" b="1" baseline="30000" dirty="0">
                <a:solidFill>
                  <a:schemeClr val="bg2"/>
                </a:solidFill>
              </a:rPr>
              <a:t>-1</a:t>
            </a:r>
            <a:r>
              <a:rPr lang="en-US" sz="2800" b="1" dirty="0">
                <a:solidFill>
                  <a:schemeClr val="bg2"/>
                </a:solidFill>
              </a:rPr>
              <a:t> in 2011 – </a:t>
            </a:r>
            <a:r>
              <a:rPr lang="en-US" sz="2800" b="1" dirty="0">
                <a:solidFill>
                  <a:srgbClr val="C00000"/>
                </a:solidFill>
              </a:rPr>
              <a:t>~2x to nominal </a:t>
            </a:r>
            <a:r>
              <a:rPr lang="en-US" sz="2800" b="1" dirty="0" smtClean="0">
                <a:solidFill>
                  <a:srgbClr val="C00000"/>
                </a:solidFill>
              </a:rPr>
              <a:t/>
            </a:r>
            <a:br>
              <a:rPr lang="en-US" sz="2800" b="1" dirty="0" smtClean="0">
                <a:solidFill>
                  <a:srgbClr val="C00000"/>
                </a:solidFill>
              </a:rPr>
            </a:br>
            <a:r>
              <a:rPr lang="en-US" sz="2800" b="1" dirty="0" smtClean="0">
                <a:solidFill>
                  <a:schemeClr val="bg2"/>
                </a:solidFill>
              </a:rPr>
              <a:t>–&gt; LS2: </a:t>
            </a:r>
            <a:r>
              <a:rPr lang="en-US" sz="2800" b="1" dirty="0" smtClean="0">
                <a:solidFill>
                  <a:srgbClr val="C00000"/>
                </a:solidFill>
              </a:rPr>
              <a:t>upgrade </a:t>
            </a:r>
            <a:r>
              <a:rPr lang="en-US" sz="2800" b="1" dirty="0">
                <a:solidFill>
                  <a:srgbClr val="C00000"/>
                </a:solidFill>
              </a:rPr>
              <a:t>to ~</a:t>
            </a:r>
            <a:r>
              <a:rPr lang="en-US" sz="2800" b="1" dirty="0" smtClean="0">
                <a:solidFill>
                  <a:srgbClr val="C00000"/>
                </a:solidFill>
              </a:rPr>
              <a:t>10 </a:t>
            </a:r>
            <a:r>
              <a:rPr lang="en-US" sz="2800" b="1" dirty="0">
                <a:solidFill>
                  <a:srgbClr val="C00000"/>
                </a:solidFill>
              </a:rPr>
              <a:t>fb</a:t>
            </a:r>
            <a:r>
              <a:rPr lang="en-US" sz="2800" b="1" baseline="30000" dirty="0">
                <a:solidFill>
                  <a:srgbClr val="C00000"/>
                </a:solidFill>
              </a:rPr>
              <a:t>-1</a:t>
            </a:r>
            <a:r>
              <a:rPr lang="en-US" sz="2800" b="1" dirty="0">
                <a:solidFill>
                  <a:srgbClr val="C00000"/>
                </a:solidFill>
              </a:rPr>
              <a:t>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u="sng" dirty="0" smtClean="0">
                <a:solidFill>
                  <a:schemeClr val="tx1"/>
                </a:solidFill>
              </a:rPr>
              <a:t/>
            </a:r>
            <a:br>
              <a:rPr lang="en-US" sz="800" b="1" u="sng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Energy scaling:</a:t>
            </a:r>
            <a:endParaRPr lang="en-US" sz="2800" b="1" dirty="0">
              <a:solidFill>
                <a:schemeClr val="tx1"/>
              </a:solidFill>
            </a:endParaRP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>
                <a:solidFill>
                  <a:schemeClr val="bg2"/>
                </a:solidFill>
              </a:rPr>
              <a:t>(3.5-7TeV): P1/5/7/8 – </a:t>
            </a:r>
            <a:r>
              <a:rPr lang="en-US" sz="2800" b="1" dirty="0">
                <a:solidFill>
                  <a:srgbClr val="C00000"/>
                </a:solidFill>
              </a:rPr>
              <a:t>1.5x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b="1" u="sng" dirty="0" smtClean="0">
                <a:solidFill>
                  <a:schemeClr val="tx1"/>
                </a:solidFill>
              </a:rPr>
              <a:t/>
            </a:r>
            <a:br>
              <a:rPr lang="en-US" sz="800" b="1" u="sng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Intensity </a:t>
            </a:r>
            <a:r>
              <a:rPr lang="en-US" sz="2800" b="1" dirty="0">
                <a:solidFill>
                  <a:schemeClr val="tx1"/>
                </a:solidFill>
              </a:rPr>
              <a:t>and distribution of collimation losses</a:t>
            </a:r>
            <a:r>
              <a:rPr lang="en-US" sz="2800" b="1" dirty="0" smtClean="0">
                <a:solidFill>
                  <a:schemeClr val="tx1"/>
                </a:solidFill>
              </a:rPr>
              <a:t>:</a:t>
            </a:r>
            <a:endParaRPr lang="en-US" sz="2800" b="1" dirty="0">
              <a:solidFill>
                <a:schemeClr val="tx1"/>
              </a:solidFill>
            </a:endParaRP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#</a:t>
            </a:r>
            <a:r>
              <a:rPr lang="en-US" sz="2800" b="1" dirty="0" err="1" smtClean="0">
                <a:solidFill>
                  <a:schemeClr val="bg2"/>
                </a:solidFill>
              </a:rPr>
              <a:t>ofProtons</a:t>
            </a:r>
            <a:r>
              <a:rPr lang="en-US" sz="2800" b="1" dirty="0" smtClean="0">
                <a:solidFill>
                  <a:schemeClr val="bg2"/>
                </a:solidFill>
              </a:rPr>
              <a:t> on Collimators </a:t>
            </a:r>
            <a:r>
              <a:rPr lang="en-US" sz="2800" b="1" dirty="0">
                <a:solidFill>
                  <a:schemeClr val="bg2"/>
                </a:solidFill>
              </a:rPr>
              <a:t>– </a:t>
            </a:r>
            <a:r>
              <a:rPr lang="en-US" sz="2800" b="1" dirty="0" smtClean="0">
                <a:solidFill>
                  <a:srgbClr val="C00000"/>
                </a:solidFill>
              </a:rPr>
              <a:t>~10x </a:t>
            </a:r>
            <a:r>
              <a:rPr lang="en-US" sz="2800" b="1" dirty="0">
                <a:solidFill>
                  <a:srgbClr val="C00000"/>
                </a:solidFill>
              </a:rPr>
              <a:t>to </a:t>
            </a:r>
            <a:r>
              <a:rPr lang="en-US" sz="2800" b="1" dirty="0" smtClean="0">
                <a:solidFill>
                  <a:srgbClr val="C00000"/>
                </a:solidFill>
              </a:rPr>
              <a:t>nominal (?)</a:t>
            </a:r>
            <a:endParaRPr lang="en-US" sz="2800" b="1" dirty="0">
              <a:solidFill>
                <a:srgbClr val="C00000"/>
              </a:solidFill>
            </a:endParaRP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C00000"/>
                </a:solidFill>
              </a:rPr>
              <a:t>IR7/3 sharing of proton losses: (?)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C00000"/>
                </a:solidFill>
              </a:rPr>
              <a:t>Loss </a:t>
            </a:r>
            <a:r>
              <a:rPr lang="en-US" sz="2800" b="1" dirty="0">
                <a:solidFill>
                  <a:srgbClr val="C00000"/>
                </a:solidFill>
              </a:rPr>
              <a:t>distribution</a:t>
            </a:r>
            <a:r>
              <a:rPr lang="en-US" sz="2800" b="1" dirty="0">
                <a:solidFill>
                  <a:schemeClr val="bg2"/>
                </a:solidFill>
              </a:rPr>
              <a:t> </a:t>
            </a:r>
            <a:r>
              <a:rPr lang="en-US" sz="2800" b="1" dirty="0" smtClean="0">
                <a:solidFill>
                  <a:schemeClr val="bg2"/>
                </a:solidFill>
              </a:rPr>
              <a:t>within IR7 (?)</a:t>
            </a:r>
            <a:endParaRPr lang="en-US" sz="2800" b="1" dirty="0">
              <a:solidFill>
                <a:schemeClr val="bg2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b="1" u="sng" dirty="0" smtClean="0">
                <a:solidFill>
                  <a:schemeClr val="tx1"/>
                </a:solidFill>
              </a:rPr>
              <a:t/>
            </a:r>
            <a:br>
              <a:rPr lang="en-US" sz="1200" b="1" u="sng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Beam-gas (radiation levels in the ARC):</a:t>
            </a:r>
            <a:endParaRPr lang="en-US" sz="2800" b="1" dirty="0">
              <a:solidFill>
                <a:schemeClr val="tx1"/>
              </a:solidFill>
            </a:endParaRP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@</a:t>
            </a:r>
            <a:r>
              <a:rPr lang="en-US" sz="2800" b="1" dirty="0">
                <a:solidFill>
                  <a:schemeClr val="bg2"/>
                </a:solidFill>
              </a:rPr>
              <a:t>25ns operation (</a:t>
            </a:r>
            <a:r>
              <a:rPr lang="en-US" sz="2800" b="1" dirty="0" smtClean="0">
                <a:solidFill>
                  <a:srgbClr val="C00000"/>
                </a:solidFill>
              </a:rPr>
              <a:t>10-100x to be understood</a:t>
            </a:r>
            <a:r>
              <a:rPr lang="en-US" sz="2800" b="1" dirty="0" smtClean="0">
                <a:solidFill>
                  <a:schemeClr val="bg2"/>
                </a:solidFill>
              </a:rPr>
              <a:t>) </a:t>
            </a:r>
            <a:endParaRPr lang="en-US" sz="28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8756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2012 More Details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107504" y="726966"/>
            <a:ext cx="8928992" cy="5963601"/>
          </a:xfrm>
        </p:spPr>
        <p:txBody>
          <a:bodyPr>
            <a:noAutofit/>
          </a:bodyPr>
          <a:lstStyle/>
          <a:p>
            <a:pPr marL="0" indent="0">
              <a:lnSpc>
                <a:spcPts val="3300"/>
              </a:lnSpc>
              <a:spcBef>
                <a:spcPts val="0"/>
              </a:spcBef>
              <a:buNone/>
            </a:pPr>
            <a:r>
              <a:rPr lang="en-GB" sz="2800" b="1" dirty="0" smtClean="0">
                <a:solidFill>
                  <a:schemeClr val="tx1"/>
                </a:solidFill>
              </a:rPr>
              <a:t>Point-1/5 UJs + RRs:</a:t>
            </a: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bg2"/>
                </a:solidFill>
              </a:rPr>
              <a:t>Failures scale with </a:t>
            </a:r>
            <a:r>
              <a:rPr lang="en-GB" sz="2800" b="1" dirty="0" smtClean="0">
                <a:solidFill>
                  <a:srgbClr val="C00000"/>
                </a:solidFill>
              </a:rPr>
              <a:t>integrated luminosity</a:t>
            </a: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C00000"/>
                </a:solidFill>
              </a:rPr>
              <a:t>BUT: UJ14/16 shielding </a:t>
            </a:r>
            <a:r>
              <a:rPr lang="en-GB" sz="2800" b="1" dirty="0" smtClean="0">
                <a:solidFill>
                  <a:schemeClr val="bg2"/>
                </a:solidFill>
              </a:rPr>
              <a:t>with the aim of being at least compatible with present operation</a:t>
            </a:r>
            <a:r>
              <a:rPr lang="en-GB" sz="2800" b="1" dirty="0" smtClean="0">
                <a:solidFill>
                  <a:srgbClr val="C00000"/>
                </a:solidFill>
              </a:rPr>
              <a:t> + additional relocations and patches</a:t>
            </a:r>
            <a:r>
              <a:rPr lang="en-GB" sz="2800" b="1" dirty="0" smtClean="0">
                <a:solidFill>
                  <a:schemeClr val="bg2"/>
                </a:solidFill>
              </a:rPr>
              <a:t> </a:t>
            </a:r>
          </a:p>
          <a:p>
            <a:pPr marL="0" indent="0">
              <a:lnSpc>
                <a:spcPts val="3300"/>
              </a:lnSpc>
              <a:spcBef>
                <a:spcPts val="0"/>
              </a:spcBef>
              <a:buNone/>
            </a:pPr>
            <a:r>
              <a:rPr lang="en-GB" sz="2800" b="1" dirty="0" smtClean="0">
                <a:solidFill>
                  <a:schemeClr val="tx1"/>
                </a:solidFill>
              </a:rPr>
              <a:t>US85:</a:t>
            </a: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bg2"/>
                </a:solidFill>
              </a:rPr>
              <a:t>Failures scale with </a:t>
            </a:r>
            <a:r>
              <a:rPr lang="en-GB" sz="2800" b="1" dirty="0" smtClean="0">
                <a:solidFill>
                  <a:srgbClr val="C00000"/>
                </a:solidFill>
              </a:rPr>
              <a:t>integrated luminosity</a:t>
            </a: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C00000"/>
                </a:solidFill>
              </a:rPr>
              <a:t>BUT: additional relocations</a:t>
            </a:r>
            <a:r>
              <a:rPr lang="en-GB" sz="2800" b="1" dirty="0" smtClean="0">
                <a:solidFill>
                  <a:schemeClr val="bg2"/>
                </a:solidFill>
              </a:rPr>
              <a:t> with the objective of reducing downtimes</a:t>
            </a:r>
          </a:p>
          <a:p>
            <a:pPr marL="0" indent="0" algn="just">
              <a:lnSpc>
                <a:spcPts val="3300"/>
              </a:lnSpc>
              <a:spcBef>
                <a:spcPts val="0"/>
              </a:spcBef>
              <a:buNone/>
            </a:pPr>
            <a:r>
              <a:rPr lang="en-GB" sz="2800" b="1" dirty="0" smtClean="0">
                <a:solidFill>
                  <a:schemeClr val="tx1"/>
                </a:solidFill>
              </a:rPr>
              <a:t>UJ76, RR73/77</a:t>
            </a: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bg2"/>
                </a:solidFill>
              </a:rPr>
              <a:t>Failures scale with </a:t>
            </a:r>
            <a:r>
              <a:rPr lang="en-GB" sz="2800" b="1" dirty="0" smtClean="0">
                <a:solidFill>
                  <a:srgbClr val="C00000"/>
                </a:solidFill>
              </a:rPr>
              <a:t>collimation losses</a:t>
            </a:r>
          </a:p>
          <a:p>
            <a:pPr marL="0" indent="0">
              <a:lnSpc>
                <a:spcPts val="3300"/>
              </a:lnSpc>
              <a:spcBef>
                <a:spcPts val="0"/>
              </a:spcBef>
              <a:buNone/>
            </a:pPr>
            <a:r>
              <a:rPr lang="en-GB" sz="2800" b="1" dirty="0" smtClean="0">
                <a:solidFill>
                  <a:schemeClr val="tx1"/>
                </a:solidFill>
              </a:rPr>
              <a:t>DS/ARC:</a:t>
            </a:r>
          </a:p>
          <a:p>
            <a:pPr marL="432000" indent="-432000">
              <a:lnSpc>
                <a:spcPts val="33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bg2"/>
                </a:solidFill>
              </a:rPr>
              <a:t>Failures scale with leakage from </a:t>
            </a:r>
            <a:r>
              <a:rPr lang="en-GB" sz="2800" b="1" dirty="0" smtClean="0">
                <a:solidFill>
                  <a:srgbClr val="C00000"/>
                </a:solidFill>
              </a:rPr>
              <a:t>experiments</a:t>
            </a:r>
            <a:r>
              <a:rPr lang="en-GB" sz="2800" b="1" dirty="0" smtClean="0">
                <a:solidFill>
                  <a:schemeClr val="bg2"/>
                </a:solidFill>
              </a:rPr>
              <a:t> </a:t>
            </a:r>
            <a:r>
              <a:rPr lang="en-GB" sz="2800" b="1" dirty="0" smtClean="0">
                <a:solidFill>
                  <a:srgbClr val="C00000"/>
                </a:solidFill>
              </a:rPr>
              <a:t>(luminosity) as well as collimation losses and beam-gas</a:t>
            </a:r>
            <a:endParaRPr lang="en-GB" sz="2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07141" y="711592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accent1">
                    <a:lumMod val="50000"/>
                  </a:schemeClr>
                </a:solidFill>
              </a:rPr>
              <a:t>2012: </a:t>
            </a:r>
            <a:r>
              <a:rPr lang="en-GB" sz="3200" b="1" dirty="0" smtClean="0">
                <a:solidFill>
                  <a:schemeClr val="accent1">
                    <a:lumMod val="50000"/>
                  </a:schemeClr>
                </a:solidFill>
              </a:rPr>
              <a:t>~3x (if no </a:t>
            </a:r>
            <a:r>
              <a:rPr lang="en-GB" sz="3200" b="1" dirty="0">
                <a:solidFill>
                  <a:schemeClr val="accent1">
                    <a:lumMod val="50000"/>
                  </a:schemeClr>
                </a:solidFill>
              </a:rPr>
              <a:t>actions!)</a:t>
            </a:r>
            <a:endParaRPr lang="en-GB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06361" y="2870674"/>
            <a:ext cx="29963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accent1">
                    <a:lumMod val="50000"/>
                  </a:schemeClr>
                </a:solidFill>
              </a:rPr>
              <a:t>2012: </a:t>
            </a:r>
            <a:r>
              <a:rPr lang="en-GB" sz="3200" b="1" dirty="0" smtClean="0">
                <a:solidFill>
                  <a:schemeClr val="accent1">
                    <a:lumMod val="50000"/>
                  </a:schemeClr>
                </a:solidFill>
              </a:rPr>
              <a:t>max 1.5x</a:t>
            </a:r>
            <a:endParaRPr lang="en-GB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06361" y="4535569"/>
            <a:ext cx="5453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accent1">
                    <a:lumMod val="50000"/>
                  </a:schemeClr>
                </a:solidFill>
              </a:rPr>
              <a:t>2012: </a:t>
            </a:r>
            <a:r>
              <a:rPr lang="en-GB" sz="3200" b="1" dirty="0" smtClean="0">
                <a:solidFill>
                  <a:schemeClr val="accent1">
                    <a:lumMod val="50000"/>
                  </a:schemeClr>
                </a:solidFill>
              </a:rPr>
              <a:t>~3x (loss distribution?)</a:t>
            </a:r>
            <a:endParaRPr lang="en-GB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912" y="5373216"/>
            <a:ext cx="47692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accent1">
                    <a:lumMod val="50000"/>
                  </a:schemeClr>
                </a:solidFill>
              </a:rPr>
              <a:t>2012: </a:t>
            </a:r>
            <a:r>
              <a:rPr lang="en-GB" sz="3200" b="1" dirty="0" smtClean="0">
                <a:solidFill>
                  <a:schemeClr val="accent1">
                    <a:lumMod val="50000"/>
                  </a:schemeClr>
                </a:solidFill>
              </a:rPr>
              <a:t>~3-5x (scrubbing?)</a:t>
            </a:r>
            <a:endParaRPr lang="en-GB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61171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3" grpId="0" uiExpand="1"/>
      <p:bldP spid="7" grpId="0" uiExpand="1"/>
      <p:bldP spid="9" grpId="0" uiExpand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29997" y="6187330"/>
            <a:ext cx="3403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© M. Calviani &amp; MCWG</a:t>
            </a:r>
            <a:endParaRPr lang="en-GB" sz="2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874380"/>
              </p:ext>
            </p:extLst>
          </p:nvPr>
        </p:nvGraphicFramePr>
        <p:xfrm>
          <a:off x="107504" y="1340768"/>
          <a:ext cx="4464495" cy="4875123"/>
        </p:xfrm>
        <a:graphic>
          <a:graphicData uri="http://schemas.openxmlformats.org/drawingml/2006/table">
            <a:tbl>
              <a:tblPr firstRow="1" bandRow="1"/>
              <a:tblGrid>
                <a:gridCol w="1114798"/>
                <a:gridCol w="1981546"/>
                <a:gridCol w="1368151"/>
              </a:tblGrid>
              <a:tr h="647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>
                          <a:solidFill>
                            <a:schemeClr val="bg1"/>
                          </a:solidFill>
                        </a:rPr>
                        <a:t>Area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CA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>
                          <a:solidFill>
                            <a:schemeClr val="bg1"/>
                          </a:solidFill>
                        </a:rPr>
                        <a:t>FLUKA</a:t>
                      </a:r>
                      <a:r>
                        <a:rPr lang="en-GB" sz="1800" baseline="0" dirty="0" smtClean="0">
                          <a:solidFill>
                            <a:schemeClr val="bg1"/>
                          </a:solidFill>
                        </a:rPr>
                        <a:t> 2011</a:t>
                      </a:r>
                      <a:endParaRPr lang="en-GB" sz="1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GB" sz="1800" dirty="0" smtClean="0">
                          <a:solidFill>
                            <a:schemeClr val="bg1"/>
                          </a:solidFill>
                        </a:rPr>
                        <a:t>(HEH/cm</a:t>
                      </a:r>
                      <a:r>
                        <a:rPr lang="en-GB" sz="1800" baseline="30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GB" sz="180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CA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>
                          <a:solidFill>
                            <a:schemeClr val="bg1"/>
                          </a:solidFill>
                        </a:rPr>
                        <a:t>Measured</a:t>
                      </a:r>
                      <a:r>
                        <a:rPr lang="en-GB" sz="1800" baseline="0" dirty="0" smtClean="0">
                          <a:solidFill>
                            <a:schemeClr val="bg1"/>
                          </a:solidFill>
                        </a:rPr>
                        <a:t> 2011 (HEH/cm</a:t>
                      </a:r>
                      <a:r>
                        <a:rPr lang="en-GB" sz="1800" baseline="30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GB" sz="1800" baseline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CA3"/>
                    </a:solidFill>
                  </a:tcPr>
                </a:tc>
              </a:tr>
              <a:tr h="3864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UJ14/16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~1.5*10</a:t>
                      </a:r>
                      <a:r>
                        <a:rPr lang="en-GB" baseline="30000" dirty="0" smtClean="0"/>
                        <a:t>8</a:t>
                      </a:r>
                      <a:endParaRPr lang="en-GB" baseline="30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~2*10</a:t>
                      </a:r>
                      <a:r>
                        <a:rPr lang="en-GB" baseline="30000" dirty="0" smtClean="0"/>
                        <a:t>8</a:t>
                      </a:r>
                      <a:endParaRPr lang="en-GB" baseline="30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</a:tr>
              <a:tr h="6762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RR13/17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~3*10</a:t>
                      </a:r>
                      <a:r>
                        <a:rPr lang="en-GB" baseline="30000" dirty="0" smtClean="0"/>
                        <a:t>7</a:t>
                      </a:r>
                      <a:endParaRPr lang="en-GB" baseline="30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7.0*10</a:t>
                      </a:r>
                      <a:r>
                        <a:rPr lang="en-GB" baseline="30000" dirty="0" smtClean="0"/>
                        <a:t>6</a:t>
                      </a:r>
                      <a:endParaRPr lang="en-GB" baseline="30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864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UJ56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5*10</a:t>
                      </a:r>
                      <a:r>
                        <a:rPr lang="en-GB" baseline="30000" dirty="0" smtClean="0"/>
                        <a:t>7</a:t>
                      </a:r>
                      <a:r>
                        <a:rPr lang="en-GB" dirty="0" smtClean="0"/>
                        <a:t>-10</a:t>
                      </a:r>
                      <a:r>
                        <a:rPr lang="en-GB" baseline="30000" dirty="0" smtClean="0"/>
                        <a:t>8</a:t>
                      </a:r>
                      <a:endParaRPr lang="en-GB" baseline="30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3.5*10</a:t>
                      </a:r>
                      <a:r>
                        <a:rPr lang="en-GB" baseline="30000" dirty="0" smtClean="0"/>
                        <a:t>7</a:t>
                      </a:r>
                      <a:endParaRPr lang="en-GB" baseline="30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</a:tr>
              <a:tr h="6762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RR53/57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~3*10</a:t>
                      </a:r>
                      <a:r>
                        <a:rPr lang="en-GB" baseline="30000" dirty="0" smtClean="0"/>
                        <a:t>7</a:t>
                      </a:r>
                      <a:endParaRPr lang="en-GB" baseline="30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1*10</a:t>
                      </a:r>
                      <a:r>
                        <a:rPr lang="en-GB" baseline="30000" dirty="0" smtClean="0"/>
                        <a:t>7</a:t>
                      </a:r>
                      <a:endParaRPr lang="en-GB" baseline="30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864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UJ76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~4*10</a:t>
                      </a:r>
                      <a:r>
                        <a:rPr lang="en-GB" baseline="30000" dirty="0" smtClean="0"/>
                        <a:t>6</a:t>
                      </a:r>
                      <a:endParaRPr lang="en-GB" baseline="30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5*10</a:t>
                      </a:r>
                      <a:r>
                        <a:rPr lang="en-GB" baseline="30000" dirty="0" smtClean="0"/>
                        <a:t>6</a:t>
                      </a:r>
                      <a:endParaRPr lang="en-GB" baseline="30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</a:tr>
              <a:tr h="6762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RR73/77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~2*10</a:t>
                      </a:r>
                      <a:r>
                        <a:rPr lang="en-GB" baseline="30000" dirty="0" smtClean="0"/>
                        <a:t>6</a:t>
                      </a:r>
                      <a:endParaRPr lang="en-GB" baseline="30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~8*10</a:t>
                      </a:r>
                      <a:r>
                        <a:rPr lang="en-GB" baseline="30000" dirty="0" smtClean="0"/>
                        <a:t>6</a:t>
                      </a:r>
                      <a:endParaRPr lang="en-GB" baseline="30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864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UX85B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~3*10</a:t>
                      </a:r>
                      <a:r>
                        <a:rPr lang="en-GB" baseline="30000" dirty="0" smtClean="0"/>
                        <a:t>8</a:t>
                      </a:r>
                      <a:endParaRPr lang="en-GB" baseline="30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2*10</a:t>
                      </a:r>
                      <a:r>
                        <a:rPr lang="en-GB" baseline="30000" dirty="0" smtClean="0"/>
                        <a:t>8</a:t>
                      </a:r>
                      <a:endParaRPr lang="en-GB" baseline="30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</a:tr>
              <a:tr h="3864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US85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~7*10</a:t>
                      </a:r>
                      <a:r>
                        <a:rPr lang="en-GB" baseline="30000" dirty="0" smtClean="0"/>
                        <a:t>7</a:t>
                      </a:r>
                      <a:endParaRPr lang="en-GB" baseline="30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</a:defRPr>
                      </a:lvl9pPr>
                    </a:lstStyle>
                    <a:p>
                      <a:pPr algn="ctr"/>
                      <a:r>
                        <a:rPr lang="en-GB" dirty="0" smtClean="0"/>
                        <a:t>3.5*10</a:t>
                      </a:r>
                      <a:r>
                        <a:rPr lang="en-GB" baseline="30000" dirty="0" smtClean="0"/>
                        <a:t>7</a:t>
                      </a:r>
                      <a:endParaRPr lang="en-GB" baseline="30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1520" y="908720"/>
            <a:ext cx="3231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990000"/>
                </a:solidFill>
              </a:rPr>
              <a:t>Very good agreement!</a:t>
            </a:r>
            <a:endParaRPr lang="en-GB" sz="2400" b="1" dirty="0">
              <a:solidFill>
                <a:srgbClr val="99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4644008" y="2924944"/>
            <a:ext cx="1152128" cy="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4860032" y="2564904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90000"/>
                </a:solidFill>
              </a:rPr>
              <a:t>TCL open?</a:t>
            </a:r>
            <a:endParaRPr lang="en-GB" b="1" dirty="0">
              <a:solidFill>
                <a:srgbClr val="99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4644008" y="3995772"/>
            <a:ext cx="1152128" cy="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4860032" y="3635732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90000"/>
                </a:solidFill>
              </a:rPr>
              <a:t>TCL open?</a:t>
            </a:r>
            <a:endParaRPr lang="en-GB" b="1" dirty="0">
              <a:solidFill>
                <a:srgbClr val="99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49656" y="769020"/>
            <a:ext cx="3454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/>
                </a:solidFill>
              </a:rPr>
              <a:t>Operational Parameters</a:t>
            </a:r>
            <a:endParaRPr lang="en-GB" sz="2400" b="1" dirty="0">
              <a:solidFill>
                <a:schemeClr val="bg2"/>
              </a:solidFill>
            </a:endParaRPr>
          </a:p>
        </p:txBody>
      </p:sp>
      <p:sp>
        <p:nvSpPr>
          <p:cNvPr id="15" name="Title 3"/>
          <p:cNvSpPr>
            <a:spLocks noGrp="1"/>
          </p:cNvSpPr>
          <p:nvPr>
            <p:ph type="title"/>
          </p:nvPr>
        </p:nvSpPr>
        <p:spPr>
          <a:xfrm>
            <a:off x="728682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800" dirty="0" smtClean="0"/>
              <a:t>Confidence in our Predictions</a:t>
            </a:r>
            <a:endParaRPr lang="en-GB" sz="4400" dirty="0"/>
          </a:p>
        </p:txBody>
      </p:sp>
      <p:sp>
        <p:nvSpPr>
          <p:cNvPr id="16" name="TextBox 15"/>
          <p:cNvSpPr txBox="1"/>
          <p:nvPr/>
        </p:nvSpPr>
        <p:spPr>
          <a:xfrm>
            <a:off x="5014195" y="1180997"/>
            <a:ext cx="37802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/>
                </a:solidFill>
              </a:rPr>
              <a:t>&amp; Extrapolation</a:t>
            </a:r>
            <a:r>
              <a:rPr lang="en-US" sz="2400" b="1" dirty="0" smtClean="0">
                <a:solidFill>
                  <a:srgbClr val="990000"/>
                </a:solidFill>
              </a:rPr>
              <a:t/>
            </a:r>
            <a:br>
              <a:rPr lang="en-US" sz="2400" b="1" dirty="0" smtClean="0">
                <a:solidFill>
                  <a:srgbClr val="990000"/>
                </a:solidFill>
              </a:rPr>
            </a:br>
            <a:r>
              <a:rPr lang="en-US" sz="2400" b="1" dirty="0" smtClean="0">
                <a:solidFill>
                  <a:srgbClr val="990000"/>
                </a:solidFill>
              </a:rPr>
              <a:t>(</a:t>
            </a:r>
            <a:r>
              <a:rPr lang="en-US" sz="2400" b="1" u="sng" dirty="0" smtClean="0">
                <a:solidFill>
                  <a:srgbClr val="C00000"/>
                </a:solidFill>
              </a:rPr>
              <a:t>based on measurements</a:t>
            </a:r>
            <a:r>
              <a:rPr lang="en-US" sz="2400" b="1" dirty="0" smtClean="0">
                <a:solidFill>
                  <a:srgbClr val="990000"/>
                </a:solidFill>
              </a:rPr>
              <a:t>)</a:t>
            </a:r>
            <a:endParaRPr lang="en-GB" sz="2400" b="1" dirty="0">
              <a:solidFill>
                <a:srgbClr val="99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4644008" y="4571836"/>
            <a:ext cx="1152128" cy="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860032" y="4211796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90000"/>
                </a:solidFill>
              </a:rPr>
              <a:t>Shielding + </a:t>
            </a:r>
            <a:endParaRPr lang="en-GB" b="1" dirty="0">
              <a:solidFill>
                <a:srgbClr val="99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4631308" y="4991968"/>
            <a:ext cx="1152128" cy="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4847332" y="4631928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90000"/>
                </a:solidFill>
              </a:rPr>
              <a:t>‘relaxed’ settings</a:t>
            </a:r>
            <a:endParaRPr lang="en-GB" b="1" dirty="0">
              <a:solidFill>
                <a:srgbClr val="990000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1539156" y="2222397"/>
            <a:ext cx="3024336" cy="3964933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207" y="2060848"/>
            <a:ext cx="4520747" cy="4144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7092280" y="2912244"/>
            <a:ext cx="2021674" cy="432048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67529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" grpId="0"/>
      <p:bldP spid="11" grpId="0"/>
      <p:bldP spid="13" grpId="0"/>
      <p:bldP spid="14" grpId="0"/>
      <p:bldP spid="16" grpId="0"/>
      <p:bldP spid="19" grpId="0"/>
      <p:bldP spid="21" grpId="0"/>
      <p:bldP spid="2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Beam-Gas &amp; Collimation Losses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504" y="836712"/>
            <a:ext cx="9217024" cy="5760640"/>
          </a:xfrm>
        </p:spPr>
        <p:txBody>
          <a:bodyPr>
            <a:noAutofit/>
          </a:bodyPr>
          <a:lstStyle/>
          <a:p>
            <a:pPr marL="432000" indent="-432000">
              <a:spcBef>
                <a:spcPts val="0"/>
              </a:spcBef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Beam-Gas: 25ns + average pressures in the DS/ARC</a:t>
            </a:r>
            <a:endParaRPr lang="en-US" sz="1800" b="1" dirty="0" smtClean="0">
              <a:solidFill>
                <a:schemeClr val="tx1"/>
              </a:solidFill>
            </a:endParaRP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Defines radiation levels in the ARC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Important long-term impact for QPS, </a:t>
            </a:r>
            <a:r>
              <a:rPr lang="en-US" sz="2800" b="1" dirty="0" err="1" smtClean="0">
                <a:solidFill>
                  <a:schemeClr val="bg2"/>
                </a:solidFill>
              </a:rPr>
              <a:t>Cryo</a:t>
            </a:r>
            <a:r>
              <a:rPr lang="en-US" sz="2800" b="1" dirty="0" smtClean="0">
                <a:solidFill>
                  <a:schemeClr val="bg2"/>
                </a:solidFill>
              </a:rPr>
              <a:t>, PCs, BI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Possibly lower average pressure than assumed so far</a:t>
            </a:r>
            <a:endParaRPr lang="en-US" sz="1100" b="1" dirty="0" smtClean="0">
              <a:solidFill>
                <a:schemeClr val="bg2"/>
              </a:solidFill>
            </a:endParaRP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C00000"/>
                </a:solidFill>
              </a:rPr>
              <a:t>25ns scrubbing run can clarify situation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C00000"/>
                </a:solidFill>
              </a:rPr>
              <a:t>Dedicated time at ‘stable’ conditions 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Ramp in energy required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endParaRPr lang="en-US" sz="1050" b="1" dirty="0" smtClean="0">
              <a:solidFill>
                <a:schemeClr val="tx1"/>
              </a:solidFill>
            </a:endParaRPr>
          </a:p>
          <a:p>
            <a:pPr marL="432000" indent="-432000">
              <a:spcBef>
                <a:spcPts val="0"/>
              </a:spcBef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Collimation Losses</a:t>
            </a:r>
            <a:endParaRPr lang="en-US" sz="1800" b="1" dirty="0">
              <a:solidFill>
                <a:schemeClr val="tx1"/>
              </a:solidFill>
            </a:endParaRP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Tight collimator settings -&gt; to be analyzed in detail</a:t>
            </a: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>
                <a:solidFill>
                  <a:srgbClr val="C00000"/>
                </a:solidFill>
              </a:rPr>
              <a:t>IR3 and IR7 </a:t>
            </a:r>
            <a:r>
              <a:rPr lang="en-US" sz="2800" b="1" dirty="0" smtClean="0">
                <a:solidFill>
                  <a:srgbClr val="C00000"/>
                </a:solidFill>
              </a:rPr>
              <a:t>integrated loss sharing to </a:t>
            </a:r>
            <a:r>
              <a:rPr lang="en-US" sz="2800" b="1" dirty="0">
                <a:solidFill>
                  <a:srgbClr val="C00000"/>
                </a:solidFill>
              </a:rPr>
              <a:t>be </a:t>
            </a:r>
            <a:r>
              <a:rPr lang="en-US" sz="2800" b="1" dirty="0" smtClean="0">
                <a:solidFill>
                  <a:srgbClr val="C00000"/>
                </a:solidFill>
              </a:rPr>
              <a:t>checked!</a:t>
            </a:r>
            <a:r>
              <a:rPr lang="en-US" sz="2800" b="1" dirty="0" smtClean="0">
                <a:solidFill>
                  <a:schemeClr val="bg2"/>
                </a:solidFill>
              </a:rPr>
              <a:t/>
            </a:r>
            <a:br>
              <a:rPr lang="en-US" sz="2800" b="1" dirty="0" smtClean="0">
                <a:solidFill>
                  <a:schemeClr val="bg2"/>
                </a:solidFill>
              </a:rPr>
            </a:br>
            <a:r>
              <a:rPr lang="en-US" sz="2800" b="1" dirty="0" smtClean="0">
                <a:solidFill>
                  <a:schemeClr val="bg2"/>
                </a:solidFill>
              </a:rPr>
              <a:t>(possible impact not only on R2E !)</a:t>
            </a:r>
            <a:endParaRPr lang="en-US" sz="2800" b="1" dirty="0">
              <a:solidFill>
                <a:schemeClr val="bg2"/>
              </a:solidFill>
            </a:endParaRPr>
          </a:p>
          <a:p>
            <a:pPr marL="432000" indent="-432000">
              <a:spcBef>
                <a:spcPts val="0"/>
              </a:spcBef>
              <a:buBlip>
                <a:blip r:embed="rId3"/>
              </a:buBlip>
            </a:pPr>
            <a:endParaRPr lang="en-US" sz="2800" b="1" dirty="0" smtClean="0">
              <a:solidFill>
                <a:schemeClr val="bg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42004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Mitigation Measures &lt; 2011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107504" y="4725144"/>
            <a:ext cx="9036496" cy="2160240"/>
          </a:xfrm>
        </p:spPr>
        <p:txBody>
          <a:bodyPr>
            <a:noAutofit/>
          </a:bodyPr>
          <a:lstStyle/>
          <a:p>
            <a:pPr marL="432000" indent="-432000">
              <a:lnSpc>
                <a:spcPts val="36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Following original </a:t>
            </a:r>
            <a:r>
              <a:rPr lang="en-US" sz="3200" b="1" dirty="0" smtClean="0">
                <a:solidFill>
                  <a:srgbClr val="C00000"/>
                </a:solidFill>
              </a:rPr>
              <a:t>priority list</a:t>
            </a:r>
          </a:p>
          <a:p>
            <a:pPr marL="432000" indent="-432000">
              <a:lnSpc>
                <a:spcPts val="36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bg2"/>
                </a:solidFill>
              </a:rPr>
              <a:t>Improving the situation in most </a:t>
            </a:r>
            <a:r>
              <a:rPr lang="en-US" sz="3200" b="1" dirty="0" smtClean="0">
                <a:solidFill>
                  <a:srgbClr val="C00000"/>
                </a:solidFill>
              </a:rPr>
              <a:t>critical areas</a:t>
            </a:r>
          </a:p>
          <a:p>
            <a:pPr marL="432000" indent="-432000">
              <a:lnSpc>
                <a:spcPts val="36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C00000"/>
                </a:solidFill>
              </a:rPr>
              <a:t>Very effective </a:t>
            </a:r>
            <a:r>
              <a:rPr lang="en-US" sz="3200" b="1" dirty="0" smtClean="0">
                <a:solidFill>
                  <a:schemeClr val="bg2"/>
                </a:solidFill>
              </a:rPr>
              <a:t>combined with 2011 patches and anticipated actions (see later)</a:t>
            </a:r>
            <a:endParaRPr lang="en-US" sz="1200" b="1" dirty="0" smtClean="0">
              <a:solidFill>
                <a:schemeClr val="bg2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764704"/>
            <a:ext cx="9050283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73795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icane-20120106-18.JPG"/>
          <p:cNvPicPr>
            <a:picLocks noChangeAspect="1"/>
          </p:cNvPicPr>
          <p:nvPr/>
        </p:nvPicPr>
        <p:blipFill>
          <a:blip r:embed="rId3" cstate="print"/>
          <a:srcRect l="12133" b="13724"/>
          <a:stretch>
            <a:fillRect/>
          </a:stretch>
        </p:blipFill>
        <p:spPr>
          <a:xfrm>
            <a:off x="2315316" y="4656927"/>
            <a:ext cx="2717783" cy="2001416"/>
          </a:xfrm>
          <a:prstGeom prst="rect">
            <a:avLst/>
          </a:prstGeom>
        </p:spPr>
      </p:pic>
      <p:pic>
        <p:nvPicPr>
          <p:cNvPr id="1026" name="Picture 2" descr="C:\newStuff\Electronics\R2E\R2E Project\Shielding\P1\Pictures\05 Jan 2012 (8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094" y="3637798"/>
            <a:ext cx="2257146" cy="300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20" y="785912"/>
            <a:ext cx="8854125" cy="406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62880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Mitigation Measures 2011+xMas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64" y="4838418"/>
            <a:ext cx="2412730" cy="1819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160356" y="1039289"/>
            <a:ext cx="8876140" cy="964323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66065" y="3645025"/>
            <a:ext cx="8876140" cy="241176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46909" y="2447782"/>
            <a:ext cx="8876140" cy="241176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46909" y="1988839"/>
            <a:ext cx="8876140" cy="458525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46909" y="2695890"/>
            <a:ext cx="8876140" cy="948263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46909" y="3892715"/>
            <a:ext cx="8876140" cy="948263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46909" y="1039288"/>
            <a:ext cx="8876140" cy="3799129"/>
          </a:xfrm>
          <a:prstGeom prst="rect">
            <a:avLst/>
          </a:prstGeom>
          <a:solidFill>
            <a:schemeClr val="bg1">
              <a:alpha val="67000"/>
            </a:schemeClr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66812" y="3886200"/>
            <a:ext cx="8876140" cy="936352"/>
          </a:xfrm>
          <a:prstGeom prst="rect">
            <a:avLst/>
          </a:prstGeom>
          <a:solidFill>
            <a:schemeClr val="bg1">
              <a:alpha val="67000"/>
            </a:schemeClr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66812" y="1988839"/>
            <a:ext cx="8876140" cy="1656185"/>
          </a:xfrm>
          <a:prstGeom prst="rect">
            <a:avLst/>
          </a:prstGeom>
          <a:solidFill>
            <a:schemeClr val="bg1">
              <a:alpha val="67000"/>
            </a:schemeClr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54112" y="3886448"/>
            <a:ext cx="8876140" cy="936352"/>
          </a:xfrm>
          <a:prstGeom prst="rect">
            <a:avLst/>
          </a:prstGeom>
          <a:solidFill>
            <a:schemeClr val="bg1">
              <a:alpha val="67000"/>
            </a:schemeClr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41412" y="2692400"/>
            <a:ext cx="8876140" cy="939925"/>
          </a:xfrm>
          <a:prstGeom prst="rect">
            <a:avLst/>
          </a:prstGeom>
          <a:solidFill>
            <a:schemeClr val="bg1">
              <a:alpha val="67000"/>
            </a:schemeClr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154112" y="1988841"/>
            <a:ext cx="8876140" cy="449559"/>
          </a:xfrm>
          <a:prstGeom prst="rect">
            <a:avLst/>
          </a:prstGeom>
          <a:solidFill>
            <a:schemeClr val="bg1">
              <a:alpha val="67000"/>
            </a:schemeClr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23586" y="4840978"/>
            <a:ext cx="2620437" cy="1828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881591" y="6277653"/>
            <a:ext cx="326243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See Talk from A.L. Perrot S05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136187812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" grpId="0" animBg="1"/>
    </p:bldLst>
  </p:timing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eg"/></Relationships>
</file>

<file path=ppt/theme/_rels/themeOverr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eg"/></Relationships>
</file>

<file path=ppt/theme/_rels/themeOverr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eg"/></Relationships>
</file>

<file path=ppt/theme/_rels/themeOverr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eg"/></Relationships>
</file>

<file path=ppt/theme/theme1.xml><?xml version="1.0" encoding="utf-8"?>
<a:theme xmlns:a="http://schemas.openxmlformats.org/drawingml/2006/main" name="Chamonix-EHB">
  <a:themeElements>
    <a:clrScheme name="Pixel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CC00CC"/>
      </a:hlink>
      <a:folHlink>
        <a:srgbClr val="CCCCE6"/>
      </a:folHlink>
    </a:clrScheme>
    <a:fontScheme name="Pixel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Solstice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Solstice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Solstice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Solstice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ppt/theme/themeOverride3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Solstice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Solstice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ppt/theme/themeOverride4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Solstice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Solstice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ppt/theme/themeOverride5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Solstice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Solstice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ppt/theme/themeOverride6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Solstice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Solstice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24883</TotalTime>
  <Words>1657</Words>
  <Application>Microsoft Office PowerPoint</Application>
  <PresentationFormat>On-screen Show (4:3)</PresentationFormat>
  <Paragraphs>572</Paragraphs>
  <Slides>38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Chamonix-EHB</vt:lpstr>
      <vt:lpstr>PowerPoint Presentation</vt:lpstr>
      <vt:lpstr>Overview</vt:lpstr>
      <vt:lpstr>PowerPoint Presentation</vt:lpstr>
      <vt:lpstr>2011 LHC Operation &amp; Scaling</vt:lpstr>
      <vt:lpstr>2012 More Details</vt:lpstr>
      <vt:lpstr>Confidence in our Predictions</vt:lpstr>
      <vt:lpstr>Beam-Gas &amp; Collimation Losses</vt:lpstr>
      <vt:lpstr>Mitigation Measures &lt; 2011</vt:lpstr>
      <vt:lpstr>Mitigation Measures 2011+xMas</vt:lpstr>
      <vt:lpstr>Analysis of SEE induced Failures</vt:lpstr>
      <vt:lpstr>Failures during 2011 operation</vt:lpstr>
      <vt:lpstr>Failures during 2011 operation</vt:lpstr>
      <vt:lpstr>A Closer Look</vt:lpstr>
      <vt:lpstr>Failures during 2011 operation</vt:lpstr>
      <vt:lpstr>Failures during 2011 operation</vt:lpstr>
      <vt:lpstr>Failures during 2011 operation</vt:lpstr>
      <vt:lpstr>Failures during 2011 operation</vt:lpstr>
      <vt:lpstr>Failures during 2011 operation</vt:lpstr>
      <vt:lpstr>Failures during 2011 operation</vt:lpstr>
      <vt:lpstr>Failures during 2011 operation</vt:lpstr>
      <vt:lpstr>What do we expect for 2012</vt:lpstr>
      <vt:lpstr>Conclusions</vt:lpstr>
      <vt:lpstr>Thank You</vt:lpstr>
      <vt:lpstr>Conclusions</vt:lpstr>
      <vt:lpstr>PowerPoint Presentation</vt:lpstr>
      <vt:lpstr>What’s about Ion Operation</vt:lpstr>
      <vt:lpstr>R2E Mitigation Strategy</vt:lpstr>
      <vt:lpstr>Statistics through PM-DB</vt:lpstr>
      <vt:lpstr>Mitigation Measures 2011</vt:lpstr>
      <vt:lpstr>What do we expect for 2012</vt:lpstr>
      <vt:lpstr>Failures during 2011 operation</vt:lpstr>
      <vt:lpstr>Destructive events 2012</vt:lpstr>
      <vt:lpstr>Failures during 2011 operation</vt:lpstr>
      <vt:lpstr>PowerPoint Presentation</vt:lpstr>
      <vt:lpstr>Mitigation Measures in 2011</vt:lpstr>
      <vt:lpstr>Mitigation Measures at xMas</vt:lpstr>
      <vt:lpstr>Downtime due to Failures</vt:lpstr>
      <vt:lpstr>Power-Converter Failures 2011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 for IC Contract December 1st 2009  EN-STI-2009-279-IC   Markus Brugger</dc:title>
  <dc:creator>Markus Brugger</dc:creator>
  <cp:lastModifiedBy>Markus Brugger</cp:lastModifiedBy>
  <cp:revision>1259</cp:revision>
  <dcterms:created xsi:type="dcterms:W3CDTF">2009-11-21T10:54:46Z</dcterms:created>
  <dcterms:modified xsi:type="dcterms:W3CDTF">2012-02-07T08:47:20Z</dcterms:modified>
</cp:coreProperties>
</file>