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</p:sldMasterIdLst>
  <p:notesMasterIdLst>
    <p:notesMasterId r:id="rId20"/>
  </p:notesMasterIdLst>
  <p:handoutMasterIdLst>
    <p:handoutMasterId r:id="rId21"/>
  </p:handoutMasterIdLst>
  <p:sldIdLst>
    <p:sldId id="349" r:id="rId3"/>
    <p:sldId id="577" r:id="rId4"/>
    <p:sldId id="578" r:id="rId5"/>
    <p:sldId id="496" r:id="rId6"/>
    <p:sldId id="503" r:id="rId7"/>
    <p:sldId id="523" r:id="rId8"/>
    <p:sldId id="515" r:id="rId9"/>
    <p:sldId id="519" r:id="rId10"/>
    <p:sldId id="529" r:id="rId11"/>
    <p:sldId id="499" r:id="rId12"/>
    <p:sldId id="548" r:id="rId13"/>
    <p:sldId id="561" r:id="rId14"/>
    <p:sldId id="517" r:id="rId15"/>
    <p:sldId id="556" r:id="rId16"/>
    <p:sldId id="555" r:id="rId17"/>
    <p:sldId id="504" r:id="rId18"/>
    <p:sldId id="505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62F67"/>
    <a:srgbClr val="008000"/>
    <a:srgbClr val="6699FF"/>
    <a:srgbClr val="75D1A3"/>
    <a:srgbClr val="000000"/>
    <a:srgbClr val="3366CC"/>
    <a:srgbClr val="0066CC"/>
    <a:srgbClr val="3366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59" autoAdjust="0"/>
    <p:restoredTop sz="97436" autoAdjust="0"/>
  </p:normalViewPr>
  <p:slideViewPr>
    <p:cSldViewPr snapToGrid="0">
      <p:cViewPr>
        <p:scale>
          <a:sx n="66" d="100"/>
          <a:sy n="66" d="100"/>
        </p:scale>
        <p:origin x="-12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022" y="-96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44AAB7E-9EC2-4E16-9E16-97099898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5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fld id="{06AA88C0-E32B-4A2D-9CF6-D15F8FEEB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11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/>
          <p:nvPr userDrawn="1"/>
        </p:nvSpPr>
        <p:spPr bwMode="auto">
          <a:xfrm>
            <a:off x="0" y="0"/>
            <a:ext cx="92964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7"/>
          <p:cNvSpPr/>
          <p:nvPr userDrawn="1"/>
        </p:nvSpPr>
        <p:spPr>
          <a:xfrm>
            <a:off x="2752108" y="3730625"/>
            <a:ext cx="3717925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</a:rPr>
              <a:t>LHC </a:t>
            </a:r>
            <a:r>
              <a:rPr lang="en-US" sz="1800" dirty="0" smtClean="0">
                <a:latin typeface="Calibri" pitchFamily="34" charset="0"/>
              </a:rPr>
              <a:t>Performance Workshop</a:t>
            </a:r>
            <a:endParaRPr lang="en-GB" sz="1800" dirty="0"/>
          </a:p>
        </p:txBody>
      </p:sp>
      <p:sp>
        <p:nvSpPr>
          <p:cNvPr id="6" name="Rectangle 18"/>
          <p:cNvSpPr/>
          <p:nvPr userDrawn="1"/>
        </p:nvSpPr>
        <p:spPr>
          <a:xfrm>
            <a:off x="1316038" y="3730625"/>
            <a:ext cx="1268412" cy="36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M. Zerlauth</a:t>
            </a:r>
            <a:endParaRPr lang="en-GB" sz="1800"/>
          </a:p>
        </p:txBody>
      </p:sp>
      <p:sp>
        <p:nvSpPr>
          <p:cNvPr id="7" name="Rectangle 19"/>
          <p:cNvSpPr/>
          <p:nvPr userDrawn="1"/>
        </p:nvSpPr>
        <p:spPr>
          <a:xfrm>
            <a:off x="6357778" y="3730625"/>
            <a:ext cx="154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Calibri" pitchFamily="34" charset="0"/>
              </a:rPr>
              <a:t>February 2012</a:t>
            </a:r>
            <a:endParaRPr lang="en-GB" sz="1800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678" y="4314701"/>
            <a:ext cx="8534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Thanks to :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rMPP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and MPP members,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D.Wollmann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W.Hofle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S.Redaelli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K.Fuchsberger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J.Uythoven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B.Todd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B.Goddard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R.Schmidt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,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J.Wenninger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, et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al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7086600" y="6581775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1v0</a:t>
            </a:r>
          </a:p>
        </p:txBody>
      </p:sp>
      <p:sp>
        <p:nvSpPr>
          <p:cNvPr id="10" name="Text Box 18"/>
          <p:cNvSpPr txBox="1">
            <a:spLocks noChangeArrowheads="1"/>
          </p:cNvSpPr>
          <p:nvPr userDrawn="1"/>
        </p:nvSpPr>
        <p:spPr bwMode="auto">
          <a:xfrm>
            <a:off x="1577975" y="2803438"/>
            <a:ext cx="6172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 smtClean="0">
                <a:latin typeface="+mn-lt"/>
              </a:rPr>
              <a:t>S01 – Lessons from 2011</a:t>
            </a:r>
          </a:p>
          <a:p>
            <a:pPr algn="ctr">
              <a:defRPr/>
            </a:pPr>
            <a:r>
              <a:rPr lang="en-US" sz="2800" dirty="0" smtClean="0">
                <a:latin typeface="+mn-lt"/>
              </a:rPr>
              <a:t>Machine Protection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4845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666115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4"/>
          <p:cNvSpPr txBox="1">
            <a:spLocks noChangeArrowheads="1"/>
          </p:cNvSpPr>
          <p:nvPr userDrawn="1"/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en-US" sz="3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3200400" y="2895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828800" y="3581400"/>
            <a:ext cx="54864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8000"/>
                </a:solidFill>
                <a:latin typeface="Calibri" pitchFamily="34" charset="0"/>
              </a:rPr>
              <a:t>Thank you for your attention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982788" y="6684963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18288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F1FB9CE-0E39-4E82-A353-647E419A2B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9" grpId="0"/>
      <p:bldP spid="10" grpId="0"/>
      <p:bldP spid="11" grpId="0"/>
      <p:bldP spid="1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LHC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Performance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Workshop – Chamonix 2012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95C3B5D-A04A-42D5-B914-BF8EC138D9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D9E3774-A1F7-4236-BCC2-D8172A212D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B1D9680-52C8-4F4B-9C9F-04FB63E193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B26FBA3-5BC9-48D0-ADE3-5AF78DDEF3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E17532F-9F6E-4252-9C9F-FCDAA1E65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D61E917-B26D-41C9-8AA7-1C378C956B41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ITER – Machine Protection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3175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1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475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0E8D14C-7E9F-4070-A1A4-E837B57BF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183242/1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ChangeArrowheads="1"/>
          </p:cNvSpPr>
          <p:nvPr/>
        </p:nvSpPr>
        <p:spPr bwMode="auto">
          <a:xfrm>
            <a:off x="147638" y="5242620"/>
            <a:ext cx="5062537" cy="1323439"/>
          </a:xfrm>
          <a:prstGeom prst="rect">
            <a:avLst/>
          </a:prstGeom>
          <a:solidFill>
            <a:srgbClr val="6699FF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Machine Protection System - reminder</a:t>
            </a:r>
          </a:p>
          <a:p>
            <a:pPr eaLnBrk="0" hangingPunct="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MPS response in 2011 </a:t>
            </a:r>
          </a:p>
          <a:p>
            <a:pPr eaLnBrk="0" hangingPunct="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Dependability of MPS backbone</a:t>
            </a:r>
          </a:p>
          <a:p>
            <a:pPr eaLnBrk="0" hangingPunct="0">
              <a:buFont typeface="Arial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Issues and areas of upcoming improvements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MPP/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rMPP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and ramping intensity in 2012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 dirty="0" smtClean="0"/>
              <a:t>Other improvements for 2012 - ADT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6465" y="897609"/>
            <a:ext cx="4458522" cy="53340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1800" dirty="0" smtClean="0"/>
              <a:t>Considerable work went into </a:t>
            </a:r>
            <a:r>
              <a:rPr lang="en-US" sz="1800" dirty="0" smtClean="0">
                <a:solidFill>
                  <a:srgbClr val="0066FF"/>
                </a:solidFill>
              </a:rPr>
              <a:t>finalization and commissioning of transverse damper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1800" dirty="0" smtClean="0"/>
              <a:t>MDs </a:t>
            </a:r>
            <a:r>
              <a:rPr lang="en-US" sz="1800" dirty="0" smtClean="0">
                <a:solidFill>
                  <a:srgbClr val="0066FF"/>
                </a:solidFill>
              </a:rPr>
              <a:t>demonstrated selective and very deterministic bunch blow-up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1800" dirty="0" smtClean="0"/>
              <a:t>Allows for </a:t>
            </a:r>
            <a:r>
              <a:rPr lang="en-US" sz="1800" dirty="0" smtClean="0">
                <a:solidFill>
                  <a:srgbClr val="0066FF"/>
                </a:solidFill>
              </a:rPr>
              <a:t>abort gap cleaning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0066FF"/>
                </a:solidFill>
              </a:rPr>
              <a:t>increased efficiency when performing loss-maps</a:t>
            </a:r>
            <a:r>
              <a:rPr lang="en-US" sz="1800" dirty="0" smtClean="0"/>
              <a:t>, quench MDs,…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1800" dirty="0" smtClean="0"/>
              <a:t>System fully operational for both beams, </a:t>
            </a:r>
            <a:r>
              <a:rPr lang="en-US" sz="1800" dirty="0" smtClean="0">
                <a:solidFill>
                  <a:srgbClr val="0066FF"/>
                </a:solidFill>
              </a:rPr>
              <a:t>should become default procedure as of start-up 2012 onwards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endParaRPr lang="en-US" sz="1800" dirty="0" smtClean="0"/>
          </a:p>
          <a:p>
            <a:pPr>
              <a:lnSpc>
                <a:spcPct val="80000"/>
              </a:lnSpc>
              <a:spcBef>
                <a:spcPts val="1800"/>
              </a:spcBef>
            </a:pPr>
            <a:endParaRPr lang="en-US" sz="1800" dirty="0" smtClean="0"/>
          </a:p>
          <a:p>
            <a:pPr>
              <a:lnSpc>
                <a:spcPct val="80000"/>
              </a:lnSpc>
              <a:spcBef>
                <a:spcPts val="1800"/>
              </a:spcBef>
            </a:pPr>
            <a:endParaRPr lang="en-US" sz="1800" dirty="0" smtClean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7501" y="835517"/>
            <a:ext cx="3631423" cy="543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698" y="3871853"/>
            <a:ext cx="4667057" cy="1946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5315" y="6270171"/>
            <a:ext cx="1847685" cy="338554"/>
          </a:xfrm>
          <a:prstGeom prst="rect">
            <a:avLst/>
          </a:prstGeom>
          <a:solidFill>
            <a:srgbClr val="6699FF"/>
          </a:solidFill>
          <a:ln>
            <a:solidFill>
              <a:srgbClr val="062F6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Courtesy of </a:t>
            </a:r>
            <a:r>
              <a:rPr lang="en-US" dirty="0" err="1" smtClean="0">
                <a:latin typeface="+mn-lt"/>
              </a:rPr>
              <a:t>W.Hofle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3386" y="3782550"/>
            <a:ext cx="18235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  <a:latin typeface="+mn-lt"/>
              </a:rPr>
              <a:t>3</a:t>
            </a:r>
            <a:r>
              <a:rPr lang="en-US" baseline="30000" dirty="0" smtClean="0">
                <a:solidFill>
                  <a:srgbClr val="0066FF"/>
                </a:solidFill>
                <a:latin typeface="+mn-lt"/>
              </a:rPr>
              <a:t>rd</a:t>
            </a:r>
            <a:r>
              <a:rPr lang="en-US" dirty="0" smtClean="0">
                <a:solidFill>
                  <a:srgbClr val="0066FF"/>
                </a:solidFill>
                <a:latin typeface="+mn-lt"/>
              </a:rPr>
              <a:t> order resonance</a:t>
            </a:r>
            <a:endParaRPr lang="en-US" dirty="0">
              <a:solidFill>
                <a:srgbClr val="0066FF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38468" y="1133876"/>
            <a:ext cx="124431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  <a:latin typeface="+mn-lt"/>
              </a:rPr>
              <a:t>ADT blow up</a:t>
            </a:r>
            <a:endParaRPr lang="en-US" dirty="0">
              <a:solidFill>
                <a:srgbClr val="0066FF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8829" y="5686505"/>
            <a:ext cx="399340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66FF"/>
                </a:solidFill>
                <a:latin typeface="+mn-lt"/>
              </a:rPr>
              <a:t>Blow up of selected bunches during MD (left) </a:t>
            </a:r>
          </a:p>
          <a:p>
            <a:pPr algn="ctr"/>
            <a:r>
              <a:rPr lang="en-US" dirty="0" smtClean="0">
                <a:solidFill>
                  <a:srgbClr val="0066FF"/>
                </a:solidFill>
                <a:latin typeface="+mn-lt"/>
              </a:rPr>
              <a:t>and unaffected bunches (right)</a:t>
            </a:r>
            <a:endParaRPr lang="en-US" dirty="0">
              <a:solidFill>
                <a:srgbClr val="0066FF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42916" y="6092209"/>
            <a:ext cx="2886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66FF"/>
                </a:solidFill>
                <a:latin typeface="+mn-lt"/>
              </a:rPr>
              <a:t>Loss-maps performed with ADT </a:t>
            </a:r>
          </a:p>
          <a:p>
            <a:pPr algn="ctr"/>
            <a:r>
              <a:rPr lang="en-US" dirty="0" smtClean="0">
                <a:solidFill>
                  <a:srgbClr val="0066FF"/>
                </a:solidFill>
                <a:latin typeface="+mn-lt"/>
              </a:rPr>
              <a:t>and 3</a:t>
            </a:r>
            <a:r>
              <a:rPr lang="en-US" baseline="30000" dirty="0" smtClean="0">
                <a:solidFill>
                  <a:srgbClr val="0066FF"/>
                </a:solidFill>
                <a:latin typeface="+mn-lt"/>
              </a:rPr>
              <a:t>rd</a:t>
            </a:r>
            <a:r>
              <a:rPr lang="en-US" dirty="0" smtClean="0">
                <a:solidFill>
                  <a:srgbClr val="0066FF"/>
                </a:solidFill>
                <a:latin typeface="+mn-lt"/>
              </a:rPr>
              <a:t> order resonance method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47242" y="3492134"/>
            <a:ext cx="3431655" cy="28691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US" sz="1600" b="1" dirty="0" err="1" smtClean="0"/>
              <a:t>I</a:t>
            </a:r>
            <a:r>
              <a:rPr lang="en-US" sz="1600" b="1" baseline="-25000" dirty="0" err="1" smtClean="0"/>
              <a:t>ag</a:t>
            </a:r>
            <a:r>
              <a:rPr lang="en-US" sz="1600" b="1" dirty="0" smtClean="0"/>
              <a:t> </a:t>
            </a:r>
            <a:r>
              <a:rPr lang="en-US" sz="1600" b="1" dirty="0"/>
              <a:t>&gt; </a:t>
            </a:r>
            <a:r>
              <a:rPr lang="en-US" sz="1600" b="1" dirty="0" smtClean="0"/>
              <a:t>1e10 p+: </a:t>
            </a:r>
            <a:r>
              <a:rPr lang="en-US" sz="1600" dirty="0" smtClean="0"/>
              <a:t>LHC </a:t>
            </a:r>
            <a:r>
              <a:rPr lang="en-US" sz="1600" dirty="0"/>
              <a:t>announcer to ask for </a:t>
            </a:r>
            <a:r>
              <a:rPr lang="en-US" sz="1600" dirty="0" smtClean="0"/>
              <a:t>abort gap </a:t>
            </a:r>
            <a:r>
              <a:rPr lang="en-US" sz="1600" dirty="0"/>
              <a:t>cleaning to be </a:t>
            </a:r>
            <a:r>
              <a:rPr lang="en-US" sz="1600" dirty="0" smtClean="0"/>
              <a:t>activated, first at 50% then 100%</a:t>
            </a:r>
          </a:p>
          <a:p>
            <a:r>
              <a:rPr lang="en-US" sz="1600" b="1" dirty="0" err="1" smtClean="0"/>
              <a:t>I</a:t>
            </a:r>
            <a:r>
              <a:rPr lang="en-US" sz="1600" b="1" baseline="-25000" dirty="0" err="1" smtClean="0"/>
              <a:t>ag</a:t>
            </a:r>
            <a:r>
              <a:rPr lang="en-US" sz="1600" b="1" dirty="0" smtClean="0"/>
              <a:t> </a:t>
            </a:r>
            <a:r>
              <a:rPr lang="en-US" sz="1600" b="1" dirty="0"/>
              <a:t>&lt; 4e9 </a:t>
            </a:r>
            <a:r>
              <a:rPr lang="en-US" sz="1600" b="1" dirty="0" smtClean="0"/>
              <a:t>p+: </a:t>
            </a:r>
            <a:r>
              <a:rPr lang="en-US" sz="1600" dirty="0" smtClean="0"/>
              <a:t>Switch </a:t>
            </a:r>
            <a:r>
              <a:rPr lang="en-US" sz="1600" dirty="0"/>
              <a:t>cleaning off</a:t>
            </a:r>
          </a:p>
          <a:p>
            <a:r>
              <a:rPr lang="en-US" sz="1600" b="1" dirty="0" err="1"/>
              <a:t>I</a:t>
            </a:r>
            <a:r>
              <a:rPr lang="en-US" sz="1600" b="1" baseline="-25000" dirty="0" err="1"/>
              <a:t>ag</a:t>
            </a:r>
            <a:r>
              <a:rPr lang="en-US" sz="1600" b="1" dirty="0"/>
              <a:t> &gt; 1e11 p+ AND </a:t>
            </a:r>
            <a:r>
              <a:rPr lang="en-US" sz="1600" b="1" dirty="0" err="1"/>
              <a:t>I</a:t>
            </a:r>
            <a:r>
              <a:rPr lang="en-US" sz="1600" b="1" baseline="-25000" dirty="0" err="1"/>
              <a:t>ag</a:t>
            </a:r>
            <a:r>
              <a:rPr lang="en-US" sz="1600" b="1" dirty="0"/>
              <a:t> &lt; 1e12 </a:t>
            </a:r>
            <a:r>
              <a:rPr lang="en-US" sz="1600" b="1" dirty="0" smtClean="0"/>
              <a:t>p+ </a:t>
            </a:r>
            <a:r>
              <a:rPr lang="en-US" sz="1600" dirty="0" smtClean="0"/>
              <a:t>: Manually </a:t>
            </a:r>
            <a:r>
              <a:rPr lang="en-US" sz="1600" dirty="0"/>
              <a:t>dump the beams</a:t>
            </a:r>
          </a:p>
          <a:p>
            <a:r>
              <a:rPr lang="en-US" sz="1600" b="1" dirty="0" err="1"/>
              <a:t>I</a:t>
            </a:r>
            <a:r>
              <a:rPr lang="en-US" sz="1600" b="1" baseline="-25000" dirty="0" err="1"/>
              <a:t>ag</a:t>
            </a:r>
            <a:r>
              <a:rPr lang="en-US" sz="1600" b="1" dirty="0"/>
              <a:t> &gt; 1e12 </a:t>
            </a:r>
            <a:r>
              <a:rPr lang="en-US" sz="1600" b="1" dirty="0" smtClean="0"/>
              <a:t>p</a:t>
            </a:r>
            <a:r>
              <a:rPr lang="en-US" sz="1600" dirty="0" smtClean="0"/>
              <a:t>+: </a:t>
            </a:r>
            <a:r>
              <a:rPr lang="en-US" sz="1600" dirty="0" smtClean="0">
                <a:solidFill>
                  <a:srgbClr val="FF0000"/>
                </a:solidFill>
              </a:rPr>
              <a:t>Logically </a:t>
            </a:r>
            <a:r>
              <a:rPr lang="en-US" sz="1600" dirty="0">
                <a:solidFill>
                  <a:srgbClr val="FF0000"/>
                </a:solidFill>
              </a:rPr>
              <a:t>one should never arrive </a:t>
            </a:r>
            <a:r>
              <a:rPr lang="en-US" sz="1600" dirty="0" smtClean="0">
                <a:solidFill>
                  <a:srgbClr val="FF0000"/>
                </a:solidFill>
              </a:rPr>
              <a:t>here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   </a:t>
            </a:r>
            <a:r>
              <a:rPr lang="en-US" sz="1600" dirty="0" smtClean="0"/>
              <a:t>Don’t </a:t>
            </a:r>
            <a:r>
              <a:rPr lang="en-US" sz="1600" dirty="0"/>
              <a:t>touch. Wait for decay </a:t>
            </a:r>
            <a:r>
              <a:rPr lang="en-US" sz="1600" dirty="0" smtClean="0"/>
              <a:t>below      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1e12 </a:t>
            </a:r>
            <a:r>
              <a:rPr lang="en-US" sz="1600" dirty="0"/>
              <a:t>p+ and dump the </a:t>
            </a:r>
            <a:r>
              <a:rPr lang="en-US" sz="1600" dirty="0" smtClean="0"/>
              <a:t>beams</a:t>
            </a:r>
            <a:endParaRPr lang="en-US" sz="1800" dirty="0"/>
          </a:p>
        </p:txBody>
      </p:sp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Other improvements for 2012 </a:t>
            </a:r>
            <a:r>
              <a:rPr lang="en-US" sz="2800" dirty="0" smtClean="0"/>
              <a:t>- Abort Gap cleaning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126" y="6257106"/>
            <a:ext cx="2109745" cy="338554"/>
          </a:xfrm>
          <a:prstGeom prst="rect">
            <a:avLst/>
          </a:prstGeom>
          <a:solidFill>
            <a:srgbClr val="6699FF"/>
          </a:solidFill>
          <a:ln>
            <a:solidFill>
              <a:srgbClr val="062F6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Courtesy of </a:t>
            </a:r>
            <a:r>
              <a:rPr lang="en-US" dirty="0" err="1" smtClean="0">
                <a:latin typeface="+mn-lt"/>
              </a:rPr>
              <a:t>J.Uythoven</a:t>
            </a:r>
            <a:endParaRPr lang="en-US" dirty="0">
              <a:latin typeface="+mn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1440" y="3561131"/>
            <a:ext cx="5112998" cy="286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26816" y="5127720"/>
            <a:ext cx="50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4e9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5729484" y="4049629"/>
            <a:ext cx="998457" cy="56935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195074" y="3728570"/>
            <a:ext cx="620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1e10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6952274" y="4119716"/>
            <a:ext cx="284314" cy="499271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899033" y="6581393"/>
            <a:ext cx="1127668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727940" y="3757242"/>
            <a:ext cx="1941514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Cleaning at 3.5TeV </a:t>
            </a:r>
            <a:endParaRPr lang="en-US" dirty="0"/>
          </a:p>
        </p:txBody>
      </p:sp>
      <p:sp>
        <p:nvSpPr>
          <p:cNvPr id="78" name="Rectangle 3"/>
          <p:cNvSpPr txBox="1">
            <a:spLocks noChangeArrowheads="1"/>
          </p:cNvSpPr>
          <p:nvPr/>
        </p:nvSpPr>
        <p:spPr bwMode="auto">
          <a:xfrm>
            <a:off x="370385" y="904368"/>
            <a:ext cx="8565265" cy="18851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US" sz="1800" dirty="0" smtClean="0">
                <a:solidFill>
                  <a:srgbClr val="0066FF"/>
                </a:solidFill>
              </a:rPr>
              <a:t>New procedure to </a:t>
            </a:r>
            <a:r>
              <a:rPr lang="en-US" sz="1800" dirty="0">
                <a:solidFill>
                  <a:srgbClr val="0066FF"/>
                </a:solidFill>
              </a:rPr>
              <a:t>be applied to proton running</a:t>
            </a:r>
            <a:r>
              <a:rPr lang="en-US" sz="1800" dirty="0"/>
              <a:t>, from start-up 2012 </a:t>
            </a:r>
            <a:r>
              <a:rPr lang="en-US" sz="1800" dirty="0" smtClean="0"/>
              <a:t>onwards </a:t>
            </a:r>
          </a:p>
          <a:p>
            <a:r>
              <a:rPr lang="en-US" sz="1800" dirty="0"/>
              <a:t>Cleaning ideally left on all the time, but </a:t>
            </a:r>
            <a:r>
              <a:rPr lang="en-US" sz="1800" dirty="0">
                <a:solidFill>
                  <a:srgbClr val="0066FF"/>
                </a:solidFill>
              </a:rPr>
              <a:t>currently costs of a few percent in luminosity</a:t>
            </a:r>
          </a:p>
          <a:p>
            <a:r>
              <a:rPr lang="en-US" sz="1800" dirty="0" smtClean="0"/>
              <a:t>If </a:t>
            </a:r>
            <a:r>
              <a:rPr lang="en-US" sz="1800" dirty="0"/>
              <a:t>AGC switched on with too large abort gap population (~1e12), losses on the TCP risk to dump the beam at worst moment</a:t>
            </a:r>
          </a:p>
          <a:p>
            <a:r>
              <a:rPr lang="en-US" sz="1800" dirty="0" smtClean="0"/>
              <a:t>Cleaning </a:t>
            </a:r>
            <a:r>
              <a:rPr lang="en-US" sz="1800" dirty="0"/>
              <a:t>always to be applied simultaneously to both </a:t>
            </a:r>
            <a:r>
              <a:rPr lang="en-US" sz="1800" dirty="0" smtClean="0"/>
              <a:t>beams </a:t>
            </a:r>
            <a:endParaRPr lang="en-US" sz="1800" dirty="0"/>
          </a:p>
          <a:p>
            <a:r>
              <a:rPr lang="en-US" sz="1800" dirty="0" smtClean="0"/>
              <a:t>Towards fully automated cleaning after LS1:</a:t>
            </a:r>
          </a:p>
          <a:p>
            <a:pPr lvl="1"/>
            <a:r>
              <a:rPr lang="en-US" sz="1800" dirty="0" smtClean="0">
                <a:solidFill>
                  <a:srgbClr val="0066FF"/>
                </a:solidFill>
              </a:rPr>
              <a:t>-&gt; Need Improved ADT HW + improved reliability of BSRA  </a:t>
            </a:r>
          </a:p>
        </p:txBody>
      </p:sp>
    </p:spTree>
    <p:extLst>
      <p:ext uri="{BB962C8B-B14F-4D97-AF65-F5344CB8AC3E}">
        <p14:creationId xmlns:p14="http://schemas.microsoft.com/office/powerpoint/2010/main" val="267582975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 dirty="0"/>
              <a:t>Other improvements for 2012 - RP </a:t>
            </a:r>
            <a:r>
              <a:rPr lang="en-US" sz="3600" dirty="0" smtClean="0"/>
              <a:t>review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663440" y="3725529"/>
            <a:ext cx="1497325" cy="2923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991298" y="3294643"/>
            <a:ext cx="620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1e10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6242942" y="4017917"/>
            <a:ext cx="284314" cy="35307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679108" y="6535093"/>
            <a:ext cx="1127668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160764" y="3433142"/>
            <a:ext cx="2563749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Very few occasions with AG population &gt; 1e10</a:t>
            </a:r>
            <a:endParaRPr lang="en-US" dirty="0"/>
          </a:p>
        </p:txBody>
      </p:sp>
      <p:sp>
        <p:nvSpPr>
          <p:cNvPr id="78" name="Rectangle 3"/>
          <p:cNvSpPr txBox="1">
            <a:spLocks noChangeArrowheads="1"/>
          </p:cNvSpPr>
          <p:nvPr/>
        </p:nvSpPr>
        <p:spPr bwMode="auto">
          <a:xfrm>
            <a:off x="576465" y="1013359"/>
            <a:ext cx="8340632" cy="35586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1800" dirty="0" smtClean="0"/>
              <a:t>Following discussion in Evian/Chamonix 2011, </a:t>
            </a:r>
            <a:r>
              <a:rPr lang="en-US" sz="1800" dirty="0" smtClean="0">
                <a:solidFill>
                  <a:srgbClr val="0066FF"/>
                </a:solidFill>
              </a:rPr>
              <a:t>procedure for ‘non-working dump trigger’ has been prepared and will be implemented and commissioned for 2012 start-up</a:t>
            </a:r>
            <a:endParaRPr lang="en-US" sz="1800" dirty="0">
              <a:solidFill>
                <a:srgbClr val="0066FF"/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66FF"/>
                </a:solidFill>
              </a:rPr>
              <a:t>Sequence of actions to be taken by operations to force beam dump </a:t>
            </a:r>
            <a:r>
              <a:rPr lang="en-US" sz="1800" dirty="0" smtClean="0">
                <a:solidFill>
                  <a:srgbClr val="062F67"/>
                </a:solidFill>
              </a:rPr>
              <a:t>at different levels in case of equipment/controls malfunctioning</a:t>
            </a:r>
          </a:p>
          <a:p>
            <a:pPr marL="0" indent="0">
              <a:buNone/>
              <a:defRPr/>
            </a:pPr>
            <a:endParaRPr lang="en-US" sz="1800" dirty="0" smtClean="0"/>
          </a:p>
          <a:p>
            <a:pPr>
              <a:defRPr/>
            </a:pPr>
            <a:r>
              <a:rPr lang="en-US" sz="1800" dirty="0" smtClean="0">
                <a:solidFill>
                  <a:srgbClr val="0066FF"/>
                </a:solidFill>
              </a:rPr>
              <a:t>Issue with RP movements on 6/11/2011</a:t>
            </a:r>
            <a:r>
              <a:rPr lang="en-US" sz="1800" dirty="0">
                <a:solidFill>
                  <a:srgbClr val="0066FF"/>
                </a:solidFill>
              </a:rPr>
              <a:t> </a:t>
            </a:r>
            <a:r>
              <a:rPr lang="en-US" sz="1800" dirty="0" smtClean="0">
                <a:solidFill>
                  <a:srgbClr val="0066FF"/>
                </a:solidFill>
              </a:rPr>
              <a:t>stopped RP operation in 2011 and triggered review </a:t>
            </a:r>
            <a:r>
              <a:rPr lang="en-US" sz="1800" dirty="0" smtClean="0"/>
              <a:t>between TOTEM/ALFA, Collimator and MPS experts</a:t>
            </a:r>
          </a:p>
          <a:p>
            <a:pPr>
              <a:defRPr/>
            </a:pPr>
            <a:r>
              <a:rPr lang="en-US" sz="1800" dirty="0" smtClean="0">
                <a:solidFill>
                  <a:srgbClr val="0066FF"/>
                </a:solidFill>
              </a:rPr>
              <a:t>Identified actions include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62F67"/>
                </a:solidFill>
              </a:rPr>
              <a:t>additional FLUKA studies for worst case failure scenarios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62F67"/>
                </a:solidFill>
              </a:rPr>
              <a:t>Implementation and commissioning of new state machine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62F67"/>
                </a:solidFill>
              </a:rPr>
              <a:t>New key panel to allow bypassing of position readings only when RP are in home position and motor power disabled </a:t>
            </a:r>
            <a:r>
              <a:rPr lang="en-US" sz="1600" dirty="0" smtClean="0">
                <a:solidFill>
                  <a:srgbClr val="062F67"/>
                </a:solidFill>
              </a:rPr>
              <a:t>(</a:t>
            </a:r>
            <a:r>
              <a:rPr lang="en-GB" sz="1600" u="sng" dirty="0">
                <a:hlinkClick r:id="rId2"/>
              </a:rPr>
              <a:t>https://</a:t>
            </a:r>
            <a:r>
              <a:rPr lang="en-GB" sz="1600" u="sng" dirty="0" smtClean="0">
                <a:hlinkClick r:id="rId2"/>
              </a:rPr>
              <a:t>edms.cern.ch/document/1183242/1</a:t>
            </a:r>
            <a:r>
              <a:rPr lang="en-US" sz="1600" dirty="0" smtClean="0">
                <a:solidFill>
                  <a:srgbClr val="062F67"/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62F67"/>
                </a:solidFill>
                <a:ea typeface="ＭＳ Ｐゴシック" charset="-128"/>
              </a:rPr>
              <a:t>Improvements to mitigate cross-talk </a:t>
            </a:r>
            <a:r>
              <a:rPr lang="en-US" sz="1800" dirty="0">
                <a:solidFill>
                  <a:srgbClr val="062F67"/>
                </a:solidFill>
                <a:ea typeface="ＭＳ Ｐゴシック" charset="-128"/>
              </a:rPr>
              <a:t>between stopper signals</a:t>
            </a:r>
            <a:endParaRPr lang="en-US" sz="1800" dirty="0" smtClean="0">
              <a:solidFill>
                <a:srgbClr val="062F67"/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62F67"/>
                </a:solidFill>
              </a:rPr>
              <a:t>Improved diagnostic and monitoring of all thresholds and limits</a:t>
            </a:r>
          </a:p>
          <a:p>
            <a:pPr>
              <a:defRPr/>
            </a:pPr>
            <a:r>
              <a:rPr lang="en-US" sz="1800" dirty="0" smtClean="0">
                <a:solidFill>
                  <a:srgbClr val="0066FF"/>
                </a:solidFill>
                <a:ea typeface="ＭＳ Ｐゴシック" charset="-128"/>
              </a:rPr>
              <a:t>All changes will be </a:t>
            </a:r>
            <a:r>
              <a:rPr lang="en-US" sz="1800" dirty="0">
                <a:solidFill>
                  <a:srgbClr val="0066FF"/>
                </a:solidFill>
                <a:ea typeface="ＭＳ Ｐゴシック" charset="-128"/>
              </a:rPr>
              <a:t>fully re-commissioned before </a:t>
            </a:r>
            <a:r>
              <a:rPr lang="en-US" sz="1800" dirty="0" smtClean="0">
                <a:solidFill>
                  <a:srgbClr val="0066FF"/>
                </a:solidFill>
                <a:ea typeface="ＭＳ Ｐゴシック" charset="-128"/>
              </a:rPr>
              <a:t>operation of RPs will be </a:t>
            </a:r>
            <a:r>
              <a:rPr lang="en-US" sz="1800" dirty="0">
                <a:solidFill>
                  <a:srgbClr val="0066FF"/>
                </a:solidFill>
                <a:ea typeface="ＭＳ Ｐゴシック" charset="-128"/>
              </a:rPr>
              <a:t>allowed in </a:t>
            </a:r>
            <a:r>
              <a:rPr lang="en-US" sz="1800" dirty="0" smtClean="0">
                <a:solidFill>
                  <a:srgbClr val="0066FF"/>
                </a:solidFill>
                <a:ea typeface="ＭＳ Ｐゴシック" charset="-128"/>
              </a:rPr>
              <a:t>2012</a:t>
            </a:r>
            <a:endParaRPr lang="en-US" sz="1800" dirty="0">
              <a:solidFill>
                <a:srgbClr val="0066FF"/>
              </a:solidFill>
              <a:ea typeface="ＭＳ Ｐゴシック" charset="-128"/>
            </a:endParaRPr>
          </a:p>
          <a:p>
            <a:pPr lvl="1"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defRPr/>
            </a:pPr>
            <a:endParaRPr lang="en-US" sz="1800" dirty="0" smtClean="0"/>
          </a:p>
          <a:p>
            <a:pPr lvl="1"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3543308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Developments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4501" y="2912067"/>
            <a:ext cx="4644954" cy="353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4674" y="3099025"/>
            <a:ext cx="1873210" cy="274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30627" y="998589"/>
            <a:ext cx="8958942" cy="655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 Developments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 definition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explore new machine and machine protection territory!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MD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requestors demonstrated responsibility 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in proactively providing the required MP documents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More than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20 documents approved 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through EDMS for MD periods in 2011 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Preparation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 phase has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proven very useful 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for MD and Machine Protection teams and often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increased the efficiency 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of the MDs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+mj-lt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4966" y="3136248"/>
            <a:ext cx="4237463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To be made better for 2012: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endParaRPr lang="en-US" sz="1800" kern="0" dirty="0" smtClean="0">
              <a:solidFill>
                <a:srgbClr val="062F67"/>
              </a:solidFill>
              <a:latin typeface="+mn-lt"/>
            </a:endParaRP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1800" kern="0" dirty="0" err="1" smtClean="0">
                <a:solidFill>
                  <a:srgbClr val="062F67"/>
                </a:solidFill>
                <a:latin typeface="+mn-lt"/>
              </a:rPr>
              <a:t>rMPP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 classification of requests + preparations of documents </a:t>
            </a:r>
            <a:r>
              <a:rPr lang="en-US" sz="1800" kern="0" dirty="0" err="1" smtClean="0">
                <a:solidFill>
                  <a:srgbClr val="062F67"/>
                </a:solidFill>
                <a:latin typeface="+mn-lt"/>
              </a:rPr>
              <a:t>tbd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more timely before the MD</a:t>
            </a: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defRPr/>
            </a:pPr>
            <a:endParaRPr lang="en-US" sz="1800" kern="0" dirty="0" smtClean="0">
              <a:solidFill>
                <a:srgbClr val="3366FF"/>
              </a:solidFill>
              <a:latin typeface="+mn-lt"/>
            </a:endParaRPr>
          </a:p>
          <a:p>
            <a:pPr marL="342900" lvl="0" indent="-342900" eaLnBrk="0" hangingPunct="0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Certain flexibility </a:t>
            </a:r>
            <a:r>
              <a:rPr lang="en-US" sz="1800" kern="0" dirty="0" err="1" smtClean="0">
                <a:solidFill>
                  <a:srgbClr val="062F67"/>
                </a:solidFill>
                <a:latin typeface="+mn-lt"/>
              </a:rPr>
              <a:t>wrt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 to agreed procedure was useful to increase efficiency (BFPP test, ion quench tests,…) but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must not become the default 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Role of MPP and </a:t>
            </a:r>
            <a:r>
              <a:rPr lang="en-US" dirty="0" err="1" smtClean="0"/>
              <a:t>rMPP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B17465-AFED-415F-99C9-343918A8C59A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2102" y="873124"/>
            <a:ext cx="8229600" cy="5111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2000" kern="0" dirty="0" smtClean="0">
                <a:solidFill>
                  <a:srgbClr val="0066FF"/>
                </a:solidFill>
                <a:latin typeface="+mn-lt"/>
              </a:rPr>
              <a:t>Scientific work on MP issues done by MPP</a:t>
            </a:r>
            <a:r>
              <a:rPr lang="en-US" sz="2000" kern="0" dirty="0" smtClean="0">
                <a:solidFill>
                  <a:srgbClr val="062F67"/>
                </a:solidFill>
                <a:latin typeface="+mn-lt"/>
              </a:rPr>
              <a:t>, preparing the arguments for decision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2000" kern="0" dirty="0" err="1" smtClean="0">
                <a:solidFill>
                  <a:srgbClr val="0066FF"/>
                </a:solidFill>
                <a:latin typeface="+mn-lt"/>
              </a:rPr>
              <a:t>rMPP</a:t>
            </a:r>
            <a:r>
              <a:rPr lang="en-US" sz="2000" kern="0" dirty="0" smtClean="0">
                <a:solidFill>
                  <a:srgbClr val="0066FF"/>
                </a:solidFill>
                <a:latin typeface="+mn-lt"/>
              </a:rPr>
              <a:t> gathers main players in operation and protection </a:t>
            </a:r>
            <a:r>
              <a:rPr lang="en-US" sz="2000" kern="0" dirty="0" smtClean="0">
                <a:solidFill>
                  <a:srgbClr val="062F67"/>
                </a:solidFill>
                <a:latin typeface="+mn-lt"/>
              </a:rPr>
              <a:t>to agree on the way to proceed and operational envelope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2000" kern="0" dirty="0" smtClean="0">
                <a:solidFill>
                  <a:srgbClr val="0066FF"/>
                </a:solidFill>
                <a:latin typeface="+mn-lt"/>
              </a:rPr>
              <a:t>Final decision by LMC</a:t>
            </a:r>
            <a:endParaRPr lang="en-US" sz="2000" kern="0" dirty="0" smtClean="0">
              <a:solidFill>
                <a:srgbClr val="062F67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Propose to continue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this structure for 2012 run, re-discuss after LS1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Improvements for 2012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sz="1800" kern="0" dirty="0" smtClean="0">
                <a:solidFill>
                  <a:srgbClr val="3366FF"/>
                </a:solidFill>
                <a:latin typeface="+mn-lt"/>
              </a:rPr>
              <a:t>Formalise</a:t>
            </a:r>
            <a:r>
              <a:rPr lang="en-GB" sz="1800" kern="0" dirty="0" smtClean="0">
                <a:solidFill>
                  <a:srgbClr val="062F67"/>
                </a:solidFill>
                <a:latin typeface="+mn-lt"/>
              </a:rPr>
              <a:t> ‘standard’ </a:t>
            </a:r>
            <a:r>
              <a:rPr lang="en-GB" sz="1800" kern="0" dirty="0" smtClean="0">
                <a:solidFill>
                  <a:srgbClr val="3366FF"/>
                </a:solidFill>
                <a:latin typeface="+mn-lt"/>
              </a:rPr>
              <a:t>ramp-up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GB" sz="1800" kern="0" dirty="0" smtClean="0">
                <a:solidFill>
                  <a:srgbClr val="3366FF"/>
                </a:solidFill>
                <a:latin typeface="+mn-lt"/>
              </a:rPr>
              <a:t>	</a:t>
            </a: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</a:rPr>
              <a:t>after TS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sz="1800" dirty="0" smtClean="0">
                <a:solidFill>
                  <a:srgbClr val="0066FF"/>
                </a:solidFill>
                <a:latin typeface="+mn-lt"/>
              </a:rPr>
              <a:t>Checklists</a:t>
            </a:r>
            <a:r>
              <a:rPr lang="en-GB" sz="1800" dirty="0">
                <a:solidFill>
                  <a:srgbClr val="0066FF"/>
                </a:solidFill>
                <a:latin typeface="+mn-lt"/>
              </a:rPr>
              <a:t>: </a:t>
            </a:r>
            <a:r>
              <a:rPr lang="en-GB" sz="1800" dirty="0" smtClean="0">
                <a:solidFill>
                  <a:srgbClr val="062F67"/>
                </a:solidFill>
                <a:latin typeface="+mn-lt"/>
              </a:rPr>
              <a:t>after </a:t>
            </a:r>
            <a:r>
              <a:rPr lang="en-GB" sz="1800" dirty="0">
                <a:solidFill>
                  <a:srgbClr val="062F67"/>
                </a:solidFill>
                <a:latin typeface="+mn-lt"/>
              </a:rPr>
              <a:t>the </a:t>
            </a:r>
            <a:r>
              <a:rPr lang="en-GB" sz="1800" dirty="0" smtClean="0">
                <a:solidFill>
                  <a:srgbClr val="062F67"/>
                </a:solidFill>
                <a:latin typeface="+mn-lt"/>
              </a:rPr>
              <a:t>steps </a:t>
            </a:r>
            <a:r>
              <a:rPr lang="en-GB" sz="1800" dirty="0">
                <a:solidFill>
                  <a:srgbClr val="062F67"/>
                </a:solidFill>
                <a:latin typeface="+mn-lt"/>
              </a:rPr>
              <a:t>with </a:t>
            </a:r>
          </a:p>
          <a:p>
            <a:pPr lvl="1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GB" sz="1800" dirty="0">
                <a:solidFill>
                  <a:srgbClr val="062F67"/>
                </a:solidFill>
                <a:latin typeface="+mn-lt"/>
              </a:rPr>
              <a:t> </a:t>
            </a:r>
            <a:r>
              <a:rPr lang="en-GB" sz="1800" dirty="0" smtClean="0">
                <a:solidFill>
                  <a:srgbClr val="062F67"/>
                </a:solidFill>
                <a:latin typeface="+mn-lt"/>
              </a:rPr>
              <a:t>      624b</a:t>
            </a:r>
            <a:r>
              <a:rPr lang="en-GB" sz="1800" dirty="0">
                <a:solidFill>
                  <a:srgbClr val="062F67"/>
                </a:solidFill>
                <a:latin typeface="+mn-lt"/>
              </a:rPr>
              <a:t>, </a:t>
            </a:r>
            <a:r>
              <a:rPr lang="en-GB" sz="1800" dirty="0" smtClean="0">
                <a:solidFill>
                  <a:srgbClr val="062F67"/>
                </a:solidFill>
                <a:latin typeface="+mn-lt"/>
              </a:rPr>
              <a:t>840b </a:t>
            </a:r>
            <a:r>
              <a:rPr lang="en-GB" sz="1800" dirty="0">
                <a:solidFill>
                  <a:srgbClr val="062F67"/>
                </a:solidFill>
                <a:latin typeface="+mn-lt"/>
              </a:rPr>
              <a:t>and </a:t>
            </a:r>
            <a:r>
              <a:rPr lang="en-GB" sz="1800" dirty="0" smtClean="0">
                <a:solidFill>
                  <a:srgbClr val="062F67"/>
                </a:solidFill>
                <a:latin typeface="+mn-lt"/>
              </a:rPr>
              <a:t>1092b</a:t>
            </a:r>
          </a:p>
          <a:p>
            <a:pPr lvl="1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800" dirty="0" smtClean="0">
                <a:solidFill>
                  <a:srgbClr val="062F67"/>
                </a:solidFill>
                <a:latin typeface="+mn-lt"/>
              </a:rPr>
              <a:t>       @ 1380b once every 14 days</a:t>
            </a:r>
            <a:endParaRPr lang="en-GB" sz="1800" dirty="0" smtClean="0">
              <a:solidFill>
                <a:srgbClr val="062F67"/>
              </a:solidFill>
              <a:latin typeface="+mn-lt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3301" y="3939707"/>
            <a:ext cx="2341369" cy="261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3387" y="3167768"/>
            <a:ext cx="2896838" cy="251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6560" y="4486789"/>
            <a:ext cx="3121206" cy="195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7966" y="3570052"/>
            <a:ext cx="2239331" cy="281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9231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Intensity ramp-up in 2011 and 2012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B17465-AFED-415F-99C9-343918A8C59A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916704"/>
            <a:ext cx="8229600" cy="51117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Majority of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 protection tests done with SBF &lt;= 3 nom bunches,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requiring relatively little time during ramp-up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lang="en-US" sz="2000" kern="0" dirty="0" smtClean="0">
              <a:solidFill>
                <a:srgbClr val="3366FF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driving factor was machine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availability</a:t>
            </a:r>
            <a:r>
              <a:rPr lang="en-US" sz="2000" kern="0" dirty="0" smtClean="0">
                <a:solidFill>
                  <a:srgbClr val="062F67"/>
                </a:solidFill>
                <a:latin typeface="+mn-lt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 to 768b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initial steps to 912 b and </a:t>
            </a: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1092 b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set off UFOs, vacuum activities and SEU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with faster intensity ramp up is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risk with machine protection, but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 of decreasing the efficiency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Balanced approach to intensity increase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allows for probing and resolving of upcoming issues while maintaining certain integrated luminosity (&lt;</a:t>
            </a:r>
            <a:r>
              <a:rPr kumimoji="0" lang="el-G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β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*,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collimator settings, &lt; orbit tolerances will need time to master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lang="en-US" sz="2000" kern="0" dirty="0">
              <a:solidFill>
                <a:srgbClr val="062F67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Reduce 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to 7 steps in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2012</a:t>
            </a:r>
          </a:p>
          <a:p>
            <a:pPr marL="800100" lvl="1" indent="-342900" eaLnBrk="0" hangingPunct="0">
              <a:spcBef>
                <a:spcPts val="2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3b 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for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MPS</a:t>
            </a:r>
          </a:p>
          <a:p>
            <a:pPr marL="800100" lvl="1" indent="-342900" eaLnBrk="0" hangingPunct="0">
              <a:spcBef>
                <a:spcPts val="2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2-3 </a:t>
            </a: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fills and </a:t>
            </a: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4-6 </a:t>
            </a: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hours with 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48b, 84b, 264b and 624b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(cycle validation)</a:t>
            </a:r>
          </a:p>
          <a:p>
            <a:pPr marL="800100" lvl="1" indent="-342900" eaLnBrk="0" hangingPunct="0">
              <a:spcBef>
                <a:spcPts val="2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3 </a:t>
            </a: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fills and 20 hours with  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840b, 1092b, 1380b (</a:t>
            </a:r>
            <a:r>
              <a:rPr lang="en-US" sz="2000" dirty="0" err="1">
                <a:solidFill>
                  <a:srgbClr val="002060"/>
                </a:solidFill>
                <a:latin typeface="Calibri" pitchFamily="34" charset="0"/>
              </a:rPr>
              <a:t>lumi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 related problems)</a:t>
            </a:r>
          </a:p>
          <a:p>
            <a:pPr algn="ctr"/>
            <a:endParaRPr lang="en-US" sz="2000" dirty="0">
              <a:solidFill>
                <a:srgbClr val="062F67"/>
              </a:solidFill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54575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  <a:endParaRPr lang="en-GB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B17465-AFED-415F-99C9-343918A8C59A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32518" y="983553"/>
            <a:ext cx="756399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sz="1800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LHC Machine Protection Systems have been working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well </a:t>
            </a: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during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2011 run </a:t>
            </a:r>
            <a:r>
              <a:rPr lang="en-US" sz="1800" dirty="0" smtClean="0">
                <a:solidFill>
                  <a:srgbClr val="002060"/>
                </a:solidFill>
                <a:latin typeface="Calibri" pitchFamily="34" charset="0"/>
              </a:rPr>
              <a:t>thanks to a lot of loving care and rigor of operation crews and MPS experts</a:t>
            </a:r>
            <a:endParaRPr lang="en-US" sz="1800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en-US" sz="1800" dirty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Ever more failures </a:t>
            </a: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are captured before effects on beam are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seen (no losses or orbit movements) </a:t>
            </a:r>
          </a:p>
          <a:p>
            <a:pPr algn="ctr"/>
            <a:endParaRPr lang="en-US" sz="1800" dirty="0" smtClean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Still no </a:t>
            </a: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quenches with circulating beam</a:t>
            </a:r>
            <a:r>
              <a:rPr lang="en-US" sz="1800" dirty="0">
                <a:solidFill>
                  <a:srgbClr val="062F67"/>
                </a:solidFill>
                <a:latin typeface="Calibri" pitchFamily="34" charset="0"/>
              </a:rPr>
              <a:t> (with 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~ 100MJ </a:t>
            </a:r>
            <a:r>
              <a:rPr lang="en-US" sz="1800" dirty="0">
                <a:solidFill>
                  <a:srgbClr val="062F67"/>
                </a:solidFill>
                <a:latin typeface="Calibri" pitchFamily="34" charset="0"/>
              </a:rPr>
              <a:t>per beam and 10mJ for quenching a magnet)</a:t>
            </a:r>
          </a:p>
          <a:p>
            <a:pPr algn="ctr"/>
            <a:endParaRPr lang="en-US" sz="18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Additional active protection will provide further essential redundancy for next years of running (DIDT, PC interlock…)</a:t>
            </a:r>
          </a:p>
          <a:p>
            <a:pPr algn="ctr"/>
            <a:endParaRPr lang="en-US" sz="18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Maintaining present good level of orbit stability is a primary importance when moving to 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&lt;</a:t>
            </a:r>
            <a:r>
              <a:rPr lang="el-GR" sz="1800" kern="0" dirty="0">
                <a:solidFill>
                  <a:srgbClr val="062F67"/>
                </a:solidFill>
                <a:latin typeface="+mn-lt"/>
              </a:rPr>
              <a:t>β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* + tight collimator settings</a:t>
            </a:r>
            <a:endParaRPr lang="en-US" sz="1800" dirty="0">
              <a:solidFill>
                <a:srgbClr val="062F67"/>
              </a:solidFill>
              <a:latin typeface="+mn-lt"/>
            </a:endParaRPr>
          </a:p>
          <a:p>
            <a:pPr algn="ctr"/>
            <a:endParaRPr lang="en-US" sz="1800" dirty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Still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we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have to remain vigilant to </a:t>
            </a:r>
            <a:r>
              <a:rPr lang="en-US" sz="1800" dirty="0">
                <a:solidFill>
                  <a:srgbClr val="FF0000"/>
                </a:solidFill>
                <a:latin typeface="Calibri" pitchFamily="34" charset="0"/>
              </a:rPr>
              <a:t>maintain current level of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safety of </a:t>
            </a:r>
            <a:r>
              <a:rPr lang="en-US" sz="1800" dirty="0">
                <a:solidFill>
                  <a:srgbClr val="FF0000"/>
                </a:solidFill>
                <a:latin typeface="Calibri" pitchFamily="34" charset="0"/>
              </a:rPr>
              <a:t>MPS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systems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 while increasing efforts on increasing MPS availability</a:t>
            </a:r>
            <a:endParaRPr lang="en-US" sz="1800" dirty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endParaRPr lang="en-US" sz="1800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A1A56CA4-9E8A-4911-AC82-2F2D4A8CC8D2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17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2400" y="2582863"/>
            <a:ext cx="8991600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>
                <a:solidFill>
                  <a:srgbClr val="062F67"/>
                </a:solidFill>
                <a:latin typeface="Calibri" pitchFamily="34" charset="0"/>
              </a:rPr>
              <a:t>Thanks a lot for your attention</a:t>
            </a: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Machine Protection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8122" y="949176"/>
            <a:ext cx="7004050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6081982" y="1829286"/>
            <a:ext cx="577610" cy="3818140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223201" y="3650466"/>
            <a:ext cx="615999" cy="444206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560410" y="1634490"/>
            <a:ext cx="680855" cy="1264352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838534" y="1770433"/>
            <a:ext cx="1439694" cy="282102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273690" y="4760066"/>
            <a:ext cx="1679643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70448" y="4513632"/>
            <a:ext cx="1679643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276934" y="5220509"/>
            <a:ext cx="1679643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649827" y="4079130"/>
            <a:ext cx="1284052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029205" y="2480552"/>
            <a:ext cx="920885" cy="223738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04282" y="3319014"/>
            <a:ext cx="38035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MPS ‘backbone’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consists of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magnet and beam interlock system, LBDS, active detection systems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(BLM, BCM, QPS, SIS,…),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injection protection, collimation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,…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Additional inputs from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many equipment systems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to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preventively dump beams 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In total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many 10.000 interlock conditions</a:t>
            </a:r>
            <a:endParaRPr lang="en-US" dirty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73419" y="6206244"/>
            <a:ext cx="1284052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+mn-lt"/>
              </a:rPr>
              <a:t>MPS backbone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72773" y="153697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24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6060" y="1757464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20000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1728" y="198768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1800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8486" y="219845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3500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7147" y="2448128"/>
            <a:ext cx="797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few 100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3907" y="2668621"/>
            <a:ext cx="797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~ few 100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2602" y="1300265"/>
            <a:ext cx="1421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  <a:latin typeface="+mn-lt"/>
              </a:rPr>
              <a:t>Interlock conditions</a:t>
            </a:r>
            <a:endParaRPr lang="en-US" sz="12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275615" y="5005066"/>
            <a:ext cx="1679643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276934" y="5434874"/>
            <a:ext cx="1679643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4849792" y="3177457"/>
            <a:ext cx="1102851" cy="230223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23" grpId="0" animBg="1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MPS over 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143" y="944590"/>
            <a:ext cx="7004050" cy="544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831" y="1334817"/>
            <a:ext cx="9620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04282" y="3434764"/>
            <a:ext cx="3803514" cy="304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MPS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architecture is constantly evolving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In addition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every year some 100 major changes to operational systems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that require tracking and follow-up (threshold changes, maintenance/replacement of components, R2E, operational tools, procedures,…)</a:t>
            </a:r>
          </a:p>
          <a:p>
            <a:pPr eaLnBrk="0" hangingPunct="0">
              <a:lnSpc>
                <a:spcPct val="150000"/>
              </a:lnSpc>
              <a:buFont typeface="Arial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Special physics/MD runs require particular attention</a:t>
            </a:r>
            <a:endParaRPr lang="en-US" dirty="0">
              <a:solidFill>
                <a:srgbClr val="0066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68881" y="1760707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rgbClr val="6699FF"/>
                </a:solidFill>
                <a:latin typeface="+mn-lt"/>
              </a:rPr>
              <a:t>nQPS</a:t>
            </a:r>
            <a:r>
              <a:rPr lang="en-US" sz="1100" dirty="0" smtClean="0">
                <a:solidFill>
                  <a:srgbClr val="6699FF"/>
                </a:solidFill>
                <a:latin typeface="+mn-lt"/>
              </a:rPr>
              <a:t> /</a:t>
            </a:r>
            <a:endParaRPr lang="en-US" sz="1100" dirty="0">
              <a:solidFill>
                <a:srgbClr val="6699FF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98937" y="6225200"/>
            <a:ext cx="1738617" cy="338554"/>
          </a:xfrm>
          <a:prstGeom prst="rect">
            <a:avLst/>
          </a:prstGeom>
          <a:solidFill>
            <a:srgbClr val="6699FF"/>
          </a:solidFill>
          <a:ln>
            <a:solidFill>
              <a:srgbClr val="062F6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Courtesy of </a:t>
            </a:r>
            <a:r>
              <a:rPr lang="en-US" dirty="0" err="1" smtClean="0">
                <a:latin typeface="+mn-lt"/>
              </a:rPr>
              <a:t>B.Todd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8944" y="4169715"/>
            <a:ext cx="3854578" cy="227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038" y="3958543"/>
            <a:ext cx="4045498" cy="243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of Protection dumps</a:t>
            </a:r>
            <a:endParaRPr lang="en-GB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A1F6B23-41F4-4CAD-9D5B-83F1952A559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4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8158" y="832871"/>
            <a:ext cx="874349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1200 beam dumps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were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cleanly executed during 2011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(-10%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wrt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to 2010 ) </a:t>
            </a: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40%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more successful ramps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to 3.5TeV</a:t>
            </a:r>
          </a:p>
          <a:p>
            <a:pPr algn="ctr" eaLnBrk="0" hangingPunct="0"/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~ </a:t>
            </a:r>
            <a:r>
              <a:rPr lang="en-US" b="1" dirty="0" smtClean="0">
                <a:solidFill>
                  <a:srgbClr val="008000"/>
                </a:solidFill>
                <a:latin typeface="Calibri" pitchFamily="34" charset="0"/>
                <a:cs typeface="Arial" charset="0"/>
              </a:rPr>
              <a:t>Factor of 3 less dumps caused by beam losses, orbit changes,…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-&gt; confirm 2010/11 improvements</a:t>
            </a: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No beam induced quench with &gt;100MJ beams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@ 3.5TeV in 2011 (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including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 all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‘quench’ tests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)</a:t>
            </a: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No equipment damage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observed (apart from kicker erratic causing damage in SDD calibration of ALICE)</a:t>
            </a: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MPS response of all dumps from 3.5TeV meticulously analyzed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and validated – Initiating system always identified, but sometimes not fully clear why it triggered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(‘spurious’ triggers, SEUs,…)</a:t>
            </a: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 smtClean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  <a:p>
            <a:pPr algn="ctr" eaLnBrk="0" hangingPunct="0"/>
            <a:endParaRPr lang="en-US" dirty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5185" y="5841419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2010</a:t>
            </a:r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97695" y="3959317"/>
            <a:ext cx="1751196" cy="1654629"/>
          </a:xfrm>
          <a:prstGeom prst="round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4958288" y="4111218"/>
            <a:ext cx="2217018" cy="1306181"/>
          </a:xfrm>
          <a:prstGeom prst="round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140620" y="6271628"/>
            <a:ext cx="44771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dirty="0">
                <a:solidFill>
                  <a:srgbClr val="008000"/>
                </a:solidFill>
                <a:latin typeface="Calibri" pitchFamily="34" charset="0"/>
              </a:rPr>
              <a:t>Nota </a:t>
            </a:r>
            <a:r>
              <a:rPr lang="en-US" sz="1400" dirty="0" err="1">
                <a:solidFill>
                  <a:srgbClr val="008000"/>
                </a:solidFill>
                <a:latin typeface="Calibri" pitchFamily="34" charset="0"/>
              </a:rPr>
              <a:t>bene</a:t>
            </a:r>
            <a:r>
              <a:rPr lang="en-US" sz="1400" dirty="0">
                <a:solidFill>
                  <a:srgbClr val="008000"/>
                </a:solidFill>
                <a:latin typeface="Calibri" pitchFamily="34" charset="0"/>
              </a:rPr>
              <a:t>: </a:t>
            </a:r>
            <a:r>
              <a:rPr lang="en-US" sz="1400" dirty="0" smtClean="0">
                <a:solidFill>
                  <a:srgbClr val="008000"/>
                </a:solidFill>
                <a:latin typeface="Calibri" pitchFamily="34" charset="0"/>
              </a:rPr>
              <a:t>All statistics only </a:t>
            </a:r>
            <a:r>
              <a:rPr lang="en-US" sz="1400" dirty="0">
                <a:solidFill>
                  <a:srgbClr val="008000"/>
                </a:solidFill>
                <a:latin typeface="Calibri" pitchFamily="34" charset="0"/>
              </a:rPr>
              <a:t>counting fills </a:t>
            </a:r>
            <a:r>
              <a:rPr lang="en-US" sz="1400" dirty="0" smtClean="0">
                <a:solidFill>
                  <a:srgbClr val="008000"/>
                </a:solidFill>
                <a:latin typeface="Calibri" pitchFamily="34" charset="0"/>
              </a:rPr>
              <a:t>with E &gt; </a:t>
            </a:r>
            <a:r>
              <a:rPr lang="en-US" sz="1400" dirty="0">
                <a:solidFill>
                  <a:srgbClr val="008000"/>
                </a:solidFill>
                <a:latin typeface="Calibri" pitchFamily="34" charset="0"/>
              </a:rPr>
              <a:t>injection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22973" y="6133349"/>
            <a:ext cx="6246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2011</a:t>
            </a:r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3365" y="4391093"/>
            <a:ext cx="1081372" cy="36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633854" y="4407593"/>
            <a:ext cx="127631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Beam dumped without beam</a:t>
            </a:r>
          </a:p>
          <a:p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 losses and orbit changes, 107</a:t>
            </a:r>
            <a:endParaRPr lang="en-US" sz="700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1559" y="4681286"/>
            <a:ext cx="1174631" cy="36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279481" y="4692891"/>
            <a:ext cx="139285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Beam dumped without beam</a:t>
            </a:r>
          </a:p>
          <a:p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 losses and orbit changes, 208</a:t>
            </a:r>
            <a:endParaRPr lang="en-US" sz="700" dirty="0">
              <a:solidFill>
                <a:schemeClr val="accent6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 animBg="1"/>
      <p:bldP spid="26" grpId="0" animBg="1"/>
      <p:bldP spid="27" grpId="0"/>
      <p:bldP spid="16" grpId="0"/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Dependability of MPS backbone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BA0914-4472-4E1A-A9C9-E5BD8890C2DB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 l="5455" r="4091"/>
          <a:stretch>
            <a:fillRect/>
          </a:stretch>
        </p:blipFill>
        <p:spPr bwMode="auto">
          <a:xfrm>
            <a:off x="409175" y="2892986"/>
            <a:ext cx="3994986" cy="259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23539" y="1022724"/>
            <a:ext cx="82457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Complexity and </a:t>
            </a:r>
            <a:r>
              <a:rPr lang="en-US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high level of safety in MPS systems comes at certain cost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i.e. false positives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False triggers of most MPS backbone systems remained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(surprisingly)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constant with time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95% of false dumps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in 2011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above injection energy (&lt; thresholds,…)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Increase of false positives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from QPS + interlock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to large extend due to R2E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-&gt; See talk of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R.Denz</a:t>
            </a: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6967" y="3302031"/>
            <a:ext cx="4265759" cy="272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33236" y="5521015"/>
            <a:ext cx="329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2010 : 8% of fills dumped due to MPS</a:t>
            </a:r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4479" y="5919461"/>
            <a:ext cx="3603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2011 : 12.6% of fills dumped due to MPS </a:t>
            </a:r>
          </a:p>
          <a:p>
            <a:r>
              <a:rPr lang="en-US" dirty="0" smtClean="0">
                <a:solidFill>
                  <a:srgbClr val="3366FF"/>
                </a:solidFill>
                <a:latin typeface="+mn-lt"/>
              </a:rPr>
              <a:t>            7.7% not accounting for SEUs</a:t>
            </a:r>
            <a:endParaRPr lang="en-US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0244" y="4953916"/>
            <a:ext cx="249767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62F67"/>
                </a:solidFill>
                <a:latin typeface="+mn-lt"/>
              </a:rPr>
              <a:t>22 confirmed SEUs </a:t>
            </a:r>
          </a:p>
          <a:p>
            <a:pPr algn="ctr"/>
            <a:r>
              <a:rPr lang="en-US" sz="1400" dirty="0" smtClean="0">
                <a:solidFill>
                  <a:srgbClr val="062F67"/>
                </a:solidFill>
                <a:latin typeface="+mn-lt"/>
              </a:rPr>
              <a:t>+ ‘environment’ related triggers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53199" y="2963185"/>
            <a:ext cx="130997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62F67"/>
                </a:solidFill>
                <a:latin typeface="+mn-lt"/>
              </a:rPr>
              <a:t>5 possible SEUs</a:t>
            </a:r>
            <a:endParaRPr lang="en-US" sz="1400" dirty="0">
              <a:solidFill>
                <a:srgbClr val="062F67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0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False Beam Dumps from MPS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39083" y="829379"/>
            <a:ext cx="84359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	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Occurrence of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false dumps of some systems 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clearly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 related to 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increasing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 beam intensities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endParaRPr lang="en-US" sz="2000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93631" y="6254529"/>
            <a:ext cx="3136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defRPr/>
            </a:pPr>
            <a:endParaRPr lang="en-US" kern="0" dirty="0">
              <a:solidFill>
                <a:srgbClr val="3366FF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1343"/>
          <a:stretch>
            <a:fillRect/>
          </a:stretch>
        </p:blipFill>
        <p:spPr bwMode="auto">
          <a:xfrm>
            <a:off x="0" y="1962430"/>
            <a:ext cx="9087258" cy="407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241492" y="2171862"/>
            <a:ext cx="3983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Clear effect of intensity/integrated luminosity on QPS/</a:t>
            </a:r>
            <a:r>
              <a:rPr lang="en-US" sz="1200" dirty="0" smtClean="0">
                <a:solidFill>
                  <a:srgbClr val="C00000"/>
                </a:solidFill>
                <a:latin typeface="+mn-lt"/>
              </a:rPr>
              <a:t>PIC</a:t>
            </a:r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/…!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180945" y="2632954"/>
            <a:ext cx="4387175" cy="1890408"/>
          </a:xfrm>
          <a:prstGeom prst="ellipse">
            <a:avLst/>
          </a:prstGeom>
          <a:noFill/>
          <a:ln w="9525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7208195" y="5632315"/>
            <a:ext cx="804154" cy="288588"/>
          </a:xfrm>
          <a:prstGeom prst="ellipse">
            <a:avLst/>
          </a:prstGeom>
          <a:noFill/>
          <a:ln w="9525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64686" y="5123234"/>
            <a:ext cx="2048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3366FF"/>
                </a:solidFill>
                <a:latin typeface="+mn-lt"/>
              </a:rPr>
              <a:t>HW faults </a:t>
            </a:r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in Q10.L2 with ions</a:t>
            </a:r>
          </a:p>
          <a:p>
            <a:pPr algn="ctr"/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High local activation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239948" y="6017023"/>
            <a:ext cx="949569" cy="33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sz="1100" b="1" kern="0" dirty="0" smtClean="0">
                <a:solidFill>
                  <a:srgbClr val="062F67"/>
                </a:solidFill>
                <a:latin typeface="+mn-lt"/>
              </a:rPr>
              <a:t>Time</a:t>
            </a:r>
            <a:endParaRPr lang="en-US" sz="1100" b="1" kern="0" dirty="0">
              <a:solidFill>
                <a:srgbClr val="062F67"/>
              </a:solidFill>
              <a:latin typeface="+mn-lt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029199" y="3219856"/>
            <a:ext cx="408563" cy="418289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5778231" y="3044758"/>
            <a:ext cx="950068" cy="298315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A1F6B23-41F4-4CAD-9D5B-83F1952A559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6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dumps by beam monitoring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74530" y="2556487"/>
          <a:ext cx="8051181" cy="3596120"/>
        </p:xfrm>
        <a:graphic>
          <a:graphicData uri="http://schemas.openxmlformats.org/drawingml/2006/table">
            <a:tbl>
              <a:tblPr/>
              <a:tblGrid>
                <a:gridCol w="1095904"/>
                <a:gridCol w="651753"/>
                <a:gridCol w="1303507"/>
                <a:gridCol w="982494"/>
                <a:gridCol w="4017523"/>
              </a:tblGrid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EVENT_TIMESTAMP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ENERGY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MPS_DUMP_CAUSE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MPS_DETECTION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COMMENT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21-NOV-11 08.53.39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3499920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Orbit Feedback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Unstable OFB in squeeze  with gain increase by a factor of 10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04-NOV-11 10.00.29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726600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Orbit Feedback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 dump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Wrong OFB Parameter ORBIT_REF CHANGING_TIME (1s instead of 680s)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03-NOV-11 02.57.45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Beam Loss during aperture measurements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17-OCT-11 06.58.51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Transv. beam instability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High Losses due to bad tune signal (end of ramp and squeeze without QFB)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28-SEP-11 08.56.30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1773720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Transv. beam instability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OFB problems during ramp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28-SEP-11 08.52.30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629280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Transv. beam instability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OFB not sending correct trims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20-SEP-11 07.44.34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QFB dragged tune of B2H on resonance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11-SEP-11 04.50.52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Vacuum spike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11-SEP-11 02.56.59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Vacuum spike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9768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25-JUL-11 02.32.30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Orbit oscillations and consequent losses during </a:t>
                      </a:r>
                      <a:r>
                        <a:rPr lang="en-US" sz="1000" b="0" i="0" u="none" strike="noStrike" dirty="0" err="1">
                          <a:solidFill>
                            <a:srgbClr val="062F67"/>
                          </a:solidFill>
                          <a:latin typeface="Calibri"/>
                        </a:rPr>
                        <a:t>optimisation</a:t>
                      </a:r>
                      <a:endParaRPr lang="en-US" sz="1000" b="0" i="0" u="none" strike="noStrike" dirty="0">
                        <a:solidFill>
                          <a:srgbClr val="062F67"/>
                        </a:solidFill>
                        <a:latin typeface="Calibri"/>
                      </a:endParaRP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24-JUL-11 03.12.35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Vacuum spike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23-JUL-11 10.14.12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Vacuum spike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09-MAY-11 01.07.45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Transv. beam instability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Beam instability after quench test (ADT picking up wrong </a:t>
                      </a:r>
                      <a:r>
                        <a:rPr lang="en-US" sz="1000" b="0" i="0" u="none" strike="noStrike" dirty="0" smtClean="0">
                          <a:solidFill>
                            <a:srgbClr val="062F67"/>
                          </a:solidFill>
                          <a:latin typeface="Calibri"/>
                        </a:rPr>
                        <a:t>tune) </a:t>
                      </a:r>
                      <a:endParaRPr lang="en-US" sz="1000" b="0" i="0" u="none" strike="noStrike" dirty="0">
                        <a:solidFill>
                          <a:srgbClr val="062F67"/>
                        </a:solidFill>
                        <a:latin typeface="Calibri"/>
                      </a:endParaRP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08-MAY-11 06.22.17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3500160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Beam instability in B2V at end of coupled bunch instability MD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28-APR-11 09.20.22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3500160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Vacuum spike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25-APR-11 08.40.04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Loss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Vacuum spike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20-APR-11 02.26.26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2930880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Transv. beam instability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BLM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Horizontal beam instability with 2-3 s </a:t>
                      </a:r>
                      <a:r>
                        <a:rPr lang="en-US" sz="1000" b="0" i="0" u="none" strike="noStrike" dirty="0" err="1">
                          <a:solidFill>
                            <a:srgbClr val="062F67"/>
                          </a:solidFill>
                          <a:latin typeface="Calibri"/>
                        </a:rPr>
                        <a:t>risetime</a:t>
                      </a:r>
                      <a:endParaRPr lang="en-US" sz="1000" b="0" i="0" u="none" strike="noStrike" dirty="0">
                        <a:solidFill>
                          <a:srgbClr val="062F67"/>
                        </a:solidFill>
                        <a:latin typeface="Calibri"/>
                      </a:endParaRP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16-APR-11 11.58.41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3500040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FB 2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Orbit reference change applied in 1s instead of 385s, excursion in B2H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78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14-APR-11 05.37.30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3500160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Transv. beam instability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BPM6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62F67"/>
                          </a:solidFill>
                          <a:latin typeface="Calibri"/>
                        </a:rPr>
                        <a:t>Beam instability during IP scan</a:t>
                      </a:r>
                    </a:p>
                  </a:txBody>
                  <a:tcPr marL="5273" marR="5273" marT="5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1251" y="913443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Some 40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dumps in 2011 by beam monitoring indicate possible improvements of redundant active detection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Mostly slow losses, caused by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Vacuum activities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US" dirty="0" smtClean="0">
                <a:solidFill>
                  <a:srgbClr val="FF3399"/>
                </a:solidFill>
                <a:latin typeface="Calibri" pitchFamily="34" charset="0"/>
                <a:cs typeface="Arial" charset="0"/>
              </a:rPr>
              <a:t>Feedback issues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and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rgbClr val="FF9900"/>
                </a:solidFill>
                <a:latin typeface="Calibri" pitchFamily="34" charset="0"/>
                <a:cs typeface="Arial" charset="0"/>
              </a:rPr>
              <a:t>beam instabilities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Very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well protected by BLMs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(and QPS), but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E&gt;, &lt;</a:t>
            </a:r>
            <a:r>
              <a:rPr lang="el-GR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β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* means tight collimator settings, lower BLM threshold Maintain current good level of orbit stability -&gt; additional interlocks for orbit corrector current and DIDT</a:t>
            </a:r>
          </a:p>
          <a:p>
            <a:pPr algn="ctr" eaLnBrk="0" hangingPunct="0">
              <a:lnSpc>
                <a:spcPct val="150000"/>
              </a:lnSpc>
            </a:pPr>
            <a:endParaRPr lang="en-US" dirty="0" smtClean="0">
              <a:solidFill>
                <a:srgbClr val="FF9900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	</a:t>
            </a:r>
          </a:p>
          <a:p>
            <a:pPr algn="ctr" eaLnBrk="0" hangingPunct="0">
              <a:lnSpc>
                <a:spcPct val="150000"/>
              </a:lnSpc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28169" y="6281357"/>
            <a:ext cx="87261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dirty="0">
                <a:solidFill>
                  <a:srgbClr val="008000"/>
                </a:solidFill>
                <a:latin typeface="Calibri" pitchFamily="34" charset="0"/>
              </a:rPr>
              <a:t>Nota </a:t>
            </a:r>
            <a:r>
              <a:rPr lang="en-US" sz="1400" dirty="0" err="1">
                <a:solidFill>
                  <a:srgbClr val="008000"/>
                </a:solidFill>
                <a:latin typeface="Calibri" pitchFamily="34" charset="0"/>
              </a:rPr>
              <a:t>bene</a:t>
            </a:r>
            <a:r>
              <a:rPr lang="en-US" sz="1400" dirty="0">
                <a:solidFill>
                  <a:srgbClr val="008000"/>
                </a:solidFill>
                <a:latin typeface="Calibri" pitchFamily="34" charset="0"/>
              </a:rPr>
              <a:t>: </a:t>
            </a:r>
            <a:r>
              <a:rPr lang="en-US" sz="1400" dirty="0" smtClean="0">
                <a:solidFill>
                  <a:srgbClr val="008000"/>
                </a:solidFill>
                <a:latin typeface="Calibri" pitchFamily="34" charset="0"/>
              </a:rPr>
              <a:t>Not showing dumps of BPM in IR6 following too low bunch intensity (x4) &amp; UFO dumps (x17 - see </a:t>
            </a:r>
            <a:r>
              <a:rPr lang="en-US" sz="1400" dirty="0" err="1" smtClean="0">
                <a:solidFill>
                  <a:srgbClr val="008000"/>
                </a:solidFill>
                <a:latin typeface="Calibri" pitchFamily="34" charset="0"/>
              </a:rPr>
              <a:t>T.Baer</a:t>
            </a:r>
            <a:r>
              <a:rPr lang="en-US" sz="1400" dirty="0" smtClean="0">
                <a:solidFill>
                  <a:srgbClr val="008000"/>
                </a:solidFill>
                <a:latin typeface="Calibri" pitchFamily="34" charset="0"/>
              </a:rPr>
              <a:t>)  </a:t>
            </a:r>
            <a:endParaRPr lang="en-US" sz="1400" dirty="0">
              <a:solidFill>
                <a:srgbClr val="008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708" y="3399887"/>
            <a:ext cx="3370216" cy="248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5874" y="3401902"/>
            <a:ext cx="4122582" cy="262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48194" y="766191"/>
            <a:ext cx="862148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Beam Current Change Monitor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was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vital part of MPS systems for e.g. HERA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Proposed for </a:t>
            </a: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use in LHC MPS in 2005 </a:t>
            </a:r>
            <a:r>
              <a:rPr lang="en-US" dirty="0" smtClean="0">
                <a:solidFill>
                  <a:srgbClr val="062F67"/>
                </a:solidFill>
                <a:latin typeface="+mn-lt"/>
                <a:cs typeface="Arial" charset="0"/>
              </a:rPr>
              <a:t>(EDMS Doc.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359172)</a:t>
            </a:r>
            <a:endParaRPr lang="en-US" dirty="0" smtClean="0">
              <a:solidFill>
                <a:srgbClr val="062F67"/>
              </a:solidFill>
              <a:latin typeface="+mn-lt"/>
              <a:cs typeface="Arial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With HERA like system, changes of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&lt; 0.1% of total beam current could be captured in 10 turns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BI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started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development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(with DESY consultancy)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mid 2010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for deployment end 2011 + 2012 run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First system installed and data recorded, but showing not understood effects of bunch length,…?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Important to validate and finish soon, as such system adds layer of protection when probing quench/UFO limits with &gt; BLM thresholds</a:t>
            </a:r>
            <a:endParaRPr lang="en-US" dirty="0" smtClean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  <a:endParaRPr lang="en-US" dirty="0" smtClean="0">
              <a:solidFill>
                <a:srgbClr val="3366FF"/>
              </a:solidFill>
              <a:latin typeface="Calibri" pitchFamily="34" charset="0"/>
              <a:cs typeface="Arial" charset="0"/>
            </a:endParaRPr>
          </a:p>
          <a:p>
            <a:pPr algn="ctr" eaLnBrk="0" hangingPunct="0">
              <a:lnSpc>
                <a:spcPct val="150000"/>
              </a:lnSpc>
            </a:pPr>
            <a:endParaRPr lang="en-US" dirty="0" smtClean="0">
              <a:solidFill>
                <a:srgbClr val="FF9900"/>
              </a:solidFill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	</a:t>
            </a:r>
          </a:p>
          <a:p>
            <a:pPr algn="ctr" eaLnBrk="0" hangingPunct="0">
              <a:lnSpc>
                <a:spcPct val="150000"/>
              </a:lnSpc>
            </a:pPr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2107" y="5951473"/>
            <a:ext cx="2175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First system now installed in IR4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6590" y="6058850"/>
            <a:ext cx="2625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3366FF"/>
                </a:solidFill>
                <a:latin typeface="+mn-lt"/>
              </a:rPr>
              <a:t>First measurements during proton runs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80547" y="467539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/>
                </a:solidFill>
              </a:rPr>
              <a:t>BCT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400241" y="4782376"/>
            <a:ext cx="1070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559036" y="4399773"/>
            <a:ext cx="42351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/>
                </a:solidFill>
              </a:rPr>
              <a:t>DIDT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315" y="6270171"/>
            <a:ext cx="3303277" cy="338554"/>
          </a:xfrm>
          <a:prstGeom prst="rect">
            <a:avLst/>
          </a:prstGeom>
          <a:solidFill>
            <a:srgbClr val="6699FF"/>
          </a:solidFill>
          <a:ln>
            <a:solidFill>
              <a:srgbClr val="062F6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Courtesy of </a:t>
            </a:r>
            <a:r>
              <a:rPr lang="en-US" dirty="0" err="1" smtClean="0">
                <a:latin typeface="+mn-lt"/>
              </a:rPr>
              <a:t>M.Pfauwadel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D.Belohrad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ongoing: Novel PC Interlock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C3B5D-A04A-42D5-B914-BF8EC138D99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126" y="6257106"/>
            <a:ext cx="2368725" cy="338554"/>
          </a:xfrm>
          <a:prstGeom prst="rect">
            <a:avLst/>
          </a:prstGeom>
          <a:solidFill>
            <a:srgbClr val="6699FF"/>
          </a:solidFill>
          <a:ln>
            <a:solidFill>
              <a:srgbClr val="062F6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Courtesy of </a:t>
            </a:r>
            <a:r>
              <a:rPr lang="en-US" dirty="0" err="1" smtClean="0">
                <a:latin typeface="+mn-lt"/>
              </a:rPr>
              <a:t>K.Fuchsberger</a:t>
            </a:r>
            <a:endParaRPr lang="en-US" dirty="0">
              <a:latin typeface="+mn-lt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16534" y="818443"/>
            <a:ext cx="87274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In addition to existing SIS interlocks at injection, ramp, </a:t>
            </a:r>
            <a:r>
              <a:rPr lang="en-US" dirty="0">
                <a:solidFill>
                  <a:srgbClr val="3366FF"/>
                </a:solidFill>
                <a:latin typeface="+mn-lt"/>
                <a:cs typeface="Arial" charset="0"/>
              </a:rPr>
              <a:t>s</a:t>
            </a: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queeze and SB, new SW interlock system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 monitoring PC currents to protect against operations- and feedback- failures</a:t>
            </a: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 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Redundant to SIS for arcs, adds protection for LSS 1/2/5/8 due to capability of tracking bump shape amplitude/variations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Key interest for all other (non-COD) converters where currently no current tracking is done</a:t>
            </a:r>
          </a:p>
          <a:p>
            <a:pPr algn="ctr"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3366FF"/>
                </a:solidFill>
                <a:latin typeface="+mn-lt"/>
                <a:cs typeface="Arial" charset="0"/>
              </a:rPr>
              <a:t>Currently under commissioning and testing, after initial experience connection to BIS</a:t>
            </a:r>
            <a:endParaRPr lang="en-US" dirty="0" smtClean="0">
              <a:solidFill>
                <a:srgbClr val="FF9900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+mn-lt"/>
                <a:cs typeface="Arial" charset="0"/>
              </a:rPr>
              <a:t>	</a:t>
            </a:r>
          </a:p>
          <a:p>
            <a:pPr algn="ctr" eaLnBrk="0" hangingPunct="0">
              <a:lnSpc>
                <a:spcPct val="150000"/>
              </a:lnSpc>
            </a:pPr>
            <a:endParaRPr lang="en-US" dirty="0">
              <a:solidFill>
                <a:srgbClr val="062F67"/>
              </a:solidFill>
              <a:latin typeface="+mn-lt"/>
              <a:cs typeface="Arial" charset="0"/>
            </a:endParaRPr>
          </a:p>
        </p:txBody>
      </p:sp>
      <p:grpSp>
        <p:nvGrpSpPr>
          <p:cNvPr id="8" name="Group 15"/>
          <p:cNvGrpSpPr/>
          <p:nvPr/>
        </p:nvGrpSpPr>
        <p:grpSpPr>
          <a:xfrm>
            <a:off x="407878" y="3210259"/>
            <a:ext cx="1577674" cy="2903158"/>
            <a:chOff x="757249" y="990600"/>
            <a:chExt cx="1748020" cy="324805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4166" t="11197" r="44167"/>
            <a:stretch>
              <a:fillRect/>
            </a:stretch>
          </p:blipFill>
          <p:spPr bwMode="auto">
            <a:xfrm>
              <a:off x="1438469" y="990600"/>
              <a:ext cx="1066800" cy="324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1197" r="92500"/>
            <a:stretch>
              <a:fillRect/>
            </a:stretch>
          </p:blipFill>
          <p:spPr bwMode="auto">
            <a:xfrm>
              <a:off x="757249" y="990600"/>
              <a:ext cx="685800" cy="324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TextBox 10"/>
          <p:cNvSpPr txBox="1"/>
          <p:nvPr/>
        </p:nvSpPr>
        <p:spPr>
          <a:xfrm>
            <a:off x="949231" y="3496491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B1, V</a:t>
            </a:r>
            <a:endParaRPr lang="en-US" dirty="0">
              <a:solidFill>
                <a:srgbClr val="062F67"/>
              </a:solidFill>
              <a:latin typeface="+mn-lt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2142305" y="4201886"/>
            <a:ext cx="533400" cy="914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62F67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558831" y="3420291"/>
            <a:ext cx="228600" cy="609600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62F67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3504" y="4023360"/>
            <a:ext cx="1140823" cy="3047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62F67"/>
                </a:solidFill>
              </a:rPr>
              <a:t>1 bad BPM</a:t>
            </a:r>
            <a:endParaRPr lang="en-US" sz="1400" dirty="0">
              <a:solidFill>
                <a:srgbClr val="062F67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32485" y="6094363"/>
            <a:ext cx="2100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  <a:latin typeface="+mn-lt"/>
              </a:rPr>
              <a:t>Fill 1717: Bump &gt;2mm 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  <a:latin typeface="+mn-lt"/>
              </a:rPr>
              <a:t>during ramp in IR7</a:t>
            </a:r>
            <a:endParaRPr lang="en-US" dirty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24" name="Group 9"/>
          <p:cNvGrpSpPr/>
          <p:nvPr/>
        </p:nvGrpSpPr>
        <p:grpSpPr>
          <a:xfrm>
            <a:off x="2730134" y="3239588"/>
            <a:ext cx="2105297" cy="2876005"/>
            <a:chOff x="1452475" y="685800"/>
            <a:chExt cx="2281325" cy="3124200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0833" t="11469" r="11667" b="3114"/>
            <a:stretch>
              <a:fillRect/>
            </a:stretch>
          </p:blipFill>
          <p:spPr bwMode="auto">
            <a:xfrm>
              <a:off x="2133600" y="685800"/>
              <a:ext cx="1600200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11469" r="92500" b="3114"/>
            <a:stretch>
              <a:fillRect/>
            </a:stretch>
          </p:blipFill>
          <p:spPr bwMode="auto">
            <a:xfrm>
              <a:off x="1452475" y="685800"/>
              <a:ext cx="685800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7" name="Picture 2" descr="C:\data\workspace\lsa-extract-py\src\images\f1717-max-kick-distribu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4899" y="3339899"/>
            <a:ext cx="3837992" cy="2864335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5992685" y="3680494"/>
            <a:ext cx="258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Distribution of RT max kick difference to BP reference during ramp</a:t>
            </a:r>
            <a:endParaRPr lang="en-US" dirty="0">
              <a:solidFill>
                <a:srgbClr val="062F67"/>
              </a:solidFill>
              <a:latin typeface="+mn-lt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7772401" y="5630091"/>
            <a:ext cx="640080" cy="49638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35134</TotalTime>
  <Words>1906</Words>
  <Application>Microsoft Office PowerPoint</Application>
  <PresentationFormat>On-screen Show (4:3)</PresentationFormat>
  <Paragraphs>319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BTODD primary master</vt:lpstr>
      <vt:lpstr>BTODD index master</vt:lpstr>
      <vt:lpstr>PowerPoint Presentation</vt:lpstr>
      <vt:lpstr>LHC Machine Protection System</vt:lpstr>
      <vt:lpstr>LHC MPS over time</vt:lpstr>
      <vt:lpstr>Review of Protection dumps</vt:lpstr>
      <vt:lpstr>Dependability of MPS backbone</vt:lpstr>
      <vt:lpstr>False Beam Dumps from MPS</vt:lpstr>
      <vt:lpstr>Beam dumps by beam monitoring </vt:lpstr>
      <vt:lpstr>DIDT</vt:lpstr>
      <vt:lpstr>Work ongoing: Novel PC Interlock System</vt:lpstr>
      <vt:lpstr>Other improvements for 2012 - ADT</vt:lpstr>
      <vt:lpstr>Other improvements for 2012 - Abort Gap cleaning</vt:lpstr>
      <vt:lpstr>Other improvements for 2012 - RP review</vt:lpstr>
      <vt:lpstr>Machine Developments</vt:lpstr>
      <vt:lpstr>Role of MPP and rMPP</vt:lpstr>
      <vt:lpstr>Intensity ramp-up in 2011 and 2012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Markus Zerlauth</cp:lastModifiedBy>
  <cp:revision>952</cp:revision>
  <dcterms:created xsi:type="dcterms:W3CDTF">2004-05-13T09:14:00Z</dcterms:created>
  <dcterms:modified xsi:type="dcterms:W3CDTF">2012-02-06T10:25:33Z</dcterms:modified>
</cp:coreProperties>
</file>