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4"/>
  </p:sldMasterIdLst>
  <p:notesMasterIdLst>
    <p:notesMasterId r:id="rId31"/>
  </p:notesMasterIdLst>
  <p:handoutMasterIdLst>
    <p:handoutMasterId r:id="rId32"/>
  </p:handoutMasterIdLst>
  <p:sldIdLst>
    <p:sldId id="1399" r:id="rId5"/>
    <p:sldId id="1538" r:id="rId6"/>
    <p:sldId id="1531" r:id="rId7"/>
    <p:sldId id="1533" r:id="rId8"/>
    <p:sldId id="1530" r:id="rId9"/>
    <p:sldId id="1532" r:id="rId10"/>
    <p:sldId id="1534" r:id="rId11"/>
    <p:sldId id="1546" r:id="rId12"/>
    <p:sldId id="1542" r:id="rId13"/>
    <p:sldId id="1543" r:id="rId14"/>
    <p:sldId id="1540" r:id="rId15"/>
    <p:sldId id="1544" r:id="rId16"/>
    <p:sldId id="1539" r:id="rId17"/>
    <p:sldId id="1508" r:id="rId18"/>
    <p:sldId id="1525" r:id="rId19"/>
    <p:sldId id="1522" r:id="rId20"/>
    <p:sldId id="1526" r:id="rId21"/>
    <p:sldId id="1518" r:id="rId22"/>
    <p:sldId id="1519" r:id="rId23"/>
    <p:sldId id="1524" r:id="rId24"/>
    <p:sldId id="1523" r:id="rId25"/>
    <p:sldId id="1547" r:id="rId26"/>
    <p:sldId id="1521" r:id="rId27"/>
    <p:sldId id="1528" r:id="rId28"/>
    <p:sldId id="1529" r:id="rId29"/>
    <p:sldId id="1548" r:id="rId3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14FBE"/>
    <a:srgbClr val="B02E9D"/>
    <a:srgbClr val="0000FF"/>
    <a:srgbClr val="008000"/>
    <a:srgbClr val="FF0000"/>
    <a:srgbClr val="FFFF99"/>
    <a:srgbClr val="CC0066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534" autoAdjust="0"/>
    <p:restoredTop sz="95267" autoAdjust="0"/>
  </p:normalViewPr>
  <p:slideViewPr>
    <p:cSldViewPr>
      <p:cViewPr varScale="1">
        <p:scale>
          <a:sx n="119" d="100"/>
          <a:sy n="119" d="100"/>
        </p:scale>
        <p:origin x="-800" y="-96"/>
      </p:cViewPr>
      <p:guideLst>
        <p:guide orient="horz" pos="2160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32B8B406-FE2A-4AC9-841E-B2312CE3A275}" type="datetimeFigureOut">
              <a:rPr lang="en-US"/>
              <a:pPr>
                <a:defRPr/>
              </a:pPr>
              <a:t>2/6/12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44"/>
            <a:ext cx="3170717" cy="4805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144"/>
            <a:ext cx="3170717" cy="4805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21AE5E16-A6A8-4357-B39D-0651B5C58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689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717" cy="48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2775" y="0"/>
            <a:ext cx="3170717" cy="48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179" y="4561109"/>
            <a:ext cx="5852843" cy="43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144"/>
            <a:ext cx="3170717" cy="48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2775" y="9119144"/>
            <a:ext cx="3170717" cy="48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8A8CFDC-22B3-4F2C-B86A-A1D4AC082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301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B1B60847-4273-4283-9A20-7502A3B15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B0B9C-1715-4A5B-BA86-E7B0B0E92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18A80-74E9-417C-9A67-5315BF9B9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C4DD8-EDF9-43BE-A62A-8F18F8808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77712-D630-4609-8EA2-9F12F2F9C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8562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3713" y="6553200"/>
            <a:ext cx="5616575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4388" y="6553200"/>
            <a:ext cx="495300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CE42571A-71C3-49A2-97FC-1B5D6448A0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 userDrawn="1"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F0F19-6CAA-4D6D-9E34-F71A62A9B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CCCB5-768F-4B55-9296-B1E079CF5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9C040-687E-408D-9071-CFFC95BD0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8156-B4D3-4E7C-AD79-4E49503DF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FB003-2F04-491C-8867-42E97C3292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C6DE9-301A-4BAA-9441-D67A8E0E7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73DCE-3EB4-4068-95AF-BDE5C20043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C2711A9A-51AE-49B2-9A35-322F069601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032" name="Picture 1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  <p:sldLayoutId id="2147483674" r:id="rId12"/>
    <p:sldLayoutId id="2147483673" r:id="rId13"/>
    <p:sldLayoutId id="2147483686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1099280"/>
          </a:xfrm>
          <a:solidFill>
            <a:srgbClr val="FFFFFF"/>
          </a:solidFill>
        </p:spPr>
        <p:txBody>
          <a:bodyPr/>
          <a:lstStyle/>
          <a:p>
            <a:pPr algn="ctr"/>
            <a:r>
              <a:rPr lang="de-DE" sz="5400" b="1" dirty="0"/>
              <a:t>MD </a:t>
            </a:r>
            <a:r>
              <a:rPr lang="de-DE" sz="5400" b="1" dirty="0" smtClean="0"/>
              <a:t>Plans </a:t>
            </a:r>
            <a:r>
              <a:rPr lang="de-DE" sz="5400" b="1" dirty="0"/>
              <a:t>in 2012</a:t>
            </a:r>
            <a:endParaRPr lang="en-US" sz="5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7/2/2012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2010" y="1412720"/>
            <a:ext cx="8964610" cy="4680650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i="1" dirty="0"/>
              <a:t>T</a:t>
            </a:r>
            <a:r>
              <a:rPr lang="en-US" sz="2000" i="1" dirty="0" smtClean="0"/>
              <a:t>he </a:t>
            </a:r>
            <a:r>
              <a:rPr lang="en-US" sz="2000" i="1" dirty="0" smtClean="0"/>
              <a:t>LHC MD coordination team </a:t>
            </a:r>
            <a:br>
              <a:rPr lang="en-US" sz="2000" i="1" dirty="0" smtClean="0"/>
            </a:br>
            <a:r>
              <a:rPr lang="en-US" b="1" dirty="0" smtClean="0"/>
              <a:t>R</a:t>
            </a:r>
            <a:r>
              <a:rPr lang="en-US" b="1" dirty="0" smtClean="0"/>
              <a:t>. </a:t>
            </a:r>
            <a:r>
              <a:rPr lang="en-US" b="1" dirty="0" smtClean="0"/>
              <a:t>Aβ</a:t>
            </a:r>
            <a:r>
              <a:rPr lang="en-US" b="1" dirty="0" err="1" smtClean="0"/>
              <a:t>mann</a:t>
            </a:r>
            <a:r>
              <a:rPr lang="en-US" b="1" dirty="0" smtClean="0"/>
              <a:t>, Frank Zimmermann, Giulia </a:t>
            </a:r>
            <a:r>
              <a:rPr lang="en-US" b="1" dirty="0" err="1" smtClean="0"/>
              <a:t>Papotti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LHC Performance Workshop, Chamonix, 7.2.2012</a:t>
            </a:r>
            <a:endParaRPr lang="en-US" dirty="0" smtClean="0"/>
          </a:p>
        </p:txBody>
      </p:sp>
      <p:pic>
        <p:nvPicPr>
          <p:cNvPr id="7" name="Content Placeholder 10" descr="md-v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" t="9518" r="5046" b="11645"/>
          <a:stretch/>
        </p:blipFill>
        <p:spPr bwMode="auto">
          <a:xfrm>
            <a:off x="2267680" y="3445449"/>
            <a:ext cx="4644010" cy="2625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117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 Time </a:t>
            </a:r>
            <a:r>
              <a:rPr lang="en-US" dirty="0" smtClean="0"/>
              <a:t>Scheduled in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00" y="836640"/>
            <a:ext cx="8641200" cy="554477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22 days allocated to machine development in </a:t>
            </a:r>
            <a:r>
              <a:rPr lang="en-US" dirty="0" smtClean="0"/>
              <a:t>2012.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4 </a:t>
            </a:r>
            <a:r>
              <a:rPr lang="en-US" dirty="0" smtClean="0"/>
              <a:t>long MD blocks to technical stops (executed just before):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1 block of 3 days 		</a:t>
            </a:r>
            <a:r>
              <a:rPr lang="en-US" dirty="0" smtClean="0">
                <a:sym typeface="Wingdings"/>
              </a:rPr>
              <a:t> 9 shifts of 8h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smtClean="0"/>
              <a:t>3</a:t>
            </a:r>
            <a:r>
              <a:rPr lang="en-US" dirty="0" smtClean="0"/>
              <a:t> </a:t>
            </a:r>
            <a:r>
              <a:rPr lang="en-US" dirty="0" smtClean="0"/>
              <a:t>blocks of 5 days </a:t>
            </a:r>
            <a:r>
              <a:rPr lang="en-US" dirty="0" smtClean="0"/>
              <a:t>	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smtClean="0">
                <a:sym typeface="Wingdings" pitchFamily="2" charset="2"/>
              </a:rPr>
              <a:t>45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shifts of 8h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blocks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of floating MD’s, not coupled to technical </a:t>
            </a:r>
            <a:r>
              <a:rPr lang="en-US" dirty="0" smtClean="0">
                <a:sym typeface="Wingdings" pitchFamily="2" charset="2"/>
              </a:rPr>
              <a:t>stops: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sym typeface="Wingdings" pitchFamily="2" charset="2"/>
              </a:rPr>
              <a:t>2 blocks of 2 days 	 </a:t>
            </a:r>
            <a:r>
              <a:rPr lang="en-US" dirty="0" smtClean="0">
                <a:sym typeface="Wingdings" pitchFamily="2" charset="2"/>
              </a:rPr>
              <a:t>12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shifts of </a:t>
            </a:r>
            <a:r>
              <a:rPr lang="en-US" dirty="0" smtClean="0">
                <a:sym typeface="Wingdings" pitchFamily="2" charset="2"/>
              </a:rPr>
              <a:t>8h</a:t>
            </a:r>
            <a:br>
              <a:rPr lang="en-US" dirty="0" smtClean="0">
                <a:sym typeface="Wingdings" pitchFamily="2" charset="2"/>
              </a:rPr>
            </a:br>
            <a:endParaRPr lang="en-US" dirty="0" smtClean="0">
              <a:sym typeface="Wingdings" pitchFamily="2" charset="2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ym typeface="Wingdings" pitchFamily="2" charset="2"/>
              </a:rPr>
              <a:t>Total available:	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66 shifts	~50-60 MD’s </a:t>
            </a:r>
            <a:b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			420 h (with 80% efficiency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</a:p>
          <a:p>
            <a:pPr marL="0" indent="0">
              <a:lnSpc>
                <a:spcPct val="110000"/>
              </a:lnSpc>
              <a:buNone/>
            </a:pP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Will continue the way we organized last year. 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Make sure that this time is used efficiently and according to the priorities approved by the LHC Machine Committee (LMC).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7/2/2012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484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470" y="-243408"/>
            <a:ext cx="7941674" cy="1143000"/>
          </a:xfrm>
        </p:spPr>
        <p:txBody>
          <a:bodyPr/>
          <a:lstStyle/>
          <a:p>
            <a:r>
              <a:rPr lang="en-US" dirty="0" smtClean="0"/>
              <a:t>2012 MD requests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4598280" cy="57372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0" y="876800"/>
            <a:ext cx="456402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MD requests for 2012 submitted</a:t>
            </a:r>
          </a:p>
          <a:p>
            <a:r>
              <a:rPr lang="en-US" sz="2400" dirty="0" smtClean="0"/>
              <a:t>in November &amp; December 2011</a:t>
            </a:r>
          </a:p>
          <a:p>
            <a:endParaRPr lang="en-US" sz="2400" dirty="0"/>
          </a:p>
          <a:p>
            <a:r>
              <a:rPr lang="en-US" sz="2400" b="1" dirty="0" smtClean="0">
                <a:solidFill>
                  <a:srgbClr val="0070C0"/>
                </a:solidFill>
              </a:rPr>
              <a:t>76 requests in total </a:t>
            </a:r>
          </a:p>
          <a:p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b="1" dirty="0">
                <a:solidFill>
                  <a:srgbClr val="0070C0"/>
                </a:solidFill>
              </a:rPr>
              <a:t>t</a:t>
            </a:r>
            <a:r>
              <a:rPr lang="en-US" sz="2400" b="1" dirty="0" smtClean="0">
                <a:solidFill>
                  <a:srgbClr val="0070C0"/>
                </a:solidFill>
              </a:rPr>
              <a:t>otal time requested: 913.5 h</a:t>
            </a:r>
          </a:p>
          <a:p>
            <a:r>
              <a:rPr lang="en-US" sz="2400" dirty="0"/>
              <a:t>a</a:t>
            </a:r>
            <a:r>
              <a:rPr lang="en-US" sz="2400" dirty="0" smtClean="0"/>
              <a:t>vailable time: </a:t>
            </a:r>
            <a:r>
              <a:rPr lang="en-US" sz="2400" dirty="0" smtClean="0"/>
              <a:t>420</a:t>
            </a:r>
            <a:r>
              <a:rPr lang="en-US" sz="2400" dirty="0" smtClean="0"/>
              <a:t> </a:t>
            </a:r>
            <a:r>
              <a:rPr lang="en-US" sz="2400" dirty="0" smtClean="0"/>
              <a:t>h</a:t>
            </a:r>
            <a:endParaRPr lang="en-US" sz="2400" dirty="0"/>
          </a:p>
          <a:p>
            <a:endParaRPr lang="en-US" sz="2400" dirty="0" smtClean="0"/>
          </a:p>
          <a:p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652150" y="6309400"/>
            <a:ext cx="32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Slide Frank Zimmermann, Evian 2011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842211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MD Requests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511" y="1124680"/>
            <a:ext cx="9227022" cy="46085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50" y="6309400"/>
            <a:ext cx="32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Slide Frank Zimmermann, Evian 2011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274698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Limiting Time Availability and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640"/>
            <a:ext cx="8229600" cy="540075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u="sng" dirty="0" smtClean="0"/>
              <a:t>Not enough MD time to do everything in </a:t>
            </a:r>
            <a:r>
              <a:rPr lang="en-US" u="sng" dirty="0" smtClean="0"/>
              <a:t>2012.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In the following propose a </a:t>
            </a:r>
            <a:r>
              <a:rPr lang="en-US" u="sng" dirty="0" smtClean="0"/>
              <a:t>list of MD goals for 2012</a:t>
            </a:r>
            <a:r>
              <a:rPr lang="en-US" dirty="0" smtClean="0"/>
              <a:t> that we ask comments and feedback on: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Has been discussed in LHC Study Working Group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What is missing? </a:t>
            </a:r>
            <a:r>
              <a:rPr lang="en-US" dirty="0" smtClean="0"/>
              <a:t>What should be removed? </a:t>
            </a:r>
            <a:r>
              <a:rPr lang="en-US" dirty="0" smtClean="0"/>
              <a:t>Input on priorities?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Three categories: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MD’s for operation and physics.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MD’s for future running.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MD’s with lower priorities (scheduled if time allows).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This is still preliminary!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7/2/2012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072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&amp; Physics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650"/>
            <a:ext cx="8229600" cy="5615820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en-US" dirty="0"/>
              <a:t>Understand </a:t>
            </a:r>
            <a:r>
              <a:rPr lang="en-US" b="1" dirty="0">
                <a:solidFill>
                  <a:srgbClr val="FF0000"/>
                </a:solidFill>
              </a:rPr>
              <a:t>beam heating</a:t>
            </a:r>
            <a:r>
              <a:rPr lang="en-US" dirty="0"/>
              <a:t> effects around </a:t>
            </a:r>
            <a:r>
              <a:rPr lang="en-US" dirty="0" smtClean="0"/>
              <a:t>the LHC </a:t>
            </a:r>
            <a:r>
              <a:rPr lang="en-US" dirty="0"/>
              <a:t>ring</a:t>
            </a:r>
            <a:r>
              <a:rPr lang="en-US" dirty="0" smtClean="0"/>
              <a:t>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Establish limits for </a:t>
            </a:r>
            <a:r>
              <a:rPr lang="en-US" u="sng" dirty="0" smtClean="0"/>
              <a:t>safe intensity without hardware damage</a:t>
            </a:r>
            <a:r>
              <a:rPr lang="en-US" dirty="0" smtClean="0"/>
              <a:t>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 startAt="2"/>
            </a:pPr>
            <a:r>
              <a:rPr lang="en-US" dirty="0" smtClean="0"/>
              <a:t>Requires identification of critical locations </a:t>
            </a:r>
            <a:r>
              <a:rPr lang="en-US" dirty="0" smtClean="0">
                <a:sym typeface="Wingdings"/>
              </a:rPr>
              <a:t> see report by Vincent </a:t>
            </a:r>
            <a:r>
              <a:rPr lang="en-US" dirty="0" err="1" smtClean="0">
                <a:sym typeface="Wingdings"/>
              </a:rPr>
              <a:t>Baglin</a:t>
            </a:r>
            <a:r>
              <a:rPr lang="en-US" dirty="0" smtClean="0"/>
              <a:t>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 startAt="2"/>
            </a:pPr>
            <a:r>
              <a:rPr lang="en-US" dirty="0" smtClean="0"/>
              <a:t>Requires temperature sensors at critical locations.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en-US" dirty="0" smtClean="0"/>
              <a:t>Understand &amp; optimize </a:t>
            </a:r>
            <a:r>
              <a:rPr lang="en-US" b="1" dirty="0" smtClean="0">
                <a:solidFill>
                  <a:srgbClr val="FF0000"/>
                </a:solidFill>
              </a:rPr>
              <a:t>transverse </a:t>
            </a:r>
            <a:r>
              <a:rPr lang="en-US" b="1" dirty="0" err="1" smtClean="0">
                <a:solidFill>
                  <a:srgbClr val="FF0000"/>
                </a:solidFill>
              </a:rPr>
              <a:t>emittance</a:t>
            </a:r>
            <a:r>
              <a:rPr lang="en-US" b="1" dirty="0" smtClean="0">
                <a:solidFill>
                  <a:srgbClr val="FF0000"/>
                </a:solidFill>
              </a:rPr>
              <a:t> growth</a:t>
            </a:r>
            <a:r>
              <a:rPr lang="en-US" dirty="0" smtClean="0"/>
              <a:t>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Measure </a:t>
            </a:r>
            <a:r>
              <a:rPr lang="en-US" u="sng" dirty="0" smtClean="0"/>
              <a:t>beam-beam </a:t>
            </a:r>
            <a:r>
              <a:rPr lang="en-US" u="sng" dirty="0" err="1"/>
              <a:t>emittance</a:t>
            </a:r>
            <a:r>
              <a:rPr lang="en-US" u="sng" dirty="0"/>
              <a:t> growth</a:t>
            </a:r>
            <a:r>
              <a:rPr lang="en-US" dirty="0"/>
              <a:t> due to transverse noise. </a:t>
            </a:r>
            <a:endParaRPr lang="en-US" dirty="0" smtClean="0"/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Noise </a:t>
            </a:r>
            <a:r>
              <a:rPr lang="en-US" dirty="0"/>
              <a:t>properties of </a:t>
            </a:r>
            <a:r>
              <a:rPr lang="en-US" u="sng" dirty="0"/>
              <a:t>transverse damper</a:t>
            </a:r>
            <a:r>
              <a:rPr lang="en-US" dirty="0"/>
              <a:t> (ADT): FB on and off. </a:t>
            </a:r>
            <a:endParaRPr lang="en-US" dirty="0" smtClean="0"/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Optimization </a:t>
            </a:r>
            <a:r>
              <a:rPr lang="en-US" dirty="0"/>
              <a:t>of ADT in </a:t>
            </a:r>
            <a:r>
              <a:rPr lang="en-US" u="sng" dirty="0"/>
              <a:t>ramp</a:t>
            </a:r>
            <a:r>
              <a:rPr lang="en-US" dirty="0"/>
              <a:t>.</a:t>
            </a:r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2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&amp; Physics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7600"/>
            <a:ext cx="8229600" cy="5615820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3"/>
            </a:pPr>
            <a:r>
              <a:rPr lang="en-US" dirty="0"/>
              <a:t>Demonstrate RF setup for </a:t>
            </a:r>
            <a:r>
              <a:rPr lang="en-US" b="1" dirty="0">
                <a:solidFill>
                  <a:srgbClr val="FF0000"/>
                </a:solidFill>
              </a:rPr>
              <a:t>proton-lead physics</a:t>
            </a:r>
            <a:r>
              <a:rPr lang="en-US" dirty="0"/>
              <a:t>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>
                <a:sym typeface="Wingdings"/>
              </a:rPr>
              <a:t> R</a:t>
            </a:r>
            <a:r>
              <a:rPr lang="en-US" dirty="0"/>
              <a:t>amp many bunches.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>
                <a:sym typeface="Wingdings"/>
              </a:rPr>
              <a:t> Prepare ion physics run at end of year</a:t>
            </a:r>
            <a:r>
              <a:rPr lang="en-US" dirty="0" smtClean="0">
                <a:sym typeface="Wingdings"/>
              </a:rPr>
              <a:t>.</a:t>
            </a:r>
            <a:br>
              <a:rPr lang="en-US" dirty="0" smtClean="0">
                <a:sym typeface="Wingdings"/>
              </a:rPr>
            </a:br>
            <a:endParaRPr lang="en-US" dirty="0" smtClean="0"/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4"/>
            </a:pPr>
            <a:r>
              <a:rPr lang="en-US" dirty="0" smtClean="0"/>
              <a:t>Establish an LHC optics with a </a:t>
            </a:r>
            <a:r>
              <a:rPr lang="en-US" b="1" dirty="0" smtClean="0">
                <a:solidFill>
                  <a:srgbClr val="FF0000"/>
                </a:solidFill>
              </a:rPr>
              <a:t>beta* of 500 m</a:t>
            </a:r>
            <a:r>
              <a:rPr lang="en-US" dirty="0" smtClean="0"/>
              <a:t>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>
                <a:sym typeface="Wingdings"/>
              </a:rPr>
              <a:t>Depends on physics priorities.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>
                <a:sym typeface="Wingdings"/>
              </a:rPr>
              <a:t>Prepare </a:t>
            </a:r>
            <a:r>
              <a:rPr lang="en-US" dirty="0">
                <a:sym typeface="Wingdings"/>
              </a:rPr>
              <a:t>for small angle physics runs after LS1</a:t>
            </a:r>
            <a:r>
              <a:rPr lang="en-US" dirty="0" smtClean="0">
                <a:sym typeface="Wingdings"/>
              </a:rPr>
              <a:t>.</a:t>
            </a:r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96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&amp; Physics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7600"/>
            <a:ext cx="8229600" cy="5615820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5"/>
            </a:pPr>
            <a:r>
              <a:rPr lang="en-US" dirty="0" smtClean="0"/>
              <a:t>Understand and optimize </a:t>
            </a:r>
            <a:r>
              <a:rPr lang="en-US" b="1" dirty="0" smtClean="0">
                <a:solidFill>
                  <a:srgbClr val="FF0000"/>
                </a:solidFill>
              </a:rPr>
              <a:t>longitudinal beam dynamics</a:t>
            </a:r>
            <a:r>
              <a:rPr lang="en-US" dirty="0" smtClean="0"/>
              <a:t> in LHC: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Understand </a:t>
            </a:r>
            <a:r>
              <a:rPr lang="en-US" dirty="0"/>
              <a:t>longitudinal impedance in LHC. </a:t>
            </a:r>
            <a:endParaRPr lang="en-US" dirty="0" smtClean="0"/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Study voltage modulation (</a:t>
            </a:r>
            <a:r>
              <a:rPr lang="en-US" dirty="0" smtClean="0">
                <a:sym typeface="Wingdings"/>
              </a:rPr>
              <a:t> minimize transient power loads</a:t>
            </a:r>
            <a:r>
              <a:rPr lang="en-US" dirty="0" smtClean="0"/>
              <a:t>)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Optimize bunch length blow</a:t>
            </a:r>
            <a:r>
              <a:rPr lang="en-US" dirty="0"/>
              <a:t>-</a:t>
            </a:r>
            <a:r>
              <a:rPr lang="en-US" dirty="0" smtClean="0"/>
              <a:t>up (</a:t>
            </a:r>
            <a:r>
              <a:rPr lang="en-US" dirty="0" smtClean="0">
                <a:sym typeface="Wingdings"/>
              </a:rPr>
              <a:t> minimize heating effects</a:t>
            </a:r>
            <a:r>
              <a:rPr lang="en-US" dirty="0" smtClean="0"/>
              <a:t>). 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Set up longitudinal damper.</a:t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5"/>
            </a:pPr>
            <a:r>
              <a:rPr lang="en-US" dirty="0" smtClean="0"/>
              <a:t>Establish </a:t>
            </a:r>
            <a:r>
              <a:rPr lang="en-US" b="1" dirty="0" smtClean="0">
                <a:solidFill>
                  <a:srgbClr val="FF0000"/>
                </a:solidFill>
              </a:rPr>
              <a:t>automatic and very fast collimator setup</a:t>
            </a:r>
            <a:r>
              <a:rPr lang="en-US" dirty="0" smtClean="0"/>
              <a:t>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Setup rate should reach 9 Hz (~10 times faster).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Hope to achieve maximum during commissioning.</a:t>
            </a:r>
          </a:p>
          <a:p>
            <a:pPr marL="0" indent="0">
              <a:lnSpc>
                <a:spcPct val="120000"/>
              </a:lnSpc>
              <a:buSzPct val="100000"/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64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&amp; Physics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7600"/>
            <a:ext cx="8229600" cy="5615820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7"/>
            </a:pPr>
            <a:r>
              <a:rPr lang="en-US" dirty="0" smtClean="0"/>
              <a:t>Calibrate and optimize LHC </a:t>
            </a:r>
            <a:r>
              <a:rPr lang="en-US" b="1" dirty="0" smtClean="0">
                <a:solidFill>
                  <a:srgbClr val="FF0000"/>
                </a:solidFill>
              </a:rPr>
              <a:t>beam instrumentation</a:t>
            </a:r>
            <a:r>
              <a:rPr lang="en-US" dirty="0" smtClean="0"/>
              <a:t>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Special fills (MD) for cross-calibration</a:t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7"/>
            </a:pPr>
            <a:r>
              <a:rPr lang="en-US" dirty="0"/>
              <a:t>Compatibility </a:t>
            </a:r>
            <a:r>
              <a:rPr lang="en-US" b="1" dirty="0">
                <a:solidFill>
                  <a:srgbClr val="FF0000"/>
                </a:solidFill>
              </a:rPr>
              <a:t>tune and ADT</a:t>
            </a:r>
            <a:r>
              <a:rPr lang="en-US" dirty="0"/>
              <a:t>: </a:t>
            </a:r>
            <a:endParaRPr lang="en-US" dirty="0" smtClean="0"/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Establish residual </a:t>
            </a:r>
            <a:r>
              <a:rPr lang="en-US" dirty="0"/>
              <a:t>tune signal in damper </a:t>
            </a:r>
            <a:r>
              <a:rPr lang="en-US" dirty="0" smtClean="0"/>
              <a:t>signal and provide to tune feedback. 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ADT </a:t>
            </a:r>
            <a:r>
              <a:rPr lang="en-US" dirty="0"/>
              <a:t>Q/Q’ diagnostics compatibility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buSzPct val="100000"/>
              <a:buFont typeface="+mj-lt"/>
              <a:buAutoNum type="arabicPeriod" startAt="9"/>
            </a:pPr>
            <a:r>
              <a:rPr lang="en-US" b="1" dirty="0">
                <a:solidFill>
                  <a:srgbClr val="FF0000"/>
                </a:solidFill>
              </a:rPr>
              <a:t>Equalize beta*</a:t>
            </a:r>
            <a:r>
              <a:rPr lang="en-US" dirty="0"/>
              <a:t> in ATLAS and CMS:</a:t>
            </a:r>
          </a:p>
          <a:p>
            <a:pPr marL="857250" lvl="1" indent="-457200">
              <a:buSzPct val="100000"/>
              <a:buFont typeface="+mj-lt"/>
              <a:buAutoNum type="alphaLcParenR"/>
            </a:pPr>
            <a:r>
              <a:rPr lang="en-US" dirty="0"/>
              <a:t>Automatic K modulation for beta*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lnSpc>
                <a:spcPct val="120000"/>
              </a:lnSpc>
              <a:buSzPct val="100000"/>
              <a:buNone/>
            </a:pPr>
            <a:endParaRPr lang="en-US" dirty="0" smtClean="0"/>
          </a:p>
          <a:p>
            <a:pPr marL="0" indent="0">
              <a:lnSpc>
                <a:spcPct val="120000"/>
              </a:lnSpc>
              <a:buSzPct val="100000"/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516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Running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70" y="764630"/>
            <a:ext cx="8229600" cy="576080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SzPct val="100000"/>
              <a:buFont typeface="+mj-lt"/>
              <a:buAutoNum type="arabicPeriod"/>
            </a:pPr>
            <a:r>
              <a:rPr lang="en-US" dirty="0" smtClean="0"/>
              <a:t>Characterize future </a:t>
            </a:r>
            <a:r>
              <a:rPr lang="en-US" b="1" dirty="0" smtClean="0">
                <a:solidFill>
                  <a:srgbClr val="FF0000"/>
                </a:solidFill>
              </a:rPr>
              <a:t>operation with 25ns</a:t>
            </a:r>
            <a:r>
              <a:rPr lang="en-US" dirty="0" smtClean="0"/>
              <a:t>:</a:t>
            </a:r>
          </a:p>
          <a:p>
            <a:pPr marL="857250" lvl="1" indent="-457200">
              <a:lnSpc>
                <a:spcPct val="15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Establish </a:t>
            </a:r>
            <a:r>
              <a:rPr lang="en-US" dirty="0"/>
              <a:t>reliable nominal </a:t>
            </a:r>
            <a:r>
              <a:rPr lang="en-US" u="sng" dirty="0"/>
              <a:t>injection</a:t>
            </a:r>
            <a:r>
              <a:rPr lang="en-US" dirty="0"/>
              <a:t> with 288b batches. </a:t>
            </a:r>
            <a:endParaRPr lang="en-US" dirty="0" smtClean="0"/>
          </a:p>
          <a:p>
            <a:pPr marL="857250" lvl="1" indent="-457200">
              <a:lnSpc>
                <a:spcPct val="15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Establish nominal intensity of </a:t>
            </a:r>
            <a:r>
              <a:rPr lang="en-US" u="sng" dirty="0" smtClean="0"/>
              <a:t>2808 </a:t>
            </a:r>
            <a:r>
              <a:rPr lang="en-US" u="sng" dirty="0"/>
              <a:t>bunches </a:t>
            </a:r>
            <a:r>
              <a:rPr lang="en-US" u="sng" dirty="0" smtClean="0"/>
              <a:t>with </a:t>
            </a:r>
            <a:r>
              <a:rPr lang="en-US" u="sng" dirty="0"/>
              <a:t>25ns</a:t>
            </a:r>
            <a:r>
              <a:rPr lang="en-US" dirty="0"/>
              <a:t> at injection: 2808 x </a:t>
            </a:r>
            <a:r>
              <a:rPr lang="en-US" dirty="0" smtClean="0"/>
              <a:t>1.2e11 (if safe for beam heating)</a:t>
            </a:r>
            <a:endParaRPr lang="en-US" dirty="0"/>
          </a:p>
          <a:p>
            <a:pPr marL="857250" lvl="1" indent="-457200">
              <a:lnSpc>
                <a:spcPct val="150000"/>
              </a:lnSpc>
              <a:buSzPct val="100000"/>
              <a:buFont typeface="+mj-lt"/>
              <a:buAutoNum type="alphaLcParenR"/>
            </a:pPr>
            <a:r>
              <a:rPr lang="en-US" dirty="0"/>
              <a:t>Ramp </a:t>
            </a:r>
            <a:r>
              <a:rPr lang="en-US" dirty="0" smtClean="0"/>
              <a:t>as many batches as possible</a:t>
            </a:r>
            <a:r>
              <a:rPr lang="en-US" dirty="0"/>
              <a:t>:</a:t>
            </a:r>
            <a:r>
              <a:rPr lang="en-US" dirty="0" smtClean="0"/>
              <a:t> ramp at least 288b </a:t>
            </a:r>
            <a:r>
              <a:rPr lang="en-US" dirty="0"/>
              <a:t>(25ns) for peak current within 3 </a:t>
            </a:r>
            <a:r>
              <a:rPr lang="en-US" dirty="0" err="1">
                <a:latin typeface="Symbol" charset="2"/>
                <a:cs typeface="Symbol" charset="2"/>
              </a:rPr>
              <a:t>m</a:t>
            </a:r>
            <a:r>
              <a:rPr lang="en-US" dirty="0" err="1"/>
              <a:t>s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demonstrate </a:t>
            </a:r>
            <a:r>
              <a:rPr lang="en-US" dirty="0" smtClean="0"/>
              <a:t>the </a:t>
            </a:r>
            <a:r>
              <a:rPr lang="en-US" u="sng" dirty="0" smtClean="0"/>
              <a:t>safe RF operation with 200 </a:t>
            </a:r>
            <a:r>
              <a:rPr lang="en-US" u="sng" dirty="0"/>
              <a:t>kW klystron power</a:t>
            </a:r>
            <a:r>
              <a:rPr lang="en-US" dirty="0"/>
              <a:t>. </a:t>
            </a:r>
            <a:endParaRPr lang="en-US" dirty="0" smtClean="0"/>
          </a:p>
          <a:p>
            <a:pPr marL="857250" lvl="1" indent="-457200">
              <a:lnSpc>
                <a:spcPct val="15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With ramp of 25ns batches determine </a:t>
            </a:r>
            <a:r>
              <a:rPr lang="en-US" u="sng" dirty="0"/>
              <a:t>UFO scaling</a:t>
            </a:r>
            <a:r>
              <a:rPr lang="en-US" dirty="0"/>
              <a:t>.</a:t>
            </a:r>
          </a:p>
          <a:p>
            <a:pPr marL="857250" lvl="1" indent="-457200">
              <a:lnSpc>
                <a:spcPct val="150000"/>
              </a:lnSpc>
              <a:buSzPct val="100000"/>
              <a:buFont typeface="+mj-lt"/>
              <a:buAutoNum type="alphaLcParenR"/>
            </a:pPr>
            <a:r>
              <a:rPr lang="en-US" dirty="0"/>
              <a:t>Understand </a:t>
            </a:r>
            <a:r>
              <a:rPr lang="en-US" u="sng" dirty="0"/>
              <a:t>LR beam-beam limit</a:t>
            </a:r>
            <a:r>
              <a:rPr lang="en-US" dirty="0"/>
              <a:t> for 25ns: reduce crossing angle for 25ns fill, observe losses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307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Running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70" y="764630"/>
            <a:ext cx="8229600" cy="5688790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2"/>
            </a:pPr>
            <a:r>
              <a:rPr lang="en-US" dirty="0"/>
              <a:t>Quantify required tolerances for </a:t>
            </a:r>
            <a:r>
              <a:rPr lang="en-US" b="1" dirty="0">
                <a:solidFill>
                  <a:srgbClr val="FF0000"/>
                </a:solidFill>
              </a:rPr>
              <a:t>non-</a:t>
            </a:r>
            <a:r>
              <a:rPr lang="en-US" b="1" dirty="0" err="1">
                <a:solidFill>
                  <a:srgbClr val="FF0000"/>
                </a:solidFill>
              </a:rPr>
              <a:t>linearities</a:t>
            </a:r>
            <a:r>
              <a:rPr lang="en-US" dirty="0"/>
              <a:t> in LHC: 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/>
              <a:t>What do we really need for </a:t>
            </a:r>
            <a:r>
              <a:rPr lang="en-US" u="sng" dirty="0"/>
              <a:t>upgrade specifications</a:t>
            </a:r>
            <a:r>
              <a:rPr lang="en-US" dirty="0"/>
              <a:t> (e.g. for 11T dipoles)?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/>
              <a:t>Minimize cost of upgrades </a:t>
            </a:r>
            <a:r>
              <a:rPr lang="en-US" dirty="0" smtClean="0"/>
              <a:t>by only asking </a:t>
            </a:r>
            <a:r>
              <a:rPr lang="en-US" dirty="0"/>
              <a:t>for required </a:t>
            </a:r>
            <a:r>
              <a:rPr lang="en-US" dirty="0" smtClean="0"/>
              <a:t>features.</a:t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2"/>
            </a:pPr>
            <a:r>
              <a:rPr lang="en-US" dirty="0" smtClean="0"/>
              <a:t>Show feasibility </a:t>
            </a:r>
            <a:r>
              <a:rPr lang="en-US" b="1" dirty="0" smtClean="0">
                <a:solidFill>
                  <a:srgbClr val="FF0000"/>
                </a:solidFill>
              </a:rPr>
              <a:t>very small beta* / very high pile-up</a:t>
            </a:r>
            <a:r>
              <a:rPr lang="en-US" dirty="0" smtClean="0"/>
              <a:t>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Test </a:t>
            </a:r>
            <a:r>
              <a:rPr lang="en-US" u="sng" dirty="0" smtClean="0"/>
              <a:t>ATS optics</a:t>
            </a:r>
            <a:r>
              <a:rPr lang="en-US" dirty="0"/>
              <a:t> </a:t>
            </a:r>
            <a:r>
              <a:rPr lang="en-US" dirty="0" smtClean="0"/>
              <a:t>to 10 </a:t>
            </a:r>
            <a:r>
              <a:rPr lang="en-US" dirty="0"/>
              <a:t>cm beta</a:t>
            </a:r>
            <a:r>
              <a:rPr lang="en-US" dirty="0" smtClean="0"/>
              <a:t>*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Set up </a:t>
            </a:r>
            <a:r>
              <a:rPr lang="en-US" u="sng" dirty="0" smtClean="0"/>
              <a:t>collimation </a:t>
            </a:r>
            <a:r>
              <a:rPr lang="en-US" u="sng" dirty="0"/>
              <a:t>for beta*=40 cm and flat </a:t>
            </a:r>
            <a:r>
              <a:rPr lang="en-US" u="sng" dirty="0" smtClean="0"/>
              <a:t>machine</a:t>
            </a:r>
            <a:r>
              <a:rPr lang="en-US" dirty="0" smtClean="0"/>
              <a:t> (ATS pre-squeeze).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Demonstrate </a:t>
            </a:r>
            <a:r>
              <a:rPr lang="en-US" u="sng" dirty="0" smtClean="0"/>
              <a:t>pile-up of 90-110</a:t>
            </a:r>
            <a:r>
              <a:rPr lang="en-US" dirty="0" smtClean="0"/>
              <a:t>.</a:t>
            </a:r>
            <a:endParaRPr lang="en-US" dirty="0"/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Establish </a:t>
            </a:r>
            <a:r>
              <a:rPr lang="en-US" u="sng" dirty="0" smtClean="0"/>
              <a:t>chromatic </a:t>
            </a:r>
            <a:r>
              <a:rPr lang="en-US" u="sng" dirty="0"/>
              <a:t>limits</a:t>
            </a:r>
            <a:r>
              <a:rPr lang="en-US" dirty="0"/>
              <a:t> in LHC </a:t>
            </a:r>
            <a:r>
              <a:rPr lang="en-US" dirty="0" smtClean="0"/>
              <a:t>collimation and MP</a:t>
            </a:r>
            <a:r>
              <a:rPr lang="en-US" dirty="0"/>
              <a:t>: When do we need an ATS optics</a:t>
            </a:r>
            <a:r>
              <a:rPr lang="en-US" dirty="0" smtClean="0"/>
              <a:t>?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Test </a:t>
            </a:r>
            <a:r>
              <a:rPr lang="en-US" u="sng" dirty="0" smtClean="0"/>
              <a:t>Large </a:t>
            </a:r>
            <a:r>
              <a:rPr lang="en-US" u="sng" dirty="0" err="1" smtClean="0"/>
              <a:t>Piwinski</a:t>
            </a:r>
            <a:r>
              <a:rPr lang="en-US" u="sng" dirty="0" smtClean="0"/>
              <a:t> Angle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678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http://</a:t>
            </a:r>
            <a:r>
              <a:rPr lang="de-DE" dirty="0" err="1" smtClean="0"/>
              <a:t>www.cern.ch</a:t>
            </a:r>
            <a:r>
              <a:rPr lang="de-DE" dirty="0" smtClean="0"/>
              <a:t>/</a:t>
            </a:r>
            <a:r>
              <a:rPr lang="de-DE" dirty="0" err="1" smtClean="0"/>
              <a:t>lhc</a:t>
            </a:r>
            <a:r>
              <a:rPr lang="de-DE" dirty="0" smtClean="0"/>
              <a:t>-md</a:t>
            </a:r>
            <a:endParaRPr lang="de-DE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520" b="961"/>
          <a:stretch/>
        </p:blipFill>
        <p:spPr>
          <a:xfrm>
            <a:off x="395420" y="3573020"/>
            <a:ext cx="8229600" cy="132902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7/2/2012</a:t>
            </a:r>
            <a:endParaRPr lang="en-US" dirty="0">
              <a:solidFill>
                <a:srgbClr val="00007D"/>
              </a:solidFill>
            </a:endParaRPr>
          </a:p>
        </p:txBody>
      </p:sp>
      <p:pic>
        <p:nvPicPr>
          <p:cNvPr id="7" name="Content Placeholder 10" descr="md-v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" t="9518" r="5046" b="11645"/>
          <a:stretch/>
        </p:blipFill>
        <p:spPr bwMode="auto">
          <a:xfrm>
            <a:off x="432060" y="848227"/>
            <a:ext cx="4644010" cy="2625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7430" y="5085230"/>
            <a:ext cx="8137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LHC-MD web </a:t>
            </a:r>
            <a:r>
              <a:rPr lang="de-DE" dirty="0" err="1" smtClean="0"/>
              <a:t>site</a:t>
            </a:r>
            <a:r>
              <a:rPr lang="de-DE" dirty="0" smtClean="0"/>
              <a:t> </a:t>
            </a:r>
            <a:r>
              <a:rPr lang="de-DE" dirty="0" err="1" smtClean="0"/>
              <a:t>holds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info</a:t>
            </a:r>
            <a:r>
              <a:rPr lang="de-DE" dirty="0" smtClean="0"/>
              <a:t>, ATS MD </a:t>
            </a:r>
            <a:r>
              <a:rPr lang="de-DE" dirty="0" err="1" smtClean="0"/>
              <a:t>notes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teams</a:t>
            </a:r>
            <a:r>
              <a:rPr lang="de-DE" dirty="0" smtClean="0"/>
              <a:t>, MD </a:t>
            </a:r>
            <a:r>
              <a:rPr lang="de-DE" dirty="0" err="1" smtClean="0"/>
              <a:t>requests</a:t>
            </a:r>
            <a:r>
              <a:rPr lang="de-DE" dirty="0" smtClean="0"/>
              <a:t>, LSWG </a:t>
            </a:r>
            <a:r>
              <a:rPr lang="de-DE" dirty="0" err="1" smtClean="0"/>
              <a:t>minutes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presentations</a:t>
            </a:r>
            <a:r>
              <a:rPr lang="de-DE" dirty="0" smtClean="0"/>
              <a:t>, ...</a:t>
            </a:r>
          </a:p>
          <a:p>
            <a:r>
              <a:rPr lang="de-DE" sz="1100" dirty="0" smtClean="0"/>
              <a:t> </a:t>
            </a:r>
            <a:endParaRPr lang="de-DE" sz="1100" dirty="0"/>
          </a:p>
          <a:p>
            <a:r>
              <a:rPr lang="de-DE" dirty="0" err="1" smtClean="0"/>
              <a:t>Here</a:t>
            </a:r>
            <a:r>
              <a:rPr lang="de-DE" dirty="0" smtClean="0"/>
              <a:t> I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generic</a:t>
            </a:r>
            <a:r>
              <a:rPr lang="de-DE" dirty="0" smtClean="0"/>
              <a:t>, </a:t>
            </a:r>
            <a:r>
              <a:rPr lang="de-DE" dirty="0" err="1" smtClean="0"/>
              <a:t>focusing</a:t>
            </a:r>
            <a:r>
              <a:rPr lang="de-DE" dirty="0" smtClean="0"/>
              <a:t> on </a:t>
            </a:r>
            <a:r>
              <a:rPr lang="de-DE" dirty="0" err="1" smtClean="0"/>
              <a:t>issues</a:t>
            </a:r>
            <a:r>
              <a:rPr lang="de-DE" dirty="0" smtClean="0"/>
              <a:t> relevant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meeting</a:t>
            </a:r>
            <a:r>
              <a:rPr lang="de-DE" dirty="0" smtClean="0"/>
              <a:t>!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794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Running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70" y="764630"/>
            <a:ext cx="8229600" cy="5111750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4"/>
            </a:pPr>
            <a:r>
              <a:rPr lang="en-US" dirty="0" smtClean="0"/>
              <a:t>Verify and check the </a:t>
            </a:r>
            <a:r>
              <a:rPr lang="en-US" b="1" dirty="0" smtClean="0">
                <a:solidFill>
                  <a:srgbClr val="FF0000"/>
                </a:solidFill>
              </a:rPr>
              <a:t>transverse </a:t>
            </a:r>
            <a:r>
              <a:rPr lang="en-US" b="1" dirty="0">
                <a:solidFill>
                  <a:srgbClr val="FF0000"/>
                </a:solidFill>
              </a:rPr>
              <a:t>impedance</a:t>
            </a:r>
            <a:r>
              <a:rPr lang="en-US" dirty="0"/>
              <a:t> limits of the </a:t>
            </a:r>
            <a:r>
              <a:rPr lang="en-US" dirty="0" smtClean="0"/>
              <a:t>LHC: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Impedance from the machine parts (collimators etc…) 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/>
              <a:t>L</a:t>
            </a:r>
            <a:r>
              <a:rPr lang="en-US" dirty="0" smtClean="0"/>
              <a:t>imitations </a:t>
            </a:r>
            <a:r>
              <a:rPr lang="en-US" dirty="0"/>
              <a:t>in </a:t>
            </a:r>
            <a:r>
              <a:rPr lang="en-US" u="sng" dirty="0" err="1"/>
              <a:t>octupole</a:t>
            </a:r>
            <a:r>
              <a:rPr lang="en-US" u="sng" dirty="0"/>
              <a:t> and ADT </a:t>
            </a:r>
            <a:r>
              <a:rPr lang="en-US" u="sng" dirty="0" smtClean="0"/>
              <a:t>stabilization</a:t>
            </a:r>
            <a:r>
              <a:rPr lang="en-US" dirty="0" smtClean="0"/>
              <a:t> (profit from much more correcting power at 3.5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r>
              <a:rPr lang="en-US" dirty="0" smtClean="0"/>
              <a:t>) for </a:t>
            </a:r>
            <a:r>
              <a:rPr lang="en-US" u="sng" dirty="0" smtClean="0"/>
              <a:t>acceptable </a:t>
            </a:r>
            <a:r>
              <a:rPr lang="en-US" u="sng" dirty="0" err="1" smtClean="0"/>
              <a:t>emittance</a:t>
            </a:r>
            <a:r>
              <a:rPr lang="en-US" u="sng" dirty="0" smtClean="0"/>
              <a:t> growth</a:t>
            </a:r>
            <a:r>
              <a:rPr lang="en-US" dirty="0" smtClean="0"/>
              <a:t>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Verify </a:t>
            </a:r>
            <a:r>
              <a:rPr lang="en-US" u="sng" dirty="0" smtClean="0"/>
              <a:t>7 </a:t>
            </a:r>
            <a:r>
              <a:rPr lang="en-US" u="sng" dirty="0" err="1" smtClean="0"/>
              <a:t>TeV</a:t>
            </a:r>
            <a:r>
              <a:rPr lang="en-US" u="sng" dirty="0" smtClean="0"/>
              <a:t> collimation settings</a:t>
            </a:r>
            <a:r>
              <a:rPr lang="en-US" dirty="0" smtClean="0"/>
              <a:t> (“super-tight”)</a:t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4"/>
            </a:pPr>
            <a:r>
              <a:rPr lang="en-US" dirty="0" smtClean="0"/>
              <a:t>Show </a:t>
            </a:r>
            <a:r>
              <a:rPr lang="en-US" dirty="0"/>
              <a:t>feasibility of </a:t>
            </a:r>
            <a:r>
              <a:rPr lang="en-US" b="1" dirty="0">
                <a:solidFill>
                  <a:srgbClr val="FF0000"/>
                </a:solidFill>
              </a:rPr>
              <a:t>flat </a:t>
            </a:r>
            <a:r>
              <a:rPr lang="en-US" b="1" dirty="0" smtClean="0">
                <a:solidFill>
                  <a:srgbClr val="FF0000"/>
                </a:solidFill>
              </a:rPr>
              <a:t>beam optics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the LHC</a:t>
            </a:r>
            <a:r>
              <a:rPr lang="en-US" dirty="0"/>
              <a:t>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/>
              <a:t>With standard or ATS optics.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/>
              <a:t>Option to </a:t>
            </a:r>
            <a:r>
              <a:rPr lang="en-US" b="1" u="sng" dirty="0"/>
              <a:t>increase luminosity and to reach 5e34 </a:t>
            </a:r>
            <a:r>
              <a:rPr lang="en-US" b="1" u="sng" dirty="0" err="1"/>
              <a:t>lumi</a:t>
            </a:r>
            <a:r>
              <a:rPr lang="en-US" b="1" u="sng" dirty="0"/>
              <a:t> after </a:t>
            </a:r>
            <a:r>
              <a:rPr lang="en-US" b="1" u="sng" dirty="0" smtClean="0"/>
              <a:t>LS1 at 6.5 / 7 </a:t>
            </a:r>
            <a:r>
              <a:rPr lang="en-US" b="1" u="sng" dirty="0" err="1" smtClean="0"/>
              <a:t>TeV</a:t>
            </a:r>
            <a:r>
              <a:rPr lang="en-US" dirty="0" smtClean="0"/>
              <a:t>, </a:t>
            </a:r>
            <a:r>
              <a:rPr lang="en-US" dirty="0"/>
              <a:t>before </a:t>
            </a:r>
            <a:r>
              <a:rPr lang="en-US" dirty="0" err="1"/>
              <a:t>HiLumi</a:t>
            </a:r>
            <a:r>
              <a:rPr lang="en-US" dirty="0"/>
              <a:t> upgrade</a:t>
            </a:r>
            <a:r>
              <a:rPr lang="en-US" dirty="0" smtClean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259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Running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70" y="909610"/>
            <a:ext cx="8229600" cy="5111750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6"/>
            </a:pPr>
            <a:r>
              <a:rPr lang="en-US" dirty="0" smtClean="0"/>
              <a:t>Establish benefits of the </a:t>
            </a:r>
            <a:r>
              <a:rPr lang="en-US" b="1" dirty="0" smtClean="0">
                <a:solidFill>
                  <a:srgbClr val="FF0000"/>
                </a:solidFill>
              </a:rPr>
              <a:t>½ </a:t>
            </a:r>
            <a:r>
              <a:rPr lang="en-US" b="1" dirty="0">
                <a:solidFill>
                  <a:srgbClr val="FF0000"/>
                </a:solidFill>
              </a:rPr>
              <a:t>integer tune working </a:t>
            </a:r>
            <a:r>
              <a:rPr lang="en-US" b="1" dirty="0" smtClean="0">
                <a:solidFill>
                  <a:srgbClr val="FF0000"/>
                </a:solidFill>
              </a:rPr>
              <a:t>point</a:t>
            </a:r>
            <a:r>
              <a:rPr lang="en-US" dirty="0" smtClean="0"/>
              <a:t>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Demonstrate more </a:t>
            </a:r>
            <a:r>
              <a:rPr lang="en-US" dirty="0"/>
              <a:t>room for LR beam-beam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lower crossing angle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lower beta*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6"/>
            </a:pPr>
            <a:r>
              <a:rPr lang="en-US" dirty="0" smtClean="0"/>
              <a:t>Study and improve LHC </a:t>
            </a:r>
            <a:r>
              <a:rPr lang="en-US" b="1" dirty="0" smtClean="0">
                <a:solidFill>
                  <a:srgbClr val="FF0000"/>
                </a:solidFill>
              </a:rPr>
              <a:t>injection limitations</a:t>
            </a:r>
            <a:r>
              <a:rPr lang="en-US" dirty="0" smtClean="0"/>
              <a:t>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Check solutions for transfer line stability. 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Injection into LHC with Q20 optics in the SPS.</a:t>
            </a:r>
            <a:endParaRPr lang="en-US" dirty="0"/>
          </a:p>
          <a:p>
            <a:pPr marL="0" indent="0">
              <a:lnSpc>
                <a:spcPct val="120000"/>
              </a:lnSpc>
              <a:buSzPct val="10000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127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Criteria for Lower Priority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90" y="764630"/>
            <a:ext cx="8785220" cy="5616780"/>
          </a:xfrm>
        </p:spPr>
        <p:txBody>
          <a:bodyPr/>
          <a:lstStyle/>
          <a:p>
            <a:r>
              <a:rPr lang="en-US" dirty="0" smtClean="0"/>
              <a:t>Sufficiently conclusive results in 2011.</a:t>
            </a:r>
          </a:p>
          <a:p>
            <a:pPr lvl="1"/>
            <a:r>
              <a:rPr lang="en-US" dirty="0" smtClean="0"/>
              <a:t>e.g. collimation efficiency</a:t>
            </a:r>
            <a:br>
              <a:rPr lang="en-US" dirty="0" smtClean="0"/>
            </a:br>
            <a:r>
              <a:rPr lang="en-US" sz="1200" dirty="0" smtClean="0"/>
              <a:t> </a:t>
            </a:r>
          </a:p>
          <a:p>
            <a:r>
              <a:rPr lang="en-US" dirty="0" smtClean="0"/>
              <a:t>MD studies that are becoming operational tools for 2012 commissioning.</a:t>
            </a:r>
          </a:p>
          <a:p>
            <a:pPr lvl="1"/>
            <a:r>
              <a:rPr lang="en-US" dirty="0" smtClean="0"/>
              <a:t>e.g. aperture</a:t>
            </a:r>
          </a:p>
          <a:p>
            <a:pPr lvl="1"/>
            <a:r>
              <a:rPr lang="en-US" dirty="0" smtClean="0"/>
              <a:t>e.g. ADT blow-up</a:t>
            </a:r>
            <a:br>
              <a:rPr lang="en-US" dirty="0" smtClean="0"/>
            </a:br>
            <a:r>
              <a:rPr lang="en-US" sz="1200" dirty="0" smtClean="0"/>
              <a:t> </a:t>
            </a:r>
          </a:p>
          <a:p>
            <a:r>
              <a:rPr lang="en-US" dirty="0" smtClean="0">
                <a:sym typeface="Wingdings"/>
              </a:rPr>
              <a:t>Studies on damaged devices.</a:t>
            </a:r>
          </a:p>
          <a:p>
            <a:pPr lvl="1"/>
            <a:r>
              <a:rPr lang="en-US" dirty="0" smtClean="0">
                <a:sym typeface="Wingdings"/>
              </a:rPr>
              <a:t>e.g. TDI impedance, of course assuming full commissioning of these critical devices.</a:t>
            </a:r>
            <a:br>
              <a:rPr lang="en-US" dirty="0" smtClean="0">
                <a:sym typeface="Wingdings"/>
              </a:rPr>
            </a:br>
            <a:r>
              <a:rPr lang="en-US" sz="1200" dirty="0" smtClean="0">
                <a:sym typeface="Wingdings"/>
              </a:rPr>
              <a:t> </a:t>
            </a:r>
          </a:p>
          <a:p>
            <a:r>
              <a:rPr lang="en-US" dirty="0" smtClean="0">
                <a:sym typeface="Wingdings"/>
              </a:rPr>
              <a:t>Studies without impact on 2012 performance, that can be performed efficiently at 6.5 / 7 </a:t>
            </a:r>
            <a:r>
              <a:rPr lang="en-US" dirty="0" err="1" smtClean="0">
                <a:sym typeface="Wingdings"/>
              </a:rPr>
              <a:t>TeV</a:t>
            </a:r>
            <a:r>
              <a:rPr lang="en-US" dirty="0" smtClean="0">
                <a:sym typeface="Wingdings"/>
              </a:rPr>
              <a:t> in 2014.</a:t>
            </a:r>
          </a:p>
          <a:p>
            <a:pPr lvl="1"/>
            <a:r>
              <a:rPr lang="en-US" dirty="0" smtClean="0">
                <a:sym typeface="Wingdings"/>
              </a:rPr>
              <a:t>e.g. detailed study of 7 </a:t>
            </a:r>
            <a:r>
              <a:rPr lang="en-US" dirty="0" err="1" smtClean="0">
                <a:sym typeface="Wingdings"/>
              </a:rPr>
              <a:t>TeV</a:t>
            </a:r>
            <a:r>
              <a:rPr lang="en-US" dirty="0" smtClean="0">
                <a:sym typeface="Wingdings"/>
              </a:rPr>
              <a:t> quench margin and required BLM thresholds.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406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 Priority MD’s I </a:t>
            </a:r>
            <a:r>
              <a:rPr lang="en-US" sz="2400" i="1" dirty="0" smtClean="0"/>
              <a:t>(schedule as time permits)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410" y="836640"/>
            <a:ext cx="8569190" cy="5472760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en-US" dirty="0" smtClean="0"/>
              <a:t>Additional </a:t>
            </a:r>
            <a:r>
              <a:rPr lang="en-US" dirty="0"/>
              <a:t>data for </a:t>
            </a:r>
            <a:r>
              <a:rPr lang="en-US" b="1" dirty="0">
                <a:solidFill>
                  <a:srgbClr val="FF0000"/>
                </a:solidFill>
              </a:rPr>
              <a:t>UFO’s at </a:t>
            </a:r>
            <a:r>
              <a:rPr lang="en-US" b="1" dirty="0" smtClean="0">
                <a:solidFill>
                  <a:srgbClr val="FF0000"/>
                </a:solidFill>
              </a:rPr>
              <a:t>MKI’s</a:t>
            </a:r>
            <a:r>
              <a:rPr lang="en-US" dirty="0" smtClean="0"/>
              <a:t> at injection energy: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MKI has minor influence on UFO extrapolation to high energy. Triggered by injection pulsing…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Hardware investigations ongoing.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Better to focus on UFO’s in arcs and other locations?</a:t>
            </a:r>
            <a:br>
              <a:rPr lang="en-US" dirty="0" smtClean="0"/>
            </a:br>
            <a:endParaRPr lang="en-US" dirty="0"/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en-US" dirty="0"/>
              <a:t>Experimental </a:t>
            </a:r>
            <a:r>
              <a:rPr lang="en-US" b="1" dirty="0">
                <a:solidFill>
                  <a:srgbClr val="FF0000"/>
                </a:solidFill>
              </a:rPr>
              <a:t>benchmark on 7 </a:t>
            </a:r>
            <a:r>
              <a:rPr lang="en-US" b="1" dirty="0" err="1">
                <a:solidFill>
                  <a:srgbClr val="FF0000"/>
                </a:solidFill>
              </a:rPr>
              <a:t>TeV</a:t>
            </a:r>
            <a:r>
              <a:rPr lang="en-US" b="1" dirty="0">
                <a:solidFill>
                  <a:srgbClr val="FF0000"/>
                </a:solidFill>
              </a:rPr>
              <a:t> quench limits</a:t>
            </a:r>
            <a:r>
              <a:rPr lang="en-US" dirty="0"/>
              <a:t>: Quench test on C14R2 at 4 </a:t>
            </a:r>
            <a:r>
              <a:rPr lang="en-US" dirty="0" err="1"/>
              <a:t>TeV</a:t>
            </a:r>
            <a:r>
              <a:rPr lang="en-US" dirty="0"/>
              <a:t> and in DS’s. </a:t>
            </a:r>
            <a:endParaRPr lang="en-US" dirty="0" smtClean="0"/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Several tests performed and data is on disk.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No issues in operation so far.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For adjusting BLM thresholds for 6.5/7 </a:t>
            </a:r>
            <a:r>
              <a:rPr lang="en-US" dirty="0" err="1" smtClean="0"/>
              <a:t>TeV</a:t>
            </a:r>
            <a:r>
              <a:rPr lang="en-US" dirty="0" smtClean="0"/>
              <a:t>: Possibly more efficient to do direct measurements after LS1 (with improved interconnects)?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17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 Priority </a:t>
            </a:r>
            <a:r>
              <a:rPr lang="en-US" dirty="0"/>
              <a:t>MD’s II </a:t>
            </a:r>
            <a:r>
              <a:rPr lang="en-US" sz="2400" i="1" dirty="0" smtClean="0">
                <a:solidFill>
                  <a:srgbClr val="00007D"/>
                </a:solidFill>
              </a:rPr>
              <a:t>(schedule as time </a:t>
            </a:r>
            <a:r>
              <a:rPr lang="en-US" sz="2400" i="1" dirty="0">
                <a:solidFill>
                  <a:srgbClr val="00007D"/>
                </a:solidFill>
              </a:rPr>
              <a:t>permits)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410" y="692620"/>
            <a:ext cx="8569190" cy="5832810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3"/>
            </a:pPr>
            <a:r>
              <a:rPr lang="en-US" b="1" dirty="0" smtClean="0">
                <a:solidFill>
                  <a:srgbClr val="FF0000"/>
                </a:solidFill>
              </a:rPr>
              <a:t>Proton performance reach</a:t>
            </a:r>
            <a:r>
              <a:rPr lang="en-US" dirty="0" smtClean="0"/>
              <a:t> from beam losses: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Several conclusive tests performed on collimation performance and losses in cold magnets.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Collimation upgrades in DS’s of IR3 delayed as a result. 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No limitation in sight for 4 </a:t>
            </a:r>
            <a:r>
              <a:rPr lang="en-US" dirty="0" err="1" smtClean="0"/>
              <a:t>TeV</a:t>
            </a:r>
            <a:r>
              <a:rPr lang="en-US" dirty="0" smtClean="0"/>
              <a:t> physics.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Extrapolate results to nominal/ultimate performance at 7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sz="1200" dirty="0" smtClean="0"/>
              <a:t> </a:t>
            </a:r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3"/>
            </a:pPr>
            <a:r>
              <a:rPr lang="en-US" dirty="0" smtClean="0"/>
              <a:t>Understand </a:t>
            </a:r>
            <a:r>
              <a:rPr lang="en-US" b="1" dirty="0" err="1">
                <a:solidFill>
                  <a:srgbClr val="FF0000"/>
                </a:solidFill>
              </a:rPr>
              <a:t>Pb</a:t>
            </a:r>
            <a:r>
              <a:rPr lang="en-US" b="1" dirty="0">
                <a:solidFill>
                  <a:srgbClr val="FF0000"/>
                </a:solidFill>
              </a:rPr>
              <a:t> intensity and luminosity limitations</a:t>
            </a:r>
            <a:r>
              <a:rPr lang="en-US" dirty="0"/>
              <a:t> and mitigation (orbit bumps)</a:t>
            </a:r>
            <a:r>
              <a:rPr lang="en-US" dirty="0" smtClean="0"/>
              <a:t>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/>
              <a:t>Several conclusive tests performed on collimation performance and losses in cold magnets.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Achieved very high ion losses in some cold magnets, much higher than physics induced losses.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Comfortable…</a:t>
            </a:r>
          </a:p>
          <a:p>
            <a:pPr marL="0" indent="0">
              <a:lnSpc>
                <a:spcPct val="120000"/>
              </a:lnSpc>
              <a:buSzPct val="10000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42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 Priority MD’s III </a:t>
            </a:r>
            <a:r>
              <a:rPr lang="en-US" sz="2400" i="1" dirty="0" smtClean="0">
                <a:solidFill>
                  <a:srgbClr val="00007D"/>
                </a:solidFill>
              </a:rPr>
              <a:t>(schedule as time </a:t>
            </a:r>
            <a:r>
              <a:rPr lang="en-US" sz="2400" i="1" dirty="0">
                <a:solidFill>
                  <a:srgbClr val="00007D"/>
                </a:solidFill>
              </a:rPr>
              <a:t>permits)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410" y="909610"/>
            <a:ext cx="8569190" cy="5111750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5"/>
            </a:pPr>
            <a:r>
              <a:rPr lang="en-US" dirty="0" smtClean="0"/>
              <a:t>LHC </a:t>
            </a:r>
            <a:r>
              <a:rPr lang="en-US" b="1" dirty="0" smtClean="0">
                <a:solidFill>
                  <a:srgbClr val="FF0000"/>
                </a:solidFill>
              </a:rPr>
              <a:t>aperture</a:t>
            </a:r>
            <a:r>
              <a:rPr lang="en-US" dirty="0" smtClean="0"/>
              <a:t> measurements: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Will be used as operational technique in commissioning.</a:t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5"/>
            </a:pPr>
            <a:r>
              <a:rPr lang="en-US" dirty="0" smtClean="0"/>
              <a:t>Studies on </a:t>
            </a:r>
            <a:r>
              <a:rPr lang="en-US" b="1" dirty="0" smtClean="0">
                <a:solidFill>
                  <a:srgbClr val="FF0000"/>
                </a:solidFill>
              </a:rPr>
              <a:t>TDI impedance</a:t>
            </a:r>
            <a:r>
              <a:rPr lang="en-US" dirty="0" smtClean="0"/>
              <a:t>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We know that impedance deteriorated.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We know that there is hardware damage.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Lessons are of limited value.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 smtClean="0"/>
              <a:t>Include as a priority into general survey of beam-induced heating.</a:t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 startAt="5"/>
            </a:pPr>
            <a:r>
              <a:rPr lang="en-US" dirty="0" smtClean="0"/>
              <a:t>Controlled beam </a:t>
            </a:r>
            <a:r>
              <a:rPr lang="en-US" b="1" dirty="0" smtClean="0">
                <a:solidFill>
                  <a:srgbClr val="FF0000"/>
                </a:solidFill>
              </a:rPr>
              <a:t>blow-up with ADT</a:t>
            </a:r>
            <a:r>
              <a:rPr lang="en-US" dirty="0" smtClean="0"/>
              <a:t>:</a:t>
            </a:r>
          </a:p>
          <a:p>
            <a:pPr marL="857250" lvl="1" indent="-457200">
              <a:lnSpc>
                <a:spcPct val="120000"/>
              </a:lnSpc>
              <a:buSzPct val="100000"/>
              <a:buFont typeface="+mj-lt"/>
              <a:buAutoNum type="alphaLcParenR"/>
            </a:pPr>
            <a:r>
              <a:rPr lang="en-US" dirty="0"/>
              <a:t>Will be used as operational technique in commissioning.</a:t>
            </a:r>
          </a:p>
          <a:p>
            <a:pPr marL="400050" lvl="1" indent="0">
              <a:lnSpc>
                <a:spcPct val="120000"/>
              </a:lnSpc>
              <a:buSzPct val="100000"/>
              <a:buNone/>
            </a:pPr>
            <a:endParaRPr lang="en-US" dirty="0" smtClean="0"/>
          </a:p>
          <a:p>
            <a:pPr marL="0" indent="0">
              <a:lnSpc>
                <a:spcPct val="120000"/>
              </a:lnSpc>
              <a:buSzPct val="10000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314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560" y="0"/>
            <a:ext cx="7740440" cy="6813470"/>
          </a:xfrm>
          <a:solidFill>
            <a:srgbClr val="FFFFFF"/>
          </a:solidFill>
        </p:spPr>
        <p:txBody>
          <a:bodyPr/>
          <a:lstStyle/>
          <a:p>
            <a:pPr marL="0" indent="0">
              <a:lnSpc>
                <a:spcPct val="104000"/>
              </a:lnSpc>
              <a:buNone/>
            </a:pPr>
            <a:r>
              <a:rPr lang="en-US" sz="2000" dirty="0" smtClean="0"/>
              <a:t>Operation &amp; Physics: 9 major MD goals proposed.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Understand </a:t>
            </a:r>
            <a:r>
              <a:rPr lang="en-US" sz="1800" b="1" dirty="0">
                <a:solidFill>
                  <a:srgbClr val="FF0000"/>
                </a:solidFill>
              </a:rPr>
              <a:t>beam heating</a:t>
            </a:r>
            <a:r>
              <a:rPr lang="en-US" sz="1800" dirty="0"/>
              <a:t> effects around the LHC ring.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Understand &amp; optimize </a:t>
            </a:r>
            <a:r>
              <a:rPr lang="en-US" sz="1800" b="1" dirty="0">
                <a:solidFill>
                  <a:srgbClr val="FF0000"/>
                </a:solidFill>
              </a:rPr>
              <a:t>transverse </a:t>
            </a:r>
            <a:r>
              <a:rPr lang="en-US" sz="1800" b="1" dirty="0" err="1">
                <a:solidFill>
                  <a:srgbClr val="FF0000"/>
                </a:solidFill>
              </a:rPr>
              <a:t>emittance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growth.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Demonstrate RF setup for </a:t>
            </a:r>
            <a:r>
              <a:rPr lang="en-US" sz="1800" b="1" dirty="0">
                <a:solidFill>
                  <a:srgbClr val="FF0000"/>
                </a:solidFill>
              </a:rPr>
              <a:t>proton-lead </a:t>
            </a:r>
            <a:r>
              <a:rPr lang="en-US" sz="1800" b="1" dirty="0" smtClean="0">
                <a:solidFill>
                  <a:srgbClr val="FF0000"/>
                </a:solidFill>
              </a:rPr>
              <a:t>physics.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Establish an LHC optics with a </a:t>
            </a:r>
            <a:r>
              <a:rPr lang="en-US" sz="1800" b="1" dirty="0">
                <a:solidFill>
                  <a:srgbClr val="FF0000"/>
                </a:solidFill>
              </a:rPr>
              <a:t>beta* of 500 m</a:t>
            </a:r>
            <a:r>
              <a:rPr lang="en-US" sz="1800" dirty="0"/>
              <a:t>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Understand and optimize </a:t>
            </a:r>
            <a:r>
              <a:rPr lang="en-US" sz="1800" b="1" dirty="0">
                <a:solidFill>
                  <a:srgbClr val="FF0000"/>
                </a:solidFill>
              </a:rPr>
              <a:t>longitudinal beam dynamics</a:t>
            </a:r>
            <a:r>
              <a:rPr lang="en-US" sz="1800" dirty="0"/>
              <a:t> in </a:t>
            </a:r>
            <a:r>
              <a:rPr lang="en-US" sz="1800" dirty="0" smtClean="0"/>
              <a:t>LHC.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Establish </a:t>
            </a:r>
            <a:r>
              <a:rPr lang="en-US" sz="1800" b="1" dirty="0">
                <a:solidFill>
                  <a:srgbClr val="FF0000"/>
                </a:solidFill>
              </a:rPr>
              <a:t>automatic and very fast collimator </a:t>
            </a:r>
            <a:r>
              <a:rPr lang="en-US" sz="1800" b="1" dirty="0" smtClean="0">
                <a:solidFill>
                  <a:srgbClr val="FF0000"/>
                </a:solidFill>
              </a:rPr>
              <a:t>setup.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Calibrate and optimize LHC </a:t>
            </a:r>
            <a:r>
              <a:rPr lang="en-US" sz="1800" b="1" dirty="0">
                <a:solidFill>
                  <a:srgbClr val="FF0000"/>
                </a:solidFill>
              </a:rPr>
              <a:t>beam </a:t>
            </a:r>
            <a:r>
              <a:rPr lang="en-US" sz="1800" b="1" dirty="0" smtClean="0">
                <a:solidFill>
                  <a:srgbClr val="FF0000"/>
                </a:solidFill>
              </a:rPr>
              <a:t>instrumentation.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Compatibility </a:t>
            </a:r>
            <a:r>
              <a:rPr lang="en-US" sz="1800" b="1" dirty="0">
                <a:solidFill>
                  <a:srgbClr val="FF0000"/>
                </a:solidFill>
              </a:rPr>
              <a:t>tune and </a:t>
            </a:r>
            <a:r>
              <a:rPr lang="en-US" sz="1800" b="1" dirty="0" smtClean="0">
                <a:solidFill>
                  <a:srgbClr val="FF0000"/>
                </a:solidFill>
              </a:rPr>
              <a:t>ADT.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b="1" dirty="0">
                <a:solidFill>
                  <a:srgbClr val="FF0000"/>
                </a:solidFill>
              </a:rPr>
              <a:t>Equalize beta*</a:t>
            </a:r>
            <a:r>
              <a:rPr lang="en-US" sz="1800" dirty="0"/>
              <a:t> in ATLAS and </a:t>
            </a:r>
            <a:r>
              <a:rPr lang="en-US" sz="1800" dirty="0" smtClean="0"/>
              <a:t>CMS.</a:t>
            </a:r>
            <a:br>
              <a:rPr lang="en-US" sz="1800" dirty="0" smtClean="0"/>
            </a:br>
            <a:r>
              <a:rPr lang="en-US" sz="500" dirty="0" smtClean="0"/>
              <a:t> </a:t>
            </a:r>
          </a:p>
          <a:p>
            <a:pPr marL="0" indent="0">
              <a:lnSpc>
                <a:spcPct val="104000"/>
              </a:lnSpc>
              <a:buNone/>
            </a:pPr>
            <a:r>
              <a:rPr lang="en-US" sz="2000" dirty="0" smtClean="0"/>
              <a:t>Future running: 7 major MD goals proposed.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Characterize future </a:t>
            </a:r>
            <a:r>
              <a:rPr lang="en-US" sz="1800" b="1" dirty="0">
                <a:solidFill>
                  <a:srgbClr val="FF0000"/>
                </a:solidFill>
              </a:rPr>
              <a:t>operation with </a:t>
            </a:r>
            <a:r>
              <a:rPr lang="en-US" sz="1800" b="1" dirty="0" smtClean="0">
                <a:solidFill>
                  <a:srgbClr val="FF0000"/>
                </a:solidFill>
              </a:rPr>
              <a:t>25ns.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Quantify required tolerances for </a:t>
            </a:r>
            <a:r>
              <a:rPr lang="en-US" sz="1800" b="1" dirty="0">
                <a:solidFill>
                  <a:srgbClr val="FF0000"/>
                </a:solidFill>
              </a:rPr>
              <a:t>non-</a:t>
            </a:r>
            <a:r>
              <a:rPr lang="en-US" sz="1800" b="1" dirty="0" err="1">
                <a:solidFill>
                  <a:srgbClr val="FF0000"/>
                </a:solidFill>
              </a:rPr>
              <a:t>linearities</a:t>
            </a:r>
            <a:r>
              <a:rPr lang="en-US" sz="1800" dirty="0"/>
              <a:t> in </a:t>
            </a:r>
            <a:r>
              <a:rPr lang="en-US" sz="1800" dirty="0" smtClean="0"/>
              <a:t>LHC.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Show feasibility </a:t>
            </a:r>
            <a:r>
              <a:rPr lang="en-US" sz="1800" b="1" dirty="0">
                <a:solidFill>
                  <a:srgbClr val="FF0000"/>
                </a:solidFill>
              </a:rPr>
              <a:t>very small beta* / very high pile-</a:t>
            </a:r>
            <a:r>
              <a:rPr lang="en-US" sz="1800" b="1" dirty="0" smtClean="0">
                <a:solidFill>
                  <a:srgbClr val="FF0000"/>
                </a:solidFill>
              </a:rPr>
              <a:t>up.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Verify and check the </a:t>
            </a:r>
            <a:r>
              <a:rPr lang="en-US" sz="1800" b="1" dirty="0">
                <a:solidFill>
                  <a:srgbClr val="FF0000"/>
                </a:solidFill>
              </a:rPr>
              <a:t>transverse impedance</a:t>
            </a:r>
            <a:r>
              <a:rPr lang="en-US" sz="1800" dirty="0"/>
              <a:t> limits of the </a:t>
            </a:r>
            <a:r>
              <a:rPr lang="en-US" sz="1800" dirty="0" smtClean="0"/>
              <a:t>LHC.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Show feasibility of </a:t>
            </a:r>
            <a:r>
              <a:rPr lang="en-US" sz="1800" b="1" dirty="0">
                <a:solidFill>
                  <a:srgbClr val="FF0000"/>
                </a:solidFill>
              </a:rPr>
              <a:t>flat beam optics</a:t>
            </a:r>
            <a:r>
              <a:rPr lang="en-US" sz="1800" dirty="0"/>
              <a:t> in the </a:t>
            </a:r>
            <a:r>
              <a:rPr lang="en-US" sz="1800" dirty="0" smtClean="0"/>
              <a:t>LHC.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Establish benefits of the </a:t>
            </a:r>
            <a:r>
              <a:rPr lang="en-US" sz="1800" b="1" dirty="0">
                <a:solidFill>
                  <a:srgbClr val="FF0000"/>
                </a:solidFill>
              </a:rPr>
              <a:t>½ integer tune working </a:t>
            </a:r>
            <a:r>
              <a:rPr lang="en-US" sz="1800" b="1" dirty="0" smtClean="0">
                <a:solidFill>
                  <a:srgbClr val="FF0000"/>
                </a:solidFill>
              </a:rPr>
              <a:t>point.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r>
              <a:rPr lang="en-US" sz="1800" dirty="0"/>
              <a:t>Study and improve LHC </a:t>
            </a:r>
            <a:r>
              <a:rPr lang="en-US" sz="1800" b="1" dirty="0">
                <a:solidFill>
                  <a:srgbClr val="FF0000"/>
                </a:solidFill>
              </a:rPr>
              <a:t>injection </a:t>
            </a:r>
            <a:r>
              <a:rPr lang="en-US" sz="1800" b="1" dirty="0" smtClean="0">
                <a:solidFill>
                  <a:srgbClr val="FF0000"/>
                </a:solidFill>
              </a:rPr>
              <a:t>limitations.</a:t>
            </a:r>
            <a:br>
              <a:rPr lang="en-US" sz="1800" b="1" dirty="0" smtClean="0">
                <a:solidFill>
                  <a:srgbClr val="FF0000"/>
                </a:solidFill>
              </a:rPr>
            </a:br>
            <a:r>
              <a:rPr lang="en-US" sz="500" b="1" dirty="0" smtClean="0">
                <a:solidFill>
                  <a:srgbClr val="FF0000"/>
                </a:solidFill>
              </a:rPr>
              <a:t> </a:t>
            </a:r>
          </a:p>
          <a:p>
            <a:pPr marL="57150" indent="0">
              <a:lnSpc>
                <a:spcPct val="104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Reduced priority MD’s: 7 goals. To be scheduled as time allows.</a:t>
            </a:r>
          </a:p>
          <a:p>
            <a:pPr marL="800100" lvl="1" indent="-342900">
              <a:lnSpc>
                <a:spcPct val="104000"/>
              </a:lnSpc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R. Assmann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-2725821" y="2636507"/>
            <a:ext cx="6650115" cy="1415772"/>
          </a:xfrm>
          <a:prstGeom prst="rect">
            <a:avLst/>
          </a:prstGeom>
          <a:solidFill>
            <a:srgbClr val="FFFFFF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Summary MD Plans</a:t>
            </a:r>
          </a:p>
          <a:p>
            <a:pPr algn="ctr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(for discussion)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1331550" y="44530"/>
            <a:ext cx="0" cy="666945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41847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470" y="-315416"/>
            <a:ext cx="8039342" cy="1143000"/>
          </a:xfrm>
        </p:spPr>
        <p:txBody>
          <a:bodyPr/>
          <a:lstStyle/>
          <a:p>
            <a:r>
              <a:rPr lang="en-US" dirty="0" smtClean="0"/>
              <a:t>Achievements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2011 </a:t>
            </a:r>
            <a:r>
              <a:rPr lang="en-US" dirty="0" smtClean="0"/>
              <a:t>MD Notes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-684584" y="-34015160"/>
            <a:ext cx="107291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23410" y="692620"/>
            <a:ext cx="8497180" cy="5816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BI MD studies on August 25th </a:t>
            </a:r>
            <a:r>
              <a:rPr lang="en-GB" sz="1200" dirty="0" smtClean="0"/>
              <a:t>2011, D. </a:t>
            </a:r>
            <a:r>
              <a:rPr lang="en-GB" sz="1200" dirty="0" err="1" smtClean="0"/>
              <a:t>Belohrad</a:t>
            </a:r>
            <a:r>
              <a:rPr lang="en-GB" sz="1200" dirty="0"/>
              <a:t> </a:t>
            </a:r>
            <a:r>
              <a:rPr lang="en-GB" sz="1200" dirty="0" smtClean="0"/>
              <a:t>et al,  CERN-ATS-Note-2011-130 MD</a:t>
            </a:r>
            <a:endParaRPr lang="en-GB" sz="1200" dirty="0"/>
          </a:p>
          <a:p>
            <a:r>
              <a:rPr lang="en-GB" sz="1200" dirty="0"/>
              <a:t>End-of-fill study on collimator tight settings </a:t>
            </a:r>
            <a:r>
              <a:rPr lang="en-GB" sz="1200" dirty="0" smtClean="0"/>
              <a:t>, R. </a:t>
            </a:r>
            <a:r>
              <a:rPr lang="en-GB" sz="1200" dirty="0" err="1" smtClean="0"/>
              <a:t>Assmann</a:t>
            </a:r>
            <a:r>
              <a:rPr lang="en-GB" sz="1200" dirty="0"/>
              <a:t> </a:t>
            </a:r>
            <a:r>
              <a:rPr lang="en-GB" sz="1200" dirty="0" smtClean="0"/>
              <a:t>et al,  CERN-ATS-Note-2011-125 MD </a:t>
            </a:r>
            <a:endParaRPr lang="en-GB" sz="1200" dirty="0"/>
          </a:p>
          <a:p>
            <a:r>
              <a:rPr lang="en-GB" sz="1200" dirty="0"/>
              <a:t>Optics measurement and correction close to the half integer </a:t>
            </a:r>
            <a:r>
              <a:rPr lang="en-GB" sz="1200" dirty="0" smtClean="0"/>
              <a:t>resonance, R. Calaga et al,CERN-ATS-Note-2011-124 </a:t>
            </a:r>
            <a:r>
              <a:rPr lang="en-GB" sz="1200" dirty="0"/>
              <a:t>MD. - 2011.</a:t>
            </a:r>
          </a:p>
          <a:p>
            <a:r>
              <a:rPr lang="en-GB" sz="1200" dirty="0" smtClean="0"/>
              <a:t>Results </a:t>
            </a:r>
            <a:r>
              <a:rPr lang="en-GB" sz="1200" dirty="0"/>
              <a:t>of long range beam-beam studies and observations during operation in the </a:t>
            </a:r>
            <a:r>
              <a:rPr lang="en-GB" sz="1200" dirty="0" smtClean="0"/>
              <a:t>LHC, Alemany et al, CERN-ATS-Note-2011-	120 MD</a:t>
            </a:r>
            <a:endParaRPr lang="en-GB" sz="1200" dirty="0"/>
          </a:p>
          <a:p>
            <a:r>
              <a:rPr lang="en-GB" sz="1200" dirty="0"/>
              <a:t>IR1 and IR5 aperture at 3.5 </a:t>
            </a:r>
            <a:r>
              <a:rPr lang="en-GB" sz="1200" dirty="0" err="1" smtClean="0"/>
              <a:t>TeV</a:t>
            </a:r>
            <a:r>
              <a:rPr lang="en-GB" sz="1200" dirty="0" smtClean="0"/>
              <a:t>, C. Alabau </a:t>
            </a:r>
            <a:r>
              <a:rPr lang="en-GB" sz="1200" dirty="0"/>
              <a:t>Pons</a:t>
            </a:r>
            <a:r>
              <a:rPr lang="en-GB" sz="1200" dirty="0" smtClean="0"/>
              <a:t>,,CERN-ATS-Note-2011-110 MD</a:t>
            </a:r>
            <a:endParaRPr lang="en-GB" sz="1200" dirty="0"/>
          </a:p>
          <a:p>
            <a:r>
              <a:rPr lang="en-GB" sz="1200" dirty="0" smtClean="0"/>
              <a:t>Beam </a:t>
            </a:r>
            <a:r>
              <a:rPr lang="en-GB" sz="1200" dirty="0"/>
              <a:t>parameters observations during a high pile-up collisions </a:t>
            </a:r>
            <a:r>
              <a:rPr lang="en-GB" sz="1200" dirty="0" smtClean="0"/>
              <a:t>fill,  G. </a:t>
            </a:r>
            <a:r>
              <a:rPr lang="en-GB" sz="1200" dirty="0" err="1" smtClean="0"/>
              <a:t>Trad</a:t>
            </a:r>
            <a:r>
              <a:rPr lang="en-GB" sz="1200" dirty="0"/>
              <a:t> </a:t>
            </a:r>
            <a:r>
              <a:rPr lang="en-GB" sz="1200" dirty="0" smtClean="0"/>
              <a:t>et al, CERN-ATS-Note-2011-105 MD</a:t>
            </a:r>
            <a:endParaRPr lang="en-GB" sz="1200" dirty="0"/>
          </a:p>
          <a:p>
            <a:r>
              <a:rPr lang="en-GB" sz="1200" dirty="0"/>
              <a:t>Longitudinal Oscillations with Batch Injection in the </a:t>
            </a:r>
            <a:r>
              <a:rPr lang="en-GB" sz="1200" dirty="0" smtClean="0"/>
              <a:t>LHC, T. </a:t>
            </a:r>
            <a:r>
              <a:rPr lang="en-GB" sz="1200" dirty="0" err="1" smtClean="0"/>
              <a:t>Argyropoulos</a:t>
            </a:r>
            <a:r>
              <a:rPr lang="en-GB" sz="1200" dirty="0" smtClean="0"/>
              <a:t> et al, CERN-ATS-Note-2011-031 MD</a:t>
            </a:r>
            <a:endParaRPr lang="en-GB" sz="1200" dirty="0"/>
          </a:p>
          <a:p>
            <a:r>
              <a:rPr lang="en-GB" sz="1200" dirty="0"/>
              <a:t>Dependence of single beam lifetime on bunch </a:t>
            </a:r>
            <a:r>
              <a:rPr lang="en-GB" sz="1200" dirty="0" smtClean="0"/>
              <a:t>length, P. Baudrenghien et al, </a:t>
            </a:r>
            <a:r>
              <a:rPr lang="en-GB" sz="1200" dirty="0"/>
              <a:t>CERN-ATS-Note-2011-083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 smtClean="0"/>
              <a:t>Tight </a:t>
            </a:r>
            <a:r>
              <a:rPr lang="en-GB" sz="1200" dirty="0"/>
              <a:t>collimator settings with beta* = 1.0 </a:t>
            </a:r>
            <a:r>
              <a:rPr lang="en-GB" sz="1200" dirty="0" smtClean="0"/>
              <a:t>m, R. </a:t>
            </a:r>
            <a:r>
              <a:rPr lang="en-GB" sz="1200" dirty="0" err="1" smtClean="0"/>
              <a:t>Assmann</a:t>
            </a:r>
            <a:r>
              <a:rPr lang="en-GB" sz="1200" dirty="0" smtClean="0"/>
              <a:t> et al, CERN-ATS-Note-2011-079 </a:t>
            </a:r>
            <a:r>
              <a:rPr lang="en-GB" sz="1200" dirty="0"/>
              <a:t>MD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/>
              <a:t>R2E-related MD: slow controlled losses for </a:t>
            </a:r>
            <a:r>
              <a:rPr lang="en-GB" sz="1200" dirty="0" err="1"/>
              <a:t>RadMon</a:t>
            </a:r>
            <a:r>
              <a:rPr lang="en-GB" sz="1200" dirty="0"/>
              <a:t>/BLM cross-checks </a:t>
            </a:r>
            <a:r>
              <a:rPr lang="en-GB" sz="1200" dirty="0" smtClean="0"/>
              <a:t>, M. Calviani et al, CERN-ATS-Note-2011-070 MD</a:t>
            </a:r>
            <a:endParaRPr lang="en-GB" sz="1200" dirty="0"/>
          </a:p>
          <a:p>
            <a:r>
              <a:rPr lang="en-GB" sz="1200" dirty="0" smtClean="0"/>
              <a:t>BI </a:t>
            </a:r>
            <a:r>
              <a:rPr lang="en-GB" sz="1200" dirty="0"/>
              <a:t>MD Studies on June 29th </a:t>
            </a:r>
            <a:r>
              <a:rPr lang="en-GB" sz="1200" dirty="0" smtClean="0"/>
              <a:t>2011, </a:t>
            </a:r>
            <a:r>
              <a:rPr lang="en-GB" sz="1200" dirty="0" err="1" smtClean="0"/>
              <a:t>D,Belohrad</a:t>
            </a:r>
            <a:r>
              <a:rPr lang="en-GB" sz="1200" dirty="0" smtClean="0"/>
              <a:t> et al.CERN-ATS-Note-2011-069 MD</a:t>
            </a:r>
            <a:endParaRPr lang="en-GB" sz="1200" dirty="0"/>
          </a:p>
          <a:p>
            <a:r>
              <a:rPr lang="en-GB" sz="1200" dirty="0" smtClean="0"/>
              <a:t>Quench </a:t>
            </a:r>
            <a:r>
              <a:rPr lang="en-GB" sz="1200" dirty="0"/>
              <a:t>Margin at </a:t>
            </a:r>
            <a:r>
              <a:rPr lang="en-GB" sz="1200" dirty="0" smtClean="0"/>
              <a:t>Injection, W. </a:t>
            </a:r>
            <a:r>
              <a:rPr lang="en-GB" sz="1200" dirty="0" err="1" smtClean="0"/>
              <a:t>Bartmann</a:t>
            </a:r>
            <a:r>
              <a:rPr lang="en-GB" sz="1200" dirty="0" smtClean="0"/>
              <a:t> et al, CERN-ATS-Note-2011-067 MD</a:t>
            </a:r>
            <a:endParaRPr lang="en-GB" sz="1200" dirty="0"/>
          </a:p>
          <a:p>
            <a:r>
              <a:rPr lang="en-GB" sz="1200" dirty="0" smtClean="0"/>
              <a:t>MKI </a:t>
            </a:r>
            <a:r>
              <a:rPr lang="en-GB" sz="1200" dirty="0"/>
              <a:t>UFOs at </a:t>
            </a:r>
            <a:r>
              <a:rPr lang="en-GB" sz="1200" dirty="0" smtClean="0"/>
              <a:t>Injection, T. Baer et al, CERN-ATS-Note-2011-065 MD</a:t>
            </a:r>
            <a:endParaRPr lang="en-GB" sz="1200" dirty="0"/>
          </a:p>
          <a:p>
            <a:r>
              <a:rPr lang="en-GB" sz="1200" dirty="0"/>
              <a:t>MD on Injection Quality – Longitudinal and Transverse Parameters </a:t>
            </a:r>
            <a:r>
              <a:rPr lang="en-GB" sz="1200" dirty="0" smtClean="0"/>
              <a:t>, L. Drosdal et al, CERN-ATS-Note-2011-063 MD</a:t>
            </a:r>
            <a:endParaRPr lang="en-GB" sz="1200" dirty="0"/>
          </a:p>
          <a:p>
            <a:r>
              <a:rPr lang="en-GB" sz="1200" dirty="0" smtClean="0"/>
              <a:t>Improving </a:t>
            </a:r>
            <a:r>
              <a:rPr lang="en-GB" sz="1200" dirty="0"/>
              <a:t>LHC Collimator Setup Efficiency at 3.5 </a:t>
            </a:r>
            <a:r>
              <a:rPr lang="en-GB" sz="1200" dirty="0" err="1" smtClean="0"/>
              <a:t>TeV</a:t>
            </a:r>
            <a:r>
              <a:rPr lang="en-GB" sz="1200" dirty="0" smtClean="0"/>
              <a:t>, </a:t>
            </a:r>
            <a:r>
              <a:rPr lang="en-GB" sz="1200" dirty="0" err="1" smtClean="0"/>
              <a:t>Assmann</a:t>
            </a:r>
            <a:r>
              <a:rPr lang="en-GB" sz="1200" dirty="0" smtClean="0"/>
              <a:t> et al, </a:t>
            </a:r>
            <a:r>
              <a:rPr lang="en-GB" sz="1200" dirty="0"/>
              <a:t>CERN-ATS-Note-2011-062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 smtClean="0"/>
              <a:t>IR3 </a:t>
            </a:r>
            <a:r>
              <a:rPr lang="en-GB" sz="1200" dirty="0"/>
              <a:t>combined cleaning test at 3.5 </a:t>
            </a:r>
            <a:r>
              <a:rPr lang="en-GB" sz="1200" dirty="0" err="1" smtClean="0"/>
              <a:t>TeV</a:t>
            </a:r>
            <a:r>
              <a:rPr lang="en-GB" sz="1200" dirty="0" smtClean="0"/>
              <a:t>, R. </a:t>
            </a:r>
            <a:r>
              <a:rPr lang="en-GB" sz="1200" dirty="0" err="1" smtClean="0"/>
              <a:t>Assmann</a:t>
            </a:r>
            <a:r>
              <a:rPr lang="en-GB" sz="1200" dirty="0" smtClean="0"/>
              <a:t> et al, CERN-ATS-Note-2011-061 </a:t>
            </a:r>
            <a:r>
              <a:rPr lang="en-GB" sz="1200" dirty="0"/>
              <a:t>MD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/>
              <a:t>LHC Transvers Profile Monitors studies (MD on May 6th, </a:t>
            </a:r>
            <a:r>
              <a:rPr lang="en-GB" sz="1200" dirty="0" smtClean="0"/>
              <a:t>2011), E. </a:t>
            </a:r>
            <a:r>
              <a:rPr lang="en-GB" sz="1200" dirty="0" err="1" smtClean="0"/>
              <a:t>Bravin</a:t>
            </a:r>
            <a:r>
              <a:rPr lang="en-GB" sz="1200" dirty="0" smtClean="0"/>
              <a:t> et al,  </a:t>
            </a:r>
            <a:r>
              <a:rPr lang="en-GB" sz="1200" dirty="0"/>
              <a:t>CERN-ATS-Note-2011-049 </a:t>
            </a:r>
            <a:r>
              <a:rPr lang="en-GB" sz="1200" dirty="0" smtClean="0"/>
              <a:t>MD </a:t>
            </a:r>
            <a:endParaRPr lang="en-GB" sz="1200" dirty="0"/>
          </a:p>
          <a:p>
            <a:r>
              <a:rPr lang="en-GB" sz="1200" dirty="0"/>
              <a:t>Transverse coupled-bunch instability rise times in the LHC at injection and top </a:t>
            </a:r>
            <a:r>
              <a:rPr lang="en-GB" sz="1200" dirty="0" smtClean="0"/>
              <a:t>energy, N. Mounet et al, CERN-ATS-Note-2011-	035 MD</a:t>
            </a:r>
            <a:endParaRPr lang="en-GB" sz="1200" dirty="0"/>
          </a:p>
          <a:p>
            <a:r>
              <a:rPr lang="en-GB" sz="1200" dirty="0" smtClean="0"/>
              <a:t>Head-on </a:t>
            </a:r>
            <a:r>
              <a:rPr lang="en-GB" sz="1200" dirty="0"/>
              <a:t>beam-beam tune shifts with high brightness beams in the </a:t>
            </a:r>
            <a:r>
              <a:rPr lang="en-GB" sz="1200" dirty="0" smtClean="0"/>
              <a:t>LHC, R. Alemany</a:t>
            </a:r>
            <a:r>
              <a:rPr lang="en-GB" sz="1200" dirty="0"/>
              <a:t> </a:t>
            </a:r>
            <a:r>
              <a:rPr lang="en-GB" sz="1200" dirty="0" smtClean="0"/>
              <a:t>et al, </a:t>
            </a:r>
            <a:r>
              <a:rPr lang="en-GB" sz="1200" dirty="0"/>
              <a:t>CERN-ATS-Note-2011-029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/>
              <a:t>Test of luminosity levelling with separated collisions </a:t>
            </a:r>
            <a:r>
              <a:rPr lang="en-GB" sz="1200" dirty="0" smtClean="0"/>
              <a:t>, R. Alemany et al, </a:t>
            </a:r>
            <a:r>
              <a:rPr lang="en-GB" sz="1200" dirty="0"/>
              <a:t>CERN-ATS-Note-2011-028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 smtClean="0"/>
              <a:t>50 </a:t>
            </a:r>
            <a:r>
              <a:rPr lang="en-GB" sz="1200" dirty="0"/>
              <a:t>and 75 ns operation in the LHC: Vacuum and Cryogenics </a:t>
            </a:r>
            <a:r>
              <a:rPr lang="en-GB" sz="1200" dirty="0" smtClean="0"/>
              <a:t>observations, G. </a:t>
            </a:r>
            <a:r>
              <a:rPr lang="en-GB" sz="1200" dirty="0" err="1" smtClean="0"/>
              <a:t>Arduini</a:t>
            </a:r>
            <a:r>
              <a:rPr lang="en-GB" sz="1200" dirty="0"/>
              <a:t> </a:t>
            </a:r>
            <a:r>
              <a:rPr lang="en-GB" sz="1200" dirty="0" smtClean="0"/>
              <a:t>et al, CERN-ATS-Note-2011-046 MD</a:t>
            </a:r>
            <a:endParaRPr lang="en-GB" sz="1200" dirty="0"/>
          </a:p>
          <a:p>
            <a:r>
              <a:rPr lang="en-GB" sz="1200" dirty="0" smtClean="0"/>
              <a:t>BPM </a:t>
            </a:r>
            <a:r>
              <a:rPr lang="en-GB" sz="1200" dirty="0"/>
              <a:t>Offset Determination by Sinusoidal </a:t>
            </a:r>
            <a:r>
              <a:rPr lang="en-GB" sz="1200" dirty="0" err="1"/>
              <a:t>Quadrupole</a:t>
            </a:r>
            <a:r>
              <a:rPr lang="en-GB" sz="1200" dirty="0"/>
              <a:t> </a:t>
            </a:r>
            <a:r>
              <a:rPr lang="en-GB" sz="1200" dirty="0" smtClean="0"/>
              <a:t>K-modulation, T. Baer et al,  CERN-ATS-Note-2011-043 MD</a:t>
            </a:r>
            <a:endParaRPr lang="en-GB" sz="1200" dirty="0"/>
          </a:p>
          <a:p>
            <a:r>
              <a:rPr lang="en-GB" sz="1200" dirty="0" smtClean="0"/>
              <a:t>The </a:t>
            </a:r>
            <a:r>
              <a:rPr lang="en-GB" sz="1200" dirty="0"/>
              <a:t>Achromatic Telescopic Squeezing (ATS) MD part </a:t>
            </a:r>
            <a:r>
              <a:rPr lang="en-GB" sz="1200" dirty="0" smtClean="0"/>
              <a:t>I, S. </a:t>
            </a:r>
            <a:r>
              <a:rPr lang="en-GB" sz="1200" dirty="0" err="1" smtClean="0"/>
              <a:t>Fartoukh</a:t>
            </a:r>
            <a:r>
              <a:rPr lang="en-GB" sz="1200" dirty="0" smtClean="0"/>
              <a:t> et al,  </a:t>
            </a:r>
            <a:r>
              <a:rPr lang="en-GB" sz="1200" dirty="0"/>
              <a:t>CERN-ATS-Note-2011-033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 smtClean="0"/>
              <a:t>Summary </a:t>
            </a:r>
            <a:r>
              <a:rPr lang="en-GB" sz="1200" dirty="0"/>
              <a:t>of MD on nominal collimator </a:t>
            </a:r>
            <a:r>
              <a:rPr lang="en-GB" sz="1200" dirty="0" smtClean="0"/>
              <a:t>settings, R. </a:t>
            </a:r>
            <a:r>
              <a:rPr lang="en-GB" sz="1200" dirty="0" err="1" smtClean="0"/>
              <a:t>Assmann</a:t>
            </a:r>
            <a:r>
              <a:rPr lang="en-GB" sz="1200" dirty="0"/>
              <a:t> </a:t>
            </a:r>
            <a:r>
              <a:rPr lang="en-GB" sz="1200" dirty="0" smtClean="0"/>
              <a:t>et al,  </a:t>
            </a:r>
            <a:r>
              <a:rPr lang="en-GB" sz="1200" dirty="0"/>
              <a:t>CERN-ATS-Note-2011-036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/>
              <a:t>Un-squeeze to 90 </a:t>
            </a:r>
            <a:r>
              <a:rPr lang="en-GB" sz="1200" dirty="0" smtClean="0"/>
              <a:t>m, H. </a:t>
            </a:r>
            <a:r>
              <a:rPr lang="en-GB" sz="1200" dirty="0" err="1" smtClean="0"/>
              <a:t>Burkhardt</a:t>
            </a:r>
            <a:r>
              <a:rPr lang="en-GB" sz="1200" dirty="0"/>
              <a:t> </a:t>
            </a:r>
            <a:r>
              <a:rPr lang="en-GB" sz="1200" dirty="0" smtClean="0"/>
              <a:t>et al, CERN-ATS-Note-2011-032 MD</a:t>
            </a:r>
            <a:endParaRPr lang="en-GB" sz="1200" dirty="0"/>
          </a:p>
          <a:p>
            <a:r>
              <a:rPr lang="en-GB" sz="1200" dirty="0" smtClean="0"/>
              <a:t>Collimator </a:t>
            </a:r>
            <a:r>
              <a:rPr lang="en-GB" sz="1200" dirty="0"/>
              <a:t>losses in the DS of IR7 and quench test at </a:t>
            </a:r>
            <a:r>
              <a:rPr lang="en-GB" sz="1200" dirty="0" smtClean="0"/>
              <a:t>3.5 </a:t>
            </a:r>
            <a:r>
              <a:rPr lang="en-GB" sz="1200" dirty="0" err="1" smtClean="0"/>
              <a:t>TeV</a:t>
            </a:r>
            <a:r>
              <a:rPr lang="en-GB" sz="1200" dirty="0" smtClean="0"/>
              <a:t>, R. </a:t>
            </a:r>
            <a:r>
              <a:rPr lang="en-GB" sz="1200" dirty="0" err="1" smtClean="0"/>
              <a:t>Assmann</a:t>
            </a:r>
            <a:r>
              <a:rPr lang="en-GB" sz="1200" dirty="0" smtClean="0"/>
              <a:t> et al,CERN-ATS-Note-2011-042 MD</a:t>
            </a:r>
            <a:endParaRPr lang="en-GB" sz="1200" dirty="0"/>
          </a:p>
          <a:p>
            <a:r>
              <a:rPr lang="en-GB" sz="1200" dirty="0" smtClean="0"/>
              <a:t>Studies </a:t>
            </a:r>
            <a:r>
              <a:rPr lang="en-GB" sz="1200" dirty="0"/>
              <a:t>of longitudinal single bunch </a:t>
            </a:r>
            <a:r>
              <a:rPr lang="en-GB" sz="1200" dirty="0" smtClean="0"/>
              <a:t>stability, T. </a:t>
            </a:r>
            <a:r>
              <a:rPr lang="en-GB" sz="1200" dirty="0" err="1" smtClean="0"/>
              <a:t>Argyropoulos</a:t>
            </a:r>
            <a:r>
              <a:rPr lang="en-GB" sz="1200" dirty="0" smtClean="0"/>
              <a:t> et al, CERN-ATS-Note-2011-041 MD</a:t>
            </a:r>
            <a:endParaRPr lang="en-GB" sz="1200" dirty="0"/>
          </a:p>
          <a:p>
            <a:r>
              <a:rPr lang="en-GB" sz="1200" dirty="0" smtClean="0"/>
              <a:t>TI8 </a:t>
            </a:r>
            <a:r>
              <a:rPr lang="en-GB" sz="1200" dirty="0"/>
              <a:t>shielding studies and angular alignment of TDI and </a:t>
            </a:r>
            <a:r>
              <a:rPr lang="en-GB" sz="1200" dirty="0" smtClean="0"/>
              <a:t>TCDQ, W. </a:t>
            </a:r>
            <a:r>
              <a:rPr lang="en-GB" sz="1200" dirty="0" err="1" smtClean="0"/>
              <a:t>Bartmann</a:t>
            </a:r>
            <a:r>
              <a:rPr lang="en-GB" sz="1200" dirty="0" smtClean="0"/>
              <a:t> et al, CERN-ATS-Note-2011-040 MD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1024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470" y="-315416"/>
            <a:ext cx="8039342" cy="1143000"/>
          </a:xfrm>
        </p:spPr>
        <p:txBody>
          <a:bodyPr/>
          <a:lstStyle/>
          <a:p>
            <a:r>
              <a:rPr lang="en-US" dirty="0" smtClean="0"/>
              <a:t>Achievements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2011 </a:t>
            </a:r>
            <a:r>
              <a:rPr lang="en-US" dirty="0" smtClean="0"/>
              <a:t>MD Notes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-684584" y="-34015160"/>
            <a:ext cx="107291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23410" y="692620"/>
            <a:ext cx="8497180" cy="5816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BI MD studies on August 25th </a:t>
            </a:r>
            <a:r>
              <a:rPr lang="en-GB" sz="1200" dirty="0" smtClean="0"/>
              <a:t>2011, D. </a:t>
            </a:r>
            <a:r>
              <a:rPr lang="en-GB" sz="1200" dirty="0" err="1" smtClean="0"/>
              <a:t>Belohrad</a:t>
            </a:r>
            <a:r>
              <a:rPr lang="en-GB" sz="1200" dirty="0"/>
              <a:t> </a:t>
            </a:r>
            <a:r>
              <a:rPr lang="en-GB" sz="1200" dirty="0" smtClean="0"/>
              <a:t>et al,  CERN-ATS-Note-2011-130 MD</a:t>
            </a:r>
            <a:endParaRPr lang="en-GB" sz="1200" dirty="0"/>
          </a:p>
          <a:p>
            <a:r>
              <a:rPr lang="en-GB" sz="1200" dirty="0"/>
              <a:t>End-of-fill study on collimator tight settings </a:t>
            </a:r>
            <a:r>
              <a:rPr lang="en-GB" sz="1200" dirty="0" smtClean="0"/>
              <a:t>, R. </a:t>
            </a:r>
            <a:r>
              <a:rPr lang="en-GB" sz="1200" dirty="0" err="1" smtClean="0"/>
              <a:t>Assmann</a:t>
            </a:r>
            <a:r>
              <a:rPr lang="en-GB" sz="1200" dirty="0"/>
              <a:t> </a:t>
            </a:r>
            <a:r>
              <a:rPr lang="en-GB" sz="1200" dirty="0" smtClean="0"/>
              <a:t>et al,  CERN-ATS-Note-2011-125 MD </a:t>
            </a:r>
            <a:endParaRPr lang="en-GB" sz="1200" dirty="0"/>
          </a:p>
          <a:p>
            <a:r>
              <a:rPr lang="en-GB" sz="1200" dirty="0"/>
              <a:t>Optics measurement and correction close to the half integer </a:t>
            </a:r>
            <a:r>
              <a:rPr lang="en-GB" sz="1200" dirty="0" smtClean="0"/>
              <a:t>resonance, R. Calaga et al,CERN-ATS-Note-2011-124 </a:t>
            </a:r>
            <a:r>
              <a:rPr lang="en-GB" sz="1200" dirty="0"/>
              <a:t>MD. - 2011.</a:t>
            </a:r>
          </a:p>
          <a:p>
            <a:r>
              <a:rPr lang="en-GB" sz="1200" dirty="0" smtClean="0"/>
              <a:t>Results </a:t>
            </a:r>
            <a:r>
              <a:rPr lang="en-GB" sz="1200" dirty="0"/>
              <a:t>of long range beam-beam studies and observations during operation in the </a:t>
            </a:r>
            <a:r>
              <a:rPr lang="en-GB" sz="1200" dirty="0" smtClean="0"/>
              <a:t>LHC, Alemany et al, CERN-ATS-Note-2011-	120 MD</a:t>
            </a:r>
            <a:endParaRPr lang="en-GB" sz="1200" dirty="0"/>
          </a:p>
          <a:p>
            <a:r>
              <a:rPr lang="en-GB" sz="1200" dirty="0"/>
              <a:t>IR1 and IR5 aperture at 3.5 </a:t>
            </a:r>
            <a:r>
              <a:rPr lang="en-GB" sz="1200" dirty="0" err="1" smtClean="0"/>
              <a:t>TeV</a:t>
            </a:r>
            <a:r>
              <a:rPr lang="en-GB" sz="1200" dirty="0" smtClean="0"/>
              <a:t>, C. Alabau </a:t>
            </a:r>
            <a:r>
              <a:rPr lang="en-GB" sz="1200" dirty="0"/>
              <a:t>Pons</a:t>
            </a:r>
            <a:r>
              <a:rPr lang="en-GB" sz="1200" dirty="0" smtClean="0"/>
              <a:t>,,CERN-ATS-Note-2011-110 MD</a:t>
            </a:r>
            <a:endParaRPr lang="en-GB" sz="1200" dirty="0"/>
          </a:p>
          <a:p>
            <a:r>
              <a:rPr lang="en-GB" sz="1200" dirty="0" smtClean="0"/>
              <a:t>Beam </a:t>
            </a:r>
            <a:r>
              <a:rPr lang="en-GB" sz="1200" dirty="0"/>
              <a:t>parameters observations during a high pile-up collisions </a:t>
            </a:r>
            <a:r>
              <a:rPr lang="en-GB" sz="1200" dirty="0" smtClean="0"/>
              <a:t>fill,  G. </a:t>
            </a:r>
            <a:r>
              <a:rPr lang="en-GB" sz="1200" dirty="0" err="1" smtClean="0"/>
              <a:t>Trad</a:t>
            </a:r>
            <a:r>
              <a:rPr lang="en-GB" sz="1200" dirty="0"/>
              <a:t> </a:t>
            </a:r>
            <a:r>
              <a:rPr lang="en-GB" sz="1200" dirty="0" smtClean="0"/>
              <a:t>et al, CERN-ATS-Note-2011-105 MD</a:t>
            </a:r>
            <a:endParaRPr lang="en-GB" sz="1200" dirty="0"/>
          </a:p>
          <a:p>
            <a:r>
              <a:rPr lang="en-GB" sz="1200" dirty="0"/>
              <a:t>Longitudinal Oscillations with Batch Injection in the </a:t>
            </a:r>
            <a:r>
              <a:rPr lang="en-GB" sz="1200" dirty="0" smtClean="0"/>
              <a:t>LHC, T. </a:t>
            </a:r>
            <a:r>
              <a:rPr lang="en-GB" sz="1200" dirty="0" err="1" smtClean="0"/>
              <a:t>Argyropoulos</a:t>
            </a:r>
            <a:r>
              <a:rPr lang="en-GB" sz="1200" dirty="0" smtClean="0"/>
              <a:t> et al, CERN-ATS-Note-2011-031 MD</a:t>
            </a:r>
            <a:endParaRPr lang="en-GB" sz="1200" dirty="0"/>
          </a:p>
          <a:p>
            <a:r>
              <a:rPr lang="en-GB" sz="1200" dirty="0"/>
              <a:t>Dependence of single beam lifetime on bunch </a:t>
            </a:r>
            <a:r>
              <a:rPr lang="en-GB" sz="1200" dirty="0" smtClean="0"/>
              <a:t>length, P. Baudrenghien et al, </a:t>
            </a:r>
            <a:r>
              <a:rPr lang="en-GB" sz="1200" dirty="0"/>
              <a:t>CERN-ATS-Note-2011-083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 smtClean="0"/>
              <a:t>Tight </a:t>
            </a:r>
            <a:r>
              <a:rPr lang="en-GB" sz="1200" dirty="0"/>
              <a:t>collimator settings with beta* = 1.0 </a:t>
            </a:r>
            <a:r>
              <a:rPr lang="en-GB" sz="1200" dirty="0" smtClean="0"/>
              <a:t>m, R. </a:t>
            </a:r>
            <a:r>
              <a:rPr lang="en-GB" sz="1200" dirty="0" err="1" smtClean="0"/>
              <a:t>Assmann</a:t>
            </a:r>
            <a:r>
              <a:rPr lang="en-GB" sz="1200" dirty="0" smtClean="0"/>
              <a:t> et al, CERN-ATS-Note-2011-079 </a:t>
            </a:r>
            <a:r>
              <a:rPr lang="en-GB" sz="1200" dirty="0"/>
              <a:t>MD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/>
              <a:t>R2E-related MD: slow controlled losses for </a:t>
            </a:r>
            <a:r>
              <a:rPr lang="en-GB" sz="1200" dirty="0" err="1"/>
              <a:t>RadMon</a:t>
            </a:r>
            <a:r>
              <a:rPr lang="en-GB" sz="1200" dirty="0"/>
              <a:t>/BLM cross-checks </a:t>
            </a:r>
            <a:r>
              <a:rPr lang="en-GB" sz="1200" dirty="0" smtClean="0"/>
              <a:t>, M. Calviani et al, CERN-ATS-Note-2011-070 MD</a:t>
            </a:r>
            <a:endParaRPr lang="en-GB" sz="1200" dirty="0"/>
          </a:p>
          <a:p>
            <a:r>
              <a:rPr lang="en-GB" sz="1200" dirty="0" smtClean="0"/>
              <a:t>BI </a:t>
            </a:r>
            <a:r>
              <a:rPr lang="en-GB" sz="1200" dirty="0"/>
              <a:t>MD Studies on June 29th </a:t>
            </a:r>
            <a:r>
              <a:rPr lang="en-GB" sz="1200" dirty="0" smtClean="0"/>
              <a:t>2011, </a:t>
            </a:r>
            <a:r>
              <a:rPr lang="en-GB" sz="1200" dirty="0" err="1" smtClean="0"/>
              <a:t>D,Belohrad</a:t>
            </a:r>
            <a:r>
              <a:rPr lang="en-GB" sz="1200" dirty="0" smtClean="0"/>
              <a:t> et al.CERN-ATS-Note-2011-069 MD</a:t>
            </a:r>
            <a:endParaRPr lang="en-GB" sz="1200" dirty="0"/>
          </a:p>
          <a:p>
            <a:r>
              <a:rPr lang="en-GB" sz="1200" dirty="0" smtClean="0"/>
              <a:t>Quench </a:t>
            </a:r>
            <a:r>
              <a:rPr lang="en-GB" sz="1200" dirty="0"/>
              <a:t>Margin at </a:t>
            </a:r>
            <a:r>
              <a:rPr lang="en-GB" sz="1200" dirty="0" smtClean="0"/>
              <a:t>Injection, W. </a:t>
            </a:r>
            <a:r>
              <a:rPr lang="en-GB" sz="1200" dirty="0" err="1" smtClean="0"/>
              <a:t>Bartmann</a:t>
            </a:r>
            <a:r>
              <a:rPr lang="en-GB" sz="1200" dirty="0" smtClean="0"/>
              <a:t> et al, CERN-ATS-Note-2011-067 MD</a:t>
            </a:r>
            <a:endParaRPr lang="en-GB" sz="1200" dirty="0"/>
          </a:p>
          <a:p>
            <a:r>
              <a:rPr lang="en-GB" sz="1200" dirty="0" smtClean="0"/>
              <a:t>MKI </a:t>
            </a:r>
            <a:r>
              <a:rPr lang="en-GB" sz="1200" dirty="0"/>
              <a:t>UFOs at </a:t>
            </a:r>
            <a:r>
              <a:rPr lang="en-GB" sz="1200" dirty="0" smtClean="0"/>
              <a:t>Injection, T. Baer et al, CERN-ATS-Note-2011-065 MD</a:t>
            </a:r>
            <a:endParaRPr lang="en-GB" sz="1200" dirty="0"/>
          </a:p>
          <a:p>
            <a:r>
              <a:rPr lang="en-GB" sz="1200" dirty="0"/>
              <a:t>MD on Injection Quality – Longitudinal and Transverse Parameters </a:t>
            </a:r>
            <a:r>
              <a:rPr lang="en-GB" sz="1200" dirty="0" smtClean="0"/>
              <a:t>, L. Drosdal et al, CERN-ATS-Note-2011-063 MD</a:t>
            </a:r>
            <a:endParaRPr lang="en-GB" sz="1200" dirty="0"/>
          </a:p>
          <a:p>
            <a:r>
              <a:rPr lang="en-GB" sz="1200" dirty="0" smtClean="0"/>
              <a:t>Improving </a:t>
            </a:r>
            <a:r>
              <a:rPr lang="en-GB" sz="1200" dirty="0"/>
              <a:t>LHC Collimator Setup Efficiency at 3.5 </a:t>
            </a:r>
            <a:r>
              <a:rPr lang="en-GB" sz="1200" dirty="0" err="1" smtClean="0"/>
              <a:t>TeV</a:t>
            </a:r>
            <a:r>
              <a:rPr lang="en-GB" sz="1200" dirty="0" smtClean="0"/>
              <a:t>, </a:t>
            </a:r>
            <a:r>
              <a:rPr lang="en-GB" sz="1200" dirty="0" err="1" smtClean="0"/>
              <a:t>Assmann</a:t>
            </a:r>
            <a:r>
              <a:rPr lang="en-GB" sz="1200" dirty="0" smtClean="0"/>
              <a:t> et al, </a:t>
            </a:r>
            <a:r>
              <a:rPr lang="en-GB" sz="1200" dirty="0"/>
              <a:t>CERN-ATS-Note-2011-062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 smtClean="0"/>
              <a:t>IR3 </a:t>
            </a:r>
            <a:r>
              <a:rPr lang="en-GB" sz="1200" dirty="0"/>
              <a:t>combined cleaning test at 3.5 </a:t>
            </a:r>
            <a:r>
              <a:rPr lang="en-GB" sz="1200" dirty="0" err="1" smtClean="0"/>
              <a:t>TeV</a:t>
            </a:r>
            <a:r>
              <a:rPr lang="en-GB" sz="1200" dirty="0" smtClean="0"/>
              <a:t>, R. </a:t>
            </a:r>
            <a:r>
              <a:rPr lang="en-GB" sz="1200" dirty="0" err="1" smtClean="0"/>
              <a:t>Assmann</a:t>
            </a:r>
            <a:r>
              <a:rPr lang="en-GB" sz="1200" dirty="0" smtClean="0"/>
              <a:t> et al, CERN-ATS-Note-2011-061 </a:t>
            </a:r>
            <a:r>
              <a:rPr lang="en-GB" sz="1200" dirty="0"/>
              <a:t>MD</a:t>
            </a:r>
            <a:r>
              <a:rPr lang="en-GB" sz="1200" dirty="0" smtClean="0"/>
              <a:t>.</a:t>
            </a:r>
            <a:endParaRPr lang="en-GB" sz="1200" dirty="0"/>
          </a:p>
          <a:p>
            <a:r>
              <a:rPr lang="en-GB" sz="1200" dirty="0"/>
              <a:t>LHC Transvers Profile Monitors studies (MD on May 6th, </a:t>
            </a:r>
            <a:r>
              <a:rPr lang="en-GB" sz="1200" dirty="0" smtClean="0"/>
              <a:t>2011), E. </a:t>
            </a:r>
            <a:r>
              <a:rPr lang="en-GB" sz="1200" dirty="0" err="1" smtClean="0"/>
              <a:t>Bravin</a:t>
            </a:r>
            <a:r>
              <a:rPr lang="en-GB" sz="1200" dirty="0" smtClean="0"/>
              <a:t> et al,  </a:t>
            </a:r>
            <a:r>
              <a:rPr lang="en-GB" sz="1200" dirty="0"/>
              <a:t>CERN-ATS-Note-2011-049 </a:t>
            </a:r>
            <a:r>
              <a:rPr lang="en-GB" sz="1200" dirty="0" smtClean="0"/>
              <a:t>MD </a:t>
            </a:r>
            <a:endParaRPr lang="en-GB" sz="1200" dirty="0"/>
          </a:p>
          <a:p>
            <a:r>
              <a:rPr lang="en-GB" sz="1200" dirty="0"/>
              <a:t>Transverse coupled-bunch instability rise times in the LHC at injection and top </a:t>
            </a:r>
            <a:r>
              <a:rPr lang="en-GB" sz="1200" dirty="0" smtClean="0"/>
              <a:t>energy, N. Mounet et al, CERN-ATS-Note-2011-	035 MD</a:t>
            </a:r>
            <a:endParaRPr lang="en-GB" sz="1200" dirty="0"/>
          </a:p>
          <a:p>
            <a:r>
              <a:rPr lang="en-GB" sz="1200" dirty="0" smtClean="0"/>
              <a:t>Head-on </a:t>
            </a:r>
            <a:r>
              <a:rPr lang="en-GB" sz="1200" dirty="0"/>
              <a:t>beam-beam tune shifts with high brightness beams in the </a:t>
            </a:r>
            <a:r>
              <a:rPr lang="en-GB" sz="1200" dirty="0" smtClean="0"/>
              <a:t>LHC, R. Alemany</a:t>
            </a:r>
            <a:r>
              <a:rPr lang="en-GB" sz="1200" dirty="0"/>
              <a:t> </a:t>
            </a:r>
            <a:r>
              <a:rPr lang="en-GB" sz="1200" dirty="0" smtClean="0"/>
              <a:t>et al, </a:t>
            </a:r>
            <a:r>
              <a:rPr lang="en-GB" sz="1200" dirty="0"/>
              <a:t>CERN-ATS-Note-2011-029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/>
              <a:t>Test of luminosity levelling with separated collisions </a:t>
            </a:r>
            <a:r>
              <a:rPr lang="en-GB" sz="1200" dirty="0" smtClean="0"/>
              <a:t>, R. Alemany et al, </a:t>
            </a:r>
            <a:r>
              <a:rPr lang="en-GB" sz="1200" dirty="0"/>
              <a:t>CERN-ATS-Note-2011-028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 smtClean="0"/>
              <a:t>50 </a:t>
            </a:r>
            <a:r>
              <a:rPr lang="en-GB" sz="1200" dirty="0"/>
              <a:t>and 75 ns operation in the LHC: Vacuum and Cryogenics </a:t>
            </a:r>
            <a:r>
              <a:rPr lang="en-GB" sz="1200" dirty="0" smtClean="0"/>
              <a:t>observations, G. </a:t>
            </a:r>
            <a:r>
              <a:rPr lang="en-GB" sz="1200" dirty="0" err="1" smtClean="0"/>
              <a:t>Arduini</a:t>
            </a:r>
            <a:r>
              <a:rPr lang="en-GB" sz="1200" dirty="0"/>
              <a:t> </a:t>
            </a:r>
            <a:r>
              <a:rPr lang="en-GB" sz="1200" dirty="0" smtClean="0"/>
              <a:t>et al, CERN-ATS-Note-2011-046 MD</a:t>
            </a:r>
            <a:endParaRPr lang="en-GB" sz="1200" dirty="0"/>
          </a:p>
          <a:p>
            <a:r>
              <a:rPr lang="en-GB" sz="1200" dirty="0" smtClean="0"/>
              <a:t>BPM </a:t>
            </a:r>
            <a:r>
              <a:rPr lang="en-GB" sz="1200" dirty="0"/>
              <a:t>Offset Determination by Sinusoidal </a:t>
            </a:r>
            <a:r>
              <a:rPr lang="en-GB" sz="1200" dirty="0" err="1"/>
              <a:t>Quadrupole</a:t>
            </a:r>
            <a:r>
              <a:rPr lang="en-GB" sz="1200" dirty="0"/>
              <a:t> </a:t>
            </a:r>
            <a:r>
              <a:rPr lang="en-GB" sz="1200" dirty="0" smtClean="0"/>
              <a:t>K-modulation, T. Baer et al,  CERN-ATS-Note-2011-043 MD</a:t>
            </a:r>
            <a:endParaRPr lang="en-GB" sz="1200" dirty="0"/>
          </a:p>
          <a:p>
            <a:r>
              <a:rPr lang="en-GB" sz="1200" dirty="0" smtClean="0"/>
              <a:t>The </a:t>
            </a:r>
            <a:r>
              <a:rPr lang="en-GB" sz="1200" dirty="0"/>
              <a:t>Achromatic Telescopic Squeezing (ATS) MD part </a:t>
            </a:r>
            <a:r>
              <a:rPr lang="en-GB" sz="1200" dirty="0" smtClean="0"/>
              <a:t>I, S. </a:t>
            </a:r>
            <a:r>
              <a:rPr lang="en-GB" sz="1200" dirty="0" err="1" smtClean="0"/>
              <a:t>Fartoukh</a:t>
            </a:r>
            <a:r>
              <a:rPr lang="en-GB" sz="1200" dirty="0" smtClean="0"/>
              <a:t> et al,  </a:t>
            </a:r>
            <a:r>
              <a:rPr lang="en-GB" sz="1200" dirty="0"/>
              <a:t>CERN-ATS-Note-2011-033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 smtClean="0"/>
              <a:t>Summary </a:t>
            </a:r>
            <a:r>
              <a:rPr lang="en-GB" sz="1200" dirty="0"/>
              <a:t>of MD on nominal collimator </a:t>
            </a:r>
            <a:r>
              <a:rPr lang="en-GB" sz="1200" dirty="0" smtClean="0"/>
              <a:t>settings, R. </a:t>
            </a:r>
            <a:r>
              <a:rPr lang="en-GB" sz="1200" dirty="0" err="1" smtClean="0"/>
              <a:t>Assmann</a:t>
            </a:r>
            <a:r>
              <a:rPr lang="en-GB" sz="1200" dirty="0"/>
              <a:t> </a:t>
            </a:r>
            <a:r>
              <a:rPr lang="en-GB" sz="1200" dirty="0" smtClean="0"/>
              <a:t>et al,  </a:t>
            </a:r>
            <a:r>
              <a:rPr lang="en-GB" sz="1200" dirty="0"/>
              <a:t>CERN-ATS-Note-2011-036 </a:t>
            </a:r>
            <a:r>
              <a:rPr lang="en-GB" sz="1200" dirty="0" smtClean="0"/>
              <a:t>MD</a:t>
            </a:r>
            <a:endParaRPr lang="en-GB" sz="1200" dirty="0"/>
          </a:p>
          <a:p>
            <a:r>
              <a:rPr lang="en-GB" sz="1200" dirty="0"/>
              <a:t>Un-squeeze to 90 </a:t>
            </a:r>
            <a:r>
              <a:rPr lang="en-GB" sz="1200" dirty="0" smtClean="0"/>
              <a:t>m, H. </a:t>
            </a:r>
            <a:r>
              <a:rPr lang="en-GB" sz="1200" dirty="0" err="1" smtClean="0"/>
              <a:t>Burkhardt</a:t>
            </a:r>
            <a:r>
              <a:rPr lang="en-GB" sz="1200" dirty="0"/>
              <a:t> </a:t>
            </a:r>
            <a:r>
              <a:rPr lang="en-GB" sz="1200" dirty="0" smtClean="0"/>
              <a:t>et al, CERN-ATS-Note-2011-032 MD</a:t>
            </a:r>
            <a:endParaRPr lang="en-GB" sz="1200" dirty="0"/>
          </a:p>
          <a:p>
            <a:r>
              <a:rPr lang="en-GB" sz="1200" dirty="0" smtClean="0"/>
              <a:t>Collimator </a:t>
            </a:r>
            <a:r>
              <a:rPr lang="en-GB" sz="1200" dirty="0"/>
              <a:t>losses in the DS of IR7 and quench test at </a:t>
            </a:r>
            <a:r>
              <a:rPr lang="en-GB" sz="1200" dirty="0" smtClean="0"/>
              <a:t>3.5 </a:t>
            </a:r>
            <a:r>
              <a:rPr lang="en-GB" sz="1200" dirty="0" err="1" smtClean="0"/>
              <a:t>TeV</a:t>
            </a:r>
            <a:r>
              <a:rPr lang="en-GB" sz="1200" dirty="0" smtClean="0"/>
              <a:t>, R. </a:t>
            </a:r>
            <a:r>
              <a:rPr lang="en-GB" sz="1200" dirty="0" err="1" smtClean="0"/>
              <a:t>Assmann</a:t>
            </a:r>
            <a:r>
              <a:rPr lang="en-GB" sz="1200" dirty="0" smtClean="0"/>
              <a:t> et al,CERN-ATS-Note-2011-042 MD</a:t>
            </a:r>
            <a:endParaRPr lang="en-GB" sz="1200" dirty="0"/>
          </a:p>
          <a:p>
            <a:r>
              <a:rPr lang="en-GB" sz="1200" dirty="0" smtClean="0"/>
              <a:t>Studies </a:t>
            </a:r>
            <a:r>
              <a:rPr lang="en-GB" sz="1200" dirty="0"/>
              <a:t>of longitudinal single bunch </a:t>
            </a:r>
            <a:r>
              <a:rPr lang="en-GB" sz="1200" dirty="0" smtClean="0"/>
              <a:t>stability, T. </a:t>
            </a:r>
            <a:r>
              <a:rPr lang="en-GB" sz="1200" dirty="0" err="1" smtClean="0"/>
              <a:t>Argyropoulos</a:t>
            </a:r>
            <a:r>
              <a:rPr lang="en-GB" sz="1200" dirty="0" smtClean="0"/>
              <a:t> et al, CERN-ATS-Note-2011-041 MD</a:t>
            </a:r>
            <a:endParaRPr lang="en-GB" sz="1200" dirty="0"/>
          </a:p>
          <a:p>
            <a:r>
              <a:rPr lang="en-GB" sz="1200" dirty="0" smtClean="0"/>
              <a:t>TI8 </a:t>
            </a:r>
            <a:r>
              <a:rPr lang="en-GB" sz="1200" dirty="0"/>
              <a:t>shielding studies and angular alignment of TDI and </a:t>
            </a:r>
            <a:r>
              <a:rPr lang="en-GB" sz="1200" dirty="0" smtClean="0"/>
              <a:t>TCDQ, W. </a:t>
            </a:r>
            <a:r>
              <a:rPr lang="en-GB" sz="1200" dirty="0" err="1" smtClean="0"/>
              <a:t>Bartmann</a:t>
            </a:r>
            <a:r>
              <a:rPr lang="en-GB" sz="1200" dirty="0" smtClean="0"/>
              <a:t> et al, CERN-ATS-Note-2011-040 MD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 rot="21025624">
            <a:off x="906111" y="2483698"/>
            <a:ext cx="7503052" cy="138499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Acknowledgements to the many, many colleagues who proposed the MD’s, performed them and analyzed results!</a:t>
            </a:r>
            <a:endParaRPr 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656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MD Lessons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90" y="692620"/>
            <a:ext cx="8785220" cy="568879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Presented in various talks, so I do not repeat it here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see Monday + Tuesday sessions 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A lot of “surprising” and “not surprising” </a:t>
            </a:r>
            <a:r>
              <a:rPr lang="en-US" u="sng" dirty="0" smtClean="0"/>
              <a:t>good news</a:t>
            </a:r>
            <a:r>
              <a:rPr lang="en-US" dirty="0" smtClean="0"/>
              <a:t> identified.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Example of lessons taken already during 2011 run:</a:t>
            </a:r>
          </a:p>
          <a:p>
            <a:pPr lvl="1">
              <a:lnSpc>
                <a:spcPct val="110000"/>
              </a:lnSpc>
            </a:pPr>
            <a:r>
              <a:rPr lang="en-US" u="sng" dirty="0" smtClean="0"/>
              <a:t>Increase of bunch currents and decrease of </a:t>
            </a:r>
            <a:r>
              <a:rPr lang="en-US" u="sng" dirty="0" err="1" smtClean="0"/>
              <a:t>emittance</a:t>
            </a:r>
            <a:r>
              <a:rPr lang="en-US" dirty="0" smtClean="0"/>
              <a:t> after review of MD results in “mini-Chamonix” meeting July 2011.</a:t>
            </a:r>
          </a:p>
          <a:p>
            <a:pPr lvl="1">
              <a:lnSpc>
                <a:spcPct val="110000"/>
              </a:lnSpc>
            </a:pPr>
            <a:r>
              <a:rPr lang="en-US" u="sng" dirty="0" smtClean="0"/>
              <a:t>Decrease of beta* </a:t>
            </a:r>
            <a:r>
              <a:rPr lang="en-US" dirty="0" smtClean="0"/>
              <a:t>from 1.5m to 1.0m in early September 2011.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No full re-setup of </a:t>
            </a:r>
            <a:r>
              <a:rPr lang="en-US" dirty="0" smtClean="0"/>
              <a:t>collimation / MP during year</a:t>
            </a:r>
            <a:r>
              <a:rPr lang="en-US" dirty="0"/>
              <a:t>, except </a:t>
            </a:r>
            <a:r>
              <a:rPr lang="en-US" dirty="0" smtClean="0"/>
              <a:t>IR </a:t>
            </a:r>
            <a:r>
              <a:rPr lang="en-US" dirty="0"/>
              <a:t>changes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Feed forward of MD results into operational settings (BI, RF, …).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u="sng" dirty="0" smtClean="0"/>
              <a:t>Delay of LS1 collimation upgrade</a:t>
            </a:r>
            <a:r>
              <a:rPr lang="en-US" dirty="0" smtClean="0"/>
              <a:t> for the IR3 dispersion suppressors.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Full safety guaranteed with up to 110 MJ beams – not a single close call or accident (not even accidental quench):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During MD execution.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For machine changes fed forward into operation.</a:t>
            </a:r>
          </a:p>
          <a:p>
            <a:pPr lvl="1">
              <a:lnSpc>
                <a:spcPct val="11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856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p-p Peak Luminosity in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  <p:pic>
        <p:nvPicPr>
          <p:cNvPr id="7" name="Picture 6" descr="PeakLumiEnglis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00" y="908650"/>
            <a:ext cx="8665973" cy="54007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2987780" y="4869200"/>
            <a:ext cx="288040" cy="936000"/>
          </a:xfrm>
          <a:prstGeom prst="rect">
            <a:avLst/>
          </a:prstGeom>
          <a:solidFill>
            <a:schemeClr val="accent1">
              <a:alpha val="37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TS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/>
              <a:t>MD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644010" y="4293330"/>
            <a:ext cx="360050" cy="1512000"/>
          </a:xfrm>
          <a:prstGeom prst="rect">
            <a:avLst/>
          </a:prstGeom>
          <a:solidFill>
            <a:schemeClr val="accent1">
              <a:alpha val="37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TS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/>
              <a:t>MD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300240" y="2924930"/>
            <a:ext cx="360050" cy="2880400"/>
          </a:xfrm>
          <a:prstGeom prst="rect">
            <a:avLst/>
          </a:prstGeom>
          <a:solidFill>
            <a:schemeClr val="accent1">
              <a:alpha val="37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TS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/>
              <a:t>MD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403560" y="3861060"/>
            <a:ext cx="324045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608917" y="3461016"/>
            <a:ext cx="29276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Intensity ramp to 1380b</a:t>
            </a:r>
            <a:endParaRPr lang="en-US" i="1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5004060" y="2708900"/>
            <a:ext cx="129618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0" name="Rectangle 19"/>
          <p:cNvSpPr/>
          <p:nvPr/>
        </p:nvSpPr>
        <p:spPr>
          <a:xfrm>
            <a:off x="5226941" y="1929004"/>
            <a:ext cx="10732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e</a:t>
            </a:r>
            <a:r>
              <a:rPr lang="en-US" i="1" dirty="0" smtClean="0"/>
              <a:t>  </a:t>
            </a:r>
            <a:r>
              <a:rPr lang="en-US" i="1" dirty="0" smtClean="0">
                <a:latin typeface="Wingdings"/>
                <a:ea typeface="Wingdings"/>
                <a:cs typeface="Wingdings"/>
                <a:sym typeface="Wingdings"/>
              </a:rPr>
              <a:t></a:t>
            </a:r>
          </a:p>
          <a:p>
            <a:r>
              <a:rPr lang="en-US" i="1" dirty="0" err="1">
                <a:latin typeface="+mn-lt"/>
                <a:ea typeface="Wingdings"/>
                <a:cs typeface="Wingdings"/>
                <a:sym typeface="Wingdings"/>
              </a:rPr>
              <a:t>i</a:t>
            </a:r>
            <a:r>
              <a:rPr lang="en-US" i="1" baseline="-25000" dirty="0" err="1" smtClean="0">
                <a:latin typeface="+mn-lt"/>
                <a:ea typeface="Wingdings"/>
                <a:cs typeface="Wingdings"/>
                <a:sym typeface="Wingdings"/>
              </a:rPr>
              <a:t>bunch</a:t>
            </a:r>
            <a:r>
              <a:rPr lang="en-US" i="1" dirty="0" smtClean="0">
                <a:latin typeface="+mn-lt"/>
                <a:ea typeface="Wingdings"/>
                <a:cs typeface="Wingdings"/>
                <a:sym typeface="Wingdings"/>
              </a:rPr>
              <a:t> </a:t>
            </a:r>
            <a:r>
              <a:rPr lang="en-US" i="1" dirty="0" smtClean="0">
                <a:latin typeface="Wingdings"/>
                <a:ea typeface="Wingdings"/>
                <a:cs typeface="Wingdings"/>
                <a:sym typeface="Wingdings"/>
              </a:rPr>
              <a:t></a:t>
            </a:r>
            <a:endParaRPr lang="en-US" i="1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6660290" y="1340710"/>
            <a:ext cx="129618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084210" y="836640"/>
            <a:ext cx="216632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i="1" dirty="0" smtClean="0"/>
              <a:t>*: 1.5m </a:t>
            </a:r>
            <a:r>
              <a:rPr lang="en-US" i="1" dirty="0" smtClean="0">
                <a:sym typeface="Wingdings"/>
              </a:rPr>
              <a:t> 1.0m</a:t>
            </a:r>
            <a:endParaRPr lang="en-US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7113054" y="6309400"/>
            <a:ext cx="2051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Figure </a:t>
            </a:r>
            <a:r>
              <a:rPr lang="en-US" sz="1400" i="1" dirty="0" err="1" smtClean="0"/>
              <a:t>Jörg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Wenninger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32142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p-p Peak Luminosity in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  <p:pic>
        <p:nvPicPr>
          <p:cNvPr id="7" name="Picture 6" descr="PeakLumiEnglis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00" y="908650"/>
            <a:ext cx="8665973" cy="54007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2987780" y="4869200"/>
            <a:ext cx="288040" cy="936000"/>
          </a:xfrm>
          <a:prstGeom prst="rect">
            <a:avLst/>
          </a:prstGeom>
          <a:solidFill>
            <a:schemeClr val="accent1">
              <a:alpha val="37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TS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/>
              <a:t>MD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644010" y="4293330"/>
            <a:ext cx="360050" cy="1512000"/>
          </a:xfrm>
          <a:prstGeom prst="rect">
            <a:avLst/>
          </a:prstGeom>
          <a:solidFill>
            <a:schemeClr val="accent1">
              <a:alpha val="37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TS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/>
              <a:t>MD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300240" y="2924930"/>
            <a:ext cx="360050" cy="2880400"/>
          </a:xfrm>
          <a:prstGeom prst="rect">
            <a:avLst/>
          </a:prstGeom>
          <a:solidFill>
            <a:schemeClr val="accent1">
              <a:alpha val="37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TS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/>
              <a:t>MD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403560" y="3861060"/>
            <a:ext cx="324045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608917" y="3461016"/>
            <a:ext cx="29276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Intensity ramp to 1380b</a:t>
            </a:r>
            <a:endParaRPr lang="en-US" i="1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5004060" y="2708900"/>
            <a:ext cx="129618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0" name="Rectangle 19"/>
          <p:cNvSpPr/>
          <p:nvPr/>
        </p:nvSpPr>
        <p:spPr>
          <a:xfrm>
            <a:off x="5226941" y="1929004"/>
            <a:ext cx="10732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e</a:t>
            </a:r>
            <a:r>
              <a:rPr lang="en-US" i="1" dirty="0" smtClean="0"/>
              <a:t>  </a:t>
            </a:r>
            <a:r>
              <a:rPr lang="en-US" i="1" dirty="0" smtClean="0">
                <a:latin typeface="Wingdings"/>
                <a:ea typeface="Wingdings"/>
                <a:cs typeface="Wingdings"/>
                <a:sym typeface="Wingdings"/>
              </a:rPr>
              <a:t></a:t>
            </a:r>
          </a:p>
          <a:p>
            <a:r>
              <a:rPr lang="en-US" i="1" dirty="0" err="1">
                <a:latin typeface="+mn-lt"/>
                <a:ea typeface="Wingdings"/>
                <a:cs typeface="Wingdings"/>
                <a:sym typeface="Wingdings"/>
              </a:rPr>
              <a:t>i</a:t>
            </a:r>
            <a:r>
              <a:rPr lang="en-US" i="1" baseline="-25000" dirty="0" err="1" smtClean="0">
                <a:latin typeface="+mn-lt"/>
                <a:ea typeface="Wingdings"/>
                <a:cs typeface="Wingdings"/>
                <a:sym typeface="Wingdings"/>
              </a:rPr>
              <a:t>bunch</a:t>
            </a:r>
            <a:r>
              <a:rPr lang="en-US" i="1" dirty="0" smtClean="0">
                <a:latin typeface="+mn-lt"/>
                <a:ea typeface="Wingdings"/>
                <a:cs typeface="Wingdings"/>
                <a:sym typeface="Wingdings"/>
              </a:rPr>
              <a:t> </a:t>
            </a:r>
            <a:r>
              <a:rPr lang="en-US" i="1" dirty="0" smtClean="0">
                <a:latin typeface="Wingdings"/>
                <a:ea typeface="Wingdings"/>
                <a:cs typeface="Wingdings"/>
                <a:sym typeface="Wingdings"/>
              </a:rPr>
              <a:t></a:t>
            </a:r>
            <a:endParaRPr lang="en-US" i="1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6660290" y="1340710"/>
            <a:ext cx="129618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084210" y="836640"/>
            <a:ext cx="216632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i="1" dirty="0" smtClean="0"/>
              <a:t>*: 1.5m </a:t>
            </a:r>
            <a:r>
              <a:rPr lang="en-US" i="1" dirty="0" smtClean="0">
                <a:sym typeface="Wingdings"/>
              </a:rPr>
              <a:t> 1.0m</a:t>
            </a:r>
            <a:endParaRPr lang="en-US" i="1" dirty="0"/>
          </a:p>
        </p:txBody>
      </p:sp>
      <p:sp>
        <p:nvSpPr>
          <p:cNvPr id="18" name="TextBox 17"/>
          <p:cNvSpPr txBox="1"/>
          <p:nvPr/>
        </p:nvSpPr>
        <p:spPr>
          <a:xfrm rot="21025624">
            <a:off x="779103" y="1339093"/>
            <a:ext cx="7899141" cy="39703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There would have been much less integrated luminosity without machine improvements after we reached 1380b (end of June)</a:t>
            </a:r>
            <a:br>
              <a:rPr lang="en-US" sz="2800" dirty="0" smtClean="0">
                <a:solidFill>
                  <a:srgbClr val="0000FF"/>
                </a:solidFill>
              </a:rPr>
            </a:br>
            <a:endParaRPr lang="en-US" sz="2800" dirty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22 days of beam time for machine studies were well invested.</a:t>
            </a:r>
          </a:p>
          <a:p>
            <a:endParaRPr lang="en-US" sz="2800" dirty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Thanks for support from all involved, including the LHC experiments.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13054" y="6309400"/>
            <a:ext cx="2051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Figure </a:t>
            </a:r>
            <a:r>
              <a:rPr lang="en-US" sz="1400" i="1" dirty="0" err="1" smtClean="0"/>
              <a:t>Jörg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Wenninger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554018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…2012 even better </a:t>
            </a:r>
            <a:r>
              <a:rPr lang="en-US" sz="2800" dirty="0" smtClean="0"/>
              <a:t>(based on 2011 MD results)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  <p:pic>
        <p:nvPicPr>
          <p:cNvPr id="7" name="Picture 6" descr="lumi-20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12" y="2780551"/>
            <a:ext cx="5809588" cy="367286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5436120" y="2204830"/>
            <a:ext cx="864120" cy="3960550"/>
          </a:xfrm>
          <a:prstGeom prst="rect">
            <a:avLst/>
          </a:prstGeom>
          <a:solidFill>
            <a:srgbClr val="FFFFFF"/>
          </a:solidFill>
          <a:ln w="12700" cap="sq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2843760" y="3306324"/>
            <a:ext cx="5616780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691600" y="1916790"/>
            <a:ext cx="6768940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Up Arrow 14"/>
          <p:cNvSpPr/>
          <p:nvPr/>
        </p:nvSpPr>
        <p:spPr bwMode="auto">
          <a:xfrm>
            <a:off x="6156220" y="1927462"/>
            <a:ext cx="432060" cy="1368190"/>
          </a:xfrm>
          <a:prstGeom prst="up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6660290" y="1628750"/>
            <a:ext cx="129618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660290" y="848854"/>
            <a:ext cx="202055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i="1" dirty="0" smtClean="0"/>
              <a:t>*: </a:t>
            </a:r>
            <a:r>
              <a:rPr lang="en-US" i="1" dirty="0" smtClean="0">
                <a:sym typeface="Wingdings"/>
              </a:rPr>
              <a:t>0.6 m</a:t>
            </a:r>
          </a:p>
          <a:p>
            <a:r>
              <a:rPr lang="en-US" i="1" dirty="0">
                <a:sym typeface="Wingdings"/>
              </a:rPr>
              <a:t>t</a:t>
            </a:r>
            <a:r>
              <a:rPr lang="en-US" i="1" dirty="0" smtClean="0">
                <a:sym typeface="Wingdings"/>
              </a:rPr>
              <a:t>ight collimation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7020340" y="1780748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732300" y="1916800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804310" y="1844780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804310" y="1916790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909840" y="1916790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7020340" y="1988810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7092350" y="1844780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7164360" y="1916790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236370" y="1844780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308380" y="1970150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7380390" y="1876796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7092350" y="1895446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7452400" y="1866124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6948330" y="1842086"/>
            <a:ext cx="72010" cy="72000"/>
          </a:xfrm>
          <a:prstGeom prst="ellipse">
            <a:avLst/>
          </a:prstGeom>
          <a:solidFill>
            <a:srgbClr val="0000FF"/>
          </a:solidFill>
          <a:ln w="12700" cap="sq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60290" y="2420860"/>
            <a:ext cx="1810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2012 proposal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699740" y="1455125"/>
            <a:ext cx="2631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≈ 5 × 10</a:t>
            </a:r>
            <a:r>
              <a:rPr lang="en-US" sz="2400" baseline="30000" dirty="0" smtClean="0"/>
              <a:t>33</a:t>
            </a:r>
            <a:r>
              <a:rPr lang="en-US" sz="2400" dirty="0" smtClean="0"/>
              <a:t> cm</a:t>
            </a:r>
            <a:r>
              <a:rPr lang="en-US" sz="2400" baseline="30000" dirty="0" smtClean="0"/>
              <a:t>-2</a:t>
            </a:r>
            <a:r>
              <a:rPr lang="en-US" sz="2400" dirty="0" smtClean="0"/>
              <a:t> s</a:t>
            </a:r>
            <a:r>
              <a:rPr lang="en-US" sz="2400" baseline="30000" dirty="0" smtClean="0"/>
              <a:t>-1</a:t>
            </a:r>
            <a:endParaRPr lang="en-US" sz="2400" baseline="30000" dirty="0"/>
          </a:p>
        </p:txBody>
      </p:sp>
      <p:sp>
        <p:nvSpPr>
          <p:cNvPr id="34" name="TextBox 33"/>
          <p:cNvSpPr txBox="1"/>
          <p:nvPr/>
        </p:nvSpPr>
        <p:spPr>
          <a:xfrm>
            <a:off x="5724160" y="3789050"/>
            <a:ext cx="33124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very efficient way to </a:t>
            </a:r>
            <a:r>
              <a:rPr lang="en-US" u="sng" dirty="0" smtClean="0"/>
              <a:t>increase integrated luminosity</a:t>
            </a:r>
            <a:r>
              <a:rPr lang="en-US" dirty="0" smtClean="0"/>
              <a:t>: </a:t>
            </a:r>
          </a:p>
          <a:p>
            <a:endParaRPr lang="en-US" dirty="0"/>
          </a:p>
          <a:p>
            <a:r>
              <a:rPr lang="en-US" sz="3200" b="1" dirty="0" smtClean="0">
                <a:solidFill>
                  <a:srgbClr val="FF0000"/>
                </a:solidFill>
              </a:rPr>
              <a:t>Increase peak luminosity!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242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Schedule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7/2/2012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183" y="641418"/>
            <a:ext cx="6802297" cy="617205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2555720" y="1772770"/>
            <a:ext cx="720100" cy="1008140"/>
          </a:xfrm>
          <a:prstGeom prst="ellipse">
            <a:avLst/>
          </a:prstGeom>
          <a:noFill/>
          <a:ln w="762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732300" y="1412720"/>
            <a:ext cx="864120" cy="1368190"/>
          </a:xfrm>
          <a:prstGeom prst="ellipse">
            <a:avLst/>
          </a:prstGeom>
          <a:noFill/>
          <a:ln w="762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427980" y="3501010"/>
            <a:ext cx="864120" cy="1368190"/>
          </a:xfrm>
          <a:prstGeom prst="ellipse">
            <a:avLst/>
          </a:prstGeom>
          <a:noFill/>
          <a:ln w="762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555720" y="5589300"/>
            <a:ext cx="864120" cy="1368190"/>
          </a:xfrm>
          <a:prstGeom prst="ellipse">
            <a:avLst/>
          </a:prstGeom>
          <a:noFill/>
          <a:ln w="762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555720" y="3573020"/>
            <a:ext cx="720100" cy="1008140"/>
          </a:xfrm>
          <a:prstGeom prst="ellipse">
            <a:avLst/>
          </a:prstGeom>
          <a:noFill/>
          <a:ln w="762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804310" y="3645030"/>
            <a:ext cx="720100" cy="1008140"/>
          </a:xfrm>
          <a:prstGeom prst="ellipse">
            <a:avLst/>
          </a:prstGeom>
          <a:noFill/>
          <a:ln w="762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776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7a63ae98c9331042c85a0ce3caf3b722">
  <xsd:schema xmlns:xsd="http://www.w3.org/2001/XMLSchema" xmlns:p="http://schemas.microsoft.com/office/2006/metadata/properties" targetNamespace="http://schemas.microsoft.com/office/2006/metadata/properties" ma:root="true" ma:fieldsID="643ad641ad674e858ec36190b61f65c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587944-AA1A-475C-AC83-B18B3041A5ED}">
  <ds:schemaRefs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54C7F9B-6732-4843-A0B5-E2DA0DEEAC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FA4C4B6-5DE7-4D6D-B027-99EAB717D3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50818</TotalTime>
  <Words>1536</Words>
  <Application>Microsoft Macintosh PowerPoint</Application>
  <PresentationFormat>On-screen Show (4:3)</PresentationFormat>
  <Paragraphs>326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Pixel</vt:lpstr>
      <vt:lpstr>MD Plans in 2012</vt:lpstr>
      <vt:lpstr>http://www.cern.ch/lhc-md</vt:lpstr>
      <vt:lpstr>Achievements  2011 MD Notes</vt:lpstr>
      <vt:lpstr>Achievements  2011 MD Notes</vt:lpstr>
      <vt:lpstr>2011 MD Lessons</vt:lpstr>
      <vt:lpstr>p-p Peak Luminosity in 2011</vt:lpstr>
      <vt:lpstr>p-p Peak Luminosity in 2011</vt:lpstr>
      <vt:lpstr>…2012 even better (based on 2011 MD results)</vt:lpstr>
      <vt:lpstr>LHC Schedule 2012</vt:lpstr>
      <vt:lpstr>MD Time Scheduled in 2012</vt:lpstr>
      <vt:lpstr>2012 MD requests</vt:lpstr>
      <vt:lpstr>Distribution of MD Requests</vt:lpstr>
      <vt:lpstr>Limiting Time Availability and Priorities</vt:lpstr>
      <vt:lpstr>Operation &amp; Physics I</vt:lpstr>
      <vt:lpstr>Operation &amp; Physics II</vt:lpstr>
      <vt:lpstr>Operation &amp; Physics III</vt:lpstr>
      <vt:lpstr>Operation &amp; Physics IV</vt:lpstr>
      <vt:lpstr>Future Running I</vt:lpstr>
      <vt:lpstr>Future Running II</vt:lpstr>
      <vt:lpstr>Future Running III</vt:lpstr>
      <vt:lpstr>Future Running IV</vt:lpstr>
      <vt:lpstr>Proposed Criteria for Lower Priority</vt:lpstr>
      <vt:lpstr>Lower Priority MD’s I (schedule as time permits)</vt:lpstr>
      <vt:lpstr>Lower Priority MD’s II (schedule as time permits)</vt:lpstr>
      <vt:lpstr>Lower Priority MD’s III (schedule as time permits)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Ralph Assmann</cp:lastModifiedBy>
  <cp:revision>3241</cp:revision>
  <dcterms:created xsi:type="dcterms:W3CDTF">2010-07-26T05:43:59Z</dcterms:created>
  <dcterms:modified xsi:type="dcterms:W3CDTF">2012-02-07T14:19:18Z</dcterms:modified>
</cp:coreProperties>
</file>