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diagrams/drawing2.xml" ContentType="application/vnd.ms-office.drawingml.diagramDrawing+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theme/themeOverride1.xml" ContentType="application/vnd.openxmlformats-officedocument.themeOverr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5.xml" ContentType="application/vnd.openxmlformats-officedocument.presentationml.notesSlide+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diagrams/drawing1.xml" ContentType="application/vnd.ms-office.drawingml.diagramDrawing+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diagrams/quickStyle1.xml" ContentType="application/vnd.openxmlformats-officedocument.drawingml.diagramStyle+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theme/themeOverride2.xml" ContentType="application/vnd.openxmlformats-officedocument.themeOverr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Default Extension="gif" ContentType="image/gif"/>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wmf" ContentType="image/x-wmf"/>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4" r:id="rId1"/>
  </p:sldMasterIdLst>
  <p:notesMasterIdLst>
    <p:notesMasterId r:id="rId57"/>
  </p:notesMasterIdLst>
  <p:handoutMasterIdLst>
    <p:handoutMasterId r:id="rId58"/>
  </p:handoutMasterIdLst>
  <p:sldIdLst>
    <p:sldId id="259" r:id="rId2"/>
    <p:sldId id="406" r:id="rId3"/>
    <p:sldId id="407" r:id="rId4"/>
    <p:sldId id="408" r:id="rId5"/>
    <p:sldId id="432" r:id="rId6"/>
    <p:sldId id="409" r:id="rId7"/>
    <p:sldId id="383" r:id="rId8"/>
    <p:sldId id="411" r:id="rId9"/>
    <p:sldId id="386" r:id="rId10"/>
    <p:sldId id="387" r:id="rId11"/>
    <p:sldId id="388" r:id="rId12"/>
    <p:sldId id="389" r:id="rId13"/>
    <p:sldId id="384" r:id="rId14"/>
    <p:sldId id="391" r:id="rId15"/>
    <p:sldId id="392" r:id="rId16"/>
    <p:sldId id="415" r:id="rId17"/>
    <p:sldId id="416" r:id="rId18"/>
    <p:sldId id="417" r:id="rId19"/>
    <p:sldId id="405" r:id="rId20"/>
    <p:sldId id="419" r:id="rId21"/>
    <p:sldId id="420" r:id="rId22"/>
    <p:sldId id="418" r:id="rId23"/>
    <p:sldId id="421" r:id="rId24"/>
    <p:sldId id="422" r:id="rId25"/>
    <p:sldId id="424" r:id="rId26"/>
    <p:sldId id="443" r:id="rId27"/>
    <p:sldId id="446" r:id="rId28"/>
    <p:sldId id="447" r:id="rId29"/>
    <p:sldId id="445" r:id="rId30"/>
    <p:sldId id="431" r:id="rId31"/>
    <p:sldId id="373" r:id="rId32"/>
    <p:sldId id="374" r:id="rId33"/>
    <p:sldId id="438" r:id="rId34"/>
    <p:sldId id="439" r:id="rId35"/>
    <p:sldId id="436" r:id="rId36"/>
    <p:sldId id="375" r:id="rId37"/>
    <p:sldId id="377" r:id="rId38"/>
    <p:sldId id="440" r:id="rId39"/>
    <p:sldId id="365" r:id="rId40"/>
    <p:sldId id="442" r:id="rId41"/>
    <p:sldId id="444" r:id="rId42"/>
    <p:sldId id="448" r:id="rId43"/>
    <p:sldId id="367" r:id="rId44"/>
    <p:sldId id="398" r:id="rId45"/>
    <p:sldId id="434" r:id="rId46"/>
    <p:sldId id="428" r:id="rId47"/>
    <p:sldId id="427" r:id="rId48"/>
    <p:sldId id="429" r:id="rId49"/>
    <p:sldId id="399" r:id="rId50"/>
    <p:sldId id="410" r:id="rId51"/>
    <p:sldId id="400" r:id="rId52"/>
    <p:sldId id="425" r:id="rId53"/>
    <p:sldId id="426" r:id="rId54"/>
    <p:sldId id="435" r:id="rId55"/>
    <p:sldId id="441" r:id="rId56"/>
  </p:sldIdLst>
  <p:sldSz cx="9144000" cy="6858000" type="screen4x3"/>
  <p:notesSz cx="6670675" cy="9929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a:srgbClr val="FFCC00"/>
    <a:srgbClr val="FFFFCC"/>
    <a:srgbClr val="004EEA"/>
    <a:srgbClr val="78D6B9"/>
    <a:srgbClr val="0033CC"/>
    <a:srgbClr val="0EBE44"/>
    <a:srgbClr val="CCECFF"/>
    <a:srgbClr val="BEFAD1"/>
    <a:srgbClr val="0080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82" autoAdjust="0"/>
    <p:restoredTop sz="98817" autoAdjust="0"/>
  </p:normalViewPr>
  <p:slideViewPr>
    <p:cSldViewPr>
      <p:cViewPr varScale="1">
        <p:scale>
          <a:sx n="59" d="100"/>
          <a:sy n="59" d="100"/>
        </p:scale>
        <p:origin x="-78" y="-534"/>
      </p:cViewPr>
      <p:guideLst>
        <p:guide orient="horz" pos="2160"/>
        <p:guide pos="2880"/>
      </p:guideLst>
    </p:cSldViewPr>
  </p:slideViewPr>
  <p:outlineViewPr>
    <p:cViewPr>
      <p:scale>
        <a:sx n="33" d="100"/>
        <a:sy n="33" d="100"/>
      </p:scale>
      <p:origin x="0" y="0"/>
    </p:cViewPr>
  </p:outlineViewPr>
  <p:notesTextViewPr>
    <p:cViewPr>
      <p:scale>
        <a:sx n="80" d="100"/>
        <a:sy n="80" d="100"/>
      </p:scale>
      <p:origin x="0" y="0"/>
    </p:cViewPr>
  </p:notesTextViewPr>
  <p:sorterViewPr>
    <p:cViewPr>
      <p:scale>
        <a:sx n="43" d="100"/>
        <a:sy n="43"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oleObject" Target="file:///\\cern.ch\dfs\Workspaces\j\JPhTock\LHC\LS1_SD2013\Resources\PieChartsJuly11.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oleObject" Target="file:///\\cern.ch\dfs\Workspaces\j\JPhTock\LHC\LS1_SD2013\Resources\PieChartsJuly11.xlsx"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pieChart>
        <c:varyColors val="1"/>
        <c:ser>
          <c:idx val="0"/>
          <c:order val="0"/>
          <c:dLbls>
            <c:showPercent val="1"/>
            <c:showLeaderLines val="1"/>
          </c:dLbls>
          <c:cat>
            <c:strRef>
              <c:f>Sheet1!$I$24:$I$27</c:f>
              <c:strCache>
                <c:ptCount val="4"/>
                <c:pt idx="0">
                  <c:v>Trained</c:v>
                </c:pt>
                <c:pt idx="1">
                  <c:v>Ident, To train</c:v>
                </c:pt>
                <c:pt idx="2">
                  <c:v>New FSU</c:v>
                </c:pt>
                <c:pt idx="3">
                  <c:v>Mssing</c:v>
                </c:pt>
              </c:strCache>
            </c:strRef>
          </c:cat>
          <c:val>
            <c:numRef>
              <c:f>Sheet1!$J$24:$J$27</c:f>
              <c:numCache>
                <c:formatCode>General</c:formatCode>
                <c:ptCount val="4"/>
                <c:pt idx="0">
                  <c:v>73</c:v>
                </c:pt>
                <c:pt idx="1">
                  <c:v>82</c:v>
                </c:pt>
                <c:pt idx="2">
                  <c:v>25</c:v>
                </c:pt>
                <c:pt idx="3">
                  <c:v>40</c:v>
                </c:pt>
              </c:numCache>
            </c:numRef>
          </c:val>
        </c:ser>
        <c:dLbls>
          <c:showPercent val="1"/>
        </c:dLbls>
        <c:firstSliceAng val="0"/>
      </c:pieChart>
    </c:plotArea>
    <c:legend>
      <c:legendPos val="t"/>
      <c:layout/>
    </c:legend>
    <c:plotVisOnly val="1"/>
  </c:chart>
  <c:externalData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lrMapOvr bg1="lt1" tx1="dk1" bg2="lt2" tx2="dk2" accent1="accent1" accent2="accent2" accent3="accent3" accent4="accent4" accent5="accent5" accent6="accent6" hlink="hlink" folHlink="folHlink"/>
  <c:chart>
    <c:autoTitleDeleted val="1"/>
    <c:plotArea>
      <c:layout/>
      <c:pieChart>
        <c:varyColors val="1"/>
        <c:ser>
          <c:idx val="0"/>
          <c:order val="0"/>
          <c:cat>
            <c:strRef>
              <c:f>Sheet1!$A$21:$A$24</c:f>
              <c:strCache>
                <c:ptCount val="4"/>
                <c:pt idx="0">
                  <c:v>Staff</c:v>
                </c:pt>
                <c:pt idx="1">
                  <c:v>FSU</c:v>
                </c:pt>
                <c:pt idx="2">
                  <c:v>Collaborations</c:v>
                </c:pt>
                <c:pt idx="3">
                  <c:v>Missing</c:v>
                </c:pt>
              </c:strCache>
            </c:strRef>
          </c:cat>
          <c:val>
            <c:numRef>
              <c:f>Sheet1!$B$21:$B$24</c:f>
              <c:numCache>
                <c:formatCode>General</c:formatCode>
                <c:ptCount val="4"/>
                <c:pt idx="0">
                  <c:v>68</c:v>
                </c:pt>
                <c:pt idx="1">
                  <c:v>66</c:v>
                </c:pt>
                <c:pt idx="2">
                  <c:v>46</c:v>
                </c:pt>
                <c:pt idx="3">
                  <c:v>40</c:v>
                </c:pt>
              </c:numCache>
            </c:numRef>
          </c:val>
        </c:ser>
        <c:dLbls>
          <c:showCatName val="1"/>
          <c:showPercent val="1"/>
        </c:dLbls>
        <c:firstSliceAng val="0"/>
      </c:pieChart>
    </c:plotArea>
    <c:plotVisOnly val="1"/>
  </c:chart>
  <c:externalData r:id="rId2"/>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814054E-730B-46F7-9B0B-FB176A326F43}" type="doc">
      <dgm:prSet loTypeId="urn:microsoft.com/office/officeart/2005/8/layout/process1" loCatId="process" qsTypeId="urn:microsoft.com/office/officeart/2005/8/quickstyle/simple1" qsCatId="simple" csTypeId="urn:microsoft.com/office/officeart/2005/8/colors/accent1_2" csCatId="accent1" phldr="1"/>
      <dgm:spPr/>
    </dgm:pt>
    <dgm:pt modelId="{7105BDD7-67F3-4248-88F2-EBD373994C00}">
      <dgm:prSet phldrT="[Text]" custT="1"/>
      <dgm:spPr/>
      <dgm:t>
        <a:bodyPr/>
        <a:lstStyle/>
        <a:p>
          <a:r>
            <a:rPr lang="el-GR" sz="1400" dirty="0" smtClean="0">
              <a:latin typeface="Calibri"/>
              <a:cs typeface="Calibri"/>
            </a:rPr>
            <a:t>σ</a:t>
          </a:r>
          <a:r>
            <a:rPr lang="fr-CH" sz="1000" dirty="0" smtClean="0">
              <a:latin typeface="Calibri"/>
              <a:cs typeface="Calibri"/>
            </a:rPr>
            <a:t>x [</a:t>
          </a:r>
          <a:r>
            <a:rPr lang="fr-CH" sz="1000" dirty="0" err="1" smtClean="0">
              <a:latin typeface="Calibri"/>
              <a:cs typeface="Calibri"/>
            </a:rPr>
            <a:t>MPa</a:t>
          </a:r>
          <a:r>
            <a:rPr lang="fr-CH" sz="1000" dirty="0" smtClean="0">
              <a:latin typeface="Calibri"/>
              <a:cs typeface="Calibri"/>
            </a:rPr>
            <a:t>]= +6.5 / -8.1</a:t>
          </a:r>
          <a:endParaRPr lang="en-US" sz="1000" dirty="0"/>
        </a:p>
      </dgm:t>
    </dgm:pt>
    <dgm:pt modelId="{04C0414C-1C75-4395-A447-BB11702C95B2}" type="parTrans" cxnId="{5C424A6F-B0D9-441D-8683-F3D6B8C7B7FB}">
      <dgm:prSet/>
      <dgm:spPr/>
      <dgm:t>
        <a:bodyPr/>
        <a:lstStyle/>
        <a:p>
          <a:endParaRPr lang="en-US"/>
        </a:p>
      </dgm:t>
    </dgm:pt>
    <dgm:pt modelId="{2A89B5B9-F9A8-4DBD-BC1F-DF1927A0CE46}" type="sibTrans" cxnId="{5C424A6F-B0D9-441D-8683-F3D6B8C7B7FB}">
      <dgm:prSet/>
      <dgm:spPr/>
      <dgm:t>
        <a:bodyPr/>
        <a:lstStyle/>
        <a:p>
          <a:endParaRPr lang="en-US"/>
        </a:p>
      </dgm:t>
    </dgm:pt>
    <dgm:pt modelId="{20B473E2-BA6B-4B20-9BE3-37510ABB99C4}">
      <dgm:prSet phldrT="[Text]" custT="1"/>
      <dgm:spPr/>
      <dgm:t>
        <a:bodyPr/>
        <a:lstStyle/>
        <a:p>
          <a:r>
            <a:rPr lang="el-GR" sz="1400" dirty="0" smtClean="0">
              <a:latin typeface="Calibri"/>
              <a:cs typeface="Calibri"/>
            </a:rPr>
            <a:t>σ</a:t>
          </a:r>
          <a:r>
            <a:rPr lang="fr-CH" sz="1000" dirty="0" smtClean="0">
              <a:latin typeface="Calibri"/>
              <a:cs typeface="Calibri"/>
            </a:rPr>
            <a:t>y [</a:t>
          </a:r>
          <a:r>
            <a:rPr lang="fr-CH" sz="1000" dirty="0" err="1" smtClean="0">
              <a:latin typeface="Calibri"/>
              <a:cs typeface="Calibri"/>
            </a:rPr>
            <a:t>MPa</a:t>
          </a:r>
          <a:r>
            <a:rPr lang="fr-CH" sz="1000" dirty="0" smtClean="0">
              <a:latin typeface="Calibri"/>
              <a:cs typeface="Calibri"/>
            </a:rPr>
            <a:t>]= +9.8 / -10.1</a:t>
          </a:r>
          <a:endParaRPr lang="en-US" sz="1000" dirty="0"/>
        </a:p>
      </dgm:t>
    </dgm:pt>
    <dgm:pt modelId="{B259FEF2-126E-4891-8828-3A8B36B77B35}" type="parTrans" cxnId="{C43B5959-12C4-4505-ACF4-8B7765442BAA}">
      <dgm:prSet/>
      <dgm:spPr/>
      <dgm:t>
        <a:bodyPr/>
        <a:lstStyle/>
        <a:p>
          <a:endParaRPr lang="en-US"/>
        </a:p>
      </dgm:t>
    </dgm:pt>
    <dgm:pt modelId="{2667011C-B380-414D-8EA7-DC5686E0AEB4}" type="sibTrans" cxnId="{C43B5959-12C4-4505-ACF4-8B7765442BAA}">
      <dgm:prSet/>
      <dgm:spPr/>
      <dgm:t>
        <a:bodyPr/>
        <a:lstStyle/>
        <a:p>
          <a:endParaRPr lang="en-US"/>
        </a:p>
      </dgm:t>
    </dgm:pt>
    <dgm:pt modelId="{A5140105-58F4-4BD5-8E97-7ACF97ECF188}">
      <dgm:prSet phldrT="[Text]" custT="1"/>
      <dgm:spPr/>
      <dgm:t>
        <a:bodyPr/>
        <a:lstStyle/>
        <a:p>
          <a:r>
            <a:rPr lang="el-GR" sz="1400" dirty="0" smtClean="0">
              <a:latin typeface="Calibri"/>
              <a:cs typeface="Calibri"/>
            </a:rPr>
            <a:t>σ</a:t>
          </a:r>
          <a:r>
            <a:rPr lang="fr-CH" sz="1000" dirty="0" smtClean="0">
              <a:latin typeface="Calibri"/>
              <a:cs typeface="Calibri"/>
            </a:rPr>
            <a:t>z [</a:t>
          </a:r>
          <a:r>
            <a:rPr lang="fr-CH" sz="1000" dirty="0" err="1" smtClean="0">
              <a:latin typeface="Calibri"/>
              <a:cs typeface="Calibri"/>
            </a:rPr>
            <a:t>MPa</a:t>
          </a:r>
          <a:r>
            <a:rPr lang="fr-CH" sz="1000" dirty="0" smtClean="0">
              <a:latin typeface="Calibri"/>
              <a:cs typeface="Calibri"/>
            </a:rPr>
            <a:t>]= +6.1 / -7.3</a:t>
          </a:r>
          <a:endParaRPr lang="en-US" sz="1000" dirty="0"/>
        </a:p>
      </dgm:t>
    </dgm:pt>
    <dgm:pt modelId="{5437A4ED-697C-4EDB-9B6D-8F8FF62CDF59}" type="parTrans" cxnId="{795C2EC0-3042-4E4F-A3D5-0B1004376A01}">
      <dgm:prSet/>
      <dgm:spPr/>
      <dgm:t>
        <a:bodyPr/>
        <a:lstStyle/>
        <a:p>
          <a:endParaRPr lang="en-US"/>
        </a:p>
      </dgm:t>
    </dgm:pt>
    <dgm:pt modelId="{0F43C221-93CB-4484-B159-8559529BB2E8}" type="sibTrans" cxnId="{795C2EC0-3042-4E4F-A3D5-0B1004376A01}">
      <dgm:prSet/>
      <dgm:spPr/>
      <dgm:t>
        <a:bodyPr/>
        <a:lstStyle/>
        <a:p>
          <a:endParaRPr lang="en-US"/>
        </a:p>
      </dgm:t>
    </dgm:pt>
    <dgm:pt modelId="{A444F614-1695-4004-849A-D7CA73913D56}" type="pres">
      <dgm:prSet presAssocID="{D814054E-730B-46F7-9B0B-FB176A326F43}" presName="Name0" presStyleCnt="0">
        <dgm:presLayoutVars>
          <dgm:dir/>
          <dgm:resizeHandles val="exact"/>
        </dgm:presLayoutVars>
      </dgm:prSet>
      <dgm:spPr/>
    </dgm:pt>
    <dgm:pt modelId="{2AA28D89-CBF4-4D9B-9F61-56F73F6CFB52}" type="pres">
      <dgm:prSet presAssocID="{7105BDD7-67F3-4248-88F2-EBD373994C00}" presName="node" presStyleLbl="node1" presStyleIdx="0" presStyleCnt="3">
        <dgm:presLayoutVars>
          <dgm:bulletEnabled val="1"/>
        </dgm:presLayoutVars>
      </dgm:prSet>
      <dgm:spPr/>
      <dgm:t>
        <a:bodyPr/>
        <a:lstStyle/>
        <a:p>
          <a:endParaRPr lang="en-US"/>
        </a:p>
      </dgm:t>
    </dgm:pt>
    <dgm:pt modelId="{D10BB809-2F15-4048-8D7E-1A5331D046B9}" type="pres">
      <dgm:prSet presAssocID="{2A89B5B9-F9A8-4DBD-BC1F-DF1927A0CE46}" presName="sibTrans" presStyleLbl="sibTrans2D1" presStyleIdx="0" presStyleCnt="2"/>
      <dgm:spPr/>
      <dgm:t>
        <a:bodyPr/>
        <a:lstStyle/>
        <a:p>
          <a:endParaRPr lang="en-GB"/>
        </a:p>
      </dgm:t>
    </dgm:pt>
    <dgm:pt modelId="{3009EE7A-2071-4834-9423-E3263C908537}" type="pres">
      <dgm:prSet presAssocID="{2A89B5B9-F9A8-4DBD-BC1F-DF1927A0CE46}" presName="connectorText" presStyleLbl="sibTrans2D1" presStyleIdx="0" presStyleCnt="2"/>
      <dgm:spPr/>
      <dgm:t>
        <a:bodyPr/>
        <a:lstStyle/>
        <a:p>
          <a:endParaRPr lang="en-GB"/>
        </a:p>
      </dgm:t>
    </dgm:pt>
    <dgm:pt modelId="{43CD28E4-0460-4EAD-8C0B-A4262B0C7085}" type="pres">
      <dgm:prSet presAssocID="{20B473E2-BA6B-4B20-9BE3-37510ABB99C4}" presName="node" presStyleLbl="node1" presStyleIdx="1" presStyleCnt="3">
        <dgm:presLayoutVars>
          <dgm:bulletEnabled val="1"/>
        </dgm:presLayoutVars>
      </dgm:prSet>
      <dgm:spPr/>
      <dgm:t>
        <a:bodyPr/>
        <a:lstStyle/>
        <a:p>
          <a:endParaRPr lang="en-US"/>
        </a:p>
      </dgm:t>
    </dgm:pt>
    <dgm:pt modelId="{4F3012FC-68CB-4A58-AE85-781AB10917C2}" type="pres">
      <dgm:prSet presAssocID="{2667011C-B380-414D-8EA7-DC5686E0AEB4}" presName="sibTrans" presStyleLbl="sibTrans2D1" presStyleIdx="1" presStyleCnt="2"/>
      <dgm:spPr/>
      <dgm:t>
        <a:bodyPr/>
        <a:lstStyle/>
        <a:p>
          <a:endParaRPr lang="en-GB"/>
        </a:p>
      </dgm:t>
    </dgm:pt>
    <dgm:pt modelId="{79B473E9-9708-4E37-A089-4BEAB9CE214F}" type="pres">
      <dgm:prSet presAssocID="{2667011C-B380-414D-8EA7-DC5686E0AEB4}" presName="connectorText" presStyleLbl="sibTrans2D1" presStyleIdx="1" presStyleCnt="2"/>
      <dgm:spPr/>
      <dgm:t>
        <a:bodyPr/>
        <a:lstStyle/>
        <a:p>
          <a:endParaRPr lang="en-GB"/>
        </a:p>
      </dgm:t>
    </dgm:pt>
    <dgm:pt modelId="{F7D69A43-B5D2-493D-9B57-9E876BD88489}" type="pres">
      <dgm:prSet presAssocID="{A5140105-58F4-4BD5-8E97-7ACF97ECF188}" presName="node" presStyleLbl="node1" presStyleIdx="2" presStyleCnt="3">
        <dgm:presLayoutVars>
          <dgm:bulletEnabled val="1"/>
        </dgm:presLayoutVars>
      </dgm:prSet>
      <dgm:spPr/>
      <dgm:t>
        <a:bodyPr/>
        <a:lstStyle/>
        <a:p>
          <a:endParaRPr lang="en-US"/>
        </a:p>
      </dgm:t>
    </dgm:pt>
  </dgm:ptLst>
  <dgm:cxnLst>
    <dgm:cxn modelId="{FF118721-D777-4372-80C1-2B6F386A7658}" type="presOf" srcId="{20B473E2-BA6B-4B20-9BE3-37510ABB99C4}" destId="{43CD28E4-0460-4EAD-8C0B-A4262B0C7085}" srcOrd="0" destOrd="0" presId="urn:microsoft.com/office/officeart/2005/8/layout/process1"/>
    <dgm:cxn modelId="{DE9B8CF5-A6CF-4F61-96FD-35FF4162B8B9}" type="presOf" srcId="{2667011C-B380-414D-8EA7-DC5686E0AEB4}" destId="{79B473E9-9708-4E37-A089-4BEAB9CE214F}" srcOrd="1" destOrd="0" presId="urn:microsoft.com/office/officeart/2005/8/layout/process1"/>
    <dgm:cxn modelId="{5C424A6F-B0D9-441D-8683-F3D6B8C7B7FB}" srcId="{D814054E-730B-46F7-9B0B-FB176A326F43}" destId="{7105BDD7-67F3-4248-88F2-EBD373994C00}" srcOrd="0" destOrd="0" parTransId="{04C0414C-1C75-4395-A447-BB11702C95B2}" sibTransId="{2A89B5B9-F9A8-4DBD-BC1F-DF1927A0CE46}"/>
    <dgm:cxn modelId="{4FFEB8EB-9587-453C-8E01-FCB50C1CE148}" type="presOf" srcId="{2667011C-B380-414D-8EA7-DC5686E0AEB4}" destId="{4F3012FC-68CB-4A58-AE85-781AB10917C2}" srcOrd="0" destOrd="0" presId="urn:microsoft.com/office/officeart/2005/8/layout/process1"/>
    <dgm:cxn modelId="{795C2EC0-3042-4E4F-A3D5-0B1004376A01}" srcId="{D814054E-730B-46F7-9B0B-FB176A326F43}" destId="{A5140105-58F4-4BD5-8E97-7ACF97ECF188}" srcOrd="2" destOrd="0" parTransId="{5437A4ED-697C-4EDB-9B6D-8F8FF62CDF59}" sibTransId="{0F43C221-93CB-4484-B159-8559529BB2E8}"/>
    <dgm:cxn modelId="{5F1016CE-6305-4DDD-BF2F-D8BB7DBFFAAE}" type="presOf" srcId="{D814054E-730B-46F7-9B0B-FB176A326F43}" destId="{A444F614-1695-4004-849A-D7CA73913D56}" srcOrd="0" destOrd="0" presId="urn:microsoft.com/office/officeart/2005/8/layout/process1"/>
    <dgm:cxn modelId="{C43B5959-12C4-4505-ACF4-8B7765442BAA}" srcId="{D814054E-730B-46F7-9B0B-FB176A326F43}" destId="{20B473E2-BA6B-4B20-9BE3-37510ABB99C4}" srcOrd="1" destOrd="0" parTransId="{B259FEF2-126E-4891-8828-3A8B36B77B35}" sibTransId="{2667011C-B380-414D-8EA7-DC5686E0AEB4}"/>
    <dgm:cxn modelId="{D8DA01F6-9115-4D4E-85CF-D990A4C8D085}" type="presOf" srcId="{A5140105-58F4-4BD5-8E97-7ACF97ECF188}" destId="{F7D69A43-B5D2-493D-9B57-9E876BD88489}" srcOrd="0" destOrd="0" presId="urn:microsoft.com/office/officeart/2005/8/layout/process1"/>
    <dgm:cxn modelId="{853E48A0-C2EE-48C8-B319-FBF3A0467C83}" type="presOf" srcId="{2A89B5B9-F9A8-4DBD-BC1F-DF1927A0CE46}" destId="{3009EE7A-2071-4834-9423-E3263C908537}" srcOrd="1" destOrd="0" presId="urn:microsoft.com/office/officeart/2005/8/layout/process1"/>
    <dgm:cxn modelId="{DF562B6D-F9DA-4C3F-9D53-811499B88719}" type="presOf" srcId="{2A89B5B9-F9A8-4DBD-BC1F-DF1927A0CE46}" destId="{D10BB809-2F15-4048-8D7E-1A5331D046B9}" srcOrd="0" destOrd="0" presId="urn:microsoft.com/office/officeart/2005/8/layout/process1"/>
    <dgm:cxn modelId="{3AB40457-ECD0-4C75-896D-73FF50A4EE39}" type="presOf" srcId="{7105BDD7-67F3-4248-88F2-EBD373994C00}" destId="{2AA28D89-CBF4-4D9B-9F61-56F73F6CFB52}" srcOrd="0" destOrd="0" presId="urn:microsoft.com/office/officeart/2005/8/layout/process1"/>
    <dgm:cxn modelId="{395EE899-E2CB-47EE-8834-9365ACEBB4FB}" type="presParOf" srcId="{A444F614-1695-4004-849A-D7CA73913D56}" destId="{2AA28D89-CBF4-4D9B-9F61-56F73F6CFB52}" srcOrd="0" destOrd="0" presId="urn:microsoft.com/office/officeart/2005/8/layout/process1"/>
    <dgm:cxn modelId="{C0EB25A6-E0AB-40AF-A518-9150B49782D3}" type="presParOf" srcId="{A444F614-1695-4004-849A-D7CA73913D56}" destId="{D10BB809-2F15-4048-8D7E-1A5331D046B9}" srcOrd="1" destOrd="0" presId="urn:microsoft.com/office/officeart/2005/8/layout/process1"/>
    <dgm:cxn modelId="{A7749416-D8BF-4AFF-AA40-9D7567519BBC}" type="presParOf" srcId="{D10BB809-2F15-4048-8D7E-1A5331D046B9}" destId="{3009EE7A-2071-4834-9423-E3263C908537}" srcOrd="0" destOrd="0" presId="urn:microsoft.com/office/officeart/2005/8/layout/process1"/>
    <dgm:cxn modelId="{BD6941B7-6A85-4D22-BE77-C12A39AF612C}" type="presParOf" srcId="{A444F614-1695-4004-849A-D7CA73913D56}" destId="{43CD28E4-0460-4EAD-8C0B-A4262B0C7085}" srcOrd="2" destOrd="0" presId="urn:microsoft.com/office/officeart/2005/8/layout/process1"/>
    <dgm:cxn modelId="{238A1E15-1D95-4A90-BAD1-C662D99639AC}" type="presParOf" srcId="{A444F614-1695-4004-849A-D7CA73913D56}" destId="{4F3012FC-68CB-4A58-AE85-781AB10917C2}" srcOrd="3" destOrd="0" presId="urn:microsoft.com/office/officeart/2005/8/layout/process1"/>
    <dgm:cxn modelId="{64E6004E-C659-4826-8DA0-EA70762A31A0}" type="presParOf" srcId="{4F3012FC-68CB-4A58-AE85-781AB10917C2}" destId="{79B473E9-9708-4E37-A089-4BEAB9CE214F}" srcOrd="0" destOrd="0" presId="urn:microsoft.com/office/officeart/2005/8/layout/process1"/>
    <dgm:cxn modelId="{CCDAC793-8334-45F3-A324-4F0FEB2DA2DE}" type="presParOf" srcId="{A444F614-1695-4004-849A-D7CA73913D56}" destId="{F7D69A43-B5D2-493D-9B57-9E876BD88489}" srcOrd="4" destOrd="0" presId="urn:microsoft.com/office/officeart/2005/8/layout/process1"/>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814054E-730B-46F7-9B0B-FB176A326F43}" type="doc">
      <dgm:prSet loTypeId="urn:microsoft.com/office/officeart/2005/8/layout/process1" loCatId="process" qsTypeId="urn:microsoft.com/office/officeart/2005/8/quickstyle/simple1" qsCatId="simple" csTypeId="urn:microsoft.com/office/officeart/2005/8/colors/accent0_3" csCatId="mainScheme" phldr="1"/>
      <dgm:spPr/>
    </dgm:pt>
    <dgm:pt modelId="{7105BDD7-67F3-4248-88F2-EBD373994C00}">
      <dgm:prSet phldrT="[Text]" custT="1"/>
      <dgm:spPr/>
      <dgm:t>
        <a:bodyPr/>
        <a:lstStyle/>
        <a:p>
          <a:r>
            <a:rPr lang="el-GR" sz="1400" dirty="0" smtClean="0">
              <a:latin typeface="Calibri"/>
              <a:cs typeface="Calibri"/>
            </a:rPr>
            <a:t>σ</a:t>
          </a:r>
          <a:r>
            <a:rPr lang="fr-CH" sz="1000" dirty="0" err="1" smtClean="0">
              <a:latin typeface="Calibri"/>
              <a:cs typeface="Calibri"/>
            </a:rPr>
            <a:t>eq</a:t>
          </a:r>
          <a:r>
            <a:rPr lang="fr-CH" sz="1000" dirty="0" smtClean="0">
              <a:latin typeface="Calibri"/>
              <a:cs typeface="Calibri"/>
            </a:rPr>
            <a:t> [</a:t>
          </a:r>
          <a:r>
            <a:rPr lang="fr-CH" sz="1000" dirty="0" err="1" smtClean="0">
              <a:latin typeface="Calibri"/>
              <a:cs typeface="Calibri"/>
            </a:rPr>
            <a:t>MPa</a:t>
          </a:r>
          <a:r>
            <a:rPr lang="fr-CH" sz="1000" dirty="0" smtClean="0">
              <a:latin typeface="Calibri"/>
              <a:cs typeface="Calibri"/>
            </a:rPr>
            <a:t>]= 8.63</a:t>
          </a:r>
          <a:endParaRPr lang="en-US" sz="1000" dirty="0"/>
        </a:p>
      </dgm:t>
    </dgm:pt>
    <dgm:pt modelId="{04C0414C-1C75-4395-A447-BB11702C95B2}" type="parTrans" cxnId="{5C424A6F-B0D9-441D-8683-F3D6B8C7B7FB}">
      <dgm:prSet/>
      <dgm:spPr/>
      <dgm:t>
        <a:bodyPr/>
        <a:lstStyle/>
        <a:p>
          <a:endParaRPr lang="en-US"/>
        </a:p>
      </dgm:t>
    </dgm:pt>
    <dgm:pt modelId="{2A89B5B9-F9A8-4DBD-BC1F-DF1927A0CE46}" type="sibTrans" cxnId="{5C424A6F-B0D9-441D-8683-F3D6B8C7B7FB}">
      <dgm:prSet/>
      <dgm:spPr/>
      <dgm:t>
        <a:bodyPr/>
        <a:lstStyle/>
        <a:p>
          <a:endParaRPr lang="en-US"/>
        </a:p>
      </dgm:t>
    </dgm:pt>
    <dgm:pt modelId="{A444F614-1695-4004-849A-D7CA73913D56}" type="pres">
      <dgm:prSet presAssocID="{D814054E-730B-46F7-9B0B-FB176A326F43}" presName="Name0" presStyleCnt="0">
        <dgm:presLayoutVars>
          <dgm:dir/>
          <dgm:resizeHandles val="exact"/>
        </dgm:presLayoutVars>
      </dgm:prSet>
      <dgm:spPr/>
    </dgm:pt>
    <dgm:pt modelId="{2AA28D89-CBF4-4D9B-9F61-56F73F6CFB52}" type="pres">
      <dgm:prSet presAssocID="{7105BDD7-67F3-4248-88F2-EBD373994C00}" presName="node" presStyleLbl="node1" presStyleIdx="0" presStyleCnt="1">
        <dgm:presLayoutVars>
          <dgm:bulletEnabled val="1"/>
        </dgm:presLayoutVars>
      </dgm:prSet>
      <dgm:spPr/>
      <dgm:t>
        <a:bodyPr/>
        <a:lstStyle/>
        <a:p>
          <a:endParaRPr lang="en-US"/>
        </a:p>
      </dgm:t>
    </dgm:pt>
  </dgm:ptLst>
  <dgm:cxnLst>
    <dgm:cxn modelId="{5C424A6F-B0D9-441D-8683-F3D6B8C7B7FB}" srcId="{D814054E-730B-46F7-9B0B-FB176A326F43}" destId="{7105BDD7-67F3-4248-88F2-EBD373994C00}" srcOrd="0" destOrd="0" parTransId="{04C0414C-1C75-4395-A447-BB11702C95B2}" sibTransId="{2A89B5B9-F9A8-4DBD-BC1F-DF1927A0CE46}"/>
    <dgm:cxn modelId="{BF9FFD72-BFF9-420E-8037-911990AD64BE}" type="presOf" srcId="{7105BDD7-67F3-4248-88F2-EBD373994C00}" destId="{2AA28D89-CBF4-4D9B-9F61-56F73F6CFB52}" srcOrd="0" destOrd="0" presId="urn:microsoft.com/office/officeart/2005/8/layout/process1"/>
    <dgm:cxn modelId="{8C68903E-F3B7-47C6-B831-6D25EDFE579F}" type="presOf" srcId="{D814054E-730B-46F7-9B0B-FB176A326F43}" destId="{A444F614-1695-4004-849A-D7CA73913D56}" srcOrd="0" destOrd="0" presId="urn:microsoft.com/office/officeart/2005/8/layout/process1"/>
    <dgm:cxn modelId="{01BED757-CDD1-44FC-B7DE-4EF7B59EB054}" type="presParOf" srcId="{A444F614-1695-4004-849A-D7CA73913D56}" destId="{2AA28D89-CBF4-4D9B-9F61-56F73F6CFB52}" srcOrd="0" destOrd="0" presId="urn:microsoft.com/office/officeart/2005/8/layout/process1"/>
  </dgm:cxnLst>
  <dgm:bg/>
  <dgm:whole/>
  <dgm:extLst>
    <a:ext uri="http://schemas.microsoft.com/office/drawing/2008/diagram">
      <dsp:dataModelExt xmlns:dsp="http://schemas.microsoft.com/office/drawing/2008/diagram" xmlns="" relId="rId1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F59434D-BCAC-48AF-9BB3-FAB4067CEC8C}" type="doc">
      <dgm:prSet loTypeId="urn:microsoft.com/office/officeart/2005/8/layout/hierarchy1" loCatId="hierarchy" qsTypeId="urn:microsoft.com/office/officeart/2005/8/quickstyle/simple1" qsCatId="simple" csTypeId="urn:microsoft.com/office/officeart/2005/8/colors/accent1_2" csCatId="accent1" phldr="1"/>
      <dgm:spPr/>
      <dgm:t>
        <a:bodyPr/>
        <a:lstStyle/>
        <a:p>
          <a:endParaRPr lang="en-US"/>
        </a:p>
      </dgm:t>
    </dgm:pt>
    <dgm:pt modelId="{1D47DED1-560E-4C23-81E2-8C48D4507A6B}">
      <dgm:prSet phldrT="[Text]"/>
      <dgm:spPr/>
      <dgm:t>
        <a:bodyPr/>
        <a:lstStyle/>
        <a:p>
          <a:r>
            <a:rPr lang="en-US" dirty="0" smtClean="0"/>
            <a:t>LHC LS1</a:t>
          </a:r>
        </a:p>
        <a:p>
          <a:r>
            <a:rPr lang="en-US" dirty="0" smtClean="0"/>
            <a:t>SC magnets</a:t>
          </a:r>
          <a:br>
            <a:rPr lang="en-US" dirty="0" smtClean="0"/>
          </a:br>
          <a:r>
            <a:rPr lang="en-US" dirty="0" smtClean="0"/>
            <a:t>(#220)</a:t>
          </a:r>
          <a:endParaRPr lang="en-US" dirty="0"/>
        </a:p>
      </dgm:t>
    </dgm:pt>
    <dgm:pt modelId="{538B8E33-1E8F-437E-9A0C-8E0F298E67CE}" type="parTrans" cxnId="{6DB3B3A3-3B6F-458C-B6CC-7BAA944104F7}">
      <dgm:prSet/>
      <dgm:spPr/>
      <dgm:t>
        <a:bodyPr/>
        <a:lstStyle/>
        <a:p>
          <a:endParaRPr lang="en-US"/>
        </a:p>
      </dgm:t>
    </dgm:pt>
    <dgm:pt modelId="{BCFE1D1A-1239-4AF5-9F5B-86E4D4BFF435}" type="sibTrans" cxnId="{6DB3B3A3-3B6F-458C-B6CC-7BAA944104F7}">
      <dgm:prSet/>
      <dgm:spPr/>
      <dgm:t>
        <a:bodyPr/>
        <a:lstStyle/>
        <a:p>
          <a:endParaRPr lang="en-US"/>
        </a:p>
      </dgm:t>
    </dgm:pt>
    <dgm:pt modelId="{9FF5136B-0B92-4039-8CFC-EDE03FFF1CD5}">
      <dgm:prSet phldrT="[Text]"/>
      <dgm:spPr/>
      <dgm:t>
        <a:bodyPr/>
        <a:lstStyle/>
        <a:p>
          <a:r>
            <a:rPr lang="en-US" dirty="0" smtClean="0"/>
            <a:t>EN</a:t>
          </a:r>
        </a:p>
        <a:p>
          <a:r>
            <a:rPr lang="en-US" dirty="0" smtClean="0"/>
            <a:t>(#24)</a:t>
          </a:r>
          <a:endParaRPr lang="en-US" dirty="0"/>
        </a:p>
      </dgm:t>
    </dgm:pt>
    <dgm:pt modelId="{068F6CE7-B145-4938-977E-8F55364D78AF}" type="parTrans" cxnId="{B54BC398-7371-4DA1-8C00-41AFF1E7CD0F}">
      <dgm:prSet/>
      <dgm:spPr/>
      <dgm:t>
        <a:bodyPr/>
        <a:lstStyle/>
        <a:p>
          <a:endParaRPr lang="en-US"/>
        </a:p>
      </dgm:t>
    </dgm:pt>
    <dgm:pt modelId="{13B51C22-1F99-4EC4-AD5A-2458D4FE37D0}" type="sibTrans" cxnId="{B54BC398-7371-4DA1-8C00-41AFF1E7CD0F}">
      <dgm:prSet/>
      <dgm:spPr/>
      <dgm:t>
        <a:bodyPr/>
        <a:lstStyle/>
        <a:p>
          <a:endParaRPr lang="en-US"/>
        </a:p>
      </dgm:t>
    </dgm:pt>
    <dgm:pt modelId="{15113ABC-CBB5-4CDB-A2EB-381D3D473A42}">
      <dgm:prSet phldrT="[Text]"/>
      <dgm:spPr/>
      <dgm:t>
        <a:bodyPr/>
        <a:lstStyle/>
        <a:p>
          <a:r>
            <a:rPr lang="en-US" dirty="0" smtClean="0"/>
            <a:t>BE</a:t>
          </a:r>
        </a:p>
        <a:p>
          <a:r>
            <a:rPr lang="en-US" dirty="0" smtClean="0"/>
            <a:t>(#15) </a:t>
          </a:r>
          <a:endParaRPr lang="en-US" dirty="0"/>
        </a:p>
      </dgm:t>
    </dgm:pt>
    <dgm:pt modelId="{D48DE713-D031-48FB-886A-B13C7A766D86}" type="parTrans" cxnId="{57A1C0CC-9DA3-441A-BC28-E041DBC2C969}">
      <dgm:prSet/>
      <dgm:spPr/>
      <dgm:t>
        <a:bodyPr/>
        <a:lstStyle/>
        <a:p>
          <a:endParaRPr lang="en-US"/>
        </a:p>
      </dgm:t>
    </dgm:pt>
    <dgm:pt modelId="{B4AD0B16-1896-4B92-83E2-FBF4EF4A2B7E}" type="sibTrans" cxnId="{57A1C0CC-9DA3-441A-BC28-E041DBC2C969}">
      <dgm:prSet/>
      <dgm:spPr/>
      <dgm:t>
        <a:bodyPr/>
        <a:lstStyle/>
        <a:p>
          <a:endParaRPr lang="en-US"/>
        </a:p>
      </dgm:t>
    </dgm:pt>
    <dgm:pt modelId="{4D4AB139-7ADC-48E7-9D44-6F2811F318EC}">
      <dgm:prSet/>
      <dgm:spPr/>
      <dgm:t>
        <a:bodyPr/>
        <a:lstStyle/>
        <a:p>
          <a:r>
            <a:rPr lang="en-US" dirty="0" smtClean="0"/>
            <a:t>TE</a:t>
          </a:r>
        </a:p>
        <a:p>
          <a:r>
            <a:rPr lang="en-US" dirty="0" smtClean="0"/>
            <a:t>(#134)</a:t>
          </a:r>
          <a:endParaRPr lang="en-US" dirty="0"/>
        </a:p>
      </dgm:t>
    </dgm:pt>
    <dgm:pt modelId="{EB481603-311A-43A6-B01B-DC64F3568C46}" type="parTrans" cxnId="{057702C0-82BB-43CF-99B8-BA3B5D012066}">
      <dgm:prSet/>
      <dgm:spPr/>
      <dgm:t>
        <a:bodyPr/>
        <a:lstStyle/>
        <a:p>
          <a:endParaRPr lang="en-US"/>
        </a:p>
      </dgm:t>
    </dgm:pt>
    <dgm:pt modelId="{F24F470B-A917-4CCF-ADB9-FFB3EF324D82}" type="sibTrans" cxnId="{057702C0-82BB-43CF-99B8-BA3B5D012066}">
      <dgm:prSet/>
      <dgm:spPr/>
      <dgm:t>
        <a:bodyPr/>
        <a:lstStyle/>
        <a:p>
          <a:endParaRPr lang="en-US"/>
        </a:p>
      </dgm:t>
    </dgm:pt>
    <dgm:pt modelId="{61EE46D8-C225-4A62-948A-4F1DA9FBECB0}">
      <dgm:prSet/>
      <dgm:spPr/>
      <dgm:t>
        <a:bodyPr/>
        <a:lstStyle/>
        <a:p>
          <a:r>
            <a:rPr lang="en-US" dirty="0" smtClean="0"/>
            <a:t>PH</a:t>
          </a:r>
        </a:p>
        <a:p>
          <a:r>
            <a:rPr lang="en-US" dirty="0" smtClean="0"/>
            <a:t>(#7) </a:t>
          </a:r>
          <a:endParaRPr lang="en-US" dirty="0"/>
        </a:p>
      </dgm:t>
    </dgm:pt>
    <dgm:pt modelId="{A1243E4E-CC43-424A-911C-2FE85D3D3C5C}" type="parTrans" cxnId="{F48740F9-5446-4AD5-9DAD-225C87DD77A0}">
      <dgm:prSet/>
      <dgm:spPr/>
      <dgm:t>
        <a:bodyPr/>
        <a:lstStyle/>
        <a:p>
          <a:endParaRPr lang="en-US"/>
        </a:p>
      </dgm:t>
    </dgm:pt>
    <dgm:pt modelId="{F002F2C4-220A-42B5-80C6-270B2333E5D2}" type="sibTrans" cxnId="{F48740F9-5446-4AD5-9DAD-225C87DD77A0}">
      <dgm:prSet/>
      <dgm:spPr/>
      <dgm:t>
        <a:bodyPr/>
        <a:lstStyle/>
        <a:p>
          <a:endParaRPr lang="en-US"/>
        </a:p>
      </dgm:t>
    </dgm:pt>
    <dgm:pt modelId="{52F0BF96-67A6-4736-9F40-2FD173990D7F}">
      <dgm:prSet/>
      <dgm:spPr/>
      <dgm:t>
        <a:bodyPr/>
        <a:lstStyle/>
        <a:p>
          <a:r>
            <a:rPr lang="en-US" dirty="0" smtClean="0"/>
            <a:t>Not ID</a:t>
          </a:r>
        </a:p>
        <a:p>
          <a:r>
            <a:rPr lang="en-US" dirty="0" smtClean="0"/>
            <a:t>(#40)</a:t>
          </a:r>
          <a:endParaRPr lang="en-US" dirty="0"/>
        </a:p>
      </dgm:t>
    </dgm:pt>
    <dgm:pt modelId="{01BF5220-E8E7-4899-8BD5-47AA8478F5B2}" type="parTrans" cxnId="{9FC0D1C0-8BE6-4886-8A82-03C05022446C}">
      <dgm:prSet/>
      <dgm:spPr/>
      <dgm:t>
        <a:bodyPr/>
        <a:lstStyle/>
        <a:p>
          <a:endParaRPr lang="en-US"/>
        </a:p>
      </dgm:t>
    </dgm:pt>
    <dgm:pt modelId="{4068490F-5B32-41BC-A8C9-5C611A294C5E}" type="sibTrans" cxnId="{9FC0D1C0-8BE6-4886-8A82-03C05022446C}">
      <dgm:prSet/>
      <dgm:spPr/>
      <dgm:t>
        <a:bodyPr/>
        <a:lstStyle/>
        <a:p>
          <a:endParaRPr lang="en-US"/>
        </a:p>
      </dgm:t>
    </dgm:pt>
    <dgm:pt modelId="{0D546FB8-4CD5-44CD-9565-F3445D77EC30}" type="pres">
      <dgm:prSet presAssocID="{BF59434D-BCAC-48AF-9BB3-FAB4067CEC8C}" presName="hierChild1" presStyleCnt="0">
        <dgm:presLayoutVars>
          <dgm:chPref val="1"/>
          <dgm:dir/>
          <dgm:animOne val="branch"/>
          <dgm:animLvl val="lvl"/>
          <dgm:resizeHandles/>
        </dgm:presLayoutVars>
      </dgm:prSet>
      <dgm:spPr/>
      <dgm:t>
        <a:bodyPr/>
        <a:lstStyle/>
        <a:p>
          <a:endParaRPr lang="en-US"/>
        </a:p>
      </dgm:t>
    </dgm:pt>
    <dgm:pt modelId="{B0D41D68-3AB7-4FFE-945B-D3F5968B593C}" type="pres">
      <dgm:prSet presAssocID="{1D47DED1-560E-4C23-81E2-8C48D4507A6B}" presName="hierRoot1" presStyleCnt="0"/>
      <dgm:spPr/>
    </dgm:pt>
    <dgm:pt modelId="{38C5FB74-E278-42B3-98AA-1530E1C02278}" type="pres">
      <dgm:prSet presAssocID="{1D47DED1-560E-4C23-81E2-8C48D4507A6B}" presName="composite" presStyleCnt="0"/>
      <dgm:spPr/>
    </dgm:pt>
    <dgm:pt modelId="{F2CADEF5-D4F7-49B0-8EA1-C9FA3CFD4781}" type="pres">
      <dgm:prSet presAssocID="{1D47DED1-560E-4C23-81E2-8C48D4507A6B}" presName="background" presStyleLbl="node0" presStyleIdx="0" presStyleCnt="1"/>
      <dgm:spPr/>
    </dgm:pt>
    <dgm:pt modelId="{B47EB70F-FA84-4380-A3BE-24B0024BE4CC}" type="pres">
      <dgm:prSet presAssocID="{1D47DED1-560E-4C23-81E2-8C48D4507A6B}" presName="text" presStyleLbl="fgAcc0" presStyleIdx="0" presStyleCnt="1">
        <dgm:presLayoutVars>
          <dgm:chPref val="3"/>
        </dgm:presLayoutVars>
      </dgm:prSet>
      <dgm:spPr/>
      <dgm:t>
        <a:bodyPr/>
        <a:lstStyle/>
        <a:p>
          <a:endParaRPr lang="en-US"/>
        </a:p>
      </dgm:t>
    </dgm:pt>
    <dgm:pt modelId="{CA45D8FF-15A0-42AC-886C-E3EC01639224}" type="pres">
      <dgm:prSet presAssocID="{1D47DED1-560E-4C23-81E2-8C48D4507A6B}" presName="hierChild2" presStyleCnt="0"/>
      <dgm:spPr/>
    </dgm:pt>
    <dgm:pt modelId="{FAEF93DA-2B9F-4920-BD73-D713813B3546}" type="pres">
      <dgm:prSet presAssocID="{EB481603-311A-43A6-B01B-DC64F3568C46}" presName="Name10" presStyleLbl="parChTrans1D2" presStyleIdx="0" presStyleCnt="5"/>
      <dgm:spPr/>
      <dgm:t>
        <a:bodyPr/>
        <a:lstStyle/>
        <a:p>
          <a:endParaRPr lang="en-US"/>
        </a:p>
      </dgm:t>
    </dgm:pt>
    <dgm:pt modelId="{22ACE079-62A4-48D6-9EAD-F4D10E5A232B}" type="pres">
      <dgm:prSet presAssocID="{4D4AB139-7ADC-48E7-9D44-6F2811F318EC}" presName="hierRoot2" presStyleCnt="0"/>
      <dgm:spPr/>
    </dgm:pt>
    <dgm:pt modelId="{7448C387-0668-43C6-98E2-5EB21BB52006}" type="pres">
      <dgm:prSet presAssocID="{4D4AB139-7ADC-48E7-9D44-6F2811F318EC}" presName="composite2" presStyleCnt="0"/>
      <dgm:spPr/>
    </dgm:pt>
    <dgm:pt modelId="{CB9B9AA0-32BD-4A3C-A4FE-504AA6CB0DD2}" type="pres">
      <dgm:prSet presAssocID="{4D4AB139-7ADC-48E7-9D44-6F2811F318EC}" presName="background2" presStyleLbl="node2" presStyleIdx="0" presStyleCnt="5"/>
      <dgm:spPr/>
    </dgm:pt>
    <dgm:pt modelId="{331D29FD-58F7-4F39-84AD-F62846C51BF9}" type="pres">
      <dgm:prSet presAssocID="{4D4AB139-7ADC-48E7-9D44-6F2811F318EC}" presName="text2" presStyleLbl="fgAcc2" presStyleIdx="0" presStyleCnt="5">
        <dgm:presLayoutVars>
          <dgm:chPref val="3"/>
        </dgm:presLayoutVars>
      </dgm:prSet>
      <dgm:spPr/>
      <dgm:t>
        <a:bodyPr/>
        <a:lstStyle/>
        <a:p>
          <a:endParaRPr lang="en-US"/>
        </a:p>
      </dgm:t>
    </dgm:pt>
    <dgm:pt modelId="{0A521342-02CF-4FDF-BDE6-CC2FE6C796B3}" type="pres">
      <dgm:prSet presAssocID="{4D4AB139-7ADC-48E7-9D44-6F2811F318EC}" presName="hierChild3" presStyleCnt="0"/>
      <dgm:spPr/>
    </dgm:pt>
    <dgm:pt modelId="{EB5070A5-750F-44BA-869B-8ADBC16C4307}" type="pres">
      <dgm:prSet presAssocID="{068F6CE7-B145-4938-977E-8F55364D78AF}" presName="Name10" presStyleLbl="parChTrans1D2" presStyleIdx="1" presStyleCnt="5"/>
      <dgm:spPr/>
      <dgm:t>
        <a:bodyPr/>
        <a:lstStyle/>
        <a:p>
          <a:endParaRPr lang="en-US"/>
        </a:p>
      </dgm:t>
    </dgm:pt>
    <dgm:pt modelId="{794D23F8-2B80-4925-B3E3-2814496E0C8E}" type="pres">
      <dgm:prSet presAssocID="{9FF5136B-0B92-4039-8CFC-EDE03FFF1CD5}" presName="hierRoot2" presStyleCnt="0"/>
      <dgm:spPr/>
    </dgm:pt>
    <dgm:pt modelId="{DC7999BF-9A93-47E3-AA68-48640C0D3050}" type="pres">
      <dgm:prSet presAssocID="{9FF5136B-0B92-4039-8CFC-EDE03FFF1CD5}" presName="composite2" presStyleCnt="0"/>
      <dgm:spPr/>
    </dgm:pt>
    <dgm:pt modelId="{73BA7173-7B03-4DA4-A5B5-339499196E33}" type="pres">
      <dgm:prSet presAssocID="{9FF5136B-0B92-4039-8CFC-EDE03FFF1CD5}" presName="background2" presStyleLbl="node2" presStyleIdx="1" presStyleCnt="5"/>
      <dgm:spPr/>
    </dgm:pt>
    <dgm:pt modelId="{9D4D6B12-6A07-4DBE-9AEE-617DCAE479BD}" type="pres">
      <dgm:prSet presAssocID="{9FF5136B-0B92-4039-8CFC-EDE03FFF1CD5}" presName="text2" presStyleLbl="fgAcc2" presStyleIdx="1" presStyleCnt="5">
        <dgm:presLayoutVars>
          <dgm:chPref val="3"/>
        </dgm:presLayoutVars>
      </dgm:prSet>
      <dgm:spPr/>
      <dgm:t>
        <a:bodyPr/>
        <a:lstStyle/>
        <a:p>
          <a:endParaRPr lang="en-US"/>
        </a:p>
      </dgm:t>
    </dgm:pt>
    <dgm:pt modelId="{CFCA8385-2035-4CAF-BF24-407E311E8CFE}" type="pres">
      <dgm:prSet presAssocID="{9FF5136B-0B92-4039-8CFC-EDE03FFF1CD5}" presName="hierChild3" presStyleCnt="0"/>
      <dgm:spPr/>
    </dgm:pt>
    <dgm:pt modelId="{4F0BFEF4-774E-43F0-9F5C-E43E35F44496}" type="pres">
      <dgm:prSet presAssocID="{D48DE713-D031-48FB-886A-B13C7A766D86}" presName="Name10" presStyleLbl="parChTrans1D2" presStyleIdx="2" presStyleCnt="5"/>
      <dgm:spPr/>
      <dgm:t>
        <a:bodyPr/>
        <a:lstStyle/>
        <a:p>
          <a:endParaRPr lang="en-US"/>
        </a:p>
      </dgm:t>
    </dgm:pt>
    <dgm:pt modelId="{07CB5638-7B16-43E7-A503-27C063AE5AEA}" type="pres">
      <dgm:prSet presAssocID="{15113ABC-CBB5-4CDB-A2EB-381D3D473A42}" presName="hierRoot2" presStyleCnt="0"/>
      <dgm:spPr/>
    </dgm:pt>
    <dgm:pt modelId="{8A4866BF-CCCA-454C-B16D-C4451F9E7C18}" type="pres">
      <dgm:prSet presAssocID="{15113ABC-CBB5-4CDB-A2EB-381D3D473A42}" presName="composite2" presStyleCnt="0"/>
      <dgm:spPr/>
    </dgm:pt>
    <dgm:pt modelId="{C02724A1-0600-4B53-AF64-F9A48467C246}" type="pres">
      <dgm:prSet presAssocID="{15113ABC-CBB5-4CDB-A2EB-381D3D473A42}" presName="background2" presStyleLbl="node2" presStyleIdx="2" presStyleCnt="5"/>
      <dgm:spPr/>
    </dgm:pt>
    <dgm:pt modelId="{609D01A0-B76E-4189-A913-59EFD7FFE146}" type="pres">
      <dgm:prSet presAssocID="{15113ABC-CBB5-4CDB-A2EB-381D3D473A42}" presName="text2" presStyleLbl="fgAcc2" presStyleIdx="2" presStyleCnt="5">
        <dgm:presLayoutVars>
          <dgm:chPref val="3"/>
        </dgm:presLayoutVars>
      </dgm:prSet>
      <dgm:spPr/>
      <dgm:t>
        <a:bodyPr/>
        <a:lstStyle/>
        <a:p>
          <a:endParaRPr lang="en-US"/>
        </a:p>
      </dgm:t>
    </dgm:pt>
    <dgm:pt modelId="{FF56DB21-79ED-4381-B24A-72C211A9AE15}" type="pres">
      <dgm:prSet presAssocID="{15113ABC-CBB5-4CDB-A2EB-381D3D473A42}" presName="hierChild3" presStyleCnt="0"/>
      <dgm:spPr/>
    </dgm:pt>
    <dgm:pt modelId="{51BC8BB3-4002-4D2F-A105-68ADA90BA2E0}" type="pres">
      <dgm:prSet presAssocID="{A1243E4E-CC43-424A-911C-2FE85D3D3C5C}" presName="Name10" presStyleLbl="parChTrans1D2" presStyleIdx="3" presStyleCnt="5"/>
      <dgm:spPr/>
      <dgm:t>
        <a:bodyPr/>
        <a:lstStyle/>
        <a:p>
          <a:endParaRPr lang="en-US"/>
        </a:p>
      </dgm:t>
    </dgm:pt>
    <dgm:pt modelId="{FA2DE948-CC9B-4457-8EB4-4E1752290B42}" type="pres">
      <dgm:prSet presAssocID="{61EE46D8-C225-4A62-948A-4F1DA9FBECB0}" presName="hierRoot2" presStyleCnt="0"/>
      <dgm:spPr/>
    </dgm:pt>
    <dgm:pt modelId="{AFCA4446-367A-4FBA-B98E-121970159BA5}" type="pres">
      <dgm:prSet presAssocID="{61EE46D8-C225-4A62-948A-4F1DA9FBECB0}" presName="composite2" presStyleCnt="0"/>
      <dgm:spPr/>
    </dgm:pt>
    <dgm:pt modelId="{02FFD3C3-7121-434A-90C8-DD04E2943A88}" type="pres">
      <dgm:prSet presAssocID="{61EE46D8-C225-4A62-948A-4F1DA9FBECB0}" presName="background2" presStyleLbl="node2" presStyleIdx="3" presStyleCnt="5"/>
      <dgm:spPr/>
    </dgm:pt>
    <dgm:pt modelId="{2BBF0E2E-3856-4A83-8394-E526959198E6}" type="pres">
      <dgm:prSet presAssocID="{61EE46D8-C225-4A62-948A-4F1DA9FBECB0}" presName="text2" presStyleLbl="fgAcc2" presStyleIdx="3" presStyleCnt="5">
        <dgm:presLayoutVars>
          <dgm:chPref val="3"/>
        </dgm:presLayoutVars>
      </dgm:prSet>
      <dgm:spPr/>
      <dgm:t>
        <a:bodyPr/>
        <a:lstStyle/>
        <a:p>
          <a:endParaRPr lang="en-US"/>
        </a:p>
      </dgm:t>
    </dgm:pt>
    <dgm:pt modelId="{8FED4329-AEE1-4ADD-97AE-A9FC07CC8392}" type="pres">
      <dgm:prSet presAssocID="{61EE46D8-C225-4A62-948A-4F1DA9FBECB0}" presName="hierChild3" presStyleCnt="0"/>
      <dgm:spPr/>
    </dgm:pt>
    <dgm:pt modelId="{D0835933-83E5-4593-AECF-773A2D5814AB}" type="pres">
      <dgm:prSet presAssocID="{01BF5220-E8E7-4899-8BD5-47AA8478F5B2}" presName="Name10" presStyleLbl="parChTrans1D2" presStyleIdx="4" presStyleCnt="5"/>
      <dgm:spPr/>
      <dgm:t>
        <a:bodyPr/>
        <a:lstStyle/>
        <a:p>
          <a:endParaRPr lang="en-US"/>
        </a:p>
      </dgm:t>
    </dgm:pt>
    <dgm:pt modelId="{5F2A389C-4799-473F-BAF8-9F890DB8899A}" type="pres">
      <dgm:prSet presAssocID="{52F0BF96-67A6-4736-9F40-2FD173990D7F}" presName="hierRoot2" presStyleCnt="0"/>
      <dgm:spPr/>
    </dgm:pt>
    <dgm:pt modelId="{F7A6C07E-0F00-4E74-8511-EF272A416467}" type="pres">
      <dgm:prSet presAssocID="{52F0BF96-67A6-4736-9F40-2FD173990D7F}" presName="composite2" presStyleCnt="0"/>
      <dgm:spPr/>
    </dgm:pt>
    <dgm:pt modelId="{287B635B-3D1C-4E1D-AE7D-3875A5CB35F3}" type="pres">
      <dgm:prSet presAssocID="{52F0BF96-67A6-4736-9F40-2FD173990D7F}" presName="background2" presStyleLbl="node2" presStyleIdx="4" presStyleCnt="5"/>
      <dgm:spPr/>
    </dgm:pt>
    <dgm:pt modelId="{5FA31882-7FEE-434A-9B7A-FB992D528E1C}" type="pres">
      <dgm:prSet presAssocID="{52F0BF96-67A6-4736-9F40-2FD173990D7F}" presName="text2" presStyleLbl="fgAcc2" presStyleIdx="4" presStyleCnt="5">
        <dgm:presLayoutVars>
          <dgm:chPref val="3"/>
        </dgm:presLayoutVars>
      </dgm:prSet>
      <dgm:spPr/>
      <dgm:t>
        <a:bodyPr/>
        <a:lstStyle/>
        <a:p>
          <a:endParaRPr lang="en-US"/>
        </a:p>
      </dgm:t>
    </dgm:pt>
    <dgm:pt modelId="{F814E2AA-1C2E-4636-BF28-6B0911ABBA9E}" type="pres">
      <dgm:prSet presAssocID="{52F0BF96-67A6-4736-9F40-2FD173990D7F}" presName="hierChild3" presStyleCnt="0"/>
      <dgm:spPr/>
    </dgm:pt>
  </dgm:ptLst>
  <dgm:cxnLst>
    <dgm:cxn modelId="{37397A9C-CD55-4E21-95E9-DD98C6B85C2A}" type="presOf" srcId="{15113ABC-CBB5-4CDB-A2EB-381D3D473A42}" destId="{609D01A0-B76E-4189-A913-59EFD7FFE146}" srcOrd="0" destOrd="0" presId="urn:microsoft.com/office/officeart/2005/8/layout/hierarchy1"/>
    <dgm:cxn modelId="{9A1C5B3F-7B40-4DC9-9B57-06F70931E767}" type="presOf" srcId="{52F0BF96-67A6-4736-9F40-2FD173990D7F}" destId="{5FA31882-7FEE-434A-9B7A-FB992D528E1C}" srcOrd="0" destOrd="0" presId="urn:microsoft.com/office/officeart/2005/8/layout/hierarchy1"/>
    <dgm:cxn modelId="{DEBE5D67-676A-4FA5-B89E-8B6D0987206A}" type="presOf" srcId="{1D47DED1-560E-4C23-81E2-8C48D4507A6B}" destId="{B47EB70F-FA84-4380-A3BE-24B0024BE4CC}" srcOrd="0" destOrd="0" presId="urn:microsoft.com/office/officeart/2005/8/layout/hierarchy1"/>
    <dgm:cxn modelId="{9FC0D1C0-8BE6-4886-8A82-03C05022446C}" srcId="{1D47DED1-560E-4C23-81E2-8C48D4507A6B}" destId="{52F0BF96-67A6-4736-9F40-2FD173990D7F}" srcOrd="4" destOrd="0" parTransId="{01BF5220-E8E7-4899-8BD5-47AA8478F5B2}" sibTransId="{4068490F-5B32-41BC-A8C9-5C611A294C5E}"/>
    <dgm:cxn modelId="{AC5756B7-C16A-4B10-8F1F-E66E9623E516}" type="presOf" srcId="{D48DE713-D031-48FB-886A-B13C7A766D86}" destId="{4F0BFEF4-774E-43F0-9F5C-E43E35F44496}" srcOrd="0" destOrd="0" presId="urn:microsoft.com/office/officeart/2005/8/layout/hierarchy1"/>
    <dgm:cxn modelId="{1F644CB4-BCB1-497D-AE3D-54999A0A3C73}" type="presOf" srcId="{BF59434D-BCAC-48AF-9BB3-FAB4067CEC8C}" destId="{0D546FB8-4CD5-44CD-9565-F3445D77EC30}" srcOrd="0" destOrd="0" presId="urn:microsoft.com/office/officeart/2005/8/layout/hierarchy1"/>
    <dgm:cxn modelId="{4F29E992-4BD3-45EB-99BA-602F10C836AB}" type="presOf" srcId="{61EE46D8-C225-4A62-948A-4F1DA9FBECB0}" destId="{2BBF0E2E-3856-4A83-8394-E526959198E6}" srcOrd="0" destOrd="0" presId="urn:microsoft.com/office/officeart/2005/8/layout/hierarchy1"/>
    <dgm:cxn modelId="{B54BC398-7371-4DA1-8C00-41AFF1E7CD0F}" srcId="{1D47DED1-560E-4C23-81E2-8C48D4507A6B}" destId="{9FF5136B-0B92-4039-8CFC-EDE03FFF1CD5}" srcOrd="1" destOrd="0" parTransId="{068F6CE7-B145-4938-977E-8F55364D78AF}" sibTransId="{13B51C22-1F99-4EC4-AD5A-2458D4FE37D0}"/>
    <dgm:cxn modelId="{05245866-A4A3-4156-A992-3EFA4CA3B3BF}" type="presOf" srcId="{068F6CE7-B145-4938-977E-8F55364D78AF}" destId="{EB5070A5-750F-44BA-869B-8ADBC16C4307}" srcOrd="0" destOrd="0" presId="urn:microsoft.com/office/officeart/2005/8/layout/hierarchy1"/>
    <dgm:cxn modelId="{6DB3B3A3-3B6F-458C-B6CC-7BAA944104F7}" srcId="{BF59434D-BCAC-48AF-9BB3-FAB4067CEC8C}" destId="{1D47DED1-560E-4C23-81E2-8C48D4507A6B}" srcOrd="0" destOrd="0" parTransId="{538B8E33-1E8F-437E-9A0C-8E0F298E67CE}" sibTransId="{BCFE1D1A-1239-4AF5-9F5B-86E4D4BFF435}"/>
    <dgm:cxn modelId="{057702C0-82BB-43CF-99B8-BA3B5D012066}" srcId="{1D47DED1-560E-4C23-81E2-8C48D4507A6B}" destId="{4D4AB139-7ADC-48E7-9D44-6F2811F318EC}" srcOrd="0" destOrd="0" parTransId="{EB481603-311A-43A6-B01B-DC64F3568C46}" sibTransId="{F24F470B-A917-4CCF-ADB9-FFB3EF324D82}"/>
    <dgm:cxn modelId="{57A1C0CC-9DA3-441A-BC28-E041DBC2C969}" srcId="{1D47DED1-560E-4C23-81E2-8C48D4507A6B}" destId="{15113ABC-CBB5-4CDB-A2EB-381D3D473A42}" srcOrd="2" destOrd="0" parTransId="{D48DE713-D031-48FB-886A-B13C7A766D86}" sibTransId="{B4AD0B16-1896-4B92-83E2-FBF4EF4A2B7E}"/>
    <dgm:cxn modelId="{37375904-0D97-47B6-9252-134836FB0CCA}" type="presOf" srcId="{EB481603-311A-43A6-B01B-DC64F3568C46}" destId="{FAEF93DA-2B9F-4920-BD73-D713813B3546}" srcOrd="0" destOrd="0" presId="urn:microsoft.com/office/officeart/2005/8/layout/hierarchy1"/>
    <dgm:cxn modelId="{91ECDF44-C1AE-4B9F-A7FD-78D01B225F75}" type="presOf" srcId="{A1243E4E-CC43-424A-911C-2FE85D3D3C5C}" destId="{51BC8BB3-4002-4D2F-A105-68ADA90BA2E0}" srcOrd="0" destOrd="0" presId="urn:microsoft.com/office/officeart/2005/8/layout/hierarchy1"/>
    <dgm:cxn modelId="{94F30DF2-DF99-46CC-8FB8-3C60BFF7A0CD}" type="presOf" srcId="{4D4AB139-7ADC-48E7-9D44-6F2811F318EC}" destId="{331D29FD-58F7-4F39-84AD-F62846C51BF9}" srcOrd="0" destOrd="0" presId="urn:microsoft.com/office/officeart/2005/8/layout/hierarchy1"/>
    <dgm:cxn modelId="{F48740F9-5446-4AD5-9DAD-225C87DD77A0}" srcId="{1D47DED1-560E-4C23-81E2-8C48D4507A6B}" destId="{61EE46D8-C225-4A62-948A-4F1DA9FBECB0}" srcOrd="3" destOrd="0" parTransId="{A1243E4E-CC43-424A-911C-2FE85D3D3C5C}" sibTransId="{F002F2C4-220A-42B5-80C6-270B2333E5D2}"/>
    <dgm:cxn modelId="{C5AB6F06-34D0-4630-8A02-C11AE2E48791}" type="presOf" srcId="{01BF5220-E8E7-4899-8BD5-47AA8478F5B2}" destId="{D0835933-83E5-4593-AECF-773A2D5814AB}" srcOrd="0" destOrd="0" presId="urn:microsoft.com/office/officeart/2005/8/layout/hierarchy1"/>
    <dgm:cxn modelId="{69A74D14-D40A-4D67-B14C-F57986335AFA}" type="presOf" srcId="{9FF5136B-0B92-4039-8CFC-EDE03FFF1CD5}" destId="{9D4D6B12-6A07-4DBE-9AEE-617DCAE479BD}" srcOrd="0" destOrd="0" presId="urn:microsoft.com/office/officeart/2005/8/layout/hierarchy1"/>
    <dgm:cxn modelId="{9CC3887B-87BA-42DA-BC6E-3D4AAAD0AC05}" type="presParOf" srcId="{0D546FB8-4CD5-44CD-9565-F3445D77EC30}" destId="{B0D41D68-3AB7-4FFE-945B-D3F5968B593C}" srcOrd="0" destOrd="0" presId="urn:microsoft.com/office/officeart/2005/8/layout/hierarchy1"/>
    <dgm:cxn modelId="{1946C7B4-B927-49FC-BD9F-0E26B6471DD8}" type="presParOf" srcId="{B0D41D68-3AB7-4FFE-945B-D3F5968B593C}" destId="{38C5FB74-E278-42B3-98AA-1530E1C02278}" srcOrd="0" destOrd="0" presId="urn:microsoft.com/office/officeart/2005/8/layout/hierarchy1"/>
    <dgm:cxn modelId="{D51385AA-AC3B-47CF-AA60-413BBA468C82}" type="presParOf" srcId="{38C5FB74-E278-42B3-98AA-1530E1C02278}" destId="{F2CADEF5-D4F7-49B0-8EA1-C9FA3CFD4781}" srcOrd="0" destOrd="0" presId="urn:microsoft.com/office/officeart/2005/8/layout/hierarchy1"/>
    <dgm:cxn modelId="{84F502C4-A69B-49C6-9D0A-36246160F86D}" type="presParOf" srcId="{38C5FB74-E278-42B3-98AA-1530E1C02278}" destId="{B47EB70F-FA84-4380-A3BE-24B0024BE4CC}" srcOrd="1" destOrd="0" presId="urn:microsoft.com/office/officeart/2005/8/layout/hierarchy1"/>
    <dgm:cxn modelId="{036E6936-0AE0-4B3C-94D8-E7815860C314}" type="presParOf" srcId="{B0D41D68-3AB7-4FFE-945B-D3F5968B593C}" destId="{CA45D8FF-15A0-42AC-886C-E3EC01639224}" srcOrd="1" destOrd="0" presId="urn:microsoft.com/office/officeart/2005/8/layout/hierarchy1"/>
    <dgm:cxn modelId="{8F136F9B-ED17-4A09-BB9C-469642827FB3}" type="presParOf" srcId="{CA45D8FF-15A0-42AC-886C-E3EC01639224}" destId="{FAEF93DA-2B9F-4920-BD73-D713813B3546}" srcOrd="0" destOrd="0" presId="urn:microsoft.com/office/officeart/2005/8/layout/hierarchy1"/>
    <dgm:cxn modelId="{D3EDC1A8-C27D-4D1D-B58A-553A39260BAF}" type="presParOf" srcId="{CA45D8FF-15A0-42AC-886C-E3EC01639224}" destId="{22ACE079-62A4-48D6-9EAD-F4D10E5A232B}" srcOrd="1" destOrd="0" presId="urn:microsoft.com/office/officeart/2005/8/layout/hierarchy1"/>
    <dgm:cxn modelId="{D337E086-4E27-45FA-86B6-E621ED872C21}" type="presParOf" srcId="{22ACE079-62A4-48D6-9EAD-F4D10E5A232B}" destId="{7448C387-0668-43C6-98E2-5EB21BB52006}" srcOrd="0" destOrd="0" presId="urn:microsoft.com/office/officeart/2005/8/layout/hierarchy1"/>
    <dgm:cxn modelId="{2AAB558D-D795-4843-8601-8262695C2738}" type="presParOf" srcId="{7448C387-0668-43C6-98E2-5EB21BB52006}" destId="{CB9B9AA0-32BD-4A3C-A4FE-504AA6CB0DD2}" srcOrd="0" destOrd="0" presId="urn:microsoft.com/office/officeart/2005/8/layout/hierarchy1"/>
    <dgm:cxn modelId="{9FE36BBB-B339-4F8B-B7FF-556FD71DD900}" type="presParOf" srcId="{7448C387-0668-43C6-98E2-5EB21BB52006}" destId="{331D29FD-58F7-4F39-84AD-F62846C51BF9}" srcOrd="1" destOrd="0" presId="urn:microsoft.com/office/officeart/2005/8/layout/hierarchy1"/>
    <dgm:cxn modelId="{8EC0E5B7-AAB0-401B-BC67-E25E4D6D02FF}" type="presParOf" srcId="{22ACE079-62A4-48D6-9EAD-F4D10E5A232B}" destId="{0A521342-02CF-4FDF-BDE6-CC2FE6C796B3}" srcOrd="1" destOrd="0" presId="urn:microsoft.com/office/officeart/2005/8/layout/hierarchy1"/>
    <dgm:cxn modelId="{07780E40-19B3-414A-A78F-A32E5B5C65D6}" type="presParOf" srcId="{CA45D8FF-15A0-42AC-886C-E3EC01639224}" destId="{EB5070A5-750F-44BA-869B-8ADBC16C4307}" srcOrd="2" destOrd="0" presId="urn:microsoft.com/office/officeart/2005/8/layout/hierarchy1"/>
    <dgm:cxn modelId="{C76DE4E3-C7DC-4F54-AA6B-D38879AF7F4C}" type="presParOf" srcId="{CA45D8FF-15A0-42AC-886C-E3EC01639224}" destId="{794D23F8-2B80-4925-B3E3-2814496E0C8E}" srcOrd="3" destOrd="0" presId="urn:microsoft.com/office/officeart/2005/8/layout/hierarchy1"/>
    <dgm:cxn modelId="{7F5C7B63-BB4E-4D11-B979-2F22787D8AFC}" type="presParOf" srcId="{794D23F8-2B80-4925-B3E3-2814496E0C8E}" destId="{DC7999BF-9A93-47E3-AA68-48640C0D3050}" srcOrd="0" destOrd="0" presId="urn:microsoft.com/office/officeart/2005/8/layout/hierarchy1"/>
    <dgm:cxn modelId="{CCF7B4C5-2463-4924-A7EC-C6F539C85555}" type="presParOf" srcId="{DC7999BF-9A93-47E3-AA68-48640C0D3050}" destId="{73BA7173-7B03-4DA4-A5B5-339499196E33}" srcOrd="0" destOrd="0" presId="urn:microsoft.com/office/officeart/2005/8/layout/hierarchy1"/>
    <dgm:cxn modelId="{AF281990-F3AD-4782-A77B-EEF42A059FD1}" type="presParOf" srcId="{DC7999BF-9A93-47E3-AA68-48640C0D3050}" destId="{9D4D6B12-6A07-4DBE-9AEE-617DCAE479BD}" srcOrd="1" destOrd="0" presId="urn:microsoft.com/office/officeart/2005/8/layout/hierarchy1"/>
    <dgm:cxn modelId="{39EFB50F-0CC3-4B40-AA8B-B1E5845B4F06}" type="presParOf" srcId="{794D23F8-2B80-4925-B3E3-2814496E0C8E}" destId="{CFCA8385-2035-4CAF-BF24-407E311E8CFE}" srcOrd="1" destOrd="0" presId="urn:microsoft.com/office/officeart/2005/8/layout/hierarchy1"/>
    <dgm:cxn modelId="{3286FD85-0DF2-4EAD-8320-08EBF8E2A5A0}" type="presParOf" srcId="{CA45D8FF-15A0-42AC-886C-E3EC01639224}" destId="{4F0BFEF4-774E-43F0-9F5C-E43E35F44496}" srcOrd="4" destOrd="0" presId="urn:microsoft.com/office/officeart/2005/8/layout/hierarchy1"/>
    <dgm:cxn modelId="{A0E704D5-2619-4CFD-8DAD-5129E26AA851}" type="presParOf" srcId="{CA45D8FF-15A0-42AC-886C-E3EC01639224}" destId="{07CB5638-7B16-43E7-A503-27C063AE5AEA}" srcOrd="5" destOrd="0" presId="urn:microsoft.com/office/officeart/2005/8/layout/hierarchy1"/>
    <dgm:cxn modelId="{4F867327-5457-4E24-A211-C251D8D80B68}" type="presParOf" srcId="{07CB5638-7B16-43E7-A503-27C063AE5AEA}" destId="{8A4866BF-CCCA-454C-B16D-C4451F9E7C18}" srcOrd="0" destOrd="0" presId="urn:microsoft.com/office/officeart/2005/8/layout/hierarchy1"/>
    <dgm:cxn modelId="{D0BF401C-9CE1-470A-8340-800C4368DAD1}" type="presParOf" srcId="{8A4866BF-CCCA-454C-B16D-C4451F9E7C18}" destId="{C02724A1-0600-4B53-AF64-F9A48467C246}" srcOrd="0" destOrd="0" presId="urn:microsoft.com/office/officeart/2005/8/layout/hierarchy1"/>
    <dgm:cxn modelId="{CFA171F4-CF3F-48DF-9072-68636BAB8E9C}" type="presParOf" srcId="{8A4866BF-CCCA-454C-B16D-C4451F9E7C18}" destId="{609D01A0-B76E-4189-A913-59EFD7FFE146}" srcOrd="1" destOrd="0" presId="urn:microsoft.com/office/officeart/2005/8/layout/hierarchy1"/>
    <dgm:cxn modelId="{F8EE26CC-5C12-454F-B3C1-864FDE6C874F}" type="presParOf" srcId="{07CB5638-7B16-43E7-A503-27C063AE5AEA}" destId="{FF56DB21-79ED-4381-B24A-72C211A9AE15}" srcOrd="1" destOrd="0" presId="urn:microsoft.com/office/officeart/2005/8/layout/hierarchy1"/>
    <dgm:cxn modelId="{6651C264-3C35-481B-A7F1-3F9F888A4717}" type="presParOf" srcId="{CA45D8FF-15A0-42AC-886C-E3EC01639224}" destId="{51BC8BB3-4002-4D2F-A105-68ADA90BA2E0}" srcOrd="6" destOrd="0" presId="urn:microsoft.com/office/officeart/2005/8/layout/hierarchy1"/>
    <dgm:cxn modelId="{C3D5CD3C-301F-42D0-B257-9098883394AC}" type="presParOf" srcId="{CA45D8FF-15A0-42AC-886C-E3EC01639224}" destId="{FA2DE948-CC9B-4457-8EB4-4E1752290B42}" srcOrd="7" destOrd="0" presId="urn:microsoft.com/office/officeart/2005/8/layout/hierarchy1"/>
    <dgm:cxn modelId="{1B0E1F4F-CB55-494B-A3F2-89D2EC57A0C9}" type="presParOf" srcId="{FA2DE948-CC9B-4457-8EB4-4E1752290B42}" destId="{AFCA4446-367A-4FBA-B98E-121970159BA5}" srcOrd="0" destOrd="0" presId="urn:microsoft.com/office/officeart/2005/8/layout/hierarchy1"/>
    <dgm:cxn modelId="{A5A02B4D-FAB4-48CE-92A7-3497FFCFF0E2}" type="presParOf" srcId="{AFCA4446-367A-4FBA-B98E-121970159BA5}" destId="{02FFD3C3-7121-434A-90C8-DD04E2943A88}" srcOrd="0" destOrd="0" presId="urn:microsoft.com/office/officeart/2005/8/layout/hierarchy1"/>
    <dgm:cxn modelId="{297CBA7F-6C18-4E51-837E-B9082B82A5AB}" type="presParOf" srcId="{AFCA4446-367A-4FBA-B98E-121970159BA5}" destId="{2BBF0E2E-3856-4A83-8394-E526959198E6}" srcOrd="1" destOrd="0" presId="urn:microsoft.com/office/officeart/2005/8/layout/hierarchy1"/>
    <dgm:cxn modelId="{F506070F-FC03-49FC-B0C4-E57516D21595}" type="presParOf" srcId="{FA2DE948-CC9B-4457-8EB4-4E1752290B42}" destId="{8FED4329-AEE1-4ADD-97AE-A9FC07CC8392}" srcOrd="1" destOrd="0" presId="urn:microsoft.com/office/officeart/2005/8/layout/hierarchy1"/>
    <dgm:cxn modelId="{CCCBFAE3-143C-4551-A051-DDBA1DA926EF}" type="presParOf" srcId="{CA45D8FF-15A0-42AC-886C-E3EC01639224}" destId="{D0835933-83E5-4593-AECF-773A2D5814AB}" srcOrd="8" destOrd="0" presId="urn:microsoft.com/office/officeart/2005/8/layout/hierarchy1"/>
    <dgm:cxn modelId="{5118CC06-6503-4801-B3FF-E34FEBC2778A}" type="presParOf" srcId="{CA45D8FF-15A0-42AC-886C-E3EC01639224}" destId="{5F2A389C-4799-473F-BAF8-9F890DB8899A}" srcOrd="9" destOrd="0" presId="urn:microsoft.com/office/officeart/2005/8/layout/hierarchy1"/>
    <dgm:cxn modelId="{21270E15-ACD8-43FD-BB69-A84FC759284D}" type="presParOf" srcId="{5F2A389C-4799-473F-BAF8-9F890DB8899A}" destId="{F7A6C07E-0F00-4E74-8511-EF272A416467}" srcOrd="0" destOrd="0" presId="urn:microsoft.com/office/officeart/2005/8/layout/hierarchy1"/>
    <dgm:cxn modelId="{FAAA7210-C77B-4578-BAAC-4C5E19D84A7E}" type="presParOf" srcId="{F7A6C07E-0F00-4E74-8511-EF272A416467}" destId="{287B635B-3D1C-4E1D-AE7D-3875A5CB35F3}" srcOrd="0" destOrd="0" presId="urn:microsoft.com/office/officeart/2005/8/layout/hierarchy1"/>
    <dgm:cxn modelId="{ED1AE02F-F8DF-48F6-B3B0-D6FB647DEC07}" type="presParOf" srcId="{F7A6C07E-0F00-4E74-8511-EF272A416467}" destId="{5FA31882-7FEE-434A-9B7A-FB992D528E1C}" srcOrd="1" destOrd="0" presId="urn:microsoft.com/office/officeart/2005/8/layout/hierarchy1"/>
    <dgm:cxn modelId="{18BA2C4E-2B4F-43BB-AA2E-E8D51D0FF042}" type="presParOf" srcId="{5F2A389C-4799-473F-BAF8-9F890DB8899A}" destId="{F814E2AA-1C2E-4636-BF28-6B0911ABBA9E}" srcOrd="1" destOrd="0" presId="urn:microsoft.com/office/officeart/2005/8/layout/hierarchy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A28D89-CBF4-4D9B-9F61-56F73F6CFB52}">
      <dsp:nvSpPr>
        <dsp:cNvPr id="0" name=""/>
        <dsp:cNvSpPr/>
      </dsp:nvSpPr>
      <dsp:spPr>
        <a:xfrm>
          <a:off x="12101" y="0"/>
          <a:ext cx="2324416" cy="231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latin typeface="Calibri"/>
              <a:cs typeface="Calibri"/>
            </a:rPr>
            <a:t>σ</a:t>
          </a:r>
          <a:r>
            <a:rPr lang="fr-CH" sz="1000" kern="1200" dirty="0" smtClean="0">
              <a:latin typeface="Calibri"/>
              <a:cs typeface="Calibri"/>
            </a:rPr>
            <a:t>x [</a:t>
          </a:r>
          <a:r>
            <a:rPr lang="fr-CH" sz="1000" kern="1200" dirty="0" err="1" smtClean="0">
              <a:latin typeface="Calibri"/>
              <a:cs typeface="Calibri"/>
            </a:rPr>
            <a:t>MPa</a:t>
          </a:r>
          <a:r>
            <a:rPr lang="fr-CH" sz="1000" kern="1200" dirty="0" smtClean="0">
              <a:latin typeface="Calibri"/>
              <a:cs typeface="Calibri"/>
            </a:rPr>
            <a:t>]= +6.5 / -8.1</a:t>
          </a:r>
          <a:endParaRPr lang="en-US" sz="1000" kern="1200" dirty="0"/>
        </a:p>
      </dsp:txBody>
      <dsp:txXfrm>
        <a:off x="12101" y="0"/>
        <a:ext cx="2324416" cy="231800"/>
      </dsp:txXfrm>
    </dsp:sp>
    <dsp:sp modelId="{D10BB809-2F15-4048-8D7E-1A5331D046B9}">
      <dsp:nvSpPr>
        <dsp:cNvPr id="0" name=""/>
        <dsp:cNvSpPr/>
      </dsp:nvSpPr>
      <dsp:spPr>
        <a:xfrm>
          <a:off x="2568959" y="0"/>
          <a:ext cx="492776" cy="23180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568959" y="0"/>
        <a:ext cx="492776" cy="231800"/>
      </dsp:txXfrm>
    </dsp:sp>
    <dsp:sp modelId="{43CD28E4-0460-4EAD-8C0B-A4262B0C7085}">
      <dsp:nvSpPr>
        <dsp:cNvPr id="0" name=""/>
        <dsp:cNvSpPr/>
      </dsp:nvSpPr>
      <dsp:spPr>
        <a:xfrm>
          <a:off x="3266283" y="0"/>
          <a:ext cx="2324416" cy="231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latin typeface="Calibri"/>
              <a:cs typeface="Calibri"/>
            </a:rPr>
            <a:t>σ</a:t>
          </a:r>
          <a:r>
            <a:rPr lang="fr-CH" sz="1000" kern="1200" dirty="0" smtClean="0">
              <a:latin typeface="Calibri"/>
              <a:cs typeface="Calibri"/>
            </a:rPr>
            <a:t>y [</a:t>
          </a:r>
          <a:r>
            <a:rPr lang="fr-CH" sz="1000" kern="1200" dirty="0" err="1" smtClean="0">
              <a:latin typeface="Calibri"/>
              <a:cs typeface="Calibri"/>
            </a:rPr>
            <a:t>MPa</a:t>
          </a:r>
          <a:r>
            <a:rPr lang="fr-CH" sz="1000" kern="1200" dirty="0" smtClean="0">
              <a:latin typeface="Calibri"/>
              <a:cs typeface="Calibri"/>
            </a:rPr>
            <a:t>]= +9.8 / -10.1</a:t>
          </a:r>
          <a:endParaRPr lang="en-US" sz="1000" kern="1200" dirty="0"/>
        </a:p>
      </dsp:txBody>
      <dsp:txXfrm>
        <a:off x="3266283" y="0"/>
        <a:ext cx="2324416" cy="231800"/>
      </dsp:txXfrm>
    </dsp:sp>
    <dsp:sp modelId="{4F3012FC-68CB-4A58-AE85-781AB10917C2}">
      <dsp:nvSpPr>
        <dsp:cNvPr id="0" name=""/>
        <dsp:cNvSpPr/>
      </dsp:nvSpPr>
      <dsp:spPr>
        <a:xfrm>
          <a:off x="5823141" y="0"/>
          <a:ext cx="492776" cy="23180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5823141" y="0"/>
        <a:ext cx="492776" cy="231800"/>
      </dsp:txXfrm>
    </dsp:sp>
    <dsp:sp modelId="{F7D69A43-B5D2-493D-9B57-9E876BD88489}">
      <dsp:nvSpPr>
        <dsp:cNvPr id="0" name=""/>
        <dsp:cNvSpPr/>
      </dsp:nvSpPr>
      <dsp:spPr>
        <a:xfrm>
          <a:off x="6520466" y="0"/>
          <a:ext cx="2324416" cy="23180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latin typeface="Calibri"/>
              <a:cs typeface="Calibri"/>
            </a:rPr>
            <a:t>σ</a:t>
          </a:r>
          <a:r>
            <a:rPr lang="fr-CH" sz="1000" kern="1200" dirty="0" smtClean="0">
              <a:latin typeface="Calibri"/>
              <a:cs typeface="Calibri"/>
            </a:rPr>
            <a:t>z [</a:t>
          </a:r>
          <a:r>
            <a:rPr lang="fr-CH" sz="1000" kern="1200" dirty="0" err="1" smtClean="0">
              <a:latin typeface="Calibri"/>
              <a:cs typeface="Calibri"/>
            </a:rPr>
            <a:t>MPa</a:t>
          </a:r>
          <a:r>
            <a:rPr lang="fr-CH" sz="1000" kern="1200" dirty="0" smtClean="0">
              <a:latin typeface="Calibri"/>
              <a:cs typeface="Calibri"/>
            </a:rPr>
            <a:t>]= +6.1 / -7.3</a:t>
          </a:r>
          <a:endParaRPr lang="en-US" sz="1000" kern="1200" dirty="0"/>
        </a:p>
      </dsp:txBody>
      <dsp:txXfrm>
        <a:off x="6520466" y="0"/>
        <a:ext cx="2324416" cy="23180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AA28D89-CBF4-4D9B-9F61-56F73F6CFB52}">
      <dsp:nvSpPr>
        <dsp:cNvPr id="0" name=""/>
        <dsp:cNvSpPr/>
      </dsp:nvSpPr>
      <dsp:spPr>
        <a:xfrm>
          <a:off x="8443" y="0"/>
          <a:ext cx="8633908" cy="231800"/>
        </a:xfrm>
        <a:prstGeom prst="roundRect">
          <a:avLst>
            <a:gd name="adj" fmla="val 10000"/>
          </a:avLst>
        </a:prstGeom>
        <a:solidFill>
          <a:schemeClr val="dk2">
            <a:hueOff val="0"/>
            <a:satOff val="0"/>
            <a:lumOff val="0"/>
            <a:alphaOff val="0"/>
          </a:schemeClr>
        </a:solidFill>
        <a:ln w="2540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l-GR" sz="1400" kern="1200" dirty="0" smtClean="0">
              <a:latin typeface="Calibri"/>
              <a:cs typeface="Calibri"/>
            </a:rPr>
            <a:t>σ</a:t>
          </a:r>
          <a:r>
            <a:rPr lang="fr-CH" sz="1000" kern="1200" dirty="0" err="1" smtClean="0">
              <a:latin typeface="Calibri"/>
              <a:cs typeface="Calibri"/>
            </a:rPr>
            <a:t>eq</a:t>
          </a:r>
          <a:r>
            <a:rPr lang="fr-CH" sz="1000" kern="1200" dirty="0" smtClean="0">
              <a:latin typeface="Calibri"/>
              <a:cs typeface="Calibri"/>
            </a:rPr>
            <a:t> [</a:t>
          </a:r>
          <a:r>
            <a:rPr lang="fr-CH" sz="1000" kern="1200" dirty="0" err="1" smtClean="0">
              <a:latin typeface="Calibri"/>
              <a:cs typeface="Calibri"/>
            </a:rPr>
            <a:t>MPa</a:t>
          </a:r>
          <a:r>
            <a:rPr lang="fr-CH" sz="1000" kern="1200" dirty="0" smtClean="0">
              <a:latin typeface="Calibri"/>
              <a:cs typeface="Calibri"/>
            </a:rPr>
            <a:t>]= 8.63</a:t>
          </a:r>
          <a:endParaRPr lang="en-US" sz="1000" kern="1200" dirty="0"/>
        </a:p>
      </dsp:txBody>
      <dsp:txXfrm>
        <a:off x="8443" y="0"/>
        <a:ext cx="8633908" cy="23180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0835933-83E5-4593-AECF-773A2D5814AB}">
      <dsp:nvSpPr>
        <dsp:cNvPr id="0" name=""/>
        <dsp:cNvSpPr/>
      </dsp:nvSpPr>
      <dsp:spPr>
        <a:xfrm>
          <a:off x="4412601" y="1176388"/>
          <a:ext cx="3660740" cy="435544"/>
        </a:xfrm>
        <a:custGeom>
          <a:avLst/>
          <a:gdLst/>
          <a:ahLst/>
          <a:cxnLst/>
          <a:rect l="0" t="0" r="0" b="0"/>
          <a:pathLst>
            <a:path>
              <a:moveTo>
                <a:pt x="0" y="0"/>
              </a:moveTo>
              <a:lnTo>
                <a:pt x="0" y="296811"/>
              </a:lnTo>
              <a:lnTo>
                <a:pt x="3660740" y="296811"/>
              </a:lnTo>
              <a:lnTo>
                <a:pt x="3660740" y="4355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BC8BB3-4002-4D2F-A105-68ADA90BA2E0}">
      <dsp:nvSpPr>
        <dsp:cNvPr id="0" name=""/>
        <dsp:cNvSpPr/>
      </dsp:nvSpPr>
      <dsp:spPr>
        <a:xfrm>
          <a:off x="4412601" y="1176388"/>
          <a:ext cx="1830370" cy="435544"/>
        </a:xfrm>
        <a:custGeom>
          <a:avLst/>
          <a:gdLst/>
          <a:ahLst/>
          <a:cxnLst/>
          <a:rect l="0" t="0" r="0" b="0"/>
          <a:pathLst>
            <a:path>
              <a:moveTo>
                <a:pt x="0" y="0"/>
              </a:moveTo>
              <a:lnTo>
                <a:pt x="0" y="296811"/>
              </a:lnTo>
              <a:lnTo>
                <a:pt x="1830370" y="296811"/>
              </a:lnTo>
              <a:lnTo>
                <a:pt x="1830370" y="4355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F0BFEF4-774E-43F0-9F5C-E43E35F44496}">
      <dsp:nvSpPr>
        <dsp:cNvPr id="0" name=""/>
        <dsp:cNvSpPr/>
      </dsp:nvSpPr>
      <dsp:spPr>
        <a:xfrm>
          <a:off x="4366881" y="1176388"/>
          <a:ext cx="91440" cy="435544"/>
        </a:xfrm>
        <a:custGeom>
          <a:avLst/>
          <a:gdLst/>
          <a:ahLst/>
          <a:cxnLst/>
          <a:rect l="0" t="0" r="0" b="0"/>
          <a:pathLst>
            <a:path>
              <a:moveTo>
                <a:pt x="45720" y="0"/>
              </a:moveTo>
              <a:lnTo>
                <a:pt x="45720" y="4355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B5070A5-750F-44BA-869B-8ADBC16C4307}">
      <dsp:nvSpPr>
        <dsp:cNvPr id="0" name=""/>
        <dsp:cNvSpPr/>
      </dsp:nvSpPr>
      <dsp:spPr>
        <a:xfrm>
          <a:off x="2582231" y="1176388"/>
          <a:ext cx="1830370" cy="435544"/>
        </a:xfrm>
        <a:custGeom>
          <a:avLst/>
          <a:gdLst/>
          <a:ahLst/>
          <a:cxnLst/>
          <a:rect l="0" t="0" r="0" b="0"/>
          <a:pathLst>
            <a:path>
              <a:moveTo>
                <a:pt x="1830370" y="0"/>
              </a:moveTo>
              <a:lnTo>
                <a:pt x="1830370" y="296811"/>
              </a:lnTo>
              <a:lnTo>
                <a:pt x="0" y="296811"/>
              </a:lnTo>
              <a:lnTo>
                <a:pt x="0" y="4355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AEF93DA-2B9F-4920-BD73-D713813B3546}">
      <dsp:nvSpPr>
        <dsp:cNvPr id="0" name=""/>
        <dsp:cNvSpPr/>
      </dsp:nvSpPr>
      <dsp:spPr>
        <a:xfrm>
          <a:off x="751861" y="1176388"/>
          <a:ext cx="3660740" cy="435544"/>
        </a:xfrm>
        <a:custGeom>
          <a:avLst/>
          <a:gdLst/>
          <a:ahLst/>
          <a:cxnLst/>
          <a:rect l="0" t="0" r="0" b="0"/>
          <a:pathLst>
            <a:path>
              <a:moveTo>
                <a:pt x="3660740" y="0"/>
              </a:moveTo>
              <a:lnTo>
                <a:pt x="3660740" y="296811"/>
              </a:lnTo>
              <a:lnTo>
                <a:pt x="0" y="296811"/>
              </a:lnTo>
              <a:lnTo>
                <a:pt x="0" y="4355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CADEF5-D4F7-49B0-8EA1-C9FA3CFD4781}">
      <dsp:nvSpPr>
        <dsp:cNvPr id="0" name=""/>
        <dsp:cNvSpPr/>
      </dsp:nvSpPr>
      <dsp:spPr>
        <a:xfrm>
          <a:off x="3663813" y="225428"/>
          <a:ext cx="1497575" cy="95096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47EB70F-FA84-4380-A3BE-24B0024BE4CC}">
      <dsp:nvSpPr>
        <dsp:cNvPr id="0" name=""/>
        <dsp:cNvSpPr/>
      </dsp:nvSpPr>
      <dsp:spPr>
        <a:xfrm>
          <a:off x="3830210" y="383505"/>
          <a:ext cx="1497575" cy="95096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LHC LS1</a:t>
          </a:r>
        </a:p>
        <a:p>
          <a:pPr lvl="0" algn="ctr" defTabSz="755650">
            <a:lnSpc>
              <a:spcPct val="90000"/>
            </a:lnSpc>
            <a:spcBef>
              <a:spcPct val="0"/>
            </a:spcBef>
            <a:spcAft>
              <a:spcPct val="35000"/>
            </a:spcAft>
          </a:pPr>
          <a:r>
            <a:rPr lang="en-US" sz="1700" kern="1200" dirty="0" smtClean="0"/>
            <a:t>SC magnets</a:t>
          </a:r>
          <a:br>
            <a:rPr lang="en-US" sz="1700" kern="1200" dirty="0" smtClean="0"/>
          </a:br>
          <a:r>
            <a:rPr lang="en-US" sz="1700" kern="1200" dirty="0" smtClean="0"/>
            <a:t>(#220)</a:t>
          </a:r>
          <a:endParaRPr lang="en-US" sz="1700" kern="1200" dirty="0"/>
        </a:p>
      </dsp:txBody>
      <dsp:txXfrm>
        <a:off x="3830210" y="383505"/>
        <a:ext cx="1497575" cy="950960"/>
      </dsp:txXfrm>
    </dsp:sp>
    <dsp:sp modelId="{CB9B9AA0-32BD-4A3C-A4FE-504AA6CB0DD2}">
      <dsp:nvSpPr>
        <dsp:cNvPr id="0" name=""/>
        <dsp:cNvSpPr/>
      </dsp:nvSpPr>
      <dsp:spPr>
        <a:xfrm>
          <a:off x="3073" y="1611933"/>
          <a:ext cx="1497575" cy="95096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31D29FD-58F7-4F39-84AD-F62846C51BF9}">
      <dsp:nvSpPr>
        <dsp:cNvPr id="0" name=""/>
        <dsp:cNvSpPr/>
      </dsp:nvSpPr>
      <dsp:spPr>
        <a:xfrm>
          <a:off x="169470" y="1770011"/>
          <a:ext cx="1497575" cy="95096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TE</a:t>
          </a:r>
        </a:p>
        <a:p>
          <a:pPr lvl="0" algn="ctr" defTabSz="755650">
            <a:lnSpc>
              <a:spcPct val="90000"/>
            </a:lnSpc>
            <a:spcBef>
              <a:spcPct val="0"/>
            </a:spcBef>
            <a:spcAft>
              <a:spcPct val="35000"/>
            </a:spcAft>
          </a:pPr>
          <a:r>
            <a:rPr lang="en-US" sz="1700" kern="1200" dirty="0" smtClean="0"/>
            <a:t>(#134)</a:t>
          </a:r>
          <a:endParaRPr lang="en-US" sz="1700" kern="1200" dirty="0"/>
        </a:p>
      </dsp:txBody>
      <dsp:txXfrm>
        <a:off x="169470" y="1770011"/>
        <a:ext cx="1497575" cy="950960"/>
      </dsp:txXfrm>
    </dsp:sp>
    <dsp:sp modelId="{73BA7173-7B03-4DA4-A5B5-339499196E33}">
      <dsp:nvSpPr>
        <dsp:cNvPr id="0" name=""/>
        <dsp:cNvSpPr/>
      </dsp:nvSpPr>
      <dsp:spPr>
        <a:xfrm>
          <a:off x="1833443" y="1611933"/>
          <a:ext cx="1497575" cy="95096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D4D6B12-6A07-4DBE-9AEE-617DCAE479BD}">
      <dsp:nvSpPr>
        <dsp:cNvPr id="0" name=""/>
        <dsp:cNvSpPr/>
      </dsp:nvSpPr>
      <dsp:spPr>
        <a:xfrm>
          <a:off x="1999840" y="1770011"/>
          <a:ext cx="1497575" cy="95096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EN</a:t>
          </a:r>
        </a:p>
        <a:p>
          <a:pPr lvl="0" algn="ctr" defTabSz="755650">
            <a:lnSpc>
              <a:spcPct val="90000"/>
            </a:lnSpc>
            <a:spcBef>
              <a:spcPct val="0"/>
            </a:spcBef>
            <a:spcAft>
              <a:spcPct val="35000"/>
            </a:spcAft>
          </a:pPr>
          <a:r>
            <a:rPr lang="en-US" sz="1700" kern="1200" dirty="0" smtClean="0"/>
            <a:t>(#24)</a:t>
          </a:r>
          <a:endParaRPr lang="en-US" sz="1700" kern="1200" dirty="0"/>
        </a:p>
      </dsp:txBody>
      <dsp:txXfrm>
        <a:off x="1999840" y="1770011"/>
        <a:ext cx="1497575" cy="950960"/>
      </dsp:txXfrm>
    </dsp:sp>
    <dsp:sp modelId="{C02724A1-0600-4B53-AF64-F9A48467C246}">
      <dsp:nvSpPr>
        <dsp:cNvPr id="0" name=""/>
        <dsp:cNvSpPr/>
      </dsp:nvSpPr>
      <dsp:spPr>
        <a:xfrm>
          <a:off x="3663813" y="1611933"/>
          <a:ext cx="1497575" cy="95096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609D01A0-B76E-4189-A913-59EFD7FFE146}">
      <dsp:nvSpPr>
        <dsp:cNvPr id="0" name=""/>
        <dsp:cNvSpPr/>
      </dsp:nvSpPr>
      <dsp:spPr>
        <a:xfrm>
          <a:off x="3830210" y="1770011"/>
          <a:ext cx="1497575" cy="95096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BE</a:t>
          </a:r>
        </a:p>
        <a:p>
          <a:pPr lvl="0" algn="ctr" defTabSz="755650">
            <a:lnSpc>
              <a:spcPct val="90000"/>
            </a:lnSpc>
            <a:spcBef>
              <a:spcPct val="0"/>
            </a:spcBef>
            <a:spcAft>
              <a:spcPct val="35000"/>
            </a:spcAft>
          </a:pPr>
          <a:r>
            <a:rPr lang="en-US" sz="1700" kern="1200" dirty="0" smtClean="0"/>
            <a:t>(#15) </a:t>
          </a:r>
          <a:endParaRPr lang="en-US" sz="1700" kern="1200" dirty="0"/>
        </a:p>
      </dsp:txBody>
      <dsp:txXfrm>
        <a:off x="3830210" y="1770011"/>
        <a:ext cx="1497575" cy="950960"/>
      </dsp:txXfrm>
    </dsp:sp>
    <dsp:sp modelId="{02FFD3C3-7121-434A-90C8-DD04E2943A88}">
      <dsp:nvSpPr>
        <dsp:cNvPr id="0" name=""/>
        <dsp:cNvSpPr/>
      </dsp:nvSpPr>
      <dsp:spPr>
        <a:xfrm>
          <a:off x="5494183" y="1611933"/>
          <a:ext cx="1497575" cy="95096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BF0E2E-3856-4A83-8394-E526959198E6}">
      <dsp:nvSpPr>
        <dsp:cNvPr id="0" name=""/>
        <dsp:cNvSpPr/>
      </dsp:nvSpPr>
      <dsp:spPr>
        <a:xfrm>
          <a:off x="5660580" y="1770011"/>
          <a:ext cx="1497575" cy="95096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PH</a:t>
          </a:r>
        </a:p>
        <a:p>
          <a:pPr lvl="0" algn="ctr" defTabSz="755650">
            <a:lnSpc>
              <a:spcPct val="90000"/>
            </a:lnSpc>
            <a:spcBef>
              <a:spcPct val="0"/>
            </a:spcBef>
            <a:spcAft>
              <a:spcPct val="35000"/>
            </a:spcAft>
          </a:pPr>
          <a:r>
            <a:rPr lang="en-US" sz="1700" kern="1200" dirty="0" smtClean="0"/>
            <a:t>(#7) </a:t>
          </a:r>
          <a:endParaRPr lang="en-US" sz="1700" kern="1200" dirty="0"/>
        </a:p>
      </dsp:txBody>
      <dsp:txXfrm>
        <a:off x="5660580" y="1770011"/>
        <a:ext cx="1497575" cy="950960"/>
      </dsp:txXfrm>
    </dsp:sp>
    <dsp:sp modelId="{287B635B-3D1C-4E1D-AE7D-3875A5CB35F3}">
      <dsp:nvSpPr>
        <dsp:cNvPr id="0" name=""/>
        <dsp:cNvSpPr/>
      </dsp:nvSpPr>
      <dsp:spPr>
        <a:xfrm>
          <a:off x="7324553" y="1611933"/>
          <a:ext cx="1497575" cy="95096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FA31882-7FEE-434A-9B7A-FB992D528E1C}">
      <dsp:nvSpPr>
        <dsp:cNvPr id="0" name=""/>
        <dsp:cNvSpPr/>
      </dsp:nvSpPr>
      <dsp:spPr>
        <a:xfrm>
          <a:off x="7490951" y="1770011"/>
          <a:ext cx="1497575" cy="950960"/>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Not ID</a:t>
          </a:r>
        </a:p>
        <a:p>
          <a:pPr lvl="0" algn="ctr" defTabSz="755650">
            <a:lnSpc>
              <a:spcPct val="90000"/>
            </a:lnSpc>
            <a:spcBef>
              <a:spcPct val="0"/>
            </a:spcBef>
            <a:spcAft>
              <a:spcPct val="35000"/>
            </a:spcAft>
          </a:pPr>
          <a:r>
            <a:rPr lang="en-US" sz="1700" kern="1200" dirty="0" smtClean="0"/>
            <a:t>(#40)</a:t>
          </a:r>
          <a:endParaRPr lang="en-US" sz="1700" kern="1200" dirty="0"/>
        </a:p>
      </dsp:txBody>
      <dsp:txXfrm>
        <a:off x="7490951" y="1770011"/>
        <a:ext cx="1497575" cy="950960"/>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91353" cy="497047"/>
          </a:xfrm>
          <a:prstGeom prst="rect">
            <a:avLst/>
          </a:prstGeom>
        </p:spPr>
        <p:txBody>
          <a:bodyPr vert="horz" lIns="91143" tIns="45572" rIns="91143" bIns="45572" rtlCol="0"/>
          <a:lstStyle>
            <a:lvl1pPr algn="l">
              <a:defRPr sz="1200"/>
            </a:lvl1pPr>
          </a:lstStyle>
          <a:p>
            <a:endParaRPr lang="en-US"/>
          </a:p>
        </p:txBody>
      </p:sp>
      <p:sp>
        <p:nvSpPr>
          <p:cNvPr id="3" name="Date Placeholder 2"/>
          <p:cNvSpPr>
            <a:spLocks noGrp="1"/>
          </p:cNvSpPr>
          <p:nvPr>
            <p:ph type="dt" sz="quarter" idx="1"/>
          </p:nvPr>
        </p:nvSpPr>
        <p:spPr>
          <a:xfrm>
            <a:off x="3777765" y="0"/>
            <a:ext cx="2891353" cy="497047"/>
          </a:xfrm>
          <a:prstGeom prst="rect">
            <a:avLst/>
          </a:prstGeom>
        </p:spPr>
        <p:txBody>
          <a:bodyPr vert="horz" lIns="91143" tIns="45572" rIns="91143" bIns="45572" rtlCol="0"/>
          <a:lstStyle>
            <a:lvl1pPr algn="r">
              <a:defRPr sz="1200"/>
            </a:lvl1pPr>
          </a:lstStyle>
          <a:p>
            <a:fld id="{02E37318-7E5C-4219-B18F-B7E3F7EE4C5E}" type="datetimeFigureOut">
              <a:rPr lang="en-US" smtClean="0"/>
              <a:pPr/>
              <a:t>2/11/2012</a:t>
            </a:fld>
            <a:endParaRPr lang="en-US"/>
          </a:p>
        </p:txBody>
      </p:sp>
      <p:sp>
        <p:nvSpPr>
          <p:cNvPr id="4" name="Footer Placeholder 3"/>
          <p:cNvSpPr>
            <a:spLocks noGrp="1"/>
          </p:cNvSpPr>
          <p:nvPr>
            <p:ph type="ftr" sz="quarter" idx="2"/>
          </p:nvPr>
        </p:nvSpPr>
        <p:spPr>
          <a:xfrm>
            <a:off x="0" y="9431180"/>
            <a:ext cx="2891353" cy="497046"/>
          </a:xfrm>
          <a:prstGeom prst="rect">
            <a:avLst/>
          </a:prstGeom>
        </p:spPr>
        <p:txBody>
          <a:bodyPr vert="horz" lIns="91143" tIns="45572" rIns="91143" bIns="45572" rtlCol="0" anchor="b"/>
          <a:lstStyle>
            <a:lvl1pPr algn="l">
              <a:defRPr sz="1200"/>
            </a:lvl1pPr>
          </a:lstStyle>
          <a:p>
            <a:endParaRPr lang="en-US"/>
          </a:p>
        </p:txBody>
      </p:sp>
      <p:sp>
        <p:nvSpPr>
          <p:cNvPr id="5" name="Slide Number Placeholder 4"/>
          <p:cNvSpPr>
            <a:spLocks noGrp="1"/>
          </p:cNvSpPr>
          <p:nvPr>
            <p:ph type="sldNum" sz="quarter" idx="3"/>
          </p:nvPr>
        </p:nvSpPr>
        <p:spPr>
          <a:xfrm>
            <a:off x="3777765" y="9431180"/>
            <a:ext cx="2891353" cy="497046"/>
          </a:xfrm>
          <a:prstGeom prst="rect">
            <a:avLst/>
          </a:prstGeom>
        </p:spPr>
        <p:txBody>
          <a:bodyPr vert="horz" lIns="91143" tIns="45572" rIns="91143" bIns="45572" rtlCol="0" anchor="b"/>
          <a:lstStyle>
            <a:lvl1pPr algn="r">
              <a:defRPr sz="1200"/>
            </a:lvl1pPr>
          </a:lstStyle>
          <a:p>
            <a:fld id="{8A42DC9B-40E1-4F9F-8D0F-1DED065CED77}"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890627" cy="496490"/>
          </a:xfrm>
          <a:prstGeom prst="rect">
            <a:avLst/>
          </a:prstGeom>
        </p:spPr>
        <p:txBody>
          <a:bodyPr vert="horz" lIns="91891" tIns="45946" rIns="91891" bIns="45946" rtlCol="0"/>
          <a:lstStyle>
            <a:lvl1pPr algn="l">
              <a:defRPr sz="1200"/>
            </a:lvl1pPr>
          </a:lstStyle>
          <a:p>
            <a:endParaRPr lang="en-US"/>
          </a:p>
        </p:txBody>
      </p:sp>
      <p:sp>
        <p:nvSpPr>
          <p:cNvPr id="3" name="Date Placeholder 2"/>
          <p:cNvSpPr>
            <a:spLocks noGrp="1"/>
          </p:cNvSpPr>
          <p:nvPr>
            <p:ph type="dt" idx="1"/>
          </p:nvPr>
        </p:nvSpPr>
        <p:spPr>
          <a:xfrm>
            <a:off x="3778506" y="2"/>
            <a:ext cx="2890627" cy="496490"/>
          </a:xfrm>
          <a:prstGeom prst="rect">
            <a:avLst/>
          </a:prstGeom>
        </p:spPr>
        <p:txBody>
          <a:bodyPr vert="horz" lIns="91891" tIns="45946" rIns="91891" bIns="45946" rtlCol="0"/>
          <a:lstStyle>
            <a:lvl1pPr algn="r">
              <a:defRPr sz="1200"/>
            </a:lvl1pPr>
          </a:lstStyle>
          <a:p>
            <a:fld id="{F5D40B43-ED58-41C9-BA81-8D933DA11BE5}" type="datetimeFigureOut">
              <a:rPr lang="en-US" smtClean="0"/>
              <a:pPr/>
              <a:t>2/11/2012</a:t>
            </a:fld>
            <a:endParaRPr lang="en-US"/>
          </a:p>
        </p:txBody>
      </p:sp>
      <p:sp>
        <p:nvSpPr>
          <p:cNvPr id="4" name="Slide Image Placeholder 3"/>
          <p:cNvSpPr>
            <a:spLocks noGrp="1" noRot="1" noChangeAspect="1"/>
          </p:cNvSpPr>
          <p:nvPr>
            <p:ph type="sldImg" idx="2"/>
          </p:nvPr>
        </p:nvSpPr>
        <p:spPr>
          <a:xfrm>
            <a:off x="854075" y="746125"/>
            <a:ext cx="4962525" cy="3722688"/>
          </a:xfrm>
          <a:prstGeom prst="rect">
            <a:avLst/>
          </a:prstGeom>
          <a:noFill/>
          <a:ln w="12700">
            <a:solidFill>
              <a:prstClr val="black"/>
            </a:solidFill>
          </a:ln>
        </p:spPr>
        <p:txBody>
          <a:bodyPr vert="horz" lIns="91891" tIns="45946" rIns="91891" bIns="45946" rtlCol="0" anchor="ctr"/>
          <a:lstStyle/>
          <a:p>
            <a:endParaRPr lang="en-US"/>
          </a:p>
        </p:txBody>
      </p:sp>
      <p:sp>
        <p:nvSpPr>
          <p:cNvPr id="5" name="Notes Placeholder 4"/>
          <p:cNvSpPr>
            <a:spLocks noGrp="1"/>
          </p:cNvSpPr>
          <p:nvPr>
            <p:ph type="body" sz="quarter" idx="3"/>
          </p:nvPr>
        </p:nvSpPr>
        <p:spPr>
          <a:xfrm>
            <a:off x="667068" y="4716662"/>
            <a:ext cx="5336540" cy="4468416"/>
          </a:xfrm>
          <a:prstGeom prst="rect">
            <a:avLst/>
          </a:prstGeom>
        </p:spPr>
        <p:txBody>
          <a:bodyPr vert="horz" lIns="91891" tIns="45946" rIns="91891" bIns="45946"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431600"/>
            <a:ext cx="2890627" cy="496490"/>
          </a:xfrm>
          <a:prstGeom prst="rect">
            <a:avLst/>
          </a:prstGeom>
        </p:spPr>
        <p:txBody>
          <a:bodyPr vert="horz" lIns="91891" tIns="45946" rIns="91891" bIns="45946" rtlCol="0" anchor="b"/>
          <a:lstStyle>
            <a:lvl1pPr algn="l">
              <a:defRPr sz="1200"/>
            </a:lvl1pPr>
          </a:lstStyle>
          <a:p>
            <a:endParaRPr lang="en-US"/>
          </a:p>
        </p:txBody>
      </p:sp>
      <p:sp>
        <p:nvSpPr>
          <p:cNvPr id="7" name="Slide Number Placeholder 6"/>
          <p:cNvSpPr>
            <a:spLocks noGrp="1"/>
          </p:cNvSpPr>
          <p:nvPr>
            <p:ph type="sldNum" sz="quarter" idx="5"/>
          </p:nvPr>
        </p:nvSpPr>
        <p:spPr>
          <a:xfrm>
            <a:off x="3778506" y="9431600"/>
            <a:ext cx="2890627" cy="496490"/>
          </a:xfrm>
          <a:prstGeom prst="rect">
            <a:avLst/>
          </a:prstGeom>
        </p:spPr>
        <p:txBody>
          <a:bodyPr vert="horz" lIns="91891" tIns="45946" rIns="91891" bIns="45946" rtlCol="0" anchor="b"/>
          <a:lstStyle>
            <a:lvl1pPr algn="r">
              <a:defRPr sz="1200"/>
            </a:lvl1pPr>
          </a:lstStyle>
          <a:p>
            <a:fld id="{B2C8E8F8-9E14-4B1C-A206-FFAF434B475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44</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45</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46</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47</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48</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49</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2C8E8F8-9E14-4B1C-A206-FFAF434B4754}" type="slidenum">
              <a:rPr lang="en-US" smtClean="0"/>
              <a:pPr/>
              <a:t>50</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51</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52</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53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54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2C8E8F8-9E14-4B1C-A206-FFAF434B475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a:xfrm>
            <a:off x="0" y="6324600"/>
            <a:ext cx="2133600" cy="533400"/>
          </a:xfrm>
        </p:spPr>
        <p:txBody>
          <a:bodyPr/>
          <a:lstStyle/>
          <a:p>
            <a:r>
              <a:rPr lang="en-US" smtClean="0"/>
              <a:t>Chamonix                    8th of February 2012</a:t>
            </a:r>
            <a:endParaRPr lang="en-GB" dirty="0"/>
          </a:p>
        </p:txBody>
      </p:sp>
      <p:sp>
        <p:nvSpPr>
          <p:cNvPr id="6" name="Slide Number Placeholder 5"/>
          <p:cNvSpPr>
            <a:spLocks noGrp="1"/>
          </p:cNvSpPr>
          <p:nvPr>
            <p:ph type="sldNum" sz="quarter" idx="11"/>
          </p:nvPr>
        </p:nvSpPr>
        <p:spPr/>
        <p:txBody>
          <a:bodyPr/>
          <a:lstStyle/>
          <a:p>
            <a:fld id="{42B8A188-07C7-43C5-B012-88751C6CB86A}" type="slidenum">
              <a:rPr lang="en-US" sz="1400" smtClean="0"/>
              <a:pPr/>
              <a:t>‹#›</a:t>
            </a:fld>
            <a:r>
              <a:rPr lang="en-US" sz="1400" dirty="0" smtClean="0"/>
              <a:t>/55</a:t>
            </a:r>
          </a:p>
          <a:p>
            <a:r>
              <a:rPr lang="en-US" sz="1400" dirty="0" err="1" smtClean="0"/>
              <a:t>J.Ph</a:t>
            </a:r>
            <a:r>
              <a:rPr lang="en-US" sz="1400" dirty="0" smtClean="0"/>
              <a:t>. Tock</a:t>
            </a:r>
            <a:endParaRPr lang="en-US" sz="1400" dirty="0"/>
          </a:p>
        </p:txBody>
      </p:sp>
      <p:sp>
        <p:nvSpPr>
          <p:cNvPr id="7" name="Footer Placeholder 6"/>
          <p:cNvSpPr>
            <a:spLocks noGrp="1"/>
          </p:cNvSpPr>
          <p:nvPr>
            <p:ph type="ftr" sz="quarter" idx="12"/>
          </p:nvPr>
        </p:nvSpPr>
        <p:spPr>
          <a:xfrm>
            <a:off x="2133600" y="6553200"/>
            <a:ext cx="5105400" cy="304800"/>
          </a:xfrm>
        </p:spPr>
        <p:txBody>
          <a:bodyPr/>
          <a:lstStyle/>
          <a:p>
            <a:r>
              <a:rPr lang="en-BZ" dirty="0" smtClean="0"/>
              <a:t>Consolidation of the LHC SC magnets and circuits during LS1 </a:t>
            </a:r>
            <a:endParaRPr lang="en-GB"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5603" name="Rectangle 3"/>
          <p:cNvSpPr>
            <a:spLocks noGrp="1" noChangeArrowheads="1"/>
          </p:cNvSpPr>
          <p:nvPr>
            <p:ph type="dt" sz="half" idx="2"/>
          </p:nvPr>
        </p:nvSpPr>
        <p:spPr bwMode="auto">
          <a:xfrm>
            <a:off x="0" y="6324600"/>
            <a:ext cx="2209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r>
              <a:rPr lang="en-US" smtClean="0"/>
              <a:t>Chamonix                    8th of February 2012</a:t>
            </a:r>
            <a:endParaRPr lang="en-GB" dirty="0"/>
          </a:p>
        </p:txBody>
      </p:sp>
      <p:sp>
        <p:nvSpPr>
          <p:cNvPr id="25604" name="Rectangle 4"/>
          <p:cNvSpPr>
            <a:spLocks noGrp="1" noChangeArrowheads="1"/>
          </p:cNvSpPr>
          <p:nvPr>
            <p:ph type="ftr" sz="quarter" idx="3"/>
          </p:nvPr>
        </p:nvSpPr>
        <p:spPr bwMode="auto">
          <a:xfrm>
            <a:off x="2362200" y="6553200"/>
            <a:ext cx="47244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r>
              <a:rPr lang="en-BZ" smtClean="0"/>
              <a:t>Consolidation of the LHC SC magnets and circuits during LS1 </a:t>
            </a:r>
            <a:endParaRPr lang="en-GB" dirty="0"/>
          </a:p>
        </p:txBody>
      </p:sp>
      <p:sp>
        <p:nvSpPr>
          <p:cNvPr id="25605" name="Rectangle 5"/>
          <p:cNvSpPr>
            <a:spLocks noGrp="1" noChangeArrowheads="1"/>
          </p:cNvSpPr>
          <p:nvPr>
            <p:ph type="sldNum" sz="quarter" idx="4"/>
          </p:nvPr>
        </p:nvSpPr>
        <p:spPr bwMode="auto">
          <a:xfrm>
            <a:off x="72390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000">
                <a:solidFill>
                  <a:schemeClr val="bg2"/>
                </a:solidFill>
              </a:defRPr>
            </a:lvl1pPr>
          </a:lstStyle>
          <a:p>
            <a:fld id="{42B8A188-07C7-43C5-B012-88751C6CB86A}" type="slidenum">
              <a:rPr lang="en-US" sz="1400" smtClean="0"/>
              <a:pPr/>
              <a:t>‹#›</a:t>
            </a:fld>
            <a:r>
              <a:rPr lang="en-US" sz="1400" dirty="0" smtClean="0"/>
              <a:t>/40</a:t>
            </a:r>
          </a:p>
          <a:p>
            <a:r>
              <a:rPr lang="en-US" sz="1400" dirty="0" err="1" smtClean="0"/>
              <a:t>J.Ph</a:t>
            </a:r>
            <a:r>
              <a:rPr lang="en-US" sz="1400" dirty="0" smtClean="0"/>
              <a:t>. Tock</a:t>
            </a:r>
            <a:endParaRPr lang="en-US" sz="1400" dirty="0"/>
          </a:p>
        </p:txBody>
      </p:sp>
      <p:pic>
        <p:nvPicPr>
          <p:cNvPr id="66561" name="Picture 1"/>
          <p:cNvPicPr>
            <a:picLocks noChangeAspect="1" noChangeArrowheads="1"/>
          </p:cNvPicPr>
          <p:nvPr/>
        </p:nvPicPr>
        <p:blipFill>
          <a:blip r:embed="rId3" cstate="print"/>
          <a:srcRect/>
          <a:stretch>
            <a:fillRect/>
          </a:stretch>
        </p:blipFill>
        <p:spPr bwMode="auto">
          <a:xfrm>
            <a:off x="0" y="0"/>
            <a:ext cx="9163050" cy="1676400"/>
          </a:xfrm>
          <a:prstGeom prst="rect">
            <a:avLst/>
          </a:prstGeom>
          <a:noFill/>
          <a:ln w="9525">
            <a:noFill/>
            <a:miter lim="800000"/>
            <a:headEnd/>
            <a:tailEnd/>
          </a:ln>
        </p:spPr>
      </p:pic>
      <p:pic>
        <p:nvPicPr>
          <p:cNvPr id="8" name="Picture 7" descr="TE_logo"/>
          <p:cNvPicPr>
            <a:picLocks noChangeAspect="1"/>
          </p:cNvPicPr>
          <p:nvPr/>
        </p:nvPicPr>
        <p:blipFill>
          <a:blip r:embed="rId4" cstate="print"/>
          <a:srcRect/>
          <a:stretch>
            <a:fillRect/>
          </a:stretch>
        </p:blipFill>
        <p:spPr bwMode="auto">
          <a:xfrm>
            <a:off x="0" y="914400"/>
            <a:ext cx="689153" cy="678790"/>
          </a:xfrm>
          <a:prstGeom prst="rect">
            <a:avLst/>
          </a:prstGeom>
          <a:noFill/>
          <a:ln w="9525">
            <a:noFill/>
            <a:miter lim="800000"/>
            <a:headEnd/>
            <a:tailEnd/>
          </a:ln>
        </p:spPr>
      </p:pic>
      <p:sp>
        <p:nvSpPr>
          <p:cNvPr id="9" name="TextBox 8"/>
          <p:cNvSpPr txBox="1"/>
          <p:nvPr/>
        </p:nvSpPr>
        <p:spPr>
          <a:xfrm>
            <a:off x="762000" y="914400"/>
            <a:ext cx="1524000" cy="584775"/>
          </a:xfrm>
          <a:prstGeom prst="rect">
            <a:avLst/>
          </a:prstGeom>
          <a:noFill/>
        </p:spPr>
        <p:txBody>
          <a:bodyPr wrap="square" rtlCol="0">
            <a:spAutoFit/>
          </a:bodyPr>
          <a:lstStyle/>
          <a:p>
            <a:r>
              <a:rPr lang="en-US" sz="1600" dirty="0" smtClean="0"/>
              <a:t>Technology</a:t>
            </a:r>
            <a:r>
              <a:rPr lang="en-US" sz="1600" baseline="0" dirty="0" smtClean="0"/>
              <a:t> </a:t>
            </a:r>
          </a:p>
          <a:p>
            <a:r>
              <a:rPr lang="en-US" sz="1600" baseline="0" dirty="0" smtClean="0"/>
              <a:t>Department</a:t>
            </a:r>
            <a:endParaRPr lang="en-US" sz="1600" dirty="0"/>
          </a:p>
        </p:txBody>
      </p:sp>
      <p:sp>
        <p:nvSpPr>
          <p:cNvPr id="11" name="Text Placeholder 10"/>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lt1" tx1="dk1" bg2="lt2" tx2="dk2" accent1="accent1" accent2="accent2" accent3="accent3" accent4="accent4" accent5="accent5" accent6="accent6" hlink="hlink" folHlink="folHlink"/>
  <p:sldLayoutIdLst>
    <p:sldLayoutId id="2147483665" r:id="rId1"/>
  </p:sldLayoutIdLst>
  <p:timing>
    <p:tnLst>
      <p:par>
        <p:cTn id="1" dur="indefinite" restart="never" nodeType="tmRoot"/>
      </p:par>
    </p:tnLst>
  </p:timing>
  <p:hf hd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2pPr>
      <a:lvl3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3pPr>
      <a:lvl4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4pPr>
      <a:lvl5pPr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5pPr>
      <a:lvl6pPr marL="4572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6pPr>
      <a:lvl7pPr marL="9144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7pPr>
      <a:lvl8pPr marL="13716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8pPr>
      <a:lvl9pPr marL="1828800" algn="ctr" rtl="0" eaLnBrk="1" fontAlgn="base" hangingPunct="1">
        <a:spcBef>
          <a:spcPct val="0"/>
        </a:spcBef>
        <a:spcAft>
          <a:spcPct val="0"/>
        </a:spcAft>
        <a:defRPr sz="4400">
          <a:solidFill>
            <a:schemeClr val="tx2"/>
          </a:solidFill>
          <a:latin typeface="Arial" pitchFamily="-112" charset="0"/>
          <a:ea typeface="ＭＳ Ｐゴシック" pitchFamily="-112" charset="-128"/>
          <a:cs typeface="ＭＳ Ｐゴシック" pitchFamily="-112" charset="-128"/>
        </a:defRPr>
      </a:lvl9pPr>
    </p:titleStyle>
    <p:bodyStyle>
      <a:lvl1pPr marL="342900" indent="-342900" algn="l" rtl="0" eaLnBrk="1" fontAlgn="base" hangingPunct="1">
        <a:spcBef>
          <a:spcPct val="20000"/>
        </a:spcBef>
        <a:spcAft>
          <a:spcPct val="0"/>
        </a:spcAft>
        <a:defRPr sz="3200">
          <a:solidFill>
            <a:schemeClr val="bg1"/>
          </a:solidFill>
          <a:latin typeface="+mn-lt"/>
          <a:ea typeface="+mn-ea"/>
          <a:cs typeface="+mn-cs"/>
        </a:defRPr>
      </a:lvl1pPr>
      <a:lvl2pPr marL="742950" indent="-285750" algn="l" rtl="0" eaLnBrk="1" fontAlgn="base" hangingPunct="1">
        <a:spcBef>
          <a:spcPct val="20000"/>
        </a:spcBef>
        <a:spcAft>
          <a:spcPct val="0"/>
        </a:spcAft>
        <a:buChar char="–"/>
        <a:defRPr sz="2800">
          <a:solidFill>
            <a:schemeClr val="bg1"/>
          </a:solidFill>
          <a:latin typeface="+mn-lt"/>
          <a:ea typeface="+mn-ea"/>
        </a:defRPr>
      </a:lvl2pPr>
      <a:lvl3pPr marL="1143000" indent="-228600" algn="l" rtl="0" eaLnBrk="1" fontAlgn="base" hangingPunct="1">
        <a:spcBef>
          <a:spcPct val="20000"/>
        </a:spcBef>
        <a:spcAft>
          <a:spcPct val="0"/>
        </a:spcAft>
        <a:buChar char="•"/>
        <a:defRPr sz="2400">
          <a:solidFill>
            <a:schemeClr val="bg1"/>
          </a:solidFill>
          <a:latin typeface="+mn-lt"/>
          <a:ea typeface="+mn-ea"/>
        </a:defRPr>
      </a:lvl3pPr>
      <a:lvl4pPr marL="1600200" indent="-228600" algn="l" rtl="0" eaLnBrk="1" fontAlgn="base" hangingPunct="1">
        <a:spcBef>
          <a:spcPct val="20000"/>
        </a:spcBef>
        <a:spcAft>
          <a:spcPct val="0"/>
        </a:spcAft>
        <a:buChar char="–"/>
        <a:defRPr sz="2000">
          <a:solidFill>
            <a:schemeClr val="bg1"/>
          </a:solidFill>
          <a:latin typeface="+mn-lt"/>
          <a:ea typeface="+mn-ea"/>
        </a:defRPr>
      </a:lvl4pPr>
      <a:lvl5pPr marL="2057400" indent="-228600" algn="l" rtl="0" eaLnBrk="1" fontAlgn="base" hangingPunct="1">
        <a:spcBef>
          <a:spcPct val="20000"/>
        </a:spcBef>
        <a:spcAft>
          <a:spcPct val="0"/>
        </a:spcAft>
        <a:buChar char="»"/>
        <a:defRPr sz="2000">
          <a:solidFill>
            <a:schemeClr val="bg1"/>
          </a:solidFill>
          <a:latin typeface="+mn-lt"/>
          <a:ea typeface="+mn-ea"/>
        </a:defRPr>
      </a:lvl5pPr>
      <a:lvl6pPr marL="2514600" indent="-228600" algn="l" rtl="0" eaLnBrk="1" fontAlgn="base" hangingPunct="1">
        <a:spcBef>
          <a:spcPct val="20000"/>
        </a:spcBef>
        <a:spcAft>
          <a:spcPct val="0"/>
        </a:spcAft>
        <a:buChar char="»"/>
        <a:defRPr sz="2000">
          <a:solidFill>
            <a:schemeClr val="bg1"/>
          </a:solidFill>
          <a:latin typeface="+mn-lt"/>
          <a:ea typeface="+mn-ea"/>
        </a:defRPr>
      </a:lvl6pPr>
      <a:lvl7pPr marL="2971800" indent="-228600" algn="l" rtl="0" eaLnBrk="1" fontAlgn="base" hangingPunct="1">
        <a:spcBef>
          <a:spcPct val="20000"/>
        </a:spcBef>
        <a:spcAft>
          <a:spcPct val="0"/>
        </a:spcAft>
        <a:buChar char="»"/>
        <a:defRPr sz="2000">
          <a:solidFill>
            <a:schemeClr val="bg1"/>
          </a:solidFill>
          <a:latin typeface="+mn-lt"/>
          <a:ea typeface="+mn-ea"/>
        </a:defRPr>
      </a:lvl7pPr>
      <a:lvl8pPr marL="3429000" indent="-228600" algn="l" rtl="0" eaLnBrk="1" fontAlgn="base" hangingPunct="1">
        <a:spcBef>
          <a:spcPct val="20000"/>
        </a:spcBef>
        <a:spcAft>
          <a:spcPct val="0"/>
        </a:spcAft>
        <a:buChar char="»"/>
        <a:defRPr sz="2000">
          <a:solidFill>
            <a:schemeClr val="bg1"/>
          </a:solidFill>
          <a:latin typeface="+mn-lt"/>
          <a:ea typeface="+mn-ea"/>
        </a:defRPr>
      </a:lvl8pPr>
      <a:lvl9pPr marL="3886200" indent="-228600" algn="l" rtl="0" eaLnBrk="1" fontAlgn="base" hangingPunct="1">
        <a:spcBef>
          <a:spcPct val="20000"/>
        </a:spcBef>
        <a:spcAft>
          <a:spcPct val="0"/>
        </a:spcAft>
        <a:buChar char="»"/>
        <a:defRPr sz="2000">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space.cern.ch/lhcsplices/Meeting%2054/default.aspx"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image" Target="../media/image28.emf"/><Relationship Id="rId4" Type="http://schemas.openxmlformats.org/officeDocument/2006/relationships/image" Target="../media/image27.jpeg"/></Relationships>
</file>

<file path=ppt/slides/_rels/slide11.xml.rels><?xml version="1.0" encoding="UTF-8" standalone="yes"?>
<Relationships xmlns="http://schemas.openxmlformats.org/package/2006/relationships"><Relationship Id="rId3" Type="http://schemas.openxmlformats.org/officeDocument/2006/relationships/hyperlink" Target="https://espace.cern.ch/lhcsplices/Meeting%2054/default.aspx"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4" Type="http://schemas.openxmlformats.org/officeDocument/2006/relationships/image" Target="../media/image29.emf"/></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1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34.png"/></Relationships>
</file>

<file path=ppt/slides/_rels/slide16.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37.jpeg"/><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image" Target="../media/image40.jpeg"/><Relationship Id="rId7" Type="http://schemas.openxmlformats.org/officeDocument/2006/relationships/image" Target="../media/image44.jpe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41.jpeg"/></Relationships>
</file>

<file path=ppt/slides/_rels/slide23.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48.jpeg"/><Relationship Id="rId5" Type="http://schemas.openxmlformats.org/officeDocument/2006/relationships/image" Target="../media/image47.jpeg"/><Relationship Id="rId4" Type="http://schemas.openxmlformats.org/officeDocument/2006/relationships/image" Target="../media/image46.jpeg"/></Relationships>
</file>

<file path=ppt/slides/_rels/slide24.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51.jpeg"/><Relationship Id="rId4" Type="http://schemas.openxmlformats.org/officeDocument/2006/relationships/image" Target="../media/image50.jpeg"/></Relationships>
</file>

<file path=ppt/slides/_rels/slide2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image" Target="../media/image54.jpe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1.xml"/><Relationship Id="rId4" Type="http://schemas.openxmlformats.org/officeDocument/2006/relationships/image" Target="../media/image58.jpeg"/></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61.jpeg"/></Relationships>
</file>

<file path=ppt/slides/_rels/slide3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59.png"/><Relationship Id="rId1" Type="http://schemas.openxmlformats.org/officeDocument/2006/relationships/slideLayout" Target="../slideLayouts/slideLayout1.xml"/><Relationship Id="rId4" Type="http://schemas.openxmlformats.org/officeDocument/2006/relationships/image" Target="../media/image62.png"/></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63.jpeg"/><Relationship Id="rId1" Type="http://schemas.openxmlformats.org/officeDocument/2006/relationships/slideLayout" Target="../slideLayouts/slideLayout1.xml"/><Relationship Id="rId5" Type="http://schemas.openxmlformats.org/officeDocument/2006/relationships/image" Target="../media/image65.jpeg"/><Relationship Id="rId4" Type="http://schemas.openxmlformats.org/officeDocument/2006/relationships/image" Target="../media/image64.png"/></Relationships>
</file>

<file path=ppt/slides/_rels/slide35.xml.rels><?xml version="1.0" encoding="UTF-8" standalone="yes"?>
<Relationships xmlns="http://schemas.openxmlformats.org/package/2006/relationships"><Relationship Id="rId3" Type="http://schemas.openxmlformats.org/officeDocument/2006/relationships/image" Target="../media/image67.jpeg"/><Relationship Id="rId2" Type="http://schemas.openxmlformats.org/officeDocument/2006/relationships/image" Target="../media/image66.jpe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wmf"/><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diagramLayout" Target="../diagrams/layout2.xml"/><Relationship Id="rId1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diagramColors" Target="../diagrams/colors1.xml"/><Relationship Id="rId12" Type="http://schemas.openxmlformats.org/officeDocument/2006/relationships/diagramData" Target="../diagrams/data2.xml"/><Relationship Id="rId17" Type="http://schemas.openxmlformats.org/officeDocument/2006/relationships/image" Target="../media/image12.wmf"/><Relationship Id="rId2" Type="http://schemas.openxmlformats.org/officeDocument/2006/relationships/notesSlide" Target="../notesSlides/notesSlide4.xml"/><Relationship Id="rId16" Type="http://schemas.microsoft.com/office/2007/relationships/diagramDrawing" Target="../diagrams/drawing2.xml"/><Relationship Id="rId1" Type="http://schemas.openxmlformats.org/officeDocument/2006/relationships/slideLayout" Target="../slideLayouts/slideLayout1.xml"/><Relationship Id="rId6" Type="http://schemas.openxmlformats.org/officeDocument/2006/relationships/diagramQuickStyle" Target="../diagrams/quickStyle1.xml"/><Relationship Id="rId11" Type="http://schemas.openxmlformats.org/officeDocument/2006/relationships/image" Target="../media/image11.png"/><Relationship Id="rId5" Type="http://schemas.openxmlformats.org/officeDocument/2006/relationships/diagramLayout" Target="../diagrams/layout1.xml"/><Relationship Id="rId15" Type="http://schemas.openxmlformats.org/officeDocument/2006/relationships/diagramColors" Target="../diagrams/colors2.xml"/><Relationship Id="rId10" Type="http://schemas.openxmlformats.org/officeDocument/2006/relationships/image" Target="../media/image10.png"/><Relationship Id="rId19" Type="http://schemas.openxmlformats.org/officeDocument/2006/relationships/image" Target="../media/image14.jpeg"/><Relationship Id="rId4" Type="http://schemas.openxmlformats.org/officeDocument/2006/relationships/diagramData" Target="../diagrams/data1.xml"/><Relationship Id="rId9" Type="http://schemas.openxmlformats.org/officeDocument/2006/relationships/image" Target="../media/image9.png"/><Relationship Id="rId14" Type="http://schemas.openxmlformats.org/officeDocument/2006/relationships/diagramQuickStyle" Target="../diagrams/quickStyle2.xml"/></Relationships>
</file>

<file path=ppt/slides/_rels/slide40.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1.xml"/><Relationship Id="rId4" Type="http://schemas.openxmlformats.org/officeDocument/2006/relationships/image" Target="../media/image73.png"/></Relationships>
</file>

<file path=ppt/slides/_rels/slide41.xml.rels><?xml version="1.0" encoding="UTF-8" standalone="yes"?>
<Relationships xmlns="http://schemas.openxmlformats.org/package/2006/relationships"><Relationship Id="rId3" Type="http://schemas.openxmlformats.org/officeDocument/2006/relationships/image" Target="cid:image002.png@01CCCFBA.BEA5DEF0" TargetMode="External"/><Relationship Id="rId2" Type="http://schemas.openxmlformats.org/officeDocument/2006/relationships/image" Target="../media/image74.png"/><Relationship Id="rId1" Type="http://schemas.openxmlformats.org/officeDocument/2006/relationships/slideLayout" Target="../slideLayouts/slideLayout1.xml"/><Relationship Id="rId4" Type="http://schemas.openxmlformats.org/officeDocument/2006/relationships/hyperlink" Target="http://www.youtube.com/watch?v=kVnYkJg-0Rk"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8" Type="http://schemas.openxmlformats.org/officeDocument/2006/relationships/chart" Target="../charts/chart2.xml"/><Relationship Id="rId3" Type="http://schemas.openxmlformats.org/officeDocument/2006/relationships/diagramLayout" Target="../diagrams/layout3.xml"/><Relationship Id="rId7" Type="http://schemas.openxmlformats.org/officeDocument/2006/relationships/chart" Target="../charts/chart1.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4.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78.jpeg"/><Relationship Id="rId5" Type="http://schemas.openxmlformats.org/officeDocument/2006/relationships/image" Target="../media/image77.png"/><Relationship Id="rId4" Type="http://schemas.openxmlformats.org/officeDocument/2006/relationships/image" Target="../media/image76.jpeg"/></Relationships>
</file>

<file path=ppt/slides/_rels/slide4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notesSlide" Target="../notesSlides/notesSlide31.xml"/><Relationship Id="rId1" Type="http://schemas.openxmlformats.org/officeDocument/2006/relationships/slideLayout" Target="../slideLayouts/slideLayout1.xml"/><Relationship Id="rId5" Type="http://schemas.openxmlformats.org/officeDocument/2006/relationships/image" Target="../media/image81.jpeg"/><Relationship Id="rId4" Type="http://schemas.openxmlformats.org/officeDocument/2006/relationships/image" Target="../media/image80.jpeg"/></Relationships>
</file>

<file path=ppt/slides/_rels/slide46.xml.rels><?xml version="1.0" encoding="UTF-8" standalone="yes"?>
<Relationships xmlns="http://schemas.openxmlformats.org/package/2006/relationships"><Relationship Id="rId3" Type="http://schemas.openxmlformats.org/officeDocument/2006/relationships/image" Target="../media/image82.jpe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3" Type="http://schemas.openxmlformats.org/officeDocument/2006/relationships/image" Target="../media/image84.emf"/><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3" Type="http://schemas.openxmlformats.org/officeDocument/2006/relationships/hyperlink" Target="https://indico.cern.ch/conferenceDisplay.py?confId=157231" TargetMode="External"/><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57.jpeg"/><Relationship Id="rId4" Type="http://schemas.openxmlformats.org/officeDocument/2006/relationships/image" Target="../media/image85.jpeg"/></Relationships>
</file>

<file path=ppt/slides/_rels/slide53.xml.rels><?xml version="1.0" encoding="UTF-8" standalone="yes"?>
<Relationships xmlns="http://schemas.openxmlformats.org/package/2006/relationships"><Relationship Id="rId3" Type="http://schemas.openxmlformats.org/officeDocument/2006/relationships/hyperlink" Target="https://indico.cern.ch/conferenceDisplay.py?confId=157231" TargetMode="External"/><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86.jpeg"/></Relationships>
</file>

<file path=ppt/slides/_rels/slide54.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40.xml"/><Relationship Id="rId1" Type="http://schemas.openxmlformats.org/officeDocument/2006/relationships/slideLayout" Target="../slideLayouts/slideLayout1.xml"/><Relationship Id="rId5" Type="http://schemas.openxmlformats.org/officeDocument/2006/relationships/image" Target="../media/image89.jpeg"/><Relationship Id="rId4" Type="http://schemas.openxmlformats.org/officeDocument/2006/relationships/image" Target="../media/image88.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6.emf"/><Relationship Id="rId5" Type="http://schemas.openxmlformats.org/officeDocument/2006/relationships/image" Target="../media/image25.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0" y="920889"/>
            <a:ext cx="9144000" cy="5632311"/>
          </a:xfrm>
          <a:prstGeom prst="rect">
            <a:avLst/>
          </a:prstGeom>
          <a:solidFill>
            <a:schemeClr val="bg1"/>
          </a:solidFill>
        </p:spPr>
        <p:txBody>
          <a:bodyPr wrap="square" rtlCol="0">
            <a:spAutoFit/>
          </a:bodyPr>
          <a:lstStyle/>
          <a:p>
            <a:pPr>
              <a:buFont typeface="Wingdings" pitchFamily="2" charset="2"/>
              <a:buChar char="v"/>
            </a:pPr>
            <a:r>
              <a:rPr lang="en-US" sz="2000" dirty="0" smtClean="0"/>
              <a:t> </a:t>
            </a:r>
            <a:r>
              <a:rPr lang="en-US" sz="2400" dirty="0" smtClean="0"/>
              <a:t>Consolidation of splices </a:t>
            </a:r>
            <a:r>
              <a:rPr lang="en-US" sz="1600" i="1" dirty="0" smtClean="0"/>
              <a:t>[Second LHC Splices Review Nov 2011]</a:t>
            </a:r>
            <a:endParaRPr lang="en-US" sz="2400" i="1" dirty="0" smtClean="0"/>
          </a:p>
          <a:p>
            <a:pPr lvl="1">
              <a:buFont typeface="Wingdings" pitchFamily="2" charset="2"/>
              <a:buChar char="v"/>
            </a:pPr>
            <a:r>
              <a:rPr lang="en-US" dirty="0" smtClean="0"/>
              <a:t> Consolidation of the main arc splices</a:t>
            </a:r>
          </a:p>
          <a:p>
            <a:pPr lvl="1">
              <a:buFont typeface="Wingdings" pitchFamily="2" charset="2"/>
              <a:buChar char="v"/>
            </a:pPr>
            <a:r>
              <a:rPr lang="en-US" dirty="0" smtClean="0"/>
              <a:t> Consolidation of the DFBA splices</a:t>
            </a:r>
          </a:p>
          <a:p>
            <a:pPr lvl="1">
              <a:buFont typeface="Wingdings" pitchFamily="2" charset="2"/>
              <a:buChar char="v"/>
            </a:pPr>
            <a:r>
              <a:rPr lang="en-US" dirty="0" smtClean="0"/>
              <a:t> Other splices ? </a:t>
            </a:r>
          </a:p>
          <a:p>
            <a:pPr>
              <a:buFont typeface="Wingdings" pitchFamily="2" charset="2"/>
              <a:buChar char="v"/>
            </a:pPr>
            <a:r>
              <a:rPr lang="en-US" sz="2400" dirty="0" smtClean="0"/>
              <a:t> Special interventions</a:t>
            </a:r>
          </a:p>
          <a:p>
            <a:pPr lvl="1">
              <a:buFont typeface="Wingdings" pitchFamily="2" charset="2"/>
              <a:buChar char="v"/>
            </a:pPr>
            <a:r>
              <a:rPr lang="en-US" dirty="0" smtClean="0"/>
              <a:t> Exchange of </a:t>
            </a:r>
            <a:r>
              <a:rPr lang="en-US" dirty="0" err="1" smtClean="0"/>
              <a:t>cryomagnets</a:t>
            </a:r>
            <a:endParaRPr lang="en-US" dirty="0" smtClean="0"/>
          </a:p>
          <a:p>
            <a:pPr lvl="1">
              <a:buFont typeface="Wingdings" pitchFamily="2" charset="2"/>
              <a:buChar char="v"/>
            </a:pPr>
            <a:r>
              <a:rPr lang="en-US" dirty="0" smtClean="0"/>
              <a:t> Consolidation of connection cryostats</a:t>
            </a:r>
          </a:p>
          <a:p>
            <a:pPr lvl="1">
              <a:buFont typeface="Wingdings" pitchFamily="2" charset="2"/>
              <a:buChar char="v"/>
            </a:pPr>
            <a:r>
              <a:rPr lang="en-US" dirty="0" smtClean="0"/>
              <a:t> Installation of the remaining pressure relief devices</a:t>
            </a:r>
          </a:p>
          <a:p>
            <a:pPr lvl="1">
              <a:buFont typeface="Wingdings" pitchFamily="2" charset="2"/>
              <a:buChar char="v"/>
            </a:pPr>
            <a:r>
              <a:rPr lang="en-US" dirty="0" smtClean="0"/>
              <a:t> In-situ repair (Issues on circuits and on </a:t>
            </a:r>
            <a:r>
              <a:rPr lang="en-US" dirty="0" err="1" smtClean="0"/>
              <a:t>cryomagnets</a:t>
            </a:r>
            <a:r>
              <a:rPr lang="en-US" dirty="0" smtClean="0"/>
              <a:t>)</a:t>
            </a:r>
          </a:p>
          <a:p>
            <a:pPr>
              <a:buFont typeface="Wingdings" pitchFamily="2" charset="2"/>
              <a:buChar char="v"/>
            </a:pPr>
            <a:r>
              <a:rPr lang="en-US" sz="2400" dirty="0" smtClean="0"/>
              <a:t> </a:t>
            </a:r>
            <a:r>
              <a:rPr lang="en-US" sz="2400" dirty="0" err="1" smtClean="0"/>
              <a:t>Organisation</a:t>
            </a:r>
            <a:r>
              <a:rPr lang="en-US" sz="2400" dirty="0" smtClean="0"/>
              <a:t> of the consolidation of the SC magnets &amp; circuits</a:t>
            </a:r>
          </a:p>
          <a:p>
            <a:pPr>
              <a:buFont typeface="Wingdings" pitchFamily="2" charset="2"/>
              <a:buChar char="v"/>
            </a:pPr>
            <a:r>
              <a:rPr lang="en-US" sz="2400" dirty="0" smtClean="0"/>
              <a:t> Planning, Resources</a:t>
            </a:r>
          </a:p>
          <a:p>
            <a:pPr>
              <a:buFont typeface="Wingdings" pitchFamily="2" charset="2"/>
              <a:buChar char="v"/>
            </a:pPr>
            <a:r>
              <a:rPr lang="en-US" sz="2400" dirty="0" smtClean="0"/>
              <a:t> Open issues</a:t>
            </a:r>
          </a:p>
          <a:p>
            <a:pPr lvl="1">
              <a:buFont typeface="Wingdings" pitchFamily="2" charset="2"/>
              <a:buChar char="v"/>
            </a:pPr>
            <a:r>
              <a:rPr lang="en-US" dirty="0" smtClean="0"/>
              <a:t> Reinforcement of spider insulation </a:t>
            </a:r>
          </a:p>
          <a:p>
            <a:pPr lvl="1">
              <a:buFont typeface="Wingdings" pitchFamily="2" charset="2"/>
              <a:buChar char="v"/>
            </a:pPr>
            <a:r>
              <a:rPr lang="en-US" dirty="0" smtClean="0"/>
              <a:t> Diodes</a:t>
            </a:r>
          </a:p>
          <a:p>
            <a:pPr lvl="1">
              <a:buFont typeface="Wingdings" pitchFamily="2" charset="2"/>
              <a:buChar char="v"/>
            </a:pPr>
            <a:r>
              <a:rPr lang="en-US" dirty="0" smtClean="0"/>
              <a:t> CSCM</a:t>
            </a:r>
          </a:p>
          <a:p>
            <a:pPr lvl="1">
              <a:buFont typeface="Wingdings" pitchFamily="2" charset="2"/>
              <a:buChar char="v"/>
            </a:pPr>
            <a:r>
              <a:rPr lang="en-US" dirty="0" smtClean="0"/>
              <a:t> Radioprotection</a:t>
            </a:r>
          </a:p>
          <a:p>
            <a:pPr lvl="1">
              <a:buFont typeface="Wingdings" pitchFamily="2" charset="2"/>
              <a:buChar char="v"/>
            </a:pPr>
            <a:r>
              <a:rPr lang="en-US" dirty="0" smtClean="0"/>
              <a:t> New thermal shield design</a:t>
            </a:r>
          </a:p>
          <a:p>
            <a:pPr>
              <a:buFont typeface="Wingdings" pitchFamily="2" charset="2"/>
              <a:buChar char="v"/>
            </a:pPr>
            <a:r>
              <a:rPr lang="en-US" sz="2400" dirty="0" smtClean="0"/>
              <a:t>Conclusions</a:t>
            </a:r>
            <a:endParaRPr lang="en-US" dirty="0"/>
          </a:p>
        </p:txBody>
      </p:sp>
      <p:pic>
        <p:nvPicPr>
          <p:cNvPr id="17" name="Picture 16" descr="Logo_2_title_80.jpg"/>
          <p:cNvPicPr>
            <a:picLocks noChangeAspect="1"/>
          </p:cNvPicPr>
          <p:nvPr/>
        </p:nvPicPr>
        <p:blipFill>
          <a:blip r:embed="rId3" cstate="print"/>
          <a:stretch>
            <a:fillRect/>
          </a:stretch>
        </p:blipFill>
        <p:spPr>
          <a:xfrm>
            <a:off x="0" y="1"/>
            <a:ext cx="9144000" cy="914399"/>
          </a:xfrm>
          <a:prstGeom prst="rect">
            <a:avLst/>
          </a:prstGeom>
        </p:spPr>
      </p:pic>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Footer Placeholder 15"/>
          <p:cNvSpPr txBox="1">
            <a:spLocks/>
          </p:cNvSpPr>
          <p:nvPr/>
        </p:nvSpPr>
        <p:spPr bwMode="auto">
          <a:xfrm>
            <a:off x="2209800" y="6553200"/>
            <a:ext cx="5257800" cy="30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BZ" sz="1400" b="0" i="0" u="none" strike="noStrike" kern="1200" cap="none" spc="0" normalizeH="0" baseline="0" noProof="0" dirty="0" smtClean="0">
                <a:ln>
                  <a:noFill/>
                </a:ln>
                <a:solidFill>
                  <a:schemeClr val="tx1"/>
                </a:solidFill>
                <a:effectLst/>
                <a:uLnTx/>
                <a:uFillTx/>
                <a:latin typeface="+mn-lt"/>
                <a:ea typeface="+mn-ea"/>
                <a:cs typeface="+mn-cs"/>
              </a:rPr>
              <a:t>Consolidation of the LHC SC magnets and circuits during LS1 </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Footer Placeholder 15"/>
          <p:cNvSpPr>
            <a:spLocks noGrp="1"/>
          </p:cNvSpPr>
          <p:nvPr>
            <p:ph type="ftr" sz="quarter" idx="12"/>
          </p:nvPr>
        </p:nvSpPr>
        <p:spPr>
          <a:xfrm>
            <a:off x="685800" y="304800"/>
            <a:ext cx="8001000" cy="457200"/>
          </a:xfrm>
          <a:solidFill>
            <a:schemeClr val="bg1"/>
          </a:solidFill>
        </p:spPr>
        <p:txBody>
          <a:bodyPr/>
          <a:lstStyle/>
          <a:p>
            <a:r>
              <a:rPr lang="en-BZ" sz="2000" b="1" smtClean="0"/>
              <a:t>Consolidation of the LHC SC magnets and circuits during LS1 </a:t>
            </a:r>
            <a:endParaRPr lang="en-GB" sz="2000" b="1" dirty="0"/>
          </a:p>
        </p:txBody>
      </p:sp>
      <p:sp>
        <p:nvSpPr>
          <p:cNvPr id="11" name="Rounded Rectangle 10"/>
          <p:cNvSpPr/>
          <p:nvPr/>
        </p:nvSpPr>
        <p:spPr bwMode="auto">
          <a:xfrm>
            <a:off x="4419600" y="304800"/>
            <a:ext cx="1143000" cy="381000"/>
          </a:xfrm>
          <a:prstGeom prst="roundRect">
            <a:avLst/>
          </a:prstGeom>
          <a:solidFill>
            <a:srgbClr val="FFC000">
              <a:alpha val="41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2" name="TextBox 11"/>
          <p:cNvSpPr txBox="1"/>
          <p:nvPr/>
        </p:nvSpPr>
        <p:spPr>
          <a:xfrm>
            <a:off x="0" y="6553200"/>
            <a:ext cx="9144000" cy="338554"/>
          </a:xfrm>
          <a:prstGeom prst="rect">
            <a:avLst/>
          </a:prstGeom>
          <a:solidFill>
            <a:srgbClr val="004EEA"/>
          </a:solidFill>
        </p:spPr>
        <p:txBody>
          <a:bodyPr wrap="square" rtlCol="0">
            <a:spAutoFit/>
          </a:bodyPr>
          <a:lstStyle/>
          <a:p>
            <a:pPr algn="ctr"/>
            <a:r>
              <a:rPr lang="en-US" sz="1600" dirty="0" smtClean="0">
                <a:solidFill>
                  <a:srgbClr val="FFFF00"/>
                </a:solidFill>
              </a:rPr>
              <a:t>Work presented here is the continuation of the tremendous and detailed work done by F Bertinelli</a:t>
            </a:r>
            <a:endParaRPr lang="en-US" sz="1600" dirty="0">
              <a:solidFill>
                <a:srgbClr val="FFFF00"/>
              </a:solidFill>
            </a:endParaRPr>
          </a:p>
        </p:txBody>
      </p:sp>
      <p:sp>
        <p:nvSpPr>
          <p:cNvPr id="14" name="Slide Number Placeholder 13"/>
          <p:cNvSpPr>
            <a:spLocks noGrp="1"/>
          </p:cNvSpPr>
          <p:nvPr>
            <p:ph type="sldNum" sz="quarter" idx="11"/>
          </p:nvPr>
        </p:nvSpPr>
        <p:spPr/>
        <p:txBody>
          <a:bodyPr/>
          <a:lstStyle/>
          <a:p>
            <a:fld id="{42B8A188-07C7-43C5-B012-88751C6CB86A}" type="slidenum">
              <a:rPr lang="en-US" sz="1400" smtClean="0"/>
              <a:pPr/>
              <a:t>1</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heckerboard(across)">
                                      <p:cBhvr>
                                        <p:cTn id="7" dur="2000"/>
                                        <p:tgtEl>
                                          <p:spTgt spid="9"/>
                                        </p:tgtEl>
                                      </p:cBhvr>
                                    </p:animEffect>
                                  </p:childTnLst>
                                </p:cTn>
                              </p:par>
                            </p:childTnLst>
                          </p:cTn>
                        </p:par>
                        <p:par>
                          <p:cTn id="8" fill="hold">
                            <p:stCondLst>
                              <p:cond delay="2000"/>
                            </p:stCondLst>
                            <p:childTnLst>
                              <p:par>
                                <p:cTn id="9" presetID="17" presetClass="entr" presetSubtype="10" fill="hold" grpId="0" nodeType="after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p:cTn id="11" dur="1000" fill="hold"/>
                                        <p:tgtEl>
                                          <p:spTgt spid="12"/>
                                        </p:tgtEl>
                                        <p:attrNameLst>
                                          <p:attrName>ppt_w</p:attrName>
                                        </p:attrNameLst>
                                      </p:cBhvr>
                                      <p:tavLst>
                                        <p:tav tm="0">
                                          <p:val>
                                            <p:fltVal val="0"/>
                                          </p:val>
                                        </p:tav>
                                        <p:tav tm="100000">
                                          <p:val>
                                            <p:strVal val="#ppt_w"/>
                                          </p:val>
                                        </p:tav>
                                      </p:tavLst>
                                    </p:anim>
                                    <p:anim calcmode="lin" valueType="num">
                                      <p:cBhvr>
                                        <p:cTn id="12" dur="1000" fill="hold"/>
                                        <p:tgtEl>
                                          <p:spTgt spid="1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1" name="TextBox 10"/>
          <p:cNvSpPr txBox="1"/>
          <p:nvPr/>
        </p:nvSpPr>
        <p:spPr>
          <a:xfrm>
            <a:off x="6705600" y="762000"/>
            <a:ext cx="2169184" cy="369332"/>
          </a:xfrm>
          <a:prstGeom prst="rect">
            <a:avLst/>
          </a:prstGeom>
          <a:noFill/>
        </p:spPr>
        <p:txBody>
          <a:bodyPr wrap="none" rtlCol="0">
            <a:spAutoFit/>
          </a:bodyPr>
          <a:lstStyle/>
          <a:p>
            <a:r>
              <a:rPr lang="en-US" b="1" u="sng" dirty="0" smtClean="0">
                <a:solidFill>
                  <a:srgbClr val="0EBE44"/>
                </a:solidFill>
                <a:latin typeface="Algerian" pitchFamily="82" charset="0"/>
              </a:rPr>
              <a:t>Test </a:t>
            </a:r>
            <a:r>
              <a:rPr lang="en-US" b="1" u="sng" dirty="0" err="1" smtClean="0">
                <a:solidFill>
                  <a:srgbClr val="0EBE44"/>
                </a:solidFill>
                <a:latin typeface="Algerian" pitchFamily="82" charset="0"/>
              </a:rPr>
              <a:t>programme</a:t>
            </a:r>
            <a:endParaRPr lang="en-US" b="1" u="sng" dirty="0" smtClean="0">
              <a:solidFill>
                <a:srgbClr val="0EBE44"/>
              </a:solidFill>
              <a:latin typeface="Algerian" pitchFamily="82" charset="0"/>
            </a:endParaRPr>
          </a:p>
        </p:txBody>
      </p:sp>
      <p:sp>
        <p:nvSpPr>
          <p:cNvPr id="9" name="Rectangle 8"/>
          <p:cNvSpPr/>
          <p:nvPr/>
        </p:nvSpPr>
        <p:spPr>
          <a:xfrm>
            <a:off x="4114800" y="1143000"/>
            <a:ext cx="5029200" cy="276999"/>
          </a:xfrm>
          <a:prstGeom prst="rect">
            <a:avLst/>
          </a:prstGeom>
        </p:spPr>
        <p:txBody>
          <a:bodyPr wrap="square">
            <a:spAutoFit/>
          </a:bodyPr>
          <a:lstStyle/>
          <a:p>
            <a:pPr algn="r"/>
            <a:r>
              <a:rPr lang="en-US" sz="1200" dirty="0" smtClean="0">
                <a:hlinkClick r:id="rId3"/>
              </a:rPr>
              <a:t>https://espace.cern.ch/lhcsplices/Meeting%2054/default.aspx</a:t>
            </a:r>
            <a:r>
              <a:rPr lang="en-US" sz="1200" dirty="0" smtClean="0"/>
              <a:t> </a:t>
            </a:r>
            <a:endParaRPr lang="en-US" sz="1200" dirty="0"/>
          </a:p>
        </p:txBody>
      </p:sp>
      <p:sp>
        <p:nvSpPr>
          <p:cNvPr id="12" name="TextBox 11"/>
          <p:cNvSpPr txBox="1"/>
          <p:nvPr/>
        </p:nvSpPr>
        <p:spPr>
          <a:xfrm>
            <a:off x="5148996" y="1447800"/>
            <a:ext cx="3995004" cy="307777"/>
          </a:xfrm>
          <a:prstGeom prst="rect">
            <a:avLst/>
          </a:prstGeom>
          <a:solidFill>
            <a:srgbClr val="FFFF00"/>
          </a:solidFill>
        </p:spPr>
        <p:txBody>
          <a:bodyPr wrap="none" rtlCol="0">
            <a:spAutoFit/>
          </a:bodyPr>
          <a:lstStyle/>
          <a:p>
            <a:r>
              <a:rPr lang="en-US" sz="1400" dirty="0" smtClean="0">
                <a:solidFill>
                  <a:srgbClr val="0033CC"/>
                </a:solidFill>
              </a:rPr>
              <a:t>Courtesy S Izquierdo Bermudez (TE-MSC-LMF)</a:t>
            </a:r>
            <a:endParaRPr lang="en-US" sz="1400" dirty="0">
              <a:solidFill>
                <a:srgbClr val="0033CC"/>
              </a:solidFill>
            </a:endParaRPr>
          </a:p>
        </p:txBody>
      </p:sp>
      <p:pic>
        <p:nvPicPr>
          <p:cNvPr id="2050" name="Picture 2"/>
          <p:cNvPicPr>
            <a:picLocks noChangeAspect="1" noChangeArrowheads="1"/>
          </p:cNvPicPr>
          <p:nvPr/>
        </p:nvPicPr>
        <p:blipFill>
          <a:blip r:embed="rId4" cstate="print"/>
          <a:srcRect l="11141" r="10875"/>
          <a:stretch>
            <a:fillRect/>
          </a:stretch>
        </p:blipFill>
        <p:spPr bwMode="auto">
          <a:xfrm>
            <a:off x="0" y="457200"/>
            <a:ext cx="4774474" cy="3276600"/>
          </a:xfrm>
          <a:prstGeom prst="rect">
            <a:avLst/>
          </a:prstGeom>
          <a:noFill/>
          <a:ln w="9525">
            <a:noFill/>
            <a:miter lim="800000"/>
            <a:headEnd/>
            <a:tailEnd/>
          </a:ln>
          <a:effectLst/>
        </p:spPr>
      </p:pic>
      <p:sp>
        <p:nvSpPr>
          <p:cNvPr id="13" name="TextBox 12"/>
          <p:cNvSpPr txBox="1"/>
          <p:nvPr/>
        </p:nvSpPr>
        <p:spPr>
          <a:xfrm>
            <a:off x="3429000" y="762000"/>
            <a:ext cx="3121367" cy="369332"/>
          </a:xfrm>
          <a:prstGeom prst="rect">
            <a:avLst/>
          </a:prstGeom>
          <a:noFill/>
        </p:spPr>
        <p:txBody>
          <a:bodyPr wrap="none" rtlCol="0">
            <a:spAutoFit/>
          </a:bodyPr>
          <a:lstStyle/>
          <a:p>
            <a:r>
              <a:rPr lang="en-US" dirty="0" smtClean="0"/>
              <a:t>High inner splices resistance</a:t>
            </a:r>
          </a:p>
        </p:txBody>
      </p:sp>
      <p:sp>
        <p:nvSpPr>
          <p:cNvPr id="21" name="TextBox 20"/>
          <p:cNvSpPr txBox="1"/>
          <p:nvPr/>
        </p:nvSpPr>
        <p:spPr>
          <a:xfrm>
            <a:off x="0" y="6119336"/>
            <a:ext cx="9144000" cy="738664"/>
          </a:xfrm>
          <a:prstGeom prst="rect">
            <a:avLst/>
          </a:prstGeom>
          <a:solidFill>
            <a:srgbClr val="FFFFCC"/>
          </a:solidFill>
        </p:spPr>
        <p:txBody>
          <a:bodyPr wrap="square" rtlCol="0">
            <a:spAutoFit/>
          </a:bodyPr>
          <a:lstStyle/>
          <a:p>
            <a:r>
              <a:rPr lang="en-GB" sz="1400" dirty="0" smtClean="0"/>
              <a:t>The high resistance values can be justified by:</a:t>
            </a:r>
          </a:p>
          <a:p>
            <a:pPr marL="285750" indent="-285750">
              <a:buFontTx/>
              <a:buChar char="-"/>
            </a:pPr>
            <a:r>
              <a:rPr lang="en-GB" sz="1400" dirty="0" smtClean="0"/>
              <a:t>Very short interconnection length -&gt; FEA to determine the impact in terms of mechanical stress </a:t>
            </a:r>
          </a:p>
          <a:p>
            <a:pPr marL="285750" indent="-285750">
              <a:buFontTx/>
              <a:buChar char="-"/>
            </a:pPr>
            <a:r>
              <a:rPr lang="en-GB" sz="1400" dirty="0" smtClean="0"/>
              <a:t>Presence of oxide in the cable</a:t>
            </a:r>
            <a:endParaRPr lang="en-GB" sz="1400" dirty="0"/>
          </a:p>
        </p:txBody>
      </p:sp>
      <p:grpSp>
        <p:nvGrpSpPr>
          <p:cNvPr id="22" name="Group 21"/>
          <p:cNvGrpSpPr/>
          <p:nvPr/>
        </p:nvGrpSpPr>
        <p:grpSpPr>
          <a:xfrm>
            <a:off x="-381000" y="1371600"/>
            <a:ext cx="9353035" cy="4922812"/>
            <a:chOff x="-437635" y="404664"/>
            <a:chExt cx="9581635" cy="5608612"/>
          </a:xfrm>
        </p:grpSpPr>
        <p:pic>
          <p:nvPicPr>
            <p:cNvPr id="23" name="Picture 2"/>
            <p:cNvPicPr>
              <a:picLocks noChangeAspect="1" noChangeArrowheads="1"/>
            </p:cNvPicPr>
            <p:nvPr/>
          </p:nvPicPr>
          <p:blipFill>
            <a:blip r:embed="rId5" cstate="print">
              <a:extLst>
                <a:ext uri="{28A0092B-C50C-407E-A947-70E740481C1C}">
                  <a14:useLocalDpi xmlns="" xmlns:a14="http://schemas.microsoft.com/office/drawing/2010/main" val="0"/>
                </a:ext>
              </a:extLst>
            </a:blip>
            <a:srcRect/>
            <a:stretch>
              <a:fillRect/>
            </a:stretch>
          </p:blipFill>
          <p:spPr bwMode="auto">
            <a:xfrm>
              <a:off x="-437635" y="404664"/>
              <a:ext cx="7724956" cy="5608612"/>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24" name="Straight Connector 23"/>
            <p:cNvCxnSpPr/>
            <p:nvPr/>
          </p:nvCxnSpPr>
          <p:spPr>
            <a:xfrm>
              <a:off x="535227" y="4789140"/>
              <a:ext cx="8352928" cy="25841"/>
            </a:xfrm>
            <a:prstGeom prst="line">
              <a:avLst/>
            </a:prstGeom>
            <a:ln w="28575">
              <a:solidFill>
                <a:srgbClr val="00B050"/>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535227" y="4491816"/>
              <a:ext cx="8352928" cy="9292"/>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535227" y="3997052"/>
              <a:ext cx="8352928" cy="0"/>
            </a:xfrm>
            <a:prstGeom prst="line">
              <a:avLst/>
            </a:prstGeom>
            <a:ln w="28575">
              <a:solidFill>
                <a:schemeClr val="accent6"/>
              </a:solidFill>
              <a:prstDash val="sys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535227" y="3565004"/>
              <a:ext cx="8352928" cy="0"/>
            </a:xfrm>
            <a:prstGeom prst="line">
              <a:avLst/>
            </a:prstGeom>
            <a:ln w="28575">
              <a:solidFill>
                <a:srgbClr val="FF0000"/>
              </a:solidFill>
              <a:prstDash val="sys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511891" y="3195672"/>
              <a:ext cx="2458686" cy="369332"/>
            </a:xfrm>
            <a:prstGeom prst="rect">
              <a:avLst/>
            </a:prstGeom>
            <a:noFill/>
          </p:spPr>
          <p:txBody>
            <a:bodyPr wrap="none" rtlCol="0">
              <a:spAutoFit/>
            </a:bodyPr>
            <a:lstStyle/>
            <a:p>
              <a:r>
                <a:rPr lang="en-GB" dirty="0" smtClean="0">
                  <a:solidFill>
                    <a:srgbClr val="FF0000"/>
                  </a:solidFill>
                </a:rPr>
                <a:t>R&gt;20n</a:t>
              </a:r>
              <a:r>
                <a:rPr lang="el-GR" dirty="0" smtClean="0">
                  <a:solidFill>
                    <a:srgbClr val="FF0000"/>
                  </a:solidFill>
                </a:rPr>
                <a:t>Ω</a:t>
              </a:r>
              <a:r>
                <a:rPr lang="en-GB" dirty="0" smtClean="0">
                  <a:solidFill>
                    <a:srgbClr val="FF0000"/>
                  </a:solidFill>
                </a:rPr>
                <a:t>: 1MBA + 2 MBB</a:t>
              </a:r>
              <a:endParaRPr lang="en-GB" dirty="0">
                <a:solidFill>
                  <a:srgbClr val="FF0000"/>
                </a:solidFill>
              </a:endParaRPr>
            </a:p>
          </p:txBody>
        </p:sp>
        <p:sp>
          <p:nvSpPr>
            <p:cNvPr id="29" name="TextBox 28"/>
            <p:cNvSpPr txBox="1"/>
            <p:nvPr/>
          </p:nvSpPr>
          <p:spPr>
            <a:xfrm>
              <a:off x="6511891" y="3633490"/>
              <a:ext cx="2458686" cy="369332"/>
            </a:xfrm>
            <a:prstGeom prst="rect">
              <a:avLst/>
            </a:prstGeom>
            <a:noFill/>
          </p:spPr>
          <p:txBody>
            <a:bodyPr wrap="none" rtlCol="0">
              <a:spAutoFit/>
            </a:bodyPr>
            <a:lstStyle/>
            <a:p>
              <a:r>
                <a:rPr lang="en-GB" dirty="0" smtClean="0">
                  <a:solidFill>
                    <a:schemeClr val="accent6"/>
                  </a:solidFill>
                </a:rPr>
                <a:t>R&gt;15n</a:t>
              </a:r>
              <a:r>
                <a:rPr lang="el-GR" dirty="0" smtClean="0">
                  <a:solidFill>
                    <a:schemeClr val="accent6"/>
                  </a:solidFill>
                </a:rPr>
                <a:t>Ω</a:t>
              </a:r>
              <a:r>
                <a:rPr lang="en-GB" dirty="0" smtClean="0">
                  <a:solidFill>
                    <a:schemeClr val="accent6"/>
                  </a:solidFill>
                </a:rPr>
                <a:t>: 4MBA + 4 MBB</a:t>
              </a:r>
              <a:endParaRPr lang="en-GB" dirty="0">
                <a:solidFill>
                  <a:schemeClr val="accent6"/>
                </a:solidFill>
              </a:endParaRPr>
            </a:p>
          </p:txBody>
        </p:sp>
        <p:sp>
          <p:nvSpPr>
            <p:cNvPr id="30" name="TextBox 29"/>
            <p:cNvSpPr txBox="1"/>
            <p:nvPr/>
          </p:nvSpPr>
          <p:spPr>
            <a:xfrm>
              <a:off x="6477000" y="4155222"/>
              <a:ext cx="2575705" cy="369331"/>
            </a:xfrm>
            <a:prstGeom prst="rect">
              <a:avLst/>
            </a:prstGeom>
            <a:noFill/>
          </p:spPr>
          <p:txBody>
            <a:bodyPr wrap="none" rtlCol="0">
              <a:spAutoFit/>
            </a:bodyPr>
            <a:lstStyle/>
            <a:p>
              <a:r>
                <a:rPr lang="en-GB" dirty="0" smtClean="0">
                  <a:solidFill>
                    <a:schemeClr val="accent1"/>
                  </a:solidFill>
                </a:rPr>
                <a:t>R&gt;10n</a:t>
              </a:r>
              <a:r>
                <a:rPr lang="el-GR" dirty="0" smtClean="0">
                  <a:solidFill>
                    <a:schemeClr val="accent1"/>
                  </a:solidFill>
                </a:rPr>
                <a:t>Ω</a:t>
              </a:r>
              <a:r>
                <a:rPr lang="en-GB" dirty="0" smtClean="0">
                  <a:solidFill>
                    <a:schemeClr val="accent1"/>
                  </a:solidFill>
                </a:rPr>
                <a:t>: 6MBA + 14 MBB</a:t>
              </a:r>
              <a:endParaRPr lang="en-GB" dirty="0">
                <a:solidFill>
                  <a:schemeClr val="accent1"/>
                </a:solidFill>
              </a:endParaRPr>
            </a:p>
          </p:txBody>
        </p:sp>
        <p:sp>
          <p:nvSpPr>
            <p:cNvPr id="31" name="TextBox 30"/>
            <p:cNvSpPr txBox="1"/>
            <p:nvPr/>
          </p:nvSpPr>
          <p:spPr>
            <a:xfrm>
              <a:off x="6511891" y="4491816"/>
              <a:ext cx="2575705" cy="369332"/>
            </a:xfrm>
            <a:prstGeom prst="rect">
              <a:avLst/>
            </a:prstGeom>
            <a:noFill/>
          </p:spPr>
          <p:txBody>
            <a:bodyPr wrap="none" rtlCol="0">
              <a:spAutoFit/>
            </a:bodyPr>
            <a:lstStyle/>
            <a:p>
              <a:r>
                <a:rPr lang="en-GB" dirty="0" smtClean="0">
                  <a:solidFill>
                    <a:srgbClr val="00B050"/>
                  </a:solidFill>
                </a:rPr>
                <a:t>R&gt;7n</a:t>
              </a:r>
              <a:r>
                <a:rPr lang="el-GR" dirty="0" smtClean="0">
                  <a:solidFill>
                    <a:srgbClr val="00B050"/>
                  </a:solidFill>
                </a:rPr>
                <a:t>Ω</a:t>
              </a:r>
              <a:r>
                <a:rPr lang="en-GB" dirty="0" smtClean="0">
                  <a:solidFill>
                    <a:srgbClr val="00B050"/>
                  </a:solidFill>
                </a:rPr>
                <a:t>: 13MBA + 26 MBB</a:t>
              </a:r>
              <a:endParaRPr lang="en-GB" dirty="0">
                <a:solidFill>
                  <a:srgbClr val="00B050"/>
                </a:solidFill>
              </a:endParaRPr>
            </a:p>
          </p:txBody>
        </p:sp>
        <p:sp>
          <p:nvSpPr>
            <p:cNvPr id="32" name="TextBox 31"/>
            <p:cNvSpPr txBox="1"/>
            <p:nvPr/>
          </p:nvSpPr>
          <p:spPr>
            <a:xfrm>
              <a:off x="5644346" y="4537982"/>
              <a:ext cx="867545" cy="276999"/>
            </a:xfrm>
            <a:prstGeom prst="rect">
              <a:avLst/>
            </a:prstGeom>
            <a:noFill/>
          </p:spPr>
          <p:txBody>
            <a:bodyPr wrap="none" rtlCol="0">
              <a:spAutoFit/>
            </a:bodyPr>
            <a:lstStyle/>
            <a:p>
              <a:r>
                <a:rPr lang="en-GB" sz="1200" dirty="0" smtClean="0">
                  <a:solidFill>
                    <a:srgbClr val="00B050"/>
                  </a:solidFill>
                </a:rPr>
                <a:t>(lim. spec.)</a:t>
              </a:r>
              <a:endParaRPr lang="en-GB" sz="1200" dirty="0">
                <a:solidFill>
                  <a:srgbClr val="00B050"/>
                </a:solidFill>
              </a:endParaRPr>
            </a:p>
          </p:txBody>
        </p:sp>
        <p:sp>
          <p:nvSpPr>
            <p:cNvPr id="33" name="TextBox 32"/>
            <p:cNvSpPr txBox="1"/>
            <p:nvPr/>
          </p:nvSpPr>
          <p:spPr>
            <a:xfrm>
              <a:off x="6588224" y="2060848"/>
              <a:ext cx="2555776" cy="923330"/>
            </a:xfrm>
            <a:prstGeom prst="rect">
              <a:avLst/>
            </a:prstGeom>
            <a:noFill/>
          </p:spPr>
          <p:txBody>
            <a:bodyPr wrap="square" rtlCol="0">
              <a:spAutoFit/>
            </a:bodyPr>
            <a:lstStyle/>
            <a:p>
              <a:pPr algn="ctr"/>
              <a:r>
                <a:rPr lang="en-GB" b="1" dirty="0" smtClean="0"/>
                <a:t>Number of magnets to be changed for a certain resistance threshold</a:t>
              </a:r>
              <a:endParaRPr lang="en-GB" b="1" dirty="0"/>
            </a:p>
          </p:txBody>
        </p:sp>
      </p:grpSp>
      <p:sp>
        <p:nvSpPr>
          <p:cNvPr id="34" name="TextBox 33"/>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Exchange of </a:t>
            </a:r>
            <a:r>
              <a:rPr lang="en-US" sz="2400" dirty="0" err="1" smtClean="0">
                <a:solidFill>
                  <a:srgbClr val="0033CC"/>
                </a:solidFill>
              </a:rPr>
              <a:t>cryomagnets</a:t>
            </a:r>
            <a:r>
              <a:rPr lang="en-US" sz="2400" dirty="0" smtClean="0">
                <a:solidFill>
                  <a:srgbClr val="0033CC"/>
                </a:solidFill>
              </a:rPr>
              <a:t> with high inner splices resistance</a:t>
            </a:r>
            <a:endParaRPr lang="en-US" sz="2400" dirty="0">
              <a:solidFill>
                <a:srgbClr val="0033CC"/>
              </a:solidFill>
            </a:endParaRPr>
          </a:p>
        </p:txBody>
      </p:sp>
      <p:sp>
        <p:nvSpPr>
          <p:cNvPr id="36" name="Slide Number Placeholder 35"/>
          <p:cNvSpPr>
            <a:spLocks noGrp="1"/>
          </p:cNvSpPr>
          <p:nvPr>
            <p:ph type="sldNum" sz="quarter" idx="11"/>
          </p:nvPr>
        </p:nvSpPr>
        <p:spPr/>
        <p:txBody>
          <a:bodyPr/>
          <a:lstStyle/>
          <a:p>
            <a:fld id="{42B8A188-07C7-43C5-B012-88751C6CB86A}" type="slidenum">
              <a:rPr lang="en-US" sz="1400" smtClean="0"/>
              <a:pPr/>
              <a:t>10</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p:cTn id="7" dur="500" fill="hold"/>
                                        <p:tgtEl>
                                          <p:spTgt spid="22"/>
                                        </p:tgtEl>
                                        <p:attrNameLst>
                                          <p:attrName>ppt_w</p:attrName>
                                        </p:attrNameLst>
                                      </p:cBhvr>
                                      <p:tavLst>
                                        <p:tav tm="0">
                                          <p:val>
                                            <p:fltVal val="0"/>
                                          </p:val>
                                        </p:tav>
                                        <p:tav tm="100000">
                                          <p:val>
                                            <p:strVal val="#ppt_w"/>
                                          </p:val>
                                        </p:tav>
                                      </p:tavLst>
                                    </p:anim>
                                    <p:anim calcmode="lin" valueType="num">
                                      <p:cBhvr>
                                        <p:cTn id="8" dur="500" fill="hold"/>
                                        <p:tgtEl>
                                          <p:spTgt spid="22"/>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anim calcmode="lin" valueType="num">
                                      <p:cBhvr>
                                        <p:cTn id="11" dur="500" fill="hold"/>
                                        <p:tgtEl>
                                          <p:spTgt spid="21"/>
                                        </p:tgtEl>
                                        <p:attrNameLst>
                                          <p:attrName>ppt_w</p:attrName>
                                        </p:attrNameLst>
                                      </p:cBhvr>
                                      <p:tavLst>
                                        <p:tav tm="0">
                                          <p:val>
                                            <p:fltVal val="0"/>
                                          </p:val>
                                        </p:tav>
                                        <p:tav tm="100000">
                                          <p:val>
                                            <p:strVal val="#ppt_w"/>
                                          </p:val>
                                        </p:tav>
                                      </p:tavLst>
                                    </p:anim>
                                    <p:anim calcmode="lin" valueType="num">
                                      <p:cBhvr>
                                        <p:cTn id="12" dur="500" fill="hold"/>
                                        <p:tgtEl>
                                          <p:spTgt spid="21"/>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9" name="Rectangle 8"/>
          <p:cNvSpPr/>
          <p:nvPr/>
        </p:nvSpPr>
        <p:spPr>
          <a:xfrm>
            <a:off x="4114800" y="1143000"/>
            <a:ext cx="5029200" cy="307777"/>
          </a:xfrm>
          <a:prstGeom prst="rect">
            <a:avLst/>
          </a:prstGeom>
        </p:spPr>
        <p:txBody>
          <a:bodyPr wrap="square">
            <a:spAutoFit/>
          </a:bodyPr>
          <a:lstStyle/>
          <a:p>
            <a:r>
              <a:rPr lang="en-US" sz="1400" dirty="0" smtClean="0">
                <a:hlinkClick r:id="rId3"/>
              </a:rPr>
              <a:t>https://espace.cern.ch/lhcsplices/Meeting%2054/default.aspx</a:t>
            </a:r>
            <a:r>
              <a:rPr lang="en-US" sz="1400" dirty="0" smtClean="0"/>
              <a:t> </a:t>
            </a:r>
            <a:endParaRPr lang="en-US" sz="1400" dirty="0"/>
          </a:p>
        </p:txBody>
      </p:sp>
      <p:sp>
        <p:nvSpPr>
          <p:cNvPr id="13" name="TextBox 12"/>
          <p:cNvSpPr txBox="1"/>
          <p:nvPr/>
        </p:nvSpPr>
        <p:spPr>
          <a:xfrm>
            <a:off x="3429000" y="762000"/>
            <a:ext cx="3121367" cy="369332"/>
          </a:xfrm>
          <a:prstGeom prst="rect">
            <a:avLst/>
          </a:prstGeom>
          <a:noFill/>
        </p:spPr>
        <p:txBody>
          <a:bodyPr wrap="none" rtlCol="0">
            <a:spAutoFit/>
          </a:bodyPr>
          <a:lstStyle/>
          <a:p>
            <a:r>
              <a:rPr lang="en-US" dirty="0" smtClean="0"/>
              <a:t>High inner splices resistance</a:t>
            </a:r>
          </a:p>
        </p:txBody>
      </p:sp>
      <p:sp>
        <p:nvSpPr>
          <p:cNvPr id="34" name="TextBox 33"/>
          <p:cNvSpPr txBox="1"/>
          <p:nvPr/>
        </p:nvSpPr>
        <p:spPr>
          <a:xfrm>
            <a:off x="381000" y="5334000"/>
            <a:ext cx="4355976" cy="646331"/>
          </a:xfrm>
          <a:prstGeom prst="rect">
            <a:avLst/>
          </a:prstGeom>
          <a:noFill/>
        </p:spPr>
        <p:txBody>
          <a:bodyPr wrap="square" rtlCol="0">
            <a:spAutoFit/>
          </a:bodyPr>
          <a:lstStyle/>
          <a:p>
            <a:r>
              <a:rPr lang="en-GB" sz="1200" i="1" dirty="0" smtClean="0"/>
              <a:t>Rupture traction force at RT and 4.3K at as function of the electric resistance of the splices. Cable 02 measurements taken form C. Scheuerlein and S. Heck</a:t>
            </a:r>
            <a:endParaRPr lang="en-GB" sz="1200" i="1" dirty="0"/>
          </a:p>
        </p:txBody>
      </p:sp>
      <p:pic>
        <p:nvPicPr>
          <p:cNvPr id="35" name="Picture 2"/>
          <p:cNvPicPr>
            <a:picLocks noChangeAspect="1" noChangeArrowheads="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1513" y="1447800"/>
            <a:ext cx="5054450" cy="3960440"/>
          </a:xfrm>
          <a:prstGeom prst="rect">
            <a:avLst/>
          </a:prstGeom>
          <a:noFill/>
          <a:ln cmpd="dbl">
            <a:solidFill>
              <a:schemeClr val="tx1"/>
            </a:solidFill>
            <a:prstDash val="dash"/>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36" name="Rectangle 35"/>
          <p:cNvSpPr/>
          <p:nvPr/>
        </p:nvSpPr>
        <p:spPr>
          <a:xfrm>
            <a:off x="4572000" y="1828800"/>
            <a:ext cx="4572000" cy="3323987"/>
          </a:xfrm>
          <a:prstGeom prst="rect">
            <a:avLst/>
          </a:prstGeom>
        </p:spPr>
        <p:txBody>
          <a:bodyPr>
            <a:spAutoFit/>
          </a:bodyPr>
          <a:lstStyle/>
          <a:p>
            <a:pPr>
              <a:buFont typeface="Arial" pitchFamily="34" charset="0"/>
              <a:buChar char="•"/>
            </a:pPr>
            <a:r>
              <a:rPr lang="en-US" sz="1400" dirty="0" smtClean="0"/>
              <a:t> Several samples were studied </a:t>
            </a:r>
          </a:p>
          <a:p>
            <a:pPr>
              <a:buFont typeface="Arial" pitchFamily="34" charset="0"/>
              <a:buChar char="•"/>
            </a:pPr>
            <a:r>
              <a:rPr lang="en-US" sz="1400" dirty="0" smtClean="0"/>
              <a:t> The influence of the overlap length is determined. </a:t>
            </a:r>
          </a:p>
          <a:p>
            <a:pPr>
              <a:buFont typeface="Arial" pitchFamily="34" charset="0"/>
              <a:buChar char="•"/>
            </a:pPr>
            <a:r>
              <a:rPr lang="en-US" sz="1400" dirty="0" smtClean="0"/>
              <a:t> A too small overlap length is one possible cause of high resistance and so lack of mechanical strength. </a:t>
            </a:r>
          </a:p>
          <a:p>
            <a:pPr>
              <a:buFont typeface="Arial" pitchFamily="34" charset="0"/>
              <a:buChar char="•"/>
            </a:pPr>
            <a:r>
              <a:rPr lang="en-US" sz="1400" dirty="0" smtClean="0"/>
              <a:t>There could be other causes. </a:t>
            </a:r>
          </a:p>
          <a:p>
            <a:pPr>
              <a:buFont typeface="Arial" pitchFamily="34" charset="0"/>
              <a:buChar char="•"/>
            </a:pPr>
            <a:r>
              <a:rPr lang="en-US" sz="1400" dirty="0" smtClean="0"/>
              <a:t>The electrical resistance is the only accessible value. </a:t>
            </a:r>
          </a:p>
          <a:p>
            <a:pPr>
              <a:buFont typeface="Arial" pitchFamily="34" charset="0"/>
              <a:buChar char="•"/>
            </a:pPr>
            <a:r>
              <a:rPr lang="en-US" sz="1400" dirty="0" smtClean="0"/>
              <a:t>The forces applied on the splices are depending on the location of the soldered portion. The </a:t>
            </a:r>
            <a:r>
              <a:rPr lang="en-US" sz="1400" b="1" u="sng" dirty="0" smtClean="0"/>
              <a:t>worst case </a:t>
            </a:r>
            <a:r>
              <a:rPr lang="en-US" sz="1400" dirty="0" smtClean="0"/>
              <a:t>is at the extremity, where the value can be 10 times larger than if is in the middle. </a:t>
            </a:r>
          </a:p>
          <a:p>
            <a:pPr>
              <a:buFont typeface="Arial" pitchFamily="34" charset="0"/>
              <a:buChar char="•"/>
            </a:pPr>
            <a:r>
              <a:rPr lang="en-US" sz="1400" dirty="0" smtClean="0"/>
              <a:t>The contribution of the copper pieces is not taken into account (favorable). This could explain why, despite some high resistance splices, there is no issue detected neither in the LHC nor during the test in SM18. </a:t>
            </a:r>
          </a:p>
          <a:p>
            <a:pPr>
              <a:buFont typeface="Arial" pitchFamily="34" charset="0"/>
              <a:buChar char="•"/>
            </a:pPr>
            <a:r>
              <a:rPr lang="en-US" sz="1400" dirty="0" smtClean="0"/>
              <a:t>Conservative approach is kept.</a:t>
            </a:r>
            <a:endParaRPr lang="en-US" sz="1400" dirty="0"/>
          </a:p>
        </p:txBody>
      </p:sp>
      <p:sp>
        <p:nvSpPr>
          <p:cNvPr id="14" name="TextBox 13"/>
          <p:cNvSpPr txBox="1"/>
          <p:nvPr/>
        </p:nvSpPr>
        <p:spPr>
          <a:xfrm>
            <a:off x="6974816" y="762000"/>
            <a:ext cx="2169184" cy="369332"/>
          </a:xfrm>
          <a:prstGeom prst="rect">
            <a:avLst/>
          </a:prstGeom>
          <a:noFill/>
        </p:spPr>
        <p:txBody>
          <a:bodyPr wrap="none" rtlCol="0">
            <a:spAutoFit/>
          </a:bodyPr>
          <a:lstStyle/>
          <a:p>
            <a:r>
              <a:rPr lang="en-US" b="1" u="sng" dirty="0" smtClean="0">
                <a:solidFill>
                  <a:srgbClr val="0EBE44"/>
                </a:solidFill>
                <a:latin typeface="Algerian" pitchFamily="82" charset="0"/>
              </a:rPr>
              <a:t>Test </a:t>
            </a:r>
            <a:r>
              <a:rPr lang="en-US" b="1" u="sng" dirty="0" err="1" smtClean="0">
                <a:solidFill>
                  <a:srgbClr val="0EBE44"/>
                </a:solidFill>
                <a:latin typeface="Algerian" pitchFamily="82" charset="0"/>
              </a:rPr>
              <a:t>programme</a:t>
            </a:r>
            <a:endParaRPr lang="en-US" b="1" u="sng" dirty="0" smtClean="0">
              <a:solidFill>
                <a:srgbClr val="0EBE44"/>
              </a:solidFill>
              <a:latin typeface="Algerian" pitchFamily="82" charset="0"/>
            </a:endParaRPr>
          </a:p>
        </p:txBody>
      </p:sp>
      <p:sp>
        <p:nvSpPr>
          <p:cNvPr id="17" name="TextBox 16"/>
          <p:cNvSpPr txBox="1"/>
          <p:nvPr/>
        </p:nvSpPr>
        <p:spPr>
          <a:xfrm>
            <a:off x="5148996" y="1447800"/>
            <a:ext cx="3995004" cy="307777"/>
          </a:xfrm>
          <a:prstGeom prst="rect">
            <a:avLst/>
          </a:prstGeom>
          <a:solidFill>
            <a:srgbClr val="FFFF00"/>
          </a:solidFill>
        </p:spPr>
        <p:txBody>
          <a:bodyPr wrap="none" rtlCol="0">
            <a:spAutoFit/>
          </a:bodyPr>
          <a:lstStyle/>
          <a:p>
            <a:r>
              <a:rPr lang="en-US" sz="1400" dirty="0" smtClean="0">
                <a:solidFill>
                  <a:srgbClr val="0033CC"/>
                </a:solidFill>
              </a:rPr>
              <a:t>Courtesy S Izquierdo Bermudez (TE-MSC-LMF)</a:t>
            </a:r>
            <a:endParaRPr lang="en-US" sz="1400" dirty="0">
              <a:solidFill>
                <a:srgbClr val="0033CC"/>
              </a:solidFill>
            </a:endParaRPr>
          </a:p>
        </p:txBody>
      </p:sp>
      <p:sp>
        <p:nvSpPr>
          <p:cNvPr id="18" name="TextBox 17"/>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Exchange of </a:t>
            </a:r>
            <a:r>
              <a:rPr lang="en-US" sz="2400" dirty="0" err="1" smtClean="0">
                <a:solidFill>
                  <a:srgbClr val="0033CC"/>
                </a:solidFill>
              </a:rPr>
              <a:t>cryomagnets</a:t>
            </a:r>
            <a:r>
              <a:rPr lang="en-US" sz="2400" dirty="0" smtClean="0">
                <a:solidFill>
                  <a:srgbClr val="0033CC"/>
                </a:solidFill>
              </a:rPr>
              <a:t> with high inner splices resistance</a:t>
            </a:r>
            <a:endParaRPr lang="en-US" sz="2400" dirty="0">
              <a:solidFill>
                <a:srgbClr val="0033CC"/>
              </a:solidFill>
            </a:endParaRPr>
          </a:p>
        </p:txBody>
      </p:sp>
      <p:cxnSp>
        <p:nvCxnSpPr>
          <p:cNvPr id="21" name="Straight Connector 20"/>
          <p:cNvCxnSpPr/>
          <p:nvPr/>
        </p:nvCxnSpPr>
        <p:spPr bwMode="auto">
          <a:xfrm>
            <a:off x="685800" y="4419600"/>
            <a:ext cx="3886200"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2" name="Cloud 21"/>
          <p:cNvSpPr/>
          <p:nvPr/>
        </p:nvSpPr>
        <p:spPr bwMode="auto">
          <a:xfrm rot="2457490">
            <a:off x="370709" y="3289583"/>
            <a:ext cx="2971800" cy="381000"/>
          </a:xfrm>
          <a:prstGeom prst="cloud">
            <a:avLst/>
          </a:prstGeom>
          <a:solidFill>
            <a:srgbClr val="004EEA">
              <a:alpha val="48000"/>
            </a:srgb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cxnSp>
        <p:nvCxnSpPr>
          <p:cNvPr id="23" name="Straight Connector 22"/>
          <p:cNvCxnSpPr/>
          <p:nvPr/>
        </p:nvCxnSpPr>
        <p:spPr bwMode="auto">
          <a:xfrm>
            <a:off x="685800" y="4191000"/>
            <a:ext cx="3886200" cy="0"/>
          </a:xfrm>
          <a:prstGeom prst="line">
            <a:avLst/>
          </a:prstGeom>
          <a:solidFill>
            <a:schemeClr val="accent1"/>
          </a:solidFill>
          <a:ln w="12700" cap="flat" cmpd="dbl" algn="ctr">
            <a:solidFill>
              <a:schemeClr val="tx1"/>
            </a:solidFill>
            <a:prstDash val="dash"/>
            <a:round/>
            <a:headEnd type="none" w="med" len="med"/>
            <a:tailEnd type="none" w="med" len="med"/>
          </a:ln>
          <a:effectLst/>
        </p:spPr>
      </p:cxnSp>
      <p:cxnSp>
        <p:nvCxnSpPr>
          <p:cNvPr id="25" name="Straight Connector 24"/>
          <p:cNvCxnSpPr/>
          <p:nvPr/>
        </p:nvCxnSpPr>
        <p:spPr bwMode="auto">
          <a:xfrm>
            <a:off x="2819400" y="3048000"/>
            <a:ext cx="0" cy="2057400"/>
          </a:xfrm>
          <a:prstGeom prst="line">
            <a:avLst/>
          </a:prstGeom>
          <a:solidFill>
            <a:schemeClr val="accent1"/>
          </a:solidFill>
          <a:ln w="25400" cap="flat" cmpd="sng" algn="ctr">
            <a:solidFill>
              <a:srgbClr val="7030A0"/>
            </a:solidFill>
            <a:prstDash val="solid"/>
            <a:round/>
            <a:headEnd type="none" w="med" len="med"/>
            <a:tailEnd type="none" w="med" len="med"/>
          </a:ln>
          <a:effectLst/>
        </p:spPr>
      </p:cxnSp>
      <p:sp>
        <p:nvSpPr>
          <p:cNvPr id="26" name="TextBox 25"/>
          <p:cNvSpPr txBox="1"/>
          <p:nvPr/>
        </p:nvSpPr>
        <p:spPr>
          <a:xfrm>
            <a:off x="2971800" y="3124200"/>
            <a:ext cx="1447800" cy="738664"/>
          </a:xfrm>
          <a:prstGeom prst="rect">
            <a:avLst/>
          </a:prstGeom>
          <a:noFill/>
        </p:spPr>
        <p:txBody>
          <a:bodyPr wrap="square" rtlCol="0">
            <a:spAutoFit/>
          </a:bodyPr>
          <a:lstStyle/>
          <a:p>
            <a:r>
              <a:rPr lang="en-US" sz="1400" dirty="0" smtClean="0">
                <a:solidFill>
                  <a:srgbClr val="7030A0"/>
                </a:solidFill>
              </a:rPr>
              <a:t>Correspond to the max left in LHC after LS1</a:t>
            </a:r>
            <a:endParaRPr lang="en-US" sz="1400" dirty="0">
              <a:solidFill>
                <a:srgbClr val="7030A0"/>
              </a:solidFill>
            </a:endParaRPr>
          </a:p>
        </p:txBody>
      </p:sp>
      <p:sp>
        <p:nvSpPr>
          <p:cNvPr id="24" name="Slide Number Placeholder 23"/>
          <p:cNvSpPr>
            <a:spLocks noGrp="1"/>
          </p:cNvSpPr>
          <p:nvPr>
            <p:ph type="sldNum" sz="quarter" idx="11"/>
          </p:nvPr>
        </p:nvSpPr>
        <p:spPr/>
        <p:txBody>
          <a:bodyPr/>
          <a:lstStyle/>
          <a:p>
            <a:fld id="{42B8A188-07C7-43C5-B012-88751C6CB86A}" type="slidenum">
              <a:rPr lang="en-US" sz="1400" smtClean="0"/>
              <a:pPr/>
              <a:t>11</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4" name="Rectangle 13"/>
          <p:cNvSpPr/>
          <p:nvPr/>
        </p:nvSpPr>
        <p:spPr>
          <a:xfrm>
            <a:off x="0" y="3048000"/>
            <a:ext cx="9144000" cy="3139321"/>
          </a:xfrm>
          <a:prstGeom prst="rect">
            <a:avLst/>
          </a:prstGeom>
        </p:spPr>
        <p:txBody>
          <a:bodyPr wrap="square">
            <a:spAutoFit/>
          </a:bodyPr>
          <a:lstStyle/>
          <a:p>
            <a:pPr>
              <a:buFont typeface="Wingdings" pitchFamily="2" charset="2"/>
              <a:buChar char="Ø"/>
            </a:pPr>
            <a:r>
              <a:rPr lang="en-US" dirty="0" smtClean="0"/>
              <a:t>Extremely conservative approach used for the test and computations</a:t>
            </a:r>
          </a:p>
          <a:p>
            <a:pPr>
              <a:buFont typeface="Wingdings" pitchFamily="2" charset="2"/>
              <a:buChar char="Ø"/>
            </a:pPr>
            <a:r>
              <a:rPr lang="en-US" dirty="0" smtClean="0"/>
              <a:t>No sign of degradation noticed neither in LHC nor in SM18</a:t>
            </a:r>
          </a:p>
          <a:p>
            <a:pPr>
              <a:buFont typeface="Wingdings" pitchFamily="2" charset="2"/>
              <a:buChar char="Ø"/>
            </a:pPr>
            <a:endParaRPr lang="en-US" dirty="0" smtClean="0"/>
          </a:p>
          <a:p>
            <a:pPr>
              <a:buFont typeface="Wingdings" pitchFamily="2" charset="2"/>
              <a:buChar char="Ø"/>
            </a:pPr>
            <a:r>
              <a:rPr lang="en-US" dirty="0" smtClean="0"/>
              <a:t>Leaving in the LHC </a:t>
            </a:r>
            <a:r>
              <a:rPr lang="en-US" dirty="0" err="1" smtClean="0"/>
              <a:t>cryodipoles</a:t>
            </a:r>
            <a:r>
              <a:rPr lang="en-US" dirty="0" smtClean="0"/>
              <a:t> with an excess resistance &gt; 14 </a:t>
            </a:r>
            <a:r>
              <a:rPr lang="en-US" dirty="0" err="1" smtClean="0"/>
              <a:t>nOhm</a:t>
            </a:r>
            <a:r>
              <a:rPr lang="en-US" dirty="0" smtClean="0"/>
              <a:t> total [Corresponding to 8 </a:t>
            </a:r>
            <a:r>
              <a:rPr lang="en-US" dirty="0" err="1" smtClean="0"/>
              <a:t>cryodipoles</a:t>
            </a:r>
            <a:r>
              <a:rPr lang="en-US" dirty="0" smtClean="0"/>
              <a:t>] is too risky.</a:t>
            </a:r>
          </a:p>
          <a:p>
            <a:pPr>
              <a:buFont typeface="Wingdings" pitchFamily="2" charset="2"/>
              <a:buChar char="Ø"/>
            </a:pPr>
            <a:r>
              <a:rPr lang="en-US" dirty="0" smtClean="0"/>
              <a:t>There is a very limited risk in leaving </a:t>
            </a:r>
            <a:r>
              <a:rPr lang="en-US" dirty="0" err="1" smtClean="0"/>
              <a:t>cryodipoles</a:t>
            </a:r>
            <a:r>
              <a:rPr lang="en-US" dirty="0" smtClean="0"/>
              <a:t> with an excess resistance &gt; 7 </a:t>
            </a:r>
            <a:r>
              <a:rPr lang="en-US" dirty="0" err="1" smtClean="0"/>
              <a:t>nOhm</a:t>
            </a:r>
            <a:r>
              <a:rPr lang="en-US" dirty="0" smtClean="0"/>
              <a:t> total) [Corresponding to 20 </a:t>
            </a:r>
            <a:r>
              <a:rPr lang="en-US" dirty="0" err="1" smtClean="0"/>
              <a:t>cryodipoles</a:t>
            </a:r>
            <a:r>
              <a:rPr lang="en-US" dirty="0" smtClean="0"/>
              <a:t>]. </a:t>
            </a:r>
          </a:p>
          <a:p>
            <a:pPr>
              <a:buFont typeface="Wingdings" pitchFamily="2" charset="2"/>
              <a:buChar char="Ø"/>
            </a:pPr>
            <a:r>
              <a:rPr lang="en-US" dirty="0" smtClean="0"/>
              <a:t>The present baseline presents a small acceptable risk. </a:t>
            </a:r>
          </a:p>
          <a:p>
            <a:pPr>
              <a:buFont typeface="Wingdings" pitchFamily="2" charset="2"/>
              <a:buChar char="Ø"/>
            </a:pPr>
            <a:r>
              <a:rPr lang="en-US" dirty="0" smtClean="0"/>
              <a:t>The analysis on the removed magnets will bring more information, allowing to complement the present statistics (8 more magnets with high inner resistance </a:t>
            </a:r>
            <a:r>
              <a:rPr lang="en-US" dirty="0" err="1" smtClean="0"/>
              <a:t>wrt</a:t>
            </a:r>
            <a:r>
              <a:rPr lang="en-US" dirty="0" smtClean="0"/>
              <a:t> to the 3 available so far) and consequently support the definition the strategy for LS2. </a:t>
            </a:r>
            <a:endParaRPr lang="en-US" dirty="0"/>
          </a:p>
        </p:txBody>
      </p:sp>
      <p:sp>
        <p:nvSpPr>
          <p:cNvPr id="17" name="TextBox 16"/>
          <p:cNvSpPr txBox="1"/>
          <p:nvPr/>
        </p:nvSpPr>
        <p:spPr>
          <a:xfrm>
            <a:off x="0" y="1600200"/>
            <a:ext cx="3602268" cy="646331"/>
          </a:xfrm>
          <a:prstGeom prst="rect">
            <a:avLst/>
          </a:prstGeom>
          <a:noFill/>
        </p:spPr>
        <p:txBody>
          <a:bodyPr wrap="none" rtlCol="0">
            <a:spAutoFit/>
          </a:bodyPr>
          <a:lstStyle/>
          <a:p>
            <a:r>
              <a:rPr lang="en-US" b="1" u="sng" dirty="0" smtClean="0">
                <a:solidFill>
                  <a:srgbClr val="0EBE44"/>
                </a:solidFill>
                <a:latin typeface="Algerian" pitchFamily="82" charset="0"/>
              </a:rPr>
              <a:t>Task force conclusion </a:t>
            </a:r>
            <a:br>
              <a:rPr lang="en-US" b="1" u="sng" dirty="0" smtClean="0">
                <a:solidFill>
                  <a:srgbClr val="0EBE44"/>
                </a:solidFill>
                <a:latin typeface="Algerian" pitchFamily="82" charset="0"/>
              </a:rPr>
            </a:br>
            <a:r>
              <a:rPr lang="en-US" b="1" u="sng" dirty="0" smtClean="0">
                <a:solidFill>
                  <a:srgbClr val="0EBE44"/>
                </a:solidFill>
                <a:latin typeface="Algerian" pitchFamily="82" charset="0"/>
              </a:rPr>
              <a:t>endorsed by TE management</a:t>
            </a:r>
          </a:p>
        </p:txBody>
      </p:sp>
      <p:sp>
        <p:nvSpPr>
          <p:cNvPr id="18" name="TextBox 17"/>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Exchange of </a:t>
            </a:r>
            <a:r>
              <a:rPr lang="en-US" sz="2400" dirty="0" err="1" smtClean="0">
                <a:solidFill>
                  <a:srgbClr val="0033CC"/>
                </a:solidFill>
              </a:rPr>
              <a:t>cryomagnets</a:t>
            </a:r>
            <a:r>
              <a:rPr lang="en-US" sz="2400" dirty="0" smtClean="0">
                <a:solidFill>
                  <a:srgbClr val="0033CC"/>
                </a:solidFill>
              </a:rPr>
              <a:t> with high inner splices resistance</a:t>
            </a:r>
            <a:endParaRPr lang="en-US" sz="2400" dirty="0">
              <a:solidFill>
                <a:srgbClr val="0033CC"/>
              </a:solidFill>
            </a:endParaRPr>
          </a:p>
        </p:txBody>
      </p:sp>
      <p:grpSp>
        <p:nvGrpSpPr>
          <p:cNvPr id="11" name="Group 10"/>
          <p:cNvGrpSpPr/>
          <p:nvPr/>
        </p:nvGrpSpPr>
        <p:grpSpPr>
          <a:xfrm>
            <a:off x="6184273" y="457200"/>
            <a:ext cx="2959727" cy="2895600"/>
            <a:chOff x="6184273" y="457200"/>
            <a:chExt cx="2959727" cy="2895600"/>
          </a:xfrm>
        </p:grpSpPr>
        <p:pic>
          <p:nvPicPr>
            <p:cNvPr id="3074" name="Picture 2" descr="C:\Documents and Settings\jtock\Local Settings\Temporary Internet Files\Content.IE5\ZHJ4C3JQ\MP900305840[1].jpg"/>
            <p:cNvPicPr>
              <a:picLocks noChangeAspect="1" noChangeArrowheads="1"/>
            </p:cNvPicPr>
            <p:nvPr/>
          </p:nvPicPr>
          <p:blipFill>
            <a:blip r:embed="rId4" cstate="print"/>
            <a:srcRect/>
            <a:stretch>
              <a:fillRect/>
            </a:stretch>
          </p:blipFill>
          <p:spPr bwMode="auto">
            <a:xfrm>
              <a:off x="6184273" y="457200"/>
              <a:ext cx="2959727" cy="2895600"/>
            </a:xfrm>
            <a:prstGeom prst="rect">
              <a:avLst/>
            </a:prstGeom>
            <a:noFill/>
          </p:spPr>
        </p:pic>
        <p:sp>
          <p:nvSpPr>
            <p:cNvPr id="19" name="TextBox 18"/>
            <p:cNvSpPr txBox="1"/>
            <p:nvPr/>
          </p:nvSpPr>
          <p:spPr>
            <a:xfrm rot="20066897">
              <a:off x="6247398" y="818751"/>
              <a:ext cx="1649294" cy="461665"/>
            </a:xfrm>
            <a:prstGeom prst="rect">
              <a:avLst/>
            </a:prstGeom>
            <a:solidFill>
              <a:schemeClr val="accent6">
                <a:lumMod val="40000"/>
                <a:lumOff val="60000"/>
                <a:alpha val="69000"/>
              </a:schemeClr>
            </a:solidFill>
          </p:spPr>
          <p:txBody>
            <a:bodyPr wrap="square" rtlCol="0">
              <a:spAutoFit/>
            </a:bodyPr>
            <a:lstStyle/>
            <a:p>
              <a:pPr algn="ctr"/>
              <a:r>
                <a:rPr lang="en-US" sz="2400" dirty="0" smtClean="0">
                  <a:latin typeface="Bodoni MT Black" pitchFamily="18" charset="0"/>
                </a:rPr>
                <a:t>The bill</a:t>
              </a:r>
              <a:endParaRPr lang="en-US" sz="2400" dirty="0">
                <a:latin typeface="Bodoni MT Black" pitchFamily="18" charset="0"/>
              </a:endParaRPr>
            </a:p>
          </p:txBody>
        </p:sp>
        <p:sp>
          <p:nvSpPr>
            <p:cNvPr id="21" name="TextBox 20"/>
            <p:cNvSpPr txBox="1"/>
            <p:nvPr/>
          </p:nvSpPr>
          <p:spPr>
            <a:xfrm rot="20048592">
              <a:off x="6728358" y="1522133"/>
              <a:ext cx="838691" cy="646331"/>
            </a:xfrm>
            <a:prstGeom prst="rect">
              <a:avLst/>
            </a:prstGeom>
            <a:noFill/>
          </p:spPr>
          <p:txBody>
            <a:bodyPr wrap="none" rtlCol="0">
              <a:spAutoFit/>
            </a:bodyPr>
            <a:lstStyle/>
            <a:p>
              <a:r>
                <a:rPr lang="en-US" dirty="0" smtClean="0"/>
                <a:t>8 MB</a:t>
              </a:r>
            </a:p>
            <a:p>
              <a:r>
                <a:rPr lang="en-US" dirty="0" smtClean="0"/>
                <a:t>1 SSS</a:t>
              </a:r>
              <a:endParaRPr lang="en-US" dirty="0"/>
            </a:p>
          </p:txBody>
        </p:sp>
      </p:grpSp>
      <p:sp>
        <p:nvSpPr>
          <p:cNvPr id="13" name="Slide Number Placeholder 12"/>
          <p:cNvSpPr>
            <a:spLocks noGrp="1"/>
          </p:cNvSpPr>
          <p:nvPr>
            <p:ph type="sldNum" sz="quarter" idx="11"/>
          </p:nvPr>
        </p:nvSpPr>
        <p:spPr/>
        <p:txBody>
          <a:bodyPr/>
          <a:lstStyle/>
          <a:p>
            <a:fld id="{42B8A188-07C7-43C5-B012-88751C6CB86A}" type="slidenum">
              <a:rPr lang="en-US" sz="1400" smtClean="0"/>
              <a:pPr/>
              <a:t>12</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Scale>
                                      <p:cBhvr>
                                        <p:cTn id="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1"/>
                                        </p:tgtEl>
                                        <p:attrNameLst>
                                          <p:attrName>ppt_x</p:attrName>
                                          <p:attrName>ppt_y</p:attrName>
                                        </p:attrNameLst>
                                      </p:cBhvr>
                                    </p:animMotion>
                                    <p:animEffect transition="in" filter="fade">
                                      <p:cBhvr>
                                        <p:cTn id="9" dur="1000"/>
                                        <p:tgtEl>
                                          <p:spTgt spid="11"/>
                                        </p:tgtEl>
                                      </p:cBhvr>
                                    </p:animEffect>
                                  </p:childTnLst>
                                  <p:subTnLst>
                                    <p:audio>
                                      <p:cMediaNode>
                                        <p:cTn display="0" masterRel="sameClick">
                                          <p:stCondLst>
                                            <p:cond evt="begin" delay="0">
                                              <p:tn val="5"/>
                                            </p:cond>
                                          </p:stCondLst>
                                          <p:endCondLst>
                                            <p:cond evt="onStopAudio" delay="0">
                                              <p:tgtEl>
                                                <p:sldTgt/>
                                              </p:tgtEl>
                                            </p:cond>
                                          </p:endCondLst>
                                        </p:cTn>
                                        <p:tgtEl>
                                          <p:sndTgt r:embed="rId3" name="cashreg.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graphicFrame>
        <p:nvGraphicFramePr>
          <p:cNvPr id="17" name="Table 16"/>
          <p:cNvGraphicFramePr>
            <a:graphicFrameLocks noGrp="1"/>
          </p:cNvGraphicFramePr>
          <p:nvPr/>
        </p:nvGraphicFramePr>
        <p:xfrm>
          <a:off x="0" y="761998"/>
          <a:ext cx="9144000" cy="5527042"/>
        </p:xfrm>
        <a:graphic>
          <a:graphicData uri="http://schemas.openxmlformats.org/drawingml/2006/table">
            <a:tbl>
              <a:tblPr firstRow="1" bandRow="1">
                <a:tableStyleId>{5C22544A-7EE6-4342-B048-85BDC9FD1C3A}</a:tableStyleId>
              </a:tblPr>
              <a:tblGrid>
                <a:gridCol w="1524001"/>
                <a:gridCol w="1447800"/>
                <a:gridCol w="838200"/>
                <a:gridCol w="2544305"/>
                <a:gridCol w="2789694"/>
              </a:tblGrid>
              <a:tr h="416812">
                <a:tc>
                  <a:txBody>
                    <a:bodyPr/>
                    <a:lstStyle/>
                    <a:p>
                      <a:r>
                        <a:rPr lang="en-US" sz="1600" dirty="0" err="1" smtClean="0"/>
                        <a:t>Cryodipole</a:t>
                      </a:r>
                      <a:endParaRPr lang="en-US" sz="1600" dirty="0"/>
                    </a:p>
                  </a:txBody>
                  <a:tcPr/>
                </a:tc>
                <a:tc>
                  <a:txBody>
                    <a:bodyPr/>
                    <a:lstStyle/>
                    <a:p>
                      <a:r>
                        <a:rPr lang="en-US" sz="1600" dirty="0" smtClean="0"/>
                        <a:t>Issue</a:t>
                      </a:r>
                      <a:endParaRPr lang="en-US" sz="1600" dirty="0"/>
                    </a:p>
                  </a:txBody>
                  <a:tcPr/>
                </a:tc>
                <a:tc>
                  <a:txBody>
                    <a:bodyPr/>
                    <a:lstStyle/>
                    <a:p>
                      <a:r>
                        <a:rPr lang="en-US" sz="1600" dirty="0" smtClean="0"/>
                        <a:t>NCR</a:t>
                      </a:r>
                      <a:endParaRPr lang="en-US" sz="1600" dirty="0"/>
                    </a:p>
                  </a:txBody>
                  <a:tcPr/>
                </a:tc>
                <a:tc>
                  <a:txBody>
                    <a:bodyPr/>
                    <a:lstStyle/>
                    <a:p>
                      <a:r>
                        <a:rPr lang="en-US" sz="1600" dirty="0" smtClean="0"/>
                        <a:t>Present</a:t>
                      </a:r>
                      <a:r>
                        <a:rPr lang="en-US" sz="1600" baseline="0" dirty="0" smtClean="0"/>
                        <a:t> s</a:t>
                      </a:r>
                      <a:r>
                        <a:rPr lang="en-US" sz="1600" dirty="0" smtClean="0"/>
                        <a:t>olution</a:t>
                      </a:r>
                      <a:endParaRPr lang="en-US" sz="1600" dirty="0"/>
                    </a:p>
                  </a:txBody>
                  <a:tcPr/>
                </a:tc>
                <a:tc>
                  <a:txBody>
                    <a:bodyPr/>
                    <a:lstStyle/>
                    <a:p>
                      <a:r>
                        <a:rPr lang="en-US" sz="1600" dirty="0" smtClean="0"/>
                        <a:t>LS1 intervention</a:t>
                      </a:r>
                      <a:endParaRPr lang="en-US" sz="1600" dirty="0"/>
                    </a:p>
                  </a:txBody>
                  <a:tcPr/>
                </a:tc>
              </a:tr>
              <a:tr h="650912">
                <a:tc>
                  <a:txBody>
                    <a:bodyPr/>
                    <a:lstStyle/>
                    <a:p>
                      <a:r>
                        <a:rPr lang="en-US" sz="1600" dirty="0" smtClean="0"/>
                        <a:t>2007 (B21L8)</a:t>
                      </a:r>
                      <a:endParaRPr lang="en-US" sz="1600" dirty="0"/>
                    </a:p>
                  </a:txBody>
                  <a:tcPr/>
                </a:tc>
                <a:tc>
                  <a:txBody>
                    <a:bodyPr/>
                    <a:lstStyle/>
                    <a:p>
                      <a:r>
                        <a:rPr lang="en-US" sz="1600" dirty="0" smtClean="0"/>
                        <a:t>QH damaged</a:t>
                      </a:r>
                      <a:endParaRPr lang="en-US" sz="1600" dirty="0"/>
                    </a:p>
                  </a:txBody>
                  <a:tcPr/>
                </a:tc>
                <a:tc>
                  <a:txBody>
                    <a:bodyPr/>
                    <a:lstStyle/>
                    <a:p>
                      <a:r>
                        <a:rPr lang="en-US" sz="1200" dirty="0" smtClean="0"/>
                        <a:t>1017215/925045</a:t>
                      </a:r>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2 LF QH replace 1 HF QH</a:t>
                      </a:r>
                    </a:p>
                    <a:p>
                      <a:endParaRPr lang="en-US" sz="1600" dirty="0"/>
                    </a:p>
                  </a:txBody>
                  <a:tcPr/>
                </a:tc>
                <a:tc>
                  <a:txBody>
                    <a:bodyPr/>
                    <a:lstStyle/>
                    <a:p>
                      <a:r>
                        <a:rPr lang="en-US" sz="1600" dirty="0" smtClean="0"/>
                        <a:t>Replace </a:t>
                      </a:r>
                      <a:r>
                        <a:rPr lang="en-US" sz="1600" dirty="0" err="1" smtClean="0"/>
                        <a:t>cryodipole</a:t>
                      </a:r>
                      <a:endParaRPr lang="en-US" sz="1600" dirty="0"/>
                    </a:p>
                  </a:txBody>
                  <a:tcPr>
                    <a:solidFill>
                      <a:srgbClr val="FF0000">
                        <a:alpha val="49000"/>
                      </a:srgbClr>
                    </a:solidFill>
                  </a:tcPr>
                </a:tc>
              </a:tr>
              <a:tr h="650912">
                <a:tc>
                  <a:txBody>
                    <a:bodyPr/>
                    <a:lstStyle/>
                    <a:p>
                      <a:r>
                        <a:rPr lang="en-US" sz="1600" dirty="0" smtClean="0"/>
                        <a:t>2138 (B31R4)</a:t>
                      </a:r>
                      <a:endParaRPr lang="en-US" sz="1600" dirty="0"/>
                    </a:p>
                  </a:txBody>
                  <a:tcPr/>
                </a:tc>
                <a:tc>
                  <a:txBody>
                    <a:bodyPr/>
                    <a:lstStyle/>
                    <a:p>
                      <a:r>
                        <a:rPr lang="en-US" sz="1600" dirty="0" smtClean="0"/>
                        <a:t>QH damaged</a:t>
                      </a:r>
                      <a:endParaRPr lang="en-US" sz="1600" dirty="0"/>
                    </a:p>
                  </a:txBody>
                  <a:tcPr/>
                </a:tc>
                <a:tc>
                  <a:txBody>
                    <a:bodyPr/>
                    <a:lstStyle/>
                    <a:p>
                      <a:r>
                        <a:rPr lang="en-US" sz="1200" dirty="0" smtClean="0"/>
                        <a:t>1061212</a:t>
                      </a:r>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2 LF QH replace 1 HF QH</a:t>
                      </a:r>
                    </a:p>
                    <a:p>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Replace </a:t>
                      </a:r>
                      <a:r>
                        <a:rPr lang="en-US" sz="1600" dirty="0" err="1" smtClean="0"/>
                        <a:t>cryodipole</a:t>
                      </a:r>
                      <a:r>
                        <a:rPr lang="en-US" sz="1600" dirty="0" smtClean="0"/>
                        <a:t> by 1061</a:t>
                      </a:r>
                    </a:p>
                    <a:p>
                      <a:endParaRPr lang="en-US" sz="1600" dirty="0"/>
                    </a:p>
                  </a:txBody>
                  <a:tcPr>
                    <a:solidFill>
                      <a:srgbClr val="FF0000">
                        <a:alpha val="49000"/>
                      </a:srgbClr>
                    </a:solidFill>
                  </a:tcPr>
                </a:tc>
              </a:tr>
              <a:tr h="650912">
                <a:tc>
                  <a:txBody>
                    <a:bodyPr/>
                    <a:lstStyle/>
                    <a:p>
                      <a:r>
                        <a:rPr lang="en-US" sz="1600" dirty="0" smtClean="0"/>
                        <a:t>2214 (C17R4)</a:t>
                      </a:r>
                      <a:endParaRPr lang="en-US" sz="1600" dirty="0"/>
                    </a:p>
                  </a:txBody>
                  <a:tcPr/>
                </a:tc>
                <a:tc>
                  <a:txBody>
                    <a:bodyPr/>
                    <a:lstStyle/>
                    <a:p>
                      <a:r>
                        <a:rPr lang="en-US" sz="1600" dirty="0" smtClean="0"/>
                        <a:t>QH damaged</a:t>
                      </a:r>
                      <a:endParaRPr lang="en-US" sz="1600" dirty="0"/>
                    </a:p>
                  </a:txBody>
                  <a:tcPr/>
                </a:tc>
                <a:tc>
                  <a:txBody>
                    <a:bodyPr/>
                    <a:lstStyle/>
                    <a:p>
                      <a:r>
                        <a:rPr lang="en-US" sz="1200" dirty="0" smtClean="0"/>
                        <a:t>961338</a:t>
                      </a:r>
                      <a:endParaRPr lang="en-US" sz="1200" dirty="0"/>
                    </a:p>
                  </a:txBody>
                  <a:tcPr/>
                </a:tc>
                <a:tc>
                  <a:txBody>
                    <a:bodyPr/>
                    <a:lstStyle/>
                    <a:p>
                      <a:r>
                        <a:rPr lang="en-US" sz="1600" dirty="0" smtClean="0"/>
                        <a:t>2 LF QH replace 1 HF QH</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Replace </a:t>
                      </a:r>
                      <a:r>
                        <a:rPr lang="en-US" sz="1600" dirty="0" err="1" smtClean="0"/>
                        <a:t>cryodipole</a:t>
                      </a:r>
                      <a:r>
                        <a:rPr lang="en-US" sz="1600" dirty="0" smtClean="0"/>
                        <a:t> by 1132</a:t>
                      </a:r>
                    </a:p>
                    <a:p>
                      <a:endParaRPr lang="en-US" sz="1600" dirty="0"/>
                    </a:p>
                  </a:txBody>
                  <a:tcPr>
                    <a:solidFill>
                      <a:srgbClr val="FF0000">
                        <a:alpha val="49000"/>
                      </a:srgbClr>
                    </a:solidFill>
                  </a:tcPr>
                </a:tc>
              </a:tr>
              <a:tr h="650912">
                <a:tc>
                  <a:txBody>
                    <a:bodyPr/>
                    <a:lstStyle/>
                    <a:p>
                      <a:r>
                        <a:rPr lang="en-US" sz="1600" dirty="0" smtClean="0"/>
                        <a:t>2413 (A22R1)</a:t>
                      </a:r>
                      <a:endParaRPr lang="en-US" sz="1600" dirty="0"/>
                    </a:p>
                  </a:txBody>
                  <a:tcPr/>
                </a:tc>
                <a:tc>
                  <a:txBody>
                    <a:bodyPr/>
                    <a:lstStyle/>
                    <a:p>
                      <a:r>
                        <a:rPr lang="en-US" sz="1600" dirty="0" smtClean="0"/>
                        <a:t>QH</a:t>
                      </a:r>
                      <a:r>
                        <a:rPr lang="en-US" sz="1600" baseline="0" dirty="0" smtClean="0"/>
                        <a:t> damaged</a:t>
                      </a:r>
                      <a:endParaRPr lang="en-US" sz="1600" dirty="0"/>
                    </a:p>
                  </a:txBody>
                  <a:tcPr/>
                </a:tc>
                <a:tc>
                  <a:txBody>
                    <a:bodyPr/>
                    <a:lstStyle/>
                    <a:p>
                      <a:r>
                        <a:rPr lang="en-US" sz="1200" dirty="0" smtClean="0"/>
                        <a:t>1004191</a:t>
                      </a:r>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2 LF QH replace 1 HF QH</a:t>
                      </a:r>
                    </a:p>
                    <a:p>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Replace </a:t>
                      </a:r>
                      <a:r>
                        <a:rPr lang="en-US" sz="1600" dirty="0" err="1" smtClean="0"/>
                        <a:t>cryodipole</a:t>
                      </a:r>
                      <a:r>
                        <a:rPr lang="en-US" sz="1600" dirty="0" smtClean="0"/>
                        <a:t> by 2171</a:t>
                      </a:r>
                    </a:p>
                    <a:p>
                      <a:endParaRPr lang="en-US" sz="1600" dirty="0"/>
                    </a:p>
                  </a:txBody>
                  <a:tcPr>
                    <a:solidFill>
                      <a:srgbClr val="FF0000">
                        <a:alpha val="49000"/>
                      </a:srgbClr>
                    </a:solidFill>
                  </a:tcPr>
                </a:tc>
              </a:tr>
              <a:tr h="513878">
                <a:tc>
                  <a:txBody>
                    <a:bodyPr/>
                    <a:lstStyle/>
                    <a:p>
                      <a:r>
                        <a:rPr lang="en-US" sz="1600" dirty="0" smtClean="0"/>
                        <a:t>1372 (C32R1)</a:t>
                      </a:r>
                      <a:endParaRPr lang="en-US" sz="1600" dirty="0"/>
                    </a:p>
                  </a:txBody>
                  <a:tcPr/>
                </a:tc>
                <a:tc>
                  <a:txBody>
                    <a:bodyPr/>
                    <a:lstStyle/>
                    <a:p>
                      <a:r>
                        <a:rPr lang="en-US" sz="1600" dirty="0" smtClean="0"/>
                        <a:t>QH circuit</a:t>
                      </a:r>
                      <a:endParaRPr lang="en-US" sz="1600" dirty="0"/>
                    </a:p>
                  </a:txBody>
                  <a:tcPr/>
                </a:tc>
                <a:tc>
                  <a:txBody>
                    <a:bodyPr/>
                    <a:lstStyle/>
                    <a:p>
                      <a:r>
                        <a:rPr lang="en-US" sz="1200" dirty="0" smtClean="0"/>
                        <a:t>1004185/947915</a:t>
                      </a:r>
                      <a:endParaRPr lang="en-US" sz="12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smtClean="0">
                          <a:ln>
                            <a:noFill/>
                          </a:ln>
                          <a:solidFill>
                            <a:srgbClr val="000000"/>
                          </a:solidFill>
                          <a:effectLst/>
                          <a:uLnTx/>
                          <a:uFillTx/>
                          <a:latin typeface="+mn-lt"/>
                          <a:ea typeface="+mn-ea"/>
                        </a:rPr>
                        <a:t>2 LF QH replace 1 HF QH</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Will be repaired in-situ</a:t>
                      </a:r>
                    </a:p>
                  </a:txBody>
                  <a:tcPr>
                    <a:solidFill>
                      <a:srgbClr val="66FF66">
                        <a:alpha val="49000"/>
                      </a:srgbClr>
                    </a:solidFill>
                  </a:tcPr>
                </a:tc>
              </a:tr>
              <a:tr h="416812">
                <a:tc>
                  <a:txBody>
                    <a:bodyPr/>
                    <a:lstStyle/>
                    <a:p>
                      <a:r>
                        <a:rPr lang="en-US" sz="1600" dirty="0" smtClean="0"/>
                        <a:t>3708 (A21L3)</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QH circuit</a:t>
                      </a:r>
                    </a:p>
                  </a:txBody>
                  <a:tcPr/>
                </a:tc>
                <a:tc>
                  <a:txBody>
                    <a:bodyPr/>
                    <a:lstStyle/>
                    <a:p>
                      <a:r>
                        <a:rPr lang="en-US" sz="1200" dirty="0" smtClean="0"/>
                        <a:t>942550</a:t>
                      </a:r>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2 LF QH replace 1 HF QH</a:t>
                      </a:r>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Will be repaired in-situ</a:t>
                      </a:r>
                    </a:p>
                  </a:txBody>
                  <a:tcPr>
                    <a:solidFill>
                      <a:srgbClr val="66FF66">
                        <a:alpha val="49000"/>
                      </a:srgbClr>
                    </a:solidFill>
                  </a:tcPr>
                </a:tc>
              </a:tr>
              <a:tr h="650912">
                <a:tc>
                  <a:txBody>
                    <a:bodyPr/>
                    <a:lstStyle/>
                    <a:p>
                      <a:r>
                        <a:rPr lang="en-US" sz="1600" dirty="0" smtClean="0"/>
                        <a:t>2395 (C15R1)</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QH circuit</a:t>
                      </a:r>
                    </a:p>
                  </a:txBody>
                  <a:tcPr/>
                </a:tc>
                <a:tc>
                  <a:txBody>
                    <a:bodyPr/>
                    <a:lstStyle/>
                    <a:p>
                      <a:r>
                        <a:rPr lang="en-US" sz="1200" dirty="0" smtClean="0"/>
                        <a:t>1004184/947913</a:t>
                      </a:r>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2 LF QH replace 1 HF QH</a:t>
                      </a:r>
                    </a:p>
                  </a:txBody>
                  <a:tcPr/>
                </a:tc>
                <a:tc>
                  <a:txBody>
                    <a:bodyPr/>
                    <a:lstStyle/>
                    <a:p>
                      <a:r>
                        <a:rPr lang="en-US" sz="1600" dirty="0" smtClean="0"/>
                        <a:t>Replaced for</a:t>
                      </a:r>
                      <a:r>
                        <a:rPr lang="en-US" sz="1600" baseline="0" dirty="0" smtClean="0"/>
                        <a:t> high inner splice resistance</a:t>
                      </a:r>
                      <a:endParaRPr lang="en-US" sz="1600" dirty="0"/>
                    </a:p>
                  </a:txBody>
                  <a:tcPr/>
                </a:tc>
              </a:tr>
              <a:tr h="924980">
                <a:tc>
                  <a:txBody>
                    <a:bodyPr/>
                    <a:lstStyle/>
                    <a:p>
                      <a:r>
                        <a:rPr lang="en-US" sz="1600" dirty="0" smtClean="0"/>
                        <a:t>1007 (B30R7)</a:t>
                      </a:r>
                      <a:endParaRPr lang="en-US" sz="1600" dirty="0"/>
                    </a:p>
                  </a:txBody>
                  <a:tcPr/>
                </a:tc>
                <a:tc>
                  <a:txBody>
                    <a:bodyPr/>
                    <a:lstStyle/>
                    <a:p>
                      <a:r>
                        <a:rPr lang="en-US" sz="1600" dirty="0" smtClean="0"/>
                        <a:t>Low voltage withstand</a:t>
                      </a:r>
                      <a:endParaRPr lang="en-US" sz="1600" dirty="0"/>
                    </a:p>
                  </a:txBody>
                  <a:tcPr/>
                </a:tc>
                <a:tc>
                  <a:txBody>
                    <a:bodyPr/>
                    <a:lstStyle/>
                    <a:p>
                      <a:r>
                        <a:rPr lang="en-US" sz="1200" dirty="0" smtClean="0"/>
                        <a:t>1060444</a:t>
                      </a:r>
                      <a:endParaRPr lang="en-US" sz="1200" dirty="0"/>
                    </a:p>
                  </a:txBody>
                  <a:tcPr/>
                </a:tc>
                <a:tc>
                  <a:txBody>
                    <a:bodyPr/>
                    <a:lstStyle/>
                    <a:p>
                      <a:r>
                        <a:rPr lang="en-US" sz="1600" dirty="0" smtClean="0"/>
                        <a:t>OK up to 1.6 kV</a:t>
                      </a:r>
                      <a:r>
                        <a:rPr lang="en-US" sz="1600" baseline="0" dirty="0" smtClean="0"/>
                        <a:t> (&gt;4 </a:t>
                      </a:r>
                      <a:r>
                        <a:rPr lang="en-US" sz="1600" baseline="0" dirty="0" err="1" smtClean="0"/>
                        <a:t>TeV</a:t>
                      </a:r>
                      <a:r>
                        <a:rPr lang="en-US" sz="1600" baseline="0" dirty="0" smtClean="0"/>
                        <a:t>)</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Try to</a:t>
                      </a:r>
                      <a:r>
                        <a:rPr lang="en-US" sz="1600" baseline="0" dirty="0" smtClean="0"/>
                        <a:t> fix in-situ, if not r</a:t>
                      </a:r>
                      <a:r>
                        <a:rPr lang="en-US" sz="1600" dirty="0" smtClean="0"/>
                        <a:t>eplace </a:t>
                      </a:r>
                      <a:r>
                        <a:rPr lang="en-US" sz="1600" dirty="0" err="1" smtClean="0"/>
                        <a:t>cryodipole</a:t>
                      </a:r>
                      <a:r>
                        <a:rPr lang="en-US" sz="160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Spare</a:t>
                      </a:r>
                      <a:r>
                        <a:rPr lang="en-US" sz="1600" baseline="0" dirty="0" smtClean="0"/>
                        <a:t> will be prepared</a:t>
                      </a:r>
                      <a:endParaRPr lang="en-US" sz="1600" dirty="0" smtClean="0"/>
                    </a:p>
                  </a:txBody>
                  <a:tcPr>
                    <a:solidFill>
                      <a:srgbClr val="FFC000">
                        <a:alpha val="49000"/>
                      </a:srgbClr>
                    </a:solidFill>
                  </a:tcPr>
                </a:tc>
              </a:tr>
            </a:tbl>
          </a:graphicData>
        </a:graphic>
      </p:graphicFrame>
      <p:sp>
        <p:nvSpPr>
          <p:cNvPr id="9" name="TextBox 8"/>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Exchange of </a:t>
            </a:r>
            <a:r>
              <a:rPr lang="en-US" sz="2400" dirty="0" err="1" smtClean="0">
                <a:solidFill>
                  <a:srgbClr val="0033CC"/>
                </a:solidFill>
              </a:rPr>
              <a:t>cryomagnets</a:t>
            </a:r>
            <a:r>
              <a:rPr lang="en-US" sz="2400" dirty="0" smtClean="0">
                <a:solidFill>
                  <a:srgbClr val="0033CC"/>
                </a:solidFill>
              </a:rPr>
              <a:t> for electrical integrity issue</a:t>
            </a:r>
            <a:endParaRPr lang="en-US" sz="2400" dirty="0">
              <a:solidFill>
                <a:srgbClr val="0033CC"/>
              </a:solidFill>
            </a:endParaRPr>
          </a:p>
        </p:txBody>
      </p:sp>
      <p:grpSp>
        <p:nvGrpSpPr>
          <p:cNvPr id="11" name="Group 10"/>
          <p:cNvGrpSpPr/>
          <p:nvPr/>
        </p:nvGrpSpPr>
        <p:grpSpPr>
          <a:xfrm>
            <a:off x="4038600" y="1219200"/>
            <a:ext cx="2209800" cy="2133600"/>
            <a:chOff x="0" y="1981200"/>
            <a:chExt cx="2209800" cy="2133600"/>
          </a:xfrm>
        </p:grpSpPr>
        <p:pic>
          <p:nvPicPr>
            <p:cNvPr id="12" name="Picture 2" descr="C:\Documents and Settings\jtock\Local Settings\Temporary Internet Files\Content.IE5\ZHJ4C3JQ\MP900305840[1].jpg"/>
            <p:cNvPicPr>
              <a:picLocks noChangeAspect="1" noChangeArrowheads="1"/>
            </p:cNvPicPr>
            <p:nvPr/>
          </p:nvPicPr>
          <p:blipFill>
            <a:blip r:embed="rId3" cstate="print"/>
            <a:srcRect r="25337" b="26316"/>
            <a:stretch>
              <a:fillRect/>
            </a:stretch>
          </p:blipFill>
          <p:spPr bwMode="auto">
            <a:xfrm>
              <a:off x="0" y="1981200"/>
              <a:ext cx="2209800" cy="2133600"/>
            </a:xfrm>
            <a:prstGeom prst="rect">
              <a:avLst/>
            </a:prstGeom>
            <a:noFill/>
          </p:spPr>
        </p:pic>
        <p:sp>
          <p:nvSpPr>
            <p:cNvPr id="14" name="TextBox 13"/>
            <p:cNvSpPr txBox="1"/>
            <p:nvPr/>
          </p:nvSpPr>
          <p:spPr>
            <a:xfrm rot="20066897">
              <a:off x="63125" y="2342751"/>
              <a:ext cx="1649294" cy="461665"/>
            </a:xfrm>
            <a:prstGeom prst="rect">
              <a:avLst/>
            </a:prstGeom>
            <a:solidFill>
              <a:schemeClr val="accent6">
                <a:lumMod val="40000"/>
                <a:lumOff val="60000"/>
                <a:alpha val="69000"/>
              </a:schemeClr>
            </a:solidFill>
          </p:spPr>
          <p:txBody>
            <a:bodyPr wrap="square" rtlCol="0">
              <a:spAutoFit/>
            </a:bodyPr>
            <a:lstStyle/>
            <a:p>
              <a:pPr algn="ctr"/>
              <a:r>
                <a:rPr lang="en-US" sz="2400" dirty="0" smtClean="0">
                  <a:latin typeface="Bodoni MT Black" pitchFamily="18" charset="0"/>
                </a:rPr>
                <a:t>The bill</a:t>
              </a:r>
              <a:endParaRPr lang="en-US" sz="2400" dirty="0">
                <a:latin typeface="Bodoni MT Black" pitchFamily="18" charset="0"/>
              </a:endParaRPr>
            </a:p>
          </p:txBody>
        </p:sp>
        <p:sp>
          <p:nvSpPr>
            <p:cNvPr id="18" name="TextBox 17"/>
            <p:cNvSpPr txBox="1"/>
            <p:nvPr/>
          </p:nvSpPr>
          <p:spPr>
            <a:xfrm rot="20048592">
              <a:off x="460116" y="2980171"/>
              <a:ext cx="1235084" cy="646331"/>
            </a:xfrm>
            <a:prstGeom prst="rect">
              <a:avLst/>
            </a:prstGeom>
            <a:noFill/>
          </p:spPr>
          <p:txBody>
            <a:bodyPr wrap="square" rtlCol="0">
              <a:spAutoFit/>
            </a:bodyPr>
            <a:lstStyle/>
            <a:p>
              <a:r>
                <a:rPr lang="en-US" dirty="0" smtClean="0"/>
                <a:t>8 13 MB</a:t>
              </a:r>
            </a:p>
            <a:p>
              <a:r>
                <a:rPr lang="en-US" dirty="0" smtClean="0"/>
                <a:t>1 SSS</a:t>
              </a:r>
              <a:endParaRPr lang="en-US" dirty="0"/>
            </a:p>
          </p:txBody>
        </p:sp>
        <p:sp>
          <p:nvSpPr>
            <p:cNvPr id="19" name="TextBox 18"/>
            <p:cNvSpPr txBox="1"/>
            <p:nvPr/>
          </p:nvSpPr>
          <p:spPr>
            <a:xfrm>
              <a:off x="457200" y="3200400"/>
              <a:ext cx="338554" cy="369332"/>
            </a:xfrm>
            <a:prstGeom prst="rect">
              <a:avLst/>
            </a:prstGeom>
            <a:noFill/>
          </p:spPr>
          <p:txBody>
            <a:bodyPr wrap="none" rtlCol="0">
              <a:spAutoFit/>
            </a:bodyPr>
            <a:lstStyle/>
            <a:p>
              <a:r>
                <a:rPr lang="en-US" b="1" dirty="0" smtClean="0">
                  <a:solidFill>
                    <a:srgbClr val="FF0000"/>
                  </a:solidFill>
                </a:rPr>
                <a:t>X</a:t>
              </a:r>
              <a:endParaRPr lang="en-US" b="1" dirty="0">
                <a:solidFill>
                  <a:srgbClr val="FF0000"/>
                </a:solidFill>
              </a:endParaRPr>
            </a:p>
          </p:txBody>
        </p:sp>
      </p:grpSp>
      <p:sp>
        <p:nvSpPr>
          <p:cNvPr id="21" name="Slide Number Placeholder 20"/>
          <p:cNvSpPr>
            <a:spLocks noGrp="1"/>
          </p:cNvSpPr>
          <p:nvPr>
            <p:ph type="sldNum" sz="quarter" idx="11"/>
          </p:nvPr>
        </p:nvSpPr>
        <p:spPr/>
        <p:txBody>
          <a:bodyPr/>
          <a:lstStyle/>
          <a:p>
            <a:fld id="{42B8A188-07C7-43C5-B012-88751C6CB86A}" type="slidenum">
              <a:rPr lang="en-US" sz="1400" smtClean="0"/>
              <a:pPr/>
              <a:t>13</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Scale>
                                      <p:cBhvr>
                                        <p:cTn id="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1"/>
                                        </p:tgtEl>
                                        <p:attrNameLst>
                                          <p:attrName>ppt_x</p:attrName>
                                          <p:attrName>ppt_y</p:attrName>
                                        </p:attrNameLst>
                                      </p:cBhvr>
                                    </p:animMotion>
                                    <p:animEffect transition="in" filter="fade">
                                      <p:cBhvr>
                                        <p:cTn id="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graphicFrame>
        <p:nvGraphicFramePr>
          <p:cNvPr id="12" name="Table 11"/>
          <p:cNvGraphicFramePr>
            <a:graphicFrameLocks noGrp="1"/>
          </p:cNvGraphicFramePr>
          <p:nvPr/>
        </p:nvGraphicFramePr>
        <p:xfrm>
          <a:off x="0" y="457200"/>
          <a:ext cx="9144000" cy="2931160"/>
        </p:xfrm>
        <a:graphic>
          <a:graphicData uri="http://schemas.openxmlformats.org/drawingml/2006/table">
            <a:tbl>
              <a:tblPr firstRow="1" bandRow="1">
                <a:tableStyleId>{5C22544A-7EE6-4342-B048-85BDC9FD1C3A}</a:tableStyleId>
              </a:tblPr>
              <a:tblGrid>
                <a:gridCol w="2758965"/>
                <a:gridCol w="1261242"/>
                <a:gridCol w="472966"/>
                <a:gridCol w="4650827"/>
              </a:tblGrid>
              <a:tr h="370840">
                <a:tc>
                  <a:txBody>
                    <a:bodyPr/>
                    <a:lstStyle/>
                    <a:p>
                      <a:r>
                        <a:rPr lang="en-US" dirty="0" smtClean="0"/>
                        <a:t>Issue</a:t>
                      </a:r>
                      <a:endParaRPr lang="en-US" dirty="0"/>
                    </a:p>
                  </a:txBody>
                  <a:tcPr/>
                </a:tc>
                <a:tc>
                  <a:txBody>
                    <a:bodyPr/>
                    <a:lstStyle/>
                    <a:p>
                      <a:r>
                        <a:rPr lang="en-US" dirty="0" smtClean="0"/>
                        <a:t>EDMS</a:t>
                      </a:r>
                      <a:endParaRPr lang="en-US" dirty="0"/>
                    </a:p>
                  </a:txBody>
                  <a:tcPr/>
                </a:tc>
                <a:tc>
                  <a:txBody>
                    <a:bodyPr/>
                    <a:lstStyle/>
                    <a:p>
                      <a:r>
                        <a:rPr lang="en-US" dirty="0" smtClean="0"/>
                        <a:t>#</a:t>
                      </a:r>
                      <a:endParaRPr lang="en-US" dirty="0"/>
                    </a:p>
                  </a:txBody>
                  <a:tcPr/>
                </a:tc>
                <a:tc>
                  <a:txBody>
                    <a:bodyPr/>
                    <a:lstStyle/>
                    <a:p>
                      <a:r>
                        <a:rPr lang="en-US" dirty="0" smtClean="0"/>
                        <a:t>Location</a:t>
                      </a:r>
                      <a:endParaRPr lang="en-US" dirty="0"/>
                    </a:p>
                  </a:txBody>
                  <a:tcPr/>
                </a:tc>
              </a:tr>
              <a:tr h="370840">
                <a:tc>
                  <a:txBody>
                    <a:bodyPr/>
                    <a:lstStyle/>
                    <a:p>
                      <a:r>
                        <a:rPr lang="en-US" dirty="0" smtClean="0"/>
                        <a:t>Dipole with inner BS in wrong</a:t>
                      </a:r>
                      <a:r>
                        <a:rPr lang="en-US" baseline="0" dirty="0" smtClean="0"/>
                        <a:t> direction</a:t>
                      </a:r>
                      <a:endParaRPr lang="en-US" dirty="0"/>
                    </a:p>
                  </a:txBody>
                  <a:tcPr/>
                </a:tc>
                <a:tc>
                  <a:txBody>
                    <a:bodyPr/>
                    <a:lstStyle/>
                    <a:p>
                      <a:r>
                        <a:rPr lang="en-US" dirty="0" smtClean="0"/>
                        <a:t>985318</a:t>
                      </a:r>
                      <a:endParaRPr lang="en-US" dirty="0"/>
                    </a:p>
                  </a:txBody>
                  <a:tcPr/>
                </a:tc>
                <a:tc>
                  <a:txBody>
                    <a:bodyPr/>
                    <a:lstStyle/>
                    <a:p>
                      <a:r>
                        <a:rPr lang="en-US" dirty="0" smtClean="0"/>
                        <a:t>4</a:t>
                      </a:r>
                      <a:endParaRPr lang="en-US" dirty="0"/>
                    </a:p>
                  </a:txBody>
                  <a:tcPr/>
                </a:tc>
                <a:tc>
                  <a:txBody>
                    <a:bodyPr/>
                    <a:lstStyle/>
                    <a:p>
                      <a:r>
                        <a:rPr lang="en-US" dirty="0" smtClean="0"/>
                        <a:t>All in 34</a:t>
                      </a:r>
                    </a:p>
                    <a:p>
                      <a:r>
                        <a:rPr lang="en-US" sz="1200" dirty="0" smtClean="0"/>
                        <a:t>(A21R3, B21R3, A22R3, B22R3)</a:t>
                      </a:r>
                      <a:endParaRPr lang="en-US" sz="1200" dirty="0"/>
                    </a:p>
                  </a:txBody>
                  <a:tcPr/>
                </a:tc>
              </a:tr>
              <a:tr h="37084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Dipole with both BS in wrong</a:t>
                      </a:r>
                      <a:r>
                        <a:rPr lang="en-US" baseline="0" dirty="0" smtClean="0"/>
                        <a:t> direction</a:t>
                      </a:r>
                      <a:endParaRPr lang="en-US" dirty="0"/>
                    </a:p>
                  </a:txBody>
                  <a:tcPr/>
                </a:tc>
                <a:tc>
                  <a:txBody>
                    <a:bodyPr/>
                    <a:lstStyle/>
                    <a:p>
                      <a:r>
                        <a:rPr lang="en-US" dirty="0" smtClean="0"/>
                        <a:t>985318</a:t>
                      </a:r>
                      <a:endParaRPr lang="en-US" dirty="0"/>
                    </a:p>
                  </a:txBody>
                  <a:tcPr/>
                </a:tc>
                <a:tc>
                  <a:txBody>
                    <a:bodyPr/>
                    <a:lstStyle/>
                    <a:p>
                      <a:r>
                        <a:rPr lang="en-US" dirty="0" smtClean="0"/>
                        <a:t>8</a:t>
                      </a:r>
                      <a:endParaRPr lang="en-US" dirty="0"/>
                    </a:p>
                  </a:txBody>
                  <a:tcPr/>
                </a:tc>
                <a:tc>
                  <a:txBody>
                    <a:bodyPr/>
                    <a:lstStyle/>
                    <a:p>
                      <a:r>
                        <a:rPr lang="en-US" dirty="0" smtClean="0"/>
                        <a:t>All in 34</a:t>
                      </a:r>
                    </a:p>
                    <a:p>
                      <a:r>
                        <a:rPr lang="en-US" sz="1200" dirty="0" smtClean="0"/>
                        <a:t>(B25R3, A26R3, B26R3, B27R3, B28R3, C31R3, B32R3, C32R3)</a:t>
                      </a:r>
                      <a:endParaRPr lang="en-US" sz="1200" dirty="0"/>
                    </a:p>
                  </a:txBody>
                  <a:tcPr/>
                </a:tc>
              </a:tr>
              <a:tr h="370840">
                <a:tc>
                  <a:txBody>
                    <a:bodyPr/>
                    <a:lstStyle/>
                    <a:p>
                      <a:r>
                        <a:rPr lang="en-US" dirty="0" smtClean="0"/>
                        <a:t>SSS with both</a:t>
                      </a:r>
                      <a:r>
                        <a:rPr lang="en-US" baseline="0" dirty="0" smtClean="0"/>
                        <a:t> BS in wrong direction</a:t>
                      </a:r>
                      <a:endParaRPr lang="en-US" dirty="0"/>
                    </a:p>
                  </a:txBody>
                  <a:tcPr/>
                </a:tc>
                <a:tc>
                  <a:txBody>
                    <a:bodyPr/>
                    <a:lstStyle/>
                    <a:p>
                      <a:r>
                        <a:rPr lang="en-US" dirty="0" smtClean="0"/>
                        <a:t>746471</a:t>
                      </a:r>
                      <a:r>
                        <a:rPr lang="en-US" baseline="0" dirty="0" smtClean="0"/>
                        <a:t> &amp; 807494</a:t>
                      </a:r>
                      <a:endParaRPr lang="en-US" dirty="0"/>
                    </a:p>
                  </a:txBody>
                  <a:tcPr/>
                </a:tc>
                <a:tc>
                  <a:txBody>
                    <a:bodyPr/>
                    <a:lstStyle/>
                    <a:p>
                      <a:r>
                        <a:rPr lang="en-US" dirty="0" smtClean="0"/>
                        <a:t>2</a:t>
                      </a:r>
                      <a:endParaRPr lang="en-US" dirty="0"/>
                    </a:p>
                  </a:txBody>
                  <a:tcPr/>
                </a:tc>
                <a:tc>
                  <a:txBody>
                    <a:bodyPr/>
                    <a:lstStyle/>
                    <a:p>
                      <a:r>
                        <a:rPr lang="en-US" dirty="0" smtClean="0"/>
                        <a:t>Q25R5 &amp; Q19R2</a:t>
                      </a:r>
                      <a:endParaRPr lang="en-US" dirty="0"/>
                    </a:p>
                  </a:txBody>
                  <a:tcPr/>
                </a:tc>
              </a:tr>
              <a:tr h="370840">
                <a:tc>
                  <a:txBody>
                    <a:bodyPr/>
                    <a:lstStyle/>
                    <a:p>
                      <a:r>
                        <a:rPr lang="en-US" dirty="0" smtClean="0"/>
                        <a:t>Total : </a:t>
                      </a:r>
                      <a:br>
                        <a:rPr lang="en-US" dirty="0" smtClean="0"/>
                      </a:br>
                      <a:r>
                        <a:rPr lang="en-US" dirty="0" smtClean="0"/>
                        <a:t>12 dipoles and 2 SSSs</a:t>
                      </a:r>
                      <a:endParaRPr lang="en-US" dirty="0"/>
                    </a:p>
                  </a:txBody>
                  <a:tcPr/>
                </a:tc>
                <a:tc>
                  <a:txBody>
                    <a:bodyPr/>
                    <a:lstStyle/>
                    <a:p>
                      <a:endParaRPr lang="en-US" dirty="0"/>
                    </a:p>
                  </a:txBody>
                  <a:tcPr/>
                </a:tc>
                <a:tc>
                  <a:txBody>
                    <a:bodyPr/>
                    <a:lstStyle/>
                    <a:p>
                      <a:endParaRPr lang="en-US" dirty="0" smtClean="0"/>
                    </a:p>
                    <a:p>
                      <a:r>
                        <a:rPr lang="en-US" dirty="0" smtClean="0"/>
                        <a:t>14</a:t>
                      </a:r>
                      <a:endParaRPr lang="en-US" dirty="0"/>
                    </a:p>
                  </a:txBody>
                  <a:tcPr/>
                </a:tc>
                <a:tc>
                  <a:txBody>
                    <a:bodyPr/>
                    <a:lstStyle/>
                    <a:p>
                      <a:endParaRPr lang="en-US" dirty="0"/>
                    </a:p>
                  </a:txBody>
                  <a:tcPr/>
                </a:tc>
              </a:tr>
            </a:tbl>
          </a:graphicData>
        </a:graphic>
      </p:graphicFrame>
      <p:pic>
        <p:nvPicPr>
          <p:cNvPr id="3076" name="Picture 4"/>
          <p:cNvPicPr>
            <a:picLocks noChangeAspect="1" noChangeArrowheads="1"/>
          </p:cNvPicPr>
          <p:nvPr/>
        </p:nvPicPr>
        <p:blipFill>
          <a:blip r:embed="rId3" cstate="print"/>
          <a:srcRect l="56579" t="46666" r="15526" b="22667"/>
          <a:stretch>
            <a:fillRect/>
          </a:stretch>
        </p:blipFill>
        <p:spPr bwMode="auto">
          <a:xfrm>
            <a:off x="0" y="3657600"/>
            <a:ext cx="4724400" cy="2438400"/>
          </a:xfrm>
          <a:prstGeom prst="rect">
            <a:avLst/>
          </a:prstGeom>
          <a:noFill/>
          <a:ln w="9525">
            <a:noFill/>
            <a:miter lim="800000"/>
            <a:headEnd/>
            <a:tailEnd/>
          </a:ln>
        </p:spPr>
      </p:pic>
      <p:sp>
        <p:nvSpPr>
          <p:cNvPr id="9" name="TextBox 8"/>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Exchange of </a:t>
            </a:r>
            <a:r>
              <a:rPr lang="en-US" sz="2400" dirty="0" err="1" smtClean="0">
                <a:solidFill>
                  <a:srgbClr val="0033CC"/>
                </a:solidFill>
              </a:rPr>
              <a:t>cryomagnets</a:t>
            </a:r>
            <a:r>
              <a:rPr lang="en-US" sz="2400" dirty="0" smtClean="0">
                <a:solidFill>
                  <a:srgbClr val="0033CC"/>
                </a:solidFill>
              </a:rPr>
              <a:t> with wrongly oriented beam screens</a:t>
            </a:r>
            <a:endParaRPr lang="en-US" sz="2400" dirty="0">
              <a:solidFill>
                <a:srgbClr val="0033CC"/>
              </a:solidFill>
            </a:endParaRPr>
          </a:p>
        </p:txBody>
      </p:sp>
      <p:pic>
        <p:nvPicPr>
          <p:cNvPr id="14" name="Picture 2"/>
          <p:cNvPicPr>
            <a:picLocks noChangeAspect="1" noChangeArrowheads="1"/>
          </p:cNvPicPr>
          <p:nvPr/>
        </p:nvPicPr>
        <p:blipFill>
          <a:blip r:embed="rId4" cstate="print"/>
          <a:srcRect t="40151" r="38333" b="29735"/>
          <a:stretch>
            <a:fillRect/>
          </a:stretch>
        </p:blipFill>
        <p:spPr bwMode="auto">
          <a:xfrm>
            <a:off x="5257800" y="2667000"/>
            <a:ext cx="3886200" cy="2835876"/>
          </a:xfrm>
          <a:prstGeom prst="rect">
            <a:avLst/>
          </a:prstGeom>
          <a:noFill/>
          <a:ln w="9525">
            <a:noFill/>
            <a:miter lim="800000"/>
            <a:headEnd/>
            <a:tailEnd/>
          </a:ln>
        </p:spPr>
      </p:pic>
      <p:sp>
        <p:nvSpPr>
          <p:cNvPr id="11" name="Rectangle 10"/>
          <p:cNvSpPr/>
          <p:nvPr/>
        </p:nvSpPr>
        <p:spPr>
          <a:xfrm>
            <a:off x="5334000" y="4343400"/>
            <a:ext cx="3810000" cy="523220"/>
          </a:xfrm>
          <a:prstGeom prst="rect">
            <a:avLst/>
          </a:prstGeom>
        </p:spPr>
        <p:txBody>
          <a:bodyPr wrap="square">
            <a:spAutoFit/>
          </a:bodyPr>
          <a:lstStyle/>
          <a:p>
            <a:pPr algn="ctr"/>
            <a:r>
              <a:rPr lang="en-BZ" sz="1400" dirty="0" smtClean="0"/>
              <a:t>Figure 1: </a:t>
            </a:r>
            <a:r>
              <a:rPr lang="en-BZ" sz="1400" dirty="0" err="1" smtClean="0"/>
              <a:t>Sawtooth</a:t>
            </a:r>
            <a:r>
              <a:rPr lang="en-BZ" sz="1400" dirty="0" smtClean="0"/>
              <a:t> produced by </a:t>
            </a:r>
            <a:r>
              <a:rPr lang="en-BZ" sz="1400" dirty="0" err="1" smtClean="0"/>
              <a:t>Heraeus</a:t>
            </a:r>
            <a:r>
              <a:rPr lang="en-BZ" sz="1400" dirty="0" smtClean="0"/>
              <a:t> (courtesy I. Collins).</a:t>
            </a:r>
            <a:endParaRPr lang="en-US" sz="1400" dirty="0"/>
          </a:p>
        </p:txBody>
      </p:sp>
      <p:sp>
        <p:nvSpPr>
          <p:cNvPr id="13" name="Slide Number Placeholder 12"/>
          <p:cNvSpPr>
            <a:spLocks noGrp="1"/>
          </p:cNvSpPr>
          <p:nvPr>
            <p:ph type="sldNum" sz="quarter" idx="11"/>
          </p:nvPr>
        </p:nvSpPr>
        <p:spPr/>
        <p:txBody>
          <a:bodyPr/>
          <a:lstStyle/>
          <a:p>
            <a:fld id="{42B8A188-07C7-43C5-B012-88751C6CB86A}" type="slidenum">
              <a:rPr lang="en-US" sz="1400" smtClean="0"/>
              <a:pPr/>
              <a:t>14</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13" name="TextBox 12"/>
          <p:cNvSpPr txBox="1"/>
          <p:nvPr/>
        </p:nvSpPr>
        <p:spPr>
          <a:xfrm>
            <a:off x="3886200" y="609600"/>
            <a:ext cx="2416046" cy="369332"/>
          </a:xfrm>
          <a:prstGeom prst="rect">
            <a:avLst/>
          </a:prstGeom>
          <a:solidFill>
            <a:srgbClr val="FFFFCC"/>
          </a:solidFill>
        </p:spPr>
        <p:txBody>
          <a:bodyPr wrap="none" rtlCol="0">
            <a:spAutoFit/>
          </a:bodyPr>
          <a:lstStyle/>
          <a:p>
            <a:r>
              <a:rPr lang="en-US" dirty="0" smtClean="0"/>
              <a:t>Impact was evaluated</a:t>
            </a:r>
          </a:p>
        </p:txBody>
      </p:sp>
      <p:sp>
        <p:nvSpPr>
          <p:cNvPr id="9" name="Rectangle 8"/>
          <p:cNvSpPr/>
          <p:nvPr/>
        </p:nvSpPr>
        <p:spPr>
          <a:xfrm>
            <a:off x="0" y="1828800"/>
            <a:ext cx="9144000" cy="1077218"/>
          </a:xfrm>
          <a:prstGeom prst="rect">
            <a:avLst/>
          </a:prstGeom>
        </p:spPr>
        <p:txBody>
          <a:bodyPr wrap="square">
            <a:spAutoFit/>
          </a:bodyPr>
          <a:lstStyle/>
          <a:p>
            <a:r>
              <a:rPr lang="en-BZ" sz="1600" dirty="0" smtClean="0"/>
              <a:t>At 3.5 or 7-TeV energy and for maximum secondary emission-yield values below 1.5, with </a:t>
            </a:r>
            <a:r>
              <a:rPr lang="en-BZ" sz="1600" b="1" u="sng" dirty="0" smtClean="0"/>
              <a:t>the inverted </a:t>
            </a:r>
            <a:r>
              <a:rPr lang="en-BZ" sz="1600" b="1" u="sng" dirty="0" err="1" smtClean="0"/>
              <a:t>sawtooth</a:t>
            </a:r>
            <a:r>
              <a:rPr lang="en-BZ" sz="1600" b="1" u="sng" dirty="0" smtClean="0"/>
              <a:t> orientation about ten times higher heat load is expected than for the standard orientation</a:t>
            </a:r>
            <a:r>
              <a:rPr lang="en-BZ" sz="1600" dirty="0" smtClean="0"/>
              <a:t>, and the wrongly oriented </a:t>
            </a:r>
            <a:r>
              <a:rPr lang="en-BZ" sz="1600" dirty="0" err="1" smtClean="0"/>
              <a:t>sawtooth</a:t>
            </a:r>
            <a:r>
              <a:rPr lang="en-BZ" sz="1600" dirty="0" smtClean="0"/>
              <a:t> chambers could lead to a local </a:t>
            </a:r>
            <a:r>
              <a:rPr lang="en-BZ" sz="1600" dirty="0" err="1" smtClean="0"/>
              <a:t>heatload</a:t>
            </a:r>
            <a:r>
              <a:rPr lang="en-BZ" sz="1600" dirty="0" smtClean="0"/>
              <a:t> bottleneck during the process of surface conditioning at 25-ns bunch spacing</a:t>
            </a:r>
            <a:endParaRPr lang="en-US" sz="1600" dirty="0"/>
          </a:p>
        </p:txBody>
      </p:sp>
      <p:pic>
        <p:nvPicPr>
          <p:cNvPr id="17" name="Picture 3"/>
          <p:cNvPicPr>
            <a:picLocks noChangeAspect="1" noChangeArrowheads="1"/>
          </p:cNvPicPr>
          <p:nvPr/>
        </p:nvPicPr>
        <p:blipFill>
          <a:blip r:embed="rId3" cstate="print"/>
          <a:srcRect/>
          <a:stretch>
            <a:fillRect/>
          </a:stretch>
        </p:blipFill>
        <p:spPr bwMode="auto">
          <a:xfrm>
            <a:off x="990600" y="2971800"/>
            <a:ext cx="8134350" cy="2362200"/>
          </a:xfrm>
          <a:prstGeom prst="rect">
            <a:avLst/>
          </a:prstGeom>
          <a:noFill/>
          <a:ln w="9525">
            <a:noFill/>
            <a:miter lim="800000"/>
            <a:headEnd/>
            <a:tailEnd/>
          </a:ln>
        </p:spPr>
      </p:pic>
      <p:sp>
        <p:nvSpPr>
          <p:cNvPr id="18" name="Rectangle 17"/>
          <p:cNvSpPr/>
          <p:nvPr/>
        </p:nvSpPr>
        <p:spPr bwMode="auto">
          <a:xfrm>
            <a:off x="1162050" y="4114800"/>
            <a:ext cx="7848600" cy="381000"/>
          </a:xfrm>
          <a:prstGeom prst="rect">
            <a:avLst/>
          </a:pr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9" name="Rectangle 18"/>
          <p:cNvSpPr/>
          <p:nvPr/>
        </p:nvSpPr>
        <p:spPr bwMode="auto">
          <a:xfrm>
            <a:off x="1162050" y="4953000"/>
            <a:ext cx="7848600" cy="381000"/>
          </a:xfrm>
          <a:prstGeom prst="rect">
            <a:avLst/>
          </a:pr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22" name="Group 21"/>
          <p:cNvGrpSpPr/>
          <p:nvPr/>
        </p:nvGrpSpPr>
        <p:grpSpPr>
          <a:xfrm>
            <a:off x="3657600" y="741218"/>
            <a:ext cx="5486400" cy="1087582"/>
            <a:chOff x="457200" y="3352800"/>
            <a:chExt cx="5486400" cy="1087582"/>
          </a:xfrm>
        </p:grpSpPr>
        <p:pic>
          <p:nvPicPr>
            <p:cNvPr id="14" name="Picture 2"/>
            <p:cNvPicPr>
              <a:picLocks noChangeAspect="1" noChangeArrowheads="1"/>
            </p:cNvPicPr>
            <p:nvPr/>
          </p:nvPicPr>
          <p:blipFill>
            <a:blip r:embed="rId4" cstate="print"/>
            <a:srcRect l="50789" t="46082" r="17429" b="42268"/>
            <a:stretch>
              <a:fillRect/>
            </a:stretch>
          </p:blipFill>
          <p:spPr bwMode="auto">
            <a:xfrm>
              <a:off x="457200" y="3657600"/>
              <a:ext cx="5410200" cy="782782"/>
            </a:xfrm>
            <a:prstGeom prst="rect">
              <a:avLst/>
            </a:prstGeom>
            <a:noFill/>
            <a:ln w="9525">
              <a:noFill/>
              <a:miter lim="800000"/>
              <a:headEnd/>
              <a:tailEnd/>
            </a:ln>
          </p:spPr>
        </p:pic>
        <p:pic>
          <p:nvPicPr>
            <p:cNvPr id="11" name="Picture 2"/>
            <p:cNvPicPr>
              <a:picLocks noChangeAspect="1" noChangeArrowheads="1"/>
            </p:cNvPicPr>
            <p:nvPr/>
          </p:nvPicPr>
          <p:blipFill>
            <a:blip r:embed="rId4" cstate="print"/>
            <a:srcRect l="77647" t="20000" r="5790" b="74742"/>
            <a:stretch>
              <a:fillRect/>
            </a:stretch>
          </p:blipFill>
          <p:spPr bwMode="auto">
            <a:xfrm>
              <a:off x="3124200" y="3352800"/>
              <a:ext cx="2819400" cy="304800"/>
            </a:xfrm>
            <a:prstGeom prst="rect">
              <a:avLst/>
            </a:prstGeom>
            <a:noFill/>
            <a:ln w="9525">
              <a:noFill/>
              <a:miter lim="800000"/>
              <a:headEnd/>
              <a:tailEnd/>
            </a:ln>
          </p:spPr>
        </p:pic>
        <p:pic>
          <p:nvPicPr>
            <p:cNvPr id="21" name="Picture 2"/>
            <p:cNvPicPr>
              <a:picLocks noChangeAspect="1" noChangeArrowheads="1"/>
            </p:cNvPicPr>
            <p:nvPr/>
          </p:nvPicPr>
          <p:blipFill>
            <a:blip r:embed="rId4" cstate="print"/>
            <a:srcRect l="88391" t="26804" r="5790" b="69485"/>
            <a:stretch>
              <a:fillRect/>
            </a:stretch>
          </p:blipFill>
          <p:spPr bwMode="auto">
            <a:xfrm>
              <a:off x="4953000" y="3657600"/>
              <a:ext cx="990600" cy="249382"/>
            </a:xfrm>
            <a:prstGeom prst="rect">
              <a:avLst/>
            </a:prstGeom>
            <a:noFill/>
            <a:ln w="9525">
              <a:noFill/>
              <a:miter lim="800000"/>
              <a:headEnd/>
              <a:tailEnd/>
            </a:ln>
          </p:spPr>
        </p:pic>
      </p:gr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Rectangle 23"/>
          <p:cNvSpPr/>
          <p:nvPr/>
        </p:nvSpPr>
        <p:spPr>
          <a:xfrm>
            <a:off x="0" y="5410200"/>
            <a:ext cx="9144000" cy="923330"/>
          </a:xfrm>
          <a:prstGeom prst="rect">
            <a:avLst/>
          </a:prstGeom>
        </p:spPr>
        <p:txBody>
          <a:bodyPr wrap="square">
            <a:spAutoFit/>
          </a:bodyPr>
          <a:lstStyle/>
          <a:p>
            <a:r>
              <a:rPr lang="en-BZ" u="sng" dirty="0" smtClean="0"/>
              <a:t>Recommendation:  </a:t>
            </a:r>
            <a:r>
              <a:rPr lang="en-BZ" dirty="0" smtClean="0"/>
              <a:t>correcting the inner and outer beam-pipe </a:t>
            </a:r>
            <a:r>
              <a:rPr lang="en-BZ" dirty="0" err="1" smtClean="0"/>
              <a:t>sawtooth</a:t>
            </a:r>
            <a:r>
              <a:rPr lang="en-BZ" dirty="0" smtClean="0"/>
              <a:t> orientation at least for two dipole magnets in cells 26 and 32 R3, so </a:t>
            </a:r>
            <a:r>
              <a:rPr lang="en-BZ" dirty="0" err="1" smtClean="0"/>
              <a:t>that,no</a:t>
            </a:r>
            <a:r>
              <a:rPr lang="en-BZ" dirty="0" smtClean="0"/>
              <a:t> half-cell will contain more than one </a:t>
            </a:r>
            <a:r>
              <a:rPr lang="en-BZ" dirty="0" err="1" smtClean="0"/>
              <a:t>cryodipole</a:t>
            </a:r>
            <a:r>
              <a:rPr lang="en-BZ" dirty="0" smtClean="0"/>
              <a:t> (out of three) with the wrong orientation of the beam screen.</a:t>
            </a:r>
            <a:endParaRPr lang="en-US" dirty="0"/>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Exchange of </a:t>
            </a:r>
            <a:r>
              <a:rPr lang="en-US" sz="2400" dirty="0" err="1" smtClean="0">
                <a:solidFill>
                  <a:srgbClr val="0033CC"/>
                </a:solidFill>
              </a:rPr>
              <a:t>cryomagnets</a:t>
            </a:r>
            <a:r>
              <a:rPr lang="en-US" sz="2400" dirty="0" smtClean="0">
                <a:solidFill>
                  <a:srgbClr val="0033CC"/>
                </a:solidFill>
              </a:rPr>
              <a:t> with wrongly oriented beam screens</a:t>
            </a:r>
            <a:endParaRPr lang="en-US" sz="2400" dirty="0">
              <a:solidFill>
                <a:srgbClr val="0033CC"/>
              </a:solidFill>
            </a:endParaRPr>
          </a:p>
        </p:txBody>
      </p:sp>
      <p:grpSp>
        <p:nvGrpSpPr>
          <p:cNvPr id="20" name="Group 19"/>
          <p:cNvGrpSpPr/>
          <p:nvPr/>
        </p:nvGrpSpPr>
        <p:grpSpPr>
          <a:xfrm>
            <a:off x="0" y="1981200"/>
            <a:ext cx="2209800" cy="2133600"/>
            <a:chOff x="0" y="1981200"/>
            <a:chExt cx="2209800" cy="2133600"/>
          </a:xfrm>
        </p:grpSpPr>
        <p:pic>
          <p:nvPicPr>
            <p:cNvPr id="26" name="Picture 2" descr="C:\Documents and Settings\jtock\Local Settings\Temporary Internet Files\Content.IE5\ZHJ4C3JQ\MP900305840[1].jpg"/>
            <p:cNvPicPr>
              <a:picLocks noChangeAspect="1" noChangeArrowheads="1"/>
            </p:cNvPicPr>
            <p:nvPr/>
          </p:nvPicPr>
          <p:blipFill>
            <a:blip r:embed="rId5" cstate="print"/>
            <a:srcRect r="25337" b="26316"/>
            <a:stretch>
              <a:fillRect/>
            </a:stretch>
          </p:blipFill>
          <p:spPr bwMode="auto">
            <a:xfrm>
              <a:off x="0" y="1981200"/>
              <a:ext cx="2209800" cy="2133600"/>
            </a:xfrm>
            <a:prstGeom prst="rect">
              <a:avLst/>
            </a:prstGeom>
            <a:noFill/>
          </p:spPr>
        </p:pic>
        <p:sp>
          <p:nvSpPr>
            <p:cNvPr id="27" name="TextBox 26"/>
            <p:cNvSpPr txBox="1"/>
            <p:nvPr/>
          </p:nvSpPr>
          <p:spPr>
            <a:xfrm rot="20066897">
              <a:off x="63125" y="2342751"/>
              <a:ext cx="1649294" cy="461665"/>
            </a:xfrm>
            <a:prstGeom prst="rect">
              <a:avLst/>
            </a:prstGeom>
            <a:solidFill>
              <a:schemeClr val="accent6">
                <a:lumMod val="40000"/>
                <a:lumOff val="60000"/>
                <a:alpha val="69000"/>
              </a:schemeClr>
            </a:solidFill>
          </p:spPr>
          <p:txBody>
            <a:bodyPr wrap="square" rtlCol="0">
              <a:spAutoFit/>
            </a:bodyPr>
            <a:lstStyle/>
            <a:p>
              <a:pPr algn="ctr"/>
              <a:r>
                <a:rPr lang="en-US" sz="2400" dirty="0" smtClean="0">
                  <a:latin typeface="Bodoni MT Black" pitchFamily="18" charset="0"/>
                </a:rPr>
                <a:t>The bill</a:t>
              </a:r>
              <a:endParaRPr lang="en-US" sz="2400" dirty="0">
                <a:latin typeface="Bodoni MT Black" pitchFamily="18" charset="0"/>
              </a:endParaRPr>
            </a:p>
          </p:txBody>
        </p:sp>
        <p:sp>
          <p:nvSpPr>
            <p:cNvPr id="28" name="TextBox 27"/>
            <p:cNvSpPr txBox="1"/>
            <p:nvPr/>
          </p:nvSpPr>
          <p:spPr>
            <a:xfrm rot="20048592">
              <a:off x="460116" y="2980171"/>
              <a:ext cx="1235084" cy="646331"/>
            </a:xfrm>
            <a:prstGeom prst="rect">
              <a:avLst/>
            </a:prstGeom>
            <a:noFill/>
          </p:spPr>
          <p:txBody>
            <a:bodyPr wrap="square" rtlCol="0">
              <a:spAutoFit/>
            </a:bodyPr>
            <a:lstStyle/>
            <a:p>
              <a:r>
                <a:rPr lang="en-US" dirty="0" smtClean="0"/>
                <a:t>13 15 MB</a:t>
              </a:r>
            </a:p>
            <a:p>
              <a:r>
                <a:rPr lang="en-US" dirty="0" smtClean="0"/>
                <a:t>1 SSS</a:t>
              </a:r>
              <a:endParaRPr lang="en-US" dirty="0"/>
            </a:p>
          </p:txBody>
        </p:sp>
        <p:sp>
          <p:nvSpPr>
            <p:cNvPr id="29" name="TextBox 28"/>
            <p:cNvSpPr txBox="1"/>
            <p:nvPr/>
          </p:nvSpPr>
          <p:spPr>
            <a:xfrm>
              <a:off x="457200" y="3124200"/>
              <a:ext cx="423514" cy="523220"/>
            </a:xfrm>
            <a:prstGeom prst="rect">
              <a:avLst/>
            </a:prstGeom>
            <a:noFill/>
          </p:spPr>
          <p:txBody>
            <a:bodyPr wrap="none" rtlCol="0">
              <a:spAutoFit/>
            </a:bodyPr>
            <a:lstStyle/>
            <a:p>
              <a:r>
                <a:rPr lang="en-US" sz="2800" b="1" dirty="0" smtClean="0">
                  <a:solidFill>
                    <a:srgbClr val="FF0000"/>
                  </a:solidFill>
                </a:rPr>
                <a:t>X</a:t>
              </a:r>
              <a:endParaRPr lang="en-US" sz="2800" b="1" dirty="0">
                <a:solidFill>
                  <a:srgbClr val="FF0000"/>
                </a:solidFill>
              </a:endParaRPr>
            </a:p>
          </p:txBody>
        </p:sp>
      </p:grpSp>
      <p:sp>
        <p:nvSpPr>
          <p:cNvPr id="32" name="Date Placeholder 31"/>
          <p:cNvSpPr>
            <a:spLocks noGrp="1"/>
          </p:cNvSpPr>
          <p:nvPr>
            <p:ph type="dt" sz="half" idx="10"/>
          </p:nvPr>
        </p:nvSpPr>
        <p:spPr/>
        <p:txBody>
          <a:bodyPr/>
          <a:lstStyle/>
          <a:p>
            <a:r>
              <a:rPr lang="en-US" smtClean="0"/>
              <a:t>Chamonix                    8th of February 2012</a:t>
            </a:r>
            <a:endParaRPr lang="en-GB" dirty="0"/>
          </a:p>
        </p:txBody>
      </p:sp>
      <p:sp>
        <p:nvSpPr>
          <p:cNvPr id="33" name="Slide Number Placeholder 32"/>
          <p:cNvSpPr>
            <a:spLocks noGrp="1"/>
          </p:cNvSpPr>
          <p:nvPr>
            <p:ph type="sldNum" sz="quarter" idx="11"/>
          </p:nvPr>
        </p:nvSpPr>
        <p:spPr/>
        <p:txBody>
          <a:bodyPr/>
          <a:lstStyle/>
          <a:p>
            <a:fld id="{42B8A188-07C7-43C5-B012-88751C6CB86A}" type="slidenum">
              <a:rPr lang="en-US" sz="1400" smtClean="0"/>
              <a:pPr/>
              <a:t>15</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4"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from="(-#ppt_w/2)" to="(#ppt_x)" calcmode="lin" valueType="num">
                                      <p:cBhvr>
                                        <p:cTn id="7" dur="600" fill="hold">
                                          <p:stCondLst>
                                            <p:cond delay="0"/>
                                          </p:stCondLst>
                                        </p:cTn>
                                        <p:tgtEl>
                                          <p:spTgt spid="24"/>
                                        </p:tgtEl>
                                        <p:attrNameLst>
                                          <p:attrName>ppt_x</p:attrName>
                                        </p:attrNameLst>
                                      </p:cBhvr>
                                    </p:anim>
                                    <p:anim from="0" to="-1.0" calcmode="lin" valueType="num">
                                      <p:cBhvr>
                                        <p:cTn id="8" dur="200" decel="50000" autoRev="1" fill="hold">
                                          <p:stCondLst>
                                            <p:cond delay="600"/>
                                          </p:stCondLst>
                                        </p:cTn>
                                        <p:tgtEl>
                                          <p:spTgt spid="24"/>
                                        </p:tgtEl>
                                        <p:attrNameLst>
                                          <p:attrName>xshear</p:attrName>
                                        </p:attrNameLst>
                                      </p:cBhvr>
                                    </p:anim>
                                    <p:animScale>
                                      <p:cBhvr>
                                        <p:cTn id="9" dur="200" decel="100000" autoRev="1" fill="hold">
                                          <p:stCondLst>
                                            <p:cond delay="600"/>
                                          </p:stCondLst>
                                        </p:cTn>
                                        <p:tgtEl>
                                          <p:spTgt spid="24"/>
                                        </p:tgtEl>
                                      </p:cBhvr>
                                      <p:from x="100000" y="100000"/>
                                      <p:to x="80000" y="100000"/>
                                    </p:animScale>
                                    <p:anim by="(#ppt_h/3+#ppt_w*0.1)" calcmode="lin" valueType="num">
                                      <p:cBhvr additive="sum">
                                        <p:cTn id="10" dur="200" decel="100000" autoRev="1" fill="hold">
                                          <p:stCondLst>
                                            <p:cond delay="600"/>
                                          </p:stCondLst>
                                        </p:cTn>
                                        <p:tgtEl>
                                          <p:spTgt spid="24"/>
                                        </p:tgtEl>
                                        <p:attrNameLst>
                                          <p:attrName>ppt_x</p:attrName>
                                        </p:attrNameLst>
                                      </p:cBhvr>
                                    </p:anim>
                                  </p:childTnLst>
                                </p:cTn>
                              </p:par>
                            </p:childTnLst>
                          </p:cTn>
                        </p:par>
                        <p:par>
                          <p:cTn id="11" fill="hold">
                            <p:stCondLst>
                              <p:cond delay="1000"/>
                            </p:stCondLst>
                            <p:childTnLst>
                              <p:par>
                                <p:cTn id="12" presetID="17" presetClass="entr" presetSubtype="10" fill="hold" grpId="0" nodeType="afterEffect">
                                  <p:stCondLst>
                                    <p:cond delay="1000"/>
                                  </p:stCondLst>
                                  <p:childTnLst>
                                    <p:set>
                                      <p:cBhvr>
                                        <p:cTn id="13" dur="1" fill="hold">
                                          <p:stCondLst>
                                            <p:cond delay="0"/>
                                          </p:stCondLst>
                                        </p:cTn>
                                        <p:tgtEl>
                                          <p:spTgt spid="18"/>
                                        </p:tgtEl>
                                        <p:attrNameLst>
                                          <p:attrName>style.visibility</p:attrName>
                                        </p:attrNameLst>
                                      </p:cBhvr>
                                      <p:to>
                                        <p:strVal val="visible"/>
                                      </p:to>
                                    </p:set>
                                    <p:anim calcmode="lin" valueType="num">
                                      <p:cBhvr>
                                        <p:cTn id="14" dur="1000" fill="hold"/>
                                        <p:tgtEl>
                                          <p:spTgt spid="18"/>
                                        </p:tgtEl>
                                        <p:attrNameLst>
                                          <p:attrName>ppt_w</p:attrName>
                                        </p:attrNameLst>
                                      </p:cBhvr>
                                      <p:tavLst>
                                        <p:tav tm="0">
                                          <p:val>
                                            <p:fltVal val="0"/>
                                          </p:val>
                                        </p:tav>
                                        <p:tav tm="100000">
                                          <p:val>
                                            <p:strVal val="#ppt_w"/>
                                          </p:val>
                                        </p:tav>
                                      </p:tavLst>
                                    </p:anim>
                                    <p:anim calcmode="lin" valueType="num">
                                      <p:cBhvr>
                                        <p:cTn id="15" dur="1000" fill="hold"/>
                                        <p:tgtEl>
                                          <p:spTgt spid="18"/>
                                        </p:tgtEl>
                                        <p:attrNameLst>
                                          <p:attrName>ppt_h</p:attrName>
                                        </p:attrNameLst>
                                      </p:cBhvr>
                                      <p:tavLst>
                                        <p:tav tm="0">
                                          <p:val>
                                            <p:strVal val="#ppt_h"/>
                                          </p:val>
                                        </p:tav>
                                        <p:tav tm="100000">
                                          <p:val>
                                            <p:strVal val="#ppt_h"/>
                                          </p:val>
                                        </p:tav>
                                      </p:tavLst>
                                    </p:anim>
                                  </p:childTnLst>
                                </p:cTn>
                              </p:par>
                              <p:par>
                                <p:cTn id="16" presetID="17" presetClass="entr" presetSubtype="10" fill="hold" grpId="0" nodeType="withEffect">
                                  <p:stCondLst>
                                    <p:cond delay="0"/>
                                  </p:stCondLst>
                                  <p:childTnLst>
                                    <p:set>
                                      <p:cBhvr>
                                        <p:cTn id="17" dur="1" fill="hold">
                                          <p:stCondLst>
                                            <p:cond delay="0"/>
                                          </p:stCondLst>
                                        </p:cTn>
                                        <p:tgtEl>
                                          <p:spTgt spid="19"/>
                                        </p:tgtEl>
                                        <p:attrNameLst>
                                          <p:attrName>style.visibility</p:attrName>
                                        </p:attrNameLst>
                                      </p:cBhvr>
                                      <p:to>
                                        <p:strVal val="visible"/>
                                      </p:to>
                                    </p:set>
                                    <p:anim calcmode="lin" valueType="num">
                                      <p:cBhvr>
                                        <p:cTn id="18" dur="1000" fill="hold"/>
                                        <p:tgtEl>
                                          <p:spTgt spid="19"/>
                                        </p:tgtEl>
                                        <p:attrNameLst>
                                          <p:attrName>ppt_w</p:attrName>
                                        </p:attrNameLst>
                                      </p:cBhvr>
                                      <p:tavLst>
                                        <p:tav tm="0">
                                          <p:val>
                                            <p:fltVal val="0"/>
                                          </p:val>
                                        </p:tav>
                                        <p:tav tm="100000">
                                          <p:val>
                                            <p:strVal val="#ppt_w"/>
                                          </p:val>
                                        </p:tav>
                                      </p:tavLst>
                                    </p:anim>
                                    <p:anim calcmode="lin" valueType="num">
                                      <p:cBhvr>
                                        <p:cTn id="19" dur="1000" fill="hold"/>
                                        <p:tgtEl>
                                          <p:spTgt spid="19"/>
                                        </p:tgtEl>
                                        <p:attrNameLst>
                                          <p:attrName>ppt_h</p:attrName>
                                        </p:attrNameLst>
                                      </p:cBhvr>
                                      <p:tavLst>
                                        <p:tav tm="0">
                                          <p:val>
                                            <p:strVal val="#ppt_h"/>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52" presetClass="entr" presetSubtype="0" fill="hold" nodeType="clickEffect">
                                  <p:stCondLst>
                                    <p:cond delay="0"/>
                                  </p:stCondLst>
                                  <p:childTnLst>
                                    <p:set>
                                      <p:cBhvr>
                                        <p:cTn id="23" dur="1" fill="hold">
                                          <p:stCondLst>
                                            <p:cond delay="0"/>
                                          </p:stCondLst>
                                        </p:cTn>
                                        <p:tgtEl>
                                          <p:spTgt spid="20"/>
                                        </p:tgtEl>
                                        <p:attrNameLst>
                                          <p:attrName>style.visibility</p:attrName>
                                        </p:attrNameLst>
                                      </p:cBhvr>
                                      <p:to>
                                        <p:strVal val="visible"/>
                                      </p:to>
                                    </p:set>
                                    <p:animScale>
                                      <p:cBhvr>
                                        <p:cTn id="24"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5" dur="1000" decel="50000" fill="hold">
                                          <p:stCondLst>
                                            <p:cond delay="0"/>
                                          </p:stCondLst>
                                        </p:cTn>
                                        <p:tgtEl>
                                          <p:spTgt spid="20"/>
                                        </p:tgtEl>
                                        <p:attrNameLst>
                                          <p:attrName>ppt_x</p:attrName>
                                          <p:attrName>ppt_y</p:attrName>
                                        </p:attrNameLst>
                                      </p:cBhvr>
                                    </p:animMotion>
                                    <p:animEffect transition="in" filter="fade">
                                      <p:cBhvr>
                                        <p:cTn id="26"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13" name="TextBox 12"/>
          <p:cNvSpPr txBox="1"/>
          <p:nvPr/>
        </p:nvSpPr>
        <p:spPr>
          <a:xfrm>
            <a:off x="2667000" y="838200"/>
            <a:ext cx="2360454" cy="369332"/>
          </a:xfrm>
          <a:prstGeom prst="rect">
            <a:avLst/>
          </a:prstGeom>
          <a:solidFill>
            <a:srgbClr val="FFFFCC"/>
          </a:solidFill>
        </p:spPr>
        <p:txBody>
          <a:bodyPr wrap="none" rtlCol="0">
            <a:spAutoFit/>
          </a:bodyPr>
          <a:lstStyle/>
          <a:p>
            <a:r>
              <a:rPr lang="en-US" dirty="0" smtClean="0"/>
              <a:t>As in Chamonix 2011</a:t>
            </a:r>
          </a:p>
        </p:txBody>
      </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Rectangle 23"/>
          <p:cNvSpPr/>
          <p:nvPr/>
        </p:nvSpPr>
        <p:spPr>
          <a:xfrm>
            <a:off x="0" y="5105400"/>
            <a:ext cx="9144000" cy="1200329"/>
          </a:xfrm>
          <a:prstGeom prst="rect">
            <a:avLst/>
          </a:prstGeom>
        </p:spPr>
        <p:txBody>
          <a:bodyPr wrap="square">
            <a:spAutoFit/>
          </a:bodyPr>
          <a:lstStyle/>
          <a:p>
            <a:r>
              <a:rPr lang="en-BZ" u="sng" dirty="0" smtClean="0"/>
              <a:t>Baseline:  </a:t>
            </a:r>
          </a:p>
          <a:p>
            <a:pPr>
              <a:buFontTx/>
              <a:buChar char="-"/>
            </a:pPr>
            <a:r>
              <a:rPr lang="en-BZ" dirty="0" smtClean="0"/>
              <a:t>Replace Q23, Q27 R3 (first priority)</a:t>
            </a:r>
          </a:p>
          <a:p>
            <a:pPr>
              <a:buFontTx/>
              <a:buChar char="-"/>
            </a:pPr>
            <a:r>
              <a:rPr lang="en-BZ" dirty="0" smtClean="0"/>
              <a:t>Replace Q5 L8 (second priority)</a:t>
            </a:r>
          </a:p>
          <a:p>
            <a:pPr>
              <a:buFontTx/>
              <a:buChar char="-"/>
            </a:pPr>
            <a:r>
              <a:rPr lang="en-BZ" dirty="0" smtClean="0"/>
              <a:t>Postpone replacement of Q28 &amp; Q32 R3 to LS2 if need confirmed</a:t>
            </a:r>
            <a:endParaRPr lang="en-US" dirty="0"/>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Exchange of </a:t>
            </a:r>
            <a:r>
              <a:rPr lang="en-US" sz="2400" dirty="0" err="1" smtClean="0">
                <a:solidFill>
                  <a:srgbClr val="0033CC"/>
                </a:solidFill>
              </a:rPr>
              <a:t>cryomagnets</a:t>
            </a:r>
            <a:r>
              <a:rPr lang="en-US" sz="2400" dirty="0" smtClean="0">
                <a:solidFill>
                  <a:srgbClr val="0033CC"/>
                </a:solidFill>
              </a:rPr>
              <a:t> for beam optics reasons</a:t>
            </a:r>
            <a:endParaRPr lang="en-US" sz="2400" dirty="0">
              <a:solidFill>
                <a:srgbClr val="0033CC"/>
              </a:solidFill>
            </a:endParaRPr>
          </a:p>
        </p:txBody>
      </p:sp>
      <p:grpSp>
        <p:nvGrpSpPr>
          <p:cNvPr id="14" name="Group 13"/>
          <p:cNvGrpSpPr/>
          <p:nvPr/>
        </p:nvGrpSpPr>
        <p:grpSpPr>
          <a:xfrm>
            <a:off x="0" y="1981200"/>
            <a:ext cx="2209800" cy="2133600"/>
            <a:chOff x="0" y="1981200"/>
            <a:chExt cx="2209800" cy="2133600"/>
          </a:xfrm>
        </p:grpSpPr>
        <p:pic>
          <p:nvPicPr>
            <p:cNvPr id="26" name="Picture 2" descr="C:\Documents and Settings\jtock\Local Settings\Temporary Internet Files\Content.IE5\ZHJ4C3JQ\MP900305840[1].jpg"/>
            <p:cNvPicPr>
              <a:picLocks noChangeAspect="1" noChangeArrowheads="1"/>
            </p:cNvPicPr>
            <p:nvPr/>
          </p:nvPicPr>
          <p:blipFill>
            <a:blip r:embed="rId3" cstate="print"/>
            <a:srcRect r="25337" b="26316"/>
            <a:stretch>
              <a:fillRect/>
            </a:stretch>
          </p:blipFill>
          <p:spPr bwMode="auto">
            <a:xfrm>
              <a:off x="0" y="1981200"/>
              <a:ext cx="2209800" cy="2133600"/>
            </a:xfrm>
            <a:prstGeom prst="rect">
              <a:avLst/>
            </a:prstGeom>
            <a:noFill/>
          </p:spPr>
        </p:pic>
        <p:sp>
          <p:nvSpPr>
            <p:cNvPr id="27" name="TextBox 26"/>
            <p:cNvSpPr txBox="1"/>
            <p:nvPr/>
          </p:nvSpPr>
          <p:spPr>
            <a:xfrm rot="20066897">
              <a:off x="63125" y="2342751"/>
              <a:ext cx="1649294" cy="461665"/>
            </a:xfrm>
            <a:prstGeom prst="rect">
              <a:avLst/>
            </a:prstGeom>
            <a:solidFill>
              <a:schemeClr val="accent6">
                <a:lumMod val="40000"/>
                <a:lumOff val="60000"/>
                <a:alpha val="69000"/>
              </a:schemeClr>
            </a:solidFill>
          </p:spPr>
          <p:txBody>
            <a:bodyPr wrap="square" rtlCol="0">
              <a:spAutoFit/>
            </a:bodyPr>
            <a:lstStyle/>
            <a:p>
              <a:pPr algn="ctr"/>
              <a:r>
                <a:rPr lang="en-US" sz="2400" dirty="0" smtClean="0">
                  <a:latin typeface="Bodoni MT Black" pitchFamily="18" charset="0"/>
                </a:rPr>
                <a:t>The bill</a:t>
              </a:r>
              <a:endParaRPr lang="en-US" sz="2400" dirty="0">
                <a:latin typeface="Bodoni MT Black" pitchFamily="18" charset="0"/>
              </a:endParaRPr>
            </a:p>
          </p:txBody>
        </p:sp>
        <p:sp>
          <p:nvSpPr>
            <p:cNvPr id="28" name="TextBox 27"/>
            <p:cNvSpPr txBox="1"/>
            <p:nvPr/>
          </p:nvSpPr>
          <p:spPr>
            <a:xfrm rot="20048592">
              <a:off x="460116" y="2980171"/>
              <a:ext cx="1235084" cy="646331"/>
            </a:xfrm>
            <a:prstGeom prst="rect">
              <a:avLst/>
            </a:prstGeom>
            <a:noFill/>
          </p:spPr>
          <p:txBody>
            <a:bodyPr wrap="square" rtlCol="0">
              <a:spAutoFit/>
            </a:bodyPr>
            <a:lstStyle/>
            <a:p>
              <a:r>
                <a:rPr lang="en-US" dirty="0" smtClean="0"/>
                <a:t>15 MB</a:t>
              </a:r>
            </a:p>
            <a:p>
              <a:r>
                <a:rPr lang="en-US" dirty="0" smtClean="0"/>
                <a:t>1 4 SSS</a:t>
              </a:r>
              <a:endParaRPr lang="en-US" dirty="0"/>
            </a:p>
          </p:txBody>
        </p:sp>
        <p:sp>
          <p:nvSpPr>
            <p:cNvPr id="29" name="TextBox 28"/>
            <p:cNvSpPr txBox="1"/>
            <p:nvPr/>
          </p:nvSpPr>
          <p:spPr>
            <a:xfrm>
              <a:off x="533400" y="3429000"/>
              <a:ext cx="389850" cy="461665"/>
            </a:xfrm>
            <a:prstGeom prst="rect">
              <a:avLst/>
            </a:prstGeom>
            <a:noFill/>
          </p:spPr>
          <p:txBody>
            <a:bodyPr wrap="none" rtlCol="0">
              <a:spAutoFit/>
            </a:bodyPr>
            <a:lstStyle/>
            <a:p>
              <a:r>
                <a:rPr lang="en-US" sz="2400" b="1" dirty="0" smtClean="0">
                  <a:solidFill>
                    <a:srgbClr val="FF0000"/>
                  </a:solidFill>
                </a:rPr>
                <a:t>X</a:t>
              </a:r>
              <a:endParaRPr lang="en-US" sz="2400" b="1" dirty="0">
                <a:solidFill>
                  <a:srgbClr val="FF0000"/>
                </a:solidFill>
              </a:endParaRPr>
            </a:p>
          </p:txBody>
        </p:sp>
      </p:grpSp>
      <p:sp>
        <p:nvSpPr>
          <p:cNvPr id="22" name="TextBox 21"/>
          <p:cNvSpPr txBox="1"/>
          <p:nvPr/>
        </p:nvSpPr>
        <p:spPr>
          <a:xfrm>
            <a:off x="2209800" y="1600200"/>
            <a:ext cx="6019800" cy="2123658"/>
          </a:xfrm>
          <a:prstGeom prst="rect">
            <a:avLst/>
          </a:prstGeom>
          <a:noFill/>
        </p:spPr>
        <p:txBody>
          <a:bodyPr wrap="square" rtlCol="0">
            <a:spAutoFit/>
          </a:bodyPr>
          <a:lstStyle/>
          <a:p>
            <a:pPr algn="ctr"/>
            <a:r>
              <a:rPr lang="en-US" sz="2400" i="1" u="sng" dirty="0" smtClean="0"/>
              <a:t>Wrong SSS types (S34):</a:t>
            </a:r>
            <a:r>
              <a:rPr lang="en-US" sz="2000" i="1" u="sng" dirty="0" smtClean="0"/>
              <a:t> </a:t>
            </a:r>
            <a:br>
              <a:rPr lang="en-US" sz="2000" i="1" u="sng" dirty="0" smtClean="0"/>
            </a:br>
            <a:r>
              <a:rPr lang="en-US" dirty="0" smtClean="0"/>
              <a:t>[LHC-LQA-EC-0004 M Modena]</a:t>
            </a:r>
            <a:r>
              <a:rPr lang="en-US" i="1" u="sng" dirty="0" smtClean="0"/>
              <a:t> </a:t>
            </a:r>
            <a:endParaRPr lang="en-US" dirty="0" smtClean="0"/>
          </a:p>
          <a:p>
            <a:pPr>
              <a:buFont typeface="Arial" pitchFamily="34" charset="0"/>
              <a:buChar char="•"/>
            </a:pPr>
            <a:r>
              <a:rPr lang="en-US" dirty="0" smtClean="0"/>
              <a:t> 2 circuits are degraded (one is missing) </a:t>
            </a:r>
            <a:br>
              <a:rPr lang="en-US" dirty="0" smtClean="0"/>
            </a:br>
            <a:r>
              <a:rPr lang="en-US" dirty="0" smtClean="0"/>
              <a:t>(Q23,27,28,32 R3)</a:t>
            </a:r>
          </a:p>
          <a:p>
            <a:pPr>
              <a:buFont typeface="Arial" pitchFamily="34" charset="0"/>
              <a:buChar char="•"/>
            </a:pPr>
            <a:endParaRPr lang="en-US" dirty="0" smtClean="0"/>
          </a:p>
          <a:p>
            <a:pPr lvl="1">
              <a:buFont typeface="Arial" pitchFamily="34" charset="0"/>
              <a:buChar char="•"/>
            </a:pPr>
            <a:r>
              <a:rPr lang="en-US" dirty="0" smtClean="0"/>
              <a:t>MQS: Q23,27 [with jumpers and vacuum barrier]</a:t>
            </a:r>
          </a:p>
          <a:p>
            <a:pPr lvl="1">
              <a:buFont typeface="Arial" pitchFamily="34" charset="0"/>
              <a:buChar char="•"/>
            </a:pPr>
            <a:r>
              <a:rPr lang="en-US" dirty="0" smtClean="0"/>
              <a:t>MO: Q28,32</a:t>
            </a:r>
          </a:p>
        </p:txBody>
      </p:sp>
      <p:sp>
        <p:nvSpPr>
          <p:cNvPr id="30" name="TextBox 29"/>
          <p:cNvSpPr txBox="1"/>
          <p:nvPr/>
        </p:nvSpPr>
        <p:spPr>
          <a:xfrm>
            <a:off x="2438400" y="3962400"/>
            <a:ext cx="5943600" cy="1015663"/>
          </a:xfrm>
          <a:prstGeom prst="rect">
            <a:avLst/>
          </a:prstGeom>
          <a:noFill/>
        </p:spPr>
        <p:txBody>
          <a:bodyPr wrap="square" rtlCol="0">
            <a:spAutoFit/>
          </a:bodyPr>
          <a:lstStyle/>
          <a:p>
            <a:pPr algn="ctr"/>
            <a:r>
              <a:rPr lang="en-US" sz="2400" i="1" u="sng" dirty="0" smtClean="0"/>
              <a:t>Q5L8 : Warm corrector installed (78)</a:t>
            </a:r>
          </a:p>
          <a:p>
            <a:pPr algn="ctr"/>
            <a:r>
              <a:rPr lang="fr-FR" dirty="0" smtClean="0">
                <a:solidFill>
                  <a:schemeClr val="dk1"/>
                </a:solidFill>
              </a:rPr>
              <a:t>RCBCHS5.L8B1 NC 831927</a:t>
            </a:r>
            <a:endParaRPr lang="en-US" dirty="0" smtClean="0"/>
          </a:p>
          <a:p>
            <a:pPr>
              <a:buFont typeface="Arial" pitchFamily="34" charset="0"/>
              <a:buChar char="•"/>
            </a:pPr>
            <a:r>
              <a:rPr lang="en-US" dirty="0" smtClean="0"/>
              <a:t> To be replaced by a new Q5 L8</a:t>
            </a:r>
          </a:p>
        </p:txBody>
      </p:sp>
      <p:sp>
        <p:nvSpPr>
          <p:cNvPr id="19" name="Date Placeholder 18"/>
          <p:cNvSpPr>
            <a:spLocks noGrp="1"/>
          </p:cNvSpPr>
          <p:nvPr>
            <p:ph type="dt" sz="half" idx="10"/>
          </p:nvPr>
        </p:nvSpPr>
        <p:spPr/>
        <p:txBody>
          <a:bodyPr/>
          <a:lstStyle/>
          <a:p>
            <a:r>
              <a:rPr lang="en-US" smtClean="0"/>
              <a:t>Chamonix                    8th of February 2012</a:t>
            </a:r>
            <a:endParaRPr lang="en-GB" dirty="0"/>
          </a:p>
        </p:txBody>
      </p:sp>
      <p:sp>
        <p:nvSpPr>
          <p:cNvPr id="20" name="Slide Number Placeholder 19"/>
          <p:cNvSpPr>
            <a:spLocks noGrp="1"/>
          </p:cNvSpPr>
          <p:nvPr>
            <p:ph type="sldNum" sz="quarter" idx="11"/>
          </p:nvPr>
        </p:nvSpPr>
        <p:spPr/>
        <p:txBody>
          <a:bodyPr/>
          <a:lstStyle/>
          <a:p>
            <a:fld id="{42B8A188-07C7-43C5-B012-88751C6CB86A}" type="slidenum">
              <a:rPr lang="en-US" sz="1400" smtClean="0"/>
              <a:pPr/>
              <a:t>16</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Scale>
                                      <p:cBhvr>
                                        <p:cTn id="7"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4"/>
                                        </p:tgtEl>
                                        <p:attrNameLst>
                                          <p:attrName>ppt_x</p:attrName>
                                          <p:attrName>ppt_y</p:attrName>
                                        </p:attrNameLst>
                                      </p:cBhvr>
                                    </p:animMotion>
                                    <p:animEffect transition="in" filter="fade">
                                      <p:cBhvr>
                                        <p:cTn id="9"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Exchange of </a:t>
            </a:r>
            <a:r>
              <a:rPr lang="en-US" sz="2400" dirty="0" err="1" smtClean="0">
                <a:solidFill>
                  <a:srgbClr val="0033CC"/>
                </a:solidFill>
              </a:rPr>
              <a:t>cryomagnets</a:t>
            </a:r>
            <a:r>
              <a:rPr lang="en-US" sz="2400" dirty="0" smtClean="0">
                <a:solidFill>
                  <a:srgbClr val="0033CC"/>
                </a:solidFill>
              </a:rPr>
              <a:t> because of leaks ?</a:t>
            </a:r>
            <a:endParaRPr lang="en-US" sz="2400" dirty="0">
              <a:solidFill>
                <a:srgbClr val="0033CC"/>
              </a:solidFill>
            </a:endParaRPr>
          </a:p>
        </p:txBody>
      </p:sp>
      <p:grpSp>
        <p:nvGrpSpPr>
          <p:cNvPr id="11" name="Group 10"/>
          <p:cNvGrpSpPr/>
          <p:nvPr/>
        </p:nvGrpSpPr>
        <p:grpSpPr>
          <a:xfrm>
            <a:off x="0" y="1981200"/>
            <a:ext cx="2209800" cy="2133600"/>
            <a:chOff x="0" y="1981200"/>
            <a:chExt cx="2209800" cy="2133600"/>
          </a:xfrm>
        </p:grpSpPr>
        <p:pic>
          <p:nvPicPr>
            <p:cNvPr id="26" name="Picture 2" descr="C:\Documents and Settings\jtock\Local Settings\Temporary Internet Files\Content.IE5\ZHJ4C3JQ\MP900305840[1].jpg"/>
            <p:cNvPicPr>
              <a:picLocks noChangeAspect="1" noChangeArrowheads="1"/>
            </p:cNvPicPr>
            <p:nvPr/>
          </p:nvPicPr>
          <p:blipFill>
            <a:blip r:embed="rId3" cstate="print"/>
            <a:srcRect r="25337" b="26316"/>
            <a:stretch>
              <a:fillRect/>
            </a:stretch>
          </p:blipFill>
          <p:spPr bwMode="auto">
            <a:xfrm>
              <a:off x="0" y="1981200"/>
              <a:ext cx="2209800" cy="2133600"/>
            </a:xfrm>
            <a:prstGeom prst="rect">
              <a:avLst/>
            </a:prstGeom>
            <a:noFill/>
          </p:spPr>
        </p:pic>
        <p:sp>
          <p:nvSpPr>
            <p:cNvPr id="27" name="TextBox 26"/>
            <p:cNvSpPr txBox="1"/>
            <p:nvPr/>
          </p:nvSpPr>
          <p:spPr>
            <a:xfrm rot="20066897">
              <a:off x="63125" y="2342751"/>
              <a:ext cx="1649294" cy="461665"/>
            </a:xfrm>
            <a:prstGeom prst="rect">
              <a:avLst/>
            </a:prstGeom>
            <a:solidFill>
              <a:schemeClr val="accent6">
                <a:lumMod val="40000"/>
                <a:lumOff val="60000"/>
                <a:alpha val="69000"/>
              </a:schemeClr>
            </a:solidFill>
          </p:spPr>
          <p:txBody>
            <a:bodyPr wrap="square" rtlCol="0">
              <a:spAutoFit/>
            </a:bodyPr>
            <a:lstStyle/>
            <a:p>
              <a:pPr algn="ctr"/>
              <a:r>
                <a:rPr lang="en-US" sz="2400" dirty="0" smtClean="0">
                  <a:latin typeface="Bodoni MT Black" pitchFamily="18" charset="0"/>
                </a:rPr>
                <a:t>The bill</a:t>
              </a:r>
              <a:endParaRPr lang="en-US" sz="2400" dirty="0">
                <a:latin typeface="Bodoni MT Black" pitchFamily="18" charset="0"/>
              </a:endParaRPr>
            </a:p>
          </p:txBody>
        </p:sp>
        <p:sp>
          <p:nvSpPr>
            <p:cNvPr id="28" name="TextBox 27"/>
            <p:cNvSpPr txBox="1"/>
            <p:nvPr/>
          </p:nvSpPr>
          <p:spPr>
            <a:xfrm rot="20048592">
              <a:off x="460116" y="2980171"/>
              <a:ext cx="1235084" cy="646331"/>
            </a:xfrm>
            <a:prstGeom prst="rect">
              <a:avLst/>
            </a:prstGeom>
            <a:noFill/>
          </p:spPr>
          <p:txBody>
            <a:bodyPr wrap="square" rtlCol="0">
              <a:spAutoFit/>
            </a:bodyPr>
            <a:lstStyle/>
            <a:p>
              <a:r>
                <a:rPr lang="en-US" dirty="0" smtClean="0"/>
                <a:t>15 MB</a:t>
              </a:r>
            </a:p>
            <a:p>
              <a:r>
                <a:rPr lang="en-US" dirty="0" smtClean="0"/>
                <a:t>4 SSS</a:t>
              </a:r>
              <a:endParaRPr lang="en-US" dirty="0"/>
            </a:p>
          </p:txBody>
        </p:sp>
      </p:grpSp>
      <p:pic>
        <p:nvPicPr>
          <p:cNvPr id="14" name="Picture 2"/>
          <p:cNvPicPr>
            <a:picLocks noChangeAspect="1" noChangeArrowheads="1"/>
          </p:cNvPicPr>
          <p:nvPr/>
        </p:nvPicPr>
        <p:blipFill>
          <a:blip r:embed="rId4" cstate="print"/>
          <a:srcRect/>
          <a:stretch>
            <a:fillRect/>
          </a:stretch>
        </p:blipFill>
        <p:spPr bwMode="auto">
          <a:xfrm>
            <a:off x="2476500" y="1676400"/>
            <a:ext cx="6667500" cy="1524000"/>
          </a:xfrm>
          <a:prstGeom prst="rect">
            <a:avLst/>
          </a:prstGeom>
          <a:noFill/>
          <a:ln w="9525">
            <a:noFill/>
            <a:miter lim="800000"/>
            <a:headEnd/>
            <a:tailEnd/>
          </a:ln>
        </p:spPr>
      </p:pic>
      <p:sp>
        <p:nvSpPr>
          <p:cNvPr id="17" name="Rectangle 16"/>
          <p:cNvSpPr/>
          <p:nvPr/>
        </p:nvSpPr>
        <p:spPr>
          <a:xfrm>
            <a:off x="228600" y="4267200"/>
            <a:ext cx="8686800" cy="1631216"/>
          </a:xfrm>
          <a:prstGeom prst="rect">
            <a:avLst/>
          </a:prstGeom>
        </p:spPr>
        <p:txBody>
          <a:bodyPr wrap="square">
            <a:spAutoFit/>
          </a:bodyPr>
          <a:lstStyle/>
          <a:p>
            <a:pPr>
              <a:buFont typeface="Wingdings" pitchFamily="2" charset="2"/>
              <a:buChar char="q"/>
            </a:pPr>
            <a:r>
              <a:rPr lang="en-BZ" sz="2000" dirty="0" smtClean="0"/>
              <a:t>For each leak, the subsector is localised</a:t>
            </a:r>
          </a:p>
          <a:p>
            <a:pPr>
              <a:buFont typeface="Wingdings" pitchFamily="2" charset="2"/>
              <a:buChar char="q"/>
            </a:pPr>
            <a:r>
              <a:rPr lang="en-BZ" sz="2000" dirty="0" smtClean="0"/>
              <a:t>Experience so far has shown that it was always possible to repair in-situ, without exchanging </a:t>
            </a:r>
          </a:p>
          <a:p>
            <a:pPr>
              <a:buFont typeface="Wingdings" pitchFamily="2" charset="2"/>
              <a:buChar char="q"/>
            </a:pPr>
            <a:r>
              <a:rPr lang="en-BZ" sz="2000" dirty="0" smtClean="0"/>
              <a:t>Only one really non acceptable leak (sector 34)</a:t>
            </a:r>
          </a:p>
          <a:p>
            <a:pPr>
              <a:buFont typeface="Wingdings" pitchFamily="2" charset="2"/>
              <a:buChar char="q"/>
            </a:pPr>
            <a:r>
              <a:rPr lang="en-BZ" sz="2000" dirty="0" smtClean="0"/>
              <a:t>All known leaks will be searched and fixed if possible</a:t>
            </a:r>
            <a:endParaRPr lang="en-US" sz="2000" dirty="0"/>
          </a:p>
        </p:txBody>
      </p:sp>
      <p:sp>
        <p:nvSpPr>
          <p:cNvPr id="18" name="Date Placeholder 17"/>
          <p:cNvSpPr>
            <a:spLocks noGrp="1"/>
          </p:cNvSpPr>
          <p:nvPr>
            <p:ph type="dt" sz="half" idx="10"/>
          </p:nvPr>
        </p:nvSpPr>
        <p:spPr/>
        <p:txBody>
          <a:bodyPr/>
          <a:lstStyle/>
          <a:p>
            <a:r>
              <a:rPr lang="en-US" smtClean="0"/>
              <a:t>Chamonix                    8th of February 2012</a:t>
            </a:r>
            <a:endParaRPr lang="en-GB" dirty="0"/>
          </a:p>
        </p:txBody>
      </p:sp>
      <p:sp>
        <p:nvSpPr>
          <p:cNvPr id="19" name="Slide Number Placeholder 18"/>
          <p:cNvSpPr>
            <a:spLocks noGrp="1"/>
          </p:cNvSpPr>
          <p:nvPr>
            <p:ph type="sldNum" sz="quarter" idx="11"/>
          </p:nvPr>
        </p:nvSpPr>
        <p:spPr/>
        <p:txBody>
          <a:bodyPr/>
          <a:lstStyle/>
          <a:p>
            <a:fld id="{42B8A188-07C7-43C5-B012-88751C6CB86A}" type="slidenum">
              <a:rPr lang="en-US" sz="1400" smtClean="0"/>
              <a:pPr/>
              <a:t>17</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3000"/>
                                  </p:stCondLst>
                                  <p:childTnLst>
                                    <p:set>
                                      <p:cBhvr>
                                        <p:cTn id="6" dur="1" fill="hold">
                                          <p:stCondLst>
                                            <p:cond delay="0"/>
                                          </p:stCondLst>
                                        </p:cTn>
                                        <p:tgtEl>
                                          <p:spTgt spid="11"/>
                                        </p:tgtEl>
                                        <p:attrNameLst>
                                          <p:attrName>style.visibility</p:attrName>
                                        </p:attrNameLst>
                                      </p:cBhvr>
                                      <p:to>
                                        <p:strVal val="visible"/>
                                      </p:to>
                                    </p:set>
                                    <p:animScale>
                                      <p:cBhvr>
                                        <p:cTn id="7" dur="1000" decel="50000" fill="hold">
                                          <p:stCondLst>
                                            <p:cond delay="0"/>
                                          </p:stCondLst>
                                        </p:cTn>
                                        <p:tgtEl>
                                          <p:spTgt spid="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11"/>
                                        </p:tgtEl>
                                        <p:attrNameLst>
                                          <p:attrName>ppt_x</p:attrName>
                                          <p:attrName>ppt_y</p:attrName>
                                        </p:attrNameLst>
                                      </p:cBhvr>
                                    </p:animMotion>
                                    <p:animEffect transition="in" filter="fade">
                                      <p:cBhvr>
                                        <p:cTn id="9"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3" name="Picture 3"/>
          <p:cNvPicPr>
            <a:picLocks noChangeAspect="1" noChangeArrowheads="1"/>
          </p:cNvPicPr>
          <p:nvPr/>
        </p:nvPicPr>
        <p:blipFill>
          <a:blip r:embed="rId3" cstate="print"/>
          <a:srcRect l="66052" t="42000" r="17517" b="44000"/>
          <a:stretch>
            <a:fillRect/>
          </a:stretch>
        </p:blipFill>
        <p:spPr bwMode="auto">
          <a:xfrm>
            <a:off x="3733800" y="2514600"/>
            <a:ext cx="5437177" cy="1828800"/>
          </a:xfrm>
          <a:prstGeom prst="rect">
            <a:avLst/>
          </a:prstGeom>
          <a:noFill/>
          <a:ln w="9525">
            <a:noFill/>
            <a:miter lim="800000"/>
            <a:headEnd/>
            <a:tailEnd/>
          </a:ln>
        </p:spPr>
      </p:pic>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4" name="Rectangle 23"/>
          <p:cNvSpPr/>
          <p:nvPr/>
        </p:nvSpPr>
        <p:spPr>
          <a:xfrm>
            <a:off x="0" y="3200400"/>
            <a:ext cx="4038600" cy="3170099"/>
          </a:xfrm>
          <a:prstGeom prst="rect">
            <a:avLst/>
          </a:prstGeom>
        </p:spPr>
        <p:txBody>
          <a:bodyPr wrap="square">
            <a:spAutoFit/>
          </a:bodyPr>
          <a:lstStyle/>
          <a:p>
            <a:pPr>
              <a:buFont typeface="Wingdings" pitchFamily="2" charset="2"/>
              <a:buChar char="q"/>
            </a:pPr>
            <a:r>
              <a:rPr lang="en-BZ" sz="2000" dirty="0" smtClean="0"/>
              <a:t> Spare cold mass is available</a:t>
            </a:r>
          </a:p>
          <a:p>
            <a:pPr>
              <a:buFont typeface="Wingdings" pitchFamily="2" charset="2"/>
              <a:buChar char="q"/>
            </a:pPr>
            <a:r>
              <a:rPr lang="en-BZ" sz="2000" dirty="0" smtClean="0"/>
              <a:t> Cryostat components under procurement for cold test in SM18</a:t>
            </a:r>
            <a:br>
              <a:rPr lang="en-BZ" sz="2000" dirty="0" smtClean="0"/>
            </a:br>
            <a:r>
              <a:rPr lang="en-BZ" sz="2000" dirty="0" smtClean="0"/>
              <a:t>Universal spare will be available</a:t>
            </a:r>
          </a:p>
          <a:p>
            <a:pPr>
              <a:buFont typeface="Wingdings" pitchFamily="2" charset="2"/>
              <a:buChar char="q"/>
            </a:pPr>
            <a:r>
              <a:rPr lang="en-BZ" sz="2000" dirty="0" smtClean="0"/>
              <a:t> Extensive testing in 2012</a:t>
            </a:r>
          </a:p>
          <a:p>
            <a:pPr>
              <a:buFont typeface="Wingdings" pitchFamily="2" charset="2"/>
              <a:buChar char="q"/>
            </a:pPr>
            <a:r>
              <a:rPr lang="en-BZ" sz="2000" dirty="0" smtClean="0"/>
              <a:t> Impact on operation to be assessed by BE</a:t>
            </a:r>
          </a:p>
          <a:p>
            <a:pPr>
              <a:buFont typeface="Wingdings" pitchFamily="2" charset="2"/>
              <a:buChar char="q"/>
            </a:pPr>
            <a:r>
              <a:rPr lang="en-BZ" sz="2000" dirty="0" smtClean="0"/>
              <a:t> </a:t>
            </a:r>
            <a:r>
              <a:rPr lang="en-BZ" sz="2000" b="1" u="sng" dirty="0" smtClean="0"/>
              <a:t>Decision on replacement to be taken in 2012, before LS1</a:t>
            </a:r>
          </a:p>
          <a:p>
            <a:endParaRPr lang="en-US" sz="2000" dirty="0"/>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Exchange of </a:t>
            </a:r>
            <a:r>
              <a:rPr lang="en-US" sz="2400" dirty="0" err="1" smtClean="0">
                <a:solidFill>
                  <a:srgbClr val="0033CC"/>
                </a:solidFill>
              </a:rPr>
              <a:t>cryomagnets</a:t>
            </a:r>
            <a:r>
              <a:rPr lang="en-US" sz="2400" dirty="0" smtClean="0">
                <a:solidFill>
                  <a:srgbClr val="0033CC"/>
                </a:solidFill>
              </a:rPr>
              <a:t> : the </a:t>
            </a:r>
            <a:r>
              <a:rPr lang="en-US" sz="2400" dirty="0" err="1" smtClean="0">
                <a:solidFill>
                  <a:srgbClr val="0033CC"/>
                </a:solidFill>
              </a:rPr>
              <a:t>undulator</a:t>
            </a:r>
            <a:endParaRPr lang="en-US" sz="2400" dirty="0">
              <a:solidFill>
                <a:srgbClr val="0033CC"/>
              </a:solidFill>
            </a:endParaRPr>
          </a:p>
        </p:txBody>
      </p:sp>
      <p:grpSp>
        <p:nvGrpSpPr>
          <p:cNvPr id="13" name="Group 12"/>
          <p:cNvGrpSpPr/>
          <p:nvPr/>
        </p:nvGrpSpPr>
        <p:grpSpPr>
          <a:xfrm>
            <a:off x="0" y="457200"/>
            <a:ext cx="2133600" cy="2057400"/>
            <a:chOff x="0" y="1600200"/>
            <a:chExt cx="2209800" cy="2133600"/>
          </a:xfrm>
        </p:grpSpPr>
        <p:pic>
          <p:nvPicPr>
            <p:cNvPr id="26" name="Picture 2" descr="C:\Documents and Settings\jtock\Local Settings\Temporary Internet Files\Content.IE5\ZHJ4C3JQ\MP900305840[1].jpg"/>
            <p:cNvPicPr>
              <a:picLocks noChangeAspect="1" noChangeArrowheads="1"/>
            </p:cNvPicPr>
            <p:nvPr/>
          </p:nvPicPr>
          <p:blipFill>
            <a:blip r:embed="rId4" cstate="print"/>
            <a:srcRect r="25337" b="26316"/>
            <a:stretch>
              <a:fillRect/>
            </a:stretch>
          </p:blipFill>
          <p:spPr bwMode="auto">
            <a:xfrm>
              <a:off x="0" y="1600200"/>
              <a:ext cx="2209800" cy="2133600"/>
            </a:xfrm>
            <a:prstGeom prst="rect">
              <a:avLst/>
            </a:prstGeom>
            <a:noFill/>
          </p:spPr>
        </p:pic>
        <p:sp>
          <p:nvSpPr>
            <p:cNvPr id="27" name="TextBox 26"/>
            <p:cNvSpPr txBox="1"/>
            <p:nvPr/>
          </p:nvSpPr>
          <p:spPr>
            <a:xfrm rot="20066897">
              <a:off x="63125" y="1961751"/>
              <a:ext cx="1649294" cy="461665"/>
            </a:xfrm>
            <a:prstGeom prst="rect">
              <a:avLst/>
            </a:prstGeom>
            <a:solidFill>
              <a:schemeClr val="accent6">
                <a:lumMod val="40000"/>
                <a:lumOff val="60000"/>
                <a:alpha val="69000"/>
              </a:schemeClr>
            </a:solidFill>
          </p:spPr>
          <p:txBody>
            <a:bodyPr wrap="square" rtlCol="0">
              <a:spAutoFit/>
            </a:bodyPr>
            <a:lstStyle/>
            <a:p>
              <a:pPr algn="ctr"/>
              <a:r>
                <a:rPr lang="en-US" sz="2400" dirty="0" smtClean="0">
                  <a:latin typeface="Bodoni MT Black" pitchFamily="18" charset="0"/>
                </a:rPr>
                <a:t>The bill</a:t>
              </a:r>
              <a:endParaRPr lang="en-US" sz="2400" dirty="0">
                <a:latin typeface="Bodoni MT Black" pitchFamily="18" charset="0"/>
              </a:endParaRPr>
            </a:p>
          </p:txBody>
        </p:sp>
        <p:sp>
          <p:nvSpPr>
            <p:cNvPr id="28" name="TextBox 27"/>
            <p:cNvSpPr txBox="1"/>
            <p:nvPr/>
          </p:nvSpPr>
          <p:spPr>
            <a:xfrm rot="20048592">
              <a:off x="529304" y="2485878"/>
              <a:ext cx="1549526" cy="957527"/>
            </a:xfrm>
            <a:prstGeom prst="rect">
              <a:avLst/>
            </a:prstGeom>
            <a:noFill/>
          </p:spPr>
          <p:txBody>
            <a:bodyPr wrap="square" rtlCol="0">
              <a:spAutoFit/>
            </a:bodyPr>
            <a:lstStyle/>
            <a:p>
              <a:r>
                <a:rPr lang="en-US" dirty="0" smtClean="0"/>
                <a:t>15 MB</a:t>
              </a:r>
            </a:p>
            <a:p>
              <a:r>
                <a:rPr lang="en-US" dirty="0" smtClean="0"/>
                <a:t>4 SSS</a:t>
              </a:r>
            </a:p>
            <a:p>
              <a:r>
                <a:rPr lang="en-US" dirty="0" smtClean="0"/>
                <a:t>No </a:t>
              </a:r>
              <a:r>
                <a:rPr lang="en-US" dirty="0" err="1" smtClean="0"/>
                <a:t>undulator</a:t>
              </a:r>
              <a:endParaRPr lang="en-US" dirty="0"/>
            </a:p>
          </p:txBody>
        </p:sp>
      </p:grpSp>
      <p:graphicFrame>
        <p:nvGraphicFramePr>
          <p:cNvPr id="11" name="Table 10"/>
          <p:cNvGraphicFramePr>
            <a:graphicFrameLocks noGrp="1"/>
          </p:cNvGraphicFramePr>
          <p:nvPr/>
        </p:nvGraphicFramePr>
        <p:xfrm>
          <a:off x="2209800" y="381000"/>
          <a:ext cx="6934200" cy="2194560"/>
        </p:xfrm>
        <a:graphic>
          <a:graphicData uri="http://schemas.openxmlformats.org/drawingml/2006/table">
            <a:tbl>
              <a:tblPr firstRow="1" bandRow="1">
                <a:tableStyleId>{5C22544A-7EE6-4342-B048-85BDC9FD1C3A}</a:tableStyleId>
              </a:tblPr>
              <a:tblGrid>
                <a:gridCol w="2590800"/>
                <a:gridCol w="4343400"/>
              </a:tblGrid>
              <a:tr h="290223">
                <a:tc>
                  <a:txBody>
                    <a:bodyPr/>
                    <a:lstStyle/>
                    <a:p>
                      <a:r>
                        <a:rPr lang="en-US" dirty="0" smtClean="0"/>
                        <a:t>RU.L4</a:t>
                      </a:r>
                      <a:endParaRPr lang="en-US" dirty="0"/>
                    </a:p>
                  </a:txBody>
                  <a:tcPr/>
                </a:tc>
                <a:tc>
                  <a:txBody>
                    <a:bodyPr/>
                    <a:lstStyle/>
                    <a:p>
                      <a:r>
                        <a:rPr lang="en-US" dirty="0" smtClean="0"/>
                        <a:t>RU.R4</a:t>
                      </a:r>
                      <a:endParaRPr lang="en-US" dirty="0"/>
                    </a:p>
                  </a:txBody>
                  <a:tcPr/>
                </a:tc>
              </a:tr>
              <a:tr h="500932">
                <a:tc>
                  <a:txBody>
                    <a:bodyPr/>
                    <a:lstStyle/>
                    <a:p>
                      <a:r>
                        <a:rPr lang="en-US" sz="1600" dirty="0" smtClean="0"/>
                        <a:t>EC 988910: one missing resistor / External resistor</a:t>
                      </a:r>
                      <a:r>
                        <a:rPr lang="en-US" sz="1600" baseline="0" dirty="0" smtClean="0"/>
                        <a:t> added</a:t>
                      </a:r>
                    </a:p>
                  </a:txBody>
                  <a:tcPr/>
                </a:tc>
                <a:tc>
                  <a:txBody>
                    <a:bodyPr/>
                    <a:lstStyle/>
                    <a:p>
                      <a:r>
                        <a:rPr lang="en-US" sz="1600" dirty="0" smtClean="0"/>
                        <a:t>NC 1061232</a:t>
                      </a:r>
                      <a:r>
                        <a:rPr lang="en-US" sz="1600" baseline="0" dirty="0" smtClean="0"/>
                        <a:t> </a:t>
                      </a:r>
                      <a:r>
                        <a:rPr lang="en-US" sz="1600" dirty="0" smtClean="0"/>
                        <a:t>Problem with DCCT that creates a fake DIDT and a fake </a:t>
                      </a:r>
                      <a:r>
                        <a:rPr lang="en-US" sz="1600" dirty="0" err="1" smtClean="0"/>
                        <a:t>U_res</a:t>
                      </a:r>
                      <a:r>
                        <a:rPr lang="en-US" sz="1600" dirty="0" smtClean="0"/>
                        <a:t>. Inductive correction disabled in the QPS</a:t>
                      </a:r>
                      <a:endParaRPr lang="en-US" sz="1600" dirty="0"/>
                    </a:p>
                  </a:txBody>
                  <a:tcPr/>
                </a:tc>
              </a:tr>
              <a:tr h="335280">
                <a:tc>
                  <a:txBody>
                    <a:bodyPr/>
                    <a:lstStyle/>
                    <a:p>
                      <a:r>
                        <a:rPr lang="en-US" sz="1600" dirty="0" smtClean="0"/>
                        <a:t>No training quench</a:t>
                      </a:r>
                      <a:endParaRPr lang="en-US" sz="1600" dirty="0"/>
                    </a:p>
                  </a:txBody>
                  <a:tcPr/>
                </a:tc>
                <a:tc>
                  <a:txBody>
                    <a:bodyPr/>
                    <a:lstStyle/>
                    <a:p>
                      <a:r>
                        <a:rPr lang="en-US" sz="1600" dirty="0" smtClean="0"/>
                        <a:t>3 training</a:t>
                      </a:r>
                      <a:r>
                        <a:rPr lang="en-US" sz="1600" baseline="0" dirty="0" smtClean="0"/>
                        <a:t> quenches in 2008 (422, 445, 450 A)</a:t>
                      </a:r>
                      <a:endParaRPr lang="en-US" sz="1600" dirty="0"/>
                    </a:p>
                  </a:txBody>
                  <a:tcPr/>
                </a:tc>
              </a:tr>
              <a:tr h="290223">
                <a:tc>
                  <a:txBody>
                    <a:bodyPr/>
                    <a:lstStyle/>
                    <a:p>
                      <a:r>
                        <a:rPr lang="en-US" sz="1600" dirty="0" smtClean="0"/>
                        <a:t>Operate @ 400 A</a:t>
                      </a:r>
                      <a:endParaRPr lang="en-US" sz="16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Operate @ 400 A</a:t>
                      </a:r>
                    </a:p>
                  </a:txBody>
                  <a:tcPr/>
                </a:tc>
              </a:tr>
              <a:tr h="290223">
                <a:tc>
                  <a:txBody>
                    <a:bodyPr/>
                    <a:lstStyle/>
                    <a:p>
                      <a:r>
                        <a:rPr lang="en-US" sz="1600" dirty="0" smtClean="0"/>
                        <a:t>0.2</a:t>
                      </a:r>
                      <a:r>
                        <a:rPr lang="en-US" sz="1600" baseline="0" dirty="0" smtClean="0"/>
                        <a:t> A/s</a:t>
                      </a:r>
                      <a:endParaRPr lang="en-US" sz="1600" dirty="0"/>
                    </a:p>
                  </a:txBody>
                  <a:tcPr/>
                </a:tc>
                <a:tc>
                  <a:txBody>
                    <a:bodyPr/>
                    <a:lstStyle/>
                    <a:p>
                      <a:r>
                        <a:rPr lang="en-US" sz="1600" dirty="0" smtClean="0"/>
                        <a:t>0.08</a:t>
                      </a:r>
                      <a:r>
                        <a:rPr lang="en-US" sz="1600" baseline="0" dirty="0" smtClean="0"/>
                        <a:t> A/s</a:t>
                      </a:r>
                      <a:endParaRPr lang="en-US" sz="1600" dirty="0"/>
                    </a:p>
                  </a:txBody>
                  <a:tcPr/>
                </a:tc>
              </a:tr>
            </a:tbl>
          </a:graphicData>
        </a:graphic>
      </p:graphicFrame>
      <p:pic>
        <p:nvPicPr>
          <p:cNvPr id="12" name="Picture 11" descr="89_LU_C5R4.jpg"/>
          <p:cNvPicPr>
            <a:picLocks noChangeAspect="1"/>
          </p:cNvPicPr>
          <p:nvPr/>
        </p:nvPicPr>
        <p:blipFill>
          <a:blip r:embed="rId5" cstate="print"/>
          <a:srcRect b="18000"/>
          <a:stretch>
            <a:fillRect/>
          </a:stretch>
        </p:blipFill>
        <p:spPr>
          <a:xfrm>
            <a:off x="4267200" y="4343401"/>
            <a:ext cx="4087780" cy="2514599"/>
          </a:xfrm>
          <a:prstGeom prst="rect">
            <a:avLst/>
          </a:prstGeom>
        </p:spPr>
      </p:pic>
      <p:sp>
        <p:nvSpPr>
          <p:cNvPr id="18" name="Date Placeholder 17"/>
          <p:cNvSpPr>
            <a:spLocks noGrp="1"/>
          </p:cNvSpPr>
          <p:nvPr>
            <p:ph type="dt" sz="half" idx="10"/>
          </p:nvPr>
        </p:nvSpPr>
        <p:spPr/>
        <p:txBody>
          <a:bodyPr/>
          <a:lstStyle/>
          <a:p>
            <a:r>
              <a:rPr lang="en-US" smtClean="0"/>
              <a:t>Chamonix                    8th of February 2012</a:t>
            </a:r>
            <a:endParaRPr lang="en-GB" dirty="0"/>
          </a:p>
        </p:txBody>
      </p:sp>
      <p:sp>
        <p:nvSpPr>
          <p:cNvPr id="19" name="Slide Number Placeholder 18"/>
          <p:cNvSpPr>
            <a:spLocks noGrp="1"/>
          </p:cNvSpPr>
          <p:nvPr>
            <p:ph type="sldNum" sz="quarter" idx="11"/>
          </p:nvPr>
        </p:nvSpPr>
        <p:spPr/>
        <p:txBody>
          <a:bodyPr/>
          <a:lstStyle/>
          <a:p>
            <a:fld id="{42B8A188-07C7-43C5-B012-88751C6CB86A}" type="slidenum">
              <a:rPr lang="en-US" sz="1400" smtClean="0"/>
              <a:pPr/>
              <a:t>18</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nodeType="clickEffect">
                                  <p:stCondLst>
                                    <p:cond delay="0"/>
                                  </p:stCondLst>
                                  <p:childTnLst>
                                    <p:set>
                                      <p:cBhvr>
                                        <p:cTn id="6" dur="1" fill="hold">
                                          <p:stCondLst>
                                            <p:cond delay="0"/>
                                          </p:stCondLst>
                                        </p:cTn>
                                        <p:tgtEl>
                                          <p:spTgt spid="61443"/>
                                        </p:tgtEl>
                                        <p:attrNameLst>
                                          <p:attrName>style.visibility</p:attrName>
                                        </p:attrNameLst>
                                      </p:cBhvr>
                                      <p:to>
                                        <p:strVal val="visible"/>
                                      </p:to>
                                    </p:set>
                                    <p:anim calcmode="lin" valueType="num">
                                      <p:cBhvr>
                                        <p:cTn id="7" dur="1000" fill="hold"/>
                                        <p:tgtEl>
                                          <p:spTgt spid="61443"/>
                                        </p:tgtEl>
                                        <p:attrNameLst>
                                          <p:attrName>ppt_w</p:attrName>
                                        </p:attrNameLst>
                                      </p:cBhvr>
                                      <p:tavLst>
                                        <p:tav tm="0">
                                          <p:val>
                                            <p:strVal val="4*#ppt_w"/>
                                          </p:val>
                                        </p:tav>
                                        <p:tav tm="100000">
                                          <p:val>
                                            <p:strVal val="#ppt_w"/>
                                          </p:val>
                                        </p:tav>
                                      </p:tavLst>
                                    </p:anim>
                                    <p:anim calcmode="lin" valueType="num">
                                      <p:cBhvr>
                                        <p:cTn id="8" dur="1000" fill="hold"/>
                                        <p:tgtEl>
                                          <p:spTgt spid="61443"/>
                                        </p:tgtEl>
                                        <p:attrNameLst>
                                          <p:attrName>ppt_h</p:attrName>
                                        </p:attrNameLst>
                                      </p:cBhvr>
                                      <p:tavLst>
                                        <p:tav tm="0">
                                          <p:val>
                                            <p:strVal val="4*#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accel="50000" decel="50000" fill="hold" grpId="0" nodeType="clickEffect">
                                  <p:stCondLst>
                                    <p:cond delay="0"/>
                                  </p:stCondLst>
                                  <p:childTnLst>
                                    <p:set>
                                      <p:cBhvr>
                                        <p:cTn id="12" dur="1" fill="hold">
                                          <p:stCondLst>
                                            <p:cond delay="0"/>
                                          </p:stCondLst>
                                        </p:cTn>
                                        <p:tgtEl>
                                          <p:spTgt spid="24">
                                            <p:txEl>
                                              <p:pRg st="0" end="0"/>
                                            </p:txEl>
                                          </p:spTgt>
                                        </p:tgtEl>
                                        <p:attrNameLst>
                                          <p:attrName>style.visibility</p:attrName>
                                        </p:attrNameLst>
                                      </p:cBhvr>
                                      <p:to>
                                        <p:strVal val="visible"/>
                                      </p:to>
                                    </p:set>
                                    <p:anim calcmode="lin" valueType="num">
                                      <p:cBhvr additive="base">
                                        <p:cTn id="13" dur="1000" fill="hold"/>
                                        <p:tgtEl>
                                          <p:spTgt spid="24">
                                            <p:txEl>
                                              <p:pRg st="0" end="0"/>
                                            </p:txEl>
                                          </p:spTgt>
                                        </p:tgtEl>
                                        <p:attrNameLst>
                                          <p:attrName>ppt_x</p:attrName>
                                        </p:attrNameLst>
                                      </p:cBhvr>
                                      <p:tavLst>
                                        <p:tav tm="0">
                                          <p:val>
                                            <p:strVal val="0-#ppt_w/2"/>
                                          </p:val>
                                        </p:tav>
                                        <p:tav tm="100000">
                                          <p:val>
                                            <p:strVal val="#ppt_x"/>
                                          </p:val>
                                        </p:tav>
                                      </p:tavLst>
                                    </p:anim>
                                    <p:anim calcmode="lin" valueType="num">
                                      <p:cBhvr additive="base">
                                        <p:cTn id="14" dur="1000" fill="hold"/>
                                        <p:tgtEl>
                                          <p:spTgt spid="24">
                                            <p:txEl>
                                              <p:pRg st="0" end="0"/>
                                            </p:txEl>
                                          </p:spTgt>
                                        </p:tgtEl>
                                        <p:attrNameLst>
                                          <p:attrName>ppt_y</p:attrName>
                                        </p:attrNameLst>
                                      </p:cBhvr>
                                      <p:tavLst>
                                        <p:tav tm="0">
                                          <p:val>
                                            <p:strVal val="#ppt_y"/>
                                          </p:val>
                                        </p:tav>
                                        <p:tav tm="100000">
                                          <p:val>
                                            <p:strVal val="#ppt_y"/>
                                          </p:val>
                                        </p:tav>
                                      </p:tavLst>
                                    </p:anim>
                                  </p:childTnLst>
                                </p:cTn>
                              </p:par>
                            </p:childTnLst>
                          </p:cTn>
                        </p:par>
                        <p:par>
                          <p:cTn id="15" fill="hold">
                            <p:stCondLst>
                              <p:cond delay="1000"/>
                            </p:stCondLst>
                            <p:childTnLst>
                              <p:par>
                                <p:cTn id="16" presetID="2" presetClass="entr" presetSubtype="8" accel="50000" decel="50000" fill="hold" grpId="0" nodeType="afterEffect">
                                  <p:stCondLst>
                                    <p:cond delay="0"/>
                                  </p:stCondLst>
                                  <p:childTnLst>
                                    <p:set>
                                      <p:cBhvr>
                                        <p:cTn id="17" dur="1" fill="hold">
                                          <p:stCondLst>
                                            <p:cond delay="0"/>
                                          </p:stCondLst>
                                        </p:cTn>
                                        <p:tgtEl>
                                          <p:spTgt spid="24">
                                            <p:txEl>
                                              <p:pRg st="1" end="1"/>
                                            </p:txEl>
                                          </p:spTgt>
                                        </p:tgtEl>
                                        <p:attrNameLst>
                                          <p:attrName>style.visibility</p:attrName>
                                        </p:attrNameLst>
                                      </p:cBhvr>
                                      <p:to>
                                        <p:strVal val="visible"/>
                                      </p:to>
                                    </p:set>
                                    <p:anim calcmode="lin" valueType="num">
                                      <p:cBhvr additive="base">
                                        <p:cTn id="18" dur="1000" fill="hold"/>
                                        <p:tgtEl>
                                          <p:spTgt spid="24">
                                            <p:txEl>
                                              <p:pRg st="1" end="1"/>
                                            </p:txEl>
                                          </p:spTgt>
                                        </p:tgtEl>
                                        <p:attrNameLst>
                                          <p:attrName>ppt_x</p:attrName>
                                        </p:attrNameLst>
                                      </p:cBhvr>
                                      <p:tavLst>
                                        <p:tav tm="0">
                                          <p:val>
                                            <p:strVal val="0-#ppt_w/2"/>
                                          </p:val>
                                        </p:tav>
                                        <p:tav tm="100000">
                                          <p:val>
                                            <p:strVal val="#ppt_x"/>
                                          </p:val>
                                        </p:tav>
                                      </p:tavLst>
                                    </p:anim>
                                    <p:anim calcmode="lin" valueType="num">
                                      <p:cBhvr additive="base">
                                        <p:cTn id="19" dur="1000" fill="hold"/>
                                        <p:tgtEl>
                                          <p:spTgt spid="24">
                                            <p:txEl>
                                              <p:pRg st="1" end="1"/>
                                            </p:txEl>
                                          </p:spTgt>
                                        </p:tgtEl>
                                        <p:attrNameLst>
                                          <p:attrName>ppt_y</p:attrName>
                                        </p:attrNameLst>
                                      </p:cBhvr>
                                      <p:tavLst>
                                        <p:tav tm="0">
                                          <p:val>
                                            <p:strVal val="#ppt_y"/>
                                          </p:val>
                                        </p:tav>
                                        <p:tav tm="100000">
                                          <p:val>
                                            <p:strVal val="#ppt_y"/>
                                          </p:val>
                                        </p:tav>
                                      </p:tavLst>
                                    </p:anim>
                                  </p:childTnLst>
                                </p:cTn>
                              </p:par>
                            </p:childTnLst>
                          </p:cTn>
                        </p:par>
                        <p:par>
                          <p:cTn id="20" fill="hold">
                            <p:stCondLst>
                              <p:cond delay="2000"/>
                            </p:stCondLst>
                            <p:childTnLst>
                              <p:par>
                                <p:cTn id="21" presetID="2" presetClass="entr" presetSubtype="8" accel="50000" decel="50000" fill="hold" grpId="0" nodeType="afterEffect">
                                  <p:stCondLst>
                                    <p:cond delay="0"/>
                                  </p:stCondLst>
                                  <p:childTnLst>
                                    <p:set>
                                      <p:cBhvr>
                                        <p:cTn id="22" dur="1" fill="hold">
                                          <p:stCondLst>
                                            <p:cond delay="0"/>
                                          </p:stCondLst>
                                        </p:cTn>
                                        <p:tgtEl>
                                          <p:spTgt spid="24">
                                            <p:txEl>
                                              <p:pRg st="2" end="2"/>
                                            </p:txEl>
                                          </p:spTgt>
                                        </p:tgtEl>
                                        <p:attrNameLst>
                                          <p:attrName>style.visibility</p:attrName>
                                        </p:attrNameLst>
                                      </p:cBhvr>
                                      <p:to>
                                        <p:strVal val="visible"/>
                                      </p:to>
                                    </p:set>
                                    <p:anim calcmode="lin" valueType="num">
                                      <p:cBhvr additive="base">
                                        <p:cTn id="23" dur="1000" fill="hold"/>
                                        <p:tgtEl>
                                          <p:spTgt spid="24">
                                            <p:txEl>
                                              <p:pRg st="2" end="2"/>
                                            </p:txEl>
                                          </p:spTgt>
                                        </p:tgtEl>
                                        <p:attrNameLst>
                                          <p:attrName>ppt_x</p:attrName>
                                        </p:attrNameLst>
                                      </p:cBhvr>
                                      <p:tavLst>
                                        <p:tav tm="0">
                                          <p:val>
                                            <p:strVal val="0-#ppt_w/2"/>
                                          </p:val>
                                        </p:tav>
                                        <p:tav tm="100000">
                                          <p:val>
                                            <p:strVal val="#ppt_x"/>
                                          </p:val>
                                        </p:tav>
                                      </p:tavLst>
                                    </p:anim>
                                    <p:anim calcmode="lin" valueType="num">
                                      <p:cBhvr additive="base">
                                        <p:cTn id="24" dur="1000" fill="hold"/>
                                        <p:tgtEl>
                                          <p:spTgt spid="24">
                                            <p:txEl>
                                              <p:pRg st="2" end="2"/>
                                            </p:txEl>
                                          </p:spTgt>
                                        </p:tgtEl>
                                        <p:attrNameLst>
                                          <p:attrName>ppt_y</p:attrName>
                                        </p:attrNameLst>
                                      </p:cBhvr>
                                      <p:tavLst>
                                        <p:tav tm="0">
                                          <p:val>
                                            <p:strVal val="#ppt_y"/>
                                          </p:val>
                                        </p:tav>
                                        <p:tav tm="100000">
                                          <p:val>
                                            <p:strVal val="#ppt_y"/>
                                          </p:val>
                                        </p:tav>
                                      </p:tavLst>
                                    </p:anim>
                                  </p:childTnLst>
                                </p:cTn>
                              </p:par>
                            </p:childTnLst>
                          </p:cTn>
                        </p:par>
                        <p:par>
                          <p:cTn id="25" fill="hold">
                            <p:stCondLst>
                              <p:cond delay="3000"/>
                            </p:stCondLst>
                            <p:childTnLst>
                              <p:par>
                                <p:cTn id="26" presetID="2" presetClass="entr" presetSubtype="8" accel="50000" decel="50000" fill="hold" grpId="0" nodeType="afterEffect">
                                  <p:stCondLst>
                                    <p:cond delay="0"/>
                                  </p:stCondLst>
                                  <p:childTnLst>
                                    <p:set>
                                      <p:cBhvr>
                                        <p:cTn id="27" dur="1" fill="hold">
                                          <p:stCondLst>
                                            <p:cond delay="0"/>
                                          </p:stCondLst>
                                        </p:cTn>
                                        <p:tgtEl>
                                          <p:spTgt spid="24">
                                            <p:txEl>
                                              <p:pRg st="3" end="3"/>
                                            </p:txEl>
                                          </p:spTgt>
                                        </p:tgtEl>
                                        <p:attrNameLst>
                                          <p:attrName>style.visibility</p:attrName>
                                        </p:attrNameLst>
                                      </p:cBhvr>
                                      <p:to>
                                        <p:strVal val="visible"/>
                                      </p:to>
                                    </p:set>
                                    <p:anim calcmode="lin" valueType="num">
                                      <p:cBhvr additive="base">
                                        <p:cTn id="28" dur="1000" fill="hold"/>
                                        <p:tgtEl>
                                          <p:spTgt spid="24">
                                            <p:txEl>
                                              <p:pRg st="3" end="3"/>
                                            </p:txEl>
                                          </p:spTgt>
                                        </p:tgtEl>
                                        <p:attrNameLst>
                                          <p:attrName>ppt_x</p:attrName>
                                        </p:attrNameLst>
                                      </p:cBhvr>
                                      <p:tavLst>
                                        <p:tav tm="0">
                                          <p:val>
                                            <p:strVal val="0-#ppt_w/2"/>
                                          </p:val>
                                        </p:tav>
                                        <p:tav tm="100000">
                                          <p:val>
                                            <p:strVal val="#ppt_x"/>
                                          </p:val>
                                        </p:tav>
                                      </p:tavLst>
                                    </p:anim>
                                    <p:anim calcmode="lin" valueType="num">
                                      <p:cBhvr additive="base">
                                        <p:cTn id="29" dur="1000" fill="hold"/>
                                        <p:tgtEl>
                                          <p:spTgt spid="24">
                                            <p:txEl>
                                              <p:pRg st="3" end="3"/>
                                            </p:txEl>
                                          </p:spTgt>
                                        </p:tgtEl>
                                        <p:attrNameLst>
                                          <p:attrName>ppt_y</p:attrName>
                                        </p:attrNameLst>
                                      </p:cBhvr>
                                      <p:tavLst>
                                        <p:tav tm="0">
                                          <p:val>
                                            <p:strVal val="#ppt_y"/>
                                          </p:val>
                                        </p:tav>
                                        <p:tav tm="100000">
                                          <p:val>
                                            <p:strVal val="#ppt_y"/>
                                          </p:val>
                                        </p:tav>
                                      </p:tavLst>
                                    </p:anim>
                                  </p:childTnLst>
                                </p:cTn>
                              </p:par>
                            </p:childTnLst>
                          </p:cTn>
                        </p:par>
                        <p:par>
                          <p:cTn id="30" fill="hold">
                            <p:stCondLst>
                              <p:cond delay="4000"/>
                            </p:stCondLst>
                            <p:childTnLst>
                              <p:par>
                                <p:cTn id="31" presetID="2" presetClass="entr" presetSubtype="8" accel="50000" decel="50000" fill="hold" grpId="0" nodeType="afterEffect">
                                  <p:stCondLst>
                                    <p:cond delay="0"/>
                                  </p:stCondLst>
                                  <p:childTnLst>
                                    <p:set>
                                      <p:cBhvr>
                                        <p:cTn id="32" dur="1" fill="hold">
                                          <p:stCondLst>
                                            <p:cond delay="0"/>
                                          </p:stCondLst>
                                        </p:cTn>
                                        <p:tgtEl>
                                          <p:spTgt spid="24">
                                            <p:txEl>
                                              <p:pRg st="4" end="4"/>
                                            </p:txEl>
                                          </p:spTgt>
                                        </p:tgtEl>
                                        <p:attrNameLst>
                                          <p:attrName>style.visibility</p:attrName>
                                        </p:attrNameLst>
                                      </p:cBhvr>
                                      <p:to>
                                        <p:strVal val="visible"/>
                                      </p:to>
                                    </p:set>
                                    <p:anim calcmode="lin" valueType="num">
                                      <p:cBhvr additive="base">
                                        <p:cTn id="33" dur="1000" fill="hold"/>
                                        <p:tgtEl>
                                          <p:spTgt spid="24">
                                            <p:txEl>
                                              <p:pRg st="4" end="4"/>
                                            </p:txEl>
                                          </p:spTgt>
                                        </p:tgtEl>
                                        <p:attrNameLst>
                                          <p:attrName>ppt_x</p:attrName>
                                        </p:attrNameLst>
                                      </p:cBhvr>
                                      <p:tavLst>
                                        <p:tav tm="0">
                                          <p:val>
                                            <p:strVal val="0-#ppt_w/2"/>
                                          </p:val>
                                        </p:tav>
                                        <p:tav tm="100000">
                                          <p:val>
                                            <p:strVal val="#ppt_x"/>
                                          </p:val>
                                        </p:tav>
                                      </p:tavLst>
                                    </p:anim>
                                    <p:anim calcmode="lin" valueType="num">
                                      <p:cBhvr additive="base">
                                        <p:cTn id="34" dur="1000" fill="hold"/>
                                        <p:tgtEl>
                                          <p:spTgt spid="24">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52" presetClass="entr" presetSubtype="0" fill="hold" nodeType="clickEffect">
                                  <p:stCondLst>
                                    <p:cond delay="0"/>
                                  </p:stCondLst>
                                  <p:childTnLst>
                                    <p:set>
                                      <p:cBhvr>
                                        <p:cTn id="38" dur="1" fill="hold">
                                          <p:stCondLst>
                                            <p:cond delay="0"/>
                                          </p:stCondLst>
                                        </p:cTn>
                                        <p:tgtEl>
                                          <p:spTgt spid="13"/>
                                        </p:tgtEl>
                                        <p:attrNameLst>
                                          <p:attrName>style.visibility</p:attrName>
                                        </p:attrNameLst>
                                      </p:cBhvr>
                                      <p:to>
                                        <p:strVal val="visible"/>
                                      </p:to>
                                    </p:set>
                                    <p:animScale>
                                      <p:cBhvr>
                                        <p:cTn id="39"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0" dur="1000" decel="50000" fill="hold">
                                          <p:stCondLst>
                                            <p:cond delay="0"/>
                                          </p:stCondLst>
                                        </p:cTn>
                                        <p:tgtEl>
                                          <p:spTgt spid="13"/>
                                        </p:tgtEl>
                                        <p:attrNameLst>
                                          <p:attrName>ppt_x</p:attrName>
                                          <p:attrName>ppt_y</p:attrName>
                                        </p:attrNameLst>
                                      </p:cBhvr>
                                    </p:animMotion>
                                    <p:animEffect transition="in" filter="fade">
                                      <p:cBhvr>
                                        <p:cTn id="41"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uiExpand="1" build="p" bldLvl="5" advAuto="100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1524000" y="0"/>
            <a:ext cx="6179897" cy="523220"/>
          </a:xfrm>
          <a:prstGeom prst="rect">
            <a:avLst/>
          </a:prstGeom>
          <a:solidFill>
            <a:srgbClr val="FFFF00"/>
          </a:solidFill>
        </p:spPr>
        <p:txBody>
          <a:bodyPr wrap="none" rtlCol="0">
            <a:spAutoFit/>
          </a:bodyPr>
          <a:lstStyle/>
          <a:p>
            <a:r>
              <a:rPr lang="en-US" sz="2800" dirty="0" smtClean="0">
                <a:solidFill>
                  <a:srgbClr val="0033CC"/>
                </a:solidFill>
              </a:rPr>
              <a:t>Exchange of </a:t>
            </a:r>
            <a:r>
              <a:rPr lang="en-US" sz="2800" dirty="0" err="1" smtClean="0">
                <a:solidFill>
                  <a:srgbClr val="0033CC"/>
                </a:solidFill>
              </a:rPr>
              <a:t>cryomagnets</a:t>
            </a:r>
            <a:r>
              <a:rPr lang="en-US" sz="2800" dirty="0" smtClean="0">
                <a:solidFill>
                  <a:srgbClr val="0033CC"/>
                </a:solidFill>
              </a:rPr>
              <a:t>:  Summary</a:t>
            </a:r>
            <a:endParaRPr lang="en-US" sz="2800" dirty="0">
              <a:solidFill>
                <a:srgbClr val="0033CC"/>
              </a:solidFill>
            </a:endParaRPr>
          </a:p>
        </p:txBody>
      </p:sp>
      <p:graphicFrame>
        <p:nvGraphicFramePr>
          <p:cNvPr id="14" name="Table 13"/>
          <p:cNvGraphicFramePr>
            <a:graphicFrameLocks noGrp="1"/>
          </p:cNvGraphicFramePr>
          <p:nvPr/>
        </p:nvGraphicFramePr>
        <p:xfrm>
          <a:off x="1" y="761996"/>
          <a:ext cx="9143999" cy="4856484"/>
        </p:xfrm>
        <a:graphic>
          <a:graphicData uri="http://schemas.openxmlformats.org/drawingml/2006/table">
            <a:tbl>
              <a:tblPr firstRow="1" bandRow="1">
                <a:tableStyleId>{5C22544A-7EE6-4342-B048-85BDC9FD1C3A}</a:tableStyleId>
              </a:tblPr>
              <a:tblGrid>
                <a:gridCol w="2819399"/>
                <a:gridCol w="609600"/>
                <a:gridCol w="685800"/>
                <a:gridCol w="609600"/>
                <a:gridCol w="4419600"/>
              </a:tblGrid>
              <a:tr h="424071">
                <a:tc>
                  <a:txBody>
                    <a:bodyPr/>
                    <a:lstStyle/>
                    <a:p>
                      <a:r>
                        <a:rPr lang="en-US" dirty="0" smtClean="0"/>
                        <a:t>Reason</a:t>
                      </a:r>
                      <a:endParaRPr lang="en-US" dirty="0"/>
                    </a:p>
                  </a:txBody>
                  <a:tcPr/>
                </a:tc>
                <a:tc>
                  <a:txBody>
                    <a:bodyPr/>
                    <a:lstStyle/>
                    <a:p>
                      <a:r>
                        <a:rPr lang="en-US" dirty="0" smtClean="0"/>
                        <a:t>dip</a:t>
                      </a:r>
                      <a:endParaRPr lang="en-US" dirty="0"/>
                    </a:p>
                  </a:txBody>
                  <a:tcPr/>
                </a:tc>
                <a:tc>
                  <a:txBody>
                    <a:bodyPr/>
                    <a:lstStyle/>
                    <a:p>
                      <a:r>
                        <a:rPr lang="en-US" dirty="0" smtClean="0"/>
                        <a:t>SSS</a:t>
                      </a:r>
                      <a:endParaRPr lang="en-US" dirty="0"/>
                    </a:p>
                  </a:txBody>
                  <a:tcPr/>
                </a:tc>
                <a:tc>
                  <a:txBody>
                    <a:bodyPr/>
                    <a:lstStyle/>
                    <a:p>
                      <a:r>
                        <a:rPr lang="en-US" dirty="0" smtClean="0"/>
                        <a:t>Tot</a:t>
                      </a:r>
                      <a:endParaRPr lang="en-US" dirty="0"/>
                    </a:p>
                  </a:txBody>
                  <a:tcPr/>
                </a:tc>
                <a:tc>
                  <a:txBody>
                    <a:bodyPr/>
                    <a:lstStyle/>
                    <a:p>
                      <a:r>
                        <a:rPr lang="en-US" dirty="0" smtClean="0"/>
                        <a:t>Remark</a:t>
                      </a:r>
                      <a:endParaRPr lang="en-US" dirty="0"/>
                    </a:p>
                  </a:txBody>
                  <a:tcPr/>
                </a:tc>
              </a:tr>
              <a:tr h="731958">
                <a:tc>
                  <a:txBody>
                    <a:bodyPr/>
                    <a:lstStyle/>
                    <a:p>
                      <a:r>
                        <a:rPr lang="en-US" dirty="0" smtClean="0"/>
                        <a:t>High</a:t>
                      </a:r>
                      <a:r>
                        <a:rPr lang="en-US" baseline="0" dirty="0" smtClean="0"/>
                        <a:t> inner splice R</a:t>
                      </a:r>
                      <a:endParaRPr lang="en-US" dirty="0"/>
                    </a:p>
                  </a:txBody>
                  <a:tcPr/>
                </a:tc>
                <a:tc>
                  <a:txBody>
                    <a:bodyPr/>
                    <a:lstStyle/>
                    <a:p>
                      <a:r>
                        <a:rPr lang="en-US" dirty="0" smtClean="0"/>
                        <a:t>8</a:t>
                      </a:r>
                      <a:endParaRPr lang="en-US" dirty="0"/>
                    </a:p>
                  </a:txBody>
                  <a:tcPr/>
                </a:tc>
                <a:tc>
                  <a:txBody>
                    <a:bodyPr/>
                    <a:lstStyle/>
                    <a:p>
                      <a:r>
                        <a:rPr lang="en-US" dirty="0" smtClean="0"/>
                        <a:t>1</a:t>
                      </a:r>
                      <a:endParaRPr lang="en-US" dirty="0"/>
                    </a:p>
                  </a:txBody>
                  <a:tcPr/>
                </a:tc>
                <a:tc>
                  <a:txBody>
                    <a:bodyPr/>
                    <a:lstStyle/>
                    <a:p>
                      <a:r>
                        <a:rPr lang="en-US" dirty="0" smtClean="0"/>
                        <a:t>9</a:t>
                      </a:r>
                      <a:endParaRPr lang="en-US" dirty="0"/>
                    </a:p>
                  </a:txBody>
                  <a:tcPr/>
                </a:tc>
                <a:tc>
                  <a:txBody>
                    <a:bodyPr/>
                    <a:lstStyle/>
                    <a:p>
                      <a:r>
                        <a:rPr lang="en-US" dirty="0" smtClean="0"/>
                        <a:t>For</a:t>
                      </a:r>
                      <a:r>
                        <a:rPr lang="en-US" baseline="0" dirty="0" smtClean="0"/>
                        <a:t> possible low mechanical strength</a:t>
                      </a:r>
                    </a:p>
                    <a:p>
                      <a:r>
                        <a:rPr lang="en-US" baseline="0" dirty="0" smtClean="0"/>
                        <a:t>(2336-2395)</a:t>
                      </a:r>
                      <a:endParaRPr lang="en-US" dirty="0"/>
                    </a:p>
                  </a:txBody>
                  <a:tcPr/>
                </a:tc>
              </a:tr>
              <a:tr h="424071">
                <a:tc>
                  <a:txBody>
                    <a:bodyPr/>
                    <a:lstStyle/>
                    <a:p>
                      <a:r>
                        <a:rPr lang="en-US" dirty="0" smtClean="0"/>
                        <a:t>Damaged QH</a:t>
                      </a:r>
                      <a:r>
                        <a:rPr lang="en-US" baseline="0" dirty="0" smtClean="0"/>
                        <a:t> circuit</a:t>
                      </a:r>
                      <a:endParaRPr lang="en-US" dirty="0"/>
                    </a:p>
                  </a:txBody>
                  <a:tcPr/>
                </a:tc>
                <a:tc>
                  <a:txBody>
                    <a:bodyPr/>
                    <a:lstStyle/>
                    <a:p>
                      <a:r>
                        <a:rPr lang="en-US" dirty="0" smtClean="0"/>
                        <a:t>4</a:t>
                      </a:r>
                      <a:endParaRPr lang="en-US" dirty="0"/>
                    </a:p>
                  </a:txBody>
                  <a:tcPr/>
                </a:tc>
                <a:tc>
                  <a:txBody>
                    <a:bodyPr/>
                    <a:lstStyle/>
                    <a:p>
                      <a:r>
                        <a:rPr lang="en-US" dirty="0" smtClean="0"/>
                        <a:t>0</a:t>
                      </a:r>
                      <a:endParaRPr lang="en-US" dirty="0"/>
                    </a:p>
                  </a:txBody>
                  <a:tcPr/>
                </a:tc>
                <a:tc>
                  <a:txBody>
                    <a:bodyPr/>
                    <a:lstStyle/>
                    <a:p>
                      <a:r>
                        <a:rPr lang="en-US" dirty="0" smtClean="0"/>
                        <a:t>4</a:t>
                      </a:r>
                      <a:endParaRPr lang="en-US" dirty="0"/>
                    </a:p>
                  </a:txBody>
                  <a:tcPr/>
                </a:tc>
                <a:tc>
                  <a:txBody>
                    <a:bodyPr/>
                    <a:lstStyle/>
                    <a:p>
                      <a:r>
                        <a:rPr lang="en-US" dirty="0" smtClean="0"/>
                        <a:t>7 in total but 3 can be repaired in-situ</a:t>
                      </a:r>
                      <a:r>
                        <a:rPr lang="en-US" baseline="0" dirty="0" smtClean="0"/>
                        <a:t> </a:t>
                      </a:r>
                      <a:r>
                        <a:rPr lang="en-US" sz="1400" baseline="0" dirty="0" smtClean="0"/>
                        <a:t>(IFS)</a:t>
                      </a:r>
                      <a:endParaRPr lang="en-US" dirty="0"/>
                    </a:p>
                  </a:txBody>
                  <a:tcPr/>
                </a:tc>
              </a:tr>
              <a:tr h="424071">
                <a:tc>
                  <a:txBody>
                    <a:bodyPr/>
                    <a:lstStyle/>
                    <a:p>
                      <a:r>
                        <a:rPr lang="en-US" dirty="0" smtClean="0"/>
                        <a:t>Wrongly oriented BS</a:t>
                      </a:r>
                      <a:endParaRPr lang="en-US" dirty="0"/>
                    </a:p>
                  </a:txBody>
                  <a:tcPr/>
                </a:tc>
                <a:tc>
                  <a:txBody>
                    <a:bodyPr/>
                    <a:lstStyle/>
                    <a:p>
                      <a:r>
                        <a:rPr lang="en-US" dirty="0" smtClean="0"/>
                        <a:t>2</a:t>
                      </a:r>
                      <a:endParaRPr lang="en-US" dirty="0"/>
                    </a:p>
                  </a:txBody>
                  <a:tcPr/>
                </a:tc>
                <a:tc>
                  <a:txBody>
                    <a:bodyPr/>
                    <a:lstStyle/>
                    <a:p>
                      <a:r>
                        <a:rPr lang="en-US" dirty="0" smtClean="0"/>
                        <a:t>0</a:t>
                      </a:r>
                      <a:endParaRPr lang="en-US" dirty="0"/>
                    </a:p>
                  </a:txBody>
                  <a:tcPr/>
                </a:tc>
                <a:tc>
                  <a:txBody>
                    <a:bodyPr/>
                    <a:lstStyle/>
                    <a:p>
                      <a:r>
                        <a:rPr lang="en-US" dirty="0" smtClean="0"/>
                        <a:t>2</a:t>
                      </a:r>
                      <a:endParaRPr lang="en-US" dirty="0"/>
                    </a:p>
                  </a:txBody>
                  <a:tcPr/>
                </a:tc>
                <a:tc>
                  <a:txBody>
                    <a:bodyPr/>
                    <a:lstStyle/>
                    <a:p>
                      <a:r>
                        <a:rPr lang="en-US" dirty="0" smtClean="0"/>
                        <a:t>Out of 12 dip</a:t>
                      </a:r>
                      <a:r>
                        <a:rPr lang="en-US" baseline="0" dirty="0" smtClean="0"/>
                        <a:t> and </a:t>
                      </a:r>
                      <a:r>
                        <a:rPr lang="en-US" dirty="0" smtClean="0"/>
                        <a:t>2 SSSs</a:t>
                      </a:r>
                      <a:endParaRPr lang="en-US" dirty="0"/>
                    </a:p>
                  </a:txBody>
                  <a:tcPr/>
                </a:tc>
              </a:tr>
              <a:tr h="424071">
                <a:tc>
                  <a:txBody>
                    <a:bodyPr/>
                    <a:lstStyle/>
                    <a:p>
                      <a:r>
                        <a:rPr lang="en-US" dirty="0" smtClean="0"/>
                        <a:t>Restore RQS in 34</a:t>
                      </a:r>
                      <a:endParaRPr lang="en-US" dirty="0"/>
                    </a:p>
                  </a:txBody>
                  <a:tcPr/>
                </a:tc>
                <a:tc>
                  <a:txBody>
                    <a:bodyPr/>
                    <a:lstStyle/>
                    <a:p>
                      <a:r>
                        <a:rPr lang="en-US" dirty="0" smtClean="0"/>
                        <a:t>0</a:t>
                      </a:r>
                      <a:endParaRPr lang="en-US" dirty="0"/>
                    </a:p>
                  </a:txBody>
                  <a:tcPr/>
                </a:tc>
                <a:tc>
                  <a:txBody>
                    <a:bodyPr/>
                    <a:lstStyle/>
                    <a:p>
                      <a:r>
                        <a:rPr lang="en-US" dirty="0" smtClean="0"/>
                        <a:t>2</a:t>
                      </a:r>
                      <a:endParaRPr lang="en-US" dirty="0"/>
                    </a:p>
                  </a:txBody>
                  <a:tcPr/>
                </a:tc>
                <a:tc>
                  <a:txBody>
                    <a:bodyPr/>
                    <a:lstStyle/>
                    <a:p>
                      <a:r>
                        <a:rPr lang="en-US" dirty="0" smtClean="0"/>
                        <a:t>2</a:t>
                      </a:r>
                      <a:endParaRPr lang="en-US" dirty="0"/>
                    </a:p>
                  </a:txBody>
                  <a:tcPr/>
                </a:tc>
                <a:tc>
                  <a:txBody>
                    <a:bodyPr/>
                    <a:lstStyle/>
                    <a:p>
                      <a:r>
                        <a:rPr lang="en-US" dirty="0" smtClean="0"/>
                        <a:t>EDMS 103939 (Q23 &amp; 27R3)</a:t>
                      </a:r>
                      <a:endParaRPr lang="en-US" dirty="0"/>
                    </a:p>
                  </a:txBody>
                  <a:tcPr/>
                </a:tc>
              </a:tr>
              <a:tr h="731958">
                <a:tc>
                  <a:txBody>
                    <a:bodyPr/>
                    <a:lstStyle/>
                    <a:p>
                      <a:r>
                        <a:rPr lang="en-US" dirty="0" smtClean="0"/>
                        <a:t>Low voltage</a:t>
                      </a:r>
                      <a:r>
                        <a:rPr lang="en-US" baseline="0" dirty="0" smtClean="0"/>
                        <a:t> withstand</a:t>
                      </a:r>
                      <a:endParaRPr lang="en-US" dirty="0"/>
                    </a:p>
                  </a:txBody>
                  <a:tcPr/>
                </a:tc>
                <a:tc>
                  <a:txBody>
                    <a:bodyPr/>
                    <a:lstStyle/>
                    <a:p>
                      <a:r>
                        <a:rPr lang="en-US" dirty="0" smtClean="0"/>
                        <a:t>1(0)</a:t>
                      </a:r>
                      <a:endParaRPr lang="en-US" dirty="0"/>
                    </a:p>
                  </a:txBody>
                  <a:tcPr/>
                </a:tc>
                <a:tc>
                  <a:txBody>
                    <a:bodyPr/>
                    <a:lstStyle/>
                    <a:p>
                      <a:r>
                        <a:rPr lang="en-US" dirty="0" smtClean="0"/>
                        <a:t>0</a:t>
                      </a:r>
                      <a:endParaRPr lang="en-US" dirty="0"/>
                    </a:p>
                  </a:txBody>
                  <a:tcPr/>
                </a:tc>
                <a:tc>
                  <a:txBody>
                    <a:bodyPr/>
                    <a:lstStyle/>
                    <a:p>
                      <a:r>
                        <a:rPr lang="en-US" dirty="0" smtClean="0"/>
                        <a:t>1(0)</a:t>
                      </a:r>
                      <a:endParaRPr lang="en-US" dirty="0"/>
                    </a:p>
                  </a:txBody>
                  <a:tcPr/>
                </a:tc>
                <a:tc>
                  <a:txBody>
                    <a:bodyPr/>
                    <a:lstStyle/>
                    <a:p>
                      <a:r>
                        <a:rPr lang="en-US" dirty="0" smtClean="0"/>
                        <a:t>1.6 kV instead of 1.9 kV, maybe in-situ repair : beginning of LS1</a:t>
                      </a:r>
                      <a:endParaRPr lang="en-US" dirty="0"/>
                    </a:p>
                  </a:txBody>
                  <a:tcPr/>
                </a:tc>
              </a:tr>
              <a:tr h="424071">
                <a:tc>
                  <a:txBody>
                    <a:bodyPr/>
                    <a:lstStyle/>
                    <a:p>
                      <a:r>
                        <a:rPr lang="en-US" dirty="0" smtClean="0"/>
                        <a:t>Replace </a:t>
                      </a:r>
                      <a:r>
                        <a:rPr lang="fr-FR" sz="1800" kern="1200" dirty="0" smtClean="0">
                          <a:solidFill>
                            <a:schemeClr val="dk1"/>
                          </a:solidFill>
                          <a:latin typeface="+mn-lt"/>
                          <a:ea typeface="+mn-ea"/>
                          <a:cs typeface="+mn-cs"/>
                        </a:rPr>
                        <a:t>RCBCHS5.L8B1 </a:t>
                      </a:r>
                      <a:endParaRPr lang="en-US" dirty="0"/>
                    </a:p>
                  </a:txBody>
                  <a:tcPr/>
                </a:tc>
                <a:tc>
                  <a:txBody>
                    <a:bodyPr/>
                    <a:lstStyle/>
                    <a:p>
                      <a:r>
                        <a:rPr lang="en-US" dirty="0" smtClean="0"/>
                        <a:t>0</a:t>
                      </a:r>
                      <a:endParaRPr lang="en-US" dirty="0"/>
                    </a:p>
                  </a:txBody>
                  <a:tcPr/>
                </a:tc>
                <a:tc>
                  <a:txBody>
                    <a:bodyPr/>
                    <a:lstStyle/>
                    <a:p>
                      <a:r>
                        <a:rPr lang="en-US" dirty="0" smtClean="0"/>
                        <a:t>1</a:t>
                      </a:r>
                      <a:endParaRPr lang="en-US" dirty="0"/>
                    </a:p>
                  </a:txBody>
                  <a:tcPr/>
                </a:tc>
                <a:tc>
                  <a:txBody>
                    <a:bodyPr/>
                    <a:lstStyle/>
                    <a:p>
                      <a:r>
                        <a:rPr lang="en-US" dirty="0" smtClean="0"/>
                        <a:t>1</a:t>
                      </a:r>
                      <a:endParaRPr lang="en-US" dirty="0"/>
                    </a:p>
                  </a:txBody>
                  <a:tcPr/>
                </a:tc>
                <a:tc>
                  <a:txBody>
                    <a:bodyPr/>
                    <a:lstStyle/>
                    <a:p>
                      <a:r>
                        <a:rPr lang="en-US" dirty="0" smtClean="0"/>
                        <a:t>Q5 L8 / NC 831927 / 2</a:t>
                      </a:r>
                      <a:r>
                        <a:rPr lang="en-US" baseline="30000" dirty="0" smtClean="0"/>
                        <a:t>nd</a:t>
                      </a:r>
                      <a:r>
                        <a:rPr lang="en-US" dirty="0" smtClean="0"/>
                        <a:t> priority</a:t>
                      </a:r>
                      <a:endParaRPr lang="en-US" dirty="0"/>
                    </a:p>
                  </a:txBody>
                  <a:tcPr/>
                </a:tc>
              </a:tr>
              <a:tr h="424071">
                <a:tc>
                  <a:txBody>
                    <a:bodyPr/>
                    <a:lstStyle/>
                    <a:p>
                      <a:r>
                        <a:rPr lang="en-US" dirty="0" smtClean="0"/>
                        <a:t>Leaks</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0(1)</a:t>
                      </a:r>
                      <a:endParaRPr lang="en-US" dirty="0"/>
                    </a:p>
                  </a:txBody>
                  <a:tcPr/>
                </a:tc>
                <a:tc>
                  <a:txBody>
                    <a:bodyPr/>
                    <a:lstStyle/>
                    <a:p>
                      <a:r>
                        <a:rPr lang="en-US" dirty="0" smtClean="0"/>
                        <a:t>Hopefully repairable in-situ or</a:t>
                      </a:r>
                      <a:r>
                        <a:rPr lang="en-US" baseline="0" dirty="0" smtClean="0"/>
                        <a:t> acceptable</a:t>
                      </a:r>
                      <a:endParaRPr lang="en-US" dirty="0"/>
                    </a:p>
                  </a:txBody>
                  <a:tcPr/>
                </a:tc>
              </a:tr>
              <a:tr h="424071">
                <a:tc>
                  <a:txBody>
                    <a:bodyPr/>
                    <a:lstStyle/>
                    <a:p>
                      <a:r>
                        <a:rPr lang="en-US" dirty="0" err="1" smtClean="0"/>
                        <a:t>Undulator</a:t>
                      </a:r>
                      <a:endParaRPr lang="en-US" dirty="0"/>
                    </a:p>
                  </a:txBody>
                  <a:tcPr/>
                </a:tc>
                <a:tc>
                  <a:txBody>
                    <a:bodyPr/>
                    <a:lstStyle/>
                    <a:p>
                      <a:r>
                        <a:rPr lang="en-US" dirty="0" smtClean="0"/>
                        <a:t>(1)</a:t>
                      </a:r>
                      <a:endParaRPr lang="en-US" dirty="0"/>
                    </a:p>
                  </a:txBody>
                  <a:tcPr/>
                </a:tc>
                <a:tc>
                  <a:txBody>
                    <a:bodyPr/>
                    <a:lstStyle/>
                    <a:p>
                      <a:r>
                        <a:rPr lang="en-US" dirty="0" smtClean="0"/>
                        <a:t>0</a:t>
                      </a:r>
                      <a:endParaRPr lang="en-US" dirty="0"/>
                    </a:p>
                  </a:txBody>
                  <a:tcPr/>
                </a:tc>
                <a:tc>
                  <a:txBody>
                    <a:bodyPr/>
                    <a:lstStyle/>
                    <a:p>
                      <a:r>
                        <a:rPr lang="en-US" dirty="0" smtClean="0"/>
                        <a:t>0</a:t>
                      </a:r>
                      <a:endParaRPr lang="en-US" dirty="0"/>
                    </a:p>
                  </a:txBody>
                  <a:tcPr/>
                </a:tc>
                <a:tc>
                  <a:txBody>
                    <a:bodyPr/>
                    <a:lstStyle/>
                    <a:p>
                      <a:r>
                        <a:rPr lang="en-US" dirty="0" smtClean="0"/>
                        <a:t>To be decided</a:t>
                      </a:r>
                      <a:r>
                        <a:rPr lang="en-US" baseline="0" dirty="0" smtClean="0"/>
                        <a:t> in 2012</a:t>
                      </a:r>
                      <a:endParaRPr lang="en-US" dirty="0"/>
                    </a:p>
                  </a:txBody>
                  <a:tcPr/>
                </a:tc>
              </a:tr>
              <a:tr h="424071">
                <a:tc>
                  <a:txBody>
                    <a:bodyPr/>
                    <a:lstStyle/>
                    <a:p>
                      <a:endParaRPr lang="en-US" dirty="0"/>
                    </a:p>
                  </a:txBody>
                  <a:tcPr/>
                </a:tc>
                <a:tc>
                  <a:txBody>
                    <a:bodyPr/>
                    <a:lstStyle/>
                    <a:p>
                      <a:r>
                        <a:rPr lang="en-US" dirty="0" smtClean="0"/>
                        <a:t>15</a:t>
                      </a:r>
                      <a:endParaRPr lang="en-US" dirty="0"/>
                    </a:p>
                  </a:txBody>
                  <a:tcPr/>
                </a:tc>
                <a:tc>
                  <a:txBody>
                    <a:bodyPr/>
                    <a:lstStyle/>
                    <a:p>
                      <a:r>
                        <a:rPr lang="en-US" dirty="0" smtClean="0"/>
                        <a:t>4</a:t>
                      </a:r>
                      <a:endParaRPr lang="en-US" dirty="0"/>
                    </a:p>
                  </a:txBody>
                  <a:tcPr/>
                </a:tc>
                <a:tc>
                  <a:txBody>
                    <a:bodyPr/>
                    <a:lstStyle/>
                    <a:p>
                      <a:r>
                        <a:rPr lang="en-US" dirty="0" smtClean="0"/>
                        <a:t>19</a:t>
                      </a:r>
                      <a:endParaRPr lang="en-US" dirty="0"/>
                    </a:p>
                  </a:txBody>
                  <a:tcPr/>
                </a:tc>
                <a:tc>
                  <a:txBody>
                    <a:bodyPr/>
                    <a:lstStyle/>
                    <a:p>
                      <a:endParaRPr lang="en-US" dirty="0"/>
                    </a:p>
                  </a:txBody>
                  <a:tcPr/>
                </a:tc>
              </a:tr>
            </a:tbl>
          </a:graphicData>
        </a:graphic>
      </p:graphicFrame>
      <p:sp>
        <p:nvSpPr>
          <p:cNvPr id="18" name="Up Ribbon 17"/>
          <p:cNvSpPr/>
          <p:nvPr/>
        </p:nvSpPr>
        <p:spPr bwMode="auto">
          <a:xfrm>
            <a:off x="7924800" y="2362200"/>
            <a:ext cx="1219200" cy="381000"/>
          </a:xfrm>
          <a:prstGeom prst="ribbon2">
            <a:avLst/>
          </a:prstGeom>
          <a:solidFill>
            <a:srgbClr val="7030A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00"/>
                </a:solidFill>
                <a:effectLst/>
                <a:latin typeface="Arial" pitchFamily="-112" charset="0"/>
                <a:ea typeface="ＭＳ Ｐゴシック" pitchFamily="-112" charset="-128"/>
                <a:cs typeface="ＭＳ Ｐゴシック" pitchFamily="-112" charset="-128"/>
              </a:rPr>
              <a:t>New</a:t>
            </a:r>
            <a:endParaRPr kumimoji="0" lang="en-US" sz="1600" b="1" i="0" u="none" strike="noStrike" cap="none" normalizeH="0" baseline="0" dirty="0">
              <a:ln>
                <a:noFill/>
              </a:ln>
              <a:solidFill>
                <a:srgbClr val="FFFF00"/>
              </a:solidFill>
              <a:effectLst/>
              <a:latin typeface="Arial" pitchFamily="-112" charset="0"/>
              <a:ea typeface="ＭＳ Ｐゴシック" pitchFamily="-112" charset="-128"/>
              <a:cs typeface="ＭＳ Ｐゴシック" pitchFamily="-112" charset="-128"/>
            </a:endParaRPr>
          </a:p>
        </p:txBody>
      </p:sp>
      <p:sp>
        <p:nvSpPr>
          <p:cNvPr id="12" name="Up Ribbon 11"/>
          <p:cNvSpPr/>
          <p:nvPr/>
        </p:nvSpPr>
        <p:spPr bwMode="auto">
          <a:xfrm>
            <a:off x="7924800" y="3962400"/>
            <a:ext cx="1219200" cy="381000"/>
          </a:xfrm>
          <a:prstGeom prst="ribbon2">
            <a:avLst/>
          </a:prstGeom>
          <a:solidFill>
            <a:srgbClr val="7030A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00"/>
                </a:solidFill>
                <a:effectLst/>
                <a:latin typeface="Arial" pitchFamily="-112" charset="0"/>
                <a:ea typeface="ＭＳ Ｐゴシック" pitchFamily="-112" charset="-128"/>
                <a:cs typeface="ＭＳ Ｐゴシック" pitchFamily="-112" charset="-128"/>
              </a:rPr>
              <a:t>New</a:t>
            </a:r>
            <a:endParaRPr kumimoji="0" lang="en-US" sz="1600" b="1" i="0" u="none" strike="noStrike" cap="none" normalizeH="0" baseline="0" dirty="0">
              <a:ln>
                <a:noFill/>
              </a:ln>
              <a:solidFill>
                <a:srgbClr val="FFFF00"/>
              </a:solidFill>
              <a:effectLst/>
              <a:latin typeface="Arial" pitchFamily="-112" charset="0"/>
              <a:ea typeface="ＭＳ Ｐゴシック" pitchFamily="-112" charset="-128"/>
              <a:cs typeface="ＭＳ Ｐゴシック" pitchFamily="-112" charset="-128"/>
            </a:endParaRPr>
          </a:p>
        </p:txBody>
      </p:sp>
      <p:sp>
        <p:nvSpPr>
          <p:cNvPr id="17" name="Up Ribbon 16"/>
          <p:cNvSpPr/>
          <p:nvPr/>
        </p:nvSpPr>
        <p:spPr bwMode="auto">
          <a:xfrm>
            <a:off x="7924800" y="4876800"/>
            <a:ext cx="1219200" cy="381000"/>
          </a:xfrm>
          <a:prstGeom prst="ribbon2">
            <a:avLst/>
          </a:prstGeom>
          <a:solidFill>
            <a:srgbClr val="7030A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FF00"/>
                </a:solidFill>
                <a:effectLst/>
                <a:latin typeface="Arial" pitchFamily="-112" charset="0"/>
                <a:ea typeface="ＭＳ Ｐゴシック" pitchFamily="-112" charset="-128"/>
                <a:cs typeface="ＭＳ Ｐゴシック" pitchFamily="-112" charset="-128"/>
              </a:rPr>
              <a:t>New</a:t>
            </a:r>
            <a:endParaRPr kumimoji="0" lang="en-US" sz="1600" b="1" i="0" u="none" strike="noStrike" cap="none" normalizeH="0" baseline="0" dirty="0">
              <a:ln>
                <a:noFill/>
              </a:ln>
              <a:solidFill>
                <a:srgbClr val="FFFF00"/>
              </a:solidFill>
              <a:effectLst/>
              <a:latin typeface="Arial" pitchFamily="-112" charset="0"/>
              <a:ea typeface="ＭＳ Ｐゴシック" pitchFamily="-112" charset="-128"/>
              <a:cs typeface="ＭＳ Ｐゴシック" pitchFamily="-112" charset="-128"/>
            </a:endParaRPr>
          </a:p>
        </p:txBody>
      </p:sp>
      <p:grpSp>
        <p:nvGrpSpPr>
          <p:cNvPr id="19" name="Group 18"/>
          <p:cNvGrpSpPr/>
          <p:nvPr/>
        </p:nvGrpSpPr>
        <p:grpSpPr>
          <a:xfrm>
            <a:off x="4724400" y="4724400"/>
            <a:ext cx="2514600" cy="2133600"/>
            <a:chOff x="4724400" y="4724400"/>
            <a:chExt cx="2514600" cy="2133600"/>
          </a:xfrm>
        </p:grpSpPr>
        <p:pic>
          <p:nvPicPr>
            <p:cNvPr id="22" name="Picture 2" descr="C:\Documents and Settings\jtock\Local Settings\Temporary Internet Files\Content.IE5\ZHJ4C3JQ\MP900305840[1].jpg"/>
            <p:cNvPicPr>
              <a:picLocks noChangeAspect="1" noChangeArrowheads="1"/>
            </p:cNvPicPr>
            <p:nvPr/>
          </p:nvPicPr>
          <p:blipFill>
            <a:blip r:embed="rId4" cstate="print"/>
            <a:srcRect r="25337" b="26316"/>
            <a:stretch>
              <a:fillRect/>
            </a:stretch>
          </p:blipFill>
          <p:spPr bwMode="auto">
            <a:xfrm>
              <a:off x="4724400" y="4724400"/>
              <a:ext cx="2514600" cy="2133600"/>
            </a:xfrm>
            <a:prstGeom prst="rect">
              <a:avLst/>
            </a:prstGeom>
            <a:noFill/>
          </p:spPr>
        </p:pic>
        <p:sp>
          <p:nvSpPr>
            <p:cNvPr id="23" name="TextBox 22"/>
            <p:cNvSpPr txBox="1"/>
            <p:nvPr/>
          </p:nvSpPr>
          <p:spPr>
            <a:xfrm rot="20280000">
              <a:off x="4890611" y="5112237"/>
              <a:ext cx="1753545" cy="461665"/>
            </a:xfrm>
            <a:prstGeom prst="rect">
              <a:avLst/>
            </a:prstGeom>
            <a:solidFill>
              <a:schemeClr val="accent6">
                <a:lumMod val="40000"/>
                <a:lumOff val="60000"/>
                <a:alpha val="69000"/>
              </a:schemeClr>
            </a:solidFill>
          </p:spPr>
          <p:txBody>
            <a:bodyPr wrap="square" rtlCol="0">
              <a:spAutoFit/>
            </a:bodyPr>
            <a:lstStyle/>
            <a:p>
              <a:pPr algn="ctr"/>
              <a:r>
                <a:rPr lang="en-US" sz="2400" dirty="0" smtClean="0">
                  <a:latin typeface="Bodoni MT Black" pitchFamily="18" charset="0"/>
                </a:rPr>
                <a:t>The bill</a:t>
              </a:r>
              <a:endParaRPr lang="en-US" sz="2400" dirty="0">
                <a:latin typeface="Bodoni MT Black" pitchFamily="18" charset="0"/>
              </a:endParaRPr>
            </a:p>
          </p:txBody>
        </p:sp>
        <p:sp>
          <p:nvSpPr>
            <p:cNvPr id="24" name="TextBox 23"/>
            <p:cNvSpPr txBox="1"/>
            <p:nvPr/>
          </p:nvSpPr>
          <p:spPr>
            <a:xfrm rot="20048592">
              <a:off x="5155634" y="5459057"/>
              <a:ext cx="1812060" cy="923330"/>
            </a:xfrm>
            <a:prstGeom prst="rect">
              <a:avLst/>
            </a:prstGeom>
            <a:noFill/>
          </p:spPr>
          <p:txBody>
            <a:bodyPr wrap="square" rtlCol="0">
              <a:spAutoFit/>
            </a:bodyPr>
            <a:lstStyle/>
            <a:p>
              <a:r>
                <a:rPr lang="en-US" dirty="0" smtClean="0"/>
                <a:t>15 MB</a:t>
              </a:r>
            </a:p>
            <a:p>
              <a:r>
                <a:rPr lang="en-US" dirty="0" smtClean="0"/>
                <a:t>4 SSS</a:t>
              </a:r>
            </a:p>
            <a:p>
              <a:r>
                <a:rPr lang="en-US" dirty="0" smtClean="0"/>
                <a:t>19 </a:t>
              </a:r>
              <a:r>
                <a:rPr lang="en-US" dirty="0" err="1" smtClean="0"/>
                <a:t>cryomagnets</a:t>
              </a:r>
              <a:endParaRPr lang="en-US" dirty="0"/>
            </a:p>
          </p:txBody>
        </p:sp>
        <p:cxnSp>
          <p:nvCxnSpPr>
            <p:cNvPr id="26" name="Straight Connector 25"/>
            <p:cNvCxnSpPr/>
            <p:nvPr/>
          </p:nvCxnSpPr>
          <p:spPr bwMode="auto">
            <a:xfrm flipV="1">
              <a:off x="5410200" y="5715000"/>
              <a:ext cx="1447800" cy="685800"/>
            </a:xfrm>
            <a:prstGeom prst="line">
              <a:avLst/>
            </a:prstGeom>
            <a:solidFill>
              <a:schemeClr val="accent1"/>
            </a:solidFill>
            <a:ln w="38100" cap="flat" cmpd="sng" algn="ctr">
              <a:solidFill>
                <a:schemeClr val="tx1"/>
              </a:solidFill>
              <a:prstDash val="solid"/>
              <a:round/>
              <a:headEnd type="none" w="med" len="med"/>
              <a:tailEnd type="none" w="med" len="med"/>
            </a:ln>
            <a:effectLst/>
          </p:spPr>
        </p:cxnSp>
      </p:grpSp>
      <p:sp>
        <p:nvSpPr>
          <p:cNvPr id="25" name="Slide Number Placeholder 24"/>
          <p:cNvSpPr>
            <a:spLocks noGrp="1"/>
          </p:cNvSpPr>
          <p:nvPr>
            <p:ph type="sldNum" sz="quarter" idx="11"/>
          </p:nvPr>
        </p:nvSpPr>
        <p:spPr/>
        <p:txBody>
          <a:bodyPr/>
          <a:lstStyle/>
          <a:p>
            <a:fld id="{42B8A188-07C7-43C5-B012-88751C6CB86A}" type="slidenum">
              <a:rPr lang="en-US" sz="1400" smtClean="0"/>
              <a:pPr/>
              <a:t>19</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0" fill="hold"/>
                                        <p:tgtEl>
                                          <p:spTgt spid="19"/>
                                        </p:tgtEl>
                                        <p:attrNameLst>
                                          <p:attrName>ppt_w</p:attrName>
                                        </p:attrNameLst>
                                      </p:cBhvr>
                                      <p:tavLst>
                                        <p:tav tm="0" fmla="#ppt_w*sin(2.5*pi*$)">
                                          <p:val>
                                            <p:fltVal val="0"/>
                                          </p:val>
                                        </p:tav>
                                        <p:tav tm="100000">
                                          <p:val>
                                            <p:fltVal val="1"/>
                                          </p:val>
                                        </p:tav>
                                      </p:tavLst>
                                    </p:anim>
                                    <p:anim calcmode="lin" valueType="num">
                                      <p:cBhvr>
                                        <p:cTn id="8" dur="5000" fill="hold"/>
                                        <p:tgtEl>
                                          <p:spTgt spid="19"/>
                                        </p:tgtEl>
                                        <p:attrNameLst>
                                          <p:attrName>ppt_h</p:attrName>
                                        </p:attrNameLst>
                                      </p:cBhvr>
                                      <p:tavLst>
                                        <p:tav tm="0">
                                          <p:val>
                                            <p:strVal val="#ppt_h"/>
                                          </p:val>
                                        </p:tav>
                                        <p:tav tm="100000">
                                          <p:val>
                                            <p:strVal val="#ppt_h"/>
                                          </p:val>
                                        </p:tav>
                                      </p:tavLst>
                                    </p:anim>
                                  </p:childTnLst>
                                  <p:subTnLst>
                                    <p:audio>
                                      <p:cMediaNode>
                                        <p:cTn display="0" masterRel="sameClick">
                                          <p:stCondLst>
                                            <p:cond evt="begin" delay="0">
                                              <p:tn val="5"/>
                                            </p:cond>
                                          </p:stCondLst>
                                          <p:endCondLst>
                                            <p:cond evt="onStopAudio" delay="0">
                                              <p:tgtEl>
                                                <p:sldTgt/>
                                              </p:tgtEl>
                                            </p:cond>
                                          </p:endCondLst>
                                        </p:cTn>
                                        <p:tgtEl>
                                          <p:sndTgt r:embed="rId3" name="cashreg.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1905000" y="0"/>
            <a:ext cx="5444119" cy="523220"/>
          </a:xfrm>
          <a:prstGeom prst="rect">
            <a:avLst/>
          </a:prstGeom>
          <a:solidFill>
            <a:srgbClr val="FFFF00"/>
          </a:solidFill>
        </p:spPr>
        <p:txBody>
          <a:bodyPr wrap="none" rtlCol="0">
            <a:spAutoFit/>
          </a:bodyPr>
          <a:lstStyle/>
          <a:p>
            <a:r>
              <a:rPr lang="en-US" sz="2800" dirty="0" smtClean="0">
                <a:solidFill>
                  <a:srgbClr val="0033CC"/>
                </a:solidFill>
              </a:rPr>
              <a:t>Consolidation of the main splices</a:t>
            </a:r>
            <a:endParaRPr lang="en-US" sz="2800" dirty="0">
              <a:solidFill>
                <a:srgbClr val="0033CC"/>
              </a:solidFill>
            </a:endParaRPr>
          </a:p>
        </p:txBody>
      </p:sp>
      <p:sp>
        <p:nvSpPr>
          <p:cNvPr id="13" name="TextBox 12"/>
          <p:cNvSpPr txBox="1"/>
          <p:nvPr/>
        </p:nvSpPr>
        <p:spPr>
          <a:xfrm>
            <a:off x="1905000" y="762000"/>
            <a:ext cx="6911444" cy="523220"/>
          </a:xfrm>
          <a:prstGeom prst="rect">
            <a:avLst/>
          </a:prstGeom>
          <a:noFill/>
        </p:spPr>
        <p:txBody>
          <a:bodyPr wrap="none" rtlCol="0">
            <a:spAutoFit/>
          </a:bodyPr>
          <a:lstStyle/>
          <a:p>
            <a:r>
              <a:rPr lang="en-US" sz="2800" b="1" i="1" u="sng" dirty="0" smtClean="0"/>
              <a:t>Second LHC Splices Review (Nov 2011)</a:t>
            </a:r>
          </a:p>
        </p:txBody>
      </p:sp>
      <p:sp>
        <p:nvSpPr>
          <p:cNvPr id="21" name="TextBox 20"/>
          <p:cNvSpPr txBox="1"/>
          <p:nvPr/>
        </p:nvSpPr>
        <p:spPr>
          <a:xfrm>
            <a:off x="0" y="1600200"/>
            <a:ext cx="184731" cy="646331"/>
          </a:xfrm>
          <a:prstGeom prst="rect">
            <a:avLst/>
          </a:prstGeom>
          <a:noFill/>
        </p:spPr>
        <p:txBody>
          <a:bodyPr wrap="none" rtlCol="0">
            <a:spAutoFit/>
          </a:bodyPr>
          <a:lstStyle/>
          <a:p>
            <a:r>
              <a:rPr lang="en-US" dirty="0" smtClean="0"/>
              <a:t/>
            </a:r>
            <a:br>
              <a:rPr lang="en-US" dirty="0" smtClean="0"/>
            </a:br>
            <a:endParaRPr lang="en-US" dirty="0"/>
          </a:p>
        </p:txBody>
      </p:sp>
      <p:sp>
        <p:nvSpPr>
          <p:cNvPr id="8" name="TextBox 7"/>
          <p:cNvSpPr txBox="1"/>
          <p:nvPr/>
        </p:nvSpPr>
        <p:spPr>
          <a:xfrm>
            <a:off x="5715000" y="1219200"/>
            <a:ext cx="3429000" cy="1815882"/>
          </a:xfrm>
          <a:prstGeom prst="rect">
            <a:avLst/>
          </a:prstGeom>
          <a:solidFill>
            <a:srgbClr val="BEFAD1"/>
          </a:solidFill>
        </p:spPr>
        <p:txBody>
          <a:bodyPr wrap="square" rtlCol="0">
            <a:spAutoFit/>
          </a:bodyPr>
          <a:lstStyle/>
          <a:p>
            <a:pPr lvl="0"/>
            <a:r>
              <a:rPr lang="en-US" sz="1400" b="1" u="sng" dirty="0" smtClean="0"/>
              <a:t>The Review committee: </a:t>
            </a:r>
          </a:p>
          <a:p>
            <a:pPr lvl="0">
              <a:buFont typeface="Wingdings" pitchFamily="2" charset="2"/>
              <a:buChar char="ü"/>
            </a:pPr>
            <a:r>
              <a:rPr lang="en-US" sz="1400" dirty="0" smtClean="0"/>
              <a:t>George Ganetis / BNL</a:t>
            </a:r>
          </a:p>
          <a:p>
            <a:pPr lvl="0">
              <a:buFont typeface="Wingdings" pitchFamily="2" charset="2"/>
              <a:buChar char="ü"/>
            </a:pPr>
            <a:r>
              <a:rPr lang="en-US" sz="1400" i="1" dirty="0" smtClean="0"/>
              <a:t>Claude Hauviller / CERN</a:t>
            </a:r>
          </a:p>
          <a:p>
            <a:pPr lvl="0">
              <a:buFont typeface="Wingdings" pitchFamily="2" charset="2"/>
              <a:buChar char="ü"/>
            </a:pPr>
            <a:r>
              <a:rPr lang="en-US" sz="1400" dirty="0" smtClean="0"/>
              <a:t>Toru Ogitsu / KEK </a:t>
            </a:r>
          </a:p>
          <a:p>
            <a:pPr lvl="0">
              <a:buFont typeface="Wingdings" pitchFamily="2" charset="2"/>
              <a:buChar char="ü"/>
            </a:pPr>
            <a:r>
              <a:rPr lang="en-US" sz="1400" b="1" dirty="0" smtClean="0"/>
              <a:t>Jim Strait / </a:t>
            </a:r>
            <a:r>
              <a:rPr lang="en-US" sz="1400" b="1" dirty="0" err="1" smtClean="0"/>
              <a:t>Fermilab</a:t>
            </a:r>
            <a:r>
              <a:rPr lang="en-US" sz="1400" b="1" dirty="0" smtClean="0"/>
              <a:t> : Chairperson</a:t>
            </a:r>
          </a:p>
          <a:p>
            <a:pPr lvl="0">
              <a:buFont typeface="Wingdings" pitchFamily="2" charset="2"/>
              <a:buChar char="ü"/>
            </a:pPr>
            <a:r>
              <a:rPr lang="en-US" sz="1400" dirty="0" smtClean="0"/>
              <a:t>Howard Pfeffer / </a:t>
            </a:r>
            <a:r>
              <a:rPr lang="en-US" sz="1400" dirty="0" err="1" smtClean="0"/>
              <a:t>Fermilab</a:t>
            </a:r>
            <a:endParaRPr lang="en-US" sz="1400" dirty="0" smtClean="0"/>
          </a:p>
          <a:p>
            <a:pPr lvl="0">
              <a:buFont typeface="Wingdings" pitchFamily="2" charset="2"/>
              <a:buChar char="ü"/>
            </a:pPr>
            <a:r>
              <a:rPr lang="en-US" sz="1400" dirty="0" smtClean="0"/>
              <a:t>Pierre Vedrine / CEA </a:t>
            </a:r>
            <a:r>
              <a:rPr lang="en-US" sz="1400" dirty="0" err="1" smtClean="0"/>
              <a:t>Saclay</a:t>
            </a:r>
            <a:r>
              <a:rPr lang="en-US" sz="1400" dirty="0" smtClean="0"/>
              <a:t> </a:t>
            </a:r>
          </a:p>
          <a:p>
            <a:pPr lvl="0">
              <a:buFont typeface="Wingdings" pitchFamily="2" charset="2"/>
              <a:buChar char="ü"/>
            </a:pPr>
            <a:r>
              <a:rPr lang="en-US" sz="1400" i="1" dirty="0" smtClean="0"/>
              <a:t>Chen-yu Gung : ITER</a:t>
            </a:r>
          </a:p>
        </p:txBody>
      </p:sp>
      <p:sp>
        <p:nvSpPr>
          <p:cNvPr id="9" name="TextBox 8"/>
          <p:cNvSpPr txBox="1"/>
          <p:nvPr/>
        </p:nvSpPr>
        <p:spPr>
          <a:xfrm>
            <a:off x="7239000" y="2971800"/>
            <a:ext cx="1905000" cy="3231654"/>
          </a:xfrm>
          <a:prstGeom prst="rect">
            <a:avLst/>
          </a:prstGeom>
          <a:solidFill>
            <a:srgbClr val="CCECFF"/>
          </a:solidFill>
        </p:spPr>
        <p:txBody>
          <a:bodyPr wrap="square" rtlCol="0">
            <a:spAutoFit/>
          </a:bodyPr>
          <a:lstStyle/>
          <a:p>
            <a:pPr lvl="0"/>
            <a:r>
              <a:rPr lang="en-US" sz="1200" b="1" u="sng" dirty="0" smtClean="0"/>
              <a:t>The splices TF members: </a:t>
            </a:r>
          </a:p>
          <a:p>
            <a:pPr lvl="0">
              <a:buFont typeface="Wingdings" pitchFamily="2" charset="2"/>
              <a:buChar char="ü"/>
            </a:pPr>
            <a:r>
              <a:rPr lang="en-US" sz="1200" dirty="0" smtClean="0"/>
              <a:t>Antonio Perin</a:t>
            </a:r>
          </a:p>
          <a:p>
            <a:pPr lvl="0">
              <a:buFont typeface="Wingdings" pitchFamily="2" charset="2"/>
              <a:buChar char="ü"/>
            </a:pPr>
            <a:r>
              <a:rPr lang="en-US" sz="1200" dirty="0" smtClean="0"/>
              <a:t>Arjan Verweij</a:t>
            </a:r>
          </a:p>
          <a:p>
            <a:pPr lvl="0">
              <a:buFont typeface="Wingdings" pitchFamily="2" charset="2"/>
              <a:buChar char="ü"/>
            </a:pPr>
            <a:r>
              <a:rPr lang="en-US" sz="1200" dirty="0" smtClean="0"/>
              <a:t>Cedric Garion</a:t>
            </a:r>
          </a:p>
          <a:p>
            <a:pPr lvl="0">
              <a:buFont typeface="Wingdings" pitchFamily="2" charset="2"/>
              <a:buChar char="ü"/>
            </a:pPr>
            <a:r>
              <a:rPr lang="en-US" sz="1200" dirty="0" smtClean="0"/>
              <a:t>Christian Scheuerlein</a:t>
            </a:r>
          </a:p>
          <a:p>
            <a:pPr lvl="0">
              <a:buFont typeface="Wingdings" pitchFamily="2" charset="2"/>
              <a:buChar char="ü"/>
            </a:pPr>
            <a:r>
              <a:rPr lang="en-US" sz="1200" dirty="0" smtClean="0"/>
              <a:t>Delio Duarte Ramos</a:t>
            </a:r>
          </a:p>
          <a:p>
            <a:pPr lvl="0">
              <a:buFont typeface="Wingdings" pitchFamily="2" charset="2"/>
              <a:buChar char="ü"/>
            </a:pPr>
            <a:r>
              <a:rPr lang="en-US" sz="1200" dirty="0" smtClean="0"/>
              <a:t>Francesco Bertinelli</a:t>
            </a:r>
          </a:p>
          <a:p>
            <a:pPr lvl="0">
              <a:buFont typeface="Wingdings" pitchFamily="2" charset="2"/>
              <a:buChar char="ü"/>
            </a:pPr>
            <a:r>
              <a:rPr lang="en-US" sz="1200" dirty="0" smtClean="0"/>
              <a:t>Frederic Savary</a:t>
            </a:r>
          </a:p>
          <a:p>
            <a:pPr lvl="0">
              <a:buFont typeface="Wingdings" pitchFamily="2" charset="2"/>
              <a:buChar char="ü"/>
            </a:pPr>
            <a:r>
              <a:rPr lang="en-US" sz="1200" dirty="0" smtClean="0"/>
              <a:t>Gerard Willering</a:t>
            </a:r>
          </a:p>
          <a:p>
            <a:pPr lvl="0">
              <a:buFont typeface="Wingdings" pitchFamily="2" charset="2"/>
              <a:buChar char="ü"/>
            </a:pPr>
            <a:r>
              <a:rPr lang="en-US" sz="1200" dirty="0" smtClean="0"/>
              <a:t>Herman ten Kate</a:t>
            </a:r>
          </a:p>
          <a:p>
            <a:pPr lvl="0">
              <a:buFont typeface="Wingdings" pitchFamily="2" charset="2"/>
              <a:buChar char="ü"/>
            </a:pPr>
            <a:r>
              <a:rPr lang="en-US" sz="1200" dirty="0" smtClean="0"/>
              <a:t>Jean-Philippe Tock</a:t>
            </a:r>
          </a:p>
          <a:p>
            <a:pPr lvl="0">
              <a:buFont typeface="Wingdings" pitchFamily="2" charset="2"/>
              <a:buChar char="ü"/>
            </a:pPr>
            <a:r>
              <a:rPr lang="en-US" sz="1200" dirty="0" smtClean="0"/>
              <a:t>Nuria Catalan Lasheras</a:t>
            </a:r>
          </a:p>
          <a:p>
            <a:pPr lvl="0">
              <a:buFont typeface="Wingdings" pitchFamily="2" charset="2"/>
              <a:buChar char="ü"/>
            </a:pPr>
            <a:r>
              <a:rPr lang="en-US" sz="1200" dirty="0" smtClean="0"/>
              <a:t>Paolo Fessia</a:t>
            </a:r>
          </a:p>
          <a:p>
            <a:pPr lvl="0">
              <a:buFont typeface="Wingdings" pitchFamily="2" charset="2"/>
              <a:buChar char="ü"/>
            </a:pPr>
            <a:r>
              <a:rPr lang="en-US" sz="1200" dirty="0" smtClean="0"/>
              <a:t>Said Atieh</a:t>
            </a:r>
          </a:p>
          <a:p>
            <a:pPr lvl="0">
              <a:buFont typeface="Wingdings" pitchFamily="2" charset="2"/>
              <a:buChar char="ü"/>
            </a:pPr>
            <a:r>
              <a:rPr lang="en-US" sz="1200" dirty="0" smtClean="0"/>
              <a:t>Serge Mathot</a:t>
            </a:r>
          </a:p>
          <a:p>
            <a:pPr lvl="0">
              <a:buFont typeface="Wingdings" pitchFamily="2" charset="2"/>
              <a:buChar char="ü"/>
            </a:pPr>
            <a:r>
              <a:rPr lang="en-US" sz="1200" dirty="0" smtClean="0"/>
              <a:t>Stefano Sgobba</a:t>
            </a:r>
          </a:p>
        </p:txBody>
      </p:sp>
      <p:sp>
        <p:nvSpPr>
          <p:cNvPr id="11" name="TextBox 10"/>
          <p:cNvSpPr txBox="1"/>
          <p:nvPr/>
        </p:nvSpPr>
        <p:spPr>
          <a:xfrm>
            <a:off x="0" y="4584918"/>
            <a:ext cx="7162800" cy="1815882"/>
          </a:xfrm>
          <a:prstGeom prst="rect">
            <a:avLst/>
          </a:prstGeom>
          <a:noFill/>
        </p:spPr>
        <p:txBody>
          <a:bodyPr wrap="square" rtlCol="0">
            <a:spAutoFit/>
          </a:bodyPr>
          <a:lstStyle/>
          <a:p>
            <a:r>
              <a:rPr lang="en-US" sz="1400" b="1" u="sng" dirty="0" smtClean="0"/>
              <a:t>Mandate of the second review:  T</a:t>
            </a:r>
            <a:r>
              <a:rPr lang="en-BZ" sz="1400" b="1" u="sng" dirty="0" smtClean="0"/>
              <a:t>o </a:t>
            </a:r>
            <a:r>
              <a:rPr lang="en-BZ" sz="1400" b="1" u="sng" dirty="0" smtClean="0">
                <a:solidFill>
                  <a:srgbClr val="C00000"/>
                </a:solidFill>
              </a:rPr>
              <a:t>(re)</a:t>
            </a:r>
            <a:r>
              <a:rPr lang="en-BZ" sz="1400" b="1" u="sng" dirty="0" smtClean="0"/>
              <a:t>assess:</a:t>
            </a:r>
          </a:p>
          <a:p>
            <a:pPr>
              <a:buFont typeface="Wingdings" pitchFamily="2" charset="2"/>
              <a:buChar char="v"/>
            </a:pPr>
            <a:r>
              <a:rPr lang="en-BZ" sz="1400" dirty="0" smtClean="0"/>
              <a:t> </a:t>
            </a:r>
            <a:r>
              <a:rPr lang="en-BZ" sz="1400" dirty="0" smtClean="0">
                <a:solidFill>
                  <a:srgbClr val="7030A0"/>
                </a:solidFill>
              </a:rPr>
              <a:t>the </a:t>
            </a:r>
            <a:r>
              <a:rPr lang="en-BZ" sz="1400" u="sng" dirty="0" smtClean="0">
                <a:solidFill>
                  <a:srgbClr val="C00000"/>
                </a:solidFill>
              </a:rPr>
              <a:t>final</a:t>
            </a:r>
            <a:r>
              <a:rPr lang="en-BZ" sz="1400" dirty="0" smtClean="0">
                <a:solidFill>
                  <a:srgbClr val="7030A0"/>
                </a:solidFill>
              </a:rPr>
              <a:t> design for the consolidation of the main 13 kA interconnection splices</a:t>
            </a:r>
          </a:p>
          <a:p>
            <a:pPr>
              <a:buFont typeface="Wingdings" pitchFamily="2" charset="2"/>
              <a:buChar char="v"/>
            </a:pPr>
            <a:r>
              <a:rPr lang="en-BZ" sz="1400" dirty="0" smtClean="0"/>
              <a:t> </a:t>
            </a:r>
            <a:r>
              <a:rPr lang="en-BZ" sz="1400" dirty="0" smtClean="0">
                <a:solidFill>
                  <a:schemeClr val="accent2">
                    <a:lumMod val="75000"/>
                  </a:schemeClr>
                </a:solidFill>
              </a:rPr>
              <a:t>the status and risk analysis of all superconducting splices in LHC</a:t>
            </a:r>
          </a:p>
          <a:p>
            <a:pPr>
              <a:buFont typeface="Wingdings" pitchFamily="2" charset="2"/>
              <a:buChar char="v"/>
            </a:pPr>
            <a:r>
              <a:rPr lang="en-BZ" sz="1400" dirty="0" smtClean="0"/>
              <a:t> </a:t>
            </a:r>
            <a:r>
              <a:rPr lang="en-BZ" sz="1400" u="sng" dirty="0" smtClean="0">
                <a:solidFill>
                  <a:srgbClr val="C00000"/>
                </a:solidFill>
              </a:rPr>
              <a:t>the quality control procedures and plans</a:t>
            </a:r>
          </a:p>
          <a:p>
            <a:pPr>
              <a:buFont typeface="Wingdings" pitchFamily="2" charset="2"/>
              <a:buChar char="v"/>
            </a:pPr>
            <a:r>
              <a:rPr lang="en-BZ" sz="1400" dirty="0" smtClean="0"/>
              <a:t> </a:t>
            </a:r>
            <a:r>
              <a:rPr lang="en-BZ" sz="1400" dirty="0" smtClean="0">
                <a:solidFill>
                  <a:srgbClr val="008000"/>
                </a:solidFill>
              </a:rPr>
              <a:t>the </a:t>
            </a:r>
            <a:r>
              <a:rPr lang="en-BZ" sz="1400" u="sng" dirty="0" smtClean="0">
                <a:solidFill>
                  <a:srgbClr val="C00000"/>
                </a:solidFill>
              </a:rPr>
              <a:t>update of the </a:t>
            </a:r>
            <a:r>
              <a:rPr lang="en-BZ" sz="1400" dirty="0" smtClean="0">
                <a:solidFill>
                  <a:srgbClr val="008000"/>
                </a:solidFill>
              </a:rPr>
              <a:t>plans for the work organization, quality control, resources, schedules</a:t>
            </a:r>
          </a:p>
          <a:p>
            <a:pPr>
              <a:buFont typeface="Wingdings" pitchFamily="2" charset="2"/>
              <a:buChar char="v"/>
            </a:pPr>
            <a:endParaRPr lang="en-BZ" sz="1400" dirty="0" smtClean="0">
              <a:solidFill>
                <a:schemeClr val="accent4"/>
              </a:solidFill>
            </a:endParaRPr>
          </a:p>
          <a:p>
            <a:r>
              <a:rPr lang="en-BZ" sz="1400" u="sng" dirty="0" smtClean="0">
                <a:solidFill>
                  <a:schemeClr val="accent4"/>
                </a:solidFill>
              </a:rPr>
              <a:t>Third review: </a:t>
            </a:r>
            <a:r>
              <a:rPr lang="en-BZ" sz="1400" dirty="0" smtClean="0">
                <a:solidFill>
                  <a:schemeClr val="accent4"/>
                </a:solidFill>
              </a:rPr>
              <a:t>Production Readiness Review : September 2012 </a:t>
            </a:r>
          </a:p>
          <a:p>
            <a:r>
              <a:rPr lang="en-BZ" sz="1400" u="sng" dirty="0" smtClean="0">
                <a:solidFill>
                  <a:schemeClr val="accent4"/>
                </a:solidFill>
              </a:rPr>
              <a:t>Fourth review: </a:t>
            </a:r>
            <a:r>
              <a:rPr lang="en-BZ" sz="1400" dirty="0" smtClean="0">
                <a:solidFill>
                  <a:schemeClr val="accent4"/>
                </a:solidFill>
              </a:rPr>
              <a:t>Quality Audit : March 2013</a:t>
            </a:r>
            <a:endParaRPr lang="en-US" sz="1400" dirty="0">
              <a:solidFill>
                <a:schemeClr val="accent4"/>
              </a:solidFill>
            </a:endParaRPr>
          </a:p>
        </p:txBody>
      </p:sp>
      <p:sp>
        <p:nvSpPr>
          <p:cNvPr id="12" name="TextBox 11"/>
          <p:cNvSpPr txBox="1"/>
          <p:nvPr/>
        </p:nvSpPr>
        <p:spPr>
          <a:xfrm>
            <a:off x="0" y="1447800"/>
            <a:ext cx="5715000" cy="2954655"/>
          </a:xfrm>
          <a:prstGeom prst="rect">
            <a:avLst/>
          </a:prstGeom>
          <a:noFill/>
        </p:spPr>
        <p:txBody>
          <a:bodyPr wrap="square" rtlCol="0">
            <a:spAutoFit/>
          </a:bodyPr>
          <a:lstStyle/>
          <a:p>
            <a:pPr algn="ctr"/>
            <a:r>
              <a:rPr lang="en-US" sz="1600" b="1" u="sng" dirty="0" smtClean="0"/>
              <a:t>General mandate: </a:t>
            </a:r>
          </a:p>
          <a:p>
            <a:r>
              <a:rPr lang="en-BZ" sz="1400" dirty="0" smtClean="0"/>
              <a:t>The TE Department Head confirms the composition of the Review Committee with the general mandate “</a:t>
            </a:r>
            <a:r>
              <a:rPr lang="en-BZ" sz="1400" b="1" i="1" u="sng" dirty="0" smtClean="0"/>
              <a:t>to review CERN’s plans and consolidation actions concerning the superconducting splices in the LHC machine for 7 </a:t>
            </a:r>
            <a:r>
              <a:rPr lang="en-BZ" sz="1400" b="1" i="1" u="sng" dirty="0" err="1" smtClean="0"/>
              <a:t>TeV</a:t>
            </a:r>
            <a:r>
              <a:rPr lang="en-BZ" sz="1400" b="1" i="1" u="sng" dirty="0" smtClean="0"/>
              <a:t> operation</a:t>
            </a:r>
            <a:r>
              <a:rPr lang="en-BZ" sz="1400" dirty="0" smtClean="0"/>
              <a:t>”.</a:t>
            </a:r>
            <a:r>
              <a:rPr lang="en-BZ" sz="1600" dirty="0" smtClean="0"/>
              <a:t/>
            </a:r>
            <a:br>
              <a:rPr lang="en-BZ" sz="1600" dirty="0" smtClean="0"/>
            </a:br>
            <a:r>
              <a:rPr lang="en-BZ" sz="1600" dirty="0" smtClean="0"/>
              <a:t/>
            </a:r>
            <a:br>
              <a:rPr lang="en-BZ" sz="1600" dirty="0" smtClean="0"/>
            </a:br>
            <a:r>
              <a:rPr lang="en-BZ" sz="1400" b="1" dirty="0" smtClean="0"/>
              <a:t>Specifically:</a:t>
            </a:r>
            <a:r>
              <a:rPr lang="en-BZ" sz="1600" dirty="0" smtClean="0"/>
              <a:t/>
            </a:r>
            <a:br>
              <a:rPr lang="en-BZ" sz="1600" dirty="0" smtClean="0"/>
            </a:br>
            <a:r>
              <a:rPr lang="en-BZ" sz="1200" dirty="0" smtClean="0"/>
              <a:t>• To work in close liaison with the CERN Splices Task Force, Chairperson </a:t>
            </a:r>
            <a:r>
              <a:rPr lang="en-BZ" sz="1200" dirty="0" err="1" smtClean="0"/>
              <a:t>JPh</a:t>
            </a:r>
            <a:r>
              <a:rPr lang="en-BZ" sz="1200" dirty="0" smtClean="0"/>
              <a:t> Tock.</a:t>
            </a:r>
            <a:br>
              <a:rPr lang="en-BZ" sz="1200" dirty="0" smtClean="0"/>
            </a:br>
            <a:r>
              <a:rPr lang="en-BZ" sz="1200" dirty="0" smtClean="0"/>
              <a:t>• To consider </a:t>
            </a:r>
            <a:r>
              <a:rPr lang="en-BZ" sz="1200" b="1" i="1" u="sng" dirty="0" smtClean="0"/>
              <a:t>all splices over complete circuits</a:t>
            </a:r>
            <a:r>
              <a:rPr lang="en-BZ" sz="1200" dirty="0" smtClean="0"/>
              <a:t>, within and between equipment.</a:t>
            </a:r>
            <a:br>
              <a:rPr lang="en-BZ" sz="1200" dirty="0" smtClean="0"/>
            </a:br>
            <a:r>
              <a:rPr lang="en-BZ" sz="1200" dirty="0" smtClean="0"/>
              <a:t>• To ensure “best practice” knowledge existing in </a:t>
            </a:r>
            <a:r>
              <a:rPr lang="en-BZ" sz="1200" b="1" i="1" u="sng" dirty="0" smtClean="0"/>
              <a:t>world Laboratories</a:t>
            </a:r>
            <a:r>
              <a:rPr lang="en-BZ" sz="1200" dirty="0" smtClean="0"/>
              <a:t> and Industries has been duly considered.</a:t>
            </a:r>
            <a:br>
              <a:rPr lang="en-BZ" sz="1200" dirty="0" smtClean="0"/>
            </a:br>
            <a:r>
              <a:rPr lang="en-BZ" sz="1200" dirty="0" smtClean="0"/>
              <a:t>• To ensure that an </a:t>
            </a:r>
            <a:r>
              <a:rPr lang="en-BZ" sz="1200" b="1" i="1" u="sng" dirty="0" smtClean="0"/>
              <a:t>integrated, systems approach is being followed</a:t>
            </a:r>
            <a:r>
              <a:rPr lang="en-BZ" sz="1200" dirty="0" smtClean="0"/>
              <a:t>, covering both electrical and mechanical issues, </a:t>
            </a:r>
            <a:r>
              <a:rPr lang="en-BZ" sz="1200" dirty="0" err="1" smtClean="0"/>
              <a:t>neighboring</a:t>
            </a:r>
            <a:r>
              <a:rPr lang="en-BZ" sz="1200" dirty="0" smtClean="0"/>
              <a:t> systems, operations, …</a:t>
            </a:r>
            <a:endParaRPr lang="en-US" sz="1200" dirty="0"/>
          </a:p>
        </p:txBody>
      </p:sp>
      <p:sp>
        <p:nvSpPr>
          <p:cNvPr id="14" name="Vertical Scroll 13"/>
          <p:cNvSpPr/>
          <p:nvPr/>
        </p:nvSpPr>
        <p:spPr bwMode="auto">
          <a:xfrm>
            <a:off x="5334000" y="3124200"/>
            <a:ext cx="2057400" cy="1676400"/>
          </a:xfrm>
          <a:prstGeom prst="verticalScroll">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40 participants</a:t>
            </a:r>
          </a:p>
          <a:p>
            <a:pPr marL="0" marR="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 4 departments</a:t>
            </a:r>
          </a:p>
          <a:p>
            <a:pPr marL="0" marR="0" indent="0" algn="l" defTabSz="914400" rtl="0" eaLnBrk="0" fontAlgn="base" latinLnBrk="0" hangingPunct="0">
              <a:lnSpc>
                <a:spcPct val="100000"/>
              </a:lnSpc>
              <a:spcBef>
                <a:spcPct val="0"/>
              </a:spcBef>
              <a:spcAft>
                <a:spcPct val="0"/>
              </a:spcAft>
              <a:buClrTx/>
              <a:buSzTx/>
              <a:buFont typeface="Wingdings" pitchFamily="2" charset="2"/>
              <a:buChar char="Ø"/>
              <a:tabLst/>
            </a:pPr>
            <a:r>
              <a:rPr lang="en-US" sz="1400" dirty="0" smtClean="0">
                <a:latin typeface="Arial" pitchFamily="-112" charset="0"/>
                <a:ea typeface="ＭＳ Ｐゴシック" pitchFamily="-112" charset="-128"/>
                <a:cs typeface="ＭＳ Ｐゴシック" pitchFamily="-112" charset="-128"/>
              </a:rPr>
              <a:t>16 presentations</a:t>
            </a:r>
          </a:p>
          <a:p>
            <a:pPr marL="0" marR="0" indent="0" algn="l" defTabSz="914400" rtl="0" eaLnBrk="0" fontAlgn="base" latinLnBrk="0" hangingPunct="0">
              <a:lnSpc>
                <a:spcPct val="100000"/>
              </a:lnSpc>
              <a:spcBef>
                <a:spcPct val="0"/>
              </a:spcBef>
              <a:spcAft>
                <a:spcPct val="0"/>
              </a:spcAft>
              <a:buClrTx/>
              <a:buSzTx/>
              <a:buFont typeface="Wingdings" pitchFamily="2" charset="2"/>
              <a:buChar char="Ø"/>
              <a:tabLst/>
            </a:pP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18 (+30 old) recommendations</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7" name="Rectangle 16"/>
          <p:cNvSpPr/>
          <p:nvPr/>
        </p:nvSpPr>
        <p:spPr>
          <a:xfrm>
            <a:off x="4267200" y="6172200"/>
            <a:ext cx="4876800" cy="307777"/>
          </a:xfrm>
          <a:prstGeom prst="rect">
            <a:avLst/>
          </a:prstGeom>
          <a:solidFill>
            <a:srgbClr val="66FF66"/>
          </a:solidFill>
        </p:spPr>
        <p:txBody>
          <a:bodyPr wrap="square">
            <a:spAutoFit/>
          </a:bodyPr>
          <a:lstStyle/>
          <a:p>
            <a:r>
              <a:rPr lang="en-US" sz="1400" i="1" dirty="0" smtClean="0"/>
              <a:t>https://indico.cern.ch/conferenceDisplay.py?confId=157231</a:t>
            </a:r>
            <a:endParaRPr lang="en-US" sz="1400" i="1" dirty="0"/>
          </a:p>
        </p:txBody>
      </p:sp>
      <p:sp>
        <p:nvSpPr>
          <p:cNvPr id="19" name="Slide Number Placeholder 18"/>
          <p:cNvSpPr>
            <a:spLocks noGrp="1"/>
          </p:cNvSpPr>
          <p:nvPr>
            <p:ph type="sldNum" sz="quarter" idx="11"/>
          </p:nvPr>
        </p:nvSpPr>
        <p:spPr/>
        <p:txBody>
          <a:bodyPr/>
          <a:lstStyle/>
          <a:p>
            <a:fld id="{42B8A188-07C7-43C5-B012-88751C6CB86A}" type="slidenum">
              <a:rPr lang="en-US" sz="1400" smtClean="0"/>
              <a:pPr/>
              <a:t>2</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914400" y="0"/>
            <a:ext cx="7981672" cy="523220"/>
          </a:xfrm>
          <a:prstGeom prst="rect">
            <a:avLst/>
          </a:prstGeom>
          <a:solidFill>
            <a:srgbClr val="FFFF00"/>
          </a:solidFill>
        </p:spPr>
        <p:txBody>
          <a:bodyPr wrap="none" rtlCol="0">
            <a:spAutoFit/>
          </a:bodyPr>
          <a:lstStyle/>
          <a:p>
            <a:r>
              <a:rPr lang="en-US" sz="2800" dirty="0" smtClean="0">
                <a:solidFill>
                  <a:srgbClr val="0033CC"/>
                </a:solidFill>
              </a:rPr>
              <a:t>Exchange of </a:t>
            </a:r>
            <a:r>
              <a:rPr lang="en-US" sz="2800" dirty="0" err="1" smtClean="0">
                <a:solidFill>
                  <a:srgbClr val="0033CC"/>
                </a:solidFill>
              </a:rPr>
              <a:t>cryomagnets</a:t>
            </a:r>
            <a:r>
              <a:rPr lang="en-US" sz="2800" dirty="0" smtClean="0">
                <a:solidFill>
                  <a:srgbClr val="0033CC"/>
                </a:solidFill>
              </a:rPr>
              <a:t>: Preparation of spares</a:t>
            </a:r>
            <a:endParaRPr lang="en-US" sz="2800" dirty="0">
              <a:solidFill>
                <a:srgbClr val="0033CC"/>
              </a:solidFill>
            </a:endParaRPr>
          </a:p>
        </p:txBody>
      </p:sp>
      <p:graphicFrame>
        <p:nvGraphicFramePr>
          <p:cNvPr id="19" name="Content Placeholder 4"/>
          <p:cNvGraphicFramePr>
            <a:graphicFrameLocks/>
          </p:cNvGraphicFramePr>
          <p:nvPr>
            <p:extLst>
              <p:ext uri="{D42A27DB-BD31-4B8C-83A1-F6EECF244321}">
                <p14:modId xmlns:p14="http://schemas.microsoft.com/office/powerpoint/2010/main" xmlns="" val="1006417430"/>
              </p:ext>
            </p:extLst>
          </p:nvPr>
        </p:nvGraphicFramePr>
        <p:xfrm>
          <a:off x="0" y="762000"/>
          <a:ext cx="5029200" cy="3973482"/>
        </p:xfrm>
        <a:graphic>
          <a:graphicData uri="http://schemas.openxmlformats.org/drawingml/2006/table">
            <a:tbl>
              <a:tblPr firstRow="1" bandRow="1">
                <a:tableStyleId>{5C22544A-7EE6-4342-B048-85BDC9FD1C3A}</a:tableStyleId>
              </a:tblPr>
              <a:tblGrid>
                <a:gridCol w="2514600"/>
                <a:gridCol w="457200"/>
                <a:gridCol w="2057400"/>
              </a:tblGrid>
              <a:tr h="360218">
                <a:tc>
                  <a:txBody>
                    <a:bodyPr/>
                    <a:lstStyle/>
                    <a:p>
                      <a:pPr algn="ctr"/>
                      <a:r>
                        <a:rPr lang="en-US" sz="1600" dirty="0" smtClean="0"/>
                        <a:t>Problem type</a:t>
                      </a:r>
                      <a:endParaRPr lang="en-GB" sz="1600" dirty="0"/>
                    </a:p>
                  </a:txBody>
                  <a:tcPr/>
                </a:tc>
                <a:tc>
                  <a:txBody>
                    <a:bodyPr/>
                    <a:lstStyle/>
                    <a:p>
                      <a:pPr algn="ctr"/>
                      <a:r>
                        <a:rPr lang="en-US" sz="1600" dirty="0" smtClean="0"/>
                        <a:t>#</a:t>
                      </a:r>
                    </a:p>
                  </a:txBody>
                  <a:tcPr/>
                </a:tc>
                <a:tc>
                  <a:txBody>
                    <a:bodyPr/>
                    <a:lstStyle/>
                    <a:p>
                      <a:pPr algn="ctr"/>
                      <a:r>
                        <a:rPr lang="en-US" sz="1600" dirty="0" smtClean="0"/>
                        <a:t>Assigned (Ready)</a:t>
                      </a:r>
                      <a:endParaRPr lang="en-GB" sz="1600" dirty="0"/>
                    </a:p>
                  </a:txBody>
                  <a:tcPr/>
                </a:tc>
              </a:tr>
              <a:tr h="360218">
                <a:tc gridSpan="3">
                  <a:txBody>
                    <a:bodyPr/>
                    <a:lstStyle/>
                    <a:p>
                      <a:pPr algn="ctr"/>
                      <a:r>
                        <a:rPr lang="en-US" sz="1600" b="1" dirty="0" smtClean="0"/>
                        <a:t>DIPOLES</a:t>
                      </a:r>
                      <a:endParaRPr lang="en-GB" sz="1600" b="1" dirty="0"/>
                    </a:p>
                  </a:txBody>
                  <a:tcPr/>
                </a:tc>
                <a:tc hMerge="1">
                  <a:txBody>
                    <a:bodyPr/>
                    <a:lstStyle/>
                    <a:p>
                      <a:endParaRPr lang="en-US"/>
                    </a:p>
                  </a:txBody>
                  <a:tcPr/>
                </a:tc>
                <a:tc hMerge="1">
                  <a:txBody>
                    <a:bodyPr/>
                    <a:lstStyle/>
                    <a:p>
                      <a:endParaRPr lang="en-US"/>
                    </a:p>
                  </a:txBody>
                  <a:tcPr/>
                </a:tc>
              </a:tr>
              <a:tr h="360218">
                <a:tc>
                  <a:txBody>
                    <a:bodyPr/>
                    <a:lstStyle/>
                    <a:p>
                      <a:r>
                        <a:rPr lang="en-US" sz="1600" dirty="0" smtClean="0"/>
                        <a:t>Electrical</a:t>
                      </a:r>
                      <a:endParaRPr lang="en-GB" sz="1600" dirty="0"/>
                    </a:p>
                  </a:txBody>
                  <a:tcPr/>
                </a:tc>
                <a:tc>
                  <a:txBody>
                    <a:bodyPr/>
                    <a:lstStyle/>
                    <a:p>
                      <a:pPr algn="ctr"/>
                      <a:r>
                        <a:rPr lang="en-US" sz="1600" dirty="0" smtClean="0"/>
                        <a:t>5</a:t>
                      </a:r>
                      <a:endParaRPr lang="en-GB" sz="1600" dirty="0"/>
                    </a:p>
                  </a:txBody>
                  <a:tcPr/>
                </a:tc>
                <a:tc>
                  <a:txBody>
                    <a:bodyPr/>
                    <a:lstStyle/>
                    <a:p>
                      <a:r>
                        <a:rPr lang="en-US" sz="1600" dirty="0" smtClean="0"/>
                        <a:t>5 (4)</a:t>
                      </a:r>
                      <a:endParaRPr lang="en-GB" sz="1600" dirty="0"/>
                    </a:p>
                  </a:txBody>
                  <a:tcPr/>
                </a:tc>
              </a:tr>
              <a:tr h="360218">
                <a:tc>
                  <a:txBody>
                    <a:bodyPr/>
                    <a:lstStyle/>
                    <a:p>
                      <a:r>
                        <a:rPr lang="en-US" sz="1600" dirty="0" smtClean="0"/>
                        <a:t>Beam Screens</a:t>
                      </a:r>
                      <a:endParaRPr lang="en-GB" sz="1600" dirty="0"/>
                    </a:p>
                  </a:txBody>
                  <a:tcPr/>
                </a:tc>
                <a:tc>
                  <a:txBody>
                    <a:bodyPr/>
                    <a:lstStyle/>
                    <a:p>
                      <a:pPr algn="ctr"/>
                      <a:r>
                        <a:rPr lang="en-US" sz="1600" dirty="0" smtClean="0"/>
                        <a:t>2</a:t>
                      </a:r>
                      <a:endParaRPr lang="en-GB" sz="1600" dirty="0"/>
                    </a:p>
                  </a:txBody>
                  <a:tcPr/>
                </a:tc>
                <a:tc>
                  <a:txBody>
                    <a:bodyPr/>
                    <a:lstStyle/>
                    <a:p>
                      <a:r>
                        <a:rPr lang="en-US" sz="1400" dirty="0" smtClean="0"/>
                        <a:t>To be assigned by MEB</a:t>
                      </a:r>
                    </a:p>
                  </a:txBody>
                  <a:tcPr/>
                </a:tc>
              </a:tr>
              <a:tr h="360218">
                <a:tc>
                  <a:txBody>
                    <a:bodyPr/>
                    <a:lstStyle/>
                    <a:p>
                      <a:r>
                        <a:rPr lang="en-US" sz="1600" dirty="0" smtClean="0"/>
                        <a:t>Inner Resistance &gt; 15Ƞ</a:t>
                      </a:r>
                      <a:r>
                        <a:rPr lang="el-GR" sz="1600" dirty="0" smtClean="0"/>
                        <a:t>Ω</a:t>
                      </a:r>
                      <a:endParaRPr lang="en-GB" sz="1600" dirty="0"/>
                    </a:p>
                  </a:txBody>
                  <a:tcPr/>
                </a:tc>
                <a:tc>
                  <a:txBody>
                    <a:bodyPr/>
                    <a:lstStyle/>
                    <a:p>
                      <a:pPr algn="ctr"/>
                      <a:r>
                        <a:rPr lang="en-US" sz="1600" dirty="0" smtClean="0"/>
                        <a:t>8</a:t>
                      </a:r>
                      <a:endParaRPr lang="en-GB" sz="1600" dirty="0"/>
                    </a:p>
                  </a:txBody>
                  <a:tcPr/>
                </a:tc>
                <a:tc>
                  <a:txBody>
                    <a:bodyPr/>
                    <a:lstStyle/>
                    <a:p>
                      <a:r>
                        <a:rPr lang="en-US" sz="1400" dirty="0" smtClean="0"/>
                        <a:t>To be assigned by MEB</a:t>
                      </a:r>
                      <a:endParaRPr lang="en-GB" sz="1400" dirty="0"/>
                    </a:p>
                  </a:txBody>
                  <a:tcPr/>
                </a:tc>
              </a:tr>
              <a:tr h="360218">
                <a:tc>
                  <a:txBody>
                    <a:bodyPr/>
                    <a:lstStyle/>
                    <a:p>
                      <a:pPr algn="r"/>
                      <a:r>
                        <a:rPr lang="en-GB" sz="1600" dirty="0" smtClean="0"/>
                        <a:t>TOTAL</a:t>
                      </a:r>
                      <a:endParaRPr lang="en-GB" sz="1600" dirty="0"/>
                    </a:p>
                  </a:txBody>
                  <a:tcPr/>
                </a:tc>
                <a:tc>
                  <a:txBody>
                    <a:bodyPr/>
                    <a:lstStyle/>
                    <a:p>
                      <a:pPr algn="ctr"/>
                      <a:r>
                        <a:rPr lang="en-GB" sz="1600" dirty="0" smtClean="0"/>
                        <a:t>15</a:t>
                      </a:r>
                      <a:endParaRPr lang="en-GB" sz="1600" dirty="0"/>
                    </a:p>
                  </a:txBody>
                  <a:tcPr/>
                </a:tc>
                <a:tc>
                  <a:txBody>
                    <a:bodyPr/>
                    <a:lstStyle/>
                    <a:p>
                      <a:endParaRPr lang="en-US"/>
                    </a:p>
                  </a:txBody>
                  <a:tcPr/>
                </a:tc>
              </a:tr>
              <a:tr h="360218">
                <a:tc gridSpan="3">
                  <a:txBody>
                    <a:bodyPr/>
                    <a:lstStyle/>
                    <a:p>
                      <a:pPr marL="0" algn="ctr" defTabSz="914400" rtl="0" eaLnBrk="1" latinLnBrk="0" hangingPunct="1"/>
                      <a:r>
                        <a:rPr lang="en-US" sz="1600" b="1" kern="1200" dirty="0" smtClean="0">
                          <a:solidFill>
                            <a:schemeClr val="dk1"/>
                          </a:solidFill>
                          <a:latin typeface="+mn-lt"/>
                          <a:ea typeface="+mn-ea"/>
                          <a:cs typeface="+mn-cs"/>
                        </a:rPr>
                        <a:t>QUADRUPOLES</a:t>
                      </a:r>
                      <a:endParaRPr lang="en-GB" sz="1600" b="1" kern="1200" dirty="0">
                        <a:solidFill>
                          <a:schemeClr val="dk1"/>
                        </a:solidFill>
                        <a:latin typeface="+mn-lt"/>
                        <a:ea typeface="+mn-ea"/>
                        <a:cs typeface="+mn-cs"/>
                      </a:endParaRPr>
                    </a:p>
                  </a:txBody>
                  <a:tcPr/>
                </a:tc>
                <a:tc hMerge="1">
                  <a:txBody>
                    <a:bodyPr/>
                    <a:lstStyle/>
                    <a:p>
                      <a:endParaRPr lang="en-US"/>
                    </a:p>
                  </a:txBody>
                  <a:tcPr/>
                </a:tc>
                <a:tc hMerge="1">
                  <a:txBody>
                    <a:bodyPr/>
                    <a:lstStyle/>
                    <a:p>
                      <a:endParaRPr lang="en-US"/>
                    </a:p>
                  </a:txBody>
                  <a:tcPr/>
                </a:tc>
              </a:tr>
              <a:tr h="360218">
                <a:tc>
                  <a:txBody>
                    <a:bodyPr/>
                    <a:lstStyle/>
                    <a:p>
                      <a:r>
                        <a:rPr lang="en-US" sz="1600" dirty="0" smtClean="0"/>
                        <a:t>No MQS</a:t>
                      </a:r>
                      <a:endParaRPr lang="en-GB" sz="1600" dirty="0"/>
                    </a:p>
                  </a:txBody>
                  <a:tcPr/>
                </a:tc>
                <a:tc>
                  <a:txBody>
                    <a:bodyPr/>
                    <a:lstStyle/>
                    <a:p>
                      <a:pPr algn="ctr"/>
                      <a:r>
                        <a:rPr lang="en-US" sz="1600" dirty="0" smtClean="0"/>
                        <a:t>2</a:t>
                      </a:r>
                      <a:endParaRPr lang="en-GB" sz="1600" dirty="0"/>
                    </a:p>
                  </a:txBody>
                  <a:tcPr/>
                </a:tc>
                <a:tc>
                  <a:txBody>
                    <a:bodyPr/>
                    <a:lstStyle/>
                    <a:p>
                      <a:r>
                        <a:rPr lang="en-US" sz="1400" dirty="0" smtClean="0"/>
                        <a:t>2 (Cold Test to perform)</a:t>
                      </a:r>
                      <a:endParaRPr lang="en-GB" sz="1400" dirty="0"/>
                    </a:p>
                  </a:txBody>
                  <a:tcPr/>
                </a:tc>
              </a:tr>
              <a:tr h="360218">
                <a:tc>
                  <a:txBody>
                    <a:bodyPr/>
                    <a:lstStyle/>
                    <a:p>
                      <a:r>
                        <a:rPr lang="en-US" sz="1600" dirty="0" smtClean="0"/>
                        <a:t>Q5.L8</a:t>
                      </a:r>
                      <a:endParaRPr lang="en-GB" sz="1600" dirty="0"/>
                    </a:p>
                  </a:txBody>
                  <a:tcPr/>
                </a:tc>
                <a:tc>
                  <a:txBody>
                    <a:bodyPr/>
                    <a:lstStyle/>
                    <a:p>
                      <a:pPr algn="ctr"/>
                      <a:r>
                        <a:rPr lang="en-US" sz="1600" dirty="0" smtClean="0"/>
                        <a:t>1</a:t>
                      </a:r>
                      <a:endParaRPr lang="en-GB" sz="1600" dirty="0"/>
                    </a:p>
                  </a:txBody>
                  <a:tcPr/>
                </a:tc>
                <a:tc>
                  <a:txBody>
                    <a:bodyPr/>
                    <a:lstStyle/>
                    <a:p>
                      <a:r>
                        <a:rPr lang="en-US" sz="1400" dirty="0" smtClean="0"/>
                        <a:t>To assembly</a:t>
                      </a:r>
                      <a:endParaRPr lang="en-GB" sz="1400" dirty="0"/>
                    </a:p>
                  </a:txBody>
                  <a:tcPr/>
                </a:tc>
              </a:tr>
              <a:tr h="360218">
                <a:tc>
                  <a:txBody>
                    <a:bodyPr/>
                    <a:lstStyle/>
                    <a:p>
                      <a:r>
                        <a:rPr lang="en-US" sz="1600" dirty="0" smtClean="0"/>
                        <a:t>Q7.R3 </a:t>
                      </a:r>
                      <a:r>
                        <a:rPr lang="en-US" sz="1400" dirty="0" smtClean="0"/>
                        <a:t>(Inner Res 26.9Ƞ</a:t>
                      </a:r>
                      <a:r>
                        <a:rPr lang="el-GR" sz="1400" dirty="0" smtClean="0"/>
                        <a:t>Ω</a:t>
                      </a:r>
                      <a:r>
                        <a:rPr lang="en-US" sz="1400" dirty="0" smtClean="0"/>
                        <a:t>)</a:t>
                      </a:r>
                      <a:endParaRPr lang="en-GB" sz="1600" dirty="0"/>
                    </a:p>
                  </a:txBody>
                  <a:tcPr/>
                </a:tc>
                <a:tc>
                  <a:txBody>
                    <a:bodyPr/>
                    <a:lstStyle/>
                    <a:p>
                      <a:pPr algn="ctr"/>
                      <a:r>
                        <a:rPr lang="en-US" sz="1600" dirty="0" smtClean="0"/>
                        <a:t>1</a:t>
                      </a:r>
                      <a:endParaRPr lang="en-GB" sz="1600" dirty="0"/>
                    </a:p>
                  </a:txBody>
                  <a:tcPr/>
                </a:tc>
                <a:tc>
                  <a:txBody>
                    <a:bodyPr/>
                    <a:lstStyle/>
                    <a:p>
                      <a:r>
                        <a:rPr lang="en-US" sz="1400" dirty="0" smtClean="0"/>
                        <a:t>To assembly</a:t>
                      </a:r>
                      <a:endParaRPr lang="en-GB" sz="1400" dirty="0"/>
                    </a:p>
                  </a:txBody>
                  <a:tcPr/>
                </a:tc>
              </a:tr>
              <a:tr h="360218">
                <a:tc>
                  <a:txBody>
                    <a:bodyPr/>
                    <a:lstStyle/>
                    <a:p>
                      <a:pPr algn="r"/>
                      <a:r>
                        <a:rPr lang="en-GB" sz="1600" dirty="0" smtClean="0"/>
                        <a:t>TOTAL</a:t>
                      </a:r>
                      <a:endParaRPr lang="en-GB" sz="1600" dirty="0"/>
                    </a:p>
                  </a:txBody>
                  <a:tcPr/>
                </a:tc>
                <a:tc>
                  <a:txBody>
                    <a:bodyPr/>
                    <a:lstStyle/>
                    <a:p>
                      <a:pPr algn="ctr"/>
                      <a:r>
                        <a:rPr lang="en-GB" sz="1600" dirty="0" smtClean="0"/>
                        <a:t>4</a:t>
                      </a:r>
                      <a:endParaRPr lang="en-GB" sz="1600" dirty="0"/>
                    </a:p>
                  </a:txBody>
                  <a:tcPr/>
                </a:tc>
                <a:tc>
                  <a:txBody>
                    <a:bodyPr/>
                    <a:lstStyle/>
                    <a:p>
                      <a:endParaRPr lang="en-US"/>
                    </a:p>
                  </a:txBody>
                  <a:tcPr/>
                </a:tc>
              </a:tr>
            </a:tbl>
          </a:graphicData>
        </a:graphic>
      </p:graphicFrame>
      <p:sp>
        <p:nvSpPr>
          <p:cNvPr id="21" name="TextBox 20"/>
          <p:cNvSpPr txBox="1"/>
          <p:nvPr/>
        </p:nvSpPr>
        <p:spPr>
          <a:xfrm>
            <a:off x="6380615" y="6550223"/>
            <a:ext cx="2763385" cy="307777"/>
          </a:xfrm>
          <a:prstGeom prst="rect">
            <a:avLst/>
          </a:prstGeom>
          <a:solidFill>
            <a:srgbClr val="FFFF00"/>
          </a:solidFill>
        </p:spPr>
        <p:txBody>
          <a:bodyPr wrap="none" rtlCol="0">
            <a:spAutoFit/>
          </a:bodyPr>
          <a:lstStyle/>
          <a:p>
            <a:r>
              <a:rPr lang="en-US" sz="1400" dirty="0" smtClean="0">
                <a:solidFill>
                  <a:srgbClr val="0033CC"/>
                </a:solidFill>
              </a:rPr>
              <a:t>Courtesy A Musso(TE-MSC-CMI</a:t>
            </a:r>
            <a:endParaRPr lang="en-US" sz="1400" dirty="0">
              <a:solidFill>
                <a:srgbClr val="0033CC"/>
              </a:solidFill>
            </a:endParaRPr>
          </a:p>
        </p:txBody>
      </p:sp>
      <p:graphicFrame>
        <p:nvGraphicFramePr>
          <p:cNvPr id="25" name="Content Placeholder 4"/>
          <p:cNvGraphicFramePr>
            <a:graphicFrameLocks/>
          </p:cNvGraphicFramePr>
          <p:nvPr>
            <p:extLst>
              <p:ext uri="{D42A27DB-BD31-4B8C-83A1-F6EECF244321}">
                <p14:modId xmlns:p14="http://schemas.microsoft.com/office/powerpoint/2010/main" xmlns="" val="2604836707"/>
              </p:ext>
            </p:extLst>
          </p:nvPr>
        </p:nvGraphicFramePr>
        <p:xfrm>
          <a:off x="5759625" y="762000"/>
          <a:ext cx="3384375" cy="3168354"/>
        </p:xfrm>
        <a:graphic>
          <a:graphicData uri="http://schemas.openxmlformats.org/drawingml/2006/table">
            <a:tbl>
              <a:tblPr>
                <a:tableStyleId>{5C22544A-7EE6-4342-B048-85BDC9FD1C3A}</a:tableStyleId>
              </a:tblPr>
              <a:tblGrid>
                <a:gridCol w="756628"/>
                <a:gridCol w="214718"/>
                <a:gridCol w="1462133"/>
                <a:gridCol w="214718"/>
                <a:gridCol w="521460"/>
                <a:gridCol w="214718"/>
              </a:tblGrid>
              <a:tr h="263186">
                <a:tc gridSpan="6">
                  <a:txBody>
                    <a:bodyPr/>
                    <a:lstStyle/>
                    <a:p>
                      <a:pPr algn="ctr" fontAlgn="b"/>
                      <a:r>
                        <a:rPr lang="en-GB" sz="1400" b="1" u="none" strike="noStrike" dirty="0">
                          <a:effectLst/>
                        </a:rPr>
                        <a:t>Dipoles</a:t>
                      </a:r>
                      <a:endParaRPr lang="en-GB" sz="1400" b="1" i="0" u="none" strike="noStrike" dirty="0">
                        <a:solidFill>
                          <a:srgbClr val="4F81BD"/>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175" cap="flat" cmpd="sng" algn="ctr">
                      <a:solidFill>
                        <a:schemeClr val="tx1"/>
                      </a:solidFill>
                      <a:prstDash val="sysDot"/>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202451">
                <a:tc rowSpan="2">
                  <a:txBody>
                    <a:bodyPr/>
                    <a:lstStyle/>
                    <a:p>
                      <a:pPr algn="ctr" fontAlgn="ctr"/>
                      <a:r>
                        <a:rPr lang="en-GB" sz="1100" u="none" strike="noStrike" dirty="0">
                          <a:effectLst/>
                        </a:rPr>
                        <a:t>Spares:</a:t>
                      </a:r>
                      <a:endParaRPr lang="en-GB" sz="1100" b="1" i="0" u="none" strike="noStrike" dirty="0">
                        <a:solidFill>
                          <a:srgbClr val="4F81BD"/>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rowSpan="2">
                  <a:txBody>
                    <a:bodyPr/>
                    <a:lstStyle/>
                    <a:p>
                      <a:pPr algn="ctr" fontAlgn="ctr"/>
                      <a:r>
                        <a:rPr lang="en-GB" sz="1100" u="none" strike="noStrike">
                          <a:effectLst/>
                        </a:rPr>
                        <a:t>44</a:t>
                      </a:r>
                      <a:endParaRPr lang="en-GB" sz="1100" b="1" i="0" u="none" strike="noStrike">
                        <a:solidFill>
                          <a:srgbClr val="4F81BD"/>
                        </a:solidFill>
                        <a:effectLst/>
                        <a:latin typeface="Calibri"/>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r" fontAlgn="b"/>
                      <a:r>
                        <a:rPr lang="en-GB" sz="1100" u="none" strike="noStrike" dirty="0">
                          <a:effectLst/>
                        </a:rPr>
                        <a:t>A type:</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dirty="0">
                          <a:effectLst/>
                        </a:rPr>
                        <a:t>21</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l" fontAlgn="b"/>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12573">
                <a:tc vMerge="1">
                  <a:txBody>
                    <a:bodyPr/>
                    <a:lstStyle/>
                    <a:p>
                      <a:endParaRPr lang="en-GB"/>
                    </a:p>
                  </a:txBody>
                  <a:tcPr/>
                </a:tc>
                <a:tc vMerge="1">
                  <a:txBody>
                    <a:bodyPr/>
                    <a:lstStyle/>
                    <a:p>
                      <a:endParaRPr lang="en-GB"/>
                    </a:p>
                  </a:txBody>
                  <a:tcPr/>
                </a:tc>
                <a:tc>
                  <a:txBody>
                    <a:bodyPr/>
                    <a:lstStyle/>
                    <a:p>
                      <a:pPr algn="r" fontAlgn="b"/>
                      <a:r>
                        <a:rPr lang="en-GB" sz="1100" u="none" strike="noStrike" dirty="0">
                          <a:effectLst/>
                        </a:rPr>
                        <a:t>B type:</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dirty="0">
                          <a:effectLst/>
                        </a:rPr>
                        <a:t>23</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l" fontAlgn="b"/>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12573">
                <a:tc>
                  <a:txBody>
                    <a:bodyPr/>
                    <a:lstStyle/>
                    <a:p>
                      <a:pPr algn="l" fontAlgn="b"/>
                      <a:r>
                        <a:rPr lang="en-GB" sz="1100" u="none" strike="noStrike" dirty="0">
                          <a:effectLst/>
                        </a:rPr>
                        <a:t> </a:t>
                      </a:r>
                      <a:endParaRPr lang="en-GB" sz="1100" b="1" i="0" u="none" strike="noStrike" dirty="0">
                        <a:solidFill>
                          <a:srgbClr val="4F81BD"/>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r" fontAlgn="b"/>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l" fontAlgn="b"/>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02451">
                <a:tc rowSpan="5">
                  <a:txBody>
                    <a:bodyPr/>
                    <a:lstStyle/>
                    <a:p>
                      <a:pPr algn="ctr" fontAlgn="ctr"/>
                      <a:r>
                        <a:rPr lang="en-GB" sz="1100" u="none" strike="noStrike">
                          <a:effectLst/>
                        </a:rPr>
                        <a:t>Tested OK:</a:t>
                      </a:r>
                      <a:endParaRPr lang="en-GB" sz="1100" b="1" i="0" u="none" strike="noStrike">
                        <a:solidFill>
                          <a:srgbClr val="4F81BD"/>
                        </a:solidFill>
                        <a:effectLst/>
                        <a:latin typeface="Calibri"/>
                      </a:endParaRPr>
                    </a:p>
                  </a:txBody>
                  <a:tcPr marL="9525" marR="9525" marT="9525" marB="0" anchor="ctr">
                    <a:lnL w="12700"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rowSpan="5">
                  <a:txBody>
                    <a:bodyPr/>
                    <a:lstStyle/>
                    <a:p>
                      <a:pPr algn="ctr" fontAlgn="ctr"/>
                      <a:r>
                        <a:rPr lang="en-GB" sz="1100" b="1" u="none" strike="noStrike" dirty="0">
                          <a:effectLst/>
                        </a:rPr>
                        <a:t>33</a:t>
                      </a:r>
                      <a:endParaRPr lang="en-GB" sz="1100" b="1" i="0" u="none" strike="noStrike" dirty="0">
                        <a:solidFill>
                          <a:srgbClr val="00B050"/>
                        </a:solidFill>
                        <a:effectLst/>
                        <a:latin typeface="Calibri"/>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rowSpan="2">
                  <a:txBody>
                    <a:bodyPr/>
                    <a:lstStyle/>
                    <a:p>
                      <a:pPr algn="ctr" fontAlgn="ctr"/>
                      <a:r>
                        <a:rPr lang="en-GB" sz="1100" u="none" strike="noStrike" dirty="0">
                          <a:effectLst/>
                        </a:rPr>
                        <a:t>With cryostat:</a:t>
                      </a:r>
                      <a:endParaRPr lang="en-GB" sz="1100" b="1" i="0" u="none" strike="noStrike" dirty="0">
                        <a:solidFill>
                          <a:srgbClr val="4F81BD"/>
                        </a:solidFill>
                        <a:effectLst/>
                        <a:latin typeface="Calibri"/>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rowSpan="2">
                  <a:txBody>
                    <a:bodyPr/>
                    <a:lstStyle/>
                    <a:p>
                      <a:pPr algn="ctr" fontAlgn="ctr"/>
                      <a:r>
                        <a:rPr lang="en-GB" sz="1100" u="none" strike="noStrike" dirty="0">
                          <a:effectLst/>
                        </a:rPr>
                        <a:t>25</a:t>
                      </a:r>
                      <a:endParaRPr lang="en-GB" sz="1100" b="1" i="0" u="none" strike="noStrike" dirty="0">
                        <a:solidFill>
                          <a:srgbClr val="4F81BD"/>
                        </a:solidFill>
                        <a:effectLst/>
                        <a:latin typeface="Calibri"/>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r" fontAlgn="b"/>
                      <a:r>
                        <a:rPr lang="en-GB" sz="1100" u="none" strike="noStrike" dirty="0">
                          <a:effectLst/>
                        </a:rPr>
                        <a:t>A type:</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a:effectLst/>
                        </a:rPr>
                        <a:t>14</a:t>
                      </a:r>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02451">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r" fontAlgn="b"/>
                      <a:r>
                        <a:rPr lang="en-GB" sz="1100" u="none" strike="noStrike" dirty="0">
                          <a:effectLst/>
                        </a:rPr>
                        <a:t>B type:</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a:effectLst/>
                        </a:rPr>
                        <a:t>11</a:t>
                      </a:r>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02451">
                <a:tc vMerge="1">
                  <a:txBody>
                    <a:bodyPr/>
                    <a:lstStyle/>
                    <a:p>
                      <a:endParaRPr lang="en-GB"/>
                    </a:p>
                  </a:txBody>
                  <a:tcPr/>
                </a:tc>
                <a:tc vMerge="1">
                  <a:txBody>
                    <a:bodyPr/>
                    <a:lstStyle/>
                    <a:p>
                      <a:endParaRPr lang="en-GB"/>
                    </a:p>
                  </a:txBody>
                  <a:tcPr/>
                </a:tc>
                <a:tc>
                  <a:txBody>
                    <a:bodyPr/>
                    <a:lstStyle/>
                    <a:p>
                      <a:pPr algn="r"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dirty="0">
                          <a:effectLst/>
                        </a:rPr>
                        <a:t> </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l" fontAlgn="b"/>
                      <a:r>
                        <a:rPr lang="en-GB" sz="1100" u="none" strike="noStrike" dirty="0">
                          <a:effectLst/>
                        </a:rPr>
                        <a:t> </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02451">
                <a:tc vMerge="1">
                  <a:txBody>
                    <a:bodyPr/>
                    <a:lstStyle/>
                    <a:p>
                      <a:endParaRPr lang="en-GB"/>
                    </a:p>
                  </a:txBody>
                  <a:tcPr/>
                </a:tc>
                <a:tc vMerge="1">
                  <a:txBody>
                    <a:bodyPr/>
                    <a:lstStyle/>
                    <a:p>
                      <a:endParaRPr lang="en-GB"/>
                    </a:p>
                  </a:txBody>
                  <a:tcPr/>
                </a:tc>
                <a:tc rowSpan="2">
                  <a:txBody>
                    <a:bodyPr/>
                    <a:lstStyle/>
                    <a:p>
                      <a:pPr algn="ctr" fontAlgn="ctr"/>
                      <a:r>
                        <a:rPr lang="en-GB" sz="1100" u="none" strike="noStrike">
                          <a:effectLst/>
                        </a:rPr>
                        <a:t>Without cryostat:</a:t>
                      </a:r>
                      <a:endParaRPr lang="en-GB" sz="1100" b="1" i="0" u="none" strike="noStrike">
                        <a:solidFill>
                          <a:srgbClr val="4F81BD"/>
                        </a:solidFill>
                        <a:effectLst/>
                        <a:latin typeface="Calibri"/>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rowSpan="2">
                  <a:txBody>
                    <a:bodyPr/>
                    <a:lstStyle/>
                    <a:p>
                      <a:pPr algn="ctr" fontAlgn="ctr"/>
                      <a:r>
                        <a:rPr lang="en-GB" sz="1100" u="none" strike="noStrike">
                          <a:effectLst/>
                        </a:rPr>
                        <a:t>8</a:t>
                      </a:r>
                      <a:endParaRPr lang="en-GB" sz="1100" b="1" i="0" u="none" strike="noStrike">
                        <a:solidFill>
                          <a:srgbClr val="4F81BD"/>
                        </a:solidFill>
                        <a:effectLst/>
                        <a:latin typeface="Calibri"/>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r" fontAlgn="b"/>
                      <a:r>
                        <a:rPr lang="en-GB" sz="1100" u="none" strike="noStrike" dirty="0">
                          <a:effectLst/>
                        </a:rPr>
                        <a:t>A type:</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a:effectLst/>
                        </a:rPr>
                        <a:t>3</a:t>
                      </a:r>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12573">
                <a:tc vMerge="1">
                  <a:txBody>
                    <a:bodyPr/>
                    <a:lstStyle/>
                    <a:p>
                      <a:endParaRPr lang="en-GB"/>
                    </a:p>
                  </a:txBody>
                  <a:tcPr/>
                </a:tc>
                <a:tc vMerge="1">
                  <a:txBody>
                    <a:bodyPr/>
                    <a:lstStyle/>
                    <a:p>
                      <a:endParaRPr lang="en-GB"/>
                    </a:p>
                  </a:txBody>
                  <a:tcPr/>
                </a:tc>
                <a:tc vMerge="1">
                  <a:txBody>
                    <a:bodyPr/>
                    <a:lstStyle/>
                    <a:p>
                      <a:endParaRPr lang="en-GB"/>
                    </a:p>
                  </a:txBody>
                  <a:tcPr/>
                </a:tc>
                <a:tc vMerge="1">
                  <a:txBody>
                    <a:bodyPr/>
                    <a:lstStyle/>
                    <a:p>
                      <a:endParaRPr lang="en-GB"/>
                    </a:p>
                  </a:txBody>
                  <a:tcPr/>
                </a:tc>
                <a:tc>
                  <a:txBody>
                    <a:bodyPr/>
                    <a:lstStyle/>
                    <a:p>
                      <a:pPr algn="r" fontAlgn="b"/>
                      <a:r>
                        <a:rPr lang="en-GB" sz="1100" u="none" strike="noStrike" dirty="0">
                          <a:effectLst/>
                        </a:rPr>
                        <a:t>B type:</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a:effectLst/>
                        </a:rPr>
                        <a:t>5</a:t>
                      </a:r>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12573">
                <a:tc>
                  <a:txBody>
                    <a:bodyPr/>
                    <a:lstStyle/>
                    <a:p>
                      <a:pPr algn="l"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r" fontAlgn="b"/>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l" fontAlgn="b"/>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02451">
                <a:tc>
                  <a:txBody>
                    <a:bodyPr/>
                    <a:lstStyle/>
                    <a:p>
                      <a:pPr algn="l"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rowSpan="2">
                  <a:txBody>
                    <a:bodyPr/>
                    <a:lstStyle/>
                    <a:p>
                      <a:pPr algn="ctr" fontAlgn="ctr"/>
                      <a:r>
                        <a:rPr lang="en-GB" sz="1100" u="none" strike="noStrike">
                          <a:effectLst/>
                        </a:rPr>
                        <a:t>Ready to cold test:</a:t>
                      </a:r>
                      <a:endParaRPr lang="en-GB" sz="1100" b="1" i="0" u="none" strike="noStrike">
                        <a:solidFill>
                          <a:srgbClr val="4F81BD"/>
                        </a:solidFill>
                        <a:effectLst/>
                        <a:latin typeface="Calibri"/>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rowSpan="2">
                  <a:txBody>
                    <a:bodyPr/>
                    <a:lstStyle/>
                    <a:p>
                      <a:pPr algn="ctr" fontAlgn="ctr"/>
                      <a:r>
                        <a:rPr lang="en-GB" sz="1100" u="none" strike="noStrike">
                          <a:effectLst/>
                        </a:rPr>
                        <a:t>2</a:t>
                      </a:r>
                      <a:endParaRPr lang="en-GB" sz="1100" b="1" i="0" u="none" strike="noStrike">
                        <a:solidFill>
                          <a:srgbClr val="4F81BD"/>
                        </a:solidFill>
                        <a:effectLst/>
                        <a:latin typeface="Calibri"/>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r" fontAlgn="b"/>
                      <a:r>
                        <a:rPr lang="en-GB" sz="1100" u="none" strike="noStrike" dirty="0">
                          <a:effectLst/>
                        </a:rPr>
                        <a:t>A type:</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dirty="0">
                          <a:effectLst/>
                        </a:rPr>
                        <a:t>1</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12573">
                <a:tc>
                  <a:txBody>
                    <a:bodyPr/>
                    <a:lstStyle/>
                    <a:p>
                      <a:pPr algn="l"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vMerge="1">
                  <a:txBody>
                    <a:bodyPr/>
                    <a:lstStyle/>
                    <a:p>
                      <a:endParaRPr lang="en-GB"/>
                    </a:p>
                  </a:txBody>
                  <a:tcPr/>
                </a:tc>
                <a:tc vMerge="1">
                  <a:txBody>
                    <a:bodyPr/>
                    <a:lstStyle/>
                    <a:p>
                      <a:endParaRPr lang="en-GB"/>
                    </a:p>
                  </a:txBody>
                  <a:tcPr/>
                </a:tc>
                <a:tc>
                  <a:txBody>
                    <a:bodyPr/>
                    <a:lstStyle/>
                    <a:p>
                      <a:pPr algn="r" fontAlgn="b"/>
                      <a:r>
                        <a:rPr lang="en-GB" sz="1100" u="none" strike="noStrike" dirty="0">
                          <a:effectLst/>
                        </a:rPr>
                        <a:t>B type:</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dirty="0">
                          <a:effectLst/>
                        </a:rPr>
                        <a:t>1</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12573">
                <a:tc>
                  <a:txBody>
                    <a:bodyPr/>
                    <a:lstStyle/>
                    <a:p>
                      <a:pPr algn="l"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r" fontAlgn="b"/>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l" fontAlgn="b"/>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dirty="0">
                          <a:effectLst/>
                        </a:rPr>
                        <a:t> </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02451">
                <a:tc>
                  <a:txBody>
                    <a:bodyPr/>
                    <a:lstStyle/>
                    <a:p>
                      <a:pPr algn="l"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rowSpan="2">
                  <a:txBody>
                    <a:bodyPr/>
                    <a:lstStyle/>
                    <a:p>
                      <a:pPr algn="ctr" fontAlgn="ctr"/>
                      <a:r>
                        <a:rPr lang="en-GB" sz="1100" u="none" strike="noStrike" dirty="0">
                          <a:effectLst/>
                        </a:rPr>
                        <a:t>To be repaired:</a:t>
                      </a:r>
                      <a:endParaRPr lang="en-GB" sz="1100" b="1" i="0" u="none" strike="noStrike" dirty="0">
                        <a:solidFill>
                          <a:srgbClr val="4F81BD"/>
                        </a:solidFill>
                        <a:effectLst/>
                        <a:latin typeface="Calibri"/>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fontAlgn="ctr"/>
                      <a:r>
                        <a:rPr lang="en-GB" sz="1100" u="none" strike="noStrike">
                          <a:effectLst/>
                        </a:rPr>
                        <a:t>9</a:t>
                      </a:r>
                      <a:endParaRPr lang="en-GB" sz="1100" b="1" i="0" u="none" strike="noStrike">
                        <a:solidFill>
                          <a:srgbClr val="4F81BD"/>
                        </a:solidFill>
                        <a:effectLst/>
                        <a:latin typeface="Calibri"/>
                      </a:endParaRPr>
                    </a:p>
                  </a:txBody>
                  <a:tcPr marL="9525" marR="9525" marT="9525" marB="0" anchor="ctr">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GB" sz="1100" u="none" strike="noStrike" dirty="0">
                          <a:effectLst/>
                        </a:rPr>
                        <a:t>A type:</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c>
                  <a:txBody>
                    <a:bodyPr/>
                    <a:lstStyle/>
                    <a:p>
                      <a:pPr algn="ctr" fontAlgn="b"/>
                      <a:r>
                        <a:rPr lang="en-GB" sz="1100" u="none" strike="noStrike" dirty="0">
                          <a:effectLst/>
                        </a:rPr>
                        <a:t>3</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3175" cap="flat" cmpd="sng" algn="ctr">
                      <a:solidFill>
                        <a:schemeClr val="tx1"/>
                      </a:solidFill>
                      <a:prstDash val="sysDot"/>
                      <a:round/>
                      <a:headEnd type="none" w="med" len="med"/>
                      <a:tailEnd type="none" w="med" len="med"/>
                    </a:lnB>
                  </a:tcPr>
                </a:tc>
              </a:tr>
              <a:tr h="212573">
                <a:tc>
                  <a:txBody>
                    <a:bodyPr/>
                    <a:lstStyle/>
                    <a:p>
                      <a:pPr algn="l" fontAlgn="b"/>
                      <a:r>
                        <a:rPr lang="en-GB" sz="1100" u="none" strike="noStrike">
                          <a:effectLst/>
                        </a:rPr>
                        <a:t> </a:t>
                      </a:r>
                      <a:endParaRPr lang="en-GB" sz="1100" b="1" i="0" u="none" strike="noStrike">
                        <a:solidFill>
                          <a:srgbClr val="4F81BD"/>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1100" b="1" i="0" u="none" strike="noStrike">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en-GB"/>
                    </a:p>
                  </a:txBody>
                  <a:tcPr/>
                </a:tc>
                <a:tc vMerge="1">
                  <a:txBody>
                    <a:bodyPr/>
                    <a:lstStyle/>
                    <a:p>
                      <a:endParaRPr lang="en-GB"/>
                    </a:p>
                  </a:txBody>
                  <a:tcPr/>
                </a:tc>
                <a:tc>
                  <a:txBody>
                    <a:bodyPr/>
                    <a:lstStyle/>
                    <a:p>
                      <a:pPr algn="r" fontAlgn="b"/>
                      <a:r>
                        <a:rPr lang="en-GB" sz="1100" u="none" strike="noStrike" dirty="0">
                          <a:effectLst/>
                        </a:rPr>
                        <a:t>B type:</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3175" cap="flat" cmpd="sng" algn="ctr">
                      <a:solidFill>
                        <a:schemeClr val="tx1"/>
                      </a:solidFill>
                      <a:prstDash val="sysDot"/>
                      <a:round/>
                      <a:headEnd type="none" w="med" len="med"/>
                      <a:tailEnd type="none" w="med" len="med"/>
                    </a:lnR>
                    <a:lnT w="3175"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100" u="none" strike="noStrike" dirty="0">
                          <a:effectLst/>
                        </a:rPr>
                        <a:t>6</a:t>
                      </a:r>
                      <a:endParaRPr lang="en-GB" sz="1100" b="1" i="0" u="none" strike="noStrike" dirty="0">
                        <a:solidFill>
                          <a:srgbClr val="4F81BD"/>
                        </a:solidFill>
                        <a:effectLst/>
                        <a:latin typeface="Calibri"/>
                      </a:endParaRPr>
                    </a:p>
                  </a:txBody>
                  <a:tcPr marL="9525" marR="9525" marT="9525" marB="0" anchor="b">
                    <a:lnL w="3175" cap="flat" cmpd="sng" algn="ctr">
                      <a:solidFill>
                        <a:schemeClr val="tx1"/>
                      </a:solidFill>
                      <a:prstDash val="sysDot"/>
                      <a:round/>
                      <a:headEnd type="none" w="med" len="med"/>
                      <a:tailEnd type="none" w="med" len="med"/>
                    </a:lnL>
                    <a:lnR w="12700" cap="flat" cmpd="sng" algn="ctr">
                      <a:solidFill>
                        <a:schemeClr val="tx1"/>
                      </a:solidFill>
                      <a:prstDash val="solid"/>
                      <a:round/>
                      <a:headEnd type="none" w="med" len="med"/>
                      <a:tailEnd type="none" w="med" len="med"/>
                    </a:lnR>
                    <a:lnT w="3175" cap="flat" cmpd="sng" algn="ctr">
                      <a:solidFill>
                        <a:schemeClr val="tx1"/>
                      </a:solidFill>
                      <a:prstDash val="sysDot"/>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7" name="TextBox 26"/>
          <p:cNvSpPr txBox="1"/>
          <p:nvPr/>
        </p:nvSpPr>
        <p:spPr>
          <a:xfrm>
            <a:off x="6553200" y="3962400"/>
            <a:ext cx="2191072" cy="276999"/>
          </a:xfrm>
          <a:prstGeom prst="rect">
            <a:avLst/>
          </a:prstGeom>
          <a:noFill/>
        </p:spPr>
        <p:txBody>
          <a:bodyPr wrap="square" rtlCol="0">
            <a:spAutoFit/>
          </a:bodyPr>
          <a:lstStyle/>
          <a:p>
            <a:r>
              <a:rPr lang="en-US" sz="1200" dirty="0" smtClean="0"/>
              <a:t>Dipoles: 7 A type – 8 B type</a:t>
            </a:r>
            <a:endParaRPr lang="en-GB" sz="1200" dirty="0"/>
          </a:p>
        </p:txBody>
      </p:sp>
      <p:sp>
        <p:nvSpPr>
          <p:cNvPr id="28" name="TextBox 27"/>
          <p:cNvSpPr txBox="1"/>
          <p:nvPr/>
        </p:nvSpPr>
        <p:spPr>
          <a:xfrm>
            <a:off x="4319464" y="4267200"/>
            <a:ext cx="4824536" cy="1338828"/>
          </a:xfrm>
          <a:prstGeom prst="rect">
            <a:avLst/>
          </a:prstGeom>
          <a:noFill/>
        </p:spPr>
        <p:txBody>
          <a:bodyPr wrap="square" rtlCol="0">
            <a:spAutoFit/>
          </a:bodyPr>
          <a:lstStyle/>
          <a:p>
            <a:pPr algn="ctr"/>
            <a:r>
              <a:rPr lang="en-US" sz="2400" dirty="0" err="1">
                <a:solidFill>
                  <a:srgbClr val="376092"/>
                </a:solidFill>
                <a:latin typeface="+mj-lt"/>
                <a:ea typeface="+mj-ea"/>
                <a:cs typeface="+mj-cs"/>
              </a:rPr>
              <a:t>Quadrupoles</a:t>
            </a:r>
            <a:r>
              <a:rPr lang="en-US" sz="2400" dirty="0" smtClean="0">
                <a:solidFill>
                  <a:srgbClr val="376092"/>
                </a:solidFill>
                <a:latin typeface="+mj-lt"/>
                <a:ea typeface="+mj-ea"/>
                <a:cs typeface="+mj-cs"/>
              </a:rPr>
              <a:t>:</a:t>
            </a:r>
          </a:p>
          <a:p>
            <a:endParaRPr lang="en-US" sz="900" dirty="0">
              <a:solidFill>
                <a:srgbClr val="376092"/>
              </a:solidFill>
              <a:latin typeface="+mj-lt"/>
              <a:ea typeface="+mj-ea"/>
              <a:cs typeface="+mj-cs"/>
            </a:endParaRPr>
          </a:p>
          <a:p>
            <a:pPr marL="285750" indent="-285750">
              <a:buFont typeface="Arial" pitchFamily="34" charset="0"/>
              <a:buChar char="•"/>
            </a:pPr>
            <a:r>
              <a:rPr lang="en-US" sz="1600" dirty="0">
                <a:solidFill>
                  <a:srgbClr val="376092"/>
                </a:solidFill>
                <a:latin typeface="+mj-lt"/>
                <a:ea typeface="+mj-ea"/>
                <a:cs typeface="+mj-cs"/>
              </a:rPr>
              <a:t>Q5.L8 and Q7.R3 are being assembled</a:t>
            </a:r>
          </a:p>
          <a:p>
            <a:pPr marL="285750" indent="-285750">
              <a:buFont typeface="Arial" pitchFamily="34" charset="0"/>
              <a:buChar char="•"/>
            </a:pPr>
            <a:r>
              <a:rPr lang="en-US" sz="1600" dirty="0">
                <a:solidFill>
                  <a:srgbClr val="376092"/>
                </a:solidFill>
                <a:latin typeface="+mj-lt"/>
                <a:ea typeface="+mj-ea"/>
                <a:cs typeface="+mj-cs"/>
              </a:rPr>
              <a:t>230 (with MQS) is </a:t>
            </a:r>
            <a:r>
              <a:rPr lang="en-US" sz="1600" dirty="0" err="1">
                <a:solidFill>
                  <a:srgbClr val="376092"/>
                </a:solidFill>
                <a:latin typeface="+mj-lt"/>
                <a:ea typeface="+mj-ea"/>
                <a:cs typeface="+mj-cs"/>
              </a:rPr>
              <a:t>cryostated</a:t>
            </a:r>
            <a:r>
              <a:rPr lang="en-US" sz="1600" dirty="0">
                <a:solidFill>
                  <a:srgbClr val="376092"/>
                </a:solidFill>
                <a:latin typeface="+mj-lt"/>
                <a:ea typeface="+mj-ea"/>
                <a:cs typeface="+mj-cs"/>
              </a:rPr>
              <a:t>, to cold test</a:t>
            </a:r>
          </a:p>
          <a:p>
            <a:pPr marL="285750" indent="-285750">
              <a:buFont typeface="Arial" pitchFamily="34" charset="0"/>
              <a:buChar char="•"/>
            </a:pPr>
            <a:r>
              <a:rPr lang="en-US" sz="1600" dirty="0">
                <a:solidFill>
                  <a:srgbClr val="376092"/>
                </a:solidFill>
                <a:latin typeface="+mj-lt"/>
                <a:ea typeface="+mj-ea"/>
                <a:cs typeface="+mj-cs"/>
              </a:rPr>
              <a:t>233 (with MQS) is repaired, to be </a:t>
            </a:r>
            <a:r>
              <a:rPr lang="en-US" sz="1600" dirty="0" err="1">
                <a:solidFill>
                  <a:srgbClr val="376092"/>
                </a:solidFill>
                <a:latin typeface="+mj-lt"/>
                <a:ea typeface="+mj-ea"/>
                <a:cs typeface="+mj-cs"/>
              </a:rPr>
              <a:t>cryostated</a:t>
            </a:r>
            <a:endParaRPr lang="en-GB" sz="1600" dirty="0">
              <a:solidFill>
                <a:srgbClr val="376092"/>
              </a:solidFill>
              <a:latin typeface="+mj-lt"/>
              <a:ea typeface="+mj-ea"/>
              <a:cs typeface="+mj-cs"/>
            </a:endParaRPr>
          </a:p>
        </p:txBody>
      </p:sp>
      <p:sp>
        <p:nvSpPr>
          <p:cNvPr id="12" name="Slide Number Placeholder 11"/>
          <p:cNvSpPr>
            <a:spLocks noGrp="1"/>
          </p:cNvSpPr>
          <p:nvPr>
            <p:ph type="sldNum" sz="quarter" idx="11"/>
          </p:nvPr>
        </p:nvSpPr>
        <p:spPr/>
        <p:txBody>
          <a:bodyPr/>
          <a:lstStyle/>
          <a:p>
            <a:fld id="{42B8A188-07C7-43C5-B012-88751C6CB86A}" type="slidenum">
              <a:rPr lang="en-US" sz="1400" smtClean="0"/>
              <a:pPr/>
              <a:t>20</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pic>
        <p:nvPicPr>
          <p:cNvPr id="17" name="Picture 1"/>
          <p:cNvPicPr>
            <a:picLocks noChangeAspect="1" noChangeArrowheads="1"/>
          </p:cNvPicPr>
          <p:nvPr/>
        </p:nvPicPr>
        <p:blipFill>
          <a:blip r:embed="rId3" cstate="print"/>
          <a:srcRect b="66667"/>
          <a:stretch>
            <a:fillRect/>
          </a:stretch>
        </p:blipFill>
        <p:spPr bwMode="auto">
          <a:xfrm>
            <a:off x="1" y="4572000"/>
            <a:ext cx="9143999" cy="2286000"/>
          </a:xfrm>
          <a:prstGeom prst="rect">
            <a:avLst/>
          </a:prstGeom>
          <a:noFill/>
          <a:ln w="9525">
            <a:noFill/>
            <a:miter lim="800000"/>
            <a:headEnd/>
            <a:tailEnd/>
          </a:ln>
        </p:spPr>
      </p:pic>
      <p:sp>
        <p:nvSpPr>
          <p:cNvPr id="10" name="TextBox 9"/>
          <p:cNvSpPr txBox="1"/>
          <p:nvPr/>
        </p:nvSpPr>
        <p:spPr>
          <a:xfrm>
            <a:off x="914400" y="0"/>
            <a:ext cx="8061822" cy="523220"/>
          </a:xfrm>
          <a:prstGeom prst="rect">
            <a:avLst/>
          </a:prstGeom>
          <a:solidFill>
            <a:srgbClr val="FFFF00"/>
          </a:solidFill>
        </p:spPr>
        <p:txBody>
          <a:bodyPr wrap="none" rtlCol="0">
            <a:spAutoFit/>
          </a:bodyPr>
          <a:lstStyle/>
          <a:p>
            <a:r>
              <a:rPr lang="en-US" sz="2800" dirty="0" smtClean="0">
                <a:solidFill>
                  <a:srgbClr val="0033CC"/>
                </a:solidFill>
              </a:rPr>
              <a:t>Exchange of </a:t>
            </a:r>
            <a:r>
              <a:rPr lang="en-US" sz="2800" dirty="0" err="1" smtClean="0">
                <a:solidFill>
                  <a:srgbClr val="0033CC"/>
                </a:solidFill>
              </a:rPr>
              <a:t>cryomagnets</a:t>
            </a:r>
            <a:r>
              <a:rPr lang="en-US" sz="2800" dirty="0" smtClean="0">
                <a:solidFill>
                  <a:srgbClr val="0033CC"/>
                </a:solidFill>
              </a:rPr>
              <a:t>: SMI2 schedule (2012)</a:t>
            </a:r>
            <a:endParaRPr lang="en-US" sz="2800" dirty="0">
              <a:solidFill>
                <a:srgbClr val="0033CC"/>
              </a:solidFill>
            </a:endParaRPr>
          </a:p>
        </p:txBody>
      </p:sp>
      <p:sp>
        <p:nvSpPr>
          <p:cNvPr id="21" name="TextBox 20"/>
          <p:cNvSpPr txBox="1"/>
          <p:nvPr/>
        </p:nvSpPr>
        <p:spPr>
          <a:xfrm>
            <a:off x="6380615" y="6550223"/>
            <a:ext cx="2763385" cy="307777"/>
          </a:xfrm>
          <a:prstGeom prst="rect">
            <a:avLst/>
          </a:prstGeom>
          <a:solidFill>
            <a:srgbClr val="FFFF00"/>
          </a:solidFill>
        </p:spPr>
        <p:txBody>
          <a:bodyPr wrap="none" rtlCol="0">
            <a:spAutoFit/>
          </a:bodyPr>
          <a:lstStyle/>
          <a:p>
            <a:r>
              <a:rPr lang="en-US" sz="1400" dirty="0" smtClean="0">
                <a:solidFill>
                  <a:srgbClr val="0033CC"/>
                </a:solidFill>
              </a:rPr>
              <a:t>Courtesy A Musso(TE-MSC-CMI</a:t>
            </a:r>
            <a:endParaRPr lang="en-US" sz="1400" dirty="0">
              <a:solidFill>
                <a:srgbClr val="0033CC"/>
              </a:solidFill>
            </a:endParaRPr>
          </a:p>
        </p:txBody>
      </p:sp>
      <p:pic>
        <p:nvPicPr>
          <p:cNvPr id="11" name="Picture 2"/>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46000" t="17313" r="5000" b="48222"/>
          <a:stretch/>
        </p:blipFill>
        <p:spPr bwMode="auto">
          <a:xfrm>
            <a:off x="0" y="1143000"/>
            <a:ext cx="9144000" cy="2819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2" name="TextBox 11"/>
          <p:cNvSpPr txBox="1"/>
          <p:nvPr/>
        </p:nvSpPr>
        <p:spPr>
          <a:xfrm>
            <a:off x="0" y="2514600"/>
            <a:ext cx="2590800" cy="1200329"/>
          </a:xfrm>
          <a:prstGeom prst="rect">
            <a:avLst/>
          </a:prstGeom>
          <a:solidFill>
            <a:srgbClr val="FFFFCC"/>
          </a:solidFill>
        </p:spPr>
        <p:txBody>
          <a:bodyPr wrap="square" rtlCol="0">
            <a:spAutoFit/>
          </a:bodyPr>
          <a:lstStyle/>
          <a:p>
            <a:r>
              <a:rPr lang="en-US" dirty="0">
                <a:solidFill>
                  <a:srgbClr val="376092"/>
                </a:solidFill>
                <a:latin typeface="+mj-lt"/>
                <a:ea typeface="+mj-ea"/>
                <a:cs typeface="+mj-cs"/>
              </a:rPr>
              <a:t>15 Arc-Dipoles</a:t>
            </a:r>
          </a:p>
          <a:p>
            <a:r>
              <a:rPr lang="en-US" dirty="0">
                <a:solidFill>
                  <a:srgbClr val="376092"/>
                </a:solidFill>
                <a:latin typeface="+mj-lt"/>
                <a:ea typeface="+mj-ea"/>
                <a:cs typeface="+mj-cs"/>
              </a:rPr>
              <a:t>2 Arc-SSS</a:t>
            </a:r>
          </a:p>
          <a:p>
            <a:r>
              <a:rPr lang="en-US" dirty="0">
                <a:solidFill>
                  <a:srgbClr val="376092"/>
                </a:solidFill>
                <a:latin typeface="+mj-lt"/>
                <a:ea typeface="+mj-ea"/>
                <a:cs typeface="+mj-cs"/>
              </a:rPr>
              <a:t>2 </a:t>
            </a:r>
            <a:r>
              <a:rPr lang="en-US" dirty="0" smtClean="0">
                <a:solidFill>
                  <a:srgbClr val="376092"/>
                </a:solidFill>
                <a:latin typeface="+mj-lt"/>
                <a:ea typeface="+mj-ea"/>
                <a:cs typeface="+mj-cs"/>
              </a:rPr>
              <a:t>MS-SSS</a:t>
            </a:r>
          </a:p>
          <a:p>
            <a:r>
              <a:rPr lang="en-US" dirty="0" err="1" smtClean="0">
                <a:solidFill>
                  <a:srgbClr val="376092"/>
                </a:solidFill>
                <a:latin typeface="+mj-lt"/>
                <a:ea typeface="+mj-ea"/>
                <a:cs typeface="+mj-cs"/>
              </a:rPr>
              <a:t>Undulator</a:t>
            </a:r>
            <a:r>
              <a:rPr lang="en-US" dirty="0" smtClean="0">
                <a:solidFill>
                  <a:srgbClr val="376092"/>
                </a:solidFill>
                <a:latin typeface="+mj-lt"/>
                <a:ea typeface="+mj-ea"/>
                <a:cs typeface="+mj-cs"/>
              </a:rPr>
              <a:t> not included</a:t>
            </a:r>
            <a:endParaRPr lang="en-GB" dirty="0">
              <a:solidFill>
                <a:srgbClr val="376092"/>
              </a:solidFill>
              <a:latin typeface="+mj-lt"/>
              <a:ea typeface="+mj-ea"/>
              <a:cs typeface="+mj-cs"/>
            </a:endParaRPr>
          </a:p>
        </p:txBody>
      </p:sp>
      <p:sp>
        <p:nvSpPr>
          <p:cNvPr id="13" name="TextBox 12"/>
          <p:cNvSpPr txBox="1"/>
          <p:nvPr/>
        </p:nvSpPr>
        <p:spPr>
          <a:xfrm>
            <a:off x="6119664" y="762000"/>
            <a:ext cx="3024336" cy="369332"/>
          </a:xfrm>
          <a:prstGeom prst="rect">
            <a:avLst/>
          </a:prstGeom>
          <a:noFill/>
        </p:spPr>
        <p:txBody>
          <a:bodyPr wrap="square" rtlCol="0">
            <a:spAutoFit/>
          </a:bodyPr>
          <a:lstStyle/>
          <a:p>
            <a:r>
              <a:rPr lang="en-US" dirty="0" smtClean="0"/>
              <a:t>Groups: TE-MSC / TE-VSC</a:t>
            </a:r>
            <a:endParaRPr lang="en-GB" dirty="0"/>
          </a:p>
        </p:txBody>
      </p:sp>
      <p:sp>
        <p:nvSpPr>
          <p:cNvPr id="14" name="TextBox 13"/>
          <p:cNvSpPr txBox="1"/>
          <p:nvPr/>
        </p:nvSpPr>
        <p:spPr>
          <a:xfrm>
            <a:off x="3048000" y="3962400"/>
            <a:ext cx="6096000" cy="615553"/>
          </a:xfrm>
          <a:prstGeom prst="rect">
            <a:avLst/>
          </a:prstGeom>
          <a:solidFill>
            <a:srgbClr val="004EEA"/>
          </a:solidFill>
        </p:spPr>
        <p:txBody>
          <a:bodyPr wrap="square" rtlCol="0">
            <a:spAutoFit/>
          </a:bodyPr>
          <a:lstStyle/>
          <a:p>
            <a:pPr algn="ctr"/>
            <a:r>
              <a:rPr lang="en-US" dirty="0" err="1" smtClean="0">
                <a:solidFill>
                  <a:srgbClr val="FFFF00"/>
                </a:solidFill>
              </a:rPr>
              <a:t>Cryomagnets</a:t>
            </a:r>
            <a:r>
              <a:rPr lang="en-US" dirty="0" smtClean="0">
                <a:solidFill>
                  <a:srgbClr val="FFFF00"/>
                </a:solidFill>
              </a:rPr>
              <a:t> coordination workspace : </a:t>
            </a:r>
            <a:r>
              <a:rPr lang="en-US" sz="1600" dirty="0" smtClean="0">
                <a:solidFill>
                  <a:srgbClr val="FFFF00"/>
                </a:solidFill>
              </a:rPr>
              <a:t>https://espace.cern.ch/cryomagnet-coordination/default.aspx</a:t>
            </a:r>
            <a:endParaRPr lang="en-US" dirty="0">
              <a:solidFill>
                <a:srgbClr val="FFFF00"/>
              </a:solidFill>
            </a:endParaRPr>
          </a:p>
        </p:txBody>
      </p:sp>
      <p:sp>
        <p:nvSpPr>
          <p:cNvPr id="19" name="Slide Number Placeholder 18"/>
          <p:cNvSpPr>
            <a:spLocks noGrp="1"/>
          </p:cNvSpPr>
          <p:nvPr>
            <p:ph type="sldNum" sz="quarter" idx="11"/>
          </p:nvPr>
        </p:nvSpPr>
        <p:spPr/>
        <p:txBody>
          <a:bodyPr/>
          <a:lstStyle/>
          <a:p>
            <a:fld id="{42B8A188-07C7-43C5-B012-88751C6CB86A}" type="slidenum">
              <a:rPr lang="en-US" sz="1400" smtClean="0"/>
              <a:pPr/>
              <a:t>21</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strVal val="#ppt_h"/>
                                          </p:val>
                                        </p:tav>
                                        <p:tav tm="100000">
                                          <p:val>
                                            <p:strVal val="#ppt_h"/>
                                          </p:val>
                                        </p:tav>
                                      </p:tavLst>
                                    </p:anim>
                                  </p:childTnLst>
                                </p:cTn>
                              </p:par>
                              <p:par>
                                <p:cTn id="9" presetID="17" presetClass="entr" presetSubtype="1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1000" fill="hold"/>
                                        <p:tgtEl>
                                          <p:spTgt spid="17"/>
                                        </p:tgtEl>
                                        <p:attrNameLst>
                                          <p:attrName>ppt_w</p:attrName>
                                        </p:attrNameLst>
                                      </p:cBhvr>
                                      <p:tavLst>
                                        <p:tav tm="0">
                                          <p:val>
                                            <p:fltVal val="0"/>
                                          </p:val>
                                        </p:tav>
                                        <p:tav tm="100000">
                                          <p:val>
                                            <p:strVal val="#ppt_w"/>
                                          </p:val>
                                        </p:tav>
                                      </p:tavLst>
                                    </p:anim>
                                    <p:anim calcmode="lin" valueType="num">
                                      <p:cBhvr>
                                        <p:cTn id="12" dur="10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Consolidation of the connection cryostats</a:t>
            </a:r>
            <a:endParaRPr lang="en-US" sz="2400" dirty="0">
              <a:solidFill>
                <a:srgbClr val="0033CC"/>
              </a:solidFill>
            </a:endParaRPr>
          </a:p>
        </p:txBody>
      </p:sp>
      <p:sp>
        <p:nvSpPr>
          <p:cNvPr id="12" name="Rectangle 11"/>
          <p:cNvSpPr/>
          <p:nvPr/>
        </p:nvSpPr>
        <p:spPr>
          <a:xfrm>
            <a:off x="6705600" y="457200"/>
            <a:ext cx="2438400" cy="276999"/>
          </a:xfrm>
          <a:prstGeom prst="rect">
            <a:avLst/>
          </a:prstGeom>
          <a:solidFill>
            <a:srgbClr val="FFEDB9"/>
          </a:solidFill>
        </p:spPr>
        <p:txBody>
          <a:bodyPr wrap="square" lIns="0" rIns="0">
            <a:spAutoFit/>
          </a:bodyPr>
          <a:lstStyle/>
          <a:p>
            <a:r>
              <a:rPr lang="en-US" sz="1200" dirty="0" smtClean="0"/>
              <a:t>Details in ECR: LHC-LE-EC-0003</a:t>
            </a:r>
            <a:endParaRPr lang="en-US" dirty="0"/>
          </a:p>
        </p:txBody>
      </p:sp>
      <p:sp>
        <p:nvSpPr>
          <p:cNvPr id="13" name="Rectangle 12"/>
          <p:cNvSpPr/>
          <p:nvPr/>
        </p:nvSpPr>
        <p:spPr>
          <a:xfrm>
            <a:off x="2667000" y="838200"/>
            <a:ext cx="6477000" cy="1231106"/>
          </a:xfrm>
          <a:prstGeom prst="rect">
            <a:avLst/>
          </a:prstGeom>
        </p:spPr>
        <p:txBody>
          <a:bodyPr wrap="square">
            <a:spAutoFit/>
          </a:bodyPr>
          <a:lstStyle/>
          <a:p>
            <a:pPr algn="ctr"/>
            <a:r>
              <a:rPr lang="en-US" sz="2000" u="sng" dirty="0" smtClean="0"/>
              <a:t>The proposed plan is :</a:t>
            </a:r>
          </a:p>
          <a:p>
            <a:pPr>
              <a:buFont typeface="Arial" pitchFamily="34" charset="0"/>
              <a:buChar char="•"/>
            </a:pPr>
            <a:r>
              <a:rPr lang="en-US" dirty="0" smtClean="0"/>
              <a:t>Measure and if necessary consolidate the CC 11L8</a:t>
            </a:r>
          </a:p>
          <a:p>
            <a:pPr>
              <a:buFont typeface="Arial" pitchFamily="34" charset="0"/>
              <a:buChar char="•"/>
            </a:pPr>
            <a:r>
              <a:rPr lang="en-US" dirty="0" smtClean="0"/>
              <a:t>Consolidate the CC in 11L3 &amp; 11L1</a:t>
            </a:r>
          </a:p>
          <a:p>
            <a:pPr>
              <a:buFont typeface="Arial" pitchFamily="34" charset="0"/>
              <a:buChar char="•"/>
            </a:pPr>
            <a:r>
              <a:rPr lang="en-US" dirty="0" smtClean="0"/>
              <a:t>Measure / </a:t>
            </a:r>
            <a:r>
              <a:rPr lang="en-US" b="1" i="1" dirty="0" smtClean="0"/>
              <a:t>inspect all the CCs to check no displacement</a:t>
            </a:r>
            <a:endParaRPr lang="en-US" b="1" i="1" dirty="0"/>
          </a:p>
        </p:txBody>
      </p:sp>
      <p:pic>
        <p:nvPicPr>
          <p:cNvPr id="20" name="Picture 5" descr="090512AJ"/>
          <p:cNvPicPr>
            <a:picLocks noChangeAspect="1" noChangeArrowheads="1"/>
          </p:cNvPicPr>
          <p:nvPr/>
        </p:nvPicPr>
        <p:blipFill>
          <a:blip r:embed="rId3" cstate="print"/>
          <a:srcRect/>
          <a:stretch>
            <a:fillRect/>
          </a:stretch>
        </p:blipFill>
        <p:spPr bwMode="auto">
          <a:xfrm>
            <a:off x="0" y="4838700"/>
            <a:ext cx="2686050" cy="2019300"/>
          </a:xfrm>
          <a:prstGeom prst="rect">
            <a:avLst/>
          </a:prstGeom>
          <a:noFill/>
          <a:ln w="9525">
            <a:noFill/>
            <a:miter lim="800000"/>
            <a:headEnd/>
            <a:tailEnd/>
          </a:ln>
        </p:spPr>
      </p:pic>
      <p:pic>
        <p:nvPicPr>
          <p:cNvPr id="21" name="Picture 6" descr="IMG_0171"/>
          <p:cNvPicPr>
            <a:picLocks noChangeAspect="1" noChangeArrowheads="1"/>
          </p:cNvPicPr>
          <p:nvPr/>
        </p:nvPicPr>
        <p:blipFill>
          <a:blip r:embed="rId4" cstate="print"/>
          <a:srcRect/>
          <a:stretch>
            <a:fillRect/>
          </a:stretch>
        </p:blipFill>
        <p:spPr bwMode="auto">
          <a:xfrm>
            <a:off x="0" y="2819400"/>
            <a:ext cx="2724150" cy="2028825"/>
          </a:xfrm>
          <a:prstGeom prst="rect">
            <a:avLst/>
          </a:prstGeom>
          <a:noFill/>
          <a:ln w="9525">
            <a:noFill/>
            <a:miter lim="800000"/>
            <a:headEnd/>
            <a:tailEnd/>
          </a:ln>
        </p:spPr>
      </p:pic>
      <p:sp>
        <p:nvSpPr>
          <p:cNvPr id="22" name="Rectangle 21"/>
          <p:cNvSpPr/>
          <p:nvPr/>
        </p:nvSpPr>
        <p:spPr>
          <a:xfrm>
            <a:off x="0" y="2133600"/>
            <a:ext cx="7239000" cy="646331"/>
          </a:xfrm>
          <a:prstGeom prst="rect">
            <a:avLst/>
          </a:prstGeom>
        </p:spPr>
        <p:txBody>
          <a:bodyPr wrap="square">
            <a:spAutoFit/>
          </a:bodyPr>
          <a:lstStyle/>
          <a:p>
            <a:pPr>
              <a:buFont typeface="Wingdings" pitchFamily="2" charset="2"/>
              <a:buChar char="v"/>
            </a:pPr>
            <a:r>
              <a:rPr lang="en-US" dirty="0" smtClean="0"/>
              <a:t>Risk of short to ground on main BB due to supports displacement</a:t>
            </a:r>
          </a:p>
          <a:p>
            <a:pPr>
              <a:buFont typeface="Wingdings" pitchFamily="2" charset="2"/>
              <a:buChar char="v"/>
            </a:pPr>
            <a:r>
              <a:rPr lang="en-US" dirty="0" smtClean="0"/>
              <a:t>Addition of extra insulation to go up to ultimate energy</a:t>
            </a:r>
            <a:endParaRPr lang="en-US" dirty="0"/>
          </a:p>
        </p:txBody>
      </p:sp>
      <p:pic>
        <p:nvPicPr>
          <p:cNvPr id="29" name="Picture 2"/>
          <p:cNvPicPr>
            <a:picLocks noChangeAspect="1" noChangeArrowheads="1"/>
          </p:cNvPicPr>
          <p:nvPr/>
        </p:nvPicPr>
        <p:blipFill>
          <a:blip r:embed="rId5" cstate="print"/>
          <a:srcRect/>
          <a:stretch>
            <a:fillRect/>
          </a:stretch>
        </p:blipFill>
        <p:spPr bwMode="auto">
          <a:xfrm>
            <a:off x="2743200" y="2743200"/>
            <a:ext cx="6400800" cy="1371600"/>
          </a:xfrm>
          <a:prstGeom prst="rect">
            <a:avLst/>
          </a:prstGeom>
          <a:noFill/>
          <a:ln w="9525">
            <a:noFill/>
            <a:miter lim="800000"/>
            <a:headEnd/>
            <a:tailEnd/>
          </a:ln>
        </p:spPr>
      </p:pic>
      <p:pic>
        <p:nvPicPr>
          <p:cNvPr id="30" name="Picture 3"/>
          <p:cNvPicPr>
            <a:picLocks noChangeAspect="1" noChangeArrowheads="1"/>
          </p:cNvPicPr>
          <p:nvPr/>
        </p:nvPicPr>
        <p:blipFill>
          <a:blip r:embed="rId6" cstate="print"/>
          <a:srcRect/>
          <a:stretch>
            <a:fillRect/>
          </a:stretch>
        </p:blipFill>
        <p:spPr bwMode="auto">
          <a:xfrm>
            <a:off x="2895600" y="4191000"/>
            <a:ext cx="2895600" cy="2282414"/>
          </a:xfrm>
          <a:prstGeom prst="rect">
            <a:avLst/>
          </a:prstGeom>
          <a:noFill/>
          <a:ln w="9525">
            <a:noFill/>
            <a:miter lim="800000"/>
            <a:headEnd/>
            <a:tailEnd/>
          </a:ln>
        </p:spPr>
      </p:pic>
      <p:pic>
        <p:nvPicPr>
          <p:cNvPr id="31" name="Picture 2" descr="E"/>
          <p:cNvPicPr>
            <a:picLocks noChangeAspect="1" noChangeArrowheads="1"/>
          </p:cNvPicPr>
          <p:nvPr/>
        </p:nvPicPr>
        <p:blipFill>
          <a:blip r:embed="rId7" cstate="print"/>
          <a:srcRect/>
          <a:stretch>
            <a:fillRect/>
          </a:stretch>
        </p:blipFill>
        <p:spPr bwMode="auto">
          <a:xfrm>
            <a:off x="6019800" y="4191000"/>
            <a:ext cx="2590800" cy="2317639"/>
          </a:xfrm>
          <a:prstGeom prst="rect">
            <a:avLst/>
          </a:prstGeom>
          <a:noFill/>
          <a:ln w="9525">
            <a:noFill/>
            <a:miter lim="800000"/>
            <a:headEnd/>
            <a:tailEnd/>
          </a:ln>
        </p:spPr>
      </p:pic>
      <p:sp>
        <p:nvSpPr>
          <p:cNvPr id="14" name="TextBox 13"/>
          <p:cNvSpPr txBox="1"/>
          <p:nvPr/>
        </p:nvSpPr>
        <p:spPr>
          <a:xfrm>
            <a:off x="7219562" y="1447800"/>
            <a:ext cx="1924438" cy="369332"/>
          </a:xfrm>
          <a:prstGeom prst="rect">
            <a:avLst/>
          </a:prstGeom>
          <a:noFill/>
        </p:spPr>
        <p:txBody>
          <a:bodyPr wrap="none" rtlCol="0">
            <a:spAutoFit/>
          </a:bodyPr>
          <a:lstStyle/>
          <a:p>
            <a:r>
              <a:rPr lang="en-US" dirty="0" smtClean="0">
                <a:solidFill>
                  <a:srgbClr val="FF0000"/>
                </a:solidFill>
              </a:rPr>
              <a:t>No info on 11L8 !</a:t>
            </a:r>
            <a:endParaRPr lang="en-US" dirty="0">
              <a:solidFill>
                <a:srgbClr val="FF0000"/>
              </a:solidFill>
            </a:endParaRPr>
          </a:p>
        </p:txBody>
      </p:sp>
      <p:sp>
        <p:nvSpPr>
          <p:cNvPr id="19" name="Date Placeholder 18"/>
          <p:cNvSpPr>
            <a:spLocks noGrp="1"/>
          </p:cNvSpPr>
          <p:nvPr>
            <p:ph type="dt" sz="half" idx="10"/>
          </p:nvPr>
        </p:nvSpPr>
        <p:spPr/>
        <p:txBody>
          <a:bodyPr/>
          <a:lstStyle/>
          <a:p>
            <a:r>
              <a:rPr lang="en-US" smtClean="0"/>
              <a:t>Chamonix                    8th of February 2012</a:t>
            </a:r>
            <a:endParaRPr lang="en-GB" dirty="0"/>
          </a:p>
        </p:txBody>
      </p:sp>
      <p:sp>
        <p:nvSpPr>
          <p:cNvPr id="24" name="Slide Number Placeholder 23"/>
          <p:cNvSpPr>
            <a:spLocks noGrp="1"/>
          </p:cNvSpPr>
          <p:nvPr>
            <p:ph type="sldNum" sz="quarter" idx="11"/>
          </p:nvPr>
        </p:nvSpPr>
        <p:spPr/>
        <p:txBody>
          <a:bodyPr/>
          <a:lstStyle/>
          <a:p>
            <a:fld id="{42B8A188-07C7-43C5-B012-88751C6CB86A}" type="slidenum">
              <a:rPr lang="en-US" sz="1400" smtClean="0"/>
              <a:pPr/>
              <a:t>22</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4" descr="\\cern.ch\dfs\Workspaces\s\Sector81Interconnect\Shutdown2009\Worksite-Managers\Jacky-Mazet\SAM_He gauges\SOUPAPEØ160\DSC01921.jpg"/>
          <p:cNvPicPr>
            <a:picLocks noChangeAspect="1" noChangeArrowheads="1"/>
          </p:cNvPicPr>
          <p:nvPr/>
        </p:nvPicPr>
        <p:blipFill>
          <a:blip r:embed="rId3" cstate="print"/>
          <a:srcRect l="3174" r="-1587"/>
          <a:stretch>
            <a:fillRect/>
          </a:stretch>
        </p:blipFill>
        <p:spPr bwMode="auto">
          <a:xfrm>
            <a:off x="6172200" y="838200"/>
            <a:ext cx="2971800" cy="4026310"/>
          </a:xfrm>
          <a:prstGeom prst="rect">
            <a:avLst/>
          </a:prstGeom>
          <a:noFill/>
        </p:spPr>
      </p:pic>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Installation of the remaining pressure relief devices (DN200/160)</a:t>
            </a:r>
            <a:endParaRPr lang="en-US" sz="2400" dirty="0">
              <a:solidFill>
                <a:srgbClr val="0033CC"/>
              </a:solidFill>
            </a:endParaRPr>
          </a:p>
        </p:txBody>
      </p:sp>
      <p:pic>
        <p:nvPicPr>
          <p:cNvPr id="19" name="Picture 18" descr="Picture1.jpg"/>
          <p:cNvPicPr>
            <a:picLocks noChangeAspect="1"/>
          </p:cNvPicPr>
          <p:nvPr/>
        </p:nvPicPr>
        <p:blipFill>
          <a:blip r:embed="rId4" cstate="print"/>
          <a:srcRect l="50000" b="12007"/>
          <a:stretch>
            <a:fillRect/>
          </a:stretch>
        </p:blipFill>
        <p:spPr>
          <a:xfrm>
            <a:off x="0" y="1371600"/>
            <a:ext cx="3948146" cy="2667000"/>
          </a:xfrm>
          <a:prstGeom prst="rect">
            <a:avLst/>
          </a:prstGeom>
        </p:spPr>
      </p:pic>
      <p:pic>
        <p:nvPicPr>
          <p:cNvPr id="24" name="Picture 23" descr="IMG_9301.jpg"/>
          <p:cNvPicPr>
            <a:picLocks noChangeAspect="1"/>
          </p:cNvPicPr>
          <p:nvPr/>
        </p:nvPicPr>
        <p:blipFill>
          <a:blip r:embed="rId5" cstate="print"/>
          <a:stretch>
            <a:fillRect/>
          </a:stretch>
        </p:blipFill>
        <p:spPr>
          <a:xfrm>
            <a:off x="0" y="4038600"/>
            <a:ext cx="3962400" cy="2819400"/>
          </a:xfrm>
          <a:prstGeom prst="rect">
            <a:avLst/>
          </a:prstGeom>
        </p:spPr>
      </p:pic>
      <p:pic>
        <p:nvPicPr>
          <p:cNvPr id="27" name="Picture 5" descr="\\cern.ch\dfs\Workspaces\s\Sector81Interconnect\Shutdown2009\Worksite-Managers\Jacky-Mazet\SAM_He gauges\SOUPAPEØ160\DSC02620.JPG"/>
          <p:cNvPicPr>
            <a:picLocks noChangeAspect="1" noChangeArrowheads="1"/>
          </p:cNvPicPr>
          <p:nvPr/>
        </p:nvPicPr>
        <p:blipFill>
          <a:blip r:embed="rId6" cstate="print"/>
          <a:srcRect/>
          <a:stretch>
            <a:fillRect/>
          </a:stretch>
        </p:blipFill>
        <p:spPr bwMode="auto">
          <a:xfrm>
            <a:off x="3886200" y="4000500"/>
            <a:ext cx="3810000" cy="2857500"/>
          </a:xfrm>
          <a:prstGeom prst="rect">
            <a:avLst/>
          </a:prstGeom>
          <a:noFill/>
        </p:spPr>
      </p:pic>
      <p:sp>
        <p:nvSpPr>
          <p:cNvPr id="18" name="Rectangle 17"/>
          <p:cNvSpPr/>
          <p:nvPr/>
        </p:nvSpPr>
        <p:spPr>
          <a:xfrm>
            <a:off x="0" y="762000"/>
            <a:ext cx="9144000" cy="646331"/>
          </a:xfrm>
          <a:prstGeom prst="rect">
            <a:avLst/>
          </a:prstGeom>
          <a:solidFill>
            <a:srgbClr val="FFFFCC"/>
          </a:solidFill>
        </p:spPr>
        <p:txBody>
          <a:bodyPr wrap="square">
            <a:spAutoFit/>
          </a:bodyPr>
          <a:lstStyle/>
          <a:p>
            <a:r>
              <a:rPr lang="en-US" dirty="0" smtClean="0"/>
              <a:t>To be installed on </a:t>
            </a:r>
            <a:r>
              <a:rPr lang="en-US" dirty="0" err="1" smtClean="0"/>
              <a:t>cryodipoles</a:t>
            </a:r>
            <a:r>
              <a:rPr lang="en-US" dirty="0" smtClean="0"/>
              <a:t> (DN200) during next shutdown in 23, 45 (part), 78 &amp; 81: </a:t>
            </a:r>
            <a:r>
              <a:rPr lang="en-US" dirty="0" smtClean="0">
                <a:latin typeface="Calibri"/>
              </a:rPr>
              <a:t>≈ </a:t>
            </a:r>
            <a:r>
              <a:rPr lang="en-US" dirty="0" smtClean="0"/>
              <a:t>600 units and on 2 SAM (DN160)</a:t>
            </a:r>
          </a:p>
        </p:txBody>
      </p:sp>
      <p:sp>
        <p:nvSpPr>
          <p:cNvPr id="13" name="TextBox 12"/>
          <p:cNvSpPr txBox="1"/>
          <p:nvPr/>
        </p:nvSpPr>
        <p:spPr>
          <a:xfrm>
            <a:off x="3962400" y="1752600"/>
            <a:ext cx="2133600" cy="1754326"/>
          </a:xfrm>
          <a:prstGeom prst="rect">
            <a:avLst/>
          </a:prstGeom>
          <a:solidFill>
            <a:srgbClr val="78D6B9"/>
          </a:solidFill>
        </p:spPr>
        <p:txBody>
          <a:bodyPr wrap="square" rtlCol="0">
            <a:spAutoFit/>
          </a:bodyPr>
          <a:lstStyle/>
          <a:p>
            <a:r>
              <a:rPr lang="en-US" sz="2400" dirty="0" smtClean="0"/>
              <a:t>Self reclosing valves will be installed </a:t>
            </a:r>
            <a:r>
              <a:rPr lang="en-US" dirty="0" smtClean="0"/>
              <a:t/>
            </a:r>
            <a:br>
              <a:rPr lang="en-US" dirty="0" smtClean="0"/>
            </a:br>
            <a:r>
              <a:rPr lang="en-US" dirty="0" smtClean="0"/>
              <a:t>(See M Jimenez’s presentation)</a:t>
            </a:r>
            <a:endParaRPr lang="en-US" dirty="0"/>
          </a:p>
        </p:txBody>
      </p:sp>
      <p:sp>
        <p:nvSpPr>
          <p:cNvPr id="17" name="Date Placeholder 16"/>
          <p:cNvSpPr>
            <a:spLocks noGrp="1"/>
          </p:cNvSpPr>
          <p:nvPr>
            <p:ph type="dt" sz="half" idx="10"/>
          </p:nvPr>
        </p:nvSpPr>
        <p:spPr/>
        <p:txBody>
          <a:bodyPr/>
          <a:lstStyle/>
          <a:p>
            <a:r>
              <a:rPr lang="en-US" smtClean="0"/>
              <a:t>Chamonix                    8th of February 2012</a:t>
            </a:r>
            <a:endParaRPr lang="en-GB" dirty="0"/>
          </a:p>
        </p:txBody>
      </p:sp>
      <p:sp>
        <p:nvSpPr>
          <p:cNvPr id="20" name="Slide Number Placeholder 19"/>
          <p:cNvSpPr>
            <a:spLocks noGrp="1"/>
          </p:cNvSpPr>
          <p:nvPr>
            <p:ph type="sldNum" sz="quarter" idx="11"/>
          </p:nvPr>
        </p:nvSpPr>
        <p:spPr/>
        <p:txBody>
          <a:bodyPr/>
          <a:lstStyle/>
          <a:p>
            <a:fld id="{42B8A188-07C7-43C5-B012-88751C6CB86A}" type="slidenum">
              <a:rPr lang="en-US" sz="1400" smtClean="0"/>
              <a:pPr/>
              <a:t>23</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heckerboard(across)">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In-situ repair : </a:t>
            </a:r>
            <a:endParaRPr lang="en-US" sz="2400" dirty="0">
              <a:solidFill>
                <a:srgbClr val="0033CC"/>
              </a:solidFill>
            </a:endParaRPr>
          </a:p>
        </p:txBody>
      </p:sp>
      <p:sp>
        <p:nvSpPr>
          <p:cNvPr id="18" name="Rectangle 17"/>
          <p:cNvSpPr/>
          <p:nvPr/>
        </p:nvSpPr>
        <p:spPr>
          <a:xfrm>
            <a:off x="4267200" y="762000"/>
            <a:ext cx="2819400" cy="646331"/>
          </a:xfrm>
          <a:prstGeom prst="rect">
            <a:avLst/>
          </a:prstGeom>
          <a:solidFill>
            <a:srgbClr val="FFFFCC"/>
          </a:solidFill>
        </p:spPr>
        <p:txBody>
          <a:bodyPr wrap="square">
            <a:spAutoFit/>
          </a:bodyPr>
          <a:lstStyle/>
          <a:p>
            <a:pPr algn="ctr"/>
            <a:r>
              <a:rPr lang="en-US" dirty="0" smtClean="0"/>
              <a:t>PIMs : </a:t>
            </a:r>
          </a:p>
          <a:p>
            <a:pPr algn="ctr"/>
            <a:r>
              <a:rPr lang="en-US" dirty="0" smtClean="0"/>
              <a:t>Tot  about 45</a:t>
            </a:r>
          </a:p>
        </p:txBody>
      </p:sp>
      <p:sp>
        <p:nvSpPr>
          <p:cNvPr id="13" name="TextBox 12"/>
          <p:cNvSpPr txBox="1"/>
          <p:nvPr/>
        </p:nvSpPr>
        <p:spPr>
          <a:xfrm>
            <a:off x="4267200" y="1752600"/>
            <a:ext cx="4876800" cy="1938992"/>
          </a:xfrm>
          <a:prstGeom prst="rect">
            <a:avLst/>
          </a:prstGeom>
          <a:noFill/>
        </p:spPr>
        <p:txBody>
          <a:bodyPr wrap="square" rtlCol="0">
            <a:spAutoFit/>
          </a:bodyPr>
          <a:lstStyle/>
          <a:p>
            <a:pPr>
              <a:buFontTx/>
              <a:buChar char="-"/>
            </a:pPr>
            <a:r>
              <a:rPr lang="en-US" sz="2000" dirty="0" smtClean="0"/>
              <a:t>Buckled during warm-up : based on last warm-up after SSS displacement : </a:t>
            </a:r>
            <a:br>
              <a:rPr lang="en-US" sz="2000" dirty="0" smtClean="0"/>
            </a:br>
            <a:r>
              <a:rPr lang="en-US" sz="2000" dirty="0" smtClean="0">
                <a:latin typeface="Calibri"/>
              </a:rPr>
              <a:t>≈ 14-18 (RF ball test)</a:t>
            </a:r>
            <a:endParaRPr lang="en-US" sz="2000" dirty="0" smtClean="0"/>
          </a:p>
          <a:p>
            <a:pPr>
              <a:buFontTx/>
              <a:buChar char="-"/>
            </a:pPr>
            <a:r>
              <a:rPr lang="en-US" sz="2000" dirty="0" smtClean="0"/>
              <a:t>Heavily damaged : ≤ 10</a:t>
            </a:r>
          </a:p>
          <a:p>
            <a:pPr>
              <a:buFontTx/>
              <a:buChar char="-"/>
            </a:pPr>
            <a:r>
              <a:rPr lang="en-US" sz="2000" dirty="0" smtClean="0"/>
              <a:t>Preventive replacements :</a:t>
            </a:r>
          </a:p>
          <a:p>
            <a:pPr lvl="1"/>
            <a:r>
              <a:rPr lang="en-US" sz="2000" dirty="0" smtClean="0"/>
              <a:t>+ Arc extremities 18/32 in baseline</a:t>
            </a:r>
            <a:endParaRPr lang="en-US" sz="2400" b="1" u="sng" dirty="0"/>
          </a:p>
        </p:txBody>
      </p:sp>
      <p:pic>
        <p:nvPicPr>
          <p:cNvPr id="14" name="Picture 13" descr="QQBI.19L2_V2_D2U_2.jpg"/>
          <p:cNvPicPr>
            <a:picLocks noChangeAspect="1"/>
          </p:cNvPicPr>
          <p:nvPr/>
        </p:nvPicPr>
        <p:blipFill>
          <a:blip r:embed="rId3" cstate="print"/>
          <a:stretch>
            <a:fillRect/>
          </a:stretch>
        </p:blipFill>
        <p:spPr>
          <a:xfrm>
            <a:off x="6705600" y="0"/>
            <a:ext cx="2438400" cy="1828800"/>
          </a:xfrm>
          <a:prstGeom prst="rect">
            <a:avLst/>
          </a:prstGeom>
        </p:spPr>
      </p:pic>
      <p:pic>
        <p:nvPicPr>
          <p:cNvPr id="17" name="Picture 2"/>
          <p:cNvPicPr>
            <a:picLocks noChangeAspect="1" noChangeArrowheads="1"/>
          </p:cNvPicPr>
          <p:nvPr/>
        </p:nvPicPr>
        <p:blipFill>
          <a:blip r:embed="rId4" cstate="print"/>
          <a:srcRect l="11575" t="6539" r="1190" b="50000"/>
          <a:stretch>
            <a:fillRect/>
          </a:stretch>
        </p:blipFill>
        <p:spPr bwMode="auto">
          <a:xfrm>
            <a:off x="4191000" y="3657600"/>
            <a:ext cx="4953000" cy="914400"/>
          </a:xfrm>
          <a:prstGeom prst="rect">
            <a:avLst/>
          </a:prstGeom>
          <a:noFill/>
          <a:ln w="9525">
            <a:noFill/>
            <a:miter lim="800000"/>
            <a:headEnd/>
            <a:tailEnd/>
          </a:ln>
          <a:effectLst/>
        </p:spPr>
      </p:pic>
      <p:grpSp>
        <p:nvGrpSpPr>
          <p:cNvPr id="19" name="Group 18"/>
          <p:cNvGrpSpPr/>
          <p:nvPr/>
        </p:nvGrpSpPr>
        <p:grpSpPr>
          <a:xfrm>
            <a:off x="4419600" y="4572000"/>
            <a:ext cx="4724470" cy="2286000"/>
            <a:chOff x="4419600" y="4572000"/>
            <a:chExt cx="4724470" cy="2286000"/>
          </a:xfrm>
        </p:grpSpPr>
        <p:grpSp>
          <p:nvGrpSpPr>
            <p:cNvPr id="20" name="Group 17"/>
            <p:cNvGrpSpPr>
              <a:grpSpLocks/>
            </p:cNvGrpSpPr>
            <p:nvPr/>
          </p:nvGrpSpPr>
          <p:grpSpPr bwMode="auto">
            <a:xfrm>
              <a:off x="6553270" y="4800600"/>
              <a:ext cx="2590800" cy="2057400"/>
              <a:chOff x="2013" y="1362"/>
              <a:chExt cx="3307" cy="2481"/>
            </a:xfrm>
          </p:grpSpPr>
          <p:pic>
            <p:nvPicPr>
              <p:cNvPr id="21" name="Picture 4" descr="CIMG0886"/>
              <p:cNvPicPr>
                <a:picLocks noChangeAspect="1" noChangeArrowheads="1"/>
              </p:cNvPicPr>
              <p:nvPr/>
            </p:nvPicPr>
            <p:blipFill>
              <a:blip r:embed="rId5" cstate="print"/>
              <a:srcRect/>
              <a:stretch>
                <a:fillRect/>
              </a:stretch>
            </p:blipFill>
            <p:spPr bwMode="auto">
              <a:xfrm>
                <a:off x="2013" y="1362"/>
                <a:ext cx="3307" cy="2481"/>
              </a:xfrm>
              <a:prstGeom prst="rect">
                <a:avLst/>
              </a:prstGeom>
              <a:noFill/>
              <a:ln w="31750">
                <a:noFill/>
                <a:miter lim="800000"/>
                <a:headEnd/>
                <a:tailEnd/>
              </a:ln>
            </p:spPr>
          </p:pic>
          <p:sp>
            <p:nvSpPr>
              <p:cNvPr id="22" name="Text Box 5"/>
              <p:cNvSpPr txBox="1">
                <a:spLocks noChangeArrowheads="1"/>
              </p:cNvSpPr>
              <p:nvPr/>
            </p:nvSpPr>
            <p:spPr bwMode="auto">
              <a:xfrm>
                <a:off x="2402" y="3200"/>
                <a:ext cx="2547" cy="557"/>
              </a:xfrm>
              <a:prstGeom prst="rect">
                <a:avLst/>
              </a:prstGeom>
              <a:solidFill>
                <a:schemeClr val="bg1"/>
              </a:solidFill>
              <a:ln w="25400">
                <a:noFill/>
                <a:miter lim="800000"/>
                <a:headEnd/>
                <a:tailEnd/>
              </a:ln>
            </p:spPr>
            <p:txBody>
              <a:bodyPr wrap="square">
                <a:spAutoFit/>
              </a:bodyPr>
              <a:lstStyle/>
              <a:p>
                <a:pPr algn="ctr"/>
                <a:r>
                  <a:rPr lang="en-GB" sz="1200" dirty="0">
                    <a:solidFill>
                      <a:schemeClr val="accent2"/>
                    </a:solidFill>
                  </a:rPr>
                  <a:t>QBQI.10L5, NCR 831037, nested bellows V2</a:t>
                </a:r>
                <a:endParaRPr lang="en-US" sz="1200" dirty="0">
                  <a:solidFill>
                    <a:schemeClr val="accent2"/>
                  </a:solidFill>
                </a:endParaRPr>
              </a:p>
            </p:txBody>
          </p:sp>
        </p:grpSp>
        <p:sp>
          <p:nvSpPr>
            <p:cNvPr id="28" name="Rectangle 27"/>
            <p:cNvSpPr/>
            <p:nvPr/>
          </p:nvSpPr>
          <p:spPr>
            <a:xfrm>
              <a:off x="4572000" y="4572000"/>
              <a:ext cx="4572000" cy="369332"/>
            </a:xfrm>
            <a:prstGeom prst="rect">
              <a:avLst/>
            </a:prstGeom>
            <a:solidFill>
              <a:srgbClr val="FFFFCC"/>
            </a:solidFill>
          </p:spPr>
          <p:txBody>
            <a:bodyPr wrap="square">
              <a:spAutoFit/>
            </a:bodyPr>
            <a:lstStyle/>
            <a:p>
              <a:pPr algn="ctr"/>
              <a:r>
                <a:rPr lang="en-US" dirty="0" smtClean="0"/>
                <a:t>Nested bellows : None planned</a:t>
              </a:r>
            </a:p>
          </p:txBody>
        </p:sp>
        <p:sp>
          <p:nvSpPr>
            <p:cNvPr id="29" name="TextBox 28"/>
            <p:cNvSpPr txBox="1"/>
            <p:nvPr/>
          </p:nvSpPr>
          <p:spPr>
            <a:xfrm>
              <a:off x="4419600" y="5105400"/>
              <a:ext cx="2514600" cy="1015663"/>
            </a:xfrm>
            <a:prstGeom prst="rect">
              <a:avLst/>
            </a:prstGeom>
            <a:noFill/>
          </p:spPr>
          <p:txBody>
            <a:bodyPr wrap="square" rtlCol="0">
              <a:spAutoFit/>
            </a:bodyPr>
            <a:lstStyle/>
            <a:p>
              <a:r>
                <a:rPr lang="en-US" sz="2000" dirty="0" smtClean="0"/>
                <a:t>Inspection at the opening of the interconnections</a:t>
              </a:r>
              <a:endParaRPr lang="en-US" sz="2000" dirty="0"/>
            </a:p>
          </p:txBody>
        </p:sp>
      </p:grpSp>
      <p:sp>
        <p:nvSpPr>
          <p:cNvPr id="30" name="Rectangle 29"/>
          <p:cNvSpPr/>
          <p:nvPr/>
        </p:nvSpPr>
        <p:spPr>
          <a:xfrm>
            <a:off x="0" y="762000"/>
            <a:ext cx="2819400" cy="646331"/>
          </a:xfrm>
          <a:prstGeom prst="rect">
            <a:avLst/>
          </a:prstGeom>
          <a:solidFill>
            <a:srgbClr val="FFFFCC"/>
          </a:solidFill>
        </p:spPr>
        <p:txBody>
          <a:bodyPr wrap="square">
            <a:spAutoFit/>
          </a:bodyPr>
          <a:lstStyle/>
          <a:p>
            <a:pPr algn="ctr"/>
            <a:r>
              <a:rPr lang="en-US" dirty="0" smtClean="0"/>
              <a:t>Installation of beam lines protection shells </a:t>
            </a:r>
          </a:p>
        </p:txBody>
      </p:sp>
      <p:sp>
        <p:nvSpPr>
          <p:cNvPr id="31" name="Rectangle 30"/>
          <p:cNvSpPr/>
          <p:nvPr/>
        </p:nvSpPr>
        <p:spPr>
          <a:xfrm>
            <a:off x="0" y="1371600"/>
            <a:ext cx="2819400" cy="276999"/>
          </a:xfrm>
          <a:prstGeom prst="rect">
            <a:avLst/>
          </a:prstGeom>
          <a:solidFill>
            <a:srgbClr val="FFEDB9"/>
          </a:solidFill>
        </p:spPr>
        <p:txBody>
          <a:bodyPr wrap="square" lIns="0" rIns="0">
            <a:spAutoFit/>
          </a:bodyPr>
          <a:lstStyle/>
          <a:p>
            <a:r>
              <a:rPr lang="en-US" sz="1200" dirty="0" smtClean="0"/>
              <a:t>Details in ECR: LHC-QBBI-EC-0001</a:t>
            </a:r>
            <a:endParaRPr lang="en-US" dirty="0"/>
          </a:p>
        </p:txBody>
      </p:sp>
      <p:pic>
        <p:nvPicPr>
          <p:cNvPr id="4098" name="Picture 2"/>
          <p:cNvPicPr>
            <a:picLocks noChangeAspect="1" noChangeArrowheads="1"/>
          </p:cNvPicPr>
          <p:nvPr/>
        </p:nvPicPr>
        <p:blipFill>
          <a:blip r:embed="rId6" cstate="print"/>
          <a:srcRect l="25143" t="19809" r="23429" b="5524"/>
          <a:stretch>
            <a:fillRect/>
          </a:stretch>
        </p:blipFill>
        <p:spPr bwMode="auto">
          <a:xfrm>
            <a:off x="0" y="1828800"/>
            <a:ext cx="4038600" cy="4563533"/>
          </a:xfrm>
          <a:prstGeom prst="rect">
            <a:avLst/>
          </a:prstGeom>
          <a:noFill/>
          <a:ln w="9525">
            <a:noFill/>
            <a:miter lim="800000"/>
            <a:headEnd/>
            <a:tailEnd/>
          </a:ln>
        </p:spPr>
      </p:pic>
      <p:sp>
        <p:nvSpPr>
          <p:cNvPr id="32" name="TextBox 31"/>
          <p:cNvSpPr txBox="1"/>
          <p:nvPr/>
        </p:nvSpPr>
        <p:spPr>
          <a:xfrm>
            <a:off x="0" y="6550223"/>
            <a:ext cx="2544286" cy="307777"/>
          </a:xfrm>
          <a:prstGeom prst="rect">
            <a:avLst/>
          </a:prstGeom>
          <a:solidFill>
            <a:srgbClr val="FFFF00"/>
          </a:solidFill>
        </p:spPr>
        <p:txBody>
          <a:bodyPr wrap="none" rtlCol="0">
            <a:spAutoFit/>
          </a:bodyPr>
          <a:lstStyle/>
          <a:p>
            <a:r>
              <a:rPr lang="en-US" sz="1400" dirty="0" smtClean="0">
                <a:solidFill>
                  <a:srgbClr val="0033CC"/>
                </a:solidFill>
              </a:rPr>
              <a:t>Courtesy C Garion (TE-VSC)</a:t>
            </a:r>
            <a:endParaRPr lang="en-US" sz="1400" dirty="0">
              <a:solidFill>
                <a:srgbClr val="0033CC"/>
              </a:solidFill>
            </a:endParaRPr>
          </a:p>
        </p:txBody>
      </p:sp>
      <p:sp>
        <p:nvSpPr>
          <p:cNvPr id="27" name="Date Placeholder 26"/>
          <p:cNvSpPr>
            <a:spLocks noGrp="1"/>
          </p:cNvSpPr>
          <p:nvPr>
            <p:ph type="dt" sz="half" idx="10"/>
          </p:nvPr>
        </p:nvSpPr>
        <p:spPr/>
        <p:txBody>
          <a:bodyPr/>
          <a:lstStyle/>
          <a:p>
            <a:r>
              <a:rPr lang="en-US" smtClean="0"/>
              <a:t>Chamonix                    8th of February 2012</a:t>
            </a:r>
            <a:endParaRPr lang="en-GB" dirty="0"/>
          </a:p>
        </p:txBody>
      </p:sp>
      <p:sp>
        <p:nvSpPr>
          <p:cNvPr id="33" name="Slide Number Placeholder 32"/>
          <p:cNvSpPr>
            <a:spLocks noGrp="1"/>
          </p:cNvSpPr>
          <p:nvPr>
            <p:ph type="sldNum" sz="quarter" idx="11"/>
          </p:nvPr>
        </p:nvSpPr>
        <p:spPr/>
        <p:txBody>
          <a:bodyPr/>
          <a:lstStyle/>
          <a:p>
            <a:fld id="{42B8A188-07C7-43C5-B012-88751C6CB86A}" type="slidenum">
              <a:rPr lang="en-US" sz="1400" smtClean="0"/>
              <a:pPr/>
              <a:t>24</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p:cTn id="13" dur="1000" fill="hold"/>
                                        <p:tgtEl>
                                          <p:spTgt spid="30"/>
                                        </p:tgtEl>
                                        <p:attrNameLst>
                                          <p:attrName>ppt_w</p:attrName>
                                        </p:attrNameLst>
                                      </p:cBhvr>
                                      <p:tavLst>
                                        <p:tav tm="0">
                                          <p:val>
                                            <p:fltVal val="0"/>
                                          </p:val>
                                        </p:tav>
                                        <p:tav tm="100000">
                                          <p:val>
                                            <p:strVal val="#ppt_w"/>
                                          </p:val>
                                        </p:tav>
                                      </p:tavLst>
                                    </p:anim>
                                    <p:anim calcmode="lin" valueType="num">
                                      <p:cBhvr>
                                        <p:cTn id="14" dur="1000" fill="hold"/>
                                        <p:tgtEl>
                                          <p:spTgt spid="30"/>
                                        </p:tgtEl>
                                        <p:attrNameLst>
                                          <p:attrName>ppt_h</p:attrName>
                                        </p:attrNameLst>
                                      </p:cBhvr>
                                      <p:tavLst>
                                        <p:tav tm="0">
                                          <p:val>
                                            <p:fltVal val="0"/>
                                          </p:val>
                                        </p:tav>
                                        <p:tav tm="100000">
                                          <p:val>
                                            <p:strVal val="#ppt_h"/>
                                          </p:val>
                                        </p:tav>
                                      </p:tavLst>
                                    </p:anim>
                                    <p:anim calcmode="lin" valueType="num">
                                      <p:cBhvr>
                                        <p:cTn id="15" dur="1000" fill="hold"/>
                                        <p:tgtEl>
                                          <p:spTgt spid="30"/>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0"/>
                                        </p:tgtEl>
                                        <p:attrNameLst>
                                          <p:attrName>ppt_y</p:attrName>
                                        </p:attrNameLst>
                                      </p:cBhvr>
                                      <p:tavLst>
                                        <p:tav tm="0" fmla="#ppt_y+(sin(-2*pi*(1-$))*-#ppt_x+cos(-2*pi*(1-$))*(1-#ppt_y))*(1-$)">
                                          <p:val>
                                            <p:fltVal val="0"/>
                                          </p:val>
                                        </p:tav>
                                        <p:tav tm="100000">
                                          <p:val>
                                            <p:fltVal val="1"/>
                                          </p:val>
                                        </p:tav>
                                      </p:tavLst>
                                    </p:anim>
                                  </p:childTnLst>
                                </p:cTn>
                              </p:par>
                            </p:childTnLst>
                          </p:cTn>
                        </p:par>
                        <p:par>
                          <p:cTn id="17" fill="hold">
                            <p:stCondLst>
                              <p:cond delay="1000"/>
                            </p:stCondLst>
                            <p:childTnLst>
                              <p:par>
                                <p:cTn id="18" presetID="2" presetClass="entr" presetSubtype="8" fill="hold" grpId="0" nodeType="afterEffect">
                                  <p:stCondLst>
                                    <p:cond delay="0"/>
                                  </p:stCondLst>
                                  <p:childTnLst>
                                    <p:set>
                                      <p:cBhvr>
                                        <p:cTn id="19" dur="1" fill="hold">
                                          <p:stCondLst>
                                            <p:cond delay="0"/>
                                          </p:stCondLst>
                                        </p:cTn>
                                        <p:tgtEl>
                                          <p:spTgt spid="31"/>
                                        </p:tgtEl>
                                        <p:attrNameLst>
                                          <p:attrName>style.visibility</p:attrName>
                                        </p:attrNameLst>
                                      </p:cBhvr>
                                      <p:to>
                                        <p:strVal val="visible"/>
                                      </p:to>
                                    </p:set>
                                    <p:anim calcmode="lin" valueType="num">
                                      <p:cBhvr additive="base">
                                        <p:cTn id="20" dur="1000" fill="hold"/>
                                        <p:tgtEl>
                                          <p:spTgt spid="31"/>
                                        </p:tgtEl>
                                        <p:attrNameLst>
                                          <p:attrName>ppt_x</p:attrName>
                                        </p:attrNameLst>
                                      </p:cBhvr>
                                      <p:tavLst>
                                        <p:tav tm="0">
                                          <p:val>
                                            <p:strVal val="0-#ppt_w/2"/>
                                          </p:val>
                                        </p:tav>
                                        <p:tav tm="100000">
                                          <p:val>
                                            <p:strVal val="#ppt_x"/>
                                          </p:val>
                                        </p:tav>
                                      </p:tavLst>
                                    </p:anim>
                                    <p:anim calcmode="lin" valueType="num">
                                      <p:cBhvr additive="base">
                                        <p:cTn id="21" dur="1000" fill="hold"/>
                                        <p:tgtEl>
                                          <p:spTgt spid="31"/>
                                        </p:tgtEl>
                                        <p:attrNameLst>
                                          <p:attrName>ppt_y</p:attrName>
                                        </p:attrNameLst>
                                      </p:cBhvr>
                                      <p:tavLst>
                                        <p:tav tm="0">
                                          <p:val>
                                            <p:strVal val="#ppt_y"/>
                                          </p:val>
                                        </p:tav>
                                        <p:tav tm="100000">
                                          <p:val>
                                            <p:strVal val="#ppt_y"/>
                                          </p:val>
                                        </p:tav>
                                      </p:tavLst>
                                    </p:anim>
                                  </p:childTnLst>
                                </p:cTn>
                              </p:par>
                            </p:childTnLst>
                          </p:cTn>
                        </p:par>
                        <p:par>
                          <p:cTn id="22" fill="hold">
                            <p:stCondLst>
                              <p:cond delay="2000"/>
                            </p:stCondLst>
                            <p:childTnLst>
                              <p:par>
                                <p:cTn id="23" presetID="17" presetClass="entr" presetSubtype="1" fill="hold" nodeType="afterEffect">
                                  <p:stCondLst>
                                    <p:cond delay="1000"/>
                                  </p:stCondLst>
                                  <p:childTnLst>
                                    <p:set>
                                      <p:cBhvr>
                                        <p:cTn id="24" dur="1" fill="hold">
                                          <p:stCondLst>
                                            <p:cond delay="0"/>
                                          </p:stCondLst>
                                        </p:cTn>
                                        <p:tgtEl>
                                          <p:spTgt spid="4098"/>
                                        </p:tgtEl>
                                        <p:attrNameLst>
                                          <p:attrName>style.visibility</p:attrName>
                                        </p:attrNameLst>
                                      </p:cBhvr>
                                      <p:to>
                                        <p:strVal val="visible"/>
                                      </p:to>
                                    </p:set>
                                    <p:anim calcmode="lin" valueType="num">
                                      <p:cBhvr>
                                        <p:cTn id="25" dur="1000" fill="hold"/>
                                        <p:tgtEl>
                                          <p:spTgt spid="4098"/>
                                        </p:tgtEl>
                                        <p:attrNameLst>
                                          <p:attrName>ppt_x</p:attrName>
                                        </p:attrNameLst>
                                      </p:cBhvr>
                                      <p:tavLst>
                                        <p:tav tm="0">
                                          <p:val>
                                            <p:strVal val="#ppt_x"/>
                                          </p:val>
                                        </p:tav>
                                        <p:tav tm="100000">
                                          <p:val>
                                            <p:strVal val="#ppt_x"/>
                                          </p:val>
                                        </p:tav>
                                      </p:tavLst>
                                    </p:anim>
                                    <p:anim calcmode="lin" valueType="num">
                                      <p:cBhvr>
                                        <p:cTn id="26" dur="1000" fill="hold"/>
                                        <p:tgtEl>
                                          <p:spTgt spid="4098"/>
                                        </p:tgtEl>
                                        <p:attrNameLst>
                                          <p:attrName>ppt_y</p:attrName>
                                        </p:attrNameLst>
                                      </p:cBhvr>
                                      <p:tavLst>
                                        <p:tav tm="0">
                                          <p:val>
                                            <p:strVal val="#ppt_y-#ppt_h/2"/>
                                          </p:val>
                                        </p:tav>
                                        <p:tav tm="100000">
                                          <p:val>
                                            <p:strVal val="#ppt_y"/>
                                          </p:val>
                                        </p:tav>
                                      </p:tavLst>
                                    </p:anim>
                                    <p:anim calcmode="lin" valueType="num">
                                      <p:cBhvr>
                                        <p:cTn id="27" dur="1000" fill="hold"/>
                                        <p:tgtEl>
                                          <p:spTgt spid="4098"/>
                                        </p:tgtEl>
                                        <p:attrNameLst>
                                          <p:attrName>ppt_w</p:attrName>
                                        </p:attrNameLst>
                                      </p:cBhvr>
                                      <p:tavLst>
                                        <p:tav tm="0">
                                          <p:val>
                                            <p:strVal val="#ppt_w"/>
                                          </p:val>
                                        </p:tav>
                                        <p:tav tm="100000">
                                          <p:val>
                                            <p:strVal val="#ppt_w"/>
                                          </p:val>
                                        </p:tav>
                                      </p:tavLst>
                                    </p:anim>
                                    <p:anim calcmode="lin" valueType="num">
                                      <p:cBhvr>
                                        <p:cTn id="28" dur="1000" fill="hold"/>
                                        <p:tgtEl>
                                          <p:spTgt spid="409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In-situ repair : </a:t>
            </a:r>
            <a:endParaRPr lang="en-US" sz="2400" dirty="0">
              <a:solidFill>
                <a:srgbClr val="0033CC"/>
              </a:solidFill>
            </a:endParaRPr>
          </a:p>
        </p:txBody>
      </p:sp>
      <p:sp>
        <p:nvSpPr>
          <p:cNvPr id="18" name="Rectangle 17"/>
          <p:cNvSpPr/>
          <p:nvPr/>
        </p:nvSpPr>
        <p:spPr>
          <a:xfrm>
            <a:off x="0" y="762000"/>
            <a:ext cx="2819400" cy="369332"/>
          </a:xfrm>
          <a:prstGeom prst="rect">
            <a:avLst/>
          </a:prstGeom>
          <a:solidFill>
            <a:srgbClr val="FFFFCC"/>
          </a:solidFill>
        </p:spPr>
        <p:txBody>
          <a:bodyPr wrap="square">
            <a:spAutoFit/>
          </a:bodyPr>
          <a:lstStyle/>
          <a:p>
            <a:pPr algn="ctr"/>
            <a:r>
              <a:rPr lang="en-US" dirty="0" smtClean="0"/>
              <a:t>Leaking Y-lines</a:t>
            </a:r>
          </a:p>
        </p:txBody>
      </p:sp>
      <p:sp>
        <p:nvSpPr>
          <p:cNvPr id="20" name="Rectangle 19"/>
          <p:cNvSpPr/>
          <p:nvPr/>
        </p:nvSpPr>
        <p:spPr>
          <a:xfrm>
            <a:off x="0" y="2514600"/>
            <a:ext cx="2819400" cy="800219"/>
          </a:xfrm>
          <a:prstGeom prst="rect">
            <a:avLst/>
          </a:prstGeom>
        </p:spPr>
        <p:txBody>
          <a:bodyPr wrap="square">
            <a:spAutoFit/>
          </a:bodyPr>
          <a:lstStyle/>
          <a:p>
            <a:r>
              <a:rPr lang="en-US" sz="1600" dirty="0" smtClean="0"/>
              <a:t>It is planned to consolidate the 2 known </a:t>
            </a:r>
            <a:r>
              <a:rPr lang="en-US" dirty="0" smtClean="0"/>
              <a:t>cases </a:t>
            </a:r>
            <a:r>
              <a:rPr lang="en-US" sz="1200" dirty="0" smtClean="0"/>
              <a:t>(</a:t>
            </a:r>
            <a:r>
              <a:rPr lang="fr-FR" sz="1200" dirty="0" smtClean="0"/>
              <a:t>S78:17-19R7 &amp; S81:19-22R8)</a:t>
            </a:r>
            <a:endParaRPr lang="en-US" dirty="0"/>
          </a:p>
        </p:txBody>
      </p:sp>
      <p:pic>
        <p:nvPicPr>
          <p:cNvPr id="24" name="Picture 7"/>
          <p:cNvPicPr>
            <a:picLocks noChangeAspect="1" noChangeArrowheads="1"/>
          </p:cNvPicPr>
          <p:nvPr/>
        </p:nvPicPr>
        <p:blipFill>
          <a:blip r:embed="rId3" cstate="print"/>
          <a:srcRect t="16680" b="16664"/>
          <a:stretch>
            <a:fillRect/>
          </a:stretch>
        </p:blipFill>
        <p:spPr bwMode="auto">
          <a:xfrm>
            <a:off x="0" y="1143000"/>
            <a:ext cx="2819400" cy="1409700"/>
          </a:xfrm>
          <a:prstGeom prst="rect">
            <a:avLst/>
          </a:prstGeom>
          <a:noFill/>
          <a:ln w="9525">
            <a:noFill/>
            <a:miter lim="800000"/>
            <a:headEnd/>
            <a:tailEnd/>
          </a:ln>
          <a:effectLst/>
        </p:spPr>
      </p:pic>
      <p:pic>
        <p:nvPicPr>
          <p:cNvPr id="26" name="Picture 4" descr="IMG_0598"/>
          <p:cNvPicPr>
            <a:picLocks noChangeAspect="1" noChangeArrowheads="1"/>
          </p:cNvPicPr>
          <p:nvPr/>
        </p:nvPicPr>
        <p:blipFill>
          <a:blip r:embed="rId4" cstate="print"/>
          <a:srcRect/>
          <a:stretch>
            <a:fillRect/>
          </a:stretch>
        </p:blipFill>
        <p:spPr bwMode="auto">
          <a:xfrm>
            <a:off x="4419600" y="1143000"/>
            <a:ext cx="4724400" cy="2914650"/>
          </a:xfrm>
          <a:prstGeom prst="rect">
            <a:avLst/>
          </a:prstGeom>
          <a:noFill/>
          <a:ln w="9525">
            <a:noFill/>
            <a:miter lim="800000"/>
            <a:headEnd/>
            <a:tailEnd/>
          </a:ln>
        </p:spPr>
      </p:pic>
      <p:sp>
        <p:nvSpPr>
          <p:cNvPr id="33" name="Rectangle 32"/>
          <p:cNvSpPr/>
          <p:nvPr/>
        </p:nvSpPr>
        <p:spPr>
          <a:xfrm>
            <a:off x="6705600" y="1143000"/>
            <a:ext cx="2438400" cy="276999"/>
          </a:xfrm>
          <a:prstGeom prst="rect">
            <a:avLst/>
          </a:prstGeom>
          <a:solidFill>
            <a:srgbClr val="FFEDB9"/>
          </a:solidFill>
        </p:spPr>
        <p:txBody>
          <a:bodyPr wrap="square" lIns="0" rIns="0">
            <a:spAutoFit/>
          </a:bodyPr>
          <a:lstStyle/>
          <a:p>
            <a:r>
              <a:rPr lang="en-US" sz="1200" dirty="0" smtClean="0"/>
              <a:t>Details in ECR: LHC-LQN-EC-0001</a:t>
            </a:r>
            <a:endParaRPr lang="en-US" dirty="0"/>
          </a:p>
        </p:txBody>
      </p:sp>
      <p:sp>
        <p:nvSpPr>
          <p:cNvPr id="34" name="Rectangle 33"/>
          <p:cNvSpPr/>
          <p:nvPr/>
        </p:nvSpPr>
        <p:spPr>
          <a:xfrm>
            <a:off x="4419600" y="762000"/>
            <a:ext cx="4724400" cy="369332"/>
          </a:xfrm>
          <a:prstGeom prst="rect">
            <a:avLst/>
          </a:prstGeom>
          <a:solidFill>
            <a:srgbClr val="FFFFCC"/>
          </a:solidFill>
        </p:spPr>
        <p:txBody>
          <a:bodyPr wrap="square">
            <a:spAutoFit/>
          </a:bodyPr>
          <a:lstStyle/>
          <a:p>
            <a:pPr algn="ctr"/>
            <a:r>
              <a:rPr lang="en-BZ" dirty="0" smtClean="0"/>
              <a:t>Consolidation of SAM Helium level gauges</a:t>
            </a:r>
          </a:p>
        </p:txBody>
      </p:sp>
      <p:sp>
        <p:nvSpPr>
          <p:cNvPr id="35" name="Rectangle 34"/>
          <p:cNvSpPr/>
          <p:nvPr/>
        </p:nvSpPr>
        <p:spPr>
          <a:xfrm>
            <a:off x="4419600" y="4038600"/>
            <a:ext cx="4724400" cy="584775"/>
          </a:xfrm>
          <a:prstGeom prst="rect">
            <a:avLst/>
          </a:prstGeom>
        </p:spPr>
        <p:txBody>
          <a:bodyPr wrap="square">
            <a:spAutoFit/>
          </a:bodyPr>
          <a:lstStyle/>
          <a:p>
            <a:r>
              <a:rPr lang="en-US" sz="1600" dirty="0" smtClean="0"/>
              <a:t>It is planned to consolidate the 2 last ones: Q6R2&amp;L8 [</a:t>
            </a:r>
            <a:r>
              <a:rPr lang="en-US" sz="1600" i="1" dirty="0" smtClean="0"/>
              <a:t>Support from MME]</a:t>
            </a:r>
            <a:endParaRPr lang="en-US" sz="1600" i="1" dirty="0"/>
          </a:p>
        </p:txBody>
      </p:sp>
      <p:sp>
        <p:nvSpPr>
          <p:cNvPr id="17" name="Date Placeholder 16"/>
          <p:cNvSpPr>
            <a:spLocks noGrp="1"/>
          </p:cNvSpPr>
          <p:nvPr>
            <p:ph type="dt" sz="half" idx="10"/>
          </p:nvPr>
        </p:nvSpPr>
        <p:spPr/>
        <p:txBody>
          <a:bodyPr/>
          <a:lstStyle/>
          <a:p>
            <a:r>
              <a:rPr lang="en-US" smtClean="0"/>
              <a:t>Chamonix                    8th of February 2012</a:t>
            </a:r>
            <a:endParaRPr lang="en-GB" dirty="0"/>
          </a:p>
        </p:txBody>
      </p:sp>
      <p:sp>
        <p:nvSpPr>
          <p:cNvPr id="19" name="Slide Number Placeholder 18"/>
          <p:cNvSpPr>
            <a:spLocks noGrp="1"/>
          </p:cNvSpPr>
          <p:nvPr>
            <p:ph type="sldNum" sz="quarter" idx="11"/>
          </p:nvPr>
        </p:nvSpPr>
        <p:spPr/>
        <p:txBody>
          <a:bodyPr/>
          <a:lstStyle/>
          <a:p>
            <a:fld id="{42B8A188-07C7-43C5-B012-88751C6CB86A}" type="slidenum">
              <a:rPr lang="en-US" sz="1400" smtClean="0"/>
              <a:pPr/>
              <a:t>25</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Known Circuits Issues</a:t>
            </a:r>
            <a:endParaRPr lang="en-US" sz="2400" dirty="0">
              <a:solidFill>
                <a:srgbClr val="0033CC"/>
              </a:solidFill>
            </a:endParaRPr>
          </a:p>
        </p:txBody>
      </p:sp>
      <p:sp>
        <p:nvSpPr>
          <p:cNvPr id="33" name="Rectangle 32"/>
          <p:cNvSpPr/>
          <p:nvPr/>
        </p:nvSpPr>
        <p:spPr>
          <a:xfrm>
            <a:off x="0" y="381000"/>
            <a:ext cx="9144000" cy="1169551"/>
          </a:xfrm>
          <a:prstGeom prst="rect">
            <a:avLst/>
          </a:prstGeom>
          <a:solidFill>
            <a:srgbClr val="FFEDB9"/>
          </a:solidFill>
        </p:spPr>
        <p:txBody>
          <a:bodyPr wrap="square" lIns="0" rIns="0">
            <a:spAutoFit/>
          </a:bodyPr>
          <a:lstStyle/>
          <a:p>
            <a:r>
              <a:rPr lang="en-US" sz="1400" u="sng" dirty="0" smtClean="0"/>
              <a:t>References Chamonix 2011:</a:t>
            </a:r>
          </a:p>
          <a:p>
            <a:r>
              <a:rPr lang="en-US" sz="1400" dirty="0" smtClean="0"/>
              <a:t>“</a:t>
            </a:r>
            <a:r>
              <a:rPr lang="en-BZ" sz="1400" dirty="0" smtClean="0"/>
              <a:t>Which systems (except main circuits) should be commissioned/tested for 7TeV operation before the long shutdown?”, M Pojer</a:t>
            </a:r>
          </a:p>
          <a:p>
            <a:r>
              <a:rPr lang="en-BZ" sz="1400" dirty="0" smtClean="0"/>
              <a:t>“What needs to be done to reach beam energy above 3.5 </a:t>
            </a:r>
            <a:r>
              <a:rPr lang="en-BZ" sz="1400" dirty="0" err="1" smtClean="0"/>
              <a:t>TeV</a:t>
            </a:r>
            <a:r>
              <a:rPr lang="en-BZ" sz="1400" dirty="0" smtClean="0"/>
              <a:t>? Commissioning of essential magnet powering and machine protection systems.” N Catalan Lasheras</a:t>
            </a:r>
            <a:endParaRPr lang="en-US" sz="2000" dirty="0"/>
          </a:p>
        </p:txBody>
      </p:sp>
      <p:graphicFrame>
        <p:nvGraphicFramePr>
          <p:cNvPr id="11" name="Table 10"/>
          <p:cNvGraphicFramePr>
            <a:graphicFrameLocks noGrp="1"/>
          </p:cNvGraphicFramePr>
          <p:nvPr/>
        </p:nvGraphicFramePr>
        <p:xfrm>
          <a:off x="0" y="1584961"/>
          <a:ext cx="9144001" cy="5257799"/>
        </p:xfrm>
        <a:graphic>
          <a:graphicData uri="http://schemas.openxmlformats.org/drawingml/2006/table">
            <a:tbl>
              <a:tblPr firstRow="1" bandRow="1">
                <a:tableStyleId>{5C22544A-7EE6-4342-B048-85BDC9FD1C3A}</a:tableStyleId>
              </a:tblPr>
              <a:tblGrid>
                <a:gridCol w="1524000"/>
                <a:gridCol w="2040611"/>
                <a:gridCol w="2378989"/>
                <a:gridCol w="3200401"/>
              </a:tblGrid>
              <a:tr h="380999">
                <a:tc>
                  <a:txBody>
                    <a:bodyPr/>
                    <a:lstStyle/>
                    <a:p>
                      <a:r>
                        <a:rPr lang="en-US" dirty="0" smtClean="0"/>
                        <a:t>Circuit</a:t>
                      </a:r>
                      <a:endParaRPr lang="en-US" dirty="0"/>
                    </a:p>
                  </a:txBody>
                  <a:tcPr/>
                </a:tc>
                <a:tc>
                  <a:txBody>
                    <a:bodyPr/>
                    <a:lstStyle/>
                    <a:p>
                      <a:r>
                        <a:rPr lang="en-US" dirty="0" smtClean="0"/>
                        <a:t>Issue</a:t>
                      </a:r>
                      <a:endParaRPr lang="en-US" dirty="0"/>
                    </a:p>
                  </a:txBody>
                  <a:tcPr/>
                </a:tc>
                <a:tc>
                  <a:txBody>
                    <a:bodyPr/>
                    <a:lstStyle/>
                    <a:p>
                      <a:r>
                        <a:rPr lang="en-US" dirty="0" smtClean="0"/>
                        <a:t>Action LS1</a:t>
                      </a:r>
                      <a:endParaRPr lang="en-US" dirty="0"/>
                    </a:p>
                  </a:txBody>
                  <a:tcPr/>
                </a:tc>
                <a:tc>
                  <a:txBody>
                    <a:bodyPr/>
                    <a:lstStyle/>
                    <a:p>
                      <a:r>
                        <a:rPr lang="en-US" dirty="0" smtClean="0"/>
                        <a:t>Remark</a:t>
                      </a:r>
                      <a:endParaRPr lang="en-US" dirty="0"/>
                    </a:p>
                  </a:txBody>
                  <a:tcPr/>
                </a:tc>
              </a:tr>
              <a:tr h="370840">
                <a:tc>
                  <a:txBody>
                    <a:bodyPr/>
                    <a:lstStyle/>
                    <a:p>
                      <a:r>
                        <a:rPr lang="en-US" sz="1400" dirty="0" smtClean="0"/>
                        <a:t>RD2.R8</a:t>
                      </a:r>
                      <a:endParaRPr lang="en-US" sz="1400" dirty="0"/>
                    </a:p>
                  </a:txBody>
                  <a:tcPr/>
                </a:tc>
                <a:tc>
                  <a:txBody>
                    <a:bodyPr/>
                    <a:lstStyle/>
                    <a:p>
                      <a:r>
                        <a:rPr lang="en-US" sz="1400" dirty="0" smtClean="0"/>
                        <a:t>4 training</a:t>
                      </a:r>
                      <a:r>
                        <a:rPr lang="en-US" sz="1400" baseline="0" dirty="0" smtClean="0"/>
                        <a:t> quenches up to 6.8 </a:t>
                      </a:r>
                      <a:r>
                        <a:rPr lang="en-US" sz="1400" baseline="0" dirty="0" err="1" smtClean="0"/>
                        <a:t>TeV</a:t>
                      </a:r>
                      <a:r>
                        <a:rPr lang="en-US" sz="1400" baseline="0" dirty="0" smtClean="0"/>
                        <a:t> eq.</a:t>
                      </a:r>
                      <a:endParaRPr lang="en-US" sz="1400" dirty="0"/>
                    </a:p>
                  </a:txBody>
                  <a:tcPr/>
                </a:tc>
                <a:tc>
                  <a:txBody>
                    <a:bodyPr/>
                    <a:lstStyle/>
                    <a:p>
                      <a:r>
                        <a:rPr lang="en-US" sz="1400" dirty="0" smtClean="0"/>
                        <a:t>None</a:t>
                      </a:r>
                      <a:endParaRPr lang="en-US" sz="1400" dirty="0"/>
                    </a:p>
                  </a:txBody>
                  <a:tcPr>
                    <a:solidFill>
                      <a:srgbClr val="FF0000"/>
                    </a:solidFill>
                  </a:tcPr>
                </a:tc>
                <a:tc>
                  <a:txBody>
                    <a:bodyPr/>
                    <a:lstStyle/>
                    <a:p>
                      <a:endParaRPr lang="en-US" sz="1400" dirty="0"/>
                    </a:p>
                  </a:txBody>
                  <a:tcPr/>
                </a:tc>
              </a:tr>
              <a:tr h="370840">
                <a:tc>
                  <a:txBody>
                    <a:bodyPr/>
                    <a:lstStyle/>
                    <a:p>
                      <a:r>
                        <a:rPr lang="en-US" sz="1400" dirty="0" smtClean="0"/>
                        <a:t>RQ4.L8</a:t>
                      </a:r>
                      <a:endParaRPr lang="en-US" sz="1400" dirty="0"/>
                    </a:p>
                  </a:txBody>
                  <a:tcPr/>
                </a:tc>
                <a:tc>
                  <a:txBody>
                    <a:bodyPr/>
                    <a:lstStyle/>
                    <a:p>
                      <a:r>
                        <a:rPr lang="en-US" sz="1400" dirty="0" smtClean="0"/>
                        <a:t>7/8 quench heaters</a:t>
                      </a:r>
                    </a:p>
                    <a:p>
                      <a:r>
                        <a:rPr lang="en-US" sz="1400" dirty="0" smtClean="0"/>
                        <a:t>Can be used as</a:t>
                      </a:r>
                      <a:r>
                        <a:rPr lang="en-US" sz="1400" baseline="0" dirty="0" smtClean="0"/>
                        <a:t> is</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None</a:t>
                      </a:r>
                    </a:p>
                    <a:p>
                      <a:endParaRPr lang="en-US" sz="1400" dirty="0"/>
                    </a:p>
                  </a:txBody>
                  <a:tcPr>
                    <a:solidFill>
                      <a:srgbClr val="66FF66"/>
                    </a:solidFill>
                  </a:tcPr>
                </a:tc>
                <a:tc>
                  <a:txBody>
                    <a:bodyPr/>
                    <a:lstStyle/>
                    <a:p>
                      <a:r>
                        <a:rPr lang="en-US" sz="1400" dirty="0" smtClean="0"/>
                        <a:t>NC 832580 &amp; 1020189 </a:t>
                      </a:r>
                    </a:p>
                    <a:p>
                      <a:endParaRPr lang="en-US" sz="1400" dirty="0" smtClean="0"/>
                    </a:p>
                  </a:txBody>
                  <a:tcPr/>
                </a:tc>
              </a:tr>
              <a:tr h="370840">
                <a:tc>
                  <a:txBody>
                    <a:bodyPr/>
                    <a:lstStyle/>
                    <a:p>
                      <a:r>
                        <a:rPr lang="en-US" sz="1400" dirty="0" smtClean="0"/>
                        <a:t>RQX.R1</a:t>
                      </a:r>
                      <a:endParaRPr lang="en-US" sz="1400" dirty="0"/>
                    </a:p>
                  </a:txBody>
                  <a:tcPr/>
                </a:tc>
                <a:tc>
                  <a:txBody>
                    <a:bodyPr/>
                    <a:lstStyle/>
                    <a:p>
                      <a:r>
                        <a:rPr lang="en-US" sz="1400" dirty="0" smtClean="0"/>
                        <a:t>Weak insulation on QH</a:t>
                      </a:r>
                      <a:endParaRPr lang="en-US" sz="1400" dirty="0"/>
                    </a:p>
                  </a:txBody>
                  <a:tcPr/>
                </a:tc>
                <a:tc>
                  <a:txBody>
                    <a:bodyPr/>
                    <a:lstStyle/>
                    <a:p>
                      <a:r>
                        <a:rPr lang="en-US" sz="1400" dirty="0" smtClean="0"/>
                        <a:t>Intervention in-situ by QPS</a:t>
                      </a:r>
                      <a:r>
                        <a:rPr lang="en-US" sz="1400" baseline="0" dirty="0" smtClean="0"/>
                        <a:t> team?</a:t>
                      </a:r>
                      <a:endParaRPr lang="en-US" sz="1400" dirty="0"/>
                    </a:p>
                  </a:txBody>
                  <a:tcPr>
                    <a:solidFill>
                      <a:srgbClr val="FFC000"/>
                    </a:solidFill>
                  </a:tcPr>
                </a:tc>
                <a:tc>
                  <a:txBody>
                    <a:bodyPr/>
                    <a:lstStyle/>
                    <a:p>
                      <a:r>
                        <a:rPr lang="en-US" sz="1400" dirty="0" smtClean="0"/>
                        <a:t>NC 1017174/  Increase</a:t>
                      </a:r>
                      <a:r>
                        <a:rPr lang="en-US" sz="1400" baseline="0" dirty="0" smtClean="0"/>
                        <a:t> C / decrease V to get the same protection level</a:t>
                      </a:r>
                      <a:endParaRPr lang="en-US" sz="1400" dirty="0"/>
                    </a:p>
                  </a:txBody>
                  <a:tcPr/>
                </a:tc>
              </a:tr>
              <a:tr h="370840">
                <a:tc>
                  <a:txBody>
                    <a:bodyPr/>
                    <a:lstStyle/>
                    <a:p>
                      <a:r>
                        <a:rPr lang="en-US" sz="1400" dirty="0" smtClean="0"/>
                        <a:t>RCO.A78B2</a:t>
                      </a:r>
                      <a:endParaRPr lang="en-US" sz="1400" dirty="0"/>
                    </a:p>
                  </a:txBody>
                  <a:tcPr/>
                </a:tc>
                <a:tc>
                  <a:txBody>
                    <a:bodyPr/>
                    <a:lstStyle/>
                    <a:p>
                      <a:r>
                        <a:rPr lang="en-US" sz="1400" dirty="0" smtClean="0"/>
                        <a:t>Resistive</a:t>
                      </a:r>
                      <a:r>
                        <a:rPr lang="en-US" sz="1400" baseline="0" dirty="0" smtClean="0"/>
                        <a:t> splice</a:t>
                      </a:r>
                      <a:endParaRPr lang="en-US" sz="1400" dirty="0"/>
                    </a:p>
                  </a:txBody>
                  <a:tcPr/>
                </a:tc>
                <a:tc>
                  <a:txBody>
                    <a:bodyPr/>
                    <a:lstStyle/>
                    <a:p>
                      <a:r>
                        <a:rPr lang="en-US" sz="1400" dirty="0" smtClean="0"/>
                        <a:t>Investigation and possible repair in-situ by SIT</a:t>
                      </a:r>
                      <a:endParaRPr lang="en-US" sz="1400" dirty="0"/>
                    </a:p>
                  </a:txBody>
                  <a:tcPr>
                    <a:solidFill>
                      <a:srgbClr val="FFC000"/>
                    </a:solidFill>
                  </a:tcPr>
                </a:tc>
                <a:tc>
                  <a:txBody>
                    <a:bodyPr/>
                    <a:lstStyle/>
                    <a:p>
                      <a:r>
                        <a:rPr lang="en-US" sz="1400" dirty="0" smtClean="0"/>
                        <a:t>NC 1029807 Quenched @ 55A </a:t>
                      </a:r>
                    </a:p>
                    <a:p>
                      <a:r>
                        <a:rPr lang="en-US" sz="1400" dirty="0" smtClean="0"/>
                        <a:t>Condemned presently</a:t>
                      </a:r>
                      <a:endParaRPr lang="en-US" sz="1400" dirty="0"/>
                    </a:p>
                  </a:txBody>
                  <a:tcPr/>
                </a:tc>
              </a:tr>
              <a:tr h="370840">
                <a:tc>
                  <a:txBody>
                    <a:bodyPr/>
                    <a:lstStyle/>
                    <a:p>
                      <a:r>
                        <a:rPr lang="en-US" sz="1400" dirty="0" smtClean="0"/>
                        <a:t>RCO.A81B2</a:t>
                      </a:r>
                      <a:endParaRPr lang="en-US" sz="1400" dirty="0"/>
                    </a:p>
                  </a:txBody>
                  <a:tcPr/>
                </a:tc>
                <a:tc>
                  <a:txBody>
                    <a:bodyPr/>
                    <a:lstStyle/>
                    <a:p>
                      <a:r>
                        <a:rPr lang="en-US" sz="1400" dirty="0" smtClean="0"/>
                        <a:t>CL and coil resistance</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mn-lt"/>
                          <a:ea typeface="+mn-ea"/>
                        </a:rPr>
                        <a:t>Investigation and possible repair in-situ by SIT</a:t>
                      </a:r>
                      <a:endParaRPr lang="en-US" sz="1400" dirty="0"/>
                    </a:p>
                  </a:txBody>
                  <a:tcPr>
                    <a:solidFill>
                      <a:srgbClr val="FFC000"/>
                    </a:solidFill>
                  </a:tcPr>
                </a:tc>
                <a:tc>
                  <a:txBody>
                    <a:bodyPr/>
                    <a:lstStyle/>
                    <a:p>
                      <a:r>
                        <a:rPr lang="en-US" sz="1400" dirty="0" smtClean="0"/>
                        <a:t>NC 955048</a:t>
                      </a:r>
                    </a:p>
                    <a:p>
                      <a:r>
                        <a:rPr lang="en-BZ" sz="1400" dirty="0" smtClean="0"/>
                        <a:t>Open between B12L1 and B11L1</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Condemned presently</a:t>
                      </a:r>
                    </a:p>
                  </a:txBody>
                  <a:tcPr/>
                </a:tc>
              </a:tr>
              <a:tr h="370840">
                <a:tc>
                  <a:txBody>
                    <a:bodyPr/>
                    <a:lstStyle/>
                    <a:p>
                      <a:r>
                        <a:rPr lang="en-US" sz="1400" dirty="0" smtClean="0"/>
                        <a:t>RQT12.R7B1</a:t>
                      </a:r>
                      <a:endParaRPr lang="en-US" sz="1400" dirty="0"/>
                    </a:p>
                  </a:txBody>
                  <a:tcPr/>
                </a:tc>
                <a:tc>
                  <a:txBody>
                    <a:bodyPr/>
                    <a:lstStyle/>
                    <a:p>
                      <a:r>
                        <a:rPr lang="en-US" sz="1400" dirty="0" smtClean="0"/>
                        <a:t>R &gt; nom, increasing</a:t>
                      </a:r>
                      <a:endParaRPr lang="en-US" sz="1400" dirty="0"/>
                    </a:p>
                  </a:txBody>
                  <a:tcPr/>
                </a:tc>
                <a:tc>
                  <a:txBody>
                    <a:bodyPr/>
                    <a:lstStyle/>
                    <a:p>
                      <a:r>
                        <a:rPr lang="en-US" sz="1400" dirty="0" smtClean="0"/>
                        <a:t>Dedicated</a:t>
                      </a:r>
                      <a:r>
                        <a:rPr lang="en-US" sz="1400" baseline="0" dirty="0" smtClean="0"/>
                        <a:t> test, and possible repair</a:t>
                      </a:r>
                      <a:endParaRPr lang="en-US" sz="1400" dirty="0"/>
                    </a:p>
                  </a:txBody>
                  <a:tcPr>
                    <a:solidFill>
                      <a:srgbClr val="FFC000"/>
                    </a:solidFill>
                  </a:tcPr>
                </a:tc>
                <a:tc>
                  <a:txBody>
                    <a:bodyPr/>
                    <a:lstStyle/>
                    <a:p>
                      <a:r>
                        <a:rPr lang="en-US" sz="1400" dirty="0" smtClean="0"/>
                        <a:t>NC 1027412, to monitor</a:t>
                      </a:r>
                      <a:endParaRPr lang="en-US" sz="1400" dirty="0"/>
                    </a:p>
                  </a:txBody>
                  <a:tcPr/>
                </a:tc>
              </a:tr>
              <a:tr h="370840">
                <a:tc>
                  <a:txBody>
                    <a:bodyPr/>
                    <a:lstStyle/>
                    <a:p>
                      <a:r>
                        <a:rPr lang="en-US" sz="1400" dirty="0" smtClean="0"/>
                        <a:t>RQTL10.R7B1</a:t>
                      </a:r>
                      <a:endParaRPr lang="en-US" sz="1400" dirty="0"/>
                    </a:p>
                  </a:txBody>
                  <a:tcPr/>
                </a:tc>
                <a:tc>
                  <a:txBody>
                    <a:bodyPr/>
                    <a:lstStyle/>
                    <a:p>
                      <a:r>
                        <a:rPr lang="en-US" sz="1400" dirty="0" smtClean="0"/>
                        <a:t>R &gt; nom, increasing</a:t>
                      </a:r>
                      <a:endParaRPr lang="en-US" sz="1400" dirty="0"/>
                    </a:p>
                  </a:txBody>
                  <a:tcPr/>
                </a:tc>
                <a:tc>
                  <a:txBody>
                    <a:bodyPr/>
                    <a:lstStyle/>
                    <a:p>
                      <a:r>
                        <a:rPr lang="en-US" sz="1400" dirty="0" smtClean="0"/>
                        <a:t>Dedicated</a:t>
                      </a:r>
                      <a:r>
                        <a:rPr lang="en-US" sz="1400" baseline="0" dirty="0" smtClean="0"/>
                        <a:t> test, and possible repair</a:t>
                      </a:r>
                      <a:endParaRPr lang="en-US" sz="1400" dirty="0"/>
                    </a:p>
                  </a:txBody>
                  <a:tcPr>
                    <a:solidFill>
                      <a:srgbClr val="FFC000"/>
                    </a:solidFill>
                  </a:tcPr>
                </a:tc>
                <a:tc>
                  <a:txBody>
                    <a:bodyPr/>
                    <a:lstStyle/>
                    <a:p>
                      <a:r>
                        <a:rPr lang="en-US" sz="1400" dirty="0" smtClean="0"/>
                        <a:t>NC 1026729, to monitor</a:t>
                      </a:r>
                      <a:endParaRPr lang="en-US" sz="1400" dirty="0"/>
                    </a:p>
                  </a:txBody>
                  <a:tcPr/>
                </a:tc>
              </a:tr>
              <a:tr h="370840">
                <a:tc>
                  <a:txBody>
                    <a:bodyPr/>
                    <a:lstStyle/>
                    <a:p>
                      <a:r>
                        <a:rPr lang="en-US" sz="1400" dirty="0" smtClean="0"/>
                        <a:t>RCBCHS5.L8B1</a:t>
                      </a:r>
                      <a:endParaRPr lang="en-US" sz="1400" dirty="0"/>
                    </a:p>
                  </a:txBody>
                  <a:tcPr/>
                </a:tc>
                <a:tc>
                  <a:txBody>
                    <a:bodyPr/>
                    <a:lstStyle/>
                    <a:p>
                      <a:r>
                        <a:rPr lang="en-US" sz="1400" dirty="0" smtClean="0"/>
                        <a:t>R =</a:t>
                      </a:r>
                      <a:r>
                        <a:rPr lang="en-US" sz="1400" baseline="0" dirty="0" smtClean="0"/>
                        <a:t> 22 </a:t>
                      </a:r>
                      <a:r>
                        <a:rPr lang="en-US" sz="1400" baseline="0" dirty="0" err="1" smtClean="0"/>
                        <a:t>nOhm</a:t>
                      </a:r>
                      <a:r>
                        <a:rPr lang="en-US" sz="1400" baseline="0" dirty="0" smtClean="0"/>
                        <a:t> (too high)</a:t>
                      </a:r>
                      <a:endParaRPr lang="en-US" sz="1400" dirty="0"/>
                    </a:p>
                  </a:txBody>
                  <a:tcPr/>
                </a:tc>
                <a:tc>
                  <a:txBody>
                    <a:bodyPr/>
                    <a:lstStyle/>
                    <a:p>
                      <a:r>
                        <a:rPr lang="en-US" sz="1400" dirty="0" err="1" smtClean="0"/>
                        <a:t>Cryomagnet</a:t>
                      </a:r>
                      <a:r>
                        <a:rPr lang="en-US" sz="1400" dirty="0" smtClean="0"/>
                        <a:t> will be replaced</a:t>
                      </a:r>
                      <a:endParaRPr lang="en-US" sz="1400" dirty="0"/>
                    </a:p>
                  </a:txBody>
                  <a:tcPr>
                    <a:solidFill>
                      <a:srgbClr val="66FF66"/>
                    </a:solidFill>
                  </a:tcPr>
                </a:tc>
                <a:tc>
                  <a:txBody>
                    <a:bodyPr/>
                    <a:lstStyle/>
                    <a:p>
                      <a:r>
                        <a:rPr lang="en-US" sz="1400" dirty="0" smtClean="0"/>
                        <a:t>NC 831927 (See previously)</a:t>
                      </a:r>
                      <a:endParaRPr lang="en-US" sz="1400" dirty="0"/>
                    </a:p>
                  </a:txBody>
                  <a:tcPr/>
                </a:tc>
              </a:tr>
              <a:tr h="370840">
                <a:tc>
                  <a:txBody>
                    <a:bodyPr/>
                    <a:lstStyle/>
                    <a:p>
                      <a:r>
                        <a:rPr lang="en-US" sz="1400" dirty="0" smtClean="0"/>
                        <a:t>RCOSX3.L1</a:t>
                      </a:r>
                      <a:endParaRPr lang="en-US" sz="1400" dirty="0"/>
                    </a:p>
                  </a:txBody>
                  <a:tcPr/>
                </a:tc>
                <a:tc>
                  <a:txBody>
                    <a:bodyPr/>
                    <a:lstStyle/>
                    <a:p>
                      <a:r>
                        <a:rPr lang="en-US" sz="1400" dirty="0" smtClean="0"/>
                        <a:t>Circuit open</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000000"/>
                          </a:solidFill>
                          <a:effectLst/>
                          <a:uLnTx/>
                          <a:uFillTx/>
                          <a:latin typeface="+mn-lt"/>
                          <a:ea typeface="+mn-ea"/>
                        </a:rPr>
                        <a:t>Investigation and possible repair in-situ by SIT</a:t>
                      </a:r>
                      <a:endParaRPr lang="en-US" sz="1400" dirty="0" smtClean="0"/>
                    </a:p>
                  </a:txBody>
                  <a:tcPr>
                    <a:solidFill>
                      <a:srgbClr val="FFC000"/>
                    </a:solidFill>
                  </a:tcPr>
                </a:tc>
                <a:tc>
                  <a:txBody>
                    <a:bodyPr/>
                    <a:lstStyle/>
                    <a:p>
                      <a:r>
                        <a:rPr lang="en-US" sz="1400" dirty="0" smtClean="0"/>
                        <a:t>NC 948545</a:t>
                      </a:r>
                      <a:endParaRPr lang="en-US" sz="1400" dirty="0"/>
                    </a:p>
                  </a:txBody>
                  <a:tcPr/>
                </a:tc>
              </a:tr>
            </a:tbl>
          </a:graphicData>
        </a:graphic>
      </p:graphicFrame>
      <p:sp>
        <p:nvSpPr>
          <p:cNvPr id="14" name="Date Placeholder 13"/>
          <p:cNvSpPr>
            <a:spLocks noGrp="1"/>
          </p:cNvSpPr>
          <p:nvPr>
            <p:ph type="dt" sz="half" idx="10"/>
          </p:nvPr>
        </p:nvSpPr>
        <p:spPr/>
        <p:txBody>
          <a:bodyPr/>
          <a:lstStyle/>
          <a:p>
            <a:r>
              <a:rPr lang="en-US" smtClean="0"/>
              <a:t>Chamonix                    8th of February 2012</a:t>
            </a:r>
            <a:endParaRPr lang="en-GB" dirty="0"/>
          </a:p>
        </p:txBody>
      </p:sp>
      <p:sp>
        <p:nvSpPr>
          <p:cNvPr id="17" name="Slide Number Placeholder 16"/>
          <p:cNvSpPr>
            <a:spLocks noGrp="1"/>
          </p:cNvSpPr>
          <p:nvPr>
            <p:ph type="sldNum" sz="quarter" idx="11"/>
          </p:nvPr>
        </p:nvSpPr>
        <p:spPr/>
        <p:txBody>
          <a:bodyPr/>
          <a:lstStyle/>
          <a:p>
            <a:fld id="{42B8A188-07C7-43C5-B012-88751C6CB86A}" type="slidenum">
              <a:rPr lang="en-US" sz="1400" smtClean="0"/>
              <a:pPr/>
              <a:t>26</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Known Circuits Issues</a:t>
            </a:r>
            <a:endParaRPr lang="en-US" sz="2400" dirty="0">
              <a:solidFill>
                <a:srgbClr val="0033CC"/>
              </a:solidFill>
            </a:endParaRPr>
          </a:p>
        </p:txBody>
      </p:sp>
      <p:sp>
        <p:nvSpPr>
          <p:cNvPr id="9" name="Content Placeholder 2"/>
          <p:cNvSpPr txBox="1">
            <a:spLocks/>
          </p:cNvSpPr>
          <p:nvPr/>
        </p:nvSpPr>
        <p:spPr>
          <a:xfrm>
            <a:off x="1" y="914400"/>
            <a:ext cx="9144000" cy="5562600"/>
          </a:xfrm>
          <a:prstGeom prst="rect">
            <a:avLst/>
          </a:prstGeom>
          <a:solidFill>
            <a:schemeClr val="bg1"/>
          </a:solidFill>
        </p:spPr>
        <p:txBody>
          <a:bodyPr/>
          <a:lstStyle/>
          <a:p>
            <a:pPr marL="342900" marR="0" lvl="0" indent="-228600" algn="l" defTabSz="914400" rtl="0" eaLnBrk="1" fontAlgn="auto" latinLnBrk="0" hangingPunct="1">
              <a:lnSpc>
                <a:spcPct val="100000"/>
              </a:lnSpc>
              <a:spcBef>
                <a:spcPct val="20000"/>
              </a:spcBef>
              <a:spcAft>
                <a:spcPts val="0"/>
              </a:spcAft>
              <a:buClrTx/>
              <a:buSzTx/>
              <a:buFontTx/>
              <a:buBlip>
                <a:blip r:embed="rId3"/>
              </a:buBlip>
              <a:tabLst/>
              <a:defRPr/>
            </a:pPr>
            <a:r>
              <a:rPr kumimoji="0" lang="en-US" sz="1800" b="0" i="0" u="none" strike="noStrike" kern="1200" cap="none" spc="0" normalizeH="0" baseline="0" noProof="0" dirty="0" smtClean="0">
                <a:ln>
                  <a:noFill/>
                </a:ln>
                <a:solidFill>
                  <a:srgbClr val="FF33CC"/>
                </a:solidFill>
                <a:effectLst>
                  <a:outerShdw blurRad="38100" dist="38100" dir="2700000" algn="tl">
                    <a:srgbClr val="000000">
                      <a:alpha val="43137"/>
                    </a:srgbClr>
                  </a:outerShdw>
                </a:effectLst>
                <a:uLnTx/>
                <a:uFillTx/>
                <a:latin typeface="Tahoma" pitchFamily="34" charset="0"/>
                <a:ea typeface="+mn-ea"/>
                <a:cs typeface="Tahoma" pitchFamily="34" charset="0"/>
              </a:rPr>
              <a:t>Training</a:t>
            </a:r>
            <a:r>
              <a:rPr kumimoji="0" lang="en-US" sz="18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 (2-quenches rule was introduced to shorten commissioning)</a:t>
            </a: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RCD.A45B1 - NC 1035252 -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quenched twice (at 300 and 391 A); limited to 400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RCD.A56B2 - NC 1026728 -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quenched twice (at 479 and 496 A); limited to 450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RCD.A81B1 - NC 1043522 -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quenched twice (at 351 and 484 A); limited to 450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RQTL11.L2B2 - NC 1020622 -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quenched (544.85 A); limited to 500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RQTL11.R5B1 - NC 1027448 -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quenched twice (at 501 and 492 A); limited to 450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RQTL11.R5B2 - NC 1027413 -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quenched twice (at 550 and 533 A); limited to 450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RQTL11.L6B1 - NC 1026809 -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long training (353, 292, 340, 350, 384 A); limited to 300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lvl="2" indent="234950">
              <a:spcBef>
                <a:spcPct val="20000"/>
              </a:spcBef>
              <a:buFont typeface="Arial" pitchFamily="34" charset="0"/>
              <a:buChar cha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RQTL11.L6B2 - NC 1026747 -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long training (267, 348, 384, 354, 382 A</a:t>
            </a:r>
            <a:r>
              <a:rPr lang="en-US" sz="1200" dirty="0" smtClean="0">
                <a:solidFill>
                  <a:sysClr val="windowText" lastClr="000000"/>
                </a:solidFill>
                <a:latin typeface="Tahoma" pitchFamily="34" charset="0"/>
                <a:cs typeface="Tahoma" pitchFamily="34" charset="0"/>
              </a:rPr>
              <a:t>); </a:t>
            </a:r>
            <a:r>
              <a:rPr lang="en-US" sz="1200" dirty="0" err="1" smtClean="0">
                <a:solidFill>
                  <a:sysClr val="windowText" lastClr="000000"/>
                </a:solidFill>
                <a:latin typeface="Tahoma" pitchFamily="34" charset="0"/>
                <a:cs typeface="Tahoma" pitchFamily="34" charset="0"/>
              </a:rPr>
              <a:t>limi</a:t>
            </a:r>
            <a:r>
              <a:rPr lang="en-US" sz="1200" dirty="0" smtClean="0">
                <a:solidFill>
                  <a:sysClr val="windowText" lastClr="000000"/>
                </a:solidFill>
                <a:latin typeface="Tahoma" pitchFamily="34" charset="0"/>
                <a:cs typeface="Tahoma" pitchFamily="34" charset="0"/>
              </a:rPr>
              <a:t>); limited to 200 </a:t>
            </a:r>
            <a:r>
              <a:rPr lang="en-US" sz="1200" dirty="0" err="1" smtClean="0">
                <a:solidFill>
                  <a:sysClr val="windowText" lastClr="000000"/>
                </a:solidFill>
                <a:latin typeface="Tahoma" pitchFamily="34" charset="0"/>
                <a:cs typeface="Tahoma" pitchFamily="34" charset="0"/>
              </a:rPr>
              <a:t>Ated</a:t>
            </a:r>
            <a:r>
              <a:rPr lang="en-US" sz="1200" dirty="0" smtClean="0">
                <a:solidFill>
                  <a:sysClr val="windowText" lastClr="000000"/>
                </a:solidFill>
                <a:latin typeface="Tahoma" pitchFamily="34" charset="0"/>
                <a:cs typeface="Tahoma" pitchFamily="34" charset="0"/>
              </a:rPr>
              <a:t>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to 300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RQTL8.L7B1 - NC 1046464 -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quenched twice (at 240 and 257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RQTL9.R3B2 - NC 1046992 -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quenched at 359, 399.9 and 396.1 A; limited to 400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RQT13.L5B1 - NC 1060679 -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this magnet shows a strange behavior; I_PNO reduced to 400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RCBCV5.R5B2 - NC 1029792 -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quenched twice (at 69.4 and 76.9 A); limited to 72A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RCBCH7.R3B1 - NC 1046994 -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quenched twice (at 98 and  95 A); limited to 80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RCBYH4.R8B1 - NC 1051795 -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quenched at 55.6 A; limited to 50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RCBYV5.L4B2 - NC 1049055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3 quenches </a:t>
            </a:r>
            <a:r>
              <a:rPr kumimoji="0" lang="en-US" sz="1200" b="0" i="0" u="none" strike="noStrike" kern="1200" cap="none" spc="0" normalizeH="0" baseline="0" noProof="0" dirty="0" err="1" smtClean="0">
                <a:ln>
                  <a:noFill/>
                </a:ln>
                <a:solidFill>
                  <a:sysClr val="windowText" lastClr="000000"/>
                </a:solidFill>
                <a:effectLst/>
                <a:uLnTx/>
                <a:uFillTx/>
                <a:latin typeface="Tahoma" pitchFamily="34" charset="0"/>
                <a:ea typeface="+mn-ea"/>
                <a:cs typeface="Tahoma" pitchFamily="34" charset="0"/>
              </a:rPr>
              <a:t>w.o</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 training (63.3, 65.7 and 64.7 A); limited to 50 A</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RCSSX3.L1 - NC 1053719 -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the circuit trips when it reaches 62.9 A; this has been 					proven 4 times (circuit is now locked)</a:t>
            </a: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RCBYHS5.R8B1 - NC 1063839 -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circuit quenches when coming down from +-nominal current to zero; the control of the current also shows high instability (see EDMS 1053978)</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349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RCBYHS4.L5B1 - NC 1053709 -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circuit can not handle </a:t>
            </a:r>
            <a:r>
              <a:rPr kumimoji="0" lang="en-US" sz="1200" b="0" i="0" u="none" strike="noStrike" kern="1200" cap="none" spc="0" normalizeH="0" baseline="0" noProof="0" dirty="0" err="1" smtClean="0">
                <a:ln>
                  <a:noFill/>
                </a:ln>
                <a:solidFill>
                  <a:sysClr val="windowText" lastClr="000000"/>
                </a:solidFill>
                <a:effectLst/>
                <a:uLnTx/>
                <a:uFillTx/>
                <a:latin typeface="Tahoma" pitchFamily="34" charset="0"/>
                <a:ea typeface="+mn-ea"/>
                <a:cs typeface="Tahoma" pitchFamily="34" charset="0"/>
              </a:rPr>
              <a:t>di</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a:t>
            </a:r>
            <a:r>
              <a:rPr kumimoji="0" lang="en-US" sz="1200" b="0" i="0" u="none" strike="noStrike" kern="1200" cap="none" spc="0" normalizeH="0" baseline="0" noProof="0" dirty="0" err="1" smtClean="0">
                <a:ln>
                  <a:noFill/>
                </a:ln>
                <a:solidFill>
                  <a:sysClr val="windowText" lastClr="000000"/>
                </a:solidFill>
                <a:effectLst/>
                <a:uLnTx/>
                <a:uFillTx/>
                <a:latin typeface="Tahoma" pitchFamily="34" charset="0"/>
                <a:ea typeface="+mn-ea"/>
                <a:cs typeface="Tahoma" pitchFamily="34" charset="0"/>
              </a:rPr>
              <a:t>dt</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 : weak magnet known since 2008 		(see MP3 meeting 4/11); tested with reduced I_PNO up to 60 A and OK so new I_PNO defined at 50 A</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742950" marR="0" lvl="1" indent="-285750" algn="l" defTabSz="914400" rtl="0" eaLnBrk="1" fontAlgn="auto" latinLnBrk="0" hangingPunct="1">
              <a:lnSpc>
                <a:spcPct val="100000"/>
              </a:lnSpc>
              <a:spcBef>
                <a:spcPts val="1200"/>
              </a:spcBef>
              <a:spcAft>
                <a:spcPts val="0"/>
              </a:spcAft>
              <a:buClrTx/>
              <a:buSzPct val="60000"/>
              <a:buFontTx/>
              <a:buBlip>
                <a:blip r:embed="rId3"/>
              </a:buBlip>
              <a:tabLst/>
              <a:defRPr/>
            </a:pPr>
            <a:endParaRPr kumimoji="0" lang="en-US" sz="16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p:txBody>
      </p:sp>
      <p:sp>
        <p:nvSpPr>
          <p:cNvPr id="10" name="Left Brace 9"/>
          <p:cNvSpPr/>
          <p:nvPr/>
        </p:nvSpPr>
        <p:spPr>
          <a:xfrm>
            <a:off x="942975" y="1371600"/>
            <a:ext cx="352425" cy="27432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p:cNvSpPr txBox="1"/>
          <p:nvPr/>
        </p:nvSpPr>
        <p:spPr>
          <a:xfrm>
            <a:off x="0" y="2286000"/>
            <a:ext cx="931222" cy="369332"/>
          </a:xfrm>
          <a:prstGeom prst="rect">
            <a:avLst/>
          </a:prstGeom>
          <a:noFill/>
        </p:spPr>
        <p:txBody>
          <a:bodyPr wrap="square" rtlCol="0">
            <a:spAutoFit/>
          </a:bodyPr>
          <a:lstStyle/>
          <a:p>
            <a:r>
              <a:rPr lang="en-US" dirty="0" smtClean="0">
                <a:solidFill>
                  <a:srgbClr val="00B0F0"/>
                </a:solidFill>
                <a:effectLst>
                  <a:outerShdw blurRad="38100" dist="38100" dir="2700000" algn="tl">
                    <a:srgbClr val="000000">
                      <a:alpha val="43137"/>
                    </a:srgbClr>
                  </a:outerShdw>
                </a:effectLst>
              </a:rPr>
              <a:t>600 A</a:t>
            </a:r>
            <a:endParaRPr lang="en-US" dirty="0">
              <a:solidFill>
                <a:srgbClr val="00B0F0"/>
              </a:solidFill>
              <a:effectLst>
                <a:outerShdw blurRad="38100" dist="38100" dir="2700000" algn="tl">
                  <a:srgbClr val="000000">
                    <a:alpha val="43137"/>
                  </a:srgbClr>
                </a:outerShdw>
              </a:effectLst>
            </a:endParaRPr>
          </a:p>
        </p:txBody>
      </p:sp>
      <p:sp>
        <p:nvSpPr>
          <p:cNvPr id="13" name="Left Brace 12"/>
          <p:cNvSpPr/>
          <p:nvPr/>
        </p:nvSpPr>
        <p:spPr>
          <a:xfrm>
            <a:off x="914400" y="4114800"/>
            <a:ext cx="352425" cy="2238375"/>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TextBox 13"/>
          <p:cNvSpPr txBox="1"/>
          <p:nvPr/>
        </p:nvSpPr>
        <p:spPr>
          <a:xfrm>
            <a:off x="0" y="4800600"/>
            <a:ext cx="1140772" cy="369332"/>
          </a:xfrm>
          <a:prstGeom prst="rect">
            <a:avLst/>
          </a:prstGeom>
          <a:noFill/>
        </p:spPr>
        <p:txBody>
          <a:bodyPr wrap="square" rtlCol="0">
            <a:spAutoFit/>
          </a:bodyPr>
          <a:lstStyle/>
          <a:p>
            <a:r>
              <a:rPr lang="en-US" dirty="0" smtClean="0">
                <a:solidFill>
                  <a:srgbClr val="00B0F0"/>
                </a:solidFill>
                <a:effectLst>
                  <a:outerShdw blurRad="38100" dist="38100" dir="2700000" algn="tl">
                    <a:srgbClr val="000000">
                      <a:alpha val="43137"/>
                    </a:srgbClr>
                  </a:outerShdw>
                </a:effectLst>
              </a:rPr>
              <a:t>80-120 A</a:t>
            </a:r>
            <a:endParaRPr lang="en-US" dirty="0">
              <a:solidFill>
                <a:srgbClr val="00B0F0"/>
              </a:solidFill>
              <a:effectLst>
                <a:outerShdw blurRad="38100" dist="38100" dir="2700000" algn="tl">
                  <a:srgbClr val="000000">
                    <a:alpha val="43137"/>
                  </a:srgbClr>
                </a:outerShdw>
              </a:effectLst>
            </a:endParaRPr>
          </a:p>
        </p:txBody>
      </p:sp>
      <p:sp>
        <p:nvSpPr>
          <p:cNvPr id="17" name="TextBox 16"/>
          <p:cNvSpPr txBox="1"/>
          <p:nvPr/>
        </p:nvSpPr>
        <p:spPr>
          <a:xfrm>
            <a:off x="6781800" y="0"/>
            <a:ext cx="2362200" cy="369332"/>
          </a:xfrm>
          <a:prstGeom prst="rect">
            <a:avLst/>
          </a:prstGeom>
          <a:solidFill>
            <a:schemeClr val="accent2">
              <a:lumMod val="75000"/>
            </a:schemeClr>
          </a:solidFill>
        </p:spPr>
        <p:txBody>
          <a:bodyPr wrap="square" rtlCol="0">
            <a:spAutoFit/>
          </a:bodyPr>
          <a:lstStyle/>
          <a:p>
            <a:pPr algn="r"/>
            <a:r>
              <a:rPr lang="en-US" dirty="0" smtClean="0">
                <a:solidFill>
                  <a:srgbClr val="FFFF00"/>
                </a:solidFill>
              </a:rPr>
              <a:t>Courtesy M Pojer</a:t>
            </a:r>
            <a:endParaRPr lang="en-US" dirty="0">
              <a:solidFill>
                <a:srgbClr val="FFFF00"/>
              </a:solidFill>
            </a:endParaRPr>
          </a:p>
        </p:txBody>
      </p:sp>
      <p:sp>
        <p:nvSpPr>
          <p:cNvPr id="19" name="TextBox 18"/>
          <p:cNvSpPr txBox="1"/>
          <p:nvPr/>
        </p:nvSpPr>
        <p:spPr>
          <a:xfrm>
            <a:off x="3733800" y="2590800"/>
            <a:ext cx="4410310" cy="646331"/>
          </a:xfrm>
          <a:prstGeom prst="rect">
            <a:avLst/>
          </a:prstGeom>
          <a:solidFill>
            <a:srgbClr val="FFC000"/>
          </a:solidFill>
        </p:spPr>
        <p:txBody>
          <a:bodyPr wrap="none" rtlCol="0">
            <a:spAutoFit/>
          </a:bodyPr>
          <a:lstStyle/>
          <a:p>
            <a:r>
              <a:rPr lang="en-US" u="sng" dirty="0" smtClean="0"/>
              <a:t>RQTL8.L7B1 showed detraining:</a:t>
            </a:r>
          </a:p>
          <a:p>
            <a:r>
              <a:rPr lang="en-US" dirty="0" smtClean="0"/>
              <a:t>+ 300A/245A in 2008, 240A/257A in 2009</a:t>
            </a:r>
            <a:endParaRPr lang="en-US" dirty="0"/>
          </a:p>
        </p:txBody>
      </p:sp>
      <p:sp>
        <p:nvSpPr>
          <p:cNvPr id="22" name="Date Placeholder 21"/>
          <p:cNvSpPr>
            <a:spLocks noGrp="1"/>
          </p:cNvSpPr>
          <p:nvPr>
            <p:ph type="dt" sz="half" idx="10"/>
          </p:nvPr>
        </p:nvSpPr>
        <p:spPr/>
        <p:txBody>
          <a:bodyPr/>
          <a:lstStyle/>
          <a:p>
            <a:r>
              <a:rPr lang="en-US" smtClean="0"/>
              <a:t>Chamonix                    8th of February 2012</a:t>
            </a:r>
            <a:endParaRPr lang="en-GB" dirty="0"/>
          </a:p>
        </p:txBody>
      </p:sp>
      <p:sp>
        <p:nvSpPr>
          <p:cNvPr id="24" name="Slide Number Placeholder 23"/>
          <p:cNvSpPr>
            <a:spLocks noGrp="1"/>
          </p:cNvSpPr>
          <p:nvPr>
            <p:ph type="sldNum" sz="quarter" idx="11"/>
          </p:nvPr>
        </p:nvSpPr>
        <p:spPr/>
        <p:txBody>
          <a:bodyPr/>
          <a:lstStyle/>
          <a:p>
            <a:fld id="{42B8A188-07C7-43C5-B012-88751C6CB86A}" type="slidenum">
              <a:rPr lang="en-US" sz="1400" smtClean="0"/>
              <a:pPr/>
              <a:t>27</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Known Circuits Issues</a:t>
            </a:r>
            <a:endParaRPr lang="en-US" sz="2400" dirty="0">
              <a:solidFill>
                <a:srgbClr val="0033CC"/>
              </a:solidFill>
            </a:endParaRPr>
          </a:p>
        </p:txBody>
      </p:sp>
      <p:sp>
        <p:nvSpPr>
          <p:cNvPr id="17" name="TextBox 16"/>
          <p:cNvSpPr txBox="1"/>
          <p:nvPr/>
        </p:nvSpPr>
        <p:spPr>
          <a:xfrm>
            <a:off x="6781800" y="0"/>
            <a:ext cx="2362200" cy="369332"/>
          </a:xfrm>
          <a:prstGeom prst="rect">
            <a:avLst/>
          </a:prstGeom>
          <a:solidFill>
            <a:schemeClr val="accent2">
              <a:lumMod val="75000"/>
            </a:schemeClr>
          </a:solidFill>
        </p:spPr>
        <p:txBody>
          <a:bodyPr wrap="square" rtlCol="0">
            <a:spAutoFit/>
          </a:bodyPr>
          <a:lstStyle/>
          <a:p>
            <a:pPr algn="r"/>
            <a:r>
              <a:rPr lang="en-US" dirty="0" smtClean="0">
                <a:solidFill>
                  <a:srgbClr val="FFFF00"/>
                </a:solidFill>
              </a:rPr>
              <a:t>Courtesy M Pojer</a:t>
            </a:r>
            <a:endParaRPr lang="en-US" dirty="0">
              <a:solidFill>
                <a:srgbClr val="FFFF00"/>
              </a:solidFill>
            </a:endParaRPr>
          </a:p>
        </p:txBody>
      </p:sp>
      <p:sp>
        <p:nvSpPr>
          <p:cNvPr id="20" name="Content Placeholder 2"/>
          <p:cNvSpPr txBox="1">
            <a:spLocks/>
          </p:cNvSpPr>
          <p:nvPr/>
        </p:nvSpPr>
        <p:spPr>
          <a:xfrm>
            <a:off x="0" y="1447800"/>
            <a:ext cx="8010525" cy="4800600"/>
          </a:xfrm>
          <a:prstGeom prst="rect">
            <a:avLst/>
          </a:prstGeom>
        </p:spPr>
        <p:txBody>
          <a:bodyPr/>
          <a:lstStyle/>
          <a:p>
            <a:pPr marL="342900" marR="0" lvl="0" indent="-228600" algn="l" defTabSz="914400" rtl="0" eaLnBrk="1" fontAlgn="auto" latinLnBrk="0" hangingPunct="1">
              <a:lnSpc>
                <a:spcPct val="100000"/>
              </a:lnSpc>
              <a:spcBef>
                <a:spcPct val="20000"/>
              </a:spcBef>
              <a:spcAft>
                <a:spcPts val="0"/>
              </a:spcAft>
              <a:buClrTx/>
              <a:buSzTx/>
              <a:buFontTx/>
              <a:buBlip>
                <a:blip r:embed="rId3"/>
              </a:buBlip>
              <a:tabLst/>
              <a:defRPr/>
            </a:pPr>
            <a:r>
              <a:rPr kumimoji="0" lang="en-US" sz="1800" b="0" i="0" u="none" strike="noStrike" kern="1200" cap="none" spc="0" normalizeH="0" baseline="0" noProof="0" dirty="0" smtClean="0">
                <a:ln>
                  <a:noFill/>
                </a:ln>
                <a:solidFill>
                  <a:srgbClr val="FF33CC"/>
                </a:solidFill>
                <a:effectLst>
                  <a:outerShdw blurRad="38100" dist="38100" dir="2700000" algn="tl">
                    <a:srgbClr val="000000">
                      <a:alpha val="43137"/>
                    </a:srgbClr>
                  </a:outerShdw>
                </a:effectLst>
                <a:uLnTx/>
                <a:uFillTx/>
                <a:latin typeface="Tahoma" pitchFamily="34" charset="0"/>
                <a:ea typeface="+mn-ea"/>
                <a:cs typeface="Tahoma" pitchFamily="34" charset="0"/>
              </a:rPr>
              <a:t>Splices, shorts and open circuits (investigations to be carried on)</a:t>
            </a: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RQT12.R7B1 - NC 1027412 -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high splice resistance after PNO test</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RQTL10.R7B1 - NC 1026729 -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magnet resistance slightly outside limits (202n</a:t>
            </a:r>
            <a:r>
              <a:rPr kumimoji="0" lang="en-US" sz="1200" b="0" i="0" u="none" strike="noStrike" kern="1200" cap="none" spc="0" normalizeH="0" baseline="0" noProof="0" dirty="0" smtClean="0">
                <a:ln>
                  <a:noFill/>
                </a:ln>
                <a:solidFill>
                  <a:sysClr val="windowText" lastClr="000000"/>
                </a:solidFill>
                <a:effectLst/>
                <a:uLnTx/>
                <a:uFillTx/>
                <a:latin typeface="Symbol" pitchFamily="18" charset="2"/>
                <a:ea typeface="+mn-ea"/>
                <a:cs typeface="Tahoma" pitchFamily="34" charset="0"/>
              </a:rPr>
              <a:t>W</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 per splice) 		and increasing from last year</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RCBCH6.L2B2 - NC 1020424 -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cold part of the circuit appears too resistive (about 10 </a:t>
            </a:r>
            <a:r>
              <a:rPr kumimoji="0" lang="en-US" sz="1200" b="0" i="0" u="none" strike="noStrike" kern="1200" cap="none" spc="0" normalizeH="0" baseline="0" noProof="0" dirty="0" err="1" smtClean="0">
                <a:ln>
                  <a:noFill/>
                </a:ln>
                <a:solidFill>
                  <a:sysClr val="windowText" lastClr="000000"/>
                </a:solidFill>
                <a:effectLst/>
                <a:uLnTx/>
                <a:uFillTx/>
                <a:latin typeface="Tahoma" pitchFamily="34" charset="0"/>
                <a:ea typeface="+mn-ea"/>
                <a:cs typeface="Tahoma" pitchFamily="34" charset="0"/>
              </a:rPr>
              <a:t>m</a:t>
            </a:r>
            <a:r>
              <a:rPr kumimoji="0" lang="en-US" sz="1200" b="0" i="0" u="none" strike="noStrike" kern="1200" cap="none" spc="0" normalizeH="0" baseline="0" noProof="0" dirty="0" err="1" smtClean="0">
                <a:ln>
                  <a:noFill/>
                </a:ln>
                <a:solidFill>
                  <a:sysClr val="windowText" lastClr="000000"/>
                </a:solidFill>
                <a:effectLst/>
                <a:uLnTx/>
                <a:uFillTx/>
                <a:latin typeface="Symbol" pitchFamily="18" charset="2"/>
                <a:ea typeface="+mn-ea"/>
                <a:cs typeface="Tahoma" pitchFamily="34" charset="0"/>
              </a:rPr>
              <a:t>W</a:t>
            </a:r>
            <a:r>
              <a:rPr kumimoji="0" lang="en-US" sz="1200" b="0" i="0" u="none" strike="noStrike" kern="1200" cap="none" spc="0" normalizeH="0" baseline="0" noProof="0" dirty="0" smtClean="0">
                <a:ln>
                  <a:noFill/>
                </a:ln>
                <a:solidFill>
                  <a:sysClr val="windowText" lastClr="000000"/>
                </a:solidFill>
                <a:effectLst/>
                <a:uLnTx/>
                <a:uFillTx/>
                <a:latin typeface="Symbol" pitchFamily="18" charset="2"/>
                <a:ea typeface="+mn-ea"/>
                <a:cs typeface="Tahoma" pitchFamily="34" charset="0"/>
              </a:rPr>
              <a:t>)</a:t>
            </a:r>
            <a:endParaRPr kumimoji="0" lang="en-US" sz="1400" b="0" i="0" u="none" strike="noStrike" kern="1200" cap="none" spc="0" normalizeH="0" baseline="0" noProof="0" dirty="0" smtClean="0">
              <a:ln>
                <a:noFill/>
              </a:ln>
              <a:solidFill>
                <a:sysClr val="windowText" lastClr="000000"/>
              </a:solidFill>
              <a:effectLst/>
              <a:uLnTx/>
              <a:uFillTx/>
              <a:latin typeface="Symbol" pitchFamily="18" charset="2"/>
              <a:ea typeface="+mn-ea"/>
              <a:cs typeface="Tahoma" pitchFamily="34" charset="0"/>
            </a:endParaRP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RCBCV6.L2B1 - NC 1020423 -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cold part of the circuit appears too resistive (about 10 </a:t>
            </a:r>
            <a:r>
              <a:rPr kumimoji="0" lang="en-US" sz="1200" b="0" i="0" u="none" strike="noStrike" kern="1200" cap="none" spc="0" normalizeH="0" baseline="0" noProof="0" dirty="0" err="1" smtClean="0">
                <a:ln>
                  <a:noFill/>
                </a:ln>
                <a:solidFill>
                  <a:sysClr val="windowText" lastClr="000000"/>
                </a:solidFill>
                <a:effectLst/>
                <a:uLnTx/>
                <a:uFillTx/>
                <a:latin typeface="Tahoma" pitchFamily="34" charset="0"/>
                <a:ea typeface="+mn-ea"/>
                <a:cs typeface="Tahoma" pitchFamily="34" charset="0"/>
              </a:rPr>
              <a:t>m</a:t>
            </a:r>
            <a:r>
              <a:rPr kumimoji="0" lang="en-US" sz="1200" b="0" i="0" u="none" strike="noStrike" kern="1200" cap="none" spc="0" normalizeH="0" baseline="0" noProof="0" dirty="0" err="1" smtClean="0">
                <a:ln>
                  <a:noFill/>
                </a:ln>
                <a:solidFill>
                  <a:sysClr val="windowText" lastClr="000000"/>
                </a:solidFill>
                <a:effectLst/>
                <a:uLnTx/>
                <a:uFillTx/>
                <a:latin typeface="Symbol" pitchFamily="18" charset="2"/>
                <a:ea typeface="+mn-ea"/>
                <a:cs typeface="Tahoma" pitchFamily="34" charset="0"/>
              </a:rPr>
              <a:t>W</a:t>
            </a:r>
            <a:r>
              <a:rPr kumimoji="0" lang="en-US" sz="1200" b="0" i="0" u="none" strike="noStrike" kern="1200" cap="none" spc="0" normalizeH="0" baseline="0" noProof="0" dirty="0" smtClean="0">
                <a:ln>
                  <a:noFill/>
                </a:ln>
                <a:solidFill>
                  <a:sysClr val="windowText" lastClr="000000"/>
                </a:solidFill>
                <a:effectLst/>
                <a:uLnTx/>
                <a:uFillTx/>
                <a:latin typeface="Symbol" pitchFamily="18" charset="2"/>
                <a:ea typeface="+mn-ea"/>
                <a:cs typeface="Tahoma" pitchFamily="34" charset="0"/>
              </a:rPr>
              <a:t>)</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RCBCH7.L2B1 - NC 1084848 -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slightly high resistance measured (3.04m</a:t>
            </a:r>
            <a:r>
              <a:rPr kumimoji="0" lang="en-US" sz="1200" b="0" i="0" u="none" strike="noStrike" kern="1200" cap="none" spc="0" normalizeH="0" baseline="0" noProof="0" dirty="0" smtClean="0">
                <a:ln>
                  <a:noFill/>
                </a:ln>
                <a:solidFill>
                  <a:sysClr val="windowText" lastClr="000000"/>
                </a:solidFill>
                <a:effectLst/>
                <a:uLnTx/>
                <a:uFillTx/>
                <a:latin typeface="Symbol" pitchFamily="18" charset="2"/>
                <a:ea typeface="+mn-ea"/>
                <a:cs typeface="Tahoma" pitchFamily="34" charset="0"/>
              </a:rPr>
              <a:t>W</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 instead of 3m</a:t>
            </a:r>
            <a:r>
              <a:rPr kumimoji="0" lang="en-US" sz="1200" b="0" i="0" u="none" strike="noStrike" kern="1200" cap="none" spc="0" normalizeH="0" baseline="0" noProof="0" dirty="0" smtClean="0">
                <a:ln>
                  <a:noFill/>
                </a:ln>
                <a:solidFill>
                  <a:sysClr val="windowText" lastClr="000000"/>
                </a:solidFill>
                <a:effectLst/>
                <a:uLnTx/>
                <a:uFillTx/>
                <a:latin typeface="Symbol" pitchFamily="18" charset="2"/>
                <a:ea typeface="+mn-ea"/>
                <a:cs typeface="Tahoma" pitchFamily="34" charset="0"/>
              </a:rPr>
              <a:t>W) </a:t>
            </a: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RCBCV7.L2B2 - NC 1084849 -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slightly high resistance measured (3.04m</a:t>
            </a:r>
            <a:r>
              <a:rPr kumimoji="0" lang="en-US" sz="1200" b="0" i="0" u="none" strike="noStrike" kern="1200" cap="none" spc="0" normalizeH="0" baseline="0" noProof="0" dirty="0" smtClean="0">
                <a:ln>
                  <a:noFill/>
                </a:ln>
                <a:solidFill>
                  <a:sysClr val="windowText" lastClr="000000"/>
                </a:solidFill>
                <a:effectLst/>
                <a:uLnTx/>
                <a:uFillTx/>
                <a:latin typeface="Symbol" pitchFamily="18" charset="2"/>
                <a:ea typeface="+mn-ea"/>
                <a:cs typeface="Tahoma" pitchFamily="34" charset="0"/>
              </a:rPr>
              <a:t>W</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 instead of 3m</a:t>
            </a:r>
            <a:r>
              <a:rPr kumimoji="0" lang="en-US" sz="1200" b="0" i="0" u="none" strike="noStrike" kern="1200" cap="none" spc="0" normalizeH="0" baseline="0" noProof="0" dirty="0" smtClean="0">
                <a:ln>
                  <a:noFill/>
                </a:ln>
                <a:solidFill>
                  <a:sysClr val="windowText" lastClr="000000"/>
                </a:solidFill>
                <a:effectLst/>
                <a:uLnTx/>
                <a:uFillTx/>
                <a:latin typeface="Symbol" pitchFamily="18" charset="2"/>
                <a:ea typeface="+mn-ea"/>
                <a:cs typeface="Tahoma" pitchFamily="34" charset="0"/>
              </a:rPr>
              <a:t>W)</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1143000" marR="0" lvl="2" indent="-2286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RCBH31.R7B1 - NC 1017094 - </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the Hi current lead resistance (DFLDS.31R7.2) is too high 		(1.14e-3 </a:t>
            </a:r>
            <a:r>
              <a:rPr kumimoji="0" lang="en-US" sz="1200" b="0" i="0" u="none" strike="noStrike" kern="1200" cap="none" spc="0" normalizeH="0" baseline="0" noProof="0" dirty="0" smtClean="0">
                <a:ln>
                  <a:noFill/>
                </a:ln>
                <a:solidFill>
                  <a:sysClr val="windowText" lastClr="000000"/>
                </a:solidFill>
                <a:effectLst/>
                <a:uLnTx/>
                <a:uFillTx/>
                <a:latin typeface="Symbol" pitchFamily="18" charset="2"/>
                <a:ea typeface="+mn-ea"/>
                <a:cs typeface="Tahoma" pitchFamily="34" charset="0"/>
              </a:rPr>
              <a:t>W</a:t>
            </a:r>
            <a:r>
              <a:rPr kumimoji="0" lang="en-US" sz="12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rPr>
              <a:t>) and coil seems to be too resistive</a:t>
            </a:r>
            <a:endParaRPr kumimoji="0" lang="en-US" sz="14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a:p>
            <a:pPr marL="742950" marR="0" lvl="1" indent="-285750" algn="l" defTabSz="914400" rtl="0" eaLnBrk="1" fontAlgn="auto" latinLnBrk="0" hangingPunct="1">
              <a:lnSpc>
                <a:spcPct val="100000"/>
              </a:lnSpc>
              <a:spcBef>
                <a:spcPts val="1200"/>
              </a:spcBef>
              <a:spcAft>
                <a:spcPts val="0"/>
              </a:spcAft>
              <a:buClrTx/>
              <a:buSzPct val="60000"/>
              <a:buFontTx/>
              <a:buBlip>
                <a:blip r:embed="rId3"/>
              </a:buBlip>
              <a:tabLst/>
              <a:defRPr/>
            </a:pPr>
            <a:endParaRPr kumimoji="0" lang="en-US" sz="1600" b="0" i="0" u="none" strike="noStrike" kern="1200" cap="none" spc="0" normalizeH="0" baseline="0" noProof="0" dirty="0" smtClean="0">
              <a:ln>
                <a:noFill/>
              </a:ln>
              <a:solidFill>
                <a:sysClr val="windowText" lastClr="000000"/>
              </a:solidFill>
              <a:effectLst/>
              <a:uLnTx/>
              <a:uFillTx/>
              <a:latin typeface="Tahoma" pitchFamily="34" charset="0"/>
              <a:ea typeface="+mn-ea"/>
              <a:cs typeface="Tahoma" pitchFamily="34" charset="0"/>
            </a:endParaRPr>
          </a:p>
        </p:txBody>
      </p:sp>
      <p:sp>
        <p:nvSpPr>
          <p:cNvPr id="24" name="Date Placeholder 23"/>
          <p:cNvSpPr>
            <a:spLocks noGrp="1"/>
          </p:cNvSpPr>
          <p:nvPr>
            <p:ph type="dt" sz="half" idx="10"/>
          </p:nvPr>
        </p:nvSpPr>
        <p:spPr/>
        <p:txBody>
          <a:bodyPr/>
          <a:lstStyle/>
          <a:p>
            <a:r>
              <a:rPr lang="en-US" smtClean="0"/>
              <a:t>Chamonix                    8th of February 2012</a:t>
            </a:r>
            <a:endParaRPr lang="en-GB" dirty="0"/>
          </a:p>
        </p:txBody>
      </p:sp>
      <p:sp>
        <p:nvSpPr>
          <p:cNvPr id="26" name="Slide Number Placeholder 25"/>
          <p:cNvSpPr>
            <a:spLocks noGrp="1"/>
          </p:cNvSpPr>
          <p:nvPr>
            <p:ph type="sldNum" sz="quarter" idx="11"/>
          </p:nvPr>
        </p:nvSpPr>
        <p:spPr/>
        <p:txBody>
          <a:bodyPr/>
          <a:lstStyle/>
          <a:p>
            <a:fld id="{42B8A188-07C7-43C5-B012-88751C6CB86A}" type="slidenum">
              <a:rPr lang="en-US" sz="1400" smtClean="0"/>
              <a:pPr/>
              <a:t>28</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438400" y="6553200"/>
            <a:ext cx="5257800" cy="304800"/>
          </a:xfrm>
        </p:spPr>
        <p:txBody>
          <a:bodyPr/>
          <a:lstStyle/>
          <a:p>
            <a:r>
              <a:rPr lang="en-BZ" smtClean="0"/>
              <a:t>Consolidation of the LHC SC magnets and circuits during LS1 </a:t>
            </a:r>
            <a:endParaRPr lang="en-GB" dirty="0"/>
          </a:p>
        </p:txBody>
      </p:sp>
      <p:sp>
        <p:nvSpPr>
          <p:cNvPr id="2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5" name="TextBox 24"/>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Known Circuits Issues</a:t>
            </a:r>
            <a:endParaRPr lang="en-US" sz="2400" dirty="0">
              <a:solidFill>
                <a:srgbClr val="0033CC"/>
              </a:solidFill>
            </a:endParaRPr>
          </a:p>
        </p:txBody>
      </p:sp>
      <p:sp>
        <p:nvSpPr>
          <p:cNvPr id="9" name="TextBox 8"/>
          <p:cNvSpPr txBox="1"/>
          <p:nvPr/>
        </p:nvSpPr>
        <p:spPr>
          <a:xfrm>
            <a:off x="223032" y="1524000"/>
            <a:ext cx="7455374" cy="3170099"/>
          </a:xfrm>
          <a:prstGeom prst="rect">
            <a:avLst/>
          </a:prstGeom>
          <a:solidFill>
            <a:srgbClr val="FFFFCC"/>
          </a:solidFill>
        </p:spPr>
        <p:txBody>
          <a:bodyPr wrap="none" rtlCol="0">
            <a:spAutoFit/>
          </a:bodyPr>
          <a:lstStyle/>
          <a:p>
            <a:r>
              <a:rPr lang="en-US" sz="2000" u="sng" dirty="0" smtClean="0"/>
              <a:t>Strategy :</a:t>
            </a:r>
          </a:p>
          <a:p>
            <a:pPr>
              <a:buFontTx/>
              <a:buChar char="-"/>
            </a:pPr>
            <a:r>
              <a:rPr lang="en-US" sz="2000" dirty="0" smtClean="0"/>
              <a:t>Test circuits before LS1 to identify real limitations to go to 7 </a:t>
            </a:r>
            <a:r>
              <a:rPr lang="en-US" sz="2000" dirty="0" err="1" smtClean="0"/>
              <a:t>TeV</a:t>
            </a:r>
            <a:endParaRPr lang="en-US" sz="2000" dirty="0" smtClean="0"/>
          </a:p>
          <a:p>
            <a:pPr>
              <a:buFontTx/>
              <a:buChar char="-"/>
            </a:pPr>
            <a:r>
              <a:rPr lang="en-US" sz="2000" dirty="0" smtClean="0"/>
              <a:t>Perform extra diagnostics at cold and at warm</a:t>
            </a:r>
          </a:p>
          <a:p>
            <a:pPr>
              <a:buFontTx/>
              <a:buChar char="-"/>
            </a:pPr>
            <a:r>
              <a:rPr lang="en-US" sz="2000" dirty="0" smtClean="0"/>
              <a:t>Define real operation requirements for these circuits</a:t>
            </a:r>
          </a:p>
          <a:p>
            <a:pPr>
              <a:buFontTx/>
              <a:buChar char="-"/>
            </a:pPr>
            <a:r>
              <a:rPr lang="en-US" sz="2000" dirty="0" smtClean="0"/>
              <a:t>Repair if possible and needed</a:t>
            </a:r>
          </a:p>
          <a:p>
            <a:pPr>
              <a:buFontTx/>
              <a:buChar char="-"/>
            </a:pPr>
            <a:r>
              <a:rPr lang="en-US" sz="2000" dirty="0" smtClean="0"/>
              <a:t>Add warm corrector (As done in 5L8) if possible</a:t>
            </a:r>
          </a:p>
          <a:p>
            <a:pPr>
              <a:buFontTx/>
              <a:buChar char="-"/>
            </a:pPr>
            <a:endParaRPr lang="en-US" sz="2000" dirty="0" smtClean="0"/>
          </a:p>
          <a:p>
            <a:r>
              <a:rPr lang="en-US" sz="2000" dirty="0" smtClean="0"/>
              <a:t>NB Exchange of more </a:t>
            </a:r>
            <a:r>
              <a:rPr lang="en-US" sz="2000" dirty="0" err="1" smtClean="0"/>
              <a:t>cryomagnets</a:t>
            </a:r>
            <a:r>
              <a:rPr lang="en-US" sz="2000" dirty="0" smtClean="0"/>
              <a:t> will be almost impossible</a:t>
            </a:r>
          </a:p>
          <a:p>
            <a:endParaRPr lang="en-US" sz="2000" dirty="0" smtClean="0"/>
          </a:p>
          <a:p>
            <a:r>
              <a:rPr lang="en-US" sz="2000" dirty="0" smtClean="0"/>
              <a:t>A lot of work !</a:t>
            </a:r>
            <a:endParaRPr lang="en-US" sz="2000" dirty="0"/>
          </a:p>
        </p:txBody>
      </p:sp>
      <p:sp>
        <p:nvSpPr>
          <p:cNvPr id="10" name="TextBox 9"/>
          <p:cNvSpPr txBox="1"/>
          <p:nvPr/>
        </p:nvSpPr>
        <p:spPr>
          <a:xfrm>
            <a:off x="0" y="5334000"/>
            <a:ext cx="9144000" cy="461665"/>
          </a:xfrm>
          <a:prstGeom prst="rect">
            <a:avLst/>
          </a:prstGeom>
          <a:solidFill>
            <a:srgbClr val="FFFF00"/>
          </a:solidFill>
        </p:spPr>
        <p:txBody>
          <a:bodyPr wrap="square" rtlCol="0">
            <a:spAutoFit/>
          </a:bodyPr>
          <a:lstStyle/>
          <a:p>
            <a:pPr algn="ctr"/>
            <a:r>
              <a:rPr lang="en-US" sz="2400" b="1" u="sng" dirty="0" smtClean="0">
                <a:solidFill>
                  <a:srgbClr val="FF0000"/>
                </a:solidFill>
              </a:rPr>
              <a:t>Unknown</a:t>
            </a:r>
            <a:r>
              <a:rPr lang="en-US" sz="2400" dirty="0" smtClean="0">
                <a:solidFill>
                  <a:srgbClr val="FF0000"/>
                </a:solidFill>
              </a:rPr>
              <a:t> Non-conformities</a:t>
            </a:r>
            <a:endParaRPr lang="en-US" sz="2400" dirty="0">
              <a:solidFill>
                <a:srgbClr val="FF0000"/>
              </a:solidFill>
            </a:endParaRPr>
          </a:p>
        </p:txBody>
      </p:sp>
      <p:sp>
        <p:nvSpPr>
          <p:cNvPr id="14" name="Date Placeholder 13"/>
          <p:cNvSpPr>
            <a:spLocks noGrp="1"/>
          </p:cNvSpPr>
          <p:nvPr>
            <p:ph type="dt" sz="half" idx="10"/>
          </p:nvPr>
        </p:nvSpPr>
        <p:spPr/>
        <p:txBody>
          <a:bodyPr/>
          <a:lstStyle/>
          <a:p>
            <a:r>
              <a:rPr lang="en-US" smtClean="0"/>
              <a:t>Chamonix                    8th of February 2012</a:t>
            </a:r>
            <a:endParaRPr lang="en-GB" dirty="0"/>
          </a:p>
        </p:txBody>
      </p:sp>
      <p:sp>
        <p:nvSpPr>
          <p:cNvPr id="17" name="Slide Number Placeholder 16"/>
          <p:cNvSpPr>
            <a:spLocks noGrp="1"/>
          </p:cNvSpPr>
          <p:nvPr>
            <p:ph type="sldNum" sz="quarter" idx="11"/>
          </p:nvPr>
        </p:nvSpPr>
        <p:spPr/>
        <p:txBody>
          <a:bodyPr/>
          <a:lstStyle/>
          <a:p>
            <a:fld id="{42B8A188-07C7-43C5-B012-88751C6CB86A}" type="slidenum">
              <a:rPr lang="en-US" sz="1400" smtClean="0"/>
              <a:pPr/>
              <a:t>29</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0" fill="hold"/>
                                        <p:tgtEl>
                                          <p:spTgt spid="10"/>
                                        </p:tgtEl>
                                        <p:attrNameLst>
                                          <p:attrName>ppt_w</p:attrName>
                                        </p:attrNameLst>
                                      </p:cBhvr>
                                      <p:tavLst>
                                        <p:tav tm="0" fmla="#ppt_w*sin(2.5*pi*$)">
                                          <p:val>
                                            <p:fltVal val="0"/>
                                          </p:val>
                                        </p:tav>
                                        <p:tav tm="100000">
                                          <p:val>
                                            <p:fltVal val="1"/>
                                          </p:val>
                                        </p:tav>
                                      </p:tavLst>
                                    </p:anim>
                                    <p:anim calcmode="lin" valueType="num">
                                      <p:cBhvr>
                                        <p:cTn id="8" dur="5000" fill="hold"/>
                                        <p:tgtEl>
                                          <p:spTgt spid="10"/>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1905000" y="0"/>
            <a:ext cx="5444119" cy="523220"/>
          </a:xfrm>
          <a:prstGeom prst="rect">
            <a:avLst/>
          </a:prstGeom>
          <a:solidFill>
            <a:srgbClr val="FFFF00"/>
          </a:solidFill>
        </p:spPr>
        <p:txBody>
          <a:bodyPr wrap="none" rtlCol="0">
            <a:spAutoFit/>
          </a:bodyPr>
          <a:lstStyle/>
          <a:p>
            <a:r>
              <a:rPr lang="en-US" sz="2800" dirty="0" smtClean="0">
                <a:solidFill>
                  <a:srgbClr val="0033CC"/>
                </a:solidFill>
              </a:rPr>
              <a:t>Consolidation of the main splices</a:t>
            </a:r>
            <a:endParaRPr lang="en-US" sz="2800" dirty="0">
              <a:solidFill>
                <a:srgbClr val="0033CC"/>
              </a:solidFill>
            </a:endParaRPr>
          </a:p>
        </p:txBody>
      </p:sp>
      <p:sp>
        <p:nvSpPr>
          <p:cNvPr id="13" name="TextBox 12"/>
          <p:cNvSpPr txBox="1"/>
          <p:nvPr/>
        </p:nvSpPr>
        <p:spPr>
          <a:xfrm>
            <a:off x="1905000" y="762000"/>
            <a:ext cx="4405758" cy="400110"/>
          </a:xfrm>
          <a:prstGeom prst="rect">
            <a:avLst/>
          </a:prstGeom>
          <a:noFill/>
        </p:spPr>
        <p:txBody>
          <a:bodyPr wrap="none" rtlCol="0">
            <a:spAutoFit/>
          </a:bodyPr>
          <a:lstStyle/>
          <a:p>
            <a:r>
              <a:rPr lang="en-US" sz="2000" b="1" i="1" u="sng" dirty="0" smtClean="0"/>
              <a:t>What’s new since Chamonix 2011?</a:t>
            </a:r>
          </a:p>
        </p:txBody>
      </p:sp>
      <p:sp>
        <p:nvSpPr>
          <p:cNvPr id="21" name="TextBox 20"/>
          <p:cNvSpPr txBox="1"/>
          <p:nvPr/>
        </p:nvSpPr>
        <p:spPr>
          <a:xfrm>
            <a:off x="0" y="1524000"/>
            <a:ext cx="6629400" cy="1169551"/>
          </a:xfrm>
          <a:prstGeom prst="rect">
            <a:avLst/>
          </a:prstGeom>
          <a:noFill/>
        </p:spPr>
        <p:txBody>
          <a:bodyPr wrap="square" rtlCol="0">
            <a:spAutoFit/>
          </a:bodyPr>
          <a:lstStyle/>
          <a:p>
            <a:r>
              <a:rPr lang="en-US" sz="1400" dirty="0" smtClean="0"/>
              <a:t>1. Functional specification has been edited </a:t>
            </a:r>
            <a:r>
              <a:rPr lang="en-US" sz="1100" dirty="0" smtClean="0"/>
              <a:t>[P Fessia: EDMS 1171853]</a:t>
            </a:r>
            <a:endParaRPr lang="en-US" sz="1400" dirty="0" smtClean="0"/>
          </a:p>
          <a:p>
            <a:r>
              <a:rPr lang="en-US" sz="1400" dirty="0" smtClean="0"/>
              <a:t>2. The consolidated “shunt” design has been endorsed by the Review Committee</a:t>
            </a:r>
          </a:p>
          <a:p>
            <a:r>
              <a:rPr lang="en-US" sz="1400" dirty="0" smtClean="0"/>
              <a:t>“The design of the shunts and the techniques for soldering them across the joints are well done and have been fully tested under an array of conditions. </a:t>
            </a:r>
            <a:br>
              <a:rPr lang="en-US" sz="1400" dirty="0" smtClean="0"/>
            </a:br>
            <a:r>
              <a:rPr lang="en-US" sz="1400" b="1" i="1" dirty="0" smtClean="0">
                <a:solidFill>
                  <a:srgbClr val="0EBE44"/>
                </a:solidFill>
              </a:rPr>
              <a:t>This appears to meet all requirements</a:t>
            </a:r>
            <a:endParaRPr lang="en-US" dirty="0"/>
          </a:p>
        </p:txBody>
      </p:sp>
      <p:pic>
        <p:nvPicPr>
          <p:cNvPr id="1026" name="Picture 2"/>
          <p:cNvPicPr>
            <a:picLocks noChangeAspect="1" noChangeArrowheads="1"/>
          </p:cNvPicPr>
          <p:nvPr/>
        </p:nvPicPr>
        <p:blipFill>
          <a:blip r:embed="rId3" cstate="print"/>
          <a:srcRect l="30857" t="18286" r="31429" b="10095"/>
          <a:stretch>
            <a:fillRect/>
          </a:stretch>
        </p:blipFill>
        <p:spPr bwMode="auto">
          <a:xfrm>
            <a:off x="6522396" y="533400"/>
            <a:ext cx="2621604" cy="3733800"/>
          </a:xfrm>
          <a:prstGeom prst="rect">
            <a:avLst/>
          </a:prstGeom>
          <a:noFill/>
          <a:ln w="9525">
            <a:noFill/>
            <a:miter lim="800000"/>
            <a:headEnd/>
            <a:tailEnd/>
          </a:ln>
        </p:spPr>
      </p:pic>
      <p:pic>
        <p:nvPicPr>
          <p:cNvPr id="9" name="Picture 2" descr="\\cern.ch\dfs\Users\s\savary\Documents\LMF Interconnection\Material for Main Splices Review\Image dipole splice with surface milling.bmp"/>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t="32829" b="16311"/>
          <a:stretch/>
        </p:blipFill>
        <p:spPr bwMode="auto">
          <a:xfrm>
            <a:off x="0" y="2453681"/>
            <a:ext cx="6467593" cy="1866735"/>
          </a:xfrm>
          <a:prstGeom prst="rect">
            <a:avLst/>
          </a:prstGeom>
          <a:noFill/>
          <a:extLst>
            <a:ext uri="{909E8E84-426E-40DD-AFC4-6F175D3DCCD1}">
              <a14:hiddenFill xmlns:a14="http://schemas.microsoft.com/office/drawing/2010/main" xmlns="">
                <a:solidFill>
                  <a:srgbClr val="FFFFFF"/>
                </a:solidFill>
              </a14:hiddenFill>
            </a:ext>
          </a:extLst>
        </p:spPr>
      </p:pic>
      <p:pic>
        <p:nvPicPr>
          <p:cNvPr id="12" name="Picture 3" descr="\\cern.ch\dfs\Users\s\savary\Documents\LMF Interconnection\Material for Main Splices Review\Image dipole splice with shunts separated.bmp"/>
          <p:cNvPicPr>
            <a:picLocks noChangeAspect="1" noChangeArrowheads="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t="35200" b="16039"/>
          <a:stretch/>
        </p:blipFill>
        <p:spPr bwMode="auto">
          <a:xfrm>
            <a:off x="0" y="3520481"/>
            <a:ext cx="6477000" cy="1792271"/>
          </a:xfrm>
          <a:prstGeom prst="rect">
            <a:avLst/>
          </a:prstGeom>
          <a:noFill/>
          <a:extLst>
            <a:ext uri="{909E8E84-426E-40DD-AFC4-6F175D3DCCD1}">
              <a14:hiddenFill xmlns:a14="http://schemas.microsoft.com/office/drawing/2010/main" xmlns="">
                <a:solidFill>
                  <a:srgbClr val="FFFFFF"/>
                </a:solidFill>
              </a14:hiddenFill>
            </a:ext>
          </a:extLst>
        </p:spPr>
      </p:pic>
      <p:pic>
        <p:nvPicPr>
          <p:cNvPr id="14" name="Picture 4" descr="\\cern.ch\dfs\Users\s\savary\Documents\LMF Interconnection\Material for Main Splices Review\Image dipole splice with shunts.bmp"/>
          <p:cNvPicPr>
            <a:picLocks noChangeAspect="1" noChangeArrowheads="1"/>
          </p:cNvPicPr>
          <p:nvPr/>
        </p:nvPicPr>
        <p:blipFill rotWithShape="1">
          <a:blip r:embed="rId6"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t="32710" b="16430"/>
          <a:stretch/>
        </p:blipFill>
        <p:spPr bwMode="auto">
          <a:xfrm>
            <a:off x="-1" y="4587281"/>
            <a:ext cx="6477001" cy="1889719"/>
          </a:xfrm>
          <a:prstGeom prst="rect">
            <a:avLst/>
          </a:prstGeom>
          <a:noFill/>
          <a:extLst>
            <a:ext uri="{909E8E84-426E-40DD-AFC4-6F175D3DCCD1}">
              <a14:hiddenFill xmlns:a14="http://schemas.microsoft.com/office/drawing/2010/main" xmlns="">
                <a:solidFill>
                  <a:srgbClr val="FFFFFF"/>
                </a:solidFill>
              </a14:hiddenFill>
            </a:ext>
          </a:extLst>
        </p:spPr>
      </p:pic>
      <p:sp>
        <p:nvSpPr>
          <p:cNvPr id="18" name="Slide Number Placeholder 17"/>
          <p:cNvSpPr>
            <a:spLocks noGrp="1"/>
          </p:cNvSpPr>
          <p:nvPr>
            <p:ph type="sldNum" sz="quarter" idx="11"/>
          </p:nvPr>
        </p:nvSpPr>
        <p:spPr/>
        <p:txBody>
          <a:bodyPr/>
          <a:lstStyle/>
          <a:p>
            <a:fld id="{42B8A188-07C7-43C5-B012-88751C6CB86A}" type="slidenum">
              <a:rPr lang="en-US" sz="1400" smtClean="0"/>
              <a:pPr/>
              <a:t>3</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2000"/>
                                  </p:stCondLst>
                                  <p:childTnLst>
                                    <p:set>
                                      <p:cBhvr>
                                        <p:cTn id="6" dur="1" fill="hold">
                                          <p:stCondLst>
                                            <p:cond delay="0"/>
                                          </p:stCondLst>
                                        </p:cTn>
                                        <p:tgtEl>
                                          <p:spTgt spid="1026"/>
                                        </p:tgtEl>
                                        <p:attrNameLst>
                                          <p:attrName>style.visibility</p:attrName>
                                        </p:attrNameLst>
                                      </p:cBhvr>
                                      <p:to>
                                        <p:strVal val="visible"/>
                                      </p:to>
                                    </p:set>
                                    <p:anim calcmode="lin" valueType="num">
                                      <p:cBhvr>
                                        <p:cTn id="7" dur="2000" fill="hold"/>
                                        <p:tgtEl>
                                          <p:spTgt spid="1026"/>
                                        </p:tgtEl>
                                        <p:attrNameLst>
                                          <p:attrName>ppt_w</p:attrName>
                                        </p:attrNameLst>
                                      </p:cBhvr>
                                      <p:tavLst>
                                        <p:tav tm="0">
                                          <p:val>
                                            <p:strVal val="4*#ppt_w"/>
                                          </p:val>
                                        </p:tav>
                                        <p:tav tm="100000">
                                          <p:val>
                                            <p:strVal val="#ppt_w"/>
                                          </p:val>
                                        </p:tav>
                                      </p:tavLst>
                                    </p:anim>
                                    <p:anim calcmode="lin" valueType="num">
                                      <p:cBhvr>
                                        <p:cTn id="8" dur="2000" fill="hold"/>
                                        <p:tgtEl>
                                          <p:spTgt spid="1026"/>
                                        </p:tgtEl>
                                        <p:attrNameLst>
                                          <p:attrName>ppt_h</p:attrName>
                                        </p:attrNameLst>
                                      </p:cBhvr>
                                      <p:tavLst>
                                        <p:tav tm="0">
                                          <p:val>
                                            <p:strVal val="4*#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fltVal val="0"/>
                                          </p:val>
                                        </p:tav>
                                        <p:tav tm="100000">
                                          <p:val>
                                            <p:strVal val="#ppt_w"/>
                                          </p:val>
                                        </p:tav>
                                      </p:tavLst>
                                    </p:anim>
                                    <p:anim calcmode="lin" valueType="num">
                                      <p:cBhvr>
                                        <p:cTn id="14" dur="1000" fill="hold"/>
                                        <p:tgtEl>
                                          <p:spTgt spid="9"/>
                                        </p:tgtEl>
                                        <p:attrNameLst>
                                          <p:attrName>ppt_h</p:attrName>
                                        </p:attrNameLst>
                                      </p:cBhvr>
                                      <p:tavLst>
                                        <p:tav tm="0">
                                          <p:val>
                                            <p:strVal val="#ppt_h"/>
                                          </p:val>
                                        </p:tav>
                                        <p:tav tm="100000">
                                          <p:val>
                                            <p:strVal val="#ppt_h"/>
                                          </p:val>
                                        </p:tav>
                                      </p:tavLst>
                                    </p:anim>
                                  </p:childTnLst>
                                </p:cTn>
                              </p:par>
                            </p:childTnLst>
                          </p:cTn>
                        </p:par>
                        <p:par>
                          <p:cTn id="15" fill="hold">
                            <p:stCondLst>
                              <p:cond delay="1000"/>
                            </p:stCondLst>
                            <p:childTnLst>
                              <p:par>
                                <p:cTn id="16" presetID="17" presetClass="entr" presetSubtype="10" fill="hold" nodeType="afterEffect">
                                  <p:stCondLst>
                                    <p:cond delay="1000"/>
                                  </p:stCondLst>
                                  <p:childTnLst>
                                    <p:set>
                                      <p:cBhvr>
                                        <p:cTn id="17" dur="1" fill="hold">
                                          <p:stCondLst>
                                            <p:cond delay="0"/>
                                          </p:stCondLst>
                                        </p:cTn>
                                        <p:tgtEl>
                                          <p:spTgt spid="12"/>
                                        </p:tgtEl>
                                        <p:attrNameLst>
                                          <p:attrName>style.visibility</p:attrName>
                                        </p:attrNameLst>
                                      </p:cBhvr>
                                      <p:to>
                                        <p:strVal val="visible"/>
                                      </p:to>
                                    </p:set>
                                    <p:anim calcmode="lin" valueType="num">
                                      <p:cBhvr>
                                        <p:cTn id="18" dur="1000" fill="hold"/>
                                        <p:tgtEl>
                                          <p:spTgt spid="12"/>
                                        </p:tgtEl>
                                        <p:attrNameLst>
                                          <p:attrName>ppt_w</p:attrName>
                                        </p:attrNameLst>
                                      </p:cBhvr>
                                      <p:tavLst>
                                        <p:tav tm="0">
                                          <p:val>
                                            <p:fltVal val="0"/>
                                          </p:val>
                                        </p:tav>
                                        <p:tav tm="100000">
                                          <p:val>
                                            <p:strVal val="#ppt_w"/>
                                          </p:val>
                                        </p:tav>
                                      </p:tavLst>
                                    </p:anim>
                                    <p:anim calcmode="lin" valueType="num">
                                      <p:cBhvr>
                                        <p:cTn id="19" dur="1000" fill="hold"/>
                                        <p:tgtEl>
                                          <p:spTgt spid="12"/>
                                        </p:tgtEl>
                                        <p:attrNameLst>
                                          <p:attrName>ppt_h</p:attrName>
                                        </p:attrNameLst>
                                      </p:cBhvr>
                                      <p:tavLst>
                                        <p:tav tm="0">
                                          <p:val>
                                            <p:strVal val="#ppt_h"/>
                                          </p:val>
                                        </p:tav>
                                        <p:tav tm="100000">
                                          <p:val>
                                            <p:strVal val="#ppt_h"/>
                                          </p:val>
                                        </p:tav>
                                      </p:tavLst>
                                    </p:anim>
                                  </p:childTnLst>
                                </p:cTn>
                              </p:par>
                            </p:childTnLst>
                          </p:cTn>
                        </p:par>
                        <p:par>
                          <p:cTn id="20" fill="hold">
                            <p:stCondLst>
                              <p:cond delay="3000"/>
                            </p:stCondLst>
                            <p:childTnLst>
                              <p:par>
                                <p:cTn id="21" presetID="17" presetClass="entr" presetSubtype="10" fill="hold" nodeType="afterEffect">
                                  <p:stCondLst>
                                    <p:cond delay="1000"/>
                                  </p:stCondLst>
                                  <p:childTnLst>
                                    <p:set>
                                      <p:cBhvr>
                                        <p:cTn id="22" dur="1" fill="hold">
                                          <p:stCondLst>
                                            <p:cond delay="0"/>
                                          </p:stCondLst>
                                        </p:cTn>
                                        <p:tgtEl>
                                          <p:spTgt spid="14"/>
                                        </p:tgtEl>
                                        <p:attrNameLst>
                                          <p:attrName>style.visibility</p:attrName>
                                        </p:attrNameLst>
                                      </p:cBhvr>
                                      <p:to>
                                        <p:strVal val="visible"/>
                                      </p:to>
                                    </p:set>
                                    <p:anim calcmode="lin" valueType="num">
                                      <p:cBhvr>
                                        <p:cTn id="23" dur="1000" fill="hold"/>
                                        <p:tgtEl>
                                          <p:spTgt spid="14"/>
                                        </p:tgtEl>
                                        <p:attrNameLst>
                                          <p:attrName>ppt_w</p:attrName>
                                        </p:attrNameLst>
                                      </p:cBhvr>
                                      <p:tavLst>
                                        <p:tav tm="0">
                                          <p:val>
                                            <p:fltVal val="0"/>
                                          </p:val>
                                        </p:tav>
                                        <p:tav tm="100000">
                                          <p:val>
                                            <p:strVal val="#ppt_w"/>
                                          </p:val>
                                        </p:tav>
                                      </p:tavLst>
                                    </p:anim>
                                    <p:anim calcmode="lin" valueType="num">
                                      <p:cBhvr>
                                        <p:cTn id="24" dur="1000" fill="hold"/>
                                        <p:tgtEl>
                                          <p:spTgt spid="1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2"/>
          </p:nvPr>
        </p:nvSpPr>
        <p:spPr/>
        <p:txBody>
          <a:bodyPr/>
          <a:lstStyle/>
          <a:p>
            <a:r>
              <a:rPr lang="en-BZ" smtClean="0"/>
              <a:t>Consolidation of the LHC SC magnets and circuits during LS1 </a:t>
            </a:r>
            <a:endParaRPr lang="en-GB" dirty="0"/>
          </a:p>
        </p:txBody>
      </p:sp>
      <p:sp>
        <p:nvSpPr>
          <p:cNvPr id="5"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Flowchart: Alternate Process 6"/>
          <p:cNvSpPr/>
          <p:nvPr/>
        </p:nvSpPr>
        <p:spPr bwMode="auto">
          <a:xfrm>
            <a:off x="0" y="1295400"/>
            <a:ext cx="9144000" cy="5562600"/>
          </a:xfrm>
          <a:prstGeom prst="flowChartAlternateProcess">
            <a:avLst/>
          </a:prstGeom>
          <a:solidFill>
            <a:srgbClr val="FFFFCC"/>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 name="TextBox 7"/>
          <p:cNvSpPr txBox="1"/>
          <p:nvPr/>
        </p:nvSpPr>
        <p:spPr>
          <a:xfrm>
            <a:off x="838200" y="1295400"/>
            <a:ext cx="8182561" cy="369332"/>
          </a:xfrm>
          <a:prstGeom prst="rect">
            <a:avLst/>
          </a:prstGeom>
          <a:noFill/>
        </p:spPr>
        <p:txBody>
          <a:bodyPr wrap="none" rtlCol="0">
            <a:spAutoFit/>
          </a:bodyPr>
          <a:lstStyle/>
          <a:p>
            <a:r>
              <a:rPr lang="en-US" b="1" u="sng" dirty="0" smtClean="0"/>
              <a:t>Consolidation of the superconducting magnets and circuits: </a:t>
            </a:r>
            <a:r>
              <a:rPr lang="en-US" b="1" u="sng" dirty="0" err="1" smtClean="0"/>
              <a:t>JPh</a:t>
            </a:r>
            <a:r>
              <a:rPr lang="en-US" b="1" u="sng" dirty="0" smtClean="0"/>
              <a:t> Tock </a:t>
            </a:r>
            <a:endParaRPr lang="en-US" b="1" u="sng" dirty="0"/>
          </a:p>
        </p:txBody>
      </p:sp>
      <p:sp>
        <p:nvSpPr>
          <p:cNvPr id="10" name="Rectangle 9"/>
          <p:cNvSpPr/>
          <p:nvPr/>
        </p:nvSpPr>
        <p:spPr bwMode="auto">
          <a:xfrm>
            <a:off x="228600" y="1676400"/>
            <a:ext cx="2057400" cy="4572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Open/Close IC [DN200]</a:t>
            </a:r>
          </a:p>
          <a:p>
            <a:pPr marL="0" marR="0" indent="0" algn="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A Musso  (X)       #30</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54" name="Group 53"/>
          <p:cNvGrpSpPr/>
          <p:nvPr/>
        </p:nvGrpSpPr>
        <p:grpSpPr>
          <a:xfrm>
            <a:off x="3048000" y="1600200"/>
            <a:ext cx="2848113" cy="2057400"/>
            <a:chOff x="3276600" y="1676400"/>
            <a:chExt cx="2848113" cy="2057400"/>
          </a:xfrm>
        </p:grpSpPr>
        <p:sp>
          <p:nvSpPr>
            <p:cNvPr id="9" name="Rectangle 8"/>
            <p:cNvSpPr/>
            <p:nvPr/>
          </p:nvSpPr>
          <p:spPr bwMode="auto">
            <a:xfrm>
              <a:off x="3276600" y="1676400"/>
              <a:ext cx="2286000" cy="6858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Main arc splices cons. “The train”</a:t>
              </a:r>
            </a:p>
            <a:p>
              <a:pPr marL="0" marR="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F Savary (H Prin)        #52</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11" name="Group 10"/>
            <p:cNvGrpSpPr/>
            <p:nvPr/>
          </p:nvGrpSpPr>
          <p:grpSpPr>
            <a:xfrm>
              <a:off x="3352800" y="2348805"/>
              <a:ext cx="2771913" cy="1384995"/>
              <a:chOff x="533400" y="2348805"/>
              <a:chExt cx="2771913" cy="1384995"/>
            </a:xfrm>
          </p:grpSpPr>
          <p:cxnSp>
            <p:nvCxnSpPr>
              <p:cNvPr id="12" name="Straight Connector 11"/>
              <p:cNvCxnSpPr/>
              <p:nvPr/>
            </p:nvCxnSpPr>
            <p:spPr bwMode="auto">
              <a:xfrm>
                <a:off x="609600" y="2362200"/>
                <a:ext cx="0" cy="1143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TextBox 12"/>
              <p:cNvSpPr txBox="1"/>
              <p:nvPr/>
            </p:nvSpPr>
            <p:spPr>
              <a:xfrm>
                <a:off x="533400" y="2348805"/>
                <a:ext cx="2771913" cy="1384995"/>
              </a:xfrm>
              <a:prstGeom prst="rect">
                <a:avLst/>
              </a:prstGeom>
              <a:noFill/>
            </p:spPr>
            <p:txBody>
              <a:bodyPr wrap="none" rtlCol="0">
                <a:spAutoFit/>
              </a:bodyPr>
              <a:lstStyle/>
              <a:p>
                <a:pPr>
                  <a:buFontTx/>
                  <a:buChar char="-"/>
                </a:pPr>
                <a:r>
                  <a:rPr lang="en-US" sz="1400" dirty="0" smtClean="0"/>
                  <a:t>Sleeves cutting (JM Hubert)</a:t>
                </a:r>
              </a:p>
              <a:p>
                <a:pPr>
                  <a:buFontTx/>
                  <a:buChar char="-"/>
                </a:pPr>
                <a:r>
                  <a:rPr lang="en-US" sz="1400" dirty="0" smtClean="0"/>
                  <a:t>BB surfacing (M Dumas)</a:t>
                </a:r>
              </a:p>
              <a:p>
                <a:pPr>
                  <a:buFontTx/>
                  <a:buChar char="-"/>
                </a:pPr>
                <a:r>
                  <a:rPr lang="en-US" sz="1400" dirty="0" smtClean="0"/>
                  <a:t>Shunt installation (M Pozzobon)</a:t>
                </a:r>
              </a:p>
              <a:p>
                <a:pPr>
                  <a:buFontTx/>
                  <a:buChar char="-"/>
                </a:pPr>
                <a:r>
                  <a:rPr lang="en-US" sz="1400" dirty="0" smtClean="0"/>
                  <a:t>Insulation (M Parent)</a:t>
                </a:r>
              </a:p>
              <a:p>
                <a:pPr>
                  <a:buFontTx/>
                  <a:buChar char="-"/>
                </a:pPr>
                <a:r>
                  <a:rPr lang="en-US" sz="1400" dirty="0" smtClean="0"/>
                  <a:t>Splice de-&amp;</a:t>
                </a:r>
                <a:r>
                  <a:rPr lang="en-US" sz="1400" dirty="0" err="1" smtClean="0"/>
                  <a:t>resoldering</a:t>
                </a:r>
                <a:r>
                  <a:rPr lang="en-US" sz="1400" dirty="0" smtClean="0"/>
                  <a:t> [15%]</a:t>
                </a:r>
                <a:br>
                  <a:rPr lang="en-US" sz="1400" dirty="0" smtClean="0"/>
                </a:br>
                <a:r>
                  <a:rPr lang="en-US" sz="1400" dirty="0" smtClean="0"/>
                  <a:t> (D Etiembre / L Favier)</a:t>
                </a:r>
                <a:endParaRPr lang="en-US" sz="1400" dirty="0"/>
              </a:p>
            </p:txBody>
          </p:sp>
        </p:grpSp>
      </p:grpSp>
      <p:grpSp>
        <p:nvGrpSpPr>
          <p:cNvPr id="14" name="Group 13"/>
          <p:cNvGrpSpPr/>
          <p:nvPr/>
        </p:nvGrpSpPr>
        <p:grpSpPr>
          <a:xfrm>
            <a:off x="0" y="3124200"/>
            <a:ext cx="2459557" cy="1702951"/>
            <a:chOff x="-76200" y="3810000"/>
            <a:chExt cx="2459557" cy="1702951"/>
          </a:xfrm>
        </p:grpSpPr>
        <p:sp>
          <p:nvSpPr>
            <p:cNvPr id="15" name="Rectangle 14"/>
            <p:cNvSpPr/>
            <p:nvPr/>
          </p:nvSpPr>
          <p:spPr bwMode="auto">
            <a:xfrm>
              <a:off x="-76200" y="3810000"/>
              <a:ext cx="24384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Special interventions “SIT”</a:t>
              </a:r>
            </a:p>
            <a:p>
              <a:pPr marL="0" marR="0" indent="0" algn="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N Bourcey (G Maury) #15</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cxnSp>
          <p:nvCxnSpPr>
            <p:cNvPr id="16" name="Straight Connector 15"/>
            <p:cNvCxnSpPr/>
            <p:nvPr/>
          </p:nvCxnSpPr>
          <p:spPr bwMode="auto">
            <a:xfrm>
              <a:off x="304800" y="4343400"/>
              <a:ext cx="0" cy="1143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7" name="TextBox 16"/>
            <p:cNvSpPr txBox="1"/>
            <p:nvPr/>
          </p:nvSpPr>
          <p:spPr>
            <a:xfrm>
              <a:off x="228600" y="4343400"/>
              <a:ext cx="2154757" cy="1169551"/>
            </a:xfrm>
            <a:prstGeom prst="rect">
              <a:avLst/>
            </a:prstGeom>
            <a:noFill/>
          </p:spPr>
          <p:txBody>
            <a:bodyPr wrap="none" rtlCol="0">
              <a:spAutoFit/>
            </a:bodyPr>
            <a:lstStyle/>
            <a:p>
              <a:pPr>
                <a:buFontTx/>
                <a:buChar char="-"/>
              </a:pPr>
              <a:r>
                <a:rPr lang="en-US" sz="1400" dirty="0" err="1" smtClean="0"/>
                <a:t>Cryomagnets</a:t>
              </a:r>
              <a:r>
                <a:rPr lang="en-US" sz="1400" dirty="0" smtClean="0"/>
                <a:t> exchange</a:t>
              </a:r>
            </a:p>
            <a:p>
              <a:pPr>
                <a:buFontTx/>
                <a:buChar char="-"/>
              </a:pPr>
              <a:r>
                <a:rPr lang="en-US" sz="1400" dirty="0" smtClean="0"/>
                <a:t>Connect. Cryostat cons.</a:t>
              </a:r>
            </a:p>
            <a:p>
              <a:pPr>
                <a:buFontTx/>
                <a:buChar char="-"/>
              </a:pPr>
              <a:r>
                <a:rPr lang="en-US" sz="1400" dirty="0" smtClean="0"/>
                <a:t>PIMs</a:t>
              </a:r>
            </a:p>
            <a:p>
              <a:pPr>
                <a:buFontTx/>
                <a:buChar char="-"/>
              </a:pPr>
              <a:r>
                <a:rPr lang="en-US" sz="1400" dirty="0" smtClean="0"/>
                <a:t>Specific issues</a:t>
              </a:r>
            </a:p>
            <a:p>
              <a:pPr>
                <a:buFontTx/>
                <a:buChar char="-"/>
              </a:pPr>
              <a:r>
                <a:rPr lang="en-US" sz="1400" b="1" u="sng" dirty="0" smtClean="0"/>
                <a:t>Heavy NC</a:t>
              </a:r>
              <a:r>
                <a:rPr lang="en-US" sz="1400" dirty="0" smtClean="0"/>
                <a:t> </a:t>
              </a:r>
              <a:endParaRPr lang="en-US" sz="1400" dirty="0">
                <a:solidFill>
                  <a:srgbClr val="7030A0"/>
                </a:solidFill>
              </a:endParaRPr>
            </a:p>
          </p:txBody>
        </p:sp>
      </p:grpSp>
      <p:grpSp>
        <p:nvGrpSpPr>
          <p:cNvPr id="18" name="Group 17"/>
          <p:cNvGrpSpPr/>
          <p:nvPr/>
        </p:nvGrpSpPr>
        <p:grpSpPr>
          <a:xfrm>
            <a:off x="317792" y="2093893"/>
            <a:ext cx="2425408" cy="954107"/>
            <a:chOff x="698792" y="5827693"/>
            <a:chExt cx="2425408" cy="954107"/>
          </a:xfrm>
        </p:grpSpPr>
        <p:cxnSp>
          <p:nvCxnSpPr>
            <p:cNvPr id="19" name="Straight Connector 18"/>
            <p:cNvCxnSpPr/>
            <p:nvPr/>
          </p:nvCxnSpPr>
          <p:spPr bwMode="auto">
            <a:xfrm>
              <a:off x="762000" y="5867400"/>
              <a:ext cx="0" cy="914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0" name="TextBox 19"/>
            <p:cNvSpPr txBox="1"/>
            <p:nvPr/>
          </p:nvSpPr>
          <p:spPr>
            <a:xfrm>
              <a:off x="698792" y="5827693"/>
              <a:ext cx="2425408" cy="954107"/>
            </a:xfrm>
            <a:prstGeom prst="rect">
              <a:avLst/>
            </a:prstGeom>
            <a:noFill/>
          </p:spPr>
          <p:txBody>
            <a:bodyPr wrap="none" rtlCol="0">
              <a:spAutoFit/>
            </a:bodyPr>
            <a:lstStyle/>
            <a:p>
              <a:pPr>
                <a:buFontTx/>
                <a:buChar char="-"/>
              </a:pPr>
              <a:r>
                <a:rPr lang="en-US" sz="1400" dirty="0" smtClean="0"/>
                <a:t>Opening/ Closure of IC </a:t>
              </a:r>
              <a:br>
                <a:rPr lang="en-US" sz="1400" dirty="0" smtClean="0"/>
              </a:br>
              <a:r>
                <a:rPr lang="en-US" sz="1400" dirty="0" smtClean="0"/>
                <a:t>     Partial and complete</a:t>
              </a:r>
              <a:br>
                <a:rPr lang="en-US" sz="1400" dirty="0" smtClean="0"/>
              </a:br>
              <a:r>
                <a:rPr lang="en-US" sz="1400" dirty="0" smtClean="0"/>
                <a:t>     W bellows &amp; </a:t>
              </a:r>
              <a:r>
                <a:rPr lang="en-US" sz="1400" dirty="0" err="1" smtClean="0"/>
                <a:t>ther</a:t>
              </a:r>
              <a:r>
                <a:rPr lang="en-US" sz="1400" dirty="0" smtClean="0"/>
                <a:t>. shields</a:t>
              </a:r>
            </a:p>
            <a:p>
              <a:pPr>
                <a:buFontTx/>
                <a:buChar char="-"/>
              </a:pPr>
              <a:r>
                <a:rPr lang="en-US" sz="1400" dirty="0" smtClean="0"/>
                <a:t>Installation of DN200</a:t>
              </a:r>
              <a:endParaRPr lang="en-US" sz="1400" dirty="0"/>
            </a:p>
          </p:txBody>
        </p:sp>
      </p:grpSp>
      <p:sp>
        <p:nvSpPr>
          <p:cNvPr id="21" name="Rectangle 20"/>
          <p:cNvSpPr/>
          <p:nvPr/>
        </p:nvSpPr>
        <p:spPr bwMode="auto">
          <a:xfrm>
            <a:off x="6172200" y="1676400"/>
            <a:ext cx="2514600" cy="457200"/>
          </a:xfrm>
          <a:prstGeom prst="rect">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Quality Assurance</a:t>
            </a:r>
          </a:p>
          <a:p>
            <a:pPr marL="0" marR="0" indent="0" algn="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R Ostojic</a:t>
            </a: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  (X)       #39</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22" name="Group 21"/>
          <p:cNvGrpSpPr/>
          <p:nvPr/>
        </p:nvGrpSpPr>
        <p:grpSpPr>
          <a:xfrm>
            <a:off x="6172200" y="2133600"/>
            <a:ext cx="2794226" cy="1600438"/>
            <a:chOff x="6248400" y="2133600"/>
            <a:chExt cx="2794226" cy="1600438"/>
          </a:xfrm>
        </p:grpSpPr>
        <p:cxnSp>
          <p:nvCxnSpPr>
            <p:cNvPr id="23" name="Straight Connector 22"/>
            <p:cNvCxnSpPr/>
            <p:nvPr/>
          </p:nvCxnSpPr>
          <p:spPr bwMode="auto">
            <a:xfrm>
              <a:off x="6311608" y="2133600"/>
              <a:ext cx="14436" cy="1524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4" name="TextBox 23"/>
            <p:cNvSpPr txBox="1"/>
            <p:nvPr/>
          </p:nvSpPr>
          <p:spPr>
            <a:xfrm>
              <a:off x="6248400" y="2133600"/>
              <a:ext cx="2794226" cy="1600438"/>
            </a:xfrm>
            <a:prstGeom prst="rect">
              <a:avLst/>
            </a:prstGeom>
            <a:noFill/>
          </p:spPr>
          <p:txBody>
            <a:bodyPr wrap="none" rtlCol="0">
              <a:spAutoFit/>
            </a:bodyPr>
            <a:lstStyle/>
            <a:p>
              <a:pPr>
                <a:buFontTx/>
                <a:buChar char="-"/>
              </a:pPr>
              <a:r>
                <a:rPr lang="en-US" sz="1400" dirty="0" smtClean="0"/>
                <a:t>Electrical QC: #17</a:t>
              </a:r>
              <a:br>
                <a:rPr lang="en-US" sz="1400" dirty="0" smtClean="0"/>
              </a:br>
              <a:r>
                <a:rPr lang="en-US" sz="1400" dirty="0" smtClean="0"/>
                <a:t>  C Scheuerlein (P Thonet)</a:t>
              </a:r>
            </a:p>
            <a:p>
              <a:pPr>
                <a:buFontTx/>
                <a:buChar char="-"/>
              </a:pPr>
              <a:r>
                <a:rPr lang="en-US" sz="1400" dirty="0" smtClean="0"/>
                <a:t>Welding QC: JM Dalin # 6</a:t>
              </a:r>
            </a:p>
            <a:p>
              <a:pPr>
                <a:buFontTx/>
                <a:buChar char="-"/>
              </a:pPr>
              <a:r>
                <a:rPr lang="en-US" sz="1400" dirty="0" smtClean="0"/>
                <a:t>Beam vacuum QC: C Garion #6</a:t>
              </a:r>
            </a:p>
            <a:p>
              <a:pPr>
                <a:buFontTx/>
                <a:buChar char="-"/>
              </a:pPr>
              <a:r>
                <a:rPr lang="en-US" sz="1400" dirty="0" smtClean="0"/>
                <a:t>Open/close IC QC: D Bodart #6</a:t>
              </a:r>
            </a:p>
            <a:p>
              <a:pPr>
                <a:buFontTx/>
                <a:buChar char="-"/>
              </a:pPr>
              <a:r>
                <a:rPr lang="en-US" sz="1400" dirty="0" smtClean="0"/>
                <a:t>QA manager support : M Struik</a:t>
              </a:r>
            </a:p>
            <a:p>
              <a:pPr>
                <a:buFontTx/>
                <a:buChar char="-"/>
              </a:pPr>
              <a:r>
                <a:rPr lang="en-US" sz="1400" dirty="0" smtClean="0"/>
                <a:t>Audits (TBD)</a:t>
              </a:r>
            </a:p>
          </p:txBody>
        </p:sp>
      </p:grpSp>
      <p:grpSp>
        <p:nvGrpSpPr>
          <p:cNvPr id="58" name="Group 57"/>
          <p:cNvGrpSpPr/>
          <p:nvPr/>
        </p:nvGrpSpPr>
        <p:grpSpPr>
          <a:xfrm>
            <a:off x="4876800" y="3886200"/>
            <a:ext cx="1676400" cy="1219200"/>
            <a:chOff x="4876800" y="3886200"/>
            <a:chExt cx="1676400" cy="1219200"/>
          </a:xfrm>
        </p:grpSpPr>
        <p:sp>
          <p:nvSpPr>
            <p:cNvPr id="25" name="Rectangle 24"/>
            <p:cNvSpPr/>
            <p:nvPr/>
          </p:nvSpPr>
          <p:spPr bwMode="auto">
            <a:xfrm>
              <a:off x="4876800" y="3886200"/>
              <a:ext cx="1676400" cy="685800"/>
            </a:xfrm>
            <a:prstGeom prst="rect">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ELQA [TE-MPE]</a:t>
              </a:r>
              <a:endPar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    K </a:t>
              </a:r>
              <a:r>
                <a:rPr kumimoji="0" lang="en-US" sz="1400" b="0" i="0" u="none" strike="noStrike" cap="none" normalizeH="0" baseline="0" dirty="0" err="1" smtClean="0">
                  <a:ln>
                    <a:noFill/>
                  </a:ln>
                  <a:solidFill>
                    <a:schemeClr val="tx1"/>
                  </a:solidFill>
                  <a:effectLst/>
                  <a:latin typeface="Arial" pitchFamily="-112" charset="0"/>
                  <a:ea typeface="ＭＳ Ｐゴシック" pitchFamily="-112" charset="-128"/>
                  <a:cs typeface="ＭＳ Ｐゴシック" pitchFamily="-112" charset="-128"/>
                </a:rPr>
                <a:t>Dahlerup</a:t>
              </a: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 </a:t>
              </a:r>
              <a:b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b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(G D’Angelo)  #23</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26" name="Group 25"/>
            <p:cNvGrpSpPr/>
            <p:nvPr/>
          </p:nvGrpSpPr>
          <p:grpSpPr>
            <a:xfrm>
              <a:off x="4876800" y="4572000"/>
              <a:ext cx="1040670" cy="533400"/>
              <a:chOff x="6248400" y="2133600"/>
              <a:chExt cx="1040670" cy="533400"/>
            </a:xfrm>
          </p:grpSpPr>
          <p:cxnSp>
            <p:nvCxnSpPr>
              <p:cNvPr id="27" name="Straight Connector 26"/>
              <p:cNvCxnSpPr/>
              <p:nvPr/>
            </p:nvCxnSpPr>
            <p:spPr bwMode="auto">
              <a:xfrm>
                <a:off x="6311608" y="2133600"/>
                <a:ext cx="12992"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8" name="TextBox 27"/>
              <p:cNvSpPr txBox="1"/>
              <p:nvPr/>
            </p:nvSpPr>
            <p:spPr>
              <a:xfrm>
                <a:off x="6248400" y="2133600"/>
                <a:ext cx="1040670" cy="523220"/>
              </a:xfrm>
              <a:prstGeom prst="rect">
                <a:avLst/>
              </a:prstGeom>
              <a:noFill/>
            </p:spPr>
            <p:txBody>
              <a:bodyPr wrap="none" rtlCol="0">
                <a:spAutoFit/>
              </a:bodyPr>
              <a:lstStyle/>
              <a:p>
                <a:pPr>
                  <a:buFontTx/>
                  <a:buChar char="-"/>
                </a:pPr>
                <a:r>
                  <a:rPr lang="en-US" sz="1400" dirty="0" smtClean="0"/>
                  <a:t>Continuity</a:t>
                </a:r>
              </a:p>
              <a:p>
                <a:pPr>
                  <a:buFontTx/>
                  <a:buChar char="-"/>
                </a:pPr>
                <a:r>
                  <a:rPr lang="en-US" sz="1400" dirty="0" smtClean="0"/>
                  <a:t>HV test</a:t>
                </a:r>
              </a:p>
            </p:txBody>
          </p:sp>
        </p:grpSp>
      </p:grpSp>
      <p:grpSp>
        <p:nvGrpSpPr>
          <p:cNvPr id="59" name="Group 58"/>
          <p:cNvGrpSpPr/>
          <p:nvPr/>
        </p:nvGrpSpPr>
        <p:grpSpPr>
          <a:xfrm>
            <a:off x="6705600" y="3886200"/>
            <a:ext cx="1981200" cy="1447800"/>
            <a:chOff x="6705600" y="3886200"/>
            <a:chExt cx="1981200" cy="1447800"/>
          </a:xfrm>
        </p:grpSpPr>
        <p:sp>
          <p:nvSpPr>
            <p:cNvPr id="29" name="Rectangle 28"/>
            <p:cNvSpPr/>
            <p:nvPr/>
          </p:nvSpPr>
          <p:spPr bwMode="auto">
            <a:xfrm>
              <a:off x="6705600" y="3886200"/>
              <a:ext cx="1981200" cy="685800"/>
            </a:xfrm>
            <a:prstGeom prst="rect">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Leak Test [TE-VSC]</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P Cruikshank  (X)  #19</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30" name="Group 29"/>
            <p:cNvGrpSpPr/>
            <p:nvPr/>
          </p:nvGrpSpPr>
          <p:grpSpPr>
            <a:xfrm>
              <a:off x="6934200" y="4572000"/>
              <a:ext cx="1686680" cy="762000"/>
              <a:chOff x="6400800" y="2590800"/>
              <a:chExt cx="1686680" cy="762000"/>
            </a:xfrm>
          </p:grpSpPr>
          <p:cxnSp>
            <p:nvCxnSpPr>
              <p:cNvPr id="31" name="Straight Connector 30"/>
              <p:cNvCxnSpPr/>
              <p:nvPr/>
            </p:nvCxnSpPr>
            <p:spPr bwMode="auto">
              <a:xfrm>
                <a:off x="6477000" y="2590800"/>
                <a:ext cx="0" cy="762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2" name="TextBox 31"/>
              <p:cNvSpPr txBox="1"/>
              <p:nvPr/>
            </p:nvSpPr>
            <p:spPr>
              <a:xfrm>
                <a:off x="6400800" y="2590800"/>
                <a:ext cx="1686680" cy="738664"/>
              </a:xfrm>
              <a:prstGeom prst="rect">
                <a:avLst/>
              </a:prstGeom>
              <a:noFill/>
            </p:spPr>
            <p:txBody>
              <a:bodyPr wrap="none" rtlCol="0">
                <a:spAutoFit/>
              </a:bodyPr>
              <a:lstStyle/>
              <a:p>
                <a:pPr>
                  <a:buFontTx/>
                  <a:buChar char="-"/>
                </a:pPr>
                <a:r>
                  <a:rPr lang="en-US" sz="1400" dirty="0" smtClean="0"/>
                  <a:t>Beam lines</a:t>
                </a:r>
              </a:p>
              <a:p>
                <a:pPr>
                  <a:buFontTx/>
                  <a:buChar char="-"/>
                </a:pPr>
                <a:r>
                  <a:rPr lang="en-US" sz="1400" dirty="0" smtClean="0"/>
                  <a:t>Cryogenics lines</a:t>
                </a:r>
              </a:p>
              <a:p>
                <a:pPr>
                  <a:buFontTx/>
                  <a:buChar char="-"/>
                </a:pPr>
                <a:r>
                  <a:rPr lang="en-US" sz="1400" dirty="0" smtClean="0"/>
                  <a:t>Insulation vacuum</a:t>
                </a:r>
              </a:p>
            </p:txBody>
          </p:sp>
        </p:grpSp>
      </p:grpSp>
      <p:sp>
        <p:nvSpPr>
          <p:cNvPr id="33" name="Rectangle 32"/>
          <p:cNvSpPr/>
          <p:nvPr/>
        </p:nvSpPr>
        <p:spPr bwMode="auto">
          <a:xfrm>
            <a:off x="914400" y="5410200"/>
            <a:ext cx="7620000" cy="381000"/>
          </a:xfrm>
          <a:prstGeom prst="rect">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			Project Office  M Pojer  (X)  #11</a:t>
            </a:r>
          </a:p>
        </p:txBody>
      </p:sp>
      <p:cxnSp>
        <p:nvCxnSpPr>
          <p:cNvPr id="34" name="Straight Connector 33"/>
          <p:cNvCxnSpPr/>
          <p:nvPr/>
        </p:nvCxnSpPr>
        <p:spPr bwMode="auto">
          <a:xfrm>
            <a:off x="1143000" y="5791200"/>
            <a:ext cx="0" cy="8382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5" name="TextBox 34"/>
          <p:cNvSpPr txBox="1"/>
          <p:nvPr/>
        </p:nvSpPr>
        <p:spPr>
          <a:xfrm>
            <a:off x="1066800" y="5791200"/>
            <a:ext cx="1835759" cy="954107"/>
          </a:xfrm>
          <a:prstGeom prst="rect">
            <a:avLst/>
          </a:prstGeom>
          <a:noFill/>
        </p:spPr>
        <p:txBody>
          <a:bodyPr wrap="square" rtlCol="0">
            <a:spAutoFit/>
          </a:bodyPr>
          <a:lstStyle/>
          <a:p>
            <a:pPr>
              <a:buFontTx/>
              <a:buChar char="-"/>
            </a:pPr>
            <a:r>
              <a:rPr lang="en-US" sz="1400" dirty="0" smtClean="0"/>
              <a:t>Radiation protection</a:t>
            </a:r>
          </a:p>
          <a:p>
            <a:pPr>
              <a:buFontTx/>
              <a:buChar char="-"/>
            </a:pPr>
            <a:r>
              <a:rPr lang="en-US" sz="1400" dirty="0" smtClean="0"/>
              <a:t>Safety, Access</a:t>
            </a:r>
          </a:p>
          <a:p>
            <a:pPr>
              <a:buFontTx/>
              <a:buChar char="-"/>
            </a:pPr>
            <a:r>
              <a:rPr lang="en-US" sz="1400" dirty="0" smtClean="0"/>
              <a:t>General logistics</a:t>
            </a:r>
          </a:p>
          <a:p>
            <a:pPr>
              <a:buFontTx/>
              <a:buChar char="-"/>
            </a:pPr>
            <a:r>
              <a:rPr lang="en-US" sz="1400" dirty="0" smtClean="0"/>
              <a:t>Pressure test</a:t>
            </a:r>
          </a:p>
        </p:txBody>
      </p:sp>
      <p:sp>
        <p:nvSpPr>
          <p:cNvPr id="36" name="TextBox 35"/>
          <p:cNvSpPr txBox="1"/>
          <p:nvPr/>
        </p:nvSpPr>
        <p:spPr>
          <a:xfrm>
            <a:off x="3352800" y="5791200"/>
            <a:ext cx="5597117" cy="923330"/>
          </a:xfrm>
          <a:prstGeom prst="rect">
            <a:avLst/>
          </a:prstGeom>
          <a:noFill/>
        </p:spPr>
        <p:txBody>
          <a:bodyPr wrap="square" rtlCol="0">
            <a:spAutoFit/>
          </a:bodyPr>
          <a:lstStyle/>
          <a:p>
            <a:pPr>
              <a:buFontTx/>
              <a:buChar char="-"/>
            </a:pPr>
            <a:r>
              <a:rPr lang="en-US" sz="1400" dirty="0" smtClean="0"/>
              <a:t>Coordination with </a:t>
            </a:r>
            <a:br>
              <a:rPr lang="en-US" sz="1400" dirty="0" smtClean="0"/>
            </a:br>
            <a:r>
              <a:rPr lang="en-US" sz="1400" dirty="0" smtClean="0"/>
              <a:t>    </a:t>
            </a:r>
            <a:r>
              <a:rPr lang="en-US" sz="1200" dirty="0" smtClean="0"/>
              <a:t>Survey, BLM, Instrumentation, Transport, LS1 planning, QPS, cryogenics,…</a:t>
            </a:r>
            <a:br>
              <a:rPr lang="en-US" sz="1200" dirty="0" smtClean="0"/>
            </a:br>
            <a:r>
              <a:rPr lang="en-US" sz="1200" dirty="0" smtClean="0"/>
              <a:t>     Test teams on a chain of IC </a:t>
            </a:r>
            <a:endParaRPr lang="en-US" sz="1400" dirty="0" smtClean="0"/>
          </a:p>
          <a:p>
            <a:pPr>
              <a:buFontTx/>
              <a:buChar char="-"/>
            </a:pPr>
            <a:r>
              <a:rPr lang="en-US" sz="1400" dirty="0" smtClean="0"/>
              <a:t>Reporting tools</a:t>
            </a:r>
          </a:p>
        </p:txBody>
      </p:sp>
      <p:cxnSp>
        <p:nvCxnSpPr>
          <p:cNvPr id="37" name="Straight Connector 36"/>
          <p:cNvCxnSpPr/>
          <p:nvPr/>
        </p:nvCxnSpPr>
        <p:spPr bwMode="auto">
          <a:xfrm>
            <a:off x="3429000" y="5791200"/>
            <a:ext cx="0" cy="8382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38" name="Group 37"/>
          <p:cNvGrpSpPr/>
          <p:nvPr/>
        </p:nvGrpSpPr>
        <p:grpSpPr>
          <a:xfrm>
            <a:off x="1676400" y="4419600"/>
            <a:ext cx="2133600" cy="841177"/>
            <a:chOff x="0" y="3810000"/>
            <a:chExt cx="2133600" cy="841177"/>
          </a:xfrm>
        </p:grpSpPr>
        <p:sp>
          <p:nvSpPr>
            <p:cNvPr id="39" name="Rectangle 38"/>
            <p:cNvSpPr/>
            <p:nvPr/>
          </p:nvSpPr>
          <p:spPr bwMode="auto">
            <a:xfrm>
              <a:off x="0" y="3810000"/>
              <a:ext cx="21336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DFBA [TE-CRG]</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A Perin (X) [#12 (TBC)]</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cxnSp>
          <p:nvCxnSpPr>
            <p:cNvPr id="40" name="Straight Connector 39"/>
            <p:cNvCxnSpPr/>
            <p:nvPr/>
          </p:nvCxnSpPr>
          <p:spPr bwMode="auto">
            <a:xfrm>
              <a:off x="304800" y="4343400"/>
              <a:ext cx="0" cy="3048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1" name="TextBox 40"/>
            <p:cNvSpPr txBox="1"/>
            <p:nvPr/>
          </p:nvSpPr>
          <p:spPr>
            <a:xfrm>
              <a:off x="228600" y="4343400"/>
              <a:ext cx="1460656" cy="307777"/>
            </a:xfrm>
            <a:prstGeom prst="rect">
              <a:avLst/>
            </a:prstGeom>
            <a:noFill/>
          </p:spPr>
          <p:txBody>
            <a:bodyPr wrap="none" rtlCol="0">
              <a:spAutoFit/>
            </a:bodyPr>
            <a:lstStyle/>
            <a:p>
              <a:pPr>
                <a:buFontTx/>
                <a:buChar char="-"/>
              </a:pPr>
              <a:r>
                <a:rPr lang="en-US" sz="1400" dirty="0" smtClean="0"/>
                <a:t>Splices and BB</a:t>
              </a:r>
              <a:endParaRPr lang="en-US" sz="1400" dirty="0"/>
            </a:p>
          </p:txBody>
        </p:sp>
      </p:grpSp>
      <p:grpSp>
        <p:nvGrpSpPr>
          <p:cNvPr id="52" name="Group 51"/>
          <p:cNvGrpSpPr/>
          <p:nvPr/>
        </p:nvGrpSpPr>
        <p:grpSpPr>
          <a:xfrm>
            <a:off x="2667000" y="3581400"/>
            <a:ext cx="2057400" cy="1056620"/>
            <a:chOff x="2667000" y="3429000"/>
            <a:chExt cx="2057400" cy="1056620"/>
          </a:xfrm>
        </p:grpSpPr>
        <p:grpSp>
          <p:nvGrpSpPr>
            <p:cNvPr id="42" name="Group 41"/>
            <p:cNvGrpSpPr/>
            <p:nvPr/>
          </p:nvGrpSpPr>
          <p:grpSpPr>
            <a:xfrm>
              <a:off x="2667000" y="3429000"/>
              <a:ext cx="2057400" cy="1056620"/>
              <a:chOff x="-76200" y="3810000"/>
              <a:chExt cx="2057400" cy="1056620"/>
            </a:xfrm>
          </p:grpSpPr>
          <p:sp>
            <p:nvSpPr>
              <p:cNvPr id="43" name="Rectangle 42"/>
              <p:cNvSpPr/>
              <p:nvPr/>
            </p:nvSpPr>
            <p:spPr bwMode="auto">
              <a:xfrm>
                <a:off x="-76200" y="3810000"/>
                <a:ext cx="20574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TIG welding [EN-MME] S Atieh  (X)  #18</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cxnSp>
            <p:nvCxnSpPr>
              <p:cNvPr id="44" name="Straight Connector 43"/>
              <p:cNvCxnSpPr/>
              <p:nvPr/>
            </p:nvCxnSpPr>
            <p:spPr bwMode="auto">
              <a:xfrm>
                <a:off x="304800" y="4343400"/>
                <a:ext cx="0" cy="3048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45" name="TextBox 44"/>
              <p:cNvSpPr txBox="1"/>
              <p:nvPr/>
            </p:nvSpPr>
            <p:spPr>
              <a:xfrm>
                <a:off x="228600" y="4343400"/>
                <a:ext cx="184731" cy="523220"/>
              </a:xfrm>
              <a:prstGeom prst="rect">
                <a:avLst/>
              </a:prstGeom>
              <a:noFill/>
            </p:spPr>
            <p:txBody>
              <a:bodyPr wrap="none" rtlCol="0">
                <a:spAutoFit/>
              </a:bodyPr>
              <a:lstStyle/>
              <a:p>
                <a:endParaRPr lang="en-US" sz="1400" dirty="0" smtClean="0"/>
              </a:p>
              <a:p>
                <a:endParaRPr lang="en-US" sz="1400" dirty="0"/>
              </a:p>
            </p:txBody>
          </p:sp>
        </p:grpSp>
        <p:sp>
          <p:nvSpPr>
            <p:cNvPr id="46" name="TextBox 45"/>
            <p:cNvSpPr txBox="1"/>
            <p:nvPr/>
          </p:nvSpPr>
          <p:spPr>
            <a:xfrm>
              <a:off x="2971800" y="3962400"/>
              <a:ext cx="1627369" cy="307777"/>
            </a:xfrm>
            <a:prstGeom prst="rect">
              <a:avLst/>
            </a:prstGeom>
            <a:noFill/>
          </p:spPr>
          <p:txBody>
            <a:bodyPr wrap="none" rtlCol="0">
              <a:spAutoFit/>
            </a:bodyPr>
            <a:lstStyle/>
            <a:p>
              <a:r>
                <a:rPr lang="en-US" sz="1400" dirty="0" smtClean="0"/>
                <a:t>- Orbital &amp; manual</a:t>
              </a:r>
              <a:endParaRPr lang="en-US" sz="1400" dirty="0"/>
            </a:p>
          </p:txBody>
        </p:sp>
      </p:grpSp>
      <p:sp>
        <p:nvSpPr>
          <p:cNvPr id="47" name="Rounded Rectangle 46"/>
          <p:cNvSpPr/>
          <p:nvPr/>
        </p:nvSpPr>
        <p:spPr bwMode="auto">
          <a:xfrm>
            <a:off x="3429000" y="0"/>
            <a:ext cx="2743200" cy="990600"/>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Long Shutdown 1</a:t>
            </a:r>
          </a:p>
          <a:p>
            <a:pPr marL="0" marR="0" indent="0" algn="ctr" defTabSz="914400" rtl="0" eaLnBrk="0" fontAlgn="base" latinLnBrk="0" hangingPunct="0">
              <a:lnSpc>
                <a:spcPct val="100000"/>
              </a:lnSpc>
              <a:spcBef>
                <a:spcPct val="0"/>
              </a:spcBef>
              <a:spcAft>
                <a:spcPct val="0"/>
              </a:spcAft>
              <a:buClrTx/>
              <a:buSzTx/>
              <a:buFontTx/>
              <a:buNone/>
              <a:tabLst/>
            </a:pPr>
            <a:r>
              <a:rPr lang="en-US" sz="2400" dirty="0" smtClean="0">
                <a:latin typeface="Arial" pitchFamily="-112" charset="0"/>
                <a:ea typeface="ＭＳ Ｐゴシック" pitchFamily="-112" charset="-128"/>
                <a:cs typeface="ＭＳ Ｐゴシック" pitchFamily="-112" charset="-128"/>
              </a:rPr>
              <a:t>F. Bordry</a:t>
            </a:r>
            <a:endParaRPr kumimoji="0" lang="en-US" sz="2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48" name="TextBox 47"/>
          <p:cNvSpPr txBox="1"/>
          <p:nvPr/>
        </p:nvSpPr>
        <p:spPr>
          <a:xfrm>
            <a:off x="838200" y="0"/>
            <a:ext cx="2121093" cy="369332"/>
          </a:xfrm>
          <a:prstGeom prst="rect">
            <a:avLst/>
          </a:prstGeom>
          <a:solidFill>
            <a:schemeClr val="bg1"/>
          </a:solidFill>
        </p:spPr>
        <p:txBody>
          <a:bodyPr wrap="none" rtlCol="0">
            <a:spAutoFit/>
          </a:bodyPr>
          <a:lstStyle/>
          <a:p>
            <a:r>
              <a:rPr lang="en-US" dirty="0" err="1" smtClean="0"/>
              <a:t>Organisation</a:t>
            </a:r>
            <a:r>
              <a:rPr lang="en-US" dirty="0" smtClean="0"/>
              <a:t> Chart</a:t>
            </a:r>
            <a:endParaRPr lang="en-US" dirty="0"/>
          </a:p>
        </p:txBody>
      </p:sp>
      <p:cxnSp>
        <p:nvCxnSpPr>
          <p:cNvPr id="49" name="Straight Connector 48"/>
          <p:cNvCxnSpPr/>
          <p:nvPr/>
        </p:nvCxnSpPr>
        <p:spPr bwMode="auto">
          <a:xfrm flipH="1">
            <a:off x="0" y="495300"/>
            <a:ext cx="3429000" cy="1181100"/>
          </a:xfrm>
          <a:prstGeom prst="line">
            <a:avLst/>
          </a:prstGeom>
          <a:solidFill>
            <a:schemeClr val="accent1"/>
          </a:solidFill>
          <a:ln w="25400" cap="flat" cmpd="sng" algn="ctr">
            <a:solidFill>
              <a:schemeClr val="tx1"/>
            </a:solidFill>
            <a:prstDash val="sysDash"/>
            <a:round/>
            <a:headEnd type="none" w="med" len="med"/>
            <a:tailEnd type="none" w="med" len="med"/>
          </a:ln>
          <a:effectLst/>
        </p:spPr>
      </p:cxnSp>
      <p:cxnSp>
        <p:nvCxnSpPr>
          <p:cNvPr id="50" name="Straight Connector 49"/>
          <p:cNvCxnSpPr/>
          <p:nvPr/>
        </p:nvCxnSpPr>
        <p:spPr bwMode="auto">
          <a:xfrm>
            <a:off x="6172200" y="495300"/>
            <a:ext cx="2971800" cy="952500"/>
          </a:xfrm>
          <a:prstGeom prst="line">
            <a:avLst/>
          </a:prstGeom>
          <a:solidFill>
            <a:schemeClr val="accent1"/>
          </a:solidFill>
          <a:ln w="25400" cap="flat" cmpd="sng" algn="ctr">
            <a:solidFill>
              <a:schemeClr val="tx1"/>
            </a:solidFill>
            <a:prstDash val="sysDash"/>
            <a:round/>
            <a:headEnd type="none" w="med" len="med"/>
            <a:tailEnd type="none" w="med" len="med"/>
          </a:ln>
          <a:effectLst/>
        </p:spPr>
      </p:cxnSp>
      <p:cxnSp>
        <p:nvCxnSpPr>
          <p:cNvPr id="51" name="Straight Connector 50"/>
          <p:cNvCxnSpPr/>
          <p:nvPr/>
        </p:nvCxnSpPr>
        <p:spPr bwMode="auto">
          <a:xfrm>
            <a:off x="4724400" y="990600"/>
            <a:ext cx="0" cy="304800"/>
          </a:xfrm>
          <a:prstGeom prst="line">
            <a:avLst/>
          </a:prstGeom>
          <a:solidFill>
            <a:schemeClr val="accent1"/>
          </a:solidFill>
          <a:ln w="25400" cap="flat" cmpd="sng" algn="ctr">
            <a:solidFill>
              <a:schemeClr val="tx1"/>
            </a:solidFill>
            <a:prstDash val="sysDash"/>
            <a:round/>
            <a:headEnd type="none" w="med" len="med"/>
            <a:tailEnd type="none" w="med" len="med"/>
          </a:ln>
          <a:effectLst/>
        </p:spPr>
      </p:cxnSp>
      <p:sp>
        <p:nvSpPr>
          <p:cNvPr id="57" name="Date Placeholder 56"/>
          <p:cNvSpPr>
            <a:spLocks noGrp="1"/>
          </p:cNvSpPr>
          <p:nvPr>
            <p:ph type="dt" sz="half" idx="10"/>
          </p:nvPr>
        </p:nvSpPr>
        <p:spPr/>
        <p:txBody>
          <a:bodyPr/>
          <a:lstStyle/>
          <a:p>
            <a:r>
              <a:rPr lang="en-US" smtClean="0"/>
              <a:t>Chamonix                    8th of February 2012</a:t>
            </a:r>
            <a:endParaRPr lang="en-GB" dirty="0"/>
          </a:p>
        </p:txBody>
      </p:sp>
      <p:sp>
        <p:nvSpPr>
          <p:cNvPr id="60" name="Slide Number Placeholder 59"/>
          <p:cNvSpPr>
            <a:spLocks noGrp="1"/>
          </p:cNvSpPr>
          <p:nvPr>
            <p:ph type="sldNum" sz="quarter" idx="11"/>
          </p:nvPr>
        </p:nvSpPr>
        <p:spPr/>
        <p:txBody>
          <a:bodyPr/>
          <a:lstStyle/>
          <a:p>
            <a:fld id="{42B8A188-07C7-43C5-B012-88751C6CB86A}" type="slidenum">
              <a:rPr lang="en-US" sz="1400" smtClean="0"/>
              <a:pPr/>
              <a:t>30</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checkerboard(across)">
                                      <p:cBhvr>
                                        <p:cTn id="10" dur="500"/>
                                        <p:tgtEl>
                                          <p:spTgt spid="5"/>
                                        </p:tgtEl>
                                      </p:cBhvr>
                                    </p:animEffect>
                                  </p:childTnLst>
                                </p:cTn>
                              </p:par>
                              <p:par>
                                <p:cTn id="11" presetID="5"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checkerboard(across)">
                                      <p:cBhvr>
                                        <p:cTn id="13" dur="500"/>
                                        <p:tgtEl>
                                          <p:spTgt spid="7"/>
                                        </p:tgtEl>
                                      </p:cBhvr>
                                    </p:animEffect>
                                  </p:childTnLst>
                                </p:cTn>
                              </p:par>
                              <p:par>
                                <p:cTn id="14" presetID="5"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checkerboard(across)">
                                      <p:cBhvr>
                                        <p:cTn id="16" dur="500"/>
                                        <p:tgtEl>
                                          <p:spTgt spid="8"/>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checkerboard(across)">
                                      <p:cBhvr>
                                        <p:cTn id="19" dur="500"/>
                                        <p:tgtEl>
                                          <p:spTgt spid="10"/>
                                        </p:tgtEl>
                                      </p:cBhvr>
                                    </p:animEffect>
                                  </p:childTnLst>
                                </p:cTn>
                              </p:par>
                              <p:par>
                                <p:cTn id="20" presetID="5" presetClass="entr" presetSubtype="10" fill="hold" nodeType="withEffect">
                                  <p:stCondLst>
                                    <p:cond delay="0"/>
                                  </p:stCondLst>
                                  <p:childTnLst>
                                    <p:set>
                                      <p:cBhvr>
                                        <p:cTn id="21" dur="1" fill="hold">
                                          <p:stCondLst>
                                            <p:cond delay="0"/>
                                          </p:stCondLst>
                                        </p:cTn>
                                        <p:tgtEl>
                                          <p:spTgt spid="54"/>
                                        </p:tgtEl>
                                        <p:attrNameLst>
                                          <p:attrName>style.visibility</p:attrName>
                                        </p:attrNameLst>
                                      </p:cBhvr>
                                      <p:to>
                                        <p:strVal val="visible"/>
                                      </p:to>
                                    </p:set>
                                    <p:animEffect transition="in" filter="checkerboard(across)">
                                      <p:cBhvr>
                                        <p:cTn id="22" dur="500"/>
                                        <p:tgtEl>
                                          <p:spTgt spid="54"/>
                                        </p:tgtEl>
                                      </p:cBhvr>
                                    </p:animEffect>
                                  </p:childTnLst>
                                </p:cTn>
                              </p:par>
                              <p:par>
                                <p:cTn id="23" presetID="5" presetClass="entr" presetSubtype="1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checkerboard(across)">
                                      <p:cBhvr>
                                        <p:cTn id="25" dur="500"/>
                                        <p:tgtEl>
                                          <p:spTgt spid="14"/>
                                        </p:tgtEl>
                                      </p:cBhvr>
                                    </p:animEffect>
                                  </p:childTnLst>
                                </p:cTn>
                              </p:par>
                              <p:par>
                                <p:cTn id="26" presetID="5" presetClass="entr" presetSubtype="10" fill="hold"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checkerboard(across)">
                                      <p:cBhvr>
                                        <p:cTn id="28" dur="500"/>
                                        <p:tgtEl>
                                          <p:spTgt spid="18"/>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checkerboard(across)">
                                      <p:cBhvr>
                                        <p:cTn id="31" dur="500"/>
                                        <p:tgtEl>
                                          <p:spTgt spid="21"/>
                                        </p:tgtEl>
                                      </p:cBhvr>
                                    </p:animEffect>
                                  </p:childTnLst>
                                </p:cTn>
                              </p:par>
                              <p:par>
                                <p:cTn id="32" presetID="5" presetClass="entr" presetSubtype="10" fill="hold" nodeType="withEffect">
                                  <p:stCondLst>
                                    <p:cond delay="0"/>
                                  </p:stCondLst>
                                  <p:childTnLst>
                                    <p:set>
                                      <p:cBhvr>
                                        <p:cTn id="33" dur="1" fill="hold">
                                          <p:stCondLst>
                                            <p:cond delay="0"/>
                                          </p:stCondLst>
                                        </p:cTn>
                                        <p:tgtEl>
                                          <p:spTgt spid="22"/>
                                        </p:tgtEl>
                                        <p:attrNameLst>
                                          <p:attrName>style.visibility</p:attrName>
                                        </p:attrNameLst>
                                      </p:cBhvr>
                                      <p:to>
                                        <p:strVal val="visible"/>
                                      </p:to>
                                    </p:set>
                                    <p:animEffect transition="in" filter="checkerboard(across)">
                                      <p:cBhvr>
                                        <p:cTn id="34" dur="500"/>
                                        <p:tgtEl>
                                          <p:spTgt spid="22"/>
                                        </p:tgtEl>
                                      </p:cBhvr>
                                    </p:animEffect>
                                  </p:childTnLst>
                                </p:cTn>
                              </p:par>
                              <p:par>
                                <p:cTn id="35" presetID="5" presetClass="entr" presetSubtype="10" fill="hold" nodeType="withEffect">
                                  <p:stCondLst>
                                    <p:cond delay="0"/>
                                  </p:stCondLst>
                                  <p:childTnLst>
                                    <p:set>
                                      <p:cBhvr>
                                        <p:cTn id="36" dur="1" fill="hold">
                                          <p:stCondLst>
                                            <p:cond delay="0"/>
                                          </p:stCondLst>
                                        </p:cTn>
                                        <p:tgtEl>
                                          <p:spTgt spid="58"/>
                                        </p:tgtEl>
                                        <p:attrNameLst>
                                          <p:attrName>style.visibility</p:attrName>
                                        </p:attrNameLst>
                                      </p:cBhvr>
                                      <p:to>
                                        <p:strVal val="visible"/>
                                      </p:to>
                                    </p:set>
                                    <p:animEffect transition="in" filter="checkerboard(across)">
                                      <p:cBhvr>
                                        <p:cTn id="37" dur="500"/>
                                        <p:tgtEl>
                                          <p:spTgt spid="58"/>
                                        </p:tgtEl>
                                      </p:cBhvr>
                                    </p:animEffect>
                                  </p:childTnLst>
                                </p:cTn>
                              </p:par>
                              <p:par>
                                <p:cTn id="38" presetID="5" presetClass="entr" presetSubtype="10" fill="hold" nodeType="with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checkerboard(across)">
                                      <p:cBhvr>
                                        <p:cTn id="40" dur="500"/>
                                        <p:tgtEl>
                                          <p:spTgt spid="59"/>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checkerboard(across)">
                                      <p:cBhvr>
                                        <p:cTn id="43" dur="500"/>
                                        <p:tgtEl>
                                          <p:spTgt spid="33"/>
                                        </p:tgtEl>
                                      </p:cBhvr>
                                    </p:animEffect>
                                  </p:childTnLst>
                                </p:cTn>
                              </p:par>
                              <p:par>
                                <p:cTn id="44" presetID="5" presetClass="entr" presetSubtype="10" fill="hold" nodeType="withEffect">
                                  <p:stCondLst>
                                    <p:cond delay="0"/>
                                  </p:stCondLst>
                                  <p:childTnLst>
                                    <p:set>
                                      <p:cBhvr>
                                        <p:cTn id="45" dur="1" fill="hold">
                                          <p:stCondLst>
                                            <p:cond delay="0"/>
                                          </p:stCondLst>
                                        </p:cTn>
                                        <p:tgtEl>
                                          <p:spTgt spid="34"/>
                                        </p:tgtEl>
                                        <p:attrNameLst>
                                          <p:attrName>style.visibility</p:attrName>
                                        </p:attrNameLst>
                                      </p:cBhvr>
                                      <p:to>
                                        <p:strVal val="visible"/>
                                      </p:to>
                                    </p:set>
                                    <p:animEffect transition="in" filter="checkerboard(across)">
                                      <p:cBhvr>
                                        <p:cTn id="46" dur="500"/>
                                        <p:tgtEl>
                                          <p:spTgt spid="34"/>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35"/>
                                        </p:tgtEl>
                                        <p:attrNameLst>
                                          <p:attrName>style.visibility</p:attrName>
                                        </p:attrNameLst>
                                      </p:cBhvr>
                                      <p:to>
                                        <p:strVal val="visible"/>
                                      </p:to>
                                    </p:set>
                                    <p:animEffect transition="in" filter="checkerboard(across)">
                                      <p:cBhvr>
                                        <p:cTn id="49" dur="500"/>
                                        <p:tgtEl>
                                          <p:spTgt spid="35"/>
                                        </p:tgtEl>
                                      </p:cBhvr>
                                    </p:animEffect>
                                  </p:childTnLst>
                                </p:cTn>
                              </p:par>
                              <p:par>
                                <p:cTn id="50" presetID="5" presetClass="entr" presetSubtype="10" fill="hold" grpId="0" nodeType="withEffect">
                                  <p:stCondLst>
                                    <p:cond delay="0"/>
                                  </p:stCondLst>
                                  <p:childTnLst>
                                    <p:set>
                                      <p:cBhvr>
                                        <p:cTn id="51" dur="1" fill="hold">
                                          <p:stCondLst>
                                            <p:cond delay="0"/>
                                          </p:stCondLst>
                                        </p:cTn>
                                        <p:tgtEl>
                                          <p:spTgt spid="36"/>
                                        </p:tgtEl>
                                        <p:attrNameLst>
                                          <p:attrName>style.visibility</p:attrName>
                                        </p:attrNameLst>
                                      </p:cBhvr>
                                      <p:to>
                                        <p:strVal val="visible"/>
                                      </p:to>
                                    </p:set>
                                    <p:animEffect transition="in" filter="checkerboard(across)">
                                      <p:cBhvr>
                                        <p:cTn id="52" dur="500"/>
                                        <p:tgtEl>
                                          <p:spTgt spid="36"/>
                                        </p:tgtEl>
                                      </p:cBhvr>
                                    </p:animEffect>
                                  </p:childTnLst>
                                </p:cTn>
                              </p:par>
                              <p:par>
                                <p:cTn id="53" presetID="5" presetClass="entr" presetSubtype="10" fill="hold" nodeType="withEffect">
                                  <p:stCondLst>
                                    <p:cond delay="0"/>
                                  </p:stCondLst>
                                  <p:childTnLst>
                                    <p:set>
                                      <p:cBhvr>
                                        <p:cTn id="54" dur="1" fill="hold">
                                          <p:stCondLst>
                                            <p:cond delay="0"/>
                                          </p:stCondLst>
                                        </p:cTn>
                                        <p:tgtEl>
                                          <p:spTgt spid="37"/>
                                        </p:tgtEl>
                                        <p:attrNameLst>
                                          <p:attrName>style.visibility</p:attrName>
                                        </p:attrNameLst>
                                      </p:cBhvr>
                                      <p:to>
                                        <p:strVal val="visible"/>
                                      </p:to>
                                    </p:set>
                                    <p:animEffect transition="in" filter="checkerboard(across)">
                                      <p:cBhvr>
                                        <p:cTn id="55" dur="500"/>
                                        <p:tgtEl>
                                          <p:spTgt spid="37"/>
                                        </p:tgtEl>
                                      </p:cBhvr>
                                    </p:animEffect>
                                  </p:childTnLst>
                                </p:cTn>
                              </p:par>
                              <p:par>
                                <p:cTn id="56" presetID="5" presetClass="entr" presetSubtype="10" fill="hold" nodeType="withEffect">
                                  <p:stCondLst>
                                    <p:cond delay="0"/>
                                  </p:stCondLst>
                                  <p:childTnLst>
                                    <p:set>
                                      <p:cBhvr>
                                        <p:cTn id="57" dur="1" fill="hold">
                                          <p:stCondLst>
                                            <p:cond delay="0"/>
                                          </p:stCondLst>
                                        </p:cTn>
                                        <p:tgtEl>
                                          <p:spTgt spid="38"/>
                                        </p:tgtEl>
                                        <p:attrNameLst>
                                          <p:attrName>style.visibility</p:attrName>
                                        </p:attrNameLst>
                                      </p:cBhvr>
                                      <p:to>
                                        <p:strVal val="visible"/>
                                      </p:to>
                                    </p:set>
                                    <p:animEffect transition="in" filter="checkerboard(across)">
                                      <p:cBhvr>
                                        <p:cTn id="58" dur="500"/>
                                        <p:tgtEl>
                                          <p:spTgt spid="38"/>
                                        </p:tgtEl>
                                      </p:cBhvr>
                                    </p:animEffect>
                                  </p:childTnLst>
                                </p:cTn>
                              </p:par>
                              <p:par>
                                <p:cTn id="59" presetID="5" presetClass="entr" presetSubtype="10" fill="hold"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checkerboard(across)">
                                      <p:cBhvr>
                                        <p:cTn id="6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P spid="8" grpId="0"/>
      <p:bldP spid="10" grpId="0" animBg="1"/>
      <p:bldP spid="21" grpId="0" animBg="1"/>
      <p:bldP spid="33" grpId="0" animBg="1"/>
      <p:bldP spid="35" grpId="0"/>
      <p:bldP spid="36"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bwMode="auto">
          <a:xfrm>
            <a:off x="0" y="1600200"/>
            <a:ext cx="2057400" cy="4572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Open/Close IC [DN200]</a:t>
            </a:r>
          </a:p>
          <a:p>
            <a:pPr marL="0" marR="0" indent="0" algn="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A Musso        #30</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6" name="Group 5"/>
          <p:cNvGrpSpPr/>
          <p:nvPr/>
        </p:nvGrpSpPr>
        <p:grpSpPr>
          <a:xfrm>
            <a:off x="0" y="2057400"/>
            <a:ext cx="2425408" cy="954107"/>
            <a:chOff x="698792" y="5827693"/>
            <a:chExt cx="2425408" cy="954107"/>
          </a:xfrm>
        </p:grpSpPr>
        <p:cxnSp>
          <p:nvCxnSpPr>
            <p:cNvPr id="7" name="Straight Connector 6"/>
            <p:cNvCxnSpPr/>
            <p:nvPr/>
          </p:nvCxnSpPr>
          <p:spPr bwMode="auto">
            <a:xfrm>
              <a:off x="762000" y="5867400"/>
              <a:ext cx="0" cy="914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8" name="TextBox 7"/>
            <p:cNvSpPr txBox="1"/>
            <p:nvPr/>
          </p:nvSpPr>
          <p:spPr>
            <a:xfrm>
              <a:off x="698792" y="5827693"/>
              <a:ext cx="2425408" cy="954107"/>
            </a:xfrm>
            <a:prstGeom prst="rect">
              <a:avLst/>
            </a:prstGeom>
            <a:noFill/>
          </p:spPr>
          <p:txBody>
            <a:bodyPr wrap="none" rtlCol="0">
              <a:spAutoFit/>
            </a:bodyPr>
            <a:lstStyle/>
            <a:p>
              <a:pPr>
                <a:buFontTx/>
                <a:buChar char="-"/>
              </a:pPr>
              <a:r>
                <a:rPr lang="en-US" sz="1400" dirty="0" smtClean="0"/>
                <a:t>Opening/ Closure of IC </a:t>
              </a:r>
              <a:br>
                <a:rPr lang="en-US" sz="1400" dirty="0" smtClean="0"/>
              </a:br>
              <a:r>
                <a:rPr lang="en-US" sz="1400" dirty="0" smtClean="0"/>
                <a:t>     Partial and complete</a:t>
              </a:r>
              <a:br>
                <a:rPr lang="en-US" sz="1400" dirty="0" smtClean="0"/>
              </a:br>
              <a:r>
                <a:rPr lang="en-US" sz="1400" dirty="0" smtClean="0"/>
                <a:t>     W bellows &amp; </a:t>
              </a:r>
              <a:r>
                <a:rPr lang="en-US" sz="1400" dirty="0" err="1" smtClean="0"/>
                <a:t>ther</a:t>
              </a:r>
              <a:r>
                <a:rPr lang="en-US" sz="1400" dirty="0" smtClean="0"/>
                <a:t>. shields</a:t>
              </a:r>
            </a:p>
            <a:p>
              <a:pPr>
                <a:buFontTx/>
                <a:buChar char="-"/>
              </a:pPr>
              <a:r>
                <a:rPr lang="en-US" sz="1400" dirty="0" smtClean="0"/>
                <a:t>Installation of DN200</a:t>
              </a:r>
              <a:endParaRPr lang="en-US" sz="1400" dirty="0"/>
            </a:p>
          </p:txBody>
        </p:sp>
      </p:grpSp>
      <p:sp>
        <p:nvSpPr>
          <p:cNvPr id="9" name="TextBox 8"/>
          <p:cNvSpPr txBox="1"/>
          <p:nvPr/>
        </p:nvSpPr>
        <p:spPr>
          <a:xfrm>
            <a:off x="3581400" y="0"/>
            <a:ext cx="1595309" cy="369332"/>
          </a:xfrm>
          <a:prstGeom prst="rect">
            <a:avLst/>
          </a:prstGeom>
          <a:solidFill>
            <a:schemeClr val="bg1"/>
          </a:solidFill>
        </p:spPr>
        <p:txBody>
          <a:bodyPr wrap="none" rtlCol="0">
            <a:spAutoFit/>
          </a:bodyPr>
          <a:lstStyle/>
          <a:p>
            <a:r>
              <a:rPr lang="en-US" dirty="0" smtClean="0"/>
              <a:t>Detailed roles</a:t>
            </a:r>
            <a:endParaRPr lang="en-US" dirty="0"/>
          </a:p>
        </p:txBody>
      </p:sp>
      <p:sp>
        <p:nvSpPr>
          <p:cNvPr id="10" name="TextBox 9"/>
          <p:cNvSpPr txBox="1"/>
          <p:nvPr/>
        </p:nvSpPr>
        <p:spPr>
          <a:xfrm>
            <a:off x="2590800" y="1219200"/>
            <a:ext cx="4800600" cy="2585323"/>
          </a:xfrm>
          <a:prstGeom prst="rect">
            <a:avLst/>
          </a:prstGeom>
          <a:noFill/>
        </p:spPr>
        <p:txBody>
          <a:bodyPr wrap="square" rtlCol="0">
            <a:spAutoFit/>
          </a:bodyPr>
          <a:lstStyle/>
          <a:p>
            <a:pPr>
              <a:buFont typeface="Wingdings" pitchFamily="2" charset="2"/>
              <a:buChar char="Ø"/>
            </a:pPr>
            <a:r>
              <a:rPr lang="en-US" dirty="0" smtClean="0"/>
              <a:t>Open interconnections for :</a:t>
            </a:r>
          </a:p>
          <a:p>
            <a:pPr lvl="1">
              <a:buFont typeface="Wingdings" pitchFamily="2" charset="2"/>
              <a:buChar char="§"/>
            </a:pPr>
            <a:r>
              <a:rPr lang="en-US" dirty="0" smtClean="0"/>
              <a:t>Consolidation of main splices</a:t>
            </a:r>
          </a:p>
          <a:p>
            <a:pPr lvl="1">
              <a:buFont typeface="Wingdings" pitchFamily="2" charset="2"/>
              <a:buChar char="§"/>
            </a:pPr>
            <a:r>
              <a:rPr lang="en-US" dirty="0" smtClean="0"/>
              <a:t>Installation of DN200</a:t>
            </a:r>
            <a:br>
              <a:rPr lang="en-US" dirty="0" smtClean="0"/>
            </a:br>
            <a:r>
              <a:rPr lang="en-US" dirty="0" smtClean="0"/>
              <a:t>	Partial opening first</a:t>
            </a:r>
          </a:p>
          <a:p>
            <a:pPr lvl="1">
              <a:buFont typeface="Wingdings" pitchFamily="2" charset="2"/>
              <a:buChar char="§"/>
            </a:pPr>
            <a:r>
              <a:rPr lang="en-US" dirty="0" smtClean="0"/>
              <a:t>Recovery of RP samples </a:t>
            </a:r>
            <a:r>
              <a:rPr lang="en-US" sz="1400" dirty="0" smtClean="0"/>
              <a:t>(LHC-LI-EC-0001)</a:t>
            </a:r>
          </a:p>
          <a:p>
            <a:pPr lvl="1">
              <a:buFont typeface="Wingdings" pitchFamily="2" charset="2"/>
              <a:buChar char="§"/>
            </a:pPr>
            <a:r>
              <a:rPr lang="en-US" dirty="0" smtClean="0"/>
              <a:t>Support to special interventions</a:t>
            </a:r>
            <a:endParaRPr lang="en-US" sz="2400" dirty="0" smtClean="0"/>
          </a:p>
          <a:p>
            <a:pPr>
              <a:buFont typeface="Wingdings" pitchFamily="2" charset="2"/>
              <a:buChar char="Ø"/>
            </a:pPr>
            <a:r>
              <a:rPr lang="en-US" dirty="0" smtClean="0"/>
              <a:t>Install DN200 (3,5 sectors)</a:t>
            </a:r>
          </a:p>
          <a:p>
            <a:pPr>
              <a:buFont typeface="Wingdings" pitchFamily="2" charset="2"/>
              <a:buChar char="Ø"/>
            </a:pPr>
            <a:r>
              <a:rPr lang="en-US" dirty="0" smtClean="0"/>
              <a:t>Reclose interconnections</a:t>
            </a:r>
          </a:p>
          <a:p>
            <a:pPr>
              <a:buFontTx/>
              <a:buChar char="-"/>
            </a:pPr>
            <a:endParaRPr lang="en-US" dirty="0" smtClean="0"/>
          </a:p>
        </p:txBody>
      </p:sp>
      <p:pic>
        <p:nvPicPr>
          <p:cNvPr id="12" name="Picture 9"/>
          <p:cNvPicPr>
            <a:picLocks noChangeAspect="1" noChangeArrowheads="1"/>
          </p:cNvPicPr>
          <p:nvPr/>
        </p:nvPicPr>
        <p:blipFill>
          <a:blip r:embed="rId2" cstate="print"/>
          <a:srcRect l="4146"/>
          <a:stretch>
            <a:fillRect/>
          </a:stretch>
        </p:blipFill>
        <p:spPr bwMode="auto">
          <a:xfrm>
            <a:off x="7086600" y="4038601"/>
            <a:ext cx="2057400" cy="2819400"/>
          </a:xfrm>
          <a:prstGeom prst="rect">
            <a:avLst/>
          </a:prstGeom>
          <a:noFill/>
          <a:ln w="9525">
            <a:noFill/>
            <a:miter lim="800000"/>
            <a:headEnd/>
            <a:tailEnd/>
          </a:ln>
        </p:spPr>
      </p:pic>
      <p:pic>
        <p:nvPicPr>
          <p:cNvPr id="13" name="Picture 10"/>
          <p:cNvPicPr>
            <a:picLocks noChangeAspect="1" noChangeArrowheads="1"/>
          </p:cNvPicPr>
          <p:nvPr/>
        </p:nvPicPr>
        <p:blipFill>
          <a:blip r:embed="rId3" cstate="print"/>
          <a:srcRect/>
          <a:stretch>
            <a:fillRect/>
          </a:stretch>
        </p:blipFill>
        <p:spPr bwMode="auto">
          <a:xfrm>
            <a:off x="6732224" y="2590801"/>
            <a:ext cx="2411775" cy="2514600"/>
          </a:xfrm>
          <a:prstGeom prst="rect">
            <a:avLst/>
          </a:prstGeom>
          <a:noFill/>
          <a:ln w="9525">
            <a:noFill/>
            <a:miter lim="800000"/>
            <a:headEnd/>
            <a:tailEnd/>
          </a:ln>
        </p:spPr>
      </p:pic>
      <p:pic>
        <p:nvPicPr>
          <p:cNvPr id="14" name="Picture Placeholder 4"/>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0" y="3733800"/>
            <a:ext cx="5091846" cy="31242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8" name="Footer Placeholder 17"/>
          <p:cNvSpPr>
            <a:spLocks noGrp="1"/>
          </p:cNvSpPr>
          <p:nvPr>
            <p:ph type="ftr" sz="quarter" idx="12"/>
          </p:nvPr>
        </p:nvSpPr>
        <p:spPr/>
        <p:txBody>
          <a:bodyPr/>
          <a:lstStyle/>
          <a:p>
            <a:r>
              <a:rPr lang="en-BZ" smtClean="0"/>
              <a:t>Consolidation of the LHC SC magnets and circuits during LS1 </a:t>
            </a:r>
            <a:endParaRPr lang="en-GB" dirty="0"/>
          </a:p>
        </p:txBody>
      </p:sp>
      <p:sp>
        <p:nvSpPr>
          <p:cNvPr id="15"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Date Placeholder 19"/>
          <p:cNvSpPr>
            <a:spLocks noGrp="1"/>
          </p:cNvSpPr>
          <p:nvPr>
            <p:ph type="dt" sz="half" idx="10"/>
          </p:nvPr>
        </p:nvSpPr>
        <p:spPr/>
        <p:txBody>
          <a:bodyPr/>
          <a:lstStyle/>
          <a:p>
            <a:r>
              <a:rPr lang="en-US" smtClean="0"/>
              <a:t>Chamonix                    8th of February 2012</a:t>
            </a:r>
            <a:endParaRPr lang="en-GB" dirty="0"/>
          </a:p>
        </p:txBody>
      </p:sp>
      <p:sp>
        <p:nvSpPr>
          <p:cNvPr id="21" name="Slide Number Placeholder 20"/>
          <p:cNvSpPr>
            <a:spLocks noGrp="1"/>
          </p:cNvSpPr>
          <p:nvPr>
            <p:ph type="sldNum" sz="quarter" idx="11"/>
          </p:nvPr>
        </p:nvSpPr>
        <p:spPr/>
        <p:txBody>
          <a:bodyPr/>
          <a:lstStyle/>
          <a:p>
            <a:fld id="{42B8A188-07C7-43C5-B012-88751C6CB86A}" type="slidenum">
              <a:rPr lang="en-US" sz="1400" smtClean="0"/>
              <a:pPr/>
              <a:t>31</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581400" y="0"/>
            <a:ext cx="1595309" cy="369332"/>
          </a:xfrm>
          <a:prstGeom prst="rect">
            <a:avLst/>
          </a:prstGeom>
          <a:solidFill>
            <a:schemeClr val="bg1"/>
          </a:solidFill>
        </p:spPr>
        <p:txBody>
          <a:bodyPr wrap="none" rtlCol="0">
            <a:spAutoFit/>
          </a:bodyPr>
          <a:lstStyle/>
          <a:p>
            <a:r>
              <a:rPr lang="en-US" dirty="0" smtClean="0"/>
              <a:t>Detailed roles</a:t>
            </a:r>
            <a:endParaRPr lang="en-US" dirty="0"/>
          </a:p>
        </p:txBody>
      </p:sp>
      <p:pic>
        <p:nvPicPr>
          <p:cNvPr id="2050" name="Picture 2"/>
          <p:cNvPicPr>
            <a:picLocks noChangeAspect="1" noChangeArrowheads="1"/>
          </p:cNvPicPr>
          <p:nvPr/>
        </p:nvPicPr>
        <p:blipFill>
          <a:blip r:embed="rId2" cstate="print"/>
          <a:srcRect l="25238" t="39055" r="19524" b="37242"/>
          <a:stretch>
            <a:fillRect/>
          </a:stretch>
        </p:blipFill>
        <p:spPr bwMode="auto">
          <a:xfrm>
            <a:off x="3962400" y="685800"/>
            <a:ext cx="5486400" cy="1828800"/>
          </a:xfrm>
          <a:prstGeom prst="rect">
            <a:avLst/>
          </a:prstGeom>
          <a:noFill/>
          <a:ln w="9525">
            <a:noFill/>
            <a:miter lim="800000"/>
            <a:headEnd/>
            <a:tailEnd/>
          </a:ln>
        </p:spPr>
      </p:pic>
      <p:pic>
        <p:nvPicPr>
          <p:cNvPr id="20" name="Picture 2"/>
          <p:cNvPicPr>
            <a:picLocks noChangeAspect="1" noChangeArrowheads="1"/>
          </p:cNvPicPr>
          <p:nvPr/>
        </p:nvPicPr>
        <p:blipFill>
          <a:blip r:embed="rId2" cstate="print"/>
          <a:srcRect l="39586" t="29179" r="19524" b="61933"/>
          <a:stretch>
            <a:fillRect/>
          </a:stretch>
        </p:blipFill>
        <p:spPr bwMode="auto">
          <a:xfrm>
            <a:off x="5257800" y="0"/>
            <a:ext cx="4343400" cy="685800"/>
          </a:xfrm>
          <a:prstGeom prst="rect">
            <a:avLst/>
          </a:prstGeom>
          <a:noFill/>
          <a:ln w="9525">
            <a:noFill/>
            <a:miter lim="800000"/>
            <a:headEnd/>
            <a:tailEnd/>
          </a:ln>
        </p:spPr>
      </p:pic>
      <p:sp>
        <p:nvSpPr>
          <p:cNvPr id="26" name="Footer Placeholder 25"/>
          <p:cNvSpPr>
            <a:spLocks noGrp="1"/>
          </p:cNvSpPr>
          <p:nvPr>
            <p:ph type="ftr" sz="quarter" idx="12"/>
          </p:nvPr>
        </p:nvSpPr>
        <p:spPr/>
        <p:txBody>
          <a:bodyPr/>
          <a:lstStyle/>
          <a:p>
            <a:r>
              <a:rPr lang="en-BZ" smtClean="0"/>
              <a:t>Consolidation of the LHC SC magnets and circuits during LS1 </a:t>
            </a:r>
            <a:endParaRPr lang="en-GB" dirty="0"/>
          </a:p>
        </p:txBody>
      </p:sp>
      <p:grpSp>
        <p:nvGrpSpPr>
          <p:cNvPr id="22" name="Group 21"/>
          <p:cNvGrpSpPr/>
          <p:nvPr/>
        </p:nvGrpSpPr>
        <p:grpSpPr>
          <a:xfrm>
            <a:off x="0" y="0"/>
            <a:ext cx="2848113" cy="2057400"/>
            <a:chOff x="3276600" y="1676400"/>
            <a:chExt cx="2848113" cy="2057400"/>
          </a:xfrm>
          <a:solidFill>
            <a:schemeClr val="bg1"/>
          </a:solidFill>
        </p:grpSpPr>
        <p:sp>
          <p:nvSpPr>
            <p:cNvPr id="24" name="Rectangle 23"/>
            <p:cNvSpPr/>
            <p:nvPr/>
          </p:nvSpPr>
          <p:spPr bwMode="auto">
            <a:xfrm>
              <a:off x="3276600" y="1676400"/>
              <a:ext cx="2286000" cy="6858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Main arc splices cons. “The train”</a:t>
              </a:r>
            </a:p>
            <a:p>
              <a:pPr marL="0" marR="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F Savary (H Prin)        #52</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27" name="Group 10"/>
            <p:cNvGrpSpPr/>
            <p:nvPr/>
          </p:nvGrpSpPr>
          <p:grpSpPr>
            <a:xfrm>
              <a:off x="3352800" y="2348805"/>
              <a:ext cx="2771913" cy="1384995"/>
              <a:chOff x="533400" y="2348805"/>
              <a:chExt cx="2771913" cy="1384995"/>
            </a:xfrm>
            <a:grpFill/>
          </p:grpSpPr>
          <p:cxnSp>
            <p:nvCxnSpPr>
              <p:cNvPr id="28" name="Straight Connector 27"/>
              <p:cNvCxnSpPr/>
              <p:nvPr/>
            </p:nvCxnSpPr>
            <p:spPr bwMode="auto">
              <a:xfrm>
                <a:off x="609600" y="2362200"/>
                <a:ext cx="0" cy="1143000"/>
              </a:xfrm>
              <a:prstGeom prst="line">
                <a:avLst/>
              </a:prstGeom>
              <a:grpFill/>
              <a:ln w="9525" cap="flat" cmpd="sng" algn="ctr">
                <a:solidFill>
                  <a:schemeClr val="tx1"/>
                </a:solidFill>
                <a:prstDash val="solid"/>
                <a:round/>
                <a:headEnd type="none" w="med" len="med"/>
                <a:tailEnd type="none" w="med" len="med"/>
              </a:ln>
              <a:effectLst/>
            </p:spPr>
          </p:cxnSp>
          <p:sp>
            <p:nvSpPr>
              <p:cNvPr id="30" name="TextBox 29"/>
              <p:cNvSpPr txBox="1"/>
              <p:nvPr/>
            </p:nvSpPr>
            <p:spPr>
              <a:xfrm>
                <a:off x="533400" y="2348805"/>
                <a:ext cx="2771913" cy="1384995"/>
              </a:xfrm>
              <a:prstGeom prst="rect">
                <a:avLst/>
              </a:prstGeom>
              <a:grpFill/>
            </p:spPr>
            <p:txBody>
              <a:bodyPr wrap="none" rtlCol="0">
                <a:spAutoFit/>
              </a:bodyPr>
              <a:lstStyle/>
              <a:p>
                <a:pPr>
                  <a:buFontTx/>
                  <a:buChar char="-"/>
                </a:pPr>
                <a:r>
                  <a:rPr lang="en-US" sz="1400" dirty="0" smtClean="0"/>
                  <a:t>Sleeves cutting (JM Hubert)</a:t>
                </a:r>
              </a:p>
              <a:p>
                <a:pPr>
                  <a:buFontTx/>
                  <a:buChar char="-"/>
                </a:pPr>
                <a:r>
                  <a:rPr lang="en-US" sz="1400" dirty="0" smtClean="0"/>
                  <a:t>BB surfacing (M Dumas)</a:t>
                </a:r>
              </a:p>
              <a:p>
                <a:pPr>
                  <a:buFontTx/>
                  <a:buChar char="-"/>
                </a:pPr>
                <a:r>
                  <a:rPr lang="en-US" sz="1400" dirty="0" smtClean="0"/>
                  <a:t>Shunt installation (M Pozzobon)</a:t>
                </a:r>
              </a:p>
              <a:p>
                <a:pPr>
                  <a:buFontTx/>
                  <a:buChar char="-"/>
                </a:pPr>
                <a:r>
                  <a:rPr lang="en-US" sz="1400" dirty="0" smtClean="0"/>
                  <a:t>Insulation (M Parent)</a:t>
                </a:r>
              </a:p>
              <a:p>
                <a:pPr>
                  <a:buFontTx/>
                  <a:buChar char="-"/>
                </a:pPr>
                <a:r>
                  <a:rPr lang="en-US" sz="1400" dirty="0" smtClean="0"/>
                  <a:t>Splice de-&amp;</a:t>
                </a:r>
                <a:r>
                  <a:rPr lang="en-US" sz="1400" dirty="0" err="1" smtClean="0"/>
                  <a:t>resoldering</a:t>
                </a:r>
                <a:r>
                  <a:rPr lang="en-US" sz="1400" dirty="0" smtClean="0"/>
                  <a:t> [15%]</a:t>
                </a:r>
                <a:br>
                  <a:rPr lang="en-US" sz="1400" dirty="0" smtClean="0"/>
                </a:br>
                <a:r>
                  <a:rPr lang="en-US" sz="1400" dirty="0" smtClean="0"/>
                  <a:t> (D Etiembre / L Favier)</a:t>
                </a:r>
                <a:endParaRPr lang="en-US" sz="1400" dirty="0"/>
              </a:p>
            </p:txBody>
          </p:sp>
        </p:grpSp>
      </p:grpSp>
      <p:sp>
        <p:nvSpPr>
          <p:cNvPr id="31" name="TextBox 30"/>
          <p:cNvSpPr txBox="1"/>
          <p:nvPr/>
        </p:nvSpPr>
        <p:spPr>
          <a:xfrm>
            <a:off x="0" y="2333685"/>
            <a:ext cx="6096000" cy="646331"/>
          </a:xfrm>
          <a:prstGeom prst="rect">
            <a:avLst/>
          </a:prstGeom>
          <a:noFill/>
        </p:spPr>
        <p:txBody>
          <a:bodyPr wrap="square" rtlCol="0">
            <a:spAutoFit/>
          </a:bodyPr>
          <a:lstStyle/>
          <a:p>
            <a:pPr>
              <a:buFont typeface="Wingdings" pitchFamily="2" charset="2"/>
              <a:buChar char="Ø"/>
            </a:pPr>
            <a:r>
              <a:rPr lang="en-US" dirty="0" smtClean="0"/>
              <a:t>Local activities (on one IC)</a:t>
            </a:r>
          </a:p>
          <a:p>
            <a:endParaRPr lang="en-US" dirty="0" smtClean="0"/>
          </a:p>
        </p:txBody>
      </p:sp>
      <p:sp>
        <p:nvSpPr>
          <p:cNvPr id="33" name="Rectangle 32"/>
          <p:cNvSpPr/>
          <p:nvPr/>
        </p:nvSpPr>
        <p:spPr bwMode="auto">
          <a:xfrm>
            <a:off x="5257800" y="0"/>
            <a:ext cx="3657600" cy="685800"/>
          </a:xfrm>
          <a:prstGeom prst="rect">
            <a:avLst/>
          </a:prstGeom>
          <a:noFill/>
          <a:ln w="6350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pic>
        <p:nvPicPr>
          <p:cNvPr id="34" name="Picture 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a:stretch>
            <a:fillRect/>
          </a:stretch>
        </p:blipFill>
        <p:spPr bwMode="auto">
          <a:xfrm>
            <a:off x="0" y="3810000"/>
            <a:ext cx="4567407" cy="2592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35" name="Picture 2"/>
          <p:cNvPicPr>
            <a:picLocks noChangeAspect="1" noChangeArrowheads="1"/>
          </p:cNvPicPr>
          <p:nvPr/>
        </p:nvPicPr>
        <p:blipFill rotWithShape="1">
          <a:blip r:embed="rId4" cstate="print"/>
          <a:srcRect l="1234" t="1362" r="1571" b="2418"/>
          <a:stretch/>
        </p:blipFill>
        <p:spPr bwMode="auto">
          <a:xfrm>
            <a:off x="4343400" y="1419721"/>
            <a:ext cx="4385481" cy="3160409"/>
          </a:xfrm>
          <a:prstGeom prst="rect">
            <a:avLst/>
          </a:prstGeom>
          <a:ln>
            <a:noFill/>
          </a:ln>
          <a:effectLst>
            <a:softEdge rad="0"/>
          </a:effectLst>
        </p:spPr>
      </p:pic>
      <p:sp>
        <p:nvSpPr>
          <p:cNvPr id="36" name="TextBox 35"/>
          <p:cNvSpPr txBox="1"/>
          <p:nvPr/>
        </p:nvSpPr>
        <p:spPr>
          <a:xfrm>
            <a:off x="4648200" y="4549676"/>
            <a:ext cx="4495800" cy="2031325"/>
          </a:xfrm>
          <a:prstGeom prst="rect">
            <a:avLst/>
          </a:prstGeom>
          <a:noFill/>
        </p:spPr>
        <p:txBody>
          <a:bodyPr wrap="square" rtlCol="0">
            <a:spAutoFit/>
          </a:bodyPr>
          <a:lstStyle/>
          <a:p>
            <a:r>
              <a:rPr lang="en-US" b="1" u="sng" dirty="0" err="1" smtClean="0"/>
              <a:t>Desoldering</a:t>
            </a:r>
            <a:r>
              <a:rPr lang="en-US" b="1" u="sng" dirty="0" smtClean="0"/>
              <a:t> / </a:t>
            </a:r>
            <a:r>
              <a:rPr lang="en-US" b="1" u="sng" dirty="0" err="1" smtClean="0"/>
              <a:t>Resoldering</a:t>
            </a:r>
            <a:r>
              <a:rPr lang="en-US" b="1" u="sng" dirty="0" smtClean="0"/>
              <a:t> </a:t>
            </a:r>
            <a:r>
              <a:rPr lang="en-US" dirty="0" smtClean="0"/>
              <a:t>is an optional action :</a:t>
            </a:r>
          </a:p>
          <a:p>
            <a:pPr>
              <a:buFontTx/>
              <a:buChar char="-"/>
            </a:pPr>
            <a:r>
              <a:rPr lang="en-US" dirty="0" smtClean="0"/>
              <a:t>15 % of the splices based on strict criteria:	+ R @ 1.9K</a:t>
            </a:r>
            <a:br>
              <a:rPr lang="en-US" dirty="0" smtClean="0"/>
            </a:br>
            <a:r>
              <a:rPr lang="en-US" dirty="0" smtClean="0"/>
              <a:t>	+ R_8 @ RT</a:t>
            </a:r>
            <a:br>
              <a:rPr lang="en-US" dirty="0" smtClean="0"/>
            </a:br>
            <a:r>
              <a:rPr lang="en-US" dirty="0" smtClean="0"/>
              <a:t>	+ Geometry [Shunt install-ability]</a:t>
            </a:r>
          </a:p>
          <a:p>
            <a:r>
              <a:rPr lang="en-US" dirty="0" smtClean="0"/>
              <a:t>	+ Visual inspection </a:t>
            </a:r>
            <a:endParaRPr lang="en-US" dirty="0"/>
          </a:p>
        </p:txBody>
      </p:sp>
      <p:sp>
        <p:nvSpPr>
          <p:cNvPr id="37"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1" name="Date Placeholder 20"/>
          <p:cNvSpPr>
            <a:spLocks noGrp="1"/>
          </p:cNvSpPr>
          <p:nvPr>
            <p:ph type="dt" sz="half" idx="10"/>
          </p:nvPr>
        </p:nvSpPr>
        <p:spPr/>
        <p:txBody>
          <a:bodyPr/>
          <a:lstStyle/>
          <a:p>
            <a:r>
              <a:rPr lang="en-US" smtClean="0"/>
              <a:t>Chamonix                    8th of February 2012</a:t>
            </a:r>
            <a:endParaRPr lang="en-GB" dirty="0"/>
          </a:p>
        </p:txBody>
      </p:sp>
      <p:sp>
        <p:nvSpPr>
          <p:cNvPr id="23" name="Slide Number Placeholder 22"/>
          <p:cNvSpPr>
            <a:spLocks noGrp="1"/>
          </p:cNvSpPr>
          <p:nvPr>
            <p:ph type="sldNum" sz="quarter" idx="11"/>
          </p:nvPr>
        </p:nvSpPr>
        <p:spPr/>
        <p:txBody>
          <a:bodyPr/>
          <a:lstStyle/>
          <a:p>
            <a:fld id="{42B8A188-07C7-43C5-B012-88751C6CB86A}" type="slidenum">
              <a:rPr lang="en-US" sz="1400" smtClean="0"/>
              <a:pPr/>
              <a:t>32</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checkerboard(across)">
                                      <p:cBhvr>
                                        <p:cTn id="7" dur="500"/>
                                        <p:tgtEl>
                                          <p:spTgt spid="35"/>
                                        </p:tgtEl>
                                      </p:cBhvr>
                                    </p:animEffect>
                                  </p:childTnLst>
                                </p:cTn>
                              </p:par>
                              <p:par>
                                <p:cTn id="8" presetID="5" presetClass="entr" presetSubtype="1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checkerboard(across)">
                                      <p:cBhvr>
                                        <p:cTn id="10" dur="500"/>
                                        <p:tgtEl>
                                          <p:spTgt spid="34"/>
                                        </p:tgtEl>
                                      </p:cBhvr>
                                    </p:animEffect>
                                  </p:childTnLst>
                                </p:cTn>
                              </p:par>
                            </p:childTnLst>
                          </p:cTn>
                        </p:par>
                      </p:childTnLst>
                    </p:cTn>
                  </p:par>
                  <p:par>
                    <p:cTn id="11" fill="hold">
                      <p:stCondLst>
                        <p:cond delay="indefinite"/>
                      </p:stCondLst>
                      <p:childTnLst>
                        <p:par>
                          <p:cTn id="12" fill="hold">
                            <p:stCondLst>
                              <p:cond delay="0"/>
                            </p:stCondLst>
                            <p:childTnLst>
                              <p:par>
                                <p:cTn id="13" presetID="52" presetClass="entr" presetSubtype="0" fill="hold" grpId="0" nodeType="clickEffect">
                                  <p:stCondLst>
                                    <p:cond delay="0"/>
                                  </p:stCondLst>
                                  <p:childTnLst>
                                    <p:set>
                                      <p:cBhvr>
                                        <p:cTn id="14" dur="1" fill="hold">
                                          <p:stCondLst>
                                            <p:cond delay="0"/>
                                          </p:stCondLst>
                                        </p:cTn>
                                        <p:tgtEl>
                                          <p:spTgt spid="36"/>
                                        </p:tgtEl>
                                        <p:attrNameLst>
                                          <p:attrName>style.visibility</p:attrName>
                                        </p:attrNameLst>
                                      </p:cBhvr>
                                      <p:to>
                                        <p:strVal val="visible"/>
                                      </p:to>
                                    </p:set>
                                    <p:animScale>
                                      <p:cBhvr>
                                        <p:cTn id="15"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6" dur="1000" decel="50000" fill="hold">
                                          <p:stCondLst>
                                            <p:cond delay="0"/>
                                          </p:stCondLst>
                                        </p:cTn>
                                        <p:tgtEl>
                                          <p:spTgt spid="36"/>
                                        </p:tgtEl>
                                        <p:attrNameLst>
                                          <p:attrName>ppt_x</p:attrName>
                                          <p:attrName>ppt_y</p:attrName>
                                        </p:attrNameLst>
                                      </p:cBhvr>
                                    </p:animMotion>
                                    <p:animEffect transition="in" filter="fade">
                                      <p:cBhvr>
                                        <p:cTn id="17" dur="10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581400" y="0"/>
            <a:ext cx="1595309" cy="369332"/>
          </a:xfrm>
          <a:prstGeom prst="rect">
            <a:avLst/>
          </a:prstGeom>
          <a:solidFill>
            <a:schemeClr val="bg1"/>
          </a:solidFill>
        </p:spPr>
        <p:txBody>
          <a:bodyPr wrap="none" rtlCol="0">
            <a:spAutoFit/>
          </a:bodyPr>
          <a:lstStyle/>
          <a:p>
            <a:r>
              <a:rPr lang="en-US" dirty="0" smtClean="0"/>
              <a:t>Detailed roles</a:t>
            </a:r>
            <a:endParaRPr lang="en-US" dirty="0"/>
          </a:p>
        </p:txBody>
      </p:sp>
      <p:pic>
        <p:nvPicPr>
          <p:cNvPr id="2050" name="Picture 2"/>
          <p:cNvPicPr>
            <a:picLocks noChangeAspect="1" noChangeArrowheads="1"/>
          </p:cNvPicPr>
          <p:nvPr/>
        </p:nvPicPr>
        <p:blipFill>
          <a:blip r:embed="rId2" cstate="print"/>
          <a:srcRect l="25238" t="39055" r="19524" b="37242"/>
          <a:stretch>
            <a:fillRect/>
          </a:stretch>
        </p:blipFill>
        <p:spPr bwMode="auto">
          <a:xfrm>
            <a:off x="3962400" y="685800"/>
            <a:ext cx="5486400" cy="1828800"/>
          </a:xfrm>
          <a:prstGeom prst="rect">
            <a:avLst/>
          </a:prstGeom>
          <a:noFill/>
          <a:ln w="9525">
            <a:noFill/>
            <a:miter lim="800000"/>
            <a:headEnd/>
            <a:tailEnd/>
          </a:ln>
        </p:spPr>
      </p:pic>
      <p:pic>
        <p:nvPicPr>
          <p:cNvPr id="20" name="Picture 2"/>
          <p:cNvPicPr>
            <a:picLocks noChangeAspect="1" noChangeArrowheads="1"/>
          </p:cNvPicPr>
          <p:nvPr/>
        </p:nvPicPr>
        <p:blipFill>
          <a:blip r:embed="rId2" cstate="print"/>
          <a:srcRect l="39586" t="29179" r="19524" b="61933"/>
          <a:stretch>
            <a:fillRect/>
          </a:stretch>
        </p:blipFill>
        <p:spPr bwMode="auto">
          <a:xfrm>
            <a:off x="5257800" y="0"/>
            <a:ext cx="4343400" cy="685800"/>
          </a:xfrm>
          <a:prstGeom prst="rect">
            <a:avLst/>
          </a:prstGeom>
          <a:noFill/>
          <a:ln w="9525">
            <a:noFill/>
            <a:miter lim="800000"/>
            <a:headEnd/>
            <a:tailEnd/>
          </a:ln>
        </p:spPr>
      </p:pic>
      <p:sp>
        <p:nvSpPr>
          <p:cNvPr id="26" name="Footer Placeholder 25"/>
          <p:cNvSpPr>
            <a:spLocks noGrp="1"/>
          </p:cNvSpPr>
          <p:nvPr>
            <p:ph type="ftr" sz="quarter" idx="12"/>
          </p:nvPr>
        </p:nvSpPr>
        <p:spPr/>
        <p:txBody>
          <a:bodyPr/>
          <a:lstStyle/>
          <a:p>
            <a:r>
              <a:rPr lang="en-BZ" smtClean="0"/>
              <a:t>Consolidation of the LHC SC magnets and circuits during LS1 </a:t>
            </a:r>
            <a:endParaRPr lang="en-GB" dirty="0"/>
          </a:p>
        </p:txBody>
      </p:sp>
      <p:grpSp>
        <p:nvGrpSpPr>
          <p:cNvPr id="2" name="Group 21"/>
          <p:cNvGrpSpPr/>
          <p:nvPr/>
        </p:nvGrpSpPr>
        <p:grpSpPr>
          <a:xfrm>
            <a:off x="0" y="0"/>
            <a:ext cx="2848113" cy="2057400"/>
            <a:chOff x="3276600" y="1676400"/>
            <a:chExt cx="2848113" cy="2057400"/>
          </a:xfrm>
          <a:solidFill>
            <a:schemeClr val="bg1"/>
          </a:solidFill>
        </p:grpSpPr>
        <p:sp>
          <p:nvSpPr>
            <p:cNvPr id="24" name="Rectangle 23"/>
            <p:cNvSpPr/>
            <p:nvPr/>
          </p:nvSpPr>
          <p:spPr bwMode="auto">
            <a:xfrm>
              <a:off x="3276600" y="1676400"/>
              <a:ext cx="2286000" cy="6858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Main arc splices cons. “The train”</a:t>
              </a:r>
            </a:p>
            <a:p>
              <a:pPr marL="0" marR="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F Savary (H Prin)        #52</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3" name="Group 10"/>
            <p:cNvGrpSpPr/>
            <p:nvPr/>
          </p:nvGrpSpPr>
          <p:grpSpPr>
            <a:xfrm>
              <a:off x="3352800" y="2348805"/>
              <a:ext cx="2771913" cy="1384995"/>
              <a:chOff x="533400" y="2348805"/>
              <a:chExt cx="2771913" cy="1384995"/>
            </a:xfrm>
            <a:grpFill/>
          </p:grpSpPr>
          <p:cxnSp>
            <p:nvCxnSpPr>
              <p:cNvPr id="28" name="Straight Connector 27"/>
              <p:cNvCxnSpPr/>
              <p:nvPr/>
            </p:nvCxnSpPr>
            <p:spPr bwMode="auto">
              <a:xfrm>
                <a:off x="609600" y="2362200"/>
                <a:ext cx="0" cy="1143000"/>
              </a:xfrm>
              <a:prstGeom prst="line">
                <a:avLst/>
              </a:prstGeom>
              <a:grpFill/>
              <a:ln w="9525" cap="flat" cmpd="sng" algn="ctr">
                <a:solidFill>
                  <a:schemeClr val="tx1"/>
                </a:solidFill>
                <a:prstDash val="solid"/>
                <a:round/>
                <a:headEnd type="none" w="med" len="med"/>
                <a:tailEnd type="none" w="med" len="med"/>
              </a:ln>
              <a:effectLst/>
            </p:spPr>
          </p:cxnSp>
          <p:sp>
            <p:nvSpPr>
              <p:cNvPr id="30" name="TextBox 29"/>
              <p:cNvSpPr txBox="1"/>
              <p:nvPr/>
            </p:nvSpPr>
            <p:spPr>
              <a:xfrm>
                <a:off x="533400" y="2348805"/>
                <a:ext cx="2771913" cy="1384995"/>
              </a:xfrm>
              <a:prstGeom prst="rect">
                <a:avLst/>
              </a:prstGeom>
              <a:grpFill/>
            </p:spPr>
            <p:txBody>
              <a:bodyPr wrap="none" rtlCol="0">
                <a:spAutoFit/>
              </a:bodyPr>
              <a:lstStyle/>
              <a:p>
                <a:pPr>
                  <a:buFontTx/>
                  <a:buChar char="-"/>
                </a:pPr>
                <a:r>
                  <a:rPr lang="en-US" sz="1400" dirty="0" smtClean="0"/>
                  <a:t>Sleeves cutting (JM Hubert)</a:t>
                </a:r>
              </a:p>
              <a:p>
                <a:pPr>
                  <a:buFontTx/>
                  <a:buChar char="-"/>
                </a:pPr>
                <a:r>
                  <a:rPr lang="en-US" sz="1400" dirty="0" smtClean="0"/>
                  <a:t>BB surfacing (M Dumas)</a:t>
                </a:r>
              </a:p>
              <a:p>
                <a:pPr>
                  <a:buFontTx/>
                  <a:buChar char="-"/>
                </a:pPr>
                <a:r>
                  <a:rPr lang="en-US" sz="1400" dirty="0" smtClean="0"/>
                  <a:t>Shunt installation (M Pozzobon)</a:t>
                </a:r>
              </a:p>
              <a:p>
                <a:pPr>
                  <a:buFontTx/>
                  <a:buChar char="-"/>
                </a:pPr>
                <a:r>
                  <a:rPr lang="en-US" sz="1400" dirty="0" smtClean="0"/>
                  <a:t>Insulation (M Parent)</a:t>
                </a:r>
              </a:p>
              <a:p>
                <a:pPr>
                  <a:buFontTx/>
                  <a:buChar char="-"/>
                </a:pPr>
                <a:r>
                  <a:rPr lang="en-US" sz="1400" dirty="0" smtClean="0"/>
                  <a:t>Splice de-&amp;</a:t>
                </a:r>
                <a:r>
                  <a:rPr lang="en-US" sz="1400" dirty="0" err="1" smtClean="0"/>
                  <a:t>resoldering</a:t>
                </a:r>
                <a:r>
                  <a:rPr lang="en-US" sz="1400" dirty="0" smtClean="0"/>
                  <a:t> [15%]</a:t>
                </a:r>
                <a:br>
                  <a:rPr lang="en-US" sz="1400" dirty="0" smtClean="0"/>
                </a:br>
                <a:r>
                  <a:rPr lang="en-US" sz="1400" dirty="0" smtClean="0"/>
                  <a:t> (D Etiembre / L Favier)</a:t>
                </a:r>
                <a:endParaRPr lang="en-US" sz="1400" dirty="0"/>
              </a:p>
            </p:txBody>
          </p:sp>
        </p:grpSp>
      </p:grpSp>
      <p:sp>
        <p:nvSpPr>
          <p:cNvPr id="36" name="TextBox 35"/>
          <p:cNvSpPr txBox="1"/>
          <p:nvPr/>
        </p:nvSpPr>
        <p:spPr>
          <a:xfrm>
            <a:off x="4267200" y="2590800"/>
            <a:ext cx="4876800" cy="892552"/>
          </a:xfrm>
          <a:prstGeom prst="rect">
            <a:avLst/>
          </a:prstGeom>
          <a:solidFill>
            <a:srgbClr val="FFFFCC"/>
          </a:solidFill>
        </p:spPr>
        <p:txBody>
          <a:bodyPr wrap="square" rtlCol="0">
            <a:spAutoFit/>
          </a:bodyPr>
          <a:lstStyle/>
          <a:p>
            <a:r>
              <a:rPr lang="en-US" sz="1600" b="1" u="sng" dirty="0" smtClean="0"/>
              <a:t>Under TE-MSC-MNC responsibility during LS1</a:t>
            </a:r>
          </a:p>
          <a:p>
            <a:r>
              <a:rPr lang="en-US" sz="1600" b="1" u="sng" dirty="0" smtClean="0"/>
              <a:t>Developments by LMF, training and transfer of know-how in 2012</a:t>
            </a:r>
            <a:r>
              <a:rPr lang="en-US" dirty="0" smtClean="0"/>
              <a:t>	</a:t>
            </a:r>
            <a:endParaRPr lang="en-US" dirty="0"/>
          </a:p>
        </p:txBody>
      </p:sp>
      <p:sp>
        <p:nvSpPr>
          <p:cNvPr id="18" name="Rectangle 17"/>
          <p:cNvSpPr/>
          <p:nvPr/>
        </p:nvSpPr>
        <p:spPr bwMode="auto">
          <a:xfrm>
            <a:off x="4191000" y="1295400"/>
            <a:ext cx="1219200" cy="609600"/>
          </a:xfrm>
          <a:prstGeom prst="rect">
            <a:avLst/>
          </a:prstGeom>
          <a:noFill/>
          <a:ln w="6350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pic>
        <p:nvPicPr>
          <p:cNvPr id="19" name="Picture 4" descr="\\cern.ch\dfs\Users\s\savary\Documents\My Pictures\2011-11-24\069.JPG"/>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2700" t="25057" b="42659"/>
          <a:stretch/>
        </p:blipFill>
        <p:spPr bwMode="auto">
          <a:xfrm>
            <a:off x="457200" y="4038600"/>
            <a:ext cx="8458200" cy="2819400"/>
          </a:xfrm>
          <a:prstGeom prst="rect">
            <a:avLst/>
          </a:prstGeom>
          <a:noFill/>
          <a:extLst>
            <a:ext uri="{909E8E84-426E-40DD-AFC4-6F175D3DCCD1}">
              <a14:hiddenFill xmlns:a14="http://schemas.microsoft.com/office/drawing/2010/main" xmlns="">
                <a:solidFill>
                  <a:srgbClr val="FFFFFF"/>
                </a:solidFill>
              </a14:hiddenFill>
            </a:ext>
          </a:extLst>
        </p:spPr>
      </p:pic>
      <p:pic>
        <p:nvPicPr>
          <p:cNvPr id="21" name="Picture 2"/>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l="11957" r="-1721"/>
          <a:stretch/>
        </p:blipFill>
        <p:spPr bwMode="auto">
          <a:xfrm>
            <a:off x="-457200" y="1447800"/>
            <a:ext cx="4511040" cy="2566035"/>
          </a:xfrm>
          <a:prstGeom prst="rect">
            <a:avLst/>
          </a:prstGeom>
          <a:solidFill>
            <a:schemeClr val="bg1"/>
          </a:solid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22"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7" name="Date Placeholder 26"/>
          <p:cNvSpPr>
            <a:spLocks noGrp="1"/>
          </p:cNvSpPr>
          <p:nvPr>
            <p:ph type="dt" sz="half" idx="10"/>
          </p:nvPr>
        </p:nvSpPr>
        <p:spPr/>
        <p:txBody>
          <a:bodyPr/>
          <a:lstStyle/>
          <a:p>
            <a:r>
              <a:rPr lang="en-US" smtClean="0"/>
              <a:t>Chamonix                    8th of February 2012</a:t>
            </a:r>
            <a:endParaRPr lang="en-GB" dirty="0"/>
          </a:p>
        </p:txBody>
      </p:sp>
      <p:sp>
        <p:nvSpPr>
          <p:cNvPr id="29" name="Slide Number Placeholder 28"/>
          <p:cNvSpPr>
            <a:spLocks noGrp="1"/>
          </p:cNvSpPr>
          <p:nvPr>
            <p:ph type="sldNum" sz="quarter" idx="11"/>
          </p:nvPr>
        </p:nvSpPr>
        <p:spPr/>
        <p:txBody>
          <a:bodyPr/>
          <a:lstStyle/>
          <a:p>
            <a:fld id="{42B8A188-07C7-43C5-B012-88751C6CB86A}" type="slidenum">
              <a:rPr lang="en-US" sz="1400" smtClean="0"/>
              <a:pPr/>
              <a:t>33</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32"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strVal val="4*#ppt_w"/>
                                          </p:val>
                                        </p:tav>
                                        <p:tav tm="100000">
                                          <p:val>
                                            <p:strVal val="#ppt_w"/>
                                          </p:val>
                                        </p:tav>
                                      </p:tavLst>
                                    </p:anim>
                                    <p:anim calcmode="lin" valueType="num">
                                      <p:cBhvr>
                                        <p:cTn id="8" dur="500" fill="hold"/>
                                        <p:tgtEl>
                                          <p:spTgt spid="18"/>
                                        </p:tgtEl>
                                        <p:attrNameLst>
                                          <p:attrName>ppt_h</p:attrName>
                                        </p:attrNameLst>
                                      </p:cBhvr>
                                      <p:tavLst>
                                        <p:tav tm="0">
                                          <p:val>
                                            <p:strVal val="4*#ppt_h"/>
                                          </p:val>
                                        </p:tav>
                                        <p:tav tm="100000">
                                          <p:val>
                                            <p:strVal val="#ppt_h"/>
                                          </p:val>
                                        </p:tav>
                                      </p:tavLst>
                                    </p:anim>
                                  </p:childTnLst>
                                </p:cTn>
                              </p:par>
                            </p:childTnLst>
                          </p:cTn>
                        </p:par>
                        <p:par>
                          <p:cTn id="9" fill="hold">
                            <p:stCondLst>
                              <p:cond delay="500"/>
                            </p:stCondLst>
                            <p:childTnLst>
                              <p:par>
                                <p:cTn id="10" presetID="5" presetClass="entr" presetSubtype="10" fill="hold" grpId="0" nodeType="afterEffect">
                                  <p:stCondLst>
                                    <p:cond delay="1000"/>
                                  </p:stCondLst>
                                  <p:childTnLst>
                                    <p:set>
                                      <p:cBhvr>
                                        <p:cTn id="11" dur="1" fill="hold">
                                          <p:stCondLst>
                                            <p:cond delay="0"/>
                                          </p:stCondLst>
                                        </p:cTn>
                                        <p:tgtEl>
                                          <p:spTgt spid="36"/>
                                        </p:tgtEl>
                                        <p:attrNameLst>
                                          <p:attrName>style.visibility</p:attrName>
                                        </p:attrNameLst>
                                      </p:cBhvr>
                                      <p:to>
                                        <p:strVal val="visible"/>
                                      </p:to>
                                    </p:set>
                                    <p:animEffect transition="in" filter="checkerboard(across)">
                                      <p:cBhvr>
                                        <p:cTn id="12" dur="1000"/>
                                        <p:tgtEl>
                                          <p:spTgt spid="3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checkerboard(across)">
                                      <p:cBhvr>
                                        <p:cTn id="17" dur="500"/>
                                        <p:tgtEl>
                                          <p:spTgt spid="21"/>
                                        </p:tgtEl>
                                      </p:cBhvr>
                                    </p:animEffect>
                                  </p:childTnLst>
                                </p:cTn>
                              </p:par>
                              <p:par>
                                <p:cTn id="18" presetID="5" presetClass="entr" presetSubtype="10" fill="hold" nodeType="with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checkerboard(across)">
                                      <p:cBhvr>
                                        <p:cTn id="2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18"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Group 18"/>
          <p:cNvGrpSpPr/>
          <p:nvPr/>
        </p:nvGrpSpPr>
        <p:grpSpPr>
          <a:xfrm>
            <a:off x="5638800" y="2438400"/>
            <a:ext cx="3505200" cy="4419600"/>
            <a:chOff x="5638800" y="2438400"/>
            <a:chExt cx="3505200" cy="4419600"/>
          </a:xfrm>
        </p:grpSpPr>
        <p:sp>
          <p:nvSpPr>
            <p:cNvPr id="27" name="TextBox 26"/>
            <p:cNvSpPr txBox="1"/>
            <p:nvPr/>
          </p:nvSpPr>
          <p:spPr>
            <a:xfrm>
              <a:off x="6019800" y="2438400"/>
              <a:ext cx="2937664" cy="1200329"/>
            </a:xfrm>
            <a:prstGeom prst="rect">
              <a:avLst/>
            </a:prstGeom>
            <a:noFill/>
          </p:spPr>
          <p:txBody>
            <a:bodyPr wrap="none" rtlCol="0">
              <a:spAutoFit/>
            </a:bodyPr>
            <a:lstStyle/>
            <a:p>
              <a:pPr algn="ctr"/>
              <a:r>
                <a:rPr lang="en-US" b="1" u="sng" dirty="0" smtClean="0"/>
                <a:t>QC</a:t>
              </a:r>
            </a:p>
            <a:p>
              <a:pPr>
                <a:buFont typeface="Wingdings" pitchFamily="2" charset="2"/>
                <a:buChar char="q"/>
              </a:pPr>
              <a:r>
                <a:rPr lang="en-US" dirty="0" smtClean="0"/>
                <a:t>Visual inspection, photos</a:t>
              </a:r>
            </a:p>
            <a:p>
              <a:pPr>
                <a:buFont typeface="Wingdings" pitchFamily="2" charset="2"/>
                <a:buChar char="q"/>
              </a:pPr>
              <a:r>
                <a:rPr lang="en-US" dirty="0" smtClean="0"/>
                <a:t>R_RT-top-side</a:t>
              </a:r>
            </a:p>
            <a:p>
              <a:pPr>
                <a:buFont typeface="Wingdings" pitchFamily="2" charset="2"/>
                <a:buChar char="q"/>
              </a:pPr>
              <a:r>
                <a:rPr lang="en-US" dirty="0" smtClean="0"/>
                <a:t>R_8/R_16</a:t>
              </a:r>
              <a:endParaRPr lang="en-US" dirty="0"/>
            </a:p>
          </p:txBody>
        </p:sp>
        <p:pic>
          <p:nvPicPr>
            <p:cNvPr id="31" name="Picture 1"/>
            <p:cNvPicPr>
              <a:picLocks noChangeAspect="1" noChangeArrowheads="1"/>
            </p:cNvPicPr>
            <p:nvPr/>
          </p:nvPicPr>
          <p:blipFill>
            <a:blip r:embed="rId2" cstate="print"/>
            <a:srcRect/>
            <a:stretch>
              <a:fillRect/>
            </a:stretch>
          </p:blipFill>
          <p:spPr bwMode="auto">
            <a:xfrm>
              <a:off x="5638800" y="3832396"/>
              <a:ext cx="3505200" cy="3025604"/>
            </a:xfrm>
            <a:prstGeom prst="rect">
              <a:avLst/>
            </a:prstGeom>
            <a:noFill/>
            <a:ln w="9525">
              <a:noFill/>
              <a:miter lim="800000"/>
              <a:headEnd/>
              <a:tailEnd/>
            </a:ln>
          </p:spPr>
        </p:pic>
      </p:grpSp>
      <p:sp>
        <p:nvSpPr>
          <p:cNvPr id="9" name="TextBox 8"/>
          <p:cNvSpPr txBox="1"/>
          <p:nvPr/>
        </p:nvSpPr>
        <p:spPr>
          <a:xfrm>
            <a:off x="3581400" y="0"/>
            <a:ext cx="1595309" cy="369332"/>
          </a:xfrm>
          <a:prstGeom prst="rect">
            <a:avLst/>
          </a:prstGeom>
          <a:solidFill>
            <a:schemeClr val="bg1"/>
          </a:solidFill>
        </p:spPr>
        <p:txBody>
          <a:bodyPr wrap="none" rtlCol="0">
            <a:spAutoFit/>
          </a:bodyPr>
          <a:lstStyle/>
          <a:p>
            <a:r>
              <a:rPr lang="en-US" dirty="0" smtClean="0"/>
              <a:t>Detailed roles</a:t>
            </a:r>
            <a:endParaRPr lang="en-US" dirty="0"/>
          </a:p>
        </p:txBody>
      </p:sp>
      <p:pic>
        <p:nvPicPr>
          <p:cNvPr id="2050" name="Picture 2"/>
          <p:cNvPicPr>
            <a:picLocks noChangeAspect="1" noChangeArrowheads="1"/>
          </p:cNvPicPr>
          <p:nvPr/>
        </p:nvPicPr>
        <p:blipFill>
          <a:blip r:embed="rId3" cstate="print"/>
          <a:srcRect l="25238" t="39055" r="19524" b="37242"/>
          <a:stretch>
            <a:fillRect/>
          </a:stretch>
        </p:blipFill>
        <p:spPr bwMode="auto">
          <a:xfrm>
            <a:off x="3962400" y="609600"/>
            <a:ext cx="5486400" cy="1828800"/>
          </a:xfrm>
          <a:prstGeom prst="rect">
            <a:avLst/>
          </a:prstGeom>
          <a:noFill/>
          <a:ln w="9525">
            <a:noFill/>
            <a:miter lim="800000"/>
            <a:headEnd/>
            <a:tailEnd/>
          </a:ln>
        </p:spPr>
      </p:pic>
      <p:pic>
        <p:nvPicPr>
          <p:cNvPr id="20" name="Picture 2"/>
          <p:cNvPicPr>
            <a:picLocks noChangeAspect="1" noChangeArrowheads="1"/>
          </p:cNvPicPr>
          <p:nvPr/>
        </p:nvPicPr>
        <p:blipFill>
          <a:blip r:embed="rId3" cstate="print"/>
          <a:srcRect l="39586" t="29179" r="19524" b="61933"/>
          <a:stretch>
            <a:fillRect/>
          </a:stretch>
        </p:blipFill>
        <p:spPr bwMode="auto">
          <a:xfrm>
            <a:off x="5257800" y="0"/>
            <a:ext cx="4343400" cy="685800"/>
          </a:xfrm>
          <a:prstGeom prst="rect">
            <a:avLst/>
          </a:prstGeom>
          <a:noFill/>
          <a:ln w="9525">
            <a:noFill/>
            <a:miter lim="800000"/>
            <a:headEnd/>
            <a:tailEnd/>
          </a:ln>
        </p:spPr>
      </p:pic>
      <p:sp>
        <p:nvSpPr>
          <p:cNvPr id="26" name="Footer Placeholder 25"/>
          <p:cNvSpPr>
            <a:spLocks noGrp="1"/>
          </p:cNvSpPr>
          <p:nvPr>
            <p:ph type="ftr" sz="quarter" idx="12"/>
          </p:nvPr>
        </p:nvSpPr>
        <p:spPr/>
        <p:txBody>
          <a:bodyPr/>
          <a:lstStyle/>
          <a:p>
            <a:r>
              <a:rPr lang="en-BZ" smtClean="0"/>
              <a:t>Consolidation of the LHC SC magnets and circuits during LS1 </a:t>
            </a:r>
            <a:endParaRPr lang="en-GB" dirty="0"/>
          </a:p>
        </p:txBody>
      </p:sp>
      <p:grpSp>
        <p:nvGrpSpPr>
          <p:cNvPr id="2" name="Group 21"/>
          <p:cNvGrpSpPr/>
          <p:nvPr/>
        </p:nvGrpSpPr>
        <p:grpSpPr>
          <a:xfrm>
            <a:off x="0" y="0"/>
            <a:ext cx="2848113" cy="2057400"/>
            <a:chOff x="3276600" y="1676400"/>
            <a:chExt cx="2848113" cy="2057400"/>
          </a:xfrm>
          <a:solidFill>
            <a:schemeClr val="bg1"/>
          </a:solidFill>
        </p:grpSpPr>
        <p:sp>
          <p:nvSpPr>
            <p:cNvPr id="24" name="Rectangle 23"/>
            <p:cNvSpPr/>
            <p:nvPr/>
          </p:nvSpPr>
          <p:spPr bwMode="auto">
            <a:xfrm>
              <a:off x="3276600" y="1676400"/>
              <a:ext cx="2286000" cy="6858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Main arc splices cons. “The train”</a:t>
              </a:r>
            </a:p>
            <a:p>
              <a:pPr marL="0" marR="0" indent="0" algn="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F Savary (H Prin)        #52</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3" name="Group 10"/>
            <p:cNvGrpSpPr/>
            <p:nvPr/>
          </p:nvGrpSpPr>
          <p:grpSpPr>
            <a:xfrm>
              <a:off x="3352800" y="2348805"/>
              <a:ext cx="2771913" cy="1384995"/>
              <a:chOff x="533400" y="2348805"/>
              <a:chExt cx="2771913" cy="1384995"/>
            </a:xfrm>
            <a:grpFill/>
          </p:grpSpPr>
          <p:cxnSp>
            <p:nvCxnSpPr>
              <p:cNvPr id="28" name="Straight Connector 27"/>
              <p:cNvCxnSpPr/>
              <p:nvPr/>
            </p:nvCxnSpPr>
            <p:spPr bwMode="auto">
              <a:xfrm>
                <a:off x="609600" y="2362200"/>
                <a:ext cx="0" cy="1143000"/>
              </a:xfrm>
              <a:prstGeom prst="line">
                <a:avLst/>
              </a:prstGeom>
              <a:grpFill/>
              <a:ln w="9525" cap="flat" cmpd="sng" algn="ctr">
                <a:solidFill>
                  <a:schemeClr val="tx1"/>
                </a:solidFill>
                <a:prstDash val="solid"/>
                <a:round/>
                <a:headEnd type="none" w="med" len="med"/>
                <a:tailEnd type="none" w="med" len="med"/>
              </a:ln>
              <a:effectLst/>
            </p:spPr>
          </p:cxnSp>
          <p:sp>
            <p:nvSpPr>
              <p:cNvPr id="30" name="TextBox 29"/>
              <p:cNvSpPr txBox="1"/>
              <p:nvPr/>
            </p:nvSpPr>
            <p:spPr>
              <a:xfrm>
                <a:off x="533400" y="2348805"/>
                <a:ext cx="2771913" cy="1384995"/>
              </a:xfrm>
              <a:prstGeom prst="rect">
                <a:avLst/>
              </a:prstGeom>
              <a:grpFill/>
            </p:spPr>
            <p:txBody>
              <a:bodyPr wrap="none" rtlCol="0">
                <a:spAutoFit/>
              </a:bodyPr>
              <a:lstStyle/>
              <a:p>
                <a:pPr>
                  <a:buFontTx/>
                  <a:buChar char="-"/>
                </a:pPr>
                <a:r>
                  <a:rPr lang="en-US" sz="1400" dirty="0" smtClean="0"/>
                  <a:t>Sleeves cutting (JM Hubert)</a:t>
                </a:r>
              </a:p>
              <a:p>
                <a:pPr>
                  <a:buFontTx/>
                  <a:buChar char="-"/>
                </a:pPr>
                <a:r>
                  <a:rPr lang="en-US" sz="1400" dirty="0" smtClean="0"/>
                  <a:t>BB surfacing (M Dumas)</a:t>
                </a:r>
              </a:p>
              <a:p>
                <a:pPr>
                  <a:buFontTx/>
                  <a:buChar char="-"/>
                </a:pPr>
                <a:r>
                  <a:rPr lang="en-US" sz="1400" dirty="0" smtClean="0"/>
                  <a:t>Shunt installation (M Pozzobon)</a:t>
                </a:r>
              </a:p>
              <a:p>
                <a:pPr>
                  <a:buFontTx/>
                  <a:buChar char="-"/>
                </a:pPr>
                <a:r>
                  <a:rPr lang="en-US" sz="1400" dirty="0" smtClean="0"/>
                  <a:t>Insulation (M Parent)</a:t>
                </a:r>
              </a:p>
              <a:p>
                <a:pPr>
                  <a:buFontTx/>
                  <a:buChar char="-"/>
                </a:pPr>
                <a:r>
                  <a:rPr lang="en-US" sz="1400" dirty="0" smtClean="0"/>
                  <a:t>Splice de-&amp;</a:t>
                </a:r>
                <a:r>
                  <a:rPr lang="en-US" sz="1400" dirty="0" err="1" smtClean="0"/>
                  <a:t>resoldering</a:t>
                </a:r>
                <a:r>
                  <a:rPr lang="en-US" sz="1400" dirty="0" smtClean="0"/>
                  <a:t> [15%]</a:t>
                </a:r>
                <a:br>
                  <a:rPr lang="en-US" sz="1400" dirty="0" smtClean="0"/>
                </a:br>
                <a:r>
                  <a:rPr lang="en-US" sz="1400" dirty="0" smtClean="0"/>
                  <a:t> (D Etiembre / L Favier)</a:t>
                </a:r>
                <a:endParaRPr lang="en-US" sz="1400" dirty="0"/>
              </a:p>
            </p:txBody>
          </p:sp>
        </p:grpSp>
      </p:grpSp>
      <p:sp>
        <p:nvSpPr>
          <p:cNvPr id="18" name="Rectangle 17"/>
          <p:cNvSpPr/>
          <p:nvPr/>
        </p:nvSpPr>
        <p:spPr bwMode="auto">
          <a:xfrm>
            <a:off x="5334000" y="1219200"/>
            <a:ext cx="2438400" cy="609600"/>
          </a:xfrm>
          <a:prstGeom prst="rect">
            <a:avLst/>
          </a:prstGeom>
          <a:noFill/>
          <a:ln w="6350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pic>
        <p:nvPicPr>
          <p:cNvPr id="22" name="Picture 3" descr="\\cern.ch\dfs\Users\s\savary\Documents\LMF Interconnection\Material for Main Splices Review\2011-11-21_Image dipole splice with soldering mould closed.bmp"/>
          <p:cNvPicPr>
            <a:picLocks noChangeAspect="1" noChangeArrowheads="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t="17887" b="12433"/>
          <a:stretch/>
        </p:blipFill>
        <p:spPr bwMode="auto">
          <a:xfrm>
            <a:off x="304800" y="1295400"/>
            <a:ext cx="6400800" cy="2854712"/>
          </a:xfrm>
          <a:prstGeom prst="rect">
            <a:avLst/>
          </a:prstGeom>
          <a:noFill/>
          <a:extLst>
            <a:ext uri="{909E8E84-426E-40DD-AFC4-6F175D3DCCD1}">
              <a14:hiddenFill xmlns:a14="http://schemas.microsoft.com/office/drawing/2010/main" xmlns="">
                <a:solidFill>
                  <a:srgbClr val="FFFFFF"/>
                </a:solidFill>
              </a14:hiddenFill>
            </a:ext>
          </a:extLst>
        </p:spPr>
      </p:pic>
      <p:pic>
        <p:nvPicPr>
          <p:cNvPr id="23" name="Picture 2" descr="\\cern.ch\dfs\Users\s\savary\Documents\My Pictures\2011-11-24\086.JPG"/>
          <p:cNvPicPr>
            <a:picLocks noChangeAspect="1" noChangeArrowheads="1"/>
          </p:cNvPicPr>
          <p:nvPr/>
        </p:nvPicPr>
        <p:blipFill rotWithShape="1">
          <a:blip r:embed="rId5" cstate="print">
            <a:extLst>
              <a:ext uri="{28A0092B-C50C-407E-A947-70E740481C1C}">
                <a14:useLocalDpi xmlns:a14="http://schemas.microsoft.com/office/drawing/2010/main" xmlns="" val="0"/>
              </a:ext>
            </a:extLst>
          </a:blip>
          <a:srcRect l="28803" t="30467" r="20609" b="16686"/>
          <a:stretch/>
        </p:blipFill>
        <p:spPr bwMode="auto">
          <a:xfrm>
            <a:off x="381000" y="4151432"/>
            <a:ext cx="3886200" cy="2706568"/>
          </a:xfrm>
          <a:prstGeom prst="rect">
            <a:avLst/>
          </a:prstGeom>
          <a:noFill/>
          <a:extLst>
            <a:ext uri="{909E8E84-426E-40DD-AFC4-6F175D3DCCD1}">
              <a14:hiddenFill xmlns:a14="http://schemas.microsoft.com/office/drawing/2010/main" xmlns="">
                <a:solidFill>
                  <a:srgbClr val="FFFFFF"/>
                </a:solidFill>
              </a14:hiddenFill>
            </a:ext>
          </a:extLst>
        </p:spPr>
      </p:pic>
      <p:sp>
        <p:nvSpPr>
          <p:cNvPr id="32"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1" name="TextBox 20"/>
          <p:cNvSpPr txBox="1"/>
          <p:nvPr/>
        </p:nvSpPr>
        <p:spPr>
          <a:xfrm>
            <a:off x="3886200" y="3200400"/>
            <a:ext cx="2209800" cy="646331"/>
          </a:xfrm>
          <a:prstGeom prst="rect">
            <a:avLst/>
          </a:prstGeom>
          <a:noFill/>
        </p:spPr>
        <p:txBody>
          <a:bodyPr wrap="square" rtlCol="0">
            <a:spAutoFit/>
          </a:bodyPr>
          <a:lstStyle/>
          <a:p>
            <a:r>
              <a:rPr lang="en-US" dirty="0" smtClean="0"/>
              <a:t>27120 in the arc interconnections</a:t>
            </a:r>
            <a:endParaRPr lang="en-US" dirty="0"/>
          </a:p>
        </p:txBody>
      </p:sp>
      <p:sp>
        <p:nvSpPr>
          <p:cNvPr id="34" name="Date Placeholder 33"/>
          <p:cNvSpPr>
            <a:spLocks noGrp="1"/>
          </p:cNvSpPr>
          <p:nvPr>
            <p:ph type="dt" sz="half" idx="10"/>
          </p:nvPr>
        </p:nvSpPr>
        <p:spPr/>
        <p:txBody>
          <a:bodyPr/>
          <a:lstStyle/>
          <a:p>
            <a:r>
              <a:rPr lang="en-US" smtClean="0"/>
              <a:t>Chamonix                    8th of February 2012</a:t>
            </a:r>
            <a:endParaRPr lang="en-GB" dirty="0"/>
          </a:p>
        </p:txBody>
      </p:sp>
      <p:sp>
        <p:nvSpPr>
          <p:cNvPr id="35" name="Slide Number Placeholder 34"/>
          <p:cNvSpPr>
            <a:spLocks noGrp="1"/>
          </p:cNvSpPr>
          <p:nvPr>
            <p:ph type="sldNum" sz="quarter" idx="11"/>
          </p:nvPr>
        </p:nvSpPr>
        <p:spPr/>
        <p:txBody>
          <a:bodyPr/>
          <a:lstStyle/>
          <a:p>
            <a:fld id="{42B8A188-07C7-43C5-B012-88751C6CB86A}" type="slidenum">
              <a:rPr lang="en-US" sz="1400" smtClean="0"/>
              <a:pPr/>
              <a:t>34</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grpId="0" nodeType="afterEffect">
                                  <p:stCondLst>
                                    <p:cond delay="500"/>
                                  </p:stCondLst>
                                  <p:childTnLst>
                                    <p:set>
                                      <p:cBhvr>
                                        <p:cTn id="6" dur="1" fill="hold">
                                          <p:stCondLst>
                                            <p:cond delay="0"/>
                                          </p:stCondLst>
                                        </p:cTn>
                                        <p:tgtEl>
                                          <p:spTgt spid="18"/>
                                        </p:tgtEl>
                                        <p:attrNameLst>
                                          <p:attrName>style.visibility</p:attrName>
                                        </p:attrNameLst>
                                      </p:cBhvr>
                                      <p:to>
                                        <p:strVal val="visible"/>
                                      </p:to>
                                    </p:set>
                                    <p:anim calcmode="lin" valueType="num">
                                      <p:cBhvr>
                                        <p:cTn id="7" dur="2000" fill="hold"/>
                                        <p:tgtEl>
                                          <p:spTgt spid="18"/>
                                        </p:tgtEl>
                                        <p:attrNameLst>
                                          <p:attrName>ppt_w</p:attrName>
                                        </p:attrNameLst>
                                      </p:cBhvr>
                                      <p:tavLst>
                                        <p:tav tm="0">
                                          <p:val>
                                            <p:strVal val="4*#ppt_w"/>
                                          </p:val>
                                        </p:tav>
                                        <p:tav tm="100000">
                                          <p:val>
                                            <p:strVal val="#ppt_w"/>
                                          </p:val>
                                        </p:tav>
                                      </p:tavLst>
                                    </p:anim>
                                    <p:anim calcmode="lin" valueType="num">
                                      <p:cBhvr>
                                        <p:cTn id="8" dur="2000" fill="hold"/>
                                        <p:tgtEl>
                                          <p:spTgt spid="18"/>
                                        </p:tgtEl>
                                        <p:attrNameLst>
                                          <p:attrName>ppt_h</p:attrName>
                                        </p:attrNameLst>
                                      </p:cBhvr>
                                      <p:tavLst>
                                        <p:tav tm="0">
                                          <p:val>
                                            <p:strVal val="4*#ppt_h"/>
                                          </p:val>
                                        </p:tav>
                                        <p:tav tm="100000">
                                          <p:val>
                                            <p:strVal val="#ppt_h"/>
                                          </p:val>
                                        </p:tav>
                                      </p:tavLst>
                                    </p:anim>
                                  </p:childTnLst>
                                </p:cTn>
                              </p:par>
                            </p:childTnLst>
                          </p:cTn>
                        </p:par>
                        <p:par>
                          <p:cTn id="9" fill="hold">
                            <p:stCondLst>
                              <p:cond delay="2500"/>
                            </p:stCondLst>
                            <p:childTnLst>
                              <p:par>
                                <p:cTn id="10" presetID="34" presetClass="entr" presetSubtype="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 from="(-#ppt_w/2)" to="(#ppt_x)" calcmode="lin" valueType="num">
                                      <p:cBhvr>
                                        <p:cTn id="12" dur="600" fill="hold">
                                          <p:stCondLst>
                                            <p:cond delay="0"/>
                                          </p:stCondLst>
                                        </p:cTn>
                                        <p:tgtEl>
                                          <p:spTgt spid="21"/>
                                        </p:tgtEl>
                                        <p:attrNameLst>
                                          <p:attrName>ppt_x</p:attrName>
                                        </p:attrNameLst>
                                      </p:cBhvr>
                                    </p:anim>
                                    <p:anim from="0" to="-1.0" calcmode="lin" valueType="num">
                                      <p:cBhvr>
                                        <p:cTn id="13" dur="200" decel="50000" autoRev="1" fill="hold">
                                          <p:stCondLst>
                                            <p:cond delay="600"/>
                                          </p:stCondLst>
                                        </p:cTn>
                                        <p:tgtEl>
                                          <p:spTgt spid="21"/>
                                        </p:tgtEl>
                                        <p:attrNameLst>
                                          <p:attrName>xshear</p:attrName>
                                        </p:attrNameLst>
                                      </p:cBhvr>
                                    </p:anim>
                                    <p:animScale>
                                      <p:cBhvr>
                                        <p:cTn id="14" dur="200" decel="100000" autoRev="1" fill="hold">
                                          <p:stCondLst>
                                            <p:cond delay="600"/>
                                          </p:stCondLst>
                                        </p:cTn>
                                        <p:tgtEl>
                                          <p:spTgt spid="21"/>
                                        </p:tgtEl>
                                      </p:cBhvr>
                                      <p:from x="100000" y="100000"/>
                                      <p:to x="80000" y="100000"/>
                                    </p:animScale>
                                    <p:anim by="(#ppt_h/3+#ppt_w*0.1)" calcmode="lin" valueType="num">
                                      <p:cBhvr additive="sum">
                                        <p:cTn id="15" dur="200" decel="100000" autoRev="1" fill="hold">
                                          <p:stCondLst>
                                            <p:cond delay="600"/>
                                          </p:stCondLst>
                                        </p:cTn>
                                        <p:tgtEl>
                                          <p:spTgt spid="21"/>
                                        </p:tgtEl>
                                        <p:attrNameLst>
                                          <p:attrName>ppt_x</p:attrName>
                                        </p:attrNameLst>
                                      </p:cBhvr>
                                    </p:anim>
                                  </p:childTnLst>
                                </p:cTn>
                              </p:par>
                            </p:childTnLst>
                          </p:cTn>
                        </p:par>
                        <p:par>
                          <p:cTn id="16" fill="hold">
                            <p:stCondLst>
                              <p:cond delay="3500"/>
                            </p:stCondLst>
                            <p:childTnLst>
                              <p:par>
                                <p:cTn id="17" presetID="17" presetClass="entr" presetSubtype="10" fill="hold" nodeType="afterEffect">
                                  <p:stCondLst>
                                    <p:cond delay="1000"/>
                                  </p:stCondLst>
                                  <p:childTnLst>
                                    <p:set>
                                      <p:cBhvr>
                                        <p:cTn id="18" dur="1" fill="hold">
                                          <p:stCondLst>
                                            <p:cond delay="0"/>
                                          </p:stCondLst>
                                        </p:cTn>
                                        <p:tgtEl>
                                          <p:spTgt spid="22"/>
                                        </p:tgtEl>
                                        <p:attrNameLst>
                                          <p:attrName>style.visibility</p:attrName>
                                        </p:attrNameLst>
                                      </p:cBhvr>
                                      <p:to>
                                        <p:strVal val="visible"/>
                                      </p:to>
                                    </p:set>
                                    <p:anim calcmode="lin" valueType="num">
                                      <p:cBhvr>
                                        <p:cTn id="19" dur="1000" fill="hold"/>
                                        <p:tgtEl>
                                          <p:spTgt spid="22"/>
                                        </p:tgtEl>
                                        <p:attrNameLst>
                                          <p:attrName>ppt_w</p:attrName>
                                        </p:attrNameLst>
                                      </p:cBhvr>
                                      <p:tavLst>
                                        <p:tav tm="0">
                                          <p:val>
                                            <p:fltVal val="0"/>
                                          </p:val>
                                        </p:tav>
                                        <p:tav tm="100000">
                                          <p:val>
                                            <p:strVal val="#ppt_w"/>
                                          </p:val>
                                        </p:tav>
                                      </p:tavLst>
                                    </p:anim>
                                    <p:anim calcmode="lin" valueType="num">
                                      <p:cBhvr>
                                        <p:cTn id="20" dur="1000" fill="hold"/>
                                        <p:tgtEl>
                                          <p:spTgt spid="22"/>
                                        </p:tgtEl>
                                        <p:attrNameLst>
                                          <p:attrName>ppt_h</p:attrName>
                                        </p:attrNameLst>
                                      </p:cBhvr>
                                      <p:tavLst>
                                        <p:tav tm="0">
                                          <p:val>
                                            <p:strVal val="#ppt_h"/>
                                          </p:val>
                                        </p:tav>
                                        <p:tav tm="100000">
                                          <p:val>
                                            <p:strVal val="#ppt_h"/>
                                          </p:val>
                                        </p:tav>
                                      </p:tavLst>
                                    </p:anim>
                                  </p:childTnLst>
                                </p:cTn>
                              </p:par>
                              <p:par>
                                <p:cTn id="21" presetID="17" presetClass="entr" presetSubtype="1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p:cTn id="23" dur="1000" fill="hold"/>
                                        <p:tgtEl>
                                          <p:spTgt spid="23"/>
                                        </p:tgtEl>
                                        <p:attrNameLst>
                                          <p:attrName>ppt_w</p:attrName>
                                        </p:attrNameLst>
                                      </p:cBhvr>
                                      <p:tavLst>
                                        <p:tav tm="0">
                                          <p:val>
                                            <p:fltVal val="0"/>
                                          </p:val>
                                        </p:tav>
                                        <p:tav tm="100000">
                                          <p:val>
                                            <p:strVal val="#ppt_w"/>
                                          </p:val>
                                        </p:tav>
                                      </p:tavLst>
                                    </p:anim>
                                    <p:anim calcmode="lin" valueType="num">
                                      <p:cBhvr>
                                        <p:cTn id="24" dur="10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1" fill="hold" nodeType="clickEffect">
                                  <p:stCondLst>
                                    <p:cond delay="0"/>
                                  </p:stCondLst>
                                  <p:childTnLst>
                                    <p:set>
                                      <p:cBhvr>
                                        <p:cTn id="28" dur="1" fill="hold">
                                          <p:stCondLst>
                                            <p:cond delay="0"/>
                                          </p:stCondLst>
                                        </p:cTn>
                                        <p:tgtEl>
                                          <p:spTgt spid="19"/>
                                        </p:tgtEl>
                                        <p:attrNameLst>
                                          <p:attrName>style.visibility</p:attrName>
                                        </p:attrNameLst>
                                      </p:cBhvr>
                                      <p:to>
                                        <p:strVal val="visible"/>
                                      </p:to>
                                    </p:set>
                                    <p:anim calcmode="lin" valueType="num">
                                      <p:cBhvr>
                                        <p:cTn id="29" dur="1000" fill="hold"/>
                                        <p:tgtEl>
                                          <p:spTgt spid="19"/>
                                        </p:tgtEl>
                                        <p:attrNameLst>
                                          <p:attrName>ppt_x</p:attrName>
                                        </p:attrNameLst>
                                      </p:cBhvr>
                                      <p:tavLst>
                                        <p:tav tm="0">
                                          <p:val>
                                            <p:strVal val="#ppt_x"/>
                                          </p:val>
                                        </p:tav>
                                        <p:tav tm="100000">
                                          <p:val>
                                            <p:strVal val="#ppt_x"/>
                                          </p:val>
                                        </p:tav>
                                      </p:tavLst>
                                    </p:anim>
                                    <p:anim calcmode="lin" valueType="num">
                                      <p:cBhvr>
                                        <p:cTn id="30" dur="1000" fill="hold"/>
                                        <p:tgtEl>
                                          <p:spTgt spid="19"/>
                                        </p:tgtEl>
                                        <p:attrNameLst>
                                          <p:attrName>ppt_y</p:attrName>
                                        </p:attrNameLst>
                                      </p:cBhvr>
                                      <p:tavLst>
                                        <p:tav tm="0">
                                          <p:val>
                                            <p:strVal val="#ppt_y-#ppt_h/2"/>
                                          </p:val>
                                        </p:tav>
                                        <p:tav tm="100000">
                                          <p:val>
                                            <p:strVal val="#ppt_y"/>
                                          </p:val>
                                        </p:tav>
                                      </p:tavLst>
                                    </p:anim>
                                    <p:anim calcmode="lin" valueType="num">
                                      <p:cBhvr>
                                        <p:cTn id="31" dur="1000" fill="hold"/>
                                        <p:tgtEl>
                                          <p:spTgt spid="19"/>
                                        </p:tgtEl>
                                        <p:attrNameLst>
                                          <p:attrName>ppt_w</p:attrName>
                                        </p:attrNameLst>
                                      </p:cBhvr>
                                      <p:tavLst>
                                        <p:tav tm="0">
                                          <p:val>
                                            <p:strVal val="#ppt_w"/>
                                          </p:val>
                                        </p:tav>
                                        <p:tav tm="100000">
                                          <p:val>
                                            <p:strVal val="#ppt_w"/>
                                          </p:val>
                                        </p:tav>
                                      </p:tavLst>
                                    </p:anim>
                                    <p:anim calcmode="lin" valueType="num">
                                      <p:cBhvr>
                                        <p:cTn id="32" dur="1000" fill="hold"/>
                                        <p:tgtEl>
                                          <p:spTgt spid="1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581400" y="0"/>
            <a:ext cx="1595309" cy="369332"/>
          </a:xfrm>
          <a:prstGeom prst="rect">
            <a:avLst/>
          </a:prstGeom>
          <a:solidFill>
            <a:schemeClr val="bg1"/>
          </a:solidFill>
        </p:spPr>
        <p:txBody>
          <a:bodyPr wrap="none" rtlCol="0">
            <a:spAutoFit/>
          </a:bodyPr>
          <a:lstStyle/>
          <a:p>
            <a:r>
              <a:rPr lang="en-US" dirty="0" smtClean="0"/>
              <a:t>Detailed roles</a:t>
            </a:r>
            <a:endParaRPr lang="en-US" dirty="0"/>
          </a:p>
        </p:txBody>
      </p:sp>
      <p:sp>
        <p:nvSpPr>
          <p:cNvPr id="26" name="Footer Placeholder 25"/>
          <p:cNvSpPr>
            <a:spLocks noGrp="1"/>
          </p:cNvSpPr>
          <p:nvPr>
            <p:ph type="ftr" sz="quarter" idx="12"/>
          </p:nvPr>
        </p:nvSpPr>
        <p:spPr/>
        <p:txBody>
          <a:bodyPr/>
          <a:lstStyle/>
          <a:p>
            <a:r>
              <a:rPr lang="en-BZ" smtClean="0"/>
              <a:t>Consolidation of the LHC SC magnets and circuits during LS1 </a:t>
            </a:r>
            <a:endParaRPr lang="en-GB" dirty="0"/>
          </a:p>
        </p:txBody>
      </p:sp>
      <p:sp>
        <p:nvSpPr>
          <p:cNvPr id="29" name="Date Placeholder 28"/>
          <p:cNvSpPr>
            <a:spLocks noGrp="1"/>
          </p:cNvSpPr>
          <p:nvPr>
            <p:ph type="dt" sz="half" idx="10"/>
          </p:nvPr>
        </p:nvSpPr>
        <p:spPr/>
        <p:txBody>
          <a:bodyPr/>
          <a:lstStyle/>
          <a:p>
            <a:r>
              <a:rPr lang="en-US" smtClean="0"/>
              <a:t>Chamonix                    8th of February 2012</a:t>
            </a:r>
            <a:endParaRPr lang="en-GB" dirty="0"/>
          </a:p>
        </p:txBody>
      </p:sp>
      <p:sp>
        <p:nvSpPr>
          <p:cNvPr id="16" name="Rectangle 15"/>
          <p:cNvSpPr/>
          <p:nvPr/>
        </p:nvSpPr>
        <p:spPr bwMode="auto">
          <a:xfrm>
            <a:off x="3429000" y="762000"/>
            <a:ext cx="2362200" cy="10668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dirty="0" smtClean="0">
                <a:latin typeface="Arial" pitchFamily="-112" charset="0"/>
                <a:ea typeface="ＭＳ Ｐゴシック" pitchFamily="-112" charset="-128"/>
                <a:cs typeface="ＭＳ Ｐゴシック" pitchFamily="-112" charset="-128"/>
              </a:rPr>
              <a:t>TIG welding </a:t>
            </a:r>
            <a:br>
              <a:rPr lang="en-US" dirty="0" smtClean="0">
                <a:latin typeface="Arial" pitchFamily="-112" charset="0"/>
                <a:ea typeface="ＭＳ Ｐゴシック" pitchFamily="-112" charset="-128"/>
                <a:cs typeface="ＭＳ Ｐゴシック" pitchFamily="-112" charset="-128"/>
              </a:rPr>
            </a:br>
            <a:r>
              <a:rPr lang="en-US" dirty="0" smtClean="0">
                <a:latin typeface="Arial" pitchFamily="-112" charset="0"/>
                <a:ea typeface="ＭＳ Ｐゴシック" pitchFamily="-112" charset="-128"/>
                <a:cs typeface="ＭＳ Ｐゴシック" pitchFamily="-112" charset="-128"/>
              </a:rPr>
              <a:t>[EN-MME-AF] </a:t>
            </a:r>
            <a:br>
              <a:rPr lang="en-US" dirty="0" smtClean="0">
                <a:latin typeface="Arial" pitchFamily="-112" charset="0"/>
                <a:ea typeface="ＭＳ Ｐゴシック" pitchFamily="-112" charset="-128"/>
                <a:cs typeface="ＭＳ Ｐゴシック" pitchFamily="-112" charset="-128"/>
              </a:rPr>
            </a:br>
            <a:r>
              <a:rPr lang="en-US" dirty="0" smtClean="0">
                <a:latin typeface="Arial" pitchFamily="-112" charset="0"/>
                <a:ea typeface="ＭＳ Ｐゴシック" pitchFamily="-112" charset="-128"/>
                <a:cs typeface="ＭＳ Ｐゴシック" pitchFamily="-112" charset="-128"/>
              </a:rPr>
              <a:t>S Atieh  (X)  #18</a:t>
            </a:r>
            <a:endParaRPr kumimoji="0" lang="en-US"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8" name="TextBox 17"/>
          <p:cNvSpPr txBox="1"/>
          <p:nvPr/>
        </p:nvSpPr>
        <p:spPr>
          <a:xfrm>
            <a:off x="361244" y="1295400"/>
            <a:ext cx="218940" cy="523220"/>
          </a:xfrm>
          <a:prstGeom prst="rect">
            <a:avLst/>
          </a:prstGeom>
          <a:noFill/>
        </p:spPr>
        <p:txBody>
          <a:bodyPr wrap="none" rtlCol="0">
            <a:spAutoFit/>
          </a:bodyPr>
          <a:lstStyle/>
          <a:p>
            <a:endParaRPr lang="en-US" sz="1400" dirty="0" smtClean="0"/>
          </a:p>
          <a:p>
            <a:endParaRPr lang="en-US" sz="1400" dirty="0"/>
          </a:p>
        </p:txBody>
      </p:sp>
      <p:sp>
        <p:nvSpPr>
          <p:cNvPr id="19" name="Rectangle 18"/>
          <p:cNvSpPr/>
          <p:nvPr/>
        </p:nvSpPr>
        <p:spPr>
          <a:xfrm>
            <a:off x="6781800" y="762000"/>
            <a:ext cx="2133600" cy="923330"/>
          </a:xfrm>
          <a:prstGeom prst="rect">
            <a:avLst/>
          </a:prstGeom>
          <a:solidFill>
            <a:srgbClr val="FFCC00"/>
          </a:solidFill>
          <a:ln w="25400">
            <a:solidFill>
              <a:schemeClr val="tx1"/>
            </a:solidFill>
          </a:ln>
        </p:spPr>
        <p:txBody>
          <a:bodyPr wrap="square">
            <a:spAutoFit/>
          </a:bodyPr>
          <a:lstStyle/>
          <a:p>
            <a:pPr algn="ctr"/>
            <a:r>
              <a:rPr lang="en-US" dirty="0" smtClean="0"/>
              <a:t>Welding QC </a:t>
            </a:r>
          </a:p>
          <a:p>
            <a:pPr algn="ctr"/>
            <a:r>
              <a:rPr lang="en-US" dirty="0" smtClean="0"/>
              <a:t>[EN-MME-MM]</a:t>
            </a:r>
          </a:p>
          <a:p>
            <a:pPr algn="ctr"/>
            <a:r>
              <a:rPr lang="en-US" dirty="0" smtClean="0"/>
              <a:t> JM Dalin # 6</a:t>
            </a:r>
          </a:p>
        </p:txBody>
      </p:sp>
      <p:sp>
        <p:nvSpPr>
          <p:cNvPr id="21" name="TextBox 20"/>
          <p:cNvSpPr txBox="1"/>
          <p:nvPr/>
        </p:nvSpPr>
        <p:spPr>
          <a:xfrm>
            <a:off x="3581400" y="1905000"/>
            <a:ext cx="6096000" cy="4524315"/>
          </a:xfrm>
          <a:prstGeom prst="rect">
            <a:avLst/>
          </a:prstGeom>
          <a:noFill/>
        </p:spPr>
        <p:txBody>
          <a:bodyPr wrap="square" rtlCol="0">
            <a:spAutoFit/>
          </a:bodyPr>
          <a:lstStyle/>
          <a:p>
            <a:pPr>
              <a:buFont typeface="Wingdings" pitchFamily="2" charset="2"/>
              <a:buChar char="Ø"/>
            </a:pPr>
            <a:r>
              <a:rPr lang="en-US" dirty="0" smtClean="0"/>
              <a:t>All TIG welding </a:t>
            </a:r>
            <a:br>
              <a:rPr lang="en-US" dirty="0" smtClean="0"/>
            </a:br>
            <a:r>
              <a:rPr lang="en-US" dirty="0" smtClean="0"/>
              <a:t>	-orbital and manual</a:t>
            </a:r>
          </a:p>
          <a:p>
            <a:pPr lvl="2"/>
            <a:r>
              <a:rPr lang="en-US" dirty="0" smtClean="0"/>
              <a:t>-all lines (M mainly)</a:t>
            </a:r>
          </a:p>
          <a:p>
            <a:pPr>
              <a:buFont typeface="Wingdings" pitchFamily="2" charset="2"/>
              <a:buChar char="Ø"/>
            </a:pPr>
            <a:r>
              <a:rPr lang="en-US" dirty="0" smtClean="0"/>
              <a:t>Ensure availability and maintenance of tooling</a:t>
            </a:r>
          </a:p>
          <a:p>
            <a:pPr>
              <a:buFont typeface="Wingdings" pitchFamily="2" charset="2"/>
              <a:buChar char="Ø"/>
            </a:pPr>
            <a:r>
              <a:rPr lang="en-US" dirty="0" smtClean="0"/>
              <a:t>Qualification of welders</a:t>
            </a:r>
          </a:p>
          <a:p>
            <a:pPr>
              <a:buFont typeface="Wingdings" pitchFamily="2" charset="2"/>
              <a:buChar char="Ø"/>
            </a:pPr>
            <a:r>
              <a:rPr lang="en-US" dirty="0" smtClean="0"/>
              <a:t>Coordination of the team</a:t>
            </a:r>
          </a:p>
          <a:p>
            <a:pPr>
              <a:buFont typeface="Wingdings" pitchFamily="2" charset="2"/>
              <a:buChar char="Ø"/>
            </a:pPr>
            <a:r>
              <a:rPr lang="en-US" dirty="0" smtClean="0"/>
              <a:t>Provide support to DFBA team</a:t>
            </a:r>
          </a:p>
          <a:p>
            <a:pPr>
              <a:buFont typeface="Wingdings" pitchFamily="2" charset="2"/>
              <a:buChar char="Ø"/>
            </a:pPr>
            <a:r>
              <a:rPr lang="en-US" dirty="0" smtClean="0"/>
              <a:t>Provide support to special team</a:t>
            </a:r>
          </a:p>
          <a:p>
            <a:r>
              <a:rPr lang="en-US" dirty="0" smtClean="0"/>
              <a:t>	(SAM, …)</a:t>
            </a:r>
          </a:p>
          <a:p>
            <a:endParaRPr lang="en-US" dirty="0" smtClean="0"/>
          </a:p>
          <a:p>
            <a:r>
              <a:rPr lang="en-US" dirty="0" smtClean="0"/>
              <a:t>And its associated QC</a:t>
            </a:r>
          </a:p>
          <a:p>
            <a:pPr>
              <a:buFont typeface="Wingdings" pitchFamily="2" charset="2"/>
              <a:buChar char="Ø"/>
            </a:pPr>
            <a:r>
              <a:rPr lang="en-US" dirty="0" smtClean="0"/>
              <a:t> Visual inspection</a:t>
            </a:r>
          </a:p>
          <a:p>
            <a:pPr>
              <a:buFont typeface="Wingdings" pitchFamily="2" charset="2"/>
              <a:buChar char="Ø"/>
            </a:pPr>
            <a:r>
              <a:rPr lang="en-US" dirty="0" smtClean="0"/>
              <a:t> Audits</a:t>
            </a:r>
          </a:p>
          <a:p>
            <a:pPr>
              <a:buFont typeface="Wingdings" pitchFamily="2" charset="2"/>
              <a:buChar char="Ø"/>
            </a:pPr>
            <a:r>
              <a:rPr lang="en-US" dirty="0" smtClean="0"/>
              <a:t>Off-line samples</a:t>
            </a:r>
          </a:p>
          <a:p>
            <a:pPr>
              <a:buFont typeface="Wingdings" pitchFamily="2" charset="2"/>
              <a:buChar char="Ø"/>
            </a:pPr>
            <a:r>
              <a:rPr lang="en-US" dirty="0" smtClean="0"/>
              <a:t> …</a:t>
            </a:r>
          </a:p>
          <a:p>
            <a:endParaRPr lang="en-US" dirty="0" smtClean="0"/>
          </a:p>
        </p:txBody>
      </p:sp>
      <p:pic>
        <p:nvPicPr>
          <p:cNvPr id="22" name="Content Placeholder 6" descr="SAM_0651.JPG"/>
          <p:cNvPicPr>
            <a:picLocks noChangeAspect="1"/>
          </p:cNvPicPr>
          <p:nvPr/>
        </p:nvPicPr>
        <p:blipFill>
          <a:blip r:embed="rId2" cstate="print"/>
          <a:stretch>
            <a:fillRect/>
          </a:stretch>
        </p:blipFill>
        <p:spPr>
          <a:xfrm>
            <a:off x="-1" y="3200400"/>
            <a:ext cx="3276601" cy="36576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23" name="Content Placeholder 5" descr="10- ADJUSTMENT OF CLAMP LOCATION.JPG"/>
          <p:cNvPicPr>
            <a:picLocks noChangeAspect="1"/>
          </p:cNvPicPr>
          <p:nvPr/>
        </p:nvPicPr>
        <p:blipFill>
          <a:blip r:embed="rId3" cstate="print"/>
          <a:stretch>
            <a:fillRect/>
          </a:stretch>
        </p:blipFill>
        <p:spPr>
          <a:xfrm>
            <a:off x="0" y="0"/>
            <a:ext cx="2667000" cy="32004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7"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Slide Number Placeholder 13"/>
          <p:cNvSpPr>
            <a:spLocks noGrp="1"/>
          </p:cNvSpPr>
          <p:nvPr>
            <p:ph type="sldNum" sz="quarter" idx="11"/>
          </p:nvPr>
        </p:nvSpPr>
        <p:spPr/>
        <p:txBody>
          <a:bodyPr/>
          <a:lstStyle/>
          <a:p>
            <a:fld id="{42B8A188-07C7-43C5-B012-88751C6CB86A}" type="slidenum">
              <a:rPr lang="en-US" sz="1400" smtClean="0"/>
              <a:pPr/>
              <a:t>35</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581400" y="0"/>
            <a:ext cx="1595309" cy="369332"/>
          </a:xfrm>
          <a:prstGeom prst="rect">
            <a:avLst/>
          </a:prstGeom>
          <a:solidFill>
            <a:schemeClr val="bg1"/>
          </a:solidFill>
        </p:spPr>
        <p:txBody>
          <a:bodyPr wrap="none" rtlCol="0">
            <a:spAutoFit/>
          </a:bodyPr>
          <a:lstStyle/>
          <a:p>
            <a:r>
              <a:rPr lang="en-US" dirty="0" smtClean="0"/>
              <a:t>Detailed roles</a:t>
            </a:r>
            <a:endParaRPr lang="en-US" dirty="0"/>
          </a:p>
        </p:txBody>
      </p:sp>
      <p:grpSp>
        <p:nvGrpSpPr>
          <p:cNvPr id="6" name="Group 5"/>
          <p:cNvGrpSpPr/>
          <p:nvPr/>
        </p:nvGrpSpPr>
        <p:grpSpPr>
          <a:xfrm>
            <a:off x="1447800" y="762000"/>
            <a:ext cx="2286000" cy="1702951"/>
            <a:chOff x="228600" y="3810000"/>
            <a:chExt cx="2286000" cy="1702951"/>
          </a:xfrm>
        </p:grpSpPr>
        <p:sp>
          <p:nvSpPr>
            <p:cNvPr id="7" name="Rectangle 6"/>
            <p:cNvSpPr/>
            <p:nvPr/>
          </p:nvSpPr>
          <p:spPr bwMode="auto">
            <a:xfrm>
              <a:off x="228600" y="3810000"/>
              <a:ext cx="22860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Special interventions “SIT”</a:t>
              </a:r>
            </a:p>
            <a:p>
              <a:pPr marL="0" marR="0" indent="0" algn="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N Bourcey         #15</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cxnSp>
          <p:nvCxnSpPr>
            <p:cNvPr id="8" name="Straight Connector 7"/>
            <p:cNvCxnSpPr/>
            <p:nvPr/>
          </p:nvCxnSpPr>
          <p:spPr bwMode="auto">
            <a:xfrm>
              <a:off x="304800" y="4343400"/>
              <a:ext cx="0" cy="1143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0" name="TextBox 9"/>
            <p:cNvSpPr txBox="1"/>
            <p:nvPr/>
          </p:nvSpPr>
          <p:spPr>
            <a:xfrm>
              <a:off x="228600" y="4343400"/>
              <a:ext cx="2154757" cy="1169551"/>
            </a:xfrm>
            <a:prstGeom prst="rect">
              <a:avLst/>
            </a:prstGeom>
            <a:noFill/>
          </p:spPr>
          <p:txBody>
            <a:bodyPr wrap="none" rtlCol="0">
              <a:spAutoFit/>
            </a:bodyPr>
            <a:lstStyle/>
            <a:p>
              <a:pPr>
                <a:buFontTx/>
                <a:buChar char="-"/>
              </a:pPr>
              <a:r>
                <a:rPr lang="en-US" sz="1400" dirty="0" err="1" smtClean="0"/>
                <a:t>Cryomagnets</a:t>
              </a:r>
              <a:r>
                <a:rPr lang="en-US" sz="1400" dirty="0" smtClean="0"/>
                <a:t> exchange</a:t>
              </a:r>
            </a:p>
            <a:p>
              <a:pPr>
                <a:buFontTx/>
                <a:buChar char="-"/>
              </a:pPr>
              <a:r>
                <a:rPr lang="en-US" sz="1400" dirty="0" smtClean="0"/>
                <a:t>Connect. Cryostat cons.</a:t>
              </a:r>
            </a:p>
            <a:p>
              <a:pPr>
                <a:buFontTx/>
                <a:buChar char="-"/>
              </a:pPr>
              <a:r>
                <a:rPr lang="en-US" sz="1400" dirty="0" smtClean="0"/>
                <a:t>PIMs</a:t>
              </a:r>
            </a:p>
            <a:p>
              <a:pPr>
                <a:buFontTx/>
                <a:buChar char="-"/>
              </a:pPr>
              <a:r>
                <a:rPr lang="en-US" sz="1400" dirty="0" smtClean="0"/>
                <a:t>Specific issues</a:t>
              </a:r>
            </a:p>
            <a:p>
              <a:pPr>
                <a:buFontTx/>
                <a:buChar char="-"/>
              </a:pPr>
              <a:r>
                <a:rPr lang="en-US" sz="1400" b="1" u="sng" dirty="0" smtClean="0"/>
                <a:t>Heavy NC</a:t>
              </a:r>
              <a:r>
                <a:rPr lang="en-US" sz="1400" dirty="0" smtClean="0"/>
                <a:t> </a:t>
              </a:r>
              <a:endParaRPr lang="en-US" sz="1400" dirty="0">
                <a:solidFill>
                  <a:srgbClr val="7030A0"/>
                </a:solidFill>
              </a:endParaRPr>
            </a:p>
          </p:txBody>
        </p:sp>
      </p:grpSp>
      <p:sp>
        <p:nvSpPr>
          <p:cNvPr id="11" name="TextBox 10"/>
          <p:cNvSpPr txBox="1"/>
          <p:nvPr/>
        </p:nvSpPr>
        <p:spPr>
          <a:xfrm>
            <a:off x="3810000" y="838200"/>
            <a:ext cx="5334000" cy="1754326"/>
          </a:xfrm>
          <a:prstGeom prst="rect">
            <a:avLst/>
          </a:prstGeom>
          <a:noFill/>
        </p:spPr>
        <p:txBody>
          <a:bodyPr wrap="square" rtlCol="0">
            <a:spAutoFit/>
          </a:bodyPr>
          <a:lstStyle/>
          <a:p>
            <a:pPr>
              <a:buFont typeface="Wingdings" pitchFamily="2" charset="2"/>
              <a:buChar char="Ø"/>
            </a:pPr>
            <a:r>
              <a:rPr lang="en-US" dirty="0" smtClean="0"/>
              <a:t>Was covered in previous slides</a:t>
            </a:r>
          </a:p>
          <a:p>
            <a:pPr>
              <a:buFont typeface="Wingdings" pitchFamily="2" charset="2"/>
              <a:buChar char="Ø"/>
            </a:pPr>
            <a:r>
              <a:rPr lang="en-US" dirty="0" smtClean="0"/>
              <a:t>Polyvalent team</a:t>
            </a:r>
          </a:p>
          <a:p>
            <a:pPr>
              <a:buFont typeface="Wingdings" pitchFamily="2" charset="2"/>
              <a:buChar char="Ø"/>
            </a:pPr>
            <a:r>
              <a:rPr lang="en-US" dirty="0" smtClean="0"/>
              <a:t>Will intervene on heavy NC to avoid slowing down the work of the main train</a:t>
            </a:r>
          </a:p>
          <a:p>
            <a:pPr>
              <a:buFont typeface="Wingdings" pitchFamily="2" charset="2"/>
              <a:buChar char="Ø"/>
            </a:pPr>
            <a:endParaRPr lang="en-US" dirty="0" smtClean="0"/>
          </a:p>
          <a:p>
            <a:pPr>
              <a:buFontTx/>
              <a:buChar char="-"/>
            </a:pPr>
            <a:endParaRPr lang="en-US" dirty="0" smtClean="0"/>
          </a:p>
        </p:txBody>
      </p:sp>
      <p:grpSp>
        <p:nvGrpSpPr>
          <p:cNvPr id="12" name="Group 11"/>
          <p:cNvGrpSpPr/>
          <p:nvPr/>
        </p:nvGrpSpPr>
        <p:grpSpPr>
          <a:xfrm>
            <a:off x="0" y="2590800"/>
            <a:ext cx="1828800" cy="841177"/>
            <a:chOff x="152400" y="3810000"/>
            <a:chExt cx="1828800" cy="841177"/>
          </a:xfrm>
        </p:grpSpPr>
        <p:sp>
          <p:nvSpPr>
            <p:cNvPr id="13" name="Rectangle 12"/>
            <p:cNvSpPr/>
            <p:nvPr/>
          </p:nvSpPr>
          <p:spPr bwMode="auto">
            <a:xfrm>
              <a:off x="152400" y="3810000"/>
              <a:ext cx="1828800" cy="533400"/>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DFBA</a:t>
              </a:r>
            </a:p>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A Perin   [#12 (TBC)]</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cxnSp>
          <p:nvCxnSpPr>
            <p:cNvPr id="14" name="Straight Connector 13"/>
            <p:cNvCxnSpPr/>
            <p:nvPr/>
          </p:nvCxnSpPr>
          <p:spPr bwMode="auto">
            <a:xfrm>
              <a:off x="304800" y="4343400"/>
              <a:ext cx="0" cy="3048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5" name="TextBox 14"/>
            <p:cNvSpPr txBox="1"/>
            <p:nvPr/>
          </p:nvSpPr>
          <p:spPr>
            <a:xfrm>
              <a:off x="228600" y="4343400"/>
              <a:ext cx="1460656" cy="307777"/>
            </a:xfrm>
            <a:prstGeom prst="rect">
              <a:avLst/>
            </a:prstGeom>
            <a:noFill/>
          </p:spPr>
          <p:txBody>
            <a:bodyPr wrap="none" rtlCol="0">
              <a:spAutoFit/>
            </a:bodyPr>
            <a:lstStyle/>
            <a:p>
              <a:pPr>
                <a:buFontTx/>
                <a:buChar char="-"/>
              </a:pPr>
              <a:r>
                <a:rPr lang="en-US" sz="1400" dirty="0" smtClean="0"/>
                <a:t>Splices and BB</a:t>
              </a:r>
              <a:endParaRPr lang="en-US" sz="1400" dirty="0"/>
            </a:p>
          </p:txBody>
        </p:sp>
      </p:grpSp>
      <p:sp>
        <p:nvSpPr>
          <p:cNvPr id="20" name="Footer Placeholder 19"/>
          <p:cNvSpPr>
            <a:spLocks noGrp="1"/>
          </p:cNvSpPr>
          <p:nvPr>
            <p:ph type="ftr" sz="quarter" idx="12"/>
          </p:nvPr>
        </p:nvSpPr>
        <p:spPr/>
        <p:txBody>
          <a:bodyPr/>
          <a:lstStyle/>
          <a:p>
            <a:r>
              <a:rPr lang="en-BZ" smtClean="0"/>
              <a:t>Consolidation of the LHC SC magnets and circuits during LS1 </a:t>
            </a:r>
            <a:endParaRPr lang="en-GB" dirty="0"/>
          </a:p>
        </p:txBody>
      </p:sp>
      <p:sp>
        <p:nvSpPr>
          <p:cNvPr id="23" name="Date Placeholder 22"/>
          <p:cNvSpPr>
            <a:spLocks noGrp="1"/>
          </p:cNvSpPr>
          <p:nvPr>
            <p:ph type="dt" sz="half" idx="10"/>
          </p:nvPr>
        </p:nvSpPr>
        <p:spPr/>
        <p:txBody>
          <a:bodyPr/>
          <a:lstStyle/>
          <a:p>
            <a:r>
              <a:rPr lang="en-US" smtClean="0"/>
              <a:t>Chamonix                    8th of February 2012</a:t>
            </a:r>
            <a:endParaRPr lang="en-GB" dirty="0"/>
          </a:p>
        </p:txBody>
      </p:sp>
      <p:pic>
        <p:nvPicPr>
          <p:cNvPr id="17" name="Picture 3"/>
          <p:cNvPicPr>
            <a:picLocks noChangeAspect="1" noChangeArrowheads="1"/>
          </p:cNvPicPr>
          <p:nvPr/>
        </p:nvPicPr>
        <p:blipFill rotWithShape="1">
          <a:blip r:embed="rId2" cstate="print">
            <a:extLst>
              <a:ext uri="{28A0092B-C50C-407E-A947-70E740481C1C}">
                <a14:useLocalDpi xmlns="" xmlns:a14="http://schemas.microsoft.com/office/drawing/2010/main" val="0"/>
              </a:ext>
            </a:extLst>
          </a:blip>
          <a:srcRect l="13431" t="10357" r="620" b="43804"/>
          <a:stretch/>
        </p:blipFill>
        <p:spPr bwMode="auto">
          <a:xfrm>
            <a:off x="3352800" y="2209800"/>
            <a:ext cx="5264809" cy="230690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cxnSp>
        <p:nvCxnSpPr>
          <p:cNvPr id="18" name="Straight Arrow Connector 17"/>
          <p:cNvCxnSpPr/>
          <p:nvPr/>
        </p:nvCxnSpPr>
        <p:spPr bwMode="auto">
          <a:xfrm flipH="1" flipV="1">
            <a:off x="4821112" y="3822703"/>
            <a:ext cx="43177" cy="679448"/>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
        <p:nvSpPr>
          <p:cNvPr id="21" name="Rectangle 20"/>
          <p:cNvSpPr/>
          <p:nvPr/>
        </p:nvSpPr>
        <p:spPr bwMode="auto">
          <a:xfrm>
            <a:off x="4517155" y="3437543"/>
            <a:ext cx="347134" cy="313268"/>
          </a:xfrm>
          <a:prstGeom prst="rect">
            <a:avLst/>
          </a:prstGeom>
          <a:noFill/>
          <a:ln w="28575" cap="flat" cmpd="sng" algn="ctr">
            <a:solidFill>
              <a:srgbClr val="FF0000"/>
            </a:solid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bg2"/>
              </a:solidFill>
              <a:effectLst/>
              <a:latin typeface="Arial" charset="0"/>
            </a:endParaRPr>
          </a:p>
        </p:txBody>
      </p:sp>
      <p:cxnSp>
        <p:nvCxnSpPr>
          <p:cNvPr id="22" name="Straight Arrow Connector 21"/>
          <p:cNvCxnSpPr/>
          <p:nvPr/>
        </p:nvCxnSpPr>
        <p:spPr bwMode="auto">
          <a:xfrm flipH="1" flipV="1">
            <a:off x="6892558" y="3725252"/>
            <a:ext cx="365892" cy="965199"/>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grpSp>
        <p:nvGrpSpPr>
          <p:cNvPr id="24" name="Group 23"/>
          <p:cNvGrpSpPr/>
          <p:nvPr/>
        </p:nvGrpSpPr>
        <p:grpSpPr>
          <a:xfrm>
            <a:off x="6730015" y="3477319"/>
            <a:ext cx="922867" cy="247933"/>
            <a:chOff x="4838246" y="2570928"/>
            <a:chExt cx="1126069" cy="302524"/>
          </a:xfrm>
        </p:grpSpPr>
        <p:sp>
          <p:nvSpPr>
            <p:cNvPr id="25" name="Rectangle 24"/>
            <p:cNvSpPr/>
            <p:nvPr/>
          </p:nvSpPr>
          <p:spPr bwMode="auto">
            <a:xfrm>
              <a:off x="5244646" y="2647335"/>
              <a:ext cx="169333" cy="152813"/>
            </a:xfrm>
            <a:prstGeom prst="rect">
              <a:avLst/>
            </a:prstGeom>
            <a:noFill/>
            <a:ln w="28575" cap="flat" cmpd="sng" algn="ctr">
              <a:solidFill>
                <a:srgbClr val="FF0000"/>
              </a:solid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bg2"/>
                </a:solidFill>
                <a:effectLst/>
                <a:latin typeface="Arial" charset="0"/>
              </a:endParaRPr>
            </a:p>
          </p:txBody>
        </p:sp>
        <p:sp>
          <p:nvSpPr>
            <p:cNvPr id="26" name="Rectangle 25"/>
            <p:cNvSpPr/>
            <p:nvPr/>
          </p:nvSpPr>
          <p:spPr bwMode="auto">
            <a:xfrm>
              <a:off x="4838246" y="2570928"/>
              <a:ext cx="169333" cy="152813"/>
            </a:xfrm>
            <a:prstGeom prst="rect">
              <a:avLst/>
            </a:prstGeom>
            <a:noFill/>
            <a:ln w="28575" cap="flat" cmpd="sng" algn="ctr">
              <a:solidFill>
                <a:srgbClr val="FF0000"/>
              </a:solid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bg2"/>
                </a:solidFill>
                <a:effectLst/>
                <a:latin typeface="Arial" charset="0"/>
              </a:endParaRPr>
            </a:p>
          </p:txBody>
        </p:sp>
        <p:sp>
          <p:nvSpPr>
            <p:cNvPr id="27" name="Rectangle 26"/>
            <p:cNvSpPr/>
            <p:nvPr/>
          </p:nvSpPr>
          <p:spPr bwMode="auto">
            <a:xfrm>
              <a:off x="5422447" y="2652910"/>
              <a:ext cx="169333" cy="152813"/>
            </a:xfrm>
            <a:prstGeom prst="rect">
              <a:avLst/>
            </a:prstGeom>
            <a:noFill/>
            <a:ln w="28575" cap="flat" cmpd="sng" algn="ctr">
              <a:solidFill>
                <a:srgbClr val="FF0000"/>
              </a:solid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bg2"/>
                </a:solidFill>
                <a:effectLst/>
                <a:latin typeface="Arial" charset="0"/>
              </a:endParaRPr>
            </a:p>
          </p:txBody>
        </p:sp>
        <p:sp>
          <p:nvSpPr>
            <p:cNvPr id="28" name="Rectangle 27"/>
            <p:cNvSpPr/>
            <p:nvPr/>
          </p:nvSpPr>
          <p:spPr bwMode="auto">
            <a:xfrm>
              <a:off x="5041448" y="2610371"/>
              <a:ext cx="169333" cy="152813"/>
            </a:xfrm>
            <a:prstGeom prst="rect">
              <a:avLst/>
            </a:prstGeom>
            <a:noFill/>
            <a:ln w="28575" cap="flat" cmpd="sng" algn="ctr">
              <a:solidFill>
                <a:srgbClr val="FF0000"/>
              </a:solid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bg2"/>
                </a:solidFill>
                <a:effectLst/>
                <a:latin typeface="Arial" charset="0"/>
              </a:endParaRPr>
            </a:p>
          </p:txBody>
        </p:sp>
        <p:sp>
          <p:nvSpPr>
            <p:cNvPr id="29" name="Rectangle 28"/>
            <p:cNvSpPr/>
            <p:nvPr/>
          </p:nvSpPr>
          <p:spPr bwMode="auto">
            <a:xfrm>
              <a:off x="5591780" y="2695244"/>
              <a:ext cx="169333" cy="152813"/>
            </a:xfrm>
            <a:prstGeom prst="rect">
              <a:avLst/>
            </a:prstGeom>
            <a:noFill/>
            <a:ln w="28575" cap="flat" cmpd="sng" algn="ctr">
              <a:solidFill>
                <a:srgbClr val="FF0000"/>
              </a:solid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bg2"/>
                </a:solidFill>
                <a:effectLst/>
                <a:latin typeface="Arial" charset="0"/>
              </a:endParaRPr>
            </a:p>
          </p:txBody>
        </p:sp>
        <p:sp>
          <p:nvSpPr>
            <p:cNvPr id="30" name="Rectangle 29"/>
            <p:cNvSpPr/>
            <p:nvPr/>
          </p:nvSpPr>
          <p:spPr bwMode="auto">
            <a:xfrm>
              <a:off x="5794982" y="2720639"/>
              <a:ext cx="169333" cy="152813"/>
            </a:xfrm>
            <a:prstGeom prst="rect">
              <a:avLst/>
            </a:prstGeom>
            <a:noFill/>
            <a:ln w="28575" cap="flat" cmpd="sng" algn="ctr">
              <a:solidFill>
                <a:srgbClr val="FF0000"/>
              </a:solid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bg2"/>
                </a:solidFill>
                <a:effectLst/>
                <a:latin typeface="Arial" charset="0"/>
              </a:endParaRPr>
            </a:p>
          </p:txBody>
        </p:sp>
      </p:grpSp>
      <p:cxnSp>
        <p:nvCxnSpPr>
          <p:cNvPr id="31" name="Straight Arrow Connector 30"/>
          <p:cNvCxnSpPr/>
          <p:nvPr/>
        </p:nvCxnSpPr>
        <p:spPr bwMode="auto">
          <a:xfrm flipV="1">
            <a:off x="7280347" y="3763277"/>
            <a:ext cx="372535" cy="867833"/>
          </a:xfrm>
          <a:prstGeom prst="straightConnector1">
            <a:avLst/>
          </a:prstGeom>
          <a:solidFill>
            <a:schemeClr val="accent1"/>
          </a:solidFill>
          <a:ln w="9525" cap="flat" cmpd="sng" algn="ctr">
            <a:solidFill>
              <a:srgbClr val="FF0000"/>
            </a:solidFill>
            <a:prstDash val="solid"/>
            <a:round/>
            <a:headEnd type="none" w="med" len="med"/>
            <a:tailEnd type="arrow"/>
          </a:ln>
          <a:effectLst/>
        </p:spPr>
      </p:cxnSp>
      <p:sp>
        <p:nvSpPr>
          <p:cNvPr id="32" name="TextBox 31"/>
          <p:cNvSpPr txBox="1"/>
          <p:nvPr/>
        </p:nvSpPr>
        <p:spPr>
          <a:xfrm>
            <a:off x="4163669" y="4516702"/>
            <a:ext cx="1955801" cy="523220"/>
          </a:xfrm>
          <a:prstGeom prst="rect">
            <a:avLst/>
          </a:prstGeom>
          <a:noFill/>
        </p:spPr>
        <p:txBody>
          <a:bodyPr wrap="square" rtlCol="0">
            <a:spAutoFit/>
          </a:bodyPr>
          <a:lstStyle/>
          <a:p>
            <a:r>
              <a:rPr lang="fr-CH" sz="1400" b="1" dirty="0" smtClean="0">
                <a:solidFill>
                  <a:srgbClr val="C00000"/>
                </a:solidFill>
              </a:rPr>
              <a:t>SHM to HCM </a:t>
            </a:r>
            <a:r>
              <a:rPr lang="fr-CH" sz="1400" b="1" dirty="0" err="1" smtClean="0">
                <a:solidFill>
                  <a:srgbClr val="C00000"/>
                </a:solidFill>
              </a:rPr>
              <a:t>connection</a:t>
            </a:r>
            <a:endParaRPr lang="en-GB" sz="1400" b="1" dirty="0">
              <a:solidFill>
                <a:srgbClr val="C00000"/>
              </a:solidFill>
            </a:endParaRPr>
          </a:p>
        </p:txBody>
      </p:sp>
      <p:sp>
        <p:nvSpPr>
          <p:cNvPr id="33" name="TextBox 32"/>
          <p:cNvSpPr txBox="1"/>
          <p:nvPr/>
        </p:nvSpPr>
        <p:spPr>
          <a:xfrm>
            <a:off x="7212031" y="4724400"/>
            <a:ext cx="1931969" cy="523220"/>
          </a:xfrm>
          <a:prstGeom prst="rect">
            <a:avLst/>
          </a:prstGeom>
          <a:noFill/>
        </p:spPr>
        <p:txBody>
          <a:bodyPr wrap="square" rtlCol="0">
            <a:spAutoFit/>
          </a:bodyPr>
          <a:lstStyle/>
          <a:p>
            <a:r>
              <a:rPr lang="fr-CH" sz="1400" b="1" dirty="0" smtClean="0">
                <a:solidFill>
                  <a:srgbClr val="C00000"/>
                </a:solidFill>
              </a:rPr>
              <a:t>CL (</a:t>
            </a:r>
            <a:r>
              <a:rPr lang="fr-CH" sz="1400" b="1" dirty="0" err="1" smtClean="0">
                <a:solidFill>
                  <a:srgbClr val="C00000"/>
                </a:solidFill>
              </a:rPr>
              <a:t>pigtail</a:t>
            </a:r>
            <a:r>
              <a:rPr lang="fr-CH" sz="1400" b="1" dirty="0" smtClean="0">
                <a:solidFill>
                  <a:srgbClr val="C00000"/>
                </a:solidFill>
              </a:rPr>
              <a:t>) to </a:t>
            </a:r>
            <a:r>
              <a:rPr lang="fr-CH" sz="1400" b="1" dirty="0" err="1" smtClean="0">
                <a:solidFill>
                  <a:srgbClr val="C00000"/>
                </a:solidFill>
              </a:rPr>
              <a:t>busbar</a:t>
            </a:r>
            <a:r>
              <a:rPr lang="fr-CH" sz="1400" b="1" dirty="0" smtClean="0">
                <a:solidFill>
                  <a:srgbClr val="C00000"/>
                </a:solidFill>
              </a:rPr>
              <a:t> </a:t>
            </a:r>
            <a:r>
              <a:rPr lang="fr-CH" sz="1400" b="1" dirty="0" err="1" smtClean="0">
                <a:solidFill>
                  <a:srgbClr val="C00000"/>
                </a:solidFill>
              </a:rPr>
              <a:t>connection</a:t>
            </a:r>
            <a:endParaRPr lang="en-GB" sz="1400" b="1" dirty="0">
              <a:solidFill>
                <a:srgbClr val="C00000"/>
              </a:solidFill>
            </a:endParaRPr>
          </a:p>
        </p:txBody>
      </p:sp>
      <p:sp>
        <p:nvSpPr>
          <p:cNvPr id="34" name="Rectangle 33"/>
          <p:cNvSpPr/>
          <p:nvPr/>
        </p:nvSpPr>
        <p:spPr bwMode="auto">
          <a:xfrm>
            <a:off x="3330307" y="3134518"/>
            <a:ext cx="158147" cy="538358"/>
          </a:xfrm>
          <a:prstGeom prst="rect">
            <a:avLst/>
          </a:prstGeom>
          <a:noFill/>
          <a:ln w="28575" cap="flat" cmpd="sng" algn="ctr">
            <a:solidFill>
              <a:srgbClr val="FF0000"/>
            </a:solidFill>
            <a:prstDash val="solid"/>
            <a:round/>
            <a:headEnd type="none" w="med" len="med"/>
            <a:tailEnd type="none" w="med" len="med"/>
          </a:ln>
          <a:effectLst/>
        </p:spPr>
        <p:txBody>
          <a:bodyPr vert="horz" wrap="none" lIns="91435" tIns="45718" rIns="91435" bIns="45718"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smtClean="0">
              <a:ln>
                <a:noFill/>
              </a:ln>
              <a:solidFill>
                <a:schemeClr val="bg2"/>
              </a:solidFill>
              <a:effectLst/>
              <a:latin typeface="Arial" charset="0"/>
            </a:endParaRPr>
          </a:p>
        </p:txBody>
      </p:sp>
      <p:pic>
        <p:nvPicPr>
          <p:cNvPr id="35" name="Picture 34"/>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0" y="4094119"/>
            <a:ext cx="3685175" cy="2763881"/>
          </a:xfrm>
          <a:prstGeom prst="rect">
            <a:avLst/>
          </a:prstGeom>
        </p:spPr>
      </p:pic>
      <p:sp>
        <p:nvSpPr>
          <p:cNvPr id="36" name="Rectangle 35"/>
          <p:cNvSpPr/>
          <p:nvPr/>
        </p:nvSpPr>
        <p:spPr>
          <a:xfrm>
            <a:off x="3657600" y="5380672"/>
            <a:ext cx="5486400" cy="1477328"/>
          </a:xfrm>
          <a:prstGeom prst="rect">
            <a:avLst/>
          </a:prstGeom>
          <a:solidFill>
            <a:schemeClr val="bg1"/>
          </a:solidFill>
        </p:spPr>
        <p:txBody>
          <a:bodyPr wrap="square">
            <a:spAutoFit/>
          </a:bodyPr>
          <a:lstStyle/>
          <a:p>
            <a:pPr>
              <a:spcBef>
                <a:spcPts val="600"/>
              </a:spcBef>
            </a:pPr>
            <a:r>
              <a:rPr lang="en-US" b="1" dirty="0" smtClean="0"/>
              <a:t>For the 16 DFBA, a first analysis shows that the splices in 14 of them can be consolidated "in situ". SHM-HCM splices of  </a:t>
            </a:r>
            <a:r>
              <a:rPr lang="en-US" b="1" dirty="0" smtClean="0">
                <a:solidFill>
                  <a:srgbClr val="FF0000"/>
                </a:solidFill>
              </a:rPr>
              <a:t>two DFBAs </a:t>
            </a:r>
            <a:r>
              <a:rPr lang="en-US" b="1" dirty="0" smtClean="0"/>
              <a:t>(1 in DFBAP and 6 in DFBAK) </a:t>
            </a:r>
            <a:r>
              <a:rPr lang="en-US" b="1" u="sng" dirty="0" smtClean="0">
                <a:solidFill>
                  <a:srgbClr val="FF0000"/>
                </a:solidFill>
              </a:rPr>
              <a:t>cannot be accessed "in situ" for consolidation.</a:t>
            </a:r>
          </a:p>
        </p:txBody>
      </p:sp>
      <p:sp>
        <p:nvSpPr>
          <p:cNvPr id="37"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39" name="Slide Number Placeholder 38"/>
          <p:cNvSpPr>
            <a:spLocks noGrp="1"/>
          </p:cNvSpPr>
          <p:nvPr>
            <p:ph type="sldNum" sz="quarter" idx="11"/>
          </p:nvPr>
        </p:nvSpPr>
        <p:spPr/>
        <p:txBody>
          <a:bodyPr/>
          <a:lstStyle/>
          <a:p>
            <a:fld id="{42B8A188-07C7-43C5-B012-88751C6CB86A}" type="slidenum">
              <a:rPr lang="en-US" sz="1400" smtClean="0"/>
              <a:pPr/>
              <a:t>36</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100000">
                                          <p:val>
                                            <p:strVal val="#ppt_x"/>
                                          </p:val>
                                        </p:tav>
                                      </p:tavLst>
                                    </p:anim>
                                    <p:anim calcmode="lin" valueType="num">
                                      <p:cBhvr>
                                        <p:cTn id="8" dur="500" fill="hold"/>
                                        <p:tgtEl>
                                          <p:spTgt spid="17"/>
                                        </p:tgtEl>
                                        <p:attrNameLst>
                                          <p:attrName>ppt_y</p:attrName>
                                        </p:attrNameLst>
                                      </p:cBhvr>
                                      <p:tavLst>
                                        <p:tav tm="0">
                                          <p:val>
                                            <p:strVal val="#ppt_y+#ppt_h/2"/>
                                          </p:val>
                                        </p:tav>
                                        <p:tav tm="100000">
                                          <p:val>
                                            <p:strVal val="#ppt_y"/>
                                          </p:val>
                                        </p:tav>
                                      </p:tavLst>
                                    </p:anim>
                                    <p:anim calcmode="lin" valueType="num">
                                      <p:cBhvr>
                                        <p:cTn id="9" dur="500" fill="hold"/>
                                        <p:tgtEl>
                                          <p:spTgt spid="17"/>
                                        </p:tgtEl>
                                        <p:attrNameLst>
                                          <p:attrName>ppt_w</p:attrName>
                                        </p:attrNameLst>
                                      </p:cBhvr>
                                      <p:tavLst>
                                        <p:tav tm="0">
                                          <p:val>
                                            <p:strVal val="#ppt_w"/>
                                          </p:val>
                                        </p:tav>
                                        <p:tav tm="100000">
                                          <p:val>
                                            <p:strVal val="#ppt_w"/>
                                          </p:val>
                                        </p:tav>
                                      </p:tavLst>
                                    </p:anim>
                                    <p:anim calcmode="lin" valueType="num">
                                      <p:cBhvr>
                                        <p:cTn id="10" dur="500" fill="hold"/>
                                        <p:tgtEl>
                                          <p:spTgt spid="17"/>
                                        </p:tgtEl>
                                        <p:attrNameLst>
                                          <p:attrName>ppt_h</p:attrName>
                                        </p:attrNameLst>
                                      </p:cBhvr>
                                      <p:tavLst>
                                        <p:tav tm="0">
                                          <p:val>
                                            <p:fltVal val="0"/>
                                          </p:val>
                                        </p:tav>
                                        <p:tav tm="100000">
                                          <p:val>
                                            <p:strVal val="#ppt_h"/>
                                          </p:val>
                                        </p:tav>
                                      </p:tavLst>
                                    </p:anim>
                                  </p:childTnLst>
                                </p:cTn>
                              </p:par>
                              <p:par>
                                <p:cTn id="11" presetID="17" presetClass="entr" presetSubtype="4"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p:cTn id="13" dur="500" fill="hold"/>
                                        <p:tgtEl>
                                          <p:spTgt spid="18"/>
                                        </p:tgtEl>
                                        <p:attrNameLst>
                                          <p:attrName>ppt_x</p:attrName>
                                        </p:attrNameLst>
                                      </p:cBhvr>
                                      <p:tavLst>
                                        <p:tav tm="0">
                                          <p:val>
                                            <p:strVal val="#ppt_x"/>
                                          </p:val>
                                        </p:tav>
                                        <p:tav tm="100000">
                                          <p:val>
                                            <p:strVal val="#ppt_x"/>
                                          </p:val>
                                        </p:tav>
                                      </p:tavLst>
                                    </p:anim>
                                    <p:anim calcmode="lin" valueType="num">
                                      <p:cBhvr>
                                        <p:cTn id="14" dur="500" fill="hold"/>
                                        <p:tgtEl>
                                          <p:spTgt spid="18"/>
                                        </p:tgtEl>
                                        <p:attrNameLst>
                                          <p:attrName>ppt_y</p:attrName>
                                        </p:attrNameLst>
                                      </p:cBhvr>
                                      <p:tavLst>
                                        <p:tav tm="0">
                                          <p:val>
                                            <p:strVal val="#ppt_y+#ppt_h/2"/>
                                          </p:val>
                                        </p:tav>
                                        <p:tav tm="100000">
                                          <p:val>
                                            <p:strVal val="#ppt_y"/>
                                          </p:val>
                                        </p:tav>
                                      </p:tavLst>
                                    </p:anim>
                                    <p:anim calcmode="lin" valueType="num">
                                      <p:cBhvr>
                                        <p:cTn id="15" dur="500" fill="hold"/>
                                        <p:tgtEl>
                                          <p:spTgt spid="18"/>
                                        </p:tgtEl>
                                        <p:attrNameLst>
                                          <p:attrName>ppt_w</p:attrName>
                                        </p:attrNameLst>
                                      </p:cBhvr>
                                      <p:tavLst>
                                        <p:tav tm="0">
                                          <p:val>
                                            <p:strVal val="#ppt_w"/>
                                          </p:val>
                                        </p:tav>
                                        <p:tav tm="100000">
                                          <p:val>
                                            <p:strVal val="#ppt_w"/>
                                          </p:val>
                                        </p:tav>
                                      </p:tavLst>
                                    </p:anim>
                                    <p:anim calcmode="lin" valueType="num">
                                      <p:cBhvr>
                                        <p:cTn id="16" dur="500" fill="hold"/>
                                        <p:tgtEl>
                                          <p:spTgt spid="18"/>
                                        </p:tgtEl>
                                        <p:attrNameLst>
                                          <p:attrName>ppt_h</p:attrName>
                                        </p:attrNameLst>
                                      </p:cBhvr>
                                      <p:tavLst>
                                        <p:tav tm="0">
                                          <p:val>
                                            <p:fltVal val="0"/>
                                          </p:val>
                                        </p:tav>
                                        <p:tav tm="100000">
                                          <p:val>
                                            <p:strVal val="#ppt_h"/>
                                          </p:val>
                                        </p:tav>
                                      </p:tavLst>
                                    </p:anim>
                                  </p:childTnLst>
                                </p:cTn>
                              </p:par>
                              <p:par>
                                <p:cTn id="17" presetID="17" presetClass="entr" presetSubtype="4"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anim calcmode="lin" valueType="num">
                                      <p:cBhvr>
                                        <p:cTn id="19" dur="500" fill="hold"/>
                                        <p:tgtEl>
                                          <p:spTgt spid="21"/>
                                        </p:tgtEl>
                                        <p:attrNameLst>
                                          <p:attrName>ppt_x</p:attrName>
                                        </p:attrNameLst>
                                      </p:cBhvr>
                                      <p:tavLst>
                                        <p:tav tm="0">
                                          <p:val>
                                            <p:strVal val="#ppt_x"/>
                                          </p:val>
                                        </p:tav>
                                        <p:tav tm="100000">
                                          <p:val>
                                            <p:strVal val="#ppt_x"/>
                                          </p:val>
                                        </p:tav>
                                      </p:tavLst>
                                    </p:anim>
                                    <p:anim calcmode="lin" valueType="num">
                                      <p:cBhvr>
                                        <p:cTn id="20" dur="500" fill="hold"/>
                                        <p:tgtEl>
                                          <p:spTgt spid="21"/>
                                        </p:tgtEl>
                                        <p:attrNameLst>
                                          <p:attrName>ppt_y</p:attrName>
                                        </p:attrNameLst>
                                      </p:cBhvr>
                                      <p:tavLst>
                                        <p:tav tm="0">
                                          <p:val>
                                            <p:strVal val="#ppt_y+#ppt_h/2"/>
                                          </p:val>
                                        </p:tav>
                                        <p:tav tm="100000">
                                          <p:val>
                                            <p:strVal val="#ppt_y"/>
                                          </p:val>
                                        </p:tav>
                                      </p:tavLst>
                                    </p:anim>
                                    <p:anim calcmode="lin" valueType="num">
                                      <p:cBhvr>
                                        <p:cTn id="21" dur="500" fill="hold"/>
                                        <p:tgtEl>
                                          <p:spTgt spid="21"/>
                                        </p:tgtEl>
                                        <p:attrNameLst>
                                          <p:attrName>ppt_w</p:attrName>
                                        </p:attrNameLst>
                                      </p:cBhvr>
                                      <p:tavLst>
                                        <p:tav tm="0">
                                          <p:val>
                                            <p:strVal val="#ppt_w"/>
                                          </p:val>
                                        </p:tav>
                                        <p:tav tm="100000">
                                          <p:val>
                                            <p:strVal val="#ppt_w"/>
                                          </p:val>
                                        </p:tav>
                                      </p:tavLst>
                                    </p:anim>
                                    <p:anim calcmode="lin" valueType="num">
                                      <p:cBhvr>
                                        <p:cTn id="22" dur="500" fill="hold"/>
                                        <p:tgtEl>
                                          <p:spTgt spid="21"/>
                                        </p:tgtEl>
                                        <p:attrNameLst>
                                          <p:attrName>ppt_h</p:attrName>
                                        </p:attrNameLst>
                                      </p:cBhvr>
                                      <p:tavLst>
                                        <p:tav tm="0">
                                          <p:val>
                                            <p:fltVal val="0"/>
                                          </p:val>
                                        </p:tav>
                                        <p:tav tm="100000">
                                          <p:val>
                                            <p:strVal val="#ppt_h"/>
                                          </p:val>
                                        </p:tav>
                                      </p:tavLst>
                                    </p:anim>
                                  </p:childTnLst>
                                </p:cTn>
                              </p:par>
                              <p:par>
                                <p:cTn id="23" presetID="17" presetClass="entr" presetSubtype="4" fill="hold" nodeType="withEffect">
                                  <p:stCondLst>
                                    <p:cond delay="0"/>
                                  </p:stCondLst>
                                  <p:childTnLst>
                                    <p:set>
                                      <p:cBhvr>
                                        <p:cTn id="24" dur="1" fill="hold">
                                          <p:stCondLst>
                                            <p:cond delay="0"/>
                                          </p:stCondLst>
                                        </p:cTn>
                                        <p:tgtEl>
                                          <p:spTgt spid="22"/>
                                        </p:tgtEl>
                                        <p:attrNameLst>
                                          <p:attrName>style.visibility</p:attrName>
                                        </p:attrNameLst>
                                      </p:cBhvr>
                                      <p:to>
                                        <p:strVal val="visible"/>
                                      </p:to>
                                    </p:set>
                                    <p:anim calcmode="lin" valueType="num">
                                      <p:cBhvr>
                                        <p:cTn id="25" dur="500" fill="hold"/>
                                        <p:tgtEl>
                                          <p:spTgt spid="22"/>
                                        </p:tgtEl>
                                        <p:attrNameLst>
                                          <p:attrName>ppt_x</p:attrName>
                                        </p:attrNameLst>
                                      </p:cBhvr>
                                      <p:tavLst>
                                        <p:tav tm="0">
                                          <p:val>
                                            <p:strVal val="#ppt_x"/>
                                          </p:val>
                                        </p:tav>
                                        <p:tav tm="100000">
                                          <p:val>
                                            <p:strVal val="#ppt_x"/>
                                          </p:val>
                                        </p:tav>
                                      </p:tavLst>
                                    </p:anim>
                                    <p:anim calcmode="lin" valueType="num">
                                      <p:cBhvr>
                                        <p:cTn id="26" dur="500" fill="hold"/>
                                        <p:tgtEl>
                                          <p:spTgt spid="22"/>
                                        </p:tgtEl>
                                        <p:attrNameLst>
                                          <p:attrName>ppt_y</p:attrName>
                                        </p:attrNameLst>
                                      </p:cBhvr>
                                      <p:tavLst>
                                        <p:tav tm="0">
                                          <p:val>
                                            <p:strVal val="#ppt_y+#ppt_h/2"/>
                                          </p:val>
                                        </p:tav>
                                        <p:tav tm="100000">
                                          <p:val>
                                            <p:strVal val="#ppt_y"/>
                                          </p:val>
                                        </p:tav>
                                      </p:tavLst>
                                    </p:anim>
                                    <p:anim calcmode="lin" valueType="num">
                                      <p:cBhvr>
                                        <p:cTn id="27" dur="500" fill="hold"/>
                                        <p:tgtEl>
                                          <p:spTgt spid="22"/>
                                        </p:tgtEl>
                                        <p:attrNameLst>
                                          <p:attrName>ppt_w</p:attrName>
                                        </p:attrNameLst>
                                      </p:cBhvr>
                                      <p:tavLst>
                                        <p:tav tm="0">
                                          <p:val>
                                            <p:strVal val="#ppt_w"/>
                                          </p:val>
                                        </p:tav>
                                        <p:tav tm="100000">
                                          <p:val>
                                            <p:strVal val="#ppt_w"/>
                                          </p:val>
                                        </p:tav>
                                      </p:tavLst>
                                    </p:anim>
                                    <p:anim calcmode="lin" valueType="num">
                                      <p:cBhvr>
                                        <p:cTn id="28" dur="500" fill="hold"/>
                                        <p:tgtEl>
                                          <p:spTgt spid="22"/>
                                        </p:tgtEl>
                                        <p:attrNameLst>
                                          <p:attrName>ppt_h</p:attrName>
                                        </p:attrNameLst>
                                      </p:cBhvr>
                                      <p:tavLst>
                                        <p:tav tm="0">
                                          <p:val>
                                            <p:fltVal val="0"/>
                                          </p:val>
                                        </p:tav>
                                        <p:tav tm="100000">
                                          <p:val>
                                            <p:strVal val="#ppt_h"/>
                                          </p:val>
                                        </p:tav>
                                      </p:tavLst>
                                    </p:anim>
                                  </p:childTnLst>
                                </p:cTn>
                              </p:par>
                              <p:par>
                                <p:cTn id="29" presetID="17" presetClass="entr" presetSubtype="4" fill="hold" nodeType="withEffect">
                                  <p:stCondLst>
                                    <p:cond delay="0"/>
                                  </p:stCondLst>
                                  <p:childTnLst>
                                    <p:set>
                                      <p:cBhvr>
                                        <p:cTn id="30" dur="1" fill="hold">
                                          <p:stCondLst>
                                            <p:cond delay="0"/>
                                          </p:stCondLst>
                                        </p:cTn>
                                        <p:tgtEl>
                                          <p:spTgt spid="24"/>
                                        </p:tgtEl>
                                        <p:attrNameLst>
                                          <p:attrName>style.visibility</p:attrName>
                                        </p:attrNameLst>
                                      </p:cBhvr>
                                      <p:to>
                                        <p:strVal val="visible"/>
                                      </p:to>
                                    </p:set>
                                    <p:anim calcmode="lin" valueType="num">
                                      <p:cBhvr>
                                        <p:cTn id="31" dur="500" fill="hold"/>
                                        <p:tgtEl>
                                          <p:spTgt spid="24"/>
                                        </p:tgtEl>
                                        <p:attrNameLst>
                                          <p:attrName>ppt_x</p:attrName>
                                        </p:attrNameLst>
                                      </p:cBhvr>
                                      <p:tavLst>
                                        <p:tav tm="0">
                                          <p:val>
                                            <p:strVal val="#ppt_x"/>
                                          </p:val>
                                        </p:tav>
                                        <p:tav tm="100000">
                                          <p:val>
                                            <p:strVal val="#ppt_x"/>
                                          </p:val>
                                        </p:tav>
                                      </p:tavLst>
                                    </p:anim>
                                    <p:anim calcmode="lin" valueType="num">
                                      <p:cBhvr>
                                        <p:cTn id="32" dur="500" fill="hold"/>
                                        <p:tgtEl>
                                          <p:spTgt spid="24"/>
                                        </p:tgtEl>
                                        <p:attrNameLst>
                                          <p:attrName>ppt_y</p:attrName>
                                        </p:attrNameLst>
                                      </p:cBhvr>
                                      <p:tavLst>
                                        <p:tav tm="0">
                                          <p:val>
                                            <p:strVal val="#ppt_y+#ppt_h/2"/>
                                          </p:val>
                                        </p:tav>
                                        <p:tav tm="100000">
                                          <p:val>
                                            <p:strVal val="#ppt_y"/>
                                          </p:val>
                                        </p:tav>
                                      </p:tavLst>
                                    </p:anim>
                                    <p:anim calcmode="lin" valueType="num">
                                      <p:cBhvr>
                                        <p:cTn id="33" dur="500" fill="hold"/>
                                        <p:tgtEl>
                                          <p:spTgt spid="24"/>
                                        </p:tgtEl>
                                        <p:attrNameLst>
                                          <p:attrName>ppt_w</p:attrName>
                                        </p:attrNameLst>
                                      </p:cBhvr>
                                      <p:tavLst>
                                        <p:tav tm="0">
                                          <p:val>
                                            <p:strVal val="#ppt_w"/>
                                          </p:val>
                                        </p:tav>
                                        <p:tav tm="100000">
                                          <p:val>
                                            <p:strVal val="#ppt_w"/>
                                          </p:val>
                                        </p:tav>
                                      </p:tavLst>
                                    </p:anim>
                                    <p:anim calcmode="lin" valueType="num">
                                      <p:cBhvr>
                                        <p:cTn id="34" dur="500" fill="hold"/>
                                        <p:tgtEl>
                                          <p:spTgt spid="24"/>
                                        </p:tgtEl>
                                        <p:attrNameLst>
                                          <p:attrName>ppt_h</p:attrName>
                                        </p:attrNameLst>
                                      </p:cBhvr>
                                      <p:tavLst>
                                        <p:tav tm="0">
                                          <p:val>
                                            <p:fltVal val="0"/>
                                          </p:val>
                                        </p:tav>
                                        <p:tav tm="100000">
                                          <p:val>
                                            <p:strVal val="#ppt_h"/>
                                          </p:val>
                                        </p:tav>
                                      </p:tavLst>
                                    </p:anim>
                                  </p:childTnLst>
                                </p:cTn>
                              </p:par>
                              <p:par>
                                <p:cTn id="35" presetID="17" presetClass="entr" presetSubtype="4"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 calcmode="lin" valueType="num">
                                      <p:cBhvr>
                                        <p:cTn id="37" dur="500" fill="hold"/>
                                        <p:tgtEl>
                                          <p:spTgt spid="31"/>
                                        </p:tgtEl>
                                        <p:attrNameLst>
                                          <p:attrName>ppt_x</p:attrName>
                                        </p:attrNameLst>
                                      </p:cBhvr>
                                      <p:tavLst>
                                        <p:tav tm="0">
                                          <p:val>
                                            <p:strVal val="#ppt_x"/>
                                          </p:val>
                                        </p:tav>
                                        <p:tav tm="100000">
                                          <p:val>
                                            <p:strVal val="#ppt_x"/>
                                          </p:val>
                                        </p:tav>
                                      </p:tavLst>
                                    </p:anim>
                                    <p:anim calcmode="lin" valueType="num">
                                      <p:cBhvr>
                                        <p:cTn id="38" dur="500" fill="hold"/>
                                        <p:tgtEl>
                                          <p:spTgt spid="31"/>
                                        </p:tgtEl>
                                        <p:attrNameLst>
                                          <p:attrName>ppt_y</p:attrName>
                                        </p:attrNameLst>
                                      </p:cBhvr>
                                      <p:tavLst>
                                        <p:tav tm="0">
                                          <p:val>
                                            <p:strVal val="#ppt_y+#ppt_h/2"/>
                                          </p:val>
                                        </p:tav>
                                        <p:tav tm="100000">
                                          <p:val>
                                            <p:strVal val="#ppt_y"/>
                                          </p:val>
                                        </p:tav>
                                      </p:tavLst>
                                    </p:anim>
                                    <p:anim calcmode="lin" valueType="num">
                                      <p:cBhvr>
                                        <p:cTn id="39" dur="500" fill="hold"/>
                                        <p:tgtEl>
                                          <p:spTgt spid="31"/>
                                        </p:tgtEl>
                                        <p:attrNameLst>
                                          <p:attrName>ppt_w</p:attrName>
                                        </p:attrNameLst>
                                      </p:cBhvr>
                                      <p:tavLst>
                                        <p:tav tm="0">
                                          <p:val>
                                            <p:strVal val="#ppt_w"/>
                                          </p:val>
                                        </p:tav>
                                        <p:tav tm="100000">
                                          <p:val>
                                            <p:strVal val="#ppt_w"/>
                                          </p:val>
                                        </p:tav>
                                      </p:tavLst>
                                    </p:anim>
                                    <p:anim calcmode="lin" valueType="num">
                                      <p:cBhvr>
                                        <p:cTn id="40" dur="500" fill="hold"/>
                                        <p:tgtEl>
                                          <p:spTgt spid="31"/>
                                        </p:tgtEl>
                                        <p:attrNameLst>
                                          <p:attrName>ppt_h</p:attrName>
                                        </p:attrNameLst>
                                      </p:cBhvr>
                                      <p:tavLst>
                                        <p:tav tm="0">
                                          <p:val>
                                            <p:fltVal val="0"/>
                                          </p:val>
                                        </p:tav>
                                        <p:tav tm="100000">
                                          <p:val>
                                            <p:strVal val="#ppt_h"/>
                                          </p:val>
                                        </p:tav>
                                      </p:tavLst>
                                    </p:anim>
                                  </p:childTnLst>
                                </p:cTn>
                              </p:par>
                              <p:par>
                                <p:cTn id="41" presetID="17" presetClass="entr" presetSubtype="4" fill="hold" grpId="0" nodeType="withEffect">
                                  <p:stCondLst>
                                    <p:cond delay="0"/>
                                  </p:stCondLst>
                                  <p:childTnLst>
                                    <p:set>
                                      <p:cBhvr>
                                        <p:cTn id="42" dur="1" fill="hold">
                                          <p:stCondLst>
                                            <p:cond delay="0"/>
                                          </p:stCondLst>
                                        </p:cTn>
                                        <p:tgtEl>
                                          <p:spTgt spid="32"/>
                                        </p:tgtEl>
                                        <p:attrNameLst>
                                          <p:attrName>style.visibility</p:attrName>
                                        </p:attrNameLst>
                                      </p:cBhvr>
                                      <p:to>
                                        <p:strVal val="visible"/>
                                      </p:to>
                                    </p:set>
                                    <p:anim calcmode="lin" valueType="num">
                                      <p:cBhvr>
                                        <p:cTn id="43" dur="500" fill="hold"/>
                                        <p:tgtEl>
                                          <p:spTgt spid="32"/>
                                        </p:tgtEl>
                                        <p:attrNameLst>
                                          <p:attrName>ppt_x</p:attrName>
                                        </p:attrNameLst>
                                      </p:cBhvr>
                                      <p:tavLst>
                                        <p:tav tm="0">
                                          <p:val>
                                            <p:strVal val="#ppt_x"/>
                                          </p:val>
                                        </p:tav>
                                        <p:tav tm="100000">
                                          <p:val>
                                            <p:strVal val="#ppt_x"/>
                                          </p:val>
                                        </p:tav>
                                      </p:tavLst>
                                    </p:anim>
                                    <p:anim calcmode="lin" valueType="num">
                                      <p:cBhvr>
                                        <p:cTn id="44" dur="500" fill="hold"/>
                                        <p:tgtEl>
                                          <p:spTgt spid="32"/>
                                        </p:tgtEl>
                                        <p:attrNameLst>
                                          <p:attrName>ppt_y</p:attrName>
                                        </p:attrNameLst>
                                      </p:cBhvr>
                                      <p:tavLst>
                                        <p:tav tm="0">
                                          <p:val>
                                            <p:strVal val="#ppt_y+#ppt_h/2"/>
                                          </p:val>
                                        </p:tav>
                                        <p:tav tm="100000">
                                          <p:val>
                                            <p:strVal val="#ppt_y"/>
                                          </p:val>
                                        </p:tav>
                                      </p:tavLst>
                                    </p:anim>
                                    <p:anim calcmode="lin" valueType="num">
                                      <p:cBhvr>
                                        <p:cTn id="45" dur="500" fill="hold"/>
                                        <p:tgtEl>
                                          <p:spTgt spid="32"/>
                                        </p:tgtEl>
                                        <p:attrNameLst>
                                          <p:attrName>ppt_w</p:attrName>
                                        </p:attrNameLst>
                                      </p:cBhvr>
                                      <p:tavLst>
                                        <p:tav tm="0">
                                          <p:val>
                                            <p:strVal val="#ppt_w"/>
                                          </p:val>
                                        </p:tav>
                                        <p:tav tm="100000">
                                          <p:val>
                                            <p:strVal val="#ppt_w"/>
                                          </p:val>
                                        </p:tav>
                                      </p:tavLst>
                                    </p:anim>
                                    <p:anim calcmode="lin" valueType="num">
                                      <p:cBhvr>
                                        <p:cTn id="46" dur="500" fill="hold"/>
                                        <p:tgtEl>
                                          <p:spTgt spid="32"/>
                                        </p:tgtEl>
                                        <p:attrNameLst>
                                          <p:attrName>ppt_h</p:attrName>
                                        </p:attrNameLst>
                                      </p:cBhvr>
                                      <p:tavLst>
                                        <p:tav tm="0">
                                          <p:val>
                                            <p:fltVal val="0"/>
                                          </p:val>
                                        </p:tav>
                                        <p:tav tm="100000">
                                          <p:val>
                                            <p:strVal val="#ppt_h"/>
                                          </p:val>
                                        </p:tav>
                                      </p:tavLst>
                                    </p:anim>
                                  </p:childTnLst>
                                </p:cTn>
                              </p:par>
                              <p:par>
                                <p:cTn id="47" presetID="17" presetClass="entr" presetSubtype="4" fill="hold" grpId="0" nodeType="withEffect">
                                  <p:stCondLst>
                                    <p:cond delay="0"/>
                                  </p:stCondLst>
                                  <p:childTnLst>
                                    <p:set>
                                      <p:cBhvr>
                                        <p:cTn id="48" dur="1" fill="hold">
                                          <p:stCondLst>
                                            <p:cond delay="0"/>
                                          </p:stCondLst>
                                        </p:cTn>
                                        <p:tgtEl>
                                          <p:spTgt spid="33"/>
                                        </p:tgtEl>
                                        <p:attrNameLst>
                                          <p:attrName>style.visibility</p:attrName>
                                        </p:attrNameLst>
                                      </p:cBhvr>
                                      <p:to>
                                        <p:strVal val="visible"/>
                                      </p:to>
                                    </p:set>
                                    <p:anim calcmode="lin" valueType="num">
                                      <p:cBhvr>
                                        <p:cTn id="49" dur="500" fill="hold"/>
                                        <p:tgtEl>
                                          <p:spTgt spid="33"/>
                                        </p:tgtEl>
                                        <p:attrNameLst>
                                          <p:attrName>ppt_x</p:attrName>
                                        </p:attrNameLst>
                                      </p:cBhvr>
                                      <p:tavLst>
                                        <p:tav tm="0">
                                          <p:val>
                                            <p:strVal val="#ppt_x"/>
                                          </p:val>
                                        </p:tav>
                                        <p:tav tm="100000">
                                          <p:val>
                                            <p:strVal val="#ppt_x"/>
                                          </p:val>
                                        </p:tav>
                                      </p:tavLst>
                                    </p:anim>
                                    <p:anim calcmode="lin" valueType="num">
                                      <p:cBhvr>
                                        <p:cTn id="50" dur="500" fill="hold"/>
                                        <p:tgtEl>
                                          <p:spTgt spid="33"/>
                                        </p:tgtEl>
                                        <p:attrNameLst>
                                          <p:attrName>ppt_y</p:attrName>
                                        </p:attrNameLst>
                                      </p:cBhvr>
                                      <p:tavLst>
                                        <p:tav tm="0">
                                          <p:val>
                                            <p:strVal val="#ppt_y+#ppt_h/2"/>
                                          </p:val>
                                        </p:tav>
                                        <p:tav tm="100000">
                                          <p:val>
                                            <p:strVal val="#ppt_y"/>
                                          </p:val>
                                        </p:tav>
                                      </p:tavLst>
                                    </p:anim>
                                    <p:anim calcmode="lin" valueType="num">
                                      <p:cBhvr>
                                        <p:cTn id="51" dur="500" fill="hold"/>
                                        <p:tgtEl>
                                          <p:spTgt spid="33"/>
                                        </p:tgtEl>
                                        <p:attrNameLst>
                                          <p:attrName>ppt_w</p:attrName>
                                        </p:attrNameLst>
                                      </p:cBhvr>
                                      <p:tavLst>
                                        <p:tav tm="0">
                                          <p:val>
                                            <p:strVal val="#ppt_w"/>
                                          </p:val>
                                        </p:tav>
                                        <p:tav tm="100000">
                                          <p:val>
                                            <p:strVal val="#ppt_w"/>
                                          </p:val>
                                        </p:tav>
                                      </p:tavLst>
                                    </p:anim>
                                    <p:anim calcmode="lin" valueType="num">
                                      <p:cBhvr>
                                        <p:cTn id="52" dur="500" fill="hold"/>
                                        <p:tgtEl>
                                          <p:spTgt spid="33"/>
                                        </p:tgtEl>
                                        <p:attrNameLst>
                                          <p:attrName>ppt_h</p:attrName>
                                        </p:attrNameLst>
                                      </p:cBhvr>
                                      <p:tavLst>
                                        <p:tav tm="0">
                                          <p:val>
                                            <p:fltVal val="0"/>
                                          </p:val>
                                        </p:tav>
                                        <p:tav tm="100000">
                                          <p:val>
                                            <p:strVal val="#ppt_h"/>
                                          </p:val>
                                        </p:tav>
                                      </p:tavLst>
                                    </p:anim>
                                  </p:childTnLst>
                                </p:cTn>
                              </p:par>
                              <p:par>
                                <p:cTn id="53" presetID="17" presetClass="entr" presetSubtype="4" fill="hold" grpId="0" nodeType="withEffect">
                                  <p:stCondLst>
                                    <p:cond delay="0"/>
                                  </p:stCondLst>
                                  <p:childTnLst>
                                    <p:set>
                                      <p:cBhvr>
                                        <p:cTn id="54" dur="1" fill="hold">
                                          <p:stCondLst>
                                            <p:cond delay="0"/>
                                          </p:stCondLst>
                                        </p:cTn>
                                        <p:tgtEl>
                                          <p:spTgt spid="34"/>
                                        </p:tgtEl>
                                        <p:attrNameLst>
                                          <p:attrName>style.visibility</p:attrName>
                                        </p:attrNameLst>
                                      </p:cBhvr>
                                      <p:to>
                                        <p:strVal val="visible"/>
                                      </p:to>
                                    </p:set>
                                    <p:anim calcmode="lin" valueType="num">
                                      <p:cBhvr>
                                        <p:cTn id="55" dur="500" fill="hold"/>
                                        <p:tgtEl>
                                          <p:spTgt spid="34"/>
                                        </p:tgtEl>
                                        <p:attrNameLst>
                                          <p:attrName>ppt_x</p:attrName>
                                        </p:attrNameLst>
                                      </p:cBhvr>
                                      <p:tavLst>
                                        <p:tav tm="0">
                                          <p:val>
                                            <p:strVal val="#ppt_x"/>
                                          </p:val>
                                        </p:tav>
                                        <p:tav tm="100000">
                                          <p:val>
                                            <p:strVal val="#ppt_x"/>
                                          </p:val>
                                        </p:tav>
                                      </p:tavLst>
                                    </p:anim>
                                    <p:anim calcmode="lin" valueType="num">
                                      <p:cBhvr>
                                        <p:cTn id="56" dur="500" fill="hold"/>
                                        <p:tgtEl>
                                          <p:spTgt spid="34"/>
                                        </p:tgtEl>
                                        <p:attrNameLst>
                                          <p:attrName>ppt_y</p:attrName>
                                        </p:attrNameLst>
                                      </p:cBhvr>
                                      <p:tavLst>
                                        <p:tav tm="0">
                                          <p:val>
                                            <p:strVal val="#ppt_y+#ppt_h/2"/>
                                          </p:val>
                                        </p:tav>
                                        <p:tav tm="100000">
                                          <p:val>
                                            <p:strVal val="#ppt_y"/>
                                          </p:val>
                                        </p:tav>
                                      </p:tavLst>
                                    </p:anim>
                                    <p:anim calcmode="lin" valueType="num">
                                      <p:cBhvr>
                                        <p:cTn id="57" dur="500" fill="hold"/>
                                        <p:tgtEl>
                                          <p:spTgt spid="34"/>
                                        </p:tgtEl>
                                        <p:attrNameLst>
                                          <p:attrName>ppt_w</p:attrName>
                                        </p:attrNameLst>
                                      </p:cBhvr>
                                      <p:tavLst>
                                        <p:tav tm="0">
                                          <p:val>
                                            <p:strVal val="#ppt_w"/>
                                          </p:val>
                                        </p:tav>
                                        <p:tav tm="100000">
                                          <p:val>
                                            <p:strVal val="#ppt_w"/>
                                          </p:val>
                                        </p:tav>
                                      </p:tavLst>
                                    </p:anim>
                                    <p:anim calcmode="lin" valueType="num">
                                      <p:cBhvr>
                                        <p:cTn id="58" dur="500" fill="hold"/>
                                        <p:tgtEl>
                                          <p:spTgt spid="34"/>
                                        </p:tgtEl>
                                        <p:attrNameLst>
                                          <p:attrName>ppt_h</p:attrName>
                                        </p:attrNameLst>
                                      </p:cBhvr>
                                      <p:tavLst>
                                        <p:tav tm="0">
                                          <p:val>
                                            <p:fltVal val="0"/>
                                          </p:val>
                                        </p:tav>
                                        <p:tav tm="100000">
                                          <p:val>
                                            <p:strVal val="#ppt_h"/>
                                          </p:val>
                                        </p:tav>
                                      </p:tavLst>
                                    </p:anim>
                                  </p:childTnLst>
                                </p:cTn>
                              </p:par>
                              <p:par>
                                <p:cTn id="59" presetID="17" presetClass="entr" presetSubtype="4" fill="hold" nodeType="withEffect">
                                  <p:stCondLst>
                                    <p:cond delay="0"/>
                                  </p:stCondLst>
                                  <p:childTnLst>
                                    <p:set>
                                      <p:cBhvr>
                                        <p:cTn id="60" dur="1" fill="hold">
                                          <p:stCondLst>
                                            <p:cond delay="0"/>
                                          </p:stCondLst>
                                        </p:cTn>
                                        <p:tgtEl>
                                          <p:spTgt spid="12"/>
                                        </p:tgtEl>
                                        <p:attrNameLst>
                                          <p:attrName>style.visibility</p:attrName>
                                        </p:attrNameLst>
                                      </p:cBhvr>
                                      <p:to>
                                        <p:strVal val="visible"/>
                                      </p:to>
                                    </p:set>
                                    <p:anim calcmode="lin" valueType="num">
                                      <p:cBhvr>
                                        <p:cTn id="61" dur="500" fill="hold"/>
                                        <p:tgtEl>
                                          <p:spTgt spid="12"/>
                                        </p:tgtEl>
                                        <p:attrNameLst>
                                          <p:attrName>ppt_x</p:attrName>
                                        </p:attrNameLst>
                                      </p:cBhvr>
                                      <p:tavLst>
                                        <p:tav tm="0">
                                          <p:val>
                                            <p:strVal val="#ppt_x"/>
                                          </p:val>
                                        </p:tav>
                                        <p:tav tm="100000">
                                          <p:val>
                                            <p:strVal val="#ppt_x"/>
                                          </p:val>
                                        </p:tav>
                                      </p:tavLst>
                                    </p:anim>
                                    <p:anim calcmode="lin" valueType="num">
                                      <p:cBhvr>
                                        <p:cTn id="62" dur="500" fill="hold"/>
                                        <p:tgtEl>
                                          <p:spTgt spid="12"/>
                                        </p:tgtEl>
                                        <p:attrNameLst>
                                          <p:attrName>ppt_y</p:attrName>
                                        </p:attrNameLst>
                                      </p:cBhvr>
                                      <p:tavLst>
                                        <p:tav tm="0">
                                          <p:val>
                                            <p:strVal val="#ppt_y+#ppt_h/2"/>
                                          </p:val>
                                        </p:tav>
                                        <p:tav tm="100000">
                                          <p:val>
                                            <p:strVal val="#ppt_y"/>
                                          </p:val>
                                        </p:tav>
                                      </p:tavLst>
                                    </p:anim>
                                    <p:anim calcmode="lin" valueType="num">
                                      <p:cBhvr>
                                        <p:cTn id="63" dur="500" fill="hold"/>
                                        <p:tgtEl>
                                          <p:spTgt spid="12"/>
                                        </p:tgtEl>
                                        <p:attrNameLst>
                                          <p:attrName>ppt_w</p:attrName>
                                        </p:attrNameLst>
                                      </p:cBhvr>
                                      <p:tavLst>
                                        <p:tav tm="0">
                                          <p:val>
                                            <p:strVal val="#ppt_w"/>
                                          </p:val>
                                        </p:tav>
                                        <p:tav tm="100000">
                                          <p:val>
                                            <p:strVal val="#ppt_w"/>
                                          </p:val>
                                        </p:tav>
                                      </p:tavLst>
                                    </p:anim>
                                    <p:anim calcmode="lin" valueType="num">
                                      <p:cBhvr>
                                        <p:cTn id="64" dur="500" fill="hold"/>
                                        <p:tgtEl>
                                          <p:spTgt spid="12"/>
                                        </p:tgtEl>
                                        <p:attrNameLst>
                                          <p:attrName>ppt_h</p:attrName>
                                        </p:attrNameLst>
                                      </p:cBhvr>
                                      <p:tavLst>
                                        <p:tav tm="0">
                                          <p:val>
                                            <p:fltVal val="0"/>
                                          </p:val>
                                        </p:tav>
                                        <p:tav tm="100000">
                                          <p:val>
                                            <p:strVal val="#ppt_h"/>
                                          </p:val>
                                        </p:tav>
                                      </p:tavLst>
                                    </p:anim>
                                  </p:childTnLst>
                                </p:cTn>
                              </p:par>
                              <p:par>
                                <p:cTn id="65" presetID="17" presetClass="entr" presetSubtype="4" fill="hold" nodeType="withEffect">
                                  <p:stCondLst>
                                    <p:cond delay="0"/>
                                  </p:stCondLst>
                                  <p:childTnLst>
                                    <p:set>
                                      <p:cBhvr>
                                        <p:cTn id="66" dur="1" fill="hold">
                                          <p:stCondLst>
                                            <p:cond delay="0"/>
                                          </p:stCondLst>
                                        </p:cTn>
                                        <p:tgtEl>
                                          <p:spTgt spid="35"/>
                                        </p:tgtEl>
                                        <p:attrNameLst>
                                          <p:attrName>style.visibility</p:attrName>
                                        </p:attrNameLst>
                                      </p:cBhvr>
                                      <p:to>
                                        <p:strVal val="visible"/>
                                      </p:to>
                                    </p:set>
                                    <p:anim calcmode="lin" valueType="num">
                                      <p:cBhvr>
                                        <p:cTn id="67" dur="500" fill="hold"/>
                                        <p:tgtEl>
                                          <p:spTgt spid="35"/>
                                        </p:tgtEl>
                                        <p:attrNameLst>
                                          <p:attrName>ppt_x</p:attrName>
                                        </p:attrNameLst>
                                      </p:cBhvr>
                                      <p:tavLst>
                                        <p:tav tm="0">
                                          <p:val>
                                            <p:strVal val="#ppt_x"/>
                                          </p:val>
                                        </p:tav>
                                        <p:tav tm="100000">
                                          <p:val>
                                            <p:strVal val="#ppt_x"/>
                                          </p:val>
                                        </p:tav>
                                      </p:tavLst>
                                    </p:anim>
                                    <p:anim calcmode="lin" valueType="num">
                                      <p:cBhvr>
                                        <p:cTn id="68" dur="500" fill="hold"/>
                                        <p:tgtEl>
                                          <p:spTgt spid="35"/>
                                        </p:tgtEl>
                                        <p:attrNameLst>
                                          <p:attrName>ppt_y</p:attrName>
                                        </p:attrNameLst>
                                      </p:cBhvr>
                                      <p:tavLst>
                                        <p:tav tm="0">
                                          <p:val>
                                            <p:strVal val="#ppt_y+#ppt_h/2"/>
                                          </p:val>
                                        </p:tav>
                                        <p:tav tm="100000">
                                          <p:val>
                                            <p:strVal val="#ppt_y"/>
                                          </p:val>
                                        </p:tav>
                                      </p:tavLst>
                                    </p:anim>
                                    <p:anim calcmode="lin" valueType="num">
                                      <p:cBhvr>
                                        <p:cTn id="69" dur="500" fill="hold"/>
                                        <p:tgtEl>
                                          <p:spTgt spid="35"/>
                                        </p:tgtEl>
                                        <p:attrNameLst>
                                          <p:attrName>ppt_w</p:attrName>
                                        </p:attrNameLst>
                                      </p:cBhvr>
                                      <p:tavLst>
                                        <p:tav tm="0">
                                          <p:val>
                                            <p:strVal val="#ppt_w"/>
                                          </p:val>
                                        </p:tav>
                                        <p:tav tm="100000">
                                          <p:val>
                                            <p:strVal val="#ppt_w"/>
                                          </p:val>
                                        </p:tav>
                                      </p:tavLst>
                                    </p:anim>
                                    <p:anim calcmode="lin" valueType="num">
                                      <p:cBhvr>
                                        <p:cTn id="70" dur="500" fill="hold"/>
                                        <p:tgtEl>
                                          <p:spTgt spid="35"/>
                                        </p:tgtEl>
                                        <p:attrNameLst>
                                          <p:attrName>ppt_h</p:attrName>
                                        </p:attrNameLst>
                                      </p:cBhvr>
                                      <p:tavLst>
                                        <p:tav tm="0">
                                          <p:val>
                                            <p:fltVal val="0"/>
                                          </p:val>
                                        </p:tav>
                                        <p:tav tm="100000">
                                          <p:val>
                                            <p:strVal val="#ppt_h"/>
                                          </p:val>
                                        </p:tav>
                                      </p:tavLst>
                                    </p:anim>
                                  </p:childTnLst>
                                </p:cTn>
                              </p:par>
                              <p:par>
                                <p:cTn id="71" presetID="17" presetClass="entr" presetSubtype="4" fill="hold" grpId="0" nodeType="withEffect">
                                  <p:stCondLst>
                                    <p:cond delay="0"/>
                                  </p:stCondLst>
                                  <p:childTnLst>
                                    <p:set>
                                      <p:cBhvr>
                                        <p:cTn id="72" dur="1" fill="hold">
                                          <p:stCondLst>
                                            <p:cond delay="0"/>
                                          </p:stCondLst>
                                        </p:cTn>
                                        <p:tgtEl>
                                          <p:spTgt spid="36"/>
                                        </p:tgtEl>
                                        <p:attrNameLst>
                                          <p:attrName>style.visibility</p:attrName>
                                        </p:attrNameLst>
                                      </p:cBhvr>
                                      <p:to>
                                        <p:strVal val="visible"/>
                                      </p:to>
                                    </p:set>
                                    <p:anim calcmode="lin" valueType="num">
                                      <p:cBhvr>
                                        <p:cTn id="73" dur="500" fill="hold"/>
                                        <p:tgtEl>
                                          <p:spTgt spid="36"/>
                                        </p:tgtEl>
                                        <p:attrNameLst>
                                          <p:attrName>ppt_x</p:attrName>
                                        </p:attrNameLst>
                                      </p:cBhvr>
                                      <p:tavLst>
                                        <p:tav tm="0">
                                          <p:val>
                                            <p:strVal val="#ppt_x"/>
                                          </p:val>
                                        </p:tav>
                                        <p:tav tm="100000">
                                          <p:val>
                                            <p:strVal val="#ppt_x"/>
                                          </p:val>
                                        </p:tav>
                                      </p:tavLst>
                                    </p:anim>
                                    <p:anim calcmode="lin" valueType="num">
                                      <p:cBhvr>
                                        <p:cTn id="74" dur="500" fill="hold"/>
                                        <p:tgtEl>
                                          <p:spTgt spid="36"/>
                                        </p:tgtEl>
                                        <p:attrNameLst>
                                          <p:attrName>ppt_y</p:attrName>
                                        </p:attrNameLst>
                                      </p:cBhvr>
                                      <p:tavLst>
                                        <p:tav tm="0">
                                          <p:val>
                                            <p:strVal val="#ppt_y+#ppt_h/2"/>
                                          </p:val>
                                        </p:tav>
                                        <p:tav tm="100000">
                                          <p:val>
                                            <p:strVal val="#ppt_y"/>
                                          </p:val>
                                        </p:tav>
                                      </p:tavLst>
                                    </p:anim>
                                    <p:anim calcmode="lin" valueType="num">
                                      <p:cBhvr>
                                        <p:cTn id="75" dur="500" fill="hold"/>
                                        <p:tgtEl>
                                          <p:spTgt spid="36"/>
                                        </p:tgtEl>
                                        <p:attrNameLst>
                                          <p:attrName>ppt_w</p:attrName>
                                        </p:attrNameLst>
                                      </p:cBhvr>
                                      <p:tavLst>
                                        <p:tav tm="0">
                                          <p:val>
                                            <p:strVal val="#ppt_w"/>
                                          </p:val>
                                        </p:tav>
                                        <p:tav tm="100000">
                                          <p:val>
                                            <p:strVal val="#ppt_w"/>
                                          </p:val>
                                        </p:tav>
                                      </p:tavLst>
                                    </p:anim>
                                    <p:anim calcmode="lin" valueType="num">
                                      <p:cBhvr>
                                        <p:cTn id="76" dur="500" fill="hold"/>
                                        <p:tgtEl>
                                          <p:spTgt spid="3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32" grpId="0"/>
      <p:bldP spid="33" grpId="0"/>
      <p:bldP spid="34" grpId="0" animBg="1"/>
      <p:bldP spid="3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3581400" y="0"/>
            <a:ext cx="1595309" cy="369332"/>
          </a:xfrm>
          <a:prstGeom prst="rect">
            <a:avLst/>
          </a:prstGeom>
          <a:solidFill>
            <a:schemeClr val="bg1"/>
          </a:solidFill>
        </p:spPr>
        <p:txBody>
          <a:bodyPr wrap="none" rtlCol="0">
            <a:spAutoFit/>
          </a:bodyPr>
          <a:lstStyle/>
          <a:p>
            <a:r>
              <a:rPr lang="en-US" dirty="0" smtClean="0"/>
              <a:t>Detailed roles</a:t>
            </a:r>
            <a:endParaRPr lang="en-US" dirty="0"/>
          </a:p>
        </p:txBody>
      </p:sp>
      <p:sp>
        <p:nvSpPr>
          <p:cNvPr id="11" name="TextBox 10"/>
          <p:cNvSpPr txBox="1"/>
          <p:nvPr/>
        </p:nvSpPr>
        <p:spPr>
          <a:xfrm>
            <a:off x="3810000" y="1295400"/>
            <a:ext cx="5334000" cy="3693319"/>
          </a:xfrm>
          <a:prstGeom prst="rect">
            <a:avLst/>
          </a:prstGeom>
          <a:noFill/>
        </p:spPr>
        <p:txBody>
          <a:bodyPr wrap="square" rtlCol="0">
            <a:spAutoFit/>
          </a:bodyPr>
          <a:lstStyle/>
          <a:p>
            <a:r>
              <a:rPr lang="en-US" u="sng" dirty="0" smtClean="0"/>
              <a:t>The QA manager will:</a:t>
            </a:r>
          </a:p>
          <a:p>
            <a:pPr lvl="0">
              <a:buFont typeface="Wingdings" pitchFamily="2" charset="2"/>
              <a:buChar char="q"/>
            </a:pPr>
            <a:r>
              <a:rPr lang="en-US" dirty="0" smtClean="0"/>
              <a:t>Coordinate QA activities</a:t>
            </a:r>
          </a:p>
          <a:p>
            <a:pPr lvl="0">
              <a:buFont typeface="Wingdings" pitchFamily="2" charset="2"/>
              <a:buChar char="q"/>
            </a:pPr>
            <a:r>
              <a:rPr lang="en-US" dirty="0" smtClean="0"/>
              <a:t>Ensure that an adequate level of Quality Assurance is applied, especially in terms of traceability (MTF) and documentation</a:t>
            </a:r>
          </a:p>
          <a:p>
            <a:pPr lvl="0">
              <a:buFont typeface="Wingdings" pitchFamily="2" charset="2"/>
              <a:buChar char="q"/>
            </a:pPr>
            <a:r>
              <a:rPr lang="en-US" dirty="0" smtClean="0"/>
              <a:t>Ensure a timely management of the non-conformities, minimizing the impact on the overall schedule</a:t>
            </a:r>
          </a:p>
          <a:p>
            <a:pPr lvl="0">
              <a:buFont typeface="Wingdings" pitchFamily="2" charset="2"/>
              <a:buChar char="q"/>
            </a:pPr>
            <a:r>
              <a:rPr lang="en-US" dirty="0" smtClean="0"/>
              <a:t>Ensure that production parameters are </a:t>
            </a:r>
            <a:r>
              <a:rPr lang="en-US" dirty="0" err="1" smtClean="0"/>
              <a:t>analysed</a:t>
            </a:r>
            <a:r>
              <a:rPr lang="en-US" dirty="0" smtClean="0"/>
              <a:t> in time to give an early warning in case of drift. </a:t>
            </a:r>
          </a:p>
          <a:p>
            <a:pPr lvl="0">
              <a:buFont typeface="Wingdings" pitchFamily="2" charset="2"/>
              <a:buChar char="q"/>
            </a:pPr>
            <a:r>
              <a:rPr lang="en-US" dirty="0" smtClean="0"/>
              <a:t>Identify as early as possible critical issues that could jeopardize the consolidation work</a:t>
            </a:r>
          </a:p>
          <a:p>
            <a:pPr>
              <a:buFontTx/>
              <a:buChar char="-"/>
            </a:pPr>
            <a:endParaRPr lang="en-US" dirty="0" smtClean="0"/>
          </a:p>
        </p:txBody>
      </p:sp>
      <p:sp>
        <p:nvSpPr>
          <p:cNvPr id="8" name="Rectangle 7"/>
          <p:cNvSpPr/>
          <p:nvPr/>
        </p:nvSpPr>
        <p:spPr bwMode="auto">
          <a:xfrm>
            <a:off x="152400" y="1676400"/>
            <a:ext cx="2514600" cy="457200"/>
          </a:xfrm>
          <a:prstGeom prst="rect">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Quality Assurance</a:t>
            </a:r>
          </a:p>
          <a:p>
            <a:pPr marL="0" marR="0" indent="0" algn="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R Ostojic</a:t>
            </a: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         #39</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10" name="Group 9"/>
          <p:cNvGrpSpPr/>
          <p:nvPr/>
        </p:nvGrpSpPr>
        <p:grpSpPr>
          <a:xfrm>
            <a:off x="228600" y="2133600"/>
            <a:ext cx="3570208" cy="3124200"/>
            <a:chOff x="6248400" y="2133600"/>
            <a:chExt cx="3570208" cy="3124200"/>
          </a:xfrm>
        </p:grpSpPr>
        <p:cxnSp>
          <p:nvCxnSpPr>
            <p:cNvPr id="12" name="Straight Connector 11"/>
            <p:cNvCxnSpPr/>
            <p:nvPr/>
          </p:nvCxnSpPr>
          <p:spPr bwMode="auto">
            <a:xfrm>
              <a:off x="6311608" y="2133600"/>
              <a:ext cx="35512" cy="31242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13" name="TextBox 12"/>
            <p:cNvSpPr txBox="1"/>
            <p:nvPr/>
          </p:nvSpPr>
          <p:spPr>
            <a:xfrm>
              <a:off x="6248400" y="2133600"/>
              <a:ext cx="3570208" cy="2677656"/>
            </a:xfrm>
            <a:prstGeom prst="rect">
              <a:avLst/>
            </a:prstGeom>
            <a:noFill/>
          </p:spPr>
          <p:txBody>
            <a:bodyPr wrap="none" rtlCol="0">
              <a:spAutoFit/>
            </a:bodyPr>
            <a:lstStyle/>
            <a:p>
              <a:pPr>
                <a:buFontTx/>
                <a:buChar char="-"/>
              </a:pPr>
              <a:r>
                <a:rPr lang="en-US" sz="1400" dirty="0" smtClean="0"/>
                <a:t>Electrical QC: C Scheuerlein  #17</a:t>
              </a:r>
              <a:br>
                <a:rPr lang="en-US" sz="1400" dirty="0" smtClean="0"/>
              </a:br>
              <a:r>
                <a:rPr lang="en-US" sz="1400" dirty="0" smtClean="0"/>
                <a:t>-Welding QC: JM Dalin</a:t>
              </a:r>
            </a:p>
            <a:p>
              <a:pPr>
                <a:buFontTx/>
                <a:buChar char="-"/>
              </a:pPr>
              <a:r>
                <a:rPr lang="en-US" sz="1400" dirty="0" smtClean="0"/>
                <a:t>Beam vacuum QC: C Garion</a:t>
              </a:r>
              <a:br>
                <a:rPr lang="en-US" sz="1400" dirty="0" smtClean="0"/>
              </a:br>
              <a:r>
                <a:rPr lang="en-US" sz="1400" dirty="0" smtClean="0"/>
                <a:t>Protection and inspection of Bellows, PIMs</a:t>
              </a:r>
              <a:br>
                <a:rPr lang="en-US" sz="1400" dirty="0" smtClean="0"/>
              </a:br>
              <a:r>
                <a:rPr lang="en-US" sz="1400" dirty="0" smtClean="0"/>
                <a:t>Endoscopy of beam lines</a:t>
              </a:r>
            </a:p>
            <a:p>
              <a:pPr>
                <a:buFontTx/>
                <a:buChar char="-"/>
              </a:pPr>
              <a:r>
                <a:rPr lang="en-US" sz="1400" dirty="0" smtClean="0"/>
                <a:t>Open/close IC QC: D Bodart</a:t>
              </a:r>
              <a:br>
                <a:rPr lang="en-US" sz="1400" dirty="0" smtClean="0"/>
              </a:br>
              <a:r>
                <a:rPr lang="en-US" sz="1400" dirty="0" smtClean="0"/>
                <a:t>Visual inspection</a:t>
              </a:r>
            </a:p>
            <a:p>
              <a:r>
                <a:rPr lang="en-US" sz="1400" dirty="0" smtClean="0"/>
                <a:t>Protection of critical surfaces</a:t>
              </a:r>
            </a:p>
            <a:p>
              <a:r>
                <a:rPr lang="en-US" sz="1400" dirty="0" smtClean="0"/>
                <a:t>-QA manager support</a:t>
              </a:r>
              <a:br>
                <a:rPr lang="en-US" sz="1400" dirty="0" smtClean="0"/>
              </a:br>
              <a:r>
                <a:rPr lang="en-US" sz="1400" dirty="0" smtClean="0"/>
                <a:t>Tooling, inspection, reporting</a:t>
              </a:r>
            </a:p>
            <a:p>
              <a:r>
                <a:rPr lang="en-US" sz="1400" dirty="0" smtClean="0"/>
                <a:t>-Audits</a:t>
              </a:r>
            </a:p>
            <a:p>
              <a:endParaRPr lang="en-US" sz="1400" dirty="0" smtClean="0"/>
            </a:p>
          </p:txBody>
        </p:sp>
      </p:grpSp>
      <p:sp>
        <p:nvSpPr>
          <p:cNvPr id="17" name="Footer Placeholder 16"/>
          <p:cNvSpPr>
            <a:spLocks noGrp="1"/>
          </p:cNvSpPr>
          <p:nvPr>
            <p:ph type="ftr" sz="quarter" idx="12"/>
          </p:nvPr>
        </p:nvSpPr>
        <p:spPr/>
        <p:txBody>
          <a:bodyPr/>
          <a:lstStyle/>
          <a:p>
            <a:r>
              <a:rPr lang="en-BZ" smtClean="0"/>
              <a:t>Consolidation of the LHC SC magnets and circuits during LS1 </a:t>
            </a:r>
            <a:endParaRPr lang="en-GB" dirty="0"/>
          </a:p>
        </p:txBody>
      </p:sp>
      <p:grpSp>
        <p:nvGrpSpPr>
          <p:cNvPr id="22" name="Group 21"/>
          <p:cNvGrpSpPr/>
          <p:nvPr/>
        </p:nvGrpSpPr>
        <p:grpSpPr>
          <a:xfrm>
            <a:off x="1676400" y="5334000"/>
            <a:ext cx="1676400" cy="1219200"/>
            <a:chOff x="4876800" y="3886200"/>
            <a:chExt cx="1676400" cy="1219200"/>
          </a:xfrm>
        </p:grpSpPr>
        <p:sp>
          <p:nvSpPr>
            <p:cNvPr id="23" name="Rectangle 22"/>
            <p:cNvSpPr/>
            <p:nvPr/>
          </p:nvSpPr>
          <p:spPr bwMode="auto">
            <a:xfrm>
              <a:off x="4876800" y="3886200"/>
              <a:ext cx="1676400" cy="685800"/>
            </a:xfrm>
            <a:prstGeom prst="rect">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ELQA [TE-MPE]</a:t>
              </a:r>
              <a:endPar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endParaRPr>
            </a:p>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    K </a:t>
              </a:r>
              <a:r>
                <a:rPr kumimoji="0" lang="en-US" sz="1400" b="0" i="0" u="none" strike="noStrike" cap="none" normalizeH="0" baseline="0" dirty="0" err="1" smtClean="0">
                  <a:ln>
                    <a:noFill/>
                  </a:ln>
                  <a:solidFill>
                    <a:schemeClr val="tx1"/>
                  </a:solidFill>
                  <a:effectLst/>
                  <a:latin typeface="Arial" pitchFamily="-112" charset="0"/>
                  <a:ea typeface="ＭＳ Ｐゴシック" pitchFamily="-112" charset="-128"/>
                  <a:cs typeface="ＭＳ Ｐゴシック" pitchFamily="-112" charset="-128"/>
                </a:rPr>
                <a:t>Dahlerup</a:t>
              </a: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 </a:t>
              </a:r>
              <a:b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b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(G D’Angelo)  #23</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24" name="Group 25"/>
            <p:cNvGrpSpPr/>
            <p:nvPr/>
          </p:nvGrpSpPr>
          <p:grpSpPr>
            <a:xfrm>
              <a:off x="4876800" y="4572000"/>
              <a:ext cx="1040670" cy="533400"/>
              <a:chOff x="6248400" y="2133600"/>
              <a:chExt cx="1040670" cy="533400"/>
            </a:xfrm>
          </p:grpSpPr>
          <p:cxnSp>
            <p:nvCxnSpPr>
              <p:cNvPr id="25" name="Straight Connector 24"/>
              <p:cNvCxnSpPr/>
              <p:nvPr/>
            </p:nvCxnSpPr>
            <p:spPr bwMode="auto">
              <a:xfrm>
                <a:off x="6311608" y="2133600"/>
                <a:ext cx="12992" cy="5334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26" name="TextBox 25"/>
              <p:cNvSpPr txBox="1"/>
              <p:nvPr/>
            </p:nvSpPr>
            <p:spPr>
              <a:xfrm>
                <a:off x="6248400" y="2133600"/>
                <a:ext cx="1040670" cy="523220"/>
              </a:xfrm>
              <a:prstGeom prst="rect">
                <a:avLst/>
              </a:prstGeom>
              <a:noFill/>
            </p:spPr>
            <p:txBody>
              <a:bodyPr wrap="none" rtlCol="0">
                <a:spAutoFit/>
              </a:bodyPr>
              <a:lstStyle/>
              <a:p>
                <a:pPr>
                  <a:buFontTx/>
                  <a:buChar char="-"/>
                </a:pPr>
                <a:r>
                  <a:rPr lang="en-US" sz="1400" dirty="0" smtClean="0"/>
                  <a:t>Continuity</a:t>
                </a:r>
              </a:p>
              <a:p>
                <a:pPr>
                  <a:buFontTx/>
                  <a:buChar char="-"/>
                </a:pPr>
                <a:r>
                  <a:rPr lang="en-US" sz="1400" dirty="0" smtClean="0"/>
                  <a:t>HV test</a:t>
                </a:r>
              </a:p>
            </p:txBody>
          </p:sp>
        </p:grpSp>
      </p:grpSp>
      <p:grpSp>
        <p:nvGrpSpPr>
          <p:cNvPr id="27" name="Group 26"/>
          <p:cNvGrpSpPr/>
          <p:nvPr/>
        </p:nvGrpSpPr>
        <p:grpSpPr>
          <a:xfrm>
            <a:off x="4648200" y="5029200"/>
            <a:ext cx="1981200" cy="1447800"/>
            <a:chOff x="6705600" y="3886200"/>
            <a:chExt cx="1981200" cy="1447800"/>
          </a:xfrm>
        </p:grpSpPr>
        <p:sp>
          <p:nvSpPr>
            <p:cNvPr id="28" name="Rectangle 27"/>
            <p:cNvSpPr/>
            <p:nvPr/>
          </p:nvSpPr>
          <p:spPr bwMode="auto">
            <a:xfrm>
              <a:off x="6705600" y="3886200"/>
              <a:ext cx="1981200" cy="685800"/>
            </a:xfrm>
            <a:prstGeom prst="rect">
              <a:avLst/>
            </a:prstGeom>
            <a:solidFill>
              <a:srgbClr val="FFCC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latin typeface="Arial" pitchFamily="-112" charset="0"/>
                  <a:ea typeface="ＭＳ Ｐゴシック" pitchFamily="-112" charset="-128"/>
                  <a:cs typeface="ＭＳ Ｐゴシック" pitchFamily="-112" charset="-128"/>
                </a:rPr>
                <a:t>Leak Test [TE-VSC]</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Arial" pitchFamily="-112" charset="0"/>
                  <a:ea typeface="ＭＳ Ｐゴシック" pitchFamily="-112" charset="-128"/>
                  <a:cs typeface="ＭＳ Ｐゴシック" pitchFamily="-112" charset="-128"/>
                </a:rPr>
                <a:t>P Cruikshank  (X)  #19</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29" name="Group 29"/>
            <p:cNvGrpSpPr/>
            <p:nvPr/>
          </p:nvGrpSpPr>
          <p:grpSpPr>
            <a:xfrm>
              <a:off x="6934200" y="4572000"/>
              <a:ext cx="1686680" cy="762000"/>
              <a:chOff x="6400800" y="2590800"/>
              <a:chExt cx="1686680" cy="762000"/>
            </a:xfrm>
          </p:grpSpPr>
          <p:cxnSp>
            <p:nvCxnSpPr>
              <p:cNvPr id="30" name="Straight Connector 29"/>
              <p:cNvCxnSpPr/>
              <p:nvPr/>
            </p:nvCxnSpPr>
            <p:spPr bwMode="auto">
              <a:xfrm>
                <a:off x="6477000" y="2590800"/>
                <a:ext cx="0" cy="76200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31" name="TextBox 30"/>
              <p:cNvSpPr txBox="1"/>
              <p:nvPr/>
            </p:nvSpPr>
            <p:spPr>
              <a:xfrm>
                <a:off x="6400800" y="2590800"/>
                <a:ext cx="1686680" cy="738664"/>
              </a:xfrm>
              <a:prstGeom prst="rect">
                <a:avLst/>
              </a:prstGeom>
              <a:noFill/>
            </p:spPr>
            <p:txBody>
              <a:bodyPr wrap="none" rtlCol="0">
                <a:spAutoFit/>
              </a:bodyPr>
              <a:lstStyle/>
              <a:p>
                <a:pPr>
                  <a:buFontTx/>
                  <a:buChar char="-"/>
                </a:pPr>
                <a:r>
                  <a:rPr lang="en-US" sz="1400" dirty="0" smtClean="0"/>
                  <a:t>Beam lines</a:t>
                </a:r>
              </a:p>
              <a:p>
                <a:pPr>
                  <a:buFontTx/>
                  <a:buChar char="-"/>
                </a:pPr>
                <a:r>
                  <a:rPr lang="en-US" sz="1400" dirty="0" smtClean="0"/>
                  <a:t>Cryogenics lines</a:t>
                </a:r>
              </a:p>
              <a:p>
                <a:pPr>
                  <a:buFontTx/>
                  <a:buChar char="-"/>
                </a:pPr>
                <a:r>
                  <a:rPr lang="en-US" sz="1400" dirty="0" smtClean="0"/>
                  <a:t>Insulation vacuum</a:t>
                </a:r>
              </a:p>
            </p:txBody>
          </p:sp>
        </p:grpSp>
      </p:grpSp>
      <p:sp>
        <p:nvSpPr>
          <p:cNvPr id="33"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34" name="Date Placeholder 33"/>
          <p:cNvSpPr>
            <a:spLocks noGrp="1"/>
          </p:cNvSpPr>
          <p:nvPr>
            <p:ph type="dt" sz="half" idx="10"/>
          </p:nvPr>
        </p:nvSpPr>
        <p:spPr/>
        <p:txBody>
          <a:bodyPr/>
          <a:lstStyle/>
          <a:p>
            <a:r>
              <a:rPr lang="en-US" smtClean="0"/>
              <a:t>Chamonix                    8th of February 2012</a:t>
            </a:r>
            <a:endParaRPr lang="en-GB" dirty="0"/>
          </a:p>
        </p:txBody>
      </p:sp>
      <p:sp>
        <p:nvSpPr>
          <p:cNvPr id="35" name="Slide Number Placeholder 34"/>
          <p:cNvSpPr>
            <a:spLocks noGrp="1"/>
          </p:cNvSpPr>
          <p:nvPr>
            <p:ph type="sldNum" sz="quarter" idx="11"/>
          </p:nvPr>
        </p:nvSpPr>
        <p:spPr/>
        <p:txBody>
          <a:bodyPr/>
          <a:lstStyle/>
          <a:p>
            <a:fld id="{42B8A188-07C7-43C5-B012-88751C6CB86A}" type="slidenum">
              <a:rPr lang="en-US" sz="1400" smtClean="0"/>
              <a:pPr/>
              <a:t>37</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286000" y="0"/>
            <a:ext cx="5562600" cy="761999"/>
          </a:xfrm>
          <a:prstGeom prst="rect">
            <a:avLst/>
          </a:prstGeom>
          <a:solidFill>
            <a:schemeClr val="bg1"/>
          </a:solidFill>
        </p:spPr>
        <p:txBody>
          <a:bodyPr wrap="none" rtlCol="0">
            <a:noAutofit/>
          </a:bodyPr>
          <a:lstStyle/>
          <a:p>
            <a:pPr algn="ctr"/>
            <a:r>
              <a:rPr lang="en-US" sz="2800" dirty="0" smtClean="0">
                <a:latin typeface="Algerian" pitchFamily="82" charset="0"/>
              </a:rPr>
              <a:t>Start at P5 / clockwise</a:t>
            </a:r>
          </a:p>
          <a:p>
            <a:pPr algn="ctr"/>
            <a:endParaRPr lang="en-US" sz="2800" dirty="0">
              <a:latin typeface="Algerian" pitchFamily="82" charset="0"/>
            </a:endParaRPr>
          </a:p>
        </p:txBody>
      </p:sp>
      <p:sp>
        <p:nvSpPr>
          <p:cNvPr id="6" name="Oval 5"/>
          <p:cNvSpPr/>
          <p:nvPr/>
        </p:nvSpPr>
        <p:spPr bwMode="auto">
          <a:xfrm>
            <a:off x="304800" y="838200"/>
            <a:ext cx="8534400" cy="5105400"/>
          </a:xfrm>
          <a:prstGeom prst="ellipse">
            <a:avLst/>
          </a:prstGeom>
          <a:noFill/>
          <a:ln w="127000" cap="flat" cmpd="dbl"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 name="7-Point Star 6"/>
          <p:cNvSpPr/>
          <p:nvPr/>
        </p:nvSpPr>
        <p:spPr bwMode="auto">
          <a:xfrm>
            <a:off x="4419600" y="533400"/>
            <a:ext cx="533400" cy="609600"/>
          </a:xfrm>
          <a:prstGeom prst="star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n-US" sz="24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rPr>
              <a:t>5</a:t>
            </a:r>
            <a:endParaRPr kumimoji="0" lang="en-US" sz="2400" b="1" i="0" u="none" strike="noStrike" normalizeH="0" baseline="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endParaRPr>
          </a:p>
        </p:txBody>
      </p:sp>
      <p:sp>
        <p:nvSpPr>
          <p:cNvPr id="8" name="7-Point Star 7"/>
          <p:cNvSpPr/>
          <p:nvPr/>
        </p:nvSpPr>
        <p:spPr bwMode="auto">
          <a:xfrm>
            <a:off x="4419600" y="5638800"/>
            <a:ext cx="533400" cy="609600"/>
          </a:xfrm>
          <a:prstGeom prst="star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rPr>
              <a:t>1</a:t>
            </a:r>
            <a:endParaRPr kumimoji="0" lang="en-US" sz="2400" b="1" i="0" u="none" strike="noStrike" normalizeH="0" baseline="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endParaRPr>
          </a:p>
        </p:txBody>
      </p:sp>
      <p:sp>
        <p:nvSpPr>
          <p:cNvPr id="9" name="7-Point Star 8"/>
          <p:cNvSpPr/>
          <p:nvPr/>
        </p:nvSpPr>
        <p:spPr bwMode="auto">
          <a:xfrm>
            <a:off x="6781800" y="5105400"/>
            <a:ext cx="533400" cy="609600"/>
          </a:xfrm>
          <a:prstGeom prst="star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rPr>
              <a:t>8</a:t>
            </a:r>
            <a:endParaRPr kumimoji="0" lang="en-US" sz="2400" b="1" i="0" u="none" strike="noStrike" normalizeH="0" baseline="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endParaRPr>
          </a:p>
        </p:txBody>
      </p:sp>
      <p:sp>
        <p:nvSpPr>
          <p:cNvPr id="10" name="7-Point Star 9"/>
          <p:cNvSpPr/>
          <p:nvPr/>
        </p:nvSpPr>
        <p:spPr bwMode="auto">
          <a:xfrm>
            <a:off x="1752600" y="5105400"/>
            <a:ext cx="533400" cy="609600"/>
          </a:xfrm>
          <a:prstGeom prst="star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0" tIns="0" rIns="0" bIns="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rPr>
              <a:t>2</a:t>
            </a:r>
            <a:endParaRPr kumimoji="0" lang="en-US" sz="2400" b="1" i="0" u="none" strike="noStrike" normalizeH="0" baseline="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endParaRPr>
          </a:p>
        </p:txBody>
      </p:sp>
      <p:sp>
        <p:nvSpPr>
          <p:cNvPr id="11" name="Regular Pentagon 10"/>
          <p:cNvSpPr/>
          <p:nvPr/>
        </p:nvSpPr>
        <p:spPr bwMode="auto">
          <a:xfrm>
            <a:off x="0" y="3124200"/>
            <a:ext cx="609600" cy="533400"/>
          </a:xfrm>
          <a:prstGeom prst="pentag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en-US" sz="2400" b="1" i="0" u="none" strike="noStrike" normalizeH="0" baseline="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rPr>
              <a:t>3</a:t>
            </a:r>
            <a:endParaRPr kumimoji="0" lang="en-US" sz="2400" b="1" i="0" u="none" strike="noStrike" normalizeH="0" baseline="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endParaRPr>
          </a:p>
        </p:txBody>
      </p:sp>
      <p:sp>
        <p:nvSpPr>
          <p:cNvPr id="12" name="Regular Pentagon 11"/>
          <p:cNvSpPr/>
          <p:nvPr/>
        </p:nvSpPr>
        <p:spPr bwMode="auto">
          <a:xfrm>
            <a:off x="1828800" y="1143000"/>
            <a:ext cx="609600" cy="533400"/>
          </a:xfrm>
          <a:prstGeom prst="pentag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rPr>
              <a:t>4</a:t>
            </a:r>
            <a:endParaRPr kumimoji="0" lang="en-US" sz="2400" b="1" i="0" u="none" strike="noStrike" normalizeH="0" baseline="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endParaRPr>
          </a:p>
        </p:txBody>
      </p:sp>
      <p:sp>
        <p:nvSpPr>
          <p:cNvPr id="13" name="Regular Pentagon 12"/>
          <p:cNvSpPr/>
          <p:nvPr/>
        </p:nvSpPr>
        <p:spPr bwMode="auto">
          <a:xfrm>
            <a:off x="8534400" y="3124200"/>
            <a:ext cx="609600" cy="533400"/>
          </a:xfrm>
          <a:prstGeom prst="pentag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rPr>
              <a:t>7</a:t>
            </a:r>
            <a:endParaRPr kumimoji="0" lang="en-US" sz="2400" b="1" i="0" u="none" strike="noStrike" normalizeH="0" baseline="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endParaRPr>
          </a:p>
        </p:txBody>
      </p:sp>
      <p:sp>
        <p:nvSpPr>
          <p:cNvPr id="14" name="Regular Pentagon 13"/>
          <p:cNvSpPr/>
          <p:nvPr/>
        </p:nvSpPr>
        <p:spPr bwMode="auto">
          <a:xfrm>
            <a:off x="6781800" y="1143000"/>
            <a:ext cx="609600" cy="533400"/>
          </a:xfrm>
          <a:prstGeom prst="pentagon">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US" sz="2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rPr>
              <a:t>6</a:t>
            </a:r>
            <a:endParaRPr kumimoji="0" lang="en-US" sz="2400" b="1" i="0" u="none" strike="noStrike" normalizeH="0" baseline="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Arial" pitchFamily="-112" charset="0"/>
              <a:ea typeface="ＭＳ Ｐゴシック" pitchFamily="-112" charset="-128"/>
              <a:cs typeface="ＭＳ Ｐゴシック" pitchFamily="-112" charset="-128"/>
            </a:endParaRPr>
          </a:p>
        </p:txBody>
      </p:sp>
      <p:sp>
        <p:nvSpPr>
          <p:cNvPr id="15" name="Rounded Rectangle 14"/>
          <p:cNvSpPr/>
          <p:nvPr/>
        </p:nvSpPr>
        <p:spPr bwMode="auto">
          <a:xfrm>
            <a:off x="3048000" y="2099846"/>
            <a:ext cx="304800" cy="152400"/>
          </a:xfrm>
          <a:prstGeom prst="roundRect">
            <a:avLst/>
          </a:prstGeom>
          <a:solidFill>
            <a:srgbClr val="0000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6" name="Isosceles Triangle 15"/>
          <p:cNvSpPr/>
          <p:nvPr/>
        </p:nvSpPr>
        <p:spPr bwMode="auto">
          <a:xfrm>
            <a:off x="5257800" y="1600200"/>
            <a:ext cx="152400" cy="152400"/>
          </a:xfrm>
          <a:prstGeom prst="triangl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7" name="TextBox 16"/>
          <p:cNvSpPr txBox="1"/>
          <p:nvPr/>
        </p:nvSpPr>
        <p:spPr>
          <a:xfrm>
            <a:off x="3733800" y="2023646"/>
            <a:ext cx="1697901" cy="338554"/>
          </a:xfrm>
          <a:prstGeom prst="rect">
            <a:avLst/>
          </a:prstGeom>
          <a:noFill/>
        </p:spPr>
        <p:txBody>
          <a:bodyPr wrap="none" rtlCol="0">
            <a:spAutoFit/>
          </a:bodyPr>
          <a:lstStyle/>
          <a:p>
            <a:r>
              <a:rPr lang="en-US" sz="1600" dirty="0" smtClean="0"/>
              <a:t>High inner splice</a:t>
            </a:r>
            <a:endParaRPr lang="en-US" sz="1600" dirty="0"/>
          </a:p>
        </p:txBody>
      </p:sp>
      <p:sp>
        <p:nvSpPr>
          <p:cNvPr id="18" name="Rounded Rectangle 17"/>
          <p:cNvSpPr/>
          <p:nvPr/>
        </p:nvSpPr>
        <p:spPr bwMode="auto">
          <a:xfrm>
            <a:off x="3505200" y="1600200"/>
            <a:ext cx="304800" cy="152400"/>
          </a:xfrm>
          <a:prstGeom prst="roundRect">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9" name="TextBox 18"/>
          <p:cNvSpPr txBox="1"/>
          <p:nvPr/>
        </p:nvSpPr>
        <p:spPr>
          <a:xfrm>
            <a:off x="5410200" y="1490246"/>
            <a:ext cx="593432" cy="338554"/>
          </a:xfrm>
          <a:prstGeom prst="rect">
            <a:avLst/>
          </a:prstGeom>
          <a:noFill/>
        </p:spPr>
        <p:txBody>
          <a:bodyPr wrap="none" rtlCol="0">
            <a:spAutoFit/>
          </a:bodyPr>
          <a:lstStyle/>
          <a:p>
            <a:r>
              <a:rPr lang="en-US" sz="1600" dirty="0" smtClean="0"/>
              <a:t>SSS</a:t>
            </a:r>
            <a:endParaRPr lang="en-US" sz="1600" dirty="0"/>
          </a:p>
        </p:txBody>
      </p:sp>
      <p:sp>
        <p:nvSpPr>
          <p:cNvPr id="20" name="Isosceles Triangle 19"/>
          <p:cNvSpPr/>
          <p:nvPr/>
        </p:nvSpPr>
        <p:spPr bwMode="auto">
          <a:xfrm>
            <a:off x="3429000" y="2099846"/>
            <a:ext cx="152400" cy="152400"/>
          </a:xfrm>
          <a:prstGeom prst="triangle">
            <a:avLst/>
          </a:prstGeom>
          <a:solidFill>
            <a:srgbClr val="0000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1" name="Rounded Rectangle 20"/>
          <p:cNvSpPr/>
          <p:nvPr/>
        </p:nvSpPr>
        <p:spPr bwMode="auto">
          <a:xfrm>
            <a:off x="3048000" y="2404646"/>
            <a:ext cx="304800" cy="152400"/>
          </a:xfrm>
          <a:prstGeom prst="roundRect">
            <a:avLst/>
          </a:prstGeom>
          <a:solidFill>
            <a:srgbClr val="92D05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2" name="Rounded Rectangle 21"/>
          <p:cNvSpPr/>
          <p:nvPr/>
        </p:nvSpPr>
        <p:spPr bwMode="auto">
          <a:xfrm>
            <a:off x="2895600" y="5638800"/>
            <a:ext cx="304800" cy="152400"/>
          </a:xfrm>
          <a:prstGeom prst="roundRect">
            <a:avLst/>
          </a:prstGeom>
          <a:solidFill>
            <a:srgbClr val="0000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3" name="Rounded Rectangle 22"/>
          <p:cNvSpPr/>
          <p:nvPr/>
        </p:nvSpPr>
        <p:spPr bwMode="auto">
          <a:xfrm>
            <a:off x="3276600" y="5715000"/>
            <a:ext cx="304800" cy="152400"/>
          </a:xfrm>
          <a:prstGeom prst="roundRect">
            <a:avLst/>
          </a:prstGeom>
          <a:solidFill>
            <a:srgbClr val="0000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4" name="Rounded Rectangle 23"/>
          <p:cNvSpPr/>
          <p:nvPr/>
        </p:nvSpPr>
        <p:spPr bwMode="auto">
          <a:xfrm>
            <a:off x="3429000" y="5943600"/>
            <a:ext cx="304800" cy="152400"/>
          </a:xfrm>
          <a:prstGeom prst="roundRect">
            <a:avLst/>
          </a:prstGeom>
          <a:solidFill>
            <a:srgbClr val="0000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5" name="Rounded Rectangle 24"/>
          <p:cNvSpPr/>
          <p:nvPr/>
        </p:nvSpPr>
        <p:spPr bwMode="auto">
          <a:xfrm>
            <a:off x="3352800" y="5791200"/>
            <a:ext cx="304800" cy="152400"/>
          </a:xfrm>
          <a:prstGeom prst="roundRect">
            <a:avLst/>
          </a:prstGeom>
          <a:solidFill>
            <a:srgbClr val="0000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6" name="Rounded Rectangle 25"/>
          <p:cNvSpPr/>
          <p:nvPr/>
        </p:nvSpPr>
        <p:spPr bwMode="auto">
          <a:xfrm>
            <a:off x="1295400" y="5105400"/>
            <a:ext cx="304800" cy="152400"/>
          </a:xfrm>
          <a:prstGeom prst="roundRect">
            <a:avLst/>
          </a:prstGeom>
          <a:solidFill>
            <a:srgbClr val="0000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7" name="Rounded Rectangle 26"/>
          <p:cNvSpPr/>
          <p:nvPr/>
        </p:nvSpPr>
        <p:spPr bwMode="auto">
          <a:xfrm>
            <a:off x="533400" y="4343400"/>
            <a:ext cx="304800" cy="152400"/>
          </a:xfrm>
          <a:prstGeom prst="roundRect">
            <a:avLst/>
          </a:prstGeom>
          <a:solidFill>
            <a:srgbClr val="0000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8" name="Rounded Rectangle 27"/>
          <p:cNvSpPr/>
          <p:nvPr/>
        </p:nvSpPr>
        <p:spPr bwMode="auto">
          <a:xfrm>
            <a:off x="1219200" y="5029200"/>
            <a:ext cx="304800" cy="152400"/>
          </a:xfrm>
          <a:prstGeom prst="roundRect">
            <a:avLst/>
          </a:prstGeom>
          <a:solidFill>
            <a:srgbClr val="0000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9" name="Isosceles Triangle 28"/>
          <p:cNvSpPr/>
          <p:nvPr/>
        </p:nvSpPr>
        <p:spPr bwMode="auto">
          <a:xfrm>
            <a:off x="304800" y="2895600"/>
            <a:ext cx="152400" cy="152400"/>
          </a:xfrm>
          <a:prstGeom prst="triangle">
            <a:avLst/>
          </a:prstGeom>
          <a:solidFill>
            <a:srgbClr val="0000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0" name="Rounded Rectangle 29"/>
          <p:cNvSpPr/>
          <p:nvPr/>
        </p:nvSpPr>
        <p:spPr bwMode="auto">
          <a:xfrm>
            <a:off x="1371600" y="1600200"/>
            <a:ext cx="304800" cy="152400"/>
          </a:xfrm>
          <a:prstGeom prst="roundRect">
            <a:avLst/>
          </a:prstGeom>
          <a:solidFill>
            <a:srgbClr val="92D05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1" name="TextBox 30"/>
          <p:cNvSpPr txBox="1"/>
          <p:nvPr/>
        </p:nvSpPr>
        <p:spPr>
          <a:xfrm>
            <a:off x="3733800" y="2328446"/>
            <a:ext cx="1311578" cy="338554"/>
          </a:xfrm>
          <a:prstGeom prst="rect">
            <a:avLst/>
          </a:prstGeom>
          <a:noFill/>
        </p:spPr>
        <p:txBody>
          <a:bodyPr wrap="none" rtlCol="0">
            <a:spAutoFit/>
          </a:bodyPr>
          <a:lstStyle/>
          <a:p>
            <a:r>
              <a:rPr lang="en-US" sz="1600" dirty="0" smtClean="0"/>
              <a:t>Highest leak</a:t>
            </a:r>
            <a:endParaRPr lang="en-US" sz="1600" dirty="0"/>
          </a:p>
        </p:txBody>
      </p:sp>
      <p:sp>
        <p:nvSpPr>
          <p:cNvPr id="32" name="Rounded Rectangle 31"/>
          <p:cNvSpPr/>
          <p:nvPr/>
        </p:nvSpPr>
        <p:spPr bwMode="auto">
          <a:xfrm>
            <a:off x="3048000" y="2709446"/>
            <a:ext cx="304800" cy="152400"/>
          </a:xfrm>
          <a:prstGeom prst="roundRect">
            <a:avLst/>
          </a:prstGeom>
          <a:solidFill>
            <a:srgbClr val="FFFF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3" name="TextBox 32"/>
          <p:cNvSpPr txBox="1"/>
          <p:nvPr/>
        </p:nvSpPr>
        <p:spPr>
          <a:xfrm>
            <a:off x="3733800" y="2599492"/>
            <a:ext cx="2326278" cy="338554"/>
          </a:xfrm>
          <a:prstGeom prst="rect">
            <a:avLst/>
          </a:prstGeom>
          <a:noFill/>
        </p:spPr>
        <p:txBody>
          <a:bodyPr wrap="none" rtlCol="0">
            <a:spAutoFit/>
          </a:bodyPr>
          <a:lstStyle/>
          <a:p>
            <a:r>
              <a:rPr lang="en-US" sz="1600" dirty="0" smtClean="0"/>
              <a:t>Electrical integrity issue</a:t>
            </a:r>
            <a:endParaRPr lang="en-US" sz="1600" dirty="0"/>
          </a:p>
        </p:txBody>
      </p:sp>
      <p:sp>
        <p:nvSpPr>
          <p:cNvPr id="34" name="Rounded Rectangle 33"/>
          <p:cNvSpPr/>
          <p:nvPr/>
        </p:nvSpPr>
        <p:spPr bwMode="auto">
          <a:xfrm>
            <a:off x="3429000" y="2709446"/>
            <a:ext cx="304800" cy="152400"/>
          </a:xfrm>
          <a:prstGeom prst="roundRect">
            <a:avLst/>
          </a:prstGeom>
          <a:solidFill>
            <a:srgbClr val="FFC0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7" name="Rounded Rectangle 36"/>
          <p:cNvSpPr/>
          <p:nvPr/>
        </p:nvSpPr>
        <p:spPr bwMode="auto">
          <a:xfrm>
            <a:off x="7924800" y="4724400"/>
            <a:ext cx="304800" cy="152400"/>
          </a:xfrm>
          <a:prstGeom prst="roundRect">
            <a:avLst/>
          </a:prstGeom>
          <a:solidFill>
            <a:srgbClr val="FFC0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8" name="Rounded Rectangle 37"/>
          <p:cNvSpPr/>
          <p:nvPr/>
        </p:nvSpPr>
        <p:spPr bwMode="auto">
          <a:xfrm>
            <a:off x="8229600" y="4495800"/>
            <a:ext cx="304800" cy="152400"/>
          </a:xfrm>
          <a:prstGeom prst="roundRect">
            <a:avLst/>
          </a:prstGeom>
          <a:solidFill>
            <a:srgbClr val="FFC0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9" name="Rounded Rectangle 38"/>
          <p:cNvSpPr/>
          <p:nvPr/>
        </p:nvSpPr>
        <p:spPr bwMode="auto">
          <a:xfrm>
            <a:off x="2667000" y="990600"/>
            <a:ext cx="304800" cy="152400"/>
          </a:xfrm>
          <a:prstGeom prst="roundRect">
            <a:avLst/>
          </a:prstGeom>
          <a:solidFill>
            <a:srgbClr val="FFC0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40" name="Rounded Rectangle 39"/>
          <p:cNvSpPr/>
          <p:nvPr/>
        </p:nvSpPr>
        <p:spPr bwMode="auto">
          <a:xfrm>
            <a:off x="3048000" y="914400"/>
            <a:ext cx="304800" cy="152400"/>
          </a:xfrm>
          <a:prstGeom prst="roundRect">
            <a:avLst/>
          </a:prstGeom>
          <a:solidFill>
            <a:srgbClr val="FFC0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3" name="Group 41"/>
          <p:cNvGrpSpPr/>
          <p:nvPr/>
        </p:nvGrpSpPr>
        <p:grpSpPr>
          <a:xfrm>
            <a:off x="3810000" y="5791200"/>
            <a:ext cx="533400" cy="381000"/>
            <a:chOff x="3886200" y="5257800"/>
            <a:chExt cx="533400" cy="381000"/>
          </a:xfrm>
        </p:grpSpPr>
        <p:sp>
          <p:nvSpPr>
            <p:cNvPr id="43" name="Rounded Rectangle 42"/>
            <p:cNvSpPr/>
            <p:nvPr/>
          </p:nvSpPr>
          <p:spPr bwMode="auto">
            <a:xfrm>
              <a:off x="3886200" y="5257800"/>
              <a:ext cx="533400" cy="381000"/>
            </a:xfrm>
            <a:prstGeom prst="roundRect">
              <a:avLst/>
            </a:prstGeom>
            <a:solidFill>
              <a:srgbClr val="0000FF"/>
            </a:solidFill>
            <a:ln w="381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44" name="Rounded Rectangle 43"/>
            <p:cNvSpPr/>
            <p:nvPr/>
          </p:nvSpPr>
          <p:spPr bwMode="auto">
            <a:xfrm>
              <a:off x="4000500" y="5372100"/>
              <a:ext cx="304800" cy="152400"/>
            </a:xfrm>
            <a:prstGeom prst="roundRect">
              <a:avLst/>
            </a:prstGeom>
            <a:solidFill>
              <a:srgbClr val="FFFF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sp>
        <p:nvSpPr>
          <p:cNvPr id="45" name="Rounded Rectangle 44"/>
          <p:cNvSpPr/>
          <p:nvPr/>
        </p:nvSpPr>
        <p:spPr bwMode="auto">
          <a:xfrm>
            <a:off x="3657600" y="5867400"/>
            <a:ext cx="304800" cy="152400"/>
          </a:xfrm>
          <a:prstGeom prst="roundRect">
            <a:avLst/>
          </a:prstGeom>
          <a:solidFill>
            <a:srgbClr val="FFC0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53" name="Isosceles Triangle 52"/>
          <p:cNvSpPr/>
          <p:nvPr/>
        </p:nvSpPr>
        <p:spPr bwMode="auto">
          <a:xfrm>
            <a:off x="3124200" y="3319046"/>
            <a:ext cx="152400" cy="152400"/>
          </a:xfrm>
          <a:prstGeom prst="triangle">
            <a:avLst/>
          </a:prstGeom>
          <a:solidFill>
            <a:srgbClr val="FF00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54" name="TextBox 53"/>
          <p:cNvSpPr txBox="1"/>
          <p:nvPr/>
        </p:nvSpPr>
        <p:spPr>
          <a:xfrm>
            <a:off x="3733800" y="3251538"/>
            <a:ext cx="1313180" cy="338554"/>
          </a:xfrm>
          <a:prstGeom prst="rect">
            <a:avLst/>
          </a:prstGeom>
          <a:noFill/>
        </p:spPr>
        <p:txBody>
          <a:bodyPr wrap="none" rtlCol="0">
            <a:spAutoFit/>
          </a:bodyPr>
          <a:lstStyle/>
          <a:p>
            <a:r>
              <a:rPr lang="en-US" sz="1600" dirty="0" smtClean="0"/>
              <a:t>Beam optics</a:t>
            </a:r>
            <a:endParaRPr lang="en-US" sz="1600" dirty="0"/>
          </a:p>
        </p:txBody>
      </p:sp>
      <p:sp>
        <p:nvSpPr>
          <p:cNvPr id="55" name="Isosceles Triangle 54"/>
          <p:cNvSpPr/>
          <p:nvPr/>
        </p:nvSpPr>
        <p:spPr bwMode="auto">
          <a:xfrm>
            <a:off x="914400" y="1905000"/>
            <a:ext cx="152400" cy="152400"/>
          </a:xfrm>
          <a:prstGeom prst="triangle">
            <a:avLst/>
          </a:prstGeom>
          <a:solidFill>
            <a:srgbClr val="FF00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56" name="Isosceles Triangle 55"/>
          <p:cNvSpPr/>
          <p:nvPr/>
        </p:nvSpPr>
        <p:spPr bwMode="auto">
          <a:xfrm>
            <a:off x="609600" y="2286000"/>
            <a:ext cx="152400" cy="152400"/>
          </a:xfrm>
          <a:prstGeom prst="triangle">
            <a:avLst/>
          </a:prstGeom>
          <a:solidFill>
            <a:srgbClr val="FF000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59" name="Isosceles Triangle 58"/>
          <p:cNvSpPr/>
          <p:nvPr/>
        </p:nvSpPr>
        <p:spPr bwMode="auto">
          <a:xfrm>
            <a:off x="7391400" y="5181600"/>
            <a:ext cx="152400" cy="152400"/>
          </a:xfrm>
          <a:prstGeom prst="triangle">
            <a:avLst/>
          </a:prstGeom>
          <a:solidFill>
            <a:srgbClr val="FFCC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61" name="TextBox 60"/>
          <p:cNvSpPr txBox="1"/>
          <p:nvPr/>
        </p:nvSpPr>
        <p:spPr>
          <a:xfrm>
            <a:off x="2743200" y="4953000"/>
            <a:ext cx="3927678" cy="338554"/>
          </a:xfrm>
          <a:prstGeom prst="rect">
            <a:avLst/>
          </a:prstGeom>
          <a:noFill/>
        </p:spPr>
        <p:txBody>
          <a:bodyPr wrap="none" rtlCol="0">
            <a:spAutoFit/>
          </a:bodyPr>
          <a:lstStyle/>
          <a:p>
            <a:r>
              <a:rPr lang="en-US" sz="1600" dirty="0" smtClean="0"/>
              <a:t>Spread all around : work on leaks, PIMs, </a:t>
            </a:r>
            <a:endParaRPr lang="en-US" sz="1600" dirty="0"/>
          </a:p>
        </p:txBody>
      </p:sp>
      <p:sp>
        <p:nvSpPr>
          <p:cNvPr id="62" name="Diamond 61"/>
          <p:cNvSpPr/>
          <p:nvPr/>
        </p:nvSpPr>
        <p:spPr bwMode="auto">
          <a:xfrm>
            <a:off x="3124200" y="3590092"/>
            <a:ext cx="152400" cy="228600"/>
          </a:xfrm>
          <a:prstGeom prst="diamond">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63" name="TextBox 62"/>
          <p:cNvSpPr txBox="1"/>
          <p:nvPr/>
        </p:nvSpPr>
        <p:spPr>
          <a:xfrm>
            <a:off x="3733800" y="3513892"/>
            <a:ext cx="1837362" cy="338554"/>
          </a:xfrm>
          <a:prstGeom prst="rect">
            <a:avLst/>
          </a:prstGeom>
          <a:noFill/>
        </p:spPr>
        <p:txBody>
          <a:bodyPr wrap="none" rtlCol="0">
            <a:spAutoFit/>
          </a:bodyPr>
          <a:lstStyle/>
          <a:p>
            <a:r>
              <a:rPr lang="en-US" sz="1600" dirty="0" smtClean="0"/>
              <a:t>SAM (He, DN160)</a:t>
            </a:r>
            <a:endParaRPr lang="en-US" sz="1600" dirty="0"/>
          </a:p>
        </p:txBody>
      </p:sp>
      <p:sp>
        <p:nvSpPr>
          <p:cNvPr id="64" name="Diamond 63"/>
          <p:cNvSpPr/>
          <p:nvPr/>
        </p:nvSpPr>
        <p:spPr bwMode="auto">
          <a:xfrm>
            <a:off x="7543800" y="5029200"/>
            <a:ext cx="152400" cy="228600"/>
          </a:xfrm>
          <a:prstGeom prst="diamond">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65" name="Diamond 64"/>
          <p:cNvSpPr/>
          <p:nvPr/>
        </p:nvSpPr>
        <p:spPr bwMode="auto">
          <a:xfrm>
            <a:off x="1600200" y="5181600"/>
            <a:ext cx="152400" cy="228600"/>
          </a:xfrm>
          <a:prstGeom prst="diamond">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66" name="Flowchart: Terminator 65"/>
          <p:cNvSpPr/>
          <p:nvPr/>
        </p:nvSpPr>
        <p:spPr bwMode="auto">
          <a:xfrm>
            <a:off x="3200400" y="3894892"/>
            <a:ext cx="304800" cy="76200"/>
          </a:xfrm>
          <a:prstGeom prst="flowChartTerminator">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67" name="TextBox 66"/>
          <p:cNvSpPr txBox="1"/>
          <p:nvPr/>
        </p:nvSpPr>
        <p:spPr>
          <a:xfrm>
            <a:off x="3733800" y="3818692"/>
            <a:ext cx="1372876" cy="338554"/>
          </a:xfrm>
          <a:prstGeom prst="rect">
            <a:avLst/>
          </a:prstGeom>
          <a:noFill/>
        </p:spPr>
        <p:txBody>
          <a:bodyPr wrap="none" rtlCol="0">
            <a:spAutoFit/>
          </a:bodyPr>
          <a:lstStyle/>
          <a:p>
            <a:r>
              <a:rPr lang="en-US" sz="1600" dirty="0" smtClean="0"/>
              <a:t>Y-lines repair</a:t>
            </a:r>
            <a:endParaRPr lang="en-US" sz="1600" dirty="0"/>
          </a:p>
        </p:txBody>
      </p:sp>
      <p:sp>
        <p:nvSpPr>
          <p:cNvPr id="68" name="Flowchart: Terminator 67"/>
          <p:cNvSpPr/>
          <p:nvPr/>
        </p:nvSpPr>
        <p:spPr bwMode="auto">
          <a:xfrm rot="17679355">
            <a:off x="8480203" y="4154899"/>
            <a:ext cx="304800" cy="76200"/>
          </a:xfrm>
          <a:prstGeom prst="flowChartTerminator">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69" name="Flowchart: Terminator 68"/>
          <p:cNvSpPr/>
          <p:nvPr/>
        </p:nvSpPr>
        <p:spPr bwMode="auto">
          <a:xfrm rot="20337749">
            <a:off x="6019800" y="5715000"/>
            <a:ext cx="304800" cy="76200"/>
          </a:xfrm>
          <a:prstGeom prst="flowChartTerminator">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0" name="Flowchart: Stored Data 69"/>
          <p:cNvSpPr/>
          <p:nvPr/>
        </p:nvSpPr>
        <p:spPr bwMode="auto">
          <a:xfrm>
            <a:off x="2971800" y="4123492"/>
            <a:ext cx="304800" cy="76200"/>
          </a:xfrm>
          <a:prstGeom prst="flowChartOnlineStorag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1" name="TextBox 70"/>
          <p:cNvSpPr txBox="1"/>
          <p:nvPr/>
        </p:nvSpPr>
        <p:spPr>
          <a:xfrm>
            <a:off x="3733800" y="4047292"/>
            <a:ext cx="2884123" cy="338554"/>
          </a:xfrm>
          <a:prstGeom prst="rect">
            <a:avLst/>
          </a:prstGeom>
          <a:noFill/>
        </p:spPr>
        <p:txBody>
          <a:bodyPr wrap="none" rtlCol="0">
            <a:spAutoFit/>
          </a:bodyPr>
          <a:lstStyle/>
          <a:p>
            <a:r>
              <a:rPr lang="en-US" sz="1600" dirty="0" smtClean="0"/>
              <a:t>CC Consolidation / Inspection</a:t>
            </a:r>
            <a:endParaRPr lang="en-US" sz="1600" dirty="0"/>
          </a:p>
        </p:txBody>
      </p:sp>
      <p:sp>
        <p:nvSpPr>
          <p:cNvPr id="72" name="Flowchart: Stored Data 71"/>
          <p:cNvSpPr/>
          <p:nvPr/>
        </p:nvSpPr>
        <p:spPr bwMode="auto">
          <a:xfrm>
            <a:off x="3352800" y="4123492"/>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3" name="Flowchart: Stored Data 72"/>
          <p:cNvSpPr/>
          <p:nvPr/>
        </p:nvSpPr>
        <p:spPr bwMode="auto">
          <a:xfrm>
            <a:off x="5181600" y="5867400"/>
            <a:ext cx="304800" cy="76200"/>
          </a:xfrm>
          <a:prstGeom prst="flowChartOnlineStorag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4" name="Flowchart: Stored Data 73"/>
          <p:cNvSpPr/>
          <p:nvPr/>
        </p:nvSpPr>
        <p:spPr bwMode="auto">
          <a:xfrm rot="3647686">
            <a:off x="381000" y="4114800"/>
            <a:ext cx="304800" cy="76200"/>
          </a:xfrm>
          <a:prstGeom prst="flowChartOnlineStorag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5" name="Flowchart: Stored Data 74"/>
          <p:cNvSpPr/>
          <p:nvPr/>
        </p:nvSpPr>
        <p:spPr bwMode="auto">
          <a:xfrm rot="17285686">
            <a:off x="8610600" y="3810000"/>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6" name="Flowchart: Stored Data 75"/>
          <p:cNvSpPr/>
          <p:nvPr/>
        </p:nvSpPr>
        <p:spPr bwMode="auto">
          <a:xfrm rot="12939900">
            <a:off x="7543800" y="1600200"/>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7" name="Flowchart: Stored Data 76"/>
          <p:cNvSpPr/>
          <p:nvPr/>
        </p:nvSpPr>
        <p:spPr bwMode="auto">
          <a:xfrm rot="9365292">
            <a:off x="2357739" y="1144938"/>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8" name="Flowchart: Stored Data 77"/>
          <p:cNvSpPr/>
          <p:nvPr/>
        </p:nvSpPr>
        <p:spPr bwMode="auto">
          <a:xfrm rot="8933722">
            <a:off x="1513898" y="1523244"/>
            <a:ext cx="304800" cy="45719"/>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9" name="Flowchart: Stored Data 78"/>
          <p:cNvSpPr/>
          <p:nvPr/>
        </p:nvSpPr>
        <p:spPr bwMode="auto">
          <a:xfrm rot="6130228">
            <a:off x="297973" y="2709707"/>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0" name="Flowchart: Stored Data 79"/>
          <p:cNvSpPr/>
          <p:nvPr/>
        </p:nvSpPr>
        <p:spPr bwMode="auto">
          <a:xfrm>
            <a:off x="1600200" y="5105400"/>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1" name="Flowchart: Stored Data 80"/>
          <p:cNvSpPr/>
          <p:nvPr/>
        </p:nvSpPr>
        <p:spPr bwMode="auto">
          <a:xfrm>
            <a:off x="2438400" y="5562600"/>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2" name="Flowchart: Stored Data 81"/>
          <p:cNvSpPr/>
          <p:nvPr/>
        </p:nvSpPr>
        <p:spPr bwMode="auto">
          <a:xfrm>
            <a:off x="4114800" y="5715000"/>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3" name="Flowchart: Stored Data 82"/>
          <p:cNvSpPr/>
          <p:nvPr/>
        </p:nvSpPr>
        <p:spPr bwMode="auto">
          <a:xfrm rot="20468859">
            <a:off x="6400800" y="5638800"/>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4" name="Flowchart: Stored Data 83"/>
          <p:cNvSpPr/>
          <p:nvPr/>
        </p:nvSpPr>
        <p:spPr bwMode="auto">
          <a:xfrm rot="10800000">
            <a:off x="3810000" y="838200"/>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5" name="Flowchart: Stored Data 84"/>
          <p:cNvSpPr/>
          <p:nvPr/>
        </p:nvSpPr>
        <p:spPr bwMode="auto">
          <a:xfrm rot="10800000">
            <a:off x="5105400" y="838200"/>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6" name="Flowchart: Stored Data 85"/>
          <p:cNvSpPr/>
          <p:nvPr/>
        </p:nvSpPr>
        <p:spPr bwMode="auto">
          <a:xfrm rot="11906097">
            <a:off x="6477000" y="1113038"/>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7" name="Flowchart: Stored Data 86"/>
          <p:cNvSpPr/>
          <p:nvPr/>
        </p:nvSpPr>
        <p:spPr bwMode="auto">
          <a:xfrm rot="15505619">
            <a:off x="8604230" y="2901110"/>
            <a:ext cx="304800" cy="76200"/>
          </a:xfrm>
          <a:prstGeom prst="flowChartOnlineStorage">
            <a:avLst/>
          </a:prstGeom>
          <a:solidFill>
            <a:srgbClr val="BEFAD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8" name="Flowchart: Stored Data 87"/>
          <p:cNvSpPr/>
          <p:nvPr/>
        </p:nvSpPr>
        <p:spPr bwMode="auto">
          <a:xfrm rot="20169475">
            <a:off x="7698596" y="5011352"/>
            <a:ext cx="304800" cy="76200"/>
          </a:xfrm>
          <a:prstGeom prst="flowChartOnlineStorag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89" name="Freeform 88"/>
          <p:cNvSpPr/>
          <p:nvPr/>
        </p:nvSpPr>
        <p:spPr bwMode="auto">
          <a:xfrm>
            <a:off x="762001" y="3733800"/>
            <a:ext cx="1066800" cy="1295400"/>
          </a:xfrm>
          <a:custGeom>
            <a:avLst/>
            <a:gdLst>
              <a:gd name="connsiteX0" fmla="*/ 1352550 w 1352550"/>
              <a:gd name="connsiteY0" fmla="*/ 1487487 h 1487487"/>
              <a:gd name="connsiteX1" fmla="*/ 762000 w 1352550"/>
              <a:gd name="connsiteY1" fmla="*/ 1306512 h 1487487"/>
              <a:gd name="connsiteX2" fmla="*/ 352425 w 1352550"/>
              <a:gd name="connsiteY2" fmla="*/ 820737 h 1487487"/>
              <a:gd name="connsiteX3" fmla="*/ 133350 w 1352550"/>
              <a:gd name="connsiteY3" fmla="*/ 420687 h 1487487"/>
              <a:gd name="connsiteX4" fmla="*/ 38100 w 1352550"/>
              <a:gd name="connsiteY4" fmla="*/ 68262 h 1487487"/>
              <a:gd name="connsiteX5" fmla="*/ 0 w 1352550"/>
              <a:gd name="connsiteY5" fmla="*/ 11112 h 148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2550" h="1487487">
                <a:moveTo>
                  <a:pt x="1352550" y="1487487"/>
                </a:moveTo>
                <a:cubicBezTo>
                  <a:pt x="1140618" y="1452562"/>
                  <a:pt x="928687" y="1417637"/>
                  <a:pt x="762000" y="1306512"/>
                </a:cubicBezTo>
                <a:cubicBezTo>
                  <a:pt x="595313" y="1195387"/>
                  <a:pt x="457200" y="968374"/>
                  <a:pt x="352425" y="820737"/>
                </a:cubicBezTo>
                <a:cubicBezTo>
                  <a:pt x="247650" y="673100"/>
                  <a:pt x="185738" y="546100"/>
                  <a:pt x="133350" y="420687"/>
                </a:cubicBezTo>
                <a:cubicBezTo>
                  <a:pt x="80963" y="295275"/>
                  <a:pt x="60325" y="136524"/>
                  <a:pt x="38100" y="68262"/>
                </a:cubicBezTo>
                <a:cubicBezTo>
                  <a:pt x="15875" y="0"/>
                  <a:pt x="7937" y="5556"/>
                  <a:pt x="0" y="11112"/>
                </a:cubicBezTo>
              </a:path>
            </a:pathLst>
          </a:custGeom>
          <a:noFill/>
          <a:ln w="508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90" name="Freeform 89"/>
          <p:cNvSpPr/>
          <p:nvPr/>
        </p:nvSpPr>
        <p:spPr bwMode="auto">
          <a:xfrm rot="18539083">
            <a:off x="3132028" y="4178793"/>
            <a:ext cx="317793" cy="367833"/>
          </a:xfrm>
          <a:custGeom>
            <a:avLst/>
            <a:gdLst>
              <a:gd name="connsiteX0" fmla="*/ 1352550 w 1352550"/>
              <a:gd name="connsiteY0" fmla="*/ 1487487 h 1487487"/>
              <a:gd name="connsiteX1" fmla="*/ 762000 w 1352550"/>
              <a:gd name="connsiteY1" fmla="*/ 1306512 h 1487487"/>
              <a:gd name="connsiteX2" fmla="*/ 352425 w 1352550"/>
              <a:gd name="connsiteY2" fmla="*/ 820737 h 1487487"/>
              <a:gd name="connsiteX3" fmla="*/ 133350 w 1352550"/>
              <a:gd name="connsiteY3" fmla="*/ 420687 h 1487487"/>
              <a:gd name="connsiteX4" fmla="*/ 38100 w 1352550"/>
              <a:gd name="connsiteY4" fmla="*/ 68262 h 1487487"/>
              <a:gd name="connsiteX5" fmla="*/ 0 w 1352550"/>
              <a:gd name="connsiteY5" fmla="*/ 11112 h 148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2550" h="1487487">
                <a:moveTo>
                  <a:pt x="1352550" y="1487487"/>
                </a:moveTo>
                <a:cubicBezTo>
                  <a:pt x="1140618" y="1452562"/>
                  <a:pt x="928687" y="1417637"/>
                  <a:pt x="762000" y="1306512"/>
                </a:cubicBezTo>
                <a:cubicBezTo>
                  <a:pt x="595313" y="1195387"/>
                  <a:pt x="457200" y="968374"/>
                  <a:pt x="352425" y="820737"/>
                </a:cubicBezTo>
                <a:cubicBezTo>
                  <a:pt x="247650" y="673100"/>
                  <a:pt x="185738" y="546100"/>
                  <a:pt x="133350" y="420687"/>
                </a:cubicBezTo>
                <a:cubicBezTo>
                  <a:pt x="80963" y="295275"/>
                  <a:pt x="60325" y="136524"/>
                  <a:pt x="38100" y="68262"/>
                </a:cubicBezTo>
                <a:cubicBezTo>
                  <a:pt x="15875" y="0"/>
                  <a:pt x="7937" y="5556"/>
                  <a:pt x="0" y="11112"/>
                </a:cubicBezTo>
              </a:path>
            </a:pathLst>
          </a:custGeom>
          <a:noFill/>
          <a:ln w="508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91" name="TextBox 90"/>
          <p:cNvSpPr txBox="1"/>
          <p:nvPr/>
        </p:nvSpPr>
        <p:spPr>
          <a:xfrm>
            <a:off x="3733800" y="4275892"/>
            <a:ext cx="1903085" cy="338554"/>
          </a:xfrm>
          <a:prstGeom prst="rect">
            <a:avLst/>
          </a:prstGeom>
          <a:noFill/>
        </p:spPr>
        <p:txBody>
          <a:bodyPr wrap="none" rtlCol="0">
            <a:spAutoFit/>
          </a:bodyPr>
          <a:lstStyle/>
          <a:p>
            <a:r>
              <a:rPr lang="en-US" sz="1600" dirty="0" smtClean="0"/>
              <a:t>DN 200 installation</a:t>
            </a:r>
            <a:endParaRPr lang="en-US" sz="1600" dirty="0"/>
          </a:p>
        </p:txBody>
      </p:sp>
      <p:sp>
        <p:nvSpPr>
          <p:cNvPr id="92" name="Freeform 91"/>
          <p:cNvSpPr/>
          <p:nvPr/>
        </p:nvSpPr>
        <p:spPr bwMode="auto">
          <a:xfrm rot="16761930">
            <a:off x="7147938" y="3778373"/>
            <a:ext cx="1565086" cy="1143515"/>
          </a:xfrm>
          <a:custGeom>
            <a:avLst/>
            <a:gdLst>
              <a:gd name="connsiteX0" fmla="*/ 1352550 w 1352550"/>
              <a:gd name="connsiteY0" fmla="*/ 1487487 h 1487487"/>
              <a:gd name="connsiteX1" fmla="*/ 762000 w 1352550"/>
              <a:gd name="connsiteY1" fmla="*/ 1306512 h 1487487"/>
              <a:gd name="connsiteX2" fmla="*/ 352425 w 1352550"/>
              <a:gd name="connsiteY2" fmla="*/ 820737 h 1487487"/>
              <a:gd name="connsiteX3" fmla="*/ 133350 w 1352550"/>
              <a:gd name="connsiteY3" fmla="*/ 420687 h 1487487"/>
              <a:gd name="connsiteX4" fmla="*/ 38100 w 1352550"/>
              <a:gd name="connsiteY4" fmla="*/ 68262 h 1487487"/>
              <a:gd name="connsiteX5" fmla="*/ 0 w 1352550"/>
              <a:gd name="connsiteY5" fmla="*/ 11112 h 148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2550" h="1487487">
                <a:moveTo>
                  <a:pt x="1352550" y="1487487"/>
                </a:moveTo>
                <a:cubicBezTo>
                  <a:pt x="1140618" y="1452562"/>
                  <a:pt x="928687" y="1417637"/>
                  <a:pt x="762000" y="1306512"/>
                </a:cubicBezTo>
                <a:cubicBezTo>
                  <a:pt x="595313" y="1195387"/>
                  <a:pt x="457200" y="968374"/>
                  <a:pt x="352425" y="820737"/>
                </a:cubicBezTo>
                <a:cubicBezTo>
                  <a:pt x="247650" y="673100"/>
                  <a:pt x="185738" y="546100"/>
                  <a:pt x="133350" y="420687"/>
                </a:cubicBezTo>
                <a:cubicBezTo>
                  <a:pt x="80963" y="295275"/>
                  <a:pt x="60325" y="136524"/>
                  <a:pt x="38100" y="68262"/>
                </a:cubicBezTo>
                <a:cubicBezTo>
                  <a:pt x="15875" y="0"/>
                  <a:pt x="7937" y="5556"/>
                  <a:pt x="0" y="11112"/>
                </a:cubicBezTo>
              </a:path>
            </a:pathLst>
          </a:custGeom>
          <a:noFill/>
          <a:ln w="508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93" name="Freeform 92"/>
          <p:cNvSpPr/>
          <p:nvPr/>
        </p:nvSpPr>
        <p:spPr bwMode="auto">
          <a:xfrm>
            <a:off x="5067300" y="5467350"/>
            <a:ext cx="1647825" cy="288925"/>
          </a:xfrm>
          <a:custGeom>
            <a:avLst/>
            <a:gdLst>
              <a:gd name="connsiteX0" fmla="*/ 0 w 1647825"/>
              <a:gd name="connsiteY0" fmla="*/ 285750 h 288925"/>
              <a:gd name="connsiteX1" fmla="*/ 419100 w 1647825"/>
              <a:gd name="connsiteY1" fmla="*/ 276225 h 288925"/>
              <a:gd name="connsiteX2" fmla="*/ 876300 w 1647825"/>
              <a:gd name="connsiteY2" fmla="*/ 209550 h 288925"/>
              <a:gd name="connsiteX3" fmla="*/ 1647825 w 1647825"/>
              <a:gd name="connsiteY3" fmla="*/ 0 h 288925"/>
            </a:gdLst>
            <a:ahLst/>
            <a:cxnLst>
              <a:cxn ang="0">
                <a:pos x="connsiteX0" y="connsiteY0"/>
              </a:cxn>
              <a:cxn ang="0">
                <a:pos x="connsiteX1" y="connsiteY1"/>
              </a:cxn>
              <a:cxn ang="0">
                <a:pos x="connsiteX2" y="connsiteY2"/>
              </a:cxn>
              <a:cxn ang="0">
                <a:pos x="connsiteX3" y="connsiteY3"/>
              </a:cxn>
            </a:cxnLst>
            <a:rect l="l" t="t" r="r" b="b"/>
            <a:pathLst>
              <a:path w="1647825" h="288925">
                <a:moveTo>
                  <a:pt x="0" y="285750"/>
                </a:moveTo>
                <a:cubicBezTo>
                  <a:pt x="136525" y="287337"/>
                  <a:pt x="273050" y="288925"/>
                  <a:pt x="419100" y="276225"/>
                </a:cubicBezTo>
                <a:cubicBezTo>
                  <a:pt x="565150" y="263525"/>
                  <a:pt x="671513" y="255588"/>
                  <a:pt x="876300" y="209550"/>
                </a:cubicBezTo>
                <a:cubicBezTo>
                  <a:pt x="1081088" y="163513"/>
                  <a:pt x="1364456" y="81756"/>
                  <a:pt x="1647825" y="0"/>
                </a:cubicBezTo>
              </a:path>
            </a:pathLst>
          </a:custGeom>
          <a:noFill/>
          <a:ln w="508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94" name="Freeform 93"/>
          <p:cNvSpPr/>
          <p:nvPr/>
        </p:nvSpPr>
        <p:spPr bwMode="auto">
          <a:xfrm rot="10800000">
            <a:off x="2667000" y="990600"/>
            <a:ext cx="1647825" cy="304800"/>
          </a:xfrm>
          <a:custGeom>
            <a:avLst/>
            <a:gdLst>
              <a:gd name="connsiteX0" fmla="*/ 0 w 1647825"/>
              <a:gd name="connsiteY0" fmla="*/ 285750 h 288925"/>
              <a:gd name="connsiteX1" fmla="*/ 419100 w 1647825"/>
              <a:gd name="connsiteY1" fmla="*/ 276225 h 288925"/>
              <a:gd name="connsiteX2" fmla="*/ 876300 w 1647825"/>
              <a:gd name="connsiteY2" fmla="*/ 209550 h 288925"/>
              <a:gd name="connsiteX3" fmla="*/ 1647825 w 1647825"/>
              <a:gd name="connsiteY3" fmla="*/ 0 h 288925"/>
            </a:gdLst>
            <a:ahLst/>
            <a:cxnLst>
              <a:cxn ang="0">
                <a:pos x="connsiteX0" y="connsiteY0"/>
              </a:cxn>
              <a:cxn ang="0">
                <a:pos x="connsiteX1" y="connsiteY1"/>
              </a:cxn>
              <a:cxn ang="0">
                <a:pos x="connsiteX2" y="connsiteY2"/>
              </a:cxn>
              <a:cxn ang="0">
                <a:pos x="connsiteX3" y="connsiteY3"/>
              </a:cxn>
            </a:cxnLst>
            <a:rect l="l" t="t" r="r" b="b"/>
            <a:pathLst>
              <a:path w="1647825" h="288925">
                <a:moveTo>
                  <a:pt x="0" y="285750"/>
                </a:moveTo>
                <a:cubicBezTo>
                  <a:pt x="136525" y="287337"/>
                  <a:pt x="273050" y="288925"/>
                  <a:pt x="419100" y="276225"/>
                </a:cubicBezTo>
                <a:cubicBezTo>
                  <a:pt x="565150" y="263525"/>
                  <a:pt x="671513" y="255588"/>
                  <a:pt x="876300" y="209550"/>
                </a:cubicBezTo>
                <a:cubicBezTo>
                  <a:pt x="1081088" y="163513"/>
                  <a:pt x="1364456" y="81756"/>
                  <a:pt x="1647825" y="0"/>
                </a:cubicBezTo>
              </a:path>
            </a:pathLst>
          </a:custGeom>
          <a:noFill/>
          <a:ln w="50800" cap="flat" cmpd="sng" algn="ctr">
            <a:solidFill>
              <a:srgbClr val="0000FF"/>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95" name="Multiply 94"/>
          <p:cNvSpPr/>
          <p:nvPr/>
        </p:nvSpPr>
        <p:spPr bwMode="auto">
          <a:xfrm>
            <a:off x="3429000" y="4580692"/>
            <a:ext cx="381000" cy="228600"/>
          </a:xfrm>
          <a:prstGeom prst="mathMultiply">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96" name="Multiply 95"/>
          <p:cNvSpPr/>
          <p:nvPr/>
        </p:nvSpPr>
        <p:spPr bwMode="auto">
          <a:xfrm>
            <a:off x="4800600" y="914400"/>
            <a:ext cx="381000" cy="228600"/>
          </a:xfrm>
          <a:prstGeom prst="mathMultiply">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97" name="Multiply 96"/>
          <p:cNvSpPr/>
          <p:nvPr/>
        </p:nvSpPr>
        <p:spPr bwMode="auto">
          <a:xfrm>
            <a:off x="4800600" y="5638800"/>
            <a:ext cx="381000" cy="228600"/>
          </a:xfrm>
          <a:prstGeom prst="mathMultiply">
            <a:avLst/>
          </a:prstGeom>
          <a:solidFill>
            <a:srgbClr val="FFC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98" name="Multiply 97"/>
          <p:cNvSpPr/>
          <p:nvPr/>
        </p:nvSpPr>
        <p:spPr bwMode="auto">
          <a:xfrm>
            <a:off x="2971800" y="4580692"/>
            <a:ext cx="381000" cy="228600"/>
          </a:xfrm>
          <a:prstGeom prst="mathMultiply">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99" name="Multiply 98"/>
          <p:cNvSpPr/>
          <p:nvPr/>
        </p:nvSpPr>
        <p:spPr bwMode="auto">
          <a:xfrm>
            <a:off x="6705600" y="5638800"/>
            <a:ext cx="381000" cy="228600"/>
          </a:xfrm>
          <a:prstGeom prst="mathMultiply">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00" name="Multiply 99"/>
          <p:cNvSpPr/>
          <p:nvPr/>
        </p:nvSpPr>
        <p:spPr bwMode="auto">
          <a:xfrm>
            <a:off x="7162800" y="5562600"/>
            <a:ext cx="381000" cy="228600"/>
          </a:xfrm>
          <a:prstGeom prst="mathMultiply">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01" name="Multiply 100"/>
          <p:cNvSpPr/>
          <p:nvPr/>
        </p:nvSpPr>
        <p:spPr bwMode="auto">
          <a:xfrm>
            <a:off x="2057400" y="5638800"/>
            <a:ext cx="381000" cy="228600"/>
          </a:xfrm>
          <a:prstGeom prst="mathMultiply">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02" name="Multiply 101"/>
          <p:cNvSpPr/>
          <p:nvPr/>
        </p:nvSpPr>
        <p:spPr bwMode="auto">
          <a:xfrm>
            <a:off x="1447800" y="5486400"/>
            <a:ext cx="381000" cy="228600"/>
          </a:xfrm>
          <a:prstGeom prst="mathMultiply">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03" name="TextBox 102"/>
          <p:cNvSpPr txBox="1"/>
          <p:nvPr/>
        </p:nvSpPr>
        <p:spPr>
          <a:xfrm>
            <a:off x="3733800" y="4504492"/>
            <a:ext cx="3533724" cy="338554"/>
          </a:xfrm>
          <a:prstGeom prst="rect">
            <a:avLst/>
          </a:prstGeom>
          <a:noFill/>
        </p:spPr>
        <p:txBody>
          <a:bodyPr wrap="none" rtlCol="0">
            <a:spAutoFit/>
          </a:bodyPr>
          <a:lstStyle/>
          <a:p>
            <a:r>
              <a:rPr lang="en-US" sz="1600" dirty="0" smtClean="0"/>
              <a:t>Triplet braid </a:t>
            </a:r>
            <a:r>
              <a:rPr lang="en-US" sz="1600" i="1" dirty="0" smtClean="0"/>
              <a:t>(End of LS1 for </a:t>
            </a:r>
            <a:r>
              <a:rPr lang="en-US" sz="1600" i="1" dirty="0" err="1" smtClean="0"/>
              <a:t>rad</a:t>
            </a:r>
            <a:r>
              <a:rPr lang="en-US" sz="1600" i="1" dirty="0" smtClean="0"/>
              <a:t> </a:t>
            </a:r>
            <a:r>
              <a:rPr lang="en-US" sz="1600" i="1" dirty="0" err="1" smtClean="0"/>
              <a:t>prot</a:t>
            </a:r>
            <a:r>
              <a:rPr lang="en-US" sz="1600" i="1" dirty="0" smtClean="0"/>
              <a:t>)</a:t>
            </a:r>
            <a:endParaRPr lang="en-US" sz="1600" i="1" dirty="0"/>
          </a:p>
        </p:txBody>
      </p:sp>
      <p:sp>
        <p:nvSpPr>
          <p:cNvPr id="104" name="TextBox 103"/>
          <p:cNvSpPr txBox="1"/>
          <p:nvPr/>
        </p:nvSpPr>
        <p:spPr>
          <a:xfrm>
            <a:off x="3810000" y="1524000"/>
            <a:ext cx="1231427" cy="338554"/>
          </a:xfrm>
          <a:prstGeom prst="rect">
            <a:avLst/>
          </a:prstGeom>
          <a:noFill/>
        </p:spPr>
        <p:txBody>
          <a:bodyPr wrap="none" rtlCol="0">
            <a:spAutoFit/>
          </a:bodyPr>
          <a:lstStyle/>
          <a:p>
            <a:r>
              <a:rPr lang="en-US" sz="1600" dirty="0" err="1" smtClean="0"/>
              <a:t>Cryo</a:t>
            </a:r>
            <a:r>
              <a:rPr lang="en-US" sz="1600" dirty="0" smtClean="0"/>
              <a:t>-dipole</a:t>
            </a:r>
            <a:endParaRPr lang="en-US" sz="1600" dirty="0"/>
          </a:p>
        </p:txBody>
      </p:sp>
      <p:sp>
        <p:nvSpPr>
          <p:cNvPr id="105" name="Freeform 104"/>
          <p:cNvSpPr/>
          <p:nvPr/>
        </p:nvSpPr>
        <p:spPr bwMode="auto">
          <a:xfrm rot="18539083">
            <a:off x="3132029" y="4602238"/>
            <a:ext cx="317793" cy="367833"/>
          </a:xfrm>
          <a:custGeom>
            <a:avLst/>
            <a:gdLst>
              <a:gd name="connsiteX0" fmla="*/ 1352550 w 1352550"/>
              <a:gd name="connsiteY0" fmla="*/ 1487487 h 1487487"/>
              <a:gd name="connsiteX1" fmla="*/ 762000 w 1352550"/>
              <a:gd name="connsiteY1" fmla="*/ 1306512 h 1487487"/>
              <a:gd name="connsiteX2" fmla="*/ 352425 w 1352550"/>
              <a:gd name="connsiteY2" fmla="*/ 820737 h 1487487"/>
              <a:gd name="connsiteX3" fmla="*/ 133350 w 1352550"/>
              <a:gd name="connsiteY3" fmla="*/ 420687 h 1487487"/>
              <a:gd name="connsiteX4" fmla="*/ 38100 w 1352550"/>
              <a:gd name="connsiteY4" fmla="*/ 68262 h 1487487"/>
              <a:gd name="connsiteX5" fmla="*/ 0 w 1352550"/>
              <a:gd name="connsiteY5" fmla="*/ 11112 h 1487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52550" h="1487487">
                <a:moveTo>
                  <a:pt x="1352550" y="1487487"/>
                </a:moveTo>
                <a:cubicBezTo>
                  <a:pt x="1140618" y="1452562"/>
                  <a:pt x="928687" y="1417637"/>
                  <a:pt x="762000" y="1306512"/>
                </a:cubicBezTo>
                <a:cubicBezTo>
                  <a:pt x="595313" y="1195387"/>
                  <a:pt x="457200" y="968374"/>
                  <a:pt x="352425" y="820737"/>
                </a:cubicBezTo>
                <a:cubicBezTo>
                  <a:pt x="247650" y="673100"/>
                  <a:pt x="185738" y="546100"/>
                  <a:pt x="133350" y="420687"/>
                </a:cubicBezTo>
                <a:cubicBezTo>
                  <a:pt x="80963" y="295275"/>
                  <a:pt x="60325" y="136524"/>
                  <a:pt x="38100" y="68262"/>
                </a:cubicBezTo>
                <a:cubicBezTo>
                  <a:pt x="15875" y="0"/>
                  <a:pt x="7937" y="5556"/>
                  <a:pt x="0" y="11112"/>
                </a:cubicBezTo>
              </a:path>
            </a:pathLst>
          </a:custGeom>
          <a:noFill/>
          <a:ln w="508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06" name="TextBox 105"/>
          <p:cNvSpPr txBox="1"/>
          <p:nvPr/>
        </p:nvSpPr>
        <p:spPr>
          <a:xfrm>
            <a:off x="3733800" y="4690646"/>
            <a:ext cx="2484976" cy="338554"/>
          </a:xfrm>
          <a:prstGeom prst="rect">
            <a:avLst/>
          </a:prstGeom>
          <a:noFill/>
        </p:spPr>
        <p:txBody>
          <a:bodyPr wrap="none" rtlCol="0">
            <a:spAutoFit/>
          </a:bodyPr>
          <a:lstStyle/>
          <a:p>
            <a:r>
              <a:rPr lang="en-US" sz="1600" dirty="0" smtClean="0"/>
              <a:t>Circuit and splices issues</a:t>
            </a:r>
            <a:endParaRPr lang="en-US" sz="1600" dirty="0"/>
          </a:p>
        </p:txBody>
      </p:sp>
      <p:sp>
        <p:nvSpPr>
          <p:cNvPr id="107" name="Freeform 106"/>
          <p:cNvSpPr/>
          <p:nvPr/>
        </p:nvSpPr>
        <p:spPr bwMode="auto">
          <a:xfrm>
            <a:off x="5638800" y="5349875"/>
            <a:ext cx="990600" cy="288925"/>
          </a:xfrm>
          <a:custGeom>
            <a:avLst/>
            <a:gdLst>
              <a:gd name="connsiteX0" fmla="*/ 0 w 1647825"/>
              <a:gd name="connsiteY0" fmla="*/ 285750 h 288925"/>
              <a:gd name="connsiteX1" fmla="*/ 419100 w 1647825"/>
              <a:gd name="connsiteY1" fmla="*/ 276225 h 288925"/>
              <a:gd name="connsiteX2" fmla="*/ 876300 w 1647825"/>
              <a:gd name="connsiteY2" fmla="*/ 209550 h 288925"/>
              <a:gd name="connsiteX3" fmla="*/ 1647825 w 1647825"/>
              <a:gd name="connsiteY3" fmla="*/ 0 h 288925"/>
            </a:gdLst>
            <a:ahLst/>
            <a:cxnLst>
              <a:cxn ang="0">
                <a:pos x="connsiteX0" y="connsiteY0"/>
              </a:cxn>
              <a:cxn ang="0">
                <a:pos x="connsiteX1" y="connsiteY1"/>
              </a:cxn>
              <a:cxn ang="0">
                <a:pos x="connsiteX2" y="connsiteY2"/>
              </a:cxn>
              <a:cxn ang="0">
                <a:pos x="connsiteX3" y="connsiteY3"/>
              </a:cxn>
            </a:cxnLst>
            <a:rect l="l" t="t" r="r" b="b"/>
            <a:pathLst>
              <a:path w="1647825" h="288925">
                <a:moveTo>
                  <a:pt x="0" y="285750"/>
                </a:moveTo>
                <a:cubicBezTo>
                  <a:pt x="136525" y="287337"/>
                  <a:pt x="273050" y="288925"/>
                  <a:pt x="419100" y="276225"/>
                </a:cubicBezTo>
                <a:cubicBezTo>
                  <a:pt x="565150" y="263525"/>
                  <a:pt x="671513" y="255588"/>
                  <a:pt x="876300" y="209550"/>
                </a:cubicBezTo>
                <a:cubicBezTo>
                  <a:pt x="1081088" y="163513"/>
                  <a:pt x="1364456" y="81756"/>
                  <a:pt x="1647825" y="0"/>
                </a:cubicBezTo>
              </a:path>
            </a:pathLst>
          </a:custGeom>
          <a:noFill/>
          <a:ln w="508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08" name="Freeform 107"/>
          <p:cNvSpPr/>
          <p:nvPr/>
        </p:nvSpPr>
        <p:spPr bwMode="auto">
          <a:xfrm>
            <a:off x="4876800" y="6019800"/>
            <a:ext cx="228600" cy="76200"/>
          </a:xfrm>
          <a:custGeom>
            <a:avLst/>
            <a:gdLst>
              <a:gd name="connsiteX0" fmla="*/ 0 w 1647825"/>
              <a:gd name="connsiteY0" fmla="*/ 285750 h 288925"/>
              <a:gd name="connsiteX1" fmla="*/ 419100 w 1647825"/>
              <a:gd name="connsiteY1" fmla="*/ 276225 h 288925"/>
              <a:gd name="connsiteX2" fmla="*/ 876300 w 1647825"/>
              <a:gd name="connsiteY2" fmla="*/ 209550 h 288925"/>
              <a:gd name="connsiteX3" fmla="*/ 1647825 w 1647825"/>
              <a:gd name="connsiteY3" fmla="*/ 0 h 288925"/>
            </a:gdLst>
            <a:ahLst/>
            <a:cxnLst>
              <a:cxn ang="0">
                <a:pos x="connsiteX0" y="connsiteY0"/>
              </a:cxn>
              <a:cxn ang="0">
                <a:pos x="connsiteX1" y="connsiteY1"/>
              </a:cxn>
              <a:cxn ang="0">
                <a:pos x="connsiteX2" y="connsiteY2"/>
              </a:cxn>
              <a:cxn ang="0">
                <a:pos x="connsiteX3" y="connsiteY3"/>
              </a:cxn>
            </a:cxnLst>
            <a:rect l="l" t="t" r="r" b="b"/>
            <a:pathLst>
              <a:path w="1647825" h="288925">
                <a:moveTo>
                  <a:pt x="0" y="285750"/>
                </a:moveTo>
                <a:cubicBezTo>
                  <a:pt x="136525" y="287337"/>
                  <a:pt x="273050" y="288925"/>
                  <a:pt x="419100" y="276225"/>
                </a:cubicBezTo>
                <a:cubicBezTo>
                  <a:pt x="565150" y="263525"/>
                  <a:pt x="671513" y="255588"/>
                  <a:pt x="876300" y="209550"/>
                </a:cubicBezTo>
                <a:cubicBezTo>
                  <a:pt x="1081088" y="163513"/>
                  <a:pt x="1364456" y="81756"/>
                  <a:pt x="1647825" y="0"/>
                </a:cubicBezTo>
              </a:path>
            </a:pathLst>
          </a:custGeom>
          <a:noFill/>
          <a:ln w="508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09" name="Freeform 108"/>
          <p:cNvSpPr/>
          <p:nvPr/>
        </p:nvSpPr>
        <p:spPr bwMode="auto">
          <a:xfrm>
            <a:off x="8458200" y="4343400"/>
            <a:ext cx="228600" cy="76200"/>
          </a:xfrm>
          <a:custGeom>
            <a:avLst/>
            <a:gdLst>
              <a:gd name="connsiteX0" fmla="*/ 0 w 1647825"/>
              <a:gd name="connsiteY0" fmla="*/ 285750 h 288925"/>
              <a:gd name="connsiteX1" fmla="*/ 419100 w 1647825"/>
              <a:gd name="connsiteY1" fmla="*/ 276225 h 288925"/>
              <a:gd name="connsiteX2" fmla="*/ 876300 w 1647825"/>
              <a:gd name="connsiteY2" fmla="*/ 209550 h 288925"/>
              <a:gd name="connsiteX3" fmla="*/ 1647825 w 1647825"/>
              <a:gd name="connsiteY3" fmla="*/ 0 h 288925"/>
            </a:gdLst>
            <a:ahLst/>
            <a:cxnLst>
              <a:cxn ang="0">
                <a:pos x="connsiteX0" y="connsiteY0"/>
              </a:cxn>
              <a:cxn ang="0">
                <a:pos x="connsiteX1" y="connsiteY1"/>
              </a:cxn>
              <a:cxn ang="0">
                <a:pos x="connsiteX2" y="connsiteY2"/>
              </a:cxn>
              <a:cxn ang="0">
                <a:pos x="connsiteX3" y="connsiteY3"/>
              </a:cxn>
            </a:cxnLst>
            <a:rect l="l" t="t" r="r" b="b"/>
            <a:pathLst>
              <a:path w="1647825" h="288925">
                <a:moveTo>
                  <a:pt x="0" y="285750"/>
                </a:moveTo>
                <a:cubicBezTo>
                  <a:pt x="136525" y="287337"/>
                  <a:pt x="273050" y="288925"/>
                  <a:pt x="419100" y="276225"/>
                </a:cubicBezTo>
                <a:cubicBezTo>
                  <a:pt x="565150" y="263525"/>
                  <a:pt x="671513" y="255588"/>
                  <a:pt x="876300" y="209550"/>
                </a:cubicBezTo>
                <a:cubicBezTo>
                  <a:pt x="1081088" y="163513"/>
                  <a:pt x="1364456" y="81756"/>
                  <a:pt x="1647825" y="0"/>
                </a:cubicBezTo>
              </a:path>
            </a:pathLst>
          </a:custGeom>
          <a:noFill/>
          <a:ln w="50800" cap="flat" cmpd="sng" algn="ctr">
            <a:solidFill>
              <a:srgbClr val="FFC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10" name="Oval 109"/>
          <p:cNvSpPr/>
          <p:nvPr/>
        </p:nvSpPr>
        <p:spPr>
          <a:xfrm>
            <a:off x="762000" y="1143000"/>
            <a:ext cx="7543800" cy="4495800"/>
          </a:xfrm>
          <a:prstGeom prst="ellipse">
            <a:avLst/>
          </a:prstGeom>
          <a:no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Arc 110"/>
          <p:cNvSpPr/>
          <p:nvPr/>
        </p:nvSpPr>
        <p:spPr>
          <a:xfrm>
            <a:off x="1905000" y="533400"/>
            <a:ext cx="5562600" cy="1371600"/>
          </a:xfrm>
          <a:prstGeom prst="arc">
            <a:avLst/>
          </a:prstGeom>
          <a:noFill/>
          <a:ln w="127000">
            <a:solidFill>
              <a:srgbClr val="00FF00"/>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TextBox 111"/>
          <p:cNvSpPr txBox="1"/>
          <p:nvPr/>
        </p:nvSpPr>
        <p:spPr>
          <a:xfrm>
            <a:off x="0" y="6096000"/>
            <a:ext cx="9144000" cy="338554"/>
          </a:xfrm>
          <a:prstGeom prst="rect">
            <a:avLst/>
          </a:prstGeom>
          <a:noFill/>
        </p:spPr>
        <p:txBody>
          <a:bodyPr wrap="square" rtlCol="0">
            <a:spAutoFit/>
          </a:bodyPr>
          <a:lstStyle/>
          <a:p>
            <a:r>
              <a:rPr lang="en-US" sz="1600" b="1" u="sng" dirty="0" smtClean="0"/>
              <a:t>Goal : </a:t>
            </a:r>
            <a:r>
              <a:rPr lang="en-US" sz="1600" b="1" dirty="0" smtClean="0"/>
              <a:t>Special interventions completed before the train arrives </a:t>
            </a:r>
            <a:r>
              <a:rPr lang="en-US" sz="1600" b="1" u="sng" dirty="0" smtClean="0">
                <a:solidFill>
                  <a:srgbClr val="0070C0"/>
                </a:solidFill>
              </a:rPr>
              <a:t>: To be checked</a:t>
            </a:r>
            <a:endParaRPr lang="en-US" sz="1600" b="1" u="sng" dirty="0">
              <a:solidFill>
                <a:srgbClr val="0070C0"/>
              </a:solidFill>
            </a:endParaRPr>
          </a:p>
        </p:txBody>
      </p:sp>
      <p:sp>
        <p:nvSpPr>
          <p:cNvPr id="113" name="Isosceles Triangle 112"/>
          <p:cNvSpPr/>
          <p:nvPr/>
        </p:nvSpPr>
        <p:spPr bwMode="auto">
          <a:xfrm>
            <a:off x="3429000" y="3327738"/>
            <a:ext cx="152400" cy="152400"/>
          </a:xfrm>
          <a:prstGeom prst="triangle">
            <a:avLst/>
          </a:prstGeom>
          <a:solidFill>
            <a:srgbClr val="FFCCFF"/>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15" name="Rounded Rectangle 114"/>
          <p:cNvSpPr/>
          <p:nvPr/>
        </p:nvSpPr>
        <p:spPr bwMode="auto">
          <a:xfrm>
            <a:off x="3048000" y="2971800"/>
            <a:ext cx="304800" cy="152400"/>
          </a:xfrm>
          <a:prstGeom prst="roundRect">
            <a:avLst/>
          </a:prstGeom>
          <a:solidFill>
            <a:srgbClr val="7030A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16" name="TextBox 115"/>
          <p:cNvSpPr txBox="1"/>
          <p:nvPr/>
        </p:nvSpPr>
        <p:spPr>
          <a:xfrm>
            <a:off x="3733800" y="2895600"/>
            <a:ext cx="3012363" cy="338554"/>
          </a:xfrm>
          <a:prstGeom prst="rect">
            <a:avLst/>
          </a:prstGeom>
          <a:noFill/>
        </p:spPr>
        <p:txBody>
          <a:bodyPr wrap="none" rtlCol="0">
            <a:spAutoFit/>
          </a:bodyPr>
          <a:lstStyle/>
          <a:p>
            <a:r>
              <a:rPr lang="en-US" sz="1600" dirty="0" smtClean="0"/>
              <a:t>Critical reversed beam screen</a:t>
            </a:r>
            <a:endParaRPr lang="en-US" sz="1600" dirty="0"/>
          </a:p>
        </p:txBody>
      </p:sp>
      <p:sp>
        <p:nvSpPr>
          <p:cNvPr id="117" name="Rounded Rectangle 116"/>
          <p:cNvSpPr/>
          <p:nvPr/>
        </p:nvSpPr>
        <p:spPr bwMode="auto">
          <a:xfrm>
            <a:off x="762000" y="2133600"/>
            <a:ext cx="304800" cy="152400"/>
          </a:xfrm>
          <a:prstGeom prst="roundRect">
            <a:avLst/>
          </a:prstGeom>
          <a:solidFill>
            <a:srgbClr val="7030A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18" name="Rounded Rectangle 117"/>
          <p:cNvSpPr/>
          <p:nvPr/>
        </p:nvSpPr>
        <p:spPr bwMode="auto">
          <a:xfrm>
            <a:off x="1066800" y="1752600"/>
            <a:ext cx="304800" cy="152400"/>
          </a:xfrm>
          <a:prstGeom prst="roundRect">
            <a:avLst/>
          </a:prstGeom>
          <a:solidFill>
            <a:srgbClr val="7030A0"/>
          </a:solid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14" name="Slide Number Placeholder 115"/>
          <p:cNvSpPr txBox="1">
            <a:spLocks/>
          </p:cNvSpPr>
          <p:nvPr/>
        </p:nvSpPr>
        <p:spPr bwMode="auto">
          <a:xfrm>
            <a:off x="72390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2B8A188-07C7-43C5-B012-88751C6CB86A}" type="slidenum">
              <a:rPr kumimoji="0" lang="en-US" sz="1400" b="0" i="0" u="none" strike="noStrike" kern="1200" cap="none" spc="0" normalizeH="0" baseline="0" noProof="0" smtClean="0">
                <a:ln>
                  <a:noFill/>
                </a:ln>
                <a:solidFill>
                  <a:schemeClr val="bg2"/>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38</a:t>
            </a:fld>
            <a:r>
              <a:rPr kumimoji="0" lang="en-US" sz="1400" b="0" i="0" u="none" strike="noStrike" kern="1200" cap="none" spc="0" normalizeH="0" baseline="0" noProof="0" dirty="0" smtClean="0">
                <a:ln>
                  <a:noFill/>
                </a:ln>
                <a:solidFill>
                  <a:schemeClr val="bg2"/>
                </a:solidFill>
                <a:effectLst/>
                <a:uLnTx/>
                <a:uFillTx/>
                <a:latin typeface="+mn-lt"/>
                <a:ea typeface="+mn-ea"/>
                <a:cs typeface="+mn-cs"/>
              </a:rPr>
              <a:t>/40</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err="1" smtClean="0">
                <a:ln>
                  <a:noFill/>
                </a:ln>
                <a:solidFill>
                  <a:schemeClr val="bg2"/>
                </a:solidFill>
                <a:effectLst/>
                <a:uLnTx/>
                <a:uFillTx/>
                <a:latin typeface="+mn-lt"/>
                <a:ea typeface="+mn-ea"/>
                <a:cs typeface="+mn-cs"/>
              </a:rPr>
              <a:t>J.Ph</a:t>
            </a:r>
            <a:r>
              <a:rPr kumimoji="0" lang="en-US" sz="1400" b="0" i="0" u="none" strike="noStrike" kern="1200" cap="none" spc="0" normalizeH="0" baseline="0" noProof="0" dirty="0" smtClean="0">
                <a:ln>
                  <a:noFill/>
                </a:ln>
                <a:solidFill>
                  <a:schemeClr val="bg2"/>
                </a:solidFill>
                <a:effectLst/>
                <a:uLnTx/>
                <a:uFillTx/>
                <a:latin typeface="+mn-lt"/>
                <a:ea typeface="+mn-ea"/>
                <a:cs typeface="+mn-cs"/>
              </a:rPr>
              <a:t>. Tock</a:t>
            </a:r>
            <a:endParaRPr kumimoji="0" lang="en-US" sz="1400" b="0" i="0" u="none" strike="noStrike" kern="1200" cap="none" spc="0" normalizeH="0" baseline="0" noProof="0" dirty="0">
              <a:ln>
                <a:noFill/>
              </a:ln>
              <a:solidFill>
                <a:schemeClr val="bg2"/>
              </a:solidFill>
              <a:effectLst/>
              <a:uLnTx/>
              <a:uFillTx/>
              <a:latin typeface="+mn-lt"/>
              <a:ea typeface="+mn-ea"/>
              <a:cs typeface="+mn-cs"/>
            </a:endParaRPr>
          </a:p>
        </p:txBody>
      </p:sp>
      <p:sp>
        <p:nvSpPr>
          <p:cNvPr id="119" name="Footer Placeholder 10"/>
          <p:cNvSpPr>
            <a:spLocks noGrp="1"/>
          </p:cNvSpPr>
          <p:nvPr>
            <p:ph type="ftr" sz="quarter" idx="12"/>
          </p:nvPr>
        </p:nvSpPr>
        <p:spPr>
          <a:xfrm>
            <a:off x="2286000" y="6553200"/>
            <a:ext cx="4724400" cy="304800"/>
          </a:xfrm>
        </p:spPr>
        <p:txBody>
          <a:bodyPr/>
          <a:lstStyle/>
          <a:p>
            <a:r>
              <a:rPr lang="en-BZ" smtClean="0"/>
              <a:t>Consolidation of the LHC SC magnets and circuits during LS1 </a:t>
            </a:r>
            <a:endParaRPr lang="en-GB" dirty="0"/>
          </a:p>
        </p:txBody>
      </p:sp>
      <p:sp>
        <p:nvSpPr>
          <p:cNvPr id="120"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123" name="Date Placeholder 122"/>
          <p:cNvSpPr>
            <a:spLocks noGrp="1"/>
          </p:cNvSpPr>
          <p:nvPr>
            <p:ph type="dt" sz="half" idx="10"/>
          </p:nvPr>
        </p:nvSpPr>
        <p:spPr/>
        <p:txBody>
          <a:bodyPr/>
          <a:lstStyle/>
          <a:p>
            <a:r>
              <a:rPr lang="en-US" smtClean="0"/>
              <a:t>Chamonix                    8th of February 2012</a:t>
            </a:r>
            <a:endParaRPr lang="en-GB" dirty="0"/>
          </a:p>
        </p:txBody>
      </p:sp>
      <p:sp>
        <p:nvSpPr>
          <p:cNvPr id="124" name="Slide Number Placeholder 123"/>
          <p:cNvSpPr>
            <a:spLocks noGrp="1"/>
          </p:cNvSpPr>
          <p:nvPr>
            <p:ph type="sldNum" sz="quarter" idx="11"/>
          </p:nvPr>
        </p:nvSpPr>
        <p:spPr/>
        <p:txBody>
          <a:bodyPr/>
          <a:lstStyle/>
          <a:p>
            <a:fld id="{42B8A188-07C7-43C5-B012-88751C6CB86A}" type="slidenum">
              <a:rPr lang="en-US" sz="1400" smtClean="0"/>
              <a:pPr/>
              <a:t>38</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33"/>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40"/>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9"/>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8"/>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4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15"/>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116"/>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117"/>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118"/>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53"/>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4"/>
                                        </p:tgtEl>
                                        <p:attrNameLst>
                                          <p:attrName>style.visibility</p:attrName>
                                        </p:attrNameLst>
                                      </p:cBhvr>
                                      <p:to>
                                        <p:strVal val="visible"/>
                                      </p:to>
                                    </p:set>
                                  </p:childTnLst>
                                </p:cTn>
                              </p:par>
                              <p:par>
                                <p:cTn id="75" presetID="1" presetClass="entr" presetSubtype="0" fill="hold" grpId="0" nodeType="withEffect">
                                  <p:stCondLst>
                                    <p:cond delay="0"/>
                                  </p:stCondLst>
                                  <p:childTnLst>
                                    <p:set>
                                      <p:cBhvr>
                                        <p:cTn id="76" dur="1" fill="hold">
                                          <p:stCondLst>
                                            <p:cond delay="0"/>
                                          </p:stCondLst>
                                        </p:cTn>
                                        <p:tgtEl>
                                          <p:spTgt spid="55"/>
                                        </p:tgtEl>
                                        <p:attrNameLst>
                                          <p:attrName>style.visibility</p:attrName>
                                        </p:attrNameLst>
                                      </p:cBhvr>
                                      <p:to>
                                        <p:strVal val="visible"/>
                                      </p:to>
                                    </p:set>
                                  </p:childTnLst>
                                </p:cTn>
                              </p:par>
                              <p:par>
                                <p:cTn id="77" presetID="1" presetClass="entr" presetSubtype="0" fill="hold" grpId="0" nodeType="withEffect">
                                  <p:stCondLst>
                                    <p:cond delay="0"/>
                                  </p:stCondLst>
                                  <p:childTnLst>
                                    <p:set>
                                      <p:cBhvr>
                                        <p:cTn id="78" dur="1" fill="hold">
                                          <p:stCondLst>
                                            <p:cond delay="0"/>
                                          </p:stCondLst>
                                        </p:cTn>
                                        <p:tgtEl>
                                          <p:spTgt spid="56"/>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5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1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62"/>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63"/>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64"/>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65"/>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grpId="0" nodeType="clickEffect">
                                  <p:stCondLst>
                                    <p:cond delay="0"/>
                                  </p:stCondLst>
                                  <p:childTnLst>
                                    <p:set>
                                      <p:cBhvr>
                                        <p:cTn id="96" dur="1" fill="hold">
                                          <p:stCondLst>
                                            <p:cond delay="0"/>
                                          </p:stCondLst>
                                        </p:cTn>
                                        <p:tgtEl>
                                          <p:spTgt spid="66"/>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67"/>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69"/>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68"/>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grpId="0" nodeType="clickEffect">
                                  <p:stCondLst>
                                    <p:cond delay="0"/>
                                  </p:stCondLst>
                                  <p:childTnLst>
                                    <p:set>
                                      <p:cBhvr>
                                        <p:cTn id="106" dur="1" fill="hold">
                                          <p:stCondLst>
                                            <p:cond delay="0"/>
                                          </p:stCondLst>
                                        </p:cTn>
                                        <p:tgtEl>
                                          <p:spTgt spid="70"/>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72"/>
                                        </p:tgtEl>
                                        <p:attrNameLst>
                                          <p:attrName>style.visibility</p:attrName>
                                        </p:attrNameLst>
                                      </p:cBhvr>
                                      <p:to>
                                        <p:strVal val="visible"/>
                                      </p:to>
                                    </p:set>
                                  </p:childTnLst>
                                </p:cTn>
                              </p:par>
                              <p:par>
                                <p:cTn id="109" presetID="1" presetClass="entr" presetSubtype="0" fill="hold" grpId="0" nodeType="withEffect">
                                  <p:stCondLst>
                                    <p:cond delay="0"/>
                                  </p:stCondLst>
                                  <p:childTnLst>
                                    <p:set>
                                      <p:cBhvr>
                                        <p:cTn id="110" dur="1" fill="hold">
                                          <p:stCondLst>
                                            <p:cond delay="0"/>
                                          </p:stCondLst>
                                        </p:cTn>
                                        <p:tgtEl>
                                          <p:spTgt spid="71"/>
                                        </p:tgtEl>
                                        <p:attrNameLst>
                                          <p:attrName>style.visibility</p:attrName>
                                        </p:attrNameLst>
                                      </p:cBhvr>
                                      <p:to>
                                        <p:strVal val="visible"/>
                                      </p:to>
                                    </p:set>
                                  </p:childTnLst>
                                </p:cTn>
                              </p:par>
                              <p:par>
                                <p:cTn id="111" presetID="1" presetClass="entr" presetSubtype="0" fill="hold" grpId="0" nodeType="withEffect">
                                  <p:stCondLst>
                                    <p:cond delay="0"/>
                                  </p:stCondLst>
                                  <p:childTnLst>
                                    <p:set>
                                      <p:cBhvr>
                                        <p:cTn id="112" dur="1" fill="hold">
                                          <p:stCondLst>
                                            <p:cond delay="0"/>
                                          </p:stCondLst>
                                        </p:cTn>
                                        <p:tgtEl>
                                          <p:spTgt spid="77"/>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84"/>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85"/>
                                        </p:tgtEl>
                                        <p:attrNameLst>
                                          <p:attrName>style.visibility</p:attrName>
                                        </p:attrNameLst>
                                      </p:cBhvr>
                                      <p:to>
                                        <p:strVal val="visible"/>
                                      </p:to>
                                    </p:set>
                                  </p:childTnLst>
                                </p:cTn>
                              </p:par>
                              <p:par>
                                <p:cTn id="117" presetID="1" presetClass="entr" presetSubtype="0" fill="hold" grpId="0" nodeType="withEffect">
                                  <p:stCondLst>
                                    <p:cond delay="0"/>
                                  </p:stCondLst>
                                  <p:childTnLst>
                                    <p:set>
                                      <p:cBhvr>
                                        <p:cTn id="118" dur="1" fill="hold">
                                          <p:stCondLst>
                                            <p:cond delay="0"/>
                                          </p:stCondLst>
                                        </p:cTn>
                                        <p:tgtEl>
                                          <p:spTgt spid="86"/>
                                        </p:tgtEl>
                                        <p:attrNameLst>
                                          <p:attrName>style.visibility</p:attrName>
                                        </p:attrNameLst>
                                      </p:cBhvr>
                                      <p:to>
                                        <p:strVal val="visible"/>
                                      </p:to>
                                    </p:set>
                                  </p:childTnLst>
                                </p:cTn>
                              </p:par>
                              <p:par>
                                <p:cTn id="119" presetID="1" presetClass="entr" presetSubtype="0" fill="hold" grpId="0" nodeType="withEffect">
                                  <p:stCondLst>
                                    <p:cond delay="0"/>
                                  </p:stCondLst>
                                  <p:childTnLst>
                                    <p:set>
                                      <p:cBhvr>
                                        <p:cTn id="120" dur="1" fill="hold">
                                          <p:stCondLst>
                                            <p:cond delay="0"/>
                                          </p:stCondLst>
                                        </p:cTn>
                                        <p:tgtEl>
                                          <p:spTgt spid="76"/>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87"/>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75"/>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88"/>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83"/>
                                        </p:tgtEl>
                                        <p:attrNameLst>
                                          <p:attrName>style.visibility</p:attrName>
                                        </p:attrNameLst>
                                      </p:cBhvr>
                                      <p:to>
                                        <p:strVal val="visible"/>
                                      </p:to>
                                    </p:set>
                                  </p:childTnLst>
                                </p:cTn>
                              </p:par>
                              <p:par>
                                <p:cTn id="129" presetID="1" presetClass="entr" presetSubtype="0" fill="hold" grpId="0" nodeType="withEffect">
                                  <p:stCondLst>
                                    <p:cond delay="0"/>
                                  </p:stCondLst>
                                  <p:childTnLst>
                                    <p:set>
                                      <p:cBhvr>
                                        <p:cTn id="130" dur="1" fill="hold">
                                          <p:stCondLst>
                                            <p:cond delay="0"/>
                                          </p:stCondLst>
                                        </p:cTn>
                                        <p:tgtEl>
                                          <p:spTgt spid="73"/>
                                        </p:tgtEl>
                                        <p:attrNameLst>
                                          <p:attrName>style.visibility</p:attrName>
                                        </p:attrNameLst>
                                      </p:cBhvr>
                                      <p:to>
                                        <p:strVal val="visible"/>
                                      </p:to>
                                    </p:set>
                                  </p:childTnLst>
                                </p:cTn>
                              </p:par>
                              <p:par>
                                <p:cTn id="131" presetID="1" presetClass="entr" presetSubtype="0" fill="hold" grpId="0" nodeType="withEffect">
                                  <p:stCondLst>
                                    <p:cond delay="0"/>
                                  </p:stCondLst>
                                  <p:childTnLst>
                                    <p:set>
                                      <p:cBhvr>
                                        <p:cTn id="132" dur="1" fill="hold">
                                          <p:stCondLst>
                                            <p:cond delay="0"/>
                                          </p:stCondLst>
                                        </p:cTn>
                                        <p:tgtEl>
                                          <p:spTgt spid="82"/>
                                        </p:tgtEl>
                                        <p:attrNameLst>
                                          <p:attrName>style.visibility</p:attrName>
                                        </p:attrNameLst>
                                      </p:cBhvr>
                                      <p:to>
                                        <p:strVal val="visible"/>
                                      </p:to>
                                    </p:set>
                                  </p:childTnLst>
                                </p:cTn>
                              </p:par>
                              <p:par>
                                <p:cTn id="133" presetID="1" presetClass="entr" presetSubtype="0" fill="hold" grpId="0" nodeType="withEffect">
                                  <p:stCondLst>
                                    <p:cond delay="0"/>
                                  </p:stCondLst>
                                  <p:childTnLst>
                                    <p:set>
                                      <p:cBhvr>
                                        <p:cTn id="134" dur="1" fill="hold">
                                          <p:stCondLst>
                                            <p:cond delay="0"/>
                                          </p:stCondLst>
                                        </p:cTn>
                                        <p:tgtEl>
                                          <p:spTgt spid="81"/>
                                        </p:tgtEl>
                                        <p:attrNameLst>
                                          <p:attrName>style.visibility</p:attrName>
                                        </p:attrNameLst>
                                      </p:cBhvr>
                                      <p:to>
                                        <p:strVal val="visible"/>
                                      </p:to>
                                    </p:set>
                                  </p:childTnLst>
                                </p:cTn>
                              </p:par>
                              <p:par>
                                <p:cTn id="135" presetID="1" presetClass="entr" presetSubtype="0" fill="hold" grpId="0" nodeType="withEffect">
                                  <p:stCondLst>
                                    <p:cond delay="0"/>
                                  </p:stCondLst>
                                  <p:childTnLst>
                                    <p:set>
                                      <p:cBhvr>
                                        <p:cTn id="136" dur="1" fill="hold">
                                          <p:stCondLst>
                                            <p:cond delay="0"/>
                                          </p:stCondLst>
                                        </p:cTn>
                                        <p:tgtEl>
                                          <p:spTgt spid="80"/>
                                        </p:tgtEl>
                                        <p:attrNameLst>
                                          <p:attrName>style.visibility</p:attrName>
                                        </p:attrNameLst>
                                      </p:cBhvr>
                                      <p:to>
                                        <p:strVal val="visible"/>
                                      </p:to>
                                    </p:set>
                                  </p:childTnLst>
                                </p:cTn>
                              </p:par>
                              <p:par>
                                <p:cTn id="137" presetID="1" presetClass="entr" presetSubtype="0" fill="hold" grpId="0" nodeType="withEffect">
                                  <p:stCondLst>
                                    <p:cond delay="0"/>
                                  </p:stCondLst>
                                  <p:childTnLst>
                                    <p:set>
                                      <p:cBhvr>
                                        <p:cTn id="138" dur="1" fill="hold">
                                          <p:stCondLst>
                                            <p:cond delay="0"/>
                                          </p:stCondLst>
                                        </p:cTn>
                                        <p:tgtEl>
                                          <p:spTgt spid="74"/>
                                        </p:tgtEl>
                                        <p:attrNameLst>
                                          <p:attrName>style.visibility</p:attrName>
                                        </p:attrNameLst>
                                      </p:cBhvr>
                                      <p:to>
                                        <p:strVal val="visible"/>
                                      </p:to>
                                    </p:set>
                                  </p:childTnLst>
                                </p:cTn>
                              </p:par>
                              <p:par>
                                <p:cTn id="139" presetID="1" presetClass="entr" presetSubtype="0" fill="hold" grpId="0" nodeType="withEffect">
                                  <p:stCondLst>
                                    <p:cond delay="0"/>
                                  </p:stCondLst>
                                  <p:childTnLst>
                                    <p:set>
                                      <p:cBhvr>
                                        <p:cTn id="140" dur="1" fill="hold">
                                          <p:stCondLst>
                                            <p:cond delay="0"/>
                                          </p:stCondLst>
                                        </p:cTn>
                                        <p:tgtEl>
                                          <p:spTgt spid="79"/>
                                        </p:tgtEl>
                                        <p:attrNameLst>
                                          <p:attrName>style.visibility</p:attrName>
                                        </p:attrNameLst>
                                      </p:cBhvr>
                                      <p:to>
                                        <p:strVal val="visible"/>
                                      </p:to>
                                    </p:set>
                                  </p:childTnLst>
                                </p:cTn>
                              </p:par>
                              <p:par>
                                <p:cTn id="141" presetID="1" presetClass="entr" presetSubtype="0" fill="hold" grpId="0" nodeType="withEffect">
                                  <p:stCondLst>
                                    <p:cond delay="0"/>
                                  </p:stCondLst>
                                  <p:childTnLst>
                                    <p:set>
                                      <p:cBhvr>
                                        <p:cTn id="142" dur="1" fill="hold">
                                          <p:stCondLst>
                                            <p:cond delay="0"/>
                                          </p:stCondLst>
                                        </p:cTn>
                                        <p:tgtEl>
                                          <p:spTgt spid="78"/>
                                        </p:tgtEl>
                                        <p:attrNameLst>
                                          <p:attrName>style.visibility</p:attrName>
                                        </p:attrNameLst>
                                      </p:cBhvr>
                                      <p:to>
                                        <p:strVal val="visible"/>
                                      </p:to>
                                    </p:set>
                                  </p:childTnLst>
                                </p:cTn>
                              </p:par>
                            </p:childTnLst>
                          </p:cTn>
                        </p:par>
                      </p:childTnLst>
                    </p:cTn>
                  </p:par>
                  <p:par>
                    <p:cTn id="143" fill="hold">
                      <p:stCondLst>
                        <p:cond delay="indefinite"/>
                      </p:stCondLst>
                      <p:childTnLst>
                        <p:par>
                          <p:cTn id="144" fill="hold">
                            <p:stCondLst>
                              <p:cond delay="0"/>
                            </p:stCondLst>
                            <p:childTnLst>
                              <p:par>
                                <p:cTn id="145" presetID="1" presetClass="entr" presetSubtype="0" fill="hold" grpId="0" nodeType="clickEffect">
                                  <p:stCondLst>
                                    <p:cond delay="0"/>
                                  </p:stCondLst>
                                  <p:childTnLst>
                                    <p:set>
                                      <p:cBhvr>
                                        <p:cTn id="146" dur="1" fill="hold">
                                          <p:stCondLst>
                                            <p:cond delay="0"/>
                                          </p:stCondLst>
                                        </p:cTn>
                                        <p:tgtEl>
                                          <p:spTgt spid="90"/>
                                        </p:tgtEl>
                                        <p:attrNameLst>
                                          <p:attrName>style.visibility</p:attrName>
                                        </p:attrNameLst>
                                      </p:cBhvr>
                                      <p:to>
                                        <p:strVal val="visible"/>
                                      </p:to>
                                    </p:set>
                                  </p:childTnLst>
                                </p:cTn>
                              </p:par>
                              <p:par>
                                <p:cTn id="147" presetID="1" presetClass="entr" presetSubtype="0" fill="hold" grpId="0" nodeType="withEffect">
                                  <p:stCondLst>
                                    <p:cond delay="0"/>
                                  </p:stCondLst>
                                  <p:childTnLst>
                                    <p:set>
                                      <p:cBhvr>
                                        <p:cTn id="148" dur="1" fill="hold">
                                          <p:stCondLst>
                                            <p:cond delay="0"/>
                                          </p:stCondLst>
                                        </p:cTn>
                                        <p:tgtEl>
                                          <p:spTgt spid="91"/>
                                        </p:tgtEl>
                                        <p:attrNameLst>
                                          <p:attrName>style.visibility</p:attrName>
                                        </p:attrNameLst>
                                      </p:cBhvr>
                                      <p:to>
                                        <p:strVal val="visible"/>
                                      </p:to>
                                    </p:set>
                                  </p:childTnLst>
                                </p:cTn>
                              </p:par>
                              <p:par>
                                <p:cTn id="149" presetID="1" presetClass="entr" presetSubtype="0" fill="hold" grpId="0" nodeType="withEffect">
                                  <p:stCondLst>
                                    <p:cond delay="0"/>
                                  </p:stCondLst>
                                  <p:childTnLst>
                                    <p:set>
                                      <p:cBhvr>
                                        <p:cTn id="150" dur="1" fill="hold">
                                          <p:stCondLst>
                                            <p:cond delay="0"/>
                                          </p:stCondLst>
                                        </p:cTn>
                                        <p:tgtEl>
                                          <p:spTgt spid="94"/>
                                        </p:tgtEl>
                                        <p:attrNameLst>
                                          <p:attrName>style.visibility</p:attrName>
                                        </p:attrNameLst>
                                      </p:cBhvr>
                                      <p:to>
                                        <p:strVal val="visible"/>
                                      </p:to>
                                    </p:set>
                                  </p:childTnLst>
                                </p:cTn>
                              </p:par>
                              <p:par>
                                <p:cTn id="151" presetID="1" presetClass="entr" presetSubtype="0" fill="hold" grpId="0" nodeType="withEffect">
                                  <p:stCondLst>
                                    <p:cond delay="0"/>
                                  </p:stCondLst>
                                  <p:childTnLst>
                                    <p:set>
                                      <p:cBhvr>
                                        <p:cTn id="152" dur="1" fill="hold">
                                          <p:stCondLst>
                                            <p:cond delay="0"/>
                                          </p:stCondLst>
                                        </p:cTn>
                                        <p:tgtEl>
                                          <p:spTgt spid="92"/>
                                        </p:tgtEl>
                                        <p:attrNameLst>
                                          <p:attrName>style.visibility</p:attrName>
                                        </p:attrNameLst>
                                      </p:cBhvr>
                                      <p:to>
                                        <p:strVal val="visible"/>
                                      </p:to>
                                    </p:set>
                                  </p:childTnLst>
                                </p:cTn>
                              </p:par>
                              <p:par>
                                <p:cTn id="153" presetID="1" presetClass="entr" presetSubtype="0" fill="hold" grpId="0" nodeType="withEffect">
                                  <p:stCondLst>
                                    <p:cond delay="0"/>
                                  </p:stCondLst>
                                  <p:childTnLst>
                                    <p:set>
                                      <p:cBhvr>
                                        <p:cTn id="154" dur="1" fill="hold">
                                          <p:stCondLst>
                                            <p:cond delay="0"/>
                                          </p:stCondLst>
                                        </p:cTn>
                                        <p:tgtEl>
                                          <p:spTgt spid="93"/>
                                        </p:tgtEl>
                                        <p:attrNameLst>
                                          <p:attrName>style.visibility</p:attrName>
                                        </p:attrNameLst>
                                      </p:cBhvr>
                                      <p:to>
                                        <p:strVal val="visible"/>
                                      </p:to>
                                    </p:set>
                                  </p:childTnLst>
                                </p:cTn>
                              </p:par>
                              <p:par>
                                <p:cTn id="155" presetID="1" presetClass="entr" presetSubtype="0" fill="hold" grpId="0" nodeType="withEffect">
                                  <p:stCondLst>
                                    <p:cond delay="0"/>
                                  </p:stCondLst>
                                  <p:childTnLst>
                                    <p:set>
                                      <p:cBhvr>
                                        <p:cTn id="156" dur="1" fill="hold">
                                          <p:stCondLst>
                                            <p:cond delay="0"/>
                                          </p:stCondLst>
                                        </p:cTn>
                                        <p:tgtEl>
                                          <p:spTgt spid="89"/>
                                        </p:tgtEl>
                                        <p:attrNameLst>
                                          <p:attrName>style.visibility</p:attrName>
                                        </p:attrNameLst>
                                      </p:cBhvr>
                                      <p:to>
                                        <p:strVal val="visible"/>
                                      </p:to>
                                    </p:set>
                                  </p:childTnLst>
                                </p:cTn>
                              </p:par>
                            </p:childTnLst>
                          </p:cTn>
                        </p:par>
                      </p:childTnLst>
                    </p:cTn>
                  </p:par>
                  <p:par>
                    <p:cTn id="157" fill="hold">
                      <p:stCondLst>
                        <p:cond delay="indefinite"/>
                      </p:stCondLst>
                      <p:childTnLst>
                        <p:par>
                          <p:cTn id="158" fill="hold">
                            <p:stCondLst>
                              <p:cond delay="0"/>
                            </p:stCondLst>
                            <p:childTnLst>
                              <p:par>
                                <p:cTn id="159" presetID="1" presetClass="entr" presetSubtype="0" fill="hold" grpId="0" nodeType="clickEffect">
                                  <p:stCondLst>
                                    <p:cond delay="0"/>
                                  </p:stCondLst>
                                  <p:childTnLst>
                                    <p:set>
                                      <p:cBhvr>
                                        <p:cTn id="160" dur="1" fill="hold">
                                          <p:stCondLst>
                                            <p:cond delay="0"/>
                                          </p:stCondLst>
                                        </p:cTn>
                                        <p:tgtEl>
                                          <p:spTgt spid="103"/>
                                        </p:tgtEl>
                                        <p:attrNameLst>
                                          <p:attrName>style.visibility</p:attrName>
                                        </p:attrNameLst>
                                      </p:cBhvr>
                                      <p:to>
                                        <p:strVal val="visible"/>
                                      </p:to>
                                    </p:set>
                                  </p:childTnLst>
                                </p:cTn>
                              </p:par>
                              <p:par>
                                <p:cTn id="161" presetID="1" presetClass="entr" presetSubtype="0" fill="hold" grpId="0" nodeType="withEffect">
                                  <p:stCondLst>
                                    <p:cond delay="0"/>
                                  </p:stCondLst>
                                  <p:childTnLst>
                                    <p:set>
                                      <p:cBhvr>
                                        <p:cTn id="162" dur="1" fill="hold">
                                          <p:stCondLst>
                                            <p:cond delay="0"/>
                                          </p:stCondLst>
                                        </p:cTn>
                                        <p:tgtEl>
                                          <p:spTgt spid="95"/>
                                        </p:tgtEl>
                                        <p:attrNameLst>
                                          <p:attrName>style.visibility</p:attrName>
                                        </p:attrNameLst>
                                      </p:cBhvr>
                                      <p:to>
                                        <p:strVal val="visible"/>
                                      </p:to>
                                    </p:set>
                                  </p:childTnLst>
                                </p:cTn>
                              </p:par>
                              <p:par>
                                <p:cTn id="163" presetID="1" presetClass="entr" presetSubtype="0" fill="hold" grpId="0" nodeType="withEffect">
                                  <p:stCondLst>
                                    <p:cond delay="0"/>
                                  </p:stCondLst>
                                  <p:childTnLst>
                                    <p:set>
                                      <p:cBhvr>
                                        <p:cTn id="164" dur="1" fill="hold">
                                          <p:stCondLst>
                                            <p:cond delay="0"/>
                                          </p:stCondLst>
                                        </p:cTn>
                                        <p:tgtEl>
                                          <p:spTgt spid="98"/>
                                        </p:tgtEl>
                                        <p:attrNameLst>
                                          <p:attrName>style.visibility</p:attrName>
                                        </p:attrNameLst>
                                      </p:cBhvr>
                                      <p:to>
                                        <p:strVal val="visible"/>
                                      </p:to>
                                    </p:set>
                                  </p:childTnLst>
                                </p:cTn>
                              </p:par>
                              <p:par>
                                <p:cTn id="165" presetID="1" presetClass="entr" presetSubtype="0" fill="hold" grpId="0" nodeType="withEffect">
                                  <p:stCondLst>
                                    <p:cond delay="0"/>
                                  </p:stCondLst>
                                  <p:childTnLst>
                                    <p:set>
                                      <p:cBhvr>
                                        <p:cTn id="166" dur="1" fill="hold">
                                          <p:stCondLst>
                                            <p:cond delay="0"/>
                                          </p:stCondLst>
                                        </p:cTn>
                                        <p:tgtEl>
                                          <p:spTgt spid="96"/>
                                        </p:tgtEl>
                                        <p:attrNameLst>
                                          <p:attrName>style.visibility</p:attrName>
                                        </p:attrNameLst>
                                      </p:cBhvr>
                                      <p:to>
                                        <p:strVal val="visible"/>
                                      </p:to>
                                    </p:set>
                                  </p:childTnLst>
                                </p:cTn>
                              </p:par>
                              <p:par>
                                <p:cTn id="167" presetID="1" presetClass="entr" presetSubtype="0" fill="hold" grpId="0" nodeType="withEffect">
                                  <p:stCondLst>
                                    <p:cond delay="0"/>
                                  </p:stCondLst>
                                  <p:childTnLst>
                                    <p:set>
                                      <p:cBhvr>
                                        <p:cTn id="168" dur="1" fill="hold">
                                          <p:stCondLst>
                                            <p:cond delay="0"/>
                                          </p:stCondLst>
                                        </p:cTn>
                                        <p:tgtEl>
                                          <p:spTgt spid="100"/>
                                        </p:tgtEl>
                                        <p:attrNameLst>
                                          <p:attrName>style.visibility</p:attrName>
                                        </p:attrNameLst>
                                      </p:cBhvr>
                                      <p:to>
                                        <p:strVal val="visible"/>
                                      </p:to>
                                    </p:set>
                                  </p:childTnLst>
                                </p:cTn>
                              </p:par>
                              <p:par>
                                <p:cTn id="169" presetID="1" presetClass="entr" presetSubtype="0" fill="hold" grpId="0" nodeType="withEffect">
                                  <p:stCondLst>
                                    <p:cond delay="0"/>
                                  </p:stCondLst>
                                  <p:childTnLst>
                                    <p:set>
                                      <p:cBhvr>
                                        <p:cTn id="170" dur="1" fill="hold">
                                          <p:stCondLst>
                                            <p:cond delay="0"/>
                                          </p:stCondLst>
                                        </p:cTn>
                                        <p:tgtEl>
                                          <p:spTgt spid="99"/>
                                        </p:tgtEl>
                                        <p:attrNameLst>
                                          <p:attrName>style.visibility</p:attrName>
                                        </p:attrNameLst>
                                      </p:cBhvr>
                                      <p:to>
                                        <p:strVal val="visible"/>
                                      </p:to>
                                    </p:set>
                                  </p:childTnLst>
                                </p:cTn>
                              </p:par>
                              <p:par>
                                <p:cTn id="171" presetID="1" presetClass="entr" presetSubtype="0" fill="hold" grpId="0" nodeType="withEffect">
                                  <p:stCondLst>
                                    <p:cond delay="0"/>
                                  </p:stCondLst>
                                  <p:childTnLst>
                                    <p:set>
                                      <p:cBhvr>
                                        <p:cTn id="172" dur="1" fill="hold">
                                          <p:stCondLst>
                                            <p:cond delay="0"/>
                                          </p:stCondLst>
                                        </p:cTn>
                                        <p:tgtEl>
                                          <p:spTgt spid="97"/>
                                        </p:tgtEl>
                                        <p:attrNameLst>
                                          <p:attrName>style.visibility</p:attrName>
                                        </p:attrNameLst>
                                      </p:cBhvr>
                                      <p:to>
                                        <p:strVal val="visible"/>
                                      </p:to>
                                    </p:set>
                                  </p:childTnLst>
                                </p:cTn>
                              </p:par>
                              <p:par>
                                <p:cTn id="173" presetID="1" presetClass="entr" presetSubtype="0" fill="hold" grpId="0" nodeType="withEffect">
                                  <p:stCondLst>
                                    <p:cond delay="0"/>
                                  </p:stCondLst>
                                  <p:childTnLst>
                                    <p:set>
                                      <p:cBhvr>
                                        <p:cTn id="174" dur="1" fill="hold">
                                          <p:stCondLst>
                                            <p:cond delay="0"/>
                                          </p:stCondLst>
                                        </p:cTn>
                                        <p:tgtEl>
                                          <p:spTgt spid="101"/>
                                        </p:tgtEl>
                                        <p:attrNameLst>
                                          <p:attrName>style.visibility</p:attrName>
                                        </p:attrNameLst>
                                      </p:cBhvr>
                                      <p:to>
                                        <p:strVal val="visible"/>
                                      </p:to>
                                    </p:set>
                                  </p:childTnLst>
                                </p:cTn>
                              </p:par>
                              <p:par>
                                <p:cTn id="175" presetID="1" presetClass="entr" presetSubtype="0" fill="hold" grpId="0" nodeType="withEffect">
                                  <p:stCondLst>
                                    <p:cond delay="0"/>
                                  </p:stCondLst>
                                  <p:childTnLst>
                                    <p:set>
                                      <p:cBhvr>
                                        <p:cTn id="176" dur="1" fill="hold">
                                          <p:stCondLst>
                                            <p:cond delay="0"/>
                                          </p:stCondLst>
                                        </p:cTn>
                                        <p:tgtEl>
                                          <p:spTgt spid="102"/>
                                        </p:tgtEl>
                                        <p:attrNameLst>
                                          <p:attrName>style.visibility</p:attrName>
                                        </p:attrNameLst>
                                      </p:cBhvr>
                                      <p:to>
                                        <p:strVal val="visible"/>
                                      </p:to>
                                    </p:set>
                                  </p:childTnLst>
                                </p:cTn>
                              </p:par>
                            </p:childTnLst>
                          </p:cTn>
                        </p:par>
                      </p:childTnLst>
                    </p:cTn>
                  </p:par>
                  <p:par>
                    <p:cTn id="177" fill="hold">
                      <p:stCondLst>
                        <p:cond delay="indefinite"/>
                      </p:stCondLst>
                      <p:childTnLst>
                        <p:par>
                          <p:cTn id="178" fill="hold">
                            <p:stCondLst>
                              <p:cond delay="0"/>
                            </p:stCondLst>
                            <p:childTnLst>
                              <p:par>
                                <p:cTn id="179" presetID="1" presetClass="entr" presetSubtype="0" fill="hold" grpId="0" nodeType="clickEffect">
                                  <p:stCondLst>
                                    <p:cond delay="0"/>
                                  </p:stCondLst>
                                  <p:childTnLst>
                                    <p:set>
                                      <p:cBhvr>
                                        <p:cTn id="180" dur="1" fill="hold">
                                          <p:stCondLst>
                                            <p:cond delay="0"/>
                                          </p:stCondLst>
                                        </p:cTn>
                                        <p:tgtEl>
                                          <p:spTgt spid="108"/>
                                        </p:tgtEl>
                                        <p:attrNameLst>
                                          <p:attrName>style.visibility</p:attrName>
                                        </p:attrNameLst>
                                      </p:cBhvr>
                                      <p:to>
                                        <p:strVal val="visible"/>
                                      </p:to>
                                    </p:set>
                                  </p:childTnLst>
                                </p:cTn>
                              </p:par>
                              <p:par>
                                <p:cTn id="181" presetID="1" presetClass="entr" presetSubtype="0" fill="hold" grpId="0" nodeType="withEffect">
                                  <p:stCondLst>
                                    <p:cond delay="0"/>
                                  </p:stCondLst>
                                  <p:childTnLst>
                                    <p:set>
                                      <p:cBhvr>
                                        <p:cTn id="182" dur="1" fill="hold">
                                          <p:stCondLst>
                                            <p:cond delay="0"/>
                                          </p:stCondLst>
                                        </p:cTn>
                                        <p:tgtEl>
                                          <p:spTgt spid="109"/>
                                        </p:tgtEl>
                                        <p:attrNameLst>
                                          <p:attrName>style.visibility</p:attrName>
                                        </p:attrNameLst>
                                      </p:cBhvr>
                                      <p:to>
                                        <p:strVal val="visible"/>
                                      </p:to>
                                    </p:set>
                                  </p:childTnLst>
                                </p:cTn>
                              </p:par>
                              <p:par>
                                <p:cTn id="183" presetID="1" presetClass="entr" presetSubtype="0" fill="hold" grpId="0" nodeType="withEffect">
                                  <p:stCondLst>
                                    <p:cond delay="0"/>
                                  </p:stCondLst>
                                  <p:childTnLst>
                                    <p:set>
                                      <p:cBhvr>
                                        <p:cTn id="184" dur="1" fill="hold">
                                          <p:stCondLst>
                                            <p:cond delay="0"/>
                                          </p:stCondLst>
                                        </p:cTn>
                                        <p:tgtEl>
                                          <p:spTgt spid="107"/>
                                        </p:tgtEl>
                                        <p:attrNameLst>
                                          <p:attrName>style.visibility</p:attrName>
                                        </p:attrNameLst>
                                      </p:cBhvr>
                                      <p:to>
                                        <p:strVal val="visible"/>
                                      </p:to>
                                    </p:set>
                                  </p:childTnLst>
                                </p:cTn>
                              </p:par>
                              <p:par>
                                <p:cTn id="185" presetID="1" presetClass="entr" presetSubtype="0" fill="hold" grpId="0" nodeType="withEffect">
                                  <p:stCondLst>
                                    <p:cond delay="0"/>
                                  </p:stCondLst>
                                  <p:childTnLst>
                                    <p:set>
                                      <p:cBhvr>
                                        <p:cTn id="186" dur="1" fill="hold">
                                          <p:stCondLst>
                                            <p:cond delay="0"/>
                                          </p:stCondLst>
                                        </p:cTn>
                                        <p:tgtEl>
                                          <p:spTgt spid="105"/>
                                        </p:tgtEl>
                                        <p:attrNameLst>
                                          <p:attrName>style.visibility</p:attrName>
                                        </p:attrNameLst>
                                      </p:cBhvr>
                                      <p:to>
                                        <p:strVal val="visible"/>
                                      </p:to>
                                    </p:set>
                                  </p:childTnLst>
                                </p:cTn>
                              </p:par>
                              <p:par>
                                <p:cTn id="187" presetID="1" presetClass="entr" presetSubtype="0" fill="hold" grpId="0" nodeType="withEffect">
                                  <p:stCondLst>
                                    <p:cond delay="0"/>
                                  </p:stCondLst>
                                  <p:childTnLst>
                                    <p:set>
                                      <p:cBhvr>
                                        <p:cTn id="188" dur="1" fill="hold">
                                          <p:stCondLst>
                                            <p:cond delay="0"/>
                                          </p:stCondLst>
                                        </p:cTn>
                                        <p:tgtEl>
                                          <p:spTgt spid="106"/>
                                        </p:tgtEl>
                                        <p:attrNameLst>
                                          <p:attrName>style.visibility</p:attrName>
                                        </p:attrNameLst>
                                      </p:cBhvr>
                                      <p:to>
                                        <p:strVal val="visible"/>
                                      </p:to>
                                    </p:set>
                                  </p:childTnLst>
                                </p:cTn>
                              </p:par>
                            </p:childTnLst>
                          </p:cTn>
                        </p:par>
                      </p:childTnLst>
                    </p:cTn>
                  </p:par>
                  <p:par>
                    <p:cTn id="189" fill="hold">
                      <p:stCondLst>
                        <p:cond delay="indefinite"/>
                      </p:stCondLst>
                      <p:childTnLst>
                        <p:par>
                          <p:cTn id="190" fill="hold">
                            <p:stCondLst>
                              <p:cond delay="0"/>
                            </p:stCondLst>
                            <p:childTnLst>
                              <p:par>
                                <p:cTn id="191" presetID="17" presetClass="entr" presetSubtype="8" fill="hold" grpId="0" nodeType="clickEffect">
                                  <p:stCondLst>
                                    <p:cond delay="0"/>
                                  </p:stCondLst>
                                  <p:childTnLst>
                                    <p:set>
                                      <p:cBhvr>
                                        <p:cTn id="192" dur="1" fill="hold">
                                          <p:stCondLst>
                                            <p:cond delay="0"/>
                                          </p:stCondLst>
                                        </p:cTn>
                                        <p:tgtEl>
                                          <p:spTgt spid="111"/>
                                        </p:tgtEl>
                                        <p:attrNameLst>
                                          <p:attrName>style.visibility</p:attrName>
                                        </p:attrNameLst>
                                      </p:cBhvr>
                                      <p:to>
                                        <p:strVal val="visible"/>
                                      </p:to>
                                    </p:set>
                                    <p:anim calcmode="lin" valueType="num">
                                      <p:cBhvr>
                                        <p:cTn id="193" dur="2000" fill="hold"/>
                                        <p:tgtEl>
                                          <p:spTgt spid="111"/>
                                        </p:tgtEl>
                                        <p:attrNameLst>
                                          <p:attrName>ppt_x</p:attrName>
                                        </p:attrNameLst>
                                      </p:cBhvr>
                                      <p:tavLst>
                                        <p:tav tm="0">
                                          <p:val>
                                            <p:strVal val="#ppt_x-#ppt_w/2"/>
                                          </p:val>
                                        </p:tav>
                                        <p:tav tm="100000">
                                          <p:val>
                                            <p:strVal val="#ppt_x"/>
                                          </p:val>
                                        </p:tav>
                                      </p:tavLst>
                                    </p:anim>
                                    <p:anim calcmode="lin" valueType="num">
                                      <p:cBhvr>
                                        <p:cTn id="194" dur="2000" fill="hold"/>
                                        <p:tgtEl>
                                          <p:spTgt spid="111"/>
                                        </p:tgtEl>
                                        <p:attrNameLst>
                                          <p:attrName>ppt_y</p:attrName>
                                        </p:attrNameLst>
                                      </p:cBhvr>
                                      <p:tavLst>
                                        <p:tav tm="0">
                                          <p:val>
                                            <p:strVal val="#ppt_y"/>
                                          </p:val>
                                        </p:tav>
                                        <p:tav tm="100000">
                                          <p:val>
                                            <p:strVal val="#ppt_y"/>
                                          </p:val>
                                        </p:tav>
                                      </p:tavLst>
                                    </p:anim>
                                    <p:anim calcmode="lin" valueType="num">
                                      <p:cBhvr>
                                        <p:cTn id="195" dur="2000" fill="hold"/>
                                        <p:tgtEl>
                                          <p:spTgt spid="111"/>
                                        </p:tgtEl>
                                        <p:attrNameLst>
                                          <p:attrName>ppt_w</p:attrName>
                                        </p:attrNameLst>
                                      </p:cBhvr>
                                      <p:tavLst>
                                        <p:tav tm="0">
                                          <p:val>
                                            <p:fltVal val="0"/>
                                          </p:val>
                                        </p:tav>
                                        <p:tav tm="100000">
                                          <p:val>
                                            <p:strVal val="#ppt_w"/>
                                          </p:val>
                                        </p:tav>
                                      </p:tavLst>
                                    </p:anim>
                                    <p:anim calcmode="lin" valueType="num">
                                      <p:cBhvr>
                                        <p:cTn id="196" dur="2000" fill="hold"/>
                                        <p:tgtEl>
                                          <p:spTgt spid="111"/>
                                        </p:tgtEl>
                                        <p:attrNameLst>
                                          <p:attrName>ppt_h</p:attrName>
                                        </p:attrNameLst>
                                      </p:cBhvr>
                                      <p:tavLst>
                                        <p:tav tm="0">
                                          <p:val>
                                            <p:strVal val="#ppt_h"/>
                                          </p:val>
                                        </p:tav>
                                        <p:tav tm="100000">
                                          <p:val>
                                            <p:strVal val="#ppt_h"/>
                                          </p:val>
                                        </p:tav>
                                      </p:tavLst>
                                    </p:anim>
                                  </p:childTnLst>
                                </p:cTn>
                              </p:par>
                            </p:childTnLst>
                          </p:cTn>
                        </p:par>
                        <p:par>
                          <p:cTn id="197" fill="hold">
                            <p:stCondLst>
                              <p:cond delay="2000"/>
                            </p:stCondLst>
                            <p:childTnLst>
                              <p:par>
                                <p:cTn id="198" presetID="34" presetClass="entr" presetSubtype="0" fill="hold" grpId="0" nodeType="afterEffect">
                                  <p:stCondLst>
                                    <p:cond delay="3000"/>
                                  </p:stCondLst>
                                  <p:childTnLst>
                                    <p:set>
                                      <p:cBhvr>
                                        <p:cTn id="199" dur="1" fill="hold">
                                          <p:stCondLst>
                                            <p:cond delay="0"/>
                                          </p:stCondLst>
                                        </p:cTn>
                                        <p:tgtEl>
                                          <p:spTgt spid="112"/>
                                        </p:tgtEl>
                                        <p:attrNameLst>
                                          <p:attrName>style.visibility</p:attrName>
                                        </p:attrNameLst>
                                      </p:cBhvr>
                                      <p:to>
                                        <p:strVal val="visible"/>
                                      </p:to>
                                    </p:set>
                                    <p:anim from="(-#ppt_w/2)" to="(#ppt_x)" calcmode="lin" valueType="num">
                                      <p:cBhvr>
                                        <p:cTn id="200" dur="600" fill="hold">
                                          <p:stCondLst>
                                            <p:cond delay="0"/>
                                          </p:stCondLst>
                                        </p:cTn>
                                        <p:tgtEl>
                                          <p:spTgt spid="112"/>
                                        </p:tgtEl>
                                        <p:attrNameLst>
                                          <p:attrName>ppt_x</p:attrName>
                                        </p:attrNameLst>
                                      </p:cBhvr>
                                    </p:anim>
                                    <p:anim from="0" to="-1.0" calcmode="lin" valueType="num">
                                      <p:cBhvr>
                                        <p:cTn id="201" dur="200" decel="50000" autoRev="1" fill="hold">
                                          <p:stCondLst>
                                            <p:cond delay="600"/>
                                          </p:stCondLst>
                                        </p:cTn>
                                        <p:tgtEl>
                                          <p:spTgt spid="112"/>
                                        </p:tgtEl>
                                        <p:attrNameLst>
                                          <p:attrName>xshear</p:attrName>
                                        </p:attrNameLst>
                                      </p:cBhvr>
                                    </p:anim>
                                    <p:animScale>
                                      <p:cBhvr>
                                        <p:cTn id="202" dur="200" decel="100000" autoRev="1" fill="hold">
                                          <p:stCondLst>
                                            <p:cond delay="600"/>
                                          </p:stCondLst>
                                        </p:cTn>
                                        <p:tgtEl>
                                          <p:spTgt spid="112"/>
                                        </p:tgtEl>
                                      </p:cBhvr>
                                      <p:from x="100000" y="100000"/>
                                      <p:to x="80000" y="100000"/>
                                    </p:animScale>
                                    <p:anim by="(#ppt_h/3+#ppt_w*0.1)" calcmode="lin" valueType="num">
                                      <p:cBhvr additive="sum">
                                        <p:cTn id="203" dur="200" decel="100000" autoRev="1" fill="hold">
                                          <p:stCondLst>
                                            <p:cond delay="600"/>
                                          </p:stCondLst>
                                        </p:cTn>
                                        <p:tgtEl>
                                          <p:spTgt spid="112"/>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20" grpId="0" animBg="1"/>
      <p:bldP spid="21" grpId="0" animBg="1"/>
      <p:bldP spid="22" grpId="0" animBg="1"/>
      <p:bldP spid="23" grpId="0" animBg="1"/>
      <p:bldP spid="24" grpId="0" animBg="1"/>
      <p:bldP spid="24" grpId="1" animBg="1"/>
      <p:bldP spid="25" grpId="0" animBg="1"/>
      <p:bldP spid="26" grpId="0" animBg="1"/>
      <p:bldP spid="27" grpId="0" animBg="1"/>
      <p:bldP spid="28" grpId="0" animBg="1"/>
      <p:bldP spid="29" grpId="0" animBg="1"/>
      <p:bldP spid="30" grpId="0" animBg="1"/>
      <p:bldP spid="31" grpId="0"/>
      <p:bldP spid="32" grpId="0" animBg="1"/>
      <p:bldP spid="33" grpId="0"/>
      <p:bldP spid="34" grpId="0" animBg="1"/>
      <p:bldP spid="37" grpId="0" animBg="1"/>
      <p:bldP spid="38" grpId="0" animBg="1"/>
      <p:bldP spid="39" grpId="0" animBg="1"/>
      <p:bldP spid="40" grpId="0" animBg="1"/>
      <p:bldP spid="45" grpId="0" animBg="1"/>
      <p:bldP spid="53" grpId="0" animBg="1"/>
      <p:bldP spid="54" grpId="0"/>
      <p:bldP spid="55" grpId="0" animBg="1"/>
      <p:bldP spid="56" grpId="0" animBg="1"/>
      <p:bldP spid="59" grpId="0" animBg="1"/>
      <p:bldP spid="62" grpId="0" animBg="1"/>
      <p:bldP spid="63" grpId="0"/>
      <p:bldP spid="64" grpId="0" animBg="1"/>
      <p:bldP spid="65" grpId="0" animBg="1"/>
      <p:bldP spid="66" grpId="0" animBg="1"/>
      <p:bldP spid="67" grpId="0"/>
      <p:bldP spid="68" grpId="0" animBg="1"/>
      <p:bldP spid="69" grpId="0" animBg="1"/>
      <p:bldP spid="70" grpId="0" animBg="1"/>
      <p:bldP spid="71" grpId="0"/>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p:bldP spid="92" grpId="0" animBg="1"/>
      <p:bldP spid="93" grpId="0" animBg="1"/>
      <p:bldP spid="94" grpId="0" animBg="1"/>
      <p:bldP spid="95" grpId="0" animBg="1"/>
      <p:bldP spid="96" grpId="0" animBg="1"/>
      <p:bldP spid="97" grpId="0" animBg="1"/>
      <p:bldP spid="98" grpId="0" animBg="1"/>
      <p:bldP spid="99" grpId="0" animBg="1"/>
      <p:bldP spid="100" grpId="0" animBg="1"/>
      <p:bldP spid="101" grpId="0" animBg="1"/>
      <p:bldP spid="102" grpId="0" animBg="1"/>
      <p:bldP spid="103" grpId="0"/>
      <p:bldP spid="105" grpId="0" animBg="1"/>
      <p:bldP spid="106" grpId="0"/>
      <p:bldP spid="107" grpId="0" animBg="1"/>
      <p:bldP spid="108" grpId="0" animBg="1"/>
      <p:bldP spid="109" grpId="0" animBg="1"/>
      <p:bldP spid="111" grpId="0" animBg="1"/>
      <p:bldP spid="112" grpId="0"/>
      <p:bldP spid="113" grpId="0" animBg="1"/>
      <p:bldP spid="115" grpId="0" animBg="1"/>
      <p:bldP spid="116" grpId="0"/>
      <p:bldP spid="117" grpId="0" animBg="1"/>
      <p:bldP spid="118"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0" y="0"/>
            <a:ext cx="2819400" cy="461665"/>
          </a:xfrm>
          <a:prstGeom prst="rect">
            <a:avLst/>
          </a:prstGeom>
          <a:solidFill>
            <a:srgbClr val="FFFF00"/>
          </a:solidFill>
        </p:spPr>
        <p:txBody>
          <a:bodyPr wrap="square" rtlCol="0">
            <a:spAutoFit/>
          </a:bodyPr>
          <a:lstStyle/>
          <a:p>
            <a:pPr algn="ctr"/>
            <a:r>
              <a:rPr lang="en-US" sz="2400" dirty="0" smtClean="0"/>
              <a:t>Global Planning</a:t>
            </a:r>
            <a:endParaRPr lang="en-US" sz="2400" dirty="0"/>
          </a:p>
        </p:txBody>
      </p:sp>
      <p:pic>
        <p:nvPicPr>
          <p:cNvPr id="6" name="Picture 5"/>
          <p:cNvPicPr>
            <a:picLocks noChangeAspect="1" noChangeArrowheads="1"/>
          </p:cNvPicPr>
          <p:nvPr/>
        </p:nvPicPr>
        <p:blipFill>
          <a:blip r:embed="rId2" cstate="print"/>
          <a:srcRect/>
          <a:stretch>
            <a:fillRect/>
          </a:stretch>
        </p:blipFill>
        <p:spPr bwMode="auto">
          <a:xfrm>
            <a:off x="0" y="1600200"/>
            <a:ext cx="7043900" cy="475922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7" name="TextBox 6"/>
          <p:cNvSpPr txBox="1"/>
          <p:nvPr/>
        </p:nvSpPr>
        <p:spPr>
          <a:xfrm>
            <a:off x="7162800" y="1828800"/>
            <a:ext cx="2201244" cy="3293209"/>
          </a:xfrm>
          <a:prstGeom prst="rect">
            <a:avLst/>
          </a:prstGeom>
          <a:noFill/>
        </p:spPr>
        <p:txBody>
          <a:bodyPr wrap="none" rtlCol="0">
            <a:spAutoFit/>
          </a:bodyPr>
          <a:lstStyle/>
          <a:p>
            <a:pPr>
              <a:buFont typeface="Arial" pitchFamily="34" charset="0"/>
              <a:buChar char="•"/>
            </a:pPr>
            <a:r>
              <a:rPr lang="fr-CH" sz="1300" dirty="0" err="1" smtClean="0"/>
              <a:t>Preliminary</a:t>
            </a:r>
            <a:r>
              <a:rPr lang="fr-CH" sz="1300" dirty="0" smtClean="0"/>
              <a:t> </a:t>
            </a:r>
            <a:r>
              <a:rPr lang="fr-CH" sz="1300" dirty="0" err="1" smtClean="0"/>
              <a:t>powering</a:t>
            </a:r>
            <a:r>
              <a:rPr lang="fr-CH" sz="1300" dirty="0" smtClean="0"/>
              <a:t> tests</a:t>
            </a:r>
          </a:p>
          <a:p>
            <a:pPr>
              <a:buFont typeface="Arial" pitchFamily="34" charset="0"/>
              <a:buChar char="•"/>
            </a:pPr>
            <a:r>
              <a:rPr lang="fr-CH" sz="1300" dirty="0" smtClean="0"/>
              <a:t>Warm-up</a:t>
            </a:r>
          </a:p>
          <a:p>
            <a:pPr>
              <a:buFont typeface="Arial" pitchFamily="34" charset="0"/>
              <a:buChar char="•"/>
            </a:pPr>
            <a:endParaRPr lang="fr-CH" sz="1300" dirty="0" smtClean="0"/>
          </a:p>
          <a:p>
            <a:pPr>
              <a:buFont typeface="Arial" pitchFamily="34" charset="0"/>
              <a:buChar char="•"/>
            </a:pPr>
            <a:r>
              <a:rPr lang="fr-CH" sz="1300" dirty="0" err="1" smtClean="0"/>
              <a:t>Opening</a:t>
            </a:r>
            <a:endParaRPr lang="fr-CH" sz="1300" dirty="0" smtClean="0"/>
          </a:p>
          <a:p>
            <a:pPr>
              <a:buFont typeface="Arial" pitchFamily="34" charset="0"/>
              <a:buChar char="•"/>
            </a:pPr>
            <a:r>
              <a:rPr lang="fr-CH" sz="1300" dirty="0" err="1" smtClean="0"/>
              <a:t>Splice</a:t>
            </a:r>
            <a:r>
              <a:rPr lang="fr-CH" sz="1300" dirty="0" smtClean="0"/>
              <a:t> consolidation</a:t>
            </a:r>
          </a:p>
          <a:p>
            <a:r>
              <a:rPr lang="fr-CH" sz="1300" dirty="0" smtClean="0"/>
              <a:t>(incl. </a:t>
            </a:r>
            <a:r>
              <a:rPr lang="fr-CH" sz="1300" dirty="0" err="1" smtClean="0"/>
              <a:t>internal</a:t>
            </a:r>
            <a:r>
              <a:rPr lang="fr-CH" sz="1300" dirty="0" smtClean="0"/>
              <a:t> </a:t>
            </a:r>
            <a:r>
              <a:rPr lang="fr-CH" sz="1300" dirty="0" err="1" smtClean="0"/>
              <a:t>leak</a:t>
            </a:r>
            <a:r>
              <a:rPr lang="fr-CH" sz="1300" dirty="0" smtClean="0"/>
              <a:t> tests)</a:t>
            </a:r>
          </a:p>
          <a:p>
            <a:pPr>
              <a:buFont typeface="Arial" pitchFamily="34" charset="0"/>
              <a:buChar char="•"/>
            </a:pPr>
            <a:endParaRPr lang="fr-CH" sz="1300" dirty="0" smtClean="0"/>
          </a:p>
          <a:p>
            <a:pPr>
              <a:buFont typeface="Arial" pitchFamily="34" charset="0"/>
              <a:buChar char="•"/>
            </a:pPr>
            <a:endParaRPr lang="fr-CH" sz="1300" dirty="0" smtClean="0"/>
          </a:p>
          <a:p>
            <a:pPr>
              <a:buFont typeface="Arial" pitchFamily="34" charset="0"/>
              <a:buChar char="•"/>
            </a:pPr>
            <a:r>
              <a:rPr lang="fr-CH" sz="1300" dirty="0" err="1" smtClean="0"/>
              <a:t>Closure</a:t>
            </a:r>
            <a:endParaRPr lang="fr-CH" sz="1300" dirty="0" smtClean="0"/>
          </a:p>
          <a:p>
            <a:pPr>
              <a:buFont typeface="Arial" pitchFamily="34" charset="0"/>
              <a:buChar char="•"/>
            </a:pPr>
            <a:r>
              <a:rPr lang="fr-CH" sz="1300" dirty="0" err="1" smtClean="0"/>
              <a:t>Leak</a:t>
            </a:r>
            <a:r>
              <a:rPr lang="fr-CH" sz="1300" dirty="0" smtClean="0"/>
              <a:t> tests (</a:t>
            </a:r>
            <a:r>
              <a:rPr lang="fr-CH" sz="1300" dirty="0" err="1" smtClean="0"/>
              <a:t>Ins</a:t>
            </a:r>
            <a:r>
              <a:rPr lang="fr-CH" sz="1300" dirty="0" smtClean="0"/>
              <a:t> vacuum)</a:t>
            </a:r>
          </a:p>
          <a:p>
            <a:pPr>
              <a:buFont typeface="Arial" pitchFamily="34" charset="0"/>
              <a:buChar char="•"/>
            </a:pPr>
            <a:r>
              <a:rPr lang="fr-CH" sz="1300" dirty="0" err="1" smtClean="0"/>
              <a:t>Preparation</a:t>
            </a:r>
            <a:r>
              <a:rPr lang="fr-CH" sz="1300" dirty="0" smtClean="0"/>
              <a:t> for cool-down</a:t>
            </a:r>
          </a:p>
          <a:p>
            <a:pPr>
              <a:buFont typeface="Arial" pitchFamily="34" charset="0"/>
              <a:buChar char="•"/>
            </a:pPr>
            <a:r>
              <a:rPr lang="fr-CH" sz="1300" dirty="0" smtClean="0"/>
              <a:t>Cool-down</a:t>
            </a:r>
          </a:p>
          <a:p>
            <a:pPr>
              <a:buFont typeface="Arial" pitchFamily="34" charset="0"/>
              <a:buChar char="•"/>
            </a:pPr>
            <a:endParaRPr lang="fr-CH" sz="1300" dirty="0" smtClean="0"/>
          </a:p>
          <a:p>
            <a:pPr>
              <a:buFont typeface="Arial" pitchFamily="34" charset="0"/>
              <a:buChar char="•"/>
            </a:pPr>
            <a:r>
              <a:rPr lang="fr-CH" sz="1300" dirty="0" smtClean="0"/>
              <a:t>ELQA@cold</a:t>
            </a:r>
          </a:p>
          <a:p>
            <a:pPr>
              <a:buFont typeface="Arial" pitchFamily="34" charset="0"/>
              <a:buChar char="•"/>
            </a:pPr>
            <a:endParaRPr lang="fr-CH" sz="1300" dirty="0" smtClean="0"/>
          </a:p>
          <a:p>
            <a:pPr>
              <a:buFont typeface="Arial" pitchFamily="34" charset="0"/>
              <a:buChar char="•"/>
            </a:pPr>
            <a:r>
              <a:rPr lang="fr-CH" sz="1300" dirty="0" err="1" smtClean="0"/>
              <a:t>Powering</a:t>
            </a:r>
            <a:r>
              <a:rPr lang="fr-CH" sz="1300" dirty="0" smtClean="0"/>
              <a:t> tests</a:t>
            </a:r>
            <a:endParaRPr lang="en-US" sz="1300" dirty="0"/>
          </a:p>
        </p:txBody>
      </p:sp>
      <p:cxnSp>
        <p:nvCxnSpPr>
          <p:cNvPr id="8" name="Straight Connector 7"/>
          <p:cNvCxnSpPr/>
          <p:nvPr/>
        </p:nvCxnSpPr>
        <p:spPr>
          <a:xfrm flipH="1" flipV="1">
            <a:off x="6858000" y="1905000"/>
            <a:ext cx="381000" cy="762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a:off x="6858000" y="2209800"/>
            <a:ext cx="4404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flipH="1">
            <a:off x="6781800" y="2590800"/>
            <a:ext cx="489599" cy="2580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H="1">
            <a:off x="6781801" y="2819400"/>
            <a:ext cx="457199" cy="4104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6629400" y="3581400"/>
            <a:ext cx="682084" cy="609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a:off x="6858000" y="3810000"/>
            <a:ext cx="397728" cy="609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a:off x="6934201" y="3962400"/>
            <a:ext cx="380999" cy="620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6934201" y="4114800"/>
            <a:ext cx="380999" cy="62075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flipH="1">
            <a:off x="6934201" y="4572000"/>
            <a:ext cx="304799" cy="4256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6934201" y="4953000"/>
            <a:ext cx="380999" cy="1821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086600" y="6488668"/>
            <a:ext cx="2057400" cy="369332"/>
          </a:xfrm>
          <a:prstGeom prst="rect">
            <a:avLst/>
          </a:prstGeom>
          <a:solidFill>
            <a:srgbClr val="004EEA"/>
          </a:solidFill>
        </p:spPr>
        <p:txBody>
          <a:bodyPr wrap="square" rtlCol="0">
            <a:spAutoFit/>
          </a:bodyPr>
          <a:lstStyle/>
          <a:p>
            <a:pPr algn="ctr"/>
            <a:r>
              <a:rPr lang="en-US" dirty="0" smtClean="0">
                <a:solidFill>
                  <a:srgbClr val="FFFF00"/>
                </a:solidFill>
              </a:rPr>
              <a:t>Courtesy K Foraz</a:t>
            </a:r>
            <a:endParaRPr lang="en-US" dirty="0">
              <a:solidFill>
                <a:srgbClr val="FFFF00"/>
              </a:solidFill>
            </a:endParaRPr>
          </a:p>
        </p:txBody>
      </p:sp>
      <p:grpSp>
        <p:nvGrpSpPr>
          <p:cNvPr id="40" name="Group 39"/>
          <p:cNvGrpSpPr/>
          <p:nvPr/>
        </p:nvGrpSpPr>
        <p:grpSpPr>
          <a:xfrm>
            <a:off x="2438400" y="2286000"/>
            <a:ext cx="1371600" cy="3048000"/>
            <a:chOff x="2438400" y="2286000"/>
            <a:chExt cx="1371600" cy="3048000"/>
          </a:xfrm>
        </p:grpSpPr>
        <p:cxnSp>
          <p:nvCxnSpPr>
            <p:cNvPr id="30" name="Straight Connector 29"/>
            <p:cNvCxnSpPr/>
            <p:nvPr/>
          </p:nvCxnSpPr>
          <p:spPr bwMode="auto">
            <a:xfrm>
              <a:off x="3810000" y="2286000"/>
              <a:ext cx="0" cy="3048000"/>
            </a:xfrm>
            <a:prstGeom prst="line">
              <a:avLst/>
            </a:prstGeom>
            <a:solidFill>
              <a:schemeClr val="accent1"/>
            </a:solidFill>
            <a:ln w="50800" cap="flat" cmpd="sng" algn="ctr">
              <a:solidFill>
                <a:srgbClr val="0EBE44"/>
              </a:solidFill>
              <a:prstDash val="solid"/>
              <a:round/>
              <a:headEnd type="stealth" w="lg" len="lg"/>
              <a:tailEnd type="stealth" w="lg" len="lg"/>
            </a:ln>
            <a:effectLst/>
          </p:spPr>
        </p:cxnSp>
        <p:sp>
          <p:nvSpPr>
            <p:cNvPr id="33" name="TextBox 32"/>
            <p:cNvSpPr txBox="1"/>
            <p:nvPr/>
          </p:nvSpPr>
          <p:spPr>
            <a:xfrm>
              <a:off x="2438400" y="2590800"/>
              <a:ext cx="1338828" cy="369332"/>
            </a:xfrm>
            <a:prstGeom prst="rect">
              <a:avLst/>
            </a:prstGeom>
            <a:noFill/>
          </p:spPr>
          <p:txBody>
            <a:bodyPr wrap="none" rtlCol="0">
              <a:spAutoFit/>
            </a:bodyPr>
            <a:lstStyle/>
            <a:p>
              <a:r>
                <a:rPr lang="en-US" b="1" dirty="0" smtClean="0">
                  <a:solidFill>
                    <a:srgbClr val="00B050"/>
                  </a:solidFill>
                </a:rPr>
                <a:t>14 months</a:t>
              </a:r>
              <a:endParaRPr lang="en-US" b="1" dirty="0">
                <a:solidFill>
                  <a:srgbClr val="00B050"/>
                </a:solidFill>
              </a:endParaRPr>
            </a:p>
          </p:txBody>
        </p:sp>
      </p:grpSp>
      <p:grpSp>
        <p:nvGrpSpPr>
          <p:cNvPr id="41" name="Group 40"/>
          <p:cNvGrpSpPr/>
          <p:nvPr/>
        </p:nvGrpSpPr>
        <p:grpSpPr>
          <a:xfrm>
            <a:off x="3962400" y="2286000"/>
            <a:ext cx="3048000" cy="3943529"/>
            <a:chOff x="3962400" y="2286000"/>
            <a:chExt cx="3048000" cy="3943529"/>
          </a:xfrm>
        </p:grpSpPr>
        <p:cxnSp>
          <p:nvCxnSpPr>
            <p:cNvPr id="34" name="Straight Connector 33"/>
            <p:cNvCxnSpPr/>
            <p:nvPr/>
          </p:nvCxnSpPr>
          <p:spPr bwMode="auto">
            <a:xfrm>
              <a:off x="3962400" y="2286000"/>
              <a:ext cx="1143000" cy="2514600"/>
            </a:xfrm>
            <a:prstGeom prst="line">
              <a:avLst/>
            </a:prstGeom>
            <a:solidFill>
              <a:schemeClr val="accent1"/>
            </a:solidFill>
            <a:ln w="50800" cap="flat" cmpd="sng" algn="ctr">
              <a:solidFill>
                <a:srgbClr val="FFC000"/>
              </a:solidFill>
              <a:prstDash val="solid"/>
              <a:round/>
              <a:headEnd type="stealth" w="lg" len="lg"/>
              <a:tailEnd type="stealth" w="lg" len="lg"/>
            </a:ln>
            <a:effectLst/>
          </p:spPr>
        </p:cxnSp>
        <p:sp>
          <p:nvSpPr>
            <p:cNvPr id="39" name="TextBox 38"/>
            <p:cNvSpPr txBox="1"/>
            <p:nvPr/>
          </p:nvSpPr>
          <p:spPr>
            <a:xfrm>
              <a:off x="4876800" y="5029200"/>
              <a:ext cx="2133600" cy="1200329"/>
            </a:xfrm>
            <a:prstGeom prst="rect">
              <a:avLst/>
            </a:prstGeom>
            <a:solidFill>
              <a:schemeClr val="bg1"/>
            </a:solidFill>
          </p:spPr>
          <p:txBody>
            <a:bodyPr wrap="square" rtlCol="0">
              <a:spAutoFit/>
            </a:bodyPr>
            <a:lstStyle/>
            <a:p>
              <a:r>
                <a:rPr lang="en-US" b="1" dirty="0" smtClean="0">
                  <a:solidFill>
                    <a:srgbClr val="FFC000"/>
                  </a:solidFill>
                </a:rPr>
                <a:t>1</a:t>
              </a:r>
              <a:r>
                <a:rPr lang="en-US" b="1" baseline="30000" dirty="0" smtClean="0">
                  <a:solidFill>
                    <a:srgbClr val="FFC000"/>
                  </a:solidFill>
                </a:rPr>
                <a:t>st</a:t>
              </a:r>
              <a:r>
                <a:rPr lang="en-US" b="1" dirty="0" smtClean="0">
                  <a:solidFill>
                    <a:srgbClr val="FFC000"/>
                  </a:solidFill>
                </a:rPr>
                <a:t> sector cold tested (2</a:t>
              </a:r>
              <a:r>
                <a:rPr lang="en-US" b="1" baseline="30000" dirty="0" smtClean="0">
                  <a:solidFill>
                    <a:srgbClr val="FFC000"/>
                  </a:solidFill>
                </a:rPr>
                <a:t>nd</a:t>
              </a:r>
              <a:r>
                <a:rPr lang="en-US" b="1" dirty="0" smtClean="0">
                  <a:solidFill>
                    <a:srgbClr val="FFC000"/>
                  </a:solidFill>
                </a:rPr>
                <a:t> one), one year after the start of LS1 !</a:t>
              </a:r>
              <a:endParaRPr lang="en-US" b="1" dirty="0">
                <a:solidFill>
                  <a:srgbClr val="FFC000"/>
                </a:solidFill>
              </a:endParaRPr>
            </a:p>
          </p:txBody>
        </p:sp>
      </p:grpSp>
      <p:grpSp>
        <p:nvGrpSpPr>
          <p:cNvPr id="48" name="Group 47"/>
          <p:cNvGrpSpPr/>
          <p:nvPr/>
        </p:nvGrpSpPr>
        <p:grpSpPr>
          <a:xfrm>
            <a:off x="685800" y="3048000"/>
            <a:ext cx="3200400" cy="1352729"/>
            <a:chOff x="685800" y="3048000"/>
            <a:chExt cx="3200400" cy="1352729"/>
          </a:xfrm>
        </p:grpSpPr>
        <p:cxnSp>
          <p:nvCxnSpPr>
            <p:cNvPr id="42" name="Straight Connector 41"/>
            <p:cNvCxnSpPr/>
            <p:nvPr/>
          </p:nvCxnSpPr>
          <p:spPr bwMode="auto">
            <a:xfrm>
              <a:off x="685800" y="3048000"/>
              <a:ext cx="3200400" cy="0"/>
            </a:xfrm>
            <a:prstGeom prst="line">
              <a:avLst/>
            </a:prstGeom>
            <a:solidFill>
              <a:schemeClr val="accent1"/>
            </a:solidFill>
            <a:ln w="50800" cap="flat" cmpd="sng" algn="ctr">
              <a:solidFill>
                <a:srgbClr val="FFFF00"/>
              </a:solidFill>
              <a:prstDash val="solid"/>
              <a:round/>
              <a:headEnd type="stealth" w="lg" len="lg"/>
              <a:tailEnd type="stealth" w="lg" len="lg"/>
            </a:ln>
            <a:effectLst/>
          </p:spPr>
        </p:cxnSp>
        <p:sp>
          <p:nvSpPr>
            <p:cNvPr id="47" name="TextBox 46"/>
            <p:cNvSpPr txBox="1"/>
            <p:nvPr/>
          </p:nvSpPr>
          <p:spPr>
            <a:xfrm>
              <a:off x="1524000" y="3200400"/>
              <a:ext cx="2133600" cy="1200329"/>
            </a:xfrm>
            <a:prstGeom prst="rect">
              <a:avLst/>
            </a:prstGeom>
            <a:solidFill>
              <a:srgbClr val="0033CC"/>
            </a:solidFill>
          </p:spPr>
          <p:txBody>
            <a:bodyPr wrap="square" rtlCol="0">
              <a:spAutoFit/>
            </a:bodyPr>
            <a:lstStyle/>
            <a:p>
              <a:r>
                <a:rPr lang="en-US" b="1" dirty="0" smtClean="0">
                  <a:solidFill>
                    <a:srgbClr val="FFFF00"/>
                  </a:solidFill>
                </a:rPr>
                <a:t>Consolidation of main splices in 4 sectors in parallel (13 km)</a:t>
              </a:r>
              <a:endParaRPr lang="en-US" b="1" dirty="0">
                <a:solidFill>
                  <a:srgbClr val="FFFF00"/>
                </a:solidFill>
              </a:endParaRPr>
            </a:p>
          </p:txBody>
        </p:sp>
      </p:grpSp>
      <p:sp>
        <p:nvSpPr>
          <p:cNvPr id="32" name="Footer Placeholder 31"/>
          <p:cNvSpPr>
            <a:spLocks noGrp="1"/>
          </p:cNvSpPr>
          <p:nvPr>
            <p:ph type="ftr" sz="quarter" idx="12"/>
          </p:nvPr>
        </p:nvSpPr>
        <p:spPr/>
        <p:txBody>
          <a:bodyPr/>
          <a:lstStyle/>
          <a:p>
            <a:r>
              <a:rPr lang="en-BZ" smtClean="0"/>
              <a:t>Consolidation of the LHC SC magnets and circuits during LS1 </a:t>
            </a:r>
            <a:endParaRPr lang="en-GB" dirty="0"/>
          </a:p>
        </p:txBody>
      </p:sp>
      <p:sp>
        <p:nvSpPr>
          <p:cNvPr id="28" name="TextBox 27"/>
          <p:cNvSpPr txBox="1"/>
          <p:nvPr/>
        </p:nvSpPr>
        <p:spPr>
          <a:xfrm>
            <a:off x="3226996" y="0"/>
            <a:ext cx="5917004" cy="923330"/>
          </a:xfrm>
          <a:prstGeom prst="rect">
            <a:avLst/>
          </a:prstGeom>
          <a:solidFill>
            <a:schemeClr val="bg1"/>
          </a:solidFill>
        </p:spPr>
        <p:txBody>
          <a:bodyPr wrap="none" rtlCol="0">
            <a:spAutoFit/>
          </a:bodyPr>
          <a:lstStyle/>
          <a:p>
            <a:r>
              <a:rPr lang="en-US" u="sng" dirty="0" smtClean="0">
                <a:solidFill>
                  <a:srgbClr val="7030A0"/>
                </a:solidFill>
              </a:rPr>
              <a:t>Rate:</a:t>
            </a:r>
            <a:r>
              <a:rPr lang="en-US" dirty="0" smtClean="0"/>
              <a:t> 4 weeks for each activity so 53 IC/week</a:t>
            </a:r>
            <a:br>
              <a:rPr lang="en-US" dirty="0" smtClean="0"/>
            </a:br>
            <a:r>
              <a:rPr lang="en-US" dirty="0" smtClean="0"/>
              <a:t>	Dimensioned to 60 IC/week: 10% margin</a:t>
            </a:r>
            <a:br>
              <a:rPr lang="en-US" dirty="0" smtClean="0"/>
            </a:br>
            <a:r>
              <a:rPr lang="en-US" dirty="0" smtClean="0"/>
              <a:t>	Remember : Series installation at 30 IC/week ! </a:t>
            </a:r>
            <a:endParaRPr lang="en-US" dirty="0"/>
          </a:p>
        </p:txBody>
      </p:sp>
      <p:sp>
        <p:nvSpPr>
          <p:cNvPr id="36" name="Date Placeholder 35"/>
          <p:cNvSpPr>
            <a:spLocks noGrp="1"/>
          </p:cNvSpPr>
          <p:nvPr>
            <p:ph type="dt" sz="half" idx="10"/>
          </p:nvPr>
        </p:nvSpPr>
        <p:spPr/>
        <p:txBody>
          <a:bodyPr/>
          <a:lstStyle/>
          <a:p>
            <a:r>
              <a:rPr lang="en-US" smtClean="0"/>
              <a:t>Chamonix                    8th of February 2012</a:t>
            </a:r>
            <a:endParaRPr lang="en-GB" dirty="0"/>
          </a:p>
        </p:txBody>
      </p:sp>
      <p:sp>
        <p:nvSpPr>
          <p:cNvPr id="37" name="Slide Number Placeholder 36"/>
          <p:cNvSpPr>
            <a:spLocks noGrp="1"/>
          </p:cNvSpPr>
          <p:nvPr>
            <p:ph type="sldNum" sz="quarter" idx="11"/>
          </p:nvPr>
        </p:nvSpPr>
        <p:spPr/>
        <p:txBody>
          <a:bodyPr/>
          <a:lstStyle/>
          <a:p>
            <a:fld id="{42B8A188-07C7-43C5-B012-88751C6CB86A}" type="slidenum">
              <a:rPr lang="en-US" sz="1400" smtClean="0"/>
              <a:pPr/>
              <a:t>39</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nodeType="clickEffect">
                                  <p:stCondLst>
                                    <p:cond delay="0"/>
                                  </p:stCondLst>
                                  <p:childTnLst>
                                    <p:set>
                                      <p:cBhvr>
                                        <p:cTn id="6" dur="1" fill="hold">
                                          <p:stCondLst>
                                            <p:cond delay="0"/>
                                          </p:stCondLst>
                                        </p:cTn>
                                        <p:tgtEl>
                                          <p:spTgt spid="40"/>
                                        </p:tgtEl>
                                        <p:attrNameLst>
                                          <p:attrName>style.visibility</p:attrName>
                                        </p:attrNameLst>
                                      </p:cBhvr>
                                      <p:to>
                                        <p:strVal val="visible"/>
                                      </p:to>
                                    </p:set>
                                    <p:anim calcmode="lin" valueType="num">
                                      <p:cBhvr>
                                        <p:cTn id="7" dur="2000" fill="hold"/>
                                        <p:tgtEl>
                                          <p:spTgt spid="40"/>
                                        </p:tgtEl>
                                        <p:attrNameLst>
                                          <p:attrName>ppt_x</p:attrName>
                                        </p:attrNameLst>
                                      </p:cBhvr>
                                      <p:tavLst>
                                        <p:tav tm="0">
                                          <p:val>
                                            <p:strVal val="#ppt_x"/>
                                          </p:val>
                                        </p:tav>
                                        <p:tav tm="100000">
                                          <p:val>
                                            <p:strVal val="#ppt_x"/>
                                          </p:val>
                                        </p:tav>
                                      </p:tavLst>
                                    </p:anim>
                                    <p:anim calcmode="lin" valueType="num">
                                      <p:cBhvr>
                                        <p:cTn id="8" dur="2000" fill="hold"/>
                                        <p:tgtEl>
                                          <p:spTgt spid="40"/>
                                        </p:tgtEl>
                                        <p:attrNameLst>
                                          <p:attrName>ppt_y</p:attrName>
                                        </p:attrNameLst>
                                      </p:cBhvr>
                                      <p:tavLst>
                                        <p:tav tm="0">
                                          <p:val>
                                            <p:strVal val="#ppt_y-#ppt_h/2"/>
                                          </p:val>
                                        </p:tav>
                                        <p:tav tm="100000">
                                          <p:val>
                                            <p:strVal val="#ppt_y"/>
                                          </p:val>
                                        </p:tav>
                                      </p:tavLst>
                                    </p:anim>
                                    <p:anim calcmode="lin" valueType="num">
                                      <p:cBhvr>
                                        <p:cTn id="9" dur="2000" fill="hold"/>
                                        <p:tgtEl>
                                          <p:spTgt spid="40"/>
                                        </p:tgtEl>
                                        <p:attrNameLst>
                                          <p:attrName>ppt_w</p:attrName>
                                        </p:attrNameLst>
                                      </p:cBhvr>
                                      <p:tavLst>
                                        <p:tav tm="0">
                                          <p:val>
                                            <p:strVal val="#ppt_w"/>
                                          </p:val>
                                        </p:tav>
                                        <p:tav tm="100000">
                                          <p:val>
                                            <p:strVal val="#ppt_w"/>
                                          </p:val>
                                        </p:tav>
                                      </p:tavLst>
                                    </p:anim>
                                    <p:anim calcmode="lin" valueType="num">
                                      <p:cBhvr>
                                        <p:cTn id="10" dur="2000" fill="hold"/>
                                        <p:tgtEl>
                                          <p:spTgt spid="40"/>
                                        </p:tgtEl>
                                        <p:attrNameLst>
                                          <p:attrName>ppt_h</p:attrName>
                                        </p:attrNameLst>
                                      </p:cBhvr>
                                      <p:tavLst>
                                        <p:tav tm="0">
                                          <p:val>
                                            <p:fltVal val="0"/>
                                          </p:val>
                                        </p:tav>
                                        <p:tav tm="100000">
                                          <p:val>
                                            <p:strVal val="#ppt_h"/>
                                          </p:val>
                                        </p:tav>
                                      </p:tavLst>
                                    </p:anim>
                                  </p:childTnLst>
                                </p:cTn>
                              </p:par>
                            </p:childTnLst>
                          </p:cTn>
                        </p:par>
                      </p:childTnLst>
                    </p:cTn>
                  </p:par>
                  <p:par>
                    <p:cTn id="11" fill="hold">
                      <p:stCondLst>
                        <p:cond delay="indefinite"/>
                      </p:stCondLst>
                      <p:childTnLst>
                        <p:par>
                          <p:cTn id="12" fill="hold">
                            <p:stCondLst>
                              <p:cond delay="0"/>
                            </p:stCondLst>
                            <p:childTnLst>
                              <p:par>
                                <p:cTn id="13" presetID="17" presetClass="entr" presetSubtype="4" fill="hold" nodeType="click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1000" fill="hold"/>
                                        <p:tgtEl>
                                          <p:spTgt spid="41"/>
                                        </p:tgtEl>
                                        <p:attrNameLst>
                                          <p:attrName>ppt_x</p:attrName>
                                        </p:attrNameLst>
                                      </p:cBhvr>
                                      <p:tavLst>
                                        <p:tav tm="0">
                                          <p:val>
                                            <p:strVal val="#ppt_x"/>
                                          </p:val>
                                        </p:tav>
                                        <p:tav tm="100000">
                                          <p:val>
                                            <p:strVal val="#ppt_x"/>
                                          </p:val>
                                        </p:tav>
                                      </p:tavLst>
                                    </p:anim>
                                    <p:anim calcmode="lin" valueType="num">
                                      <p:cBhvr>
                                        <p:cTn id="16" dur="1000" fill="hold"/>
                                        <p:tgtEl>
                                          <p:spTgt spid="41"/>
                                        </p:tgtEl>
                                        <p:attrNameLst>
                                          <p:attrName>ppt_y</p:attrName>
                                        </p:attrNameLst>
                                      </p:cBhvr>
                                      <p:tavLst>
                                        <p:tav tm="0">
                                          <p:val>
                                            <p:strVal val="#ppt_y+#ppt_h/2"/>
                                          </p:val>
                                        </p:tav>
                                        <p:tav tm="100000">
                                          <p:val>
                                            <p:strVal val="#ppt_y"/>
                                          </p:val>
                                        </p:tav>
                                      </p:tavLst>
                                    </p:anim>
                                    <p:anim calcmode="lin" valueType="num">
                                      <p:cBhvr>
                                        <p:cTn id="17" dur="1000" fill="hold"/>
                                        <p:tgtEl>
                                          <p:spTgt spid="41"/>
                                        </p:tgtEl>
                                        <p:attrNameLst>
                                          <p:attrName>ppt_w</p:attrName>
                                        </p:attrNameLst>
                                      </p:cBhvr>
                                      <p:tavLst>
                                        <p:tav tm="0">
                                          <p:val>
                                            <p:strVal val="#ppt_w"/>
                                          </p:val>
                                        </p:tav>
                                        <p:tav tm="100000">
                                          <p:val>
                                            <p:strVal val="#ppt_w"/>
                                          </p:val>
                                        </p:tav>
                                      </p:tavLst>
                                    </p:anim>
                                    <p:anim calcmode="lin" valueType="num">
                                      <p:cBhvr>
                                        <p:cTn id="18" dur="1000" fill="hold"/>
                                        <p:tgtEl>
                                          <p:spTgt spid="41"/>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nodeType="clickEffect">
                                  <p:stCondLst>
                                    <p:cond delay="0"/>
                                  </p:stCondLst>
                                  <p:childTnLst>
                                    <p:set>
                                      <p:cBhvr>
                                        <p:cTn id="22" dur="1" fill="hold">
                                          <p:stCondLst>
                                            <p:cond delay="0"/>
                                          </p:stCondLst>
                                        </p:cTn>
                                        <p:tgtEl>
                                          <p:spTgt spid="48"/>
                                        </p:tgtEl>
                                        <p:attrNameLst>
                                          <p:attrName>style.visibility</p:attrName>
                                        </p:attrNameLst>
                                      </p:cBhvr>
                                      <p:to>
                                        <p:strVal val="visible"/>
                                      </p:to>
                                    </p:set>
                                    <p:anim calcmode="lin" valueType="num">
                                      <p:cBhvr>
                                        <p:cTn id="23" dur="1000" fill="hold"/>
                                        <p:tgtEl>
                                          <p:spTgt spid="48"/>
                                        </p:tgtEl>
                                        <p:attrNameLst>
                                          <p:attrName>ppt_w</p:attrName>
                                        </p:attrNameLst>
                                      </p:cBhvr>
                                      <p:tavLst>
                                        <p:tav tm="0">
                                          <p:val>
                                            <p:fltVal val="0"/>
                                          </p:val>
                                        </p:tav>
                                        <p:tav tm="100000">
                                          <p:val>
                                            <p:strVal val="#ppt_w"/>
                                          </p:val>
                                        </p:tav>
                                      </p:tavLst>
                                    </p:anim>
                                    <p:anim calcmode="lin" valueType="num">
                                      <p:cBhvr>
                                        <p:cTn id="24" dur="1000" fill="hold"/>
                                        <p:tgtEl>
                                          <p:spTgt spid="48"/>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0" y="0"/>
            <a:ext cx="5444119" cy="523220"/>
          </a:xfrm>
          <a:prstGeom prst="rect">
            <a:avLst/>
          </a:prstGeom>
          <a:solidFill>
            <a:srgbClr val="FFFF00"/>
          </a:solidFill>
        </p:spPr>
        <p:txBody>
          <a:bodyPr wrap="none" rtlCol="0">
            <a:spAutoFit/>
          </a:bodyPr>
          <a:lstStyle/>
          <a:p>
            <a:r>
              <a:rPr lang="en-US" sz="2800" dirty="0" smtClean="0">
                <a:solidFill>
                  <a:srgbClr val="0033CC"/>
                </a:solidFill>
              </a:rPr>
              <a:t>Consolidation of the main splices</a:t>
            </a:r>
            <a:endParaRPr lang="en-US" sz="2800" dirty="0">
              <a:solidFill>
                <a:srgbClr val="0033CC"/>
              </a:solidFill>
            </a:endParaRPr>
          </a:p>
        </p:txBody>
      </p:sp>
      <p:sp>
        <p:nvSpPr>
          <p:cNvPr id="13" name="TextBox 12"/>
          <p:cNvSpPr txBox="1"/>
          <p:nvPr/>
        </p:nvSpPr>
        <p:spPr>
          <a:xfrm>
            <a:off x="990600" y="762000"/>
            <a:ext cx="4405758" cy="400110"/>
          </a:xfrm>
          <a:prstGeom prst="rect">
            <a:avLst/>
          </a:prstGeom>
          <a:solidFill>
            <a:schemeClr val="bg1"/>
          </a:solidFill>
        </p:spPr>
        <p:txBody>
          <a:bodyPr wrap="none" rtlCol="0">
            <a:spAutoFit/>
          </a:bodyPr>
          <a:lstStyle/>
          <a:p>
            <a:r>
              <a:rPr lang="en-US" sz="2000" b="1" i="1" u="sng" dirty="0" smtClean="0"/>
              <a:t>What’s new since Chamonix 2011?</a:t>
            </a:r>
          </a:p>
        </p:txBody>
      </p:sp>
      <p:pic>
        <p:nvPicPr>
          <p:cNvPr id="17" name="Picture 3"/>
          <p:cNvPicPr>
            <a:picLocks noChangeAspect="1" noChangeArrowheads="1"/>
          </p:cNvPicPr>
          <p:nvPr/>
        </p:nvPicPr>
        <p:blipFill>
          <a:blip r:embed="rId3" cstate="print"/>
          <a:srcRect/>
          <a:stretch>
            <a:fillRect/>
          </a:stretch>
        </p:blipFill>
        <p:spPr bwMode="auto">
          <a:xfrm>
            <a:off x="7010400" y="685800"/>
            <a:ext cx="2133600" cy="1241272"/>
          </a:xfrm>
          <a:prstGeom prst="rect">
            <a:avLst/>
          </a:prstGeom>
          <a:noFill/>
          <a:ln w="9525">
            <a:noFill/>
            <a:miter lim="800000"/>
            <a:headEnd/>
            <a:tailEnd/>
          </a:ln>
          <a:effectLst/>
        </p:spPr>
      </p:pic>
      <p:sp>
        <p:nvSpPr>
          <p:cNvPr id="21" name="TextBox 20"/>
          <p:cNvSpPr txBox="1"/>
          <p:nvPr/>
        </p:nvSpPr>
        <p:spPr>
          <a:xfrm>
            <a:off x="0" y="1524000"/>
            <a:ext cx="9144000" cy="954107"/>
          </a:xfrm>
          <a:prstGeom prst="rect">
            <a:avLst/>
          </a:prstGeom>
          <a:noFill/>
        </p:spPr>
        <p:txBody>
          <a:bodyPr wrap="square" rtlCol="0">
            <a:spAutoFit/>
          </a:bodyPr>
          <a:lstStyle/>
          <a:p>
            <a:r>
              <a:rPr lang="en-US" sz="1400" dirty="0" smtClean="0"/>
              <a:t>3. Design </a:t>
            </a:r>
            <a:r>
              <a:rPr lang="en-US" sz="1400" u="sng" dirty="0" smtClean="0"/>
              <a:t>ALMOST</a:t>
            </a:r>
            <a:r>
              <a:rPr lang="en-US" sz="1400" dirty="0" smtClean="0"/>
              <a:t> final </a:t>
            </a:r>
            <a:br>
              <a:rPr lang="en-US" sz="1400" dirty="0" smtClean="0"/>
            </a:br>
            <a:r>
              <a:rPr lang="en-US" sz="1400" dirty="0" smtClean="0"/>
              <a:t>Insulation cover was to be </a:t>
            </a:r>
            <a:r>
              <a:rPr lang="en-US" sz="1400" dirty="0" err="1" smtClean="0"/>
              <a:t>finalised</a:t>
            </a:r>
            <a:r>
              <a:rPr lang="en-US" sz="1400" dirty="0" smtClean="0"/>
              <a:t> at the time of the review, now, </a:t>
            </a:r>
            <a:r>
              <a:rPr lang="en-US" sz="1400" b="1" u="sng" dirty="0" smtClean="0"/>
              <a:t>final concept is available</a:t>
            </a:r>
            <a:r>
              <a:rPr lang="en-US" sz="1400" dirty="0" smtClean="0"/>
              <a:t/>
            </a:r>
            <a:br>
              <a:rPr lang="en-US" sz="1400" dirty="0" smtClean="0"/>
            </a:br>
            <a:r>
              <a:rPr lang="en-US" sz="1400" dirty="0" smtClean="0"/>
              <a:t>“This is a clever design which provides the required functionality in the presence of non-negligible splice-to-splice dimensional variations.  However, the precise implementation of this scheme still needs to be developed”</a:t>
            </a:r>
            <a:endParaRPr lang="en-US" dirty="0">
              <a:solidFill>
                <a:srgbClr val="FFC000"/>
              </a:solidFill>
            </a:endParaRPr>
          </a:p>
        </p:txBody>
      </p:sp>
      <p:sp>
        <p:nvSpPr>
          <p:cNvPr id="30" name="Rectangle 29"/>
          <p:cNvSpPr/>
          <p:nvPr/>
        </p:nvSpPr>
        <p:spPr>
          <a:xfrm>
            <a:off x="0" y="2514600"/>
            <a:ext cx="9144000" cy="1015663"/>
          </a:xfrm>
          <a:prstGeom prst="rect">
            <a:avLst/>
          </a:prstGeom>
        </p:spPr>
        <p:txBody>
          <a:bodyPr wrap="square">
            <a:spAutoFit/>
          </a:bodyPr>
          <a:lstStyle/>
          <a:p>
            <a:pPr>
              <a:buFont typeface="Wingdings" pitchFamily="2" charset="2"/>
              <a:buChar char="q"/>
            </a:pPr>
            <a:r>
              <a:rPr lang="en-BZ" sz="1400" dirty="0" smtClean="0"/>
              <a:t>The insulation cover must be adequate to reduce the mechanical stresses on the splices and the shunts so that they do not degrade over time.</a:t>
            </a:r>
          </a:p>
          <a:p>
            <a:pPr>
              <a:buFont typeface="Wingdings" pitchFamily="2" charset="2"/>
              <a:buChar char="q"/>
            </a:pPr>
            <a:r>
              <a:rPr lang="en-BZ" sz="1400" dirty="0" smtClean="0"/>
              <a:t> </a:t>
            </a:r>
            <a:r>
              <a:rPr lang="en-BZ" sz="1400" dirty="0" err="1" smtClean="0"/>
              <a:t>Modeling</a:t>
            </a:r>
            <a:r>
              <a:rPr lang="en-BZ" sz="1400" dirty="0" smtClean="0"/>
              <a:t> of shunt insulation cover is not yet sufficient to show that it is effective as a mechanical constraint, and we have doubts that the existing cover design is adequate</a:t>
            </a:r>
            <a:r>
              <a:rPr lang="en-BZ" dirty="0" smtClean="0"/>
              <a:t>.</a:t>
            </a:r>
            <a:endParaRPr lang="en-US" dirty="0"/>
          </a:p>
        </p:txBody>
      </p:sp>
      <p:grpSp>
        <p:nvGrpSpPr>
          <p:cNvPr id="22" name="Group 21"/>
          <p:cNvGrpSpPr/>
          <p:nvPr/>
        </p:nvGrpSpPr>
        <p:grpSpPr>
          <a:xfrm>
            <a:off x="0" y="3449960"/>
            <a:ext cx="9036496" cy="2764461"/>
            <a:chOff x="0" y="3449960"/>
            <a:chExt cx="9036496" cy="2764461"/>
          </a:xfrm>
        </p:grpSpPr>
        <p:sp>
          <p:nvSpPr>
            <p:cNvPr id="31" name="TextBox 30"/>
            <p:cNvSpPr txBox="1"/>
            <p:nvPr/>
          </p:nvSpPr>
          <p:spPr>
            <a:xfrm>
              <a:off x="0" y="3449960"/>
              <a:ext cx="6566028" cy="276999"/>
            </a:xfrm>
            <a:prstGeom prst="rect">
              <a:avLst/>
            </a:prstGeom>
            <a:noFill/>
          </p:spPr>
          <p:txBody>
            <a:bodyPr wrap="none" rtlCol="0">
              <a:spAutoFit/>
            </a:bodyPr>
            <a:lstStyle/>
            <a:p>
              <a:r>
                <a:rPr lang="en-US" sz="1200" b="1" dirty="0" smtClean="0"/>
                <a:t>Insulation cover; Stress induced by electromagnetic forces and the thermal contraction 295K to 1.9K:</a:t>
              </a:r>
              <a:endParaRPr lang="en-US" sz="1200" b="1" dirty="0"/>
            </a:p>
          </p:txBody>
        </p:sp>
        <p:graphicFrame>
          <p:nvGraphicFramePr>
            <p:cNvPr id="32" name="Diagram 31"/>
            <p:cNvGraphicFramePr/>
            <p:nvPr/>
          </p:nvGraphicFramePr>
          <p:xfrm>
            <a:off x="179512" y="5682208"/>
            <a:ext cx="8856984" cy="2318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33" name="Picture 11"/>
            <p:cNvPicPr>
              <a:picLocks noChangeAspect="1" noChangeArrowheads="1"/>
            </p:cNvPicPr>
            <p:nvPr/>
          </p:nvPicPr>
          <p:blipFill>
            <a:blip r:embed="rId9" cstate="print"/>
            <a:srcRect l="19993" t="10801" r="40595" b="48600"/>
            <a:stretch>
              <a:fillRect/>
            </a:stretch>
          </p:blipFill>
          <p:spPr bwMode="auto">
            <a:xfrm>
              <a:off x="0" y="3810000"/>
              <a:ext cx="2731034" cy="1800000"/>
            </a:xfrm>
            <a:prstGeom prst="rect">
              <a:avLst/>
            </a:prstGeom>
            <a:noFill/>
            <a:ln w="9525">
              <a:noFill/>
              <a:miter lim="800000"/>
              <a:headEnd/>
              <a:tailEnd/>
            </a:ln>
          </p:spPr>
        </p:pic>
        <p:pic>
          <p:nvPicPr>
            <p:cNvPr id="34" name="Picture 12"/>
            <p:cNvPicPr>
              <a:picLocks noChangeAspect="1" noChangeArrowheads="1"/>
            </p:cNvPicPr>
            <p:nvPr/>
          </p:nvPicPr>
          <p:blipFill>
            <a:blip r:embed="rId10" cstate="print"/>
            <a:srcRect l="20441" t="10801" r="40147" b="47900"/>
            <a:stretch>
              <a:fillRect/>
            </a:stretch>
          </p:blipFill>
          <p:spPr bwMode="auto">
            <a:xfrm>
              <a:off x="3131840" y="3810000"/>
              <a:ext cx="2684746" cy="1800000"/>
            </a:xfrm>
            <a:prstGeom prst="rect">
              <a:avLst/>
            </a:prstGeom>
            <a:noFill/>
            <a:ln w="9525">
              <a:noFill/>
              <a:miter lim="800000"/>
              <a:headEnd/>
              <a:tailEnd/>
            </a:ln>
          </p:spPr>
        </p:pic>
        <p:pic>
          <p:nvPicPr>
            <p:cNvPr id="35" name="Picture 13"/>
            <p:cNvPicPr>
              <a:picLocks noChangeAspect="1" noChangeArrowheads="1"/>
            </p:cNvPicPr>
            <p:nvPr/>
          </p:nvPicPr>
          <p:blipFill>
            <a:blip r:embed="rId11" cstate="print"/>
            <a:srcRect l="21049" t="10500" r="42226" b="48684"/>
            <a:stretch>
              <a:fillRect/>
            </a:stretch>
          </p:blipFill>
          <p:spPr bwMode="auto">
            <a:xfrm>
              <a:off x="6444208" y="3810000"/>
              <a:ext cx="2531305" cy="1800000"/>
            </a:xfrm>
            <a:prstGeom prst="rect">
              <a:avLst/>
            </a:prstGeom>
            <a:noFill/>
            <a:ln w="9525">
              <a:noFill/>
              <a:miter lim="800000"/>
              <a:headEnd/>
              <a:tailEnd/>
            </a:ln>
          </p:spPr>
        </p:pic>
        <p:graphicFrame>
          <p:nvGraphicFramePr>
            <p:cNvPr id="36" name="Diagram 35"/>
            <p:cNvGraphicFramePr/>
            <p:nvPr/>
          </p:nvGraphicFramePr>
          <p:xfrm>
            <a:off x="277288" y="5982621"/>
            <a:ext cx="8650796" cy="231800"/>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grpSp>
      <p:grpSp>
        <p:nvGrpSpPr>
          <p:cNvPr id="39" name="Group 38"/>
          <p:cNvGrpSpPr/>
          <p:nvPr/>
        </p:nvGrpSpPr>
        <p:grpSpPr>
          <a:xfrm>
            <a:off x="228600" y="3886200"/>
            <a:ext cx="8915400" cy="2438400"/>
            <a:chOff x="180248" y="3686432"/>
            <a:chExt cx="8915400" cy="2438400"/>
          </a:xfrm>
        </p:grpSpPr>
        <p:pic>
          <p:nvPicPr>
            <p:cNvPr id="37" name="Picture 15"/>
            <p:cNvPicPr>
              <a:picLocks noChangeAspect="1" noChangeArrowheads="1"/>
            </p:cNvPicPr>
            <p:nvPr/>
          </p:nvPicPr>
          <p:blipFill>
            <a:blip r:embed="rId17" cstate="print"/>
            <a:srcRect/>
            <a:stretch>
              <a:fillRect/>
            </a:stretch>
          </p:blipFill>
          <p:spPr bwMode="auto">
            <a:xfrm>
              <a:off x="180248" y="3686432"/>
              <a:ext cx="4921624" cy="2326121"/>
            </a:xfrm>
            <a:prstGeom prst="rect">
              <a:avLst/>
            </a:prstGeom>
            <a:solidFill>
              <a:schemeClr val="bg1"/>
            </a:solidFill>
            <a:ln w="9525">
              <a:noFill/>
              <a:miter lim="800000"/>
              <a:headEnd/>
              <a:tailEnd/>
            </a:ln>
            <a:effectLst/>
          </p:spPr>
        </p:pic>
        <p:pic>
          <p:nvPicPr>
            <p:cNvPr id="38" name="Picture 3"/>
            <p:cNvPicPr>
              <a:picLocks noChangeAspect="1" noChangeArrowheads="1"/>
            </p:cNvPicPr>
            <p:nvPr/>
          </p:nvPicPr>
          <p:blipFill>
            <a:blip r:embed="rId18" cstate="print">
              <a:clrChange>
                <a:clrFrom>
                  <a:srgbClr val="FFFFFF"/>
                </a:clrFrom>
                <a:clrTo>
                  <a:srgbClr val="FFFFFF">
                    <a:alpha val="0"/>
                  </a:srgbClr>
                </a:clrTo>
              </a:clrChange>
            </a:blip>
            <a:srcRect l="36671" t="26400" r="4830" b="35800"/>
            <a:stretch>
              <a:fillRect/>
            </a:stretch>
          </p:blipFill>
          <p:spPr bwMode="auto">
            <a:xfrm>
              <a:off x="4904648" y="3915032"/>
              <a:ext cx="4191000" cy="2209800"/>
            </a:xfrm>
            <a:prstGeom prst="rect">
              <a:avLst/>
            </a:prstGeom>
            <a:solidFill>
              <a:schemeClr val="bg1"/>
            </a:solidFill>
            <a:ln w="9525">
              <a:noFill/>
              <a:miter lim="800000"/>
              <a:headEnd/>
              <a:tailEnd/>
            </a:ln>
          </p:spPr>
        </p:pic>
      </p:grpSp>
      <p:pic>
        <p:nvPicPr>
          <p:cNvPr id="40" name="Picture 2"/>
          <p:cNvPicPr>
            <a:picLocks noChangeAspect="1" noChangeArrowheads="1"/>
          </p:cNvPicPr>
          <p:nvPr/>
        </p:nvPicPr>
        <p:blipFill>
          <a:blip r:embed="rId19" cstate="print"/>
          <a:srcRect/>
          <a:stretch>
            <a:fillRect/>
          </a:stretch>
        </p:blipFill>
        <p:spPr bwMode="auto">
          <a:xfrm>
            <a:off x="5257800" y="0"/>
            <a:ext cx="2314719" cy="1311276"/>
          </a:xfrm>
          <a:prstGeom prst="rect">
            <a:avLst/>
          </a:prstGeom>
          <a:noFill/>
          <a:ln w="9525">
            <a:noFill/>
            <a:miter lim="800000"/>
            <a:headEnd/>
            <a:tailEnd/>
          </a:ln>
          <a:effectLst/>
        </p:spPr>
      </p:pic>
      <p:sp>
        <p:nvSpPr>
          <p:cNvPr id="24" name="TextBox 23"/>
          <p:cNvSpPr txBox="1"/>
          <p:nvPr/>
        </p:nvSpPr>
        <p:spPr>
          <a:xfrm>
            <a:off x="7848600" y="0"/>
            <a:ext cx="1295400" cy="861774"/>
          </a:xfrm>
          <a:prstGeom prst="rect">
            <a:avLst/>
          </a:prstGeom>
          <a:solidFill>
            <a:schemeClr val="accent2">
              <a:lumMod val="75000"/>
            </a:schemeClr>
          </a:solidFill>
        </p:spPr>
        <p:txBody>
          <a:bodyPr wrap="square" rtlCol="0">
            <a:spAutoFit/>
          </a:bodyPr>
          <a:lstStyle/>
          <a:p>
            <a:r>
              <a:rPr lang="en-US" sz="1600" u="sng" dirty="0" smtClean="0">
                <a:solidFill>
                  <a:srgbClr val="FFFF00"/>
                </a:solidFill>
              </a:rPr>
              <a:t>Courtesy: </a:t>
            </a:r>
            <a:r>
              <a:rPr lang="en-US" sz="1600" dirty="0" smtClean="0">
                <a:solidFill>
                  <a:srgbClr val="FFFF00"/>
                </a:solidFill>
              </a:rPr>
              <a:t/>
            </a:r>
            <a:br>
              <a:rPr lang="en-US" sz="1600" dirty="0" smtClean="0">
                <a:solidFill>
                  <a:srgbClr val="FFFF00"/>
                </a:solidFill>
              </a:rPr>
            </a:br>
            <a:r>
              <a:rPr lang="en-US" sz="1600" dirty="0" smtClean="0">
                <a:solidFill>
                  <a:srgbClr val="FFFF00"/>
                </a:solidFill>
              </a:rPr>
              <a:t>H Prin</a:t>
            </a:r>
          </a:p>
          <a:p>
            <a:r>
              <a:rPr lang="en-US" sz="1600" dirty="0" smtClean="0">
                <a:solidFill>
                  <a:srgbClr val="FFFF00"/>
                </a:solidFill>
              </a:rPr>
              <a:t>F Lackner</a:t>
            </a:r>
            <a:endParaRPr lang="en-US" sz="1600" dirty="0">
              <a:solidFill>
                <a:srgbClr val="FFFF00"/>
              </a:solidFill>
            </a:endParaRPr>
          </a:p>
        </p:txBody>
      </p:sp>
      <p:sp>
        <p:nvSpPr>
          <p:cNvPr id="26" name="Slide Number Placeholder 25"/>
          <p:cNvSpPr>
            <a:spLocks noGrp="1"/>
          </p:cNvSpPr>
          <p:nvPr>
            <p:ph type="sldNum" sz="quarter" idx="11"/>
          </p:nvPr>
        </p:nvSpPr>
        <p:spPr/>
        <p:txBody>
          <a:bodyPr/>
          <a:lstStyle/>
          <a:p>
            <a:fld id="{42B8A188-07C7-43C5-B012-88751C6CB86A}" type="slidenum">
              <a:rPr lang="en-US" sz="1400" smtClean="0"/>
              <a:pPr/>
              <a:t>4</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2" fill="hold" nodeType="afterEffect">
                                  <p:stCondLst>
                                    <p:cond delay="2000"/>
                                  </p:stCondLst>
                                  <p:childTnLst>
                                    <p:set>
                                      <p:cBhvr>
                                        <p:cTn id="6" dur="1" fill="hold">
                                          <p:stCondLst>
                                            <p:cond delay="0"/>
                                          </p:stCondLst>
                                        </p:cTn>
                                        <p:tgtEl>
                                          <p:spTgt spid="40"/>
                                        </p:tgtEl>
                                        <p:attrNameLst>
                                          <p:attrName>style.visibility</p:attrName>
                                        </p:attrNameLst>
                                      </p:cBhvr>
                                      <p:to>
                                        <p:strVal val="visible"/>
                                      </p:to>
                                    </p:set>
                                    <p:anim calcmode="lin" valueType="num">
                                      <p:cBhvr>
                                        <p:cTn id="7" dur="1000" fill="hold"/>
                                        <p:tgtEl>
                                          <p:spTgt spid="40"/>
                                        </p:tgtEl>
                                        <p:attrNameLst>
                                          <p:attrName>ppt_w</p:attrName>
                                        </p:attrNameLst>
                                      </p:cBhvr>
                                      <p:tavLst>
                                        <p:tav tm="0">
                                          <p:val>
                                            <p:strVal val="4*#ppt_w"/>
                                          </p:val>
                                        </p:tav>
                                        <p:tav tm="100000">
                                          <p:val>
                                            <p:strVal val="#ppt_w"/>
                                          </p:val>
                                        </p:tav>
                                      </p:tavLst>
                                    </p:anim>
                                    <p:anim calcmode="lin" valueType="num">
                                      <p:cBhvr>
                                        <p:cTn id="8" dur="1000" fill="hold"/>
                                        <p:tgtEl>
                                          <p:spTgt spid="40"/>
                                        </p:tgtEl>
                                        <p:attrNameLst>
                                          <p:attrName>ppt_h</p:attrName>
                                        </p:attrNameLst>
                                      </p:cBhvr>
                                      <p:tavLst>
                                        <p:tav tm="0">
                                          <p:val>
                                            <p:strVal val="4*#ppt_h"/>
                                          </p:val>
                                        </p:tav>
                                        <p:tav tm="100000">
                                          <p:val>
                                            <p:strVal val="#ppt_h"/>
                                          </p:val>
                                        </p:tav>
                                      </p:tavLst>
                                    </p:anim>
                                  </p:childTnLst>
                                </p:cTn>
                              </p:par>
                              <p:par>
                                <p:cTn id="9" presetID="23" presetClass="entr" presetSubtype="32"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p:cTn id="11" dur="500" fill="hold"/>
                                        <p:tgtEl>
                                          <p:spTgt spid="17"/>
                                        </p:tgtEl>
                                        <p:attrNameLst>
                                          <p:attrName>ppt_w</p:attrName>
                                        </p:attrNameLst>
                                      </p:cBhvr>
                                      <p:tavLst>
                                        <p:tav tm="0">
                                          <p:val>
                                            <p:strVal val="4*#ppt_w"/>
                                          </p:val>
                                        </p:tav>
                                        <p:tav tm="100000">
                                          <p:val>
                                            <p:strVal val="#ppt_w"/>
                                          </p:val>
                                        </p:tav>
                                      </p:tavLst>
                                    </p:anim>
                                    <p:anim calcmode="lin" valueType="num">
                                      <p:cBhvr>
                                        <p:cTn id="12" dur="500" fill="hold"/>
                                        <p:tgtEl>
                                          <p:spTgt spid="17"/>
                                        </p:tgtEl>
                                        <p:attrNameLst>
                                          <p:attrName>ppt_h</p:attrName>
                                        </p:attrNameLst>
                                      </p:cBhvr>
                                      <p:tavLst>
                                        <p:tav tm="0">
                                          <p:val>
                                            <p:strVal val="4*#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nodeType="clickEffect">
                                  <p:stCondLst>
                                    <p:cond delay="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nodeType="click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1000" fill="hold"/>
                                        <p:tgtEl>
                                          <p:spTgt spid="39"/>
                                        </p:tgtEl>
                                        <p:attrNameLst>
                                          <p:attrName>ppt_w</p:attrName>
                                        </p:attrNameLst>
                                      </p:cBhvr>
                                      <p:tavLst>
                                        <p:tav tm="0">
                                          <p:val>
                                            <p:fltVal val="0"/>
                                          </p:val>
                                        </p:tav>
                                        <p:tav tm="100000">
                                          <p:val>
                                            <p:strVal val="#ppt_w"/>
                                          </p:val>
                                        </p:tav>
                                      </p:tavLst>
                                    </p:anim>
                                    <p:anim calcmode="lin" valueType="num">
                                      <p:cBhvr>
                                        <p:cTn id="24" dur="1000" fill="hold"/>
                                        <p:tgtEl>
                                          <p:spTgt spid="3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743200" y="0"/>
            <a:ext cx="3733800" cy="461665"/>
          </a:xfrm>
          <a:prstGeom prst="rect">
            <a:avLst/>
          </a:prstGeom>
          <a:solidFill>
            <a:srgbClr val="FFFF00"/>
          </a:solidFill>
        </p:spPr>
        <p:txBody>
          <a:bodyPr wrap="square" rtlCol="0">
            <a:spAutoFit/>
          </a:bodyPr>
          <a:lstStyle/>
          <a:p>
            <a:pPr algn="ctr"/>
            <a:r>
              <a:rPr lang="en-US" sz="2400" dirty="0" smtClean="0"/>
              <a:t>Detailed schedule</a:t>
            </a:r>
            <a:endParaRPr lang="en-US" sz="2400" dirty="0"/>
          </a:p>
        </p:txBody>
      </p:sp>
      <p:sp>
        <p:nvSpPr>
          <p:cNvPr id="11" name="Footer Placeholder 10"/>
          <p:cNvSpPr>
            <a:spLocks noGrp="1"/>
          </p:cNvSpPr>
          <p:nvPr>
            <p:ph type="ftr" sz="quarter" idx="12"/>
          </p:nvPr>
        </p:nvSpPr>
        <p:spPr/>
        <p:txBody>
          <a:bodyPr/>
          <a:lstStyle/>
          <a:p>
            <a:r>
              <a:rPr lang="en-BZ" smtClean="0"/>
              <a:t>Consolidation of the LHC SC magnets and circuits during LS1 </a:t>
            </a:r>
            <a:endParaRPr lang="en-GB" dirty="0"/>
          </a:p>
        </p:txBody>
      </p:sp>
      <p:sp>
        <p:nvSpPr>
          <p:cNvPr id="8"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6781800" y="0"/>
            <a:ext cx="2362200" cy="369332"/>
          </a:xfrm>
          <a:prstGeom prst="rect">
            <a:avLst/>
          </a:prstGeom>
          <a:solidFill>
            <a:schemeClr val="accent2">
              <a:lumMod val="75000"/>
            </a:schemeClr>
          </a:solidFill>
        </p:spPr>
        <p:txBody>
          <a:bodyPr wrap="square" rtlCol="0">
            <a:spAutoFit/>
          </a:bodyPr>
          <a:lstStyle/>
          <a:p>
            <a:pPr algn="r"/>
            <a:r>
              <a:rPr lang="en-US" dirty="0" smtClean="0">
                <a:solidFill>
                  <a:srgbClr val="FFFF00"/>
                </a:solidFill>
              </a:rPr>
              <a:t>Courtesy R Principe</a:t>
            </a:r>
            <a:endParaRPr lang="en-US" dirty="0">
              <a:solidFill>
                <a:srgbClr val="FFFF00"/>
              </a:solidFill>
            </a:endParaRPr>
          </a:p>
        </p:txBody>
      </p:sp>
      <p:pic>
        <p:nvPicPr>
          <p:cNvPr id="99330" name="Picture 2"/>
          <p:cNvPicPr>
            <a:picLocks noChangeAspect="1" noChangeArrowheads="1"/>
          </p:cNvPicPr>
          <p:nvPr/>
        </p:nvPicPr>
        <p:blipFill>
          <a:blip r:embed="rId2" cstate="print"/>
          <a:srcRect l="55000" t="32000" r="7895" b="33333"/>
          <a:stretch>
            <a:fillRect/>
          </a:stretch>
        </p:blipFill>
        <p:spPr bwMode="auto">
          <a:xfrm>
            <a:off x="0" y="685800"/>
            <a:ext cx="9372600" cy="6172200"/>
          </a:xfrm>
          <a:prstGeom prst="rect">
            <a:avLst/>
          </a:prstGeom>
          <a:noFill/>
          <a:ln w="9525">
            <a:noFill/>
            <a:miter lim="800000"/>
            <a:headEnd/>
            <a:tailEnd/>
          </a:ln>
        </p:spPr>
      </p:pic>
      <p:pic>
        <p:nvPicPr>
          <p:cNvPr id="99331" name="Picture 3"/>
          <p:cNvPicPr>
            <a:picLocks noChangeAspect="1" noChangeArrowheads="1"/>
          </p:cNvPicPr>
          <p:nvPr/>
        </p:nvPicPr>
        <p:blipFill>
          <a:blip r:embed="rId3" cstate="print"/>
          <a:srcRect l="47368" t="13333" r="19474" b="48000"/>
          <a:stretch>
            <a:fillRect/>
          </a:stretch>
        </p:blipFill>
        <p:spPr bwMode="auto">
          <a:xfrm>
            <a:off x="304800" y="838200"/>
            <a:ext cx="8839200" cy="4419600"/>
          </a:xfrm>
          <a:prstGeom prst="rect">
            <a:avLst/>
          </a:prstGeom>
          <a:noFill/>
          <a:ln w="9525">
            <a:noFill/>
            <a:miter lim="800000"/>
            <a:headEnd/>
            <a:tailEnd/>
          </a:ln>
        </p:spPr>
      </p:pic>
      <p:pic>
        <p:nvPicPr>
          <p:cNvPr id="99332" name="Picture 4"/>
          <p:cNvPicPr>
            <a:picLocks noChangeAspect="1" noChangeArrowheads="1"/>
          </p:cNvPicPr>
          <p:nvPr/>
        </p:nvPicPr>
        <p:blipFill>
          <a:blip r:embed="rId4" cstate="print"/>
          <a:srcRect l="47846" t="17267" r="789" b="41333"/>
          <a:stretch>
            <a:fillRect/>
          </a:stretch>
        </p:blipFill>
        <p:spPr bwMode="auto">
          <a:xfrm>
            <a:off x="990600" y="1752600"/>
            <a:ext cx="7798904" cy="4114800"/>
          </a:xfrm>
          <a:prstGeom prst="rect">
            <a:avLst/>
          </a:prstGeom>
          <a:noFill/>
          <a:ln w="9525">
            <a:noFill/>
            <a:miter lim="800000"/>
            <a:headEnd/>
            <a:tailEnd/>
          </a:ln>
        </p:spPr>
      </p:pic>
      <p:sp>
        <p:nvSpPr>
          <p:cNvPr id="14" name="Date Placeholder 13"/>
          <p:cNvSpPr>
            <a:spLocks noGrp="1"/>
          </p:cNvSpPr>
          <p:nvPr>
            <p:ph type="dt" sz="half" idx="10"/>
          </p:nvPr>
        </p:nvSpPr>
        <p:spPr/>
        <p:txBody>
          <a:bodyPr/>
          <a:lstStyle/>
          <a:p>
            <a:r>
              <a:rPr lang="en-US" smtClean="0"/>
              <a:t>Chamonix                    8th of February 2012</a:t>
            </a:r>
            <a:endParaRPr lang="en-GB" dirty="0"/>
          </a:p>
        </p:txBody>
      </p:sp>
      <p:sp>
        <p:nvSpPr>
          <p:cNvPr id="15" name="Slide Number Placeholder 14"/>
          <p:cNvSpPr>
            <a:spLocks noGrp="1"/>
          </p:cNvSpPr>
          <p:nvPr>
            <p:ph type="sldNum" sz="quarter" idx="11"/>
          </p:nvPr>
        </p:nvSpPr>
        <p:spPr/>
        <p:txBody>
          <a:bodyPr/>
          <a:lstStyle/>
          <a:p>
            <a:fld id="{42B8A188-07C7-43C5-B012-88751C6CB86A}" type="slidenum">
              <a:rPr lang="en-US" sz="1400" smtClean="0"/>
              <a:pPr/>
              <a:t>40</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99331"/>
                                        </p:tgtEl>
                                        <p:attrNameLst>
                                          <p:attrName>style.visibility</p:attrName>
                                        </p:attrNameLst>
                                      </p:cBhvr>
                                      <p:to>
                                        <p:strVal val="visible"/>
                                      </p:to>
                                    </p:set>
                                    <p:anim calcmode="lin" valueType="num">
                                      <p:cBhvr>
                                        <p:cTn id="7" dur="1000" fill="hold"/>
                                        <p:tgtEl>
                                          <p:spTgt spid="99331"/>
                                        </p:tgtEl>
                                        <p:attrNameLst>
                                          <p:attrName>ppt_w</p:attrName>
                                        </p:attrNameLst>
                                      </p:cBhvr>
                                      <p:tavLst>
                                        <p:tav tm="0">
                                          <p:val>
                                            <p:fltVal val="0"/>
                                          </p:val>
                                        </p:tav>
                                        <p:tav tm="100000">
                                          <p:val>
                                            <p:strVal val="#ppt_w"/>
                                          </p:val>
                                        </p:tav>
                                      </p:tavLst>
                                    </p:anim>
                                    <p:anim calcmode="lin" valueType="num">
                                      <p:cBhvr>
                                        <p:cTn id="8" dur="1000" fill="hold"/>
                                        <p:tgtEl>
                                          <p:spTgt spid="99331"/>
                                        </p:tgtEl>
                                        <p:attrNameLst>
                                          <p:attrName>ppt_h</p:attrName>
                                        </p:attrNameLst>
                                      </p:cBhvr>
                                      <p:tavLst>
                                        <p:tav tm="0">
                                          <p:val>
                                            <p:fltVal val="0"/>
                                          </p:val>
                                        </p:tav>
                                        <p:tav tm="100000">
                                          <p:val>
                                            <p:strVal val="#ppt_h"/>
                                          </p:val>
                                        </p:tav>
                                      </p:tavLst>
                                    </p:anim>
                                  </p:childTnLst>
                                </p:cTn>
                              </p:par>
                            </p:childTnLst>
                          </p:cTn>
                        </p:par>
                        <p:par>
                          <p:cTn id="9" fill="hold">
                            <p:stCondLst>
                              <p:cond delay="1000"/>
                            </p:stCondLst>
                            <p:childTnLst>
                              <p:par>
                                <p:cTn id="10" presetID="23" presetClass="entr" presetSubtype="32" fill="hold" nodeType="afterEffect">
                                  <p:stCondLst>
                                    <p:cond delay="2000"/>
                                  </p:stCondLst>
                                  <p:childTnLst>
                                    <p:set>
                                      <p:cBhvr>
                                        <p:cTn id="11" dur="1" fill="hold">
                                          <p:stCondLst>
                                            <p:cond delay="0"/>
                                          </p:stCondLst>
                                        </p:cTn>
                                        <p:tgtEl>
                                          <p:spTgt spid="99332"/>
                                        </p:tgtEl>
                                        <p:attrNameLst>
                                          <p:attrName>style.visibility</p:attrName>
                                        </p:attrNameLst>
                                      </p:cBhvr>
                                      <p:to>
                                        <p:strVal val="visible"/>
                                      </p:to>
                                    </p:set>
                                    <p:anim calcmode="lin" valueType="num">
                                      <p:cBhvr>
                                        <p:cTn id="12" dur="2000" fill="hold"/>
                                        <p:tgtEl>
                                          <p:spTgt spid="99332"/>
                                        </p:tgtEl>
                                        <p:attrNameLst>
                                          <p:attrName>ppt_w</p:attrName>
                                        </p:attrNameLst>
                                      </p:cBhvr>
                                      <p:tavLst>
                                        <p:tav tm="0">
                                          <p:val>
                                            <p:strVal val="4*#ppt_w"/>
                                          </p:val>
                                        </p:tav>
                                        <p:tav tm="100000">
                                          <p:val>
                                            <p:strVal val="#ppt_w"/>
                                          </p:val>
                                        </p:tav>
                                      </p:tavLst>
                                    </p:anim>
                                    <p:anim calcmode="lin" valueType="num">
                                      <p:cBhvr>
                                        <p:cTn id="13" dur="2000" fill="hold"/>
                                        <p:tgtEl>
                                          <p:spTgt spid="99332"/>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Footer Placeholder 10"/>
          <p:cNvSpPr>
            <a:spLocks noGrp="1"/>
          </p:cNvSpPr>
          <p:nvPr>
            <p:ph type="ftr" sz="quarter" idx="12"/>
          </p:nvPr>
        </p:nvSpPr>
        <p:spPr/>
        <p:txBody>
          <a:bodyPr/>
          <a:lstStyle/>
          <a:p>
            <a:r>
              <a:rPr lang="en-BZ" smtClean="0"/>
              <a:t>Consolidation of the LHC SC magnets and circuits during LS1 </a:t>
            </a:r>
            <a:endParaRPr lang="en-GB" dirty="0"/>
          </a:p>
        </p:txBody>
      </p:sp>
      <p:sp>
        <p:nvSpPr>
          <p:cNvPr id="8"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TextBox 8"/>
          <p:cNvSpPr txBox="1"/>
          <p:nvPr/>
        </p:nvSpPr>
        <p:spPr>
          <a:xfrm>
            <a:off x="4800600" y="0"/>
            <a:ext cx="4343400" cy="538609"/>
          </a:xfrm>
          <a:prstGeom prst="rect">
            <a:avLst/>
          </a:prstGeom>
          <a:solidFill>
            <a:schemeClr val="accent2">
              <a:lumMod val="75000"/>
            </a:schemeClr>
          </a:solidFill>
        </p:spPr>
        <p:txBody>
          <a:bodyPr wrap="square" rtlCol="0">
            <a:spAutoFit/>
          </a:bodyPr>
          <a:lstStyle/>
          <a:p>
            <a:pPr algn="r"/>
            <a:r>
              <a:rPr lang="en-US" sz="1600" dirty="0" smtClean="0">
                <a:solidFill>
                  <a:srgbClr val="FFFF00"/>
                </a:solidFill>
              </a:rPr>
              <a:t>Courtesy  :      </a:t>
            </a:r>
            <a:r>
              <a:rPr lang="en-US" sz="1300" dirty="0" smtClean="0">
                <a:solidFill>
                  <a:srgbClr val="FFFF00"/>
                </a:solidFill>
              </a:rPr>
              <a:t>A Musso : Project Responsible</a:t>
            </a:r>
          </a:p>
          <a:p>
            <a:pPr algn="r"/>
            <a:r>
              <a:rPr lang="en-US" sz="1300" dirty="0" smtClean="0">
                <a:solidFill>
                  <a:srgbClr val="FFFF00"/>
                </a:solidFill>
              </a:rPr>
              <a:t>J Pereira Lopes: Implementation &amp; S/W development</a:t>
            </a:r>
            <a:endParaRPr lang="en-US" sz="1300" dirty="0">
              <a:solidFill>
                <a:srgbClr val="FFFF00"/>
              </a:solidFill>
            </a:endParaRPr>
          </a:p>
        </p:txBody>
      </p:sp>
      <p:pic>
        <p:nvPicPr>
          <p:cNvPr id="7" name="Picture 6" descr="cid:image002.png@01CCCFBA.BEA5DEF0"/>
          <p:cNvPicPr/>
          <p:nvPr/>
        </p:nvPicPr>
        <p:blipFill>
          <a:blip r:embed="rId2" r:link="rId3" cstate="print"/>
          <a:srcRect/>
          <a:stretch>
            <a:fillRect/>
          </a:stretch>
        </p:blipFill>
        <p:spPr bwMode="auto">
          <a:xfrm>
            <a:off x="0" y="0"/>
            <a:ext cx="5181600" cy="1371600"/>
          </a:xfrm>
          <a:prstGeom prst="rect">
            <a:avLst/>
          </a:prstGeom>
          <a:solidFill>
            <a:schemeClr val="bg1"/>
          </a:solidFill>
          <a:ln w="9525">
            <a:noFill/>
            <a:miter lim="800000"/>
            <a:headEnd/>
            <a:tailEnd/>
          </a:ln>
        </p:spPr>
      </p:pic>
      <p:sp>
        <p:nvSpPr>
          <p:cNvPr id="12" name="TextBox 11"/>
          <p:cNvSpPr txBox="1"/>
          <p:nvPr/>
        </p:nvSpPr>
        <p:spPr>
          <a:xfrm>
            <a:off x="9906000" y="6211669"/>
            <a:ext cx="2629887" cy="646331"/>
          </a:xfrm>
          <a:prstGeom prst="rect">
            <a:avLst/>
          </a:prstGeom>
          <a:noFill/>
        </p:spPr>
        <p:txBody>
          <a:bodyPr wrap="none" rtlCol="0">
            <a:spAutoFit/>
          </a:bodyPr>
          <a:lstStyle/>
          <a:p>
            <a:r>
              <a:rPr lang="en-US" dirty="0" smtClean="0"/>
              <a:t>IT infrastructure needed</a:t>
            </a:r>
          </a:p>
          <a:p>
            <a:r>
              <a:rPr lang="en-US" dirty="0" smtClean="0"/>
              <a:t>Minimum: </a:t>
            </a:r>
            <a:endParaRPr lang="en-US" dirty="0"/>
          </a:p>
        </p:txBody>
      </p:sp>
      <p:sp>
        <p:nvSpPr>
          <p:cNvPr id="15" name="Subtitle 2"/>
          <p:cNvSpPr txBox="1">
            <a:spLocks/>
          </p:cNvSpPr>
          <p:nvPr/>
        </p:nvSpPr>
        <p:spPr>
          <a:xfrm>
            <a:off x="0" y="1219200"/>
            <a:ext cx="5638800" cy="2667000"/>
          </a:xfrm>
          <a:prstGeom prst="rect">
            <a:avLst/>
          </a:prstGeom>
          <a:solidFill>
            <a:schemeClr val="bg1"/>
          </a:solidFill>
        </p:spPr>
        <p:txBody>
          <a:bodyPr>
            <a:normAutofit/>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2200" b="0" i="0" u="none" strike="noStrike" kern="0" cap="none" spc="0" normalizeH="0" baseline="0" noProof="0" dirty="0" smtClean="0">
                <a:ln>
                  <a:noFill/>
                </a:ln>
                <a:solidFill>
                  <a:schemeClr val="accent6"/>
                </a:solidFill>
                <a:effectLst/>
                <a:uLnTx/>
                <a:uFillTx/>
                <a:latin typeface="+mn-lt"/>
                <a:ea typeface="+mn-ea"/>
                <a:cs typeface="+mn-cs"/>
              </a:rPr>
              <a:t>Web interface from LHC tunnel during LS1 allows:</a:t>
            </a:r>
          </a:p>
          <a:p>
            <a:pPr marL="685800" marR="0" lvl="1"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US" sz="1600" b="0" i="0" u="none" strike="noStrike" kern="0" cap="none" spc="0" normalizeH="0" baseline="0" noProof="0" dirty="0" smtClean="0">
                <a:ln>
                  <a:noFill/>
                </a:ln>
                <a:solidFill>
                  <a:schemeClr val="accent6"/>
                </a:solidFill>
                <a:effectLst/>
                <a:uLnTx/>
                <a:uFillTx/>
                <a:latin typeface="+mn-lt"/>
                <a:ea typeface="+mn-ea"/>
              </a:rPr>
              <a:t>Real-time tasks advancement recording (easier coordination)</a:t>
            </a:r>
          </a:p>
          <a:p>
            <a:pPr marL="685800" marR="0" lvl="1"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US" sz="1600" b="0" i="0" u="none" strike="noStrike" kern="0" cap="none" spc="0" normalizeH="0" baseline="0" noProof="0" dirty="0" smtClean="0">
                <a:ln>
                  <a:noFill/>
                </a:ln>
                <a:solidFill>
                  <a:schemeClr val="accent6"/>
                </a:solidFill>
                <a:effectLst/>
                <a:uLnTx/>
                <a:uFillTx/>
                <a:latin typeface="+mn-lt"/>
                <a:ea typeface="+mn-ea"/>
              </a:rPr>
              <a:t>Team and tooling traceability for each single task</a:t>
            </a:r>
          </a:p>
          <a:p>
            <a:pPr marL="685800" marR="0" lvl="1"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US" sz="1600" b="0" i="0" u="none" strike="noStrike" kern="0" cap="none" spc="0" normalizeH="0" baseline="0" noProof="0" dirty="0" smtClean="0">
                <a:ln>
                  <a:noFill/>
                </a:ln>
                <a:solidFill>
                  <a:schemeClr val="accent6"/>
                </a:solidFill>
                <a:effectLst/>
                <a:uLnTx/>
                <a:uFillTx/>
                <a:latin typeface="+mn-lt"/>
                <a:ea typeface="+mn-ea"/>
              </a:rPr>
              <a:t>Fast reaction in case of NCR’s</a:t>
            </a:r>
          </a:p>
          <a:p>
            <a:pPr marL="685800" marR="0" lvl="1" indent="-342900" algn="l" defTabSz="914400" rtl="0" eaLnBrk="1" fontAlgn="base" latinLnBrk="0" hangingPunct="1">
              <a:lnSpc>
                <a:spcPct val="100000"/>
              </a:lnSpc>
              <a:spcBef>
                <a:spcPct val="20000"/>
              </a:spcBef>
              <a:spcAft>
                <a:spcPct val="0"/>
              </a:spcAft>
              <a:buClrTx/>
              <a:buSzTx/>
              <a:buFont typeface="Arial" pitchFamily="34" charset="0"/>
              <a:buChar char="•"/>
              <a:tabLst/>
              <a:defRPr/>
            </a:pPr>
            <a:r>
              <a:rPr kumimoji="0" lang="en-US" sz="1600" b="0" i="0" u="none" strike="noStrike" kern="0" cap="none" spc="0" normalizeH="0" baseline="0" noProof="0" dirty="0" smtClean="0">
                <a:ln>
                  <a:noFill/>
                </a:ln>
                <a:solidFill>
                  <a:schemeClr val="accent6"/>
                </a:solidFill>
                <a:effectLst/>
                <a:uLnTx/>
                <a:uFillTx/>
                <a:latin typeface="+mn-lt"/>
                <a:ea typeface="+mn-ea"/>
              </a:rPr>
              <a:t>MTF traceability when needed</a:t>
            </a:r>
          </a:p>
          <a:p>
            <a:pPr marL="800100" marR="0" lvl="1" indent="-342900" algn="l" defTabSz="914400" rtl="0" eaLnBrk="1" fontAlgn="base" latinLnBrk="0" hangingPunct="1">
              <a:lnSpc>
                <a:spcPct val="100000"/>
              </a:lnSpc>
              <a:spcBef>
                <a:spcPct val="20000"/>
              </a:spcBef>
              <a:spcAft>
                <a:spcPct val="0"/>
              </a:spcAft>
              <a:buClrTx/>
              <a:buSzTx/>
              <a:buFont typeface="Arial" pitchFamily="34" charset="0"/>
              <a:buChar char="•"/>
              <a:tabLst/>
              <a:defRPr/>
            </a:pPr>
            <a:endParaRPr kumimoji="0" lang="en-US" sz="2000" b="0" i="0" u="none" strike="noStrike" kern="0" cap="none" spc="0" normalizeH="0" baseline="0" noProof="0" dirty="0" smtClean="0">
              <a:ln>
                <a:noFill/>
              </a:ln>
              <a:solidFill>
                <a:schemeClr val="bg1"/>
              </a:solidFill>
              <a:effectLst/>
              <a:uLnTx/>
              <a:uFillTx/>
              <a:latin typeface="+mn-lt"/>
              <a:ea typeface="+mn-ea"/>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GB" sz="3200" b="0" i="0" u="none" strike="noStrike" kern="0" cap="none" spc="0" normalizeH="0" baseline="0" noProof="0" dirty="0">
              <a:ln>
                <a:noFill/>
              </a:ln>
              <a:solidFill>
                <a:schemeClr val="bg1"/>
              </a:solidFill>
              <a:effectLst/>
              <a:uLnTx/>
              <a:uFillTx/>
              <a:latin typeface="+mn-lt"/>
              <a:ea typeface="+mn-ea"/>
              <a:cs typeface="+mn-cs"/>
            </a:endParaRPr>
          </a:p>
        </p:txBody>
      </p:sp>
      <p:sp>
        <p:nvSpPr>
          <p:cNvPr id="16" name="Subtitle 2"/>
          <p:cNvSpPr txBox="1">
            <a:spLocks/>
          </p:cNvSpPr>
          <p:nvPr/>
        </p:nvSpPr>
        <p:spPr>
          <a:xfrm>
            <a:off x="0" y="3505200"/>
            <a:ext cx="5486400" cy="2514600"/>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628650" indent="-400050" algn="l"/>
            <a:r>
              <a:rPr lang="en-US" sz="2200" dirty="0" smtClean="0">
                <a:solidFill>
                  <a:schemeClr val="accent6"/>
                </a:solidFill>
              </a:rPr>
              <a:t>WISH during LS1 requires:</a:t>
            </a:r>
          </a:p>
          <a:p>
            <a:pPr marL="628650" lvl="1" indent="-400050" algn="l">
              <a:buFont typeface="Arial" pitchFamily="34" charset="0"/>
              <a:buChar char="•"/>
            </a:pPr>
            <a:r>
              <a:rPr lang="en-US" sz="1600" u="sng" dirty="0" smtClean="0">
                <a:solidFill>
                  <a:schemeClr val="accent6"/>
                </a:solidFill>
              </a:rPr>
              <a:t>3G data connection (checked with IT experts, this is the best in terms of speed, cost, installation time) </a:t>
            </a:r>
          </a:p>
          <a:p>
            <a:pPr marL="628650" lvl="1" indent="-400050" algn="l">
              <a:buFont typeface="Arial" pitchFamily="34" charset="0"/>
              <a:buChar char="•"/>
            </a:pPr>
            <a:r>
              <a:rPr lang="en-US" sz="1600" dirty="0" smtClean="0">
                <a:solidFill>
                  <a:schemeClr val="accent6"/>
                </a:solidFill>
              </a:rPr>
              <a:t>Tablets (or laptop) for team leaders</a:t>
            </a:r>
          </a:p>
          <a:p>
            <a:pPr marL="628650" lvl="1" indent="-400050" algn="l">
              <a:buFont typeface="Arial" pitchFamily="34" charset="0"/>
              <a:buChar char="•"/>
            </a:pPr>
            <a:r>
              <a:rPr lang="en-US" sz="1600" dirty="0" smtClean="0">
                <a:solidFill>
                  <a:schemeClr val="accent6"/>
                </a:solidFill>
              </a:rPr>
              <a:t>Website specification (work already started)</a:t>
            </a:r>
            <a:endParaRPr lang="en-GB" sz="1600" dirty="0"/>
          </a:p>
        </p:txBody>
      </p:sp>
      <p:sp>
        <p:nvSpPr>
          <p:cNvPr id="18" name="Down Arrow 17"/>
          <p:cNvSpPr/>
          <p:nvPr/>
        </p:nvSpPr>
        <p:spPr bwMode="auto">
          <a:xfrm>
            <a:off x="5410200" y="990600"/>
            <a:ext cx="609600" cy="563880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9" name="Rectangle 18"/>
          <p:cNvSpPr/>
          <p:nvPr/>
        </p:nvSpPr>
        <p:spPr>
          <a:xfrm>
            <a:off x="5867400" y="914400"/>
            <a:ext cx="3276600" cy="5404556"/>
          </a:xfrm>
          <a:prstGeom prst="rect">
            <a:avLst/>
          </a:prstGeom>
        </p:spPr>
        <p:txBody>
          <a:bodyPr wrap="square">
            <a:spAutoFit/>
          </a:bodyPr>
          <a:lstStyle/>
          <a:p>
            <a:pPr fontAlgn="base">
              <a:spcBef>
                <a:spcPct val="20000"/>
              </a:spcBef>
              <a:spcAft>
                <a:spcPct val="0"/>
              </a:spcAft>
              <a:defRPr/>
            </a:pPr>
            <a:r>
              <a:rPr lang="en-US" sz="2000" kern="0" dirty="0" smtClean="0">
                <a:solidFill>
                  <a:schemeClr val="accent6"/>
                </a:solidFill>
              </a:rPr>
              <a:t>APRIL 2012 : </a:t>
            </a:r>
          </a:p>
          <a:p>
            <a:pPr fontAlgn="base">
              <a:spcBef>
                <a:spcPct val="20000"/>
              </a:spcBef>
              <a:spcAft>
                <a:spcPct val="0"/>
              </a:spcAft>
              <a:defRPr/>
            </a:pPr>
            <a:r>
              <a:rPr lang="en-US" kern="0" dirty="0" smtClean="0">
                <a:solidFill>
                  <a:schemeClr val="accent6"/>
                </a:solidFill>
              </a:rPr>
              <a:t>Database design and performance study</a:t>
            </a:r>
          </a:p>
          <a:p>
            <a:pPr fontAlgn="base">
              <a:spcBef>
                <a:spcPct val="20000"/>
              </a:spcBef>
              <a:spcAft>
                <a:spcPct val="0"/>
              </a:spcAft>
              <a:defRPr/>
            </a:pPr>
            <a:endParaRPr lang="en-US" sz="2000" kern="0" dirty="0" smtClean="0">
              <a:solidFill>
                <a:schemeClr val="accent6"/>
              </a:solidFill>
            </a:endParaRPr>
          </a:p>
          <a:p>
            <a:pPr fontAlgn="base">
              <a:spcBef>
                <a:spcPct val="20000"/>
              </a:spcBef>
              <a:spcAft>
                <a:spcPct val="0"/>
              </a:spcAft>
              <a:defRPr/>
            </a:pPr>
            <a:r>
              <a:rPr lang="en-US" sz="2000" kern="0" dirty="0" smtClean="0">
                <a:solidFill>
                  <a:schemeClr val="accent6"/>
                </a:solidFill>
              </a:rPr>
              <a:t>JULY 2012</a:t>
            </a:r>
          </a:p>
          <a:p>
            <a:pPr fontAlgn="base">
              <a:spcBef>
                <a:spcPct val="20000"/>
              </a:spcBef>
              <a:spcAft>
                <a:spcPct val="0"/>
              </a:spcAft>
              <a:defRPr/>
            </a:pPr>
            <a:r>
              <a:rPr lang="en-US" kern="0" dirty="0" smtClean="0">
                <a:solidFill>
                  <a:schemeClr val="accent6"/>
                </a:solidFill>
              </a:rPr>
              <a:t>Web setup and programming</a:t>
            </a:r>
          </a:p>
          <a:p>
            <a:pPr fontAlgn="base">
              <a:spcBef>
                <a:spcPct val="20000"/>
              </a:spcBef>
              <a:spcAft>
                <a:spcPct val="0"/>
              </a:spcAft>
              <a:defRPr/>
            </a:pPr>
            <a:endParaRPr lang="en-US" sz="2000" kern="0" dirty="0" smtClean="0">
              <a:solidFill>
                <a:schemeClr val="accent6"/>
              </a:solidFill>
            </a:endParaRPr>
          </a:p>
          <a:p>
            <a:pPr fontAlgn="base">
              <a:spcBef>
                <a:spcPct val="20000"/>
              </a:spcBef>
              <a:spcAft>
                <a:spcPct val="0"/>
              </a:spcAft>
              <a:defRPr/>
            </a:pPr>
            <a:r>
              <a:rPr lang="en-US" sz="2000" kern="0" dirty="0" smtClean="0">
                <a:solidFill>
                  <a:schemeClr val="accent6"/>
                </a:solidFill>
              </a:rPr>
              <a:t>AUGUST 2012</a:t>
            </a:r>
          </a:p>
          <a:p>
            <a:pPr fontAlgn="base">
              <a:spcBef>
                <a:spcPct val="20000"/>
              </a:spcBef>
              <a:spcAft>
                <a:spcPct val="0"/>
              </a:spcAft>
              <a:defRPr/>
            </a:pPr>
            <a:r>
              <a:rPr lang="en-US" kern="0" dirty="0" smtClean="0">
                <a:solidFill>
                  <a:schemeClr val="accent6"/>
                </a:solidFill>
              </a:rPr>
              <a:t>Test and debugging</a:t>
            </a:r>
          </a:p>
          <a:p>
            <a:pPr fontAlgn="base">
              <a:spcBef>
                <a:spcPct val="20000"/>
              </a:spcBef>
              <a:spcAft>
                <a:spcPct val="0"/>
              </a:spcAft>
              <a:defRPr/>
            </a:pPr>
            <a:endParaRPr lang="en-US" sz="2000" kern="0" dirty="0" smtClean="0">
              <a:solidFill>
                <a:schemeClr val="accent6"/>
              </a:solidFill>
            </a:endParaRPr>
          </a:p>
          <a:p>
            <a:pPr fontAlgn="base">
              <a:spcBef>
                <a:spcPct val="20000"/>
              </a:spcBef>
              <a:spcAft>
                <a:spcPct val="0"/>
              </a:spcAft>
              <a:defRPr/>
            </a:pPr>
            <a:r>
              <a:rPr lang="en-US" sz="2000" kern="0" dirty="0" smtClean="0">
                <a:solidFill>
                  <a:schemeClr val="accent6"/>
                </a:solidFill>
              </a:rPr>
              <a:t>SEPTEMBER 2012</a:t>
            </a:r>
          </a:p>
          <a:p>
            <a:pPr fontAlgn="base">
              <a:spcBef>
                <a:spcPct val="20000"/>
              </a:spcBef>
              <a:spcAft>
                <a:spcPct val="0"/>
              </a:spcAft>
              <a:defRPr/>
            </a:pPr>
            <a:r>
              <a:rPr lang="en-US" kern="0" dirty="0" smtClean="0">
                <a:solidFill>
                  <a:schemeClr val="accent6"/>
                </a:solidFill>
              </a:rPr>
              <a:t>Code revision and training</a:t>
            </a:r>
          </a:p>
          <a:p>
            <a:pPr fontAlgn="base">
              <a:spcBef>
                <a:spcPct val="20000"/>
              </a:spcBef>
              <a:spcAft>
                <a:spcPct val="0"/>
              </a:spcAft>
              <a:defRPr/>
            </a:pPr>
            <a:endParaRPr lang="en-US" sz="2000" kern="0" dirty="0" smtClean="0">
              <a:solidFill>
                <a:schemeClr val="accent6"/>
              </a:solidFill>
            </a:endParaRPr>
          </a:p>
          <a:p>
            <a:pPr fontAlgn="base">
              <a:spcBef>
                <a:spcPct val="20000"/>
              </a:spcBef>
              <a:spcAft>
                <a:spcPct val="0"/>
              </a:spcAft>
              <a:defRPr/>
            </a:pPr>
            <a:r>
              <a:rPr lang="en-US" sz="2000" kern="0" dirty="0" smtClean="0">
                <a:solidFill>
                  <a:schemeClr val="accent6"/>
                </a:solidFill>
              </a:rPr>
              <a:t>NOVEMBER 2012</a:t>
            </a:r>
          </a:p>
          <a:p>
            <a:pPr fontAlgn="base">
              <a:spcBef>
                <a:spcPct val="20000"/>
              </a:spcBef>
              <a:spcAft>
                <a:spcPct val="0"/>
              </a:spcAft>
              <a:defRPr/>
            </a:pPr>
            <a:r>
              <a:rPr lang="en-US" kern="0" dirty="0" smtClean="0">
                <a:solidFill>
                  <a:schemeClr val="accent6"/>
                </a:solidFill>
              </a:rPr>
              <a:t>Production</a:t>
            </a:r>
          </a:p>
        </p:txBody>
      </p:sp>
      <p:sp>
        <p:nvSpPr>
          <p:cNvPr id="1025" name="Rectangle 1"/>
          <p:cNvSpPr>
            <a:spLocks noChangeArrowheads="1"/>
          </p:cNvSpPr>
          <p:nvPr/>
        </p:nvSpPr>
        <p:spPr bwMode="auto">
          <a:xfrm>
            <a:off x="0" y="5852012"/>
            <a:ext cx="50292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hlinkClick r:id="rId4"/>
              </a:rPr>
              <a:t>http://www.youtube.com/watch?v=kVnYkJg-0Rk</a:t>
            </a:r>
            <a:endParaRPr kumimoji="0" lang="en-US" sz="3600" b="0" i="0" u="none" strike="noStrike" cap="none" normalizeH="0" baseline="0" dirty="0" smtClean="0">
              <a:ln>
                <a:noFill/>
              </a:ln>
              <a:solidFill>
                <a:schemeClr val="tx1"/>
              </a:solidFill>
              <a:effectLst/>
              <a:latin typeface="Arial" pitchFamily="34" charset="0"/>
            </a:endParaRPr>
          </a:p>
        </p:txBody>
      </p:sp>
      <p:sp>
        <p:nvSpPr>
          <p:cNvPr id="17" name="Date Placeholder 16"/>
          <p:cNvSpPr>
            <a:spLocks noGrp="1"/>
          </p:cNvSpPr>
          <p:nvPr>
            <p:ph type="dt" sz="half" idx="10"/>
          </p:nvPr>
        </p:nvSpPr>
        <p:spPr/>
        <p:txBody>
          <a:bodyPr/>
          <a:lstStyle/>
          <a:p>
            <a:r>
              <a:rPr lang="en-US" smtClean="0"/>
              <a:t>Chamonix                    8th of February 2012</a:t>
            </a:r>
            <a:endParaRPr lang="en-GB" dirty="0"/>
          </a:p>
        </p:txBody>
      </p:sp>
      <p:sp>
        <p:nvSpPr>
          <p:cNvPr id="20" name="Slide Number Placeholder 19"/>
          <p:cNvSpPr>
            <a:spLocks noGrp="1"/>
          </p:cNvSpPr>
          <p:nvPr>
            <p:ph type="sldNum" sz="quarter" idx="11"/>
          </p:nvPr>
        </p:nvSpPr>
        <p:spPr/>
        <p:txBody>
          <a:bodyPr/>
          <a:lstStyle/>
          <a:p>
            <a:fld id="{42B8A188-07C7-43C5-B012-88751C6CB86A}" type="slidenum">
              <a:rPr lang="en-US" sz="1400" smtClean="0"/>
              <a:pPr/>
              <a:t>41</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ppt_x</p:attrName>
                                        </p:attrNameLst>
                                      </p:cBhvr>
                                      <p:tavLst>
                                        <p:tav tm="0">
                                          <p:val>
                                            <p:strVal val="#ppt_x"/>
                                          </p:val>
                                        </p:tav>
                                        <p:tav tm="100000">
                                          <p:val>
                                            <p:strVal val="#ppt_x"/>
                                          </p:val>
                                        </p:tav>
                                      </p:tavLst>
                                    </p:anim>
                                    <p:anim calcmode="lin" valueType="num">
                                      <p:cBhvr>
                                        <p:cTn id="8" dur="1000" fill="hold"/>
                                        <p:tgtEl>
                                          <p:spTgt spid="18"/>
                                        </p:tgtEl>
                                        <p:attrNameLst>
                                          <p:attrName>ppt_y</p:attrName>
                                        </p:attrNameLst>
                                      </p:cBhvr>
                                      <p:tavLst>
                                        <p:tav tm="0">
                                          <p:val>
                                            <p:strVal val="#ppt_y-#ppt_h/2"/>
                                          </p:val>
                                        </p:tav>
                                        <p:tav tm="100000">
                                          <p:val>
                                            <p:strVal val="#ppt_y"/>
                                          </p:val>
                                        </p:tav>
                                      </p:tavLst>
                                    </p:anim>
                                    <p:anim calcmode="lin" valueType="num">
                                      <p:cBhvr>
                                        <p:cTn id="9" dur="1000" fill="hold"/>
                                        <p:tgtEl>
                                          <p:spTgt spid="18"/>
                                        </p:tgtEl>
                                        <p:attrNameLst>
                                          <p:attrName>ppt_w</p:attrName>
                                        </p:attrNameLst>
                                      </p:cBhvr>
                                      <p:tavLst>
                                        <p:tav tm="0">
                                          <p:val>
                                            <p:strVal val="#ppt_w"/>
                                          </p:val>
                                        </p:tav>
                                        <p:tav tm="100000">
                                          <p:val>
                                            <p:strVal val="#ppt_w"/>
                                          </p:val>
                                        </p:tav>
                                      </p:tavLst>
                                    </p:anim>
                                    <p:anim calcmode="lin" valueType="num">
                                      <p:cBhvr>
                                        <p:cTn id="10" dur="1000" fill="hold"/>
                                        <p:tgtEl>
                                          <p:spTgt spid="18"/>
                                        </p:tgtEl>
                                        <p:attrNameLst>
                                          <p:attrName>ppt_h</p:attrName>
                                        </p:attrNameLst>
                                      </p:cBhvr>
                                      <p:tavLst>
                                        <p:tav tm="0">
                                          <p:val>
                                            <p:fltVal val="0"/>
                                          </p:val>
                                        </p:tav>
                                        <p:tav tm="100000">
                                          <p:val>
                                            <p:strVal val="#ppt_h"/>
                                          </p:val>
                                        </p:tav>
                                      </p:tavLst>
                                    </p:anim>
                                  </p:childTnLst>
                                </p:cTn>
                              </p:par>
                            </p:childTnLst>
                          </p:cTn>
                        </p:par>
                        <p:par>
                          <p:cTn id="11" fill="hold">
                            <p:stCondLst>
                              <p:cond delay="1000"/>
                            </p:stCondLst>
                            <p:childTnLst>
                              <p:par>
                                <p:cTn id="12" presetID="2" presetClass="entr" presetSubtype="2" fill="hold" grpId="0" nodeType="afterEffect">
                                  <p:stCondLst>
                                    <p:cond delay="500"/>
                                  </p:stCondLst>
                                  <p:childTnLst>
                                    <p:set>
                                      <p:cBhvr>
                                        <p:cTn id="13" dur="1" fill="hold">
                                          <p:stCondLst>
                                            <p:cond delay="0"/>
                                          </p:stCondLst>
                                        </p:cTn>
                                        <p:tgtEl>
                                          <p:spTgt spid="19">
                                            <p:txEl>
                                              <p:pRg st="0" end="0"/>
                                            </p:txEl>
                                          </p:spTgt>
                                        </p:tgtEl>
                                        <p:attrNameLst>
                                          <p:attrName>style.visibility</p:attrName>
                                        </p:attrNameLst>
                                      </p:cBhvr>
                                      <p:to>
                                        <p:strVal val="visible"/>
                                      </p:to>
                                    </p:set>
                                    <p:anim calcmode="lin" valueType="num">
                                      <p:cBhvr additive="base">
                                        <p:cTn id="14" dur="1000" fill="hold"/>
                                        <p:tgtEl>
                                          <p:spTgt spid="19">
                                            <p:txEl>
                                              <p:pRg st="0" end="0"/>
                                            </p:txEl>
                                          </p:spTgt>
                                        </p:tgtEl>
                                        <p:attrNameLst>
                                          <p:attrName>ppt_x</p:attrName>
                                        </p:attrNameLst>
                                      </p:cBhvr>
                                      <p:tavLst>
                                        <p:tav tm="0">
                                          <p:val>
                                            <p:strVal val="1+#ppt_w/2"/>
                                          </p:val>
                                        </p:tav>
                                        <p:tav tm="100000">
                                          <p:val>
                                            <p:strVal val="#ppt_x"/>
                                          </p:val>
                                        </p:tav>
                                      </p:tavLst>
                                    </p:anim>
                                    <p:anim calcmode="lin" valueType="num">
                                      <p:cBhvr additive="base">
                                        <p:cTn id="15" dur="1000" fill="hold"/>
                                        <p:tgtEl>
                                          <p:spTgt spid="19">
                                            <p:txEl>
                                              <p:pRg st="0" end="0"/>
                                            </p:txEl>
                                          </p:spTgt>
                                        </p:tgtEl>
                                        <p:attrNameLst>
                                          <p:attrName>ppt_y</p:attrName>
                                        </p:attrNameLst>
                                      </p:cBhvr>
                                      <p:tavLst>
                                        <p:tav tm="0">
                                          <p:val>
                                            <p:strVal val="#ppt_y"/>
                                          </p:val>
                                        </p:tav>
                                        <p:tav tm="100000">
                                          <p:val>
                                            <p:strVal val="#ppt_y"/>
                                          </p:val>
                                        </p:tav>
                                      </p:tavLst>
                                    </p:anim>
                                  </p:childTnLst>
                                </p:cTn>
                              </p:par>
                            </p:childTnLst>
                          </p:cTn>
                        </p:par>
                        <p:par>
                          <p:cTn id="16" fill="hold">
                            <p:stCondLst>
                              <p:cond delay="2500"/>
                            </p:stCondLst>
                            <p:childTnLst>
                              <p:par>
                                <p:cTn id="17" presetID="2" presetClass="entr" presetSubtype="2" fill="hold" grpId="0" nodeType="afterEffect">
                                  <p:stCondLst>
                                    <p:cond delay="500"/>
                                  </p:stCondLst>
                                  <p:childTnLst>
                                    <p:set>
                                      <p:cBhvr>
                                        <p:cTn id="18" dur="1" fill="hold">
                                          <p:stCondLst>
                                            <p:cond delay="0"/>
                                          </p:stCondLst>
                                        </p:cTn>
                                        <p:tgtEl>
                                          <p:spTgt spid="19">
                                            <p:txEl>
                                              <p:pRg st="1" end="1"/>
                                            </p:txEl>
                                          </p:spTgt>
                                        </p:tgtEl>
                                        <p:attrNameLst>
                                          <p:attrName>style.visibility</p:attrName>
                                        </p:attrNameLst>
                                      </p:cBhvr>
                                      <p:to>
                                        <p:strVal val="visible"/>
                                      </p:to>
                                    </p:set>
                                    <p:anim calcmode="lin" valueType="num">
                                      <p:cBhvr additive="base">
                                        <p:cTn id="19" dur="1000" fill="hold"/>
                                        <p:tgtEl>
                                          <p:spTgt spid="19">
                                            <p:txEl>
                                              <p:pRg st="1" end="1"/>
                                            </p:txEl>
                                          </p:spTgt>
                                        </p:tgtEl>
                                        <p:attrNameLst>
                                          <p:attrName>ppt_x</p:attrName>
                                        </p:attrNameLst>
                                      </p:cBhvr>
                                      <p:tavLst>
                                        <p:tav tm="0">
                                          <p:val>
                                            <p:strVal val="1+#ppt_w/2"/>
                                          </p:val>
                                        </p:tav>
                                        <p:tav tm="100000">
                                          <p:val>
                                            <p:strVal val="#ppt_x"/>
                                          </p:val>
                                        </p:tav>
                                      </p:tavLst>
                                    </p:anim>
                                    <p:anim calcmode="lin" valueType="num">
                                      <p:cBhvr additive="base">
                                        <p:cTn id="20" dur="1000" fill="hold"/>
                                        <p:tgtEl>
                                          <p:spTgt spid="19">
                                            <p:txEl>
                                              <p:pRg st="1" end="1"/>
                                            </p:txEl>
                                          </p:spTgt>
                                        </p:tgtEl>
                                        <p:attrNameLst>
                                          <p:attrName>ppt_y</p:attrName>
                                        </p:attrNameLst>
                                      </p:cBhvr>
                                      <p:tavLst>
                                        <p:tav tm="0">
                                          <p:val>
                                            <p:strVal val="#ppt_y"/>
                                          </p:val>
                                        </p:tav>
                                        <p:tav tm="100000">
                                          <p:val>
                                            <p:strVal val="#ppt_y"/>
                                          </p:val>
                                        </p:tav>
                                      </p:tavLst>
                                    </p:anim>
                                  </p:childTnLst>
                                </p:cTn>
                              </p:par>
                            </p:childTnLst>
                          </p:cTn>
                        </p:par>
                        <p:par>
                          <p:cTn id="21" fill="hold">
                            <p:stCondLst>
                              <p:cond delay="4000"/>
                            </p:stCondLst>
                            <p:childTnLst>
                              <p:par>
                                <p:cTn id="22" presetID="2" presetClass="entr" presetSubtype="2" fill="hold" grpId="0" nodeType="afterEffect">
                                  <p:stCondLst>
                                    <p:cond delay="500"/>
                                  </p:stCondLst>
                                  <p:childTnLst>
                                    <p:set>
                                      <p:cBhvr>
                                        <p:cTn id="23" dur="1" fill="hold">
                                          <p:stCondLst>
                                            <p:cond delay="0"/>
                                          </p:stCondLst>
                                        </p:cTn>
                                        <p:tgtEl>
                                          <p:spTgt spid="19">
                                            <p:txEl>
                                              <p:pRg st="3" end="3"/>
                                            </p:txEl>
                                          </p:spTgt>
                                        </p:tgtEl>
                                        <p:attrNameLst>
                                          <p:attrName>style.visibility</p:attrName>
                                        </p:attrNameLst>
                                      </p:cBhvr>
                                      <p:to>
                                        <p:strVal val="visible"/>
                                      </p:to>
                                    </p:set>
                                    <p:anim calcmode="lin" valueType="num">
                                      <p:cBhvr additive="base">
                                        <p:cTn id="24" dur="1000" fill="hold"/>
                                        <p:tgtEl>
                                          <p:spTgt spid="19">
                                            <p:txEl>
                                              <p:pRg st="3" end="3"/>
                                            </p:txEl>
                                          </p:spTgt>
                                        </p:tgtEl>
                                        <p:attrNameLst>
                                          <p:attrName>ppt_x</p:attrName>
                                        </p:attrNameLst>
                                      </p:cBhvr>
                                      <p:tavLst>
                                        <p:tav tm="0">
                                          <p:val>
                                            <p:strVal val="1+#ppt_w/2"/>
                                          </p:val>
                                        </p:tav>
                                        <p:tav tm="100000">
                                          <p:val>
                                            <p:strVal val="#ppt_x"/>
                                          </p:val>
                                        </p:tav>
                                      </p:tavLst>
                                    </p:anim>
                                    <p:anim calcmode="lin" valueType="num">
                                      <p:cBhvr additive="base">
                                        <p:cTn id="25" dur="1000" fill="hold"/>
                                        <p:tgtEl>
                                          <p:spTgt spid="19">
                                            <p:txEl>
                                              <p:pRg st="3" end="3"/>
                                            </p:txEl>
                                          </p:spTgt>
                                        </p:tgtEl>
                                        <p:attrNameLst>
                                          <p:attrName>ppt_y</p:attrName>
                                        </p:attrNameLst>
                                      </p:cBhvr>
                                      <p:tavLst>
                                        <p:tav tm="0">
                                          <p:val>
                                            <p:strVal val="#ppt_y"/>
                                          </p:val>
                                        </p:tav>
                                        <p:tav tm="100000">
                                          <p:val>
                                            <p:strVal val="#ppt_y"/>
                                          </p:val>
                                        </p:tav>
                                      </p:tavLst>
                                    </p:anim>
                                  </p:childTnLst>
                                </p:cTn>
                              </p:par>
                            </p:childTnLst>
                          </p:cTn>
                        </p:par>
                        <p:par>
                          <p:cTn id="26" fill="hold">
                            <p:stCondLst>
                              <p:cond delay="5500"/>
                            </p:stCondLst>
                            <p:childTnLst>
                              <p:par>
                                <p:cTn id="27" presetID="2" presetClass="entr" presetSubtype="2" fill="hold" grpId="0" nodeType="afterEffect">
                                  <p:stCondLst>
                                    <p:cond delay="500"/>
                                  </p:stCondLst>
                                  <p:childTnLst>
                                    <p:set>
                                      <p:cBhvr>
                                        <p:cTn id="28" dur="1" fill="hold">
                                          <p:stCondLst>
                                            <p:cond delay="0"/>
                                          </p:stCondLst>
                                        </p:cTn>
                                        <p:tgtEl>
                                          <p:spTgt spid="19">
                                            <p:txEl>
                                              <p:pRg st="4" end="4"/>
                                            </p:txEl>
                                          </p:spTgt>
                                        </p:tgtEl>
                                        <p:attrNameLst>
                                          <p:attrName>style.visibility</p:attrName>
                                        </p:attrNameLst>
                                      </p:cBhvr>
                                      <p:to>
                                        <p:strVal val="visible"/>
                                      </p:to>
                                    </p:set>
                                    <p:anim calcmode="lin" valueType="num">
                                      <p:cBhvr additive="base">
                                        <p:cTn id="29" dur="1000" fill="hold"/>
                                        <p:tgtEl>
                                          <p:spTgt spid="19">
                                            <p:txEl>
                                              <p:pRg st="4" end="4"/>
                                            </p:txEl>
                                          </p:spTgt>
                                        </p:tgtEl>
                                        <p:attrNameLst>
                                          <p:attrName>ppt_x</p:attrName>
                                        </p:attrNameLst>
                                      </p:cBhvr>
                                      <p:tavLst>
                                        <p:tav tm="0">
                                          <p:val>
                                            <p:strVal val="1+#ppt_w/2"/>
                                          </p:val>
                                        </p:tav>
                                        <p:tav tm="100000">
                                          <p:val>
                                            <p:strVal val="#ppt_x"/>
                                          </p:val>
                                        </p:tav>
                                      </p:tavLst>
                                    </p:anim>
                                    <p:anim calcmode="lin" valueType="num">
                                      <p:cBhvr additive="base">
                                        <p:cTn id="30" dur="1000" fill="hold"/>
                                        <p:tgtEl>
                                          <p:spTgt spid="19">
                                            <p:txEl>
                                              <p:pRg st="4" end="4"/>
                                            </p:txEl>
                                          </p:spTgt>
                                        </p:tgtEl>
                                        <p:attrNameLst>
                                          <p:attrName>ppt_y</p:attrName>
                                        </p:attrNameLst>
                                      </p:cBhvr>
                                      <p:tavLst>
                                        <p:tav tm="0">
                                          <p:val>
                                            <p:strVal val="#ppt_y"/>
                                          </p:val>
                                        </p:tav>
                                        <p:tav tm="100000">
                                          <p:val>
                                            <p:strVal val="#ppt_y"/>
                                          </p:val>
                                        </p:tav>
                                      </p:tavLst>
                                    </p:anim>
                                  </p:childTnLst>
                                </p:cTn>
                              </p:par>
                            </p:childTnLst>
                          </p:cTn>
                        </p:par>
                        <p:par>
                          <p:cTn id="31" fill="hold">
                            <p:stCondLst>
                              <p:cond delay="7000"/>
                            </p:stCondLst>
                            <p:childTnLst>
                              <p:par>
                                <p:cTn id="32" presetID="2" presetClass="entr" presetSubtype="2" fill="hold" grpId="0" nodeType="afterEffect">
                                  <p:stCondLst>
                                    <p:cond delay="500"/>
                                  </p:stCondLst>
                                  <p:childTnLst>
                                    <p:set>
                                      <p:cBhvr>
                                        <p:cTn id="33" dur="1" fill="hold">
                                          <p:stCondLst>
                                            <p:cond delay="0"/>
                                          </p:stCondLst>
                                        </p:cTn>
                                        <p:tgtEl>
                                          <p:spTgt spid="19">
                                            <p:txEl>
                                              <p:pRg st="6" end="6"/>
                                            </p:txEl>
                                          </p:spTgt>
                                        </p:tgtEl>
                                        <p:attrNameLst>
                                          <p:attrName>style.visibility</p:attrName>
                                        </p:attrNameLst>
                                      </p:cBhvr>
                                      <p:to>
                                        <p:strVal val="visible"/>
                                      </p:to>
                                    </p:set>
                                    <p:anim calcmode="lin" valueType="num">
                                      <p:cBhvr additive="base">
                                        <p:cTn id="34" dur="1000" fill="hold"/>
                                        <p:tgtEl>
                                          <p:spTgt spid="19">
                                            <p:txEl>
                                              <p:pRg st="6" end="6"/>
                                            </p:txEl>
                                          </p:spTgt>
                                        </p:tgtEl>
                                        <p:attrNameLst>
                                          <p:attrName>ppt_x</p:attrName>
                                        </p:attrNameLst>
                                      </p:cBhvr>
                                      <p:tavLst>
                                        <p:tav tm="0">
                                          <p:val>
                                            <p:strVal val="1+#ppt_w/2"/>
                                          </p:val>
                                        </p:tav>
                                        <p:tav tm="100000">
                                          <p:val>
                                            <p:strVal val="#ppt_x"/>
                                          </p:val>
                                        </p:tav>
                                      </p:tavLst>
                                    </p:anim>
                                    <p:anim calcmode="lin" valueType="num">
                                      <p:cBhvr additive="base">
                                        <p:cTn id="35" dur="1000" fill="hold"/>
                                        <p:tgtEl>
                                          <p:spTgt spid="19">
                                            <p:txEl>
                                              <p:pRg st="6" end="6"/>
                                            </p:txEl>
                                          </p:spTgt>
                                        </p:tgtEl>
                                        <p:attrNameLst>
                                          <p:attrName>ppt_y</p:attrName>
                                        </p:attrNameLst>
                                      </p:cBhvr>
                                      <p:tavLst>
                                        <p:tav tm="0">
                                          <p:val>
                                            <p:strVal val="#ppt_y"/>
                                          </p:val>
                                        </p:tav>
                                        <p:tav tm="100000">
                                          <p:val>
                                            <p:strVal val="#ppt_y"/>
                                          </p:val>
                                        </p:tav>
                                      </p:tavLst>
                                    </p:anim>
                                  </p:childTnLst>
                                </p:cTn>
                              </p:par>
                            </p:childTnLst>
                          </p:cTn>
                        </p:par>
                        <p:par>
                          <p:cTn id="36" fill="hold">
                            <p:stCondLst>
                              <p:cond delay="8500"/>
                            </p:stCondLst>
                            <p:childTnLst>
                              <p:par>
                                <p:cTn id="37" presetID="2" presetClass="entr" presetSubtype="2" fill="hold" grpId="0" nodeType="afterEffect">
                                  <p:stCondLst>
                                    <p:cond delay="500"/>
                                  </p:stCondLst>
                                  <p:childTnLst>
                                    <p:set>
                                      <p:cBhvr>
                                        <p:cTn id="38" dur="1" fill="hold">
                                          <p:stCondLst>
                                            <p:cond delay="0"/>
                                          </p:stCondLst>
                                        </p:cTn>
                                        <p:tgtEl>
                                          <p:spTgt spid="19">
                                            <p:txEl>
                                              <p:pRg st="7" end="7"/>
                                            </p:txEl>
                                          </p:spTgt>
                                        </p:tgtEl>
                                        <p:attrNameLst>
                                          <p:attrName>style.visibility</p:attrName>
                                        </p:attrNameLst>
                                      </p:cBhvr>
                                      <p:to>
                                        <p:strVal val="visible"/>
                                      </p:to>
                                    </p:set>
                                    <p:anim calcmode="lin" valueType="num">
                                      <p:cBhvr additive="base">
                                        <p:cTn id="39" dur="1000" fill="hold"/>
                                        <p:tgtEl>
                                          <p:spTgt spid="19">
                                            <p:txEl>
                                              <p:pRg st="7" end="7"/>
                                            </p:txEl>
                                          </p:spTgt>
                                        </p:tgtEl>
                                        <p:attrNameLst>
                                          <p:attrName>ppt_x</p:attrName>
                                        </p:attrNameLst>
                                      </p:cBhvr>
                                      <p:tavLst>
                                        <p:tav tm="0">
                                          <p:val>
                                            <p:strVal val="1+#ppt_w/2"/>
                                          </p:val>
                                        </p:tav>
                                        <p:tav tm="100000">
                                          <p:val>
                                            <p:strVal val="#ppt_x"/>
                                          </p:val>
                                        </p:tav>
                                      </p:tavLst>
                                    </p:anim>
                                    <p:anim calcmode="lin" valueType="num">
                                      <p:cBhvr additive="base">
                                        <p:cTn id="40" dur="1000" fill="hold"/>
                                        <p:tgtEl>
                                          <p:spTgt spid="19">
                                            <p:txEl>
                                              <p:pRg st="7" end="7"/>
                                            </p:txEl>
                                          </p:spTgt>
                                        </p:tgtEl>
                                        <p:attrNameLst>
                                          <p:attrName>ppt_y</p:attrName>
                                        </p:attrNameLst>
                                      </p:cBhvr>
                                      <p:tavLst>
                                        <p:tav tm="0">
                                          <p:val>
                                            <p:strVal val="#ppt_y"/>
                                          </p:val>
                                        </p:tav>
                                        <p:tav tm="100000">
                                          <p:val>
                                            <p:strVal val="#ppt_y"/>
                                          </p:val>
                                        </p:tav>
                                      </p:tavLst>
                                    </p:anim>
                                  </p:childTnLst>
                                </p:cTn>
                              </p:par>
                            </p:childTnLst>
                          </p:cTn>
                        </p:par>
                        <p:par>
                          <p:cTn id="41" fill="hold">
                            <p:stCondLst>
                              <p:cond delay="10000"/>
                            </p:stCondLst>
                            <p:childTnLst>
                              <p:par>
                                <p:cTn id="42" presetID="2" presetClass="entr" presetSubtype="2" fill="hold" grpId="0" nodeType="afterEffect">
                                  <p:stCondLst>
                                    <p:cond delay="500"/>
                                  </p:stCondLst>
                                  <p:childTnLst>
                                    <p:set>
                                      <p:cBhvr>
                                        <p:cTn id="43" dur="1" fill="hold">
                                          <p:stCondLst>
                                            <p:cond delay="0"/>
                                          </p:stCondLst>
                                        </p:cTn>
                                        <p:tgtEl>
                                          <p:spTgt spid="19">
                                            <p:txEl>
                                              <p:pRg st="9" end="9"/>
                                            </p:txEl>
                                          </p:spTgt>
                                        </p:tgtEl>
                                        <p:attrNameLst>
                                          <p:attrName>style.visibility</p:attrName>
                                        </p:attrNameLst>
                                      </p:cBhvr>
                                      <p:to>
                                        <p:strVal val="visible"/>
                                      </p:to>
                                    </p:set>
                                    <p:anim calcmode="lin" valueType="num">
                                      <p:cBhvr additive="base">
                                        <p:cTn id="44" dur="1000" fill="hold"/>
                                        <p:tgtEl>
                                          <p:spTgt spid="19">
                                            <p:txEl>
                                              <p:pRg st="9" end="9"/>
                                            </p:txEl>
                                          </p:spTgt>
                                        </p:tgtEl>
                                        <p:attrNameLst>
                                          <p:attrName>ppt_x</p:attrName>
                                        </p:attrNameLst>
                                      </p:cBhvr>
                                      <p:tavLst>
                                        <p:tav tm="0">
                                          <p:val>
                                            <p:strVal val="1+#ppt_w/2"/>
                                          </p:val>
                                        </p:tav>
                                        <p:tav tm="100000">
                                          <p:val>
                                            <p:strVal val="#ppt_x"/>
                                          </p:val>
                                        </p:tav>
                                      </p:tavLst>
                                    </p:anim>
                                    <p:anim calcmode="lin" valueType="num">
                                      <p:cBhvr additive="base">
                                        <p:cTn id="45" dur="1000" fill="hold"/>
                                        <p:tgtEl>
                                          <p:spTgt spid="19">
                                            <p:txEl>
                                              <p:pRg st="9" end="9"/>
                                            </p:txEl>
                                          </p:spTgt>
                                        </p:tgtEl>
                                        <p:attrNameLst>
                                          <p:attrName>ppt_y</p:attrName>
                                        </p:attrNameLst>
                                      </p:cBhvr>
                                      <p:tavLst>
                                        <p:tav tm="0">
                                          <p:val>
                                            <p:strVal val="#ppt_y"/>
                                          </p:val>
                                        </p:tav>
                                        <p:tav tm="100000">
                                          <p:val>
                                            <p:strVal val="#ppt_y"/>
                                          </p:val>
                                        </p:tav>
                                      </p:tavLst>
                                    </p:anim>
                                  </p:childTnLst>
                                </p:cTn>
                              </p:par>
                            </p:childTnLst>
                          </p:cTn>
                        </p:par>
                        <p:par>
                          <p:cTn id="46" fill="hold">
                            <p:stCondLst>
                              <p:cond delay="11500"/>
                            </p:stCondLst>
                            <p:childTnLst>
                              <p:par>
                                <p:cTn id="47" presetID="2" presetClass="entr" presetSubtype="2" fill="hold" grpId="0" nodeType="afterEffect">
                                  <p:stCondLst>
                                    <p:cond delay="500"/>
                                  </p:stCondLst>
                                  <p:childTnLst>
                                    <p:set>
                                      <p:cBhvr>
                                        <p:cTn id="48" dur="1" fill="hold">
                                          <p:stCondLst>
                                            <p:cond delay="0"/>
                                          </p:stCondLst>
                                        </p:cTn>
                                        <p:tgtEl>
                                          <p:spTgt spid="19">
                                            <p:txEl>
                                              <p:pRg st="10" end="10"/>
                                            </p:txEl>
                                          </p:spTgt>
                                        </p:tgtEl>
                                        <p:attrNameLst>
                                          <p:attrName>style.visibility</p:attrName>
                                        </p:attrNameLst>
                                      </p:cBhvr>
                                      <p:to>
                                        <p:strVal val="visible"/>
                                      </p:to>
                                    </p:set>
                                    <p:anim calcmode="lin" valueType="num">
                                      <p:cBhvr additive="base">
                                        <p:cTn id="49" dur="1000" fill="hold"/>
                                        <p:tgtEl>
                                          <p:spTgt spid="19">
                                            <p:txEl>
                                              <p:pRg st="10" end="10"/>
                                            </p:txEl>
                                          </p:spTgt>
                                        </p:tgtEl>
                                        <p:attrNameLst>
                                          <p:attrName>ppt_x</p:attrName>
                                        </p:attrNameLst>
                                      </p:cBhvr>
                                      <p:tavLst>
                                        <p:tav tm="0">
                                          <p:val>
                                            <p:strVal val="1+#ppt_w/2"/>
                                          </p:val>
                                        </p:tav>
                                        <p:tav tm="100000">
                                          <p:val>
                                            <p:strVal val="#ppt_x"/>
                                          </p:val>
                                        </p:tav>
                                      </p:tavLst>
                                    </p:anim>
                                    <p:anim calcmode="lin" valueType="num">
                                      <p:cBhvr additive="base">
                                        <p:cTn id="50" dur="1000" fill="hold"/>
                                        <p:tgtEl>
                                          <p:spTgt spid="19">
                                            <p:txEl>
                                              <p:pRg st="10" end="10"/>
                                            </p:txEl>
                                          </p:spTgt>
                                        </p:tgtEl>
                                        <p:attrNameLst>
                                          <p:attrName>ppt_y</p:attrName>
                                        </p:attrNameLst>
                                      </p:cBhvr>
                                      <p:tavLst>
                                        <p:tav tm="0">
                                          <p:val>
                                            <p:strVal val="#ppt_y"/>
                                          </p:val>
                                        </p:tav>
                                        <p:tav tm="100000">
                                          <p:val>
                                            <p:strVal val="#ppt_y"/>
                                          </p:val>
                                        </p:tav>
                                      </p:tavLst>
                                    </p:anim>
                                  </p:childTnLst>
                                </p:cTn>
                              </p:par>
                            </p:childTnLst>
                          </p:cTn>
                        </p:par>
                        <p:par>
                          <p:cTn id="51" fill="hold">
                            <p:stCondLst>
                              <p:cond delay="13000"/>
                            </p:stCondLst>
                            <p:childTnLst>
                              <p:par>
                                <p:cTn id="52" presetID="2" presetClass="entr" presetSubtype="2" fill="hold" grpId="0" nodeType="afterEffect">
                                  <p:stCondLst>
                                    <p:cond delay="500"/>
                                  </p:stCondLst>
                                  <p:childTnLst>
                                    <p:set>
                                      <p:cBhvr>
                                        <p:cTn id="53" dur="1" fill="hold">
                                          <p:stCondLst>
                                            <p:cond delay="0"/>
                                          </p:stCondLst>
                                        </p:cTn>
                                        <p:tgtEl>
                                          <p:spTgt spid="19">
                                            <p:txEl>
                                              <p:pRg st="12" end="12"/>
                                            </p:txEl>
                                          </p:spTgt>
                                        </p:tgtEl>
                                        <p:attrNameLst>
                                          <p:attrName>style.visibility</p:attrName>
                                        </p:attrNameLst>
                                      </p:cBhvr>
                                      <p:to>
                                        <p:strVal val="visible"/>
                                      </p:to>
                                    </p:set>
                                    <p:anim calcmode="lin" valueType="num">
                                      <p:cBhvr additive="base">
                                        <p:cTn id="54" dur="1000" fill="hold"/>
                                        <p:tgtEl>
                                          <p:spTgt spid="19">
                                            <p:txEl>
                                              <p:pRg st="12" end="12"/>
                                            </p:txEl>
                                          </p:spTgt>
                                        </p:tgtEl>
                                        <p:attrNameLst>
                                          <p:attrName>ppt_x</p:attrName>
                                        </p:attrNameLst>
                                      </p:cBhvr>
                                      <p:tavLst>
                                        <p:tav tm="0">
                                          <p:val>
                                            <p:strVal val="1+#ppt_w/2"/>
                                          </p:val>
                                        </p:tav>
                                        <p:tav tm="100000">
                                          <p:val>
                                            <p:strVal val="#ppt_x"/>
                                          </p:val>
                                        </p:tav>
                                      </p:tavLst>
                                    </p:anim>
                                    <p:anim calcmode="lin" valueType="num">
                                      <p:cBhvr additive="base">
                                        <p:cTn id="55" dur="1000" fill="hold"/>
                                        <p:tgtEl>
                                          <p:spTgt spid="19">
                                            <p:txEl>
                                              <p:pRg st="12" end="12"/>
                                            </p:txEl>
                                          </p:spTgt>
                                        </p:tgtEl>
                                        <p:attrNameLst>
                                          <p:attrName>ppt_y</p:attrName>
                                        </p:attrNameLst>
                                      </p:cBhvr>
                                      <p:tavLst>
                                        <p:tav tm="0">
                                          <p:val>
                                            <p:strVal val="#ppt_y"/>
                                          </p:val>
                                        </p:tav>
                                        <p:tav tm="100000">
                                          <p:val>
                                            <p:strVal val="#ppt_y"/>
                                          </p:val>
                                        </p:tav>
                                      </p:tavLst>
                                    </p:anim>
                                  </p:childTnLst>
                                </p:cTn>
                              </p:par>
                            </p:childTnLst>
                          </p:cTn>
                        </p:par>
                        <p:par>
                          <p:cTn id="56" fill="hold">
                            <p:stCondLst>
                              <p:cond delay="14500"/>
                            </p:stCondLst>
                            <p:childTnLst>
                              <p:par>
                                <p:cTn id="57" presetID="2" presetClass="entr" presetSubtype="2" fill="hold" grpId="0" nodeType="afterEffect">
                                  <p:stCondLst>
                                    <p:cond delay="500"/>
                                  </p:stCondLst>
                                  <p:childTnLst>
                                    <p:set>
                                      <p:cBhvr>
                                        <p:cTn id="58" dur="1" fill="hold">
                                          <p:stCondLst>
                                            <p:cond delay="0"/>
                                          </p:stCondLst>
                                        </p:cTn>
                                        <p:tgtEl>
                                          <p:spTgt spid="19">
                                            <p:txEl>
                                              <p:pRg st="13" end="13"/>
                                            </p:txEl>
                                          </p:spTgt>
                                        </p:tgtEl>
                                        <p:attrNameLst>
                                          <p:attrName>style.visibility</p:attrName>
                                        </p:attrNameLst>
                                      </p:cBhvr>
                                      <p:to>
                                        <p:strVal val="visible"/>
                                      </p:to>
                                    </p:set>
                                    <p:anim calcmode="lin" valueType="num">
                                      <p:cBhvr additive="base">
                                        <p:cTn id="59" dur="1000" fill="hold"/>
                                        <p:tgtEl>
                                          <p:spTgt spid="19">
                                            <p:txEl>
                                              <p:pRg st="13" end="13"/>
                                            </p:txEl>
                                          </p:spTgt>
                                        </p:tgtEl>
                                        <p:attrNameLst>
                                          <p:attrName>ppt_x</p:attrName>
                                        </p:attrNameLst>
                                      </p:cBhvr>
                                      <p:tavLst>
                                        <p:tav tm="0">
                                          <p:val>
                                            <p:strVal val="1+#ppt_w/2"/>
                                          </p:val>
                                        </p:tav>
                                        <p:tav tm="100000">
                                          <p:val>
                                            <p:strVal val="#ppt_x"/>
                                          </p:val>
                                        </p:tav>
                                      </p:tavLst>
                                    </p:anim>
                                    <p:anim calcmode="lin" valueType="num">
                                      <p:cBhvr additive="base">
                                        <p:cTn id="60" dur="1000" fill="hold"/>
                                        <p:tgtEl>
                                          <p:spTgt spid="19">
                                            <p:txEl>
                                              <p:pRg st="13" end="1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build="p" advAuto="50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0" y="0"/>
            <a:ext cx="1752600" cy="461665"/>
          </a:xfrm>
          <a:prstGeom prst="rect">
            <a:avLst/>
          </a:prstGeom>
          <a:solidFill>
            <a:srgbClr val="FFFF00"/>
          </a:solidFill>
        </p:spPr>
        <p:txBody>
          <a:bodyPr wrap="square" rtlCol="0">
            <a:spAutoFit/>
          </a:bodyPr>
          <a:lstStyle/>
          <a:p>
            <a:pPr algn="ctr"/>
            <a:r>
              <a:rPr lang="en-US" sz="2400" dirty="0" smtClean="0"/>
              <a:t>Resources</a:t>
            </a:r>
            <a:endParaRPr lang="en-US" sz="2400" dirty="0"/>
          </a:p>
        </p:txBody>
      </p:sp>
      <p:sp>
        <p:nvSpPr>
          <p:cNvPr id="11" name="Footer Placeholder 10"/>
          <p:cNvSpPr>
            <a:spLocks noGrp="1"/>
          </p:cNvSpPr>
          <p:nvPr>
            <p:ph type="ftr" sz="quarter" idx="12"/>
          </p:nvPr>
        </p:nvSpPr>
        <p:spPr/>
        <p:txBody>
          <a:bodyPr/>
          <a:lstStyle/>
          <a:p>
            <a:r>
              <a:rPr lang="en-BZ" smtClean="0"/>
              <a:t>Consolidation of the LHC SC magnets and circuits during LS1 </a:t>
            </a:r>
            <a:endParaRPr lang="en-GB" dirty="0"/>
          </a:p>
        </p:txBody>
      </p:sp>
      <p:sp>
        <p:nvSpPr>
          <p:cNvPr id="8" name="Text Box 6"/>
          <p:cNvSpPr txBox="1">
            <a:spLocks noChangeArrowheads="1"/>
          </p:cNvSpPr>
          <p:nvPr/>
        </p:nvSpPr>
        <p:spPr bwMode="auto">
          <a:xfrm>
            <a:off x="0" y="1600200"/>
            <a:ext cx="9143999" cy="4216539"/>
          </a:xfrm>
          <a:prstGeom prst="rect">
            <a:avLst/>
          </a:prstGeom>
          <a:noFill/>
          <a:ln w="9525">
            <a:noFill/>
            <a:miter lim="800000"/>
            <a:headEnd/>
            <a:tailEnd/>
          </a:ln>
        </p:spPr>
        <p:txBody>
          <a:bodyPr wrap="square">
            <a:spAutoFit/>
          </a:bodyPr>
          <a:lstStyle/>
          <a:p>
            <a:pPr marL="174625" indent="-174625">
              <a:spcBef>
                <a:spcPct val="5000"/>
              </a:spcBef>
              <a:buFont typeface="Wingdings" pitchFamily="2" charset="2"/>
              <a:buChar char="v"/>
            </a:pPr>
            <a:r>
              <a:rPr lang="en-US" sz="2000" dirty="0">
                <a:latin typeface="+mj-lt"/>
              </a:rPr>
              <a:t>Current estimate for IC/magnet work (IC train, SIT, DN200):</a:t>
            </a:r>
          </a:p>
          <a:p>
            <a:pPr marL="576263" lvl="1" indent="-166688">
              <a:spcBef>
                <a:spcPct val="5000"/>
              </a:spcBef>
              <a:buFont typeface="Wingdings" pitchFamily="2" charset="2"/>
              <a:buChar char="v"/>
            </a:pPr>
            <a:r>
              <a:rPr lang="en-US" sz="2000" dirty="0">
                <a:latin typeface="+mj-lt"/>
                <a:cs typeface="Arial" charset="0"/>
              </a:rPr>
              <a:t> ~</a:t>
            </a:r>
            <a:r>
              <a:rPr lang="en-US" sz="2000" dirty="0" smtClean="0">
                <a:latin typeface="+mj-lt"/>
                <a:cs typeface="Arial" charset="0"/>
              </a:rPr>
              <a:t>220 </a:t>
            </a:r>
            <a:r>
              <a:rPr lang="en-US" sz="2000" dirty="0">
                <a:latin typeface="+mj-lt"/>
                <a:cs typeface="Arial" charset="0"/>
              </a:rPr>
              <a:t>persons needed (was </a:t>
            </a:r>
            <a:r>
              <a:rPr lang="en-US" sz="2000" dirty="0" smtClean="0">
                <a:latin typeface="+mj-lt"/>
                <a:cs typeface="Arial" charset="0"/>
              </a:rPr>
              <a:t>~200 </a:t>
            </a:r>
            <a:r>
              <a:rPr lang="en-US" sz="2000" dirty="0">
                <a:latin typeface="+mj-lt"/>
                <a:cs typeface="Arial" charset="0"/>
              </a:rPr>
              <a:t>in Chamonix </a:t>
            </a:r>
            <a:r>
              <a:rPr lang="en-US" sz="2000" dirty="0" smtClean="0">
                <a:latin typeface="+mj-lt"/>
                <a:cs typeface="Arial" charset="0"/>
              </a:rPr>
              <a:t>2011 !)</a:t>
            </a:r>
            <a:br>
              <a:rPr lang="en-US" sz="2000" dirty="0" smtClean="0">
                <a:latin typeface="+mj-lt"/>
                <a:cs typeface="Arial" charset="0"/>
              </a:rPr>
            </a:br>
            <a:r>
              <a:rPr lang="en-US" sz="2000" dirty="0" smtClean="0">
                <a:latin typeface="+mj-lt"/>
                <a:cs typeface="Arial" charset="0"/>
              </a:rPr>
              <a:t>+ 12 for DFBA, +5 for TIG welding, -3 DS </a:t>
            </a:r>
            <a:r>
              <a:rPr lang="en-US" sz="2000" dirty="0" err="1" smtClean="0">
                <a:latin typeface="+mj-lt"/>
                <a:cs typeface="Arial" charset="0"/>
              </a:rPr>
              <a:t>Coll</a:t>
            </a:r>
            <a:r>
              <a:rPr lang="en-US" sz="2000" dirty="0" smtClean="0">
                <a:latin typeface="+mj-lt"/>
                <a:cs typeface="Arial" charset="0"/>
              </a:rPr>
              <a:t>, + 1 (+2 </a:t>
            </a:r>
            <a:r>
              <a:rPr lang="en-US" sz="2000" dirty="0" err="1" smtClean="0">
                <a:latin typeface="+mj-lt"/>
                <a:cs typeface="Arial" charset="0"/>
              </a:rPr>
              <a:t>mag</a:t>
            </a:r>
            <a:r>
              <a:rPr lang="en-US" sz="2000" dirty="0" smtClean="0">
                <a:latin typeface="+mj-lt"/>
                <a:cs typeface="Arial" charset="0"/>
              </a:rPr>
              <a:t> </a:t>
            </a:r>
            <a:r>
              <a:rPr lang="en-US" sz="2000" dirty="0" err="1" smtClean="0">
                <a:latin typeface="+mj-lt"/>
                <a:cs typeface="Arial" charset="0"/>
              </a:rPr>
              <a:t>exch</a:t>
            </a:r>
            <a:r>
              <a:rPr lang="en-US" sz="2000" dirty="0" smtClean="0">
                <a:latin typeface="+mj-lt"/>
                <a:cs typeface="Arial" charset="0"/>
              </a:rPr>
              <a:t>), +X due to update of procedures, …</a:t>
            </a:r>
          </a:p>
          <a:p>
            <a:pPr marL="576263" lvl="1" indent="-166688">
              <a:spcBef>
                <a:spcPct val="5000"/>
              </a:spcBef>
              <a:buFont typeface="Wingdings" pitchFamily="2" charset="2"/>
              <a:buChar char="v"/>
            </a:pPr>
            <a:r>
              <a:rPr lang="en-US" sz="2000" dirty="0" smtClean="0">
                <a:latin typeface="+mj-lt"/>
                <a:cs typeface="Arial" charset="0"/>
              </a:rPr>
              <a:t>~80 % </a:t>
            </a:r>
            <a:r>
              <a:rPr lang="en-US" sz="2000" dirty="0">
                <a:latin typeface="+mj-lt"/>
                <a:cs typeface="Arial" charset="0"/>
              </a:rPr>
              <a:t>are identified (but not all at </a:t>
            </a:r>
            <a:r>
              <a:rPr lang="en-US" sz="2000" dirty="0" smtClean="0">
                <a:latin typeface="+mj-lt"/>
                <a:cs typeface="Arial" charset="0"/>
              </a:rPr>
              <a:t>CERN </a:t>
            </a:r>
            <a:r>
              <a:rPr lang="en-US" sz="2000" dirty="0">
                <a:latin typeface="+mj-lt"/>
                <a:cs typeface="Arial" charset="0"/>
              </a:rPr>
              <a:t>and </a:t>
            </a:r>
            <a:r>
              <a:rPr lang="en-US" sz="2000" dirty="0" smtClean="0">
                <a:latin typeface="+mj-lt"/>
                <a:cs typeface="Arial" charset="0"/>
              </a:rPr>
              <a:t>experienced)</a:t>
            </a:r>
          </a:p>
          <a:p>
            <a:pPr marL="576263" lvl="1" indent="-166688">
              <a:spcBef>
                <a:spcPct val="5000"/>
              </a:spcBef>
              <a:buFont typeface="Wingdings" pitchFamily="2" charset="2"/>
              <a:buChar char="v"/>
            </a:pPr>
            <a:r>
              <a:rPr lang="en-US" sz="2000" dirty="0" smtClean="0">
                <a:latin typeface="+mj-lt"/>
                <a:cs typeface="Arial" charset="0"/>
              </a:rPr>
              <a:t>Still unknowns (DFBA, NC, </a:t>
            </a:r>
            <a:r>
              <a:rPr lang="en-US" sz="2000" dirty="0" err="1" smtClean="0">
                <a:latin typeface="+mj-lt"/>
                <a:cs typeface="Arial" charset="0"/>
              </a:rPr>
              <a:t>undulator</a:t>
            </a:r>
            <a:r>
              <a:rPr lang="en-US" sz="2000" dirty="0" smtClean="0">
                <a:latin typeface="+mj-lt"/>
                <a:cs typeface="Arial" charset="0"/>
              </a:rPr>
              <a:t>, open issues,…)</a:t>
            </a:r>
            <a:br>
              <a:rPr lang="en-US" sz="2000" dirty="0" smtClean="0">
                <a:latin typeface="+mj-lt"/>
                <a:cs typeface="Arial" charset="0"/>
              </a:rPr>
            </a:br>
            <a:endParaRPr lang="en-US" sz="2000" dirty="0" smtClean="0">
              <a:latin typeface="+mj-lt"/>
              <a:cs typeface="Arial" charset="0"/>
            </a:endParaRPr>
          </a:p>
          <a:p>
            <a:pPr marL="174625" indent="-174625">
              <a:spcBef>
                <a:spcPct val="5000"/>
              </a:spcBef>
              <a:buFont typeface="Wingdings" pitchFamily="2" charset="2"/>
              <a:buChar char="v"/>
            </a:pPr>
            <a:r>
              <a:rPr lang="en-US" sz="2000" dirty="0" smtClean="0">
                <a:latin typeface="+mj-lt"/>
                <a:cs typeface="Arial" charset="0"/>
              </a:rPr>
              <a:t>One collaboration (#39) with a NMS was identified but is reducing to 12 (TBC)</a:t>
            </a:r>
          </a:p>
          <a:p>
            <a:pPr marL="631825" lvl="1" indent="-174625">
              <a:spcBef>
                <a:spcPct val="5000"/>
              </a:spcBef>
              <a:buFont typeface="Wingdings" pitchFamily="2" charset="2"/>
              <a:buChar char="v"/>
            </a:pPr>
            <a:r>
              <a:rPr lang="en-US" sz="2000" dirty="0" smtClean="0">
                <a:latin typeface="+mj-lt"/>
                <a:cs typeface="Arial" charset="0"/>
              </a:rPr>
              <a:t> 27 persons to find (Other collaboration or FSU)</a:t>
            </a:r>
          </a:p>
          <a:p>
            <a:pPr marL="174625" indent="-174625">
              <a:spcBef>
                <a:spcPct val="5000"/>
              </a:spcBef>
              <a:buFont typeface="Wingdings" pitchFamily="2" charset="2"/>
              <a:buChar char="v"/>
            </a:pPr>
            <a:r>
              <a:rPr lang="en-US" sz="2000" dirty="0" smtClean="0">
                <a:latin typeface="+mj-lt"/>
                <a:cs typeface="Arial" charset="0"/>
              </a:rPr>
              <a:t>Contribution from CERN groups outside TE under </a:t>
            </a:r>
            <a:r>
              <a:rPr lang="en-US" sz="2000" dirty="0" err="1" smtClean="0">
                <a:latin typeface="+mj-lt"/>
                <a:cs typeface="Arial" charset="0"/>
              </a:rPr>
              <a:t>finalisation</a:t>
            </a:r>
            <a:r>
              <a:rPr lang="en-US" sz="2000" dirty="0" smtClean="0">
                <a:latin typeface="+mj-lt"/>
                <a:cs typeface="Arial" charset="0"/>
              </a:rPr>
              <a:t> (Keep commitment) and also from other TE groups (EPC, VSC, MPE, CRG,…)</a:t>
            </a:r>
          </a:p>
          <a:p>
            <a:pPr marL="631825" lvl="1" indent="-174625">
              <a:spcBef>
                <a:spcPct val="5000"/>
              </a:spcBef>
              <a:buFont typeface="Wingdings" pitchFamily="2" charset="2"/>
              <a:buChar char="v"/>
            </a:pPr>
            <a:r>
              <a:rPr lang="en-US" sz="2000" dirty="0" smtClean="0">
                <a:latin typeface="+mj-lt"/>
                <a:cs typeface="Arial" charset="0"/>
              </a:rPr>
              <a:t>BE-OP</a:t>
            </a:r>
          </a:p>
          <a:p>
            <a:pPr marL="631825" lvl="1" indent="-174625">
              <a:spcBef>
                <a:spcPct val="5000"/>
              </a:spcBef>
              <a:buFont typeface="Wingdings" pitchFamily="2" charset="2"/>
              <a:buChar char="v"/>
            </a:pPr>
            <a:r>
              <a:rPr lang="en-US" sz="2000" dirty="0" smtClean="0">
                <a:latin typeface="+mj-lt"/>
                <a:cs typeface="Arial" charset="0"/>
              </a:rPr>
              <a:t>EN-MME</a:t>
            </a:r>
          </a:p>
        </p:txBody>
      </p:sp>
      <p:sp>
        <p:nvSpPr>
          <p:cNvPr id="9"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15" name="Date Placeholder 14"/>
          <p:cNvSpPr>
            <a:spLocks noGrp="1"/>
          </p:cNvSpPr>
          <p:nvPr>
            <p:ph type="dt" sz="half" idx="10"/>
          </p:nvPr>
        </p:nvSpPr>
        <p:spPr/>
        <p:txBody>
          <a:bodyPr/>
          <a:lstStyle/>
          <a:p>
            <a:r>
              <a:rPr lang="en-US" smtClean="0"/>
              <a:t>Chamonix                    8th of February 2012</a:t>
            </a:r>
            <a:endParaRPr lang="en-GB" dirty="0"/>
          </a:p>
        </p:txBody>
      </p:sp>
      <p:sp>
        <p:nvSpPr>
          <p:cNvPr id="16" name="Slide Number Placeholder 15"/>
          <p:cNvSpPr>
            <a:spLocks noGrp="1"/>
          </p:cNvSpPr>
          <p:nvPr>
            <p:ph type="sldNum" sz="quarter" idx="11"/>
          </p:nvPr>
        </p:nvSpPr>
        <p:spPr/>
        <p:txBody>
          <a:bodyPr/>
          <a:lstStyle/>
          <a:p>
            <a:fld id="{42B8A188-07C7-43C5-B012-88751C6CB86A}" type="slidenum">
              <a:rPr lang="en-US" sz="1400" smtClean="0"/>
              <a:pPr/>
              <a:t>42</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10000" y="0"/>
            <a:ext cx="1752600" cy="461665"/>
          </a:xfrm>
          <a:prstGeom prst="rect">
            <a:avLst/>
          </a:prstGeom>
          <a:solidFill>
            <a:srgbClr val="FFFF00"/>
          </a:solidFill>
        </p:spPr>
        <p:txBody>
          <a:bodyPr wrap="square" rtlCol="0">
            <a:spAutoFit/>
          </a:bodyPr>
          <a:lstStyle/>
          <a:p>
            <a:pPr algn="ctr"/>
            <a:r>
              <a:rPr lang="en-US" sz="2400" dirty="0" smtClean="0"/>
              <a:t>Resources</a:t>
            </a:r>
            <a:endParaRPr lang="en-US" sz="2400" dirty="0"/>
          </a:p>
        </p:txBody>
      </p:sp>
      <p:graphicFrame>
        <p:nvGraphicFramePr>
          <p:cNvPr id="19" name="Diagram 18"/>
          <p:cNvGraphicFramePr/>
          <p:nvPr/>
        </p:nvGraphicFramePr>
        <p:xfrm>
          <a:off x="0" y="990600"/>
          <a:ext cx="8991600" cy="2946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Footer Placeholder 10"/>
          <p:cNvSpPr>
            <a:spLocks noGrp="1"/>
          </p:cNvSpPr>
          <p:nvPr>
            <p:ph type="ftr" sz="quarter" idx="12"/>
          </p:nvPr>
        </p:nvSpPr>
        <p:spPr/>
        <p:txBody>
          <a:bodyPr/>
          <a:lstStyle/>
          <a:p>
            <a:r>
              <a:rPr lang="en-BZ" smtClean="0"/>
              <a:t>Consolidation of the LHC SC magnets and circuits during LS1 </a:t>
            </a:r>
            <a:endParaRPr lang="en-GB" dirty="0"/>
          </a:p>
        </p:txBody>
      </p:sp>
      <p:graphicFrame>
        <p:nvGraphicFramePr>
          <p:cNvPr id="9" name="Chart 8"/>
          <p:cNvGraphicFramePr/>
          <p:nvPr/>
        </p:nvGraphicFramePr>
        <p:xfrm>
          <a:off x="0" y="3810000"/>
          <a:ext cx="3352800" cy="2743200"/>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6" name="Chart 15"/>
          <p:cNvGraphicFramePr/>
          <p:nvPr/>
        </p:nvGraphicFramePr>
        <p:xfrm>
          <a:off x="3810000" y="3733800"/>
          <a:ext cx="4114800" cy="3124200"/>
        </p:xfrm>
        <a:graphic>
          <a:graphicData uri="http://schemas.openxmlformats.org/drawingml/2006/chart">
            <c:chart xmlns:c="http://schemas.openxmlformats.org/drawingml/2006/chart" xmlns:r="http://schemas.openxmlformats.org/officeDocument/2006/relationships" r:id="rId8"/>
          </a:graphicData>
        </a:graphic>
      </p:graphicFrame>
      <p:sp>
        <p:nvSpPr>
          <p:cNvPr id="17"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22" name="Date Placeholder 21"/>
          <p:cNvSpPr>
            <a:spLocks noGrp="1"/>
          </p:cNvSpPr>
          <p:nvPr>
            <p:ph type="dt" sz="half" idx="10"/>
          </p:nvPr>
        </p:nvSpPr>
        <p:spPr/>
        <p:txBody>
          <a:bodyPr/>
          <a:lstStyle/>
          <a:p>
            <a:r>
              <a:rPr lang="en-US" smtClean="0"/>
              <a:t>Chamonix                    8th of February 2012</a:t>
            </a:r>
            <a:endParaRPr lang="en-GB" dirty="0"/>
          </a:p>
        </p:txBody>
      </p:sp>
      <p:sp>
        <p:nvSpPr>
          <p:cNvPr id="23" name="Slide Number Placeholder 22"/>
          <p:cNvSpPr>
            <a:spLocks noGrp="1"/>
          </p:cNvSpPr>
          <p:nvPr>
            <p:ph type="sldNum" sz="quarter" idx="11"/>
          </p:nvPr>
        </p:nvSpPr>
        <p:spPr/>
        <p:txBody>
          <a:bodyPr/>
          <a:lstStyle/>
          <a:p>
            <a:fld id="{42B8A188-07C7-43C5-B012-88751C6CB86A}" type="slidenum">
              <a:rPr lang="en-US" sz="1400" smtClean="0"/>
              <a:pPr/>
              <a:t>43</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1336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838200" y="0"/>
            <a:ext cx="5617179" cy="523220"/>
          </a:xfrm>
          <a:prstGeom prst="rect">
            <a:avLst/>
          </a:prstGeom>
          <a:solidFill>
            <a:srgbClr val="FFFF00"/>
          </a:solidFill>
        </p:spPr>
        <p:txBody>
          <a:bodyPr wrap="none" rtlCol="0">
            <a:spAutoFit/>
          </a:bodyPr>
          <a:lstStyle/>
          <a:p>
            <a:r>
              <a:rPr lang="en-US" sz="2800" dirty="0" smtClean="0">
                <a:solidFill>
                  <a:srgbClr val="0033CC"/>
                </a:solidFill>
              </a:rPr>
              <a:t>Open issue : The spider insulation</a:t>
            </a:r>
            <a:endParaRPr lang="en-US" sz="2800" dirty="0">
              <a:solidFill>
                <a:srgbClr val="0033CC"/>
              </a:solidFill>
            </a:endParaRPr>
          </a:p>
        </p:txBody>
      </p:sp>
      <p:sp>
        <p:nvSpPr>
          <p:cNvPr id="11" name="TextBox 10"/>
          <p:cNvSpPr txBox="1"/>
          <p:nvPr/>
        </p:nvSpPr>
        <p:spPr>
          <a:xfrm>
            <a:off x="0" y="762000"/>
            <a:ext cx="9144000" cy="276999"/>
          </a:xfrm>
          <a:prstGeom prst="rect">
            <a:avLst/>
          </a:prstGeom>
          <a:solidFill>
            <a:srgbClr val="FFFFCC"/>
          </a:solidFill>
        </p:spPr>
        <p:txBody>
          <a:bodyPr wrap="square" rtlCol="0">
            <a:spAutoFit/>
          </a:bodyPr>
          <a:lstStyle/>
          <a:p>
            <a:pPr algn="r"/>
            <a:r>
              <a:rPr lang="en-US" sz="1200" b="1" u="sng" dirty="0" smtClean="0"/>
              <a:t>More info: LHC Splices Review 2 : https://indico.cern.ch/conferenceDisplay.py?confId=157231</a:t>
            </a:r>
            <a:endParaRPr lang="en-US" sz="1050" dirty="0" smtClean="0"/>
          </a:p>
        </p:txBody>
      </p:sp>
      <p:sp>
        <p:nvSpPr>
          <p:cNvPr id="17" name="TextBox 16"/>
          <p:cNvSpPr txBox="1"/>
          <p:nvPr/>
        </p:nvSpPr>
        <p:spPr>
          <a:xfrm>
            <a:off x="7162800" y="0"/>
            <a:ext cx="1981200" cy="381000"/>
          </a:xfrm>
          <a:prstGeom prst="rect">
            <a:avLst/>
          </a:prstGeom>
          <a:solidFill>
            <a:schemeClr val="accent2">
              <a:lumMod val="75000"/>
            </a:schemeClr>
          </a:solidFill>
        </p:spPr>
        <p:txBody>
          <a:bodyPr wrap="square" rtlCol="0">
            <a:spAutoFit/>
          </a:bodyPr>
          <a:lstStyle/>
          <a:p>
            <a:pPr algn="r"/>
            <a:r>
              <a:rPr lang="en-US" dirty="0" smtClean="0">
                <a:solidFill>
                  <a:srgbClr val="FFFF00"/>
                </a:solidFill>
              </a:rPr>
              <a:t>Courtesy H Prin</a:t>
            </a:r>
            <a:endParaRPr lang="en-US" dirty="0">
              <a:solidFill>
                <a:srgbClr val="FFFF00"/>
              </a:solidFill>
            </a:endParaRPr>
          </a:p>
        </p:txBody>
      </p:sp>
      <p:sp>
        <p:nvSpPr>
          <p:cNvPr id="14" name="Slide Number Placeholder 3"/>
          <p:cNvSpPr txBox="1">
            <a:spLocks/>
          </p:cNvSpPr>
          <p:nvPr/>
        </p:nvSpPr>
        <p:spPr bwMode="auto">
          <a:xfrm>
            <a:off x="7022976" y="7195333"/>
            <a:ext cx="1905000" cy="25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7CA9AE9-66A1-4340-A3CC-4705CCE3E304}" type="slidenum">
              <a:rPr kumimoji="0" lang="en-US" sz="1400" b="0" i="0" u="none" strike="noStrike" kern="1200" cap="none" spc="0" normalizeH="0" baseline="0" noProof="0" smtClean="0">
                <a:ln>
                  <a:noFill/>
                </a:ln>
                <a:solidFill>
                  <a:schemeClr val="tx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44</a:t>
            </a:fld>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44" name="TextBox 43"/>
          <p:cNvSpPr txBox="1"/>
          <p:nvPr/>
        </p:nvSpPr>
        <p:spPr>
          <a:xfrm>
            <a:off x="0" y="4114800"/>
            <a:ext cx="5334000" cy="646331"/>
          </a:xfrm>
          <a:prstGeom prst="rect">
            <a:avLst/>
          </a:prstGeom>
          <a:noFill/>
        </p:spPr>
        <p:txBody>
          <a:bodyPr wrap="square" rtlCol="0">
            <a:spAutoFit/>
          </a:bodyPr>
          <a:lstStyle/>
          <a:p>
            <a:pPr algn="just"/>
            <a:r>
              <a:rPr lang="en-US" i="1" dirty="0" smtClean="0"/>
              <a:t>Insertion of dielectric foils between the M-Lines and the spider legs, fixed to the M-line flanges</a:t>
            </a:r>
            <a:endParaRPr lang="en-US" i="1" dirty="0"/>
          </a:p>
        </p:txBody>
      </p:sp>
      <p:sp>
        <p:nvSpPr>
          <p:cNvPr id="45" name="TextBox 44"/>
          <p:cNvSpPr txBox="1"/>
          <p:nvPr/>
        </p:nvSpPr>
        <p:spPr>
          <a:xfrm>
            <a:off x="2819400" y="1295400"/>
            <a:ext cx="3480440" cy="369332"/>
          </a:xfrm>
          <a:prstGeom prst="rect">
            <a:avLst/>
          </a:prstGeom>
          <a:noFill/>
        </p:spPr>
        <p:txBody>
          <a:bodyPr wrap="none" rtlCol="0">
            <a:spAutoFit/>
          </a:bodyPr>
          <a:lstStyle/>
          <a:p>
            <a:r>
              <a:rPr lang="en-US" dirty="0" smtClean="0">
                <a:solidFill>
                  <a:srgbClr val="FF0000"/>
                </a:solidFill>
              </a:rPr>
              <a:t>Risk if BB insulation is damaged</a:t>
            </a:r>
            <a:endParaRPr lang="en-US" dirty="0">
              <a:solidFill>
                <a:srgbClr val="FF0000"/>
              </a:solidFill>
            </a:endParaRPr>
          </a:p>
        </p:txBody>
      </p:sp>
      <p:pic>
        <p:nvPicPr>
          <p:cNvPr id="46" name="Picture 3" descr="C:\Temp\temp\PB180011 (Medium).JPG"/>
          <p:cNvPicPr>
            <a:picLocks noChangeAspect="1" noChangeArrowheads="1"/>
          </p:cNvPicPr>
          <p:nvPr/>
        </p:nvPicPr>
        <p:blipFill>
          <a:blip r:embed="rId3" cstate="print"/>
          <a:srcRect/>
          <a:stretch>
            <a:fillRect/>
          </a:stretch>
        </p:blipFill>
        <p:spPr bwMode="auto">
          <a:xfrm>
            <a:off x="0" y="4800600"/>
            <a:ext cx="1872000" cy="1403999"/>
          </a:xfrm>
          <a:prstGeom prst="rect">
            <a:avLst/>
          </a:prstGeom>
          <a:ln>
            <a:noFill/>
          </a:ln>
          <a:effectLst>
            <a:softEdge rad="112500"/>
          </a:effectLst>
        </p:spPr>
      </p:pic>
      <p:pic>
        <p:nvPicPr>
          <p:cNvPr id="47" name="Picture 5" descr="C:\Temp\temp\P1010106 (Medium).JPG"/>
          <p:cNvPicPr>
            <a:picLocks noChangeAspect="1" noChangeArrowheads="1"/>
          </p:cNvPicPr>
          <p:nvPr/>
        </p:nvPicPr>
        <p:blipFill>
          <a:blip r:embed="rId4" cstate="print"/>
          <a:srcRect l="9697" r="9960"/>
          <a:stretch>
            <a:fillRect/>
          </a:stretch>
        </p:blipFill>
        <p:spPr bwMode="auto">
          <a:xfrm rot="5400000">
            <a:off x="1995147" y="4786653"/>
            <a:ext cx="1872343" cy="1747838"/>
          </a:xfrm>
          <a:prstGeom prst="rect">
            <a:avLst/>
          </a:prstGeom>
          <a:ln>
            <a:noFill/>
          </a:ln>
          <a:effectLst>
            <a:softEdge rad="112500"/>
          </a:effectLst>
        </p:spPr>
      </p:pic>
      <p:grpSp>
        <p:nvGrpSpPr>
          <p:cNvPr id="59" name="Group 58"/>
          <p:cNvGrpSpPr/>
          <p:nvPr/>
        </p:nvGrpSpPr>
        <p:grpSpPr>
          <a:xfrm>
            <a:off x="3581400" y="877937"/>
            <a:ext cx="3233578" cy="3770263"/>
            <a:chOff x="5940425" y="2532116"/>
            <a:chExt cx="3233578" cy="3770263"/>
          </a:xfrm>
        </p:grpSpPr>
        <p:sp>
          <p:nvSpPr>
            <p:cNvPr id="60" name="Rectangle 59"/>
            <p:cNvSpPr/>
            <p:nvPr/>
          </p:nvSpPr>
          <p:spPr>
            <a:xfrm>
              <a:off x="6670853" y="2532116"/>
              <a:ext cx="1604927" cy="37702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23900" b="1" i="0" u="none" strike="noStrike" kern="0" cap="none" spc="0" normalizeH="0" baseline="0" noProof="0" dirty="0" smtClean="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uLnTx/>
                  <a:uFillTx/>
                </a:rPr>
                <a:t>?</a:t>
              </a:r>
              <a:endParaRPr kumimoji="0" lang="en-US" sz="23900" b="1" i="0" u="none" strike="noStrike" kern="0" cap="none" spc="0" normalizeH="0" baseline="0" noProof="0"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uLnTx/>
                <a:uFillTx/>
              </a:endParaRPr>
            </a:p>
          </p:txBody>
        </p:sp>
        <p:sp>
          <p:nvSpPr>
            <p:cNvPr id="61" name="TextBox 60"/>
            <p:cNvSpPr txBox="1"/>
            <p:nvPr/>
          </p:nvSpPr>
          <p:spPr>
            <a:xfrm>
              <a:off x="5940425" y="3171824"/>
              <a:ext cx="3233578" cy="2746906"/>
            </a:xfrm>
            <a:prstGeom prst="rect">
              <a:avLst/>
            </a:prstGeom>
            <a:solidFill>
              <a:sysClr val="window" lastClr="FFFFFF">
                <a:alpha val="49000"/>
              </a:sysClr>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1" u="none" strike="noStrike" kern="0" cap="none" spc="0" normalizeH="0" baseline="0" noProof="0" dirty="0" smtClean="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sysClr val="windowText" lastClr="000000"/>
                  </a:solidFill>
                  <a:effectLst/>
                  <a:uLnTx/>
                  <a:uFillTx/>
                </a:rPr>
                <a:t>Implementation</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sysClr val="windowText" lastClr="000000"/>
                  </a:solidFill>
                  <a:effectLst/>
                  <a:uLnTx/>
                  <a:uFillTx/>
                </a:rPr>
                <a:t>Heating during welding (~300°C)</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sysClr val="windowText" lastClr="000000"/>
                  </a:solidFill>
                  <a:effectLst/>
                  <a:uLnTx/>
                  <a:uFillTx/>
                </a:rPr>
                <a:t>Friction during cooling</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sysClr val="windowText" lastClr="000000"/>
                  </a:solidFill>
                  <a:effectLst/>
                  <a:uLnTx/>
                  <a:uFillTx/>
                </a:rPr>
                <a:t>Fixation to the flange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sysClr val="windowText" lastClr="000000"/>
                  </a:solidFill>
                  <a:effectLst/>
                  <a:uLnTx/>
                  <a:uFillTx/>
                </a:rPr>
                <a:t>Behavior during quench</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sysClr val="windowText" lastClr="000000"/>
                  </a:solidFill>
                  <a:effectLst/>
                  <a:uLnTx/>
                  <a:uFillTx/>
                </a:rPr>
                <a:t>Reliability in time</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1" u="none" strike="noStrike" kern="0" cap="none" spc="0" normalizeH="0" baseline="0" noProof="0" dirty="0" smtClean="0">
                  <a:ln>
                    <a:noFill/>
                  </a:ln>
                  <a:solidFill>
                    <a:sysClr val="windowText" lastClr="000000"/>
                  </a:solidFill>
                  <a:effectLst/>
                  <a:uLnTx/>
                  <a:uFillTx/>
                </a:rPr>
                <a:t>Remnant in the cryogenics filters</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dirty="0" smtClean="0">
                <a:ln>
                  <a:noFill/>
                </a:ln>
                <a:solidFill>
                  <a:sysClr val="windowText" lastClr="000000"/>
                </a:solidFill>
                <a:effectLst/>
                <a:uLnTx/>
                <a:uFillTx/>
              </a:endParaRP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1" u="none" strike="noStrike" kern="0" cap="none" spc="0" normalizeH="0" baseline="0" noProof="0" dirty="0" smtClean="0">
                <a:ln>
                  <a:noFill/>
                </a:ln>
                <a:solidFill>
                  <a:sysClr val="windowText" lastClr="000000"/>
                </a:solidFill>
                <a:effectLst/>
                <a:uLnTx/>
                <a:uFillTx/>
              </a:endParaRPr>
            </a:p>
          </p:txBody>
        </p:sp>
      </p:grpSp>
      <p:grpSp>
        <p:nvGrpSpPr>
          <p:cNvPr id="71" name="Group 70"/>
          <p:cNvGrpSpPr/>
          <p:nvPr/>
        </p:nvGrpSpPr>
        <p:grpSpPr>
          <a:xfrm>
            <a:off x="0" y="1752600"/>
            <a:ext cx="3925166" cy="2160654"/>
            <a:chOff x="0" y="1752600"/>
            <a:chExt cx="3925166" cy="2160654"/>
          </a:xfrm>
        </p:grpSpPr>
        <p:pic>
          <p:nvPicPr>
            <p:cNvPr id="65" name="Picture 2"/>
            <p:cNvPicPr>
              <a:picLocks noChangeAspect="1" noChangeArrowheads="1"/>
            </p:cNvPicPr>
            <p:nvPr/>
          </p:nvPicPr>
          <p:blipFill>
            <a:blip r:embed="rId5" cstate="print"/>
            <a:srcRect/>
            <a:stretch>
              <a:fillRect/>
            </a:stretch>
          </p:blipFill>
          <p:spPr bwMode="auto">
            <a:xfrm>
              <a:off x="0" y="1752600"/>
              <a:ext cx="3844800" cy="2160654"/>
            </a:xfrm>
            <a:prstGeom prst="rect">
              <a:avLst/>
            </a:prstGeom>
            <a:ln>
              <a:noFill/>
            </a:ln>
            <a:effectLst>
              <a:softEdge rad="112500"/>
            </a:effectLst>
          </p:spPr>
        </p:pic>
        <p:cxnSp>
          <p:nvCxnSpPr>
            <p:cNvPr id="66" name="Straight Arrow Connector 65"/>
            <p:cNvCxnSpPr/>
            <p:nvPr/>
          </p:nvCxnSpPr>
          <p:spPr>
            <a:xfrm flipH="1" flipV="1">
              <a:off x="3581400" y="2743200"/>
              <a:ext cx="343766" cy="84082"/>
            </a:xfrm>
            <a:prstGeom prst="straightConnector1">
              <a:avLst/>
            </a:prstGeom>
            <a:noFill/>
            <a:ln w="38100" cap="flat" cmpd="sng" algn="ctr">
              <a:solidFill>
                <a:srgbClr val="4BACC6"/>
              </a:solidFill>
              <a:prstDash val="solid"/>
              <a:tailEnd type="arrow"/>
            </a:ln>
            <a:effectLst>
              <a:outerShdw blurRad="40000" dist="23000" dir="5400000" rotWithShape="0">
                <a:srgbClr val="000000">
                  <a:alpha val="35000"/>
                </a:srgbClr>
              </a:outerShdw>
            </a:effectLst>
          </p:spPr>
        </p:cxnSp>
        <p:cxnSp>
          <p:nvCxnSpPr>
            <p:cNvPr id="67" name="Straight Arrow Connector 66"/>
            <p:cNvCxnSpPr>
              <a:stCxn id="65" idx="3"/>
            </p:cNvCxnSpPr>
            <p:nvPr/>
          </p:nvCxnSpPr>
          <p:spPr>
            <a:xfrm flipH="1">
              <a:off x="533400" y="2832927"/>
              <a:ext cx="3311400" cy="596073"/>
            </a:xfrm>
            <a:prstGeom prst="straightConnector1">
              <a:avLst/>
            </a:prstGeom>
            <a:noFill/>
            <a:ln w="38100" cap="flat" cmpd="sng" algn="ctr">
              <a:solidFill>
                <a:srgbClr val="4BACC6"/>
              </a:solidFill>
              <a:prstDash val="solid"/>
              <a:tailEnd type="arrow"/>
            </a:ln>
            <a:effectLst>
              <a:outerShdw blurRad="40000" dist="23000" dir="5400000" rotWithShape="0">
                <a:srgbClr val="000000">
                  <a:alpha val="35000"/>
                </a:srgbClr>
              </a:outerShdw>
            </a:effectLst>
          </p:spPr>
        </p:cxnSp>
      </p:grpSp>
      <p:pic>
        <p:nvPicPr>
          <p:cNvPr id="68" name="Picture 3"/>
          <p:cNvPicPr>
            <a:picLocks noChangeAspect="1" noChangeArrowheads="1"/>
          </p:cNvPicPr>
          <p:nvPr/>
        </p:nvPicPr>
        <p:blipFill>
          <a:blip r:embed="rId6" cstate="print"/>
          <a:srcRect/>
          <a:stretch>
            <a:fillRect/>
          </a:stretch>
        </p:blipFill>
        <p:spPr bwMode="auto">
          <a:xfrm>
            <a:off x="6476467" y="990600"/>
            <a:ext cx="2667533" cy="2592288"/>
          </a:xfrm>
          <a:prstGeom prst="rect">
            <a:avLst/>
          </a:prstGeom>
          <a:noFill/>
          <a:ln w="9525">
            <a:noFill/>
            <a:miter lim="800000"/>
            <a:headEnd/>
            <a:tailEnd/>
          </a:ln>
          <a:effectLst/>
        </p:spPr>
      </p:pic>
      <p:sp>
        <p:nvSpPr>
          <p:cNvPr id="69" name="Lightning Bolt 68"/>
          <p:cNvSpPr/>
          <p:nvPr/>
        </p:nvSpPr>
        <p:spPr bwMode="auto">
          <a:xfrm>
            <a:off x="7315200" y="1752600"/>
            <a:ext cx="381000" cy="533400"/>
          </a:xfrm>
          <a:prstGeom prst="lightningBol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0" name="Lightning Bolt 69"/>
          <p:cNvSpPr/>
          <p:nvPr/>
        </p:nvSpPr>
        <p:spPr bwMode="auto">
          <a:xfrm>
            <a:off x="6934200" y="1143000"/>
            <a:ext cx="381000" cy="533400"/>
          </a:xfrm>
          <a:prstGeom prst="lightningBolt">
            <a:avLst/>
          </a:prstGeom>
          <a:solidFill>
            <a:srgbClr val="FF00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72" name="TextBox 71"/>
          <p:cNvSpPr txBox="1"/>
          <p:nvPr/>
        </p:nvSpPr>
        <p:spPr>
          <a:xfrm>
            <a:off x="4572000" y="5105400"/>
            <a:ext cx="4572000" cy="1200329"/>
          </a:xfrm>
          <a:prstGeom prst="rect">
            <a:avLst/>
          </a:prstGeom>
          <a:noFill/>
        </p:spPr>
        <p:txBody>
          <a:bodyPr wrap="square" rtlCol="0">
            <a:spAutoFit/>
          </a:bodyPr>
          <a:lstStyle/>
          <a:p>
            <a:pPr>
              <a:buFont typeface="Wingdings" pitchFamily="2" charset="2"/>
              <a:buChar char="v"/>
            </a:pPr>
            <a:r>
              <a:rPr lang="en-US" dirty="0" smtClean="0"/>
              <a:t>No procedure defined yet (on-going)</a:t>
            </a:r>
          </a:p>
          <a:p>
            <a:pPr>
              <a:buFont typeface="Wingdings" pitchFamily="2" charset="2"/>
              <a:buChar char="v"/>
            </a:pPr>
            <a:r>
              <a:rPr lang="en-US" dirty="0" smtClean="0"/>
              <a:t>Not decided yet (Splices TF)</a:t>
            </a:r>
          </a:p>
          <a:p>
            <a:pPr>
              <a:buFont typeface="Wingdings" pitchFamily="2" charset="2"/>
              <a:buChar char="v"/>
            </a:pPr>
            <a:r>
              <a:rPr lang="en-US" dirty="0" smtClean="0"/>
              <a:t>Be sure that increase of reliability is not offset by a drawback</a:t>
            </a:r>
            <a:endParaRPr lang="en-US" dirty="0"/>
          </a:p>
        </p:txBody>
      </p:sp>
      <p:sp>
        <p:nvSpPr>
          <p:cNvPr id="25" name="Slide Number Placeholder 24"/>
          <p:cNvSpPr>
            <a:spLocks noGrp="1"/>
          </p:cNvSpPr>
          <p:nvPr>
            <p:ph type="sldNum" sz="quarter" idx="11"/>
          </p:nvPr>
        </p:nvSpPr>
        <p:spPr/>
        <p:txBody>
          <a:bodyPr/>
          <a:lstStyle/>
          <a:p>
            <a:fld id="{42B8A188-07C7-43C5-B012-88751C6CB86A}" type="slidenum">
              <a:rPr lang="en-US" sz="1400" smtClean="0"/>
              <a:pPr/>
              <a:t>44</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fade">
                                      <p:cBhvr>
                                        <p:cTn id="7" dur="1000"/>
                                        <p:tgtEl>
                                          <p:spTgt spid="68"/>
                                        </p:tgtEl>
                                      </p:cBhvr>
                                    </p:animEffect>
                                  </p:childTnLst>
                                </p:cTn>
                              </p:par>
                            </p:childTnLst>
                          </p:cTn>
                        </p:par>
                        <p:par>
                          <p:cTn id="8" fill="hold">
                            <p:stCondLst>
                              <p:cond delay="1000"/>
                            </p:stCondLst>
                            <p:childTnLst>
                              <p:par>
                                <p:cTn id="9" presetID="5" presetClass="entr" presetSubtype="10" fill="hold" nodeType="afterEffect">
                                  <p:stCondLst>
                                    <p:cond delay="0"/>
                                  </p:stCondLst>
                                  <p:childTnLst>
                                    <p:set>
                                      <p:cBhvr>
                                        <p:cTn id="10" dur="1" fill="hold">
                                          <p:stCondLst>
                                            <p:cond delay="0"/>
                                          </p:stCondLst>
                                        </p:cTn>
                                        <p:tgtEl>
                                          <p:spTgt spid="71"/>
                                        </p:tgtEl>
                                        <p:attrNameLst>
                                          <p:attrName>style.visibility</p:attrName>
                                        </p:attrNameLst>
                                      </p:cBhvr>
                                      <p:to>
                                        <p:strVal val="visible"/>
                                      </p:to>
                                    </p:set>
                                    <p:animEffect transition="in" filter="checkerboard(across)">
                                      <p:cBhvr>
                                        <p:cTn id="11" dur="500"/>
                                        <p:tgtEl>
                                          <p:spTgt spid="71"/>
                                        </p:tgtEl>
                                      </p:cBhvr>
                                    </p:animEffect>
                                  </p:childTnLst>
                                </p:cTn>
                              </p:par>
                            </p:childTnLst>
                          </p:cTn>
                        </p:par>
                        <p:par>
                          <p:cTn id="12" fill="hold">
                            <p:stCondLst>
                              <p:cond delay="1500"/>
                            </p:stCondLst>
                            <p:childTnLst>
                              <p:par>
                                <p:cTn id="13" presetID="2" presetClass="entr" presetSubtype="9" fill="hold" grpId="0" nodeType="afterEffect">
                                  <p:stCondLst>
                                    <p:cond delay="0"/>
                                  </p:stCondLst>
                                  <p:childTnLst>
                                    <p:set>
                                      <p:cBhvr>
                                        <p:cTn id="14" dur="1" fill="hold">
                                          <p:stCondLst>
                                            <p:cond delay="0"/>
                                          </p:stCondLst>
                                        </p:cTn>
                                        <p:tgtEl>
                                          <p:spTgt spid="45"/>
                                        </p:tgtEl>
                                        <p:attrNameLst>
                                          <p:attrName>style.visibility</p:attrName>
                                        </p:attrNameLst>
                                      </p:cBhvr>
                                      <p:to>
                                        <p:strVal val="visible"/>
                                      </p:to>
                                    </p:set>
                                    <p:anim calcmode="lin" valueType="num">
                                      <p:cBhvr additive="base">
                                        <p:cTn id="15" dur="500" fill="hold"/>
                                        <p:tgtEl>
                                          <p:spTgt spid="45"/>
                                        </p:tgtEl>
                                        <p:attrNameLst>
                                          <p:attrName>ppt_x</p:attrName>
                                        </p:attrNameLst>
                                      </p:cBhvr>
                                      <p:tavLst>
                                        <p:tav tm="0">
                                          <p:val>
                                            <p:strVal val="0-#ppt_w/2"/>
                                          </p:val>
                                        </p:tav>
                                        <p:tav tm="100000">
                                          <p:val>
                                            <p:strVal val="#ppt_x"/>
                                          </p:val>
                                        </p:tav>
                                      </p:tavLst>
                                    </p:anim>
                                    <p:anim calcmode="lin" valueType="num">
                                      <p:cBhvr additive="base">
                                        <p:cTn id="16" dur="500" fill="hold"/>
                                        <p:tgtEl>
                                          <p:spTgt spid="45"/>
                                        </p:tgtEl>
                                        <p:attrNameLst>
                                          <p:attrName>ppt_y</p:attrName>
                                        </p:attrNameLst>
                                      </p:cBhvr>
                                      <p:tavLst>
                                        <p:tav tm="0">
                                          <p:val>
                                            <p:strVal val="0-#ppt_h/2"/>
                                          </p:val>
                                        </p:tav>
                                        <p:tav tm="100000">
                                          <p:val>
                                            <p:strVal val="#ppt_y"/>
                                          </p:val>
                                        </p:tav>
                                      </p:tavLst>
                                    </p:anim>
                                  </p:childTnLst>
                                </p:cTn>
                              </p:par>
                              <p:par>
                                <p:cTn id="17" presetID="2" presetClass="entr" presetSubtype="9" fill="hold" grpId="0" nodeType="withEffect">
                                  <p:stCondLst>
                                    <p:cond delay="0"/>
                                  </p:stCondLst>
                                  <p:childTnLst>
                                    <p:set>
                                      <p:cBhvr>
                                        <p:cTn id="18" dur="1" fill="hold">
                                          <p:stCondLst>
                                            <p:cond delay="0"/>
                                          </p:stCondLst>
                                        </p:cTn>
                                        <p:tgtEl>
                                          <p:spTgt spid="70"/>
                                        </p:tgtEl>
                                        <p:attrNameLst>
                                          <p:attrName>style.visibility</p:attrName>
                                        </p:attrNameLst>
                                      </p:cBhvr>
                                      <p:to>
                                        <p:strVal val="visible"/>
                                      </p:to>
                                    </p:set>
                                    <p:anim calcmode="lin" valueType="num">
                                      <p:cBhvr additive="base">
                                        <p:cTn id="19" dur="500" fill="hold"/>
                                        <p:tgtEl>
                                          <p:spTgt spid="70"/>
                                        </p:tgtEl>
                                        <p:attrNameLst>
                                          <p:attrName>ppt_x</p:attrName>
                                        </p:attrNameLst>
                                      </p:cBhvr>
                                      <p:tavLst>
                                        <p:tav tm="0">
                                          <p:val>
                                            <p:strVal val="0-#ppt_w/2"/>
                                          </p:val>
                                        </p:tav>
                                        <p:tav tm="100000">
                                          <p:val>
                                            <p:strVal val="#ppt_x"/>
                                          </p:val>
                                        </p:tav>
                                      </p:tavLst>
                                    </p:anim>
                                    <p:anim calcmode="lin" valueType="num">
                                      <p:cBhvr additive="base">
                                        <p:cTn id="20" dur="500" fill="hold"/>
                                        <p:tgtEl>
                                          <p:spTgt spid="70"/>
                                        </p:tgtEl>
                                        <p:attrNameLst>
                                          <p:attrName>ppt_y</p:attrName>
                                        </p:attrNameLst>
                                      </p:cBhvr>
                                      <p:tavLst>
                                        <p:tav tm="0">
                                          <p:val>
                                            <p:strVal val="0-#ppt_h/2"/>
                                          </p:val>
                                        </p:tav>
                                        <p:tav tm="100000">
                                          <p:val>
                                            <p:strVal val="#ppt_y"/>
                                          </p:val>
                                        </p:tav>
                                      </p:tavLst>
                                    </p:anim>
                                  </p:childTnLst>
                                </p:cTn>
                              </p:par>
                              <p:par>
                                <p:cTn id="21" presetID="2" presetClass="entr" presetSubtype="9" fill="hold" grpId="0" nodeType="withEffect">
                                  <p:stCondLst>
                                    <p:cond delay="0"/>
                                  </p:stCondLst>
                                  <p:childTnLst>
                                    <p:set>
                                      <p:cBhvr>
                                        <p:cTn id="22" dur="1" fill="hold">
                                          <p:stCondLst>
                                            <p:cond delay="0"/>
                                          </p:stCondLst>
                                        </p:cTn>
                                        <p:tgtEl>
                                          <p:spTgt spid="69"/>
                                        </p:tgtEl>
                                        <p:attrNameLst>
                                          <p:attrName>style.visibility</p:attrName>
                                        </p:attrNameLst>
                                      </p:cBhvr>
                                      <p:to>
                                        <p:strVal val="visible"/>
                                      </p:to>
                                    </p:set>
                                    <p:anim calcmode="lin" valueType="num">
                                      <p:cBhvr additive="base">
                                        <p:cTn id="23" dur="500" fill="hold"/>
                                        <p:tgtEl>
                                          <p:spTgt spid="69"/>
                                        </p:tgtEl>
                                        <p:attrNameLst>
                                          <p:attrName>ppt_x</p:attrName>
                                        </p:attrNameLst>
                                      </p:cBhvr>
                                      <p:tavLst>
                                        <p:tav tm="0">
                                          <p:val>
                                            <p:strVal val="0-#ppt_w/2"/>
                                          </p:val>
                                        </p:tav>
                                        <p:tav tm="100000">
                                          <p:val>
                                            <p:strVal val="#ppt_x"/>
                                          </p:val>
                                        </p:tav>
                                      </p:tavLst>
                                    </p:anim>
                                    <p:anim calcmode="lin" valueType="num">
                                      <p:cBhvr additive="base">
                                        <p:cTn id="24" dur="500" fill="hold"/>
                                        <p:tgtEl>
                                          <p:spTgt spid="69"/>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5" presetClass="entr" presetSubtype="0" fill="hold" grpId="0" nodeType="click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2000"/>
                                        <p:tgtEl>
                                          <p:spTgt spid="44"/>
                                        </p:tgtEl>
                                      </p:cBhvr>
                                    </p:animEffect>
                                    <p:anim calcmode="lin" valueType="num">
                                      <p:cBhvr>
                                        <p:cTn id="30" dur="2000" fill="hold"/>
                                        <p:tgtEl>
                                          <p:spTgt spid="44"/>
                                        </p:tgtEl>
                                        <p:attrNameLst>
                                          <p:attrName>style.rotation</p:attrName>
                                        </p:attrNameLst>
                                      </p:cBhvr>
                                      <p:tavLst>
                                        <p:tav tm="0">
                                          <p:val>
                                            <p:fltVal val="720"/>
                                          </p:val>
                                        </p:tav>
                                        <p:tav tm="100000">
                                          <p:val>
                                            <p:fltVal val="0"/>
                                          </p:val>
                                        </p:tav>
                                      </p:tavLst>
                                    </p:anim>
                                    <p:anim calcmode="lin" valueType="num">
                                      <p:cBhvr>
                                        <p:cTn id="31" dur="2000" fill="hold"/>
                                        <p:tgtEl>
                                          <p:spTgt spid="44"/>
                                        </p:tgtEl>
                                        <p:attrNameLst>
                                          <p:attrName>ppt_h</p:attrName>
                                        </p:attrNameLst>
                                      </p:cBhvr>
                                      <p:tavLst>
                                        <p:tav tm="0">
                                          <p:val>
                                            <p:fltVal val="0"/>
                                          </p:val>
                                        </p:tav>
                                        <p:tav tm="100000">
                                          <p:val>
                                            <p:strVal val="#ppt_h"/>
                                          </p:val>
                                        </p:tav>
                                      </p:tavLst>
                                    </p:anim>
                                    <p:anim calcmode="lin" valueType="num">
                                      <p:cBhvr>
                                        <p:cTn id="32" dur="2000" fill="hold"/>
                                        <p:tgtEl>
                                          <p:spTgt spid="44"/>
                                        </p:tgtEl>
                                        <p:attrNameLst>
                                          <p:attrName>ppt_w</p:attrName>
                                        </p:attrNameLst>
                                      </p:cBhvr>
                                      <p:tavLst>
                                        <p:tav tm="0">
                                          <p:val>
                                            <p:fltVal val="0"/>
                                          </p:val>
                                        </p:tav>
                                        <p:tav tm="100000">
                                          <p:val>
                                            <p:strVal val="#ppt_w"/>
                                          </p:val>
                                        </p:tav>
                                      </p:tavLst>
                                    </p:anim>
                                  </p:childTnLst>
                                </p:cTn>
                              </p:par>
                              <p:par>
                                <p:cTn id="33" presetID="35" presetClass="entr" presetSubtype="0" fill="hold" nodeType="withEffect">
                                  <p:stCondLst>
                                    <p:cond delay="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2000"/>
                                        <p:tgtEl>
                                          <p:spTgt spid="46"/>
                                        </p:tgtEl>
                                      </p:cBhvr>
                                    </p:animEffect>
                                    <p:anim calcmode="lin" valueType="num">
                                      <p:cBhvr>
                                        <p:cTn id="36" dur="2000" fill="hold"/>
                                        <p:tgtEl>
                                          <p:spTgt spid="46"/>
                                        </p:tgtEl>
                                        <p:attrNameLst>
                                          <p:attrName>style.rotation</p:attrName>
                                        </p:attrNameLst>
                                      </p:cBhvr>
                                      <p:tavLst>
                                        <p:tav tm="0">
                                          <p:val>
                                            <p:fltVal val="720"/>
                                          </p:val>
                                        </p:tav>
                                        <p:tav tm="100000">
                                          <p:val>
                                            <p:fltVal val="0"/>
                                          </p:val>
                                        </p:tav>
                                      </p:tavLst>
                                    </p:anim>
                                    <p:anim calcmode="lin" valueType="num">
                                      <p:cBhvr>
                                        <p:cTn id="37" dur="2000" fill="hold"/>
                                        <p:tgtEl>
                                          <p:spTgt spid="46"/>
                                        </p:tgtEl>
                                        <p:attrNameLst>
                                          <p:attrName>ppt_h</p:attrName>
                                        </p:attrNameLst>
                                      </p:cBhvr>
                                      <p:tavLst>
                                        <p:tav tm="0">
                                          <p:val>
                                            <p:fltVal val="0"/>
                                          </p:val>
                                        </p:tav>
                                        <p:tav tm="100000">
                                          <p:val>
                                            <p:strVal val="#ppt_h"/>
                                          </p:val>
                                        </p:tav>
                                      </p:tavLst>
                                    </p:anim>
                                    <p:anim calcmode="lin" valueType="num">
                                      <p:cBhvr>
                                        <p:cTn id="38" dur="2000" fill="hold"/>
                                        <p:tgtEl>
                                          <p:spTgt spid="46"/>
                                        </p:tgtEl>
                                        <p:attrNameLst>
                                          <p:attrName>ppt_w</p:attrName>
                                        </p:attrNameLst>
                                      </p:cBhvr>
                                      <p:tavLst>
                                        <p:tav tm="0">
                                          <p:val>
                                            <p:fltVal val="0"/>
                                          </p:val>
                                        </p:tav>
                                        <p:tav tm="100000">
                                          <p:val>
                                            <p:strVal val="#ppt_w"/>
                                          </p:val>
                                        </p:tav>
                                      </p:tavLst>
                                    </p:anim>
                                  </p:childTnLst>
                                </p:cTn>
                              </p:par>
                              <p:par>
                                <p:cTn id="39" presetID="35" presetClass="entr" presetSubtype="0" fill="hold" nodeType="with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fade">
                                      <p:cBhvr>
                                        <p:cTn id="41" dur="2000"/>
                                        <p:tgtEl>
                                          <p:spTgt spid="47"/>
                                        </p:tgtEl>
                                      </p:cBhvr>
                                    </p:animEffect>
                                    <p:anim calcmode="lin" valueType="num">
                                      <p:cBhvr>
                                        <p:cTn id="42" dur="2000" fill="hold"/>
                                        <p:tgtEl>
                                          <p:spTgt spid="47"/>
                                        </p:tgtEl>
                                        <p:attrNameLst>
                                          <p:attrName>style.rotation</p:attrName>
                                        </p:attrNameLst>
                                      </p:cBhvr>
                                      <p:tavLst>
                                        <p:tav tm="0">
                                          <p:val>
                                            <p:fltVal val="720"/>
                                          </p:val>
                                        </p:tav>
                                        <p:tav tm="100000">
                                          <p:val>
                                            <p:fltVal val="0"/>
                                          </p:val>
                                        </p:tav>
                                      </p:tavLst>
                                    </p:anim>
                                    <p:anim calcmode="lin" valueType="num">
                                      <p:cBhvr>
                                        <p:cTn id="43" dur="2000" fill="hold"/>
                                        <p:tgtEl>
                                          <p:spTgt spid="47"/>
                                        </p:tgtEl>
                                        <p:attrNameLst>
                                          <p:attrName>ppt_h</p:attrName>
                                        </p:attrNameLst>
                                      </p:cBhvr>
                                      <p:tavLst>
                                        <p:tav tm="0">
                                          <p:val>
                                            <p:fltVal val="0"/>
                                          </p:val>
                                        </p:tav>
                                        <p:tav tm="100000">
                                          <p:val>
                                            <p:strVal val="#ppt_h"/>
                                          </p:val>
                                        </p:tav>
                                      </p:tavLst>
                                    </p:anim>
                                    <p:anim calcmode="lin" valueType="num">
                                      <p:cBhvr>
                                        <p:cTn id="44" dur="2000" fill="hold"/>
                                        <p:tgtEl>
                                          <p:spTgt spid="47"/>
                                        </p:tgtEl>
                                        <p:attrNameLst>
                                          <p:attrName>ppt_w</p:attrName>
                                        </p:attrNameLst>
                                      </p:cBhvr>
                                      <p:tavLst>
                                        <p:tav tm="0">
                                          <p:val>
                                            <p:fltVal val="0"/>
                                          </p:val>
                                        </p:tav>
                                        <p:tav tm="100000">
                                          <p:val>
                                            <p:strVal val="#ppt_w"/>
                                          </p:val>
                                        </p:tav>
                                      </p:tavLst>
                                    </p:anim>
                                  </p:childTnLst>
                                </p:cTn>
                              </p:par>
                            </p:childTnLst>
                          </p:cTn>
                        </p:par>
                      </p:childTnLst>
                    </p:cTn>
                  </p:par>
                  <p:par>
                    <p:cTn id="45" fill="hold">
                      <p:stCondLst>
                        <p:cond delay="indefinite"/>
                      </p:stCondLst>
                      <p:childTnLst>
                        <p:par>
                          <p:cTn id="46" fill="hold">
                            <p:stCondLst>
                              <p:cond delay="0"/>
                            </p:stCondLst>
                            <p:childTnLst>
                              <p:par>
                                <p:cTn id="47" presetID="5" presetClass="entr" presetSubtype="10" fill="hold" nodeType="click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checkerboard(across)">
                                      <p:cBhvr>
                                        <p:cTn id="49" dur="500"/>
                                        <p:tgtEl>
                                          <p:spTgt spid="59"/>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4" fill="hold" grpId="0" nodeType="clickEffect">
                                  <p:stCondLst>
                                    <p:cond delay="0"/>
                                  </p:stCondLst>
                                  <p:childTnLst>
                                    <p:set>
                                      <p:cBhvr>
                                        <p:cTn id="53" dur="1" fill="hold">
                                          <p:stCondLst>
                                            <p:cond delay="0"/>
                                          </p:stCondLst>
                                        </p:cTn>
                                        <p:tgtEl>
                                          <p:spTgt spid="72">
                                            <p:txEl>
                                              <p:pRg st="0" end="0"/>
                                            </p:txEl>
                                          </p:spTgt>
                                        </p:tgtEl>
                                        <p:attrNameLst>
                                          <p:attrName>style.visibility</p:attrName>
                                        </p:attrNameLst>
                                      </p:cBhvr>
                                      <p:to>
                                        <p:strVal val="visible"/>
                                      </p:to>
                                    </p:set>
                                    <p:anim calcmode="lin" valueType="num">
                                      <p:cBhvr additive="base">
                                        <p:cTn id="54" dur="500" fill="hold"/>
                                        <p:tgtEl>
                                          <p:spTgt spid="72">
                                            <p:txEl>
                                              <p:pRg st="0" end="0"/>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72">
                                            <p:txEl>
                                              <p:pRg st="0" end="0"/>
                                            </p:txEl>
                                          </p:spTgt>
                                        </p:tgtEl>
                                        <p:attrNameLst>
                                          <p:attrName>ppt_y</p:attrName>
                                        </p:attrNameLst>
                                      </p:cBhvr>
                                      <p:tavLst>
                                        <p:tav tm="0">
                                          <p:val>
                                            <p:strVal val="1+#ppt_h/2"/>
                                          </p:val>
                                        </p:tav>
                                        <p:tav tm="100000">
                                          <p:val>
                                            <p:strVal val="#ppt_y"/>
                                          </p:val>
                                        </p:tav>
                                      </p:tavLst>
                                    </p:anim>
                                  </p:childTnLst>
                                </p:cTn>
                              </p:par>
                            </p:childTnLst>
                          </p:cTn>
                        </p:par>
                        <p:par>
                          <p:cTn id="56" fill="hold">
                            <p:stCondLst>
                              <p:cond delay="500"/>
                            </p:stCondLst>
                            <p:childTnLst>
                              <p:par>
                                <p:cTn id="57" presetID="2" presetClass="entr" presetSubtype="4" fill="hold" grpId="0" nodeType="afterEffect">
                                  <p:stCondLst>
                                    <p:cond delay="0"/>
                                  </p:stCondLst>
                                  <p:childTnLst>
                                    <p:set>
                                      <p:cBhvr>
                                        <p:cTn id="58" dur="1" fill="hold">
                                          <p:stCondLst>
                                            <p:cond delay="0"/>
                                          </p:stCondLst>
                                        </p:cTn>
                                        <p:tgtEl>
                                          <p:spTgt spid="72">
                                            <p:txEl>
                                              <p:pRg st="1" end="1"/>
                                            </p:txEl>
                                          </p:spTgt>
                                        </p:tgtEl>
                                        <p:attrNameLst>
                                          <p:attrName>style.visibility</p:attrName>
                                        </p:attrNameLst>
                                      </p:cBhvr>
                                      <p:to>
                                        <p:strVal val="visible"/>
                                      </p:to>
                                    </p:set>
                                    <p:anim calcmode="lin" valueType="num">
                                      <p:cBhvr additive="base">
                                        <p:cTn id="59" dur="500" fill="hold"/>
                                        <p:tgtEl>
                                          <p:spTgt spid="72">
                                            <p:txEl>
                                              <p:pRg st="1" end="1"/>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72">
                                            <p:txEl>
                                              <p:pRg st="1" end="1"/>
                                            </p:txEl>
                                          </p:spTgt>
                                        </p:tgtEl>
                                        <p:attrNameLst>
                                          <p:attrName>ppt_y</p:attrName>
                                        </p:attrNameLst>
                                      </p:cBhvr>
                                      <p:tavLst>
                                        <p:tav tm="0">
                                          <p:val>
                                            <p:strVal val="1+#ppt_h/2"/>
                                          </p:val>
                                        </p:tav>
                                        <p:tav tm="100000">
                                          <p:val>
                                            <p:strVal val="#ppt_y"/>
                                          </p:val>
                                        </p:tav>
                                      </p:tavLst>
                                    </p:anim>
                                  </p:childTnLst>
                                </p:cTn>
                              </p:par>
                            </p:childTnLst>
                          </p:cTn>
                        </p:par>
                        <p:par>
                          <p:cTn id="61" fill="hold">
                            <p:stCondLst>
                              <p:cond delay="1000"/>
                            </p:stCondLst>
                            <p:childTnLst>
                              <p:par>
                                <p:cTn id="62" presetID="2" presetClass="entr" presetSubtype="4" fill="hold" grpId="0" nodeType="afterEffect">
                                  <p:stCondLst>
                                    <p:cond delay="0"/>
                                  </p:stCondLst>
                                  <p:childTnLst>
                                    <p:set>
                                      <p:cBhvr>
                                        <p:cTn id="63" dur="1" fill="hold">
                                          <p:stCondLst>
                                            <p:cond delay="0"/>
                                          </p:stCondLst>
                                        </p:cTn>
                                        <p:tgtEl>
                                          <p:spTgt spid="72">
                                            <p:txEl>
                                              <p:pRg st="2" end="2"/>
                                            </p:txEl>
                                          </p:spTgt>
                                        </p:tgtEl>
                                        <p:attrNameLst>
                                          <p:attrName>style.visibility</p:attrName>
                                        </p:attrNameLst>
                                      </p:cBhvr>
                                      <p:to>
                                        <p:strVal val="visible"/>
                                      </p:to>
                                    </p:set>
                                    <p:anim calcmode="lin" valueType="num">
                                      <p:cBhvr additive="base">
                                        <p:cTn id="64" dur="500" fill="hold"/>
                                        <p:tgtEl>
                                          <p:spTgt spid="72">
                                            <p:txEl>
                                              <p:pRg st="2" end="2"/>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72">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45" grpId="0"/>
      <p:bldP spid="69" grpId="0" animBg="1"/>
      <p:bldP spid="70" grpId="0" animBg="1"/>
      <p:bldP spid="72" grpId="0" uiExpand="1" build="p" bldLvl="5" advAuto="50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1336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2362200" y="0"/>
            <a:ext cx="4076693" cy="523220"/>
          </a:xfrm>
          <a:prstGeom prst="rect">
            <a:avLst/>
          </a:prstGeom>
          <a:solidFill>
            <a:srgbClr val="FFFF00"/>
          </a:solidFill>
        </p:spPr>
        <p:txBody>
          <a:bodyPr wrap="none" rtlCol="0">
            <a:spAutoFit/>
          </a:bodyPr>
          <a:lstStyle/>
          <a:p>
            <a:r>
              <a:rPr lang="en-US" sz="2800" dirty="0" smtClean="0">
                <a:solidFill>
                  <a:srgbClr val="0033CC"/>
                </a:solidFill>
              </a:rPr>
              <a:t>Open issue : The diodes</a:t>
            </a:r>
            <a:endParaRPr lang="en-US" sz="2800" dirty="0">
              <a:solidFill>
                <a:srgbClr val="0033CC"/>
              </a:solidFill>
            </a:endParaRPr>
          </a:p>
        </p:txBody>
      </p:sp>
      <p:sp>
        <p:nvSpPr>
          <p:cNvPr id="11" name="TextBox 10"/>
          <p:cNvSpPr txBox="1"/>
          <p:nvPr/>
        </p:nvSpPr>
        <p:spPr>
          <a:xfrm>
            <a:off x="0" y="762000"/>
            <a:ext cx="9144000" cy="276999"/>
          </a:xfrm>
          <a:prstGeom prst="rect">
            <a:avLst/>
          </a:prstGeom>
          <a:solidFill>
            <a:srgbClr val="FFFFCC"/>
          </a:solidFill>
        </p:spPr>
        <p:txBody>
          <a:bodyPr wrap="square" rtlCol="0">
            <a:spAutoFit/>
          </a:bodyPr>
          <a:lstStyle/>
          <a:p>
            <a:r>
              <a:rPr lang="en-US" sz="1200" b="1" u="sng" dirty="0" smtClean="0"/>
              <a:t>More info: </a:t>
            </a:r>
            <a:r>
              <a:rPr lang="en-US" sz="1050" b="1" u="sng" dirty="0" smtClean="0"/>
              <a:t>h</a:t>
            </a:r>
            <a:r>
              <a:rPr lang="fr-FR" sz="1050" u="sng" dirty="0" smtClean="0"/>
              <a:t>ttps://edms.cern.ch/cedar/plsql/navigation.select_tree?cookie=10793751&amp;p_node_id=1119199397&amp;p_open_node_id=1554670541</a:t>
            </a:r>
            <a:endParaRPr lang="en-US" sz="1050" dirty="0" smtClean="0"/>
          </a:p>
        </p:txBody>
      </p:sp>
      <p:sp>
        <p:nvSpPr>
          <p:cNvPr id="17" name="TextBox 16"/>
          <p:cNvSpPr txBox="1"/>
          <p:nvPr/>
        </p:nvSpPr>
        <p:spPr>
          <a:xfrm>
            <a:off x="6629400" y="0"/>
            <a:ext cx="2514600" cy="646331"/>
          </a:xfrm>
          <a:prstGeom prst="rect">
            <a:avLst/>
          </a:prstGeom>
          <a:solidFill>
            <a:schemeClr val="accent2">
              <a:lumMod val="75000"/>
            </a:schemeClr>
          </a:solidFill>
        </p:spPr>
        <p:txBody>
          <a:bodyPr wrap="square" rtlCol="0">
            <a:spAutoFit/>
          </a:bodyPr>
          <a:lstStyle/>
          <a:p>
            <a:pPr algn="r"/>
            <a:r>
              <a:rPr lang="en-US" dirty="0" smtClean="0">
                <a:solidFill>
                  <a:srgbClr val="FFFF00"/>
                </a:solidFill>
              </a:rPr>
              <a:t>Courtesy F Savary and the diodes WG …</a:t>
            </a:r>
            <a:endParaRPr lang="en-US" dirty="0">
              <a:solidFill>
                <a:srgbClr val="FFFF00"/>
              </a:solidFill>
            </a:endParaRPr>
          </a:p>
        </p:txBody>
      </p:sp>
      <p:sp>
        <p:nvSpPr>
          <p:cNvPr id="12" name="Title 1"/>
          <p:cNvSpPr txBox="1">
            <a:spLocks/>
          </p:cNvSpPr>
          <p:nvPr/>
        </p:nvSpPr>
        <p:spPr>
          <a:xfrm>
            <a:off x="0" y="990600"/>
            <a:ext cx="2819400" cy="642942"/>
          </a:xfrm>
          <a:prstGeom prst="rect">
            <a:avLst/>
          </a:prstGeom>
          <a:solidFill>
            <a:schemeClr val="bg1"/>
          </a:solidFill>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0" cap="none" spc="0" normalizeH="0" baseline="0" noProof="0" dirty="0" smtClean="0">
                <a:ln>
                  <a:noFill/>
                </a:ln>
                <a:solidFill>
                  <a:schemeClr val="tx2"/>
                </a:solidFill>
                <a:effectLst/>
                <a:uLnTx/>
                <a:uFillTx/>
                <a:latin typeface="+mj-lt"/>
                <a:ea typeface="+mj-ea"/>
                <a:cs typeface="+mj-cs"/>
              </a:rPr>
              <a:t>The diode stack and its 3 contacts (dipole)</a:t>
            </a:r>
            <a:endParaRPr kumimoji="0" lang="en-US" sz="2000" b="0" i="0" u="none" strike="noStrike" kern="0" cap="none" spc="0" normalizeH="0" baseline="0" noProof="0" dirty="0">
              <a:ln>
                <a:noFill/>
              </a:ln>
              <a:solidFill>
                <a:schemeClr val="tx2"/>
              </a:solidFill>
              <a:effectLst/>
              <a:uLnTx/>
              <a:uFillTx/>
              <a:latin typeface="+mj-lt"/>
              <a:ea typeface="+mj-ea"/>
              <a:cs typeface="+mj-cs"/>
            </a:endParaRPr>
          </a:p>
        </p:txBody>
      </p:sp>
      <p:sp>
        <p:nvSpPr>
          <p:cNvPr id="13" name="TextBox 38"/>
          <p:cNvSpPr txBox="1">
            <a:spLocks noChangeArrowheads="1"/>
          </p:cNvSpPr>
          <p:nvPr/>
        </p:nvSpPr>
        <p:spPr bwMode="auto">
          <a:xfrm>
            <a:off x="2475597" y="3315171"/>
            <a:ext cx="1524000" cy="584775"/>
          </a:xfrm>
          <a:prstGeom prst="rect">
            <a:avLst/>
          </a:prstGeom>
          <a:noFill/>
          <a:ln w="9525">
            <a:noFill/>
            <a:miter lim="800000"/>
            <a:headEnd/>
            <a:tailEnd/>
          </a:ln>
        </p:spPr>
        <p:txBody>
          <a:bodyPr>
            <a:spAutoFit/>
          </a:bodyPr>
          <a:lstStyle/>
          <a:p>
            <a:r>
              <a:rPr lang="en-US" sz="1600" dirty="0" smtClean="0">
                <a:latin typeface="+mn-lt"/>
              </a:rPr>
              <a:t>Lower </a:t>
            </a:r>
            <a:r>
              <a:rPr lang="en-US" sz="1600" dirty="0">
                <a:latin typeface="+mn-lt"/>
              </a:rPr>
              <a:t>diode </a:t>
            </a:r>
            <a:r>
              <a:rPr lang="en-US" sz="1600" dirty="0" smtClean="0">
                <a:latin typeface="+mn-lt"/>
              </a:rPr>
              <a:t>bus bar</a:t>
            </a:r>
            <a:endParaRPr lang="en-US" sz="1600" baseline="-25000" dirty="0">
              <a:latin typeface="+mn-lt"/>
            </a:endParaRPr>
          </a:p>
        </p:txBody>
      </p:sp>
      <p:sp>
        <p:nvSpPr>
          <p:cNvPr id="14" name="Slide Number Placeholder 3"/>
          <p:cNvSpPr txBox="1">
            <a:spLocks/>
          </p:cNvSpPr>
          <p:nvPr/>
        </p:nvSpPr>
        <p:spPr bwMode="auto">
          <a:xfrm>
            <a:off x="7022976" y="7195333"/>
            <a:ext cx="1905000" cy="25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7CA9AE9-66A1-4340-A3CC-4705CCE3E304}" type="slidenum">
              <a:rPr kumimoji="0" lang="en-US" sz="1400" b="0" i="0" u="none" strike="noStrike" kern="1200" cap="none" spc="0" normalizeH="0" baseline="0" noProof="0" smtClean="0">
                <a:ln>
                  <a:noFill/>
                </a:ln>
                <a:solidFill>
                  <a:schemeClr val="tx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45</a:t>
            </a:fld>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TextBox 17"/>
          <p:cNvSpPr txBox="1">
            <a:spLocks noChangeArrowheads="1"/>
          </p:cNvSpPr>
          <p:nvPr/>
        </p:nvSpPr>
        <p:spPr bwMode="auto">
          <a:xfrm>
            <a:off x="2663496" y="2580645"/>
            <a:ext cx="1905000" cy="701675"/>
          </a:xfrm>
          <a:prstGeom prst="rect">
            <a:avLst/>
          </a:prstGeom>
          <a:noFill/>
          <a:ln w="9525">
            <a:noFill/>
            <a:miter lim="800000"/>
            <a:headEnd/>
            <a:tailEnd/>
          </a:ln>
        </p:spPr>
        <p:txBody>
          <a:bodyPr>
            <a:spAutoFit/>
          </a:bodyPr>
          <a:lstStyle/>
          <a:p>
            <a:r>
              <a:rPr lang="en-US" sz="2400" dirty="0" err="1" smtClean="0">
                <a:solidFill>
                  <a:srgbClr val="0000CC"/>
                </a:solidFill>
                <a:latin typeface="+mn-lt"/>
              </a:rPr>
              <a:t>R</a:t>
            </a:r>
            <a:r>
              <a:rPr lang="en-US" sz="2400" baseline="-25000" dirty="0" err="1">
                <a:solidFill>
                  <a:srgbClr val="0000CC"/>
                </a:solidFill>
                <a:latin typeface="+mn-lt"/>
              </a:rPr>
              <a:t>B</a:t>
            </a:r>
            <a:r>
              <a:rPr lang="en-US" sz="2400" baseline="-25000" dirty="0" err="1" smtClean="0">
                <a:solidFill>
                  <a:srgbClr val="0000CC"/>
                </a:solidFill>
                <a:latin typeface="+mn-lt"/>
              </a:rPr>
              <a:t>us</a:t>
            </a:r>
            <a:r>
              <a:rPr lang="en-US" sz="2400" baseline="-25000" dirty="0" smtClean="0">
                <a:solidFill>
                  <a:srgbClr val="0000CC"/>
                </a:solidFill>
                <a:latin typeface="+mn-lt"/>
              </a:rPr>
              <a:t>-bus</a:t>
            </a:r>
            <a:endParaRPr lang="en-US" sz="2400" baseline="-25000" dirty="0">
              <a:solidFill>
                <a:srgbClr val="0000CC"/>
              </a:solidFill>
              <a:latin typeface="+mn-lt"/>
            </a:endParaRPr>
          </a:p>
          <a:p>
            <a:r>
              <a:rPr lang="en-US" sz="1600" dirty="0" smtClean="0">
                <a:latin typeface="+mn-lt"/>
              </a:rPr>
              <a:t>(‘half </a:t>
            </a:r>
            <a:r>
              <a:rPr lang="en-US" sz="1600" dirty="0">
                <a:latin typeface="+mn-lt"/>
              </a:rPr>
              <a:t>moon’)</a:t>
            </a:r>
          </a:p>
        </p:txBody>
      </p:sp>
      <p:pic>
        <p:nvPicPr>
          <p:cNvPr id="19" name="Picture 10" descr="diode.jpg"/>
          <p:cNvPicPr>
            <a:picLocks noChangeAspect="1"/>
          </p:cNvPicPr>
          <p:nvPr/>
        </p:nvPicPr>
        <p:blipFill rotWithShape="1">
          <a:blip r:embed="rId3" cstate="print"/>
          <a:srcRect l="28029" t="2849" r="21176" b="4620"/>
          <a:stretch/>
        </p:blipFill>
        <p:spPr bwMode="auto">
          <a:xfrm>
            <a:off x="0" y="1821497"/>
            <a:ext cx="2187350" cy="5036503"/>
          </a:xfrm>
          <a:prstGeom prst="rect">
            <a:avLst/>
          </a:prstGeom>
          <a:noFill/>
          <a:ln w="9525">
            <a:noFill/>
            <a:miter lim="800000"/>
            <a:headEnd/>
            <a:tailEnd/>
          </a:ln>
        </p:spPr>
      </p:pic>
      <p:sp>
        <p:nvSpPr>
          <p:cNvPr id="22" name="TextBox 6"/>
          <p:cNvSpPr txBox="1">
            <a:spLocks noChangeArrowheads="1"/>
          </p:cNvSpPr>
          <p:nvPr/>
        </p:nvSpPr>
        <p:spPr bwMode="auto">
          <a:xfrm>
            <a:off x="2475597" y="4534371"/>
            <a:ext cx="1090363" cy="461665"/>
          </a:xfrm>
          <a:prstGeom prst="rect">
            <a:avLst/>
          </a:prstGeom>
          <a:noFill/>
          <a:ln w="9525">
            <a:noFill/>
            <a:miter lim="800000"/>
            <a:headEnd/>
            <a:tailEnd/>
          </a:ln>
        </p:spPr>
        <p:txBody>
          <a:bodyPr wrap="none">
            <a:spAutoFit/>
          </a:bodyPr>
          <a:lstStyle/>
          <a:p>
            <a:r>
              <a:rPr lang="en-US" sz="2400" dirty="0">
                <a:solidFill>
                  <a:srgbClr val="0000CC"/>
                </a:solidFill>
                <a:latin typeface="+mn-lt"/>
              </a:rPr>
              <a:t>R</a:t>
            </a:r>
            <a:r>
              <a:rPr lang="en-US" sz="2400" baseline="-25000" dirty="0">
                <a:solidFill>
                  <a:srgbClr val="0000CC"/>
                </a:solidFill>
                <a:latin typeface="+mn-lt"/>
              </a:rPr>
              <a:t>HS-bus</a:t>
            </a:r>
          </a:p>
        </p:txBody>
      </p:sp>
      <p:pic>
        <p:nvPicPr>
          <p:cNvPr id="23" name="Picture 24" descr="Diode box P6010707 (Medium).JPG"/>
          <p:cNvPicPr>
            <a:picLocks noChangeAspect="1"/>
          </p:cNvPicPr>
          <p:nvPr/>
        </p:nvPicPr>
        <p:blipFill rotWithShape="1">
          <a:blip r:embed="rId4" cstate="print"/>
          <a:srcRect l="7851" t="13702" r="3925" b="5232"/>
          <a:stretch/>
        </p:blipFill>
        <p:spPr bwMode="auto">
          <a:xfrm>
            <a:off x="3962400" y="2590800"/>
            <a:ext cx="2568533" cy="1770107"/>
          </a:xfrm>
          <a:prstGeom prst="rect">
            <a:avLst/>
          </a:prstGeom>
          <a:noFill/>
          <a:ln w="9525">
            <a:noFill/>
            <a:miter lim="800000"/>
            <a:headEnd/>
            <a:tailEnd/>
          </a:ln>
        </p:spPr>
      </p:pic>
      <p:sp>
        <p:nvSpPr>
          <p:cNvPr id="24" name="TextBox 34"/>
          <p:cNvSpPr txBox="1">
            <a:spLocks noChangeArrowheads="1"/>
          </p:cNvSpPr>
          <p:nvPr/>
        </p:nvSpPr>
        <p:spPr bwMode="auto">
          <a:xfrm>
            <a:off x="6553200" y="2667000"/>
            <a:ext cx="2590800" cy="338554"/>
          </a:xfrm>
          <a:prstGeom prst="rect">
            <a:avLst/>
          </a:prstGeom>
          <a:noFill/>
          <a:ln w="9525">
            <a:noFill/>
            <a:miter lim="800000"/>
            <a:headEnd/>
            <a:tailEnd/>
          </a:ln>
        </p:spPr>
        <p:txBody>
          <a:bodyPr wrap="square">
            <a:spAutoFit/>
          </a:bodyPr>
          <a:lstStyle/>
          <a:p>
            <a:r>
              <a:rPr lang="en-US" sz="1600" dirty="0">
                <a:latin typeface="+mn-lt"/>
              </a:rPr>
              <a:t>Diode box, </a:t>
            </a:r>
            <a:r>
              <a:rPr lang="en-US" sz="1600" dirty="0" smtClean="0">
                <a:latin typeface="+mn-lt"/>
              </a:rPr>
              <a:t>He content:</a:t>
            </a:r>
            <a:r>
              <a:rPr lang="en-US" sz="1600" dirty="0" smtClean="0">
                <a:latin typeface="+mn-lt"/>
                <a:sym typeface="Symbol" pitchFamily="18" charset="2"/>
              </a:rPr>
              <a:t></a:t>
            </a:r>
            <a:r>
              <a:rPr lang="en-US" sz="1600" dirty="0">
                <a:latin typeface="+mn-lt"/>
              </a:rPr>
              <a:t>5 </a:t>
            </a:r>
            <a:r>
              <a:rPr lang="en-US" sz="1600" dirty="0" smtClean="0">
                <a:latin typeface="+mn-lt"/>
              </a:rPr>
              <a:t>l</a:t>
            </a:r>
            <a:endParaRPr lang="en-US" sz="1600" dirty="0">
              <a:latin typeface="+mn-lt"/>
            </a:endParaRPr>
          </a:p>
        </p:txBody>
      </p:sp>
      <p:cxnSp>
        <p:nvCxnSpPr>
          <p:cNvPr id="25" name="Straight Arrow Connector 37"/>
          <p:cNvCxnSpPr>
            <a:cxnSpLocks noChangeShapeType="1"/>
            <a:stCxn id="13" idx="1"/>
          </p:cNvCxnSpPr>
          <p:nvPr/>
        </p:nvCxnSpPr>
        <p:spPr bwMode="auto">
          <a:xfrm flipH="1" flipV="1">
            <a:off x="1606349" y="3605684"/>
            <a:ext cx="869248" cy="1875"/>
          </a:xfrm>
          <a:prstGeom prst="straightConnector1">
            <a:avLst/>
          </a:prstGeom>
          <a:noFill/>
          <a:ln w="28575" algn="ctr">
            <a:solidFill>
              <a:srgbClr val="FF0000"/>
            </a:solidFill>
            <a:round/>
            <a:headEnd/>
            <a:tailEnd type="arrow" w="med" len="med"/>
          </a:ln>
        </p:spPr>
      </p:cxnSp>
      <p:sp>
        <p:nvSpPr>
          <p:cNvPr id="26" name="TextBox 22"/>
          <p:cNvSpPr txBox="1">
            <a:spLocks noChangeArrowheads="1"/>
          </p:cNvSpPr>
          <p:nvPr/>
        </p:nvSpPr>
        <p:spPr bwMode="auto">
          <a:xfrm>
            <a:off x="2475597" y="6058371"/>
            <a:ext cx="1128835" cy="461665"/>
          </a:xfrm>
          <a:prstGeom prst="rect">
            <a:avLst/>
          </a:prstGeom>
          <a:noFill/>
          <a:ln w="9525">
            <a:noFill/>
            <a:miter lim="800000"/>
            <a:headEnd/>
            <a:tailEnd/>
          </a:ln>
        </p:spPr>
        <p:txBody>
          <a:bodyPr wrap="none">
            <a:spAutoFit/>
          </a:bodyPr>
          <a:lstStyle/>
          <a:p>
            <a:r>
              <a:rPr lang="en-US" sz="2400" dirty="0" err="1" smtClean="0">
                <a:solidFill>
                  <a:srgbClr val="0000CC"/>
                </a:solidFill>
                <a:latin typeface="+mn-lt"/>
              </a:rPr>
              <a:t>R</a:t>
            </a:r>
            <a:r>
              <a:rPr lang="en-US" sz="2400" baseline="-25000" dirty="0" err="1">
                <a:solidFill>
                  <a:srgbClr val="0000CC"/>
                </a:solidFill>
                <a:latin typeface="+mn-lt"/>
              </a:rPr>
              <a:t>D</a:t>
            </a:r>
            <a:r>
              <a:rPr lang="en-US" sz="2400" baseline="-25000" dirty="0" err="1" smtClean="0">
                <a:solidFill>
                  <a:srgbClr val="0000CC"/>
                </a:solidFill>
                <a:latin typeface="+mn-lt"/>
              </a:rPr>
              <a:t>iode</a:t>
            </a:r>
            <a:r>
              <a:rPr lang="en-US" sz="2400" baseline="-25000" dirty="0" smtClean="0">
                <a:solidFill>
                  <a:srgbClr val="0000CC"/>
                </a:solidFill>
                <a:latin typeface="+mn-lt"/>
              </a:rPr>
              <a:t>-HS</a:t>
            </a:r>
            <a:endParaRPr lang="en-US" sz="2400" baseline="-25000" dirty="0">
              <a:solidFill>
                <a:srgbClr val="0000CC"/>
              </a:solidFill>
              <a:latin typeface="+mn-lt"/>
            </a:endParaRPr>
          </a:p>
        </p:txBody>
      </p:sp>
      <p:cxnSp>
        <p:nvCxnSpPr>
          <p:cNvPr id="27" name="Straight Arrow Connector 26"/>
          <p:cNvCxnSpPr>
            <a:stCxn id="26" idx="1"/>
          </p:cNvCxnSpPr>
          <p:nvPr/>
        </p:nvCxnSpPr>
        <p:spPr>
          <a:xfrm flipH="1" flipV="1">
            <a:off x="963213" y="5493966"/>
            <a:ext cx="1512384" cy="79523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28" name="Content Placeholder 4" descr="diode 014.jpg"/>
          <p:cNvPicPr>
            <a:picLocks noChangeAspect="1"/>
          </p:cNvPicPr>
          <p:nvPr/>
        </p:nvPicPr>
        <p:blipFill rotWithShape="1">
          <a:blip r:embed="rId5" cstate="print"/>
          <a:srcRect l="22049" t="33525" r="19598" b="13056"/>
          <a:stretch/>
        </p:blipFill>
        <p:spPr bwMode="auto">
          <a:xfrm>
            <a:off x="3962400" y="4343400"/>
            <a:ext cx="3195579" cy="2194560"/>
          </a:xfrm>
          <a:prstGeom prst="rect">
            <a:avLst/>
          </a:prstGeom>
          <a:noFill/>
          <a:ln w="9525">
            <a:noFill/>
            <a:miter lim="800000"/>
            <a:headEnd/>
            <a:tailEnd/>
          </a:ln>
        </p:spPr>
      </p:pic>
      <p:cxnSp>
        <p:nvCxnSpPr>
          <p:cNvPr id="29" name="Straight Arrow Connector 28"/>
          <p:cNvCxnSpPr>
            <a:stCxn id="30" idx="1"/>
          </p:cNvCxnSpPr>
          <p:nvPr/>
        </p:nvCxnSpPr>
        <p:spPr>
          <a:xfrm flipH="1">
            <a:off x="6324600" y="5321588"/>
            <a:ext cx="1143000" cy="164813"/>
          </a:xfrm>
          <a:prstGeom prst="straightConnector1">
            <a:avLst/>
          </a:prstGeom>
          <a:ln w="317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TextBox 22"/>
          <p:cNvSpPr txBox="1">
            <a:spLocks noChangeArrowheads="1"/>
          </p:cNvSpPr>
          <p:nvPr/>
        </p:nvSpPr>
        <p:spPr bwMode="auto">
          <a:xfrm>
            <a:off x="7467600" y="5029200"/>
            <a:ext cx="1310952" cy="584775"/>
          </a:xfrm>
          <a:prstGeom prst="rect">
            <a:avLst/>
          </a:prstGeom>
          <a:noFill/>
          <a:ln w="9525">
            <a:noFill/>
            <a:miter lim="800000"/>
            <a:headEnd/>
            <a:tailEnd/>
          </a:ln>
        </p:spPr>
        <p:txBody>
          <a:bodyPr wrap="square">
            <a:spAutoFit/>
          </a:bodyPr>
          <a:lstStyle/>
          <a:p>
            <a:r>
              <a:rPr lang="en-US" sz="1600" dirty="0">
                <a:latin typeface="+mn-lt"/>
              </a:rPr>
              <a:t>Voltage taps on the diode</a:t>
            </a:r>
            <a:endParaRPr lang="en-US" sz="1600" baseline="-25000" dirty="0">
              <a:latin typeface="+mn-lt"/>
            </a:endParaRPr>
          </a:p>
        </p:txBody>
      </p:sp>
      <p:sp>
        <p:nvSpPr>
          <p:cNvPr id="31" name="Line 25"/>
          <p:cNvSpPr>
            <a:spLocks noChangeShapeType="1"/>
          </p:cNvSpPr>
          <p:nvPr/>
        </p:nvSpPr>
        <p:spPr bwMode="auto">
          <a:xfrm flipV="1">
            <a:off x="6400800" y="5334000"/>
            <a:ext cx="1066800" cy="698212"/>
          </a:xfrm>
          <a:prstGeom prst="line">
            <a:avLst/>
          </a:prstGeom>
          <a:noFill/>
          <a:ln w="34925">
            <a:solidFill>
              <a:srgbClr val="FF0000"/>
            </a:solidFill>
            <a:round/>
            <a:headEnd type="triangle" w="med" len="med"/>
            <a:tailEnd/>
          </a:ln>
        </p:spPr>
        <p:txBody>
          <a:bodyPr/>
          <a:lstStyle/>
          <a:p>
            <a:endParaRPr lang="en-US"/>
          </a:p>
        </p:txBody>
      </p:sp>
      <p:sp>
        <p:nvSpPr>
          <p:cNvPr id="32" name="TextBox 38"/>
          <p:cNvSpPr txBox="1">
            <a:spLocks noChangeArrowheads="1"/>
          </p:cNvSpPr>
          <p:nvPr/>
        </p:nvSpPr>
        <p:spPr bwMode="auto">
          <a:xfrm>
            <a:off x="2475381" y="3995146"/>
            <a:ext cx="1524000" cy="338554"/>
          </a:xfrm>
          <a:prstGeom prst="rect">
            <a:avLst/>
          </a:prstGeom>
          <a:noFill/>
          <a:ln w="9525">
            <a:noFill/>
            <a:miter lim="800000"/>
            <a:headEnd/>
            <a:tailEnd/>
          </a:ln>
        </p:spPr>
        <p:txBody>
          <a:bodyPr anchor="ctr" anchorCtr="0">
            <a:spAutoFit/>
          </a:bodyPr>
          <a:lstStyle/>
          <a:p>
            <a:r>
              <a:rPr lang="en-US" sz="1600" dirty="0" smtClean="0">
                <a:latin typeface="+mn-lt"/>
              </a:rPr>
              <a:t>Upper Heat Sink</a:t>
            </a:r>
            <a:endParaRPr lang="en-US" sz="1600" baseline="-25000" dirty="0">
              <a:latin typeface="+mn-lt"/>
            </a:endParaRPr>
          </a:p>
        </p:txBody>
      </p:sp>
      <p:sp>
        <p:nvSpPr>
          <p:cNvPr id="33" name="TextBox 38"/>
          <p:cNvSpPr txBox="1">
            <a:spLocks noChangeArrowheads="1"/>
          </p:cNvSpPr>
          <p:nvPr/>
        </p:nvSpPr>
        <p:spPr bwMode="auto">
          <a:xfrm>
            <a:off x="2475381" y="5482659"/>
            <a:ext cx="1524000" cy="338554"/>
          </a:xfrm>
          <a:prstGeom prst="rect">
            <a:avLst/>
          </a:prstGeom>
          <a:noFill/>
          <a:ln w="9525">
            <a:noFill/>
            <a:miter lim="800000"/>
            <a:headEnd/>
            <a:tailEnd/>
          </a:ln>
        </p:spPr>
        <p:txBody>
          <a:bodyPr anchor="ctr" anchorCtr="0">
            <a:spAutoFit/>
          </a:bodyPr>
          <a:lstStyle/>
          <a:p>
            <a:r>
              <a:rPr lang="en-US" sz="1600" dirty="0" smtClean="0">
                <a:latin typeface="+mn-lt"/>
              </a:rPr>
              <a:t>Lower Heat Sink</a:t>
            </a:r>
            <a:endParaRPr lang="en-US" sz="1600" baseline="-25000" dirty="0">
              <a:latin typeface="+mn-lt"/>
            </a:endParaRPr>
          </a:p>
        </p:txBody>
      </p:sp>
      <p:cxnSp>
        <p:nvCxnSpPr>
          <p:cNvPr id="34" name="Straight Arrow Connector 15"/>
          <p:cNvCxnSpPr>
            <a:cxnSpLocks noChangeShapeType="1"/>
          </p:cNvCxnSpPr>
          <p:nvPr/>
        </p:nvCxnSpPr>
        <p:spPr bwMode="auto">
          <a:xfrm flipH="1" flipV="1">
            <a:off x="1719405" y="5673575"/>
            <a:ext cx="755976" cy="1"/>
          </a:xfrm>
          <a:prstGeom prst="straightConnector1">
            <a:avLst/>
          </a:prstGeom>
          <a:noFill/>
          <a:ln w="28575" algn="ctr">
            <a:solidFill>
              <a:srgbClr val="FF0000"/>
            </a:solidFill>
            <a:round/>
            <a:headEnd/>
            <a:tailEnd type="arrow" w="med" len="med"/>
          </a:ln>
        </p:spPr>
      </p:cxnSp>
      <p:sp>
        <p:nvSpPr>
          <p:cNvPr id="35" name="TextBox 34"/>
          <p:cNvSpPr txBox="1"/>
          <p:nvPr/>
        </p:nvSpPr>
        <p:spPr>
          <a:xfrm>
            <a:off x="2895600" y="1524000"/>
            <a:ext cx="6248400" cy="830997"/>
          </a:xfrm>
          <a:prstGeom prst="rect">
            <a:avLst/>
          </a:prstGeom>
          <a:noFill/>
        </p:spPr>
        <p:txBody>
          <a:bodyPr wrap="square" rtlCol="0">
            <a:spAutoFit/>
          </a:bodyPr>
          <a:lstStyle/>
          <a:p>
            <a:pPr marL="177800" indent="-177800">
              <a:buFont typeface="Arial" pitchFamily="34" charset="0"/>
              <a:buChar char="•"/>
            </a:pPr>
            <a:r>
              <a:rPr lang="en-US" sz="1600" dirty="0" smtClean="0"/>
              <a:t>Primarily, bolted contacts with 4 M6 + </a:t>
            </a:r>
            <a:r>
              <a:rPr lang="en-US" sz="1600" dirty="0" err="1" smtClean="0"/>
              <a:t>helicoil</a:t>
            </a:r>
            <a:r>
              <a:rPr lang="en-US" sz="1600" dirty="0" smtClean="0"/>
              <a:t>, 1 washer, 5.5 Nm</a:t>
            </a:r>
          </a:p>
          <a:p>
            <a:pPr marL="177800" indent="-177800">
              <a:buFont typeface="Arial" pitchFamily="34" charset="0"/>
              <a:buChar char="•"/>
            </a:pPr>
            <a:r>
              <a:rPr lang="en-US" sz="1600" dirty="0" smtClean="0"/>
              <a:t>Later, 4 M6 + </a:t>
            </a:r>
            <a:r>
              <a:rPr lang="en-US" sz="1600" dirty="0" err="1" smtClean="0"/>
              <a:t>helicoil</a:t>
            </a:r>
            <a:r>
              <a:rPr lang="en-US" sz="1600" dirty="0" smtClean="0"/>
              <a:t>, </a:t>
            </a:r>
            <a:r>
              <a:rPr lang="en-US" sz="1600" dirty="0" smtClean="0">
                <a:solidFill>
                  <a:srgbClr val="0000CC"/>
                </a:solidFill>
              </a:rPr>
              <a:t>4 spring washers, 10 Nm</a:t>
            </a:r>
          </a:p>
          <a:p>
            <a:pPr marL="177800" indent="-177800">
              <a:buFont typeface="Arial" pitchFamily="34" charset="0"/>
              <a:buChar char="•"/>
            </a:pPr>
            <a:r>
              <a:rPr lang="en-US" sz="1600" dirty="0" smtClean="0"/>
              <a:t>Diode compressed </a:t>
            </a:r>
            <a:r>
              <a:rPr lang="en-US" sz="1600" dirty="0"/>
              <a:t>to 40 </a:t>
            </a:r>
            <a:r>
              <a:rPr lang="en-US" sz="1600" dirty="0" err="1" smtClean="0"/>
              <a:t>kN</a:t>
            </a:r>
            <a:r>
              <a:rPr lang="en-US" sz="1600" dirty="0" smtClean="0"/>
              <a:t> by a stack of spring washers</a:t>
            </a:r>
            <a:endParaRPr lang="en-US" sz="1600" dirty="0"/>
          </a:p>
        </p:txBody>
      </p:sp>
      <p:sp>
        <p:nvSpPr>
          <p:cNvPr id="36" name="TextBox 35"/>
          <p:cNvSpPr txBox="1"/>
          <p:nvPr/>
        </p:nvSpPr>
        <p:spPr>
          <a:xfrm>
            <a:off x="6629401" y="3048000"/>
            <a:ext cx="2514600" cy="1323439"/>
          </a:xfrm>
          <a:prstGeom prst="rect">
            <a:avLst/>
          </a:prstGeom>
          <a:gradFill flip="none" rotWithShape="1">
            <a:gsLst>
              <a:gs pos="0">
                <a:srgbClr val="FFC000"/>
              </a:gs>
              <a:gs pos="100000">
                <a:schemeClr val="bg1"/>
              </a:gs>
              <a:gs pos="100000">
                <a:srgbClr val="FFC000"/>
              </a:gs>
            </a:gsLst>
            <a:lin ang="0" scaled="1"/>
            <a:tileRect/>
          </a:gradFill>
        </p:spPr>
        <p:txBody>
          <a:bodyPr wrap="square" rtlCol="0">
            <a:spAutoFit/>
          </a:bodyPr>
          <a:lstStyle/>
          <a:p>
            <a:r>
              <a:rPr lang="en-US" sz="1600" dirty="0" smtClean="0"/>
              <a:t>All copper parts are</a:t>
            </a:r>
            <a:br>
              <a:rPr lang="en-US" sz="1600" dirty="0" smtClean="0"/>
            </a:br>
            <a:r>
              <a:rPr lang="en-US" sz="1600" dirty="0" smtClean="0"/>
              <a:t>Ni-plated, 2-3 µm</a:t>
            </a:r>
          </a:p>
          <a:p>
            <a:r>
              <a:rPr lang="en-US" sz="1600" dirty="0"/>
              <a:t>e</a:t>
            </a:r>
            <a:r>
              <a:rPr lang="en-US" sz="1600" dirty="0" smtClean="0"/>
              <a:t>xcept ½-moon on the magnet side that is Ag-coated, ~1 µm</a:t>
            </a:r>
            <a:endParaRPr lang="en-US" sz="1600" dirty="0"/>
          </a:p>
        </p:txBody>
      </p:sp>
      <p:sp>
        <p:nvSpPr>
          <p:cNvPr id="37" name="Rounded Rectangle 36"/>
          <p:cNvSpPr/>
          <p:nvPr/>
        </p:nvSpPr>
        <p:spPr bwMode="auto">
          <a:xfrm>
            <a:off x="1312165" y="4119965"/>
            <a:ext cx="588368" cy="549120"/>
          </a:xfrm>
          <a:prstGeom prst="roundRect">
            <a:avLst/>
          </a:prstGeom>
          <a:noFill/>
          <a:ln w="38100" cap="flat" cmpd="sng" algn="ctr">
            <a:solidFill>
              <a:srgbClr val="00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84" charset="-128"/>
            </a:endParaRPr>
          </a:p>
        </p:txBody>
      </p:sp>
      <p:sp>
        <p:nvSpPr>
          <p:cNvPr id="38" name="Rounded Rectangle 37"/>
          <p:cNvSpPr/>
          <p:nvPr/>
        </p:nvSpPr>
        <p:spPr bwMode="auto">
          <a:xfrm>
            <a:off x="86813" y="1853962"/>
            <a:ext cx="660376" cy="1129997"/>
          </a:xfrm>
          <a:prstGeom prst="roundRect">
            <a:avLst/>
          </a:prstGeom>
          <a:noFill/>
          <a:ln w="38100" cap="flat" cmpd="sng" algn="ctr">
            <a:solidFill>
              <a:srgbClr val="0000CC"/>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Arial" charset="0"/>
              <a:ea typeface="ＭＳ Ｐゴシック" pitchFamily="84" charset="-128"/>
            </a:endParaRPr>
          </a:p>
        </p:txBody>
      </p:sp>
      <p:cxnSp>
        <p:nvCxnSpPr>
          <p:cNvPr id="39" name="Straight Arrow Connector 15"/>
          <p:cNvCxnSpPr>
            <a:cxnSpLocks noChangeShapeType="1"/>
            <a:stCxn id="22" idx="1"/>
          </p:cNvCxnSpPr>
          <p:nvPr/>
        </p:nvCxnSpPr>
        <p:spPr bwMode="auto">
          <a:xfrm flipH="1" flipV="1">
            <a:off x="1606349" y="4456585"/>
            <a:ext cx="869248" cy="308619"/>
          </a:xfrm>
          <a:prstGeom prst="straightConnector1">
            <a:avLst/>
          </a:prstGeom>
          <a:noFill/>
          <a:ln w="28575" algn="ctr">
            <a:solidFill>
              <a:srgbClr val="FF0000"/>
            </a:solidFill>
            <a:round/>
            <a:headEnd/>
            <a:tailEnd type="arrow" w="med" len="med"/>
          </a:ln>
        </p:spPr>
      </p:cxnSp>
      <p:cxnSp>
        <p:nvCxnSpPr>
          <p:cNvPr id="40" name="Straight Arrow Connector 37"/>
          <p:cNvCxnSpPr>
            <a:cxnSpLocks noChangeShapeType="1"/>
          </p:cNvCxnSpPr>
          <p:nvPr/>
        </p:nvCxnSpPr>
        <p:spPr bwMode="auto">
          <a:xfrm flipH="1">
            <a:off x="963213" y="4143898"/>
            <a:ext cx="1512168" cy="390473"/>
          </a:xfrm>
          <a:prstGeom prst="straightConnector1">
            <a:avLst/>
          </a:prstGeom>
          <a:noFill/>
          <a:ln w="28575" algn="ctr">
            <a:solidFill>
              <a:srgbClr val="FF0000"/>
            </a:solidFill>
            <a:round/>
            <a:headEnd/>
            <a:tailEnd type="arrow" w="med" len="med"/>
          </a:ln>
        </p:spPr>
      </p:cxnSp>
      <p:cxnSp>
        <p:nvCxnSpPr>
          <p:cNvPr id="41" name="Straight Arrow Connector 40"/>
          <p:cNvCxnSpPr/>
          <p:nvPr/>
        </p:nvCxnSpPr>
        <p:spPr>
          <a:xfrm flipH="1">
            <a:off x="484287" y="2484115"/>
            <a:ext cx="1991310"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3" name="Slide Number Placeholder 42"/>
          <p:cNvSpPr>
            <a:spLocks noGrp="1"/>
          </p:cNvSpPr>
          <p:nvPr>
            <p:ph type="sldNum" sz="quarter" idx="11"/>
          </p:nvPr>
        </p:nvSpPr>
        <p:spPr/>
        <p:txBody>
          <a:bodyPr/>
          <a:lstStyle/>
          <a:p>
            <a:fld id="{42B8A188-07C7-43C5-B012-88751C6CB86A}" type="slidenum">
              <a:rPr lang="en-US" sz="1400" smtClean="0"/>
              <a:pPr/>
              <a:t>45</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133600" y="6553200"/>
            <a:ext cx="5257800" cy="304800"/>
          </a:xfrm>
        </p:spPr>
        <p:txBody>
          <a:bodyPr/>
          <a:lstStyle/>
          <a:p>
            <a:r>
              <a:rPr lang="en-BZ" smtClean="0"/>
              <a:t>Consolidation of the LHC SC magnets and circuits during LS1 </a:t>
            </a:r>
            <a:endParaRPr lang="en-GB" dirty="0"/>
          </a:p>
        </p:txBody>
      </p:sp>
      <p:sp>
        <p:nvSpPr>
          <p:cNvPr id="10" name="TextBox 9"/>
          <p:cNvSpPr txBox="1"/>
          <p:nvPr/>
        </p:nvSpPr>
        <p:spPr>
          <a:xfrm>
            <a:off x="2362200" y="0"/>
            <a:ext cx="4076693" cy="523220"/>
          </a:xfrm>
          <a:prstGeom prst="rect">
            <a:avLst/>
          </a:prstGeom>
          <a:solidFill>
            <a:srgbClr val="FFFF00"/>
          </a:solidFill>
        </p:spPr>
        <p:txBody>
          <a:bodyPr wrap="none" rtlCol="0">
            <a:spAutoFit/>
          </a:bodyPr>
          <a:lstStyle/>
          <a:p>
            <a:r>
              <a:rPr lang="en-US" sz="2800" dirty="0" smtClean="0">
                <a:solidFill>
                  <a:srgbClr val="0033CC"/>
                </a:solidFill>
              </a:rPr>
              <a:t>Open issue : The diodes</a:t>
            </a:r>
            <a:endParaRPr lang="en-US" sz="2800" dirty="0">
              <a:solidFill>
                <a:srgbClr val="0033CC"/>
              </a:solidFill>
            </a:endParaRPr>
          </a:p>
        </p:txBody>
      </p:sp>
      <p:sp>
        <p:nvSpPr>
          <p:cNvPr id="17" name="TextBox 16"/>
          <p:cNvSpPr txBox="1"/>
          <p:nvPr/>
        </p:nvSpPr>
        <p:spPr>
          <a:xfrm>
            <a:off x="6629400" y="0"/>
            <a:ext cx="2514600" cy="646331"/>
          </a:xfrm>
          <a:prstGeom prst="rect">
            <a:avLst/>
          </a:prstGeom>
          <a:solidFill>
            <a:schemeClr val="accent2">
              <a:lumMod val="75000"/>
            </a:schemeClr>
          </a:solidFill>
        </p:spPr>
        <p:txBody>
          <a:bodyPr wrap="square" rtlCol="0">
            <a:spAutoFit/>
          </a:bodyPr>
          <a:lstStyle/>
          <a:p>
            <a:pPr algn="r"/>
            <a:r>
              <a:rPr lang="en-US" dirty="0" smtClean="0">
                <a:solidFill>
                  <a:srgbClr val="FFFF00"/>
                </a:solidFill>
              </a:rPr>
              <a:t>Courtesy F Savary and the diodes WG …</a:t>
            </a:r>
            <a:endParaRPr lang="en-US" dirty="0">
              <a:solidFill>
                <a:srgbClr val="FFFF00"/>
              </a:solidFill>
            </a:endParaRPr>
          </a:p>
        </p:txBody>
      </p:sp>
      <p:sp>
        <p:nvSpPr>
          <p:cNvPr id="42"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44" name="Content Placeholder 2"/>
          <p:cNvSpPr>
            <a:spLocks noGrp="1"/>
          </p:cNvSpPr>
          <p:nvPr/>
        </p:nvSpPr>
        <p:spPr bwMode="auto">
          <a:xfrm>
            <a:off x="0" y="762000"/>
            <a:ext cx="6934200" cy="5167044"/>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1" fontAlgn="base" hangingPunct="1">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1" fontAlgn="base" hangingPunct="1">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en-US" sz="1800" b="1" u="sng" dirty="0" smtClean="0"/>
              <a:t>Brief history:</a:t>
            </a:r>
          </a:p>
          <a:p>
            <a:r>
              <a:rPr lang="en-US" sz="1800" dirty="0" smtClean="0"/>
              <a:t>High resistances measured incidentally in the diode circuits in Sector 5-6 (during the technical stops) during “Quench propagation tests”</a:t>
            </a:r>
          </a:p>
          <a:p>
            <a:r>
              <a:rPr lang="en-US" sz="1800" dirty="0" smtClean="0"/>
              <a:t>Working </a:t>
            </a:r>
            <a:r>
              <a:rPr lang="en-US" sz="1800" dirty="0"/>
              <a:t>Group on Diodes with members from </a:t>
            </a:r>
            <a:r>
              <a:rPr lang="en-US" sz="1800" dirty="0" smtClean="0"/>
              <a:t>MPE and MSC to </a:t>
            </a:r>
            <a:r>
              <a:rPr lang="en-US" sz="1800" dirty="0"/>
              <a:t>conduct off-line (outside the LHC machine) testing of the diode </a:t>
            </a:r>
            <a:r>
              <a:rPr lang="en-US" sz="1800" dirty="0" smtClean="0"/>
              <a:t>leads is active </a:t>
            </a:r>
            <a:r>
              <a:rPr lang="en-US" sz="1800" dirty="0"/>
              <a:t>since early September 2011</a:t>
            </a:r>
          </a:p>
          <a:p>
            <a:r>
              <a:rPr lang="en-US" sz="1800" dirty="0" smtClean="0"/>
              <a:t>Reporting : 1 interim (15.11. 2011), TE-TM (5.12. 2011), LMC (7.12.2011)</a:t>
            </a:r>
          </a:p>
          <a:p>
            <a:r>
              <a:rPr lang="en-US" sz="1800" dirty="0" smtClean="0"/>
              <a:t>Comprehensive analysis of the measurements data available from </a:t>
            </a:r>
            <a:r>
              <a:rPr lang="en-US" sz="1800" dirty="0" err="1" smtClean="0"/>
              <a:t>Frascati</a:t>
            </a:r>
            <a:r>
              <a:rPr lang="en-US" sz="1800" dirty="0"/>
              <a:t> </a:t>
            </a:r>
            <a:r>
              <a:rPr lang="en-US" sz="1800" dirty="0" smtClean="0"/>
              <a:t>&amp; Bloc-4 (series production) and more recently from SM18 (spare diodes and diodes from sector 3-4)</a:t>
            </a:r>
          </a:p>
          <a:p>
            <a:r>
              <a:rPr lang="en-US" sz="1800" dirty="0" smtClean="0"/>
              <a:t>Instrumented diodes tested at 4 K in SM18 between late November 2011 and now</a:t>
            </a:r>
            <a:endParaRPr lang="en-US" sz="1800" dirty="0"/>
          </a:p>
        </p:txBody>
      </p:sp>
      <p:pic>
        <p:nvPicPr>
          <p:cNvPr id="45" name="Picture 3" descr="\\cern.ch\dfs\Users\s\savary\Documents\LMF Diodes\TE-TM\DSCF1452.JPG"/>
          <p:cNvPicPr>
            <a:picLocks noChangeAspect="1" noChangeArrowheads="1"/>
          </p:cNvPicPr>
          <p:nvPr/>
        </p:nvPicPr>
        <p:blipFill rotWithShape="1">
          <a:blip r:embed="rId3" cstate="print">
            <a:extLst>
              <a:ext uri="{28A0092B-C50C-407E-A947-70E740481C1C}">
                <a14:useLocalDpi xmlns="" xmlns:a14="http://schemas.microsoft.com/office/drawing/2010/main" val="0"/>
              </a:ext>
            </a:extLst>
          </a:blip>
          <a:srcRect l="4019" t="10436" b="17195"/>
          <a:stretch/>
        </p:blipFill>
        <p:spPr bwMode="auto">
          <a:xfrm rot="16200000">
            <a:off x="5680640" y="3394640"/>
            <a:ext cx="4367085" cy="2469563"/>
          </a:xfrm>
          <a:prstGeom prst="rect">
            <a:avLst/>
          </a:prstGeom>
          <a:noFill/>
          <a:extLst>
            <a:ext uri="{909E8E84-426E-40DD-AFC4-6F175D3DCCD1}">
              <a14:hiddenFill xmlns="" xmlns:a14="http://schemas.microsoft.com/office/drawing/2010/main">
                <a:solidFill>
                  <a:srgbClr val="FFFFFF"/>
                </a:solidFill>
              </a14:hiddenFill>
            </a:ext>
          </a:extLst>
        </p:spPr>
      </p:pic>
      <p:sp>
        <p:nvSpPr>
          <p:cNvPr id="12" name="Date Placeholder 11"/>
          <p:cNvSpPr>
            <a:spLocks noGrp="1"/>
          </p:cNvSpPr>
          <p:nvPr>
            <p:ph type="dt" sz="half" idx="10"/>
          </p:nvPr>
        </p:nvSpPr>
        <p:spPr/>
        <p:txBody>
          <a:bodyPr/>
          <a:lstStyle/>
          <a:p>
            <a:r>
              <a:rPr lang="en-US" smtClean="0"/>
              <a:t>Chamonix                    8th of February 2012</a:t>
            </a:r>
            <a:endParaRPr lang="en-GB" dirty="0"/>
          </a:p>
        </p:txBody>
      </p:sp>
      <p:sp>
        <p:nvSpPr>
          <p:cNvPr id="13" name="Slide Number Placeholder 12"/>
          <p:cNvSpPr>
            <a:spLocks noGrp="1"/>
          </p:cNvSpPr>
          <p:nvPr>
            <p:ph type="sldNum" sz="quarter" idx="11"/>
          </p:nvPr>
        </p:nvSpPr>
        <p:spPr/>
        <p:txBody>
          <a:bodyPr/>
          <a:lstStyle/>
          <a:p>
            <a:fld id="{42B8A188-07C7-43C5-B012-88751C6CB86A}" type="slidenum">
              <a:rPr lang="en-US" sz="1400" smtClean="0"/>
              <a:pPr/>
              <a:t>46</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133600" y="6553200"/>
            <a:ext cx="5257800" cy="304800"/>
          </a:xfrm>
        </p:spPr>
        <p:txBody>
          <a:bodyPr/>
          <a:lstStyle/>
          <a:p>
            <a:r>
              <a:rPr lang="en-BZ" smtClean="0"/>
              <a:t>Consolidation of the LHC SC magnets and circuits during LS1 </a:t>
            </a:r>
            <a:endParaRPr lang="en-GB" dirty="0"/>
          </a:p>
        </p:txBody>
      </p:sp>
      <p:sp>
        <p:nvSpPr>
          <p:cNvPr id="10" name="TextBox 9"/>
          <p:cNvSpPr txBox="1"/>
          <p:nvPr/>
        </p:nvSpPr>
        <p:spPr>
          <a:xfrm>
            <a:off x="2362200" y="0"/>
            <a:ext cx="4076693" cy="523220"/>
          </a:xfrm>
          <a:prstGeom prst="rect">
            <a:avLst/>
          </a:prstGeom>
          <a:solidFill>
            <a:srgbClr val="FFFF00"/>
          </a:solidFill>
        </p:spPr>
        <p:txBody>
          <a:bodyPr wrap="none" rtlCol="0">
            <a:spAutoFit/>
          </a:bodyPr>
          <a:lstStyle/>
          <a:p>
            <a:r>
              <a:rPr lang="en-US" sz="2800" dirty="0" smtClean="0">
                <a:solidFill>
                  <a:srgbClr val="0033CC"/>
                </a:solidFill>
              </a:rPr>
              <a:t>Open issue : The diodes</a:t>
            </a:r>
            <a:endParaRPr lang="en-US" sz="2800" dirty="0">
              <a:solidFill>
                <a:srgbClr val="0033CC"/>
              </a:solidFill>
            </a:endParaRPr>
          </a:p>
        </p:txBody>
      </p:sp>
      <p:sp>
        <p:nvSpPr>
          <p:cNvPr id="17" name="TextBox 16"/>
          <p:cNvSpPr txBox="1"/>
          <p:nvPr/>
        </p:nvSpPr>
        <p:spPr>
          <a:xfrm>
            <a:off x="6629400" y="0"/>
            <a:ext cx="2514600" cy="646331"/>
          </a:xfrm>
          <a:prstGeom prst="rect">
            <a:avLst/>
          </a:prstGeom>
          <a:solidFill>
            <a:schemeClr val="accent2">
              <a:lumMod val="75000"/>
            </a:schemeClr>
          </a:solidFill>
        </p:spPr>
        <p:txBody>
          <a:bodyPr wrap="square" rtlCol="0">
            <a:spAutoFit/>
          </a:bodyPr>
          <a:lstStyle/>
          <a:p>
            <a:pPr algn="r"/>
            <a:r>
              <a:rPr lang="en-US" dirty="0" smtClean="0">
                <a:solidFill>
                  <a:srgbClr val="FFFF00"/>
                </a:solidFill>
              </a:rPr>
              <a:t>Courtesy F Savary and the diodes WG …</a:t>
            </a:r>
            <a:endParaRPr lang="en-US" dirty="0">
              <a:solidFill>
                <a:srgbClr val="FFFF00"/>
              </a:solidFill>
            </a:endParaRPr>
          </a:p>
        </p:txBody>
      </p:sp>
      <p:sp>
        <p:nvSpPr>
          <p:cNvPr id="14" name="Slide Number Placeholder 3"/>
          <p:cNvSpPr txBox="1">
            <a:spLocks/>
          </p:cNvSpPr>
          <p:nvPr/>
        </p:nvSpPr>
        <p:spPr bwMode="auto">
          <a:xfrm>
            <a:off x="7022976" y="7195333"/>
            <a:ext cx="1905000" cy="25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7CA9AE9-66A1-4340-A3CC-4705CCE3E304}" type="slidenum">
              <a:rPr kumimoji="0" lang="en-US" sz="1400" b="0" i="0" u="none" strike="noStrike" kern="1200" cap="none" spc="0" normalizeH="0" baseline="0" noProof="0" smtClean="0">
                <a:ln>
                  <a:noFill/>
                </a:ln>
                <a:solidFill>
                  <a:schemeClr val="tx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47</a:t>
            </a:fld>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42"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pic>
        <p:nvPicPr>
          <p:cNvPr id="46" name="Picture 2"/>
          <p:cNvPicPr>
            <a:picLocks noChangeAspect="1" noChangeArrowheads="1"/>
          </p:cNvPicPr>
          <p:nvPr/>
        </p:nvPicPr>
        <p:blipFill>
          <a:blip r:embed="rId3" cstate="print">
            <a:extLst>
              <a:ext uri="{28A0092B-C50C-407E-A947-70E740481C1C}">
                <a14:useLocalDpi xmlns="" xmlns:a14="http://schemas.microsoft.com/office/drawing/2010/main" val="0"/>
              </a:ext>
            </a:extLst>
          </a:blip>
          <a:srcRect/>
          <a:stretch>
            <a:fillRect/>
          </a:stretch>
        </p:blipFill>
        <p:spPr bwMode="auto">
          <a:xfrm>
            <a:off x="0" y="875132"/>
            <a:ext cx="9144000" cy="5794228"/>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7" name="Rounded Rectangle 46"/>
          <p:cNvSpPr/>
          <p:nvPr/>
        </p:nvSpPr>
        <p:spPr>
          <a:xfrm>
            <a:off x="868680" y="4069080"/>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ounded Rectangle 47"/>
          <p:cNvSpPr/>
          <p:nvPr/>
        </p:nvSpPr>
        <p:spPr>
          <a:xfrm>
            <a:off x="1403648"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ounded Rectangle 48"/>
          <p:cNvSpPr/>
          <p:nvPr/>
        </p:nvSpPr>
        <p:spPr>
          <a:xfrm>
            <a:off x="1652816"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ounded Rectangle 49"/>
          <p:cNvSpPr/>
          <p:nvPr/>
        </p:nvSpPr>
        <p:spPr>
          <a:xfrm>
            <a:off x="2195736"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ounded Rectangle 50"/>
          <p:cNvSpPr/>
          <p:nvPr/>
        </p:nvSpPr>
        <p:spPr>
          <a:xfrm>
            <a:off x="2444904"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51"/>
          <p:cNvSpPr/>
          <p:nvPr/>
        </p:nvSpPr>
        <p:spPr>
          <a:xfrm>
            <a:off x="2987824"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ounded Rectangle 52"/>
          <p:cNvSpPr/>
          <p:nvPr/>
        </p:nvSpPr>
        <p:spPr>
          <a:xfrm>
            <a:off x="3779912"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ounded Rectangle 53"/>
          <p:cNvSpPr/>
          <p:nvPr/>
        </p:nvSpPr>
        <p:spPr>
          <a:xfrm>
            <a:off x="4067944"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Rounded Rectangle 54"/>
          <p:cNvSpPr/>
          <p:nvPr/>
        </p:nvSpPr>
        <p:spPr>
          <a:xfrm>
            <a:off x="4605144"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Rounded Rectangle 55"/>
          <p:cNvSpPr/>
          <p:nvPr/>
        </p:nvSpPr>
        <p:spPr>
          <a:xfrm>
            <a:off x="5397232"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ounded Rectangle 56"/>
          <p:cNvSpPr/>
          <p:nvPr/>
        </p:nvSpPr>
        <p:spPr>
          <a:xfrm>
            <a:off x="3236992"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ounded Rectangle 57"/>
          <p:cNvSpPr/>
          <p:nvPr/>
        </p:nvSpPr>
        <p:spPr>
          <a:xfrm>
            <a:off x="4860032"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ounded Rectangle 58"/>
          <p:cNvSpPr/>
          <p:nvPr/>
        </p:nvSpPr>
        <p:spPr>
          <a:xfrm>
            <a:off x="5685264"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ounded Rectangle 59"/>
          <p:cNvSpPr/>
          <p:nvPr/>
        </p:nvSpPr>
        <p:spPr>
          <a:xfrm>
            <a:off x="6228184"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ounded Rectangle 60"/>
          <p:cNvSpPr/>
          <p:nvPr/>
        </p:nvSpPr>
        <p:spPr>
          <a:xfrm>
            <a:off x="6477352"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Rounded Rectangle 61"/>
          <p:cNvSpPr/>
          <p:nvPr/>
        </p:nvSpPr>
        <p:spPr>
          <a:xfrm>
            <a:off x="7020272"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ounded Rectangle 62"/>
          <p:cNvSpPr/>
          <p:nvPr/>
        </p:nvSpPr>
        <p:spPr>
          <a:xfrm>
            <a:off x="7269440"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Rounded Rectangle 63"/>
          <p:cNvSpPr/>
          <p:nvPr/>
        </p:nvSpPr>
        <p:spPr>
          <a:xfrm>
            <a:off x="7845504"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Rounded Rectangle 64"/>
          <p:cNvSpPr/>
          <p:nvPr/>
        </p:nvSpPr>
        <p:spPr>
          <a:xfrm>
            <a:off x="8061528"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Rounded Rectangle 65"/>
          <p:cNvSpPr/>
          <p:nvPr/>
        </p:nvSpPr>
        <p:spPr>
          <a:xfrm>
            <a:off x="8637592" y="4077072"/>
            <a:ext cx="182880" cy="4572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ounded Rectangle 66"/>
          <p:cNvSpPr/>
          <p:nvPr/>
        </p:nvSpPr>
        <p:spPr>
          <a:xfrm>
            <a:off x="963930" y="2636912"/>
            <a:ext cx="1572414" cy="2286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ounded Rectangle 67"/>
          <p:cNvSpPr/>
          <p:nvPr/>
        </p:nvSpPr>
        <p:spPr>
          <a:xfrm>
            <a:off x="971600" y="1234440"/>
            <a:ext cx="1572414" cy="228600"/>
          </a:xfrm>
          <a:prstGeom prst="round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9" name="Straight Arrow Connector 68"/>
          <p:cNvCxnSpPr/>
          <p:nvPr/>
        </p:nvCxnSpPr>
        <p:spPr>
          <a:xfrm>
            <a:off x="4551392" y="1700808"/>
            <a:ext cx="3273504" cy="1296144"/>
          </a:xfrm>
          <a:prstGeom prst="straightConnector1">
            <a:avLst/>
          </a:prstGeom>
          <a:ln w="19050">
            <a:solidFill>
              <a:srgbClr val="3333CC"/>
            </a:solidFill>
            <a:tailEnd type="arrow"/>
          </a:ln>
        </p:spPr>
        <p:style>
          <a:lnRef idx="1">
            <a:schemeClr val="accent1"/>
          </a:lnRef>
          <a:fillRef idx="0">
            <a:schemeClr val="accent1"/>
          </a:fillRef>
          <a:effectRef idx="0">
            <a:schemeClr val="accent1"/>
          </a:effectRef>
          <a:fontRef idx="minor">
            <a:schemeClr val="tx1"/>
          </a:fontRef>
        </p:style>
      </p:cxnSp>
      <p:sp>
        <p:nvSpPr>
          <p:cNvPr id="70" name="Rounded Rectangle 69"/>
          <p:cNvSpPr/>
          <p:nvPr/>
        </p:nvSpPr>
        <p:spPr>
          <a:xfrm>
            <a:off x="971600" y="1772816"/>
            <a:ext cx="1572414" cy="548640"/>
          </a:xfrm>
          <a:prstGeom prst="roundRect">
            <a:avLst/>
          </a:prstGeom>
          <a:noFill/>
          <a:ln>
            <a:solidFill>
              <a:srgbClr val="3333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Date Placeholder 34"/>
          <p:cNvSpPr>
            <a:spLocks noGrp="1"/>
          </p:cNvSpPr>
          <p:nvPr>
            <p:ph type="dt" sz="half" idx="10"/>
          </p:nvPr>
        </p:nvSpPr>
        <p:spPr/>
        <p:txBody>
          <a:bodyPr/>
          <a:lstStyle/>
          <a:p>
            <a:r>
              <a:rPr lang="en-US" smtClean="0"/>
              <a:t>Chamonix                    8th of February 2012</a:t>
            </a:r>
            <a:endParaRPr lang="en-GB" dirty="0"/>
          </a:p>
        </p:txBody>
      </p:sp>
      <p:sp>
        <p:nvSpPr>
          <p:cNvPr id="36" name="Slide Number Placeholder 35"/>
          <p:cNvSpPr>
            <a:spLocks noGrp="1"/>
          </p:cNvSpPr>
          <p:nvPr>
            <p:ph type="sldNum" sz="quarter" idx="11"/>
          </p:nvPr>
        </p:nvSpPr>
        <p:spPr/>
        <p:txBody>
          <a:bodyPr/>
          <a:lstStyle/>
          <a:p>
            <a:fld id="{42B8A188-07C7-43C5-B012-88751C6CB86A}" type="slidenum">
              <a:rPr lang="en-US" sz="1400" smtClean="0"/>
              <a:pPr/>
              <a:t>47</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68"/>
                                        </p:tgtEl>
                                        <p:attrNameLst>
                                          <p:attrName>style.visibility</p:attrName>
                                        </p:attrNameLst>
                                      </p:cBhvr>
                                      <p:to>
                                        <p:strVal val="visible"/>
                                      </p:to>
                                    </p:set>
                                    <p:animEffect transition="in" filter="circle(in)">
                                      <p:cBhvr>
                                        <p:cTn id="7" dur="2000"/>
                                        <p:tgtEl>
                                          <p:spTgt spid="68"/>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circle(in)">
                                      <p:cBhvr>
                                        <p:cTn id="10" dur="2000"/>
                                        <p:tgtEl>
                                          <p:spTgt spid="67"/>
                                        </p:tgtEl>
                                      </p:cBhvr>
                                    </p:animEffect>
                                  </p:childTnLst>
                                </p:cTn>
                              </p:par>
                              <p:par>
                                <p:cTn id="11" presetID="6" presetClass="entr" presetSubtype="16"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circle(in)">
                                      <p:cBhvr>
                                        <p:cTn id="13" dur="2000"/>
                                        <p:tgtEl>
                                          <p:spTgt spid="47"/>
                                        </p:tgtEl>
                                      </p:cBhvr>
                                    </p:animEffect>
                                  </p:childTnLst>
                                </p:cTn>
                              </p:par>
                              <p:par>
                                <p:cTn id="14" presetID="6" presetClass="entr" presetSubtype="16"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circle(in)">
                                      <p:cBhvr>
                                        <p:cTn id="16" dur="2000"/>
                                        <p:tgtEl>
                                          <p:spTgt spid="48"/>
                                        </p:tgtEl>
                                      </p:cBhvr>
                                    </p:animEffect>
                                  </p:childTnLst>
                                </p:cTn>
                              </p:par>
                              <p:par>
                                <p:cTn id="17" presetID="6" presetClass="entr" presetSubtype="16"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circle(in)">
                                      <p:cBhvr>
                                        <p:cTn id="19" dur="2000"/>
                                        <p:tgtEl>
                                          <p:spTgt spid="49"/>
                                        </p:tgtEl>
                                      </p:cBhvr>
                                    </p:animEffect>
                                  </p:childTnLst>
                                </p:cTn>
                              </p:par>
                              <p:par>
                                <p:cTn id="20" presetID="6" presetClass="entr" presetSubtype="16" fill="hold" grpId="0" nodeType="withEffect">
                                  <p:stCondLst>
                                    <p:cond delay="0"/>
                                  </p:stCondLst>
                                  <p:childTnLst>
                                    <p:set>
                                      <p:cBhvr>
                                        <p:cTn id="21" dur="1" fill="hold">
                                          <p:stCondLst>
                                            <p:cond delay="0"/>
                                          </p:stCondLst>
                                        </p:cTn>
                                        <p:tgtEl>
                                          <p:spTgt spid="50"/>
                                        </p:tgtEl>
                                        <p:attrNameLst>
                                          <p:attrName>style.visibility</p:attrName>
                                        </p:attrNameLst>
                                      </p:cBhvr>
                                      <p:to>
                                        <p:strVal val="visible"/>
                                      </p:to>
                                    </p:set>
                                    <p:animEffect transition="in" filter="circle(in)">
                                      <p:cBhvr>
                                        <p:cTn id="22" dur="2000"/>
                                        <p:tgtEl>
                                          <p:spTgt spid="50"/>
                                        </p:tgtEl>
                                      </p:cBhvr>
                                    </p:animEffect>
                                  </p:childTnLst>
                                </p:cTn>
                              </p:par>
                              <p:par>
                                <p:cTn id="23" presetID="6" presetClass="entr" presetSubtype="16" fill="hold" grpId="0" nodeType="withEffect">
                                  <p:stCondLst>
                                    <p:cond delay="0"/>
                                  </p:stCondLst>
                                  <p:childTnLst>
                                    <p:set>
                                      <p:cBhvr>
                                        <p:cTn id="24" dur="1" fill="hold">
                                          <p:stCondLst>
                                            <p:cond delay="0"/>
                                          </p:stCondLst>
                                        </p:cTn>
                                        <p:tgtEl>
                                          <p:spTgt spid="51"/>
                                        </p:tgtEl>
                                        <p:attrNameLst>
                                          <p:attrName>style.visibility</p:attrName>
                                        </p:attrNameLst>
                                      </p:cBhvr>
                                      <p:to>
                                        <p:strVal val="visible"/>
                                      </p:to>
                                    </p:set>
                                    <p:animEffect transition="in" filter="circle(in)">
                                      <p:cBhvr>
                                        <p:cTn id="25" dur="2000"/>
                                        <p:tgtEl>
                                          <p:spTgt spid="51"/>
                                        </p:tgtEl>
                                      </p:cBhvr>
                                    </p:animEffect>
                                  </p:childTnLst>
                                </p:cTn>
                              </p:par>
                              <p:par>
                                <p:cTn id="26" presetID="6" presetClass="entr" presetSubtype="16" fill="hold" grpId="0" nodeType="withEffect">
                                  <p:stCondLst>
                                    <p:cond delay="0"/>
                                  </p:stCondLst>
                                  <p:childTnLst>
                                    <p:set>
                                      <p:cBhvr>
                                        <p:cTn id="27" dur="1" fill="hold">
                                          <p:stCondLst>
                                            <p:cond delay="0"/>
                                          </p:stCondLst>
                                        </p:cTn>
                                        <p:tgtEl>
                                          <p:spTgt spid="52"/>
                                        </p:tgtEl>
                                        <p:attrNameLst>
                                          <p:attrName>style.visibility</p:attrName>
                                        </p:attrNameLst>
                                      </p:cBhvr>
                                      <p:to>
                                        <p:strVal val="visible"/>
                                      </p:to>
                                    </p:set>
                                    <p:animEffect transition="in" filter="circle(in)">
                                      <p:cBhvr>
                                        <p:cTn id="28" dur="2000"/>
                                        <p:tgtEl>
                                          <p:spTgt spid="52"/>
                                        </p:tgtEl>
                                      </p:cBhvr>
                                    </p:animEffect>
                                  </p:childTnLst>
                                </p:cTn>
                              </p:par>
                              <p:par>
                                <p:cTn id="29" presetID="6" presetClass="entr" presetSubtype="16" fill="hold" grpId="0" nodeType="withEffect">
                                  <p:stCondLst>
                                    <p:cond delay="0"/>
                                  </p:stCondLst>
                                  <p:childTnLst>
                                    <p:set>
                                      <p:cBhvr>
                                        <p:cTn id="30" dur="1" fill="hold">
                                          <p:stCondLst>
                                            <p:cond delay="0"/>
                                          </p:stCondLst>
                                        </p:cTn>
                                        <p:tgtEl>
                                          <p:spTgt spid="57"/>
                                        </p:tgtEl>
                                        <p:attrNameLst>
                                          <p:attrName>style.visibility</p:attrName>
                                        </p:attrNameLst>
                                      </p:cBhvr>
                                      <p:to>
                                        <p:strVal val="visible"/>
                                      </p:to>
                                    </p:set>
                                    <p:animEffect transition="in" filter="circle(in)">
                                      <p:cBhvr>
                                        <p:cTn id="31" dur="2000"/>
                                        <p:tgtEl>
                                          <p:spTgt spid="57"/>
                                        </p:tgtEl>
                                      </p:cBhvr>
                                    </p:animEffect>
                                  </p:childTnLst>
                                </p:cTn>
                              </p:par>
                              <p:par>
                                <p:cTn id="32" presetID="6" presetClass="entr" presetSubtype="16" fill="hold" grpId="0"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circle(in)">
                                      <p:cBhvr>
                                        <p:cTn id="34" dur="2000"/>
                                        <p:tgtEl>
                                          <p:spTgt spid="53"/>
                                        </p:tgtEl>
                                      </p:cBhvr>
                                    </p:animEffect>
                                  </p:childTnLst>
                                </p:cTn>
                              </p:par>
                              <p:par>
                                <p:cTn id="35" presetID="6" presetClass="entr" presetSubtype="16" fill="hold" grpId="0" nodeType="with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circle(in)">
                                      <p:cBhvr>
                                        <p:cTn id="37" dur="2000"/>
                                        <p:tgtEl>
                                          <p:spTgt spid="54"/>
                                        </p:tgtEl>
                                      </p:cBhvr>
                                    </p:animEffect>
                                  </p:childTnLst>
                                </p:cTn>
                              </p:par>
                              <p:par>
                                <p:cTn id="38" presetID="6" presetClass="entr" presetSubtype="16" fill="hold" grpId="0" nodeType="with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circle(in)">
                                      <p:cBhvr>
                                        <p:cTn id="40" dur="2000"/>
                                        <p:tgtEl>
                                          <p:spTgt spid="55"/>
                                        </p:tgtEl>
                                      </p:cBhvr>
                                    </p:animEffect>
                                  </p:childTnLst>
                                </p:cTn>
                              </p:par>
                              <p:par>
                                <p:cTn id="41" presetID="6" presetClass="entr" presetSubtype="16" fill="hold" grpId="0" nodeType="withEffect">
                                  <p:stCondLst>
                                    <p:cond delay="0"/>
                                  </p:stCondLst>
                                  <p:childTnLst>
                                    <p:set>
                                      <p:cBhvr>
                                        <p:cTn id="42" dur="1" fill="hold">
                                          <p:stCondLst>
                                            <p:cond delay="0"/>
                                          </p:stCondLst>
                                        </p:cTn>
                                        <p:tgtEl>
                                          <p:spTgt spid="58"/>
                                        </p:tgtEl>
                                        <p:attrNameLst>
                                          <p:attrName>style.visibility</p:attrName>
                                        </p:attrNameLst>
                                      </p:cBhvr>
                                      <p:to>
                                        <p:strVal val="visible"/>
                                      </p:to>
                                    </p:set>
                                    <p:animEffect transition="in" filter="circle(in)">
                                      <p:cBhvr>
                                        <p:cTn id="43" dur="2000"/>
                                        <p:tgtEl>
                                          <p:spTgt spid="58"/>
                                        </p:tgtEl>
                                      </p:cBhvr>
                                    </p:animEffect>
                                  </p:childTnLst>
                                </p:cTn>
                              </p:par>
                              <p:par>
                                <p:cTn id="44" presetID="6" presetClass="entr" presetSubtype="16" fill="hold" grpId="0"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circle(in)">
                                      <p:cBhvr>
                                        <p:cTn id="46" dur="2000"/>
                                        <p:tgtEl>
                                          <p:spTgt spid="56"/>
                                        </p:tgtEl>
                                      </p:cBhvr>
                                    </p:animEffect>
                                  </p:childTnLst>
                                </p:cTn>
                              </p:par>
                              <p:par>
                                <p:cTn id="47" presetID="6" presetClass="entr" presetSubtype="16" fill="hold" grpId="0" nodeType="withEffect">
                                  <p:stCondLst>
                                    <p:cond delay="0"/>
                                  </p:stCondLst>
                                  <p:childTnLst>
                                    <p:set>
                                      <p:cBhvr>
                                        <p:cTn id="48" dur="1" fill="hold">
                                          <p:stCondLst>
                                            <p:cond delay="0"/>
                                          </p:stCondLst>
                                        </p:cTn>
                                        <p:tgtEl>
                                          <p:spTgt spid="59"/>
                                        </p:tgtEl>
                                        <p:attrNameLst>
                                          <p:attrName>style.visibility</p:attrName>
                                        </p:attrNameLst>
                                      </p:cBhvr>
                                      <p:to>
                                        <p:strVal val="visible"/>
                                      </p:to>
                                    </p:set>
                                    <p:animEffect transition="in" filter="circle(in)">
                                      <p:cBhvr>
                                        <p:cTn id="49" dur="2000"/>
                                        <p:tgtEl>
                                          <p:spTgt spid="59"/>
                                        </p:tgtEl>
                                      </p:cBhvr>
                                    </p:animEffect>
                                  </p:childTnLst>
                                </p:cTn>
                              </p:par>
                              <p:par>
                                <p:cTn id="50" presetID="6" presetClass="entr" presetSubtype="16" fill="hold" grpId="0" nodeType="withEffect">
                                  <p:stCondLst>
                                    <p:cond delay="0"/>
                                  </p:stCondLst>
                                  <p:childTnLst>
                                    <p:set>
                                      <p:cBhvr>
                                        <p:cTn id="51" dur="1" fill="hold">
                                          <p:stCondLst>
                                            <p:cond delay="0"/>
                                          </p:stCondLst>
                                        </p:cTn>
                                        <p:tgtEl>
                                          <p:spTgt spid="60"/>
                                        </p:tgtEl>
                                        <p:attrNameLst>
                                          <p:attrName>style.visibility</p:attrName>
                                        </p:attrNameLst>
                                      </p:cBhvr>
                                      <p:to>
                                        <p:strVal val="visible"/>
                                      </p:to>
                                    </p:set>
                                    <p:animEffect transition="in" filter="circle(in)">
                                      <p:cBhvr>
                                        <p:cTn id="52" dur="2000"/>
                                        <p:tgtEl>
                                          <p:spTgt spid="60"/>
                                        </p:tgtEl>
                                      </p:cBhvr>
                                    </p:animEffect>
                                  </p:childTnLst>
                                </p:cTn>
                              </p:par>
                              <p:par>
                                <p:cTn id="53" presetID="6" presetClass="entr" presetSubtype="16" fill="hold" grpId="0" nodeType="withEffect">
                                  <p:stCondLst>
                                    <p:cond delay="0"/>
                                  </p:stCondLst>
                                  <p:childTnLst>
                                    <p:set>
                                      <p:cBhvr>
                                        <p:cTn id="54" dur="1" fill="hold">
                                          <p:stCondLst>
                                            <p:cond delay="0"/>
                                          </p:stCondLst>
                                        </p:cTn>
                                        <p:tgtEl>
                                          <p:spTgt spid="61"/>
                                        </p:tgtEl>
                                        <p:attrNameLst>
                                          <p:attrName>style.visibility</p:attrName>
                                        </p:attrNameLst>
                                      </p:cBhvr>
                                      <p:to>
                                        <p:strVal val="visible"/>
                                      </p:to>
                                    </p:set>
                                    <p:animEffect transition="in" filter="circle(in)">
                                      <p:cBhvr>
                                        <p:cTn id="55" dur="2000"/>
                                        <p:tgtEl>
                                          <p:spTgt spid="61"/>
                                        </p:tgtEl>
                                      </p:cBhvr>
                                    </p:animEffect>
                                  </p:childTnLst>
                                </p:cTn>
                              </p:par>
                              <p:par>
                                <p:cTn id="56" presetID="6" presetClass="entr" presetSubtype="16" fill="hold" grpId="0" nodeType="withEffect">
                                  <p:stCondLst>
                                    <p:cond delay="0"/>
                                  </p:stCondLst>
                                  <p:childTnLst>
                                    <p:set>
                                      <p:cBhvr>
                                        <p:cTn id="57" dur="1" fill="hold">
                                          <p:stCondLst>
                                            <p:cond delay="0"/>
                                          </p:stCondLst>
                                        </p:cTn>
                                        <p:tgtEl>
                                          <p:spTgt spid="62"/>
                                        </p:tgtEl>
                                        <p:attrNameLst>
                                          <p:attrName>style.visibility</p:attrName>
                                        </p:attrNameLst>
                                      </p:cBhvr>
                                      <p:to>
                                        <p:strVal val="visible"/>
                                      </p:to>
                                    </p:set>
                                    <p:animEffect transition="in" filter="circle(in)">
                                      <p:cBhvr>
                                        <p:cTn id="58" dur="2000"/>
                                        <p:tgtEl>
                                          <p:spTgt spid="62"/>
                                        </p:tgtEl>
                                      </p:cBhvr>
                                    </p:animEffect>
                                  </p:childTnLst>
                                </p:cTn>
                              </p:par>
                              <p:par>
                                <p:cTn id="59" presetID="6" presetClass="entr" presetSubtype="16" fill="hold" grpId="0" nodeType="withEffect">
                                  <p:stCondLst>
                                    <p:cond delay="0"/>
                                  </p:stCondLst>
                                  <p:childTnLst>
                                    <p:set>
                                      <p:cBhvr>
                                        <p:cTn id="60" dur="1" fill="hold">
                                          <p:stCondLst>
                                            <p:cond delay="0"/>
                                          </p:stCondLst>
                                        </p:cTn>
                                        <p:tgtEl>
                                          <p:spTgt spid="63"/>
                                        </p:tgtEl>
                                        <p:attrNameLst>
                                          <p:attrName>style.visibility</p:attrName>
                                        </p:attrNameLst>
                                      </p:cBhvr>
                                      <p:to>
                                        <p:strVal val="visible"/>
                                      </p:to>
                                    </p:set>
                                    <p:animEffect transition="in" filter="circle(in)">
                                      <p:cBhvr>
                                        <p:cTn id="61" dur="2000"/>
                                        <p:tgtEl>
                                          <p:spTgt spid="63"/>
                                        </p:tgtEl>
                                      </p:cBhvr>
                                    </p:animEffect>
                                  </p:childTnLst>
                                </p:cTn>
                              </p:par>
                              <p:par>
                                <p:cTn id="62" presetID="6" presetClass="entr" presetSubtype="16" fill="hold" grpId="0" nodeType="withEffect">
                                  <p:stCondLst>
                                    <p:cond delay="0"/>
                                  </p:stCondLst>
                                  <p:childTnLst>
                                    <p:set>
                                      <p:cBhvr>
                                        <p:cTn id="63" dur="1" fill="hold">
                                          <p:stCondLst>
                                            <p:cond delay="0"/>
                                          </p:stCondLst>
                                        </p:cTn>
                                        <p:tgtEl>
                                          <p:spTgt spid="64"/>
                                        </p:tgtEl>
                                        <p:attrNameLst>
                                          <p:attrName>style.visibility</p:attrName>
                                        </p:attrNameLst>
                                      </p:cBhvr>
                                      <p:to>
                                        <p:strVal val="visible"/>
                                      </p:to>
                                    </p:set>
                                    <p:animEffect transition="in" filter="circle(in)">
                                      <p:cBhvr>
                                        <p:cTn id="64" dur="2000"/>
                                        <p:tgtEl>
                                          <p:spTgt spid="64"/>
                                        </p:tgtEl>
                                      </p:cBhvr>
                                    </p:animEffect>
                                  </p:childTnLst>
                                </p:cTn>
                              </p:par>
                              <p:par>
                                <p:cTn id="65" presetID="6" presetClass="entr" presetSubtype="16"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circle(in)">
                                      <p:cBhvr>
                                        <p:cTn id="67" dur="2000"/>
                                        <p:tgtEl>
                                          <p:spTgt spid="65"/>
                                        </p:tgtEl>
                                      </p:cBhvr>
                                    </p:animEffect>
                                  </p:childTnLst>
                                </p:cTn>
                              </p:par>
                              <p:par>
                                <p:cTn id="68" presetID="6" presetClass="entr" presetSubtype="16" fill="hold" grpId="0" nodeType="withEffect">
                                  <p:stCondLst>
                                    <p:cond delay="0"/>
                                  </p:stCondLst>
                                  <p:childTnLst>
                                    <p:set>
                                      <p:cBhvr>
                                        <p:cTn id="69" dur="1" fill="hold">
                                          <p:stCondLst>
                                            <p:cond delay="0"/>
                                          </p:stCondLst>
                                        </p:cTn>
                                        <p:tgtEl>
                                          <p:spTgt spid="66"/>
                                        </p:tgtEl>
                                        <p:attrNameLst>
                                          <p:attrName>style.visibility</p:attrName>
                                        </p:attrNameLst>
                                      </p:cBhvr>
                                      <p:to>
                                        <p:strVal val="visible"/>
                                      </p:to>
                                    </p:set>
                                    <p:animEffect transition="in" filter="circle(in)">
                                      <p:cBhvr>
                                        <p:cTn id="70" dur="2000"/>
                                        <p:tgtEl>
                                          <p:spTgt spid="66"/>
                                        </p:tgtEl>
                                      </p:cBhvr>
                                    </p:animEffect>
                                  </p:childTnLst>
                                </p:cTn>
                              </p:par>
                            </p:childTnLst>
                          </p:cTn>
                        </p:par>
                      </p:childTnLst>
                    </p:cTn>
                  </p:par>
                  <p:par>
                    <p:cTn id="71" fill="hold">
                      <p:stCondLst>
                        <p:cond delay="indefinite"/>
                      </p:stCondLst>
                      <p:childTnLst>
                        <p:par>
                          <p:cTn id="72" fill="hold">
                            <p:stCondLst>
                              <p:cond delay="0"/>
                            </p:stCondLst>
                            <p:childTnLst>
                              <p:par>
                                <p:cTn id="73" presetID="31" presetClass="entr" presetSubtype="0" fill="hold" grpId="0" nodeType="clickEffect">
                                  <p:stCondLst>
                                    <p:cond delay="0"/>
                                  </p:stCondLst>
                                  <p:childTnLst>
                                    <p:set>
                                      <p:cBhvr>
                                        <p:cTn id="74" dur="1" fill="hold">
                                          <p:stCondLst>
                                            <p:cond delay="0"/>
                                          </p:stCondLst>
                                        </p:cTn>
                                        <p:tgtEl>
                                          <p:spTgt spid="70"/>
                                        </p:tgtEl>
                                        <p:attrNameLst>
                                          <p:attrName>style.visibility</p:attrName>
                                        </p:attrNameLst>
                                      </p:cBhvr>
                                      <p:to>
                                        <p:strVal val="visible"/>
                                      </p:to>
                                    </p:set>
                                    <p:anim calcmode="lin" valueType="num">
                                      <p:cBhvr>
                                        <p:cTn id="75" dur="1000" fill="hold"/>
                                        <p:tgtEl>
                                          <p:spTgt spid="70"/>
                                        </p:tgtEl>
                                        <p:attrNameLst>
                                          <p:attrName>ppt_w</p:attrName>
                                        </p:attrNameLst>
                                      </p:cBhvr>
                                      <p:tavLst>
                                        <p:tav tm="0">
                                          <p:val>
                                            <p:fltVal val="0"/>
                                          </p:val>
                                        </p:tav>
                                        <p:tav tm="100000">
                                          <p:val>
                                            <p:strVal val="#ppt_w"/>
                                          </p:val>
                                        </p:tav>
                                      </p:tavLst>
                                    </p:anim>
                                    <p:anim calcmode="lin" valueType="num">
                                      <p:cBhvr>
                                        <p:cTn id="76" dur="1000" fill="hold"/>
                                        <p:tgtEl>
                                          <p:spTgt spid="70"/>
                                        </p:tgtEl>
                                        <p:attrNameLst>
                                          <p:attrName>ppt_h</p:attrName>
                                        </p:attrNameLst>
                                      </p:cBhvr>
                                      <p:tavLst>
                                        <p:tav tm="0">
                                          <p:val>
                                            <p:fltVal val="0"/>
                                          </p:val>
                                        </p:tav>
                                        <p:tav tm="100000">
                                          <p:val>
                                            <p:strVal val="#ppt_h"/>
                                          </p:val>
                                        </p:tav>
                                      </p:tavLst>
                                    </p:anim>
                                    <p:anim calcmode="lin" valueType="num">
                                      <p:cBhvr>
                                        <p:cTn id="77" dur="1000" fill="hold"/>
                                        <p:tgtEl>
                                          <p:spTgt spid="70"/>
                                        </p:tgtEl>
                                        <p:attrNameLst>
                                          <p:attrName>style.rotation</p:attrName>
                                        </p:attrNameLst>
                                      </p:cBhvr>
                                      <p:tavLst>
                                        <p:tav tm="0">
                                          <p:val>
                                            <p:fltVal val="90"/>
                                          </p:val>
                                        </p:tav>
                                        <p:tav tm="100000">
                                          <p:val>
                                            <p:fltVal val="0"/>
                                          </p:val>
                                        </p:tav>
                                      </p:tavLst>
                                    </p:anim>
                                    <p:animEffect transition="in" filter="fade">
                                      <p:cBhvr>
                                        <p:cTn id="78" dur="1000"/>
                                        <p:tgtEl>
                                          <p:spTgt spid="70"/>
                                        </p:tgtEl>
                                      </p:cBhvr>
                                    </p:animEffect>
                                  </p:childTnLst>
                                </p:cTn>
                              </p:par>
                              <p:par>
                                <p:cTn id="79" presetID="31" presetClass="entr" presetSubtype="0" fill="hold" nodeType="withEffect">
                                  <p:stCondLst>
                                    <p:cond delay="0"/>
                                  </p:stCondLst>
                                  <p:childTnLst>
                                    <p:set>
                                      <p:cBhvr>
                                        <p:cTn id="80" dur="1" fill="hold">
                                          <p:stCondLst>
                                            <p:cond delay="0"/>
                                          </p:stCondLst>
                                        </p:cTn>
                                        <p:tgtEl>
                                          <p:spTgt spid="69"/>
                                        </p:tgtEl>
                                        <p:attrNameLst>
                                          <p:attrName>style.visibility</p:attrName>
                                        </p:attrNameLst>
                                      </p:cBhvr>
                                      <p:to>
                                        <p:strVal val="visible"/>
                                      </p:to>
                                    </p:set>
                                    <p:anim calcmode="lin" valueType="num">
                                      <p:cBhvr>
                                        <p:cTn id="81" dur="1000" fill="hold"/>
                                        <p:tgtEl>
                                          <p:spTgt spid="69"/>
                                        </p:tgtEl>
                                        <p:attrNameLst>
                                          <p:attrName>ppt_w</p:attrName>
                                        </p:attrNameLst>
                                      </p:cBhvr>
                                      <p:tavLst>
                                        <p:tav tm="0">
                                          <p:val>
                                            <p:fltVal val="0"/>
                                          </p:val>
                                        </p:tav>
                                        <p:tav tm="100000">
                                          <p:val>
                                            <p:strVal val="#ppt_w"/>
                                          </p:val>
                                        </p:tav>
                                      </p:tavLst>
                                    </p:anim>
                                    <p:anim calcmode="lin" valueType="num">
                                      <p:cBhvr>
                                        <p:cTn id="82" dur="1000" fill="hold"/>
                                        <p:tgtEl>
                                          <p:spTgt spid="69"/>
                                        </p:tgtEl>
                                        <p:attrNameLst>
                                          <p:attrName>ppt_h</p:attrName>
                                        </p:attrNameLst>
                                      </p:cBhvr>
                                      <p:tavLst>
                                        <p:tav tm="0">
                                          <p:val>
                                            <p:fltVal val="0"/>
                                          </p:val>
                                        </p:tav>
                                        <p:tav tm="100000">
                                          <p:val>
                                            <p:strVal val="#ppt_h"/>
                                          </p:val>
                                        </p:tav>
                                      </p:tavLst>
                                    </p:anim>
                                    <p:anim calcmode="lin" valueType="num">
                                      <p:cBhvr>
                                        <p:cTn id="83" dur="1000" fill="hold"/>
                                        <p:tgtEl>
                                          <p:spTgt spid="69"/>
                                        </p:tgtEl>
                                        <p:attrNameLst>
                                          <p:attrName>style.rotation</p:attrName>
                                        </p:attrNameLst>
                                      </p:cBhvr>
                                      <p:tavLst>
                                        <p:tav tm="0">
                                          <p:val>
                                            <p:fltVal val="90"/>
                                          </p:val>
                                        </p:tav>
                                        <p:tav tm="100000">
                                          <p:val>
                                            <p:fltVal val="0"/>
                                          </p:val>
                                        </p:tav>
                                      </p:tavLst>
                                    </p:anim>
                                    <p:animEffect transition="in" filter="fade">
                                      <p:cBhvr>
                                        <p:cTn id="84" dur="10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P spid="49" grpId="0" animBg="1"/>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63" grpId="0" animBg="1"/>
      <p:bldP spid="64" grpId="0" animBg="1"/>
      <p:bldP spid="65" grpId="0" animBg="1"/>
      <p:bldP spid="66" grpId="0" animBg="1"/>
      <p:bldP spid="67" grpId="0" animBg="1"/>
      <p:bldP spid="68" grpId="0" animBg="1"/>
      <p:bldP spid="70"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133600" y="6553200"/>
            <a:ext cx="5257800" cy="304800"/>
          </a:xfrm>
        </p:spPr>
        <p:txBody>
          <a:bodyPr/>
          <a:lstStyle/>
          <a:p>
            <a:r>
              <a:rPr lang="en-BZ" smtClean="0"/>
              <a:t>Consolidation of the LHC SC magnets and circuits during LS1 </a:t>
            </a:r>
            <a:endParaRPr lang="en-GB" dirty="0"/>
          </a:p>
        </p:txBody>
      </p:sp>
      <p:sp>
        <p:nvSpPr>
          <p:cNvPr id="10" name="TextBox 9"/>
          <p:cNvSpPr txBox="1"/>
          <p:nvPr/>
        </p:nvSpPr>
        <p:spPr>
          <a:xfrm>
            <a:off x="2362200" y="0"/>
            <a:ext cx="4076693" cy="523220"/>
          </a:xfrm>
          <a:prstGeom prst="rect">
            <a:avLst/>
          </a:prstGeom>
          <a:solidFill>
            <a:srgbClr val="FFFF00"/>
          </a:solidFill>
        </p:spPr>
        <p:txBody>
          <a:bodyPr wrap="none" rtlCol="0">
            <a:spAutoFit/>
          </a:bodyPr>
          <a:lstStyle/>
          <a:p>
            <a:r>
              <a:rPr lang="en-US" sz="2800" dirty="0" smtClean="0">
                <a:solidFill>
                  <a:srgbClr val="0033CC"/>
                </a:solidFill>
              </a:rPr>
              <a:t>Open issue : The diodes</a:t>
            </a:r>
            <a:endParaRPr lang="en-US" sz="2800" dirty="0">
              <a:solidFill>
                <a:srgbClr val="0033CC"/>
              </a:solidFill>
            </a:endParaRPr>
          </a:p>
        </p:txBody>
      </p:sp>
      <p:sp>
        <p:nvSpPr>
          <p:cNvPr id="17" name="TextBox 16"/>
          <p:cNvSpPr txBox="1"/>
          <p:nvPr/>
        </p:nvSpPr>
        <p:spPr>
          <a:xfrm>
            <a:off x="6629400" y="0"/>
            <a:ext cx="2514600" cy="646331"/>
          </a:xfrm>
          <a:prstGeom prst="rect">
            <a:avLst/>
          </a:prstGeom>
          <a:solidFill>
            <a:schemeClr val="accent2">
              <a:lumMod val="75000"/>
            </a:schemeClr>
          </a:solidFill>
        </p:spPr>
        <p:txBody>
          <a:bodyPr wrap="square" rtlCol="0">
            <a:spAutoFit/>
          </a:bodyPr>
          <a:lstStyle/>
          <a:p>
            <a:pPr algn="r"/>
            <a:r>
              <a:rPr lang="en-US" dirty="0" smtClean="0">
                <a:solidFill>
                  <a:srgbClr val="FFFF00"/>
                </a:solidFill>
              </a:rPr>
              <a:t>Courtesy F Savary and the diodes WG …</a:t>
            </a:r>
            <a:endParaRPr lang="en-US" dirty="0">
              <a:solidFill>
                <a:srgbClr val="FFFF00"/>
              </a:solidFill>
            </a:endParaRPr>
          </a:p>
        </p:txBody>
      </p:sp>
      <p:sp>
        <p:nvSpPr>
          <p:cNvPr id="14" name="Slide Number Placeholder 3"/>
          <p:cNvSpPr txBox="1">
            <a:spLocks/>
          </p:cNvSpPr>
          <p:nvPr/>
        </p:nvSpPr>
        <p:spPr bwMode="auto">
          <a:xfrm>
            <a:off x="7022976" y="7195333"/>
            <a:ext cx="1905000" cy="25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7CA9AE9-66A1-4340-A3CC-4705CCE3E304}" type="slidenum">
              <a:rPr kumimoji="0" lang="en-US" sz="1400" b="0" i="0" u="none" strike="noStrike" kern="1200" cap="none" spc="0" normalizeH="0" baseline="0" noProof="0" smtClean="0">
                <a:ln>
                  <a:noFill/>
                </a:ln>
                <a:solidFill>
                  <a:schemeClr val="tx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48</a:t>
            </a:fld>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42"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44" name="Content Placeholder 2"/>
          <p:cNvSpPr>
            <a:spLocks noGrp="1"/>
          </p:cNvSpPr>
          <p:nvPr/>
        </p:nvSpPr>
        <p:spPr bwMode="auto">
          <a:xfrm>
            <a:off x="0" y="762000"/>
            <a:ext cx="9144000" cy="5167044"/>
          </a:xfrm>
          <a:prstGeom prst="rect">
            <a:avLst/>
          </a:prstGeom>
          <a:solidFill>
            <a:schemeClr val="bg1"/>
          </a:solid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1" fontAlgn="base" hangingPunct="1">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1" fontAlgn="base" hangingPunct="1">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en-US" sz="1800" b="1" u="sng" dirty="0" smtClean="0"/>
              <a:t>Impact on LS1:</a:t>
            </a:r>
          </a:p>
          <a:p>
            <a:pPr lvl="0"/>
            <a:r>
              <a:rPr lang="en-US" sz="1800" dirty="0" smtClean="0">
                <a:solidFill>
                  <a:srgbClr val="F79646">
                    <a:lumMod val="75000"/>
                  </a:srgbClr>
                </a:solidFill>
                <a:latin typeface="Calibri"/>
              </a:rPr>
              <a:t>Typical “training” behavior of the diode circuits observed in Sector 5-6 in 2011 and during the LHC construction confirmed in very recent tests at 4 K in SM18</a:t>
            </a:r>
          </a:p>
          <a:p>
            <a:pPr lvl="0"/>
            <a:r>
              <a:rPr lang="en-US" sz="1800" dirty="0" smtClean="0">
                <a:latin typeface="Calibri"/>
              </a:rPr>
              <a:t>The recent tests in SM18 show that the </a:t>
            </a:r>
            <a:r>
              <a:rPr lang="en-US" sz="1800" b="1" dirty="0" smtClean="0">
                <a:solidFill>
                  <a:srgbClr val="F79646">
                    <a:lumMod val="75000"/>
                  </a:srgbClr>
                </a:solidFill>
                <a:latin typeface="Calibri"/>
              </a:rPr>
              <a:t>typical “training” behavior is a characteristic of the diode to heat sink contact</a:t>
            </a:r>
            <a:r>
              <a:rPr lang="en-US" sz="1800" dirty="0" smtClean="0">
                <a:solidFill>
                  <a:srgbClr val="F79646">
                    <a:lumMod val="75000"/>
                  </a:srgbClr>
                </a:solidFill>
                <a:latin typeface="Calibri"/>
              </a:rPr>
              <a:t>.</a:t>
            </a:r>
            <a:r>
              <a:rPr lang="en-US" sz="1800" dirty="0" smtClean="0">
                <a:latin typeface="Calibri"/>
              </a:rPr>
              <a:t> However this behavior is still not explained. This is not an issue for the LHC operation as the heat sink works fine, i.e. the T peak is limited to 180 K</a:t>
            </a:r>
          </a:p>
          <a:p>
            <a:pPr lvl="0"/>
            <a:r>
              <a:rPr lang="en-US" sz="1800" b="1" dirty="0" smtClean="0">
                <a:solidFill>
                  <a:srgbClr val="F79646">
                    <a:lumMod val="75000"/>
                  </a:srgbClr>
                </a:solidFill>
                <a:latin typeface="Calibri"/>
              </a:rPr>
              <a:t>The other contacts </a:t>
            </a:r>
            <a:r>
              <a:rPr lang="en-US" sz="1800" dirty="0" smtClean="0">
                <a:latin typeface="Calibri"/>
              </a:rPr>
              <a:t>(heat sink to bus and bus to bus, i.e. ½ moon for the dipole and connection pad for the quad) </a:t>
            </a:r>
            <a:r>
              <a:rPr lang="en-US" sz="1800" b="1" dirty="0" smtClean="0">
                <a:solidFill>
                  <a:srgbClr val="F79646">
                    <a:lumMod val="75000"/>
                  </a:srgbClr>
                </a:solidFill>
                <a:latin typeface="Calibri"/>
              </a:rPr>
              <a:t>work fine</a:t>
            </a:r>
            <a:r>
              <a:rPr lang="en-US" sz="1800" dirty="0" smtClean="0">
                <a:solidFill>
                  <a:srgbClr val="F79646">
                    <a:lumMod val="75000"/>
                  </a:srgbClr>
                </a:solidFill>
                <a:latin typeface="Calibri"/>
              </a:rPr>
              <a:t> </a:t>
            </a:r>
            <a:r>
              <a:rPr lang="en-US" sz="1800" dirty="0" smtClean="0">
                <a:latin typeface="Calibri"/>
              </a:rPr>
              <a:t>and show low R at cold during the tests. In the worst case the T peak does not exceed 90 K</a:t>
            </a:r>
          </a:p>
          <a:p>
            <a:pPr lvl="0"/>
            <a:r>
              <a:rPr lang="en-US" sz="1800" b="1" u="sng" dirty="0" smtClean="0">
                <a:solidFill>
                  <a:srgbClr val="F79646">
                    <a:lumMod val="75000"/>
                  </a:srgbClr>
                </a:solidFill>
                <a:latin typeface="Calibri"/>
              </a:rPr>
              <a:t>No massive intervention</a:t>
            </a:r>
            <a:r>
              <a:rPr lang="en-US" sz="1800" u="sng" dirty="0" smtClean="0">
                <a:solidFill>
                  <a:srgbClr val="F79646">
                    <a:lumMod val="75000"/>
                  </a:srgbClr>
                </a:solidFill>
                <a:latin typeface="Calibri"/>
              </a:rPr>
              <a:t> </a:t>
            </a:r>
            <a:r>
              <a:rPr lang="en-US" sz="1800" u="sng" dirty="0" smtClean="0">
                <a:latin typeface="Calibri"/>
              </a:rPr>
              <a:t>during LS1, local inspections could be scheduled (beg of LS1)</a:t>
            </a:r>
          </a:p>
          <a:p>
            <a:pPr lvl="0"/>
            <a:r>
              <a:rPr lang="en-US" sz="1800" dirty="0" smtClean="0">
                <a:latin typeface="Calibri"/>
              </a:rPr>
              <a:t>Possible extra tests on </a:t>
            </a:r>
            <a:r>
              <a:rPr lang="en-US" sz="1800" dirty="0" err="1" smtClean="0">
                <a:latin typeface="Calibri"/>
              </a:rPr>
              <a:t>cryomagnets</a:t>
            </a:r>
            <a:r>
              <a:rPr lang="en-US" sz="1800" dirty="0" smtClean="0">
                <a:latin typeface="Calibri"/>
              </a:rPr>
              <a:t> that will be removed (TBC)</a:t>
            </a:r>
          </a:p>
          <a:p>
            <a:pPr lvl="0"/>
            <a:r>
              <a:rPr lang="en-US" sz="1800" dirty="0" smtClean="0">
                <a:latin typeface="Calibri"/>
              </a:rPr>
              <a:t>However, we will </a:t>
            </a:r>
            <a:r>
              <a:rPr lang="en-US" sz="1800" b="1" dirty="0" smtClean="0">
                <a:solidFill>
                  <a:srgbClr val="F79646">
                    <a:lumMod val="75000"/>
                  </a:srgbClr>
                </a:solidFill>
                <a:latin typeface="Calibri"/>
              </a:rPr>
              <a:t>check some isolated cases</a:t>
            </a:r>
            <a:r>
              <a:rPr lang="en-US" sz="1800" dirty="0" smtClean="0">
                <a:latin typeface="Calibri"/>
              </a:rPr>
              <a:t>, e.g. D16R5 a </a:t>
            </a:r>
            <a:r>
              <a:rPr lang="en-US" sz="1800" i="1" dirty="0" smtClean="0">
                <a:latin typeface="Calibri"/>
              </a:rPr>
              <a:t>[</a:t>
            </a:r>
            <a:r>
              <a:rPr lang="en-US" sz="1800" i="1" dirty="0" err="1" smtClean="0">
                <a:latin typeface="Calibri"/>
              </a:rPr>
              <a:t>Behaviour</a:t>
            </a:r>
            <a:r>
              <a:rPr lang="en-US" sz="1800" i="1" dirty="0" smtClean="0">
                <a:latin typeface="Calibri"/>
              </a:rPr>
              <a:t> not understood yet]</a:t>
            </a:r>
          </a:p>
          <a:p>
            <a:pPr>
              <a:buNone/>
            </a:pPr>
            <a:r>
              <a:rPr lang="en-US" sz="1800" b="1" u="sng" dirty="0" smtClean="0"/>
              <a:t>Further tests :</a:t>
            </a:r>
          </a:p>
          <a:p>
            <a:r>
              <a:rPr lang="fr-FR" sz="1800" dirty="0" smtClean="0">
                <a:latin typeface="Calibri" pitchFamily="34" charset="0"/>
              </a:rPr>
              <a:t>Test of 2 </a:t>
            </a:r>
            <a:r>
              <a:rPr lang="fr-FR" sz="1800" dirty="0" err="1" smtClean="0">
                <a:latin typeface="Calibri" pitchFamily="34" charset="0"/>
              </a:rPr>
              <a:t>quadrupole</a:t>
            </a:r>
            <a:r>
              <a:rPr lang="fr-FR" sz="1800" dirty="0" smtClean="0">
                <a:latin typeface="Calibri" pitchFamily="34" charset="0"/>
              </a:rPr>
              <a:t> diodes </a:t>
            </a:r>
            <a:r>
              <a:rPr lang="fr-FR" sz="1800" dirty="0" err="1" smtClean="0">
                <a:latin typeface="Calibri" pitchFamily="34" charset="0"/>
              </a:rPr>
              <a:t>fully</a:t>
            </a:r>
            <a:r>
              <a:rPr lang="fr-FR" sz="1800" dirty="0" smtClean="0">
                <a:latin typeface="Calibri" pitchFamily="34" charset="0"/>
              </a:rPr>
              <a:t> </a:t>
            </a:r>
            <a:r>
              <a:rPr lang="fr-FR" sz="1800" dirty="0" err="1" smtClean="0">
                <a:latin typeface="Calibri" pitchFamily="34" charset="0"/>
              </a:rPr>
              <a:t>instrumented</a:t>
            </a:r>
            <a:endParaRPr lang="fr-FR" sz="1800" dirty="0" smtClean="0">
              <a:latin typeface="Calibri" pitchFamily="34" charset="0"/>
            </a:endParaRPr>
          </a:p>
          <a:p>
            <a:r>
              <a:rPr lang="fr-FR" sz="1800" dirty="0" smtClean="0">
                <a:latin typeface="Calibri" pitchFamily="34" charset="0"/>
              </a:rPr>
              <a:t>Test of 2 </a:t>
            </a:r>
            <a:r>
              <a:rPr lang="fr-FR" sz="1800" dirty="0" err="1" smtClean="0">
                <a:latin typeface="Calibri" pitchFamily="34" charset="0"/>
              </a:rPr>
              <a:t>dipole</a:t>
            </a:r>
            <a:r>
              <a:rPr lang="fr-FR" sz="1800" dirty="0" smtClean="0">
                <a:latin typeface="Calibri" pitchFamily="34" charset="0"/>
              </a:rPr>
              <a:t> diodes </a:t>
            </a:r>
            <a:r>
              <a:rPr lang="fr-FR" sz="1800" dirty="0" err="1" smtClean="0">
                <a:latin typeface="Calibri" pitchFamily="34" charset="0"/>
              </a:rPr>
              <a:t>fully</a:t>
            </a:r>
            <a:r>
              <a:rPr lang="fr-FR" sz="1800" dirty="0" smtClean="0">
                <a:latin typeface="Calibri" pitchFamily="34" charset="0"/>
              </a:rPr>
              <a:t> </a:t>
            </a:r>
            <a:r>
              <a:rPr lang="fr-FR" sz="1800" dirty="0" err="1" smtClean="0">
                <a:latin typeface="Calibri" pitchFamily="34" charset="0"/>
              </a:rPr>
              <a:t>instrumented</a:t>
            </a:r>
            <a:r>
              <a:rPr lang="fr-FR" sz="1800" dirty="0" smtClean="0">
                <a:latin typeface="Calibri" pitchFamily="34" charset="0"/>
              </a:rPr>
              <a:t>, MDA 1267 et MDA 778 </a:t>
            </a:r>
            <a:r>
              <a:rPr lang="fr-FR" sz="1800" dirty="0" err="1" smtClean="0">
                <a:latin typeface="Calibri" pitchFamily="34" charset="0"/>
              </a:rPr>
              <a:t>already</a:t>
            </a:r>
            <a:r>
              <a:rPr lang="fr-FR" sz="1800" dirty="0" smtClean="0">
                <a:latin typeface="Calibri" pitchFamily="34" charset="0"/>
              </a:rPr>
              <a:t> </a:t>
            </a:r>
            <a:r>
              <a:rPr lang="fr-FR" sz="1800" dirty="0" err="1" smtClean="0">
                <a:latin typeface="Calibri" pitchFamily="34" charset="0"/>
              </a:rPr>
              <a:t>tested</a:t>
            </a:r>
            <a:r>
              <a:rPr lang="fr-FR" sz="1800" dirty="0" smtClean="0">
                <a:latin typeface="Calibri" pitchFamily="34" charset="0"/>
              </a:rPr>
              <a:t> and </a:t>
            </a:r>
            <a:r>
              <a:rPr lang="fr-FR" sz="1800" dirty="0" err="1" smtClean="0">
                <a:latin typeface="Calibri" pitchFamily="34" charset="0"/>
              </a:rPr>
              <a:t>stored</a:t>
            </a:r>
            <a:r>
              <a:rPr lang="fr-FR" sz="1800" dirty="0" smtClean="0">
                <a:latin typeface="Calibri" pitchFamily="34" charset="0"/>
              </a:rPr>
              <a:t> in the </a:t>
            </a:r>
            <a:r>
              <a:rPr lang="fr-FR" sz="1800" dirty="0" err="1" smtClean="0">
                <a:latin typeface="Calibri" pitchFamily="34" charset="0"/>
              </a:rPr>
              <a:t>mean</a:t>
            </a:r>
            <a:r>
              <a:rPr lang="fr-FR" sz="1800" dirty="0" smtClean="0">
                <a:latin typeface="Calibri" pitchFamily="34" charset="0"/>
              </a:rPr>
              <a:t> time </a:t>
            </a:r>
            <a:r>
              <a:rPr lang="fr-FR" sz="1800" dirty="0" err="1" smtClean="0">
                <a:latin typeface="Calibri" pitchFamily="34" charset="0"/>
              </a:rPr>
              <a:t>without</a:t>
            </a:r>
            <a:r>
              <a:rPr lang="fr-FR" sz="1800" dirty="0" smtClean="0">
                <a:latin typeface="Calibri" pitchFamily="34" charset="0"/>
              </a:rPr>
              <a:t> </a:t>
            </a:r>
            <a:r>
              <a:rPr lang="fr-FR" sz="1800" dirty="0" err="1" smtClean="0">
                <a:latin typeface="Calibri" pitchFamily="34" charset="0"/>
              </a:rPr>
              <a:t>specific</a:t>
            </a:r>
            <a:r>
              <a:rPr lang="fr-FR" sz="1800" dirty="0" smtClean="0">
                <a:latin typeface="Calibri" pitchFamily="34" charset="0"/>
              </a:rPr>
              <a:t> </a:t>
            </a:r>
            <a:r>
              <a:rPr lang="fr-FR" sz="1800" dirty="0" err="1" smtClean="0">
                <a:latin typeface="Calibri" pitchFamily="34" charset="0"/>
              </a:rPr>
              <a:t>precaution</a:t>
            </a:r>
            <a:endParaRPr lang="fr-FR" sz="1800" dirty="0" smtClean="0">
              <a:latin typeface="Calibri" pitchFamily="34" charset="0"/>
            </a:endParaRPr>
          </a:p>
          <a:p>
            <a:r>
              <a:rPr lang="fr-FR" sz="1800" dirty="0" err="1" smtClean="0">
                <a:latin typeface="Calibri" pitchFamily="34" charset="0"/>
              </a:rPr>
              <a:t>Possibly</a:t>
            </a:r>
            <a:r>
              <a:rPr lang="fr-FR" sz="1800" dirty="0" smtClean="0">
                <a:latin typeface="Calibri" pitchFamily="34" charset="0"/>
              </a:rPr>
              <a:t>, </a:t>
            </a:r>
            <a:r>
              <a:rPr lang="en-US" sz="1800" dirty="0" smtClean="0">
                <a:latin typeface="Calibri" pitchFamily="34" charset="0"/>
              </a:rPr>
              <a:t>test of bolted contact samples (without diode stack)</a:t>
            </a:r>
          </a:p>
          <a:p>
            <a:r>
              <a:rPr lang="en-US" sz="1800" dirty="0" smtClean="0">
                <a:latin typeface="Calibri" pitchFamily="34" charset="0"/>
              </a:rPr>
              <a:t>Change surface conditions at the diode to heat sink contact, e.g. roughness, coating (silver-tin or gilding in lieu of nickel plating)</a:t>
            </a:r>
          </a:p>
          <a:p>
            <a:r>
              <a:rPr lang="en-US" sz="1800" dirty="0" smtClean="0"/>
              <a:t>…</a:t>
            </a:r>
          </a:p>
          <a:p>
            <a:pPr>
              <a:buNone/>
            </a:pPr>
            <a:endParaRPr lang="en-US" sz="1800" b="1" u="sng" dirty="0" smtClean="0"/>
          </a:p>
          <a:p>
            <a:pPr lvl="0">
              <a:buNone/>
            </a:pPr>
            <a:endParaRPr lang="en-US" sz="1800" dirty="0">
              <a:latin typeface="Calibri"/>
            </a:endParaRPr>
          </a:p>
        </p:txBody>
      </p:sp>
      <p:sp>
        <p:nvSpPr>
          <p:cNvPr id="12" name="Date Placeholder 11"/>
          <p:cNvSpPr>
            <a:spLocks noGrp="1"/>
          </p:cNvSpPr>
          <p:nvPr>
            <p:ph type="dt" sz="half" idx="10"/>
          </p:nvPr>
        </p:nvSpPr>
        <p:spPr/>
        <p:txBody>
          <a:bodyPr/>
          <a:lstStyle/>
          <a:p>
            <a:r>
              <a:rPr lang="en-US" smtClean="0"/>
              <a:t>Chamonix                    8th of February 2012</a:t>
            </a:r>
            <a:endParaRPr lang="en-GB" dirty="0"/>
          </a:p>
        </p:txBody>
      </p:sp>
      <p:sp>
        <p:nvSpPr>
          <p:cNvPr id="13" name="Slide Number Placeholder 12"/>
          <p:cNvSpPr>
            <a:spLocks noGrp="1"/>
          </p:cNvSpPr>
          <p:nvPr>
            <p:ph type="sldNum" sz="quarter" idx="11"/>
          </p:nvPr>
        </p:nvSpPr>
        <p:spPr/>
        <p:txBody>
          <a:bodyPr/>
          <a:lstStyle/>
          <a:p>
            <a:fld id="{42B8A188-07C7-43C5-B012-88751C6CB86A}" type="slidenum">
              <a:rPr lang="en-US" sz="1400" smtClean="0"/>
              <a:pPr/>
              <a:t>48</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1524000" y="0"/>
            <a:ext cx="4073487" cy="523220"/>
          </a:xfrm>
          <a:prstGeom prst="rect">
            <a:avLst/>
          </a:prstGeom>
          <a:solidFill>
            <a:srgbClr val="FFFF00"/>
          </a:solidFill>
        </p:spPr>
        <p:txBody>
          <a:bodyPr wrap="none" rtlCol="0">
            <a:spAutoFit/>
          </a:bodyPr>
          <a:lstStyle/>
          <a:p>
            <a:r>
              <a:rPr lang="en-US" sz="2800" dirty="0" smtClean="0">
                <a:solidFill>
                  <a:srgbClr val="0033CC"/>
                </a:solidFill>
              </a:rPr>
              <a:t>Open issue : The CSCM</a:t>
            </a:r>
            <a:endParaRPr lang="en-US" sz="2800" dirty="0">
              <a:solidFill>
                <a:srgbClr val="0033CC"/>
              </a:solidFill>
            </a:endParaRPr>
          </a:p>
        </p:txBody>
      </p:sp>
      <p:sp>
        <p:nvSpPr>
          <p:cNvPr id="17" name="TextBox 16"/>
          <p:cNvSpPr txBox="1"/>
          <p:nvPr/>
        </p:nvSpPr>
        <p:spPr>
          <a:xfrm>
            <a:off x="6424345" y="0"/>
            <a:ext cx="2719655" cy="369332"/>
          </a:xfrm>
          <a:prstGeom prst="rect">
            <a:avLst/>
          </a:prstGeom>
          <a:solidFill>
            <a:schemeClr val="accent2">
              <a:lumMod val="75000"/>
            </a:schemeClr>
          </a:solidFill>
        </p:spPr>
        <p:txBody>
          <a:bodyPr wrap="none" rtlCol="0">
            <a:spAutoFit/>
          </a:bodyPr>
          <a:lstStyle/>
          <a:p>
            <a:r>
              <a:rPr lang="en-US" dirty="0" smtClean="0">
                <a:solidFill>
                  <a:srgbClr val="FFFF00"/>
                </a:solidFill>
              </a:rPr>
              <a:t>Courtesy H Thiesen et al</a:t>
            </a:r>
            <a:endParaRPr lang="en-US" dirty="0">
              <a:solidFill>
                <a:srgbClr val="FFFF00"/>
              </a:solidFill>
            </a:endParaRPr>
          </a:p>
        </p:txBody>
      </p:sp>
      <p:sp>
        <p:nvSpPr>
          <p:cNvPr id="213" name="TextBox 212"/>
          <p:cNvSpPr txBox="1"/>
          <p:nvPr/>
        </p:nvSpPr>
        <p:spPr>
          <a:xfrm>
            <a:off x="0" y="838200"/>
            <a:ext cx="6019800" cy="2308324"/>
          </a:xfrm>
          <a:prstGeom prst="rect">
            <a:avLst/>
          </a:prstGeom>
          <a:solidFill>
            <a:schemeClr val="bg1"/>
          </a:solidFill>
        </p:spPr>
        <p:txBody>
          <a:bodyPr wrap="square" rtlCol="0">
            <a:spAutoFit/>
          </a:bodyPr>
          <a:lstStyle/>
          <a:p>
            <a:pPr>
              <a:buFont typeface="Wingdings" pitchFamily="2" charset="2"/>
              <a:buChar char="v"/>
            </a:pPr>
            <a:r>
              <a:rPr lang="en-US" dirty="0" smtClean="0"/>
              <a:t>At 20 K, reproduce quench conditions but without energy stored in magnet (bypass circuits)</a:t>
            </a:r>
          </a:p>
          <a:p>
            <a:pPr>
              <a:buFont typeface="Wingdings" pitchFamily="2" charset="2"/>
              <a:buChar char="v"/>
            </a:pPr>
            <a:r>
              <a:rPr lang="en-US" dirty="0" smtClean="0"/>
              <a:t> Measure not all splices but </a:t>
            </a:r>
            <a:r>
              <a:rPr lang="en-US" i="1" u="sng" dirty="0" smtClean="0"/>
              <a:t>the worst one in a sector</a:t>
            </a:r>
          </a:p>
          <a:p>
            <a:pPr>
              <a:buFont typeface="Wingdings" pitchFamily="2" charset="2"/>
              <a:buChar char="v"/>
            </a:pPr>
            <a:r>
              <a:rPr lang="en-US" dirty="0" smtClean="0"/>
              <a:t> Requires modification of critical systems : </a:t>
            </a:r>
            <a:br>
              <a:rPr lang="en-US" dirty="0" smtClean="0"/>
            </a:br>
            <a:r>
              <a:rPr lang="en-US" dirty="0" smtClean="0"/>
              <a:t>QPS, EE, PIC, PC</a:t>
            </a:r>
          </a:p>
          <a:p>
            <a:pPr>
              <a:buFont typeface="Wingdings" pitchFamily="2" charset="2"/>
              <a:buChar char="v"/>
            </a:pPr>
            <a:r>
              <a:rPr lang="en-US" dirty="0" smtClean="0"/>
              <a:t> Necessary cryogenics conditions can be provided</a:t>
            </a:r>
          </a:p>
          <a:p>
            <a:pPr>
              <a:buFont typeface="Wingdings" pitchFamily="2" charset="2"/>
              <a:buChar char="v"/>
            </a:pPr>
            <a:r>
              <a:rPr lang="en-US" dirty="0" smtClean="0"/>
              <a:t> Extremely small risk to damage a splice or a DFBA CL</a:t>
            </a:r>
          </a:p>
          <a:p>
            <a:pPr>
              <a:buFont typeface="Wingdings" pitchFamily="2" charset="2"/>
              <a:buChar char="v"/>
            </a:pPr>
            <a:r>
              <a:rPr lang="en-US" dirty="0" smtClean="0"/>
              <a:t> Requires time and resources</a:t>
            </a:r>
            <a:endParaRPr lang="en-US" dirty="0"/>
          </a:p>
        </p:txBody>
      </p:sp>
      <p:pic>
        <p:nvPicPr>
          <p:cNvPr id="214" name="Picture 3"/>
          <p:cNvPicPr>
            <a:picLocks noChangeAspect="1" noChangeArrowheads="1"/>
          </p:cNvPicPr>
          <p:nvPr/>
        </p:nvPicPr>
        <p:blipFill>
          <a:blip r:embed="rId3" cstate="print"/>
          <a:srcRect/>
          <a:stretch>
            <a:fillRect/>
          </a:stretch>
        </p:blipFill>
        <p:spPr bwMode="auto">
          <a:xfrm>
            <a:off x="5715000" y="609600"/>
            <a:ext cx="3644425" cy="2037104"/>
          </a:xfrm>
          <a:prstGeom prst="rect">
            <a:avLst/>
          </a:prstGeom>
          <a:noFill/>
          <a:ln w="9525">
            <a:noFill/>
            <a:miter lim="800000"/>
            <a:headEnd/>
            <a:tailEnd/>
          </a:ln>
          <a:effectLst/>
        </p:spPr>
      </p:pic>
      <p:sp>
        <p:nvSpPr>
          <p:cNvPr id="217" name="TextBox 216"/>
          <p:cNvSpPr txBox="1"/>
          <p:nvPr/>
        </p:nvSpPr>
        <p:spPr>
          <a:xfrm>
            <a:off x="0" y="3352800"/>
            <a:ext cx="9144000" cy="2308324"/>
          </a:xfrm>
          <a:prstGeom prst="rect">
            <a:avLst/>
          </a:prstGeom>
          <a:noFill/>
        </p:spPr>
        <p:txBody>
          <a:bodyPr wrap="square" rtlCol="0">
            <a:spAutoFit/>
          </a:bodyPr>
          <a:lstStyle/>
          <a:p>
            <a:r>
              <a:rPr lang="en-US" dirty="0" smtClean="0"/>
              <a:t>Review report :</a:t>
            </a:r>
          </a:p>
          <a:p>
            <a:r>
              <a:rPr lang="en-BZ" dirty="0" smtClean="0">
                <a:solidFill>
                  <a:srgbClr val="000000"/>
                </a:solidFill>
                <a:latin typeface="Calibri"/>
              </a:rPr>
              <a:t>“The CSCM may be useful to qualify the upgraded 13 kA joints at the 7 </a:t>
            </a:r>
            <a:r>
              <a:rPr lang="en-BZ" dirty="0" err="1" smtClean="0">
                <a:solidFill>
                  <a:srgbClr val="000000"/>
                </a:solidFill>
                <a:latin typeface="Calibri"/>
              </a:rPr>
              <a:t>TeV</a:t>
            </a:r>
            <a:r>
              <a:rPr lang="en-BZ" dirty="0" smtClean="0">
                <a:solidFill>
                  <a:srgbClr val="000000"/>
                </a:solidFill>
                <a:latin typeface="Calibri"/>
              </a:rPr>
              <a:t> level. This use of the CSCM will have to be evaluated in order to understand its operation at higher current levels of 9-10 kA, than the 6kA level that have been anticipated up to this point”</a:t>
            </a:r>
          </a:p>
          <a:p>
            <a:r>
              <a:rPr lang="en-BZ" dirty="0" smtClean="0">
                <a:solidFill>
                  <a:srgbClr val="000000"/>
                </a:solidFill>
                <a:latin typeface="Calibri"/>
              </a:rPr>
              <a:t>Recommendations: </a:t>
            </a:r>
          </a:p>
          <a:p>
            <a:r>
              <a:rPr lang="en-BZ" dirty="0" smtClean="0">
                <a:solidFill>
                  <a:srgbClr val="000000"/>
                </a:solidFill>
                <a:latin typeface="Calibri"/>
              </a:rPr>
              <a:t>“Since alternatives are not present other than to accept the risk of not having tested certain parts of the circuits, </a:t>
            </a:r>
            <a:r>
              <a:rPr lang="en-BZ" b="1" u="sng" dirty="0" smtClean="0">
                <a:solidFill>
                  <a:srgbClr val="000000"/>
                </a:solidFill>
                <a:latin typeface="Calibri"/>
              </a:rPr>
              <a:t>the use of the CSCM to qualify entire circuits for 12-13 kA level is highly recommended </a:t>
            </a:r>
            <a:r>
              <a:rPr lang="en-BZ" dirty="0" smtClean="0">
                <a:solidFill>
                  <a:srgbClr val="000000"/>
                </a:solidFill>
                <a:latin typeface="Calibri"/>
              </a:rPr>
              <a:t>“</a:t>
            </a:r>
            <a:endParaRPr lang="en-US" dirty="0"/>
          </a:p>
        </p:txBody>
      </p:sp>
      <p:sp>
        <p:nvSpPr>
          <p:cNvPr id="11" name="TextBox 10"/>
          <p:cNvSpPr txBox="1"/>
          <p:nvPr/>
        </p:nvSpPr>
        <p:spPr>
          <a:xfrm>
            <a:off x="4081973" y="6096000"/>
            <a:ext cx="5062027" cy="369332"/>
          </a:xfrm>
          <a:prstGeom prst="rect">
            <a:avLst/>
          </a:prstGeom>
          <a:solidFill>
            <a:schemeClr val="accent2">
              <a:lumMod val="75000"/>
            </a:schemeClr>
          </a:solidFill>
        </p:spPr>
        <p:txBody>
          <a:bodyPr wrap="none" rtlCol="0">
            <a:spAutoFit/>
          </a:bodyPr>
          <a:lstStyle/>
          <a:p>
            <a:r>
              <a:rPr lang="en-US" dirty="0" smtClean="0">
                <a:solidFill>
                  <a:srgbClr val="FFFF00"/>
                </a:solidFill>
              </a:rPr>
              <a:t>Was reported at LMC on 7.12.2012 (R Schmidt)</a:t>
            </a:r>
            <a:endParaRPr lang="en-US" dirty="0">
              <a:solidFill>
                <a:srgbClr val="FFFF00"/>
              </a:solidFill>
            </a:endParaRPr>
          </a:p>
        </p:txBody>
      </p:sp>
      <p:sp>
        <p:nvSpPr>
          <p:cNvPr id="13" name="Slide Number Placeholder 12"/>
          <p:cNvSpPr>
            <a:spLocks noGrp="1"/>
          </p:cNvSpPr>
          <p:nvPr>
            <p:ph type="sldNum" sz="quarter" idx="11"/>
          </p:nvPr>
        </p:nvSpPr>
        <p:spPr/>
        <p:txBody>
          <a:bodyPr/>
          <a:lstStyle/>
          <a:p>
            <a:fld id="{42B8A188-07C7-43C5-B012-88751C6CB86A}" type="slidenum">
              <a:rPr lang="en-US" sz="1400" smtClean="0"/>
              <a:pPr/>
              <a:t>49</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838200" y="0"/>
            <a:ext cx="5444119" cy="523220"/>
          </a:xfrm>
          <a:prstGeom prst="rect">
            <a:avLst/>
          </a:prstGeom>
          <a:solidFill>
            <a:srgbClr val="FFFF00"/>
          </a:solidFill>
        </p:spPr>
        <p:txBody>
          <a:bodyPr wrap="none" rtlCol="0">
            <a:spAutoFit/>
          </a:bodyPr>
          <a:lstStyle/>
          <a:p>
            <a:r>
              <a:rPr lang="en-US" sz="2800" dirty="0" smtClean="0">
                <a:solidFill>
                  <a:srgbClr val="0033CC"/>
                </a:solidFill>
              </a:rPr>
              <a:t>Consolidation of the main splices</a:t>
            </a:r>
            <a:endParaRPr lang="en-US" sz="2800" dirty="0">
              <a:solidFill>
                <a:srgbClr val="0033CC"/>
              </a:solidFill>
            </a:endParaRPr>
          </a:p>
        </p:txBody>
      </p:sp>
      <p:sp>
        <p:nvSpPr>
          <p:cNvPr id="13" name="TextBox 12"/>
          <p:cNvSpPr txBox="1"/>
          <p:nvPr/>
        </p:nvSpPr>
        <p:spPr>
          <a:xfrm>
            <a:off x="1905000" y="762000"/>
            <a:ext cx="4405758" cy="400110"/>
          </a:xfrm>
          <a:prstGeom prst="rect">
            <a:avLst/>
          </a:prstGeom>
          <a:noFill/>
        </p:spPr>
        <p:txBody>
          <a:bodyPr wrap="none" rtlCol="0">
            <a:spAutoFit/>
          </a:bodyPr>
          <a:lstStyle/>
          <a:p>
            <a:r>
              <a:rPr lang="en-US" sz="2000" b="1" i="1" u="sng" dirty="0" smtClean="0"/>
              <a:t>What’s new since Chamonix 2011?</a:t>
            </a:r>
          </a:p>
        </p:txBody>
      </p:sp>
      <p:sp>
        <p:nvSpPr>
          <p:cNvPr id="21" name="TextBox 20"/>
          <p:cNvSpPr txBox="1"/>
          <p:nvPr/>
        </p:nvSpPr>
        <p:spPr>
          <a:xfrm>
            <a:off x="0" y="1524000"/>
            <a:ext cx="8077200" cy="3539430"/>
          </a:xfrm>
          <a:prstGeom prst="rect">
            <a:avLst/>
          </a:prstGeom>
          <a:noFill/>
        </p:spPr>
        <p:txBody>
          <a:bodyPr wrap="square" rtlCol="0">
            <a:spAutoFit/>
          </a:bodyPr>
          <a:lstStyle/>
          <a:p>
            <a:r>
              <a:rPr lang="en-US" sz="1600" dirty="0" smtClean="0"/>
              <a:t>4. </a:t>
            </a:r>
            <a:r>
              <a:rPr lang="en-US" sz="1600" b="1" i="1" dirty="0" smtClean="0">
                <a:solidFill>
                  <a:srgbClr val="00B050"/>
                </a:solidFill>
              </a:rPr>
              <a:t>The splices “rebuilt” criteria were found adequate:</a:t>
            </a:r>
          </a:p>
          <a:p>
            <a:pPr marL="800100" lvl="1" indent="-342900">
              <a:buFont typeface="+mj-lt"/>
              <a:buAutoNum type="alphaLcParenR"/>
            </a:pPr>
            <a:r>
              <a:rPr lang="en-US" sz="1600" dirty="0" smtClean="0"/>
              <a:t>R8_excess &gt; 5 </a:t>
            </a:r>
            <a:r>
              <a:rPr lang="el-GR" sz="1600" dirty="0" smtClean="0">
                <a:latin typeface="Calibri"/>
                <a:sym typeface="Symbol"/>
              </a:rPr>
              <a:t>μ </a:t>
            </a:r>
            <a:r>
              <a:rPr lang="en-US" sz="1600" dirty="0" smtClean="0">
                <a:sym typeface="Symbol"/>
              </a:rPr>
              <a:t> (RT measurements)</a:t>
            </a:r>
          </a:p>
          <a:p>
            <a:pPr marL="800100" lvl="1" indent="-342900">
              <a:buFont typeface="+mj-lt"/>
              <a:buAutoNum type="alphaLcParenR"/>
            </a:pPr>
            <a:endParaRPr lang="en-US" sz="1600" dirty="0" smtClean="0">
              <a:sym typeface="Symbol"/>
            </a:endParaRPr>
          </a:p>
          <a:p>
            <a:pPr marL="800100" lvl="1" indent="-342900">
              <a:buFont typeface="+mj-lt"/>
              <a:buAutoNum type="alphaLcParenR"/>
            </a:pPr>
            <a:endParaRPr lang="en-US" sz="1600" dirty="0" smtClean="0">
              <a:sym typeface="Symbol"/>
            </a:endParaRPr>
          </a:p>
          <a:p>
            <a:pPr marL="800100" lvl="1" indent="-342900">
              <a:buFont typeface="+mj-lt"/>
              <a:buAutoNum type="alphaLcParenR"/>
            </a:pPr>
            <a:endParaRPr lang="en-US" sz="1600" dirty="0" smtClean="0">
              <a:sym typeface="Symbol"/>
            </a:endParaRPr>
          </a:p>
          <a:p>
            <a:pPr marL="800100" lvl="1" indent="-342900">
              <a:buFont typeface="+mj-lt"/>
              <a:buAutoNum type="alphaLcParenR"/>
            </a:pPr>
            <a:endParaRPr lang="en-US" sz="1600" dirty="0" smtClean="0">
              <a:sym typeface="Symbol"/>
            </a:endParaRPr>
          </a:p>
          <a:p>
            <a:pPr marL="800100" lvl="1" indent="-342900">
              <a:buFont typeface="+mj-lt"/>
              <a:buAutoNum type="alphaLcParenR"/>
            </a:pPr>
            <a:endParaRPr lang="en-US" sz="1600" dirty="0" smtClean="0">
              <a:sym typeface="Symbol"/>
            </a:endParaRPr>
          </a:p>
          <a:p>
            <a:pPr marL="800100" lvl="1" indent="-342900">
              <a:buFont typeface="+mj-lt"/>
              <a:buAutoNum type="alphaLcParenR"/>
            </a:pPr>
            <a:endParaRPr lang="en-US" sz="1600" dirty="0" smtClean="0">
              <a:sym typeface="Symbol"/>
            </a:endParaRPr>
          </a:p>
          <a:p>
            <a:pPr marL="800100" lvl="1" indent="-342900">
              <a:buFont typeface="+mj-lt"/>
              <a:buAutoNum type="alphaLcParenR"/>
            </a:pPr>
            <a:endParaRPr lang="en-US" sz="1600" dirty="0" smtClean="0">
              <a:sym typeface="Symbol"/>
            </a:endParaRPr>
          </a:p>
          <a:p>
            <a:pPr marL="800100" lvl="1" indent="-342900">
              <a:buFont typeface="+mj-lt"/>
              <a:buAutoNum type="alphaLcParenR"/>
            </a:pPr>
            <a:r>
              <a:rPr lang="en-US" sz="1600" dirty="0" smtClean="0">
                <a:sym typeface="Symbol"/>
              </a:rPr>
              <a:t>Outlying splices resistance at 1.9 K </a:t>
            </a:r>
            <a:r>
              <a:rPr lang="en-US" sz="1400" dirty="0" smtClean="0">
                <a:sym typeface="Symbol"/>
              </a:rPr>
              <a:t>[Max 123 splices to repair  1</a:t>
            </a:r>
            <a:r>
              <a:rPr lang="en-US" sz="1600" dirty="0" smtClean="0">
                <a:sym typeface="Symbol"/>
              </a:rPr>
              <a:t>%]</a:t>
            </a:r>
            <a:endParaRPr lang="en-US" sz="1600" dirty="0" smtClean="0"/>
          </a:p>
          <a:p>
            <a:pPr marL="800100" lvl="1" indent="-342900">
              <a:buFont typeface="+mj-lt"/>
              <a:buAutoNum type="alphaLcParenR"/>
            </a:pPr>
            <a:r>
              <a:rPr lang="en-US" sz="1600" dirty="0" smtClean="0">
                <a:sym typeface="Symbol"/>
              </a:rPr>
              <a:t>Go/no-go gauges for geometrical defects</a:t>
            </a:r>
            <a:br>
              <a:rPr lang="en-US" sz="1600" dirty="0" smtClean="0">
                <a:sym typeface="Symbol"/>
              </a:rPr>
            </a:br>
            <a:r>
              <a:rPr lang="en-US" sz="1600" dirty="0" smtClean="0">
                <a:sym typeface="Symbol"/>
              </a:rPr>
              <a:t>To ensure optimum shunt install-ability</a:t>
            </a:r>
          </a:p>
          <a:p>
            <a:pPr marL="800100" lvl="1" indent="-342900">
              <a:buFont typeface="+mj-lt"/>
              <a:buAutoNum type="alphaLcParenR"/>
            </a:pPr>
            <a:r>
              <a:rPr lang="en-US" sz="1600" dirty="0" smtClean="0">
                <a:sym typeface="Symbol"/>
              </a:rPr>
              <a:t>Visual inspection based on a library of defects </a:t>
            </a:r>
            <a:br>
              <a:rPr lang="en-US" sz="1600" dirty="0" smtClean="0">
                <a:sym typeface="Symbol"/>
              </a:rPr>
            </a:br>
            <a:r>
              <a:rPr lang="en-US" sz="1600" dirty="0" smtClean="0">
                <a:sym typeface="Symbol"/>
              </a:rPr>
              <a:t>or obvious lack </a:t>
            </a:r>
            <a:r>
              <a:rPr lang="en-US" sz="1600" smtClean="0">
                <a:sym typeface="Symbol"/>
              </a:rPr>
              <a:t>of mechanical </a:t>
            </a:r>
            <a:r>
              <a:rPr lang="en-US" sz="1600" dirty="0" smtClean="0">
                <a:sym typeface="Symbol"/>
              </a:rPr>
              <a:t>strength</a:t>
            </a:r>
            <a:endParaRPr lang="en-US" sz="2000" dirty="0">
              <a:solidFill>
                <a:srgbClr val="FFC000"/>
              </a:solidFill>
            </a:endParaRPr>
          </a:p>
        </p:txBody>
      </p:sp>
      <p:pic>
        <p:nvPicPr>
          <p:cNvPr id="18" name="Content Placeholder 5" descr="Local-QC-1st-review-18.10.2010.tif"/>
          <p:cNvPicPr>
            <a:picLocks noChangeAspect="1"/>
          </p:cNvPicPr>
          <p:nvPr/>
        </p:nvPicPr>
        <p:blipFill>
          <a:blip r:embed="rId3" cstate="print"/>
          <a:srcRect t="57711"/>
          <a:stretch>
            <a:fillRect/>
          </a:stretch>
        </p:blipFill>
        <p:spPr bwMode="auto">
          <a:xfrm>
            <a:off x="228599" y="2057400"/>
            <a:ext cx="6544235" cy="1676400"/>
          </a:xfrm>
          <a:prstGeom prst="rect">
            <a:avLst/>
          </a:prstGeom>
          <a:noFill/>
          <a:ln w="9525">
            <a:noFill/>
            <a:miter lim="800000"/>
            <a:headEnd/>
            <a:tailEnd/>
          </a:ln>
        </p:spPr>
      </p:pic>
      <p:grpSp>
        <p:nvGrpSpPr>
          <p:cNvPr id="2" name="Group 18"/>
          <p:cNvGrpSpPr/>
          <p:nvPr/>
        </p:nvGrpSpPr>
        <p:grpSpPr>
          <a:xfrm>
            <a:off x="4572000" y="4724399"/>
            <a:ext cx="2667000" cy="1295401"/>
            <a:chOff x="5486400" y="3578099"/>
            <a:chExt cx="2514600" cy="1472026"/>
          </a:xfrm>
        </p:grpSpPr>
        <p:pic>
          <p:nvPicPr>
            <p:cNvPr id="22" name="Picture 8" descr="IMG_0316"/>
            <p:cNvPicPr>
              <a:picLocks noChangeAspect="1" noChangeArrowheads="1"/>
            </p:cNvPicPr>
            <p:nvPr/>
          </p:nvPicPr>
          <p:blipFill>
            <a:blip r:embed="rId4" cstate="print"/>
            <a:srcRect/>
            <a:stretch>
              <a:fillRect/>
            </a:stretch>
          </p:blipFill>
          <p:spPr bwMode="auto">
            <a:xfrm>
              <a:off x="5486400" y="3578099"/>
              <a:ext cx="2514600" cy="1382032"/>
            </a:xfrm>
            <a:prstGeom prst="rect">
              <a:avLst/>
            </a:prstGeom>
            <a:noFill/>
            <a:ln w="9525">
              <a:noFill/>
              <a:miter lim="800000"/>
              <a:headEnd/>
              <a:tailEnd/>
            </a:ln>
          </p:spPr>
        </p:pic>
        <p:sp>
          <p:nvSpPr>
            <p:cNvPr id="23" name="TextBox 10"/>
            <p:cNvSpPr txBox="1">
              <a:spLocks noChangeArrowheads="1"/>
            </p:cNvSpPr>
            <p:nvPr/>
          </p:nvSpPr>
          <p:spPr bwMode="auto">
            <a:xfrm>
              <a:off x="5486400" y="4770613"/>
              <a:ext cx="2514600" cy="279512"/>
            </a:xfrm>
            <a:prstGeom prst="rect">
              <a:avLst/>
            </a:prstGeom>
            <a:solidFill>
              <a:schemeClr val="bg1"/>
            </a:solidFill>
            <a:ln w="9525">
              <a:noFill/>
              <a:miter lim="800000"/>
              <a:headEnd/>
              <a:tailEnd/>
            </a:ln>
          </p:spPr>
          <p:txBody>
            <a:bodyPr wrap="square">
              <a:spAutoFit/>
            </a:bodyPr>
            <a:lstStyle/>
            <a:p>
              <a:pPr algn="ctr"/>
              <a:r>
                <a:rPr lang="en-US" sz="1100" dirty="0">
                  <a:sym typeface="Symbol" pitchFamily="18" charset="2"/>
                </a:rPr>
                <a:t>Gap between U-piece and </a:t>
              </a:r>
              <a:r>
                <a:rPr lang="en-US" sz="1100" dirty="0" smtClean="0">
                  <a:sym typeface="Symbol" pitchFamily="18" charset="2"/>
                </a:rPr>
                <a:t>BB </a:t>
              </a:r>
              <a:r>
                <a:rPr lang="en-US" sz="1100" dirty="0" err="1" smtClean="0">
                  <a:sym typeface="Symbol" pitchFamily="18" charset="2"/>
                </a:rPr>
                <a:t>stabiliser</a:t>
              </a:r>
              <a:endParaRPr lang="en-US" sz="1100" dirty="0">
                <a:sym typeface="Symbol" pitchFamily="18" charset="2"/>
              </a:endParaRPr>
            </a:p>
          </p:txBody>
        </p:sp>
      </p:grpSp>
      <p:grpSp>
        <p:nvGrpSpPr>
          <p:cNvPr id="3" name="Group 23"/>
          <p:cNvGrpSpPr/>
          <p:nvPr/>
        </p:nvGrpSpPr>
        <p:grpSpPr>
          <a:xfrm>
            <a:off x="7315200" y="4876800"/>
            <a:ext cx="1752601" cy="1452265"/>
            <a:chOff x="5715000" y="3657600"/>
            <a:chExt cx="1752601" cy="1452265"/>
          </a:xfrm>
        </p:grpSpPr>
        <p:pic>
          <p:nvPicPr>
            <p:cNvPr id="25" name="Picture 7" descr="\\cern.ch\dfs\Workspaces\s\Sector81Interconnect\Shutdown2009\Quality-Control\Electrical-Connections\Sector-12\US-and-insulation-QQBI.32R1,QBBIB33R1,QBQI.34L2,QBQI.33L2\US-examinations-QQBI.32R1,QBBIB33R1,QBQI.34L2,QBQI.33L2\QBQI.33L2\QBQI.33L2-M3-DSCF2586.jpg"/>
            <p:cNvPicPr>
              <a:picLocks noChangeAspect="1" noChangeArrowheads="1"/>
            </p:cNvPicPr>
            <p:nvPr/>
          </p:nvPicPr>
          <p:blipFill>
            <a:blip r:embed="rId5" cstate="print"/>
            <a:srcRect/>
            <a:stretch>
              <a:fillRect/>
            </a:stretch>
          </p:blipFill>
          <p:spPr bwMode="auto">
            <a:xfrm>
              <a:off x="5715001" y="3657600"/>
              <a:ext cx="1752600" cy="1008440"/>
            </a:xfrm>
            <a:prstGeom prst="rect">
              <a:avLst/>
            </a:prstGeom>
            <a:noFill/>
            <a:ln w="9525">
              <a:noFill/>
              <a:miter lim="800000"/>
              <a:headEnd/>
              <a:tailEnd/>
            </a:ln>
          </p:spPr>
        </p:pic>
        <p:sp>
          <p:nvSpPr>
            <p:cNvPr id="26" name="TextBox 13"/>
            <p:cNvSpPr txBox="1">
              <a:spLocks noChangeArrowheads="1"/>
            </p:cNvSpPr>
            <p:nvPr/>
          </p:nvSpPr>
          <p:spPr bwMode="auto">
            <a:xfrm>
              <a:off x="5715000" y="4648200"/>
              <a:ext cx="1752600" cy="461665"/>
            </a:xfrm>
            <a:prstGeom prst="rect">
              <a:avLst/>
            </a:prstGeom>
            <a:solidFill>
              <a:schemeClr val="bg1"/>
            </a:solidFill>
            <a:ln w="9525">
              <a:noFill/>
              <a:miter lim="800000"/>
              <a:headEnd/>
              <a:tailEnd/>
            </a:ln>
          </p:spPr>
          <p:txBody>
            <a:bodyPr wrap="square">
              <a:spAutoFit/>
            </a:bodyPr>
            <a:lstStyle/>
            <a:p>
              <a:pPr algn="ctr"/>
              <a:r>
                <a:rPr lang="en-US" sz="1200" dirty="0">
                  <a:sym typeface="Symbol" pitchFamily="18" charset="2"/>
                </a:rPr>
                <a:t>Gap between U-piece and </a:t>
              </a:r>
              <a:r>
                <a:rPr lang="en-US" sz="1200" dirty="0" err="1">
                  <a:sym typeface="Symbol" pitchFamily="18" charset="2"/>
                </a:rPr>
                <a:t>busbar</a:t>
              </a:r>
              <a:r>
                <a:rPr lang="en-US" sz="1200" dirty="0">
                  <a:sym typeface="Symbol" pitchFamily="18" charset="2"/>
                </a:rPr>
                <a:t> </a:t>
              </a:r>
              <a:r>
                <a:rPr lang="en-US" sz="1200" dirty="0" smtClean="0">
                  <a:sym typeface="Symbol" pitchFamily="18" charset="2"/>
                </a:rPr>
                <a:t>tongue</a:t>
              </a:r>
              <a:endParaRPr lang="en-US" sz="1200" dirty="0">
                <a:sym typeface="Symbol" pitchFamily="18" charset="2"/>
              </a:endParaRPr>
            </a:p>
          </p:txBody>
        </p:sp>
      </p:grpSp>
      <p:grpSp>
        <p:nvGrpSpPr>
          <p:cNvPr id="4" name="Group 26"/>
          <p:cNvGrpSpPr/>
          <p:nvPr/>
        </p:nvGrpSpPr>
        <p:grpSpPr>
          <a:xfrm>
            <a:off x="6858000" y="3119735"/>
            <a:ext cx="2286000" cy="1757065"/>
            <a:chOff x="7467600" y="3657600"/>
            <a:chExt cx="1676400" cy="1452265"/>
          </a:xfrm>
        </p:grpSpPr>
        <p:pic>
          <p:nvPicPr>
            <p:cNvPr id="28" name="Picture 5" descr="IMG_2248"/>
            <p:cNvPicPr>
              <a:picLocks noChangeAspect="1" noChangeArrowheads="1"/>
            </p:cNvPicPr>
            <p:nvPr/>
          </p:nvPicPr>
          <p:blipFill>
            <a:blip r:embed="rId6" cstate="print"/>
            <a:srcRect t="19662" r="40000"/>
            <a:stretch>
              <a:fillRect/>
            </a:stretch>
          </p:blipFill>
          <p:spPr bwMode="auto">
            <a:xfrm>
              <a:off x="7543800" y="3657600"/>
              <a:ext cx="1600200" cy="1038490"/>
            </a:xfrm>
            <a:prstGeom prst="rect">
              <a:avLst/>
            </a:prstGeom>
            <a:noFill/>
            <a:ln w="9525">
              <a:noFill/>
              <a:miter lim="800000"/>
              <a:headEnd/>
              <a:tailEnd/>
            </a:ln>
          </p:spPr>
        </p:pic>
        <p:sp>
          <p:nvSpPr>
            <p:cNvPr id="29" name="TextBox 13"/>
            <p:cNvSpPr txBox="1">
              <a:spLocks noChangeArrowheads="1"/>
            </p:cNvSpPr>
            <p:nvPr/>
          </p:nvSpPr>
          <p:spPr bwMode="auto">
            <a:xfrm>
              <a:off x="7467600" y="4648200"/>
              <a:ext cx="1676400" cy="461665"/>
            </a:xfrm>
            <a:prstGeom prst="rect">
              <a:avLst/>
            </a:prstGeom>
            <a:solidFill>
              <a:schemeClr val="bg1"/>
            </a:solidFill>
            <a:ln w="9525">
              <a:noFill/>
              <a:miter lim="800000"/>
              <a:headEnd/>
              <a:tailEnd/>
            </a:ln>
          </p:spPr>
          <p:txBody>
            <a:bodyPr wrap="square">
              <a:spAutoFit/>
            </a:bodyPr>
            <a:lstStyle/>
            <a:p>
              <a:pPr algn="ctr"/>
              <a:r>
                <a:rPr lang="en-US" sz="1200" dirty="0">
                  <a:sym typeface="Symbol" pitchFamily="18" charset="2"/>
                </a:rPr>
                <a:t>Step between U-piece </a:t>
              </a:r>
              <a:r>
                <a:rPr lang="en-US" sz="1200" dirty="0" smtClean="0">
                  <a:sym typeface="Symbol" pitchFamily="18" charset="2"/>
                </a:rPr>
                <a:t>and </a:t>
              </a:r>
              <a:r>
                <a:rPr lang="en-US" sz="1200" dirty="0" err="1" smtClean="0">
                  <a:sym typeface="Symbol" pitchFamily="18" charset="2"/>
                </a:rPr>
                <a:t>busbar</a:t>
              </a:r>
              <a:endParaRPr lang="en-US" sz="1200" dirty="0">
                <a:sym typeface="Symbol" pitchFamily="18" charset="2"/>
              </a:endParaRPr>
            </a:p>
          </p:txBody>
        </p:sp>
      </p:grpSp>
      <p:sp>
        <p:nvSpPr>
          <p:cNvPr id="19" name="TextBox 18"/>
          <p:cNvSpPr txBox="1"/>
          <p:nvPr/>
        </p:nvSpPr>
        <p:spPr>
          <a:xfrm>
            <a:off x="0" y="5334000"/>
            <a:ext cx="4343400" cy="830997"/>
          </a:xfrm>
          <a:prstGeom prst="rect">
            <a:avLst/>
          </a:prstGeom>
          <a:noFill/>
        </p:spPr>
        <p:txBody>
          <a:bodyPr wrap="square" rtlCol="0">
            <a:spAutoFit/>
          </a:bodyPr>
          <a:lstStyle/>
          <a:p>
            <a:r>
              <a:rPr lang="en-US" sz="1600" b="1" i="1" dirty="0" smtClean="0">
                <a:solidFill>
                  <a:srgbClr val="FFC000"/>
                </a:solidFill>
              </a:rPr>
              <a:t>Redoing a splice requires resources, time and generates some risks</a:t>
            </a:r>
            <a:br>
              <a:rPr lang="en-US" sz="1600" b="1" i="1" dirty="0" smtClean="0">
                <a:solidFill>
                  <a:srgbClr val="FFC000"/>
                </a:solidFill>
              </a:rPr>
            </a:br>
            <a:r>
              <a:rPr lang="en-US" sz="1600" b="1" i="1" dirty="0" smtClean="0">
                <a:solidFill>
                  <a:srgbClr val="FFC000"/>
                </a:solidFill>
                <a:sym typeface="Symbol"/>
              </a:rPr>
              <a:t> Avoid it if not necessary</a:t>
            </a:r>
            <a:endParaRPr lang="en-US" sz="2000" dirty="0">
              <a:solidFill>
                <a:srgbClr val="FFC000"/>
              </a:solidFill>
            </a:endParaRPr>
          </a:p>
        </p:txBody>
      </p:sp>
      <p:sp>
        <p:nvSpPr>
          <p:cNvPr id="24" name="TextBox 23"/>
          <p:cNvSpPr txBox="1"/>
          <p:nvPr/>
        </p:nvSpPr>
        <p:spPr>
          <a:xfrm>
            <a:off x="6400800" y="0"/>
            <a:ext cx="2743200" cy="369332"/>
          </a:xfrm>
          <a:prstGeom prst="rect">
            <a:avLst/>
          </a:prstGeom>
          <a:solidFill>
            <a:schemeClr val="accent2">
              <a:lumMod val="75000"/>
            </a:schemeClr>
          </a:solidFill>
        </p:spPr>
        <p:txBody>
          <a:bodyPr wrap="square" rtlCol="0">
            <a:spAutoFit/>
          </a:bodyPr>
          <a:lstStyle/>
          <a:p>
            <a:pPr algn="r"/>
            <a:r>
              <a:rPr lang="en-US" dirty="0" smtClean="0">
                <a:solidFill>
                  <a:srgbClr val="FFFF00"/>
                </a:solidFill>
              </a:rPr>
              <a:t>Courtesy C Scheuerlein</a:t>
            </a:r>
            <a:endParaRPr lang="en-US" dirty="0">
              <a:solidFill>
                <a:srgbClr val="FFFF00"/>
              </a:solidFill>
            </a:endParaRPr>
          </a:p>
        </p:txBody>
      </p:sp>
      <p:sp>
        <p:nvSpPr>
          <p:cNvPr id="30" name="Slide Number Placeholder 29"/>
          <p:cNvSpPr>
            <a:spLocks noGrp="1"/>
          </p:cNvSpPr>
          <p:nvPr>
            <p:ph type="sldNum" sz="quarter" idx="11"/>
          </p:nvPr>
        </p:nvSpPr>
        <p:spPr/>
        <p:txBody>
          <a:bodyPr/>
          <a:lstStyle/>
          <a:p>
            <a:fld id="{42B8A188-07C7-43C5-B012-88751C6CB86A}" type="slidenum">
              <a:rPr lang="en-US" sz="1400" smtClean="0"/>
              <a:pPr/>
              <a:t>5</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1000"/>
                                  </p:stCondLst>
                                  <p:childTnLst>
                                    <p:set>
                                      <p:cBhvr>
                                        <p:cTn id="6" dur="1" fill="hold">
                                          <p:stCondLst>
                                            <p:cond delay="0"/>
                                          </p:stCondLst>
                                        </p:cTn>
                                        <p:tgtEl>
                                          <p:spTgt spid="18"/>
                                        </p:tgtEl>
                                        <p:attrNameLst>
                                          <p:attrName>style.visibility</p:attrName>
                                        </p:attrNameLst>
                                      </p:cBhvr>
                                      <p:to>
                                        <p:strVal val="visible"/>
                                      </p:to>
                                    </p:set>
                                    <p:anim calcmode="lin" valueType="num">
                                      <p:cBhvr>
                                        <p:cTn id="7" dur="2000" fill="hold"/>
                                        <p:tgtEl>
                                          <p:spTgt spid="18"/>
                                        </p:tgtEl>
                                        <p:attrNameLst>
                                          <p:attrName>ppt_w</p:attrName>
                                        </p:attrNameLst>
                                      </p:cBhvr>
                                      <p:tavLst>
                                        <p:tav tm="0">
                                          <p:val>
                                            <p:fltVal val="0"/>
                                          </p:val>
                                        </p:tav>
                                        <p:tav tm="100000">
                                          <p:val>
                                            <p:strVal val="#ppt_w"/>
                                          </p:val>
                                        </p:tav>
                                      </p:tavLst>
                                    </p:anim>
                                    <p:anim calcmode="lin" valueType="num">
                                      <p:cBhvr>
                                        <p:cTn id="8" dur="20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checkerboard(across)">
                                      <p:cBhvr>
                                        <p:cTn id="13" dur="500"/>
                                        <p:tgtEl>
                                          <p:spTgt spid="4"/>
                                        </p:tgtEl>
                                      </p:cBhvr>
                                    </p:animEffect>
                                  </p:childTnLst>
                                </p:cTn>
                              </p:par>
                            </p:childTnLst>
                          </p:cTn>
                        </p:par>
                        <p:par>
                          <p:cTn id="14" fill="hold">
                            <p:stCondLst>
                              <p:cond delay="500"/>
                            </p:stCondLst>
                            <p:childTnLst>
                              <p:par>
                                <p:cTn id="15" presetID="5" presetClass="entr" presetSubtype="10"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heckerboard(across)">
                                      <p:cBhvr>
                                        <p:cTn id="17" dur="500"/>
                                        <p:tgtEl>
                                          <p:spTgt spid="3"/>
                                        </p:tgtEl>
                                      </p:cBhvr>
                                    </p:animEffect>
                                  </p:childTnLst>
                                </p:cTn>
                              </p:par>
                            </p:childTnLst>
                          </p:cTn>
                        </p:par>
                        <p:par>
                          <p:cTn id="18" fill="hold">
                            <p:stCondLst>
                              <p:cond delay="1000"/>
                            </p:stCondLst>
                            <p:childTnLst>
                              <p:par>
                                <p:cTn id="19" presetID="5" presetClass="entr" presetSubtype="1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checkerboard(across)">
                                      <p:cBhvr>
                                        <p:cTn id="21" dur="500"/>
                                        <p:tgtEl>
                                          <p:spTgt spid="2"/>
                                        </p:tgtEl>
                                      </p:cBhvr>
                                    </p:animEffect>
                                  </p:childTnLst>
                                </p:cTn>
                              </p:par>
                            </p:childTnLst>
                          </p:cTn>
                        </p:par>
                      </p:childTnLst>
                    </p:cTn>
                  </p:par>
                  <p:par>
                    <p:cTn id="22" fill="hold">
                      <p:stCondLst>
                        <p:cond delay="indefinite"/>
                      </p:stCondLst>
                      <p:childTnLst>
                        <p:par>
                          <p:cTn id="23" fill="hold">
                            <p:stCondLst>
                              <p:cond delay="0"/>
                            </p:stCondLst>
                            <p:childTnLst>
                              <p:par>
                                <p:cTn id="24" presetID="34"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 from="(-#ppt_w/2)" to="(#ppt_x)" calcmode="lin" valueType="num">
                                      <p:cBhvr>
                                        <p:cTn id="26" dur="600" fill="hold">
                                          <p:stCondLst>
                                            <p:cond delay="0"/>
                                          </p:stCondLst>
                                        </p:cTn>
                                        <p:tgtEl>
                                          <p:spTgt spid="19"/>
                                        </p:tgtEl>
                                        <p:attrNameLst>
                                          <p:attrName>ppt_x</p:attrName>
                                        </p:attrNameLst>
                                      </p:cBhvr>
                                    </p:anim>
                                    <p:anim from="0" to="-1.0" calcmode="lin" valueType="num">
                                      <p:cBhvr>
                                        <p:cTn id="27" dur="200" decel="50000" autoRev="1" fill="hold">
                                          <p:stCondLst>
                                            <p:cond delay="600"/>
                                          </p:stCondLst>
                                        </p:cTn>
                                        <p:tgtEl>
                                          <p:spTgt spid="19"/>
                                        </p:tgtEl>
                                        <p:attrNameLst>
                                          <p:attrName>xshear</p:attrName>
                                        </p:attrNameLst>
                                      </p:cBhvr>
                                    </p:anim>
                                    <p:animScale>
                                      <p:cBhvr>
                                        <p:cTn id="28" dur="200" decel="100000" autoRev="1" fill="hold">
                                          <p:stCondLst>
                                            <p:cond delay="600"/>
                                          </p:stCondLst>
                                        </p:cTn>
                                        <p:tgtEl>
                                          <p:spTgt spid="19"/>
                                        </p:tgtEl>
                                      </p:cBhvr>
                                      <p:from x="100000" y="100000"/>
                                      <p:to x="80000" y="100000"/>
                                    </p:animScale>
                                    <p:anim by="(#ppt_h/3+#ppt_w*0.1)" calcmode="lin" valueType="num">
                                      <p:cBhvr additive="sum">
                                        <p:cTn id="29" dur="200" decel="100000" autoRev="1" fill="hold">
                                          <p:stCondLst>
                                            <p:cond delay="600"/>
                                          </p:stCondLst>
                                        </p:cTn>
                                        <p:tgtEl>
                                          <p:spTgt spid="19"/>
                                        </p:tgtEl>
                                        <p:attrNameLst>
                                          <p:attrName>ppt_x</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Box 23"/>
          <p:cNvSpPr txBox="1"/>
          <p:nvPr/>
        </p:nvSpPr>
        <p:spPr>
          <a:xfrm>
            <a:off x="0" y="1905000"/>
            <a:ext cx="8763000" cy="2308324"/>
          </a:xfrm>
          <a:prstGeom prst="rect">
            <a:avLst/>
          </a:prstGeom>
          <a:noFill/>
        </p:spPr>
        <p:txBody>
          <a:bodyPr wrap="square" rtlCol="0">
            <a:spAutoFit/>
          </a:bodyPr>
          <a:lstStyle/>
          <a:p>
            <a:pPr>
              <a:buFont typeface="Wingdings" pitchFamily="2" charset="2"/>
              <a:buChar char="Ø"/>
            </a:pPr>
            <a:r>
              <a:rPr lang="en-US" sz="1600" dirty="0" smtClean="0"/>
              <a:t> </a:t>
            </a:r>
            <a:r>
              <a:rPr lang="en-US" sz="1600" u="sng" dirty="0" smtClean="0"/>
              <a:t>Rev 2 </a:t>
            </a:r>
            <a:r>
              <a:rPr lang="en-US" sz="1600" u="sng" dirty="0" err="1" smtClean="0"/>
              <a:t>Rec</a:t>
            </a:r>
            <a:r>
              <a:rPr lang="en-US" sz="1600" u="sng" dirty="0" smtClean="0"/>
              <a:t> 7: </a:t>
            </a:r>
            <a:r>
              <a:rPr lang="en-BZ" sz="1600" dirty="0" smtClean="0"/>
              <a:t>Consider the utility and practicality of utilizing the CSCM for periodic “requalification” tests of the main (</a:t>
            </a:r>
            <a:r>
              <a:rPr lang="en-BZ" sz="1600" dirty="0" err="1" smtClean="0"/>
              <a:t>quadrupole</a:t>
            </a:r>
            <a:r>
              <a:rPr lang="en-BZ" sz="1600" dirty="0" smtClean="0"/>
              <a:t>) bus circuit</a:t>
            </a:r>
          </a:p>
          <a:p>
            <a:pPr>
              <a:buFont typeface="Wingdings" pitchFamily="2" charset="2"/>
              <a:buChar char="Ø"/>
            </a:pPr>
            <a:r>
              <a:rPr lang="en-BZ" sz="1600" dirty="0" smtClean="0"/>
              <a:t>Comment:</a:t>
            </a:r>
          </a:p>
          <a:p>
            <a:r>
              <a:rPr lang="en-BZ" sz="1600" dirty="0" smtClean="0"/>
              <a:t>CSCM is not an obviously useful test if it cannot be </a:t>
            </a:r>
            <a:r>
              <a:rPr lang="en-BZ" sz="1600" b="1" u="sng" dirty="0" smtClean="0"/>
              <a:t>run at full current </a:t>
            </a:r>
            <a:r>
              <a:rPr lang="en-BZ" sz="1600" dirty="0" smtClean="0"/>
              <a:t>(due to nonlinearities of the problem). But one could consider utilizing this test with the (</a:t>
            </a:r>
            <a:r>
              <a:rPr lang="en-BZ" sz="1600" dirty="0" err="1" smtClean="0"/>
              <a:t>quadrupole</a:t>
            </a:r>
            <a:r>
              <a:rPr lang="en-BZ" sz="1600" dirty="0" smtClean="0"/>
              <a:t>) bus, which can be run at full current, and in which there is less redundancy and therefore greater risk in the repaired joints (only one shunt planned). This could be done periodically over the life of the LHC. However, we don’t have sufficient information to make a definitive </a:t>
            </a:r>
            <a:r>
              <a:rPr lang="en-US" sz="1600" dirty="0" smtClean="0"/>
              <a:t>recommendation</a:t>
            </a:r>
          </a:p>
          <a:p>
            <a:pPr>
              <a:buFont typeface="Wingdings" pitchFamily="2" charset="2"/>
              <a:buChar char="Ø"/>
            </a:pPr>
            <a:r>
              <a:rPr lang="en-US" sz="1600" i="1" u="sng" dirty="0" smtClean="0">
                <a:solidFill>
                  <a:srgbClr val="00B050"/>
                </a:solidFill>
              </a:rPr>
              <a:t>Would be a possible compensatory measures for very inaccessible splices</a:t>
            </a:r>
            <a:endParaRPr lang="en-US" sz="1600" i="1" u="sng" dirty="0">
              <a:solidFill>
                <a:srgbClr val="00B050"/>
              </a:solidFill>
            </a:endParaRPr>
          </a:p>
        </p:txBody>
      </p:sp>
      <p:sp>
        <p:nvSpPr>
          <p:cNvPr id="10" name="Date Placeholder 9"/>
          <p:cNvSpPr>
            <a:spLocks noGrp="1"/>
          </p:cNvSpPr>
          <p:nvPr>
            <p:ph type="dt" sz="half" idx="10"/>
          </p:nvPr>
        </p:nvSpPr>
        <p:spPr/>
        <p:txBody>
          <a:bodyPr/>
          <a:lstStyle/>
          <a:p>
            <a:r>
              <a:rPr lang="en-US" smtClean="0"/>
              <a:t>Chamonix                    8th of February 2012</a:t>
            </a:r>
            <a:endParaRPr lang="en-GB" dirty="0"/>
          </a:p>
        </p:txBody>
      </p:sp>
      <p:sp>
        <p:nvSpPr>
          <p:cNvPr id="5" name="Rectangle 4"/>
          <p:cNvSpPr/>
          <p:nvPr/>
        </p:nvSpPr>
        <p:spPr>
          <a:xfrm>
            <a:off x="2057400" y="762000"/>
            <a:ext cx="6553200" cy="461665"/>
          </a:xfrm>
          <a:prstGeom prst="rect">
            <a:avLst/>
          </a:prstGeom>
        </p:spPr>
        <p:txBody>
          <a:bodyPr wrap="square">
            <a:spAutoFit/>
          </a:bodyPr>
          <a:lstStyle/>
          <a:p>
            <a:pPr algn="ctr"/>
            <a:r>
              <a:rPr lang="en-US" sz="2400" b="1" dirty="0" smtClean="0"/>
              <a:t>LHC Splices Review 2: </a:t>
            </a:r>
            <a:endParaRPr lang="en-US" sz="2400" dirty="0"/>
          </a:p>
        </p:txBody>
      </p:sp>
      <p:sp>
        <p:nvSpPr>
          <p:cNvPr id="9" name="TextBox 8"/>
          <p:cNvSpPr txBox="1"/>
          <p:nvPr/>
        </p:nvSpPr>
        <p:spPr>
          <a:xfrm>
            <a:off x="152400" y="1828800"/>
            <a:ext cx="4419600" cy="461665"/>
          </a:xfrm>
          <a:prstGeom prst="rect">
            <a:avLst/>
          </a:prstGeom>
          <a:noFill/>
        </p:spPr>
        <p:txBody>
          <a:bodyPr wrap="square" rtlCol="0">
            <a:spAutoFit/>
          </a:bodyPr>
          <a:lstStyle/>
          <a:p>
            <a:endParaRPr lang="en-US" sz="2400" dirty="0"/>
          </a:p>
        </p:txBody>
      </p:sp>
      <p:sp>
        <p:nvSpPr>
          <p:cNvPr id="11" name="Footer Placeholder 10"/>
          <p:cNvSpPr>
            <a:spLocks noGrp="1"/>
          </p:cNvSpPr>
          <p:nvPr>
            <p:ph type="ftr" sz="quarter" idx="12"/>
          </p:nvPr>
        </p:nvSpPr>
        <p:spPr/>
        <p:txBody>
          <a:bodyPr/>
          <a:lstStyle/>
          <a:p>
            <a:r>
              <a:rPr lang="en-BZ" smtClean="0"/>
              <a:t>Consolidation of the LHC SC magnets and circuits during LS1 </a:t>
            </a:r>
            <a:endParaRPr lang="en-GB" dirty="0"/>
          </a:p>
        </p:txBody>
      </p:sp>
      <p:sp>
        <p:nvSpPr>
          <p:cNvPr id="16" name="TextBox 15"/>
          <p:cNvSpPr txBox="1"/>
          <p:nvPr/>
        </p:nvSpPr>
        <p:spPr>
          <a:xfrm>
            <a:off x="6324600" y="1524000"/>
            <a:ext cx="1730410" cy="276999"/>
          </a:xfrm>
          <a:prstGeom prst="rect">
            <a:avLst/>
          </a:prstGeom>
          <a:solidFill>
            <a:srgbClr val="66FF66"/>
          </a:solidFill>
        </p:spPr>
        <p:txBody>
          <a:bodyPr wrap="none" rtlCol="0">
            <a:spAutoFit/>
          </a:bodyPr>
          <a:lstStyle/>
          <a:p>
            <a:r>
              <a:rPr lang="en-US" sz="1200" dirty="0" smtClean="0"/>
              <a:t>Action : TE-EPC/MPE</a:t>
            </a:r>
            <a:endParaRPr lang="en-US" sz="1200" dirty="0"/>
          </a:p>
        </p:txBody>
      </p:sp>
      <p:sp>
        <p:nvSpPr>
          <p:cNvPr id="14" name="TextBox 13"/>
          <p:cNvSpPr txBox="1"/>
          <p:nvPr/>
        </p:nvSpPr>
        <p:spPr>
          <a:xfrm>
            <a:off x="2209800" y="4495800"/>
            <a:ext cx="4800600" cy="923330"/>
          </a:xfrm>
          <a:prstGeom prst="rect">
            <a:avLst/>
          </a:prstGeom>
          <a:solidFill>
            <a:schemeClr val="accent1"/>
          </a:solidFill>
        </p:spPr>
        <p:txBody>
          <a:bodyPr wrap="square" rtlCol="0">
            <a:spAutoFit/>
          </a:bodyPr>
          <a:lstStyle/>
          <a:p>
            <a:pPr>
              <a:buFontTx/>
              <a:buChar char="-"/>
            </a:pPr>
            <a:r>
              <a:rPr lang="en-US" dirty="0" smtClean="0"/>
              <a:t>Type test before LS1 on at least one sector</a:t>
            </a:r>
          </a:p>
          <a:p>
            <a:pPr>
              <a:buFontTx/>
              <a:buChar char="-"/>
            </a:pPr>
            <a:r>
              <a:rPr lang="en-US" dirty="0" smtClean="0"/>
              <a:t>Systematic test after consolidation</a:t>
            </a:r>
          </a:p>
          <a:p>
            <a:pPr>
              <a:buFontTx/>
              <a:buChar char="-"/>
            </a:pPr>
            <a:r>
              <a:rPr lang="en-US" dirty="0" smtClean="0"/>
              <a:t>Periodic test later ?</a:t>
            </a:r>
          </a:p>
        </p:txBody>
      </p:sp>
      <p:sp>
        <p:nvSpPr>
          <p:cNvPr id="15" name="TextBox 14"/>
          <p:cNvSpPr txBox="1"/>
          <p:nvPr/>
        </p:nvSpPr>
        <p:spPr>
          <a:xfrm>
            <a:off x="2514600" y="0"/>
            <a:ext cx="4073487" cy="523220"/>
          </a:xfrm>
          <a:prstGeom prst="rect">
            <a:avLst/>
          </a:prstGeom>
          <a:solidFill>
            <a:srgbClr val="FFFF00"/>
          </a:solidFill>
        </p:spPr>
        <p:txBody>
          <a:bodyPr wrap="none" rtlCol="0">
            <a:spAutoFit/>
          </a:bodyPr>
          <a:lstStyle/>
          <a:p>
            <a:r>
              <a:rPr lang="en-US" sz="2800" dirty="0" smtClean="0">
                <a:solidFill>
                  <a:srgbClr val="0033CC"/>
                </a:solidFill>
              </a:rPr>
              <a:t>Open issue : The CSCM</a:t>
            </a:r>
            <a:endParaRPr lang="en-US" sz="2800" dirty="0">
              <a:solidFill>
                <a:srgbClr val="0033CC"/>
              </a:solidFill>
            </a:endParaRPr>
          </a:p>
        </p:txBody>
      </p:sp>
      <p:sp>
        <p:nvSpPr>
          <p:cNvPr id="17" name="Slide Number Placeholder 16"/>
          <p:cNvSpPr>
            <a:spLocks noGrp="1"/>
          </p:cNvSpPr>
          <p:nvPr>
            <p:ph type="sldNum" sz="quarter" idx="11"/>
          </p:nvPr>
        </p:nvSpPr>
        <p:spPr/>
        <p:txBody>
          <a:bodyPr/>
          <a:lstStyle/>
          <a:p>
            <a:fld id="{42B8A188-07C7-43C5-B012-88751C6CB86A}" type="slidenum">
              <a:rPr lang="en-US" sz="1400" smtClean="0"/>
              <a:pPr/>
              <a:t>50</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1524000" y="0"/>
            <a:ext cx="4073487" cy="523220"/>
          </a:xfrm>
          <a:prstGeom prst="rect">
            <a:avLst/>
          </a:prstGeom>
          <a:solidFill>
            <a:srgbClr val="FFFF00"/>
          </a:solidFill>
        </p:spPr>
        <p:txBody>
          <a:bodyPr wrap="none" rtlCol="0">
            <a:spAutoFit/>
          </a:bodyPr>
          <a:lstStyle/>
          <a:p>
            <a:r>
              <a:rPr lang="en-US" sz="2800" dirty="0" smtClean="0">
                <a:solidFill>
                  <a:srgbClr val="0033CC"/>
                </a:solidFill>
              </a:rPr>
              <a:t>Open issue : The CSCM</a:t>
            </a:r>
            <a:endParaRPr lang="en-US" sz="2800" dirty="0">
              <a:solidFill>
                <a:srgbClr val="0033CC"/>
              </a:solidFill>
            </a:endParaRPr>
          </a:p>
        </p:txBody>
      </p:sp>
      <p:sp>
        <p:nvSpPr>
          <p:cNvPr id="17" name="TextBox 16"/>
          <p:cNvSpPr txBox="1"/>
          <p:nvPr/>
        </p:nvSpPr>
        <p:spPr>
          <a:xfrm>
            <a:off x="6424345" y="0"/>
            <a:ext cx="2719655" cy="369332"/>
          </a:xfrm>
          <a:prstGeom prst="rect">
            <a:avLst/>
          </a:prstGeom>
          <a:solidFill>
            <a:schemeClr val="accent2">
              <a:lumMod val="75000"/>
            </a:schemeClr>
          </a:solidFill>
        </p:spPr>
        <p:txBody>
          <a:bodyPr wrap="none" rtlCol="0">
            <a:spAutoFit/>
          </a:bodyPr>
          <a:lstStyle/>
          <a:p>
            <a:r>
              <a:rPr lang="en-US" dirty="0" smtClean="0">
                <a:solidFill>
                  <a:srgbClr val="FFFF00"/>
                </a:solidFill>
              </a:rPr>
              <a:t>Courtesy H Thiesen et al</a:t>
            </a:r>
            <a:endParaRPr lang="en-US" dirty="0">
              <a:solidFill>
                <a:srgbClr val="FFFF00"/>
              </a:solidFill>
            </a:endParaRPr>
          </a:p>
        </p:txBody>
      </p:sp>
      <p:sp>
        <p:nvSpPr>
          <p:cNvPr id="216" name="TextBox 215"/>
          <p:cNvSpPr txBox="1"/>
          <p:nvPr/>
        </p:nvSpPr>
        <p:spPr>
          <a:xfrm>
            <a:off x="609600" y="1447800"/>
            <a:ext cx="8229600" cy="5016758"/>
          </a:xfrm>
          <a:prstGeom prst="rect">
            <a:avLst/>
          </a:prstGeom>
          <a:noFill/>
        </p:spPr>
        <p:txBody>
          <a:bodyPr wrap="square" rtlCol="0">
            <a:spAutoFit/>
          </a:bodyPr>
          <a:lstStyle/>
          <a:p>
            <a:pPr algn="ctr"/>
            <a:r>
              <a:rPr lang="en-US" sz="2000" u="sng" dirty="0" smtClean="0"/>
              <a:t>Proposal :</a:t>
            </a:r>
          </a:p>
          <a:p>
            <a:pPr>
              <a:buFont typeface="Arial" charset="0"/>
              <a:buChar char="•"/>
            </a:pPr>
            <a:r>
              <a:rPr lang="en-US" sz="2000" dirty="0" smtClean="0"/>
              <a:t>Use this method </a:t>
            </a:r>
            <a:r>
              <a:rPr lang="en-US" sz="2000" dirty="0" smtClean="0"/>
              <a:t>to </a:t>
            </a:r>
            <a:r>
              <a:rPr lang="en-US" sz="2000" dirty="0" smtClean="0"/>
              <a:t>qualify the consolidation of the </a:t>
            </a:r>
            <a:r>
              <a:rPr lang="en-US" sz="2000" dirty="0" smtClean="0"/>
              <a:t>splices (</a:t>
            </a:r>
            <a:r>
              <a:rPr lang="en-US" sz="2000" dirty="0" smtClean="0"/>
              <a:t>And also other parts of the 13 kA SC circuits) for 7 </a:t>
            </a:r>
            <a:r>
              <a:rPr lang="en-US" sz="2000" dirty="0" err="1" smtClean="0"/>
              <a:t>TeV</a:t>
            </a:r>
            <a:r>
              <a:rPr lang="en-US" sz="2000" dirty="0" smtClean="0"/>
              <a:t> operation</a:t>
            </a:r>
            <a:br>
              <a:rPr lang="en-US" sz="2000" dirty="0" smtClean="0"/>
            </a:br>
            <a:r>
              <a:rPr lang="en-US" sz="2000" dirty="0" smtClean="0"/>
              <a:t>And validate the whole bypass circuit</a:t>
            </a:r>
          </a:p>
          <a:p>
            <a:pPr>
              <a:buFontTx/>
              <a:buChar char="-"/>
            </a:pPr>
            <a:endParaRPr lang="en-US" sz="2000" dirty="0" smtClean="0"/>
          </a:p>
          <a:p>
            <a:pPr algn="ctr"/>
            <a:r>
              <a:rPr lang="en-US" sz="2000" u="sng" dirty="0" smtClean="0"/>
              <a:t>Planning: </a:t>
            </a:r>
          </a:p>
          <a:p>
            <a:r>
              <a:rPr lang="en-US" sz="2000" dirty="0" smtClean="0"/>
              <a:t>+  Approval in March 2012</a:t>
            </a:r>
          </a:p>
          <a:p>
            <a:r>
              <a:rPr lang="en-US" sz="2000" dirty="0" smtClean="0"/>
              <a:t>+ Type test to be done in one sector at the end of the run (4 weeks)</a:t>
            </a:r>
            <a:br>
              <a:rPr lang="en-US" sz="2000" dirty="0" smtClean="0"/>
            </a:br>
            <a:r>
              <a:rPr lang="en-US" sz="2000" dirty="0" smtClean="0"/>
              <a:t>In sector 34 in January 2013</a:t>
            </a:r>
          </a:p>
          <a:p>
            <a:r>
              <a:rPr lang="en-US" sz="2000" dirty="0" smtClean="0"/>
              <a:t>+ CSCM campaign at the end of LS1</a:t>
            </a:r>
            <a:br>
              <a:rPr lang="en-US" sz="2000" dirty="0" smtClean="0"/>
            </a:br>
            <a:r>
              <a:rPr lang="en-US" sz="2000" dirty="0" smtClean="0"/>
              <a:t>+ Impact 4 weeks if 8 sectors [Could be 0 if last sector(s) not tested]</a:t>
            </a:r>
          </a:p>
          <a:p>
            <a:endParaRPr lang="en-US" sz="2000" dirty="0" smtClean="0"/>
          </a:p>
          <a:p>
            <a:r>
              <a:rPr lang="en-US" sz="2000" u="sng" dirty="0" smtClean="0"/>
              <a:t>Note: </a:t>
            </a:r>
          </a:p>
          <a:p>
            <a:r>
              <a:rPr lang="en-US" sz="2000" dirty="0" smtClean="0"/>
              <a:t>CSCM would be a tool to qualify the main SC circuits for 7 </a:t>
            </a:r>
            <a:r>
              <a:rPr lang="en-US" sz="2000" dirty="0" err="1" smtClean="0"/>
              <a:t>TeV</a:t>
            </a:r>
            <a:r>
              <a:rPr lang="en-US" sz="2000" dirty="0" smtClean="0"/>
              <a:t> operation (deviation from the original goal). </a:t>
            </a:r>
          </a:p>
          <a:p>
            <a:r>
              <a:rPr lang="en-US" sz="2000" dirty="0" smtClean="0"/>
              <a:t>Necessary conditions to be updated</a:t>
            </a:r>
            <a:endParaRPr lang="en-US" sz="2000" dirty="0"/>
          </a:p>
        </p:txBody>
      </p:sp>
      <p:sp>
        <p:nvSpPr>
          <p:cNvPr id="9" name="Slide Number Placeholder 8"/>
          <p:cNvSpPr>
            <a:spLocks noGrp="1"/>
          </p:cNvSpPr>
          <p:nvPr>
            <p:ph type="sldNum" sz="quarter" idx="11"/>
          </p:nvPr>
        </p:nvSpPr>
        <p:spPr/>
        <p:txBody>
          <a:bodyPr/>
          <a:lstStyle/>
          <a:p>
            <a:fld id="{42B8A188-07C7-43C5-B012-88751C6CB86A}" type="slidenum">
              <a:rPr lang="en-US" sz="1400" smtClean="0"/>
              <a:pPr/>
              <a:t>51</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838200" y="0"/>
            <a:ext cx="4823756" cy="523220"/>
          </a:xfrm>
          <a:prstGeom prst="rect">
            <a:avLst/>
          </a:prstGeom>
          <a:solidFill>
            <a:srgbClr val="FFFF00"/>
          </a:solidFill>
        </p:spPr>
        <p:txBody>
          <a:bodyPr wrap="none" rtlCol="0">
            <a:spAutoFit/>
          </a:bodyPr>
          <a:lstStyle/>
          <a:p>
            <a:r>
              <a:rPr lang="en-US" sz="2800" dirty="0" smtClean="0">
                <a:solidFill>
                  <a:srgbClr val="0033CC"/>
                </a:solidFill>
              </a:rPr>
              <a:t>Open issue : Radioprotection</a:t>
            </a:r>
            <a:endParaRPr lang="en-US" sz="2800" dirty="0">
              <a:solidFill>
                <a:srgbClr val="0033CC"/>
              </a:solidFill>
            </a:endParaRPr>
          </a:p>
        </p:txBody>
      </p:sp>
      <p:sp>
        <p:nvSpPr>
          <p:cNvPr id="11" name="TextBox 10"/>
          <p:cNvSpPr txBox="1"/>
          <p:nvPr/>
        </p:nvSpPr>
        <p:spPr>
          <a:xfrm>
            <a:off x="2743200" y="762000"/>
            <a:ext cx="6355916" cy="584775"/>
          </a:xfrm>
          <a:prstGeom prst="rect">
            <a:avLst/>
          </a:prstGeom>
          <a:noFill/>
        </p:spPr>
        <p:txBody>
          <a:bodyPr wrap="square" rtlCol="0">
            <a:spAutoFit/>
          </a:bodyPr>
          <a:lstStyle/>
          <a:p>
            <a:pPr algn="r"/>
            <a:r>
              <a:rPr lang="en-US" b="1" u="sng" dirty="0" smtClean="0"/>
              <a:t>More info : </a:t>
            </a:r>
            <a:r>
              <a:rPr lang="en-BZ" b="1" dirty="0" smtClean="0"/>
              <a:t>LHC Splices Review 2, </a:t>
            </a:r>
            <a:r>
              <a:rPr lang="en-BZ" dirty="0" smtClean="0"/>
              <a:t>November 28-30, 2011 </a:t>
            </a:r>
            <a:r>
              <a:rPr lang="fr-FR" sz="1400" u="sng" dirty="0" smtClean="0">
                <a:hlinkClick r:id="rId3"/>
              </a:rPr>
              <a:t>https://indico.cern.ch/conferenceDisplay.py?confId=157231</a:t>
            </a:r>
            <a:r>
              <a:rPr lang="fr-FR" sz="1400" u="sng" dirty="0" smtClean="0"/>
              <a:t> </a:t>
            </a:r>
            <a:endParaRPr lang="en-US" sz="1400" dirty="0" smtClean="0"/>
          </a:p>
        </p:txBody>
      </p:sp>
      <p:sp>
        <p:nvSpPr>
          <p:cNvPr id="17" name="TextBox 16"/>
          <p:cNvSpPr txBox="1"/>
          <p:nvPr/>
        </p:nvSpPr>
        <p:spPr>
          <a:xfrm>
            <a:off x="5791200" y="0"/>
            <a:ext cx="3518977" cy="369332"/>
          </a:xfrm>
          <a:prstGeom prst="rect">
            <a:avLst/>
          </a:prstGeom>
          <a:solidFill>
            <a:schemeClr val="accent2">
              <a:lumMod val="75000"/>
            </a:schemeClr>
          </a:solidFill>
        </p:spPr>
        <p:txBody>
          <a:bodyPr wrap="none" rtlCol="0">
            <a:spAutoFit/>
          </a:bodyPr>
          <a:lstStyle/>
          <a:p>
            <a:r>
              <a:rPr lang="en-US" dirty="0" smtClean="0">
                <a:solidFill>
                  <a:srgbClr val="FFFF00"/>
                </a:solidFill>
              </a:rPr>
              <a:t>Courtesy C Adorisio &amp; S Roesler</a:t>
            </a:r>
            <a:endParaRPr lang="en-US" dirty="0">
              <a:solidFill>
                <a:srgbClr val="FFFF00"/>
              </a:solidFill>
            </a:endParaRPr>
          </a:p>
        </p:txBody>
      </p:sp>
      <p:sp>
        <p:nvSpPr>
          <p:cNvPr id="214" name="TextBox 213"/>
          <p:cNvSpPr txBox="1"/>
          <p:nvPr/>
        </p:nvSpPr>
        <p:spPr>
          <a:xfrm>
            <a:off x="0" y="2971800"/>
            <a:ext cx="4648200" cy="276999"/>
          </a:xfrm>
          <a:prstGeom prst="rect">
            <a:avLst/>
          </a:prstGeom>
          <a:solidFill>
            <a:srgbClr val="66FF66"/>
          </a:solidFill>
        </p:spPr>
        <p:txBody>
          <a:bodyPr wrap="square" rtlCol="0">
            <a:spAutoFit/>
          </a:bodyPr>
          <a:lstStyle/>
          <a:p>
            <a:r>
              <a:rPr lang="en-US" sz="1200" dirty="0" smtClean="0"/>
              <a:t>OK: Action F Savary (TE-MSC) and T Otto (DSO): On-going</a:t>
            </a:r>
            <a:endParaRPr lang="en-US" sz="1200" dirty="0"/>
          </a:p>
        </p:txBody>
      </p:sp>
      <p:sp>
        <p:nvSpPr>
          <p:cNvPr id="216" name="TextBox 215"/>
          <p:cNvSpPr txBox="1"/>
          <p:nvPr/>
        </p:nvSpPr>
        <p:spPr>
          <a:xfrm>
            <a:off x="0" y="3352800"/>
            <a:ext cx="5867400" cy="769441"/>
          </a:xfrm>
          <a:prstGeom prst="rect">
            <a:avLst/>
          </a:prstGeom>
          <a:noFill/>
        </p:spPr>
        <p:txBody>
          <a:bodyPr wrap="square" rtlCol="0">
            <a:spAutoFit/>
          </a:bodyPr>
          <a:lstStyle/>
          <a:p>
            <a:pPr lvl="0"/>
            <a:r>
              <a:rPr lang="en-US" sz="1600" dirty="0" smtClean="0"/>
              <a:t> </a:t>
            </a:r>
            <a:r>
              <a:rPr lang="en-US" sz="1600" u="sng" dirty="0" smtClean="0"/>
              <a:t>Rev 1 </a:t>
            </a:r>
            <a:r>
              <a:rPr lang="en-US" sz="1600" u="sng" dirty="0" err="1" smtClean="0"/>
              <a:t>Rec</a:t>
            </a:r>
            <a:r>
              <a:rPr lang="en-US" sz="1600" u="sng" dirty="0" smtClean="0"/>
              <a:t> II.5.2: </a:t>
            </a:r>
            <a:r>
              <a:rPr lang="en-US" sz="1400" dirty="0" smtClean="0"/>
              <a:t> Radiation safety issues related to the splice repair work should be evaluated and considered in any decision to extend the current run</a:t>
            </a:r>
            <a:endParaRPr lang="en-US" sz="1400" dirty="0"/>
          </a:p>
        </p:txBody>
      </p:sp>
      <p:sp>
        <p:nvSpPr>
          <p:cNvPr id="220" name="TextBox 219"/>
          <p:cNvSpPr txBox="1"/>
          <p:nvPr/>
        </p:nvSpPr>
        <p:spPr>
          <a:xfrm>
            <a:off x="3886200" y="3886200"/>
            <a:ext cx="1899879" cy="276999"/>
          </a:xfrm>
          <a:prstGeom prst="rect">
            <a:avLst/>
          </a:prstGeom>
          <a:solidFill>
            <a:srgbClr val="66FF66"/>
          </a:solidFill>
        </p:spPr>
        <p:txBody>
          <a:bodyPr wrap="none" rtlCol="0">
            <a:spAutoFit/>
          </a:bodyPr>
          <a:lstStyle/>
          <a:p>
            <a:r>
              <a:rPr lang="en-US" sz="1200" dirty="0" smtClean="0"/>
              <a:t>CLOSED (see next slide)</a:t>
            </a:r>
            <a:endParaRPr lang="en-US" sz="1200" dirty="0"/>
          </a:p>
        </p:txBody>
      </p:sp>
      <p:sp>
        <p:nvSpPr>
          <p:cNvPr id="221" name="TextBox 220"/>
          <p:cNvSpPr txBox="1"/>
          <p:nvPr/>
        </p:nvSpPr>
        <p:spPr>
          <a:xfrm>
            <a:off x="0" y="1524000"/>
            <a:ext cx="5867400" cy="1415772"/>
          </a:xfrm>
          <a:prstGeom prst="rect">
            <a:avLst/>
          </a:prstGeom>
          <a:noFill/>
        </p:spPr>
        <p:txBody>
          <a:bodyPr wrap="square" rtlCol="0">
            <a:spAutoFit/>
          </a:bodyPr>
          <a:lstStyle/>
          <a:p>
            <a:pPr lvl="0"/>
            <a:r>
              <a:rPr lang="en-US" sz="1600" dirty="0" smtClean="0"/>
              <a:t> </a:t>
            </a:r>
            <a:r>
              <a:rPr lang="en-US" sz="1600" u="sng" dirty="0" smtClean="0"/>
              <a:t>Rev 1 </a:t>
            </a:r>
            <a:r>
              <a:rPr lang="en-US" sz="1600" u="sng" dirty="0" err="1" smtClean="0"/>
              <a:t>Rec</a:t>
            </a:r>
            <a:r>
              <a:rPr lang="en-US" sz="1600" u="sng" dirty="0" smtClean="0"/>
              <a:t> II.5.3: </a:t>
            </a:r>
            <a:r>
              <a:rPr lang="en-US" sz="1400" dirty="0" smtClean="0"/>
              <a:t> The Splices Task Force should consider the potential hazards for workers associated to the utilization </a:t>
            </a:r>
            <a:r>
              <a:rPr lang="en-US" sz="1400" u="sng" dirty="0" smtClean="0">
                <a:solidFill>
                  <a:srgbClr val="FF0000"/>
                </a:solidFill>
              </a:rPr>
              <a:t>of lead-containing solder</a:t>
            </a:r>
            <a:r>
              <a:rPr lang="en-US" sz="1400" dirty="0" smtClean="0"/>
              <a:t>, and work with the Safety Commission to plan the work to minimize or eliminate this risk</a:t>
            </a:r>
          </a:p>
          <a:p>
            <a:pPr lvl="0"/>
            <a:r>
              <a:rPr lang="en-US" sz="1400" i="1" dirty="0" smtClean="0"/>
              <a:t>Barely begun.  This is important, since in the original design of the LHC the use of lead-containing solder was rejected on safety grounds</a:t>
            </a:r>
            <a:endParaRPr lang="en-US" sz="1400" dirty="0"/>
          </a:p>
        </p:txBody>
      </p:sp>
      <p:sp>
        <p:nvSpPr>
          <p:cNvPr id="225" name="TextBox 224"/>
          <p:cNvSpPr txBox="1"/>
          <p:nvPr/>
        </p:nvSpPr>
        <p:spPr>
          <a:xfrm>
            <a:off x="0" y="4419600"/>
            <a:ext cx="5489644" cy="1477328"/>
          </a:xfrm>
          <a:prstGeom prst="rect">
            <a:avLst/>
          </a:prstGeom>
          <a:solidFill>
            <a:srgbClr val="FFFFCC"/>
          </a:solidFill>
        </p:spPr>
        <p:txBody>
          <a:bodyPr wrap="none" rtlCol="0">
            <a:spAutoFit/>
          </a:bodyPr>
          <a:lstStyle/>
          <a:p>
            <a:r>
              <a:rPr lang="en-US" u="sng" dirty="0" smtClean="0"/>
              <a:t>Aspect to be followed-up and </a:t>
            </a:r>
            <a:r>
              <a:rPr lang="en-US" u="sng" dirty="0" err="1" smtClean="0"/>
              <a:t>organised</a:t>
            </a:r>
            <a:r>
              <a:rPr lang="en-US" u="sng" dirty="0" smtClean="0"/>
              <a:t>:</a:t>
            </a:r>
          </a:p>
          <a:p>
            <a:pPr>
              <a:buFontTx/>
              <a:buChar char="-"/>
            </a:pPr>
            <a:endParaRPr lang="en-US" dirty="0" smtClean="0"/>
          </a:p>
          <a:p>
            <a:pPr>
              <a:buFontTx/>
              <a:buChar char="-"/>
            </a:pPr>
            <a:r>
              <a:rPr lang="en-US" dirty="0" smtClean="0"/>
              <a:t>Detailed estimates</a:t>
            </a:r>
          </a:p>
          <a:p>
            <a:pPr>
              <a:buFontTx/>
              <a:buChar char="-"/>
            </a:pPr>
            <a:r>
              <a:rPr lang="en-US" dirty="0" smtClean="0"/>
              <a:t>Verification on samples</a:t>
            </a:r>
          </a:p>
          <a:p>
            <a:pPr>
              <a:buFontTx/>
              <a:buChar char="-"/>
            </a:pPr>
            <a:r>
              <a:rPr lang="en-US" dirty="0" smtClean="0"/>
              <a:t>RP inspector at the opening of the interconnections</a:t>
            </a:r>
            <a:endParaRPr lang="en-US" dirty="0"/>
          </a:p>
        </p:txBody>
      </p:sp>
      <p:grpSp>
        <p:nvGrpSpPr>
          <p:cNvPr id="226" name="Group 225"/>
          <p:cNvGrpSpPr/>
          <p:nvPr/>
        </p:nvGrpSpPr>
        <p:grpSpPr>
          <a:xfrm>
            <a:off x="5715000" y="4648200"/>
            <a:ext cx="3429000" cy="2209800"/>
            <a:chOff x="1752600" y="2048669"/>
            <a:chExt cx="5410200" cy="3437730"/>
          </a:xfrm>
        </p:grpSpPr>
        <p:pic>
          <p:nvPicPr>
            <p:cNvPr id="227" name="Picture 2" descr="C:\Users\cadorisi\Documents\Interconnection\Samples Campanion\Pictures samples LHC\Sample47_Q13MB13L7B2\Image0147.jpg"/>
            <p:cNvPicPr>
              <a:picLocks noChangeAspect="1" noChangeArrowheads="1"/>
            </p:cNvPicPr>
            <p:nvPr/>
          </p:nvPicPr>
          <p:blipFill>
            <a:blip r:embed="rId4" cstate="print"/>
            <a:srcRect l="26568" t="63" b="13263"/>
            <a:stretch>
              <a:fillRect/>
            </a:stretch>
          </p:blipFill>
          <p:spPr bwMode="auto">
            <a:xfrm rot="16200000">
              <a:off x="2738835" y="1062434"/>
              <a:ext cx="3437730" cy="5410200"/>
            </a:xfrm>
            <a:prstGeom prst="rect">
              <a:avLst/>
            </a:prstGeom>
            <a:noFill/>
          </p:spPr>
        </p:pic>
        <p:sp>
          <p:nvSpPr>
            <p:cNvPr id="228" name="Oval 227"/>
            <p:cNvSpPr/>
            <p:nvPr/>
          </p:nvSpPr>
          <p:spPr>
            <a:xfrm>
              <a:off x="3505200" y="3439274"/>
              <a:ext cx="838200" cy="8382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29" name="Picture 10"/>
          <p:cNvPicPr>
            <a:picLocks noChangeAspect="1" noChangeArrowheads="1"/>
          </p:cNvPicPr>
          <p:nvPr/>
        </p:nvPicPr>
        <p:blipFill>
          <a:blip r:embed="rId5" cstate="print"/>
          <a:srcRect/>
          <a:stretch>
            <a:fillRect/>
          </a:stretch>
        </p:blipFill>
        <p:spPr bwMode="auto">
          <a:xfrm>
            <a:off x="5802845" y="1371600"/>
            <a:ext cx="3341155" cy="3483603"/>
          </a:xfrm>
          <a:prstGeom prst="rect">
            <a:avLst/>
          </a:prstGeom>
          <a:noFill/>
          <a:ln w="9525">
            <a:noFill/>
            <a:miter lim="800000"/>
            <a:headEnd/>
            <a:tailEnd/>
          </a:ln>
        </p:spPr>
      </p:pic>
      <p:sp>
        <p:nvSpPr>
          <p:cNvPr id="19" name="Slide Number Placeholder 18"/>
          <p:cNvSpPr>
            <a:spLocks noGrp="1"/>
          </p:cNvSpPr>
          <p:nvPr>
            <p:ph type="sldNum" sz="quarter" idx="11"/>
          </p:nvPr>
        </p:nvSpPr>
        <p:spPr/>
        <p:txBody>
          <a:bodyPr/>
          <a:lstStyle/>
          <a:p>
            <a:fld id="{42B8A188-07C7-43C5-B012-88751C6CB86A}" type="slidenum">
              <a:rPr lang="en-US" sz="1400" smtClean="0"/>
              <a:pPr/>
              <a:t>52</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838200" y="0"/>
            <a:ext cx="4823756" cy="523220"/>
          </a:xfrm>
          <a:prstGeom prst="rect">
            <a:avLst/>
          </a:prstGeom>
          <a:solidFill>
            <a:srgbClr val="FFFF00"/>
          </a:solidFill>
        </p:spPr>
        <p:txBody>
          <a:bodyPr wrap="none" rtlCol="0">
            <a:spAutoFit/>
          </a:bodyPr>
          <a:lstStyle/>
          <a:p>
            <a:r>
              <a:rPr lang="en-US" sz="2800" dirty="0" smtClean="0">
                <a:solidFill>
                  <a:srgbClr val="0033CC"/>
                </a:solidFill>
              </a:rPr>
              <a:t>Open issue : Radioprotection</a:t>
            </a:r>
            <a:endParaRPr lang="en-US" sz="2800" dirty="0">
              <a:solidFill>
                <a:srgbClr val="0033CC"/>
              </a:solidFill>
            </a:endParaRPr>
          </a:p>
        </p:txBody>
      </p:sp>
      <p:sp>
        <p:nvSpPr>
          <p:cNvPr id="11" name="TextBox 10"/>
          <p:cNvSpPr txBox="1"/>
          <p:nvPr/>
        </p:nvSpPr>
        <p:spPr>
          <a:xfrm>
            <a:off x="2743200" y="762000"/>
            <a:ext cx="6355916" cy="584775"/>
          </a:xfrm>
          <a:prstGeom prst="rect">
            <a:avLst/>
          </a:prstGeom>
          <a:noFill/>
        </p:spPr>
        <p:txBody>
          <a:bodyPr wrap="square" rtlCol="0">
            <a:spAutoFit/>
          </a:bodyPr>
          <a:lstStyle/>
          <a:p>
            <a:pPr algn="r"/>
            <a:r>
              <a:rPr lang="en-US" b="1" u="sng" dirty="0" smtClean="0"/>
              <a:t>More info : </a:t>
            </a:r>
            <a:r>
              <a:rPr lang="en-BZ" b="1" dirty="0" smtClean="0"/>
              <a:t>LHC Splices Review 2, </a:t>
            </a:r>
            <a:r>
              <a:rPr lang="en-BZ" dirty="0" smtClean="0"/>
              <a:t>November 28-30, 2011 </a:t>
            </a:r>
            <a:r>
              <a:rPr lang="fr-FR" sz="1400" u="sng" dirty="0" smtClean="0">
                <a:hlinkClick r:id="rId3"/>
              </a:rPr>
              <a:t>https://indico.cern.ch/conferenceDisplay.py?confId=157231</a:t>
            </a:r>
            <a:r>
              <a:rPr lang="fr-FR" sz="1400" u="sng" dirty="0" smtClean="0"/>
              <a:t> </a:t>
            </a:r>
            <a:endParaRPr lang="en-US" sz="1400" dirty="0" smtClean="0"/>
          </a:p>
        </p:txBody>
      </p:sp>
      <p:sp>
        <p:nvSpPr>
          <p:cNvPr id="17" name="TextBox 16"/>
          <p:cNvSpPr txBox="1"/>
          <p:nvPr/>
        </p:nvSpPr>
        <p:spPr>
          <a:xfrm>
            <a:off x="5791200" y="0"/>
            <a:ext cx="3518977" cy="369332"/>
          </a:xfrm>
          <a:prstGeom prst="rect">
            <a:avLst/>
          </a:prstGeom>
          <a:solidFill>
            <a:schemeClr val="accent2">
              <a:lumMod val="75000"/>
            </a:schemeClr>
          </a:solidFill>
        </p:spPr>
        <p:txBody>
          <a:bodyPr wrap="none" rtlCol="0">
            <a:spAutoFit/>
          </a:bodyPr>
          <a:lstStyle/>
          <a:p>
            <a:r>
              <a:rPr lang="en-US" dirty="0" smtClean="0">
                <a:solidFill>
                  <a:srgbClr val="FFFF00"/>
                </a:solidFill>
              </a:rPr>
              <a:t>Courtesy C Adorisio &amp; S Roesler</a:t>
            </a:r>
            <a:endParaRPr lang="en-US" dirty="0">
              <a:solidFill>
                <a:srgbClr val="FFFF00"/>
              </a:solidFill>
            </a:endParaRPr>
          </a:p>
        </p:txBody>
      </p:sp>
      <p:pic>
        <p:nvPicPr>
          <p:cNvPr id="14" name="Picture 3"/>
          <p:cNvPicPr>
            <a:picLocks noChangeAspect="1" noChangeArrowheads="1"/>
          </p:cNvPicPr>
          <p:nvPr/>
        </p:nvPicPr>
        <p:blipFill>
          <a:blip r:embed="rId4" cstate="print"/>
          <a:srcRect/>
          <a:stretch>
            <a:fillRect/>
          </a:stretch>
        </p:blipFill>
        <p:spPr bwMode="auto">
          <a:xfrm>
            <a:off x="0" y="1295400"/>
            <a:ext cx="9144000" cy="5562600"/>
          </a:xfrm>
          <a:prstGeom prst="rect">
            <a:avLst/>
          </a:prstGeom>
          <a:noFill/>
          <a:ln w="9525">
            <a:noFill/>
            <a:miter lim="800000"/>
            <a:headEnd/>
            <a:tailEnd/>
          </a:ln>
          <a:effectLst/>
        </p:spPr>
      </p:pic>
      <p:sp>
        <p:nvSpPr>
          <p:cNvPr id="18" name="Oval 17"/>
          <p:cNvSpPr/>
          <p:nvPr/>
        </p:nvSpPr>
        <p:spPr bwMode="auto">
          <a:xfrm>
            <a:off x="5562600" y="1828800"/>
            <a:ext cx="1066800" cy="913263"/>
          </a:xfrm>
          <a:prstGeom prst="ellipse">
            <a:avLst/>
          </a:prstGeom>
          <a:noFill/>
          <a:ln w="508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19" name="TextBox 18"/>
          <p:cNvSpPr txBox="1"/>
          <p:nvPr/>
        </p:nvSpPr>
        <p:spPr>
          <a:xfrm>
            <a:off x="7239000" y="3657600"/>
            <a:ext cx="1752600" cy="474670"/>
          </a:xfrm>
          <a:prstGeom prst="rect">
            <a:avLst/>
          </a:prstGeom>
          <a:solidFill>
            <a:srgbClr val="FFC000"/>
          </a:solidFill>
        </p:spPr>
        <p:txBody>
          <a:bodyPr wrap="square" rtlCol="0">
            <a:spAutoFit/>
          </a:bodyPr>
          <a:lstStyle/>
          <a:p>
            <a:pPr algn="ctr"/>
            <a:r>
              <a:rPr lang="en-US" sz="1200" dirty="0" smtClean="0"/>
              <a:t>SMI2 to become a radioactive workshop</a:t>
            </a:r>
            <a:endParaRPr lang="en-US" sz="1200" dirty="0"/>
          </a:p>
        </p:txBody>
      </p:sp>
      <p:sp>
        <p:nvSpPr>
          <p:cNvPr id="21" name="Content Placeholder 2"/>
          <p:cNvSpPr txBox="1">
            <a:spLocks/>
          </p:cNvSpPr>
          <p:nvPr/>
        </p:nvSpPr>
        <p:spPr>
          <a:xfrm>
            <a:off x="1600200" y="2743200"/>
            <a:ext cx="5486400" cy="2590800"/>
          </a:xfrm>
          <a:prstGeom prst="rect">
            <a:avLst/>
          </a:prstGeom>
          <a:solidFill>
            <a:schemeClr val="accent3"/>
          </a:solidFill>
        </p:spPr>
        <p:txBody>
          <a:bodyPr>
            <a:normAutofit fontScale="25000" lnSpcReduction="20000"/>
          </a:bodyPr>
          <a:lstStyle/>
          <a:p>
            <a:pPr marL="274320" marR="0" lvl="0" indent="-274320" algn="just" defTabSz="914400" rtl="0" eaLnBrk="1" fontAlgn="auto" latinLnBrk="0" hangingPunct="1">
              <a:lnSpc>
                <a:spcPct val="100000"/>
              </a:lnSpc>
              <a:spcBef>
                <a:spcPct val="20000"/>
              </a:spcBef>
              <a:spcAft>
                <a:spcPts val="0"/>
              </a:spcAft>
              <a:buClr>
                <a:schemeClr val="accent3"/>
              </a:buClr>
              <a:buSzPct val="95000"/>
              <a:tabLst/>
              <a:defRPr/>
            </a:pPr>
            <a:r>
              <a:rPr kumimoji="0" lang="en-GB" sz="4000" b="0" i="0" u="none" strike="noStrike" kern="1200" cap="none" spc="0" normalizeH="0" baseline="0" noProof="0" dirty="0" smtClean="0">
                <a:ln>
                  <a:noFill/>
                </a:ln>
                <a:solidFill>
                  <a:schemeClr val="tx1"/>
                </a:solidFill>
                <a:effectLst/>
                <a:uLnTx/>
                <a:uFillTx/>
                <a:latin typeface="+mn-lt"/>
                <a:ea typeface="+mn-ea"/>
                <a:cs typeface="+mn-cs"/>
              </a:rPr>
              <a:t>Only </a:t>
            </a:r>
            <a:r>
              <a:rPr lang="en-GB" sz="4000" dirty="0"/>
              <a:t>R</a:t>
            </a:r>
            <a:r>
              <a:rPr kumimoji="0" lang="en-GB" sz="4000" b="0" i="0" u="none" strike="noStrike" kern="1200" cap="none" spc="0" normalizeH="0" baseline="0" noProof="0" dirty="0" err="1" smtClean="0">
                <a:ln>
                  <a:noFill/>
                </a:ln>
                <a:solidFill>
                  <a:schemeClr val="tx1"/>
                </a:solidFill>
                <a:effectLst/>
                <a:uLnTx/>
                <a:uFillTx/>
                <a:latin typeface="+mn-lt"/>
                <a:ea typeface="+mn-ea"/>
                <a:cs typeface="+mn-cs"/>
              </a:rPr>
              <a:t>adiation</a:t>
            </a:r>
            <a:r>
              <a:rPr kumimoji="0" lang="en-GB" sz="4000" b="0" i="0" u="none" strike="noStrike" kern="1200" cap="none" spc="0" normalizeH="0" baseline="0" noProof="0" dirty="0" smtClean="0">
                <a:ln>
                  <a:noFill/>
                </a:ln>
                <a:solidFill>
                  <a:schemeClr val="tx1"/>
                </a:solidFill>
                <a:effectLst/>
                <a:uLnTx/>
                <a:uFillTx/>
                <a:latin typeface="+mn-lt"/>
                <a:ea typeface="+mn-ea"/>
                <a:cs typeface="+mn-cs"/>
              </a:rPr>
              <a:t> </a:t>
            </a:r>
            <a:r>
              <a:rPr lang="en-GB" sz="4000" dirty="0"/>
              <a:t>W</a:t>
            </a:r>
            <a:r>
              <a:rPr kumimoji="0" lang="en-GB" sz="4000" b="0" i="0" u="none" strike="noStrike" kern="1200" cap="none" spc="0" normalizeH="0" baseline="0" noProof="0" dirty="0" err="1" smtClean="0">
                <a:ln>
                  <a:noFill/>
                </a:ln>
                <a:solidFill>
                  <a:schemeClr val="tx1"/>
                </a:solidFill>
                <a:effectLst/>
                <a:uLnTx/>
                <a:uFillTx/>
                <a:latin typeface="+mn-lt"/>
                <a:ea typeface="+mn-ea"/>
                <a:cs typeface="+mn-cs"/>
              </a:rPr>
              <a:t>orkers</a:t>
            </a:r>
            <a:r>
              <a:rPr kumimoji="0" lang="en-GB" sz="4000" b="0" i="0" u="none" strike="noStrike" kern="1200" cap="none" spc="0" normalizeH="0" baseline="0" noProof="0" dirty="0" smtClean="0">
                <a:ln>
                  <a:noFill/>
                </a:ln>
                <a:solidFill>
                  <a:schemeClr val="tx1"/>
                </a:solidFill>
                <a:effectLst/>
                <a:uLnTx/>
                <a:uFillTx/>
                <a:latin typeface="+mn-lt"/>
                <a:ea typeface="+mn-ea"/>
                <a:cs typeface="+mn-cs"/>
              </a:rPr>
              <a:t> are allowed to access the LHC tunnel and to work on radioactive  equipment. </a:t>
            </a:r>
            <a:r>
              <a:rPr kumimoji="0" lang="en-GB" sz="4000" b="0" i="0" u="none" strike="noStrike" kern="1200" cap="none" spc="0" normalizeH="0" baseline="0" noProof="0" dirty="0" smtClean="0">
                <a:ln>
                  <a:noFill/>
                </a:ln>
                <a:solidFill>
                  <a:srgbClr val="FF0000"/>
                </a:solidFill>
                <a:effectLst/>
                <a:uLnTx/>
                <a:uFillTx/>
                <a:latin typeface="+mn-lt"/>
                <a:ea typeface="+mn-ea"/>
                <a:cs typeface="+mn-cs"/>
              </a:rPr>
              <a:t>Personal dosimeter is mandatory for every worker</a:t>
            </a:r>
            <a:r>
              <a:rPr lang="en-GB" sz="4000" dirty="0" smtClean="0"/>
              <a:t>:</a:t>
            </a:r>
            <a:endParaRPr kumimoji="0" lang="en-GB" sz="4000" b="0" i="0" u="none" strike="noStrike" kern="1200" cap="none" spc="0" normalizeH="0" baseline="0" noProof="0" dirty="0" smtClean="0">
              <a:ln>
                <a:noFill/>
              </a:ln>
              <a:solidFill>
                <a:schemeClr val="tx1"/>
              </a:solidFill>
              <a:effectLst/>
              <a:uLnTx/>
              <a:uFillTx/>
              <a:latin typeface="+mn-lt"/>
              <a:ea typeface="+mn-ea"/>
              <a:cs typeface="+mn-cs"/>
            </a:endParaRPr>
          </a:p>
          <a:p>
            <a:pPr marL="640080" marR="0" lvl="1" indent="-246888" algn="just" defTabSz="914400" rtl="0" eaLnBrk="1" fontAlgn="auto" latinLnBrk="0" hangingPunct="1">
              <a:lnSpc>
                <a:spcPct val="100000"/>
              </a:lnSpc>
              <a:spcBef>
                <a:spcPct val="20000"/>
              </a:spcBef>
              <a:spcAft>
                <a:spcPts val="0"/>
              </a:spcAft>
              <a:buClr>
                <a:schemeClr val="accent1"/>
              </a:buClr>
              <a:buSzPct val="85000"/>
              <a:buFont typeface="Courier New" pitchFamily="49" charset="0"/>
              <a:buChar char="o"/>
              <a:tabLst/>
              <a:defRPr/>
            </a:pPr>
            <a:r>
              <a:rPr lang="en-GB" sz="4000" i="1" u="sng" dirty="0" smtClean="0"/>
              <a:t>Companies from Member States</a:t>
            </a:r>
            <a:r>
              <a:rPr lang="en-GB" sz="4000" dirty="0" smtClean="0"/>
              <a:t>: as reminded in the offer, they have to follow their own national legislation in matters of Radiation Protection, that also requires a dosimeter issued by their home country.</a:t>
            </a:r>
            <a:endParaRPr kumimoji="0" lang="en-GB" sz="4000" b="0" i="0" u="none" strike="noStrike" kern="1200" cap="none" spc="0" normalizeH="0" baseline="0" noProof="0" dirty="0" smtClean="0">
              <a:ln>
                <a:noFill/>
              </a:ln>
              <a:solidFill>
                <a:schemeClr val="tx1"/>
              </a:solidFill>
              <a:effectLst/>
              <a:uLnTx/>
              <a:uFillTx/>
              <a:latin typeface="+mn-lt"/>
              <a:ea typeface="+mn-ea"/>
              <a:cs typeface="+mn-cs"/>
            </a:endParaRPr>
          </a:p>
          <a:p>
            <a:pPr marL="640080" lvl="1" indent="-246888" algn="just">
              <a:spcBef>
                <a:spcPct val="20000"/>
              </a:spcBef>
              <a:buClr>
                <a:schemeClr val="accent1"/>
              </a:buClr>
              <a:buSzPct val="85000"/>
              <a:buFont typeface="Courier New" pitchFamily="49" charset="0"/>
              <a:buChar char="o"/>
            </a:pPr>
            <a:r>
              <a:rPr kumimoji="0" lang="en-GB" sz="4000" b="0" i="1" u="sng" strike="noStrike" kern="1200" cap="none" spc="0" normalizeH="0" baseline="0" noProof="0" dirty="0" smtClean="0">
                <a:ln>
                  <a:noFill/>
                </a:ln>
                <a:solidFill>
                  <a:schemeClr val="tx1"/>
                </a:solidFill>
                <a:effectLst/>
                <a:uLnTx/>
                <a:uFillTx/>
                <a:latin typeface="+mn-lt"/>
                <a:ea typeface="+mn-ea"/>
                <a:cs typeface="+mn-cs"/>
              </a:rPr>
              <a:t>Institutes</a:t>
            </a:r>
            <a:r>
              <a:rPr kumimoji="0" lang="en-GB" sz="4000" b="0" i="0" u="none" strike="noStrike" kern="1200" cap="none" spc="0" normalizeH="0" baseline="0" noProof="0" dirty="0" smtClean="0">
                <a:ln>
                  <a:noFill/>
                </a:ln>
                <a:solidFill>
                  <a:schemeClr val="tx1"/>
                </a:solidFill>
                <a:effectLst/>
                <a:uLnTx/>
                <a:uFillTx/>
                <a:latin typeface="+mn-lt"/>
                <a:ea typeface="+mn-ea"/>
                <a:cs typeface="+mn-cs"/>
              </a:rPr>
              <a:t>: </a:t>
            </a:r>
            <a:r>
              <a:rPr lang="en-GB" sz="4000" dirty="0" smtClean="0"/>
              <a:t>they have to follow their own national legislation in matters of Radiation Protection, that may requires a dosimeter issued by their home country.</a:t>
            </a:r>
          </a:p>
          <a:p>
            <a:pPr marL="640080" lvl="1" indent="-246888" algn="just">
              <a:spcBef>
                <a:spcPct val="20000"/>
              </a:spcBef>
              <a:buClr>
                <a:schemeClr val="accent1"/>
              </a:buClr>
              <a:buSzPct val="85000"/>
              <a:buFont typeface="Courier New" pitchFamily="49" charset="0"/>
              <a:buChar char="o"/>
            </a:pPr>
            <a:r>
              <a:rPr kumimoji="0" lang="en-GB" sz="4000" b="0" i="0" u="none" strike="noStrike" kern="1200" cap="none" spc="0" normalizeH="0" baseline="0" noProof="0" dirty="0" smtClean="0">
                <a:ln>
                  <a:noFill/>
                </a:ln>
                <a:solidFill>
                  <a:schemeClr val="accent4"/>
                </a:solidFill>
                <a:effectLst/>
                <a:uLnTx/>
                <a:uFillTx/>
                <a:latin typeface="+mn-lt"/>
                <a:ea typeface="+mn-ea"/>
                <a:cs typeface="+mn-cs"/>
              </a:rPr>
              <a:t>Every worker</a:t>
            </a:r>
            <a:r>
              <a:rPr kumimoji="0" lang="en-GB" sz="4000" b="0" i="0" u="none" strike="noStrike" kern="1200" cap="none" spc="0" normalizeH="0" noProof="0" dirty="0" smtClean="0">
                <a:ln>
                  <a:noFill/>
                </a:ln>
                <a:solidFill>
                  <a:schemeClr val="accent4"/>
                </a:solidFill>
                <a:effectLst/>
                <a:uLnTx/>
                <a:uFillTx/>
                <a:latin typeface="+mn-lt"/>
                <a:ea typeface="+mn-ea"/>
                <a:cs typeface="+mn-cs"/>
              </a:rPr>
              <a:t> will get a CERN dosimeter.</a:t>
            </a:r>
            <a:endParaRPr kumimoji="0" lang="en-GB" sz="4000" b="0" i="0" u="none" strike="noStrike" kern="1200" cap="none" spc="0" normalizeH="0" baseline="0" noProof="0" dirty="0" smtClean="0">
              <a:ln>
                <a:noFill/>
              </a:ln>
              <a:solidFill>
                <a:schemeClr val="accent4"/>
              </a:solidFill>
              <a:effectLst/>
              <a:uLnTx/>
              <a:uFillTx/>
              <a:latin typeface="+mn-lt"/>
              <a:ea typeface="+mn-ea"/>
              <a:cs typeface="+mn-cs"/>
            </a:endParaRP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Georgia" pitchFamily="18" charset="0"/>
              <a:buChar char="●"/>
              <a:tabLst/>
              <a:defRPr/>
            </a:pPr>
            <a:endParaRPr lang="en-GB" sz="4000" dirty="0" smtClean="0"/>
          </a:p>
          <a:p>
            <a:pPr marL="274320" marR="0" lvl="0" indent="-274320" algn="just" defTabSz="914400" rtl="0" eaLnBrk="1" fontAlgn="auto" latinLnBrk="0" hangingPunct="1">
              <a:lnSpc>
                <a:spcPct val="100000"/>
              </a:lnSpc>
              <a:spcBef>
                <a:spcPct val="20000"/>
              </a:spcBef>
              <a:spcAft>
                <a:spcPts val="0"/>
              </a:spcAft>
              <a:buClr>
                <a:schemeClr val="accent3"/>
              </a:buClr>
              <a:buSzPct val="95000"/>
              <a:tabLst/>
              <a:defRPr/>
            </a:pPr>
            <a:r>
              <a:rPr kumimoji="0" lang="en-GB" sz="4000" b="0" i="0" u="none" strike="noStrike" kern="1200" cap="none" spc="0" normalizeH="0" baseline="0" noProof="0" dirty="0" smtClean="0">
                <a:ln>
                  <a:noFill/>
                </a:ln>
                <a:solidFill>
                  <a:srgbClr val="FF0000"/>
                </a:solidFill>
                <a:effectLst/>
                <a:uLnTx/>
                <a:uFillTx/>
                <a:latin typeface="+mn-lt"/>
                <a:ea typeface="+mn-ea"/>
                <a:cs typeface="+mn-cs"/>
              </a:rPr>
              <a:t>Any material removed from the LHC tunnel has be treated as radioactive material and has to be traced </a:t>
            </a:r>
            <a:r>
              <a:rPr kumimoji="0" lang="en-GB" sz="4000" b="0" i="0" u="none" strike="noStrike" kern="1200" cap="none" spc="0" normalizeH="0" baseline="0" noProof="0" dirty="0" smtClean="0">
                <a:ln>
                  <a:noFill/>
                </a:ln>
                <a:effectLst/>
                <a:uLnTx/>
                <a:uFillTx/>
                <a:latin typeface="+mn-lt"/>
                <a:ea typeface="+mn-ea"/>
                <a:cs typeface="+mn-cs"/>
              </a:rPr>
              <a:t>(TREC traceability</a:t>
            </a:r>
            <a:r>
              <a:rPr kumimoji="0" lang="en-GB" sz="4000" b="0" i="0" u="none" strike="noStrike" kern="1200" cap="none" spc="0" normalizeH="0" noProof="0" dirty="0" smtClean="0">
                <a:ln>
                  <a:noFill/>
                </a:ln>
                <a:effectLst/>
                <a:uLnTx/>
                <a:uFillTx/>
                <a:latin typeface="+mn-lt"/>
                <a:ea typeface="+mn-ea"/>
                <a:cs typeface="+mn-cs"/>
              </a:rPr>
              <a:t> </a:t>
            </a:r>
            <a:r>
              <a:rPr lang="en-GB" sz="4000" baseline="0" dirty="0" smtClean="0"/>
              <a:t> system)</a:t>
            </a:r>
            <a:r>
              <a:rPr kumimoji="0" lang="en-GB" sz="4000" b="0" i="0" u="none" strike="noStrike" kern="1200" cap="none" spc="0" normalizeH="0" baseline="0" noProof="0" dirty="0" smtClean="0">
                <a:ln>
                  <a:noFill/>
                </a:ln>
                <a:effectLst/>
                <a:uLnTx/>
                <a:uFillTx/>
                <a:latin typeface="+mn-lt"/>
                <a:ea typeface="+mn-ea"/>
                <a:cs typeface="+mn-cs"/>
              </a:rPr>
              <a:t>.</a:t>
            </a:r>
            <a:endParaRPr kumimoji="0" lang="en-GB" sz="4000" b="0" i="0" u="none" strike="noStrike" kern="1200" cap="none" spc="0" normalizeH="0" baseline="0" noProof="0" dirty="0" smtClean="0">
              <a:ln>
                <a:noFill/>
              </a:ln>
              <a:solidFill>
                <a:schemeClr val="tx1"/>
              </a:solidFill>
              <a:effectLst/>
              <a:uLnTx/>
              <a:uFillTx/>
              <a:latin typeface="+mn-lt"/>
              <a:ea typeface="+mn-ea"/>
              <a:cs typeface="+mn-cs"/>
            </a:endParaRPr>
          </a:p>
          <a:p>
            <a:pPr marL="1588" marR="0" lvl="0" indent="-1588" algn="just" defTabSz="914400" rtl="0" eaLnBrk="1" fontAlgn="auto" latinLnBrk="0" hangingPunct="1">
              <a:lnSpc>
                <a:spcPct val="100000"/>
              </a:lnSpc>
              <a:spcBef>
                <a:spcPct val="20000"/>
              </a:spcBef>
              <a:spcAft>
                <a:spcPts val="0"/>
              </a:spcAft>
              <a:buClr>
                <a:schemeClr val="accent3"/>
              </a:buClr>
              <a:buSzPct val="95000"/>
              <a:tabLst/>
              <a:defRPr/>
            </a:pPr>
            <a:r>
              <a:rPr kumimoji="0" lang="en-GB" sz="4000" b="0" i="0" u="none" strike="noStrike" kern="1200" cap="none" spc="0" normalizeH="0" baseline="0" noProof="0" dirty="0" smtClean="0">
                <a:ln>
                  <a:noFill/>
                </a:ln>
                <a:solidFill>
                  <a:schemeClr val="tx1"/>
                </a:solidFill>
                <a:effectLst/>
                <a:uLnTx/>
                <a:uFillTx/>
                <a:latin typeface="+mn-lt"/>
                <a:ea typeface="+mn-ea"/>
                <a:cs typeface="+mn-cs"/>
              </a:rPr>
              <a:t>Despite low residual dose rates, components might become “radioactive”  according to CERN</a:t>
            </a:r>
            <a:r>
              <a:rPr kumimoji="0" lang="en-GB" sz="4000" b="0" i="0" u="none" strike="noStrike" kern="1200" cap="none" spc="0" normalizeH="0" noProof="0" dirty="0" smtClean="0">
                <a:ln>
                  <a:noFill/>
                </a:ln>
                <a:solidFill>
                  <a:schemeClr val="tx1"/>
                </a:solidFill>
                <a:effectLst/>
                <a:uLnTx/>
                <a:uFillTx/>
                <a:latin typeface="+mn-lt"/>
                <a:ea typeface="+mn-ea"/>
                <a:cs typeface="+mn-cs"/>
              </a:rPr>
              <a:t> </a:t>
            </a:r>
            <a:r>
              <a:rPr kumimoji="0" lang="en-GB" sz="4000" b="0" i="0" u="none" strike="noStrike" kern="1200" cap="none" spc="0" normalizeH="0" baseline="0" noProof="0" dirty="0" smtClean="0">
                <a:ln>
                  <a:noFill/>
                </a:ln>
                <a:solidFill>
                  <a:schemeClr val="tx1"/>
                </a:solidFill>
                <a:effectLst/>
                <a:uLnTx/>
                <a:uFillTx/>
                <a:latin typeface="+mn-lt"/>
                <a:ea typeface="+mn-ea"/>
                <a:cs typeface="+mn-cs"/>
              </a:rPr>
              <a:t>regulations and </a:t>
            </a:r>
            <a:r>
              <a:rPr kumimoji="0" lang="en-GB" sz="4000" b="0" i="0" u="none" strike="noStrike" kern="1200" cap="none" spc="0" normalizeH="0" baseline="0" noProof="0" dirty="0" smtClean="0">
                <a:ln>
                  <a:noFill/>
                </a:ln>
                <a:solidFill>
                  <a:srgbClr val="FF0000"/>
                </a:solidFill>
                <a:effectLst/>
                <a:uLnTx/>
                <a:uFillTx/>
                <a:latin typeface="+mn-lt"/>
                <a:ea typeface="+mn-ea"/>
                <a:cs typeface="+mn-cs"/>
              </a:rPr>
              <a:t>dissipation or incorporation of this radioactivity must be prevented </a:t>
            </a:r>
            <a:r>
              <a:rPr kumimoji="0" lang="en-GB" sz="4000" b="0" i="0" u="none" strike="noStrike" kern="1200" cap="none" spc="0" normalizeH="0" baseline="0" noProof="0" dirty="0" smtClean="0">
                <a:ln>
                  <a:noFill/>
                </a:ln>
                <a:solidFill>
                  <a:schemeClr val="tx1"/>
                </a:solidFill>
                <a:effectLst/>
                <a:uLnTx/>
                <a:uFillTx/>
                <a:latin typeface="+mn-lt"/>
                <a:ea typeface="+mn-ea"/>
                <a:cs typeface="+mn-cs"/>
              </a:rPr>
              <a:t>(ALARA principle):</a:t>
            </a:r>
          </a:p>
          <a:p>
            <a:pPr marL="731520" lvl="1" indent="-274320" algn="just">
              <a:spcBef>
                <a:spcPct val="20000"/>
              </a:spcBef>
              <a:buClr>
                <a:schemeClr val="accent3"/>
              </a:buClr>
              <a:buSzPct val="95000"/>
              <a:buFont typeface="Georgia" pitchFamily="18" charset="0"/>
              <a:buChar char="●"/>
            </a:pPr>
            <a:r>
              <a:rPr kumimoji="0" lang="en-GB" sz="4000" b="0" i="0" u="none" strike="noStrike" kern="1200" cap="none" spc="0" normalizeH="0" baseline="0" noProof="0" dirty="0" smtClean="0">
                <a:ln>
                  <a:noFill/>
                </a:ln>
                <a:solidFill>
                  <a:schemeClr val="tx1"/>
                </a:solidFill>
                <a:effectLst/>
                <a:uLnTx/>
                <a:uFillTx/>
                <a:latin typeface="+mn-lt"/>
                <a:ea typeface="+mn-ea"/>
                <a:cs typeface="+mn-cs"/>
              </a:rPr>
              <a:t>use </a:t>
            </a:r>
            <a:r>
              <a:rPr kumimoji="0" lang="en-GB" sz="4000" b="0" i="0" u="none" strike="noStrike" kern="1200" cap="none" spc="0" normalizeH="0" baseline="0" noProof="0" dirty="0" smtClean="0">
                <a:ln>
                  <a:noFill/>
                </a:ln>
                <a:solidFill>
                  <a:srgbClr val="0000FF"/>
                </a:solidFill>
                <a:effectLst/>
                <a:uLnTx/>
                <a:uFillTx/>
                <a:latin typeface="+mn-lt"/>
                <a:ea typeface="+mn-ea"/>
                <a:cs typeface="+mn-cs"/>
              </a:rPr>
              <a:t>methods which avoid creation of small particles or dust</a:t>
            </a:r>
            <a:r>
              <a:rPr kumimoji="0" lang="en-GB" sz="4000" b="0" i="0" u="none" strike="noStrike" kern="1200" cap="none" spc="0" normalizeH="0" baseline="0" noProof="0" dirty="0" smtClean="0">
                <a:ln>
                  <a:noFill/>
                </a:ln>
                <a:solidFill>
                  <a:schemeClr val="tx1"/>
                </a:solidFill>
                <a:effectLst/>
                <a:uLnTx/>
                <a:uFillTx/>
                <a:latin typeface="+mn-lt"/>
                <a:ea typeface="+mn-ea"/>
                <a:cs typeface="+mn-cs"/>
              </a:rPr>
              <a:t>, </a:t>
            </a:r>
            <a:r>
              <a:rPr kumimoji="0" lang="en-GB" sz="4000" b="0" i="1" u="none" strike="noStrike" kern="1200" cap="none" spc="0" normalizeH="0" baseline="0" noProof="0" dirty="0" smtClean="0">
                <a:ln>
                  <a:noFill/>
                </a:ln>
                <a:solidFill>
                  <a:schemeClr val="tx1"/>
                </a:solidFill>
                <a:effectLst/>
                <a:uLnTx/>
                <a:uFillTx/>
                <a:latin typeface="+mn-lt"/>
                <a:ea typeface="+mn-ea"/>
                <a:cs typeface="+mn-cs"/>
              </a:rPr>
              <a:t>e.g.</a:t>
            </a:r>
            <a:r>
              <a:rPr kumimoji="0" lang="en-GB" sz="4000" b="0" i="0" u="none" strike="noStrike" kern="1200" cap="none" spc="0" normalizeH="0" baseline="0" noProof="0" dirty="0" smtClean="0">
                <a:ln>
                  <a:noFill/>
                </a:ln>
                <a:solidFill>
                  <a:schemeClr val="tx1"/>
                </a:solidFill>
                <a:effectLst/>
                <a:uLnTx/>
                <a:uFillTx/>
                <a:latin typeface="+mn-lt"/>
                <a:ea typeface="+mn-ea"/>
                <a:cs typeface="+mn-cs"/>
              </a:rPr>
              <a:t>, (if possible) </a:t>
            </a:r>
            <a:r>
              <a:rPr kumimoji="0" lang="en-GB" sz="4000" b="0" i="0" u="none" strike="noStrike" kern="1200" cap="none" spc="0" normalizeH="0" baseline="0" noProof="0" dirty="0" smtClean="0">
                <a:ln>
                  <a:noFill/>
                </a:ln>
                <a:solidFill>
                  <a:srgbClr val="0000FF"/>
                </a:solidFill>
                <a:effectLst/>
                <a:uLnTx/>
                <a:uFillTx/>
                <a:latin typeface="+mn-lt"/>
                <a:ea typeface="+mn-ea"/>
                <a:cs typeface="+mn-cs"/>
              </a:rPr>
              <a:t>avoid grinding and similar methods</a:t>
            </a:r>
            <a:r>
              <a:rPr lang="en-GB" sz="4000" dirty="0" smtClean="0"/>
              <a:t>:</a:t>
            </a:r>
          </a:p>
          <a:p>
            <a:pPr marL="731520" lvl="1" indent="-274320" algn="just">
              <a:spcBef>
                <a:spcPct val="20000"/>
              </a:spcBef>
              <a:buClr>
                <a:schemeClr val="accent3"/>
              </a:buClr>
              <a:buSzPct val="95000"/>
              <a:buFont typeface="Georgia" pitchFamily="18" charset="0"/>
              <a:buChar char="●"/>
            </a:pPr>
            <a:r>
              <a:rPr kumimoji="0" lang="en-GB" sz="4000" b="0" i="0" u="none" strike="noStrike" kern="1200" cap="none" spc="0" normalizeH="0" baseline="0" noProof="0" dirty="0" smtClean="0">
                <a:ln>
                  <a:noFill/>
                </a:ln>
                <a:solidFill>
                  <a:schemeClr val="tx1"/>
                </a:solidFill>
                <a:effectLst/>
                <a:uLnTx/>
                <a:uFillTx/>
                <a:latin typeface="+mn-lt"/>
                <a:ea typeface="+mn-ea"/>
                <a:cs typeface="+mn-cs"/>
              </a:rPr>
              <a:t>contain any radioactivity, </a:t>
            </a:r>
            <a:r>
              <a:rPr kumimoji="0" lang="en-GB" sz="4000" b="0" i="1" u="none" strike="noStrike" kern="1200" cap="none" spc="0" normalizeH="0" baseline="0" noProof="0" dirty="0" smtClean="0">
                <a:ln>
                  <a:noFill/>
                </a:ln>
                <a:solidFill>
                  <a:schemeClr val="tx1"/>
                </a:solidFill>
                <a:effectLst/>
                <a:uLnTx/>
                <a:uFillTx/>
                <a:latin typeface="+mn-lt"/>
                <a:ea typeface="+mn-ea"/>
                <a:cs typeface="+mn-cs"/>
              </a:rPr>
              <a:t>e.g.</a:t>
            </a:r>
            <a:r>
              <a:rPr kumimoji="0" lang="en-GB" sz="4000" b="0" i="0" u="none" strike="noStrike" kern="1200" cap="none" spc="0" normalizeH="0" baseline="0" noProof="0" dirty="0" smtClean="0">
                <a:ln>
                  <a:noFill/>
                </a:ln>
                <a:solidFill>
                  <a:schemeClr val="tx1"/>
                </a:solidFill>
                <a:effectLst/>
                <a:uLnTx/>
                <a:uFillTx/>
                <a:latin typeface="+mn-lt"/>
                <a:ea typeface="+mn-ea"/>
                <a:cs typeface="+mn-cs"/>
              </a:rPr>
              <a:t>, by using special vacuum  cleaners, by protecting work site with plastic foils, </a:t>
            </a:r>
            <a:r>
              <a:rPr kumimoji="0" lang="en-GB" sz="4000" b="0" i="1" u="none" strike="noStrike" kern="1200" cap="none" spc="0" normalizeH="0" baseline="0" noProof="0" dirty="0" smtClean="0">
                <a:ln>
                  <a:noFill/>
                </a:ln>
                <a:solidFill>
                  <a:schemeClr val="tx1"/>
                </a:solidFill>
                <a:effectLst/>
                <a:uLnTx/>
                <a:uFillTx/>
                <a:latin typeface="+mn-lt"/>
                <a:ea typeface="+mn-ea"/>
                <a:cs typeface="+mn-cs"/>
              </a:rPr>
              <a:t>etc</a:t>
            </a:r>
            <a:r>
              <a:rPr kumimoji="0" lang="en-GB" sz="4000" b="0" i="0" u="none" strike="noStrike" kern="1200" cap="none" spc="0" normalizeH="0" baseline="0" noProof="0" dirty="0" smtClean="0">
                <a:ln>
                  <a:noFill/>
                </a:ln>
                <a:solidFill>
                  <a:schemeClr val="tx1"/>
                </a:solidFill>
                <a:effectLst/>
                <a:uLnTx/>
                <a:uFillTx/>
                <a:latin typeface="+mn-lt"/>
                <a:ea typeface="+mn-ea"/>
                <a:cs typeface="+mn-cs"/>
              </a:rPr>
              <a:t>. </a:t>
            </a:r>
          </a:p>
          <a:p>
            <a:pPr marL="274320" marR="0" lvl="0" indent="-274320" algn="just" defTabSz="914400" rtl="0" eaLnBrk="1" fontAlgn="auto" latinLnBrk="0" hangingPunct="1">
              <a:lnSpc>
                <a:spcPct val="100000"/>
              </a:lnSpc>
              <a:spcBef>
                <a:spcPct val="20000"/>
              </a:spcBef>
              <a:spcAft>
                <a:spcPts val="0"/>
              </a:spcAft>
              <a:buClr>
                <a:schemeClr val="accent3"/>
              </a:buClr>
              <a:buSzPct val="95000"/>
              <a:buFont typeface="Georgia" pitchFamily="18" charset="0"/>
              <a:buChar char="●"/>
              <a:tabLst/>
              <a:defRPr/>
            </a:pPr>
            <a:endParaRPr kumimoji="0" lang="en-GB" sz="10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13" name="Slide Number Placeholder 12"/>
          <p:cNvSpPr>
            <a:spLocks noGrp="1"/>
          </p:cNvSpPr>
          <p:nvPr>
            <p:ph type="sldNum" sz="quarter" idx="11"/>
          </p:nvPr>
        </p:nvSpPr>
        <p:spPr/>
        <p:txBody>
          <a:bodyPr/>
          <a:lstStyle/>
          <a:p>
            <a:fld id="{42B8A188-07C7-43C5-B012-88751C6CB86A}" type="slidenum">
              <a:rPr lang="en-US" sz="1400" smtClean="0"/>
              <a:pPr/>
              <a:t>53</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1336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0" y="0"/>
            <a:ext cx="6522940" cy="523220"/>
          </a:xfrm>
          <a:prstGeom prst="rect">
            <a:avLst/>
          </a:prstGeom>
          <a:solidFill>
            <a:srgbClr val="FFFF00"/>
          </a:solidFill>
        </p:spPr>
        <p:txBody>
          <a:bodyPr wrap="none" rtlCol="0">
            <a:spAutoFit/>
          </a:bodyPr>
          <a:lstStyle/>
          <a:p>
            <a:r>
              <a:rPr lang="en-US" sz="2800" dirty="0" smtClean="0">
                <a:solidFill>
                  <a:srgbClr val="0033CC"/>
                </a:solidFill>
              </a:rPr>
              <a:t>Open issue : New thermal shield design</a:t>
            </a:r>
            <a:endParaRPr lang="en-US" sz="2800" dirty="0">
              <a:solidFill>
                <a:srgbClr val="0033CC"/>
              </a:solidFill>
            </a:endParaRPr>
          </a:p>
        </p:txBody>
      </p:sp>
      <p:sp>
        <p:nvSpPr>
          <p:cNvPr id="17" name="TextBox 16"/>
          <p:cNvSpPr txBox="1"/>
          <p:nvPr/>
        </p:nvSpPr>
        <p:spPr>
          <a:xfrm>
            <a:off x="7086600" y="0"/>
            <a:ext cx="2057400" cy="369332"/>
          </a:xfrm>
          <a:prstGeom prst="rect">
            <a:avLst/>
          </a:prstGeom>
          <a:solidFill>
            <a:schemeClr val="accent2">
              <a:lumMod val="75000"/>
            </a:schemeClr>
          </a:solidFill>
        </p:spPr>
        <p:txBody>
          <a:bodyPr wrap="square" rtlCol="0">
            <a:spAutoFit/>
          </a:bodyPr>
          <a:lstStyle/>
          <a:p>
            <a:pPr algn="r"/>
            <a:r>
              <a:rPr lang="en-US" dirty="0" smtClean="0">
                <a:solidFill>
                  <a:srgbClr val="FFFF00"/>
                </a:solidFill>
              </a:rPr>
              <a:t>Courtesy A Musso</a:t>
            </a:r>
            <a:endParaRPr lang="en-US" dirty="0">
              <a:solidFill>
                <a:srgbClr val="FFFF00"/>
              </a:solidFill>
            </a:endParaRPr>
          </a:p>
        </p:txBody>
      </p:sp>
      <p:sp>
        <p:nvSpPr>
          <p:cNvPr id="14" name="Slide Number Placeholder 3"/>
          <p:cNvSpPr txBox="1">
            <a:spLocks/>
          </p:cNvSpPr>
          <p:nvPr/>
        </p:nvSpPr>
        <p:spPr bwMode="auto">
          <a:xfrm>
            <a:off x="7022976" y="7195333"/>
            <a:ext cx="1905000" cy="25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D7CA9AE9-66A1-4340-A3CC-4705CCE3E304}" type="slidenum">
              <a:rPr kumimoji="0" lang="en-US" sz="1400" b="0" i="0" u="none" strike="noStrike" kern="1200" cap="none" spc="0" normalizeH="0" baseline="0" noProof="0" smtClean="0">
                <a:ln>
                  <a:noFill/>
                </a:ln>
                <a:solidFill>
                  <a:schemeClr val="tx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54</a:t>
            </a:fld>
            <a:endParaRPr kumimoji="0" lang="en-US"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72" name="TextBox 71"/>
          <p:cNvSpPr txBox="1"/>
          <p:nvPr/>
        </p:nvSpPr>
        <p:spPr>
          <a:xfrm>
            <a:off x="609600" y="4876800"/>
            <a:ext cx="4572000" cy="1754326"/>
          </a:xfrm>
          <a:prstGeom prst="rect">
            <a:avLst/>
          </a:prstGeom>
          <a:solidFill>
            <a:srgbClr val="FFFFCC"/>
          </a:solidFill>
        </p:spPr>
        <p:txBody>
          <a:bodyPr wrap="square" rtlCol="0">
            <a:spAutoFit/>
          </a:bodyPr>
          <a:lstStyle/>
          <a:p>
            <a:pPr algn="ctr"/>
            <a:r>
              <a:rPr lang="en-US" b="1" u="sng" dirty="0" smtClean="0"/>
              <a:t>What’s next ?</a:t>
            </a:r>
          </a:p>
          <a:p>
            <a:pPr>
              <a:buFont typeface="Wingdings" pitchFamily="2" charset="2"/>
              <a:buChar char="v"/>
            </a:pPr>
            <a:r>
              <a:rPr lang="en-US" dirty="0" smtClean="0"/>
              <a:t> Define new solution</a:t>
            </a:r>
          </a:p>
          <a:p>
            <a:pPr>
              <a:buFont typeface="Wingdings" pitchFamily="2" charset="2"/>
              <a:buChar char="v"/>
            </a:pPr>
            <a:r>
              <a:rPr lang="en-US" dirty="0" smtClean="0"/>
              <a:t> Model it, test it (samples and mock-ups)</a:t>
            </a:r>
          </a:p>
          <a:p>
            <a:pPr>
              <a:buFont typeface="Wingdings" pitchFamily="2" charset="2"/>
              <a:buChar char="v"/>
            </a:pPr>
            <a:r>
              <a:rPr lang="en-US" dirty="0" smtClean="0"/>
              <a:t> Choose the best compromise</a:t>
            </a:r>
          </a:p>
          <a:p>
            <a:pPr>
              <a:buFont typeface="Wingdings" pitchFamily="2" charset="2"/>
              <a:buChar char="v"/>
            </a:pPr>
            <a:r>
              <a:rPr lang="en-US" dirty="0" smtClean="0"/>
              <a:t> Document it and have it approved </a:t>
            </a:r>
            <a:br>
              <a:rPr lang="en-US" dirty="0" smtClean="0"/>
            </a:br>
            <a:r>
              <a:rPr lang="en-US" dirty="0" smtClean="0"/>
              <a:t>	(ECR by March/April 2012)</a:t>
            </a:r>
            <a:endParaRPr lang="en-US" dirty="0"/>
          </a:p>
        </p:txBody>
      </p:sp>
      <p:sp>
        <p:nvSpPr>
          <p:cNvPr id="24" name="Content Placeholder 7"/>
          <p:cNvSpPr txBox="1">
            <a:spLocks/>
          </p:cNvSpPr>
          <p:nvPr/>
        </p:nvSpPr>
        <p:spPr>
          <a:xfrm>
            <a:off x="609600" y="762000"/>
            <a:ext cx="4953000" cy="5616624"/>
          </a:xfrm>
          <a:prstGeom prst="rect">
            <a:avLst/>
          </a:prstGeom>
        </p:spPr>
        <p:txBody>
          <a:bodyPr>
            <a:noAutofit/>
          </a:bodyPr>
          <a:lstStyle/>
          <a:p>
            <a:pPr marL="120650" marR="0" lvl="0" indent="-120650" algn="ctr" defTabSz="914400" rtl="0" eaLnBrk="1" fontAlgn="base" latinLnBrk="0" hangingPunct="1">
              <a:lnSpc>
                <a:spcPct val="100000"/>
              </a:lnSpc>
              <a:spcBef>
                <a:spcPct val="20000"/>
              </a:spcBef>
              <a:spcAft>
                <a:spcPct val="0"/>
              </a:spcAft>
              <a:buClrTx/>
              <a:buSzTx/>
              <a:tabLst/>
              <a:defRPr/>
            </a:pPr>
            <a:r>
              <a:rPr kumimoji="0" lang="en-US" sz="2400" b="1" i="0" u="sng" strike="noStrike" kern="0" cap="none" spc="0" normalizeH="0" baseline="0" noProof="0" dirty="0" smtClean="0">
                <a:ln>
                  <a:noFill/>
                </a:ln>
                <a:solidFill>
                  <a:schemeClr val="tx2">
                    <a:lumMod val="60000"/>
                    <a:lumOff val="40000"/>
                  </a:schemeClr>
                </a:solidFill>
                <a:effectLst/>
                <a:uLnTx/>
                <a:uFillTx/>
                <a:latin typeface="+mn-lt"/>
                <a:ea typeface="+mn-ea"/>
                <a:cs typeface="+mn-cs"/>
              </a:rPr>
              <a:t>Why ?</a:t>
            </a:r>
          </a:p>
          <a:p>
            <a:pPr marL="120650" marR="0" lvl="0" indent="-120650" algn="ctr" defTabSz="914400" rtl="0" eaLnBrk="1" fontAlgn="base" latinLnBrk="0" hangingPunct="1">
              <a:lnSpc>
                <a:spcPct val="100000"/>
              </a:lnSpc>
              <a:spcBef>
                <a:spcPct val="20000"/>
              </a:spcBef>
              <a:spcAft>
                <a:spcPct val="0"/>
              </a:spcAft>
              <a:buClrTx/>
              <a:buSzTx/>
              <a:tabLst/>
              <a:defRPr/>
            </a:pPr>
            <a:endParaRPr kumimoji="0" lang="en-US" sz="2400" b="1" i="0" u="sng" strike="noStrike" kern="0" cap="none" spc="0" normalizeH="0" baseline="0" noProof="0" dirty="0" smtClean="0">
              <a:ln>
                <a:noFill/>
              </a:ln>
              <a:solidFill>
                <a:schemeClr val="tx2">
                  <a:lumMod val="60000"/>
                  <a:lumOff val="40000"/>
                </a:schemeClr>
              </a:solidFill>
              <a:effectLst/>
              <a:uLnTx/>
              <a:uFillTx/>
              <a:latin typeface="+mn-lt"/>
              <a:ea typeface="+mn-ea"/>
              <a:cs typeface="+mn-cs"/>
            </a:endParaRPr>
          </a:p>
          <a:p>
            <a:pPr marL="120650" marR="0" lvl="0" indent="-120650"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en-US" sz="1600" b="1" i="0" u="none" strike="noStrike" kern="0" cap="none" spc="0" normalizeH="0" baseline="0" noProof="0" dirty="0" smtClean="0">
                <a:ln>
                  <a:noFill/>
                </a:ln>
                <a:solidFill>
                  <a:schemeClr val="tx2">
                    <a:lumMod val="60000"/>
                    <a:lumOff val="40000"/>
                  </a:schemeClr>
                </a:solidFill>
                <a:effectLst/>
                <a:uLnTx/>
                <a:uFillTx/>
                <a:latin typeface="+mn-lt"/>
                <a:ea typeface="+mn-ea"/>
                <a:cs typeface="+mn-cs"/>
              </a:rPr>
              <a:t>To avoid blockage</a:t>
            </a:r>
            <a:r>
              <a:rPr kumimoji="0" lang="en-US" sz="1600" b="1" i="0" u="none" strike="noStrike" kern="0" cap="none" spc="0" normalizeH="0" noProof="0" dirty="0" smtClean="0">
                <a:ln>
                  <a:noFill/>
                </a:ln>
                <a:solidFill>
                  <a:schemeClr val="tx2">
                    <a:lumMod val="60000"/>
                    <a:lumOff val="40000"/>
                  </a:schemeClr>
                </a:solidFill>
                <a:effectLst/>
                <a:uLnTx/>
                <a:uFillTx/>
                <a:latin typeface="+mn-lt"/>
                <a:ea typeface="+mn-ea"/>
                <a:cs typeface="+mn-cs"/>
              </a:rPr>
              <a:t> (2008-09)</a:t>
            </a:r>
          </a:p>
          <a:p>
            <a:pPr marL="120650" marR="0" lvl="0" indent="-120650" defTabSz="914400" rtl="0" eaLnBrk="1" fontAlgn="base" latinLnBrk="0" hangingPunct="1">
              <a:lnSpc>
                <a:spcPct val="100000"/>
              </a:lnSpc>
              <a:spcBef>
                <a:spcPct val="20000"/>
              </a:spcBef>
              <a:spcAft>
                <a:spcPct val="0"/>
              </a:spcAft>
              <a:buClrTx/>
              <a:buSzTx/>
              <a:buFont typeface="Wingdings" pitchFamily="2" charset="2"/>
              <a:buChar char="Ø"/>
              <a:tabLst/>
              <a:defRPr/>
            </a:pPr>
            <a:r>
              <a:rPr lang="en-US" sz="1600" b="1" kern="0" baseline="0" dirty="0" smtClean="0">
                <a:solidFill>
                  <a:schemeClr val="tx2">
                    <a:lumMod val="60000"/>
                    <a:lumOff val="40000"/>
                  </a:schemeClr>
                </a:solidFill>
              </a:rPr>
              <a:t>To avoid MLI</a:t>
            </a:r>
            <a:r>
              <a:rPr lang="en-US" sz="1600" b="1" kern="0" dirty="0" smtClean="0">
                <a:solidFill>
                  <a:schemeClr val="tx2">
                    <a:lumMod val="60000"/>
                    <a:lumOff val="40000"/>
                  </a:schemeClr>
                </a:solidFill>
              </a:rPr>
              <a:t> ignition and fire </a:t>
            </a:r>
          </a:p>
          <a:p>
            <a:pPr marL="120650" marR="0" lvl="0" indent="-120650"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en-US" sz="1600" b="1" i="0" u="none" strike="noStrike" kern="0" cap="none" spc="0" normalizeH="0" baseline="0" noProof="0" dirty="0" smtClean="0">
                <a:ln>
                  <a:noFill/>
                </a:ln>
                <a:solidFill>
                  <a:schemeClr val="tx2">
                    <a:lumMod val="60000"/>
                    <a:lumOff val="40000"/>
                  </a:schemeClr>
                </a:solidFill>
                <a:effectLst/>
                <a:uLnTx/>
                <a:uFillTx/>
                <a:latin typeface="+mn-lt"/>
                <a:ea typeface="+mn-ea"/>
                <a:cs typeface="+mn-cs"/>
              </a:rPr>
              <a:t>To minimize the</a:t>
            </a:r>
            <a:r>
              <a:rPr lang="en-US" sz="1600" b="1" kern="0" dirty="0" smtClean="0">
                <a:solidFill>
                  <a:schemeClr val="tx2">
                    <a:lumMod val="60000"/>
                    <a:lumOff val="40000"/>
                  </a:schemeClr>
                </a:solidFill>
              </a:rPr>
              <a:t> intervention time now </a:t>
            </a:r>
            <a:br>
              <a:rPr lang="en-US" sz="1600" b="1" kern="0" dirty="0" smtClean="0">
                <a:solidFill>
                  <a:schemeClr val="tx2">
                    <a:lumMod val="60000"/>
                    <a:lumOff val="40000"/>
                  </a:schemeClr>
                </a:solidFill>
              </a:rPr>
            </a:br>
            <a:r>
              <a:rPr lang="en-US" sz="1600" b="1" kern="0" dirty="0" smtClean="0">
                <a:solidFill>
                  <a:schemeClr val="tx2">
                    <a:lumMod val="60000"/>
                    <a:lumOff val="40000"/>
                  </a:schemeClr>
                </a:solidFill>
              </a:rPr>
              <a:t>and in the future (ALARA, $$$)</a:t>
            </a:r>
          </a:p>
          <a:p>
            <a:pPr marL="120650" marR="0" lvl="0" indent="-120650"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en-US" sz="1600" b="1" i="0" u="none" strike="noStrike" kern="0" cap="none" spc="0" normalizeH="0" baseline="0" noProof="0" dirty="0" smtClean="0">
                <a:ln>
                  <a:noFill/>
                </a:ln>
                <a:solidFill>
                  <a:schemeClr val="tx2">
                    <a:lumMod val="60000"/>
                    <a:lumOff val="40000"/>
                  </a:schemeClr>
                </a:solidFill>
                <a:effectLst/>
                <a:uLnTx/>
                <a:uFillTx/>
                <a:latin typeface="+mn-lt"/>
                <a:ea typeface="+mn-ea"/>
                <a:cs typeface="+mn-cs"/>
              </a:rPr>
              <a:t>There is margin</a:t>
            </a:r>
            <a:r>
              <a:rPr kumimoji="0" lang="en-US" sz="1600" b="1" i="0" u="none" strike="noStrike" kern="0" cap="none" spc="0" normalizeH="0" noProof="0" dirty="0" smtClean="0">
                <a:ln>
                  <a:noFill/>
                </a:ln>
                <a:solidFill>
                  <a:schemeClr val="tx2">
                    <a:lumMod val="60000"/>
                    <a:lumOff val="40000"/>
                  </a:schemeClr>
                </a:solidFill>
                <a:effectLst/>
                <a:uLnTx/>
                <a:uFillTx/>
                <a:latin typeface="+mn-lt"/>
                <a:ea typeface="+mn-ea"/>
                <a:cs typeface="+mn-cs"/>
              </a:rPr>
              <a:t> on the heat load</a:t>
            </a:r>
            <a:endParaRPr kumimoji="0" lang="en-US" sz="1600" b="1" i="0" u="none" strike="noStrike" kern="0" cap="none" spc="0" normalizeH="0" baseline="0" noProof="0" dirty="0" smtClean="0">
              <a:ln>
                <a:noFill/>
              </a:ln>
              <a:solidFill>
                <a:schemeClr val="tx2">
                  <a:lumMod val="60000"/>
                  <a:lumOff val="40000"/>
                </a:schemeClr>
              </a:solidFill>
              <a:effectLst/>
              <a:uLnTx/>
              <a:uFillTx/>
              <a:latin typeface="+mn-lt"/>
              <a:ea typeface="+mn-ea"/>
              <a:cs typeface="+mn-cs"/>
            </a:endParaRPr>
          </a:p>
          <a:p>
            <a:pPr marL="112713" marR="0" lvl="0" indent="-112713" algn="ctr" defTabSz="914400" rtl="0" eaLnBrk="1" fontAlgn="base" latinLnBrk="0" hangingPunct="1">
              <a:lnSpc>
                <a:spcPct val="100000"/>
              </a:lnSpc>
              <a:spcBef>
                <a:spcPct val="20000"/>
              </a:spcBef>
              <a:spcAft>
                <a:spcPct val="0"/>
              </a:spcAft>
              <a:buClrTx/>
              <a:buSzTx/>
              <a:tabLst/>
              <a:defRPr/>
            </a:pPr>
            <a:r>
              <a:rPr lang="en-US" sz="2400" b="1" u="sng" kern="0" dirty="0" smtClean="0">
                <a:solidFill>
                  <a:schemeClr val="tx2">
                    <a:lumMod val="60000"/>
                    <a:lumOff val="40000"/>
                  </a:schemeClr>
                </a:solidFill>
              </a:rPr>
              <a:t>Goals</a:t>
            </a:r>
          </a:p>
          <a:p>
            <a:pPr marL="112713" marR="0" lvl="0" indent="-112713" algn="l" defTabSz="914400" rtl="0" eaLnBrk="1" fontAlgn="base" latinLnBrk="0" hangingPunct="1">
              <a:lnSpc>
                <a:spcPct val="100000"/>
              </a:lnSpc>
              <a:spcBef>
                <a:spcPct val="20000"/>
              </a:spcBef>
              <a:spcAft>
                <a:spcPct val="0"/>
              </a:spcAft>
              <a:buClrTx/>
              <a:buSzTx/>
              <a:buFont typeface="Wingdings" pitchFamily="2" charset="2"/>
              <a:buChar char="Ø"/>
              <a:tabLst/>
              <a:defRPr/>
            </a:pPr>
            <a:r>
              <a:rPr kumimoji="0" lang="en-US" sz="1600" b="1" i="0" u="none" strike="noStrike" kern="0" cap="none" spc="0" normalizeH="0" baseline="0" noProof="0" dirty="0" err="1" smtClean="0">
                <a:ln>
                  <a:noFill/>
                </a:ln>
                <a:solidFill>
                  <a:schemeClr val="tx2">
                    <a:lumMod val="60000"/>
                    <a:lumOff val="40000"/>
                  </a:schemeClr>
                </a:solidFill>
                <a:effectLst/>
                <a:uLnTx/>
                <a:uFillTx/>
                <a:latin typeface="+mn-lt"/>
                <a:ea typeface="+mn-ea"/>
                <a:cs typeface="+mn-cs"/>
              </a:rPr>
              <a:t>Minimise</a:t>
            </a:r>
            <a:r>
              <a:rPr kumimoji="0" lang="en-US" sz="1600" b="1" i="0" u="none" strike="noStrike" kern="0" cap="none" spc="0" normalizeH="0" noProof="0" dirty="0" smtClean="0">
                <a:ln>
                  <a:noFill/>
                </a:ln>
                <a:solidFill>
                  <a:schemeClr val="tx2">
                    <a:lumMod val="60000"/>
                    <a:lumOff val="40000"/>
                  </a:schemeClr>
                </a:solidFill>
                <a:effectLst/>
                <a:uLnTx/>
                <a:uFillTx/>
                <a:latin typeface="+mn-lt"/>
                <a:ea typeface="+mn-ea"/>
                <a:cs typeface="+mn-cs"/>
              </a:rPr>
              <a:t> the welds (hence grinding)</a:t>
            </a:r>
          </a:p>
          <a:p>
            <a:pPr marL="112713" marR="0" lvl="0" indent="-112713" algn="l" defTabSz="914400" rtl="0" eaLnBrk="1" fontAlgn="base" latinLnBrk="0" hangingPunct="1">
              <a:lnSpc>
                <a:spcPct val="100000"/>
              </a:lnSpc>
              <a:spcBef>
                <a:spcPct val="20000"/>
              </a:spcBef>
              <a:spcAft>
                <a:spcPct val="0"/>
              </a:spcAft>
              <a:buClrTx/>
              <a:buSzTx/>
              <a:buFont typeface="Wingdings" pitchFamily="2" charset="2"/>
              <a:buChar char="Ø"/>
              <a:tabLst/>
              <a:defRPr/>
            </a:pPr>
            <a:r>
              <a:rPr lang="en-US" sz="1600" b="1" kern="0" baseline="0" dirty="0" smtClean="0">
                <a:solidFill>
                  <a:schemeClr val="tx2">
                    <a:lumMod val="60000"/>
                    <a:lumOff val="40000"/>
                  </a:schemeClr>
                </a:solidFill>
              </a:rPr>
              <a:t>Keep</a:t>
            </a:r>
            <a:r>
              <a:rPr lang="en-US" sz="1600" b="1" kern="0" dirty="0" smtClean="0">
                <a:solidFill>
                  <a:schemeClr val="tx2">
                    <a:lumMod val="60000"/>
                    <a:lumOff val="40000"/>
                  </a:schemeClr>
                </a:solidFill>
              </a:rPr>
              <a:t> acceptable thermal performance</a:t>
            </a:r>
          </a:p>
          <a:p>
            <a:pPr marL="112713" marR="0" lvl="0" indent="-112713" algn="l" defTabSz="914400" rtl="0" eaLnBrk="1" fontAlgn="base" latinLnBrk="0" hangingPunct="1">
              <a:lnSpc>
                <a:spcPct val="100000"/>
              </a:lnSpc>
              <a:spcBef>
                <a:spcPct val="20000"/>
              </a:spcBef>
              <a:spcAft>
                <a:spcPct val="0"/>
              </a:spcAft>
              <a:buClrTx/>
              <a:buSzTx/>
              <a:buFont typeface="Wingdings" pitchFamily="2" charset="2"/>
              <a:buChar char="Ø"/>
              <a:tabLst/>
              <a:defRPr/>
            </a:pPr>
            <a:endParaRPr kumimoji="0" lang="en-US" sz="1600" b="1" i="0" u="none" strike="noStrike" kern="0" cap="none" spc="0" normalizeH="0" baseline="0" noProof="0" dirty="0" smtClean="0">
              <a:ln>
                <a:noFill/>
              </a:ln>
              <a:solidFill>
                <a:schemeClr val="tx2">
                  <a:lumMod val="60000"/>
                  <a:lumOff val="40000"/>
                </a:schemeClr>
              </a:solidFill>
              <a:effectLst/>
              <a:uLnTx/>
              <a:uFillTx/>
              <a:latin typeface="+mn-lt"/>
              <a:ea typeface="+mn-ea"/>
              <a:cs typeface="+mn-cs"/>
            </a:endParaRPr>
          </a:p>
          <a:p>
            <a:pPr marL="112713" marR="0" lvl="0" indent="-112713" algn="l" defTabSz="914400" rtl="0" eaLnBrk="1" fontAlgn="base" latinLnBrk="0" hangingPunct="1">
              <a:lnSpc>
                <a:spcPct val="100000"/>
              </a:lnSpc>
              <a:spcBef>
                <a:spcPct val="20000"/>
              </a:spcBef>
              <a:spcAft>
                <a:spcPct val="0"/>
              </a:spcAft>
              <a:buClrTx/>
              <a:buSzTx/>
              <a:tabLst/>
              <a:defRPr/>
            </a:pPr>
            <a:r>
              <a:rPr lang="en-US" sz="1600" b="1" kern="0" dirty="0" smtClean="0">
                <a:solidFill>
                  <a:schemeClr val="tx2">
                    <a:lumMod val="60000"/>
                    <a:lumOff val="40000"/>
                  </a:schemeClr>
                </a:solidFill>
              </a:rPr>
              <a:t>New connection method (hinge, snap fastener, clamp)</a:t>
            </a:r>
            <a:endParaRPr kumimoji="0" lang="en-US" sz="1600" b="1" i="0" u="none" strike="noStrike" kern="0" cap="none" spc="0" normalizeH="0" baseline="0" noProof="0" dirty="0" smtClean="0">
              <a:ln>
                <a:noFill/>
              </a:ln>
              <a:solidFill>
                <a:schemeClr val="tx2">
                  <a:lumMod val="60000"/>
                  <a:lumOff val="40000"/>
                </a:schemeClr>
              </a:solidFill>
              <a:effectLst/>
              <a:uLnTx/>
              <a:uFillTx/>
              <a:latin typeface="+mn-lt"/>
              <a:ea typeface="+mn-ea"/>
              <a:cs typeface="+mn-cs"/>
            </a:endParaRPr>
          </a:p>
        </p:txBody>
      </p:sp>
      <p:grpSp>
        <p:nvGrpSpPr>
          <p:cNvPr id="25" name="Group 24"/>
          <p:cNvGrpSpPr/>
          <p:nvPr/>
        </p:nvGrpSpPr>
        <p:grpSpPr>
          <a:xfrm>
            <a:off x="5638800" y="533400"/>
            <a:ext cx="3505200" cy="2057400"/>
            <a:chOff x="4716016" y="692696"/>
            <a:chExt cx="3888432" cy="2959260"/>
          </a:xfrm>
        </p:grpSpPr>
        <p:pic>
          <p:nvPicPr>
            <p:cNvPr id="26" name="Picture 2" descr="\\cern.ch\dfs\Workspaces\j\JPhTock\LHC\Shutdown2013\ReviewTShieldDesign\Lyre.png"/>
            <p:cNvPicPr>
              <a:picLocks noChangeAspect="1" noChangeArrowheads="1"/>
            </p:cNvPicPr>
            <p:nvPr/>
          </p:nvPicPr>
          <p:blipFill>
            <a:blip r:embed="rId3" cstate="print"/>
            <a:srcRect/>
            <a:stretch>
              <a:fillRect/>
            </a:stretch>
          </p:blipFill>
          <p:spPr bwMode="auto">
            <a:xfrm>
              <a:off x="4716016" y="692696"/>
              <a:ext cx="3888432" cy="2959260"/>
            </a:xfrm>
            <a:prstGeom prst="rect">
              <a:avLst/>
            </a:prstGeom>
            <a:noFill/>
          </p:spPr>
        </p:pic>
        <p:sp>
          <p:nvSpPr>
            <p:cNvPr id="27" name="TextBox 26"/>
            <p:cNvSpPr txBox="1"/>
            <p:nvPr/>
          </p:nvSpPr>
          <p:spPr>
            <a:xfrm>
              <a:off x="5796136" y="3212976"/>
              <a:ext cx="2736304" cy="369332"/>
            </a:xfrm>
            <a:prstGeom prst="rect">
              <a:avLst/>
            </a:prstGeom>
            <a:solidFill>
              <a:srgbClr val="FFFF00"/>
            </a:solidFill>
          </p:spPr>
          <p:txBody>
            <a:bodyPr wrap="square" rtlCol="0">
              <a:spAutoFit/>
            </a:bodyPr>
            <a:lstStyle/>
            <a:p>
              <a:pPr algn="ctr"/>
              <a:r>
                <a:rPr lang="en-US" dirty="0" smtClean="0"/>
                <a:t>Thermal modeling</a:t>
              </a:r>
              <a:endParaRPr lang="en-US" dirty="0"/>
            </a:p>
          </p:txBody>
        </p:sp>
      </p:grpSp>
      <p:pic>
        <p:nvPicPr>
          <p:cNvPr id="28" name="Picture 3"/>
          <p:cNvPicPr>
            <a:picLocks noChangeAspect="1" noChangeArrowheads="1"/>
          </p:cNvPicPr>
          <p:nvPr/>
        </p:nvPicPr>
        <p:blipFill>
          <a:blip r:embed="rId4" cstate="print"/>
          <a:srcRect/>
          <a:stretch>
            <a:fillRect/>
          </a:stretch>
        </p:blipFill>
        <p:spPr bwMode="auto">
          <a:xfrm>
            <a:off x="4724400" y="2743201"/>
            <a:ext cx="4419600" cy="1057705"/>
          </a:xfrm>
          <a:prstGeom prst="rect">
            <a:avLst/>
          </a:prstGeom>
          <a:noFill/>
          <a:ln w="9525">
            <a:noFill/>
            <a:miter lim="800000"/>
            <a:headEnd/>
            <a:tailEnd/>
          </a:ln>
        </p:spPr>
      </p:pic>
      <p:grpSp>
        <p:nvGrpSpPr>
          <p:cNvPr id="31" name="Group 30"/>
          <p:cNvGrpSpPr/>
          <p:nvPr/>
        </p:nvGrpSpPr>
        <p:grpSpPr>
          <a:xfrm>
            <a:off x="5257801" y="3810000"/>
            <a:ext cx="3886199" cy="2743200"/>
            <a:chOff x="0" y="3501008"/>
            <a:chExt cx="4475989" cy="3356992"/>
          </a:xfrm>
        </p:grpSpPr>
        <p:pic>
          <p:nvPicPr>
            <p:cNvPr id="32" name="Picture 31" descr="IMG_1651.jpg"/>
            <p:cNvPicPr>
              <a:picLocks noChangeAspect="1"/>
            </p:cNvPicPr>
            <p:nvPr/>
          </p:nvPicPr>
          <p:blipFill>
            <a:blip r:embed="rId5" cstate="print"/>
            <a:stretch>
              <a:fillRect/>
            </a:stretch>
          </p:blipFill>
          <p:spPr>
            <a:xfrm>
              <a:off x="0" y="3501008"/>
              <a:ext cx="4475989" cy="3356992"/>
            </a:xfrm>
            <a:prstGeom prst="rect">
              <a:avLst/>
            </a:prstGeom>
          </p:spPr>
        </p:pic>
        <p:sp>
          <p:nvSpPr>
            <p:cNvPr id="33" name="TextBox 32"/>
            <p:cNvSpPr txBox="1"/>
            <p:nvPr/>
          </p:nvSpPr>
          <p:spPr>
            <a:xfrm>
              <a:off x="381000" y="3501008"/>
              <a:ext cx="3962400" cy="369332"/>
            </a:xfrm>
            <a:prstGeom prst="rect">
              <a:avLst/>
            </a:prstGeom>
            <a:solidFill>
              <a:srgbClr val="FFFF00"/>
            </a:solidFill>
          </p:spPr>
          <p:txBody>
            <a:bodyPr wrap="square" rtlCol="0">
              <a:spAutoFit/>
            </a:bodyPr>
            <a:lstStyle/>
            <a:p>
              <a:r>
                <a:rPr lang="en-US" dirty="0" smtClean="0"/>
                <a:t>Test of fixation system</a:t>
              </a:r>
              <a:endParaRPr lang="en-US" dirty="0"/>
            </a:p>
          </p:txBody>
        </p:sp>
      </p:grpSp>
      <p:sp>
        <p:nvSpPr>
          <p:cNvPr id="19" name="Slide Number Placeholder 18"/>
          <p:cNvSpPr>
            <a:spLocks noGrp="1"/>
          </p:cNvSpPr>
          <p:nvPr>
            <p:ph type="sldNum" sz="quarter" idx="11"/>
          </p:nvPr>
        </p:nvSpPr>
        <p:spPr/>
        <p:txBody>
          <a:bodyPr/>
          <a:lstStyle/>
          <a:p>
            <a:fld id="{42B8A188-07C7-43C5-B012-88751C6CB86A}" type="slidenum">
              <a:rPr lang="en-US" sz="1400" smtClean="0"/>
              <a:pPr/>
              <a:t>54</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2"/>
                                        </p:tgtEl>
                                        <p:attrNameLst>
                                          <p:attrName>style.visibility</p:attrName>
                                        </p:attrNameLst>
                                      </p:cBhvr>
                                      <p:to>
                                        <p:strVal val="visible"/>
                                      </p:to>
                                    </p:set>
                                    <p:animEffect transition="in" filter="checkerboard(across)">
                                      <p:cBhvr>
                                        <p:cTn id="7" dur="500"/>
                                        <p:tgtEl>
                                          <p:spTgt spid="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 grpId="0" animBg="1"/>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67000" y="0"/>
            <a:ext cx="3733800" cy="461665"/>
          </a:xfrm>
          <a:prstGeom prst="rect">
            <a:avLst/>
          </a:prstGeom>
          <a:solidFill>
            <a:srgbClr val="FFFF00"/>
          </a:solidFill>
        </p:spPr>
        <p:txBody>
          <a:bodyPr wrap="square" rtlCol="0">
            <a:spAutoFit/>
          </a:bodyPr>
          <a:lstStyle/>
          <a:p>
            <a:pPr algn="ctr"/>
            <a:r>
              <a:rPr lang="en-US" sz="2400" dirty="0" smtClean="0"/>
              <a:t>CONCLUSIONS</a:t>
            </a:r>
            <a:endParaRPr lang="en-US" sz="2400" dirty="0"/>
          </a:p>
        </p:txBody>
      </p:sp>
      <p:sp>
        <p:nvSpPr>
          <p:cNvPr id="11" name="Footer Placeholder 10"/>
          <p:cNvSpPr>
            <a:spLocks noGrp="1"/>
          </p:cNvSpPr>
          <p:nvPr>
            <p:ph type="ftr" sz="quarter" idx="12"/>
          </p:nvPr>
        </p:nvSpPr>
        <p:spPr/>
        <p:txBody>
          <a:bodyPr/>
          <a:lstStyle/>
          <a:p>
            <a:r>
              <a:rPr lang="en-BZ" smtClean="0"/>
              <a:t>Consolidation of the LHC SC magnets and circuits during LS1 </a:t>
            </a:r>
            <a:endParaRPr lang="en-GB" dirty="0"/>
          </a:p>
        </p:txBody>
      </p:sp>
      <p:sp>
        <p:nvSpPr>
          <p:cNvPr id="8" name="Date Placeholder 19"/>
          <p:cNvSpPr txBox="1">
            <a:spLocks/>
          </p:cNvSpPr>
          <p:nvPr/>
        </p:nvSpPr>
        <p:spPr bwMode="auto">
          <a:xfrm>
            <a:off x="0" y="6324600"/>
            <a:ext cx="1828800" cy="533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Chamonix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chemeClr val="tx1"/>
                </a:solidFill>
                <a:effectLst/>
                <a:uLnTx/>
                <a:uFillTx/>
                <a:latin typeface="+mn-lt"/>
                <a:ea typeface="+mn-ea"/>
                <a:cs typeface="+mn-cs"/>
              </a:rPr>
              <a:t>8th of February 2012</a:t>
            </a:r>
            <a:endParaRPr kumimoji="0" lang="en-GB" sz="14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TextBox 5"/>
          <p:cNvSpPr txBox="1"/>
          <p:nvPr/>
        </p:nvSpPr>
        <p:spPr>
          <a:xfrm>
            <a:off x="838200" y="1676400"/>
            <a:ext cx="7467600" cy="4401205"/>
          </a:xfrm>
          <a:prstGeom prst="rect">
            <a:avLst/>
          </a:prstGeom>
          <a:noFill/>
        </p:spPr>
        <p:txBody>
          <a:bodyPr wrap="square" rtlCol="0">
            <a:spAutoFit/>
          </a:bodyPr>
          <a:lstStyle/>
          <a:p>
            <a:pPr>
              <a:buFont typeface="Wingdings" pitchFamily="2" charset="2"/>
              <a:buChar char="q"/>
            </a:pPr>
            <a:r>
              <a:rPr lang="en-US" sz="2000" dirty="0" smtClean="0"/>
              <a:t> Decisions in 2012:</a:t>
            </a:r>
          </a:p>
          <a:p>
            <a:pPr lvl="1">
              <a:buFont typeface="Wingdings" pitchFamily="2" charset="2"/>
              <a:buChar char="Ø"/>
            </a:pPr>
            <a:r>
              <a:rPr lang="en-US" sz="2000" dirty="0" smtClean="0"/>
              <a:t> DFBA consolidation (What, How,…)</a:t>
            </a:r>
          </a:p>
          <a:p>
            <a:pPr lvl="1">
              <a:buFont typeface="Wingdings" pitchFamily="2" charset="2"/>
              <a:buChar char="Ø"/>
            </a:pPr>
            <a:r>
              <a:rPr lang="en-US" sz="2000" dirty="0" smtClean="0"/>
              <a:t> Reinforcement of spider insulation (Yes?, How,…)</a:t>
            </a:r>
          </a:p>
          <a:p>
            <a:pPr lvl="1">
              <a:buFont typeface="Wingdings" pitchFamily="2" charset="2"/>
              <a:buChar char="Ø"/>
            </a:pPr>
            <a:r>
              <a:rPr lang="en-US" sz="2000" dirty="0" smtClean="0"/>
              <a:t> New thermal shield design</a:t>
            </a:r>
          </a:p>
          <a:p>
            <a:pPr lvl="1">
              <a:buFont typeface="Wingdings" pitchFamily="2" charset="2"/>
              <a:buChar char="Ø"/>
            </a:pPr>
            <a:r>
              <a:rPr lang="en-US" sz="2000" dirty="0" smtClean="0"/>
              <a:t> Known circuit non-conformities (Confirmed, How, What, Impact/Need,…)</a:t>
            </a:r>
          </a:p>
          <a:p>
            <a:pPr lvl="1">
              <a:buFont typeface="Wingdings" pitchFamily="2" charset="2"/>
              <a:buChar char="Ø"/>
            </a:pPr>
            <a:r>
              <a:rPr lang="en-US" sz="2000" dirty="0" smtClean="0"/>
              <a:t> </a:t>
            </a:r>
            <a:r>
              <a:rPr lang="en-US" sz="2000" dirty="0" err="1" smtClean="0"/>
              <a:t>Undulator</a:t>
            </a:r>
            <a:r>
              <a:rPr lang="en-US" sz="2000" dirty="0" smtClean="0"/>
              <a:t> replacement (Yes or No)</a:t>
            </a:r>
          </a:p>
          <a:p>
            <a:pPr lvl="1">
              <a:buFont typeface="Wingdings" pitchFamily="2" charset="2"/>
              <a:buChar char="Ø"/>
            </a:pPr>
            <a:r>
              <a:rPr lang="en-US" sz="2000" dirty="0" smtClean="0"/>
              <a:t> CSCM (Go ahead?)</a:t>
            </a:r>
          </a:p>
          <a:p>
            <a:pPr lvl="1">
              <a:buFont typeface="Wingdings" pitchFamily="2" charset="2"/>
              <a:buChar char="Ø"/>
            </a:pPr>
            <a:r>
              <a:rPr lang="en-US" sz="2000" dirty="0" smtClean="0"/>
              <a:t> Diodes (Intervention ? Not massive)</a:t>
            </a:r>
          </a:p>
          <a:p>
            <a:pPr>
              <a:buFont typeface="Wingdings" pitchFamily="2" charset="2"/>
              <a:buChar char="q"/>
            </a:pPr>
            <a:r>
              <a:rPr lang="en-US" sz="2000" dirty="0" smtClean="0"/>
              <a:t> From LHC splices review:</a:t>
            </a:r>
          </a:p>
          <a:p>
            <a:pPr lvl="1">
              <a:buFont typeface="Wingdings" pitchFamily="2" charset="2"/>
              <a:buChar char="Ø"/>
            </a:pPr>
            <a:r>
              <a:rPr lang="en-US" sz="2000" dirty="0" smtClean="0"/>
              <a:t> (Too) ambitious schedule (12 IC/day)</a:t>
            </a:r>
          </a:p>
          <a:p>
            <a:pPr lvl="1">
              <a:buFont typeface="Wingdings" pitchFamily="2" charset="2"/>
              <a:buChar char="Ø"/>
            </a:pPr>
            <a:r>
              <a:rPr lang="en-US" sz="2000" dirty="0" smtClean="0"/>
              <a:t> Training will be challenging (2/3)</a:t>
            </a:r>
          </a:p>
          <a:p>
            <a:pPr lvl="1">
              <a:buFont typeface="Wingdings" pitchFamily="2" charset="2"/>
              <a:buChar char="Ø"/>
            </a:pPr>
            <a:r>
              <a:rPr lang="en-US" sz="2000" dirty="0" smtClean="0"/>
              <a:t> 2012 will be a key year for preparation</a:t>
            </a:r>
          </a:p>
          <a:p>
            <a:pPr lvl="1">
              <a:buFont typeface="Wingdings" pitchFamily="2" charset="2"/>
              <a:buChar char="Ø"/>
            </a:pPr>
            <a:r>
              <a:rPr lang="en-US" sz="2000" dirty="0" smtClean="0"/>
              <a:t> No contingency in resources and schedule</a:t>
            </a:r>
          </a:p>
        </p:txBody>
      </p:sp>
      <p:sp>
        <p:nvSpPr>
          <p:cNvPr id="12" name="Date Placeholder 11"/>
          <p:cNvSpPr>
            <a:spLocks noGrp="1"/>
          </p:cNvSpPr>
          <p:nvPr>
            <p:ph type="dt" sz="half" idx="10"/>
          </p:nvPr>
        </p:nvSpPr>
        <p:spPr/>
        <p:txBody>
          <a:bodyPr/>
          <a:lstStyle/>
          <a:p>
            <a:r>
              <a:rPr lang="en-US" smtClean="0"/>
              <a:t>Chamonix                    8th of February 2012</a:t>
            </a:r>
            <a:endParaRPr lang="en-GB" dirty="0"/>
          </a:p>
        </p:txBody>
      </p:sp>
      <p:sp>
        <p:nvSpPr>
          <p:cNvPr id="13" name="Slide Number Placeholder 12"/>
          <p:cNvSpPr>
            <a:spLocks noGrp="1"/>
          </p:cNvSpPr>
          <p:nvPr>
            <p:ph type="sldNum" sz="quarter" idx="11"/>
          </p:nvPr>
        </p:nvSpPr>
        <p:spPr/>
        <p:txBody>
          <a:bodyPr/>
          <a:lstStyle/>
          <a:p>
            <a:fld id="{42B8A188-07C7-43C5-B012-88751C6CB86A}" type="slidenum">
              <a:rPr lang="en-US" sz="1400" smtClean="0"/>
              <a:pPr/>
              <a:t>55</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1905000" y="0"/>
            <a:ext cx="5444119" cy="523220"/>
          </a:xfrm>
          <a:prstGeom prst="rect">
            <a:avLst/>
          </a:prstGeom>
          <a:solidFill>
            <a:srgbClr val="FFFF00"/>
          </a:solidFill>
        </p:spPr>
        <p:txBody>
          <a:bodyPr wrap="none" rtlCol="0">
            <a:spAutoFit/>
          </a:bodyPr>
          <a:lstStyle/>
          <a:p>
            <a:r>
              <a:rPr lang="en-US" sz="2800" dirty="0" smtClean="0">
                <a:solidFill>
                  <a:srgbClr val="0033CC"/>
                </a:solidFill>
              </a:rPr>
              <a:t>Consolidation of the main splices</a:t>
            </a:r>
            <a:endParaRPr lang="en-US" sz="2800" dirty="0">
              <a:solidFill>
                <a:srgbClr val="0033CC"/>
              </a:solidFill>
            </a:endParaRPr>
          </a:p>
        </p:txBody>
      </p:sp>
      <p:sp>
        <p:nvSpPr>
          <p:cNvPr id="13" name="TextBox 12"/>
          <p:cNvSpPr txBox="1"/>
          <p:nvPr/>
        </p:nvSpPr>
        <p:spPr>
          <a:xfrm>
            <a:off x="1905000" y="762000"/>
            <a:ext cx="4405758" cy="400110"/>
          </a:xfrm>
          <a:prstGeom prst="rect">
            <a:avLst/>
          </a:prstGeom>
          <a:noFill/>
        </p:spPr>
        <p:txBody>
          <a:bodyPr wrap="none" rtlCol="0">
            <a:spAutoFit/>
          </a:bodyPr>
          <a:lstStyle/>
          <a:p>
            <a:r>
              <a:rPr lang="en-US" sz="2000" b="1" i="1" u="sng" dirty="0" smtClean="0"/>
              <a:t>What’s new since Chamonix 2011?</a:t>
            </a:r>
          </a:p>
        </p:txBody>
      </p:sp>
      <p:sp>
        <p:nvSpPr>
          <p:cNvPr id="21" name="TextBox 20"/>
          <p:cNvSpPr txBox="1"/>
          <p:nvPr/>
        </p:nvSpPr>
        <p:spPr>
          <a:xfrm>
            <a:off x="0" y="1524000"/>
            <a:ext cx="9144000" cy="307777"/>
          </a:xfrm>
          <a:prstGeom prst="rect">
            <a:avLst/>
          </a:prstGeom>
          <a:noFill/>
        </p:spPr>
        <p:txBody>
          <a:bodyPr wrap="square" rtlCol="0">
            <a:spAutoFit/>
          </a:bodyPr>
          <a:lstStyle/>
          <a:p>
            <a:r>
              <a:rPr lang="en-US" sz="1400" dirty="0" smtClean="0"/>
              <a:t>5. The endorsement of installing a </a:t>
            </a:r>
            <a:r>
              <a:rPr lang="en-US" sz="1400" b="1" u="sng" dirty="0" smtClean="0"/>
              <a:t>single shunt on the RQ BB </a:t>
            </a:r>
            <a:r>
              <a:rPr lang="en-US" sz="1400" dirty="0" smtClean="0"/>
              <a:t>is conditioned to compensatory measures: </a:t>
            </a:r>
            <a:endParaRPr lang="en-US" sz="1400" dirty="0" smtClean="0">
              <a:sym typeface="Symbol"/>
            </a:endParaRPr>
          </a:p>
        </p:txBody>
      </p:sp>
      <p:sp>
        <p:nvSpPr>
          <p:cNvPr id="19" name="TextBox 18"/>
          <p:cNvSpPr txBox="1"/>
          <p:nvPr/>
        </p:nvSpPr>
        <p:spPr>
          <a:xfrm>
            <a:off x="0" y="1828800"/>
            <a:ext cx="7543800" cy="307777"/>
          </a:xfrm>
          <a:prstGeom prst="rect">
            <a:avLst/>
          </a:prstGeom>
          <a:noFill/>
        </p:spPr>
        <p:txBody>
          <a:bodyPr wrap="square" rtlCol="0">
            <a:spAutoFit/>
          </a:bodyPr>
          <a:lstStyle/>
          <a:p>
            <a:r>
              <a:rPr lang="en-US" sz="1400" u="sng" dirty="0" smtClean="0"/>
              <a:t>Rev 1 </a:t>
            </a:r>
            <a:r>
              <a:rPr lang="en-US" sz="1400" u="sng" dirty="0" err="1" smtClean="0"/>
              <a:t>Rec</a:t>
            </a:r>
            <a:r>
              <a:rPr lang="en-US" sz="1400" u="sng" dirty="0" smtClean="0"/>
              <a:t> 3.1: </a:t>
            </a:r>
            <a:r>
              <a:rPr lang="en-US" sz="1400" dirty="0" smtClean="0"/>
              <a:t>“</a:t>
            </a:r>
            <a:r>
              <a:rPr lang="en-BZ" sz="1400" dirty="0" smtClean="0"/>
              <a:t>The Committee recommends that a double shunt be applied to the quad bus”</a:t>
            </a:r>
            <a:endParaRPr lang="en-US" sz="1400" dirty="0"/>
          </a:p>
        </p:txBody>
      </p:sp>
      <p:sp>
        <p:nvSpPr>
          <p:cNvPr id="24" name="TextBox 23"/>
          <p:cNvSpPr txBox="1"/>
          <p:nvPr/>
        </p:nvSpPr>
        <p:spPr>
          <a:xfrm>
            <a:off x="0" y="2209800"/>
            <a:ext cx="7543800" cy="1631216"/>
          </a:xfrm>
          <a:prstGeom prst="rect">
            <a:avLst/>
          </a:prstGeom>
          <a:noFill/>
        </p:spPr>
        <p:txBody>
          <a:bodyPr wrap="square" rtlCol="0">
            <a:spAutoFit/>
          </a:bodyPr>
          <a:lstStyle/>
          <a:p>
            <a:r>
              <a:rPr lang="en-US" sz="1400" u="sng" dirty="0" smtClean="0"/>
              <a:t>Rev 2: </a:t>
            </a:r>
            <a:r>
              <a:rPr lang="en-US" sz="1400" u="sng" dirty="0" err="1" smtClean="0"/>
              <a:t>Rec</a:t>
            </a:r>
            <a:r>
              <a:rPr lang="en-US" sz="1400" u="sng" dirty="0" smtClean="0"/>
              <a:t> 1) </a:t>
            </a:r>
            <a:r>
              <a:rPr lang="en-US" sz="1400" dirty="0" smtClean="0"/>
              <a:t>“</a:t>
            </a:r>
            <a:r>
              <a:rPr lang="en-BZ" sz="1400" dirty="0" smtClean="0"/>
              <a:t>If a single shunt is to be used on the </a:t>
            </a:r>
            <a:r>
              <a:rPr lang="en-BZ" sz="1400" dirty="0" err="1" smtClean="0"/>
              <a:t>quadrupole</a:t>
            </a:r>
            <a:r>
              <a:rPr lang="en-BZ" sz="1400" dirty="0" smtClean="0"/>
              <a:t> bus, then the following criteria must </a:t>
            </a:r>
            <a:r>
              <a:rPr lang="en-US" sz="1400" dirty="0" smtClean="0"/>
              <a:t>be met:</a:t>
            </a:r>
          </a:p>
          <a:p>
            <a:r>
              <a:rPr lang="en-BZ" sz="1400" dirty="0" smtClean="0"/>
              <a:t>- The “rebuilt” criteria are met</a:t>
            </a:r>
          </a:p>
          <a:p>
            <a:r>
              <a:rPr lang="en-BZ" sz="1400" dirty="0" smtClean="0"/>
              <a:t>- Clamp is effective in limiting the deflection and stress on splice, to prevent the future degradation of the copper stabilizer connection</a:t>
            </a:r>
          </a:p>
          <a:p>
            <a:r>
              <a:rPr lang="en-BZ" sz="1400" dirty="0" smtClean="0"/>
              <a:t>- Energy extraction time constant is reduced to </a:t>
            </a:r>
            <a:r>
              <a:rPr lang="en-US" sz="1400" dirty="0" smtClean="0">
                <a:sym typeface="Symbol"/>
              </a:rPr>
              <a:t>≤</a:t>
            </a:r>
            <a:r>
              <a:rPr lang="en-BZ" sz="1400" dirty="0" smtClean="0"/>
              <a:t>  20 sec</a:t>
            </a:r>
          </a:p>
          <a:p>
            <a:r>
              <a:rPr lang="en-BZ" sz="1400" dirty="0" smtClean="0"/>
              <a:t>- Shunt is soldered properly and QC of the shunt is done correctly</a:t>
            </a:r>
            <a:r>
              <a:rPr lang="en-BZ" sz="1600" dirty="0" smtClean="0"/>
              <a:t>”</a:t>
            </a:r>
          </a:p>
        </p:txBody>
      </p:sp>
      <p:pic>
        <p:nvPicPr>
          <p:cNvPr id="27" name="Picture 4" descr="\\cern.ch\dfs\Users\s\savary\Documents\LMF Interconnection\Material for Main Splices Review\Image quadrupole splice with shunts.bmp"/>
          <p:cNvPicPr>
            <a:picLocks noChangeAspect="1" noChangeArrowheads="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xmlns="" val="0"/>
              </a:ext>
            </a:extLst>
          </a:blip>
          <a:srcRect t="21184" b="27490"/>
          <a:stretch/>
        </p:blipFill>
        <p:spPr bwMode="auto">
          <a:xfrm>
            <a:off x="0" y="3657600"/>
            <a:ext cx="5791200" cy="1601029"/>
          </a:xfrm>
          <a:prstGeom prst="rect">
            <a:avLst/>
          </a:prstGeom>
          <a:noFill/>
          <a:extLst>
            <a:ext uri="{909E8E84-426E-40DD-AFC4-6F175D3DCCD1}">
              <a14:hiddenFill xmlns:a14="http://schemas.microsoft.com/office/drawing/2010/main" xmlns="">
                <a:solidFill>
                  <a:srgbClr val="FFFFFF"/>
                </a:solidFill>
              </a14:hiddenFill>
            </a:ext>
          </a:extLst>
        </p:spPr>
      </p:pic>
      <p:pic>
        <p:nvPicPr>
          <p:cNvPr id="30" name="Picture 4" descr="\\cern.ch\dfs\Users\s\savary\Documents\My Pictures\2011-11-24\069.JPG"/>
          <p:cNvPicPr>
            <a:picLocks noChangeAspect="1" noChangeArrowheads="1"/>
          </p:cNvPicPr>
          <p:nvPr/>
        </p:nvPicPr>
        <p:blipFill rotWithShape="1">
          <a:blip r:embed="rId4" cstate="print">
            <a:extLst>
              <a:ext uri="{28A0092B-C50C-407E-A947-70E740481C1C}">
                <a14:useLocalDpi xmlns:a14="http://schemas.microsoft.com/office/drawing/2010/main" xmlns="" val="0"/>
              </a:ext>
            </a:extLst>
          </a:blip>
          <a:srcRect l="12700" t="25057" b="37472"/>
          <a:stretch/>
        </p:blipFill>
        <p:spPr bwMode="auto">
          <a:xfrm>
            <a:off x="0" y="5267898"/>
            <a:ext cx="5556787" cy="1590102"/>
          </a:xfrm>
          <a:prstGeom prst="rect">
            <a:avLst/>
          </a:prstGeom>
          <a:noFill/>
          <a:extLst>
            <a:ext uri="{909E8E84-426E-40DD-AFC4-6F175D3DCCD1}">
              <a14:hiddenFill xmlns:a14="http://schemas.microsoft.com/office/drawing/2010/main" xmlns="">
                <a:solidFill>
                  <a:srgbClr val="FFFFFF"/>
                </a:solidFill>
              </a14:hiddenFill>
            </a:ext>
          </a:extLst>
        </p:spPr>
      </p:pic>
      <p:grpSp>
        <p:nvGrpSpPr>
          <p:cNvPr id="17" name="Group 16"/>
          <p:cNvGrpSpPr/>
          <p:nvPr/>
        </p:nvGrpSpPr>
        <p:grpSpPr>
          <a:xfrm>
            <a:off x="5334000" y="3124200"/>
            <a:ext cx="3810000" cy="3185235"/>
            <a:chOff x="5334000" y="3124200"/>
            <a:chExt cx="3810000" cy="3185235"/>
          </a:xfrm>
        </p:grpSpPr>
        <p:sp>
          <p:nvSpPr>
            <p:cNvPr id="31" name="Rectangle 30"/>
            <p:cNvSpPr/>
            <p:nvPr/>
          </p:nvSpPr>
          <p:spPr>
            <a:xfrm>
              <a:off x="5334000" y="5867400"/>
              <a:ext cx="3810000" cy="442035"/>
            </a:xfrm>
            <a:prstGeom prst="rect">
              <a:avLst/>
            </a:prstGeom>
            <a:solidFill>
              <a:schemeClr val="bg1"/>
            </a:solidFill>
          </p:spPr>
          <p:txBody>
            <a:bodyPr wrap="square" lIns="36000" tIns="36000" rIns="36000" bIns="36000" anchor="ctr" anchorCtr="1">
              <a:spAutoFit/>
            </a:bodyPr>
            <a:lstStyle/>
            <a:p>
              <a:pPr algn="ctr"/>
              <a:r>
                <a:rPr lang="en-US" sz="1200" i="1" dirty="0">
                  <a:solidFill>
                    <a:srgbClr val="0000CC"/>
                  </a:solidFill>
                </a:rPr>
                <a:t>The safe operating current as a function of the defect length of the shunt solder</a:t>
              </a:r>
              <a:endParaRPr lang="en-GB" sz="1200" dirty="0">
                <a:solidFill>
                  <a:srgbClr val="0000CC"/>
                </a:solidFill>
              </a:endParaRPr>
            </a:p>
          </p:txBody>
        </p:sp>
        <p:sp>
          <p:nvSpPr>
            <p:cNvPr id="33" name="TextBox 32"/>
            <p:cNvSpPr txBox="1"/>
            <p:nvPr/>
          </p:nvSpPr>
          <p:spPr>
            <a:xfrm>
              <a:off x="5817448" y="3124200"/>
              <a:ext cx="3326552" cy="307777"/>
            </a:xfrm>
            <a:prstGeom prst="rect">
              <a:avLst/>
            </a:prstGeom>
            <a:noFill/>
          </p:spPr>
          <p:txBody>
            <a:bodyPr wrap="none" rtlCol="0">
              <a:spAutoFit/>
            </a:bodyPr>
            <a:lstStyle/>
            <a:p>
              <a:r>
                <a:rPr lang="en-US" sz="1400" i="1" dirty="0" smtClean="0">
                  <a:solidFill>
                    <a:srgbClr val="7030A0"/>
                  </a:solidFill>
                </a:rPr>
                <a:t>“Deal between redundancy and margin”</a:t>
              </a:r>
              <a:endParaRPr lang="en-US" sz="1400" i="1" dirty="0">
                <a:solidFill>
                  <a:srgbClr val="7030A0"/>
                </a:solidFill>
              </a:endParaRPr>
            </a:p>
          </p:txBody>
        </p:sp>
        <p:pic>
          <p:nvPicPr>
            <p:cNvPr id="34" name="Picture 2"/>
            <p:cNvPicPr>
              <a:picLocks noChangeAspect="1" noChangeArrowheads="1"/>
            </p:cNvPicPr>
            <p:nvPr/>
          </p:nvPicPr>
          <p:blipFill>
            <a:blip r:embed="rId5" cstate="print"/>
            <a:srcRect l="7812" r="2816" b="-6250"/>
            <a:stretch>
              <a:fillRect/>
            </a:stretch>
          </p:blipFill>
          <p:spPr bwMode="auto">
            <a:xfrm>
              <a:off x="5334000" y="3429000"/>
              <a:ext cx="3810000" cy="2590800"/>
            </a:xfrm>
            <a:prstGeom prst="rect">
              <a:avLst/>
            </a:prstGeom>
            <a:noFill/>
            <a:ln w="9525">
              <a:noFill/>
              <a:miter lim="800000"/>
              <a:headEnd/>
              <a:tailEnd/>
            </a:ln>
            <a:effectLst/>
          </p:spPr>
        </p:pic>
      </p:grpSp>
      <p:sp>
        <p:nvSpPr>
          <p:cNvPr id="35" name="Rounded Rectangular Callout 34"/>
          <p:cNvSpPr/>
          <p:nvPr/>
        </p:nvSpPr>
        <p:spPr bwMode="auto">
          <a:xfrm>
            <a:off x="6858000" y="2057400"/>
            <a:ext cx="2286000" cy="1066800"/>
          </a:xfrm>
          <a:prstGeom prst="wedgeRoundRectCallout">
            <a:avLst>
              <a:gd name="adj1" fmla="val -151184"/>
              <a:gd name="adj2" fmla="val 85006"/>
              <a:gd name="adj3" fmla="val 16667"/>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r>
              <a:rPr lang="en-US" sz="1400" dirty="0" smtClean="0">
                <a:latin typeface="Arial" pitchFamily="-112" charset="0"/>
                <a:ea typeface="ＭＳ Ｐゴシック" pitchFamily="-112" charset="-128"/>
                <a:cs typeface="ＭＳ Ｐゴシック" pitchFamily="-112" charset="-128"/>
              </a:rPr>
              <a:t>See further presentation by R.  Denz: </a:t>
            </a:r>
            <a:r>
              <a:rPr lang="en-BZ" sz="1400" dirty="0" smtClean="0"/>
              <a:t>QPS upgrade and machine protection during LS1 </a:t>
            </a:r>
            <a:endParaRPr kumimoji="0" lang="en-US" sz="1400" b="0" i="0" u="none" strike="noStrike" cap="none" normalizeH="0" baseline="0" dirty="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2" name="Slide Number Placeholder 21"/>
          <p:cNvSpPr>
            <a:spLocks noGrp="1"/>
          </p:cNvSpPr>
          <p:nvPr>
            <p:ph type="sldNum" sz="quarter" idx="11"/>
          </p:nvPr>
        </p:nvSpPr>
        <p:spPr/>
        <p:txBody>
          <a:bodyPr/>
          <a:lstStyle/>
          <a:p>
            <a:fld id="{42B8A188-07C7-43C5-B012-88751C6CB86A}" type="slidenum">
              <a:rPr lang="en-US" sz="1400" smtClean="0"/>
              <a:pPr/>
              <a:t>6</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1000" fill="hold"/>
                                        <p:tgtEl>
                                          <p:spTgt spid="17"/>
                                        </p:tgtEl>
                                        <p:attrNameLst>
                                          <p:attrName>ppt_x</p:attrName>
                                        </p:attrNameLst>
                                      </p:cBhvr>
                                      <p:tavLst>
                                        <p:tav tm="0">
                                          <p:val>
                                            <p:strVal val="#ppt_x"/>
                                          </p:val>
                                        </p:tav>
                                        <p:tav tm="100000">
                                          <p:val>
                                            <p:strVal val="#ppt_x"/>
                                          </p:val>
                                        </p:tav>
                                      </p:tavLst>
                                    </p:anim>
                                    <p:anim calcmode="lin" valueType="num">
                                      <p:cBhvr additive="base">
                                        <p:cTn id="8" dur="1000" fill="hold"/>
                                        <p:tgtEl>
                                          <p:spTgt spid="1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8" fill="hold" grpId="0" nodeType="click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p:cTn id="13" dur="1000" fill="hold"/>
                                        <p:tgtEl>
                                          <p:spTgt spid="35"/>
                                        </p:tgtEl>
                                        <p:attrNameLst>
                                          <p:attrName>ppt_x</p:attrName>
                                        </p:attrNameLst>
                                      </p:cBhvr>
                                      <p:tavLst>
                                        <p:tav tm="0">
                                          <p:val>
                                            <p:strVal val="#ppt_x-#ppt_w/2"/>
                                          </p:val>
                                        </p:tav>
                                        <p:tav tm="100000">
                                          <p:val>
                                            <p:strVal val="#ppt_x"/>
                                          </p:val>
                                        </p:tav>
                                      </p:tavLst>
                                    </p:anim>
                                    <p:anim calcmode="lin" valueType="num">
                                      <p:cBhvr>
                                        <p:cTn id="14" dur="1000" fill="hold"/>
                                        <p:tgtEl>
                                          <p:spTgt spid="35"/>
                                        </p:tgtEl>
                                        <p:attrNameLst>
                                          <p:attrName>ppt_y</p:attrName>
                                        </p:attrNameLst>
                                      </p:cBhvr>
                                      <p:tavLst>
                                        <p:tav tm="0">
                                          <p:val>
                                            <p:strVal val="#ppt_y"/>
                                          </p:val>
                                        </p:tav>
                                        <p:tav tm="100000">
                                          <p:val>
                                            <p:strVal val="#ppt_y"/>
                                          </p:val>
                                        </p:tav>
                                      </p:tavLst>
                                    </p:anim>
                                    <p:anim calcmode="lin" valueType="num">
                                      <p:cBhvr>
                                        <p:cTn id="15" dur="1000" fill="hold"/>
                                        <p:tgtEl>
                                          <p:spTgt spid="35"/>
                                        </p:tgtEl>
                                        <p:attrNameLst>
                                          <p:attrName>ppt_w</p:attrName>
                                        </p:attrNameLst>
                                      </p:cBhvr>
                                      <p:tavLst>
                                        <p:tav tm="0">
                                          <p:val>
                                            <p:fltVal val="0"/>
                                          </p:val>
                                        </p:tav>
                                        <p:tav tm="100000">
                                          <p:val>
                                            <p:strVal val="#ppt_w"/>
                                          </p:val>
                                        </p:tav>
                                      </p:tavLst>
                                    </p:anim>
                                    <p:anim calcmode="lin" valueType="num">
                                      <p:cBhvr>
                                        <p:cTn id="16" dur="1000" fill="hold"/>
                                        <p:tgtEl>
                                          <p:spTgt spid="3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1905000" y="0"/>
            <a:ext cx="5600636" cy="523220"/>
          </a:xfrm>
          <a:prstGeom prst="rect">
            <a:avLst/>
          </a:prstGeom>
          <a:solidFill>
            <a:srgbClr val="FFFF00"/>
          </a:solidFill>
        </p:spPr>
        <p:txBody>
          <a:bodyPr wrap="none" rtlCol="0">
            <a:spAutoFit/>
          </a:bodyPr>
          <a:lstStyle/>
          <a:p>
            <a:r>
              <a:rPr lang="en-US" sz="2800" dirty="0" smtClean="0">
                <a:solidFill>
                  <a:srgbClr val="0033CC"/>
                </a:solidFill>
              </a:rPr>
              <a:t>Consolidation of the DFBA splices</a:t>
            </a:r>
            <a:endParaRPr lang="en-US" sz="2800" dirty="0">
              <a:solidFill>
                <a:srgbClr val="0033CC"/>
              </a:solidFill>
            </a:endParaRPr>
          </a:p>
        </p:txBody>
      </p:sp>
      <p:sp>
        <p:nvSpPr>
          <p:cNvPr id="22" name="TextBox 21"/>
          <p:cNvSpPr txBox="1"/>
          <p:nvPr/>
        </p:nvSpPr>
        <p:spPr>
          <a:xfrm>
            <a:off x="0" y="1524000"/>
            <a:ext cx="9144000" cy="1815882"/>
          </a:xfrm>
          <a:prstGeom prst="rect">
            <a:avLst/>
          </a:prstGeom>
          <a:noFill/>
        </p:spPr>
        <p:txBody>
          <a:bodyPr wrap="square" rtlCol="0">
            <a:spAutoFit/>
          </a:bodyPr>
          <a:lstStyle/>
          <a:p>
            <a:pPr>
              <a:buFont typeface="Wingdings" pitchFamily="2" charset="2"/>
              <a:buChar char="Ø"/>
            </a:pPr>
            <a:r>
              <a:rPr lang="en-US" sz="1600" dirty="0" smtClean="0"/>
              <a:t>It has been decided to consolidate the 13 kA splices inside the DFBAs </a:t>
            </a:r>
            <a:r>
              <a:rPr lang="en-US" sz="1400" dirty="0" smtClean="0"/>
              <a:t>(23.11.2011 EDMS: 1173236)</a:t>
            </a:r>
            <a:r>
              <a:rPr lang="en-US" sz="1600" dirty="0" smtClean="0"/>
              <a:t/>
            </a:r>
            <a:br>
              <a:rPr lang="en-US" sz="1600" dirty="0" smtClean="0"/>
            </a:br>
            <a:r>
              <a:rPr lang="en-US" sz="1600" dirty="0" smtClean="0"/>
              <a:t>Same standard as the magnet to magnet ones</a:t>
            </a:r>
          </a:p>
          <a:p>
            <a:r>
              <a:rPr lang="en-US" sz="1600" dirty="0" smtClean="0"/>
              <a:t>Same crew for the repair of splices</a:t>
            </a:r>
          </a:p>
          <a:p>
            <a:pPr>
              <a:buFont typeface="Wingdings" pitchFamily="2" charset="2"/>
              <a:buChar char="Ø"/>
            </a:pPr>
            <a:r>
              <a:rPr lang="en-US" sz="1600" dirty="0" smtClean="0"/>
              <a:t>Important differences exist </a:t>
            </a:r>
            <a:r>
              <a:rPr lang="en-US" sz="1600" dirty="0" err="1" smtClean="0"/>
              <a:t>wrt</a:t>
            </a:r>
            <a:r>
              <a:rPr lang="en-US" sz="1600" dirty="0" smtClean="0"/>
              <a:t> to the arc splices so specific design has to be</a:t>
            </a:r>
            <a:r>
              <a:rPr lang="en-US" sz="1600" b="1" u="sng" dirty="0" smtClean="0"/>
              <a:t> quickly initiated</a:t>
            </a:r>
          </a:p>
          <a:p>
            <a:pPr>
              <a:buFont typeface="Wingdings" pitchFamily="2" charset="2"/>
              <a:buChar char="Ø"/>
            </a:pPr>
            <a:r>
              <a:rPr lang="en-US" sz="1600" u="sng" dirty="0" smtClean="0"/>
              <a:t>2 out of 16 DFBAs will be very difficult to repair in-situ</a:t>
            </a:r>
          </a:p>
          <a:p>
            <a:pPr>
              <a:buFont typeface="Wingdings" pitchFamily="2" charset="2"/>
              <a:buChar char="Ø"/>
            </a:pPr>
            <a:r>
              <a:rPr lang="en-US" sz="1600" dirty="0" smtClean="0"/>
              <a:t>Failure in the DFBA would lead to a very long repair time</a:t>
            </a:r>
          </a:p>
          <a:p>
            <a:pPr>
              <a:buFont typeface="Wingdings" pitchFamily="2" charset="2"/>
              <a:buChar char="Ø"/>
            </a:pPr>
            <a:r>
              <a:rPr lang="en-US" sz="1600" dirty="0" smtClean="0"/>
              <a:t>Mock-ups are necessary to define and test tooling and procedures</a:t>
            </a:r>
            <a:endParaRPr lang="en-US" sz="1600" dirty="0"/>
          </a:p>
        </p:txBody>
      </p:sp>
      <p:sp>
        <p:nvSpPr>
          <p:cNvPr id="23" name="TextBox 22"/>
          <p:cNvSpPr txBox="1"/>
          <p:nvPr/>
        </p:nvSpPr>
        <p:spPr>
          <a:xfrm>
            <a:off x="5105400" y="3352800"/>
            <a:ext cx="4038600" cy="2462213"/>
          </a:xfrm>
          <a:prstGeom prst="rect">
            <a:avLst/>
          </a:prstGeom>
          <a:noFill/>
        </p:spPr>
        <p:txBody>
          <a:bodyPr wrap="square" rtlCol="0">
            <a:spAutoFit/>
          </a:bodyPr>
          <a:lstStyle/>
          <a:p>
            <a:pPr lvl="0"/>
            <a:r>
              <a:rPr lang="en-US" sz="1400" i="1" dirty="0" smtClean="0"/>
              <a:t> </a:t>
            </a:r>
            <a:r>
              <a:rPr lang="en-US" sz="1400" i="1" u="sng" dirty="0" smtClean="0"/>
              <a:t>Rev 2 Recommendations: </a:t>
            </a:r>
            <a:r>
              <a:rPr lang="en-US" sz="1400" i="1" dirty="0" smtClean="0"/>
              <a:t/>
            </a:r>
            <a:br>
              <a:rPr lang="en-US" sz="1400" i="1" dirty="0" smtClean="0"/>
            </a:br>
            <a:r>
              <a:rPr lang="en-US" sz="1400" i="1" dirty="0" smtClean="0"/>
              <a:t>- </a:t>
            </a:r>
            <a:r>
              <a:rPr lang="en-US" sz="1400" i="1" u="sng" dirty="0" smtClean="0">
                <a:solidFill>
                  <a:srgbClr val="FFC000"/>
                </a:solidFill>
              </a:rPr>
              <a:t>Apply shunts to the 13 kA splices in all DFBAs, including the most difficult </a:t>
            </a:r>
            <a:r>
              <a:rPr lang="en-US" sz="1400" i="1" dirty="0" smtClean="0"/>
              <a:t>circuits. Repair these joint up to the same standards and based on the same designs as in the magnet to magnet interconnect. Splice repairs should be done by the same crew that repairs the magnet to magnet interconnects. </a:t>
            </a:r>
            <a:br>
              <a:rPr lang="en-US" sz="1400" i="1" dirty="0" smtClean="0"/>
            </a:br>
            <a:r>
              <a:rPr lang="en-US" sz="1400" i="1" dirty="0" smtClean="0"/>
              <a:t>-Investigate methods and/or procedures that would lower the risk of repair of the </a:t>
            </a:r>
            <a:r>
              <a:rPr lang="en-US" sz="1400" i="1" u="sng" dirty="0" smtClean="0">
                <a:solidFill>
                  <a:srgbClr val="FFC000"/>
                </a:solidFill>
              </a:rPr>
              <a:t>two DFBAs that require re-location to perform the work</a:t>
            </a:r>
            <a:endParaRPr lang="en-BZ" sz="1600" u="sng" dirty="0" smtClean="0">
              <a:solidFill>
                <a:srgbClr val="FFC000"/>
              </a:solidFill>
            </a:endParaRPr>
          </a:p>
        </p:txBody>
      </p:sp>
      <p:sp>
        <p:nvSpPr>
          <p:cNvPr id="24" name="TextBox 23"/>
          <p:cNvSpPr txBox="1"/>
          <p:nvPr/>
        </p:nvSpPr>
        <p:spPr>
          <a:xfrm>
            <a:off x="3927700" y="762000"/>
            <a:ext cx="5270482" cy="523220"/>
          </a:xfrm>
          <a:prstGeom prst="rect">
            <a:avLst/>
          </a:prstGeom>
          <a:noFill/>
        </p:spPr>
        <p:txBody>
          <a:bodyPr wrap="none" rtlCol="0">
            <a:spAutoFit/>
          </a:bodyPr>
          <a:lstStyle/>
          <a:p>
            <a:r>
              <a:rPr lang="en-US" sz="1400" dirty="0" smtClean="0"/>
              <a:t>Reference</a:t>
            </a:r>
            <a:r>
              <a:rPr lang="en-US" sz="1100" dirty="0" smtClean="0"/>
              <a:t>: (https://indico.cern.ch/conferenceDisplay.py?confId=157231</a:t>
            </a:r>
            <a:r>
              <a:rPr lang="en-US" sz="1400" dirty="0" smtClean="0"/>
              <a:t>)</a:t>
            </a:r>
          </a:p>
          <a:p>
            <a:r>
              <a:rPr lang="en-US" sz="1400" dirty="0" smtClean="0"/>
              <a:t>DFBA Consolidation scenarios, A. Perin, 2</a:t>
            </a:r>
            <a:r>
              <a:rPr lang="en-US" sz="1400" baseline="30000" dirty="0" smtClean="0"/>
              <a:t>nd</a:t>
            </a:r>
            <a:r>
              <a:rPr lang="en-US" sz="1400" dirty="0" smtClean="0"/>
              <a:t> LHC Splices review</a:t>
            </a:r>
            <a:endParaRPr lang="en-US" sz="1400" dirty="0"/>
          </a:p>
        </p:txBody>
      </p:sp>
      <p:graphicFrame>
        <p:nvGraphicFramePr>
          <p:cNvPr id="25" name="Table 24"/>
          <p:cNvGraphicFramePr>
            <a:graphicFrameLocks noGrp="1"/>
          </p:cNvGraphicFramePr>
          <p:nvPr>
            <p:extLst>
              <p:ext uri="{D42A27DB-BD31-4B8C-83A1-F6EECF244321}">
                <p14:modId xmlns:p14="http://schemas.microsoft.com/office/powerpoint/2010/main" xmlns="" val="3707747341"/>
              </p:ext>
            </p:extLst>
          </p:nvPr>
        </p:nvGraphicFramePr>
        <p:xfrm>
          <a:off x="0" y="3505201"/>
          <a:ext cx="5117192" cy="2504276"/>
        </p:xfrm>
        <a:graphic>
          <a:graphicData uri="http://schemas.openxmlformats.org/drawingml/2006/table">
            <a:tbl>
              <a:tblPr firstRow="1" bandRow="1">
                <a:tableStyleId>{93296810-A885-4BE3-A3E7-6D5BEEA58F35}</a:tableStyleId>
              </a:tblPr>
              <a:tblGrid>
                <a:gridCol w="3733800"/>
                <a:gridCol w="1383392"/>
              </a:tblGrid>
              <a:tr h="263195">
                <a:tc>
                  <a:txBody>
                    <a:bodyPr/>
                    <a:lstStyle/>
                    <a:p>
                      <a:r>
                        <a:rPr lang="en-US" sz="1200" noProof="0" dirty="0" smtClean="0"/>
                        <a:t>Task</a:t>
                      </a:r>
                      <a:endParaRPr lang="en-US" sz="1200" noProof="0" dirty="0"/>
                    </a:p>
                  </a:txBody>
                  <a:tcPr/>
                </a:tc>
                <a:tc>
                  <a:txBody>
                    <a:bodyPr/>
                    <a:lstStyle/>
                    <a:p>
                      <a:pPr algn="ctr"/>
                      <a:r>
                        <a:rPr lang="en-US" sz="1200" noProof="0" dirty="0" smtClean="0"/>
                        <a:t>Group in charge</a:t>
                      </a:r>
                      <a:endParaRPr lang="en-US" sz="1200" noProof="0" dirty="0"/>
                    </a:p>
                  </a:txBody>
                  <a:tcPr/>
                </a:tc>
              </a:tr>
              <a:tr h="394792">
                <a:tc>
                  <a:txBody>
                    <a:bodyPr/>
                    <a:lstStyle/>
                    <a:p>
                      <a:r>
                        <a:rPr lang="en-US" sz="1050" b="0" noProof="0" dirty="0" smtClean="0"/>
                        <a:t>Project</a:t>
                      </a:r>
                      <a:r>
                        <a:rPr lang="en-US" sz="1050" b="0" baseline="0" noProof="0" dirty="0" smtClean="0"/>
                        <a:t> management and coordination with the magnet splice consolidation. Global follow-up</a:t>
                      </a:r>
                      <a:endParaRPr lang="en-US" sz="1050" b="0" noProof="0" dirty="0"/>
                    </a:p>
                  </a:txBody>
                  <a:tcPr/>
                </a:tc>
                <a:tc>
                  <a:txBody>
                    <a:bodyPr/>
                    <a:lstStyle/>
                    <a:p>
                      <a:pPr algn="ctr"/>
                      <a:r>
                        <a:rPr lang="en-US" sz="1050" b="1" noProof="0" dirty="0" smtClean="0">
                          <a:solidFill>
                            <a:srgbClr val="008000"/>
                          </a:solidFill>
                        </a:rPr>
                        <a:t>TE-CRG</a:t>
                      </a:r>
                      <a:endParaRPr lang="en-US" sz="1050" b="1" noProof="0" dirty="0">
                        <a:solidFill>
                          <a:srgbClr val="008000"/>
                        </a:solidFill>
                      </a:endParaRPr>
                    </a:p>
                  </a:txBody>
                  <a:tcPr/>
                </a:tc>
              </a:tr>
              <a:tr h="263195">
                <a:tc>
                  <a:txBody>
                    <a:bodyPr/>
                    <a:lstStyle/>
                    <a:p>
                      <a:r>
                        <a:rPr lang="en-US" sz="1050" b="0" noProof="0" dirty="0" smtClean="0"/>
                        <a:t>Mockups, mechanical</a:t>
                      </a:r>
                      <a:r>
                        <a:rPr lang="en-US" sz="1050" b="0" baseline="0" noProof="0" dirty="0" smtClean="0"/>
                        <a:t> interventions, cutting, tooling</a:t>
                      </a:r>
                      <a:endParaRPr lang="en-US" sz="1050" b="0" noProof="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1" noProof="0" dirty="0" smtClean="0">
                          <a:solidFill>
                            <a:srgbClr val="008000"/>
                          </a:solidFill>
                        </a:rPr>
                        <a:t>TE-CRG</a:t>
                      </a:r>
                    </a:p>
                  </a:txBody>
                  <a:tcPr/>
                </a:tc>
              </a:tr>
              <a:tr h="263195">
                <a:tc>
                  <a:txBody>
                    <a:bodyPr/>
                    <a:lstStyle/>
                    <a:p>
                      <a:r>
                        <a:rPr lang="en-US" sz="1050" b="0" noProof="0" dirty="0" err="1" smtClean="0"/>
                        <a:t>Busbar</a:t>
                      </a:r>
                      <a:r>
                        <a:rPr lang="en-US" sz="1050" b="0" noProof="0" dirty="0" smtClean="0"/>
                        <a:t> work:</a:t>
                      </a:r>
                      <a:r>
                        <a:rPr lang="en-US" sz="1050" b="0" baseline="0" noProof="0" dirty="0" smtClean="0"/>
                        <a:t> </a:t>
                      </a:r>
                      <a:r>
                        <a:rPr lang="en-US" sz="1050" b="0" baseline="0" noProof="0" dirty="0" err="1" smtClean="0"/>
                        <a:t>busbar</a:t>
                      </a:r>
                      <a:r>
                        <a:rPr lang="en-US" sz="1050" b="0" baseline="0" noProof="0" dirty="0" smtClean="0"/>
                        <a:t> machining,  soldering, insulation,..</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1" noProof="0" dirty="0" smtClean="0">
                          <a:solidFill>
                            <a:srgbClr val="008000"/>
                          </a:solidFill>
                        </a:rPr>
                        <a:t>TE-MSC</a:t>
                      </a:r>
                    </a:p>
                  </a:txBody>
                  <a:tcPr/>
                </a:tc>
              </a:tr>
              <a:tr h="263195">
                <a:tc>
                  <a:txBody>
                    <a:bodyPr/>
                    <a:lstStyle/>
                    <a:p>
                      <a:r>
                        <a:rPr lang="en-US" sz="1050" b="0" noProof="0" dirty="0" smtClean="0"/>
                        <a:t>Welding, welding tooling, welding</a:t>
                      </a:r>
                      <a:r>
                        <a:rPr lang="en-US" sz="1050" b="0" baseline="0" noProof="0" dirty="0" smtClean="0"/>
                        <a:t> inspection</a:t>
                      </a:r>
                      <a:endParaRPr lang="en-US" sz="1050" b="0" noProof="0" dirty="0"/>
                    </a:p>
                  </a:txBody>
                  <a:tcPr/>
                </a:tc>
                <a:tc>
                  <a:txBody>
                    <a:bodyPr/>
                    <a:lstStyle/>
                    <a:p>
                      <a:pPr algn="ctr"/>
                      <a:r>
                        <a:rPr lang="en-US" sz="1050" b="1" baseline="0" noProof="0" dirty="0" smtClean="0">
                          <a:solidFill>
                            <a:srgbClr val="008000"/>
                          </a:solidFill>
                        </a:rPr>
                        <a:t>EN-MME</a:t>
                      </a:r>
                      <a:endParaRPr lang="en-US" sz="1050" b="1" noProof="0" dirty="0">
                        <a:solidFill>
                          <a:srgbClr val="008000"/>
                        </a:solidFill>
                      </a:endParaRPr>
                    </a:p>
                  </a:txBody>
                  <a:tcPr/>
                </a:tc>
              </a:tr>
              <a:tr h="263195">
                <a:tc>
                  <a:txBody>
                    <a:bodyPr/>
                    <a:lstStyle/>
                    <a:p>
                      <a:r>
                        <a:rPr lang="en-US" sz="1050" b="0" baseline="0" noProof="0" dirty="0" smtClean="0"/>
                        <a:t>Splice Quality Control</a:t>
                      </a:r>
                      <a:endParaRPr lang="en-US" sz="1050" b="0" noProof="0" dirty="0"/>
                    </a:p>
                  </a:txBody>
                  <a:tcPr/>
                </a:tc>
                <a:tc>
                  <a:txBody>
                    <a:bodyPr/>
                    <a:lstStyle/>
                    <a:p>
                      <a:pPr algn="ctr"/>
                      <a:r>
                        <a:rPr lang="en-US" sz="1050" b="1" noProof="0" dirty="0" smtClean="0">
                          <a:solidFill>
                            <a:srgbClr val="008000"/>
                          </a:solidFill>
                        </a:rPr>
                        <a:t>TE-MSC</a:t>
                      </a:r>
                      <a:endParaRPr lang="en-US" sz="1050" b="1" noProof="0" dirty="0">
                        <a:solidFill>
                          <a:srgbClr val="008000"/>
                        </a:solidFill>
                      </a:endParaRPr>
                    </a:p>
                  </a:txBody>
                  <a:tcPr/>
                </a:tc>
              </a:tr>
              <a:tr h="37341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050" b="0" noProof="0" dirty="0" smtClean="0"/>
                        <a:t>Reclose</a:t>
                      </a:r>
                      <a:r>
                        <a:rPr lang="en-US" sz="1050" b="0" baseline="0" noProof="0" dirty="0" smtClean="0"/>
                        <a:t> vacuum envelope</a:t>
                      </a:r>
                      <a:endParaRPr lang="en-US" sz="1050" b="0" noProof="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050" b="1" noProof="0" dirty="0" smtClean="0">
                          <a:solidFill>
                            <a:srgbClr val="008000"/>
                          </a:solidFill>
                        </a:rPr>
                        <a:t>TE-CRG</a:t>
                      </a:r>
                    </a:p>
                    <a:p>
                      <a:pPr algn="ctr"/>
                      <a:endParaRPr lang="en-US" sz="1050" b="1" noProof="0" dirty="0">
                        <a:solidFill>
                          <a:srgbClr val="008000"/>
                        </a:solidFill>
                      </a:endParaRPr>
                    </a:p>
                  </a:txBody>
                  <a:tcPr/>
                </a:tc>
              </a:tr>
              <a:tr h="354216">
                <a:tc>
                  <a:txBody>
                    <a:bodyPr/>
                    <a:lstStyle/>
                    <a:p>
                      <a:r>
                        <a:rPr lang="en-US" sz="1050" b="0" noProof="0" dirty="0" smtClean="0"/>
                        <a:t>Quality Assurance &amp;</a:t>
                      </a:r>
                      <a:r>
                        <a:rPr lang="en-US" sz="1050" b="0" baseline="0" noProof="0" dirty="0" smtClean="0"/>
                        <a:t> d</a:t>
                      </a:r>
                      <a:r>
                        <a:rPr lang="en-US" sz="1050" b="0" noProof="0" dirty="0" smtClean="0"/>
                        <a:t>ocumentation</a:t>
                      </a:r>
                      <a:endParaRPr lang="en-US" sz="1050" b="0" noProof="0" dirty="0"/>
                    </a:p>
                  </a:txBody>
                  <a:tcPr/>
                </a:tc>
                <a:tc>
                  <a:txBody>
                    <a:bodyPr/>
                    <a:lstStyle/>
                    <a:p>
                      <a:pPr algn="ctr"/>
                      <a:r>
                        <a:rPr lang="en-US" sz="1050" b="1" noProof="0" dirty="0" smtClean="0">
                          <a:solidFill>
                            <a:srgbClr val="008000"/>
                          </a:solidFill>
                        </a:rPr>
                        <a:t>TE-CRG</a:t>
                      </a:r>
                      <a:endParaRPr lang="en-US" sz="1050" b="1" noProof="0" dirty="0">
                        <a:solidFill>
                          <a:srgbClr val="008000"/>
                        </a:solidFill>
                      </a:endParaRPr>
                    </a:p>
                  </a:txBody>
                  <a:tcPr/>
                </a:tc>
              </a:tr>
            </a:tbl>
          </a:graphicData>
        </a:graphic>
      </p:graphicFrame>
      <p:sp>
        <p:nvSpPr>
          <p:cNvPr id="26" name="TextBox 25"/>
          <p:cNvSpPr txBox="1"/>
          <p:nvPr/>
        </p:nvSpPr>
        <p:spPr>
          <a:xfrm>
            <a:off x="1676400" y="6096000"/>
            <a:ext cx="5057795" cy="369332"/>
          </a:xfrm>
          <a:prstGeom prst="rect">
            <a:avLst/>
          </a:prstGeom>
          <a:noFill/>
        </p:spPr>
        <p:txBody>
          <a:bodyPr wrap="none" rtlCol="0">
            <a:spAutoFit/>
          </a:bodyPr>
          <a:lstStyle/>
          <a:p>
            <a:r>
              <a:rPr lang="en-US" dirty="0" smtClean="0">
                <a:solidFill>
                  <a:srgbClr val="FF0000"/>
                </a:solidFill>
              </a:rPr>
              <a:t>Huge technical developments to carry out NOW</a:t>
            </a:r>
            <a:endParaRPr lang="en-US" dirty="0">
              <a:solidFill>
                <a:srgbClr val="FF0000"/>
              </a:solidFill>
            </a:endParaRPr>
          </a:p>
        </p:txBody>
      </p:sp>
      <p:sp>
        <p:nvSpPr>
          <p:cNvPr id="12" name="Slide Number Placeholder 11"/>
          <p:cNvSpPr>
            <a:spLocks noGrp="1"/>
          </p:cNvSpPr>
          <p:nvPr>
            <p:ph type="sldNum" sz="quarter" idx="11"/>
          </p:nvPr>
        </p:nvSpPr>
        <p:spPr/>
        <p:txBody>
          <a:bodyPr/>
          <a:lstStyle/>
          <a:p>
            <a:fld id="{42B8A188-07C7-43C5-B012-88751C6CB86A}" type="slidenum">
              <a:rPr lang="en-US" sz="1400" smtClean="0"/>
              <a:pPr/>
              <a:t>7</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22" name="TextBox 21"/>
          <p:cNvSpPr txBox="1"/>
          <p:nvPr/>
        </p:nvSpPr>
        <p:spPr>
          <a:xfrm>
            <a:off x="0" y="762000"/>
            <a:ext cx="9144000" cy="584775"/>
          </a:xfrm>
          <a:prstGeom prst="rect">
            <a:avLst/>
          </a:prstGeom>
          <a:solidFill>
            <a:srgbClr val="FFFFCC"/>
          </a:solidFill>
        </p:spPr>
        <p:txBody>
          <a:bodyPr wrap="square" rtlCol="0">
            <a:spAutoFit/>
          </a:bodyPr>
          <a:lstStyle/>
          <a:p>
            <a:r>
              <a:rPr lang="en-US" sz="1600" dirty="0" smtClean="0"/>
              <a:t>Pool of experts lead by H Ten Kate </a:t>
            </a:r>
            <a:r>
              <a:rPr lang="en-BZ" sz="1600" b="1" u="sng" dirty="0" smtClean="0"/>
              <a:t>screened all electrical superconducting magnet circuits </a:t>
            </a:r>
            <a:r>
              <a:rPr lang="en-BZ" sz="1600" dirty="0" smtClean="0"/>
              <a:t>in the LHC from + current lead to - current lead </a:t>
            </a:r>
            <a:r>
              <a:rPr lang="en-US" sz="1200" dirty="0" smtClean="0"/>
              <a:t>(Report: EDMS: 1176186)</a:t>
            </a:r>
            <a:endParaRPr lang="en-US" sz="1600" dirty="0"/>
          </a:p>
        </p:txBody>
      </p:sp>
      <p:pic>
        <p:nvPicPr>
          <p:cNvPr id="2050" name="Picture 2"/>
          <p:cNvPicPr>
            <a:picLocks noChangeAspect="1" noChangeArrowheads="1"/>
          </p:cNvPicPr>
          <p:nvPr/>
        </p:nvPicPr>
        <p:blipFill>
          <a:blip r:embed="rId3" cstate="print"/>
          <a:srcRect/>
          <a:stretch>
            <a:fillRect/>
          </a:stretch>
        </p:blipFill>
        <p:spPr bwMode="auto">
          <a:xfrm>
            <a:off x="0" y="1295400"/>
            <a:ext cx="6096000" cy="3429000"/>
          </a:xfrm>
          <a:prstGeom prst="rect">
            <a:avLst/>
          </a:prstGeom>
          <a:noFill/>
          <a:ln w="9525">
            <a:noFill/>
            <a:miter lim="800000"/>
            <a:headEnd/>
            <a:tailEnd/>
          </a:ln>
        </p:spPr>
      </p:pic>
      <p:sp>
        <p:nvSpPr>
          <p:cNvPr id="12" name="Rectangle 11"/>
          <p:cNvSpPr/>
          <p:nvPr/>
        </p:nvSpPr>
        <p:spPr>
          <a:xfrm>
            <a:off x="6096000" y="1447800"/>
            <a:ext cx="3048000" cy="2862322"/>
          </a:xfrm>
          <a:prstGeom prst="rect">
            <a:avLst/>
          </a:prstGeom>
        </p:spPr>
        <p:txBody>
          <a:bodyPr wrap="square">
            <a:spAutoFit/>
          </a:bodyPr>
          <a:lstStyle/>
          <a:p>
            <a:pPr>
              <a:buFont typeface="Arial" pitchFamily="34" charset="0"/>
              <a:buChar char="•"/>
            </a:pPr>
            <a:r>
              <a:rPr lang="en-BZ" sz="1200" u="sng" dirty="0" smtClean="0"/>
              <a:t>24 “practical” recommendations formulated. </a:t>
            </a:r>
          </a:p>
          <a:p>
            <a:pPr>
              <a:buFont typeface="Arial" pitchFamily="34" charset="0"/>
              <a:buChar char="•"/>
            </a:pPr>
            <a:r>
              <a:rPr lang="en-BZ" sz="1200" dirty="0" smtClean="0"/>
              <a:t>Most of them are accepted in full and being executed. </a:t>
            </a:r>
          </a:p>
          <a:p>
            <a:pPr>
              <a:buFont typeface="Arial" pitchFamily="34" charset="0"/>
              <a:buChar char="•"/>
            </a:pPr>
            <a:r>
              <a:rPr lang="en-BZ" sz="1200" dirty="0" smtClean="0"/>
              <a:t>Others still require further study to come to a final assessment to allow a management decision. </a:t>
            </a:r>
          </a:p>
          <a:p>
            <a:pPr>
              <a:buFont typeface="Arial" pitchFamily="34" charset="0"/>
              <a:buChar char="•"/>
            </a:pPr>
            <a:r>
              <a:rPr lang="en-BZ" sz="1200" dirty="0" smtClean="0">
                <a:solidFill>
                  <a:srgbClr val="FF0000"/>
                </a:solidFill>
              </a:rPr>
              <a:t>High risk issues concern mainly 13kA splices in standard interconnects; diodes mechanical connections; 13kA splices in the DFBA areas and current leads. </a:t>
            </a:r>
          </a:p>
          <a:p>
            <a:pPr>
              <a:buFont typeface="Arial" pitchFamily="34" charset="0"/>
              <a:buChar char="•"/>
            </a:pPr>
            <a:r>
              <a:rPr lang="en-BZ" sz="1200" dirty="0" smtClean="0"/>
              <a:t>Low risk issues concern the correctors circuits where less energy is available for creating damage provided no main circuits are harmed </a:t>
            </a:r>
            <a:endParaRPr lang="en-US" sz="1200" dirty="0"/>
          </a:p>
        </p:txBody>
      </p:sp>
      <p:sp>
        <p:nvSpPr>
          <p:cNvPr id="13" name="TextBox 12"/>
          <p:cNvSpPr txBox="1"/>
          <p:nvPr/>
        </p:nvSpPr>
        <p:spPr>
          <a:xfrm>
            <a:off x="0" y="4724400"/>
            <a:ext cx="8763000" cy="523220"/>
          </a:xfrm>
          <a:prstGeom prst="rect">
            <a:avLst/>
          </a:prstGeom>
          <a:noFill/>
        </p:spPr>
        <p:txBody>
          <a:bodyPr wrap="square" rtlCol="0">
            <a:spAutoFit/>
          </a:bodyPr>
          <a:lstStyle/>
          <a:p>
            <a:pPr>
              <a:buFont typeface="Wingdings" pitchFamily="2" charset="2"/>
              <a:buChar char="Ø"/>
            </a:pPr>
            <a:r>
              <a:rPr lang="en-US" sz="1400" dirty="0" smtClean="0"/>
              <a:t> </a:t>
            </a:r>
            <a:r>
              <a:rPr lang="en-US" sz="1400" u="sng" dirty="0" smtClean="0"/>
              <a:t>Rev 2 </a:t>
            </a:r>
            <a:r>
              <a:rPr lang="en-US" sz="1400" u="sng" dirty="0" err="1" smtClean="0"/>
              <a:t>Rec</a:t>
            </a:r>
            <a:r>
              <a:rPr lang="en-US" sz="1400" u="sng" dirty="0" smtClean="0"/>
              <a:t> 8: </a:t>
            </a:r>
            <a:r>
              <a:rPr lang="en-US" sz="1400" dirty="0" smtClean="0"/>
              <a:t>Provide sufficient resources to make splice measurements on the inner triplet and matching section circuits well before the beginning of the long shutdown. </a:t>
            </a:r>
            <a:endParaRPr lang="en-BZ" sz="1400" dirty="0" smtClean="0"/>
          </a:p>
        </p:txBody>
      </p:sp>
      <p:sp>
        <p:nvSpPr>
          <p:cNvPr id="14" name="TextBox 13"/>
          <p:cNvSpPr txBox="1"/>
          <p:nvPr/>
        </p:nvSpPr>
        <p:spPr>
          <a:xfrm>
            <a:off x="5029200" y="4953000"/>
            <a:ext cx="1523622" cy="276999"/>
          </a:xfrm>
          <a:prstGeom prst="rect">
            <a:avLst/>
          </a:prstGeom>
          <a:solidFill>
            <a:srgbClr val="66FF66"/>
          </a:solidFill>
        </p:spPr>
        <p:txBody>
          <a:bodyPr wrap="none" rtlCol="0">
            <a:spAutoFit/>
          </a:bodyPr>
          <a:lstStyle/>
          <a:p>
            <a:r>
              <a:rPr lang="en-US" sz="1200" dirty="0" smtClean="0"/>
              <a:t>On-going : TE-MPE</a:t>
            </a:r>
            <a:endParaRPr lang="en-US" sz="1200" dirty="0"/>
          </a:p>
        </p:txBody>
      </p:sp>
      <p:sp>
        <p:nvSpPr>
          <p:cNvPr id="17" name="TextBox 16"/>
          <p:cNvSpPr txBox="1"/>
          <p:nvPr/>
        </p:nvSpPr>
        <p:spPr>
          <a:xfrm>
            <a:off x="0" y="5181600"/>
            <a:ext cx="9144000" cy="738664"/>
          </a:xfrm>
          <a:prstGeom prst="rect">
            <a:avLst/>
          </a:prstGeom>
          <a:noFill/>
        </p:spPr>
        <p:txBody>
          <a:bodyPr wrap="square" rtlCol="0">
            <a:spAutoFit/>
          </a:bodyPr>
          <a:lstStyle/>
          <a:p>
            <a:pPr lvl="0">
              <a:buFont typeface="Wingdings" pitchFamily="2" charset="2"/>
              <a:buChar char="Ø"/>
            </a:pPr>
            <a:r>
              <a:rPr lang="en-US" sz="1400" dirty="0" smtClean="0"/>
              <a:t> </a:t>
            </a:r>
            <a:r>
              <a:rPr lang="en-US" sz="1400" u="sng" dirty="0" smtClean="0"/>
              <a:t>Rev 2 </a:t>
            </a:r>
            <a:r>
              <a:rPr lang="en-US" sz="1400" u="sng" dirty="0" err="1" smtClean="0"/>
              <a:t>Rec</a:t>
            </a:r>
            <a:r>
              <a:rPr lang="en-US" sz="1400" u="sng" dirty="0" smtClean="0"/>
              <a:t> 12: </a:t>
            </a:r>
            <a:r>
              <a:rPr lang="en-US" sz="1400" dirty="0" smtClean="0"/>
              <a:t>Continue to explore ways to insulate the spider from ground potential and to increase the creep path of the buss to metal support of the spider. </a:t>
            </a:r>
          </a:p>
          <a:p>
            <a:pPr lvl="0">
              <a:buFont typeface="Wingdings" pitchFamily="2" charset="2"/>
              <a:buChar char="Ø"/>
            </a:pPr>
            <a:r>
              <a:rPr lang="en-US" sz="1400" u="sng" dirty="0" smtClean="0"/>
              <a:t>Rev 2 </a:t>
            </a:r>
            <a:r>
              <a:rPr lang="en-US" sz="1400" u="sng" dirty="0" err="1" smtClean="0"/>
              <a:t>Rec</a:t>
            </a:r>
            <a:r>
              <a:rPr lang="en-US" sz="1400" u="sng" dirty="0" smtClean="0"/>
              <a:t> 13: </a:t>
            </a:r>
            <a:r>
              <a:rPr lang="en-US" sz="1400" dirty="0" smtClean="0"/>
              <a:t>Continue to explore external methods to insulate the </a:t>
            </a:r>
            <a:r>
              <a:rPr lang="en-US" sz="1400" dirty="0" err="1" smtClean="0"/>
              <a:t>lyras</a:t>
            </a:r>
            <a:r>
              <a:rPr lang="en-US" sz="1400" dirty="0" smtClean="0"/>
              <a:t> from ground potential</a:t>
            </a:r>
            <a:endParaRPr lang="en-US" sz="1400" dirty="0"/>
          </a:p>
        </p:txBody>
      </p:sp>
      <p:sp>
        <p:nvSpPr>
          <p:cNvPr id="18" name="TextBox 17"/>
          <p:cNvSpPr txBox="1"/>
          <p:nvPr/>
        </p:nvSpPr>
        <p:spPr>
          <a:xfrm>
            <a:off x="3886200" y="5410200"/>
            <a:ext cx="3161891" cy="276999"/>
          </a:xfrm>
          <a:prstGeom prst="rect">
            <a:avLst/>
          </a:prstGeom>
          <a:solidFill>
            <a:srgbClr val="FFC000"/>
          </a:solidFill>
        </p:spPr>
        <p:txBody>
          <a:bodyPr wrap="none" rtlCol="0">
            <a:spAutoFit/>
          </a:bodyPr>
          <a:lstStyle/>
          <a:p>
            <a:r>
              <a:rPr lang="en-US" sz="1200" dirty="0" smtClean="0"/>
              <a:t>On-going : TE-MSC : See later (open issue)</a:t>
            </a:r>
            <a:endParaRPr lang="en-US" sz="1200" dirty="0"/>
          </a:p>
        </p:txBody>
      </p:sp>
      <p:sp>
        <p:nvSpPr>
          <p:cNvPr id="19" name="TextBox 18"/>
          <p:cNvSpPr txBox="1"/>
          <p:nvPr/>
        </p:nvSpPr>
        <p:spPr>
          <a:xfrm>
            <a:off x="0" y="6211669"/>
            <a:ext cx="9144000" cy="646331"/>
          </a:xfrm>
          <a:prstGeom prst="rect">
            <a:avLst/>
          </a:prstGeom>
          <a:solidFill>
            <a:schemeClr val="accent1"/>
          </a:solidFill>
        </p:spPr>
        <p:txBody>
          <a:bodyPr wrap="square" rtlCol="0">
            <a:spAutoFit/>
          </a:bodyPr>
          <a:lstStyle/>
          <a:p>
            <a:r>
              <a:rPr lang="en-US" u="sng" dirty="0" smtClean="0"/>
              <a:t>On one hand, LS1 is the last chance to make  a massive consolidation but on the other hand, priorities have to be defined in view of the limited time and resources available</a:t>
            </a:r>
            <a:endParaRPr lang="en-US" dirty="0" smtClean="0"/>
          </a:p>
        </p:txBody>
      </p:sp>
      <p:sp>
        <p:nvSpPr>
          <p:cNvPr id="21" name="TextBox 20"/>
          <p:cNvSpPr txBox="1"/>
          <p:nvPr/>
        </p:nvSpPr>
        <p:spPr>
          <a:xfrm>
            <a:off x="2438400" y="0"/>
            <a:ext cx="4900701" cy="523220"/>
          </a:xfrm>
          <a:prstGeom prst="rect">
            <a:avLst/>
          </a:prstGeom>
          <a:solidFill>
            <a:srgbClr val="FFFF00"/>
          </a:solidFill>
        </p:spPr>
        <p:txBody>
          <a:bodyPr wrap="none" rtlCol="0">
            <a:spAutoFit/>
          </a:bodyPr>
          <a:lstStyle/>
          <a:p>
            <a:r>
              <a:rPr lang="en-US" sz="2800" dirty="0" smtClean="0">
                <a:solidFill>
                  <a:srgbClr val="0033CC"/>
                </a:solidFill>
              </a:rPr>
              <a:t>Other splices? Other issues? </a:t>
            </a:r>
            <a:endParaRPr lang="en-US" sz="2800" dirty="0">
              <a:solidFill>
                <a:srgbClr val="0033CC"/>
              </a:solidFill>
            </a:endParaRPr>
          </a:p>
        </p:txBody>
      </p:sp>
      <p:sp>
        <p:nvSpPr>
          <p:cNvPr id="24" name="Slide Number Placeholder 23"/>
          <p:cNvSpPr>
            <a:spLocks noGrp="1"/>
          </p:cNvSpPr>
          <p:nvPr>
            <p:ph type="sldNum" sz="quarter" idx="11"/>
          </p:nvPr>
        </p:nvSpPr>
        <p:spPr/>
        <p:txBody>
          <a:bodyPr/>
          <a:lstStyle/>
          <a:p>
            <a:fld id="{42B8A188-07C7-43C5-B012-88751C6CB86A}" type="slidenum">
              <a:rPr lang="en-US" sz="1400" smtClean="0"/>
              <a:pPr/>
              <a:t>8</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1000" fill="hold"/>
                                        <p:tgtEl>
                                          <p:spTgt spid="13"/>
                                        </p:tgtEl>
                                        <p:attrNameLst>
                                          <p:attrName>ppt_w</p:attrName>
                                        </p:attrNameLst>
                                      </p:cBhvr>
                                      <p:tavLst>
                                        <p:tav tm="0">
                                          <p:val>
                                            <p:fltVal val="0"/>
                                          </p:val>
                                        </p:tav>
                                        <p:tav tm="100000">
                                          <p:val>
                                            <p:strVal val="#ppt_w"/>
                                          </p:val>
                                        </p:tav>
                                      </p:tavLst>
                                    </p:anim>
                                    <p:anim calcmode="lin" valueType="num">
                                      <p:cBhvr>
                                        <p:cTn id="8" dur="1000" fill="hold"/>
                                        <p:tgtEl>
                                          <p:spTgt spid="13"/>
                                        </p:tgtEl>
                                        <p:attrNameLst>
                                          <p:attrName>ppt_h</p:attrName>
                                        </p:attrNameLst>
                                      </p:cBhvr>
                                      <p:tavLst>
                                        <p:tav tm="0">
                                          <p:val>
                                            <p:strVal val="#ppt_h"/>
                                          </p:val>
                                        </p:tav>
                                        <p:tav tm="100000">
                                          <p:val>
                                            <p:strVal val="#ppt_h"/>
                                          </p:val>
                                        </p:tav>
                                      </p:tavLst>
                                    </p:anim>
                                  </p:childTnLst>
                                </p:cTn>
                              </p:par>
                              <p:par>
                                <p:cTn id="9" presetID="17" presetClass="entr" presetSubtype="10"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p:cTn id="11" dur="1000" fill="hold"/>
                                        <p:tgtEl>
                                          <p:spTgt spid="14"/>
                                        </p:tgtEl>
                                        <p:attrNameLst>
                                          <p:attrName>ppt_w</p:attrName>
                                        </p:attrNameLst>
                                      </p:cBhvr>
                                      <p:tavLst>
                                        <p:tav tm="0">
                                          <p:val>
                                            <p:fltVal val="0"/>
                                          </p:val>
                                        </p:tav>
                                        <p:tav tm="100000">
                                          <p:val>
                                            <p:strVal val="#ppt_w"/>
                                          </p:val>
                                        </p:tav>
                                      </p:tavLst>
                                    </p:anim>
                                    <p:anim calcmode="lin" valueType="num">
                                      <p:cBhvr>
                                        <p:cTn id="12" dur="1000" fill="hold"/>
                                        <p:tgtEl>
                                          <p:spTgt spid="14"/>
                                        </p:tgtEl>
                                        <p:attrNameLst>
                                          <p:attrName>ppt_h</p:attrName>
                                        </p:attrNameLst>
                                      </p:cBhvr>
                                      <p:tavLst>
                                        <p:tav tm="0">
                                          <p:val>
                                            <p:strVal val="#ppt_h"/>
                                          </p:val>
                                        </p:tav>
                                        <p:tav tm="100000">
                                          <p:val>
                                            <p:strVal val="#ppt_h"/>
                                          </p:val>
                                        </p:tav>
                                      </p:tavLst>
                                    </p:anim>
                                  </p:childTnLst>
                                </p:cTn>
                              </p:par>
                            </p:childTnLst>
                          </p:cTn>
                        </p:par>
                      </p:childTnLst>
                    </p:cTn>
                  </p:par>
                  <p:par>
                    <p:cTn id="13" fill="hold">
                      <p:stCondLst>
                        <p:cond delay="indefinite"/>
                      </p:stCondLst>
                      <p:childTnLst>
                        <p:par>
                          <p:cTn id="14" fill="hold">
                            <p:stCondLst>
                              <p:cond delay="0"/>
                            </p:stCondLst>
                            <p:childTnLst>
                              <p:par>
                                <p:cTn id="15" presetID="17" presetClass="entr" presetSubtype="1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p:cTn id="17" dur="1000" fill="hold"/>
                                        <p:tgtEl>
                                          <p:spTgt spid="18"/>
                                        </p:tgtEl>
                                        <p:attrNameLst>
                                          <p:attrName>ppt_w</p:attrName>
                                        </p:attrNameLst>
                                      </p:cBhvr>
                                      <p:tavLst>
                                        <p:tav tm="0">
                                          <p:val>
                                            <p:fltVal val="0"/>
                                          </p:val>
                                        </p:tav>
                                        <p:tav tm="100000">
                                          <p:val>
                                            <p:strVal val="#ppt_w"/>
                                          </p:val>
                                        </p:tav>
                                      </p:tavLst>
                                    </p:anim>
                                    <p:anim calcmode="lin" valueType="num">
                                      <p:cBhvr>
                                        <p:cTn id="18" dur="1000" fill="hold"/>
                                        <p:tgtEl>
                                          <p:spTgt spid="18"/>
                                        </p:tgtEl>
                                        <p:attrNameLst>
                                          <p:attrName>ppt_h</p:attrName>
                                        </p:attrNameLst>
                                      </p:cBhvr>
                                      <p:tavLst>
                                        <p:tav tm="0">
                                          <p:val>
                                            <p:strVal val="#ppt_h"/>
                                          </p:val>
                                        </p:tav>
                                        <p:tav tm="100000">
                                          <p:val>
                                            <p:strVal val="#ppt_h"/>
                                          </p:val>
                                        </p:tav>
                                      </p:tavLst>
                                    </p:anim>
                                  </p:childTnLst>
                                </p:cTn>
                              </p:par>
                              <p:par>
                                <p:cTn id="19" presetID="17" presetClass="entr" presetSubtype="10" fill="hold" grpId="0" nodeType="with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strVal val="#ppt_h"/>
                                          </p:val>
                                        </p:tav>
                                        <p:tav tm="100000">
                                          <p:val>
                                            <p:strVal val="#ppt_h"/>
                                          </p:val>
                                        </p:tav>
                                      </p:tavLst>
                                    </p:anim>
                                  </p:childTnLst>
                                </p:cTn>
                              </p:par>
                            </p:childTnLst>
                          </p:cTn>
                        </p:par>
                      </p:childTnLst>
                    </p:cTn>
                  </p:par>
                  <p:par>
                    <p:cTn id="23" fill="hold">
                      <p:stCondLst>
                        <p:cond delay="indefinite"/>
                      </p:stCondLst>
                      <p:childTnLst>
                        <p:par>
                          <p:cTn id="24" fill="hold">
                            <p:stCondLst>
                              <p:cond delay="0"/>
                            </p:stCondLst>
                            <p:childTnLst>
                              <p:par>
                                <p:cTn id="25" presetID="5" presetClass="entr" presetSubtype="10" fill="hold" grpId="0" nodeType="click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checkerboard(across)">
                                      <p:cBhvr>
                                        <p:cTn id="2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animBg="1"/>
      <p:bldP spid="17" grpId="0"/>
      <p:bldP spid="18" grpId="0" animBg="1"/>
      <p:bldP spid="1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ooter Placeholder 15"/>
          <p:cNvSpPr>
            <a:spLocks noGrp="1"/>
          </p:cNvSpPr>
          <p:nvPr>
            <p:ph type="ftr" sz="quarter" idx="12"/>
          </p:nvPr>
        </p:nvSpPr>
        <p:spPr>
          <a:xfrm>
            <a:off x="2057400" y="6553200"/>
            <a:ext cx="5257800" cy="304800"/>
          </a:xfrm>
        </p:spPr>
        <p:txBody>
          <a:bodyPr/>
          <a:lstStyle/>
          <a:p>
            <a:r>
              <a:rPr lang="en-BZ" smtClean="0"/>
              <a:t>Consolidation of the LHC SC magnets and circuits during LS1 </a:t>
            </a:r>
            <a:endParaRPr lang="en-GB" dirty="0"/>
          </a:p>
        </p:txBody>
      </p:sp>
      <p:sp>
        <p:nvSpPr>
          <p:cNvPr id="20" name="Date Placeholder 19"/>
          <p:cNvSpPr>
            <a:spLocks noGrp="1"/>
          </p:cNvSpPr>
          <p:nvPr>
            <p:ph type="dt" sz="half" idx="10"/>
          </p:nvPr>
        </p:nvSpPr>
        <p:spPr>
          <a:xfrm>
            <a:off x="0" y="6324600"/>
            <a:ext cx="1828800" cy="533400"/>
          </a:xfrm>
        </p:spPr>
        <p:txBody>
          <a:bodyPr/>
          <a:lstStyle/>
          <a:p>
            <a:r>
              <a:rPr lang="en-US" smtClean="0"/>
              <a:t>Chamonix                    8th of February 2012</a:t>
            </a:r>
            <a:endParaRPr lang="en-GB" dirty="0"/>
          </a:p>
        </p:txBody>
      </p:sp>
      <p:sp>
        <p:nvSpPr>
          <p:cNvPr id="10" name="TextBox 9"/>
          <p:cNvSpPr txBox="1"/>
          <p:nvPr/>
        </p:nvSpPr>
        <p:spPr>
          <a:xfrm>
            <a:off x="0" y="0"/>
            <a:ext cx="9144000" cy="461665"/>
          </a:xfrm>
          <a:prstGeom prst="rect">
            <a:avLst/>
          </a:prstGeom>
          <a:solidFill>
            <a:srgbClr val="FFFF00"/>
          </a:solidFill>
        </p:spPr>
        <p:txBody>
          <a:bodyPr wrap="square" rtlCol="0">
            <a:spAutoFit/>
          </a:bodyPr>
          <a:lstStyle/>
          <a:p>
            <a:pPr algn="ctr"/>
            <a:r>
              <a:rPr lang="en-US" sz="2400" dirty="0" smtClean="0">
                <a:solidFill>
                  <a:srgbClr val="0033CC"/>
                </a:solidFill>
              </a:rPr>
              <a:t>Exchange of </a:t>
            </a:r>
            <a:r>
              <a:rPr lang="en-US" sz="2400" dirty="0" err="1" smtClean="0">
                <a:solidFill>
                  <a:srgbClr val="0033CC"/>
                </a:solidFill>
              </a:rPr>
              <a:t>cryomagnets</a:t>
            </a:r>
            <a:r>
              <a:rPr lang="en-US" sz="2400" dirty="0" smtClean="0">
                <a:solidFill>
                  <a:srgbClr val="0033CC"/>
                </a:solidFill>
              </a:rPr>
              <a:t> with high inner splices resistance</a:t>
            </a:r>
            <a:endParaRPr lang="en-US" sz="2400" dirty="0">
              <a:solidFill>
                <a:srgbClr val="0033CC"/>
              </a:solidFill>
            </a:endParaRPr>
          </a:p>
        </p:txBody>
      </p:sp>
      <p:sp>
        <p:nvSpPr>
          <p:cNvPr id="11" name="TextBox 10"/>
          <p:cNvSpPr txBox="1"/>
          <p:nvPr/>
        </p:nvSpPr>
        <p:spPr>
          <a:xfrm>
            <a:off x="0" y="1600200"/>
            <a:ext cx="1925527" cy="523220"/>
          </a:xfrm>
          <a:prstGeom prst="rect">
            <a:avLst/>
          </a:prstGeom>
          <a:noFill/>
        </p:spPr>
        <p:txBody>
          <a:bodyPr wrap="none" rtlCol="0">
            <a:spAutoFit/>
          </a:bodyPr>
          <a:lstStyle/>
          <a:p>
            <a:r>
              <a:rPr lang="en-US" sz="2800" u="sng" dirty="0" smtClean="0">
                <a:latin typeface="Blackadder ITC" pitchFamily="82" charset="0"/>
              </a:rPr>
              <a:t>Chamonix 2011</a:t>
            </a:r>
          </a:p>
        </p:txBody>
      </p:sp>
      <p:sp>
        <p:nvSpPr>
          <p:cNvPr id="9" name="Rectangle 8"/>
          <p:cNvSpPr/>
          <p:nvPr/>
        </p:nvSpPr>
        <p:spPr>
          <a:xfrm>
            <a:off x="3657600" y="1066800"/>
            <a:ext cx="5486400" cy="1200329"/>
          </a:xfrm>
          <a:prstGeom prst="rect">
            <a:avLst/>
          </a:prstGeom>
          <a:solidFill>
            <a:srgbClr val="FFFFCC"/>
          </a:solidFill>
        </p:spPr>
        <p:txBody>
          <a:bodyPr wrap="square">
            <a:spAutoFit/>
          </a:bodyPr>
          <a:lstStyle/>
          <a:p>
            <a:r>
              <a:rPr lang="en-US" b="1" u="sng" dirty="0" smtClean="0"/>
              <a:t># to exchange (proposal) </a:t>
            </a:r>
            <a:br>
              <a:rPr lang="en-US" b="1" u="sng" dirty="0" smtClean="0"/>
            </a:br>
            <a:r>
              <a:rPr lang="en-US" dirty="0" smtClean="0"/>
              <a:t>+ 8 dipoles (4A&amp;4B) in (S12&amp;23) &amp; 1 SSS (in S34) </a:t>
            </a:r>
          </a:p>
          <a:p>
            <a:r>
              <a:rPr lang="en-US" dirty="0" smtClean="0"/>
              <a:t>+ Test </a:t>
            </a:r>
            <a:r>
              <a:rPr lang="en-US" dirty="0" err="1" smtClean="0"/>
              <a:t>programme</a:t>
            </a:r>
            <a:endParaRPr lang="en-US" dirty="0" smtClean="0"/>
          </a:p>
          <a:p>
            <a:r>
              <a:rPr lang="en-US" dirty="0" smtClean="0">
                <a:sym typeface="Symbol"/>
              </a:rPr>
              <a:t> Reduction by 50 % of inner resistance</a:t>
            </a:r>
            <a:endParaRPr lang="en-US" dirty="0" smtClean="0"/>
          </a:p>
        </p:txBody>
      </p:sp>
      <p:pic>
        <p:nvPicPr>
          <p:cNvPr id="14" name="Picture 2"/>
          <p:cNvPicPr>
            <a:picLocks noChangeAspect="1" noChangeArrowheads="1"/>
          </p:cNvPicPr>
          <p:nvPr/>
        </p:nvPicPr>
        <p:blipFill>
          <a:blip r:embed="rId3" cstate="print"/>
          <a:srcRect l="59675" t="8482"/>
          <a:stretch>
            <a:fillRect/>
          </a:stretch>
        </p:blipFill>
        <p:spPr bwMode="auto">
          <a:xfrm>
            <a:off x="0" y="2438400"/>
            <a:ext cx="5181600" cy="1676399"/>
          </a:xfrm>
          <a:prstGeom prst="rect">
            <a:avLst/>
          </a:prstGeom>
          <a:noFill/>
          <a:ln w="9525">
            <a:noFill/>
            <a:miter lim="800000"/>
            <a:headEnd/>
            <a:tailEnd/>
          </a:ln>
          <a:effectLst/>
        </p:spPr>
      </p:pic>
      <p:pic>
        <p:nvPicPr>
          <p:cNvPr id="17" name="Picture 4"/>
          <p:cNvPicPr>
            <a:picLocks noChangeAspect="1" noChangeArrowheads="1"/>
          </p:cNvPicPr>
          <p:nvPr/>
        </p:nvPicPr>
        <p:blipFill>
          <a:blip r:embed="rId4" cstate="print"/>
          <a:srcRect l="59855" t="9049"/>
          <a:stretch>
            <a:fillRect/>
          </a:stretch>
        </p:blipFill>
        <p:spPr bwMode="auto">
          <a:xfrm>
            <a:off x="5181600" y="2438400"/>
            <a:ext cx="3962400" cy="1676400"/>
          </a:xfrm>
          <a:prstGeom prst="rect">
            <a:avLst/>
          </a:prstGeom>
          <a:noFill/>
          <a:ln w="9525">
            <a:noFill/>
            <a:miter lim="800000"/>
            <a:headEnd/>
            <a:tailEnd/>
          </a:ln>
          <a:effectLst/>
        </p:spPr>
      </p:pic>
      <p:sp>
        <p:nvSpPr>
          <p:cNvPr id="19" name="TextBox 18"/>
          <p:cNvSpPr txBox="1"/>
          <p:nvPr/>
        </p:nvSpPr>
        <p:spPr>
          <a:xfrm>
            <a:off x="3962400" y="2438400"/>
            <a:ext cx="2659702" cy="369332"/>
          </a:xfrm>
          <a:prstGeom prst="rect">
            <a:avLst/>
          </a:prstGeom>
          <a:solidFill>
            <a:srgbClr val="004EEA"/>
          </a:solidFill>
        </p:spPr>
        <p:txBody>
          <a:bodyPr wrap="none" rtlCol="0">
            <a:spAutoFit/>
          </a:bodyPr>
          <a:lstStyle/>
          <a:p>
            <a:r>
              <a:rPr lang="en-US" dirty="0" smtClean="0">
                <a:solidFill>
                  <a:srgbClr val="FFFF00"/>
                </a:solidFill>
              </a:rPr>
              <a:t>From Zinur Charifoulline</a:t>
            </a:r>
            <a:endParaRPr lang="en-US" dirty="0">
              <a:solidFill>
                <a:srgbClr val="FFFF00"/>
              </a:solidFill>
            </a:endParaRPr>
          </a:p>
        </p:txBody>
      </p:sp>
      <p:pic>
        <p:nvPicPr>
          <p:cNvPr id="21" name="Picture 2"/>
          <p:cNvPicPr>
            <a:picLocks noChangeAspect="1" noChangeArrowheads="1"/>
          </p:cNvPicPr>
          <p:nvPr/>
        </p:nvPicPr>
        <p:blipFill>
          <a:blip r:embed="rId5" cstate="print"/>
          <a:srcRect/>
          <a:stretch>
            <a:fillRect/>
          </a:stretch>
        </p:blipFill>
        <p:spPr bwMode="auto">
          <a:xfrm>
            <a:off x="1143000" y="4114800"/>
            <a:ext cx="3962400" cy="1676400"/>
          </a:xfrm>
          <a:prstGeom prst="rect">
            <a:avLst/>
          </a:prstGeom>
          <a:noFill/>
          <a:ln w="9525">
            <a:noFill/>
            <a:miter lim="800000"/>
            <a:headEnd/>
            <a:tailEnd/>
          </a:ln>
          <a:effectLst/>
        </p:spPr>
      </p:pic>
      <p:sp>
        <p:nvSpPr>
          <p:cNvPr id="22" name="TextBox 21"/>
          <p:cNvSpPr txBox="1"/>
          <p:nvPr/>
        </p:nvSpPr>
        <p:spPr>
          <a:xfrm>
            <a:off x="7239000" y="3124200"/>
            <a:ext cx="914400" cy="369332"/>
          </a:xfrm>
          <a:prstGeom prst="rect">
            <a:avLst/>
          </a:prstGeom>
          <a:solidFill>
            <a:srgbClr val="004EEA"/>
          </a:solidFill>
        </p:spPr>
        <p:txBody>
          <a:bodyPr wrap="square" rtlCol="0">
            <a:spAutoFit/>
          </a:bodyPr>
          <a:lstStyle/>
          <a:p>
            <a:r>
              <a:rPr lang="en-US" dirty="0" smtClean="0">
                <a:solidFill>
                  <a:srgbClr val="FFFF00"/>
                </a:solidFill>
              </a:rPr>
              <a:t>Quads</a:t>
            </a:r>
            <a:endParaRPr lang="en-US" dirty="0">
              <a:solidFill>
                <a:srgbClr val="FFFF00"/>
              </a:solidFill>
            </a:endParaRPr>
          </a:p>
        </p:txBody>
      </p:sp>
      <p:sp>
        <p:nvSpPr>
          <p:cNvPr id="23" name="TextBox 22"/>
          <p:cNvSpPr txBox="1"/>
          <p:nvPr/>
        </p:nvSpPr>
        <p:spPr>
          <a:xfrm>
            <a:off x="3505200" y="3124200"/>
            <a:ext cx="1143000" cy="369332"/>
          </a:xfrm>
          <a:prstGeom prst="rect">
            <a:avLst/>
          </a:prstGeom>
          <a:solidFill>
            <a:srgbClr val="004EEA"/>
          </a:solidFill>
        </p:spPr>
        <p:txBody>
          <a:bodyPr wrap="square" rtlCol="0">
            <a:spAutoFit/>
          </a:bodyPr>
          <a:lstStyle/>
          <a:p>
            <a:r>
              <a:rPr lang="en-US" dirty="0" smtClean="0">
                <a:solidFill>
                  <a:srgbClr val="FFFF00"/>
                </a:solidFill>
              </a:rPr>
              <a:t>Dipoles</a:t>
            </a:r>
            <a:endParaRPr lang="en-US" dirty="0">
              <a:solidFill>
                <a:srgbClr val="FFFF00"/>
              </a:solidFill>
            </a:endParaRPr>
          </a:p>
        </p:txBody>
      </p:sp>
      <p:sp>
        <p:nvSpPr>
          <p:cNvPr id="24" name="Up Arrow 23"/>
          <p:cNvSpPr/>
          <p:nvPr/>
        </p:nvSpPr>
        <p:spPr bwMode="auto">
          <a:xfrm rot="11786460">
            <a:off x="2505378" y="2622907"/>
            <a:ext cx="381000" cy="1066800"/>
          </a:xfrm>
          <a:prstGeom prst="upArrow">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27" name="Group 26"/>
          <p:cNvGrpSpPr/>
          <p:nvPr/>
        </p:nvGrpSpPr>
        <p:grpSpPr>
          <a:xfrm>
            <a:off x="6096000" y="3429000"/>
            <a:ext cx="3048000" cy="3000375"/>
            <a:chOff x="6096000" y="3429000"/>
            <a:chExt cx="3048000" cy="3000375"/>
          </a:xfrm>
        </p:grpSpPr>
        <p:grpSp>
          <p:nvGrpSpPr>
            <p:cNvPr id="25" name="Group 24"/>
            <p:cNvGrpSpPr/>
            <p:nvPr/>
          </p:nvGrpSpPr>
          <p:grpSpPr>
            <a:xfrm>
              <a:off x="7315200" y="3429000"/>
              <a:ext cx="1828800" cy="2038529"/>
              <a:chOff x="7239000" y="2514600"/>
              <a:chExt cx="1828800" cy="2038529"/>
            </a:xfrm>
          </p:grpSpPr>
          <p:sp>
            <p:nvSpPr>
              <p:cNvPr id="26" name="Oval 25"/>
              <p:cNvSpPr/>
              <p:nvPr/>
            </p:nvSpPr>
            <p:spPr bwMode="auto">
              <a:xfrm>
                <a:off x="7696200" y="2514600"/>
                <a:ext cx="1143000" cy="609600"/>
              </a:xfrm>
              <a:prstGeom prst="ellipse">
                <a:avLst/>
              </a:prstGeom>
              <a:noFill/>
              <a:ln w="5080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8" name="TextBox 27"/>
              <p:cNvSpPr txBox="1"/>
              <p:nvPr/>
            </p:nvSpPr>
            <p:spPr>
              <a:xfrm>
                <a:off x="7239000" y="3352800"/>
                <a:ext cx="1828800" cy="1200329"/>
              </a:xfrm>
              <a:prstGeom prst="rect">
                <a:avLst/>
              </a:prstGeom>
              <a:noFill/>
            </p:spPr>
            <p:txBody>
              <a:bodyPr wrap="square" rtlCol="0">
                <a:spAutoFit/>
              </a:bodyPr>
              <a:lstStyle/>
              <a:p>
                <a:r>
                  <a:rPr lang="en-US" sz="1200" dirty="0" smtClean="0">
                    <a:solidFill>
                      <a:srgbClr val="C00000"/>
                    </a:solidFill>
                  </a:rPr>
                  <a:t>Should have been disconnected for installing the collimators in DS IR3</a:t>
                </a:r>
              </a:p>
              <a:p>
                <a:endParaRPr lang="en-US" sz="1200" dirty="0" smtClean="0">
                  <a:solidFill>
                    <a:srgbClr val="C00000"/>
                  </a:solidFill>
                </a:endParaRPr>
              </a:p>
              <a:p>
                <a:r>
                  <a:rPr lang="en-US" sz="1200" dirty="0" smtClean="0">
                    <a:solidFill>
                      <a:srgbClr val="C00000"/>
                    </a:solidFill>
                  </a:rPr>
                  <a:t>So extra work</a:t>
                </a:r>
                <a:endParaRPr lang="en-US" sz="1200" dirty="0">
                  <a:solidFill>
                    <a:srgbClr val="C00000"/>
                  </a:solidFill>
                </a:endParaRPr>
              </a:p>
            </p:txBody>
          </p:sp>
        </p:grpSp>
        <p:pic>
          <p:nvPicPr>
            <p:cNvPr id="1027" name="Picture 3"/>
            <p:cNvPicPr>
              <a:picLocks noChangeAspect="1" noChangeArrowheads="1"/>
            </p:cNvPicPr>
            <p:nvPr/>
          </p:nvPicPr>
          <p:blipFill>
            <a:blip r:embed="rId6" cstate="print"/>
            <a:srcRect/>
            <a:stretch>
              <a:fillRect/>
            </a:stretch>
          </p:blipFill>
          <p:spPr bwMode="auto">
            <a:xfrm>
              <a:off x="6096000" y="4572000"/>
              <a:ext cx="1200150" cy="1857375"/>
            </a:xfrm>
            <a:prstGeom prst="rect">
              <a:avLst/>
            </a:prstGeom>
            <a:noFill/>
            <a:ln w="9525">
              <a:noFill/>
              <a:miter lim="800000"/>
              <a:headEnd/>
              <a:tailEnd/>
            </a:ln>
            <a:effectLst/>
          </p:spPr>
        </p:pic>
      </p:grpSp>
      <p:sp>
        <p:nvSpPr>
          <p:cNvPr id="31" name="Up Arrow 30"/>
          <p:cNvSpPr/>
          <p:nvPr/>
        </p:nvSpPr>
        <p:spPr bwMode="auto">
          <a:xfrm rot="5400000">
            <a:off x="3009900" y="1257300"/>
            <a:ext cx="381000" cy="1066800"/>
          </a:xfrm>
          <a:prstGeom prst="upArrow">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29" name="Up Arrow 28"/>
          <p:cNvSpPr/>
          <p:nvPr/>
        </p:nvSpPr>
        <p:spPr bwMode="auto">
          <a:xfrm rot="11786460">
            <a:off x="2581577" y="3994507"/>
            <a:ext cx="381000" cy="1066800"/>
          </a:xfrm>
          <a:prstGeom prst="upArrow">
            <a:avLst/>
          </a:prstGeom>
          <a:solidFill>
            <a:srgbClr val="66FF66"/>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2" name="Slide Number Placeholder 31"/>
          <p:cNvSpPr>
            <a:spLocks noGrp="1"/>
          </p:cNvSpPr>
          <p:nvPr>
            <p:ph type="sldNum" sz="quarter" idx="11"/>
          </p:nvPr>
        </p:nvSpPr>
        <p:spPr/>
        <p:txBody>
          <a:bodyPr/>
          <a:lstStyle/>
          <a:p>
            <a:fld id="{42B8A188-07C7-43C5-B012-88751C6CB86A}" type="slidenum">
              <a:rPr lang="en-US" sz="1400" smtClean="0"/>
              <a:pPr/>
              <a:t>9</a:t>
            </a:fld>
            <a:r>
              <a:rPr lang="en-US" sz="1400" smtClean="0"/>
              <a:t>/55</a:t>
            </a:r>
          </a:p>
          <a:p>
            <a:r>
              <a:rPr lang="en-US" sz="1400" smtClean="0"/>
              <a:t>J.Ph. Tock</a:t>
            </a:r>
            <a:endParaRPr lang="en-US"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2000" fill="hold"/>
                                        <p:tgtEl>
                                          <p:spTgt spid="21"/>
                                        </p:tgtEl>
                                        <p:attrNameLst>
                                          <p:attrName>ppt_w</p:attrName>
                                        </p:attrNameLst>
                                      </p:cBhvr>
                                      <p:tavLst>
                                        <p:tav tm="0">
                                          <p:val>
                                            <p:fltVal val="0"/>
                                          </p:val>
                                        </p:tav>
                                        <p:tav tm="100000">
                                          <p:val>
                                            <p:strVal val="#ppt_w"/>
                                          </p:val>
                                        </p:tav>
                                      </p:tavLst>
                                    </p:anim>
                                    <p:anim calcmode="lin" valueType="num">
                                      <p:cBhvr>
                                        <p:cTn id="8" dur="2000" fill="hold"/>
                                        <p:tgtEl>
                                          <p:spTgt spid="21"/>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fill="hold"/>
                                        <p:tgtEl>
                                          <p:spTgt spid="24"/>
                                        </p:tgtEl>
                                        <p:attrNameLst>
                                          <p:attrName>ppt_x</p:attrName>
                                        </p:attrNameLst>
                                      </p:cBhvr>
                                      <p:tavLst>
                                        <p:tav tm="0">
                                          <p:val>
                                            <p:strVal val="#ppt_x"/>
                                          </p:val>
                                        </p:tav>
                                        <p:tav tm="100000">
                                          <p:val>
                                            <p:strVal val="#ppt_x"/>
                                          </p:val>
                                        </p:tav>
                                      </p:tavLst>
                                    </p:anim>
                                    <p:anim calcmode="lin" valueType="num">
                                      <p:cBhvr additive="base">
                                        <p:cTn id="14" dur="500" fill="hold"/>
                                        <p:tgtEl>
                                          <p:spTgt spid="24"/>
                                        </p:tgtEl>
                                        <p:attrNameLst>
                                          <p:attrName>ppt_y</p:attrName>
                                        </p:attrNameLst>
                                      </p:cBhvr>
                                      <p:tavLst>
                                        <p:tav tm="0">
                                          <p:val>
                                            <p:strVal val="0-#ppt_h/2"/>
                                          </p:val>
                                        </p:tav>
                                        <p:tav tm="100000">
                                          <p:val>
                                            <p:strVal val="#ppt_y"/>
                                          </p:val>
                                        </p:tav>
                                      </p:tavLst>
                                    </p:anim>
                                  </p:childTnLst>
                                </p:cTn>
                              </p:par>
                              <p:par>
                                <p:cTn id="15" presetID="2" presetClass="entr" presetSubtype="1" fill="hold" grpId="0" nodeType="withEffect">
                                  <p:stCondLst>
                                    <p:cond delay="0"/>
                                  </p:stCondLst>
                                  <p:childTnLst>
                                    <p:set>
                                      <p:cBhvr>
                                        <p:cTn id="16" dur="1" fill="hold">
                                          <p:stCondLst>
                                            <p:cond delay="0"/>
                                          </p:stCondLst>
                                        </p:cTn>
                                        <p:tgtEl>
                                          <p:spTgt spid="29"/>
                                        </p:tgtEl>
                                        <p:attrNameLst>
                                          <p:attrName>style.visibility</p:attrName>
                                        </p:attrNameLst>
                                      </p:cBhvr>
                                      <p:to>
                                        <p:strVal val="visible"/>
                                      </p:to>
                                    </p:set>
                                    <p:anim calcmode="lin" valueType="num">
                                      <p:cBhvr additive="base">
                                        <p:cTn id="17" dur="500" fill="hold"/>
                                        <p:tgtEl>
                                          <p:spTgt spid="29"/>
                                        </p:tgtEl>
                                        <p:attrNameLst>
                                          <p:attrName>ppt_x</p:attrName>
                                        </p:attrNameLst>
                                      </p:cBhvr>
                                      <p:tavLst>
                                        <p:tav tm="0">
                                          <p:val>
                                            <p:strVal val="#ppt_x"/>
                                          </p:val>
                                        </p:tav>
                                        <p:tav tm="100000">
                                          <p:val>
                                            <p:strVal val="#ppt_x"/>
                                          </p:val>
                                        </p:tav>
                                      </p:tavLst>
                                    </p:anim>
                                    <p:anim calcmode="lin" valueType="num">
                                      <p:cBhvr additive="base">
                                        <p:cTn id="18" dur="500" fill="hold"/>
                                        <p:tgtEl>
                                          <p:spTgt spid="29"/>
                                        </p:tgtEl>
                                        <p:attrNameLst>
                                          <p:attrName>ppt_y</p:attrName>
                                        </p:attrNameLst>
                                      </p:cBhvr>
                                      <p:tavLst>
                                        <p:tav tm="0">
                                          <p:val>
                                            <p:strVal val="0-#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0"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800" decel="100000"/>
                                        <p:tgtEl>
                                          <p:spTgt spid="27"/>
                                        </p:tgtEl>
                                      </p:cBhvr>
                                    </p:animEffect>
                                    <p:anim calcmode="lin" valueType="num">
                                      <p:cBhvr>
                                        <p:cTn id="24" dur="800" decel="100000" fill="hold"/>
                                        <p:tgtEl>
                                          <p:spTgt spid="27"/>
                                        </p:tgtEl>
                                        <p:attrNameLst>
                                          <p:attrName>style.rotation</p:attrName>
                                        </p:attrNameLst>
                                      </p:cBhvr>
                                      <p:tavLst>
                                        <p:tav tm="0">
                                          <p:val>
                                            <p:fltVal val="-90"/>
                                          </p:val>
                                        </p:tav>
                                        <p:tav tm="100000">
                                          <p:val>
                                            <p:fltVal val="0"/>
                                          </p:val>
                                        </p:tav>
                                      </p:tavLst>
                                    </p:anim>
                                    <p:anim calcmode="lin" valueType="num">
                                      <p:cBhvr>
                                        <p:cTn id="25" dur="800" decel="100000" fill="hold"/>
                                        <p:tgtEl>
                                          <p:spTgt spid="27"/>
                                        </p:tgtEl>
                                        <p:attrNameLst>
                                          <p:attrName>ppt_x</p:attrName>
                                        </p:attrNameLst>
                                      </p:cBhvr>
                                      <p:tavLst>
                                        <p:tav tm="0">
                                          <p:val>
                                            <p:strVal val="#ppt_x+0.4"/>
                                          </p:val>
                                        </p:tav>
                                        <p:tav tm="100000">
                                          <p:val>
                                            <p:strVal val="#ppt_x-0.05"/>
                                          </p:val>
                                        </p:tav>
                                      </p:tavLst>
                                    </p:anim>
                                    <p:anim calcmode="lin" valueType="num">
                                      <p:cBhvr>
                                        <p:cTn id="26" dur="800" decel="100000" fill="hold"/>
                                        <p:tgtEl>
                                          <p:spTgt spid="27"/>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27"/>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27"/>
                                        </p:tgtEl>
                                        <p:attrNameLst>
                                          <p:attrName>ppt_y</p:attrName>
                                        </p:attrNameLst>
                                      </p:cBhvr>
                                      <p:tavLst>
                                        <p:tav tm="0">
                                          <p:val>
                                            <p:strVal val="#ppt_y+0.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5" presetClass="entr" presetSubtype="0" fill="hold" grpId="0" nodeType="clickEffect">
                                  <p:stCondLst>
                                    <p:cond delay="0"/>
                                  </p:stCondLst>
                                  <p:childTnLst>
                                    <p:set>
                                      <p:cBhvr>
                                        <p:cTn id="32" dur="1" fill="hold">
                                          <p:stCondLst>
                                            <p:cond delay="0"/>
                                          </p:stCondLst>
                                        </p:cTn>
                                        <p:tgtEl>
                                          <p:spTgt spid="31"/>
                                        </p:tgtEl>
                                        <p:attrNameLst>
                                          <p:attrName>style.visibility</p:attrName>
                                        </p:attrNameLst>
                                      </p:cBhvr>
                                      <p:to>
                                        <p:strVal val="visible"/>
                                      </p:to>
                                    </p:set>
                                    <p:anim calcmode="lin" valueType="num">
                                      <p:cBhvr>
                                        <p:cTn id="33" dur="1000" fill="hold"/>
                                        <p:tgtEl>
                                          <p:spTgt spid="31"/>
                                        </p:tgtEl>
                                        <p:attrNameLst>
                                          <p:attrName>ppt_w</p:attrName>
                                        </p:attrNameLst>
                                      </p:cBhvr>
                                      <p:tavLst>
                                        <p:tav tm="0">
                                          <p:val>
                                            <p:fltVal val="0"/>
                                          </p:val>
                                        </p:tav>
                                        <p:tav tm="100000">
                                          <p:val>
                                            <p:strVal val="#ppt_w"/>
                                          </p:val>
                                        </p:tav>
                                      </p:tavLst>
                                    </p:anim>
                                    <p:anim calcmode="lin" valueType="num">
                                      <p:cBhvr>
                                        <p:cTn id="34" dur="1000" fill="hold"/>
                                        <p:tgtEl>
                                          <p:spTgt spid="31"/>
                                        </p:tgtEl>
                                        <p:attrNameLst>
                                          <p:attrName>ppt_h</p:attrName>
                                        </p:attrNameLst>
                                      </p:cBhvr>
                                      <p:tavLst>
                                        <p:tav tm="0">
                                          <p:val>
                                            <p:fltVal val="0"/>
                                          </p:val>
                                        </p:tav>
                                        <p:tav tm="100000">
                                          <p:val>
                                            <p:strVal val="#ppt_h"/>
                                          </p:val>
                                        </p:tav>
                                      </p:tavLst>
                                    </p:anim>
                                    <p:anim calcmode="lin" valueType="num">
                                      <p:cBhvr>
                                        <p:cTn id="35" dur="1000" fill="hold"/>
                                        <p:tgtEl>
                                          <p:spTgt spid="31"/>
                                        </p:tgtEl>
                                        <p:attrNameLst>
                                          <p:attrName>ppt_x</p:attrName>
                                        </p:attrNameLst>
                                      </p:cBhvr>
                                      <p:tavLst>
                                        <p:tav tm="0" fmla="#ppt_x+(cos(-2*pi*(1-$))*-#ppt_x-sin(-2*pi*(1-$))*(1-#ppt_y))*(1-$)">
                                          <p:val>
                                            <p:fltVal val="0"/>
                                          </p:val>
                                        </p:tav>
                                        <p:tav tm="100000">
                                          <p:val>
                                            <p:fltVal val="1"/>
                                          </p:val>
                                        </p:tav>
                                      </p:tavLst>
                                    </p:anim>
                                    <p:anim calcmode="lin" valueType="num">
                                      <p:cBhvr>
                                        <p:cTn id="36" dur="1000" fill="hold"/>
                                        <p:tgtEl>
                                          <p:spTgt spid="31"/>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1" grpId="0" animBg="1"/>
      <p:bldP spid="29" grpId="0" animBg="1"/>
    </p:bldLst>
  </p:timing>
</p:sld>
</file>

<file path=ppt/theme/theme1.xml><?xml version="1.0" encoding="utf-8"?>
<a:theme xmlns:a="http://schemas.openxmlformats.org/drawingml/2006/main" name="Powerpoint_presentation">
  <a:themeElements>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emplate6">
      <a:majorFont>
        <a:latin typeface="Arial"/>
        <a:ea typeface="ＭＳ Ｐゴシック"/>
        <a:cs typeface="ＭＳ Ｐゴシック"/>
      </a:majorFont>
      <a:minorFont>
        <a:latin typeface="Optima Medium"/>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defRPr>
        </a:defPPr>
      </a:lstStyle>
    </a:lnDef>
  </a:objectDefaults>
  <a:extraClrSchemeLst>
    <a:extraClrScheme>
      <a:clrScheme name="Template6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emplate6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emplate6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emplate6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emplate6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emplate6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emplate6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emplate6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emplate6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emplate6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emplate6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emplate6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Powerpoint_presentation</Template>
  <TotalTime>5935</TotalTime>
  <Words>7228</Words>
  <Application>Microsoft Office PowerPoint</Application>
  <PresentationFormat>On-screen Show (4:3)</PresentationFormat>
  <Paragraphs>1342</Paragraphs>
  <Slides>55</Slides>
  <Notes>40</Notes>
  <HiddenSlides>0</HiddenSlides>
  <MMClips>0</MMClips>
  <ScaleCrop>false</ScaleCrop>
  <HeadingPairs>
    <vt:vector size="4" baseType="variant">
      <vt:variant>
        <vt:lpstr>Theme</vt:lpstr>
      </vt:variant>
      <vt:variant>
        <vt:i4>1</vt:i4>
      </vt:variant>
      <vt:variant>
        <vt:lpstr>Slide Titles</vt:lpstr>
      </vt:variant>
      <vt:variant>
        <vt:i4>55</vt:i4>
      </vt:variant>
    </vt:vector>
  </HeadingPairs>
  <TitlesOfParts>
    <vt:vector size="56" baseType="lpstr">
      <vt:lpstr>Powerpoint_presentation</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lpstr>Slide 52</vt:lpstr>
      <vt:lpstr>Slide 53</vt:lpstr>
      <vt:lpstr>Slide 54</vt:lpstr>
      <vt:lpstr>Slide 55</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Author  Date</dc:title>
  <dc:creator>jtock</dc:creator>
  <cp:lastModifiedBy>jtock</cp:lastModifiedBy>
  <cp:revision>392</cp:revision>
  <dcterms:created xsi:type="dcterms:W3CDTF">2010-01-18T19:33:10Z</dcterms:created>
  <dcterms:modified xsi:type="dcterms:W3CDTF">2012-02-11T11:06:38Z</dcterms:modified>
</cp:coreProperties>
</file>