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7" r:id="rId2"/>
  </p:sldMasterIdLst>
  <p:notesMasterIdLst>
    <p:notesMasterId r:id="rId23"/>
  </p:notesMasterIdLst>
  <p:handoutMasterIdLst>
    <p:handoutMasterId r:id="rId24"/>
  </p:handoutMasterIdLst>
  <p:sldIdLst>
    <p:sldId id="349" r:id="rId3"/>
    <p:sldId id="564" r:id="rId4"/>
    <p:sldId id="581" r:id="rId5"/>
    <p:sldId id="556" r:id="rId6"/>
    <p:sldId id="534" r:id="rId7"/>
    <p:sldId id="571" r:id="rId8"/>
    <p:sldId id="541" r:id="rId9"/>
    <p:sldId id="568" r:id="rId10"/>
    <p:sldId id="540" r:id="rId11"/>
    <p:sldId id="575" r:id="rId12"/>
    <p:sldId id="543" r:id="rId13"/>
    <p:sldId id="569" r:id="rId14"/>
    <p:sldId id="545" r:id="rId15"/>
    <p:sldId id="567" r:id="rId16"/>
    <p:sldId id="570" r:id="rId17"/>
    <p:sldId id="577" r:id="rId18"/>
    <p:sldId id="578" r:id="rId19"/>
    <p:sldId id="579" r:id="rId20"/>
    <p:sldId id="580" r:id="rId21"/>
    <p:sldId id="505" r:id="rId2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62F67"/>
    <a:srgbClr val="000000"/>
    <a:srgbClr val="0066CC"/>
    <a:srgbClr val="3366CC"/>
    <a:srgbClr val="6699FF"/>
    <a:srgbClr val="3366FF"/>
    <a:srgbClr val="FF3399"/>
    <a:srgbClr val="FF66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7" autoAdjust="0"/>
    <p:restoredTop sz="97436" autoAdjust="0"/>
  </p:normalViewPr>
  <p:slideViewPr>
    <p:cSldViewPr snapToGrid="0">
      <p:cViewPr>
        <p:scale>
          <a:sx n="66" d="100"/>
          <a:sy n="66" d="100"/>
        </p:scale>
        <p:origin x="-1373" y="-4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022" y="-96"/>
      </p:cViewPr>
      <p:guideLst>
        <p:guide orient="horz" pos="3024"/>
        <p:guide pos="230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zerlauth\AppData\Local\Microsoft\Windows\Temporary%20Internet%20Files\Content.Outlook\AGL34LXV\Electrical%20Glitches_mz%20(2)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zerlauth\AppData\Local\Microsoft\Windows\Temporary%20Internet%20Files\Content.Outlook\AGL34LXV\Electrical%20Glitches_mz%20(3)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Variation [%]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3366FF"/>
              </a:solidFill>
            </c:spPr>
          </c:marker>
          <c:xVal>
            <c:numRef>
              <c:f>Sheet1!$B$2:$B$17</c:f>
            </c:numRef>
          </c:xVal>
          <c:yVal>
            <c:numRef>
              <c:f>Sheet1!$C$2:$C$17</c:f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895040"/>
        <c:axId val="91122304"/>
      </c:scatterChart>
      <c:valAx>
        <c:axId val="8589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1122304"/>
        <c:crosses val="autoZero"/>
        <c:crossBetween val="midCat"/>
      </c:valAx>
      <c:valAx>
        <c:axId val="91122304"/>
        <c:scaling>
          <c:orientation val="minMax"/>
        </c:scaling>
        <c:delete val="0"/>
        <c:axPos val="l"/>
        <c:majorGridlines/>
        <c:numFmt formatCode="0.00%" sourceLinked="0"/>
        <c:majorTickMark val="out"/>
        <c:minorTickMark val="none"/>
        <c:tickLblPos val="nextTo"/>
        <c:crossAx val="8589504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Sheet1!$B$4:$B$29</c:f>
              <c:numCache>
                <c:formatCode>General</c:formatCode>
                <c:ptCount val="26"/>
                <c:pt idx="0">
                  <c:v>80</c:v>
                </c:pt>
                <c:pt idx="1">
                  <c:v>600</c:v>
                </c:pt>
                <c:pt idx="2">
                  <c:v>75</c:v>
                </c:pt>
                <c:pt idx="3">
                  <c:v>50</c:v>
                </c:pt>
                <c:pt idx="4">
                  <c:v>60</c:v>
                </c:pt>
                <c:pt idx="5">
                  <c:v>80</c:v>
                </c:pt>
                <c:pt idx="6">
                  <c:v>80</c:v>
                </c:pt>
                <c:pt idx="7">
                  <c:v>100</c:v>
                </c:pt>
                <c:pt idx="8">
                  <c:v>80</c:v>
                </c:pt>
                <c:pt idx="9">
                  <c:v>100</c:v>
                </c:pt>
                <c:pt idx="10">
                  <c:v>70</c:v>
                </c:pt>
                <c:pt idx="11">
                  <c:v>60</c:v>
                </c:pt>
                <c:pt idx="12">
                  <c:v>80</c:v>
                </c:pt>
                <c:pt idx="13">
                  <c:v>65</c:v>
                </c:pt>
                <c:pt idx="14">
                  <c:v>60</c:v>
                </c:pt>
                <c:pt idx="15">
                  <c:v>40</c:v>
                </c:pt>
                <c:pt idx="16">
                  <c:v>80</c:v>
                </c:pt>
                <c:pt idx="17">
                  <c:v>50</c:v>
                </c:pt>
                <c:pt idx="18">
                  <c:v>30</c:v>
                </c:pt>
                <c:pt idx="19">
                  <c:v>70</c:v>
                </c:pt>
                <c:pt idx="20">
                  <c:v>50</c:v>
                </c:pt>
                <c:pt idx="21">
                  <c:v>90</c:v>
                </c:pt>
                <c:pt idx="22">
                  <c:v>70</c:v>
                </c:pt>
                <c:pt idx="23">
                  <c:v>60</c:v>
                </c:pt>
                <c:pt idx="24">
                  <c:v>70</c:v>
                </c:pt>
                <c:pt idx="25">
                  <c:v>60</c:v>
                </c:pt>
              </c:numCache>
            </c:numRef>
          </c:xVal>
          <c:yVal>
            <c:numRef>
              <c:f>Sheet1!$C$4:$C$29</c:f>
              <c:numCache>
                <c:formatCode>0%</c:formatCode>
                <c:ptCount val="26"/>
                <c:pt idx="0">
                  <c:v>-0.15000000000000024</c:v>
                </c:pt>
                <c:pt idx="1">
                  <c:v>0.05</c:v>
                </c:pt>
                <c:pt idx="2">
                  <c:v>-0.25</c:v>
                </c:pt>
                <c:pt idx="3">
                  <c:v>-0.16</c:v>
                </c:pt>
                <c:pt idx="4">
                  <c:v>-0.2</c:v>
                </c:pt>
                <c:pt idx="5">
                  <c:v>-0.1</c:v>
                </c:pt>
                <c:pt idx="6">
                  <c:v>-0.2</c:v>
                </c:pt>
                <c:pt idx="7">
                  <c:v>-0.42000000000000032</c:v>
                </c:pt>
                <c:pt idx="8">
                  <c:v>-0.14000000000000001</c:v>
                </c:pt>
                <c:pt idx="9">
                  <c:v>-0.17</c:v>
                </c:pt>
                <c:pt idx="10">
                  <c:v>-0.13</c:v>
                </c:pt>
                <c:pt idx="11">
                  <c:v>-0.13</c:v>
                </c:pt>
                <c:pt idx="12">
                  <c:v>-0.11</c:v>
                </c:pt>
                <c:pt idx="13">
                  <c:v>-7.0000000000000021E-2</c:v>
                </c:pt>
                <c:pt idx="14">
                  <c:v>-9.0000000000000024E-2</c:v>
                </c:pt>
                <c:pt idx="15">
                  <c:v>-0.13</c:v>
                </c:pt>
                <c:pt idx="16">
                  <c:v>-7.0000000000000021E-2</c:v>
                </c:pt>
                <c:pt idx="17">
                  <c:v>-6.5000000000000002E-2</c:v>
                </c:pt>
                <c:pt idx="18">
                  <c:v>-0.13400000000000001</c:v>
                </c:pt>
                <c:pt idx="19">
                  <c:v>-0.39000000000000062</c:v>
                </c:pt>
                <c:pt idx="20">
                  <c:v>-0.13</c:v>
                </c:pt>
                <c:pt idx="21">
                  <c:v>-0.14000000000000001</c:v>
                </c:pt>
                <c:pt idx="22">
                  <c:v>-8.7000000000000022E-2</c:v>
                </c:pt>
                <c:pt idx="23">
                  <c:v>-8.9000000000000065E-2</c:v>
                </c:pt>
                <c:pt idx="24">
                  <c:v>-0.13</c:v>
                </c:pt>
                <c:pt idx="25">
                  <c:v>-9.0000000000000024E-2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576192"/>
        <c:axId val="91577728"/>
      </c:scatterChart>
      <c:valAx>
        <c:axId val="91576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1577728"/>
        <c:crosses val="autoZero"/>
        <c:crossBetween val="midCat"/>
      </c:valAx>
      <c:valAx>
        <c:axId val="915777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157619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44AAB7E-9EC2-4E16-9E16-97099898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58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fld id="{06AA88C0-E32B-4A2D-9CF6-D15F8FEEB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29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AA88C0-E32B-4A2D-9CF6-D15F8FEEB2E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36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AA88C0-E32B-4A2D-9CF6-D15F8FEEB2E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36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/>
          <p:nvPr userDrawn="1"/>
        </p:nvSpPr>
        <p:spPr bwMode="auto">
          <a:xfrm>
            <a:off x="0" y="0"/>
            <a:ext cx="92964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7"/>
          <p:cNvSpPr/>
          <p:nvPr userDrawn="1"/>
        </p:nvSpPr>
        <p:spPr>
          <a:xfrm>
            <a:off x="2752108" y="3730625"/>
            <a:ext cx="37179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</a:rPr>
              <a:t>LHC </a:t>
            </a:r>
            <a:r>
              <a:rPr lang="en-US" sz="1800" dirty="0" smtClean="0">
                <a:latin typeface="Calibri" pitchFamily="34" charset="0"/>
              </a:rPr>
              <a:t>Performance Workshop</a:t>
            </a:r>
            <a:endParaRPr lang="en-GB" sz="1800" dirty="0"/>
          </a:p>
        </p:txBody>
      </p:sp>
      <p:sp>
        <p:nvSpPr>
          <p:cNvPr id="6" name="Rectangle 18"/>
          <p:cNvSpPr/>
          <p:nvPr userDrawn="1"/>
        </p:nvSpPr>
        <p:spPr>
          <a:xfrm>
            <a:off x="1316038" y="3730625"/>
            <a:ext cx="1268412" cy="366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>
                <a:latin typeface="Calibri" pitchFamily="34" charset="0"/>
              </a:rPr>
              <a:t>M. Zerlauth</a:t>
            </a:r>
            <a:endParaRPr lang="en-GB" sz="1800"/>
          </a:p>
        </p:txBody>
      </p:sp>
      <p:sp>
        <p:nvSpPr>
          <p:cNvPr id="7" name="Rectangle 19"/>
          <p:cNvSpPr/>
          <p:nvPr userDrawn="1"/>
        </p:nvSpPr>
        <p:spPr>
          <a:xfrm>
            <a:off x="6357778" y="3730625"/>
            <a:ext cx="154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 dirty="0" smtClean="0">
                <a:latin typeface="Calibri" pitchFamily="34" charset="0"/>
              </a:rPr>
              <a:t>February 2012</a:t>
            </a:r>
            <a:endParaRPr lang="en-GB" sz="1800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678" y="4314701"/>
            <a:ext cx="8534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Thanks to :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HWC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 team,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H.Thiesen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V.Montabonnet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J.P.Burnet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S.Claudet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E.Blanco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 </a:t>
            </a:r>
          </a:p>
          <a:p>
            <a:pPr algn="ctr" eaLnBrk="0" hangingPunct="0">
              <a:defRPr/>
            </a:pP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R.Denz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R.Schmidt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E.Blanco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D.Arnoult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G.Cumer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R.Lesko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A. Macpherson, </a:t>
            </a:r>
            <a:r>
              <a:rPr lang="en-US" baseline="0" dirty="0" err="1" smtClean="0">
                <a:solidFill>
                  <a:schemeClr val="bg1"/>
                </a:solidFill>
                <a:latin typeface="Calibri" pitchFamily="34" charset="0"/>
              </a:rPr>
              <a:t>I.Romera</a:t>
            </a:r>
            <a:r>
              <a:rPr lang="en-US" baseline="0" dirty="0" smtClean="0">
                <a:solidFill>
                  <a:schemeClr val="bg1"/>
                </a:solidFill>
                <a:latin typeface="Calibri" pitchFamily="34" charset="0"/>
              </a:rPr>
              <a:t>, ….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et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al</a:t>
            </a: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7086600" y="6581775"/>
            <a:ext cx="2057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1v0</a:t>
            </a:r>
          </a:p>
        </p:txBody>
      </p:sp>
      <p:sp>
        <p:nvSpPr>
          <p:cNvPr id="10" name="Text Box 18"/>
          <p:cNvSpPr txBox="1">
            <a:spLocks noChangeArrowheads="1"/>
          </p:cNvSpPr>
          <p:nvPr userDrawn="1"/>
        </p:nvSpPr>
        <p:spPr bwMode="auto">
          <a:xfrm>
            <a:off x="1577975" y="2862813"/>
            <a:ext cx="6172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 smtClean="0">
                <a:latin typeface="+mn-lt"/>
              </a:rPr>
              <a:t>Magnet Powering with zero downtime – a dream ?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4845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34"/>
          <p:cNvSpPr>
            <a:spLocks noChangeArrowheads="1"/>
          </p:cNvSpPr>
          <p:nvPr userDrawn="1"/>
        </p:nvSpPr>
        <p:spPr bwMode="auto">
          <a:xfrm>
            <a:off x="0" y="666115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9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4"/>
          <p:cNvSpPr txBox="1">
            <a:spLocks noChangeArrowheads="1"/>
          </p:cNvSpPr>
          <p:nvPr userDrawn="1"/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en-US" sz="38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 userDrawn="1"/>
        </p:nvSpPr>
        <p:spPr bwMode="auto">
          <a:xfrm>
            <a:off x="3200400" y="28956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2" name="Text Box 5"/>
          <p:cNvSpPr txBox="1">
            <a:spLocks noChangeArrowheads="1"/>
          </p:cNvSpPr>
          <p:nvPr userDrawn="1"/>
        </p:nvSpPr>
        <p:spPr bwMode="auto">
          <a:xfrm>
            <a:off x="1828800" y="3581400"/>
            <a:ext cx="54864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8000"/>
                </a:solidFill>
                <a:latin typeface="Calibri" pitchFamily="34" charset="0"/>
              </a:rPr>
              <a:t>Thank you for your attention</a:t>
            </a: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1982788" y="6684963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18288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F1FB9CE-0E39-4E82-A353-647E419A2B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9" grpId="0"/>
      <p:bldP spid="10" grpId="0"/>
      <p:bldP spid="11" grpId="0"/>
      <p:bldP spid="1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LHC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Performance Workshop 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Chamonix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95C3B5D-A04A-42D5-B914-BF8EC138D9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l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D9E3774-A1F7-4236-BCC2-D8172A212D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8"/>
          <p:cNvSpPr/>
          <p:nvPr userDrawn="1"/>
        </p:nvSpPr>
        <p:spPr>
          <a:xfrm>
            <a:off x="0" y="2895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B1D9680-52C8-4F4B-9C9F-04FB63E193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"/>
          <p:cNvSpPr/>
          <p:nvPr userDrawn="1"/>
        </p:nvSpPr>
        <p:spPr>
          <a:xfrm>
            <a:off x="0" y="44196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4"/>
          <p:cNvSpPr/>
          <p:nvPr userDrawn="1"/>
        </p:nvSpPr>
        <p:spPr>
          <a:xfrm>
            <a:off x="0" y="12192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5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6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B26FBA3-5BC9-48D0-ADE3-5AF78DDEF3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"/>
          <p:cNvSpPr/>
          <p:nvPr userDrawn="1"/>
        </p:nvSpPr>
        <p:spPr>
          <a:xfrm>
            <a:off x="0" y="990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E17532F-9F6E-4252-9C9F-FCDAA1E65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D61E917-B26D-41C9-8AA7-1C378C956B41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ITER – Machine Protection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7"/>
          <p:cNvSpPr>
            <a:spLocks noChangeArrowheads="1"/>
          </p:cNvSpPr>
          <p:nvPr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47"/>
          <p:cNvSpPr>
            <a:spLocks noChangeArrowheads="1"/>
          </p:cNvSpPr>
          <p:nvPr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3175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1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91475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0E8D14C-7E9F-4070-A1A4-E837B57BF8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ChangeArrowheads="1"/>
          </p:cNvSpPr>
          <p:nvPr/>
        </p:nvSpPr>
        <p:spPr bwMode="auto">
          <a:xfrm>
            <a:off x="147637" y="5375489"/>
            <a:ext cx="4119563" cy="1015663"/>
          </a:xfrm>
          <a:prstGeom prst="rect">
            <a:avLst/>
          </a:prstGeom>
          <a:solidFill>
            <a:srgbClr val="6699FF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/>
              <a:t>LHC Magnet Powering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/>
              <a:t>Failures in Magnet Powering as f(Time, Energy and Intensity)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/>
              <a:t>Past/future improvements in main systems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/>
              <a:t>Conclusion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3700" y="1031270"/>
            <a:ext cx="8382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QPS system to suffer most from SEU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-&gt; Mitigations in preparation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see talk </a:t>
            </a:r>
            <a:r>
              <a:rPr lang="en-US" dirty="0" err="1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R.Denz</a:t>
            </a:r>
            <a:endParaRPr lang="en-US" dirty="0" smtClean="0">
              <a:solidFill>
                <a:srgbClr val="0066FF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QFB </a:t>
            </a:r>
            <a:r>
              <a:rPr lang="en-US" dirty="0" err="1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vs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 QPS trips solved for 2011 by threshold increase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(needs final solution for after LS1)</a:t>
            </a:r>
          </a:p>
          <a:p>
            <a:pPr algn="ctr"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Several events where identification of originating fault was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not possible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-&gt; For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QPS (and powering system in general) need to improve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diagnostics</a:t>
            </a: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Threshold management + additional pre/post-operational checks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 be put in place </a:t>
            </a:r>
          </a:p>
          <a:p>
            <a:pPr algn="ctr" eaLnBrk="0" hangingPunct="0"/>
            <a:endParaRPr lang="en-US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700" y="5780252"/>
            <a:ext cx="2775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  <a:latin typeface="+mn-lt"/>
              </a:rPr>
              <a:t>Total of 48 recorded QPS faults + 23 QFB </a:t>
            </a:r>
            <a:r>
              <a:rPr lang="en-US" dirty="0" err="1" smtClean="0">
                <a:solidFill>
                  <a:srgbClr val="3366FF"/>
                </a:solidFill>
                <a:latin typeface="+mn-lt"/>
              </a:rPr>
              <a:t>vs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QPS trips</a:t>
            </a:r>
          </a:p>
          <a:p>
            <a:pPr algn="ctr"/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(@ 3.5TeV in </a:t>
            </a:r>
            <a:r>
              <a:rPr lang="en-US" sz="1200" dirty="0">
                <a:solidFill>
                  <a:srgbClr val="3366FF"/>
                </a:solidFill>
                <a:latin typeface="+mn-lt"/>
              </a:rPr>
              <a:t>2011)</a:t>
            </a:r>
          </a:p>
          <a:p>
            <a:pPr algn="ctr"/>
            <a:endParaRPr lang="en-US" dirty="0">
              <a:solidFill>
                <a:srgbClr val="3366FF"/>
              </a:solidFill>
              <a:latin typeface="+mn-lt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880" y="3529049"/>
            <a:ext cx="5231135" cy="276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45780" y="5611628"/>
            <a:ext cx="596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+mn-lt"/>
              </a:rPr>
              <a:t>RAMP</a:t>
            </a:r>
            <a:endParaRPr lang="en-GB" sz="1200" dirty="0">
              <a:solidFill>
                <a:srgbClr val="00B050"/>
              </a:solidFill>
              <a:latin typeface="+mn-lt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860429" y="5604694"/>
            <a:ext cx="0" cy="35857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972669" y="5628654"/>
            <a:ext cx="791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+mn-lt"/>
              </a:rPr>
              <a:t>SQUEEZE</a:t>
            </a:r>
            <a:endParaRPr lang="en-GB" sz="1200" dirty="0">
              <a:solidFill>
                <a:srgbClr val="00B050"/>
              </a:solidFill>
              <a:latin typeface="+mn-lt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6729581" y="5793987"/>
            <a:ext cx="103383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4972189" y="5783979"/>
            <a:ext cx="980161" cy="10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Oval 12"/>
          <p:cNvSpPr/>
          <p:nvPr/>
        </p:nvSpPr>
        <p:spPr bwMode="auto">
          <a:xfrm>
            <a:off x="5681631" y="5821248"/>
            <a:ext cx="2352439" cy="461880"/>
          </a:xfrm>
          <a:prstGeom prst="ellips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34962" y="5811452"/>
            <a:ext cx="493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+mn-lt"/>
              </a:rPr>
              <a:t>MDs</a:t>
            </a:r>
            <a:endParaRPr lang="en-GB" sz="1200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8570"/>
            <a:ext cx="3820160" cy="237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680492" y="1055920"/>
            <a:ext cx="1508426" cy="307777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latin typeface="+mj-lt"/>
              </a:rPr>
              <a:t>See Talk of </a:t>
            </a:r>
            <a:r>
              <a:rPr lang="en-US" sz="1400" dirty="0" err="1" smtClean="0">
                <a:solidFill>
                  <a:srgbClr val="FFFFFF"/>
                </a:solidFill>
                <a:latin typeface="+mj-lt"/>
              </a:rPr>
              <a:t>R.Denz</a:t>
            </a:r>
            <a:endParaRPr lang="en-US" sz="14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38750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3700" y="1075650"/>
            <a:ext cx="838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As many other protection systems,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QPS designed to maximize safety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(1oo2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voting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 trigger abort)</a:t>
            </a:r>
          </a:p>
          <a:p>
            <a:pPr algn="ctr"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Redesign of critical interfaces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QL controllers, eventually 600A detection boards, CL detectors, … in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2oo3 logic, as best compromise between high safety and availability </a:t>
            </a:r>
          </a:p>
          <a:p>
            <a:pPr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-&gt; Additional mitigation for EMC, SEUs, ….</a:t>
            </a: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33" y="3428236"/>
            <a:ext cx="4010126" cy="233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7696" t="19800" r="8123" b="9881"/>
          <a:stretch/>
        </p:blipFill>
        <p:spPr bwMode="auto">
          <a:xfrm>
            <a:off x="4936004" y="2505718"/>
            <a:ext cx="4207996" cy="222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4210" t="13385" r="2808" b="4805"/>
          <a:stretch/>
        </p:blipFill>
        <p:spPr bwMode="auto">
          <a:xfrm>
            <a:off x="4009885" y="4196080"/>
            <a:ext cx="4067730" cy="23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230139" y="6241312"/>
            <a:ext cx="1745991" cy="307777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latin typeface="+mj-lt"/>
              </a:rPr>
              <a:t>Courtesy of </a:t>
            </a:r>
            <a:r>
              <a:rPr lang="en-US" sz="1400" dirty="0" err="1" smtClean="0">
                <a:solidFill>
                  <a:srgbClr val="FFFFFF"/>
                </a:solidFill>
                <a:latin typeface="+mj-lt"/>
              </a:rPr>
              <a:t>S.Wagner</a:t>
            </a:r>
            <a:endParaRPr lang="en-US" sz="1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115413" y="4561497"/>
            <a:ext cx="39021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3366FF"/>
                </a:solidFill>
                <a:latin typeface="+mn-lt"/>
                <a:cs typeface="Arial" charset="0"/>
              </a:rPr>
              <a:t>Safety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3366FF"/>
              </a:solidFill>
              <a:latin typeface="+mn-lt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3366FF"/>
              </a:solidFill>
              <a:latin typeface="+mn-lt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3366FF"/>
              </a:solidFill>
              <a:latin typeface="+mn-lt"/>
              <a:cs typeface="Arial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043750" y="2741800"/>
            <a:ext cx="39021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3366FF"/>
                </a:solidFill>
                <a:latin typeface="+mn-lt"/>
                <a:cs typeface="Arial" charset="0"/>
              </a:rPr>
              <a:t>Availability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3366FF"/>
              </a:solidFill>
              <a:latin typeface="+mn-lt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3366FF"/>
              </a:solidFill>
              <a:latin typeface="+mn-lt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3366FF"/>
              </a:solidFill>
              <a:latin typeface="+mn-lt"/>
              <a:cs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Systems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3847" y="796776"/>
            <a:ext cx="7004050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 bwMode="auto">
          <a:xfrm>
            <a:off x="3646135" y="1491615"/>
            <a:ext cx="680855" cy="1264352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114930" y="2337677"/>
            <a:ext cx="920885" cy="223738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6041" y="2780104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accent6">
                    <a:lumMod val="65000"/>
                    <a:lumOff val="35000"/>
                  </a:schemeClr>
                </a:solidFill>
                <a:latin typeface="+mn-lt"/>
              </a:rPr>
              <a:t>HTS temperature interlock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61997" y="2979786"/>
            <a:ext cx="12410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accent6">
                    <a:lumMod val="65000"/>
                    <a:lumOff val="35000"/>
                  </a:schemeClr>
                </a:solidFill>
                <a:latin typeface="+mn-lt"/>
              </a:rPr>
              <a:t>Access </a:t>
            </a:r>
            <a:r>
              <a:rPr lang="en-US" sz="1050" dirty="0" err="1" smtClean="0">
                <a:solidFill>
                  <a:schemeClr val="accent6">
                    <a:lumMod val="65000"/>
                    <a:lumOff val="35000"/>
                  </a:schemeClr>
                </a:solidFill>
                <a:latin typeface="+mn-lt"/>
              </a:rPr>
              <a:t>vs</a:t>
            </a:r>
            <a:r>
              <a:rPr lang="en-US" sz="1050" dirty="0" smtClean="0">
                <a:solidFill>
                  <a:schemeClr val="accent6">
                    <a:lumMod val="65000"/>
                    <a:lumOff val="35000"/>
                  </a:schemeClr>
                </a:solidFill>
                <a:latin typeface="+mn-lt"/>
              </a:rPr>
              <a:t> Powering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895725" y="3990975"/>
            <a:ext cx="5062172" cy="2524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31192" y="3681113"/>
            <a:ext cx="831532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36 PLC based systems for </a:t>
            </a:r>
            <a:r>
              <a:rPr lang="en-US" dirty="0" err="1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sc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 magnets, 8 for </a:t>
            </a:r>
            <a:r>
              <a:rPr lang="en-US" dirty="0" err="1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nc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 magnets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Relocation of 10 PLCs in 2011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due to 5 (most likely) radiation induced (UJ14/UJ16/UJ56/US85)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FMECA predicted ~ 1 false trigger/year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(apart from SEUs no HW failure in 6 years of operation)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Indirect effect on availability: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Interlocks define mapping of circuits into BIS, i.e.</a:t>
            </a:r>
          </a:p>
          <a:p>
            <a:pPr marL="742950" lvl="1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All </a:t>
            </a:r>
            <a:r>
              <a:rPr lang="en-US" dirty="0" err="1" smtClean="0">
                <a:solidFill>
                  <a:srgbClr val="000000"/>
                </a:solidFill>
                <a:latin typeface="Calibri" pitchFamily="34" charset="0"/>
              </a:rPr>
              <a:t>nc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magnets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RB, RQD, RQF, RQX, RD1-4,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RQ4-RQ10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</a:rPr>
              <a:t>dump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the beam</a:t>
            </a:r>
          </a:p>
          <a:p>
            <a:pPr marL="742950" lvl="1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RCS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RQT%, RSD%, RSF%, RQSX3%, RCBXH/V and RCB%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</a:rPr>
              <a:t>dump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the beam</a:t>
            </a:r>
          </a:p>
          <a:p>
            <a:pPr marL="742950" lvl="1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RCD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RCO, ROD, ROF, RQS, RSS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+ remaining DOC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</a:rPr>
              <a:t>do NOT directly dump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the beam</a:t>
            </a: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150000"/>
              </a:lnSpc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5934" y="816190"/>
            <a:ext cx="2416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  <a:latin typeface="+mn-lt"/>
              </a:rPr>
              <a:t>Total of 5 recorded faults </a:t>
            </a:r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(@ 3.5TeV in 2011)</a:t>
            </a:r>
            <a:endParaRPr lang="en-US" sz="1200" dirty="0">
              <a:solidFill>
                <a:srgbClr val="33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560702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Systems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434974" y="947438"/>
            <a:ext cx="831532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Powering interlock systems preventively dump the beams to provide redundancy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 BLMs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Currently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done by circuit family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Seen very good experience,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could rely more on beam loss monitors, BPMs and future DIDT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?!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(-)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 Failure </a:t>
            </a:r>
            <a:r>
              <a:rPr lang="en-US" dirty="0">
                <a:solidFill>
                  <a:srgbClr val="062F67"/>
                </a:solidFill>
                <a:latin typeface="+mn-lt"/>
              </a:rPr>
              <a:t>of 600A triplet corrector RQSX3.L1 on 10-JUN-11 12.51.37 AM </a:t>
            </a:r>
            <a:r>
              <a:rPr lang="en-US" dirty="0" smtClean="0">
                <a:solidFill>
                  <a:srgbClr val="0066FF"/>
                </a:solidFill>
                <a:latin typeface="+mn-lt"/>
              </a:rPr>
              <a:t>dumped on slow beam </a:t>
            </a:r>
            <a:r>
              <a:rPr lang="en-US" dirty="0">
                <a:solidFill>
                  <a:srgbClr val="0066FF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066FF"/>
                </a:solidFill>
                <a:latin typeface="+mn-lt"/>
              </a:rPr>
              <a:t> losses in IR7 only 500ms after trip</a:t>
            </a:r>
            <a:endParaRPr lang="en-US" dirty="0">
              <a:solidFill>
                <a:srgbClr val="0066FF"/>
              </a:solidFill>
              <a:latin typeface="+mn-lt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150000"/>
              </a:lnSpc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974" y="3552825"/>
            <a:ext cx="4323781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2541" y="2960390"/>
            <a:ext cx="3998190" cy="3373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 bwMode="auto">
          <a:xfrm>
            <a:off x="434974" y="4114800"/>
            <a:ext cx="3131186" cy="162560"/>
          </a:xfrm>
          <a:prstGeom prst="round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8371840" y="3342640"/>
            <a:ext cx="599440" cy="2834640"/>
          </a:xfrm>
          <a:prstGeom prst="round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35750" y="3745468"/>
            <a:ext cx="9360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C000"/>
                </a:solidFill>
                <a:latin typeface="+mn-lt"/>
              </a:rPr>
              <a:t>Fast Orbit </a:t>
            </a:r>
          </a:p>
          <a:p>
            <a:pPr algn="ctr"/>
            <a:r>
              <a:rPr lang="en-US" sz="1400" dirty="0" smtClean="0">
                <a:solidFill>
                  <a:srgbClr val="FFC000"/>
                </a:solidFill>
                <a:latin typeface="+mn-lt"/>
              </a:rPr>
              <a:t>Changes </a:t>
            </a:r>
          </a:p>
          <a:p>
            <a:pPr algn="ctr"/>
            <a:r>
              <a:rPr lang="en-US" sz="1400" dirty="0" smtClean="0">
                <a:solidFill>
                  <a:srgbClr val="FFC000"/>
                </a:solidFill>
                <a:latin typeface="+mn-lt"/>
              </a:rPr>
              <a:t>in B1H</a:t>
            </a:r>
            <a:endParaRPr lang="en-GB" sz="1400" dirty="0">
              <a:solidFill>
                <a:srgbClr val="FFC000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Interlock Systems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2" b="-8552"/>
          <a:stretch/>
        </p:blipFill>
        <p:spPr bwMode="auto">
          <a:xfrm>
            <a:off x="314322" y="2016000"/>
            <a:ext cx="6518747" cy="256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34974" y="947438"/>
            <a:ext cx="8315326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(+)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RQSX3 circuits in IR2 currently not used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and other circuits operate at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very low currents throughout the whole cycle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With E&gt;, </a:t>
            </a:r>
            <a:r>
              <a:rPr lang="el-GR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β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*&lt; and tight collimator settings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we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can tolerate less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circuit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failures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Change to circuit-by-circuit </a:t>
            </a:r>
            <a:r>
              <a:rPr lang="en-US" dirty="0" err="1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config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 and re-study circuits individually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 allow for more flexibility (watch out for optics changes!)</a:t>
            </a:r>
          </a:p>
          <a:p>
            <a:pPr eaLnBrk="0" hangingPunct="0">
              <a:lnSpc>
                <a:spcPct val="150000"/>
              </a:lnSpc>
            </a:pPr>
            <a:endParaRPr lang="en-US" dirty="0">
              <a:solidFill>
                <a:srgbClr val="062F67"/>
              </a:solidFill>
              <a:latin typeface="+mn-lt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150000"/>
              </a:lnSpc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6" b="-11476"/>
          <a:stretch/>
        </p:blipFill>
        <p:spPr bwMode="auto">
          <a:xfrm>
            <a:off x="3181350" y="2952000"/>
            <a:ext cx="5753099" cy="221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96014" y="2186099"/>
            <a:ext cx="665888" cy="307777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latin typeface="+mj-lt"/>
              </a:rPr>
              <a:t>RQSX3</a:t>
            </a:r>
            <a:endParaRPr lang="en-US" sz="1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7114" y="3804285"/>
            <a:ext cx="1037463" cy="307777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latin typeface="+mj-lt"/>
              </a:rPr>
              <a:t>RCBCH/V10</a:t>
            </a:r>
            <a:endParaRPr lang="en-US" sz="14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1428750" y="2781300"/>
            <a:ext cx="0" cy="3238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898337" y="2792722"/>
            <a:ext cx="47160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00"/>
                </a:solidFill>
                <a:latin typeface="+mj-lt"/>
              </a:rPr>
              <a:t>20A</a:t>
            </a:r>
            <a:endParaRPr lang="en-US" sz="1400" dirty="0">
              <a:solidFill>
                <a:srgbClr val="FFFF00"/>
              </a:solidFill>
              <a:latin typeface="+mj-lt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5305425" y="3811913"/>
            <a:ext cx="0" cy="3238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908362" y="3823335"/>
            <a:ext cx="38023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00"/>
                </a:solidFill>
                <a:latin typeface="+mj-lt"/>
              </a:rPr>
              <a:t>2A</a:t>
            </a:r>
            <a:endParaRPr lang="en-US" sz="1400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88240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Distribution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583" y="3581400"/>
            <a:ext cx="5314118" cy="283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3918326"/>
            <a:ext cx="3476626" cy="2160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33374" y="1128872"/>
            <a:ext cx="830262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Magnet powering critically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depends on quality of mains supply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&gt; 60% of beam dumps due to network perturbations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originating outside the CERN network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Usual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peak over summer period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Few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internal problems already mitigated or mitigation ongoing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(UPS in UJ56, AUG event in TI2, circuit breaker on F3 line feeding QPS racks)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5238750" y="3814906"/>
            <a:ext cx="1394544" cy="1290494"/>
          </a:xfrm>
          <a:prstGeom prst="ellipse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21646" y="4460153"/>
            <a:ext cx="1011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C000"/>
                </a:solidFill>
                <a:latin typeface="+mn-lt"/>
              </a:rPr>
              <a:t>Peak period </a:t>
            </a:r>
          </a:p>
          <a:p>
            <a:r>
              <a:rPr lang="en-US" sz="1200" dirty="0" smtClean="0">
                <a:solidFill>
                  <a:srgbClr val="FFC000"/>
                </a:solidFill>
                <a:latin typeface="+mn-lt"/>
              </a:rPr>
              <a:t>in summer…</a:t>
            </a:r>
            <a:endParaRPr lang="en-GB" sz="12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5539" y="6077314"/>
            <a:ext cx="2416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  <a:latin typeface="+mn-lt"/>
              </a:rPr>
              <a:t>Total of 27 recorded faults </a:t>
            </a:r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(@ 3.5TeV in 2011)</a:t>
            </a:r>
            <a:endParaRPr lang="en-US" sz="1200" dirty="0">
              <a:solidFill>
                <a:srgbClr val="33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08287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Typical distribution of network perturbations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3365440080"/>
              </p:ext>
            </p:extLst>
          </p:nvPr>
        </p:nvGraphicFramePr>
        <p:xfrm>
          <a:off x="644525" y="1406843"/>
          <a:ext cx="7674610" cy="3712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8"/>
          <p:cNvSpPr txBox="1">
            <a:spLocks noChangeArrowheads="1"/>
          </p:cNvSpPr>
          <p:nvPr/>
        </p:nvSpPr>
        <p:spPr bwMode="auto">
          <a:xfrm rot="-5400000">
            <a:off x="-155985" y="3267444"/>
            <a:ext cx="12533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Variation [%]</a:t>
            </a:r>
          </a:p>
        </p:txBody>
      </p:sp>
      <p:sp>
        <p:nvSpPr>
          <p:cNvPr id="14" name="TextBox 19"/>
          <p:cNvSpPr txBox="1">
            <a:spLocks noChangeArrowheads="1"/>
          </p:cNvSpPr>
          <p:nvPr/>
        </p:nvSpPr>
        <p:spPr bwMode="auto">
          <a:xfrm>
            <a:off x="3594100" y="1715871"/>
            <a:ext cx="13294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Duration [ms]</a:t>
            </a:r>
          </a:p>
        </p:txBody>
      </p:sp>
      <p:sp>
        <p:nvSpPr>
          <p:cNvPr id="15" name="TextBox 20"/>
          <p:cNvSpPr txBox="1">
            <a:spLocks noChangeArrowheads="1"/>
          </p:cNvSpPr>
          <p:nvPr/>
        </p:nvSpPr>
        <p:spPr bwMode="auto">
          <a:xfrm>
            <a:off x="7218363" y="1690471"/>
            <a:ext cx="17954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Warm magnet trips</a:t>
            </a:r>
          </a:p>
        </p:txBody>
      </p:sp>
      <p:sp>
        <p:nvSpPr>
          <p:cNvPr id="16" name="TextBox 21"/>
          <p:cNvSpPr txBox="1">
            <a:spLocks noChangeArrowheads="1"/>
          </p:cNvSpPr>
          <p:nvPr/>
        </p:nvSpPr>
        <p:spPr bwMode="auto">
          <a:xfrm>
            <a:off x="2274888" y="4544796"/>
            <a:ext cx="36734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EXP magnets, several sectors, RF,…tripped</a:t>
            </a:r>
          </a:p>
        </p:txBody>
      </p:sp>
      <p:sp>
        <p:nvSpPr>
          <p:cNvPr id="17" name="TextBox 22"/>
          <p:cNvSpPr txBox="1">
            <a:spLocks noChangeArrowheads="1"/>
          </p:cNvSpPr>
          <p:nvPr/>
        </p:nvSpPr>
        <p:spPr bwMode="auto">
          <a:xfrm>
            <a:off x="1774825" y="4033621"/>
            <a:ext cx="34813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No beam, no powering (CRYO recovery)</a:t>
            </a:r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2078038" y="3500221"/>
            <a:ext cx="29130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No beam in SPS/LHC, PS affected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1228725" y="2198471"/>
            <a:ext cx="1276350" cy="1228725"/>
          </a:xfrm>
          <a:prstGeom prst="rect">
            <a:avLst/>
          </a:prstGeom>
          <a:noFill/>
          <a:ln w="444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3384857897"/>
              </p:ext>
            </p:extLst>
          </p:nvPr>
        </p:nvGraphicFramePr>
        <p:xfrm>
          <a:off x="638175" y="1445578"/>
          <a:ext cx="7772400" cy="382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7"/>
          <p:cNvSpPr txBox="1">
            <a:spLocks noChangeArrowheads="1"/>
          </p:cNvSpPr>
          <p:nvPr/>
        </p:nvSpPr>
        <p:spPr bwMode="auto">
          <a:xfrm>
            <a:off x="2587625" y="2827121"/>
            <a:ext cx="1806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Majority of perturbations 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1phase, &lt;100ms, &lt;-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20%</a:t>
            </a:r>
          </a:p>
        </p:txBody>
      </p:sp>
      <p:sp>
        <p:nvSpPr>
          <p:cNvPr id="22" name="TextBox 27"/>
          <p:cNvSpPr txBox="1">
            <a:spLocks noChangeArrowheads="1"/>
          </p:cNvSpPr>
          <p:nvPr/>
        </p:nvSpPr>
        <p:spPr bwMode="auto">
          <a:xfrm>
            <a:off x="2078037" y="3530788"/>
            <a:ext cx="22327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No beam in SPS/LHC, PS affected</a:t>
            </a:r>
            <a:endParaRPr lang="en-US" sz="1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7"/>
          <p:cNvSpPr txBox="1">
            <a:spLocks noChangeArrowheads="1"/>
          </p:cNvSpPr>
          <p:nvPr/>
        </p:nvSpPr>
        <p:spPr bwMode="auto">
          <a:xfrm>
            <a:off x="1473214" y="4130460"/>
            <a:ext cx="35178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No beam, no powering in LHC (during CRYO recovery)</a:t>
            </a:r>
            <a:endParaRPr lang="en-US" sz="1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27"/>
          <p:cNvSpPr txBox="1">
            <a:spLocks noChangeArrowheads="1"/>
          </p:cNvSpPr>
          <p:nvPr/>
        </p:nvSpPr>
        <p:spPr bwMode="auto">
          <a:xfrm>
            <a:off x="1782409" y="4713864"/>
            <a:ext cx="30525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Trip of EXP magnets, several LHC sectors, RF,…</a:t>
            </a:r>
            <a:endParaRPr lang="en-US" sz="1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TextBox 27"/>
          <p:cNvSpPr txBox="1">
            <a:spLocks noChangeArrowheads="1"/>
          </p:cNvSpPr>
          <p:nvPr/>
        </p:nvSpPr>
        <p:spPr bwMode="auto">
          <a:xfrm>
            <a:off x="7290019" y="1743354"/>
            <a:ext cx="13364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Trip of </a:t>
            </a:r>
            <a:r>
              <a:rPr lang="en-US" sz="12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nc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magnets</a:t>
            </a:r>
            <a:endParaRPr lang="en-US" sz="1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496887" y="727563"/>
            <a:ext cx="8302626" cy="79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Perturbations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mostly traced back to short circuits in 440kV/225kV network, to &gt;90% caused by lightning strikes (Source: EDF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02773" y="5289403"/>
            <a:ext cx="830262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</a:rPr>
              <a:t>Major perturbations entail equipment trips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(power converters,…)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</a:rPr>
              <a:t>Minor perturbations caught by protection systems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(typically the Fast Magnet Current Change Monitor), but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</a:rPr>
              <a:t>not resulting in equipment trips </a:t>
            </a:r>
            <a:endParaRPr lang="en-US" dirty="0">
              <a:solidFill>
                <a:srgbClr val="0066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7211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Why we need the FMCMs?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450302" y="949271"/>
            <a:ext cx="8099425" cy="289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de-CH" dirty="0" smtClean="0">
                <a:solidFill>
                  <a:srgbClr val="0066FF"/>
                </a:solidFill>
                <a:latin typeface="Calibri" pitchFamily="34" charset="0"/>
              </a:rPr>
              <a:t>FMCMs protect from powering failures in circuits with weak time constants </a:t>
            </a:r>
            <a:r>
              <a:rPr lang="de-CH" dirty="0" smtClean="0">
                <a:solidFill>
                  <a:srgbClr val="003399"/>
                </a:solidFill>
                <a:latin typeface="Calibri" pitchFamily="34" charset="0"/>
              </a:rPr>
              <a:t>(and thus fast effects on circulating beams)</a:t>
            </a:r>
          </a:p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dirty="0" smtClean="0">
                <a:solidFill>
                  <a:srgbClr val="003399"/>
                </a:solidFill>
                <a:latin typeface="Calibri" pitchFamily="34" charset="0"/>
              </a:rPr>
              <a:t>Due to required sensitivity (&lt;3•10E-4 of nom current) they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</a:rPr>
              <a:t>also react on network perturbations </a:t>
            </a:r>
          </a:p>
          <a:p>
            <a:pPr marL="631825" lvl="1" indent="-174625">
              <a:buFont typeface="Courier New" pitchFamily="49" charset="0"/>
              <a:buChar char="o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Highly desirable for correlated failures after major events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, e.g. side wide power cut on 18</a:t>
            </a:r>
            <a:r>
              <a:rPr lang="en-US" baseline="30000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th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 of Aug 2011 or AUG event 24</a:t>
            </a:r>
            <a:r>
              <a:rPr lang="en-US" baseline="30000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th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 of June 2011 with subsequent equipment trips</a:t>
            </a:r>
          </a:p>
          <a:p>
            <a:pPr marL="631825" lvl="1" indent="-174625">
              <a:buFont typeface="Courier New" pitchFamily="49" charset="0"/>
              <a:buChar char="o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Minor events 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where ONLY FMCMs trigger, typically RD1s and RD34s (sometimes RBXWT) are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area of possible improvements</a:t>
            </a:r>
          </a:p>
          <a:p>
            <a:pPr marL="631825" lvl="1" indent="-174625">
              <a:buFont typeface="Courier New" pitchFamily="49" charset="0"/>
              <a:buChar char="o"/>
            </a:pPr>
            <a:endParaRPr lang="en-US" dirty="0" smtClean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endParaRPr lang="en-US" dirty="0" smtClean="0">
              <a:solidFill>
                <a:srgbClr val="003399"/>
              </a:solidFill>
              <a:latin typeface="Calibri" pitchFamily="34" charset="0"/>
            </a:endParaRPr>
          </a:p>
          <a:p>
            <a:pPr marL="174625" indent="-174625" algn="l">
              <a:buFont typeface="Courier New" pitchFamily="49" charset="0"/>
              <a:buChar char="o"/>
            </a:pPr>
            <a:endParaRPr lang="en-US" dirty="0">
              <a:solidFill>
                <a:srgbClr val="3366F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 l="10603" t="53987" r="172" b="9321"/>
          <a:stretch>
            <a:fillRect/>
          </a:stretch>
        </p:blipFill>
        <p:spPr bwMode="auto">
          <a:xfrm>
            <a:off x="1076960" y="3216964"/>
            <a:ext cx="7320280" cy="2408266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</p:spPr>
      </p:pic>
      <p:grpSp>
        <p:nvGrpSpPr>
          <p:cNvPr id="30" name="Group 8"/>
          <p:cNvGrpSpPr/>
          <p:nvPr/>
        </p:nvGrpSpPr>
        <p:grpSpPr>
          <a:xfrm>
            <a:off x="5676556" y="4864674"/>
            <a:ext cx="875207" cy="238363"/>
            <a:chOff x="6167578" y="4027561"/>
            <a:chExt cx="1060453" cy="319287"/>
          </a:xfrm>
        </p:grpSpPr>
        <p:sp>
          <p:nvSpPr>
            <p:cNvPr id="31" name="Abgerundetes Rechteck 4"/>
            <p:cNvSpPr/>
            <p:nvPr/>
          </p:nvSpPr>
          <p:spPr bwMode="auto">
            <a:xfrm>
              <a:off x="6464766" y="4027561"/>
              <a:ext cx="763265" cy="319287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chemeClr val="tx2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MKD.B1</a:t>
              </a:r>
              <a:endParaRPr kumimoji="0" lang="en-US" sz="800" b="1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32" name="Straight Arrow Connector 31"/>
            <p:cNvCxnSpPr>
              <a:stCxn id="31" idx="1"/>
            </p:cNvCxnSpPr>
            <p:nvPr/>
          </p:nvCxnSpPr>
          <p:spPr bwMode="auto">
            <a:xfrm flipH="1" flipV="1">
              <a:off x="6167578" y="4130568"/>
              <a:ext cx="297187" cy="56637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3" name="Text Placeholder 2"/>
          <p:cNvSpPr txBox="1">
            <a:spLocks/>
          </p:cNvSpPr>
          <p:nvPr/>
        </p:nvSpPr>
        <p:spPr>
          <a:xfrm>
            <a:off x="137160" y="5757310"/>
            <a:ext cx="8869680" cy="457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	Simulation of typical network perturbation resulting in </a:t>
            </a:r>
            <a:r>
              <a:rPr lang="en-US" sz="1400" dirty="0">
                <a:solidFill>
                  <a:srgbClr val="000000"/>
                </a:solidFill>
              </a:rPr>
              <a:t>current change RD1.LR1 and RD1.LR5 +1A </a:t>
            </a:r>
            <a:endParaRPr lang="en-US" sz="14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(Collision optics, </a:t>
            </a:r>
            <a:r>
              <a:rPr lang="el-GR" sz="1400" dirty="0" smtClean="0">
                <a:solidFill>
                  <a:srgbClr val="000000"/>
                </a:solidFill>
              </a:rPr>
              <a:t>β</a:t>
            </a:r>
            <a:r>
              <a:rPr lang="en-US" sz="1400" dirty="0" smtClean="0">
                <a:solidFill>
                  <a:srgbClr val="000000"/>
                </a:solidFill>
              </a:rPr>
              <a:t>*=1.5m, phase advance IP1 -&gt; IP5 ≈ 360</a:t>
            </a:r>
            <a:r>
              <a:rPr lang="de-DE" sz="1400" dirty="0" smtClean="0">
                <a:solidFill>
                  <a:srgbClr val="000000"/>
                </a:solidFill>
              </a:rPr>
              <a:t>°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</a:p>
          <a:p>
            <a:pPr marL="0" indent="0" algn="ctr">
              <a:buNone/>
            </a:pPr>
            <a:r>
              <a:rPr lang="en-US" sz="1400" dirty="0" smtClean="0">
                <a:solidFill>
                  <a:srgbClr val="0066FF"/>
                </a:solidFill>
              </a:rPr>
              <a:t>Max excursion (arc) and </a:t>
            </a:r>
            <a:r>
              <a:rPr lang="de-DE" sz="1400" dirty="0" smtClean="0">
                <a:solidFill>
                  <a:srgbClr val="0066FF"/>
                </a:solidFill>
              </a:rPr>
              <a:t>TCTH.4L1 </a:t>
            </a:r>
            <a:r>
              <a:rPr lang="en-US" sz="1400" dirty="0" smtClean="0">
                <a:solidFill>
                  <a:srgbClr val="0066FF"/>
                </a:solidFill>
              </a:rPr>
              <a:t>≈ 1mm, </a:t>
            </a:r>
            <a:r>
              <a:rPr lang="en-US" sz="14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excursion MKD ≈ 1.6mm</a:t>
            </a:r>
          </a:p>
          <a:p>
            <a:pPr algn="ctr">
              <a:buFont typeface="Arial Unicode MS" pitchFamily="34" charset="-128"/>
              <a:buNone/>
            </a:pPr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7495464" y="6197262"/>
            <a:ext cx="1511376" cy="307777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latin typeface="+mj-lt"/>
              </a:rPr>
              <a:t>Courtesy of </a:t>
            </a:r>
            <a:r>
              <a:rPr lang="en-US" sz="1400" dirty="0" err="1" smtClean="0">
                <a:solidFill>
                  <a:srgbClr val="FFFFFF"/>
                </a:solidFill>
                <a:latin typeface="+mj-lt"/>
              </a:rPr>
              <a:t>T.Baer</a:t>
            </a:r>
            <a:endParaRPr lang="en-US" sz="14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79236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Possibilities to safely decrease sensitivity?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311150" y="947421"/>
            <a:ext cx="84963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Increase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thresholds within the safe limits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(e.g. done in 2010 on dump septa magnets, EMDS Doc Nr.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1096470)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Not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possible for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RD1/RD34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(would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require threshold factor of &gt;5 </a:t>
            </a:r>
            <a:r>
              <a:rPr lang="en-US" dirty="0" err="1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wrt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 to safe limit)</a:t>
            </a:r>
          </a:p>
          <a:p>
            <a:pPr marL="174625" indent="-174625" algn="l">
              <a:buFont typeface="Courier New" pitchFamily="49" charset="0"/>
              <a:buChar char="o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Improving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regulation characteristics of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existing power converter </a:t>
            </a:r>
            <a:endParaRPr lang="en-US" dirty="0">
              <a:solidFill>
                <a:srgbClr val="0066FF"/>
              </a:solidFill>
              <a:latin typeface="Calibri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EPC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planning additional tests during HWC period to try finding better compromise between performance and robustness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 (validation in 2012)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Trade off between current stability and rejection of </a:t>
            </a:r>
          </a:p>
          <a:p>
            <a:pPr lvl="1"/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       perturbations (active filter)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i="1" dirty="0" smtClean="0">
              <a:solidFill>
                <a:srgbClr val="062F67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Changing circuit impedance, through e.g. solenoid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Very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costly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solution (&gt;300kEuro per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device)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Complex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integration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(CRYO, protection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,…)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An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additional 5 H would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only ‘damp’ the </a:t>
            </a:r>
          </a:p>
          <a:p>
            <a:pPr marL="631825" lvl="1" indent="-174625" algn="l"/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	 perturbation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by a factor of 4</a:t>
            </a:r>
          </a:p>
          <a:p>
            <a:pPr marL="631825" lvl="1" indent="-174625" algn="l"/>
            <a:endParaRPr lang="en-US" dirty="0">
              <a:solidFill>
                <a:srgbClr val="062F67"/>
              </a:solidFill>
              <a:latin typeface="Calibri" pitchFamily="34" charset="0"/>
              <a:cs typeface="Arial" pitchFamily="34" charset="0"/>
            </a:endParaRPr>
          </a:p>
          <a:p>
            <a:pPr marL="174625" indent="-174625" algn="l">
              <a:buFont typeface="Courier New" pitchFamily="49" charset="0"/>
              <a:buChar char="o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pitchFamily="34" charset="0"/>
            </a:endParaRPr>
          </a:p>
          <a:p>
            <a:pPr marL="174625" indent="-174625" algn="l">
              <a:buFont typeface="Courier New" pitchFamily="49" charset="0"/>
              <a:buChar char="o"/>
            </a:pPr>
            <a:endParaRPr lang="en-US" dirty="0">
              <a:solidFill>
                <a:srgbClr val="062F67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Replace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four </a:t>
            </a:r>
            <a:r>
              <a:rPr lang="en-US" dirty="0" err="1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thyristor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power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converters of RD1 and RD34 with switched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mode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power supply</a:t>
            </a:r>
            <a:endParaRPr lang="en-US" dirty="0">
              <a:solidFill>
                <a:srgbClr val="0066FF"/>
              </a:solidFill>
              <a:latin typeface="Calibri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Provides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complete rejection of minor network perturbations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(up to 100ms/-30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%)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Plug-and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play solution, ready for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LS1</a:t>
            </a:r>
            <a:endParaRPr lang="en-US" sz="1600" dirty="0">
              <a:solidFill>
                <a:srgbClr val="062F67"/>
              </a:solidFill>
              <a:latin typeface="Calibri" pitchFamily="34" charset="0"/>
              <a:cs typeface="Arial" pitchFamily="34" charset="0"/>
            </a:endParaRPr>
          </a:p>
        </p:txBody>
      </p:sp>
      <p:grpSp>
        <p:nvGrpSpPr>
          <p:cNvPr id="19" name="Group 3"/>
          <p:cNvGrpSpPr>
            <a:grpSpLocks/>
          </p:cNvGrpSpPr>
          <p:nvPr/>
        </p:nvGrpSpPr>
        <p:grpSpPr bwMode="auto">
          <a:xfrm>
            <a:off x="5794375" y="2851785"/>
            <a:ext cx="3013075" cy="2470150"/>
            <a:chOff x="1718193" y="2290312"/>
            <a:chExt cx="5578475" cy="3952875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18193" y="2290312"/>
              <a:ext cx="5578475" cy="3952875"/>
            </a:xfrm>
            <a:prstGeom prst="rect">
              <a:avLst/>
            </a:prstGeom>
            <a:noFill/>
            <a:ln w="44450">
              <a:noFill/>
              <a:miter lim="800000"/>
              <a:headEnd/>
              <a:tailEnd/>
            </a:ln>
          </p:spPr>
        </p:pic>
        <p:cxnSp>
          <p:nvCxnSpPr>
            <p:cNvPr id="21" name="Straight Arrow Connector 5"/>
            <p:cNvCxnSpPr>
              <a:cxnSpLocks noChangeShapeType="1"/>
            </p:cNvCxnSpPr>
            <p:nvPr/>
          </p:nvCxnSpPr>
          <p:spPr bwMode="auto">
            <a:xfrm>
              <a:off x="4552749" y="5341761"/>
              <a:ext cx="1164658" cy="1587"/>
            </a:xfrm>
            <a:prstGeom prst="straightConnector1">
              <a:avLst/>
            </a:prstGeom>
            <a:noFill/>
            <a:ln w="12700" algn="ctr">
              <a:solidFill>
                <a:srgbClr val="003399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22" name="TextBox 20"/>
            <p:cNvSpPr txBox="1">
              <a:spLocks noChangeArrowheads="1"/>
            </p:cNvSpPr>
            <p:nvPr/>
          </p:nvSpPr>
          <p:spPr bwMode="auto">
            <a:xfrm>
              <a:off x="4552749" y="4923106"/>
              <a:ext cx="1051084" cy="418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500ms</a:t>
              </a:r>
            </a:p>
          </p:txBody>
        </p:sp>
      </p:grpSp>
      <p:cxnSp>
        <p:nvCxnSpPr>
          <p:cNvPr id="23" name="Straight Arrow Connector 5"/>
          <p:cNvCxnSpPr>
            <a:cxnSpLocks noChangeShapeType="1"/>
          </p:cNvCxnSpPr>
          <p:nvPr/>
        </p:nvCxnSpPr>
        <p:spPr bwMode="auto">
          <a:xfrm flipV="1">
            <a:off x="6654800" y="3241040"/>
            <a:ext cx="0" cy="955041"/>
          </a:xfrm>
          <a:prstGeom prst="straightConnector1">
            <a:avLst/>
          </a:prstGeom>
          <a:noFill/>
          <a:ln w="12700" algn="ctr">
            <a:solidFill>
              <a:srgbClr val="003399"/>
            </a:solidFill>
            <a:round/>
            <a:headEnd type="arrow" w="med" len="med"/>
            <a:tailEnd type="arrow" w="med" len="med"/>
          </a:ln>
        </p:spPr>
      </p:cxnSp>
      <p:sp>
        <p:nvSpPr>
          <p:cNvPr id="24" name="TextBox 20"/>
          <p:cNvSpPr txBox="1">
            <a:spLocks noChangeArrowheads="1"/>
          </p:cNvSpPr>
          <p:nvPr/>
        </p:nvSpPr>
        <p:spPr bwMode="auto">
          <a:xfrm>
            <a:off x="6654800" y="3578860"/>
            <a:ext cx="51809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0.15A</a:t>
            </a:r>
            <a:endParaRPr lang="en-US" sz="11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TextBox 20"/>
          <p:cNvSpPr txBox="1">
            <a:spLocks noChangeArrowheads="1"/>
          </p:cNvSpPr>
          <p:nvPr/>
        </p:nvSpPr>
        <p:spPr bwMode="auto">
          <a:xfrm>
            <a:off x="6863045" y="3163216"/>
            <a:ext cx="18325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0066FF"/>
                </a:solidFill>
                <a:latin typeface="Calibri" pitchFamily="34" charset="0"/>
                <a:cs typeface="Calibri" pitchFamily="34" charset="0"/>
              </a:rPr>
              <a:t>Network perturbation as </a:t>
            </a:r>
          </a:p>
          <a:p>
            <a:r>
              <a:rPr lang="en-US" sz="1100" dirty="0" smtClean="0">
                <a:solidFill>
                  <a:srgbClr val="0066FF"/>
                </a:solidFill>
                <a:latin typeface="Calibri" pitchFamily="34" charset="0"/>
                <a:cs typeface="Calibri" pitchFamily="34" charset="0"/>
              </a:rPr>
              <a:t>seen at the converter output</a:t>
            </a:r>
            <a:endParaRPr lang="en-US" sz="1100" dirty="0">
              <a:solidFill>
                <a:srgbClr val="0066FF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527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Conclusions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3700" y="1097280"/>
            <a:ext cx="849630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endParaRPr lang="en-US" dirty="0" smtClean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All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equipment groups are already undertaking serious efforts to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 further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enhance the availability 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of their systems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US" dirty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Apart from a few systematic failures, most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systems are already within or well below the predicated MTBF numbers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, where further improvements will become very costly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US" dirty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Failures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 in magnet powering system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in 2011 dominated by radiation induced failures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US" dirty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Low failure rates in early 2011 and during ion run i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ndicate (considerable) potential to decrease failure rate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US" dirty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Mitigations deployed in 2011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 and X-mas shutdown should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reduce failures to be expected in 2012 by 30%</a:t>
            </a:r>
            <a:endParaRPr lang="en-US" dirty="0">
              <a:solidFill>
                <a:srgbClr val="0066FF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US" dirty="0" smtClean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Mid/long-term consolidations of systems </a:t>
            </a: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to improve availability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pitchFamily="34" charset="0"/>
              </a:rPr>
              <a:t>should be globally coordinated to guarantee maximum overall gain </a:t>
            </a:r>
            <a:endParaRPr lang="en-US" dirty="0">
              <a:solidFill>
                <a:srgbClr val="0066FF"/>
              </a:solidFill>
              <a:latin typeface="Calibri" pitchFamily="34" charset="0"/>
              <a:cs typeface="Arial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  <a:latin typeface="Calibri" pitchFamily="34" charset="0"/>
                <a:cs typeface="Arial" pitchFamily="34" charset="0"/>
              </a:rPr>
              <a:t>Similar WG as Reliability Sub Working Group? </a:t>
            </a:r>
          </a:p>
          <a:p>
            <a:pPr marL="631825" lvl="1" indent="-174625" algn="l"/>
            <a:endParaRPr lang="en-US" dirty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631825" lvl="1" indent="-174625" algn="l">
              <a:buFont typeface="Courier New" pitchFamily="49" charset="0"/>
              <a:buChar char="o"/>
            </a:pPr>
            <a:endParaRPr lang="en-US" dirty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174625" indent="-174625" algn="l">
              <a:buFont typeface="Courier New" pitchFamily="49" charset="0"/>
              <a:buChar char="o"/>
            </a:pPr>
            <a:endParaRPr lang="en-US" dirty="0">
              <a:solidFill>
                <a:srgbClr val="003399"/>
              </a:solidFill>
              <a:latin typeface="Calibri" pitchFamily="34" charset="0"/>
              <a:cs typeface="Arial" pitchFamily="34" charset="0"/>
            </a:endParaRPr>
          </a:p>
          <a:p>
            <a:pPr marL="1089025" lvl="2" indent="-174625" algn="l">
              <a:buFont typeface="Courier New" pitchFamily="49" charset="0"/>
              <a:buChar char="o"/>
            </a:pPr>
            <a:endParaRPr lang="en-US" sz="1600" dirty="0">
              <a:solidFill>
                <a:srgbClr val="009900"/>
              </a:solidFill>
              <a:latin typeface="Calibri" pitchFamily="34" charset="0"/>
              <a:cs typeface="Arial" pitchFamily="34" charset="0"/>
            </a:endParaRPr>
          </a:p>
          <a:p>
            <a:pPr marL="1089025" lvl="2" indent="-174625" algn="l">
              <a:buFont typeface="Courier New" pitchFamily="49" charset="0"/>
              <a:buChar char="o"/>
            </a:pPr>
            <a:endParaRPr lang="en-US" sz="1600" dirty="0">
              <a:solidFill>
                <a:srgbClr val="009900"/>
              </a:solidFill>
              <a:latin typeface="Calibri" pitchFamily="34" charset="0"/>
              <a:cs typeface="Arial" pitchFamily="34" charset="0"/>
            </a:endParaRPr>
          </a:p>
          <a:p>
            <a:pPr marL="631825" lvl="1" indent="-174625" algn="l">
              <a:buFont typeface="Courier New" pitchFamily="49" charset="0"/>
              <a:buChar char="o"/>
            </a:pPr>
            <a:endParaRPr lang="en-US" sz="1600" dirty="0">
              <a:solidFill>
                <a:srgbClr val="009900"/>
              </a:solidFill>
              <a:latin typeface="Calibri" pitchFamily="34" charset="0"/>
              <a:cs typeface="Arial" pitchFamily="34" charset="0"/>
            </a:endParaRPr>
          </a:p>
          <a:p>
            <a:pPr marL="174625" indent="-174625" algn="l">
              <a:buFont typeface="Courier New" pitchFamily="49" charset="0"/>
              <a:buChar char="o"/>
            </a:pPr>
            <a:endParaRPr lang="en-US" sz="1600" dirty="0">
              <a:solidFill>
                <a:srgbClr val="009900"/>
              </a:solidFill>
              <a:latin typeface="Calibri" pitchFamily="34" charset="0"/>
              <a:cs typeface="Arial" pitchFamily="34" charset="0"/>
            </a:endParaRPr>
          </a:p>
          <a:p>
            <a:pPr marL="174625" indent="-174625" algn="l">
              <a:buFont typeface="Courier New" pitchFamily="49" charset="0"/>
              <a:buChar char="o"/>
            </a:pPr>
            <a:endParaRPr lang="en-US" sz="1600" dirty="0">
              <a:solidFill>
                <a:srgbClr val="009900"/>
              </a:solidFill>
              <a:latin typeface="Calibri" pitchFamily="34" charset="0"/>
              <a:cs typeface="Arial" pitchFamily="34" charset="0"/>
            </a:endParaRPr>
          </a:p>
          <a:p>
            <a:pPr marL="174625" indent="-174625" algn="l">
              <a:buFont typeface="Courier New" pitchFamily="49" charset="0"/>
              <a:buChar char="o"/>
            </a:pPr>
            <a:endParaRPr lang="en-US" sz="1600" dirty="0">
              <a:solidFill>
                <a:srgbClr val="3366FF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80977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Magnet Powering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3847" y="806301"/>
            <a:ext cx="7004050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 bwMode="auto">
          <a:xfrm>
            <a:off x="3646135" y="1491615"/>
            <a:ext cx="680855" cy="1264352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796041" y="1394095"/>
            <a:ext cx="1536739" cy="1830082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356173" y="4370757"/>
            <a:ext cx="1679643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114930" y="2337677"/>
            <a:ext cx="920885" cy="223738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47157" y="3271389"/>
            <a:ext cx="3803514" cy="303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1600 electrical circuits </a:t>
            </a:r>
            <a:r>
              <a:rPr lang="en-US" sz="1050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(1800 converters, ~10000 </a:t>
            </a:r>
            <a:r>
              <a:rPr lang="en-US" sz="1050" dirty="0" err="1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sc</a:t>
            </a:r>
            <a:r>
              <a:rPr lang="en-US" sz="1050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+ </a:t>
            </a:r>
            <a:r>
              <a:rPr lang="en-US" sz="1050" dirty="0" err="1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nc</a:t>
            </a:r>
            <a:r>
              <a:rPr lang="en-US" sz="1050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magnets, 3290 (HTS) current leads, 234 EE systems, several 1000 QPS cards + QHPS, Cryogenics, 56 interlock controllers, Electrical distribution, UPS, AUG, Access)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6 years of experience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since 1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st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HWC close monitoring of availability 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Preventive beam dumps in case of powering failures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redundant protection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through BLM + Lifetime monitor (DIDT)</a:t>
            </a: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096046" y="6306835"/>
            <a:ext cx="2773637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+mn-lt"/>
              </a:rPr>
              <a:t>Interlocks related to LHC</a:t>
            </a:r>
            <a:r>
              <a:rPr kumimoji="0" lang="en-US" sz="1100" b="0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+mn-lt"/>
              </a:rPr>
              <a:t> Magnet Powering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58498" y="139409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24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1785" y="1614589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20000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7453" y="184481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1800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4211" y="2055575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3500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2872" y="2305253"/>
            <a:ext cx="797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few 100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9632" y="2525746"/>
            <a:ext cx="797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few 100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8327" y="1157390"/>
            <a:ext cx="1421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Interlock conditions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6041" y="2780104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accent6">
                    <a:lumMod val="65000"/>
                    <a:lumOff val="35000"/>
                  </a:schemeClr>
                </a:solidFill>
                <a:latin typeface="+mn-lt"/>
              </a:rPr>
              <a:t>HTS temperature interlock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61997" y="2979786"/>
            <a:ext cx="12410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accent6">
                    <a:lumMod val="65000"/>
                    <a:lumOff val="35000"/>
                  </a:schemeClr>
                </a:solidFill>
                <a:latin typeface="+mn-lt"/>
              </a:rPr>
              <a:t>Access </a:t>
            </a:r>
            <a:r>
              <a:rPr lang="en-US" sz="1050" dirty="0" err="1" smtClean="0">
                <a:solidFill>
                  <a:schemeClr val="accent6">
                    <a:lumMod val="65000"/>
                    <a:lumOff val="35000"/>
                  </a:schemeClr>
                </a:solidFill>
                <a:latin typeface="+mn-lt"/>
              </a:rPr>
              <a:t>vs</a:t>
            </a:r>
            <a:r>
              <a:rPr lang="en-US" sz="1050" dirty="0" smtClean="0">
                <a:solidFill>
                  <a:schemeClr val="accent6">
                    <a:lumMod val="65000"/>
                    <a:lumOff val="35000"/>
                  </a:schemeClr>
                </a:solidFill>
                <a:latin typeface="+mn-lt"/>
              </a:rPr>
              <a:t> Powering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8486" y="2979786"/>
            <a:ext cx="797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few 100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8486" y="2761531"/>
            <a:ext cx="797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few 100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53444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23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A1A56CA4-9E8A-4911-AC82-2F2D4A8CC8D2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20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52400" y="2582863"/>
            <a:ext cx="8991600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3200">
                <a:solidFill>
                  <a:srgbClr val="062F67"/>
                </a:solidFill>
                <a:latin typeface="Calibri" pitchFamily="34" charset="0"/>
              </a:rPr>
              <a:t>Thanks a lot for your attention</a:t>
            </a:r>
          </a:p>
          <a:p>
            <a:pPr algn="ctr" eaLnBrk="0" hangingPunct="0"/>
            <a:endParaRPr lang="en-US" sz="32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we can potentially gain…</a:t>
            </a:r>
            <a:endParaRPr lang="en-GB" dirty="0" smtClean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4A1F6B23-41F4-4CAD-9D5B-83F1952A559F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3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EEEF702C-161B-499B-B021-EA5343BE616F}" type="slidenum">
              <a:rPr lang="en-US"/>
              <a:pPr/>
              <a:t>3</a:t>
            </a:fld>
            <a:endParaRPr lang="en-US"/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946" y="1009650"/>
            <a:ext cx="4811804" cy="3741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5"/>
          <p:cNvSpPr>
            <a:spLocks/>
          </p:cNvSpPr>
          <p:nvPr/>
        </p:nvSpPr>
        <p:spPr bwMode="auto">
          <a:xfrm>
            <a:off x="5915025" y="2162175"/>
            <a:ext cx="2438400" cy="1175742"/>
          </a:xfrm>
          <a:prstGeom prst="rect">
            <a:avLst/>
          </a:prstGeom>
          <a:solidFill>
            <a:srgbClr val="FFA49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b"/>
          <a:lstStyle/>
          <a:p>
            <a:pPr algn="l"/>
            <a:r>
              <a:rPr lang="en-US" sz="1200" b="1" u="sng" dirty="0">
                <a:solidFill>
                  <a:srgbClr val="000000"/>
                </a:solidFill>
                <a:latin typeface="+mj-lt"/>
                <a:ea typeface="Helvetica Neue" charset="0"/>
                <a:cs typeface="Helvetica Neue" charset="0"/>
                <a:sym typeface="Helvetica Neue" charset="0"/>
              </a:rPr>
              <a:t>“Top 5 </a:t>
            </a:r>
            <a:r>
              <a:rPr lang="en-US" sz="1200" b="1" u="sng" dirty="0" smtClean="0">
                <a:solidFill>
                  <a:srgbClr val="000000"/>
                </a:solidFill>
                <a:latin typeface="+mj-lt"/>
                <a:ea typeface="Helvetica Neue" charset="0"/>
                <a:cs typeface="Helvetica Neue" charset="0"/>
                <a:sym typeface="Helvetica Neue" charset="0"/>
              </a:rPr>
              <a:t>List”:</a:t>
            </a:r>
          </a:p>
          <a:p>
            <a:pPr marL="723279" lvl="2"/>
            <a:r>
              <a:rPr lang="en-US" sz="1200" b="1" dirty="0" smtClean="0">
                <a:solidFill>
                  <a:srgbClr val="000000"/>
                </a:solidFill>
                <a:latin typeface="+mj-lt"/>
                <a:ea typeface="Helvetica Neue" charset="0"/>
                <a:cs typeface="Helvetica Neue" charset="0"/>
                <a:sym typeface="Helvetica Neue" charset="0"/>
              </a:rPr>
              <a:t>1st   QPS</a:t>
            </a:r>
          </a:p>
          <a:p>
            <a:pPr marL="723279" lvl="2"/>
            <a:r>
              <a:rPr lang="en-US" sz="1200" b="1" dirty="0" smtClean="0">
                <a:solidFill>
                  <a:srgbClr val="000000"/>
                </a:solidFill>
                <a:latin typeface="+mj-lt"/>
                <a:ea typeface="Helvetica Neue" charset="0"/>
                <a:cs typeface="Helvetica Neue" charset="0"/>
                <a:sym typeface="Helvetica Neue" charset="0"/>
              </a:rPr>
              <a:t>2nd  </a:t>
            </a:r>
            <a:r>
              <a:rPr lang="en-US" sz="1200" b="1" dirty="0">
                <a:solidFill>
                  <a:srgbClr val="000000"/>
                </a:solidFill>
                <a:latin typeface="+mj-lt"/>
                <a:ea typeface="Helvetica Neue" charset="0"/>
                <a:cs typeface="Helvetica Neue" charset="0"/>
                <a:sym typeface="Helvetica Neue" charset="0"/>
              </a:rPr>
              <a:t>Cryogenics</a:t>
            </a:r>
          </a:p>
          <a:p>
            <a:pPr marL="723279" lvl="2"/>
            <a:r>
              <a:rPr lang="en-US" sz="1200" b="1" dirty="0">
                <a:solidFill>
                  <a:srgbClr val="000000"/>
                </a:solidFill>
                <a:latin typeface="+mj-lt"/>
                <a:ea typeface="Helvetica Neue" charset="0"/>
                <a:cs typeface="Helvetica Neue" charset="0"/>
                <a:sym typeface="Helvetica Neue" charset="0"/>
              </a:rPr>
              <a:t>3rd   Power Converters</a:t>
            </a:r>
          </a:p>
          <a:p>
            <a:pPr marL="723279" lvl="2"/>
            <a:r>
              <a:rPr lang="en-US" sz="1200" b="1" dirty="0">
                <a:solidFill>
                  <a:srgbClr val="000000"/>
                </a:solidFill>
                <a:latin typeface="+mj-lt"/>
                <a:ea typeface="Helvetica Neue" charset="0"/>
                <a:cs typeface="Helvetica Neue" charset="0"/>
                <a:sym typeface="Helvetica Neue" charset="0"/>
              </a:rPr>
              <a:t>4th   RF</a:t>
            </a:r>
          </a:p>
          <a:p>
            <a:pPr marL="723279" lvl="2"/>
            <a:r>
              <a:rPr lang="en-US" sz="1200" b="1" dirty="0">
                <a:solidFill>
                  <a:srgbClr val="000000"/>
                </a:solidFill>
                <a:latin typeface="+mj-lt"/>
                <a:ea typeface="Helvetica Neue" charset="0"/>
                <a:cs typeface="Helvetica Neue" charset="0"/>
                <a:sym typeface="Helvetica Neue" charset="0"/>
              </a:rPr>
              <a:t>5th   Electrical Network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5054202" y="3752850"/>
            <a:ext cx="3527823" cy="742950"/>
          </a:xfrm>
          <a:prstGeom prst="round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5082778" y="3299817"/>
            <a:ext cx="736998" cy="133350"/>
          </a:xfrm>
          <a:prstGeom prst="round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933354" y="2813968"/>
            <a:ext cx="736998" cy="133350"/>
          </a:xfrm>
          <a:prstGeom prst="round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95" y="2923298"/>
            <a:ext cx="4508329" cy="350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4527069" y="4838255"/>
            <a:ext cx="450270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Potential gain: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~35 days from magnet </a:t>
            </a:r>
            <a:r>
              <a:rPr lang="en-US" dirty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powering system in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2011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With 2011 production rate (~ 0.1 fb</a:t>
            </a:r>
            <a:r>
              <a:rPr lang="en-US" baseline="30000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-1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 / day)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At 200kCHF/hour (5 MCHF / day)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260434" y="874976"/>
            <a:ext cx="43624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Magnet powering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accounts for large fraction of premature beam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dumps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(@3.5TeV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, 35% (2010) / 46% (2011) )</a:t>
            </a:r>
            <a:endParaRPr lang="en-US" sz="1050" dirty="0">
              <a:solidFill>
                <a:srgbClr val="0066FF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Downtime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after failures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often considerably longer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than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for other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systems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7495" y="6297902"/>
            <a:ext cx="2123466" cy="307777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latin typeface="+mn-lt"/>
              </a:rPr>
              <a:t>Courtesy of </a:t>
            </a:r>
            <a:r>
              <a:rPr lang="en-US" sz="1400" dirty="0" err="1" smtClean="0">
                <a:solidFill>
                  <a:srgbClr val="FFFFFF"/>
                </a:solidFill>
                <a:latin typeface="+mn-lt"/>
              </a:rPr>
              <a:t>A.Macpherson</a:t>
            </a:r>
            <a:endParaRPr lang="en-US" sz="1400" dirty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55847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2337" y="2042160"/>
            <a:ext cx="4691353" cy="29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403" y="1827530"/>
            <a:ext cx="4038447" cy="2637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/>
              <a:t>Energy dependence of faults</a:t>
            </a:r>
            <a:endParaRPr lang="en-GB" dirty="0" smtClean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4A1F6B23-41F4-4CAD-9D5B-83F1952A559F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4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01403" y="863351"/>
            <a:ext cx="894259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Strong energy dependence: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While spending ~ twice as much time @ injection,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only ~ 10 percent of dumps from magnet powering (little/no SEU problems, higher QPS thresholds,….)</a:t>
            </a: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362" y="4214646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2010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6175" y="4553200"/>
            <a:ext cx="6246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2011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9509" y="4810203"/>
            <a:ext cx="44323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@ injection twice as many dumps </a:t>
            </a:r>
            <a:r>
              <a:rPr lang="en-US" dirty="0" err="1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wrt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 to 3.5TeV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561845" y="5336177"/>
            <a:ext cx="44323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@ injection 20% more dumps </a:t>
            </a:r>
            <a:r>
              <a:rPr lang="en-US" dirty="0" err="1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wrt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 to 3.5TeV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Energy dependence of faults</a:t>
            </a:r>
            <a:endParaRPr lang="en-GB" dirty="0" smtClean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4A1F6B23-41F4-4CAD-9D5B-83F1952A559F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5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07810" y="636917"/>
            <a:ext cx="874349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Dumps from Magnet Powering @ 3.5TeV</a:t>
            </a: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16535" y="5259418"/>
            <a:ext cx="15504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@ injection: 7+2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2949" y="1199095"/>
            <a:ext cx="3618005" cy="223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153" y="1232252"/>
            <a:ext cx="3639115" cy="216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308" y="3744899"/>
            <a:ext cx="3585618" cy="21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6469" y="3768160"/>
            <a:ext cx="3918857" cy="226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33784" y="3262551"/>
            <a:ext cx="874349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Dumps from Magnet Powering @ injection</a:t>
            </a: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4793" y="342462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2010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40668" y="3575622"/>
            <a:ext cx="6246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2011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4234" y="5821492"/>
            <a:ext cx="894259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en-US" dirty="0">
              <a:solidFill>
                <a:srgbClr val="0066FF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Approximately same repartition of faults at different energies between the main players </a:t>
            </a:r>
          </a:p>
          <a:p>
            <a:pPr algn="ctr" eaLnBrk="0" hangingPunct="0"/>
            <a:endParaRPr lang="en-US" dirty="0" smtClean="0">
              <a:solidFill>
                <a:srgbClr val="0066FF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066FF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>
              <a:solidFill>
                <a:srgbClr val="0066FF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Dependence of faults on intensity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78" y="1132205"/>
            <a:ext cx="8829043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8"/>
          <p:cNvSpPr txBox="1">
            <a:spLocks noChangeArrowheads="1"/>
          </p:cNvSpPr>
          <p:nvPr/>
        </p:nvSpPr>
        <p:spPr bwMode="auto">
          <a:xfrm rot="-5400000">
            <a:off x="-1069246" y="2741542"/>
            <a:ext cx="2687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Beam Intensity [1E10 p] / # fault density</a:t>
            </a:r>
            <a:endParaRPr lang="en-US" sz="1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4234" y="4498053"/>
            <a:ext cx="894259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Strong dependence of fault density on beam intensity / integrated luminosity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Peak of fault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density immediately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after TS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?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Much improved availability during early months of 2011 and ion run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-&gt; Confirm potential gain of R2E mitigations of factor 2-3</a:t>
            </a:r>
          </a:p>
          <a:p>
            <a:pPr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5378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Converters - 2011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4552" y="6004193"/>
            <a:ext cx="24169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Total of 26 recorded faults</a:t>
            </a:r>
          </a:p>
          <a:p>
            <a:pPr algn="ctr"/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(</a:t>
            </a:r>
            <a:r>
              <a:rPr lang="en-US" sz="1200" dirty="0">
                <a:solidFill>
                  <a:srgbClr val="3366FF"/>
                </a:solidFill>
                <a:latin typeface="+mn-lt"/>
              </a:rPr>
              <a:t>@ 3.5TeV </a:t>
            </a:r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in </a:t>
            </a:r>
            <a:r>
              <a:rPr lang="en-US" sz="1200" dirty="0">
                <a:solidFill>
                  <a:srgbClr val="3366FF"/>
                </a:solidFill>
                <a:latin typeface="+mn-lt"/>
              </a:rPr>
              <a:t>2011)</a:t>
            </a:r>
          </a:p>
          <a:p>
            <a:endParaRPr lang="en-US" dirty="0">
              <a:solidFill>
                <a:srgbClr val="3366FF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02" y="3780873"/>
            <a:ext cx="3528148" cy="217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33374" y="1057752"/>
            <a:ext cx="78581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Several weaknesses already identified and mitigated during 2011</a:t>
            </a:r>
          </a:p>
          <a:p>
            <a:pPr marL="742950" lvl="1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Re-definition of several internal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FAULT states to WARNINGs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(2010/11 X-mas stop)</a:t>
            </a:r>
          </a:p>
          <a:p>
            <a:pPr marL="742950" lvl="1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Problems with air in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water cooling circuits on main dipoles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(summer 2011)</a:t>
            </a:r>
          </a:p>
          <a:p>
            <a:pPr marL="742950" lvl="1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New FGC software version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 increase radiation tolerance</a:t>
            </a:r>
          </a:p>
          <a:p>
            <a:pPr marL="742950" lvl="1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Re-cabling of optical fibers + FGC SW update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used for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inner triplets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 mitigate problem with current reading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3412002"/>
            <a:ext cx="5515207" cy="293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 bwMode="auto">
          <a:xfrm>
            <a:off x="5223711" y="4680120"/>
            <a:ext cx="398335" cy="374467"/>
          </a:xfrm>
          <a:prstGeom prst="ellipse">
            <a:avLst/>
          </a:prstGeom>
          <a:noFill/>
          <a:ln w="9525" cap="flat" cmpd="sng" algn="ctr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2945" y="4076822"/>
            <a:ext cx="15815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66CC"/>
                </a:solidFill>
                <a:latin typeface="+mn-lt"/>
              </a:rPr>
              <a:t>Current reading problem in inner triples</a:t>
            </a:r>
            <a:endParaRPr lang="en-GB" sz="1100" dirty="0">
              <a:solidFill>
                <a:srgbClr val="0066CC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Converters – after LS1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33374" y="952084"/>
            <a:ext cx="7858125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FGC lite + rad tolerant Diagnostics Modules to equip all LHC power converters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(between LS1/LS2)</a:t>
            </a:r>
          </a:p>
          <a:p>
            <a:pPr marL="285750" indent="-285750" eaLnBrk="0" hangingPunct="0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Due to known weakness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all Auxiliary Power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supplies of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60A power converters will be changed during LS1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(currently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done in S78 and S81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), solution for 600A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tbd</a:t>
            </a: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Study of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redundant power supplies for 600A converter type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(2 power modules managed by a single FGC) also favorable for availability</a:t>
            </a:r>
          </a:p>
          <a:p>
            <a:pPr marL="285750" indent="-285750" eaLnBrk="0" hangingPunct="0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Operation at higher energies is expected to slightly increase the failure rates</a:t>
            </a:r>
          </a:p>
          <a:p>
            <a:pPr marL="742950" lvl="1" indent="-285750" eaLnBrk="0" hangingPunct="0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Good news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: Power converter of ATLAS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toroid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identical to design used for main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quadrupoles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RQD/F + ATLAS solenoid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 IPD/IPQ/IT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design</a:t>
            </a:r>
          </a:p>
          <a:p>
            <a:pPr marL="742950" lvl="1" indent="-285750" eaLnBrk="0" hangingPunct="0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Both used at full power and so far no systematic </a:t>
            </a:r>
            <a:r>
              <a:rPr lang="en-US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weakness </a:t>
            </a:r>
            <a:r>
              <a:rPr lang="en-US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identified</a:t>
            </a: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Remaining failures due to ‘normal’ MTBF of various components</a:t>
            </a: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 eaLnBrk="0" hangingPunct="0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150000"/>
              </a:lnSpc>
              <a:spcBef>
                <a:spcPts val="600"/>
              </a:spcBef>
            </a:pP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6371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0698" y="792231"/>
            <a:ext cx="8743499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Majority of dumps due to quickly recoverable problems</a:t>
            </a: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Additional campaign of SEU mitigations deployed during X-mas shutdown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(Temperature sensors, PLC CPU relocation to UL in P4/6/8 – including enhanced accessibility and diagnostics)</a:t>
            </a:r>
          </a:p>
          <a:p>
            <a:pPr algn="ctr"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Redundant PLC architecture for CRYO controls prepared during 2012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 be ready for deployment during LS1 if needed</a:t>
            </a:r>
          </a:p>
          <a:p>
            <a:pPr algn="ctr"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Few occasions of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short outages of CRYO_MAINTAIN could be overcome by increasing validation delay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from 30 sec to 2-3 minutes</a:t>
            </a:r>
          </a:p>
          <a:p>
            <a:pPr algn="ctr"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Long-term improvements will depend on spare/upgrade strategy </a:t>
            </a: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908" y="3768070"/>
            <a:ext cx="3785918" cy="230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376" y="3776991"/>
            <a:ext cx="4968875" cy="264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 bwMode="auto">
          <a:xfrm>
            <a:off x="5930011" y="4614534"/>
            <a:ext cx="454135" cy="559589"/>
          </a:xfrm>
          <a:prstGeom prst="ellipse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6828" y="4399090"/>
            <a:ext cx="11870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C000"/>
                </a:solidFill>
                <a:latin typeface="+mn-lt"/>
              </a:rPr>
              <a:t>SEU problems </a:t>
            </a:r>
          </a:p>
          <a:p>
            <a:r>
              <a:rPr lang="en-US" sz="1100" dirty="0" smtClean="0">
                <a:solidFill>
                  <a:srgbClr val="FFC000"/>
                </a:solidFill>
                <a:latin typeface="+mn-lt"/>
              </a:rPr>
              <a:t>on valves/PLCs…</a:t>
            </a:r>
            <a:endParaRPr lang="en-GB" sz="11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1418" y="6042083"/>
            <a:ext cx="24169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Total of 30 recorded faults</a:t>
            </a:r>
          </a:p>
          <a:p>
            <a:pPr algn="ctr"/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(@ 3.5TeV in </a:t>
            </a:r>
            <a:r>
              <a:rPr lang="en-US" sz="1200" dirty="0">
                <a:solidFill>
                  <a:srgbClr val="3366FF"/>
                </a:solidFill>
                <a:latin typeface="+mn-lt"/>
              </a:rPr>
              <a:t>2011)</a:t>
            </a:r>
          </a:p>
          <a:p>
            <a:endParaRPr lang="en-US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4745" y="3469214"/>
            <a:ext cx="1568506" cy="307777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latin typeface="+mj-lt"/>
              </a:rPr>
              <a:t>See Talk of </a:t>
            </a:r>
            <a:r>
              <a:rPr lang="en-US" sz="1400" dirty="0" err="1" smtClean="0">
                <a:solidFill>
                  <a:srgbClr val="FFFFFF"/>
                </a:solidFill>
                <a:latin typeface="+mj-lt"/>
              </a:rPr>
              <a:t>L.Tavian</a:t>
            </a:r>
            <a:endParaRPr lang="en-US" sz="14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TODD index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ixel 13">
    <a:dk1>
      <a:srgbClr val="000000"/>
    </a:dk1>
    <a:lt1>
      <a:srgbClr val="FFFFFF"/>
    </a:lt1>
    <a:dk2>
      <a:srgbClr val="000000"/>
    </a:dk2>
    <a:lt2>
      <a:srgbClr val="00007D"/>
    </a:lt2>
    <a:accent1>
      <a:srgbClr val="9999FF"/>
    </a:accent1>
    <a:accent2>
      <a:srgbClr val="9999CC"/>
    </a:accent2>
    <a:accent3>
      <a:srgbClr val="FFFFFF"/>
    </a:accent3>
    <a:accent4>
      <a:srgbClr val="000000"/>
    </a:accent4>
    <a:accent5>
      <a:srgbClr val="CACAFF"/>
    </a:accent5>
    <a:accent6>
      <a:srgbClr val="8A8AB9"/>
    </a:accent6>
    <a:hlink>
      <a:srgbClr val="CC00CC"/>
    </a:hlink>
    <a:folHlink>
      <a:srgbClr val="CCCCE6"/>
    </a:folHlink>
  </a:clrScheme>
  <a:fontScheme name="Pixel">
    <a:majorFont>
      <a:latin typeface="Arial Unicode MS"/>
      <a:ea typeface=""/>
      <a:cs typeface=""/>
    </a:majorFont>
    <a:minorFont>
      <a:latin typeface="Arial Unicode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Pixel 13">
    <a:dk1>
      <a:srgbClr val="000000"/>
    </a:dk1>
    <a:lt1>
      <a:srgbClr val="FFFFFF"/>
    </a:lt1>
    <a:dk2>
      <a:srgbClr val="000000"/>
    </a:dk2>
    <a:lt2>
      <a:srgbClr val="00007D"/>
    </a:lt2>
    <a:accent1>
      <a:srgbClr val="9999FF"/>
    </a:accent1>
    <a:accent2>
      <a:srgbClr val="9999CC"/>
    </a:accent2>
    <a:accent3>
      <a:srgbClr val="FFFFFF"/>
    </a:accent3>
    <a:accent4>
      <a:srgbClr val="000000"/>
    </a:accent4>
    <a:accent5>
      <a:srgbClr val="CACAFF"/>
    </a:accent5>
    <a:accent6>
      <a:srgbClr val="8A8AB9"/>
    </a:accent6>
    <a:hlink>
      <a:srgbClr val="CC00CC"/>
    </a:hlink>
    <a:folHlink>
      <a:srgbClr val="CCCCE6"/>
    </a:folHlink>
  </a:clrScheme>
  <a:fontScheme name="Pixel">
    <a:majorFont>
      <a:latin typeface="Arial Unicode MS"/>
      <a:ea typeface=""/>
      <a:cs typeface=""/>
    </a:majorFont>
    <a:minorFont>
      <a:latin typeface="Arial Unicode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35441</TotalTime>
  <Words>1683</Words>
  <Application>Microsoft Office PowerPoint</Application>
  <PresentationFormat>On-screen Show (4:3)</PresentationFormat>
  <Paragraphs>285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BTODD primary master</vt:lpstr>
      <vt:lpstr>BTODD index master</vt:lpstr>
      <vt:lpstr>PowerPoint Presentation</vt:lpstr>
      <vt:lpstr>LHC Magnet Powering System</vt:lpstr>
      <vt:lpstr>What we can potentially gain…</vt:lpstr>
      <vt:lpstr>Energy dependence of faults</vt:lpstr>
      <vt:lpstr>Energy dependence of faults</vt:lpstr>
      <vt:lpstr>Dependence of faults on intensity</vt:lpstr>
      <vt:lpstr>Power Converters - 2011 </vt:lpstr>
      <vt:lpstr>Power Converters – after LS1</vt:lpstr>
      <vt:lpstr>CRYO</vt:lpstr>
      <vt:lpstr>QPS</vt:lpstr>
      <vt:lpstr>QPS</vt:lpstr>
      <vt:lpstr>Interlock Systems</vt:lpstr>
      <vt:lpstr>Interlock Systems</vt:lpstr>
      <vt:lpstr>Interlock Systems</vt:lpstr>
      <vt:lpstr>Electrical Distribution</vt:lpstr>
      <vt:lpstr>Typical distribution of network perturbations</vt:lpstr>
      <vt:lpstr>Why we need the FMCMs?</vt:lpstr>
      <vt:lpstr>Possibilities to safely decrease sensitivity?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Markus Zerlauth</cp:lastModifiedBy>
  <cp:revision>991</cp:revision>
  <dcterms:created xsi:type="dcterms:W3CDTF">2004-05-13T09:14:00Z</dcterms:created>
  <dcterms:modified xsi:type="dcterms:W3CDTF">2012-02-09T18:21:50Z</dcterms:modified>
</cp:coreProperties>
</file>