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theme/theme29.xml" ContentType="application/vnd.openxmlformats-officedocument.theme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32.xml" ContentType="application/vnd.openxmlformats-officedocument.theme+xml"/>
  <Override PartName="/ppt/notesSlides/notesSlide7.xml" ContentType="application/vnd.openxmlformats-officedocument.presentationml.notesSlide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s/slide19.xml" ContentType="application/vnd.openxmlformats-officedocument.presentationml.slide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Default Extension="emf" ContentType="image/x-emf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1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slideLayouts/slideLayout25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Masters/slideMaster3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31.xml" ContentType="application/vnd.openxmlformats-officedocument.theme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20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36.xml" ContentType="application/vnd.openxmlformats-officedocument.theme+xml"/>
  <Override PartName="/ppt/theme/theme14.xml" ContentType="application/vnd.openxmlformats-officedocument.theme+xml"/>
  <Override PartName="/ppt/theme/theme25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Masters/slideMaster34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theme/themeOverride2.xml" ContentType="application/vnd.openxmlformats-officedocument.themeOverrid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ags/tag1.xml" ContentType="application/vnd.openxmlformats-officedocument.presentationml.tags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33.xml" ContentType="application/vnd.openxmlformats-officedocument.theme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1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38.xml" ContentType="application/vnd.openxmlformats-officedocument.them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theme/theme27.xml" ContentType="application/vnd.openxmlformats-officedocument.theme+xml"/>
  <Override PartName="/ppt/slideLayouts/slideLayout292.xml" ContentType="application/vnd.openxmlformats-officedocument.presentationml.slideLayout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tags/tag3.xml" ContentType="application/vnd.openxmlformats-officedocument.presentationml.tags+xml"/>
  <Override PartName="/ppt/slideMasters/slideMaster2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s/slide31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slideLayouts/slideLayout206.xml" ContentType="application/vnd.openxmlformats-officedocument.presentationml.slideLayout+xml"/>
  <Override PartName="/ppt/theme/theme24.xml" ContentType="application/vnd.openxmlformats-officedocument.theme+xml"/>
  <Override PartName="/ppt/slideLayouts/slideLayout253.xml" ContentType="application/vnd.openxmlformats-officedocument.presentationml.slideLayout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8.xml" ContentType="application/vnd.openxmlformats-officedocument.theme+xml"/>
  <Override PartName="/ppt/slideLayouts/slideLayout160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theme/theme21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37.xml" ContentType="application/vnd.openxmlformats-officedocument.them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65" r:id="rId2"/>
    <p:sldMasterId id="2147484041" r:id="rId3"/>
    <p:sldMasterId id="2147484301" r:id="rId4"/>
    <p:sldMasterId id="2147484863" r:id="rId5"/>
    <p:sldMasterId id="2147485050" r:id="rId6"/>
    <p:sldMasterId id="2147485405" r:id="rId7"/>
    <p:sldMasterId id="2147485447" r:id="rId8"/>
    <p:sldMasterId id="2147485549" r:id="rId9"/>
    <p:sldMasterId id="2147485587" r:id="rId10"/>
    <p:sldMasterId id="2147485589" r:id="rId11"/>
    <p:sldMasterId id="2147485680" r:id="rId12"/>
    <p:sldMasterId id="2147485692" r:id="rId13"/>
    <p:sldMasterId id="2147486084" r:id="rId14"/>
    <p:sldMasterId id="2147486149" r:id="rId15"/>
    <p:sldMasterId id="2147486173" r:id="rId16"/>
    <p:sldMasterId id="2147486347" r:id="rId17"/>
    <p:sldMasterId id="2147486359" r:id="rId18"/>
    <p:sldMasterId id="2147486387" r:id="rId19"/>
    <p:sldMasterId id="2147486430" r:id="rId20"/>
    <p:sldMasterId id="2147486443" r:id="rId21"/>
    <p:sldMasterId id="2147486456" r:id="rId22"/>
    <p:sldMasterId id="2147486469" r:id="rId23"/>
    <p:sldMasterId id="2147486494" r:id="rId24"/>
    <p:sldMasterId id="2147486617" r:id="rId25"/>
    <p:sldMasterId id="2147486694" r:id="rId26"/>
    <p:sldMasterId id="2147486708" r:id="rId27"/>
    <p:sldMasterId id="2147486733" r:id="rId28"/>
    <p:sldMasterId id="2147486749" r:id="rId29"/>
    <p:sldMasterId id="2147486751" r:id="rId30"/>
    <p:sldMasterId id="2147486753" r:id="rId31"/>
    <p:sldMasterId id="2147486765" r:id="rId32"/>
    <p:sldMasterId id="2147486770" r:id="rId33"/>
    <p:sldMasterId id="2147486782" r:id="rId34"/>
    <p:sldMasterId id="2147486784" r:id="rId35"/>
    <p:sldMasterId id="2147486786" r:id="rId36"/>
  </p:sldMasterIdLst>
  <p:notesMasterIdLst>
    <p:notesMasterId r:id="rId73"/>
  </p:notesMasterIdLst>
  <p:handoutMasterIdLst>
    <p:handoutMasterId r:id="rId74"/>
  </p:handoutMasterIdLst>
  <p:sldIdLst>
    <p:sldId id="657" r:id="rId37"/>
    <p:sldId id="269" r:id="rId38"/>
    <p:sldId id="601" r:id="rId39"/>
    <p:sldId id="801" r:id="rId40"/>
    <p:sldId id="800" r:id="rId41"/>
    <p:sldId id="747" r:id="rId42"/>
    <p:sldId id="746" r:id="rId43"/>
    <p:sldId id="809" r:id="rId44"/>
    <p:sldId id="750" r:id="rId45"/>
    <p:sldId id="733" r:id="rId46"/>
    <p:sldId id="734" r:id="rId47"/>
    <p:sldId id="736" r:id="rId48"/>
    <p:sldId id="796" r:id="rId49"/>
    <p:sldId id="753" r:id="rId50"/>
    <p:sldId id="755" r:id="rId51"/>
    <p:sldId id="669" r:id="rId52"/>
    <p:sldId id="627" r:id="rId53"/>
    <p:sldId id="670" r:id="rId54"/>
    <p:sldId id="692" r:id="rId55"/>
    <p:sldId id="533" r:id="rId56"/>
    <p:sldId id="731" r:id="rId57"/>
    <p:sldId id="767" r:id="rId58"/>
    <p:sldId id="803" r:id="rId59"/>
    <p:sldId id="771" r:id="rId60"/>
    <p:sldId id="804" r:id="rId61"/>
    <p:sldId id="774" r:id="rId62"/>
    <p:sldId id="776" r:id="rId63"/>
    <p:sldId id="805" r:id="rId64"/>
    <p:sldId id="783" r:id="rId65"/>
    <p:sldId id="784" r:id="rId66"/>
    <p:sldId id="787" r:id="rId67"/>
    <p:sldId id="788" r:id="rId68"/>
    <p:sldId id="703" r:id="rId69"/>
    <p:sldId id="808" r:id="rId70"/>
    <p:sldId id="807" r:id="rId71"/>
    <p:sldId id="810" r:id="rId7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9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39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8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8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4787" algn="l" defTabSz="9139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1743" algn="l" defTabSz="9139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8702" algn="l" defTabSz="9139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5662" algn="l" defTabSz="91391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B9CEE5"/>
    <a:srgbClr val="CC99FF"/>
    <a:srgbClr val="33CCCC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5" autoAdjust="0"/>
    <p:restoredTop sz="94660"/>
  </p:normalViewPr>
  <p:slideViewPr>
    <p:cSldViewPr>
      <p:cViewPr>
        <p:scale>
          <a:sx n="70" d="100"/>
          <a:sy n="70" d="100"/>
        </p:scale>
        <p:origin x="-62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3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6.xml"/><Relationship Id="rId47" Type="http://schemas.openxmlformats.org/officeDocument/2006/relationships/slide" Target="slides/slide11.xml"/><Relationship Id="rId50" Type="http://schemas.openxmlformats.org/officeDocument/2006/relationships/slide" Target="slides/slide14.xml"/><Relationship Id="rId55" Type="http://schemas.openxmlformats.org/officeDocument/2006/relationships/slide" Target="slides/slide19.xml"/><Relationship Id="rId63" Type="http://schemas.openxmlformats.org/officeDocument/2006/relationships/slide" Target="slides/slide27.xml"/><Relationship Id="rId68" Type="http://schemas.openxmlformats.org/officeDocument/2006/relationships/slide" Target="slides/slide32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1.xml"/><Relationship Id="rId40" Type="http://schemas.openxmlformats.org/officeDocument/2006/relationships/slide" Target="slides/slide4.xml"/><Relationship Id="rId45" Type="http://schemas.openxmlformats.org/officeDocument/2006/relationships/slide" Target="slides/slide9.xml"/><Relationship Id="rId53" Type="http://schemas.openxmlformats.org/officeDocument/2006/relationships/slide" Target="slides/slide17.xml"/><Relationship Id="rId58" Type="http://schemas.openxmlformats.org/officeDocument/2006/relationships/slide" Target="slides/slide22.xml"/><Relationship Id="rId66" Type="http://schemas.openxmlformats.org/officeDocument/2006/relationships/slide" Target="slides/slide30.xml"/><Relationship Id="rId7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3.xml"/><Relationship Id="rId57" Type="http://schemas.openxmlformats.org/officeDocument/2006/relationships/slide" Target="slides/slide21.xml"/><Relationship Id="rId61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8.xml"/><Relationship Id="rId52" Type="http://schemas.openxmlformats.org/officeDocument/2006/relationships/slide" Target="slides/slide16.xml"/><Relationship Id="rId60" Type="http://schemas.openxmlformats.org/officeDocument/2006/relationships/slide" Target="slides/slide24.xml"/><Relationship Id="rId65" Type="http://schemas.openxmlformats.org/officeDocument/2006/relationships/slide" Target="slides/slide29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7.xml"/><Relationship Id="rId48" Type="http://schemas.openxmlformats.org/officeDocument/2006/relationships/slide" Target="slides/slide12.xml"/><Relationship Id="rId56" Type="http://schemas.openxmlformats.org/officeDocument/2006/relationships/slide" Target="slides/slide20.xml"/><Relationship Id="rId64" Type="http://schemas.openxmlformats.org/officeDocument/2006/relationships/slide" Target="slides/slide28.xml"/><Relationship Id="rId69" Type="http://schemas.openxmlformats.org/officeDocument/2006/relationships/slide" Target="slides/slide33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5.xml"/><Relationship Id="rId72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2.xml"/><Relationship Id="rId46" Type="http://schemas.openxmlformats.org/officeDocument/2006/relationships/slide" Target="slides/slide10.xml"/><Relationship Id="rId59" Type="http://schemas.openxmlformats.org/officeDocument/2006/relationships/slide" Target="slides/slide23.xml"/><Relationship Id="rId67" Type="http://schemas.openxmlformats.org/officeDocument/2006/relationships/slide" Target="slides/slide3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5.xml"/><Relationship Id="rId54" Type="http://schemas.openxmlformats.org/officeDocument/2006/relationships/slide" Target="slides/slide18.xml"/><Relationship Id="rId62" Type="http://schemas.openxmlformats.org/officeDocument/2006/relationships/slide" Target="slides/slide26.xml"/><Relationship Id="rId70" Type="http://schemas.openxmlformats.org/officeDocument/2006/relationships/slide" Target="slides/slide34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695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391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87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8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4787" algn="l" defTabSz="9139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43" algn="l" defTabSz="9139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02" algn="l" defTabSz="9139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62" algn="l" defTabSz="9139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1</a:t>
            </a:fld>
            <a:endParaRPr lang="en-GB" sz="1200" dirty="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3AA9-A32C-441E-8638-8740F8CD1F23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838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10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1C5809-0AE1-45CE-B64C-9CA1DFC2B6D5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11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7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1C5809-0AE1-45CE-B64C-9CA1DFC2B6D5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12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7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952500"/>
            <a:ext cx="4581525" cy="34369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52057" y="4723095"/>
            <a:ext cx="4699275" cy="381355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20</a:t>
            </a:fld>
            <a:endParaRPr lang="en-GB" sz="1200" dirty="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3AA9-A32C-441E-8638-8740F8CD1F23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9263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67A2E-FA6F-0341-8570-996F48668AA4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16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1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3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5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6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55" indent="0" algn="ctr">
              <a:buNone/>
              <a:defRPr/>
            </a:lvl2pPr>
            <a:lvl3pPr marL="913915" indent="0" algn="ctr">
              <a:buNone/>
              <a:defRPr/>
            </a:lvl3pPr>
            <a:lvl4pPr marL="1370871" indent="0" algn="ctr">
              <a:buNone/>
              <a:defRPr/>
            </a:lvl4pPr>
            <a:lvl5pPr marL="1827829" indent="0" algn="ctr">
              <a:buNone/>
              <a:defRPr/>
            </a:lvl5pPr>
            <a:lvl6pPr marL="2284787" indent="0" algn="ctr">
              <a:buNone/>
              <a:defRPr/>
            </a:lvl6pPr>
            <a:lvl7pPr marL="2741743" indent="0" algn="ctr">
              <a:buNone/>
              <a:defRPr/>
            </a:lvl7pPr>
            <a:lvl8pPr marL="3198702" indent="0" algn="ctr">
              <a:buNone/>
              <a:defRPr/>
            </a:lvl8pPr>
            <a:lvl9pPr marL="36556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1081383-5291-41EA-AFE2-3BB8B36A3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F6D5FCF-423F-4D32-B60B-04D347A52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A27AB08-EC13-4409-BD74-277AE492B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2CC1DF8-A716-464B-8335-9F8F0C739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BE98E16-ACF1-4BD1-AD48-C80663999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13"/>
            <a:ext cx="7772400" cy="1470025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 algn="ctr">
              <a:buNone/>
              <a:defRPr/>
            </a:lvl1pPr>
            <a:lvl2pPr marL="457157" indent="0" algn="ctr">
              <a:buNone/>
              <a:defRPr/>
            </a:lvl2pPr>
            <a:lvl3pPr marL="914314" indent="0" algn="ctr">
              <a:buNone/>
              <a:defRPr/>
            </a:lvl3pPr>
            <a:lvl4pPr marL="1371471" indent="0" algn="ctr">
              <a:buNone/>
              <a:defRPr/>
            </a:lvl4pPr>
            <a:lvl5pPr marL="1828627" indent="0" algn="ctr">
              <a:buNone/>
              <a:defRPr/>
            </a:lvl5pPr>
            <a:lvl6pPr marL="2285784" indent="0" algn="ctr">
              <a:buNone/>
              <a:defRPr/>
            </a:lvl6pPr>
            <a:lvl7pPr marL="2742941" indent="0" algn="ctr">
              <a:buNone/>
              <a:defRPr/>
            </a:lvl7pPr>
            <a:lvl8pPr marL="3200098" indent="0" algn="ctr">
              <a:buNone/>
              <a:defRPr/>
            </a:lvl8pPr>
            <a:lvl9pPr marL="365725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45670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774547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9"/>
            <a:ext cx="7772400" cy="1362075"/>
          </a:xfrm>
          <a:prstGeom prst="rect">
            <a:avLst/>
          </a:prstGeom>
        </p:spPr>
        <p:txBody>
          <a:bodyPr lIns="91431" tIns="45716" rIns="91431" bIns="45716"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vert="horz" lIns="91431" tIns="45716" rIns="91431" bIns="45716" anchor="b"/>
          <a:lstStyle>
            <a:lvl1pPr marL="0" indent="0">
              <a:buNone/>
              <a:defRPr sz="2000"/>
            </a:lvl1pPr>
            <a:lvl2pPr marL="457157" indent="0">
              <a:buNone/>
              <a:defRPr sz="1800"/>
            </a:lvl2pPr>
            <a:lvl3pPr marL="914314" indent="0">
              <a:buNone/>
              <a:defRPr sz="1600"/>
            </a:lvl3pPr>
            <a:lvl4pPr marL="1371471" indent="0">
              <a:buNone/>
              <a:defRPr sz="1400"/>
            </a:lvl4pPr>
            <a:lvl5pPr marL="1828627" indent="0">
              <a:buNone/>
              <a:defRPr sz="1400"/>
            </a:lvl5pPr>
            <a:lvl6pPr marL="2285784" indent="0">
              <a:buNone/>
              <a:defRPr sz="1400"/>
            </a:lvl6pPr>
            <a:lvl7pPr marL="2742941" indent="0">
              <a:buNone/>
              <a:defRPr sz="1400"/>
            </a:lvl7pPr>
            <a:lvl8pPr marL="3200098" indent="0">
              <a:buNone/>
              <a:defRPr sz="1400"/>
            </a:lvl8pPr>
            <a:lvl9pPr marL="365725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636744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7489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55" indent="0" algn="ctr">
              <a:buNone/>
              <a:defRPr/>
            </a:lvl2pPr>
            <a:lvl3pPr marL="913915" indent="0" algn="ctr">
              <a:buNone/>
              <a:defRPr/>
            </a:lvl3pPr>
            <a:lvl4pPr marL="1370871" indent="0" algn="ctr">
              <a:buNone/>
              <a:defRPr/>
            </a:lvl4pPr>
            <a:lvl5pPr marL="1827829" indent="0" algn="ctr">
              <a:buNone/>
              <a:defRPr/>
            </a:lvl5pPr>
            <a:lvl6pPr marL="2284787" indent="0" algn="ctr">
              <a:buNone/>
              <a:defRPr/>
            </a:lvl6pPr>
            <a:lvl7pPr marL="2741743" indent="0" algn="ctr">
              <a:buNone/>
              <a:defRPr/>
            </a:lvl7pPr>
            <a:lvl8pPr marL="3198702" indent="0" algn="ctr">
              <a:buNone/>
              <a:defRPr/>
            </a:lvl8pPr>
            <a:lvl9pPr marL="36556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  <a:prstGeom prst="rect">
            <a:avLst/>
          </a:prstGeom>
        </p:spPr>
        <p:txBody>
          <a:bodyPr vert="horz" lIns="91431" tIns="45716" rIns="91431" bIns="45716" anchor="b"/>
          <a:lstStyle>
            <a:lvl1pPr marL="0" indent="0">
              <a:buNone/>
              <a:defRPr sz="2400" b="1"/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7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  <a:prstGeom prst="rect">
            <a:avLst/>
          </a:prstGeom>
        </p:spPr>
        <p:txBody>
          <a:bodyPr vert="horz" lIns="91431" tIns="45716" rIns="91431" bIns="45716" anchor="b"/>
          <a:lstStyle>
            <a:lvl1pPr marL="0" indent="0">
              <a:buNone/>
              <a:defRPr sz="2400" b="1"/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7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636489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06877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550045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431" tIns="45716" rIns="91431" bIns="45716"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134"/>
            <a:ext cx="5111750" cy="5853113"/>
          </a:xfrm>
          <a:prstGeom prst="rect">
            <a:avLst/>
          </a:prstGeom>
        </p:spPr>
        <p:txBody>
          <a:bodyPr vert="horz" lIns="91431" tIns="45716" rIns="91431" bIns="45716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4"/>
            <a:ext cx="3008313" cy="4691063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>
              <a:buNone/>
              <a:defRPr sz="1400"/>
            </a:lvl1pPr>
            <a:lvl2pPr marL="457157" indent="0">
              <a:buNone/>
              <a:defRPr sz="1200"/>
            </a:lvl2pPr>
            <a:lvl3pPr marL="914314" indent="0">
              <a:buNone/>
              <a:defRPr sz="1000"/>
            </a:lvl3pPr>
            <a:lvl4pPr marL="1371471" indent="0">
              <a:buNone/>
              <a:defRPr sz="900"/>
            </a:lvl4pPr>
            <a:lvl5pPr marL="1828627" indent="0">
              <a:buNone/>
              <a:defRPr sz="900"/>
            </a:lvl5pPr>
            <a:lvl6pPr marL="2285784" indent="0">
              <a:buNone/>
              <a:defRPr sz="900"/>
            </a:lvl6pPr>
            <a:lvl7pPr marL="2742941" indent="0">
              <a:buNone/>
              <a:defRPr sz="900"/>
            </a:lvl7pPr>
            <a:lvl8pPr marL="3200098" indent="0">
              <a:buNone/>
              <a:defRPr sz="900"/>
            </a:lvl8pPr>
            <a:lvl9pPr marL="36572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985751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31" tIns="45716" rIns="91431" bIns="4571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>
              <a:buNone/>
              <a:defRPr sz="3200"/>
            </a:lvl1pPr>
            <a:lvl2pPr marL="457157" indent="0">
              <a:buNone/>
              <a:defRPr sz="2800"/>
            </a:lvl2pPr>
            <a:lvl3pPr marL="914314" indent="0">
              <a:buNone/>
              <a:defRPr sz="2400"/>
            </a:lvl3pPr>
            <a:lvl4pPr marL="1371471" indent="0">
              <a:buNone/>
              <a:defRPr sz="2000"/>
            </a:lvl4pPr>
            <a:lvl5pPr marL="1828627" indent="0">
              <a:buNone/>
              <a:defRPr sz="2000"/>
            </a:lvl5pPr>
            <a:lvl6pPr marL="2285784" indent="0">
              <a:buNone/>
              <a:defRPr sz="2000"/>
            </a:lvl6pPr>
            <a:lvl7pPr marL="2742941" indent="0">
              <a:buNone/>
              <a:defRPr sz="2000"/>
            </a:lvl7pPr>
            <a:lvl8pPr marL="3200098" indent="0">
              <a:buNone/>
              <a:defRPr sz="2000"/>
            </a:lvl8pPr>
            <a:lvl9pPr marL="3657255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vert="horz" lIns="91431" tIns="45716" rIns="91431" bIns="45716"/>
          <a:lstStyle>
            <a:lvl1pPr marL="0" indent="0">
              <a:buNone/>
              <a:defRPr sz="1400"/>
            </a:lvl1pPr>
            <a:lvl2pPr marL="457157" indent="0">
              <a:buNone/>
              <a:defRPr sz="1200"/>
            </a:lvl2pPr>
            <a:lvl3pPr marL="914314" indent="0">
              <a:buNone/>
              <a:defRPr sz="1000"/>
            </a:lvl3pPr>
            <a:lvl4pPr marL="1371471" indent="0">
              <a:buNone/>
              <a:defRPr sz="900"/>
            </a:lvl4pPr>
            <a:lvl5pPr marL="1828627" indent="0">
              <a:buNone/>
              <a:defRPr sz="900"/>
            </a:lvl5pPr>
            <a:lvl6pPr marL="2285784" indent="0">
              <a:buNone/>
              <a:defRPr sz="900"/>
            </a:lvl6pPr>
            <a:lvl7pPr marL="2742941" indent="0">
              <a:buNone/>
              <a:defRPr sz="900"/>
            </a:lvl7pPr>
            <a:lvl8pPr marL="3200098" indent="0">
              <a:buNone/>
              <a:defRPr sz="900"/>
            </a:lvl8pPr>
            <a:lvl9pPr marL="365725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85711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339441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76285"/>
            <a:ext cx="2057400" cy="6049963"/>
          </a:xfrm>
          <a:prstGeom prst="rect">
            <a:avLst/>
          </a:prstGeom>
        </p:spPr>
        <p:txBody>
          <a:bodyPr vert="eaVert"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85"/>
            <a:ext cx="6019800" cy="6049963"/>
          </a:xfrm>
          <a:prstGeom prst="rect">
            <a:avLst/>
          </a:prstGeom>
        </p:spPr>
        <p:txBody>
          <a:bodyPr vert="eaVert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742271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621189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 lIns="91431" tIns="45716" rIns="91431" bIns="4571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70"/>
            <a:ext cx="4038600" cy="2187575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 lIns="91431" tIns="45716" rIns="91431" bIns="4571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5790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de-DE" b="1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de-DE" b="1">
              <a:solidFill>
                <a:srgbClr val="000000"/>
              </a:solidFill>
            </a:endParaRPr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l="72546"/>
          <a:stretch>
            <a:fillRect/>
          </a:stretch>
        </p:blipFill>
        <p:spPr bwMode="auto">
          <a:xfrm>
            <a:off x="8066094" y="6124619"/>
            <a:ext cx="74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/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575" y="5440407"/>
            <a:ext cx="1079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707"/>
            <a:ext cx="8520113" cy="485775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80" y="41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4000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4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4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22" y="103226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80" y="103226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55" indent="0">
              <a:buNone/>
              <a:defRPr sz="1800"/>
            </a:lvl2pPr>
            <a:lvl3pPr marL="913915" indent="0">
              <a:buNone/>
              <a:defRPr sz="1600"/>
            </a:lvl3pPr>
            <a:lvl4pPr marL="1370871" indent="0">
              <a:buNone/>
              <a:defRPr sz="1400"/>
            </a:lvl4pPr>
            <a:lvl5pPr marL="1827829" indent="0">
              <a:buNone/>
              <a:defRPr sz="1400"/>
            </a:lvl5pPr>
            <a:lvl6pPr marL="2284787" indent="0">
              <a:buNone/>
              <a:defRPr sz="1400"/>
            </a:lvl6pPr>
            <a:lvl7pPr marL="2741743" indent="0">
              <a:buNone/>
              <a:defRPr sz="1400"/>
            </a:lvl7pPr>
            <a:lvl8pPr marL="3198702" indent="0">
              <a:buNone/>
              <a:defRPr sz="1400"/>
            </a:lvl8pPr>
            <a:lvl9pPr marL="36556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8839200" cy="304800"/>
          </a:xfrm>
          <a:prstGeom prst="rect">
            <a:avLst/>
          </a:prstGeom>
        </p:spPr>
        <p:txBody>
          <a:bodyPr/>
          <a:lstStyle/>
          <a:p>
            <a:pPr algn="just" defTabSz="912813"/>
            <a:endParaRPr lang="en-US" sz="2400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chemeClr val="bg2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254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359557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445880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799433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768987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4247058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40386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5105400"/>
            <a:ext cx="8458200" cy="15240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40386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876353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800600" y="3657600"/>
            <a:ext cx="41910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0107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2286000" y="2828836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April  23, 2012  RRB 34  Meeting      	                    J. Incandela  CERN/UCSB</a:t>
            </a:r>
            <a:endParaRPr lang="en-US" sz="2400" i="1" dirty="0">
              <a:solidFill>
                <a:srgbClr val="000000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6010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46406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5"/>
          </p:nvPr>
        </p:nvSpPr>
        <p:spPr>
          <a:xfrm>
            <a:off x="450055" y="3962400"/>
            <a:ext cx="4038600" cy="2667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2780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8168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20556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143000"/>
            <a:ext cx="40386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931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1927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8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25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9" y="1809750"/>
            <a:ext cx="4041775" cy="639762"/>
          </a:xfrm>
        </p:spPr>
        <p:txBody>
          <a:bodyPr anchor="ctr"/>
          <a:lstStyle>
            <a:lvl1pPr marL="73125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8895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052824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6641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7908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7"/>
          <p:cNvGrpSpPr/>
          <p:nvPr/>
        </p:nvGrpSpPr>
        <p:grpSpPr>
          <a:xfrm rot="5400000">
            <a:off x="8514655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2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5" name="Group 17"/>
          <p:cNvGrpSpPr/>
          <p:nvPr/>
        </p:nvGrpSpPr>
        <p:grpSpPr>
          <a:xfrm rot="5400000">
            <a:off x="8667056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7"/>
          <p:cNvGrpSpPr/>
          <p:nvPr/>
        </p:nvGrpSpPr>
        <p:grpSpPr>
          <a:xfrm rot="5400000">
            <a:off x="8320163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51568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2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212"/>
            <a:ext cx="7772400" cy="889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966" y="1143149"/>
            <a:ext cx="4045238" cy="3886197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7761" y="1143149"/>
            <a:ext cx="4045239" cy="3886197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4051" y="5105400"/>
            <a:ext cx="8229023" cy="16002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800">
                <a:solidFill>
                  <a:srgbClr val="00B0F0"/>
                </a:solidFill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86800" y="145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7368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47622"/>
            <a:ext cx="8229600" cy="5608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685583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83B0D8-068C-49E1-8D9A-F60BC7C3FD37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3124200" y="6553288"/>
            <a:ext cx="2895600" cy="168275"/>
          </a:xfrm>
          <a:prstGeom prst="rect">
            <a:avLst/>
          </a:prstGeom>
        </p:spPr>
        <p:txBody>
          <a:bodyPr/>
          <a:lstStyle/>
          <a:p>
            <a:pPr defTabSz="912813">
              <a:defRPr/>
            </a:pPr>
            <a:endParaRPr lang="en-US" sz="2400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760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0"/>
            <a:ext cx="7391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1" y="990685"/>
            <a:ext cx="8458200" cy="2790265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3422" y="3915417"/>
            <a:ext cx="8457904" cy="2790265"/>
          </a:xfrm>
        </p:spPr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86800" y="86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638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9144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250441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660" y="25213"/>
            <a:ext cx="7814830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489" y="762000"/>
            <a:ext cx="4045238" cy="5715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284" y="762000"/>
            <a:ext cx="4045239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9069" y="6552739"/>
            <a:ext cx="8077489" cy="267541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/>
            </a:lvl1pPr>
          </a:lstStyle>
          <a:p>
            <a:pPr defTabSz="912813"/>
            <a:endParaRPr lang="en-US" sz="2400" dirty="0">
              <a:solidFill>
                <a:srgbClr val="FFFFFF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686515" y="25213"/>
            <a:ext cx="441614" cy="14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3431">
              <a:defRPr/>
            </a:pPr>
            <a:fld id="{13CBFB53-BB47-458E-986A-DD224CE585BF}" type="slidenum">
              <a:rPr lang="en-US" sz="100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  <a:ea typeface="ＭＳ Ｐゴシック" pitchFamily="84" charset="-128"/>
                <a:cs typeface="ＭＳ Ｐゴシック" pitchFamily="84" charset="-128"/>
              </a:rPr>
              <a:pPr defTabSz="913431">
                <a:defRPr/>
              </a:pPr>
              <a:t>‹#›</a:t>
            </a:fld>
            <a:endParaRPr lang="en-US" sz="1000" dirty="0" smtClean="0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rbel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80617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7285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26052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419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257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5" indent="0">
              <a:buNone/>
              <a:defRPr sz="2400"/>
            </a:lvl3pPr>
            <a:lvl4pPr marL="1370871" indent="0">
              <a:buNone/>
              <a:defRPr sz="2000"/>
            </a:lvl4pPr>
            <a:lvl5pPr marL="1827829" indent="0">
              <a:buNone/>
              <a:defRPr sz="2000"/>
            </a:lvl5pPr>
            <a:lvl6pPr marL="2284787" indent="0">
              <a:buNone/>
              <a:defRPr sz="2000"/>
            </a:lvl6pPr>
            <a:lvl7pPr marL="2741743" indent="0">
              <a:buNone/>
              <a:defRPr sz="2000"/>
            </a:lvl7pPr>
            <a:lvl8pPr marL="3198702" indent="0">
              <a:buNone/>
              <a:defRPr sz="2000"/>
            </a:lvl8pPr>
            <a:lvl9pPr marL="36556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B28E-F09F-496C-A41C-F73F3129DC8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AB83-BC8E-4956-9DE7-E05EDEE23A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B8998-D909-4913-B039-1B36AB56057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5F83-3A56-4E36-B51B-D00272204F3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323C2-9769-44AC-B961-A4408729303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7AC5-D6CC-43E5-A151-A9965EF3D1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810CE-7767-4554-9D1A-24609BB3421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66A39-3EF3-428A-B20E-0A7209F947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B0EA-510C-486F-82E2-980CE62881D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F039-DFB7-4F11-AA9A-D3EB569E634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E27-6A4A-417E-9BD8-0D1D0988C03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1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883A-1DC5-49EC-96F3-59680CF93FD0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3728D-34D8-4CDB-AFEC-B08A76DE86F1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8711A-BFF8-470C-BD40-77803E24CC1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F8F29-8E09-45F5-92B6-07BD42A7D26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D6D2-82F0-4B3C-8118-BB4E3D2E8EA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BC090-6BA1-4B4B-B4BF-D7BBE6C45FC8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7FF22-6626-4626-9197-1A5A290820B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7456-EBAE-485E-AA91-2409F607332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2053D-39B7-499C-B06B-EABBFAF9334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6C89C-7EE2-4C66-A951-1F16B0EE71D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5E1BF-98FC-4914-AF41-20DAA4F5929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55" indent="0" algn="ctr">
              <a:buNone/>
              <a:defRPr/>
            </a:lvl2pPr>
            <a:lvl3pPr marL="913915" indent="0" algn="ctr">
              <a:buNone/>
              <a:defRPr/>
            </a:lvl3pPr>
            <a:lvl4pPr marL="1370871" indent="0" algn="ctr">
              <a:buNone/>
              <a:defRPr/>
            </a:lvl4pPr>
            <a:lvl5pPr marL="1827829" indent="0" algn="ctr">
              <a:buNone/>
              <a:defRPr/>
            </a:lvl5pPr>
            <a:lvl6pPr marL="2284787" indent="0" algn="ctr">
              <a:buNone/>
              <a:defRPr/>
            </a:lvl6pPr>
            <a:lvl7pPr marL="2741743" indent="0" algn="ctr">
              <a:buNone/>
              <a:defRPr/>
            </a:lvl7pPr>
            <a:lvl8pPr marL="3198702" indent="0" algn="ctr">
              <a:buNone/>
              <a:defRPr/>
            </a:lvl8pPr>
            <a:lvl9pPr marL="36556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70260-6A9C-4D27-BF9B-D69E4013A0C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70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119CF-9729-4747-B7AA-3BCF99C7B8E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29124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653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9806530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14858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2812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40363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94130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55" indent="0">
              <a:buNone/>
              <a:defRPr sz="1800"/>
            </a:lvl2pPr>
            <a:lvl3pPr marL="913915" indent="0">
              <a:buNone/>
              <a:defRPr sz="1600"/>
            </a:lvl3pPr>
            <a:lvl4pPr marL="1370871" indent="0">
              <a:buNone/>
              <a:defRPr sz="1400"/>
            </a:lvl4pPr>
            <a:lvl5pPr marL="1827829" indent="0">
              <a:buNone/>
              <a:defRPr sz="1400"/>
            </a:lvl5pPr>
            <a:lvl6pPr marL="2284787" indent="0">
              <a:buNone/>
              <a:defRPr sz="1400"/>
            </a:lvl6pPr>
            <a:lvl7pPr marL="2741743" indent="0">
              <a:buNone/>
              <a:defRPr sz="1400"/>
            </a:lvl7pPr>
            <a:lvl8pPr marL="3198702" indent="0">
              <a:buNone/>
              <a:defRPr sz="1400"/>
            </a:lvl8pPr>
            <a:lvl9pPr marL="36556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879615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205897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9971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82416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21" y="0"/>
            <a:ext cx="8243887" cy="8366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4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3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859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4372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21" y="0"/>
            <a:ext cx="8243887" cy="8366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4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3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69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2"/>
            <a:ext cx="9145588" cy="19272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2832433" y="6305550"/>
            <a:ext cx="4707355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P. Oddone – ICFA Seminar, October 3rd, 2011</a:t>
            </a:r>
            <a:endParaRPr lang="en-US" sz="1200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77CE8-6CCD-40BE-BE5B-35486880A5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4000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851588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378120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906185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246953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2882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838257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736362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83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262969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799151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952290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23, 2011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S. Myers                   ECFA-EPS, Grenoble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338F9-E562-0540-9F53-0EE006FAA1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8137125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July 23,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S. Myers                   ECFA-EPS, Grenoble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041F-07D4-3747-95BF-64300969832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7466936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23,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1256-EA06-D142-99DB-0F74414E65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619242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23,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23A99-BCD3-6446-ABA8-A3DA17EA44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3960978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745226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544450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402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55" indent="0">
              <a:buNone/>
              <a:defRPr sz="1800"/>
            </a:lvl2pPr>
            <a:lvl3pPr marL="913915" indent="0">
              <a:buNone/>
              <a:defRPr sz="1600"/>
            </a:lvl3pPr>
            <a:lvl4pPr marL="1370871" indent="0">
              <a:buNone/>
              <a:defRPr sz="1400"/>
            </a:lvl4pPr>
            <a:lvl5pPr marL="1827829" indent="0">
              <a:buNone/>
              <a:defRPr sz="1400"/>
            </a:lvl5pPr>
            <a:lvl6pPr marL="2284787" indent="0">
              <a:buNone/>
              <a:defRPr sz="1400"/>
            </a:lvl6pPr>
            <a:lvl7pPr marL="2741743" indent="0">
              <a:buNone/>
              <a:defRPr sz="1400"/>
            </a:lvl7pPr>
            <a:lvl8pPr marL="3198702" indent="0">
              <a:buNone/>
              <a:defRPr sz="1400"/>
            </a:lvl8pPr>
            <a:lvl9pPr marL="36556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123052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786543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643452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037215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8057042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030206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4471553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1479428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D88D-3607-4206-B3A0-EF23784823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E9FF3BF-3309-493D-B6E0-ED8EE75B2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5" indent="0">
              <a:buNone/>
              <a:defRPr sz="2400"/>
            </a:lvl3pPr>
            <a:lvl4pPr marL="1370871" indent="0">
              <a:buNone/>
              <a:defRPr sz="2000"/>
            </a:lvl4pPr>
            <a:lvl5pPr marL="1827829" indent="0">
              <a:buNone/>
              <a:defRPr sz="2000"/>
            </a:lvl5pPr>
            <a:lvl6pPr marL="2284787" indent="0">
              <a:buNone/>
              <a:defRPr sz="2000"/>
            </a:lvl6pPr>
            <a:lvl7pPr marL="2741743" indent="0">
              <a:buNone/>
              <a:defRPr sz="2000"/>
            </a:lvl7pPr>
            <a:lvl8pPr marL="3198702" indent="0">
              <a:buNone/>
              <a:defRPr sz="2000"/>
            </a:lvl8pPr>
            <a:lvl9pPr marL="36556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69"/>
            <a:ext cx="7772400" cy="14700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E8706A06-C62F-483E-9BCF-EDD37ED4F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44F0719A-3D89-4FEF-9154-AD19B8163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415DC528-B5D3-45DB-889E-4CF7AC268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A0DF0754-45AE-4825-8DD3-2D5D7A74C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7A6C98A2-4460-4825-8625-01391DFF3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361C1B62-E5C4-45E7-88EE-E94D29064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08A6653E-439D-48E2-AD6C-BD024A31F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1B36895F-77ED-409F-8D93-BE2EA44DD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37D03EE1-9851-460A-8F33-A212F30A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4E899E83-9AA4-4347-99B9-F250EC321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72314BB5-2626-4E5A-B66F-4E70C8799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8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5"/>
            <a:ext cx="7772400" cy="14700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3"/>
            <a:ext cx="7772400" cy="1362075"/>
          </a:xfrm>
          <a:prstGeom prst="rect">
            <a:avLst/>
          </a:prstGeom>
        </p:spPr>
        <p:txBody>
          <a:bodyPr lIns="91410" tIns="45706" rIns="91410" bIns="45706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201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2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  <a:prstGeom prst="rect">
            <a:avLst/>
          </a:prstGeom>
        </p:spPr>
        <p:txBody>
          <a:bodyPr lIns="91410" tIns="45706" rIns="91410" bIns="4570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410" tIns="45706" rIns="91410" bIns="45706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38"/>
            <a:ext cx="2057400" cy="5829300"/>
          </a:xfrm>
          <a:prstGeom prst="rect">
            <a:avLst/>
          </a:prstGeom>
        </p:spPr>
        <p:txBody>
          <a:bodyPr vert="eaVert" lIns="91410" tIns="45706" rIns="91410" bIns="4570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35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3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17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35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r>
              <a:rPr lang="en-US" sz="2400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59" indent="0" algn="ctr">
              <a:buNone/>
              <a:defRPr/>
            </a:lvl2pPr>
            <a:lvl3pPr marL="914116" indent="0" algn="ctr">
              <a:buNone/>
              <a:defRPr/>
            </a:lvl3pPr>
            <a:lvl4pPr marL="1371174" indent="0" algn="ctr">
              <a:buNone/>
              <a:defRPr/>
            </a:lvl4pPr>
            <a:lvl5pPr marL="1828231" indent="0" algn="ctr">
              <a:buNone/>
              <a:defRPr/>
            </a:lvl5pPr>
            <a:lvl6pPr marL="2285289" indent="0" algn="ctr">
              <a:buNone/>
              <a:defRPr/>
            </a:lvl6pPr>
            <a:lvl7pPr marL="2742346" indent="0" algn="ctr">
              <a:buNone/>
              <a:defRPr/>
            </a:lvl7pPr>
            <a:lvl8pPr marL="3199404" indent="0" algn="ctr">
              <a:buNone/>
              <a:defRPr/>
            </a:lvl8pPr>
            <a:lvl9pPr marL="36564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7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92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9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80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3" y="142880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7FE3-C8BB-754B-9488-6FE7740B20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858238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55" indent="0" algn="ctr">
              <a:buNone/>
              <a:defRPr/>
            </a:lvl2pPr>
            <a:lvl3pPr marL="913915" indent="0" algn="ctr">
              <a:buNone/>
              <a:defRPr/>
            </a:lvl3pPr>
            <a:lvl4pPr marL="1370871" indent="0" algn="ctr">
              <a:buNone/>
              <a:defRPr/>
            </a:lvl4pPr>
            <a:lvl5pPr marL="1827829" indent="0" algn="ctr">
              <a:buNone/>
              <a:defRPr/>
            </a:lvl5pPr>
            <a:lvl6pPr marL="2284787" indent="0" algn="ctr">
              <a:buNone/>
              <a:defRPr/>
            </a:lvl6pPr>
            <a:lvl7pPr marL="2741743" indent="0" algn="ctr">
              <a:buNone/>
              <a:defRPr/>
            </a:lvl7pPr>
            <a:lvl8pPr marL="3198702" indent="0" algn="ctr">
              <a:buNone/>
              <a:defRPr/>
            </a:lvl8pPr>
            <a:lvl9pPr marL="365566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55" indent="0">
              <a:buNone/>
              <a:defRPr sz="1800"/>
            </a:lvl2pPr>
            <a:lvl3pPr marL="913915" indent="0">
              <a:buNone/>
              <a:defRPr sz="1600"/>
            </a:lvl3pPr>
            <a:lvl4pPr marL="1370871" indent="0">
              <a:buNone/>
              <a:defRPr sz="1400"/>
            </a:lvl4pPr>
            <a:lvl5pPr marL="1827829" indent="0">
              <a:buNone/>
              <a:defRPr sz="1400"/>
            </a:lvl5pPr>
            <a:lvl6pPr marL="2284787" indent="0">
              <a:buNone/>
              <a:defRPr sz="1400"/>
            </a:lvl6pPr>
            <a:lvl7pPr marL="2741743" indent="0">
              <a:buNone/>
              <a:defRPr sz="1400"/>
            </a:lvl7pPr>
            <a:lvl8pPr marL="3198702" indent="0">
              <a:buNone/>
              <a:defRPr sz="1400"/>
            </a:lvl8pPr>
            <a:lvl9pPr marL="36556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000" b="1"/>
            </a:lvl2pPr>
            <a:lvl3pPr marL="913915" indent="0">
              <a:buNone/>
              <a:defRPr sz="1800" b="1"/>
            </a:lvl3pPr>
            <a:lvl4pPr marL="1370871" indent="0">
              <a:buNone/>
              <a:defRPr sz="1600" b="1"/>
            </a:lvl4pPr>
            <a:lvl5pPr marL="1827829" indent="0">
              <a:buNone/>
              <a:defRPr sz="1600" b="1"/>
            </a:lvl5pPr>
            <a:lvl6pPr marL="2284787" indent="0">
              <a:buNone/>
              <a:defRPr sz="1600" b="1"/>
            </a:lvl6pPr>
            <a:lvl7pPr marL="2741743" indent="0">
              <a:buNone/>
              <a:defRPr sz="1600" b="1"/>
            </a:lvl7pPr>
            <a:lvl8pPr marL="3198702" indent="0">
              <a:buNone/>
              <a:defRPr sz="1600" b="1"/>
            </a:lvl8pPr>
            <a:lvl9pPr marL="36556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1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5" indent="0">
              <a:buNone/>
              <a:defRPr sz="2400"/>
            </a:lvl3pPr>
            <a:lvl4pPr marL="1370871" indent="0">
              <a:buNone/>
              <a:defRPr sz="2000"/>
            </a:lvl4pPr>
            <a:lvl5pPr marL="1827829" indent="0">
              <a:buNone/>
              <a:defRPr sz="2000"/>
            </a:lvl5pPr>
            <a:lvl6pPr marL="2284787" indent="0">
              <a:buNone/>
              <a:defRPr sz="2000"/>
            </a:lvl6pPr>
            <a:lvl7pPr marL="2741743" indent="0">
              <a:buNone/>
              <a:defRPr sz="2000"/>
            </a:lvl7pPr>
            <a:lvl8pPr marL="3198702" indent="0">
              <a:buNone/>
              <a:defRPr sz="2000"/>
            </a:lvl8pPr>
            <a:lvl9pPr marL="36556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5" indent="0">
              <a:buNone/>
              <a:defRPr sz="2400"/>
            </a:lvl3pPr>
            <a:lvl4pPr marL="1370871" indent="0">
              <a:buNone/>
              <a:defRPr sz="2000"/>
            </a:lvl4pPr>
            <a:lvl5pPr marL="1827829" indent="0">
              <a:buNone/>
              <a:defRPr sz="2000"/>
            </a:lvl5pPr>
            <a:lvl6pPr marL="2284787" indent="0">
              <a:buNone/>
              <a:defRPr sz="2000"/>
            </a:lvl6pPr>
            <a:lvl7pPr marL="2741743" indent="0">
              <a:buNone/>
              <a:defRPr sz="2000"/>
            </a:lvl7pPr>
            <a:lvl8pPr marL="3198702" indent="0">
              <a:buNone/>
              <a:defRPr sz="2000"/>
            </a:lvl8pPr>
            <a:lvl9pPr marL="36556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200"/>
            </a:lvl2pPr>
            <a:lvl3pPr marL="913915" indent="0">
              <a:buNone/>
              <a:defRPr sz="1000"/>
            </a:lvl3pPr>
            <a:lvl4pPr marL="1370871" indent="0">
              <a:buNone/>
              <a:defRPr sz="900"/>
            </a:lvl4pPr>
            <a:lvl5pPr marL="1827829" indent="0">
              <a:buNone/>
              <a:defRPr sz="900"/>
            </a:lvl5pPr>
            <a:lvl6pPr marL="2284787" indent="0">
              <a:buNone/>
              <a:defRPr sz="900"/>
            </a:lvl6pPr>
            <a:lvl7pPr marL="2741743" indent="0">
              <a:buNone/>
              <a:defRPr sz="900"/>
            </a:lvl7pPr>
            <a:lvl8pPr marL="3198702" indent="0">
              <a:buNone/>
              <a:defRPr sz="900"/>
            </a:lvl8pPr>
            <a:lvl9pPr marL="36556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E9FF3BF-3309-493D-B6E0-ED8EE75B2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17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0E45A2D-DE0F-4566-8C89-A2009AED3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36FBE31E-A27C-4852-B5B4-9AB0FFC5AA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C00F1D32-AE68-4EFC-9CC7-82D52695F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35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83DD7F-FE55-4B8A-8C2F-34AC8BE3A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EADC3A0-6C36-4543-98AB-B850D15FD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Germany and CERN /  January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CA062E3-B08B-4A10-A24D-0AECAF124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8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8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9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4" Type="http://schemas.openxmlformats.org/officeDocument/2006/relationships/image" Target="../media/image3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18" Type="http://schemas.openxmlformats.org/officeDocument/2006/relationships/slideLayout" Target="../slideLayouts/slideLayout159.xml"/><Relationship Id="rId26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44.xml"/><Relationship Id="rId21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17" Type="http://schemas.openxmlformats.org/officeDocument/2006/relationships/slideLayout" Target="../slideLayouts/slideLayout158.xml"/><Relationship Id="rId25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43.xml"/><Relationship Id="rId16" Type="http://schemas.openxmlformats.org/officeDocument/2006/relationships/slideLayout" Target="../slideLayouts/slideLayout157.xml"/><Relationship Id="rId20" Type="http://schemas.openxmlformats.org/officeDocument/2006/relationships/slideLayout" Target="../slideLayouts/slideLayout161.xml"/><Relationship Id="rId29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24" Type="http://schemas.openxmlformats.org/officeDocument/2006/relationships/slideLayout" Target="../slideLayouts/slideLayout165.xml"/><Relationship Id="rId32" Type="http://schemas.openxmlformats.org/officeDocument/2006/relationships/image" Target="../media/image14.png"/><Relationship Id="rId5" Type="http://schemas.openxmlformats.org/officeDocument/2006/relationships/slideLayout" Target="../slideLayouts/slideLayout146.xml"/><Relationship Id="rId15" Type="http://schemas.openxmlformats.org/officeDocument/2006/relationships/slideLayout" Target="../slideLayouts/slideLayout156.xml"/><Relationship Id="rId23" Type="http://schemas.openxmlformats.org/officeDocument/2006/relationships/slideLayout" Target="../slideLayouts/slideLayout164.xml"/><Relationship Id="rId28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51.xml"/><Relationship Id="rId19" Type="http://schemas.openxmlformats.org/officeDocument/2006/relationships/slideLayout" Target="../slideLayouts/slideLayout160.xml"/><Relationship Id="rId31" Type="http://schemas.openxmlformats.org/officeDocument/2006/relationships/theme" Target="../theme/theme19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slideLayout" Target="../slideLayouts/slideLayout155.xml"/><Relationship Id="rId22" Type="http://schemas.openxmlformats.org/officeDocument/2006/relationships/slideLayout" Target="../slideLayouts/slideLayout163.xml"/><Relationship Id="rId27" Type="http://schemas.openxmlformats.org/officeDocument/2006/relationships/slideLayout" Target="../slideLayouts/slideLayout168.xml"/><Relationship Id="rId30" Type="http://schemas.openxmlformats.org/officeDocument/2006/relationships/slideLayout" Target="../slideLayouts/slideLayout17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5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93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31.xml"/><Relationship Id="rId2" Type="http://schemas.openxmlformats.org/officeDocument/2006/relationships/slideLayout" Target="../slideLayouts/slideLayout221.xml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44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Relationship Id="rId14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13" Type="http://schemas.openxmlformats.org/officeDocument/2006/relationships/slideLayout" Target="../slideLayouts/slideLayout268.xml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slideLayout" Target="../slideLayouts/slideLayout267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Relationship Id="rId14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5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70.xml"/><Relationship Id="rId1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4.xml"/><Relationship Id="rId11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7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28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281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9.xml"/><Relationship Id="rId3" Type="http://schemas.openxmlformats.org/officeDocument/2006/relationships/slideLayout" Target="../slideLayouts/slideLayout284.xml"/><Relationship Id="rId7" Type="http://schemas.openxmlformats.org/officeDocument/2006/relationships/slideLayout" Target="../slideLayouts/slideLayout288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283.xml"/><Relationship Id="rId1" Type="http://schemas.openxmlformats.org/officeDocument/2006/relationships/slideLayout" Target="../slideLayouts/slideLayout282.xml"/><Relationship Id="rId6" Type="http://schemas.openxmlformats.org/officeDocument/2006/relationships/slideLayout" Target="../slideLayouts/slideLayout287.xml"/><Relationship Id="rId11" Type="http://schemas.openxmlformats.org/officeDocument/2006/relationships/slideLayout" Target="../slideLayouts/slideLayout292.xml"/><Relationship Id="rId5" Type="http://schemas.openxmlformats.org/officeDocument/2006/relationships/slideLayout" Target="../slideLayouts/slideLayout286.xml"/><Relationship Id="rId10" Type="http://schemas.openxmlformats.org/officeDocument/2006/relationships/slideLayout" Target="../slideLayouts/slideLayout291.xml"/><Relationship Id="rId4" Type="http://schemas.openxmlformats.org/officeDocument/2006/relationships/slideLayout" Target="../slideLayouts/slideLayout285.xml"/><Relationship Id="rId9" Type="http://schemas.openxmlformats.org/officeDocument/2006/relationships/slideLayout" Target="../slideLayouts/slideLayout290.xml"/></Relationships>
</file>

<file path=ppt/slideMasters/_rels/slideMaster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5.xml"/><Relationship Id="rId2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93.xml"/><Relationship Id="rId5" Type="http://schemas.openxmlformats.org/officeDocument/2006/relationships/theme" Target="../theme/theme32.xml"/><Relationship Id="rId4" Type="http://schemas.openxmlformats.org/officeDocument/2006/relationships/slideLayout" Target="../slideLayouts/slideLayout296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4.xml"/><Relationship Id="rId3" Type="http://schemas.openxmlformats.org/officeDocument/2006/relationships/slideLayout" Target="../slideLayouts/slideLayout299.xml"/><Relationship Id="rId7" Type="http://schemas.openxmlformats.org/officeDocument/2006/relationships/slideLayout" Target="../slideLayouts/slideLayout303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298.xml"/><Relationship Id="rId1" Type="http://schemas.openxmlformats.org/officeDocument/2006/relationships/slideLayout" Target="../slideLayouts/slideLayout297.xml"/><Relationship Id="rId6" Type="http://schemas.openxmlformats.org/officeDocument/2006/relationships/slideLayout" Target="../slideLayouts/slideLayout302.xml"/><Relationship Id="rId11" Type="http://schemas.openxmlformats.org/officeDocument/2006/relationships/slideLayout" Target="../slideLayouts/slideLayout307.xml"/><Relationship Id="rId5" Type="http://schemas.openxmlformats.org/officeDocument/2006/relationships/slideLayout" Target="../slideLayouts/slideLayout301.xml"/><Relationship Id="rId10" Type="http://schemas.openxmlformats.org/officeDocument/2006/relationships/slideLayout" Target="../slideLayouts/slideLayout306.xml"/><Relationship Id="rId4" Type="http://schemas.openxmlformats.org/officeDocument/2006/relationships/slideLayout" Target="../slideLayouts/slideLayout300.xml"/><Relationship Id="rId9" Type="http://schemas.openxmlformats.org/officeDocument/2006/relationships/slideLayout" Target="../slideLayouts/slideLayout305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theme" Target="../theme/theme34.xml"/><Relationship Id="rId1" Type="http://schemas.openxmlformats.org/officeDocument/2006/relationships/slideLayout" Target="../slideLayouts/slideLayout308.xml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309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7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12.xml"/><Relationship Id="rId7" Type="http://schemas.openxmlformats.org/officeDocument/2006/relationships/slideLayout" Target="../slideLayouts/slideLayout316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311.xml"/><Relationship Id="rId1" Type="http://schemas.openxmlformats.org/officeDocument/2006/relationships/slideLayout" Target="../slideLayouts/slideLayout310.xml"/><Relationship Id="rId6" Type="http://schemas.openxmlformats.org/officeDocument/2006/relationships/slideLayout" Target="../slideLayouts/slideLayout315.xml"/><Relationship Id="rId11" Type="http://schemas.openxmlformats.org/officeDocument/2006/relationships/slideLayout" Target="../slideLayouts/slideLayout320.xml"/><Relationship Id="rId5" Type="http://schemas.openxmlformats.org/officeDocument/2006/relationships/slideLayout" Target="../slideLayouts/slideLayout314.xml"/><Relationship Id="rId10" Type="http://schemas.openxmlformats.org/officeDocument/2006/relationships/slideLayout" Target="../slideLayouts/slideLayout319.xml"/><Relationship Id="rId4" Type="http://schemas.openxmlformats.org/officeDocument/2006/relationships/slideLayout" Target="../slideLayouts/slideLayout313.xml"/><Relationship Id="rId9" Type="http://schemas.openxmlformats.org/officeDocument/2006/relationships/slideLayout" Target="../slideLayouts/slideLayout31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6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95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9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87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8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18" indent="-342718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555" indent="-285599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393" indent="-228479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350" indent="-228479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30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0" tIns="45706" rIns="91410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7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defTabSz="45705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2B81A-E921-2447-A6D8-85D3E3FBBD7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112" charset="-128"/>
              </a:rPr>
              <a:pPr/>
              <a:t>6/4/2012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112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7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defTabSz="45705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112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7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defTabSz="45705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112" charset="-128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1851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88" r:id="rId1"/>
  </p:sldLayoutIdLst>
  <p:hf hdr="0" ftr="0" dt="0"/>
  <p:txStyles>
    <p:titleStyle>
      <a:lvl1pPr algn="ctr" defTabSz="45705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3" indent="-342793" algn="l" defTabSz="45705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defTabSz="45705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6" indent="-228529" algn="l" defTabSz="45705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2" indent="-228529" algn="l" defTabSz="45705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0" indent="-228529" algn="l" defTabSz="45705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18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6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1" indent="-228529" algn="l" defTabSz="4570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27040" y="208828"/>
            <a:ext cx="8110080" cy="5962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600" y="967782"/>
            <a:ext cx="8647200" cy="52579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11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180641" y="6519565"/>
            <a:ext cx="744480" cy="2880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9598" rIns="0" bIns="0">
            <a:prstTxWarp prst="textNoShape">
              <a:avLst/>
            </a:prstTxWarp>
          </a:bodyPr>
          <a:lstStyle/>
          <a:p>
            <a:pPr defTabSz="407399" hangingPunct="0">
              <a:lnSpc>
                <a:spcPct val="93000"/>
              </a:lnSpc>
              <a:buClr>
                <a:srgbClr val="000000"/>
              </a:buClr>
              <a:buSzPct val="45000"/>
              <a:buFont typeface="Symbol" charset="2"/>
              <a:buChar char=""/>
              <a:tabLst>
                <a:tab pos="656446" algn="l"/>
              </a:tabLst>
            </a:pPr>
            <a:endParaRPr lang="en-GB" sz="1100" dirty="0">
              <a:solidFill>
                <a:srgbClr val="00008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281" y="712935"/>
            <a:ext cx="8560800" cy="662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90" r:id="rId1"/>
  </p:sldLayoutIdLst>
  <p:hf sldNum="0" hdr="0" ftr="0" dt="0"/>
  <p:txStyles>
    <p:titleStyle>
      <a:lvl1pPr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+mj-lt"/>
          <a:ea typeface="+mj-ea"/>
          <a:cs typeface="+mj-cs"/>
        </a:defRPr>
      </a:lvl1pPr>
      <a:lvl2pPr marL="673720" indent="-259124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2pPr>
      <a:lvl3pPr marL="1036491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3pPr>
      <a:lvl4pPr marL="1451090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4pPr>
      <a:lvl5pPr marL="1865687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5pPr>
      <a:lvl6pPr marL="2280285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6pPr>
      <a:lvl7pPr marL="2694882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7pPr>
      <a:lvl8pPr marL="3109480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8pPr>
      <a:lvl9pPr marL="3524075" indent="-207299" algn="ctr" defTabSz="407399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280099"/>
          </a:solidFill>
          <a:latin typeface="Bitstream Vera Sans" charset="0"/>
          <a:ea typeface="msmincho" charset="0"/>
          <a:cs typeface="msmincho" charset="0"/>
        </a:defRPr>
      </a:lvl9pPr>
    </p:titleStyle>
    <p:bodyStyle>
      <a:lvl1pPr marL="310948" indent="-310948" algn="l" defTabSz="407399" rtl="0" fontAlgn="base" hangingPunct="0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>
          <a:solidFill>
            <a:srgbClr val="280099"/>
          </a:solidFill>
          <a:latin typeface="+mn-lt"/>
          <a:ea typeface="+mn-ea"/>
          <a:cs typeface="+mn-cs"/>
        </a:defRPr>
      </a:lvl1pPr>
      <a:lvl2pPr marL="673720" indent="-259124" algn="l" defTabSz="407399" rtl="0" fontAlgn="base" hangingPunct="0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500">
          <a:solidFill>
            <a:srgbClr val="0099FF"/>
          </a:solidFill>
          <a:latin typeface="+mn-lt"/>
          <a:ea typeface="+mn-ea"/>
          <a:cs typeface="+mn-cs"/>
        </a:defRPr>
      </a:lvl2pPr>
      <a:lvl3pPr marL="1036491" indent="-207299" algn="l" defTabSz="407399" rtl="0" fontAlgn="base" hangingPunct="0">
        <a:lnSpc>
          <a:spcPct val="98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1400">
          <a:solidFill>
            <a:srgbClr val="198A8A"/>
          </a:solidFill>
          <a:latin typeface="+mn-lt"/>
          <a:ea typeface="+mn-ea"/>
          <a:cs typeface="+mn-cs"/>
        </a:defRPr>
      </a:lvl3pPr>
      <a:lvl4pPr marL="1451090" indent="-207299" algn="l" defTabSz="407399" rtl="0" fontAlgn="base" hangingPunct="0">
        <a:lnSpc>
          <a:spcPct val="98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4pPr>
      <a:lvl5pPr marL="1865687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5pPr>
      <a:lvl6pPr marL="2280285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6pPr>
      <a:lvl7pPr marL="2694882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7pPr>
      <a:lvl8pPr marL="3109480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8pPr>
      <a:lvl9pPr marL="3524075" indent="-207299" algn="l" defTabSz="407399" rtl="0" fontAlgn="base" hangingPunct="0">
        <a:lnSpc>
          <a:spcPct val="98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300">
          <a:solidFill>
            <a:srgbClr val="23B8DC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38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81" r:id="rId1"/>
    <p:sldLayoutId id="2147485682" r:id="rId2"/>
    <p:sldLayoutId id="2147485683" r:id="rId3"/>
    <p:sldLayoutId id="2147485684" r:id="rId4"/>
    <p:sldLayoutId id="2147485685" r:id="rId5"/>
    <p:sldLayoutId id="2147485686" r:id="rId6"/>
    <p:sldLayoutId id="2147485687" r:id="rId7"/>
    <p:sldLayoutId id="2147485688" r:id="rId8"/>
    <p:sldLayoutId id="2147485689" r:id="rId9"/>
    <p:sldLayoutId id="2147485690" r:id="rId10"/>
    <p:sldLayoutId id="21474856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95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9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87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8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207" indent="-34120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133" indent="-28407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057" indent="-22694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115" indent="-22694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174" indent="-22694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anner-bl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38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89338EF8-F913-4FC8-B3FB-DA45D7203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93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05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1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17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23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35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8500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85" r:id="rId1"/>
    <p:sldLayoutId id="2147486086" r:id="rId2"/>
    <p:sldLayoutId id="2147486087" r:id="rId3"/>
    <p:sldLayoutId id="2147486088" r:id="rId4"/>
    <p:sldLayoutId id="2147486089" r:id="rId5"/>
    <p:sldLayoutId id="2147486090" r:id="rId6"/>
    <p:sldLayoutId id="2147486091" r:id="rId7"/>
    <p:sldLayoutId id="2147486092" r:id="rId8"/>
    <p:sldLayoutId id="2147486093" r:id="rId9"/>
    <p:sldLayoutId id="2147486094" r:id="rId10"/>
    <p:sldLayoutId id="214748609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50" r:id="rId1"/>
    <p:sldLayoutId id="2147486151" r:id="rId2"/>
    <p:sldLayoutId id="2147486152" r:id="rId3"/>
    <p:sldLayoutId id="2147486153" r:id="rId4"/>
    <p:sldLayoutId id="2147486154" r:id="rId5"/>
    <p:sldLayoutId id="2147486155" r:id="rId6"/>
    <p:sldLayoutId id="2147486156" r:id="rId7"/>
    <p:sldLayoutId id="2147486157" r:id="rId8"/>
    <p:sldLayoutId id="2147486158" r:id="rId9"/>
    <p:sldLayoutId id="2147486159" r:id="rId10"/>
    <p:sldLayoutId id="21474861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1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6" descr="mighty_Atlas.gif"/>
          <p:cNvPicPr preferRelativeResize="0"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73026"/>
            <a:ext cx="628650" cy="692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070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74" r:id="rId1"/>
    <p:sldLayoutId id="2147486175" r:id="rId2"/>
    <p:sldLayoutId id="2147486176" r:id="rId3"/>
    <p:sldLayoutId id="2147486177" r:id="rId4"/>
    <p:sldLayoutId id="2147486178" r:id="rId5"/>
    <p:sldLayoutId id="2147486179" r:id="rId6"/>
    <p:sldLayoutId id="2147486180" r:id="rId7"/>
    <p:sldLayoutId id="2147486181" r:id="rId8"/>
    <p:sldLayoutId id="2147486182" r:id="rId9"/>
    <p:sldLayoutId id="2147486183" r:id="rId10"/>
    <p:sldLayoutId id="2147486184" r:id="rId11"/>
    <p:sldLayoutId id="2147486185" r:id="rId12"/>
    <p:sldLayoutId id="214748618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157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314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471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627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867" indent="-34286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880" indent="-28572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2893" indent="-22857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049" indent="-22857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206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363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520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8677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5834" indent="-2285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5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de-DE" b="1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80" y="977900"/>
            <a:ext cx="852011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r>
              <a:rPr lang="en-GB" sz="900" b="1">
                <a:solidFill>
                  <a:srgbClr val="808080"/>
                </a:solidFill>
              </a:rPr>
              <a:t>Joachim Mnich  </a:t>
            </a:r>
            <a:r>
              <a:rPr lang="en-GB" sz="900">
                <a:solidFill>
                  <a:srgbClr val="808080"/>
                </a:solidFill>
              </a:rPr>
              <a:t>|  DESY  Scientific Council           		          		                            May 16,  2010  |  </a:t>
            </a:r>
            <a:r>
              <a:rPr lang="en-GB" sz="900" b="1">
                <a:solidFill>
                  <a:srgbClr val="808080"/>
                </a:solidFill>
              </a:rPr>
              <a:t>Seite </a:t>
            </a:r>
            <a:fld id="{800BC2F4-3657-4151-B57E-E23C905F4193}" type="slidenum">
              <a:rPr lang="en-GB" sz="900" b="1">
                <a:solidFill>
                  <a:srgbClr val="808080"/>
                </a:solidFill>
              </a:rPr>
              <a:pPr/>
              <a:t>‹#›</a:t>
            </a:fld>
            <a:endParaRPr lang="en-GB" sz="900" b="1">
              <a:solidFill>
                <a:srgbClr val="808080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/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40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ＭＳ Ｐゴシック" pitchFamily="-112" charset="-128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49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65" charset="0"/>
              <a:ea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0" r:id="rId1"/>
    <p:sldLayoutId id="2147486361" r:id="rId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8600" y="990607"/>
            <a:ext cx="86868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4400" y="145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pPr defTabSz="912813"/>
            <a:fld id="{72AC53DF-4216-466D-99A7-94400E6C2A25}" type="slidenum">
              <a:rPr lang="en-US" smtClean="0">
                <a:solidFill>
                  <a:srgbClr val="3333CC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/>
              <a:t>‹#›</a:t>
            </a:fld>
            <a:endParaRPr lang="en-US" dirty="0">
              <a:solidFill>
                <a:srgbClr val="3333CC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066800" y="0"/>
            <a:ext cx="74676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6437" y="3733800"/>
            <a:ext cx="5867400" cy="22860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 i="1" dirty="0">
              <a:solidFill>
                <a:srgbClr val="FFFFFF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8205" t="23021" r="17239" b="29629"/>
          <a:stretch>
            <a:fillRect/>
          </a:stretch>
        </p:blipFill>
        <p:spPr bwMode="auto">
          <a:xfrm>
            <a:off x="0" y="1"/>
            <a:ext cx="9144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826018" y="6553287"/>
            <a:ext cx="317989" cy="30486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fld id="{1AD93096-5B34-4342-9326-69289CEAE4C2}" type="slidenum">
              <a:rPr lang="en-US" sz="1050" smtClean="0">
                <a:solidFill>
                  <a:srgbClr val="000000"/>
                </a:solidFill>
              </a:rPr>
              <a:pPr/>
              <a:t>‹#›</a:t>
            </a:fld>
            <a:endParaRPr lang="en-US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029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388" r:id="rId1"/>
    <p:sldLayoutId id="2147486389" r:id="rId2"/>
    <p:sldLayoutId id="2147486390" r:id="rId3"/>
    <p:sldLayoutId id="2147486391" r:id="rId4"/>
    <p:sldLayoutId id="2147486392" r:id="rId5"/>
    <p:sldLayoutId id="2147486393" r:id="rId6"/>
    <p:sldLayoutId id="2147486394" r:id="rId7"/>
    <p:sldLayoutId id="2147486395" r:id="rId8"/>
    <p:sldLayoutId id="2147486396" r:id="rId9"/>
    <p:sldLayoutId id="2147486397" r:id="rId10"/>
    <p:sldLayoutId id="2147486398" r:id="rId11"/>
    <p:sldLayoutId id="2147486399" r:id="rId12"/>
    <p:sldLayoutId id="2147486400" r:id="rId13"/>
    <p:sldLayoutId id="2147486401" r:id="rId14"/>
    <p:sldLayoutId id="2147486402" r:id="rId15"/>
    <p:sldLayoutId id="2147486403" r:id="rId16"/>
    <p:sldLayoutId id="2147486404" r:id="rId17"/>
    <p:sldLayoutId id="2147486405" r:id="rId18"/>
    <p:sldLayoutId id="2147486406" r:id="rId19"/>
    <p:sldLayoutId id="2147486407" r:id="rId20"/>
    <p:sldLayoutId id="2147486408" r:id="rId21"/>
    <p:sldLayoutId id="2147486409" r:id="rId22"/>
    <p:sldLayoutId id="2147486410" r:id="rId23"/>
    <p:sldLayoutId id="2147486411" r:id="rId24"/>
    <p:sldLayoutId id="2147486412" r:id="rId25"/>
    <p:sldLayoutId id="2147486413" r:id="rId26"/>
    <p:sldLayoutId id="2147486414" r:id="rId27"/>
    <p:sldLayoutId id="2147486415" r:id="rId28"/>
    <p:sldLayoutId id="2147486416" r:id="rId29"/>
    <p:sldLayoutId id="2147486417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chemeClr val="tx2">
              <a:satMod val="200000"/>
            </a:schemeClr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99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C0000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7030A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6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95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9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87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8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18" indent="-342718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555" indent="-285599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393" indent="-228479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350" indent="-228479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30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431" r:id="rId1"/>
    <p:sldLayoutId id="2147486432" r:id="rId2"/>
    <p:sldLayoutId id="2147486433" r:id="rId3"/>
    <p:sldLayoutId id="2147486434" r:id="rId4"/>
    <p:sldLayoutId id="2147486435" r:id="rId5"/>
    <p:sldLayoutId id="2147486436" r:id="rId6"/>
    <p:sldLayoutId id="2147486437" r:id="rId7"/>
    <p:sldLayoutId id="2147486438" r:id="rId8"/>
    <p:sldLayoutId id="2147486439" r:id="rId9"/>
    <p:sldLayoutId id="2147486440" r:id="rId10"/>
    <p:sldLayoutId id="2147486441" r:id="rId11"/>
    <p:sldLayoutId id="214748644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444" r:id="rId1"/>
    <p:sldLayoutId id="2147486445" r:id="rId2"/>
    <p:sldLayoutId id="2147486446" r:id="rId3"/>
    <p:sldLayoutId id="2147486447" r:id="rId4"/>
    <p:sldLayoutId id="2147486448" r:id="rId5"/>
    <p:sldLayoutId id="2147486449" r:id="rId6"/>
    <p:sldLayoutId id="2147486450" r:id="rId7"/>
    <p:sldLayoutId id="2147486451" r:id="rId8"/>
    <p:sldLayoutId id="2147486452" r:id="rId9"/>
    <p:sldLayoutId id="2147486453" r:id="rId10"/>
    <p:sldLayoutId id="2147486454" r:id="rId11"/>
    <p:sldLayoutId id="214748645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457" r:id="rId1"/>
    <p:sldLayoutId id="2147486458" r:id="rId2"/>
    <p:sldLayoutId id="2147486459" r:id="rId3"/>
    <p:sldLayoutId id="2147486460" r:id="rId4"/>
    <p:sldLayoutId id="2147486461" r:id="rId5"/>
    <p:sldLayoutId id="2147486462" r:id="rId6"/>
    <p:sldLayoutId id="2147486463" r:id="rId7"/>
    <p:sldLayoutId id="2147486464" r:id="rId8"/>
    <p:sldLayoutId id="2147486465" r:id="rId9"/>
    <p:sldLayoutId id="2147486466" r:id="rId10"/>
    <p:sldLayoutId id="2147486467" r:id="rId11"/>
    <p:sldLayoutId id="21474864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962DB43-26DC-4890-845F-EE3B6166435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470" r:id="rId1"/>
    <p:sldLayoutId id="2147486471" r:id="rId2"/>
    <p:sldLayoutId id="2147486472" r:id="rId3"/>
    <p:sldLayoutId id="2147486473" r:id="rId4"/>
    <p:sldLayoutId id="2147486474" r:id="rId5"/>
    <p:sldLayoutId id="2147486475" r:id="rId6"/>
    <p:sldLayoutId id="2147486476" r:id="rId7"/>
    <p:sldLayoutId id="2147486477" r:id="rId8"/>
    <p:sldLayoutId id="2147486478" r:id="rId9"/>
    <p:sldLayoutId id="2147486479" r:id="rId10"/>
    <p:sldLayoutId id="2147486480" r:id="rId11"/>
    <p:sldLayoutId id="214748648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B973D86-D800-4282-9255-234E8AF96271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495" r:id="rId1"/>
    <p:sldLayoutId id="2147486496" r:id="rId2"/>
    <p:sldLayoutId id="2147486497" r:id="rId3"/>
    <p:sldLayoutId id="2147486498" r:id="rId4"/>
    <p:sldLayoutId id="2147486499" r:id="rId5"/>
    <p:sldLayoutId id="2147486500" r:id="rId6"/>
    <p:sldLayoutId id="2147486501" r:id="rId7"/>
    <p:sldLayoutId id="2147486502" r:id="rId8"/>
    <p:sldLayoutId id="2147486503" r:id="rId9"/>
    <p:sldLayoutId id="2147486504" r:id="rId10"/>
    <p:sldLayoutId id="2147486505" r:id="rId11"/>
    <p:sldLayoutId id="214748650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fld id="{6C48DD96-721A-47B5-A0FB-97F65392730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18" r:id="rId1"/>
    <p:sldLayoutId id="2147486619" r:id="rId2"/>
    <p:sldLayoutId id="2147486620" r:id="rId3"/>
    <p:sldLayoutId id="2147486621" r:id="rId4"/>
    <p:sldLayoutId id="2147486622" r:id="rId5"/>
    <p:sldLayoutId id="2147486623" r:id="rId6"/>
    <p:sldLayoutId id="2147486624" r:id="rId7"/>
    <p:sldLayoutId id="2147486625" r:id="rId8"/>
    <p:sldLayoutId id="2147486626" r:id="rId9"/>
    <p:sldLayoutId id="2147486627" r:id="rId10"/>
    <p:sldLayoutId id="2147486628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9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03740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695" r:id="rId1"/>
    <p:sldLayoutId id="2147486696" r:id="rId2"/>
    <p:sldLayoutId id="2147486697" r:id="rId3"/>
    <p:sldLayoutId id="2147486698" r:id="rId4"/>
    <p:sldLayoutId id="2147486699" r:id="rId5"/>
    <p:sldLayoutId id="2147486700" r:id="rId6"/>
    <p:sldLayoutId id="2147486701" r:id="rId7"/>
    <p:sldLayoutId id="2147486702" r:id="rId8"/>
    <p:sldLayoutId id="2147486703" r:id="rId9"/>
    <p:sldLayoutId id="2147486704" r:id="rId10"/>
    <p:sldLayoutId id="2147486705" r:id="rId11"/>
    <p:sldLayoutId id="2147486706" r:id="rId12"/>
    <p:sldLayoutId id="2147486707" r:id="rId13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9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09" r:id="rId1"/>
    <p:sldLayoutId id="2147486710" r:id="rId2"/>
    <p:sldLayoutId id="2147486711" r:id="rId3"/>
    <p:sldLayoutId id="2147486712" r:id="rId4"/>
    <p:sldLayoutId id="2147486713" r:id="rId5"/>
    <p:sldLayoutId id="2147486714" r:id="rId6"/>
    <p:sldLayoutId id="2147486715" r:id="rId7"/>
    <p:sldLayoutId id="2147486716" r:id="rId8"/>
    <p:sldLayoutId id="2147486717" r:id="rId9"/>
    <p:sldLayoutId id="2147486718" r:id="rId10"/>
    <p:sldLayoutId id="2147486719" r:id="rId11"/>
    <p:sldLayoutId id="2147486720" r:id="rId12"/>
    <p:sldLayoutId id="2147486721" r:id="rId13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Calibri"/>
          <a:ea typeface="+mj-ea"/>
          <a:cs typeface="Calibri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Calibri"/>
          <a:ea typeface="+mn-ea"/>
          <a:cs typeface="Calibri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Calibri"/>
          <a:cs typeface="Calibri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Calibri"/>
          <a:cs typeface="Calibri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Calibri"/>
          <a:cs typeface="Calibri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35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fld id="{6C48DD96-721A-47B5-A0FB-97F653927308}" type="slidenum">
              <a:rPr lang="en-US">
                <a:solidFill>
                  <a:prstClr val="black"/>
                </a:solidFill>
                <a:ea typeface="ＭＳ Ｐゴシック" charset="-128"/>
              </a:rPr>
              <a:pPr/>
              <a:t>‹#›</a:t>
            </a:fld>
            <a:endParaRPr lang="en-US">
              <a:solidFill>
                <a:prstClr val="black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34" r:id="rId1"/>
    <p:sldLayoutId id="2147486735" r:id="rId2"/>
    <p:sldLayoutId id="2147486736" r:id="rId3"/>
    <p:sldLayoutId id="2147486737" r:id="rId4"/>
    <p:sldLayoutId id="2147486738" r:id="rId5"/>
    <p:sldLayoutId id="2147486739" r:id="rId6"/>
    <p:sldLayoutId id="2147486740" r:id="rId7"/>
    <p:sldLayoutId id="2147486741" r:id="rId8"/>
    <p:sldLayoutId id="2147486742" r:id="rId9"/>
    <p:sldLayoutId id="2147486743" r:id="rId10"/>
    <p:sldLayoutId id="2147486744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4" descr="Fermi_Blue_subp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00349" y="6305550"/>
            <a:ext cx="473943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ea typeface="ＭＳ Ｐゴシック" pitchFamily="-112" charset="-128"/>
              </a:rPr>
              <a:t>P. Oddone – ICFA Seminar, October 3</a:t>
            </a:r>
            <a:r>
              <a:rPr lang="en-US" baseline="30000" dirty="0" smtClean="0">
                <a:ea typeface="ＭＳ Ｐゴシック" pitchFamily="-112" charset="-128"/>
              </a:rPr>
              <a:t>rd</a:t>
            </a:r>
            <a:r>
              <a:rPr lang="en-US" dirty="0" smtClean="0">
                <a:ea typeface="ＭＳ Ｐゴシック" pitchFamily="-112" charset="-128"/>
              </a:rPr>
              <a:t>, 2011</a:t>
            </a:r>
            <a:endParaRPr lang="en-US" sz="1200" dirty="0">
              <a:ea typeface="ＭＳ Ｐゴシック" pitchFamily="-112" charset="-128"/>
            </a:endParaRPr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8718B7D7-3FFB-4269-A6DA-DD16FBE07F8E}" type="slidenum">
              <a:rPr lang="en-US">
                <a:ea typeface="ＭＳ Ｐゴシック" pitchFamily="-112" charset="-128"/>
              </a:rPr>
              <a:pPr>
                <a:defRPr/>
              </a:pPr>
              <a:t>‹#›</a:t>
            </a:fld>
            <a:endParaRPr lang="en-US" dirty="0">
              <a:ea typeface="ＭＳ Ｐゴシック" pitchFamily="-112" charset="-128"/>
            </a:endParaRPr>
          </a:p>
        </p:txBody>
      </p:sp>
      <p:sp>
        <p:nvSpPr>
          <p:cNvPr id="205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57338" y="2032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3035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Laksdjfalkjfds</a:t>
            </a:r>
            <a:endParaRPr lang="en-US" dirty="0" smtClean="0"/>
          </a:p>
          <a:p>
            <a:pPr lvl="1"/>
            <a:r>
              <a:rPr lang="en-US" dirty="0" smtClean="0"/>
              <a:t>;</a:t>
            </a:r>
            <a:r>
              <a:rPr lang="en-US" dirty="0" err="1" smtClean="0"/>
              <a:t>slkjfda;slkjfd</a:t>
            </a:r>
            <a:endParaRPr lang="en-US" dirty="0" smtClean="0"/>
          </a:p>
          <a:p>
            <a:pPr lvl="3"/>
            <a:r>
              <a:rPr lang="en-US" dirty="0" err="1" smtClean="0"/>
              <a:t>A;slkjfda;slkjfd</a:t>
            </a:r>
            <a:endParaRPr lang="en-US" dirty="0" smtClean="0"/>
          </a:p>
          <a:p>
            <a:pPr lvl="3"/>
            <a:r>
              <a:rPr lang="en-US" dirty="0" smtClean="0"/>
              <a:t>	</a:t>
            </a:r>
            <a:r>
              <a:rPr lang="en-US" dirty="0" err="1" smtClean="0"/>
              <a:t>a;lksdjf;lsakjfd</a:t>
            </a:r>
            <a:endParaRPr lang="en-US" dirty="0" smtClean="0"/>
          </a:p>
          <a:p>
            <a:pPr lvl="4"/>
            <a:r>
              <a:rPr lang="en-US" dirty="0" err="1" smtClean="0"/>
              <a:t>slkdflsdkjflsdkjflsdkjf</a:t>
            </a:r>
            <a:endParaRPr lang="en-US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75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6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95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9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87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8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18" indent="-34271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555" indent="-285599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393" indent="-22847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350" indent="-22847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309" indent="-22847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913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de-DE" b="1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99200"/>
            <a:ext cx="8529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anchor="ctr"/>
          <a:lstStyle/>
          <a:p>
            <a:r>
              <a:rPr lang="en-GB" sz="900" b="1">
                <a:solidFill>
                  <a:srgbClr val="808080"/>
                </a:solidFill>
                <a:ea typeface="ＭＳ Ｐゴシック" pitchFamily="-112" charset="-128"/>
              </a:rPr>
              <a:t>Joachim Mnich  </a:t>
            </a:r>
            <a:r>
              <a:rPr lang="en-GB" sz="900">
                <a:solidFill>
                  <a:srgbClr val="808080"/>
                </a:solidFill>
                <a:ea typeface="ＭＳ Ｐゴシック" pitchFamily="-112" charset="-128"/>
              </a:rPr>
              <a:t>|  DESY  Scientific Council           		          		                            May 16,  2010  |  </a:t>
            </a:r>
            <a:r>
              <a:rPr lang="en-GB" sz="900" b="1">
                <a:solidFill>
                  <a:srgbClr val="808080"/>
                </a:solidFill>
                <a:ea typeface="ＭＳ Ｐゴシック" pitchFamily="-112" charset="-128"/>
              </a:rPr>
              <a:t>Seite </a:t>
            </a:r>
            <a:fld id="{800BC2F4-3657-4151-B57E-E23C905F4193}" type="slidenum">
              <a:rPr lang="en-GB" sz="900" b="1">
                <a:solidFill>
                  <a:srgbClr val="808080"/>
                </a:solidFill>
                <a:ea typeface="ＭＳ Ｐゴシック" pitchFamily="-112" charset="-128"/>
              </a:rPr>
              <a:pPr/>
              <a:t>‹#›</a:t>
            </a:fld>
            <a:endParaRPr lang="en-GB" sz="900" b="1">
              <a:solidFill>
                <a:srgbClr val="808080"/>
              </a:solidFill>
              <a:ea typeface="ＭＳ Ｐゴシック" pitchFamily="-112" charset="-128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3" cstate="print"/>
          <a:srcRect l="-9424" t="-7854" r="-18587" b="-12566"/>
          <a:stretch>
            <a:fillRect/>
          </a:stretch>
        </p:blipFill>
        <p:spPr bwMode="auto">
          <a:xfrm>
            <a:off x="8035925" y="6127750"/>
            <a:ext cx="7762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52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024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54" r:id="rId1"/>
    <p:sldLayoutId id="2147486755" r:id="rId2"/>
    <p:sldLayoutId id="2147486756" r:id="rId3"/>
    <p:sldLayoutId id="2147486757" r:id="rId4"/>
    <p:sldLayoutId id="2147486758" r:id="rId5"/>
    <p:sldLayoutId id="2147486759" r:id="rId6"/>
    <p:sldLayoutId id="2147486760" r:id="rId7"/>
    <p:sldLayoutId id="2147486761" r:id="rId8"/>
    <p:sldLayoutId id="2147486762" r:id="rId9"/>
    <p:sldLayoutId id="2147486763" r:id="rId10"/>
    <p:sldLayoutId id="2147486764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10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23, 2011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210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Garamond" charset="0"/>
                <a:ea typeface="+mn-ea"/>
                <a:cs typeface="+mn-cs"/>
              </a:defRPr>
            </a:lvl1pPr>
          </a:lstStyle>
          <a:p>
            <a:pPr algn="ctr">
              <a:defRPr/>
            </a:pPr>
            <a:r>
              <a:rPr lang="en-GB" smtClean="0">
                <a:solidFill>
                  <a:srgbClr val="000000"/>
                </a:solidFill>
              </a:rPr>
              <a:t>S. Myers                   ECFA-EPS, Grenoble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210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Garamond" charset="0"/>
              </a:defRPr>
            </a:lvl1pPr>
          </a:lstStyle>
          <a:p>
            <a:pPr>
              <a:defRPr/>
            </a:pPr>
            <a:fld id="{39DFAD98-DBF9-A247-98FB-5D13906027AD}" type="slidenum">
              <a:rPr lang="en-GB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de-DE" sz="2400">
              <a:solidFill>
                <a:srgbClr val="3B812F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de-DE" sz="2400">
              <a:solidFill>
                <a:srgbClr val="3B812F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3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66" r:id="rId1"/>
    <p:sldLayoutId id="2147486767" r:id="rId2"/>
    <p:sldLayoutId id="2147486768" r:id="rId3"/>
    <p:sldLayoutId id="2147486769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412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71" r:id="rId1"/>
    <p:sldLayoutId id="2147486772" r:id="rId2"/>
    <p:sldLayoutId id="2147486773" r:id="rId3"/>
    <p:sldLayoutId id="2147486774" r:id="rId4"/>
    <p:sldLayoutId id="2147486775" r:id="rId5"/>
    <p:sldLayoutId id="2147486776" r:id="rId6"/>
    <p:sldLayoutId id="2147486777" r:id="rId7"/>
    <p:sldLayoutId id="2147486778" r:id="rId8"/>
    <p:sldLayoutId id="2147486779" r:id="rId9"/>
    <p:sldLayoutId id="2147486780" r:id="rId10"/>
    <p:sldLayoutId id="214748678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5FEAD35-9C89-43A1-BACA-A7FA4C8C8D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25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83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anner-bl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6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89338EF8-F913-4FC8-B3FB-DA45D7203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85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05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1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17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23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818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876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934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991" indent="-228529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prstClr val="black"/>
                </a:solidFill>
                <a:effectLst/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B1EB886-5BFD-494B-A4DB-AEFD3431D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87" r:id="rId1"/>
    <p:sldLayoutId id="2147486788" r:id="rId2"/>
    <p:sldLayoutId id="2147486789" r:id="rId3"/>
    <p:sldLayoutId id="2147486790" r:id="rId4"/>
    <p:sldLayoutId id="2147486791" r:id="rId5"/>
    <p:sldLayoutId id="2147486792" r:id="rId6"/>
    <p:sldLayoutId id="2147486793" r:id="rId7"/>
    <p:sldLayoutId id="2147486794" r:id="rId8"/>
    <p:sldLayoutId id="2147486795" r:id="rId9"/>
    <p:sldLayoutId id="2147486796" r:id="rId10"/>
    <p:sldLayoutId id="214748679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0" tIns="45692" rIns="91380" bIns="456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  <p:sldLayoutId id="2147484303" r:id="rId2"/>
    <p:sldLayoutId id="2147484304" r:id="rId3"/>
    <p:sldLayoutId id="2147484305" r:id="rId4"/>
    <p:sldLayoutId id="2147484306" r:id="rId5"/>
    <p:sldLayoutId id="2147484307" r:id="rId6"/>
    <p:sldLayoutId id="2147484308" r:id="rId7"/>
    <p:sldLayoutId id="2147484309" r:id="rId8"/>
    <p:sldLayoutId id="2147484310" r:id="rId9"/>
    <p:sldLayoutId id="2147484311" r:id="rId10"/>
    <p:sldLayoutId id="21474843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eaLnBrk="0" hangingPunct="0">
              <a:defRPr/>
            </a:pPr>
            <a:endParaRPr lang="en-GB" sz="2400" dirty="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31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</a:defRPr>
            </a:lvl1pPr>
          </a:lstStyle>
          <a:p>
            <a:fld id="{917F6AEB-532F-48EF-BC1F-97AEEB3F7973}" type="slidenum">
              <a:rPr lang="en-GB" smtClean="0">
                <a:ea typeface="ＭＳ Ｐゴシック" charset="-128"/>
              </a:rPr>
              <a:pPr/>
              <a:t>‹#›</a:t>
            </a:fld>
            <a:endParaRPr lang="en-GB" smtClean="0">
              <a:ea typeface="ＭＳ Ｐゴシック" charset="-128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 eaLnBrk="0" hangingPunct="0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2400" dirty="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100" y="974728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50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 eaLnBrk="0" hangingPunct="0">
              <a:defRPr/>
            </a:pPr>
            <a:endParaRPr lang="en-GB" sz="2400" dirty="0">
              <a:solidFill>
                <a:srgbClr val="2B519A"/>
              </a:solidFill>
              <a:latin typeface="Verdana" pitchFamily="34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eaLnBrk="0" hangingPunct="0">
              <a:defRPr/>
            </a:pPr>
            <a:endParaRPr lang="en-GB" sz="2400" dirty="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94" y="644578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3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6" y="6583414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10" tIns="45706" rIns="91410" bIns="45706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CC66"/>
              </a:buClr>
            </a:pPr>
            <a:r>
              <a:rPr lang="en-GB" sz="1200" dirty="0" smtClean="0">
                <a:solidFill>
                  <a:srgbClr val="2B519A"/>
                </a:solidFill>
                <a:ea typeface="ＭＳ Ｐゴシック" charset="-128"/>
              </a:rPr>
              <a:t>EGEE-III INFSO-RI-222667</a:t>
            </a:r>
            <a:endParaRPr lang="en-GB" sz="800" dirty="0" smtClean="0">
              <a:solidFill>
                <a:srgbClr val="2B519A"/>
              </a:solidFill>
              <a:latin typeface="Verdana" charset="0"/>
              <a:ea typeface="ＭＳ Ｐゴシック" charset="-128"/>
            </a:endParaRPr>
          </a:p>
        </p:txBody>
      </p:sp>
      <p:pic>
        <p:nvPicPr>
          <p:cNvPr id="31757" name="Picture 17" descr="eg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6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059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116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174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231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22" tIns="0" rIns="41122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51" r:id="rId1"/>
    <p:sldLayoutId id="2147485052" r:id="rId2"/>
    <p:sldLayoutId id="2147485053" r:id="rId3"/>
    <p:sldLayoutId id="2147485054" r:id="rId4"/>
    <p:sldLayoutId id="2147485055" r:id="rId5"/>
    <p:sldLayoutId id="2147485056" r:id="rId6"/>
    <p:sldLayoutId id="2147485057" r:id="rId7"/>
    <p:sldLayoutId id="2147485058" r:id="rId8"/>
    <p:sldLayoutId id="2147485059" r:id="rId9"/>
    <p:sldLayoutId id="2147485060" r:id="rId10"/>
    <p:sldLayoutId id="2147485061" r:id="rId11"/>
  </p:sldLayoutIdLst>
  <p:transition/>
  <p:txStyles>
    <p:titleStyle>
      <a:lvl1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18" indent="-22218" algn="ctr" defTabSz="822069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275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334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391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0450" algn="ctr" defTabSz="822069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411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336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261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186" indent="-422143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7526" indent="-420556" algn="l" defTabSz="822069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4584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1641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8700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5758" indent="-420556" algn="l" defTabSz="822069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42" y="1295406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49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2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390" tIns="45696" rIns="91390" bIns="45696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0" tIns="45696" rIns="91390" bIns="45696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65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8" r:id="rId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6955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3915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087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782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718" indent="-34271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555" indent="-285599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393" indent="-22847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350" indent="-228479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309" indent="-22847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3266" indent="-22847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0224" indent="-22847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7181" indent="-22847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4139" indent="-22847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1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9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87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3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2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2" algn="l" defTabSz="4569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38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1" y="2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48" r:id="rId1"/>
    <p:sldLayoutId id="2147485449" r:id="rId2"/>
    <p:sldLayoutId id="2147485450" r:id="rId3"/>
    <p:sldLayoutId id="2147485451" r:id="rId4"/>
    <p:sldLayoutId id="2147485452" r:id="rId5"/>
    <p:sldLayoutId id="2147485453" r:id="rId6"/>
    <p:sldLayoutId id="2147485454" r:id="rId7"/>
    <p:sldLayoutId id="2147485455" r:id="rId8"/>
    <p:sldLayoutId id="2147485456" r:id="rId9"/>
    <p:sldLayoutId id="2147485457" r:id="rId10"/>
    <p:sldLayoutId id="2147485458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05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116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174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23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919"/>
            <a:ext cx="6286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478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1" y="5"/>
            <a:ext cx="908050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50" r:id="rId1"/>
    <p:sldLayoutId id="2147485551" r:id="rId2"/>
    <p:sldLayoutId id="2147485552" r:id="rId3"/>
    <p:sldLayoutId id="2147485553" r:id="rId4"/>
    <p:sldLayoutId id="2147485554" r:id="rId5"/>
    <p:sldLayoutId id="2147485555" r:id="rId6"/>
    <p:sldLayoutId id="2147485556" r:id="rId7"/>
    <p:sldLayoutId id="2147485557" r:id="rId8"/>
    <p:sldLayoutId id="2147485558" r:id="rId9"/>
    <p:sldLayoutId id="2147485559" r:id="rId10"/>
    <p:sldLayoutId id="2147485560" r:id="rId11"/>
    <p:sldLayoutId id="2147485561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059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116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174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231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342793" indent="-342793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719" indent="-28566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2646" indent="-228529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599702" indent="-228529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6760" indent="-228529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6.xml"/><Relationship Id="rId5" Type="http://schemas.openxmlformats.org/officeDocument/2006/relationships/image" Target="../media/image9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5.xml"/><Relationship Id="rId1" Type="http://schemas.openxmlformats.org/officeDocument/2006/relationships/tags" Target="../tags/tag1.xml"/><Relationship Id="rId4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5.xml"/><Relationship Id="rId1" Type="http://schemas.openxmlformats.org/officeDocument/2006/relationships/tags" Target="../tags/tag2.xml"/><Relationship Id="rId4" Type="http://schemas.openxmlformats.org/officeDocument/2006/relationships/image" Target="../media/image35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8.xml"/><Relationship Id="rId1" Type="http://schemas.openxmlformats.org/officeDocument/2006/relationships/tags" Target="../tags/tag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6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8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80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390" tIns="45696" rIns="91390" bIns="45696" anchor="ctr">
            <a:prstTxWarp prst="textNoShape">
              <a:avLst/>
            </a:prstTxWarp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209845"/>
            <a:ext cx="9144000" cy="255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marL="742555" indent="-742555" algn="ctr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PLHC 2012    </a:t>
            </a:r>
          </a:p>
          <a:p>
            <a:pPr marL="742555" indent="-742555" algn="ctr" eaLnBrk="0" hangingPunct="0"/>
            <a:endParaRPr lang="en-US" sz="40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  <a:p>
            <a:pPr marL="742555" indent="-742555" algn="ctr" eaLnBrk="0" hangingPunct="0"/>
            <a:r>
              <a:rPr lang="en-US" sz="4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Opening Talk </a:t>
            </a:r>
          </a:p>
          <a:p>
            <a:pPr marL="742555" indent="-742555" eaLnBrk="0" hangingPunct="0"/>
            <a:r>
              <a:rPr lang="en-US" sz="36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  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71536"/>
            <a:ext cx="9144000" cy="98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4000" b="1" i="1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   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</a:rPr>
              <a:t> </a:t>
            </a:r>
            <a:r>
              <a:rPr lang="en-GB" sz="2800" b="1" i="1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Accelerating Science and Innovation</a:t>
            </a:r>
            <a:endParaRPr lang="en-US" sz="3600" b="1" dirty="0">
              <a:solidFill>
                <a:srgbClr val="FF0A1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2" charset="0"/>
              <a:ea typeface="ＭＳ Ｐゴシック" pitchFamily="-112" charset="-128"/>
            </a:endParaRPr>
          </a:p>
          <a:p>
            <a:pPr algn="ctr">
              <a:defRPr/>
            </a:pPr>
            <a:endParaRPr lang="en-US" b="1" dirty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pitchFamily="-112" charset="0"/>
              <a:ea typeface="ＭＳ Ｐゴシック" pitchFamily="-112" charset="-128"/>
            </a:endParaRPr>
          </a:p>
        </p:txBody>
      </p:sp>
      <p:pic>
        <p:nvPicPr>
          <p:cNvPr id="6151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3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0" y="6324649"/>
            <a:ext cx="9144000" cy="369283"/>
          </a:xfrm>
          <a:prstGeom prst="rect">
            <a:avLst/>
          </a:prstGeom>
          <a:solidFill>
            <a:srgbClr val="002060"/>
          </a:solidFill>
        </p:spPr>
        <p:txBody>
          <a:bodyPr wrap="square" lIns="91390" tIns="45696" rIns="91390" bIns="45696" rtlCol="0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R.-D. Heuer, CERN		                                           Vancouver, June 4, 2012</a:t>
            </a:r>
            <a:endParaRPr lang="en-US" dirty="0">
              <a:solidFill>
                <a:srgbClr val="FFFFFF"/>
              </a:solidFill>
              <a:latin typeface="Arial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1" y="1"/>
            <a:ext cx="9252520" cy="6885384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6" rIns="91431" bIns="45716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ＭＳ Ｐゴシック" charset="0"/>
              </a:rPr>
              <a:t>T</a:t>
            </a:r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5" descr="fig_02b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23105"/>
            <a:ext cx="4572000" cy="3314095"/>
          </a:xfrm>
          <a:prstGeom prst="rect">
            <a:avLst/>
          </a:prstGeom>
        </p:spPr>
      </p:pic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1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880" indent="-285723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2893" indent="-22857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049" indent="-22857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206" indent="-228579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363" indent="-22857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520" indent="-22857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8677" indent="-22857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5834" indent="-22857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rgbClr val="000000"/>
                </a:solidFill>
              </a:rPr>
              <a:pPr/>
              <a:t>10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538" y="4797244"/>
            <a:ext cx="2225271" cy="353935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Excluded </a:t>
            </a:r>
            <a:r>
              <a:rPr lang="en-US" sz="15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at 95% CL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0342" y="307982"/>
            <a:ext cx="7441443" cy="384713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  <a:sym typeface="Wingdings"/>
              </a:rPr>
              <a:t>ATLAS: C</a:t>
            </a:r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ombining </a:t>
            </a:r>
            <a:r>
              <a:rPr lang="en-US" sz="19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all (12 !) channels together, full 2011 dataset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1000" y="5486400"/>
            <a:ext cx="2093825" cy="353935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Excluded </a:t>
            </a:r>
            <a:r>
              <a:rPr lang="en-US" sz="15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at 99% CL</a:t>
            </a:r>
            <a:endParaRPr lang="en-US" sz="1700" dirty="0">
              <a:solidFill>
                <a:prstClr val="black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04265" y="4725144"/>
            <a:ext cx="2185195" cy="338546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Expected if no signal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339758" y="4725237"/>
            <a:ext cx="4410163" cy="615545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110 &lt;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700" baseline="-250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H</a:t>
            </a:r>
            <a:r>
              <a:rPr lang="en-US" sz="1700" baseline="-250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&lt; 122.5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(except 117.5-118.5) </a:t>
            </a:r>
          </a:p>
          <a:p>
            <a:pPr eaLnBrk="0" hangingPunct="0"/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129 &lt;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700" baseline="-250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H</a:t>
            </a:r>
            <a:r>
              <a:rPr lang="en-US" sz="1700" baseline="-250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&lt; 539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92291" y="5106670"/>
            <a:ext cx="1494302" cy="338546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120-555 </a:t>
            </a:r>
            <a:r>
              <a:rPr lang="en-US" sz="1600" dirty="0" err="1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1600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90800" y="5486400"/>
            <a:ext cx="2242904" cy="353935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lIns="91431" tIns="45716" rIns="91431" bIns="45716" rtlCol="0">
            <a:spAutoFit/>
          </a:bodyPr>
          <a:lstStyle/>
          <a:p>
            <a:pPr eaLnBrk="0" hangingPunct="0"/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130 &lt;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700" baseline="-250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H</a:t>
            </a:r>
            <a:r>
              <a:rPr lang="en-US" sz="1700" baseline="-250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&lt; 486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  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5292080" y="1268760"/>
            <a:ext cx="864096" cy="26172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6" rIns="91431" bIns="45716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948267" y="1268760"/>
            <a:ext cx="1800200" cy="2617200"/>
          </a:xfrm>
          <a:prstGeom prst="rect">
            <a:avLst/>
          </a:prstGeom>
          <a:solidFill>
            <a:schemeClr val="tx1">
              <a:alpha val="5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6" rIns="91431" bIns="45716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 descr="fig_02a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1123105"/>
            <a:ext cx="4572000" cy="3314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Rectangle 17"/>
          <p:cNvSpPr/>
          <p:nvPr/>
        </p:nvSpPr>
        <p:spPr bwMode="auto">
          <a:xfrm>
            <a:off x="6228000" y="1268760"/>
            <a:ext cx="298800" cy="26172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6" rIns="91431" bIns="45716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" name="Picture 6" descr="mighty_Atlas.gif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7" y="72554"/>
            <a:ext cx="628650" cy="692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 16"/>
          <p:cNvGrpSpPr/>
          <p:nvPr/>
        </p:nvGrpSpPr>
        <p:grpSpPr>
          <a:xfrm>
            <a:off x="6804295" y="5829499"/>
            <a:ext cx="1901011" cy="911961"/>
            <a:chOff x="5796136" y="4184121"/>
            <a:chExt cx="1901011" cy="911961"/>
          </a:xfrm>
          <a:solidFill>
            <a:srgbClr val="FF99CC"/>
          </a:solidFill>
        </p:grpSpPr>
        <p:sp>
          <p:nvSpPr>
            <p:cNvPr id="19" name="Explosion 1 18"/>
            <p:cNvSpPr>
              <a:spLocks noChangeAspect="1"/>
            </p:cNvSpPr>
            <p:nvPr/>
          </p:nvSpPr>
          <p:spPr>
            <a:xfrm>
              <a:off x="5796136" y="4184121"/>
              <a:ext cx="1901011" cy="911961"/>
            </a:xfrm>
            <a:prstGeom prst="irregularSeal1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5975" tIns="47988" rIns="95975" bIns="47988" rtlCol="0" anchor="ctr"/>
            <a:lstStyle/>
            <a:p>
              <a:pPr algn="ctr" eaLnBrk="0" hangingPunct="0"/>
              <a:endParaRPr lang="en-US" sz="1300" dirty="0">
                <a:solidFill>
                  <a:prstClr val="black"/>
                </a:solidFill>
                <a:latin typeface="Comic Sans M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56176" y="4376717"/>
              <a:ext cx="1184940" cy="492443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eaLnBrk="0" hangingPunct="0"/>
              <a:r>
                <a:rPr lang="en-US" sz="13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NEW: full </a:t>
              </a:r>
            </a:p>
            <a:p>
              <a:pPr eaLnBrk="0" hangingPunct="0"/>
              <a:r>
                <a:rPr lang="en-US" sz="1300" dirty="0">
                  <a:solidFill>
                    <a:prstClr val="black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2011 dataset</a:t>
              </a:r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3203848" y="4581128"/>
            <a:ext cx="914400" cy="50405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6027003"/>
            <a:ext cx="5543056" cy="83099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effectLst/>
              </a:rPr>
              <a:t>Tevatron</a:t>
            </a:r>
            <a:r>
              <a:rPr lang="en-US" sz="2400" dirty="0" smtClean="0">
                <a:solidFill>
                  <a:schemeClr val="bg1"/>
                </a:solidFill>
                <a:effectLst/>
              </a:rPr>
              <a:t> also sees enhancement in this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mass region in the decay mode </a:t>
            </a:r>
            <a:r>
              <a:rPr lang="en-US" sz="2400" dirty="0" err="1" smtClean="0">
                <a:solidFill>
                  <a:schemeClr val="bg1"/>
                </a:solidFill>
              </a:rPr>
              <a:t>H</a:t>
            </a:r>
            <a:r>
              <a:rPr lang="en-US" sz="2400" dirty="0" err="1" smtClean="0">
                <a:solidFill>
                  <a:schemeClr val="bg1"/>
                </a:solidFill>
                <a:sym typeface="Wingdings" pitchFamily="2" charset="2"/>
              </a:rPr>
              <a:t>bb</a:t>
            </a:r>
            <a:endParaRPr lang="en-US" sz="2400" dirty="0" smtClean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23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1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43" name="Rectangle 2"/>
          <p:cNvSpPr txBox="1">
            <a:spLocks noChangeArrowheads="1"/>
          </p:cNvSpPr>
          <p:nvPr/>
        </p:nvSpPr>
        <p:spPr bwMode="auto">
          <a:xfrm>
            <a:off x="1066822" y="228600"/>
            <a:ext cx="80438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GB" sz="2800" kern="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Higgs-Boson at 7 </a:t>
            </a:r>
            <a:r>
              <a:rPr lang="en-GB" sz="2800" kern="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TeV</a:t>
            </a:r>
            <a:endParaRPr lang="en-GB" sz="2800" kern="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24" y="1676400"/>
            <a:ext cx="785824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Status ~ today</a:t>
            </a: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SM Higgs boson excluded with 95% </a:t>
            </a:r>
            <a:r>
              <a:rPr lang="en-US" sz="3200" dirty="0" err="1" smtClean="0">
                <a:solidFill>
                  <a:srgbClr val="FFFFFF"/>
                </a:solidFill>
              </a:rPr>
              <a:t>cl</a:t>
            </a:r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up to a mass of 600 </a:t>
            </a:r>
            <a:r>
              <a:rPr lang="en-US" sz="3200" dirty="0" err="1" smtClean="0">
                <a:solidFill>
                  <a:srgbClr val="FFFFFF"/>
                </a:solidFill>
              </a:rPr>
              <a:t>GeV</a:t>
            </a:r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except for the window </a:t>
            </a:r>
            <a:r>
              <a:rPr lang="en-US" sz="3200" b="1" dirty="0" smtClean="0">
                <a:solidFill>
                  <a:srgbClr val="FFFF00"/>
                </a:solidFill>
              </a:rPr>
              <a:t>122.5 to 127.5 </a:t>
            </a:r>
            <a:r>
              <a:rPr lang="en-US" sz="3200" dirty="0" err="1" smtClean="0">
                <a:solidFill>
                  <a:srgbClr val="FFFFFF"/>
                </a:solidFill>
              </a:rPr>
              <a:t>GeV</a:t>
            </a:r>
            <a:endParaRPr lang="en-US" sz="3200" dirty="0" smtClean="0">
              <a:solidFill>
                <a:srgbClr val="FFFFFF"/>
              </a:solidFill>
            </a:endParaRP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“interesting fluctuations” around masses</a:t>
            </a:r>
          </a:p>
          <a:p>
            <a:r>
              <a:rPr lang="en-US" sz="3200" dirty="0" smtClean="0">
                <a:solidFill>
                  <a:srgbClr val="FFFFFF"/>
                </a:solidFill>
              </a:rPr>
              <a:t>of </a:t>
            </a:r>
            <a:r>
              <a:rPr lang="en-US" sz="3200" b="1" dirty="0" smtClean="0">
                <a:solidFill>
                  <a:srgbClr val="FFFF00"/>
                </a:solidFill>
              </a:rPr>
              <a:t>124 to 126 </a:t>
            </a:r>
            <a:r>
              <a:rPr lang="en-US" sz="3200" dirty="0" err="1" smtClean="0">
                <a:solidFill>
                  <a:srgbClr val="FFFFFF"/>
                </a:solidFill>
              </a:rPr>
              <a:t>GeV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sz="3200" dirty="0" smtClean="0">
                <a:solidFill>
                  <a:srgbClr val="FFFFFF"/>
                </a:solidFill>
              </a:rPr>
              <a:t> 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43" name="Rectangle 2"/>
          <p:cNvSpPr txBox="1">
            <a:spLocks noChangeArrowheads="1"/>
          </p:cNvSpPr>
          <p:nvPr/>
        </p:nvSpPr>
        <p:spPr bwMode="auto">
          <a:xfrm>
            <a:off x="1066822" y="228600"/>
            <a:ext cx="80438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GB" sz="2800" kern="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Higgs-Boson at 7 </a:t>
            </a:r>
            <a:r>
              <a:rPr lang="en-GB" sz="28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and 8 </a:t>
            </a:r>
            <a:r>
              <a:rPr lang="en-GB" sz="28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TeV</a:t>
            </a:r>
            <a:endParaRPr lang="en-GB" sz="2800" kern="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24" y="1676400"/>
            <a:ext cx="785824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Status ~ today</a:t>
            </a: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SM Higgs boson excluded with 95% </a:t>
            </a:r>
            <a:r>
              <a:rPr lang="en-US" sz="3200" dirty="0" err="1" smtClean="0">
                <a:solidFill>
                  <a:srgbClr val="FFFFFF"/>
                </a:solidFill>
              </a:rPr>
              <a:t>cl</a:t>
            </a:r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up to a mass of 600 </a:t>
            </a:r>
            <a:r>
              <a:rPr lang="en-US" sz="3200" dirty="0" err="1" smtClean="0">
                <a:solidFill>
                  <a:srgbClr val="FFFFFF"/>
                </a:solidFill>
              </a:rPr>
              <a:t>GeV</a:t>
            </a:r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except for the window </a:t>
            </a:r>
            <a:r>
              <a:rPr lang="en-US" sz="3200" b="1" dirty="0" smtClean="0">
                <a:solidFill>
                  <a:srgbClr val="FFFF00"/>
                </a:solidFill>
              </a:rPr>
              <a:t>122.5 to 127.5 </a:t>
            </a:r>
            <a:r>
              <a:rPr lang="en-US" sz="3200" dirty="0" err="1" smtClean="0">
                <a:solidFill>
                  <a:srgbClr val="FFFFFF"/>
                </a:solidFill>
              </a:rPr>
              <a:t>GeV</a:t>
            </a:r>
            <a:endParaRPr lang="en-US" sz="3200" dirty="0" smtClean="0">
              <a:solidFill>
                <a:srgbClr val="FFFFFF"/>
              </a:solidFill>
            </a:endParaRP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“interesting fluctuations” around masses</a:t>
            </a:r>
          </a:p>
          <a:p>
            <a:r>
              <a:rPr lang="en-US" sz="3200" dirty="0" smtClean="0">
                <a:solidFill>
                  <a:srgbClr val="FFFFFF"/>
                </a:solidFill>
              </a:rPr>
              <a:t>of </a:t>
            </a:r>
            <a:r>
              <a:rPr lang="en-US" sz="3200" b="1" dirty="0" smtClean="0">
                <a:solidFill>
                  <a:srgbClr val="FFFF00"/>
                </a:solidFill>
              </a:rPr>
              <a:t>124 to 126 </a:t>
            </a:r>
            <a:r>
              <a:rPr lang="en-US" sz="3200" dirty="0" err="1" smtClean="0">
                <a:solidFill>
                  <a:srgbClr val="FFFFFF"/>
                </a:solidFill>
              </a:rPr>
              <a:t>GeV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sz="3200" dirty="0" smtClean="0">
                <a:solidFill>
                  <a:srgbClr val="FFFFFF"/>
                </a:solidFill>
              </a:rPr>
              <a:t>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1905000" y="2514600"/>
            <a:ext cx="5029200" cy="255454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2012 run: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8 </a:t>
            </a:r>
            <a:r>
              <a:rPr lang="en-US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TeV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expect ~15/</a:t>
            </a:r>
            <a:r>
              <a:rPr lang="en-US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fb</a:t>
            </a:r>
            <a:endParaRPr lang="en-US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SM-Higgs Boson up to a mass of some 600 </a:t>
            </a:r>
            <a:r>
              <a:rPr lang="en-US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will either be discovered or ruled out until end 2012</a:t>
            </a:r>
            <a:r>
              <a:rPr lang="en-US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Down Arrow 5"/>
          <p:cNvSpPr>
            <a:spLocks noChangeArrowheads="1"/>
          </p:cNvSpPr>
          <p:nvPr/>
        </p:nvSpPr>
        <p:spPr bwMode="auto">
          <a:xfrm>
            <a:off x="4208463" y="3306762"/>
            <a:ext cx="360362" cy="719138"/>
          </a:xfrm>
          <a:prstGeom prst="downArrow">
            <a:avLst>
              <a:gd name="adj1" fmla="val 50000"/>
              <a:gd name="adj2" fmla="val 4989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240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 What about Physics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beyond the Standard Model ?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title"/>
          </p:nvPr>
        </p:nvSpPr>
        <p:spPr>
          <a:xfrm>
            <a:off x="2232025" y="333375"/>
            <a:ext cx="4679950" cy="863600"/>
          </a:xfrm>
          <a:solidFill>
            <a:srgbClr val="FFFB96"/>
          </a:solidFill>
          <a:ln>
            <a:solidFill>
              <a:srgbClr val="80004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800040"/>
                </a:solidFill>
                <a:latin typeface="Comic Sans MS" pitchFamily="66" charset="0"/>
              </a:rPr>
              <a:t>Supersymmetry</a:t>
            </a:r>
            <a:endParaRPr lang="en-GB" sz="4000" b="1" smtClean="0">
              <a:solidFill>
                <a:srgbClr val="800040"/>
              </a:solidFill>
              <a:latin typeface="Comic Sans MS" pitchFamily="66" charset="0"/>
            </a:endParaRP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357" y="1628775"/>
            <a:ext cx="6029325" cy="3905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4276" name="TextBox 1"/>
          <p:cNvSpPr txBox="1">
            <a:spLocks noChangeArrowheads="1"/>
          </p:cNvSpPr>
          <p:nvPr/>
        </p:nvSpPr>
        <p:spPr bwMode="auto">
          <a:xfrm>
            <a:off x="1763713" y="5534063"/>
            <a:ext cx="6963766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smtClean="0">
                <a:solidFill>
                  <a:srgbClr val="800040"/>
                </a:solidFill>
                <a:latin typeface="Comic Sans MS" pitchFamily="66" charset="0"/>
              </a:rPr>
              <a:t>So far no excess in missing energy events,…,</a:t>
            </a:r>
          </a:p>
          <a:p>
            <a:pPr>
              <a:spcBef>
                <a:spcPct val="20000"/>
              </a:spcBef>
            </a:pPr>
            <a:r>
              <a:rPr lang="en-US" sz="2400" b="1" smtClean="0">
                <a:solidFill>
                  <a:srgbClr val="800040"/>
                </a:solidFill>
                <a:latin typeface="Comic Sans MS" pitchFamily="66" charset="0"/>
              </a:rPr>
              <a:t>go beyond CMSSM,  consider pMSSM</a:t>
            </a:r>
            <a:endParaRPr lang="de-DE" sz="2400" b="1" smtClean="0">
              <a:solidFill>
                <a:srgbClr val="80004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315325" cy="500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6323" name="TextBox 1"/>
          <p:cNvSpPr txBox="1">
            <a:spLocks noChangeArrowheads="1"/>
          </p:cNvSpPr>
          <p:nvPr/>
        </p:nvSpPr>
        <p:spPr bwMode="auto">
          <a:xfrm>
            <a:off x="457200" y="6019800"/>
            <a:ext cx="8534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dirty="0" smtClean="0">
                <a:solidFill>
                  <a:srgbClr val="800040"/>
                </a:solidFill>
                <a:latin typeface="Comic Sans MS" pitchFamily="66" charset="0"/>
              </a:rPr>
              <a:t>Higgs mass of 125 </a:t>
            </a:r>
            <a:r>
              <a:rPr lang="en-US" sz="2400" b="1" dirty="0" err="1" smtClean="0">
                <a:solidFill>
                  <a:srgbClr val="800040"/>
                </a:solidFill>
                <a:latin typeface="Comic Sans MS" pitchFamily="66" charset="0"/>
              </a:rPr>
              <a:t>GeV</a:t>
            </a:r>
            <a:r>
              <a:rPr lang="en-US" sz="2400" b="1" dirty="0" smtClean="0">
                <a:solidFill>
                  <a:srgbClr val="800040"/>
                </a:solidFill>
                <a:latin typeface="Comic Sans MS" pitchFamily="66" charset="0"/>
              </a:rPr>
              <a:t> severe constraint on all models!</a:t>
            </a:r>
            <a:endParaRPr lang="de-DE" sz="2400" b="1" dirty="0" smtClean="0">
              <a:solidFill>
                <a:srgbClr val="800040"/>
              </a:solidFill>
              <a:latin typeface="Comic Sans MS" pitchFamily="66" charset="0"/>
            </a:endParaRPr>
          </a:p>
        </p:txBody>
      </p:sp>
      <p:sp>
        <p:nvSpPr>
          <p:cNvPr id="56324" name="TextBox 2"/>
          <p:cNvSpPr txBox="1">
            <a:spLocks noChangeArrowheads="1"/>
          </p:cNvSpPr>
          <p:nvPr/>
        </p:nvSpPr>
        <p:spPr bwMode="auto">
          <a:xfrm>
            <a:off x="7380288" y="2492375"/>
            <a:ext cx="1271502" cy="369332"/>
          </a:xfrm>
          <a:prstGeom prst="rect">
            <a:avLst/>
          </a:prstGeom>
          <a:solidFill>
            <a:srgbClr val="80004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smtClean="0">
                <a:solidFill>
                  <a:srgbClr val="FFFF99"/>
                </a:solidFill>
                <a:latin typeface="Comic Sans MS" pitchFamily="66" charset="0"/>
              </a:rPr>
              <a:t>Mahmoudi</a:t>
            </a:r>
            <a:endParaRPr lang="de-DE" b="1" smtClean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28600"/>
            <a:ext cx="7839005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SUSY requires a low mass Higgs Boson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with severe constraints on the max. mass value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 rot="20959326">
            <a:off x="14928" y="3657741"/>
            <a:ext cx="9144000" cy="101566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Within </a:t>
            </a:r>
            <a:r>
              <a:rPr lang="en-US" sz="2000" b="1" i="1" u="sng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the constrained MSSM models 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we have crossed the border of excluding </a:t>
            </a:r>
            <a:r>
              <a:rPr lang="en-US" sz="2000" b="1" dirty="0" err="1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gluinos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 and </a:t>
            </a:r>
            <a:r>
              <a:rPr lang="en-US" sz="2000" b="1" dirty="0" err="1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squarks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 up to 1TeV and beyond. The air is getting thin for </a:t>
            </a:r>
            <a:r>
              <a:rPr lang="en-US" sz="2000" b="1" i="1" u="sng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constrained SUSY</a:t>
            </a:r>
            <a:r>
              <a:rPr lang="en-US" sz="2000" b="1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</a:rPr>
              <a:t>. …..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2514604" y="5486400"/>
            <a:ext cx="6408737" cy="106680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 </a:t>
            </a: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. . .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but potential </a:t>
            </a: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for discovery of SUSY sizeable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at all LHC energies</a:t>
            </a:r>
            <a:endParaRPr lang="en-US" sz="4000" kern="0" dirty="0">
              <a:solidFill>
                <a:srgbClr val="336699"/>
              </a:solidFill>
              <a:latin typeface="Times New Roman" pitchFamily="18" charset="0"/>
              <a:ea typeface="ＭＳ Ｐゴシック" pitchFamily="31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3 at 9.33.0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46940"/>
            <a:ext cx="9144000" cy="578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595" y="339166"/>
            <a:ext cx="3267501" cy="307748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pPr defTabSz="457059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Gill Sans"/>
                <a:ea typeface="ＭＳ Ｐゴシック" pitchFamily="-112" charset="-128"/>
                <a:cs typeface="Gill Sans"/>
              </a:rPr>
              <a:t>Murayama, ICFA Seminar, 2011 CERN</a:t>
            </a:r>
            <a:endParaRPr lang="en-US" sz="1400" dirty="0">
              <a:solidFill>
                <a:prstClr val="black"/>
              </a:solidFill>
              <a:latin typeface="Gill Sans"/>
              <a:ea typeface="ＭＳ Ｐゴシック" pitchFamily="-112" charset="-128"/>
              <a:cs typeface="Gill San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F216-B186-8045-891A-A4FE5F3C26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152401"/>
            <a:ext cx="41148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10" tIns="45706" rIns="91410" bIns="45706" rtlCol="0">
            <a:spAutoFit/>
          </a:bodyPr>
          <a:lstStyle/>
          <a:p>
            <a:pPr algn="ctr" defTabSz="457059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Gill Sans"/>
                <a:cs typeface="Gill Sans"/>
              </a:rPr>
              <a:t>LHC and Theory…</a:t>
            </a:r>
            <a:endParaRPr lang="en-US" sz="2800" dirty="0">
              <a:solidFill>
                <a:prstClr val="black"/>
              </a:solidFill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6969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126482" y="1384560"/>
            <a:ext cx="4191000" cy="449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/>
            </a:outerShdw>
          </a:effectLst>
        </p:spPr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25" y="0"/>
            <a:ext cx="7815263" cy="762000"/>
          </a:xfrm>
        </p:spPr>
        <p:txBody>
          <a:bodyPr/>
          <a:lstStyle/>
          <a:p>
            <a:r>
              <a:rPr lang="en-GB" sz="3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The 2011 and 2012 run …</a:t>
            </a:r>
            <a:endParaRPr lang="en-GB" sz="3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" y="1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29" name="Picture 23" descr="Screen shot 2010-06-18 at 23.17.38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6197" y="1524000"/>
            <a:ext cx="4572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Down Arrow 29"/>
          <p:cNvSpPr/>
          <p:nvPr/>
        </p:nvSpPr>
        <p:spPr bwMode="auto">
          <a:xfrm>
            <a:off x="2641600" y="3352800"/>
            <a:ext cx="381000" cy="457200"/>
          </a:xfrm>
          <a:prstGeom prst="downArrow">
            <a:avLst>
              <a:gd name="adj1" fmla="val 36395"/>
              <a:gd name="adj2" fmla="val 60203"/>
            </a:avLst>
          </a:prstGeom>
          <a:gradFill flip="none" rotWithShape="1">
            <a:gsLst>
              <a:gs pos="0">
                <a:srgbClr val="008000">
                  <a:alpha val="90000"/>
                </a:srgb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9" name="Oval 15"/>
          <p:cNvSpPr>
            <a:spLocks noChangeArrowheads="1"/>
          </p:cNvSpPr>
          <p:nvPr/>
        </p:nvSpPr>
        <p:spPr bwMode="auto">
          <a:xfrm>
            <a:off x="2743225" y="3200447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2E639E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93C8F"/>
            </a:solidFill>
            <a:round/>
            <a:headEnd/>
            <a:tailEnd/>
          </a:ln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/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2654300" y="1981200"/>
            <a:ext cx="381000" cy="381000"/>
          </a:xfrm>
          <a:prstGeom prst="downArrow">
            <a:avLst>
              <a:gd name="adj1" fmla="val 36395"/>
              <a:gd name="adj2" fmla="val 43197"/>
            </a:avLst>
          </a:prstGeom>
          <a:gradFill flip="none" rotWithShape="1"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4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6" name="Oval 17"/>
          <p:cNvSpPr>
            <a:spLocks noChangeArrowheads="1"/>
          </p:cNvSpPr>
          <p:nvPr/>
        </p:nvSpPr>
        <p:spPr bwMode="auto">
          <a:xfrm>
            <a:off x="2755924" y="1803403"/>
            <a:ext cx="195263" cy="193675"/>
          </a:xfrm>
          <a:prstGeom prst="ellipse">
            <a:avLst/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/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9" name="Oval 18"/>
          <p:cNvSpPr>
            <a:spLocks noChangeArrowheads="1"/>
          </p:cNvSpPr>
          <p:nvPr/>
        </p:nvSpPr>
        <p:spPr bwMode="auto">
          <a:xfrm>
            <a:off x="2743225" y="3817938"/>
            <a:ext cx="193675" cy="1952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/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2" name="Down Arrow 51"/>
          <p:cNvSpPr/>
          <p:nvPr/>
        </p:nvSpPr>
        <p:spPr bwMode="auto">
          <a:xfrm>
            <a:off x="2641082" y="2438400"/>
            <a:ext cx="381000" cy="762000"/>
          </a:xfrm>
          <a:prstGeom prst="downArrow">
            <a:avLst>
              <a:gd name="adj1" fmla="val 36395"/>
              <a:gd name="adj2" fmla="val 43197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alpha val="90000"/>
                </a:schemeClr>
              </a:gs>
              <a:gs pos="100000">
                <a:schemeClr val="accent4">
                  <a:lumMod val="65000"/>
                  <a:lumOff val="35000"/>
                </a:schemeClr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3" name="Oval 17"/>
          <p:cNvSpPr>
            <a:spLocks noChangeArrowheads="1"/>
          </p:cNvSpPr>
          <p:nvPr/>
        </p:nvSpPr>
        <p:spPr bwMode="auto">
          <a:xfrm>
            <a:off x="2743223" y="2320972"/>
            <a:ext cx="195263" cy="193675"/>
          </a:xfrm>
          <a:prstGeom prst="ellipse">
            <a:avLst/>
          </a:prstGeom>
          <a:gradFill rotWithShape="1">
            <a:gsLst>
              <a:gs pos="0">
                <a:schemeClr val="accent5">
                  <a:lumMod val="8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/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95800" y="1295400"/>
            <a:ext cx="4572000" cy="178507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Search for physics beyond SM</a:t>
            </a:r>
          </a:p>
          <a:p>
            <a:pPr>
              <a:buSzPct val="75000"/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 Discovering new particles</a:t>
            </a:r>
          </a:p>
          <a:p>
            <a:pPr>
              <a:buSzPct val="75000"/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 Making precise measurements of</a:t>
            </a:r>
            <a:b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</a:b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   properties of known particles/forces:</a:t>
            </a:r>
          </a:p>
          <a:p>
            <a:pPr>
              <a:buSzPct val="75000"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   e.g. B</a:t>
            </a:r>
            <a:r>
              <a:rPr lang="en-US" baseline="-25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s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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μ</a:t>
            </a:r>
            <a:r>
              <a:rPr lang="en-US" baseline="300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+</a:t>
            </a:r>
            <a:r>
              <a:rPr lang="en-US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μ</a:t>
            </a:r>
            <a:r>
              <a:rPr lang="en-US" baseline="30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−</a:t>
            </a:r>
            <a:endParaRPr lang="en-US" baseline="30000" dirty="0" smtClean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>
              <a:buSzPct val="75000"/>
              <a:buFont typeface="Wingdings" charset="2"/>
              <a:buChar char="q"/>
            </a:pP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24400" y="4191000"/>
            <a:ext cx="3722433" cy="461637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 will enter new territory 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sym typeface="Wingdings"/>
              </a:rPr>
              <a:t>!</a:t>
            </a:r>
            <a:endParaRPr lang="en-GB" sz="2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  <p:sp>
        <p:nvSpPr>
          <p:cNvPr id="55" name="Down Arrow 54"/>
          <p:cNvSpPr/>
          <p:nvPr/>
        </p:nvSpPr>
        <p:spPr bwMode="auto">
          <a:xfrm>
            <a:off x="2667000" y="4313238"/>
            <a:ext cx="381000" cy="639762"/>
          </a:xfrm>
          <a:prstGeom prst="downArrow">
            <a:avLst>
              <a:gd name="adj1" fmla="val 36395"/>
              <a:gd name="adj2" fmla="val 53401"/>
            </a:avLst>
          </a:prstGeom>
          <a:gradFill flip="none" rotWithShape="1">
            <a:gsLst>
              <a:gs pos="34000">
                <a:srgbClr val="FFFF00">
                  <a:alpha val="90000"/>
                </a:srgbClr>
              </a:gs>
              <a:gs pos="100000">
                <a:srgbClr val="800000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38100" dir="2700000">
              <a:srgbClr val="000000"/>
            </a:outerShdw>
          </a:effectLst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6" name="Oval 18"/>
          <p:cNvSpPr>
            <a:spLocks noChangeArrowheads="1"/>
          </p:cNvSpPr>
          <p:nvPr/>
        </p:nvSpPr>
        <p:spPr bwMode="auto">
          <a:xfrm>
            <a:off x="2743225" y="4191000"/>
            <a:ext cx="193675" cy="1952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80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/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4" name="Down Arrow 53"/>
          <p:cNvSpPr/>
          <p:nvPr/>
        </p:nvSpPr>
        <p:spPr bwMode="auto">
          <a:xfrm>
            <a:off x="2655888" y="4008441"/>
            <a:ext cx="381000" cy="258762"/>
          </a:xfrm>
          <a:prstGeom prst="downArrow">
            <a:avLst>
              <a:gd name="adj1" fmla="val 36395"/>
              <a:gd name="adj2" fmla="val 77208"/>
            </a:avLst>
          </a:prstGeom>
          <a:gradFill flip="none" rotWithShape="1">
            <a:gsLst>
              <a:gs pos="36000">
                <a:srgbClr val="FF0000">
                  <a:alpha val="90000"/>
                </a:srgbClr>
              </a:gs>
              <a:gs pos="100000">
                <a:srgbClr val="008000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10" tIns="45706" rIns="91410" bIns="45706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4892040"/>
            <a:ext cx="3276600" cy="196596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724400" y="2895600"/>
            <a:ext cx="3886200" cy="9906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….in 2012 already</a:t>
            </a:r>
          </a:p>
          <a:p>
            <a:pPr eaLnBrk="0" hangingPunct="0">
              <a:defRPr/>
            </a:pP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    over 4/</a:t>
            </a:r>
            <a:r>
              <a:rPr lang="en-US" sz="2800" kern="0" dirty="0" err="1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fb</a:t>
            </a:r>
            <a:r>
              <a:rPr lang="en-US" sz="2800" kern="0" dirty="0" smtClean="0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rPr>
              <a:t> delivered       </a:t>
            </a:r>
            <a:endParaRPr lang="en-GB" sz="2800" kern="0" dirty="0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0" grpId="0"/>
      <p:bldP spid="55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27040" y="53"/>
            <a:ext cx="8111520" cy="806485"/>
          </a:xfrm>
          <a:ln/>
        </p:spPr>
        <p:txBody>
          <a:bodyPr tIns="5483"/>
          <a:lstStyle/>
          <a:p>
            <a:pPr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  <a:tab pos="5907396" algn="l"/>
                <a:tab pos="6563775" algn="l"/>
                <a:tab pos="7220152" algn="l"/>
                <a:tab pos="7876529" algn="l"/>
              </a:tabLst>
            </a:pPr>
            <a:r>
              <a:rPr lang="en-GB" sz="3200" dirty="0" smtClean="0"/>
              <a:t> The predictable future: LHC Time</a:t>
            </a:r>
            <a:r>
              <a:rPr lang="en-GB" sz="3200" dirty="0"/>
              <a:t>-line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12801" y="1261573"/>
            <a:ext cx="1440" cy="89865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11681" y="4817308"/>
            <a:ext cx="87120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dirty="0">
                <a:solidFill>
                  <a:srgbClr val="000080"/>
                </a:solidFill>
              </a:rPr>
              <a:t>~2021/</a:t>
            </a:r>
            <a:r>
              <a:rPr lang="en-GB" b="1" dirty="0">
                <a:solidFill>
                  <a:srgbClr val="000080"/>
                </a:solidFill>
              </a:rPr>
              <a:t>22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04480" y="3485172"/>
            <a:ext cx="99216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dirty="0" smtClean="0">
                <a:solidFill>
                  <a:srgbClr val="000080"/>
                </a:solidFill>
              </a:rPr>
              <a:t>2017/</a:t>
            </a:r>
            <a:r>
              <a:rPr lang="en-GB" b="1" dirty="0" smtClean="0">
                <a:solidFill>
                  <a:srgbClr val="000080"/>
                </a:solidFill>
              </a:rPr>
              <a:t>18</a:t>
            </a:r>
            <a:endParaRPr lang="en-GB" b="1" dirty="0">
              <a:solidFill>
                <a:srgbClr val="000080"/>
              </a:solidFill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63841" y="3920147"/>
            <a:ext cx="1440" cy="877053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75841" y="2197728"/>
            <a:ext cx="75024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</a:tabLst>
            </a:pPr>
            <a:r>
              <a:rPr lang="en-GB" dirty="0">
                <a:solidFill>
                  <a:srgbClr val="000080"/>
                </a:solidFill>
              </a:rPr>
              <a:t>2013/14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99681" y="940420"/>
            <a:ext cx="46224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dirty="0">
                <a:solidFill>
                  <a:srgbClr val="000080"/>
                </a:solidFill>
              </a:rPr>
              <a:t>2009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686880" y="2501543"/>
            <a:ext cx="4320" cy="89289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319040" y="884253"/>
            <a:ext cx="1480320" cy="3802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algn="ctr" defTabSz="407357" hangingPunct="0">
              <a:lnSpc>
                <a:spcPct val="93000"/>
              </a:lnSpc>
              <a:spcBef>
                <a:spcPts val="771"/>
              </a:spcBef>
              <a:spcAft>
                <a:spcPts val="771"/>
              </a:spcAft>
              <a:buClr>
                <a:srgbClr val="000000"/>
              </a:buClr>
              <a:buSzPct val="100000"/>
              <a:tabLst>
                <a:tab pos="656378" algn="l"/>
                <a:tab pos="1312751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Start of LHC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537922" y="1324998"/>
            <a:ext cx="5015278" cy="63942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1: </a:t>
            </a:r>
            <a:r>
              <a:rPr lang="en-GB" sz="1500" dirty="0" smtClean="0">
                <a:solidFill>
                  <a:srgbClr val="000080"/>
                </a:solidFill>
              </a:rPr>
              <a:t>7 and 8 </a:t>
            </a:r>
            <a:r>
              <a:rPr lang="en-GB" sz="1500" dirty="0" err="1">
                <a:solidFill>
                  <a:srgbClr val="000080"/>
                </a:solidFill>
              </a:rPr>
              <a:t>TeV</a:t>
            </a:r>
            <a:r>
              <a:rPr lang="en-GB" sz="1500" dirty="0">
                <a:solidFill>
                  <a:srgbClr val="000080"/>
                </a:solidFill>
              </a:rPr>
              <a:t> centre of mass energy,  luminosity  ramping up to few 10</a:t>
            </a:r>
            <a:r>
              <a:rPr lang="en-GB" sz="1500" baseline="33000" dirty="0">
                <a:solidFill>
                  <a:srgbClr val="000080"/>
                </a:solidFill>
              </a:rPr>
              <a:t>33</a:t>
            </a:r>
            <a:r>
              <a:rPr lang="en-GB" sz="1500" dirty="0">
                <a:solidFill>
                  <a:srgbClr val="000080"/>
                </a:solidFill>
              </a:rPr>
              <a:t> cm</a:t>
            </a:r>
            <a:r>
              <a:rPr lang="en-GB" sz="1500" baseline="33000" dirty="0">
                <a:solidFill>
                  <a:srgbClr val="000080"/>
                </a:solidFill>
              </a:rPr>
              <a:t>-2</a:t>
            </a:r>
            <a:r>
              <a:rPr lang="en-GB" sz="1500" dirty="0">
                <a:solidFill>
                  <a:srgbClr val="000080"/>
                </a:solidFill>
              </a:rPr>
              <a:t> s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, few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delivered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688320" y="5158622"/>
            <a:ext cx="1440" cy="898654"/>
          </a:xfrm>
          <a:prstGeom prst="line">
            <a:avLst/>
          </a:prstGeom>
          <a:noFill/>
          <a:ln w="9525">
            <a:solidFill>
              <a:srgbClr val="198A8A"/>
            </a:solidFill>
            <a:round/>
            <a:headEnd/>
            <a:tailEnd type="triangle" w="med" len="med"/>
          </a:ln>
          <a:effectLst/>
        </p:spPr>
        <p:txBody>
          <a:bodyPr lIns="82910" tIns="41455" rIns="82910" bIns="41455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56481" y="6123580"/>
            <a:ext cx="462240" cy="2318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4395" rIns="0" bIns="0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dirty="0">
                <a:solidFill>
                  <a:srgbClr val="000080"/>
                </a:solidFill>
              </a:rPr>
              <a:t>2030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424165" y="6099041"/>
            <a:ext cx="2594880" cy="3802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</a:tabLst>
            </a:pPr>
            <a:r>
              <a:rPr lang="en-GB" sz="1500" dirty="0" smtClean="0">
                <a:solidFill>
                  <a:srgbClr val="000080"/>
                </a:solidFill>
              </a:rPr>
              <a:t> </a:t>
            </a:r>
            <a:endParaRPr lang="en-GB" sz="1500" dirty="0">
              <a:solidFill>
                <a:srgbClr val="000080"/>
              </a:solidFill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418400" y="4741038"/>
            <a:ext cx="5690880" cy="542937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Phase-II: High-luminosity LHC. New focussing magnets and CRAB cavities for very high luminosity with levelling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416960" y="3454932"/>
            <a:ext cx="5593440" cy="431277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Injector and LHC Phase-I upgrades to go to ultimate luminosity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342080" y="2016264"/>
            <a:ext cx="4060800" cy="748879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spcBef>
                <a:spcPts val="771"/>
              </a:spcBef>
              <a:spcAft>
                <a:spcPts val="771"/>
              </a:spcAft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LHC shut-down to prepare machine for design energy and nominal luminosity </a:t>
            </a:r>
            <a:r>
              <a:rPr lang="en-GB" sz="1500" dirty="0" smtClean="0">
                <a:solidFill>
                  <a:srgbClr val="000080"/>
                </a:solidFill>
              </a:rPr>
              <a:t> </a:t>
            </a:r>
            <a:endParaRPr lang="en-GB" sz="1500" dirty="0">
              <a:solidFill>
                <a:srgbClr val="00008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79040" y="5462554"/>
            <a:ext cx="3133440" cy="561659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4: Collect data until &gt; 3000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1624320" y="4006558"/>
            <a:ext cx="5866560" cy="63942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3: Ramp up luminosity to 2.2 </a:t>
            </a:r>
            <a:r>
              <a:rPr lang="en-GB" sz="1500" dirty="0" err="1">
                <a:solidFill>
                  <a:srgbClr val="000080"/>
                </a:solidFill>
              </a:rPr>
              <a:t>x</a:t>
            </a:r>
            <a:r>
              <a:rPr lang="en-GB" sz="1500" dirty="0">
                <a:solidFill>
                  <a:srgbClr val="000080"/>
                </a:solidFill>
              </a:rPr>
              <a:t> nominal, reaching ~100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/ year accumulate few hundred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584002" y="2949490"/>
            <a:ext cx="5810400" cy="482451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65284" tIns="78080" rIns="65284" bIns="65284">
            <a:prstTxWarp prst="textNoShape">
              <a:avLst/>
            </a:prstTxWarp>
          </a:bodyPr>
          <a:lstStyle/>
          <a:p>
            <a:pPr defTabSz="407357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656378" algn="l"/>
                <a:tab pos="1312751" algn="l"/>
                <a:tab pos="1969133" algn="l"/>
                <a:tab pos="2625509" algn="l"/>
                <a:tab pos="3281886" algn="l"/>
                <a:tab pos="3938265" algn="l"/>
                <a:tab pos="4594642" algn="l"/>
                <a:tab pos="5251020" algn="l"/>
              </a:tabLst>
            </a:pPr>
            <a:r>
              <a:rPr lang="en-GB" sz="1500" dirty="0">
                <a:solidFill>
                  <a:srgbClr val="000080"/>
                </a:solidFill>
              </a:rPr>
              <a:t>Run 2: Ramp up luminosity to nominal (10</a:t>
            </a:r>
            <a:r>
              <a:rPr lang="en-GB" sz="1500" baseline="33000" dirty="0">
                <a:solidFill>
                  <a:srgbClr val="000080"/>
                </a:solidFill>
              </a:rPr>
              <a:t>34</a:t>
            </a:r>
            <a:r>
              <a:rPr lang="en-GB" sz="1500" dirty="0">
                <a:solidFill>
                  <a:srgbClr val="000080"/>
                </a:solidFill>
              </a:rPr>
              <a:t> cm</a:t>
            </a:r>
            <a:r>
              <a:rPr lang="en-GB" sz="1500" baseline="33000" dirty="0">
                <a:solidFill>
                  <a:srgbClr val="000080"/>
                </a:solidFill>
              </a:rPr>
              <a:t>-2</a:t>
            </a:r>
            <a:r>
              <a:rPr lang="en-GB" sz="1500" dirty="0">
                <a:solidFill>
                  <a:srgbClr val="000080"/>
                </a:solidFill>
              </a:rPr>
              <a:t> s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), ~50 to 100 fb</a:t>
            </a:r>
            <a:r>
              <a:rPr lang="en-GB" sz="1500" baseline="33000" dirty="0">
                <a:solidFill>
                  <a:srgbClr val="000080"/>
                </a:solidFill>
              </a:rPr>
              <a:t>-1</a:t>
            </a:r>
            <a:r>
              <a:rPr lang="en-GB" sz="1500" dirty="0">
                <a:solidFill>
                  <a:srgbClr val="000080"/>
                </a:solidFill>
              </a:rPr>
              <a:t> </a:t>
            </a:r>
          </a:p>
        </p:txBody>
      </p:sp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4560" y="809365"/>
            <a:ext cx="1818720" cy="2056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 rot="19949332">
            <a:off x="2149798" y="3507719"/>
            <a:ext cx="50292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Study of the properties of the Higgs Boson</a:t>
            </a:r>
          </a:p>
          <a:p>
            <a:r>
              <a:rPr lang="en-US" sz="2000" dirty="0" smtClean="0"/>
              <a:t>                              or</a:t>
            </a:r>
          </a:p>
          <a:p>
            <a:r>
              <a:rPr lang="en-US" sz="2000" dirty="0" smtClean="0"/>
              <a:t>Other </a:t>
            </a:r>
            <a:r>
              <a:rPr lang="en-US" sz="2000" dirty="0" err="1" smtClean="0"/>
              <a:t>ew</a:t>
            </a:r>
            <a:r>
              <a:rPr lang="en-US" sz="2000" dirty="0" smtClean="0"/>
              <a:t> symmetry breaking mechanism</a:t>
            </a:r>
          </a:p>
          <a:p>
            <a:r>
              <a:rPr lang="en-US" sz="2000" dirty="0" smtClean="0"/>
              <a:t>                              and</a:t>
            </a:r>
          </a:p>
          <a:p>
            <a:r>
              <a:rPr lang="en-US" sz="2000" dirty="0" smtClean="0"/>
              <a:t>Physics beyond the Standard Model</a:t>
            </a: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6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5"/>
            <a:ext cx="859155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Impact" pitchFamily="34" charset="0"/>
              </a:rPr>
              <a:t>Key message 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250850" y="260353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0" tIns="45682" rIns="91360" bIns="45682"/>
          <a:lstStyle/>
          <a:p>
            <a:pPr marL="607824" indent="-607824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rPr>
              <a:t>     LHC</a:t>
            </a:r>
            <a:endParaRPr lang="en-US" sz="3600" dirty="0" smtClean="0">
              <a:solidFill>
                <a:srgbClr val="FFFFFF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54309" name="TextBox 5"/>
          <p:cNvSpPr txBox="1">
            <a:spLocks noChangeArrowheads="1"/>
          </p:cNvSpPr>
          <p:nvPr/>
        </p:nvSpPr>
        <p:spPr bwMode="auto">
          <a:xfrm>
            <a:off x="1835175" y="3428999"/>
            <a:ext cx="6913563" cy="309312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r>
              <a:rPr lang="en-GB" sz="3200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There is a program at the energy frontier with the LHC for at least 20 years:</a:t>
            </a:r>
          </a:p>
          <a:p>
            <a:endParaRPr lang="en-GB" sz="3200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7 and 8 </a:t>
            </a:r>
            <a:r>
              <a:rPr lang="en-GB" sz="3200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TeV</a:t>
            </a:r>
            <a:endParaRPr lang="en-GB" sz="3200" dirty="0" smtClean="0">
              <a:solidFill>
                <a:srgbClr val="0070C0"/>
              </a:solidFill>
              <a:latin typeface="Calibri" pitchFamily="34" charset="0"/>
              <a:ea typeface="ＭＳ Ｐゴシック" pitchFamily="34" charset="-128"/>
            </a:endParaRPr>
          </a:p>
          <a:p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14 </a:t>
            </a:r>
            <a:r>
              <a:rPr lang="en-GB" sz="3200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TeV</a:t>
            </a:r>
            <a:r>
              <a:rPr lang="en-GB" sz="3200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 design luminosity</a:t>
            </a:r>
          </a:p>
          <a:p>
            <a:r>
              <a:rPr lang="en-GB" sz="3200" i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14 </a:t>
            </a:r>
            <a:r>
              <a:rPr lang="en-GB" sz="3200" i="1" dirty="0" err="1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TeV</a:t>
            </a:r>
            <a:r>
              <a:rPr lang="en-GB" sz="3200" i="1" dirty="0" smtClean="0">
                <a:solidFill>
                  <a:srgbClr val="0070C0"/>
                </a:solidFill>
                <a:latin typeface="Calibri" pitchFamily="34" charset="0"/>
                <a:ea typeface="ＭＳ Ｐゴシック" pitchFamily="34" charset="-128"/>
              </a:rPr>
              <a:t> high luminosity (HL-LHC)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Impact" pitchFamily="34" charset="0"/>
              </a:rPr>
              <a:t>“Discovery” of  Standard Model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2" y="3429055"/>
            <a:ext cx="71516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0" tIns="45682" rIns="91360" bIns="45682"/>
          <a:lstStyle/>
          <a:p>
            <a:pPr marL="609275" indent="-60927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</a:rPr>
              <a:t>At the energy frontier through </a:t>
            </a:r>
            <a:r>
              <a:rPr lang="en-US" sz="2800" b="1" dirty="0" smtClean="0">
                <a:solidFill>
                  <a:srgbClr val="FFFFFF"/>
                </a:solidFill>
              </a:rPr>
              <a:t>synergy of</a:t>
            </a:r>
          </a:p>
          <a:p>
            <a:pPr marL="609275" indent="-60927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275" indent="-60927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</a:rPr>
              <a:t>   colliders    </a:t>
            </a:r>
            <a:r>
              <a:rPr lang="en-US" sz="2000" dirty="0" smtClean="0">
                <a:solidFill>
                  <a:srgbClr val="FFFFFF"/>
                </a:solidFill>
              </a:rPr>
              <a:t>(e.g. </a:t>
            </a:r>
            <a:r>
              <a:rPr lang="en-US" sz="2000" dirty="0" err="1" smtClean="0">
                <a:solidFill>
                  <a:srgbClr val="FFFFFF"/>
                </a:solidFill>
              </a:rPr>
              <a:t>Tevatron</a:t>
            </a:r>
            <a:r>
              <a:rPr lang="en-US" sz="2000" dirty="0" smtClean="0">
                <a:solidFill>
                  <a:srgbClr val="FFFFFF"/>
                </a:solidFill>
              </a:rPr>
              <a:t>)</a:t>
            </a:r>
            <a:endParaRPr lang="en-US" sz="2000" b="1" dirty="0" smtClean="0">
              <a:solidFill>
                <a:srgbClr val="FFFFFF"/>
              </a:solidFill>
            </a:endParaRPr>
          </a:p>
          <a:p>
            <a:pPr marL="609275" indent="-60927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</a:rPr>
              <a:t>(HERA)</a:t>
            </a:r>
            <a:endParaRPr lang="en-US" sz="2800" b="1" dirty="0" smtClean="0">
              <a:solidFill>
                <a:srgbClr val="FFFFFF"/>
              </a:solidFill>
            </a:endParaRPr>
          </a:p>
          <a:p>
            <a:pPr marL="609275" indent="-60927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</a:rPr>
              <a:t>(e.g. LEP, SLC)</a:t>
            </a:r>
            <a:endParaRPr lang="en-US" sz="2400" b="1" dirty="0" smtClean="0">
              <a:solidFill>
                <a:srgbClr val="000066"/>
              </a:solidFill>
              <a:latin typeface="Lucida Grande" charset="0"/>
            </a:endParaRPr>
          </a:p>
          <a:p>
            <a:pPr marL="609275" indent="-60927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58" y="260353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0" tIns="45682" rIns="91360" bIns="45682"/>
          <a:lstStyle/>
          <a:p>
            <a:pPr marL="609275" indent="-60927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</a:rPr>
              <a:t>Past few decades</a:t>
            </a:r>
            <a:endParaRPr lang="en-US" sz="28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3048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r>
              <a:rPr lang="en-US" dirty="0"/>
              <a:t>Glion Colloquium /  June 2009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410" tIns="45706" rIns="91410" bIns="45706"/>
          <a:lstStyle/>
          <a:p>
            <a:pPr>
              <a:defRPr/>
            </a:pPr>
            <a:fld id="{48ED0D00-34FF-3E42-8C7B-C58827C23128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1390" tIns="45696" rIns="91390" bIns="45696" anchor="ctr">
            <a:prstTxWarp prst="textNoShape">
              <a:avLst/>
            </a:prstTxWarp>
          </a:bodyPr>
          <a:lstStyle/>
          <a:p>
            <a:pPr eaLnBrk="0" hangingPunct="0"/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643227"/>
            <a:ext cx="9144000" cy="126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90" tIns="45696" rIns="91390" bIns="45696">
            <a:prstTxWarp prst="textNoShape">
              <a:avLst/>
            </a:prstTxWarp>
            <a:spAutoFit/>
          </a:bodyPr>
          <a:lstStyle/>
          <a:p>
            <a:pPr marL="742555" indent="-742555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             beyond LHC ?</a:t>
            </a:r>
          </a:p>
          <a:p>
            <a:pPr marL="742555" indent="-742555" eaLnBrk="0" hangingPunct="0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Road beyond Standard </a:t>
            </a:r>
            <a:r>
              <a:rPr lang="en-US" dirty="0">
                <a:solidFill>
                  <a:schemeClr val="tx1"/>
                </a:solidFill>
                <a:latin typeface="Impact" pitchFamily="34" charset="0"/>
              </a:rPr>
              <a:t>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37" y="3429055"/>
            <a:ext cx="71516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At the energy frontier through synergy of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  <a:ea typeface="ＭＳ Ｐゴシック" pitchFamily="-112" charset="-128"/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  <a:ea typeface="ＭＳ Ｐゴシック" pitchFamily="-112" charset="-128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  <a:ea typeface="ＭＳ Ｐゴシック" pitchFamily="-112" charset="-128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 colliders  </a:t>
            </a:r>
            <a:r>
              <a:rPr lang="en-US" sz="2000" dirty="0" smtClean="0">
                <a:solidFill>
                  <a:srgbClr val="FFFFFF"/>
                </a:solidFill>
                <a:ea typeface="ＭＳ Ｐゴシック" pitchFamily="-112" charset="-128"/>
              </a:rPr>
              <a:t>(LHC, HE-LHC?)</a:t>
            </a:r>
            <a:endParaRPr lang="en-US" sz="2000" b="1" dirty="0" smtClean="0">
              <a:solidFill>
                <a:srgbClr val="FFFFFF"/>
              </a:solidFill>
              <a:ea typeface="ＭＳ Ｐゴシック" pitchFamily="-112" charset="-128"/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ea typeface="ＭＳ Ｐゴシック" pitchFamily="-112" charset="-128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  <a:ea typeface="ＭＳ Ｐゴシック" pitchFamily="-112" charset="-128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   colliders  </a:t>
            </a:r>
            <a:r>
              <a:rPr lang="en-US" sz="2000" dirty="0" smtClean="0">
                <a:solidFill>
                  <a:srgbClr val="FFFFFF"/>
                </a:solidFill>
                <a:ea typeface="ＭＳ Ｐゴシック" pitchFamily="-112" charset="-128"/>
              </a:rPr>
              <a:t>(</a:t>
            </a:r>
            <a:r>
              <a:rPr lang="en-US" sz="2000" dirty="0" err="1" smtClean="0">
                <a:solidFill>
                  <a:srgbClr val="FFFFFF"/>
                </a:solidFill>
                <a:ea typeface="ＭＳ Ｐゴシック" pitchFamily="-112" charset="-128"/>
              </a:rPr>
              <a:t>LHeC</a:t>
            </a:r>
            <a:r>
              <a:rPr lang="en-US" sz="2000" dirty="0" smtClean="0">
                <a:solidFill>
                  <a:srgbClr val="FFFFFF"/>
                </a:solidFill>
                <a:ea typeface="ＭＳ Ｐゴシック" pitchFamily="-112" charset="-128"/>
              </a:rPr>
              <a:t> ??)</a:t>
            </a:r>
            <a:endParaRPr lang="en-US" sz="2800" b="1" dirty="0" smtClean="0">
              <a:solidFill>
                <a:srgbClr val="FFFFFF"/>
              </a:solidFill>
              <a:ea typeface="ＭＳ Ｐゴシック" pitchFamily="-112" charset="-128"/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ea typeface="ＭＳ Ｐゴシック" pitchFamily="-112" charset="-128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   colliders  </a:t>
            </a:r>
            <a:r>
              <a:rPr lang="en-US" sz="2000" dirty="0" smtClean="0">
                <a:solidFill>
                  <a:srgbClr val="FFFFFF"/>
                </a:solidFill>
                <a:ea typeface="ＭＳ Ｐゴシック" pitchFamily="-112" charset="-128"/>
              </a:rPr>
              <a:t>(LC </a:t>
            </a:r>
            <a:r>
              <a:rPr lang="en-US" sz="2000" dirty="0" smtClean="0">
                <a:solidFill>
                  <a:srgbClr val="FFC000"/>
                </a:solidFill>
                <a:ea typeface="ＭＳ Ｐゴシック" pitchFamily="-112" charset="-128"/>
              </a:rPr>
              <a:t>(ILC or CLIC) </a:t>
            </a:r>
            <a:r>
              <a:rPr lang="en-US" sz="2000" dirty="0" smtClean="0">
                <a:solidFill>
                  <a:srgbClr val="FFFFFF"/>
                </a:solidFill>
                <a:ea typeface="ＭＳ Ｐゴシック" pitchFamily="-112" charset="-128"/>
              </a:rPr>
              <a:t>?)</a:t>
            </a:r>
            <a:endParaRPr lang="en-US" sz="2400" b="1" dirty="0" smtClean="0">
              <a:solidFill>
                <a:srgbClr val="000066"/>
              </a:solidFill>
              <a:latin typeface="Lucida Grande" charset="0"/>
              <a:ea typeface="ＭＳ Ｐゴシック" pitchFamily="-112" charset="-128"/>
            </a:endParaRPr>
          </a:p>
          <a:p>
            <a:pPr marL="609465" indent="-60946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5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Next decades</a:t>
            </a:r>
            <a:endParaRPr lang="en-US" sz="2800" dirty="0" smtClean="0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 rot="20818902">
            <a:off x="560596" y="4825765"/>
            <a:ext cx="8401659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LHC results will guide the way at the energy frontier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High Energy </a:t>
            </a:r>
            <a:r>
              <a:rPr lang="en-GB" sz="3200" dirty="0" err="1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Hadron</a:t>
            </a: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– </a:t>
            </a:r>
            <a:r>
              <a:rPr lang="en-GB" sz="3200" dirty="0" err="1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Hadron</a:t>
            </a: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Collider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           HE - LHC  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         </a:t>
            </a: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  <a:sym typeface="Wingdings" pitchFamily="2" charset="2"/>
              </a:rPr>
              <a:t>Study of New Physics Phenomena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C00000"/>
              </a:solidFill>
              <a:latin typeface="Helvetica"/>
              <a:ea typeface="ＭＳ Ｐゴシック" pitchFamily="-112" charset="-128"/>
              <a:sym typeface="Wingdings" pitchFamily="2" charset="2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  <a:sym typeface="Wingdings" pitchFamily="2" charset="2"/>
              </a:rPr>
              <a:t>          main challenge: High-Field Magnets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5400" b="1" smtClean="0"/>
              <a:t>HE-LHC</a:t>
            </a:r>
            <a:r>
              <a:rPr lang="en-US" sz="5400" smtClean="0"/>
              <a:t> – LHC modifications</a:t>
            </a:r>
          </a:p>
        </p:txBody>
      </p:sp>
      <p:pic>
        <p:nvPicPr>
          <p:cNvPr id="12185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075" y="11430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343400" y="51054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1861" name="TextBox 5"/>
          <p:cNvSpPr txBox="1">
            <a:spLocks noChangeArrowheads="1"/>
          </p:cNvSpPr>
          <p:nvPr/>
        </p:nvSpPr>
        <p:spPr bwMode="auto">
          <a:xfrm>
            <a:off x="5257800" y="4648200"/>
            <a:ext cx="1722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>
                <a:solidFill>
                  <a:srgbClr val="FF0000"/>
                </a:solidFill>
                <a:latin typeface="Calibri"/>
              </a:rPr>
              <a:t>2-GeV Booster</a:t>
            </a:r>
          </a:p>
        </p:txBody>
      </p:sp>
      <p:sp>
        <p:nvSpPr>
          <p:cNvPr id="121862" name="TextBox 6"/>
          <p:cNvSpPr txBox="1">
            <a:spLocks noChangeArrowheads="1"/>
          </p:cNvSpPr>
          <p:nvPr/>
        </p:nvSpPr>
        <p:spPr bwMode="auto">
          <a:xfrm>
            <a:off x="3048000" y="5410200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>
                <a:solidFill>
                  <a:srgbClr val="FF0000"/>
                </a:solidFill>
                <a:latin typeface="Calibri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30480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57800" y="2133600"/>
            <a:ext cx="26225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SPS+,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1.3 TeV, 2030-33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57600" y="15240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3886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594100" y="535781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" y="16002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1219200"/>
            <a:ext cx="16367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HE-LHC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   2030-33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03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 Lepton – </a:t>
            </a:r>
            <a:r>
              <a:rPr lang="en-GB" sz="3200" dirty="0" err="1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Hadron</a:t>
            </a: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Collider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             </a:t>
            </a:r>
            <a:r>
              <a:rPr lang="en-GB" sz="3200" dirty="0" err="1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LHeC</a:t>
            </a: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               QCD, </a:t>
            </a:r>
            <a:r>
              <a:rPr lang="en-GB" sz="3200" dirty="0" err="1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Leptoquarks</a:t>
            </a: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?  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01729" y="155496"/>
            <a:ext cx="8742271" cy="855225"/>
          </a:xfrm>
        </p:spPr>
        <p:txBody>
          <a:bodyPr/>
          <a:lstStyle/>
          <a:p>
            <a:pPr eaLnBrk="1" hangingPunct="1"/>
            <a:r>
              <a:rPr lang="en-US" sz="3600" u="sng" dirty="0" err="1">
                <a:solidFill>
                  <a:srgbClr val="FF0000"/>
                </a:solidFill>
              </a:rPr>
              <a:t>LHeC</a:t>
            </a:r>
            <a:r>
              <a:rPr lang="en-US" sz="3600" u="sng" dirty="0" smtClean="0">
                <a:solidFill>
                  <a:srgbClr val="FF0000"/>
                </a:solidFill>
              </a:rPr>
              <a:t> options: RR and </a:t>
            </a:r>
            <a:r>
              <a:rPr lang="en-US" sz="3600" u="sng" dirty="0" err="1" smtClean="0">
                <a:solidFill>
                  <a:srgbClr val="FF0000"/>
                </a:solidFill>
              </a:rPr>
              <a:t>LR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pic>
        <p:nvPicPr>
          <p:cNvPr id="3481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93134"/>
            <a:ext cx="8485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1" y="126484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249" y="883841"/>
            <a:ext cx="1762602" cy="1754316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RR </a:t>
            </a:r>
            <a:r>
              <a:rPr lang="en-US" b="1" dirty="0" err="1">
                <a:solidFill>
                  <a:srgbClr val="00B050"/>
                </a:solidFill>
                <a:latin typeface="Arial"/>
                <a:cs typeface="Arial"/>
              </a:rPr>
              <a:t>LHeC</a:t>
            </a: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:</a:t>
            </a:r>
          </a:p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new ring in </a:t>
            </a:r>
          </a:p>
          <a:p>
            <a:pPr defTabSz="914298"/>
            <a:r>
              <a:rPr lang="en-US" b="1" dirty="0" err="1">
                <a:solidFill>
                  <a:srgbClr val="00B050"/>
                </a:solidFill>
                <a:latin typeface="Arial"/>
                <a:cs typeface="Arial"/>
              </a:rPr>
              <a:t>LHC</a:t>
            </a: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 tunnel,</a:t>
            </a:r>
          </a:p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with bypasses</a:t>
            </a:r>
          </a:p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around </a:t>
            </a:r>
          </a:p>
          <a:p>
            <a:pPr defTabSz="914298"/>
            <a:r>
              <a:rPr lang="en-US" b="1" dirty="0" smtClean="0">
                <a:solidFill>
                  <a:srgbClr val="00B050"/>
                </a:solidFill>
                <a:latin typeface="Arial"/>
                <a:cs typeface="Arial"/>
              </a:rPr>
              <a:t>experiments</a:t>
            </a:r>
            <a:endParaRPr lang="en-US" b="1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3855640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40550" y="3703241"/>
            <a:ext cx="2198343" cy="120031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</a:rPr>
              <a:t>RR </a:t>
            </a:r>
            <a:r>
              <a:rPr lang="en-US" b="1" dirty="0" err="1">
                <a:solidFill>
                  <a:srgbClr val="00B050"/>
                </a:solidFill>
                <a:latin typeface="Arial"/>
              </a:rPr>
              <a:t>LHeC</a:t>
            </a:r>
            <a:endParaRPr lang="en-US" b="1" dirty="0">
              <a:solidFill>
                <a:srgbClr val="00B050"/>
              </a:solidFill>
              <a:latin typeface="Arial"/>
            </a:endParaRPr>
          </a:p>
          <a:p>
            <a:pPr defTabSz="914298"/>
            <a:r>
              <a:rPr lang="en-US" b="1" dirty="0" err="1">
                <a:solidFill>
                  <a:srgbClr val="00B050"/>
                </a:solidFill>
                <a:latin typeface="Arial"/>
              </a:rPr>
              <a:t>e-/e</a:t>
            </a:r>
            <a:r>
              <a:rPr lang="en-US" b="1" dirty="0">
                <a:solidFill>
                  <a:srgbClr val="00B050"/>
                </a:solidFill>
                <a:latin typeface="Arial"/>
              </a:rPr>
              <a:t>+ injector</a:t>
            </a:r>
          </a:p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</a:rPr>
              <a:t>10 </a:t>
            </a:r>
            <a:r>
              <a:rPr lang="en-US" b="1" dirty="0" err="1">
                <a:solidFill>
                  <a:srgbClr val="00B050"/>
                </a:solidFill>
                <a:latin typeface="Arial"/>
              </a:rPr>
              <a:t>GeV</a:t>
            </a:r>
            <a:r>
              <a:rPr lang="en-US" b="1" dirty="0">
                <a:solidFill>
                  <a:srgbClr val="00B050"/>
                </a:solidFill>
                <a:latin typeface="Arial"/>
              </a:rPr>
              <a:t>,</a:t>
            </a:r>
          </a:p>
          <a:p>
            <a:pPr defTabSz="914298"/>
            <a:r>
              <a:rPr lang="en-US" b="1" dirty="0">
                <a:solidFill>
                  <a:srgbClr val="00B050"/>
                </a:solidFill>
                <a:latin typeface="Arial"/>
              </a:rPr>
              <a:t>10 min. filling </a:t>
            </a:r>
            <a:r>
              <a:rPr lang="en-US" b="1" dirty="0" smtClean="0">
                <a:solidFill>
                  <a:srgbClr val="00B050"/>
                </a:solidFill>
                <a:latin typeface="Arial"/>
              </a:rPr>
              <a:t>time</a:t>
            </a:r>
            <a:endParaRPr lang="en-US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1" y="3855641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90500" y="275074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73169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 flipH="1">
            <a:off x="381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 flipV="1">
            <a:off x="914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" y="3911143"/>
            <a:ext cx="1570091" cy="203131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/>
            <a:r>
              <a:rPr lang="en-US" b="1" dirty="0" err="1">
                <a:solidFill>
                  <a:srgbClr val="FF0000"/>
                </a:solidFill>
                <a:latin typeface="Arial"/>
              </a:rPr>
              <a:t>LR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Arial"/>
              </a:rPr>
              <a:t>LHeC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:</a:t>
            </a:r>
          </a:p>
          <a:p>
            <a:pPr defTabSz="914298"/>
            <a:r>
              <a:rPr lang="en-US" b="1" dirty="0" err="1">
                <a:solidFill>
                  <a:srgbClr val="FF0000"/>
                </a:solidFill>
                <a:latin typeface="Arial"/>
              </a:rPr>
              <a:t>recirculating</a:t>
            </a:r>
            <a:endParaRPr lang="en-US" b="1" dirty="0">
              <a:solidFill>
                <a:srgbClr val="FF0000"/>
              </a:solidFill>
              <a:latin typeface="Arial"/>
            </a:endParaRPr>
          </a:p>
          <a:p>
            <a:pPr defTabSz="914298"/>
            <a:r>
              <a:rPr lang="en-US" b="1" dirty="0" err="1">
                <a:solidFill>
                  <a:srgbClr val="FF0000"/>
                </a:solidFill>
                <a:latin typeface="Arial"/>
              </a:rPr>
              <a:t>linac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 with</a:t>
            </a:r>
          </a:p>
          <a:p>
            <a:pPr defTabSz="914298"/>
            <a:r>
              <a:rPr lang="en-US" b="1" dirty="0">
                <a:solidFill>
                  <a:srgbClr val="FF0000"/>
                </a:solidFill>
                <a:latin typeface="Arial"/>
              </a:rPr>
              <a:t>energy </a:t>
            </a:r>
          </a:p>
          <a:p>
            <a:pPr defTabSz="914298"/>
            <a:r>
              <a:rPr lang="en-US" b="1" dirty="0">
                <a:solidFill>
                  <a:srgbClr val="FF0000"/>
                </a:solidFill>
                <a:latin typeface="Arial"/>
              </a:rPr>
              <a:t>recovery,</a:t>
            </a:r>
          </a:p>
          <a:p>
            <a:pPr defTabSz="914298"/>
            <a:r>
              <a:rPr lang="en-US" b="1" dirty="0">
                <a:solidFill>
                  <a:srgbClr val="FF0000"/>
                </a:solidFill>
                <a:latin typeface="Arial"/>
              </a:rPr>
              <a:t>or straight</a:t>
            </a:r>
          </a:p>
          <a:p>
            <a:pPr defTabSz="914298"/>
            <a:r>
              <a:rPr lang="en-US" b="1" dirty="0" err="1" smtClean="0">
                <a:solidFill>
                  <a:srgbClr val="FF0000"/>
                </a:solidFill>
                <a:latin typeface="Arial"/>
              </a:rPr>
              <a:t>linac</a:t>
            </a:r>
            <a:endParaRPr lang="en-US" b="1" dirty="0" smtClean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17" name="Straight Connector 16"/>
          <p:cNvCxnSpPr>
            <a:stCxn id="20" idx="2"/>
          </p:cNvCxnSpPr>
          <p:nvPr/>
        </p:nvCxnSpPr>
        <p:spPr>
          <a:xfrm rot="16200000" flipH="1">
            <a:off x="-476249" y="3455590"/>
            <a:ext cx="3238500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6556375"/>
            <a:ext cx="55626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Frank Zimmermann, UPHUK4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Bodrum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2010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23,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3A99-BCD3-6446-ABA8-A3DA17EA441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71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Lepton – Lepton Colliders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              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                         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6824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Linear Colliders: ILC / CLIC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" y="1295400"/>
            <a:ext cx="8610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Both projects are global endeavours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Wide range of Physics Topics, e.g.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    Higgs (self) couplings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    Z, W, Top studies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C00000"/>
                </a:solidFill>
                <a:latin typeface="Helvetica"/>
                <a:ea typeface="ＭＳ Ｐゴシック" pitchFamily="-112" charset="-128"/>
              </a:rPr>
              <a:t>     new physics phenomena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3" y="61913"/>
            <a:ext cx="9058275" cy="673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July 23, 2011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                  ECFA-EPS, Grenoble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7A561-5F06-4CAE-982D-0E9039C16A5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73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36070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Key message 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High Priority Items for Linear Collider Projects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ILC and CLIC projects </a:t>
            </a: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  <a:sym typeface="Wingdings" pitchFamily="2" charset="2"/>
              </a:rPr>
              <a:t> LC project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Construction Cost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Power Consumption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Value Engineering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186" name="Text Box 2"/>
          <p:cNvSpPr txBox="1">
            <a:spLocks noChangeArrowheads="1"/>
          </p:cNvSpPr>
          <p:nvPr/>
        </p:nvSpPr>
        <p:spPr bwMode="auto">
          <a:xfrm>
            <a:off x="5435604" y="4438697"/>
            <a:ext cx="3455988" cy="224674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91410" tIns="45706" rIns="91410" bIns="4570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2000" dirty="0">
                <a:solidFill>
                  <a:srgbClr val="000000"/>
                </a:solidFill>
                <a:latin typeface="Arial" pitchFamily="34" charset="0"/>
              </a:rPr>
              <a:t>possible due to                      </a:t>
            </a:r>
            <a:r>
              <a:rPr lang="de-DE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de-DE" sz="2000" dirty="0">
                <a:solidFill>
                  <a:srgbClr val="000000"/>
                </a:solidFill>
                <a:latin typeface="Arial" pitchFamily="34" charset="0"/>
              </a:rPr>
              <a:t>precision measurements    </a:t>
            </a:r>
            <a:r>
              <a:rPr lang="de-DE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</a:rPr>
              <a:t>known higher order  electroweak corrections</a:t>
            </a:r>
          </a:p>
          <a:p>
            <a:pPr eaLnBrk="0" hangingPunct="0">
              <a:spcBef>
                <a:spcPct val="50000"/>
              </a:spcBef>
            </a:pPr>
            <a:endParaRPr lang="de-DE" sz="2000" dirty="0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lang="de-DE" dirty="0">
              <a:solidFill>
                <a:srgbClr val="000000"/>
              </a:solidFill>
              <a:latin typeface="Arial" pitchFamily="34" charset="0"/>
            </a:endParaRPr>
          </a:p>
        </p:txBody>
      </p:sp>
      <p:graphicFrame>
        <p:nvGraphicFramePr>
          <p:cNvPr id="1501187" name="Object 3"/>
          <p:cNvGraphicFramePr>
            <a:graphicFrameLocks noChangeAspect="1"/>
          </p:cNvGraphicFramePr>
          <p:nvPr/>
        </p:nvGraphicFramePr>
        <p:xfrm>
          <a:off x="5867400" y="5661025"/>
          <a:ext cx="2330450" cy="858838"/>
        </p:xfrm>
        <a:graphic>
          <a:graphicData uri="http://schemas.openxmlformats.org/presentationml/2006/ole">
            <p:oleObj spid="_x0000_s669698" name="Formel" r:id="rId3" imgW="1168200" imgH="431640" progId="Equation.3">
              <p:embed/>
            </p:oleObj>
          </a:graphicData>
        </a:graphic>
      </p:graphicFrame>
      <p:sp>
        <p:nvSpPr>
          <p:cNvPr id="1501188" name="Rectangle 4"/>
          <p:cNvSpPr>
            <a:spLocks noChangeArrowheads="1"/>
          </p:cNvSpPr>
          <p:nvPr/>
        </p:nvSpPr>
        <p:spPr bwMode="auto">
          <a:xfrm>
            <a:off x="6300788" y="5661072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01189" name="Rectangle 5"/>
          <p:cNvSpPr>
            <a:spLocks noChangeArrowheads="1"/>
          </p:cNvSpPr>
          <p:nvPr/>
        </p:nvSpPr>
        <p:spPr bwMode="auto">
          <a:xfrm>
            <a:off x="7524750" y="5661072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01190" name="Text Box 6"/>
          <p:cNvSpPr txBox="1">
            <a:spLocks noChangeArrowheads="1"/>
          </p:cNvSpPr>
          <p:nvPr/>
        </p:nvSpPr>
        <p:spPr bwMode="auto">
          <a:xfrm>
            <a:off x="2339978" y="42211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2400" dirty="0">
                <a:solidFill>
                  <a:srgbClr val="000000"/>
                </a:solidFill>
              </a:rPr>
              <a:t>LEP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609600" y="57150"/>
            <a:ext cx="7815262" cy="762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Arial" pitchFamily="34" charset="0"/>
              </a:rPr>
              <a:t/>
            </a:r>
            <a:br>
              <a:rPr lang="en-GB" b="1" dirty="0" smtClean="0">
                <a:latin typeface="Arial" pitchFamily="34" charset="0"/>
              </a:rPr>
            </a:br>
            <a:r>
              <a:rPr lang="de-DE" sz="2700" b="1" dirty="0" smtClean="0">
                <a:latin typeface="Arial" pitchFamily="34" charset="0"/>
              </a:rPr>
              <a:t>Test of the SM at the Level of Quantum Fluctuations</a:t>
            </a:r>
            <a:endParaRPr lang="en-US" dirty="0"/>
          </a:p>
        </p:txBody>
      </p:sp>
      <p:pic>
        <p:nvPicPr>
          <p:cNvPr id="1501194" name="Picture 10" descr="mhiggs_2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86400" y="914400"/>
            <a:ext cx="3429000" cy="3429000"/>
          </a:xfrm>
        </p:spPr>
      </p:pic>
      <p:pic>
        <p:nvPicPr>
          <p:cNvPr id="1501192" name="Picture 8" descr="seite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85806" y="2514601"/>
            <a:ext cx="3670069" cy="3744884"/>
          </a:xfrm>
        </p:spPr>
      </p:pic>
      <p:sp>
        <p:nvSpPr>
          <p:cNvPr id="1501193" name="Text Box 9"/>
          <p:cNvSpPr txBox="1">
            <a:spLocks noChangeArrowheads="1"/>
          </p:cNvSpPr>
          <p:nvPr/>
        </p:nvSpPr>
        <p:spPr bwMode="auto">
          <a:xfrm>
            <a:off x="152398" y="2209846"/>
            <a:ext cx="5081780" cy="4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2000" dirty="0" smtClean="0">
                <a:solidFill>
                  <a:srgbClr val="0070C0"/>
                </a:solidFill>
                <a:latin typeface="Arial" pitchFamily="34" charset="0"/>
              </a:rPr>
              <a:t>LEP: indirect </a:t>
            </a:r>
            <a:r>
              <a:rPr lang="de-DE" sz="2000" dirty="0">
                <a:solidFill>
                  <a:srgbClr val="0070C0"/>
                </a:solidFill>
                <a:latin typeface="Arial" pitchFamily="34" charset="0"/>
              </a:rPr>
              <a:t>determination of the top mass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01195" name="Text Box 11"/>
          <p:cNvSpPr txBox="1">
            <a:spLocks noChangeArrowheads="1"/>
          </p:cNvSpPr>
          <p:nvPr/>
        </p:nvSpPr>
        <p:spPr bwMode="auto">
          <a:xfrm>
            <a:off x="5757885" y="1125538"/>
            <a:ext cx="2928937" cy="7078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10" tIns="45706" rIns="91410" bIns="45706">
            <a:spAutoFit/>
          </a:bodyPr>
          <a:lstStyle/>
          <a:p>
            <a:r>
              <a:rPr lang="de-DE" sz="2000" dirty="0">
                <a:solidFill>
                  <a:srgbClr val="0070C0"/>
                </a:solidFill>
                <a:latin typeface="Arial" pitchFamily="34" charset="0"/>
              </a:rPr>
              <a:t>prediction of the range</a:t>
            </a:r>
          </a:p>
          <a:p>
            <a:r>
              <a:rPr lang="de-DE" sz="2000" dirty="0">
                <a:solidFill>
                  <a:srgbClr val="0070C0"/>
                </a:solidFill>
                <a:latin typeface="Arial" pitchFamily="34" charset="0"/>
              </a:rPr>
              <a:t>        for </a:t>
            </a:r>
            <a:r>
              <a:rPr lang="de-DE" sz="2000" dirty="0" smtClean="0">
                <a:solidFill>
                  <a:srgbClr val="0070C0"/>
                </a:solidFill>
                <a:latin typeface="Arial" pitchFamily="34" charset="0"/>
              </a:rPr>
              <a:t>the Higgs </a:t>
            </a:r>
            <a:r>
              <a:rPr lang="de-DE" sz="2000" dirty="0">
                <a:solidFill>
                  <a:srgbClr val="0070C0"/>
                </a:solidFill>
                <a:latin typeface="Arial" pitchFamily="34" charset="0"/>
              </a:rPr>
              <a:t>mass</a:t>
            </a:r>
            <a:endParaRPr lang="en-GB" sz="2000" dirty="0">
              <a:solidFill>
                <a:srgbClr val="0070C0"/>
              </a:solidFill>
              <a:latin typeface="Arial" pitchFamily="34" charset="0"/>
            </a:endParaRPr>
          </a:p>
        </p:txBody>
      </p:sp>
      <p:pic>
        <p:nvPicPr>
          <p:cNvPr id="1501196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74" y="895350"/>
            <a:ext cx="4333875" cy="1085850"/>
          </a:xfrm>
          <a:prstGeom prst="rect">
            <a:avLst/>
          </a:prstGeom>
          <a:noFill/>
        </p:spPr>
      </p:pic>
      <p:sp>
        <p:nvSpPr>
          <p:cNvPr id="1501197" name="Line 13"/>
          <p:cNvSpPr>
            <a:spLocks noChangeShapeType="1"/>
          </p:cNvSpPr>
          <p:nvPr/>
        </p:nvSpPr>
        <p:spPr bwMode="auto">
          <a:xfrm>
            <a:off x="2484438" y="1981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10" tIns="45706" rIns="91410" bIns="45706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01198" name="Line 14"/>
          <p:cNvSpPr>
            <a:spLocks noChangeShapeType="1"/>
          </p:cNvSpPr>
          <p:nvPr/>
        </p:nvSpPr>
        <p:spPr bwMode="auto">
          <a:xfrm>
            <a:off x="4419614" y="1917700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10" tIns="45706" rIns="91410" bIns="45706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noFill/>
        </p:spPr>
        <p:txBody>
          <a:bodyPr/>
          <a:lstStyle/>
          <a:p>
            <a:fld id="{5A5F2842-EF30-4C6C-8991-8233461BD29A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1285" cy="503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152400"/>
            <a:ext cx="3602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solidFill>
                  <a:srgbClr val="FFFF00"/>
                </a:solidFill>
              </a:rPr>
              <a:t>Muon</a:t>
            </a:r>
            <a:r>
              <a:rPr lang="en-US" sz="4000" b="1" dirty="0" smtClean="0">
                <a:solidFill>
                  <a:srgbClr val="FFFF00"/>
                </a:solidFill>
              </a:rPr>
              <a:t> Collider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019800"/>
            <a:ext cx="444384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Higgs Boson properties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36070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Key message 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280920" cy="55092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All projects need continuing accelerator and detector R&amp;D;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32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All projects need continuing attention concerning a convincing physics case;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close collaboration exp-</a:t>
            </a:r>
            <a:r>
              <a:rPr lang="en-GB" sz="3200" dirty="0" err="1" smtClean="0">
                <a:solidFill>
                  <a:prstClr val="black"/>
                </a:solidFill>
                <a:latin typeface="Calibri"/>
              </a:rPr>
              <a:t>theo</a:t>
            </a: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 mandatory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32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so that the right decision can be made when the time comes to identify the next energy frontier accelerator (collider).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prstClr val="black"/>
                </a:solidFill>
                <a:latin typeface="Calibri"/>
              </a:rPr>
              <a:t>Today, we need to keep our choices open.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763000" cy="54102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• Rich </a:t>
            </a:r>
            <a:r>
              <a:rPr lang="en-US" sz="2800" dirty="0" smtClean="0">
                <a:solidFill>
                  <a:srgbClr val="0070C0"/>
                </a:solidFill>
              </a:rPr>
              <a:t>variety of projects </a:t>
            </a:r>
            <a:r>
              <a:rPr lang="en-US" sz="2800" dirty="0" smtClean="0"/>
              <a:t>under study</a:t>
            </a:r>
          </a:p>
          <a:p>
            <a:pPr>
              <a:buNone/>
            </a:pPr>
            <a:r>
              <a:rPr lang="en-US" sz="2800" dirty="0" smtClean="0"/>
              <a:t>   at the </a:t>
            </a:r>
            <a:r>
              <a:rPr lang="en-US" sz="2800" dirty="0" smtClean="0">
                <a:solidFill>
                  <a:srgbClr val="0070C0"/>
                </a:solidFill>
              </a:rPr>
              <a:t>energy frontier </a:t>
            </a:r>
          </a:p>
          <a:p>
            <a:pPr>
              <a:buNone/>
            </a:pPr>
            <a:r>
              <a:rPr lang="en-US" sz="2800" dirty="0" smtClean="0"/>
              <a:t>   and the </a:t>
            </a:r>
            <a:r>
              <a:rPr lang="en-US" sz="2800" dirty="0" smtClean="0">
                <a:solidFill>
                  <a:srgbClr val="0070C0"/>
                </a:solidFill>
              </a:rPr>
              <a:t>intensity frontier</a:t>
            </a:r>
          </a:p>
          <a:p>
            <a:pPr>
              <a:buNone/>
            </a:pPr>
            <a:r>
              <a:rPr lang="en-US" sz="2800" dirty="0" smtClean="0"/>
              <a:t>• Global – Regional – National Projects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 Need to present and discuss all these projects in an international context before making choices 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 Need to present physics case(s) always taking into account latest results at existing facilities</a:t>
            </a:r>
          </a:p>
          <a:p>
            <a:pPr>
              <a:buNone/>
            </a:pP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  Need to present (additional) benefits to society from the very beginning of the project</a:t>
            </a: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sz="2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2634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Choices ?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525621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Update of the European Strategy for Particle Physics in 2012/13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  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Several Meetings with international participation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bottom-up process: community input requested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         1</a:t>
            </a:r>
            <a:r>
              <a:rPr lang="en-US" sz="2400" baseline="30000" dirty="0" smtClean="0">
                <a:solidFill>
                  <a:schemeClr val="tx2">
                    <a:lumMod val="75000"/>
                  </a:schemeClr>
                </a:solidFill>
              </a:rPr>
              <a:t>st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open meeting September 2012, Cracow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 - Finalization: May/June 2013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  <a:endParaRPr lang="en-US" dirty="0" smtClean="0"/>
          </a:p>
          <a:p>
            <a:pPr eaLnBrk="1" hangingPunct="1"/>
            <a:r>
              <a:rPr lang="en-US" sz="2800" dirty="0" smtClean="0"/>
              <a:t>Started with the ICFA Seminar 3-6 October 2011 at CERN</a:t>
            </a:r>
          </a:p>
          <a:p>
            <a:pPr eaLnBrk="1" hangingPunct="1">
              <a:buFontTx/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Use as 1</a:t>
            </a:r>
            <a:r>
              <a:rPr lang="en-US" sz="2400" baseline="30000" dirty="0" smtClean="0">
                <a:solidFill>
                  <a:schemeClr val="tx2">
                    <a:lumMod val="75000"/>
                  </a:schemeClr>
                </a:solidFill>
              </a:rPr>
              <a:t>st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step to harmonize globally Particle Physics Strategy 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sz="2000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</a:p>
        </p:txBody>
      </p:sp>
      <p:sp>
        <p:nvSpPr>
          <p:cNvPr id="3655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A5C477-37D5-4FAD-BE4C-165976AAFA45}" type="slidenum">
              <a:rPr lang="en-US" smtClean="0">
                <a:solidFill>
                  <a:srgbClr val="000000"/>
                </a:solidFill>
              </a:rPr>
              <a:pPr/>
              <a:t>33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65572" name="TextBox 4"/>
          <p:cNvSpPr txBox="1">
            <a:spLocks noChangeArrowheads="1"/>
          </p:cNvSpPr>
          <p:nvPr/>
        </p:nvSpPr>
        <p:spPr bwMode="auto">
          <a:xfrm>
            <a:off x="1143012" y="152403"/>
            <a:ext cx="6710431" cy="70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r>
              <a:rPr lang="en-US" sz="4000" b="1" i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from</a:t>
            </a: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 Choices ? </a:t>
            </a:r>
            <a:r>
              <a:rPr lang="en-US" sz="4000" b="1" i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to</a:t>
            </a:r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 Choice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14950"/>
          </a:xfrm>
        </p:spPr>
        <p:txBody>
          <a:bodyPr/>
          <a:lstStyle/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CLIC conceptual design report by 2012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Participation in all LC activities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err="1" smtClean="0">
                <a:solidFill>
                  <a:schemeClr val="tx2"/>
                </a:solidFill>
              </a:rPr>
              <a:t>LHeC</a:t>
            </a:r>
            <a:r>
              <a:rPr lang="en-US" sz="3000" b="1" dirty="0" smtClean="0">
                <a:solidFill>
                  <a:schemeClr val="tx2"/>
                </a:solidFill>
              </a:rPr>
              <a:t> conceptual design report early 2012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R&amp;D for high-field magnets (towards HE-LHC)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Generic R&amp;D (high-power SPL, Plasma Acc) </a:t>
            </a:r>
          </a:p>
          <a:p>
            <a:pPr eaLnBrk="1" hangingPunct="1">
              <a:spcAft>
                <a:spcPts val="3000"/>
              </a:spcAft>
            </a:pPr>
            <a:r>
              <a:rPr lang="en-US" sz="3000" b="1" dirty="0" smtClean="0">
                <a:solidFill>
                  <a:schemeClr val="tx2"/>
                </a:solidFill>
              </a:rPr>
              <a:t>Participation in Neutrino-Projects studied</a:t>
            </a:r>
            <a:r>
              <a:rPr lang="en-US" sz="3000" dirty="0" smtClean="0">
                <a:solidFill>
                  <a:schemeClr val="tx2"/>
                </a:solidFill>
              </a:rPr>
              <a:t/>
            </a:r>
            <a:br>
              <a:rPr lang="en-US" sz="3000" dirty="0" smtClean="0">
                <a:solidFill>
                  <a:schemeClr val="tx2"/>
                </a:solidFill>
              </a:rPr>
            </a:br>
            <a:endParaRPr lang="en-US" sz="30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</a:p>
        </p:txBody>
      </p:sp>
      <p:sp>
        <p:nvSpPr>
          <p:cNvPr id="3645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E71B79-6929-4B8C-A3EA-2E7BDD47DD34}" type="slidenum">
              <a:rPr lang="en-US" smtClean="0">
                <a:solidFill>
                  <a:srgbClr val="000000"/>
                </a:solidFill>
              </a:rPr>
              <a:pPr/>
              <a:t>34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64548" name="TextBox 4"/>
          <p:cNvSpPr txBox="1">
            <a:spLocks noChangeArrowheads="1"/>
          </p:cNvSpPr>
          <p:nvPr/>
        </p:nvSpPr>
        <p:spPr bwMode="auto">
          <a:xfrm>
            <a:off x="1143000" y="152403"/>
            <a:ext cx="7251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CERN today….into the future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-1399037">
            <a:off x="534988" y="2762253"/>
            <a:ext cx="7639050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t>Position CERN as Laboratory at the energy frontier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913" y="188913"/>
            <a:ext cx="60067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CERN: opening </a:t>
            </a:r>
            <a:r>
              <a:rPr lang="en-US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door…</a:t>
            </a:r>
            <a:endParaRPr lang="en-US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295400"/>
            <a:ext cx="84978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>
                <a:solidFill>
                  <a:srgbClr val="C00000"/>
                </a:solidFill>
                <a:latin typeface="Arial"/>
              </a:rPr>
              <a:t>Membership for Non-European countries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>
                <a:solidFill>
                  <a:srgbClr val="C00000"/>
                </a:solidFill>
                <a:latin typeface="Arial"/>
              </a:rPr>
              <a:t>New Associate Membership defined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Arial"/>
              </a:rPr>
              <a:t>Romania, Israel, Serbia 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in </a:t>
            </a:r>
            <a:r>
              <a:rPr lang="en-US" sz="2400" kern="0" dirty="0">
                <a:solidFill>
                  <a:srgbClr val="000000"/>
                </a:solidFill>
                <a:latin typeface="Arial"/>
              </a:rPr>
              <a:t>accession to membership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latin typeface="Arial"/>
              </a:rPr>
              <a:t>Negotiations 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concerning membership ongoing with </a:t>
            </a:r>
            <a:r>
              <a:rPr lang="en-US" sz="2400" b="1" kern="0" dirty="0" smtClean="0">
                <a:solidFill>
                  <a:srgbClr val="000000"/>
                </a:solidFill>
                <a:latin typeface="Arial"/>
              </a:rPr>
              <a:t>Cyprus, Slovenia, 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and</a:t>
            </a:r>
            <a:r>
              <a:rPr lang="en-US" sz="2400" b="1" kern="0" dirty="0" smtClean="0">
                <a:solidFill>
                  <a:srgbClr val="000000"/>
                </a:solidFill>
                <a:latin typeface="Arial"/>
              </a:rPr>
              <a:t> Turkey </a:t>
            </a:r>
            <a:endParaRPr lang="en-US" sz="2400" b="1" kern="0" dirty="0">
              <a:solidFill>
                <a:srgbClr val="000000"/>
              </a:solidFill>
              <a:latin typeface="Arial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latin typeface="Arial"/>
              </a:rPr>
              <a:t>Several countries expressed interest in </a:t>
            </a:r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Associate Membership</a:t>
            </a:r>
            <a:endParaRPr lang="en-US" sz="2800" kern="0" dirty="0" smtClean="0">
              <a:solidFill>
                <a:srgbClr val="000000"/>
              </a:solidFill>
              <a:latin typeface="Arial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C00000"/>
                </a:solidFill>
                <a:latin typeface="Arial"/>
              </a:rPr>
              <a:t>CERN participation in global projects independent of location</a:t>
            </a:r>
            <a:endParaRPr lang="en-US" sz="2800" b="1" kern="0" dirty="0">
              <a:solidFill>
                <a:srgbClr val="C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859155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Exciting Times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24" y="3429055"/>
            <a:ext cx="73802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i="1" dirty="0" smtClean="0">
              <a:solidFill>
                <a:srgbClr val="FFFF00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i="1" dirty="0" smtClean="0">
                <a:solidFill>
                  <a:srgbClr val="FFFF00"/>
                </a:solidFill>
              </a:rPr>
              <a:t>…. </a:t>
            </a:r>
            <a:r>
              <a:rPr lang="en-US" sz="3600" b="1" i="1" dirty="0" smtClean="0">
                <a:solidFill>
                  <a:srgbClr val="FFFF00"/>
                </a:solidFill>
              </a:rPr>
              <a:t>a</a:t>
            </a:r>
            <a:r>
              <a:rPr lang="en-US" sz="3600" b="1" i="1" dirty="0" smtClean="0">
                <a:solidFill>
                  <a:srgbClr val="FFFF00"/>
                </a:solidFill>
              </a:rPr>
              <a:t>nd I wish you 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i="1" dirty="0" smtClean="0">
                <a:solidFill>
                  <a:srgbClr val="FFFF00"/>
                </a:solidFill>
              </a:rPr>
              <a:t> </a:t>
            </a:r>
            <a:r>
              <a:rPr lang="en-US" sz="3600" b="1" i="1" dirty="0" smtClean="0">
                <a:solidFill>
                  <a:srgbClr val="FFFF00"/>
                </a:solidFill>
              </a:rPr>
              <a:t>            an exciting conference</a:t>
            </a:r>
            <a:endParaRPr lang="en-US" sz="3600" b="1" i="1" dirty="0" smtClean="0">
              <a:solidFill>
                <a:srgbClr val="FFFF00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5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</a:rPr>
              <a:t>Today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8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54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HERA: Impact on PDF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7413"/>
            <a:ext cx="91440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2400" y="6248400"/>
            <a:ext cx="7848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a typeface="ＭＳ Ｐゴシック" pitchFamily="-112" charset="-128"/>
              </a:rPr>
              <a:t>a………………………………………………………………………………...a</a:t>
            </a:r>
            <a:endParaRPr lang="en-US" dirty="0">
              <a:solidFill>
                <a:srgbClr val="FFFFFF"/>
              </a:solidFill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7252"/>
            <a:ext cx="8186739" cy="1143000"/>
          </a:xfrm>
        </p:spPr>
        <p:txBody>
          <a:bodyPr/>
          <a:lstStyle/>
          <a:p>
            <a:r>
              <a:rPr lang="en-US" b="1" dirty="0" smtClean="0"/>
              <a:t>Completion of an era: </a:t>
            </a:r>
            <a:r>
              <a:rPr lang="en-US" b="1" dirty="0" err="1" smtClean="0"/>
              <a:t>Tevatron</a:t>
            </a:r>
            <a:r>
              <a:rPr lang="en-US" b="1" dirty="0" smtClean="0"/>
              <a:t> </a:t>
            </a:r>
            <a:endParaRPr lang="en-US" sz="3200" b="1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FFFFFF"/>
                </a:solidFill>
              </a:rPr>
              <a:t>P. Oddone – ICFA Seminar, October 3rd, 2011</a:t>
            </a:r>
            <a:endParaRPr lang="en-US" sz="1200" dirty="0" smtClean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BA97B7-8AF9-4904-B4B5-EE14A07C57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8599" y="881740"/>
            <a:ext cx="8763000" cy="5493652"/>
            <a:chOff x="228599" y="990600"/>
            <a:chExt cx="8763000" cy="5493652"/>
          </a:xfrm>
        </p:grpSpPr>
        <p:sp>
          <p:nvSpPr>
            <p:cNvPr id="6" name="Freeform 5"/>
            <p:cNvSpPr/>
            <p:nvPr/>
          </p:nvSpPr>
          <p:spPr>
            <a:xfrm>
              <a:off x="228599" y="997852"/>
              <a:ext cx="1711523" cy="5486400"/>
            </a:xfrm>
            <a:custGeom>
              <a:avLst/>
              <a:gdLst>
                <a:gd name="connsiteX0" fmla="*/ 0 w 1711523"/>
                <a:gd name="connsiteY0" fmla="*/ 171152 h 5486400"/>
                <a:gd name="connsiteX1" fmla="*/ 171152 w 1711523"/>
                <a:gd name="connsiteY1" fmla="*/ 0 h 5486400"/>
                <a:gd name="connsiteX2" fmla="*/ 1540371 w 1711523"/>
                <a:gd name="connsiteY2" fmla="*/ 0 h 5486400"/>
                <a:gd name="connsiteX3" fmla="*/ 1711523 w 1711523"/>
                <a:gd name="connsiteY3" fmla="*/ 171152 h 5486400"/>
                <a:gd name="connsiteX4" fmla="*/ 1711523 w 1711523"/>
                <a:gd name="connsiteY4" fmla="*/ 5315248 h 5486400"/>
                <a:gd name="connsiteX5" fmla="*/ 1540371 w 1711523"/>
                <a:gd name="connsiteY5" fmla="*/ 5486400 h 5486400"/>
                <a:gd name="connsiteX6" fmla="*/ 171152 w 1711523"/>
                <a:gd name="connsiteY6" fmla="*/ 5486400 h 5486400"/>
                <a:gd name="connsiteX7" fmla="*/ 0 w 1711523"/>
                <a:gd name="connsiteY7" fmla="*/ 5315248 h 5486400"/>
                <a:gd name="connsiteX8" fmla="*/ 0 w 1711523"/>
                <a:gd name="connsiteY8" fmla="*/ 171152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1523" h="5486400">
                  <a:moveTo>
                    <a:pt x="0" y="171152"/>
                  </a:moveTo>
                  <a:cubicBezTo>
                    <a:pt x="0" y="76627"/>
                    <a:pt x="76627" y="0"/>
                    <a:pt x="171152" y="0"/>
                  </a:cubicBezTo>
                  <a:lnTo>
                    <a:pt x="1540371" y="0"/>
                  </a:lnTo>
                  <a:cubicBezTo>
                    <a:pt x="1634896" y="0"/>
                    <a:pt x="1711523" y="76627"/>
                    <a:pt x="1711523" y="171152"/>
                  </a:cubicBezTo>
                  <a:lnTo>
                    <a:pt x="1711523" y="5315248"/>
                  </a:lnTo>
                  <a:cubicBezTo>
                    <a:pt x="1711523" y="5409773"/>
                    <a:pt x="1634896" y="5486400"/>
                    <a:pt x="1540371" y="5486400"/>
                  </a:cubicBezTo>
                  <a:lnTo>
                    <a:pt x="171152" y="5486400"/>
                  </a:lnTo>
                  <a:cubicBezTo>
                    <a:pt x="76627" y="5486400"/>
                    <a:pt x="0" y="5409773"/>
                    <a:pt x="0" y="5315248"/>
                  </a:cubicBezTo>
                  <a:lnTo>
                    <a:pt x="0" y="1711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2322576" rIns="128016" bIns="1225296" numCol="1" spcCol="1270" anchor="t" anchorCtr="1">
              <a:noAutofit/>
            </a:bodyPr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b="1" dirty="0" smtClean="0">
                  <a:solidFill>
                    <a:srgbClr val="EAEAEA"/>
                  </a:solidFill>
                </a:rPr>
                <a:t>Accelerator Innovations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First major SC synchrotron</a:t>
              </a:r>
              <a:endParaRPr lang="en-US" sz="1400" dirty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Industrial production of SC cable (MRI)</a:t>
              </a:r>
              <a:endParaRPr lang="en-US" sz="1400" dirty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Electron cooling</a:t>
              </a:r>
              <a:endParaRPr lang="en-US" sz="1400" dirty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New RF manipulation techniques</a:t>
              </a:r>
              <a:endParaRPr lang="en-US" sz="1400" dirty="0">
                <a:solidFill>
                  <a:srgbClr val="EAEAEA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991469" y="990600"/>
              <a:ext cx="1711523" cy="5486400"/>
            </a:xfrm>
            <a:custGeom>
              <a:avLst/>
              <a:gdLst>
                <a:gd name="connsiteX0" fmla="*/ 0 w 1711523"/>
                <a:gd name="connsiteY0" fmla="*/ 171152 h 5486400"/>
                <a:gd name="connsiteX1" fmla="*/ 171152 w 1711523"/>
                <a:gd name="connsiteY1" fmla="*/ 0 h 5486400"/>
                <a:gd name="connsiteX2" fmla="*/ 1540371 w 1711523"/>
                <a:gd name="connsiteY2" fmla="*/ 0 h 5486400"/>
                <a:gd name="connsiteX3" fmla="*/ 1711523 w 1711523"/>
                <a:gd name="connsiteY3" fmla="*/ 171152 h 5486400"/>
                <a:gd name="connsiteX4" fmla="*/ 1711523 w 1711523"/>
                <a:gd name="connsiteY4" fmla="*/ 5315248 h 5486400"/>
                <a:gd name="connsiteX5" fmla="*/ 1540371 w 1711523"/>
                <a:gd name="connsiteY5" fmla="*/ 5486400 h 5486400"/>
                <a:gd name="connsiteX6" fmla="*/ 171152 w 1711523"/>
                <a:gd name="connsiteY6" fmla="*/ 5486400 h 5486400"/>
                <a:gd name="connsiteX7" fmla="*/ 0 w 1711523"/>
                <a:gd name="connsiteY7" fmla="*/ 5315248 h 5486400"/>
                <a:gd name="connsiteX8" fmla="*/ 0 w 1711523"/>
                <a:gd name="connsiteY8" fmla="*/ 171152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1523" h="5486400">
                  <a:moveTo>
                    <a:pt x="0" y="171152"/>
                  </a:moveTo>
                  <a:cubicBezTo>
                    <a:pt x="0" y="76627"/>
                    <a:pt x="76627" y="0"/>
                    <a:pt x="171152" y="0"/>
                  </a:cubicBezTo>
                  <a:lnTo>
                    <a:pt x="1540371" y="0"/>
                  </a:lnTo>
                  <a:cubicBezTo>
                    <a:pt x="1634896" y="0"/>
                    <a:pt x="1711523" y="76627"/>
                    <a:pt x="1711523" y="171152"/>
                  </a:cubicBezTo>
                  <a:lnTo>
                    <a:pt x="1711523" y="5315248"/>
                  </a:lnTo>
                  <a:cubicBezTo>
                    <a:pt x="1711523" y="5409773"/>
                    <a:pt x="1634896" y="5486400"/>
                    <a:pt x="1540371" y="5486400"/>
                  </a:cubicBezTo>
                  <a:lnTo>
                    <a:pt x="171152" y="5486400"/>
                  </a:lnTo>
                  <a:cubicBezTo>
                    <a:pt x="76627" y="5486400"/>
                    <a:pt x="0" y="5409773"/>
                    <a:pt x="0" y="5315248"/>
                  </a:cubicBezTo>
                  <a:lnTo>
                    <a:pt x="0" y="1711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61385"/>
                <a:satOff val="-5397"/>
                <a:lumOff val="5000"/>
                <a:alphaOff val="0"/>
              </a:schemeClr>
            </a:fillRef>
            <a:effectRef idx="0">
              <a:schemeClr val="accent2">
                <a:hueOff val="61385"/>
                <a:satOff val="-5397"/>
                <a:lumOff val="500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2322576" rIns="128016" bIns="1225296" numCol="1" spcCol="1270" anchor="t" anchorCtr="1">
              <a:noAutofit/>
            </a:bodyPr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b="1" dirty="0" smtClean="0">
                  <a:solidFill>
                    <a:srgbClr val="EAEAEA"/>
                  </a:solidFill>
                </a:rPr>
                <a:t>Detector innovations</a:t>
              </a:r>
              <a:endParaRPr lang="en-US" b="1" dirty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Silicon vertex detectors in hadron environment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LAr-U238 hadron </a:t>
              </a:r>
              <a:r>
                <a:rPr lang="en-US" sz="1400" dirty="0" err="1" smtClean="0">
                  <a:solidFill>
                    <a:srgbClr val="EAEAEA"/>
                  </a:solidFill>
                </a:rPr>
                <a:t>calorimetry</a:t>
              </a:r>
              <a:endParaRPr lang="en-US" sz="1400" dirty="0" smtClean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Advanced triggering</a:t>
              </a:r>
              <a:endParaRPr lang="en-US" sz="1300" dirty="0">
                <a:solidFill>
                  <a:srgbClr val="EAEAEA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754338" y="990600"/>
              <a:ext cx="1711523" cy="5486400"/>
            </a:xfrm>
            <a:custGeom>
              <a:avLst/>
              <a:gdLst>
                <a:gd name="connsiteX0" fmla="*/ 0 w 1711523"/>
                <a:gd name="connsiteY0" fmla="*/ 171152 h 5486400"/>
                <a:gd name="connsiteX1" fmla="*/ 171152 w 1711523"/>
                <a:gd name="connsiteY1" fmla="*/ 0 h 5486400"/>
                <a:gd name="connsiteX2" fmla="*/ 1540371 w 1711523"/>
                <a:gd name="connsiteY2" fmla="*/ 0 h 5486400"/>
                <a:gd name="connsiteX3" fmla="*/ 1711523 w 1711523"/>
                <a:gd name="connsiteY3" fmla="*/ 171152 h 5486400"/>
                <a:gd name="connsiteX4" fmla="*/ 1711523 w 1711523"/>
                <a:gd name="connsiteY4" fmla="*/ 5315248 h 5486400"/>
                <a:gd name="connsiteX5" fmla="*/ 1540371 w 1711523"/>
                <a:gd name="connsiteY5" fmla="*/ 5486400 h 5486400"/>
                <a:gd name="connsiteX6" fmla="*/ 171152 w 1711523"/>
                <a:gd name="connsiteY6" fmla="*/ 5486400 h 5486400"/>
                <a:gd name="connsiteX7" fmla="*/ 0 w 1711523"/>
                <a:gd name="connsiteY7" fmla="*/ 5315248 h 5486400"/>
                <a:gd name="connsiteX8" fmla="*/ 0 w 1711523"/>
                <a:gd name="connsiteY8" fmla="*/ 171152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1523" h="5486400">
                  <a:moveTo>
                    <a:pt x="0" y="171152"/>
                  </a:moveTo>
                  <a:cubicBezTo>
                    <a:pt x="0" y="76627"/>
                    <a:pt x="76627" y="0"/>
                    <a:pt x="171152" y="0"/>
                  </a:cubicBezTo>
                  <a:lnTo>
                    <a:pt x="1540371" y="0"/>
                  </a:lnTo>
                  <a:cubicBezTo>
                    <a:pt x="1634896" y="0"/>
                    <a:pt x="1711523" y="76627"/>
                    <a:pt x="1711523" y="171152"/>
                  </a:cubicBezTo>
                  <a:lnTo>
                    <a:pt x="1711523" y="5315248"/>
                  </a:lnTo>
                  <a:cubicBezTo>
                    <a:pt x="1711523" y="5409773"/>
                    <a:pt x="1634896" y="5486400"/>
                    <a:pt x="1540371" y="5486400"/>
                  </a:cubicBezTo>
                  <a:lnTo>
                    <a:pt x="171152" y="5486400"/>
                  </a:lnTo>
                  <a:cubicBezTo>
                    <a:pt x="76627" y="5486400"/>
                    <a:pt x="0" y="5409773"/>
                    <a:pt x="0" y="5315248"/>
                  </a:cubicBezTo>
                  <a:lnTo>
                    <a:pt x="0" y="1711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22771"/>
                <a:satOff val="-10794"/>
                <a:lumOff val="10000"/>
                <a:alphaOff val="0"/>
              </a:schemeClr>
            </a:fillRef>
            <a:effectRef idx="0">
              <a:schemeClr val="accent2">
                <a:hueOff val="122771"/>
                <a:satOff val="-10794"/>
                <a:lumOff val="1000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2322576" rIns="128016" bIns="1225296" numCol="1" spcCol="1270" anchor="t" anchorCtr="1">
              <a:noAutofit/>
            </a:bodyPr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b="1" dirty="0" smtClean="0">
                  <a:solidFill>
                    <a:srgbClr val="EAEAEA"/>
                  </a:solidFill>
                </a:rPr>
                <a:t>Analysis Innovations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Data mining from Petabytes of data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Use of </a:t>
              </a:r>
              <a:r>
                <a:rPr lang="en-US" sz="1400" dirty="0">
                  <a:solidFill>
                    <a:srgbClr val="EAEAEA"/>
                  </a:solidFill>
                </a:rPr>
                <a:t>n</a:t>
              </a:r>
              <a:r>
                <a:rPr lang="en-US" sz="1400" dirty="0" smtClean="0">
                  <a:solidFill>
                    <a:srgbClr val="EAEAEA"/>
                  </a:solidFill>
                </a:rPr>
                <a:t>eural networks, boosted decision trees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Major impact on LHC planning and developing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GRID pioneers</a:t>
              </a:r>
              <a:endParaRPr lang="en-US" sz="1400" dirty="0">
                <a:solidFill>
                  <a:srgbClr val="EAEAEA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517207" y="990600"/>
              <a:ext cx="1711523" cy="5486400"/>
            </a:xfrm>
            <a:custGeom>
              <a:avLst/>
              <a:gdLst>
                <a:gd name="connsiteX0" fmla="*/ 0 w 1711523"/>
                <a:gd name="connsiteY0" fmla="*/ 171152 h 5486400"/>
                <a:gd name="connsiteX1" fmla="*/ 171152 w 1711523"/>
                <a:gd name="connsiteY1" fmla="*/ 0 h 5486400"/>
                <a:gd name="connsiteX2" fmla="*/ 1540371 w 1711523"/>
                <a:gd name="connsiteY2" fmla="*/ 0 h 5486400"/>
                <a:gd name="connsiteX3" fmla="*/ 1711523 w 1711523"/>
                <a:gd name="connsiteY3" fmla="*/ 171152 h 5486400"/>
                <a:gd name="connsiteX4" fmla="*/ 1711523 w 1711523"/>
                <a:gd name="connsiteY4" fmla="*/ 5315248 h 5486400"/>
                <a:gd name="connsiteX5" fmla="*/ 1540371 w 1711523"/>
                <a:gd name="connsiteY5" fmla="*/ 5486400 h 5486400"/>
                <a:gd name="connsiteX6" fmla="*/ 171152 w 1711523"/>
                <a:gd name="connsiteY6" fmla="*/ 5486400 h 5486400"/>
                <a:gd name="connsiteX7" fmla="*/ 0 w 1711523"/>
                <a:gd name="connsiteY7" fmla="*/ 5315248 h 5486400"/>
                <a:gd name="connsiteX8" fmla="*/ 0 w 1711523"/>
                <a:gd name="connsiteY8" fmla="*/ 171152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1523" h="5486400">
                  <a:moveTo>
                    <a:pt x="0" y="171152"/>
                  </a:moveTo>
                  <a:cubicBezTo>
                    <a:pt x="0" y="76627"/>
                    <a:pt x="76627" y="0"/>
                    <a:pt x="171152" y="0"/>
                  </a:cubicBezTo>
                  <a:lnTo>
                    <a:pt x="1540371" y="0"/>
                  </a:lnTo>
                  <a:cubicBezTo>
                    <a:pt x="1634896" y="0"/>
                    <a:pt x="1711523" y="76627"/>
                    <a:pt x="1711523" y="171152"/>
                  </a:cubicBezTo>
                  <a:lnTo>
                    <a:pt x="1711523" y="5315248"/>
                  </a:lnTo>
                  <a:cubicBezTo>
                    <a:pt x="1711523" y="5409773"/>
                    <a:pt x="1634896" y="5486400"/>
                    <a:pt x="1540371" y="5486400"/>
                  </a:cubicBezTo>
                  <a:lnTo>
                    <a:pt x="171152" y="5486400"/>
                  </a:lnTo>
                  <a:cubicBezTo>
                    <a:pt x="76627" y="5486400"/>
                    <a:pt x="0" y="5409773"/>
                    <a:pt x="0" y="5315248"/>
                  </a:cubicBezTo>
                  <a:lnTo>
                    <a:pt x="0" y="171152"/>
                  </a:lnTo>
                  <a:close/>
                </a:path>
              </a:pathLst>
            </a:custGeom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84156"/>
                <a:satOff val="-16191"/>
                <a:lumOff val="15000"/>
                <a:alphaOff val="0"/>
              </a:schemeClr>
            </a:fillRef>
            <a:effectRef idx="0">
              <a:schemeClr val="accent2">
                <a:hueOff val="184156"/>
                <a:satOff val="-16191"/>
                <a:lumOff val="1500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2322576" rIns="128016" bIns="1225296" numCol="1" spcCol="1270" anchor="t" anchorCtr="1">
              <a:noAutofit/>
            </a:bodyPr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b="1" dirty="0" smtClean="0">
                  <a:solidFill>
                    <a:srgbClr val="EAEAEA"/>
                  </a:solidFill>
                </a:rPr>
                <a:t>Major discoveries</a:t>
              </a:r>
              <a:endParaRPr lang="en-US" b="1" dirty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Top quark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err="1" smtClean="0">
                  <a:solidFill>
                    <a:srgbClr val="EAEAEA"/>
                  </a:solidFill>
                </a:rPr>
                <a:t>B</a:t>
              </a:r>
              <a:r>
                <a:rPr lang="en-US" sz="1400" baseline="-25000" dirty="0" err="1" smtClean="0">
                  <a:solidFill>
                    <a:srgbClr val="EAEAEA"/>
                  </a:solidFill>
                </a:rPr>
                <a:t>s</a:t>
              </a:r>
              <a:r>
                <a:rPr lang="en-US" sz="1400" dirty="0" smtClean="0">
                  <a:solidFill>
                    <a:srgbClr val="EAEAEA"/>
                  </a:solidFill>
                </a:rPr>
                <a:t> mixing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Precision </a:t>
              </a:r>
              <a:r>
                <a:rPr lang="en-US" sz="1400" dirty="0">
                  <a:solidFill>
                    <a:srgbClr val="EAEAEA"/>
                  </a:solidFill>
                </a:rPr>
                <a:t>W</a:t>
              </a:r>
              <a:r>
                <a:rPr lang="en-US" sz="1400" dirty="0" smtClean="0">
                  <a:solidFill>
                    <a:srgbClr val="EAEAEA"/>
                  </a:solidFill>
                </a:rPr>
                <a:t> and Top mass </a:t>
              </a:r>
              <a:r>
                <a:rPr lang="en-US" sz="1400" dirty="0" smtClean="0">
                  <a:solidFill>
                    <a:srgbClr val="EAEAEA"/>
                  </a:solidFill>
                  <a:sym typeface="Wingdings" pitchFamily="2" charset="2"/>
                </a:rPr>
                <a:t> Higgs mass prediction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  <a:sym typeface="Wingdings" pitchFamily="2" charset="2"/>
                </a:rPr>
                <a:t>Direct Higgs searches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  <a:sym typeface="Wingdings" pitchFamily="2" charset="2"/>
                </a:rPr>
                <a:t>Ruled out many exotica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7280076" y="990600"/>
              <a:ext cx="1711523" cy="5486400"/>
            </a:xfrm>
            <a:custGeom>
              <a:avLst/>
              <a:gdLst>
                <a:gd name="connsiteX0" fmla="*/ 0 w 1711523"/>
                <a:gd name="connsiteY0" fmla="*/ 171152 h 5486400"/>
                <a:gd name="connsiteX1" fmla="*/ 171152 w 1711523"/>
                <a:gd name="connsiteY1" fmla="*/ 0 h 5486400"/>
                <a:gd name="connsiteX2" fmla="*/ 1540371 w 1711523"/>
                <a:gd name="connsiteY2" fmla="*/ 0 h 5486400"/>
                <a:gd name="connsiteX3" fmla="*/ 1711523 w 1711523"/>
                <a:gd name="connsiteY3" fmla="*/ 171152 h 5486400"/>
                <a:gd name="connsiteX4" fmla="*/ 1711523 w 1711523"/>
                <a:gd name="connsiteY4" fmla="*/ 5315248 h 5486400"/>
                <a:gd name="connsiteX5" fmla="*/ 1540371 w 1711523"/>
                <a:gd name="connsiteY5" fmla="*/ 5486400 h 5486400"/>
                <a:gd name="connsiteX6" fmla="*/ 171152 w 1711523"/>
                <a:gd name="connsiteY6" fmla="*/ 5486400 h 5486400"/>
                <a:gd name="connsiteX7" fmla="*/ 0 w 1711523"/>
                <a:gd name="connsiteY7" fmla="*/ 5315248 h 5486400"/>
                <a:gd name="connsiteX8" fmla="*/ 0 w 1711523"/>
                <a:gd name="connsiteY8" fmla="*/ 171152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1523" h="5486400">
                  <a:moveTo>
                    <a:pt x="0" y="171152"/>
                  </a:moveTo>
                  <a:cubicBezTo>
                    <a:pt x="0" y="76627"/>
                    <a:pt x="76627" y="0"/>
                    <a:pt x="171152" y="0"/>
                  </a:cubicBezTo>
                  <a:lnTo>
                    <a:pt x="1540371" y="0"/>
                  </a:lnTo>
                  <a:cubicBezTo>
                    <a:pt x="1634896" y="0"/>
                    <a:pt x="1711523" y="76627"/>
                    <a:pt x="1711523" y="171152"/>
                  </a:cubicBezTo>
                  <a:lnTo>
                    <a:pt x="1711523" y="5315248"/>
                  </a:lnTo>
                  <a:cubicBezTo>
                    <a:pt x="1711523" y="5409773"/>
                    <a:pt x="1634896" y="5486400"/>
                    <a:pt x="1540371" y="5486400"/>
                  </a:cubicBezTo>
                  <a:lnTo>
                    <a:pt x="171152" y="5486400"/>
                  </a:lnTo>
                  <a:cubicBezTo>
                    <a:pt x="76627" y="5486400"/>
                    <a:pt x="0" y="5409773"/>
                    <a:pt x="0" y="5315248"/>
                  </a:cubicBezTo>
                  <a:lnTo>
                    <a:pt x="0" y="17115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245542"/>
                <a:satOff val="-21588"/>
                <a:lumOff val="20000"/>
                <a:alphaOff val="0"/>
              </a:schemeClr>
            </a:fillRef>
            <a:effectRef idx="0">
              <a:schemeClr val="accent2">
                <a:hueOff val="245542"/>
                <a:satOff val="-21588"/>
                <a:lumOff val="2000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2322576" rIns="128016" bIns="1225296" numCol="1" spcCol="1270" anchor="t" anchorCtr="1">
              <a:noAutofit/>
            </a:bodyPr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b="1" dirty="0" smtClean="0">
                  <a:solidFill>
                    <a:srgbClr val="EAEAEA"/>
                  </a:solidFill>
                </a:rPr>
                <a:t>The next generation</a:t>
              </a:r>
              <a:endParaRPr lang="en-US" b="1" dirty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Fantastic training ground for next generation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More than 500 </a:t>
              </a:r>
              <a:r>
                <a:rPr lang="en-US" sz="1400" dirty="0" err="1" smtClean="0">
                  <a:solidFill>
                    <a:srgbClr val="EAEAEA"/>
                  </a:solidFill>
                </a:rPr>
                <a:t>Ph.D.s</a:t>
              </a:r>
              <a:endParaRPr lang="en-US" sz="1400" dirty="0" smtClean="0">
                <a:solidFill>
                  <a:srgbClr val="EAEAEA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n-US" sz="1400" dirty="0" smtClean="0">
                  <a:solidFill>
                    <a:srgbClr val="EAEAEA"/>
                  </a:solidFill>
                </a:rPr>
                <a:t>Produced critical personnel for the next steps, especially LHC</a:t>
              </a:r>
              <a:endParaRPr lang="en-US" sz="1400" dirty="0">
                <a:solidFill>
                  <a:srgbClr val="EAEAEA"/>
                </a:solidFill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99103" y="1137355"/>
            <a:ext cx="1554480" cy="1554480"/>
          </a:xfrm>
          <a:prstGeom prst="ellipse">
            <a:avLst/>
          </a:prstGeom>
          <a:ln w="28575" cap="rnd">
            <a:solidFill>
              <a:srgbClr val="FFFFFF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53452" y="1139058"/>
            <a:ext cx="1554480" cy="1554480"/>
          </a:xfrm>
          <a:prstGeom prst="ellipse">
            <a:avLst/>
          </a:prstGeom>
          <a:ln w="28575" cap="rnd">
            <a:solidFill>
              <a:srgbClr val="FFFFFF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25936" y="1137124"/>
            <a:ext cx="1554480" cy="1554480"/>
          </a:xfrm>
          <a:prstGeom prst="ellipse">
            <a:avLst/>
          </a:prstGeom>
          <a:ln w="28575" cap="rnd">
            <a:solidFill>
              <a:srgbClr val="FFFFFF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590643" y="1116527"/>
            <a:ext cx="1554480" cy="1554480"/>
          </a:xfrm>
          <a:prstGeom prst="ellipse">
            <a:avLst/>
          </a:prstGeom>
          <a:ln w="28575" cap="rnd">
            <a:solidFill>
              <a:srgbClr val="FFFFFF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350153" y="1107574"/>
            <a:ext cx="1554480" cy="1554480"/>
          </a:xfrm>
          <a:prstGeom prst="ellipse">
            <a:avLst/>
          </a:prstGeom>
          <a:ln w="28575" cap="rnd">
            <a:solidFill>
              <a:srgbClr val="FFFFFF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37987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258" name="Text Box 2"/>
          <p:cNvSpPr txBox="1">
            <a:spLocks noChangeArrowheads="1"/>
          </p:cNvSpPr>
          <p:nvPr/>
        </p:nvSpPr>
        <p:spPr bwMode="auto">
          <a:xfrm>
            <a:off x="381000" y="1219236"/>
            <a:ext cx="48641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origin of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mass/matter or                     origin </a:t>
            </a: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of electroweak symmetry breaking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ＭＳ Ｐゴシック" pitchFamily="-112" charset="-128"/>
              </a:rPr>
              <a:t>unification of forces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fundamental symmetry of forces and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matter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solidFill>
                  <a:srgbClr val="0070C0"/>
                </a:solidFill>
                <a:latin typeface="Helvetica"/>
                <a:ea typeface="ＭＳ Ｐゴシック" pitchFamily="-112" charset="-128"/>
              </a:rPr>
              <a:t>where is antimatter</a:t>
            </a:r>
            <a:endParaRPr lang="en-GB" sz="2000" dirty="0">
              <a:solidFill>
                <a:srgbClr val="0070C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unification of quantum physics and general relativity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ＭＳ Ｐゴシック" pitchFamily="-112" charset="-128"/>
              </a:rPr>
              <a:t>number of space/time dimensions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what is dark matter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what is dark energy</a:t>
            </a:r>
            <a:endParaRPr lang="de-DE" sz="2000" dirty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</p:txBody>
      </p:sp>
      <p:pic>
        <p:nvPicPr>
          <p:cNvPr id="1504259" name="Picture 3" descr="Abb_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762039"/>
            <a:ext cx="2667000" cy="3133803"/>
          </a:xfrm>
          <a:prstGeom prst="rect">
            <a:avLst/>
          </a:prstGeom>
          <a:noFill/>
        </p:spPr>
      </p:pic>
      <p:sp>
        <p:nvSpPr>
          <p:cNvPr id="1504261" name="Line 5"/>
          <p:cNvSpPr>
            <a:spLocks noChangeShapeType="1"/>
          </p:cNvSpPr>
          <p:nvPr/>
        </p:nvSpPr>
        <p:spPr bwMode="auto">
          <a:xfrm>
            <a:off x="3048022" y="2209800"/>
            <a:ext cx="302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pic>
        <p:nvPicPr>
          <p:cNvPr id="15042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14800"/>
            <a:ext cx="3733800" cy="20227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504263" name="Line 7"/>
          <p:cNvSpPr>
            <a:spLocks noChangeShapeType="1"/>
          </p:cNvSpPr>
          <p:nvPr/>
        </p:nvSpPr>
        <p:spPr bwMode="auto">
          <a:xfrm flipV="1">
            <a:off x="3200400" y="5181600"/>
            <a:ext cx="1524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504264" name="AutoShape 8"/>
          <p:cNvSpPr>
            <a:spLocks/>
          </p:cNvSpPr>
          <p:nvPr/>
        </p:nvSpPr>
        <p:spPr bwMode="auto">
          <a:xfrm>
            <a:off x="2819400" y="48006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Key Questions of Particle Physics</a:t>
            </a:r>
            <a:endParaRPr lang="en-US" dirty="0"/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 rot="20666527">
            <a:off x="817956" y="2585345"/>
            <a:ext cx="7543800" cy="1447800"/>
            <a:chOff x="144" y="1440"/>
            <a:chExt cx="4752" cy="912"/>
          </a:xfrm>
        </p:grpSpPr>
        <p:sp>
          <p:nvSpPr>
            <p:cNvPr id="11" name="Oval 84"/>
            <p:cNvSpPr>
              <a:spLocks noChangeArrowheads="1"/>
            </p:cNvSpPr>
            <p:nvPr/>
          </p:nvSpPr>
          <p:spPr bwMode="auto">
            <a:xfrm>
              <a:off x="288" y="1440"/>
              <a:ext cx="4560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144" y="1536"/>
              <a:ext cx="4752" cy="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For most questions: </a:t>
              </a:r>
            </a:p>
            <a:p>
              <a:pPr algn="ctr" defTabSz="457200"/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new particles should appear </a:t>
              </a:r>
            </a:p>
            <a:p>
              <a:pPr algn="ctr" defTabSz="457200"/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at </a:t>
              </a:r>
              <a:r>
                <a:rPr lang="en-US" b="1" dirty="0" err="1" smtClean="0">
                  <a:solidFill>
                    <a:srgbClr val="003366"/>
                  </a:solidFill>
                  <a:ea typeface="ＭＳ Ｐゴシック" charset="-128"/>
                </a:rPr>
                <a:t>TeV</a:t>
              </a:r>
              <a:r>
                <a:rPr lang="en-US" b="1" dirty="0" smtClean="0">
                  <a:solidFill>
                    <a:srgbClr val="003366"/>
                  </a:solidFill>
                  <a:ea typeface="ＭＳ Ｐゴシック" charset="-128"/>
                </a:rPr>
                <a:t> </a:t>
              </a:r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scale or below</a:t>
              </a:r>
            </a:p>
            <a:p>
              <a:pPr algn="ctr" defTabSz="457200"/>
              <a:r>
                <a:rPr lang="en-US" sz="20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  <a:sym typeface="Wingdings" pitchFamily="2" charset="2"/>
                </a:rPr>
                <a:t> t</a:t>
              </a:r>
              <a:r>
                <a:rPr lang="en-US" sz="20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</a:rPr>
                <a:t>erritory of the LHC</a:t>
              </a:r>
              <a:endParaRPr lang="en-US" sz="2000" b="1" dirty="0" smtClean="0">
                <a:solidFill>
                  <a:srgbClr val="000000"/>
                </a:solidFill>
                <a:latin typeface="Tahoma" charset="0"/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859155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Exciting Times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24" y="3429055"/>
            <a:ext cx="73802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i="1" dirty="0" smtClean="0">
                <a:solidFill>
                  <a:srgbClr val="FFFF00"/>
                </a:solidFill>
              </a:rPr>
              <a:t>At the energy frontier, the LHC brings us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i="1" dirty="0" smtClean="0">
                <a:solidFill>
                  <a:srgbClr val="FFFF00"/>
                </a:solidFill>
              </a:rPr>
              <a:t>into unexplored territory: 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</a:rPr>
              <a:t>Excellent progress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</a:rPr>
              <a:t>Accelerator – Experiments – Grid Comp.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5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</a:rPr>
              <a:t>‘Today’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127ED4-C346-450D-B761-F05585A36F16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81955" name="TextBox 4"/>
          <p:cNvSpPr txBox="1">
            <a:spLocks noChangeArrowheads="1"/>
          </p:cNvSpPr>
          <p:nvPr/>
        </p:nvSpPr>
        <p:spPr bwMode="auto">
          <a:xfrm>
            <a:off x="1143000" y="152400"/>
            <a:ext cx="3749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Key message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85121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3200" b="1" smtClean="0">
                <a:solidFill>
                  <a:srgbClr val="000000"/>
                </a:solidFill>
                <a:latin typeface="Helvetica" pitchFamily="34" charset="0"/>
                <a:ea typeface="ＭＳ Ｐゴシック" pitchFamily="34" charset="-128"/>
              </a:rPr>
              <a:t>       LHC and the Standard Model</a:t>
            </a:r>
          </a:p>
          <a:p>
            <a:pPr eaLnBrk="0" hangingPunct="0">
              <a:spcBef>
                <a:spcPct val="50000"/>
              </a:spcBef>
            </a:pPr>
            <a:endParaRPr lang="en-GB" sz="3200" b="1" smtClean="0">
              <a:solidFill>
                <a:srgbClr val="000000"/>
              </a:solidFill>
              <a:latin typeface="Helvetica" pitchFamily="34" charset="0"/>
              <a:ea typeface="ＭＳ Ｐゴシック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b="1" smtClean="0">
                <a:solidFill>
                  <a:srgbClr val="000000"/>
                </a:solidFill>
                <a:latin typeface="Helvetica" pitchFamily="34" charset="0"/>
                <a:ea typeface="ＭＳ Ｐゴシック" pitchFamily="34" charset="-128"/>
              </a:rPr>
              <a:t>Finding the Higgs:                 </a:t>
            </a:r>
            <a:r>
              <a:rPr lang="en-GB" sz="3200" b="1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</a:rPr>
              <a:t>Discovery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b="1" smtClean="0">
                <a:solidFill>
                  <a:srgbClr val="000000"/>
                </a:solidFill>
                <a:latin typeface="Helvetica" pitchFamily="34" charset="0"/>
                <a:ea typeface="ＭＳ Ｐゴシック" pitchFamily="34" charset="-128"/>
              </a:rPr>
              <a:t>Excluding the SM-Higgs:      </a:t>
            </a:r>
            <a:r>
              <a:rPr lang="en-GB" sz="3200" b="1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</a:rPr>
              <a:t> Discovery</a:t>
            </a:r>
          </a:p>
          <a:p>
            <a:pPr eaLnBrk="0" hangingPunct="0">
              <a:spcBef>
                <a:spcPct val="50000"/>
              </a:spcBef>
            </a:pPr>
            <a:endParaRPr lang="en-GB" sz="3200" smtClean="0">
              <a:solidFill>
                <a:srgbClr val="FF0000"/>
              </a:solidFill>
              <a:latin typeface="Helvetica" pitchFamily="34" charset="0"/>
              <a:ea typeface="ＭＳ Ｐゴシック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b="1" smtClean="0">
                <a:solidFill>
                  <a:srgbClr val="0070C0"/>
                </a:solidFill>
                <a:latin typeface="Helvetica" pitchFamily="34" charset="0"/>
                <a:ea typeface="ＭＳ Ｐゴシック" pitchFamily="34" charset="-128"/>
              </a:rPr>
              <a:t>Reminder: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b="1" smtClean="0">
                <a:solidFill>
                  <a:srgbClr val="0070C0"/>
                </a:solidFill>
                <a:latin typeface="Helvetica" pitchFamily="34" charset="0"/>
                <a:ea typeface="ＭＳ Ｐゴシック" pitchFamily="34" charset="-128"/>
              </a:rPr>
              <a:t>LHC is poised to clarify the mechanism by which elementary particles acquire mass </a:t>
            </a:r>
            <a:endParaRPr lang="de-DE" sz="3200" b="1" smtClean="0">
              <a:solidFill>
                <a:srgbClr val="0070C0"/>
              </a:solidFill>
              <a:latin typeface="Helvetica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mtClean="0"/>
              <a:t>New Combination</a:t>
            </a:r>
          </a:p>
        </p:txBody>
      </p:sp>
      <p:sp>
        <p:nvSpPr>
          <p:cNvPr id="22533" name="Espace réservé du numéro de diapositive 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1E5061B-E3D9-7448-97EB-04A472991031}" type="slidenum">
              <a:rPr lang="en-US" smtClean="0">
                <a:solidFill>
                  <a:srgbClr val="3333CC"/>
                </a:solidFill>
                <a:latin typeface="Arial" pitchFamily="-65" charset="0"/>
              </a:rPr>
              <a:pPr/>
              <a:t>9</a:t>
            </a:fld>
            <a:endParaRPr lang="en-US" smtClean="0">
              <a:solidFill>
                <a:srgbClr val="3333CC"/>
              </a:solidFill>
              <a:latin typeface="Arial" pitchFamily="-65" charset="0"/>
            </a:endParaRPr>
          </a:p>
        </p:txBody>
      </p:sp>
      <p:pic>
        <p:nvPicPr>
          <p:cNvPr id="8" name="Image 7" descr="Screen shot 2012-03-06 at 1.08.36 PM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390" r="1099" b="-1350"/>
          <a:stretch>
            <a:fillRect/>
          </a:stretch>
        </p:blipFill>
        <p:spPr bwMode="auto">
          <a:xfrm>
            <a:off x="422037" y="1143000"/>
            <a:ext cx="844061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52400" y="5486400"/>
            <a:ext cx="4572000" cy="120032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It took ~30 years to experimentally restrict the SM Higgs mass to be above 114 GeV</a:t>
            </a: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CMS and ATLAS independently eliminated another ~475 GeV of the range in 2011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5" name="ZoneTexte 6"/>
          <p:cNvSpPr txBox="1">
            <a:spLocks noChangeArrowheads="1"/>
          </p:cNvSpPr>
          <p:nvPr/>
        </p:nvSpPr>
        <p:spPr bwMode="auto">
          <a:xfrm>
            <a:off x="4724400" y="5791200"/>
            <a:ext cx="4187542" cy="703298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2000" dirty="0">
                <a:solidFill>
                  <a:srgbClr val="000000"/>
                </a:solidFill>
              </a:rPr>
              <a:t>Expected exclusion  114.5 - 543 GeV</a:t>
            </a:r>
          </a:p>
          <a:p>
            <a:pPr eaLnBrk="0" hangingPunct="0"/>
            <a:r>
              <a:rPr lang="en-GB" sz="2000" dirty="0">
                <a:solidFill>
                  <a:srgbClr val="000000"/>
                </a:solidFill>
              </a:rPr>
              <a:t>Observed exclusion 127.5 - 600 </a:t>
            </a:r>
            <a:r>
              <a:rPr lang="en-GB" sz="2000" dirty="0" smtClean="0">
                <a:solidFill>
                  <a:srgbClr val="000000"/>
                </a:solidFill>
              </a:rPr>
              <a:t>GeV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705600" y="6096000"/>
            <a:ext cx="914400" cy="50405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25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Bitstream Vera Sans"/>
        <a:ea typeface="msmincho"/>
        <a:cs typeface="msmincho"/>
      </a:majorFont>
      <a:minorFont>
        <a:latin typeface="Bitstream Vera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1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1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7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5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2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3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8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9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0_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B96"/>
        </a:solidFill>
        <a:ln w="9525" cap="flat" cmpd="sng" algn="ctr">
          <a:solidFill>
            <a:srgbClr val="80004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80004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6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3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3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4_CERN 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3881</TotalTime>
  <Words>1529</Words>
  <Application>Microsoft Office PowerPoint</Application>
  <PresentationFormat>On-screen Show (4:3)</PresentationFormat>
  <Paragraphs>342</Paragraphs>
  <Slides>36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36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73" baseType="lpstr">
      <vt:lpstr>1_Default Design</vt:lpstr>
      <vt:lpstr>2_Default Design</vt:lpstr>
      <vt:lpstr>15_Default Design</vt:lpstr>
      <vt:lpstr>4_Default Design</vt:lpstr>
      <vt:lpstr>3_EGEE_template</vt:lpstr>
      <vt:lpstr>1_Bullets</vt:lpstr>
      <vt:lpstr>8_Bold Stripes</vt:lpstr>
      <vt:lpstr>7_Bold Stripes</vt:lpstr>
      <vt:lpstr>template</vt:lpstr>
      <vt:lpstr>4_Office Theme</vt:lpstr>
      <vt:lpstr>6_Office Theme</vt:lpstr>
      <vt:lpstr>5_Default Design</vt:lpstr>
      <vt:lpstr>2_CERN FS</vt:lpstr>
      <vt:lpstr>12_Bold Stripes</vt:lpstr>
      <vt:lpstr>16_Default Design</vt:lpstr>
      <vt:lpstr>17_Default Design</vt:lpstr>
      <vt:lpstr>5_DESY_Vortrag_3-1</vt:lpstr>
      <vt:lpstr>14_Bold Stripes</vt:lpstr>
      <vt:lpstr>3_IntroducingPowerPoint2007</vt:lpstr>
      <vt:lpstr>12_Default Design</vt:lpstr>
      <vt:lpstr>13_Default Design</vt:lpstr>
      <vt:lpstr>18_Default Design</vt:lpstr>
      <vt:lpstr>19_Default Design</vt:lpstr>
      <vt:lpstr>20_Default Design</vt:lpstr>
      <vt:lpstr>1_CERN FS</vt:lpstr>
      <vt:lpstr>1_template</vt:lpstr>
      <vt:lpstr>2_template</vt:lpstr>
      <vt:lpstr>CERN FS</vt:lpstr>
      <vt:lpstr>Factory</vt:lpstr>
      <vt:lpstr>6_DESY_Vortrag_3-1</vt:lpstr>
      <vt:lpstr>17_Office Theme</vt:lpstr>
      <vt:lpstr>4_Edge</vt:lpstr>
      <vt:lpstr>1_Office Theme</vt:lpstr>
      <vt:lpstr>3_Cockpit Project for CFO</vt:lpstr>
      <vt:lpstr>3_CERN FS</vt:lpstr>
      <vt:lpstr>4_CERN FS</vt:lpstr>
      <vt:lpstr>Formel</vt:lpstr>
      <vt:lpstr>Slide 1</vt:lpstr>
      <vt:lpstr>“Discovery” of  Standard Model</vt:lpstr>
      <vt:lpstr> Test of the SM at the Level of Quantum Fluctuations</vt:lpstr>
      <vt:lpstr>HERA: Impact on PDF</vt:lpstr>
      <vt:lpstr>Completion of an era: Tevatron </vt:lpstr>
      <vt:lpstr>Key Questions of Particle Physics</vt:lpstr>
      <vt:lpstr>Exciting Times</vt:lpstr>
      <vt:lpstr>Slide 8</vt:lpstr>
      <vt:lpstr>New Combination</vt:lpstr>
      <vt:lpstr>Slide 10</vt:lpstr>
      <vt:lpstr>Slide 11</vt:lpstr>
      <vt:lpstr>Slide 12</vt:lpstr>
      <vt:lpstr>Slide 13</vt:lpstr>
      <vt:lpstr>Supersymmetry</vt:lpstr>
      <vt:lpstr>Slide 15</vt:lpstr>
      <vt:lpstr>Slide 16</vt:lpstr>
      <vt:lpstr>The 2011 and 2012 run …</vt:lpstr>
      <vt:lpstr> The predictable future: LHC Time-line</vt:lpstr>
      <vt:lpstr>Key message </vt:lpstr>
      <vt:lpstr>Slide 20</vt:lpstr>
      <vt:lpstr>Road beyond Standard Model</vt:lpstr>
      <vt:lpstr>Slide 22</vt:lpstr>
      <vt:lpstr>HE-LHC – LHC modifications</vt:lpstr>
      <vt:lpstr>Slide 24</vt:lpstr>
      <vt:lpstr>LHeC options: RR and LR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Exciting Times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creator>duke</dc:creator>
  <cp:lastModifiedBy>heuer</cp:lastModifiedBy>
  <cp:revision>219</cp:revision>
  <dcterms:created xsi:type="dcterms:W3CDTF">2008-11-20T16:07:12Z</dcterms:created>
  <dcterms:modified xsi:type="dcterms:W3CDTF">2012-06-04T14:36:47Z</dcterms:modified>
</cp:coreProperties>
</file>