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30275213" cy="42803763"/>
  <p:notesSz cx="6858000" cy="9144000"/>
  <p:defaultTextStyle>
    <a:defPPr>
      <a:defRPr lang="en-US"/>
    </a:defPPr>
    <a:lvl1pPr marL="0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740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481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220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0962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8702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6442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4182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1922" algn="l" defTabSz="208774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E8E7FA"/>
    <a:srgbClr val="02A9D3"/>
    <a:srgbClr val="B7BEC7"/>
    <a:srgbClr val="97CDFB"/>
    <a:srgbClr val="E0EBF7"/>
    <a:srgbClr val="FF1F19"/>
    <a:srgbClr val="D33FF6"/>
    <a:srgbClr val="FF8000"/>
    <a:srgbClr val="E29951"/>
    <a:srgbClr val="FF4A4A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inimized">
    <p:restoredLeft sz="14737" autoAdjust="0"/>
    <p:restoredTop sz="99126" autoAdjust="0"/>
  </p:normalViewPr>
  <p:slideViewPr>
    <p:cSldViewPr snapToGrid="0" snapToObjects="1">
      <p:cViewPr>
        <p:scale>
          <a:sx n="75" d="100"/>
          <a:sy n="75" d="100"/>
        </p:scale>
        <p:origin x="2936" y="16360"/>
      </p:cViewPr>
      <p:guideLst>
        <p:guide orient="horz" pos="13482"/>
        <p:guide pos="6160"/>
      </p:guideLst>
    </p:cSldViewPr>
  </p:slideViewPr>
  <p:outlineViewPr>
    <p:cViewPr>
      <p:scale>
        <a:sx n="33" d="100"/>
        <a:sy n="33" d="100"/>
      </p:scale>
      <p:origin x="288" y="0"/>
    </p:cViewPr>
  </p:outlineViewPr>
  <p:notesTextViewPr>
    <p:cViewPr>
      <p:scale>
        <a:sx n="100" d="100"/>
        <a:sy n="100" d="100"/>
      </p:scale>
      <p:origin x="0" y="56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814B2-D4A5-CD47-807A-B2C45F9F4832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8E387-22A5-1947-9FD8-32C6B914C230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7144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4980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69960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4940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39920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74900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880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861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841" algn="l" defTabSz="43498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8E387-22A5-1947-9FD8-32C6B914C23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2" y="13296913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7"/>
            <a:ext cx="21192649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6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4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1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0" y="10968468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5" y="10968468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5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4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74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48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322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96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70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64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418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19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79" y="63918308"/>
            <a:ext cx="48792502" cy="180796354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6"/>
            <a:ext cx="27247692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10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740" indent="0">
              <a:buNone/>
              <a:defRPr sz="9100" b="1"/>
            </a:lvl2pPr>
            <a:lvl3pPr marL="4175481" indent="0">
              <a:buNone/>
              <a:defRPr sz="8200" b="1"/>
            </a:lvl3pPr>
            <a:lvl4pPr marL="6263220" indent="0">
              <a:buNone/>
              <a:defRPr sz="7300" b="1"/>
            </a:lvl4pPr>
            <a:lvl5pPr marL="8350962" indent="0">
              <a:buNone/>
              <a:defRPr sz="7300" b="1"/>
            </a:lvl5pPr>
            <a:lvl6pPr marL="10438702" indent="0">
              <a:buNone/>
              <a:defRPr sz="7300" b="1"/>
            </a:lvl6pPr>
            <a:lvl7pPr marL="12526442" indent="0">
              <a:buNone/>
              <a:defRPr sz="7300" b="1"/>
            </a:lvl7pPr>
            <a:lvl8pPr marL="14614182" indent="0">
              <a:buNone/>
              <a:defRPr sz="7300" b="1"/>
            </a:lvl8pPr>
            <a:lvl9pPr marL="1670192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10"/>
            <a:ext cx="13382065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740" indent="0">
              <a:buNone/>
              <a:defRPr sz="9100" b="1"/>
            </a:lvl2pPr>
            <a:lvl3pPr marL="4175481" indent="0">
              <a:buNone/>
              <a:defRPr sz="8200" b="1"/>
            </a:lvl3pPr>
            <a:lvl4pPr marL="6263220" indent="0">
              <a:buNone/>
              <a:defRPr sz="7300" b="1"/>
            </a:lvl4pPr>
            <a:lvl5pPr marL="8350962" indent="0">
              <a:buNone/>
              <a:defRPr sz="7300" b="1"/>
            </a:lvl5pPr>
            <a:lvl6pPr marL="10438702" indent="0">
              <a:buNone/>
              <a:defRPr sz="7300" b="1"/>
            </a:lvl6pPr>
            <a:lvl7pPr marL="12526442" indent="0">
              <a:buNone/>
              <a:defRPr sz="7300" b="1"/>
            </a:lvl7pPr>
            <a:lvl8pPr marL="14614182" indent="0">
              <a:buNone/>
              <a:defRPr sz="7300" b="1"/>
            </a:lvl8pPr>
            <a:lvl9pPr marL="1670192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5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4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7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7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4" y="8957087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740" indent="0">
              <a:buNone/>
              <a:defRPr sz="5500"/>
            </a:lvl2pPr>
            <a:lvl3pPr marL="4175481" indent="0">
              <a:buNone/>
              <a:defRPr sz="4600"/>
            </a:lvl3pPr>
            <a:lvl4pPr marL="6263220" indent="0">
              <a:buNone/>
              <a:defRPr sz="4100"/>
            </a:lvl4pPr>
            <a:lvl5pPr marL="8350962" indent="0">
              <a:buNone/>
              <a:defRPr sz="4100"/>
            </a:lvl5pPr>
            <a:lvl6pPr marL="10438702" indent="0">
              <a:buNone/>
              <a:defRPr sz="4100"/>
            </a:lvl6pPr>
            <a:lvl7pPr marL="12526442" indent="0">
              <a:buNone/>
              <a:defRPr sz="4100"/>
            </a:lvl7pPr>
            <a:lvl8pPr marL="14614182" indent="0">
              <a:buNone/>
              <a:defRPr sz="4100"/>
            </a:lvl8pPr>
            <a:lvl9pPr marL="1670192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6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5"/>
            <a:ext cx="18165128" cy="25682258"/>
          </a:xfrm>
        </p:spPr>
        <p:txBody>
          <a:bodyPr/>
          <a:lstStyle>
            <a:lvl1pPr marL="0" indent="0">
              <a:buNone/>
              <a:defRPr sz="14700"/>
            </a:lvl1pPr>
            <a:lvl2pPr marL="2087740" indent="0">
              <a:buNone/>
              <a:defRPr sz="12700"/>
            </a:lvl2pPr>
            <a:lvl3pPr marL="4175481" indent="0">
              <a:buNone/>
              <a:defRPr sz="10900"/>
            </a:lvl3pPr>
            <a:lvl4pPr marL="6263220" indent="0">
              <a:buNone/>
              <a:defRPr sz="9100"/>
            </a:lvl4pPr>
            <a:lvl5pPr marL="8350962" indent="0">
              <a:buNone/>
              <a:defRPr sz="9100"/>
            </a:lvl5pPr>
            <a:lvl6pPr marL="10438702" indent="0">
              <a:buNone/>
              <a:defRPr sz="9100"/>
            </a:lvl6pPr>
            <a:lvl7pPr marL="12526442" indent="0">
              <a:buNone/>
              <a:defRPr sz="9100"/>
            </a:lvl7pPr>
            <a:lvl8pPr marL="14614182" indent="0">
              <a:buNone/>
              <a:defRPr sz="9100"/>
            </a:lvl8pPr>
            <a:lvl9pPr marL="16701922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3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740" indent="0">
              <a:buNone/>
              <a:defRPr sz="5500"/>
            </a:lvl2pPr>
            <a:lvl3pPr marL="4175481" indent="0">
              <a:buNone/>
              <a:defRPr sz="4600"/>
            </a:lvl3pPr>
            <a:lvl4pPr marL="6263220" indent="0">
              <a:buNone/>
              <a:defRPr sz="4100"/>
            </a:lvl4pPr>
            <a:lvl5pPr marL="8350962" indent="0">
              <a:buNone/>
              <a:defRPr sz="4100"/>
            </a:lvl5pPr>
            <a:lvl6pPr marL="10438702" indent="0">
              <a:buNone/>
              <a:defRPr sz="4100"/>
            </a:lvl6pPr>
            <a:lvl7pPr marL="12526442" indent="0">
              <a:buNone/>
              <a:defRPr sz="4100"/>
            </a:lvl7pPr>
            <a:lvl8pPr marL="14614182" indent="0">
              <a:buNone/>
              <a:defRPr sz="4100"/>
            </a:lvl8pPr>
            <a:lvl9pPr marL="1670192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761" y="1714136"/>
            <a:ext cx="27247692" cy="7133961"/>
          </a:xfrm>
          <a:prstGeom prst="rect">
            <a:avLst/>
          </a:prstGeom>
        </p:spPr>
        <p:txBody>
          <a:bodyPr vert="horz" lIns="417549" tIns="208773" rIns="417549" bIns="20877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987549"/>
            <a:ext cx="27247692" cy="28248505"/>
          </a:xfrm>
          <a:prstGeom prst="rect">
            <a:avLst/>
          </a:prstGeom>
        </p:spPr>
        <p:txBody>
          <a:bodyPr vert="horz" lIns="417549" tIns="208773" rIns="417549" bIns="20877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761" y="39672750"/>
            <a:ext cx="7064216" cy="2278904"/>
          </a:xfrm>
          <a:prstGeom prst="rect">
            <a:avLst/>
          </a:prstGeom>
        </p:spPr>
        <p:txBody>
          <a:bodyPr vert="horz" lIns="417549" tIns="208773" rIns="417549" bIns="208773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7A8B0-3CAA-264C-86B8-751CF50B5855}" type="datetimeFigureOut">
              <a:rPr lang="en-US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032" y="39672750"/>
            <a:ext cx="9587151" cy="2278904"/>
          </a:xfrm>
          <a:prstGeom prst="rect">
            <a:avLst/>
          </a:prstGeom>
        </p:spPr>
        <p:txBody>
          <a:bodyPr vert="horz" lIns="417549" tIns="208773" rIns="417549" bIns="208773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7236" y="39672750"/>
            <a:ext cx="7064216" cy="2278904"/>
          </a:xfrm>
          <a:prstGeom prst="rect">
            <a:avLst/>
          </a:prstGeom>
        </p:spPr>
        <p:txBody>
          <a:bodyPr vert="horz" lIns="417549" tIns="208773" rIns="417549" bIns="208773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4C850-5031-484E-B175-706C4EC29FE5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7740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805" indent="-1565805" algn="l" defTabSz="2087740" rtl="0" eaLnBrk="1" latinLnBrk="0" hangingPunct="1">
        <a:spcBef>
          <a:spcPct val="20000"/>
        </a:spcBef>
        <a:buFont typeface="Arial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578" indent="-1304837" algn="l" defTabSz="2087740" rtl="0" eaLnBrk="1" latinLnBrk="0" hangingPunct="1">
        <a:spcBef>
          <a:spcPct val="20000"/>
        </a:spcBef>
        <a:buFont typeface="Arial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19351" indent="-1043870" algn="l" defTabSz="2087740" rtl="0" eaLnBrk="1" latinLnBrk="0" hangingPunct="1">
        <a:spcBef>
          <a:spcPct val="20000"/>
        </a:spcBef>
        <a:buFont typeface="Arial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7091" indent="-1043870" algn="l" defTabSz="2087740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4831" indent="-1043870" algn="l" defTabSz="2087740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2571" indent="-1043870" algn="l" defTabSz="208774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0311" indent="-1043870" algn="l" defTabSz="208774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8052" indent="-1043870" algn="l" defTabSz="208774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5793" indent="-1043870" algn="l" defTabSz="208774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740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481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220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962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702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6442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4182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1922" algn="l" defTabSz="208774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20" Type="http://schemas.openxmlformats.org/officeDocument/2006/relationships/image" Target="../media/image14.pdf"/><Relationship Id="rId21" Type="http://schemas.openxmlformats.org/officeDocument/2006/relationships/image" Target="../media/image15.png"/><Relationship Id="rId22" Type="http://schemas.openxmlformats.org/officeDocument/2006/relationships/image" Target="../media/image16.pdf"/><Relationship Id="rId23" Type="http://schemas.openxmlformats.org/officeDocument/2006/relationships/image" Target="../media/image17.png"/><Relationship Id="rId10" Type="http://schemas.openxmlformats.org/officeDocument/2006/relationships/image" Target="../media/image7.pdf"/><Relationship Id="rId12" Type="http://schemas.openxmlformats.org/officeDocument/2006/relationships/image" Target="../media/image11.png"/><Relationship Id="rId13" Type="http://schemas.openxmlformats.org/officeDocument/2006/relationships/image" Target="../media/image8.pdf"/><Relationship Id="rId14" Type="http://schemas.openxmlformats.org/officeDocument/2006/relationships/image" Target="../media/image131.png"/><Relationship Id="rId15" Type="http://schemas.openxmlformats.org/officeDocument/2006/relationships/image" Target="../media/image9.pdf"/><Relationship Id="rId16" Type="http://schemas.openxmlformats.org/officeDocument/2006/relationships/image" Target="../media/image10.png"/><Relationship Id="rId17" Type="http://schemas.openxmlformats.org/officeDocument/2006/relationships/image" Target="../media/image11.pdf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/>
          <p:cNvSpPr/>
          <p:nvPr/>
        </p:nvSpPr>
        <p:spPr>
          <a:xfrm>
            <a:off x="826065" y="35680999"/>
            <a:ext cx="19668129" cy="5982897"/>
          </a:xfrm>
          <a:prstGeom prst="rect">
            <a:avLst/>
          </a:prstGeom>
          <a:solidFill>
            <a:srgbClr val="E8E7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8" name="Picture 227" descr="fig3.eps"/>
          <p:cNvPicPr>
            <a:picLocks noChangeAspect="1"/>
          </p:cNvPicPr>
          <p:nvPr/>
        </p:nvPicPr>
        <p:blipFill>
          <a:blip r:embed="rId3"/>
          <a:srcRect l="23430" r="13240"/>
          <a:stretch>
            <a:fillRect/>
          </a:stretch>
        </p:blipFill>
        <p:spPr>
          <a:xfrm>
            <a:off x="9056315" y="8918896"/>
            <a:ext cx="5692051" cy="7061910"/>
          </a:xfrm>
          <a:prstGeom prst="rect">
            <a:avLst/>
          </a:prstGeom>
        </p:spPr>
      </p:pic>
      <p:sp>
        <p:nvSpPr>
          <p:cNvPr id="55" name="Rectangle 59"/>
          <p:cNvSpPr>
            <a:spLocks noChangeArrowheads="1"/>
          </p:cNvSpPr>
          <p:nvPr/>
        </p:nvSpPr>
        <p:spPr bwMode="auto">
          <a:xfrm>
            <a:off x="883078" y="4621997"/>
            <a:ext cx="13893012" cy="2998004"/>
          </a:xfrm>
          <a:prstGeom prst="rect">
            <a:avLst/>
          </a:prstGeom>
          <a:solidFill>
            <a:srgbClr val="E2E2F6"/>
          </a:solidFill>
          <a:ln w="47625">
            <a:noFill/>
            <a:round/>
            <a:headEnd/>
            <a:tailEnd/>
          </a:ln>
        </p:spPr>
        <p:txBody>
          <a:bodyPr lIns="82759" tIns="41379" rIns="82759" bIns="41379">
            <a:prstTxWarp prst="textNoShape">
              <a:avLst/>
            </a:prstTxWarp>
          </a:bodyPr>
          <a:lstStyle/>
          <a:p>
            <a:pPr defTabSz="3777380"/>
            <a:endParaRPr lang="en-US" dirty="0">
              <a:latin typeface="Calibri" charset="0"/>
            </a:endParaRPr>
          </a:p>
        </p:txBody>
      </p:sp>
      <p:sp>
        <p:nvSpPr>
          <p:cNvPr id="56" name="Text Box 213"/>
          <p:cNvSpPr txBox="1">
            <a:spLocks noChangeArrowheads="1"/>
          </p:cNvSpPr>
          <p:nvPr/>
        </p:nvSpPr>
        <p:spPr bwMode="auto">
          <a:xfrm>
            <a:off x="858067" y="4641181"/>
            <a:ext cx="13713317" cy="33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419" tIns="44210" rIns="88419" bIns="44210">
            <a:prstTxWarp prst="textNoShape">
              <a:avLst/>
            </a:prstTxWarp>
            <a:spAutoFit/>
          </a:bodyPr>
          <a:lstStyle/>
          <a:p>
            <a:r>
              <a:rPr lang="en-US" sz="2600" dirty="0" smtClean="0"/>
              <a:t>Di</a:t>
            </a:r>
            <a:r>
              <a:rPr lang="en-US" sz="2600" dirty="0" smtClean="0"/>
              <a:t>-</a:t>
            </a:r>
            <a:r>
              <a:rPr lang="en-US" sz="2600" dirty="0" err="1" smtClean="0"/>
              <a:t>muon</a:t>
            </a:r>
            <a:r>
              <a:rPr lang="en-US" sz="2600" dirty="0" smtClean="0"/>
              <a:t> decays of J/ψ mesons and Z bosons have been used to study the </a:t>
            </a:r>
            <a:r>
              <a:rPr lang="en-US" sz="2600" dirty="0" err="1" smtClean="0"/>
              <a:t>muon</a:t>
            </a:r>
            <a:r>
              <a:rPr lang="en-US" sz="2600" dirty="0" smtClean="0"/>
              <a:t> reconstruction and identification efficiency of the ATLAS detector as a function of the </a:t>
            </a:r>
            <a:r>
              <a:rPr lang="en-US" sz="2600" dirty="0" err="1" smtClean="0"/>
              <a:t>muon</a:t>
            </a:r>
            <a:r>
              <a:rPr lang="en-US" sz="2600" dirty="0" smtClean="0"/>
              <a:t> transverse </a:t>
            </a:r>
            <a:r>
              <a:rPr lang="en-US" sz="2600" dirty="0" smtClean="0"/>
              <a:t>momentum, </a:t>
            </a:r>
            <a:r>
              <a:rPr lang="en-US" sz="2600" dirty="0" smtClean="0"/>
              <a:t>from p</a:t>
            </a:r>
            <a:r>
              <a:rPr lang="en-US" sz="2600" baseline="-25000" dirty="0" smtClean="0"/>
              <a:t>T</a:t>
            </a:r>
            <a:r>
              <a:rPr lang="en-US" sz="2600" dirty="0" smtClean="0"/>
              <a:t>=4 </a:t>
            </a:r>
            <a:r>
              <a:rPr lang="en-US" sz="2600" dirty="0" err="1" smtClean="0"/>
              <a:t>GeV</a:t>
            </a:r>
            <a:r>
              <a:rPr lang="en-US" sz="2600" dirty="0" smtClean="0"/>
              <a:t> to p</a:t>
            </a:r>
            <a:r>
              <a:rPr lang="en-US" sz="2600" baseline="-25000" dirty="0" smtClean="0"/>
              <a:t>T</a:t>
            </a:r>
            <a:r>
              <a:rPr lang="en-US" sz="2600" dirty="0" smtClean="0"/>
              <a:t>=100 </a:t>
            </a:r>
            <a:r>
              <a:rPr lang="en-US" sz="2600" dirty="0" err="1" smtClean="0"/>
              <a:t>GeV</a:t>
            </a:r>
            <a:r>
              <a:rPr lang="en-US" sz="2600" dirty="0" smtClean="0"/>
              <a:t>, </a:t>
            </a:r>
            <a:r>
              <a:rPr lang="en-US" sz="2600" dirty="0" smtClean="0"/>
              <a:t>and the number of inelastic collisions per event. The results show a steep efficiency turn-on curve reaching its plateau value of 100% at p</a:t>
            </a:r>
            <a:r>
              <a:rPr lang="en-US" sz="2600" baseline="-25000" dirty="0" smtClean="0"/>
              <a:t>T</a:t>
            </a:r>
            <a:r>
              <a:rPr lang="en-US" sz="2600" dirty="0" smtClean="0"/>
              <a:t>  ~ 6 </a:t>
            </a:r>
            <a:r>
              <a:rPr lang="en-US" sz="2600" dirty="0" err="1" smtClean="0"/>
              <a:t>GeV</a:t>
            </a:r>
            <a:r>
              <a:rPr lang="en-US" sz="2600" dirty="0" smtClean="0"/>
              <a:t> and no dependence of the </a:t>
            </a:r>
            <a:r>
              <a:rPr lang="en-US" sz="2600" dirty="0" err="1" smtClean="0"/>
              <a:t>muon</a:t>
            </a:r>
            <a:r>
              <a:rPr lang="en-US" sz="2600" dirty="0" smtClean="0"/>
              <a:t> reconstruction efficiency on the</a:t>
            </a:r>
            <a:r>
              <a:rPr lang="en-US" sz="2600" dirty="0" smtClean="0"/>
              <a:t>  of pile-</a:t>
            </a:r>
            <a:r>
              <a:rPr lang="en-US" sz="2600" dirty="0" smtClean="0"/>
              <a:t>up. The studies also reveal that the use of inner detector tracks allows us to distinguish between isolated </a:t>
            </a:r>
            <a:r>
              <a:rPr lang="en-US" sz="2600" dirty="0" err="1" smtClean="0"/>
              <a:t>muons</a:t>
            </a:r>
            <a:r>
              <a:rPr lang="en-US" sz="2600" dirty="0" smtClean="0"/>
              <a:t> and non-isolated </a:t>
            </a:r>
            <a:r>
              <a:rPr lang="en-US" sz="2600" dirty="0" err="1" smtClean="0"/>
              <a:t>muons</a:t>
            </a:r>
            <a:r>
              <a:rPr lang="en-US" sz="2600" dirty="0" smtClean="0"/>
              <a:t> produced in jets with high separation power even at the highest pile-up levels.</a:t>
            </a:r>
          </a:p>
          <a:p>
            <a:endParaRPr lang="en-US" sz="2800" dirty="0" smtClean="0"/>
          </a:p>
        </p:txBody>
      </p:sp>
      <p:sp>
        <p:nvSpPr>
          <p:cNvPr id="174" name="TextBox 6"/>
          <p:cNvSpPr txBox="1">
            <a:spLocks noChangeArrowheads="1"/>
          </p:cNvSpPr>
          <p:nvPr/>
        </p:nvSpPr>
        <p:spPr bwMode="auto">
          <a:xfrm>
            <a:off x="176970" y="41689296"/>
            <a:ext cx="29958153" cy="5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 smtClean="0">
                <a:latin typeface="Calibri" charset="0"/>
              </a:rPr>
              <a:t>PLHC 2012        4-9 June, Vancouver</a:t>
            </a:r>
            <a:endParaRPr lang="en-US" sz="3200" dirty="0">
              <a:latin typeface="Calibri" charset="0"/>
            </a:endParaRPr>
          </a:p>
        </p:txBody>
      </p:sp>
      <p:pic>
        <p:nvPicPr>
          <p:cNvPr id="210" name="Picture 209" descr="ATLAS_Transparent_Big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40" y="-38484"/>
            <a:ext cx="3259249" cy="3911099"/>
          </a:xfrm>
          <a:prstGeom prst="rect">
            <a:avLst/>
          </a:prstGeom>
        </p:spPr>
      </p:pic>
      <p:sp>
        <p:nvSpPr>
          <p:cNvPr id="46" name="Text Box 210"/>
          <p:cNvSpPr txBox="1">
            <a:spLocks noChangeArrowheads="1"/>
          </p:cNvSpPr>
          <p:nvPr/>
        </p:nvSpPr>
        <p:spPr bwMode="auto">
          <a:xfrm>
            <a:off x="3785094" y="2111862"/>
            <a:ext cx="10781316" cy="21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419" tIns="44210" rIns="88419" bIns="44210">
            <a:prstTxWarp prst="textNoShape">
              <a:avLst/>
            </a:prstTxWarp>
            <a:spAutoFit/>
          </a:bodyPr>
          <a:lstStyle/>
          <a:p>
            <a:pPr marL="672105" indent="-672105" defTabSz="3777380"/>
            <a:r>
              <a:rPr lang="de-DE" sz="4500" dirty="0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William </a:t>
            </a:r>
            <a:r>
              <a:rPr lang="de-DE" sz="4500" dirty="0" err="1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Spearman</a:t>
            </a:r>
            <a:endParaRPr lang="de-DE" sz="4500" dirty="0" smtClean="0">
              <a:ln>
                <a:solidFill>
                  <a:schemeClr val="bg1"/>
                </a:solidFill>
              </a:ln>
              <a:latin typeface="Arial"/>
              <a:cs typeface="Arial"/>
            </a:endParaRPr>
          </a:p>
          <a:p>
            <a:pPr marL="672105" indent="-672105" defTabSz="3777380"/>
            <a:r>
              <a:rPr lang="de-DE" sz="4500" dirty="0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Harvard University</a:t>
            </a:r>
          </a:p>
          <a:p>
            <a:pPr marL="672105" indent="-672105" defTabSz="3777380"/>
            <a:endParaRPr lang="de-DE" sz="4500" dirty="0" smtClean="0">
              <a:ln>
                <a:solidFill>
                  <a:schemeClr val="bg1"/>
                </a:solidFill>
              </a:ln>
              <a:latin typeface="Arial"/>
              <a:cs typeface="Arial"/>
            </a:endParaRPr>
          </a:p>
        </p:txBody>
      </p:sp>
      <p:sp>
        <p:nvSpPr>
          <p:cNvPr id="47" name="Text Box 303"/>
          <p:cNvSpPr txBox="1">
            <a:spLocks noChangeArrowheads="1"/>
          </p:cNvSpPr>
          <p:nvPr/>
        </p:nvSpPr>
        <p:spPr bwMode="auto">
          <a:xfrm>
            <a:off x="3692328" y="579175"/>
            <a:ext cx="25808311" cy="126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defTabSz="3777380">
              <a:lnSpc>
                <a:spcPct val="85000"/>
              </a:lnSpc>
            </a:pPr>
            <a:r>
              <a:rPr lang="de-DE" sz="8800" cap="small" spc="57" dirty="0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ATLAS </a:t>
            </a:r>
            <a:r>
              <a:rPr lang="de-DE" sz="8800" cap="small" spc="57" dirty="0" err="1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Muon</a:t>
            </a:r>
            <a:r>
              <a:rPr lang="de-DE" sz="8800" cap="small" spc="57" dirty="0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 </a:t>
            </a:r>
            <a:r>
              <a:rPr lang="de-DE" sz="8800" cap="small" spc="57" dirty="0" err="1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Reconstruction</a:t>
            </a:r>
            <a:r>
              <a:rPr lang="de-DE" sz="8800" cap="small" spc="57" dirty="0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 </a:t>
            </a:r>
            <a:r>
              <a:rPr lang="de-DE" sz="8800" cap="small" spc="57" dirty="0" err="1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Efficiency</a:t>
            </a:r>
            <a:endParaRPr lang="de-DE" sz="8800" cap="small" spc="57" dirty="0" smtClean="0">
              <a:ln>
                <a:solidFill>
                  <a:schemeClr val="bg1"/>
                </a:solidFill>
              </a:ln>
              <a:latin typeface="Arial"/>
              <a:cs typeface="Arial"/>
            </a:endParaRPr>
          </a:p>
        </p:txBody>
      </p:sp>
      <p:sp>
        <p:nvSpPr>
          <p:cNvPr id="115" name="Text Box 699"/>
          <p:cNvSpPr txBox="1">
            <a:spLocks noChangeArrowheads="1"/>
          </p:cNvSpPr>
          <p:nvPr/>
        </p:nvSpPr>
        <p:spPr bwMode="auto">
          <a:xfrm>
            <a:off x="853094" y="3478055"/>
            <a:ext cx="13495438" cy="112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Abstract</a:t>
            </a:r>
            <a:endParaRPr lang="en-US" sz="6600" cap="small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16" name="Straight Connector 89"/>
          <p:cNvCxnSpPr>
            <a:cxnSpLocks noChangeShapeType="1"/>
          </p:cNvCxnSpPr>
          <p:nvPr/>
        </p:nvCxnSpPr>
        <p:spPr bwMode="auto">
          <a:xfrm>
            <a:off x="853094" y="4534977"/>
            <a:ext cx="13939722" cy="6195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Straight Connector 89"/>
          <p:cNvCxnSpPr>
            <a:cxnSpLocks noChangeShapeType="1"/>
          </p:cNvCxnSpPr>
          <p:nvPr/>
        </p:nvCxnSpPr>
        <p:spPr bwMode="auto">
          <a:xfrm>
            <a:off x="841341" y="7620795"/>
            <a:ext cx="13934749" cy="1588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Straight Connector 89"/>
          <p:cNvCxnSpPr>
            <a:cxnSpLocks noChangeShapeType="1"/>
          </p:cNvCxnSpPr>
          <p:nvPr/>
        </p:nvCxnSpPr>
        <p:spPr bwMode="auto">
          <a:xfrm flipV="1">
            <a:off x="3739050" y="1863987"/>
            <a:ext cx="25709902" cy="99083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2" name="Straight Connector 89"/>
          <p:cNvCxnSpPr>
            <a:cxnSpLocks noChangeShapeType="1"/>
          </p:cNvCxnSpPr>
          <p:nvPr/>
        </p:nvCxnSpPr>
        <p:spPr bwMode="auto">
          <a:xfrm>
            <a:off x="806025" y="41663897"/>
            <a:ext cx="28558472" cy="25399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0" name="Picture 1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79000" y="2111862"/>
            <a:ext cx="994739" cy="12708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2" name="Text Box 210"/>
          <p:cNvSpPr txBox="1">
            <a:spLocks noChangeArrowheads="1"/>
          </p:cNvSpPr>
          <p:nvPr/>
        </p:nvSpPr>
        <p:spPr bwMode="auto">
          <a:xfrm>
            <a:off x="15570470" y="2111862"/>
            <a:ext cx="10781316" cy="61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8419" tIns="44210" rIns="88419" bIns="44210">
            <a:prstTxWarp prst="textNoShape">
              <a:avLst/>
            </a:prstTxWarp>
            <a:spAutoFit/>
          </a:bodyPr>
          <a:lstStyle/>
          <a:p>
            <a:pPr marL="672105" indent="-672105" defTabSz="3777380"/>
            <a:r>
              <a:rPr lang="de-DE" sz="3400" dirty="0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On behalf of </a:t>
            </a:r>
            <a:r>
              <a:rPr lang="de-DE" sz="3400" dirty="0" err="1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the</a:t>
            </a:r>
            <a:r>
              <a:rPr lang="de-DE" sz="3400" dirty="0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 ATLAS </a:t>
            </a:r>
            <a:r>
              <a:rPr lang="de-DE" sz="3400" dirty="0" err="1" smtClean="0">
                <a:ln>
                  <a:solidFill>
                    <a:schemeClr val="bg1"/>
                  </a:solidFill>
                </a:ln>
                <a:latin typeface="Arial"/>
                <a:cs typeface="Arial"/>
              </a:rPr>
              <a:t>Collaboration</a:t>
            </a:r>
            <a:endParaRPr lang="de-DE" sz="3400" dirty="0">
              <a:ln>
                <a:solidFill>
                  <a:schemeClr val="bg1"/>
                </a:solidFill>
              </a:ln>
              <a:latin typeface="Arial"/>
              <a:cs typeface="Arial"/>
            </a:endParaRPr>
          </a:p>
        </p:txBody>
      </p:sp>
      <p:pic>
        <p:nvPicPr>
          <p:cNvPr id="85" name="Picture 84" descr="InnerDetectorHiR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39390" y="4672448"/>
            <a:ext cx="7091189" cy="4727459"/>
          </a:xfrm>
          <a:prstGeom prst="rect">
            <a:avLst/>
          </a:prstGeom>
        </p:spPr>
      </p:pic>
      <p:sp>
        <p:nvSpPr>
          <p:cNvPr id="87" name="Text Box 699"/>
          <p:cNvSpPr txBox="1">
            <a:spLocks noChangeArrowheads="1"/>
          </p:cNvSpPr>
          <p:nvPr/>
        </p:nvSpPr>
        <p:spPr bwMode="auto">
          <a:xfrm>
            <a:off x="15529140" y="3430855"/>
            <a:ext cx="15196175" cy="112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7" tIns="43493" rIns="86987" bIns="43493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ATLAS Inner Detector</a:t>
            </a:r>
            <a:endParaRPr lang="en-US" sz="6600" cap="small" baseline="-25000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88" name="Straight Connector 89"/>
          <p:cNvCxnSpPr>
            <a:cxnSpLocks noChangeShapeType="1"/>
          </p:cNvCxnSpPr>
          <p:nvPr/>
        </p:nvCxnSpPr>
        <p:spPr bwMode="auto">
          <a:xfrm>
            <a:off x="15539390" y="4525487"/>
            <a:ext cx="13884725" cy="26549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9" name="Text Box 109"/>
          <p:cNvSpPr txBox="1">
            <a:spLocks noChangeArrowheads="1"/>
          </p:cNvSpPr>
          <p:nvPr/>
        </p:nvSpPr>
        <p:spPr bwMode="auto">
          <a:xfrm>
            <a:off x="22485402" y="4623480"/>
            <a:ext cx="6938712" cy="488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marL="0" lvl="1">
              <a:buSzPct val="70000"/>
            </a:pPr>
            <a:r>
              <a:rPr lang="en-US" sz="2400" b="1" dirty="0" smtClean="0"/>
              <a:t>ATLAS Inner Detector</a:t>
            </a:r>
          </a:p>
          <a:p>
            <a:pPr marL="457200" lvl="1" indent="-457200">
              <a:buSzPct val="70000"/>
              <a:buFont typeface="Arial"/>
              <a:buChar char="•"/>
            </a:pPr>
            <a:r>
              <a:rPr lang="en-US" sz="2000" dirty="0" smtClean="0"/>
              <a:t>The pixel </a:t>
            </a:r>
            <a:r>
              <a:rPr lang="en-US" sz="2000" dirty="0" smtClean="0"/>
              <a:t>detector </a:t>
            </a:r>
            <a:r>
              <a:rPr lang="en-US" sz="2000" dirty="0" smtClean="0"/>
              <a:t>pro</a:t>
            </a:r>
            <a:r>
              <a:rPr lang="en-US" sz="2000" dirty="0" smtClean="0"/>
              <a:t>vides precise </a:t>
            </a:r>
            <a:r>
              <a:rPr lang="en-US" sz="2000" dirty="0" err="1" smtClean="0"/>
              <a:t>vertexing</a:t>
            </a:r>
            <a:r>
              <a:rPr lang="en-US" sz="2000" dirty="0" smtClean="0"/>
              <a:t>.</a:t>
            </a:r>
          </a:p>
          <a:p>
            <a:pPr marL="457200" lvl="1" indent="-457200">
              <a:buSzPct val="70000"/>
              <a:buFont typeface="Arial"/>
              <a:buChar char="•"/>
            </a:pPr>
            <a:r>
              <a:rPr lang="en-US" sz="2000" dirty="0" smtClean="0"/>
              <a:t>The semiconductor tracker (SCT)</a:t>
            </a:r>
            <a:r>
              <a:rPr lang="en-US" sz="2000" dirty="0" smtClean="0"/>
              <a:t> provides precise </a:t>
            </a:r>
            <a:r>
              <a:rPr lang="en-US" sz="2000" dirty="0" smtClean="0"/>
              <a:t>momentum measurement. </a:t>
            </a:r>
          </a:p>
          <a:p>
            <a:pPr marL="457200" lvl="1" indent="-457200">
              <a:buSzPct val="70000"/>
              <a:buFont typeface="Arial"/>
              <a:buChar char="•"/>
            </a:pPr>
            <a:r>
              <a:rPr lang="en-US" sz="2000" dirty="0" smtClean="0"/>
              <a:t>The transition radiation detector (TRT) gives additional R </a:t>
            </a:r>
            <a:r>
              <a:rPr lang="en-US" sz="2000" dirty="0" smtClean="0"/>
              <a:t>– </a:t>
            </a:r>
            <a:r>
              <a:rPr lang="en-US" sz="2000" dirty="0" err="1" smtClean="0">
                <a:ea typeface="Lucida Grande"/>
                <a:cs typeface="Lucida Grande"/>
              </a:rPr>
              <a:t>ϕ</a:t>
            </a:r>
            <a:r>
              <a:rPr lang="en-US" sz="2000" dirty="0" smtClean="0">
                <a:ea typeface="Lucida Grande"/>
                <a:cs typeface="Lucida Grande"/>
              </a:rPr>
              <a:t> </a:t>
            </a:r>
            <a:r>
              <a:rPr lang="en-US" sz="2000" dirty="0" smtClean="0">
                <a:ea typeface="Lucida Grande"/>
                <a:cs typeface="Lucida Grande"/>
              </a:rPr>
              <a:t>information and improves momentum resolution.</a:t>
            </a:r>
            <a:endParaRPr lang="en-US" sz="2000" dirty="0" smtClean="0"/>
          </a:p>
          <a:p>
            <a:pPr marL="457200" lvl="1" indent="-457200">
              <a:buSzPct val="70000"/>
              <a:buFont typeface="Arial"/>
              <a:buChar char="•"/>
            </a:pPr>
            <a:r>
              <a:rPr lang="en-US" sz="2000" dirty="0" smtClean="0"/>
              <a:t>Together </a:t>
            </a:r>
            <a:r>
              <a:rPr lang="en-US" sz="2000" dirty="0" smtClean="0"/>
              <a:t>these systems provide precise momentum and vertex information.</a:t>
            </a:r>
          </a:p>
          <a:p>
            <a:pPr marL="0" lvl="1">
              <a:buSzPct val="70000"/>
            </a:pPr>
            <a:r>
              <a:rPr lang="en-US" sz="2400" b="1" dirty="0" smtClean="0"/>
              <a:t>Inner Detector (ID) </a:t>
            </a:r>
            <a:r>
              <a:rPr lang="en-US" sz="2400" b="1" dirty="0" smtClean="0"/>
              <a:t>Track</a:t>
            </a:r>
          </a:p>
          <a:p>
            <a:pPr marL="457200" lvl="1" indent="-457200">
              <a:buSzPct val="70000"/>
              <a:buFont typeface="Arial"/>
              <a:buChar char="•"/>
            </a:pPr>
            <a:r>
              <a:rPr lang="en-US" sz="2000" dirty="0" smtClean="0"/>
              <a:t>Uses </a:t>
            </a:r>
            <a:r>
              <a:rPr lang="en-US" sz="2000" dirty="0" smtClean="0"/>
              <a:t>the inner detector to measure particle momentum and position.  </a:t>
            </a:r>
          </a:p>
          <a:p>
            <a:pPr marL="0" lvl="1">
              <a:buSzPct val="70000"/>
            </a:pPr>
            <a:r>
              <a:rPr lang="en-US" sz="2400" b="1" dirty="0" smtClean="0"/>
              <a:t>Calorimeter-Tagged 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calo</a:t>
            </a:r>
            <a:r>
              <a:rPr lang="en-US" sz="2400" b="1" dirty="0" smtClean="0"/>
              <a:t>-tagged) </a:t>
            </a:r>
            <a:r>
              <a:rPr lang="en-US" sz="2400" b="1" dirty="0" err="1" smtClean="0"/>
              <a:t>Muon</a:t>
            </a:r>
            <a:endParaRPr lang="en-US" sz="2400" b="1" dirty="0" smtClean="0"/>
          </a:p>
          <a:p>
            <a:pPr marL="457200" lvl="1" indent="-457200">
              <a:buSzPct val="70000"/>
              <a:buFont typeface="Arial"/>
              <a:buChar char="•"/>
            </a:pPr>
            <a:r>
              <a:rPr lang="en-US" sz="2000" dirty="0" smtClean="0"/>
              <a:t>An inner detector track</a:t>
            </a:r>
            <a:r>
              <a:rPr lang="en-US" sz="2000" dirty="0" smtClean="0"/>
              <a:t> with energy </a:t>
            </a:r>
            <a:r>
              <a:rPr lang="en-US" sz="2000" dirty="0" smtClean="0"/>
              <a:t>deposition</a:t>
            </a:r>
            <a:r>
              <a:rPr lang="en-US" sz="2000" dirty="0" smtClean="0"/>
              <a:t> in the calorimeter consistent </a:t>
            </a:r>
            <a:r>
              <a:rPr lang="en-US" sz="2000" dirty="0" smtClean="0"/>
              <a:t>with</a:t>
            </a:r>
            <a:r>
              <a:rPr lang="en-US" sz="2000" dirty="0" smtClean="0"/>
              <a:t> the ionization of a </a:t>
            </a:r>
            <a:r>
              <a:rPr lang="en-US" sz="2000" dirty="0" err="1" smtClean="0"/>
              <a:t>muon</a:t>
            </a:r>
            <a:r>
              <a:rPr lang="en-US" sz="2000" dirty="0" smtClean="0"/>
              <a:t>.  </a:t>
            </a:r>
            <a:endParaRPr lang="en-US" sz="2000" dirty="0" smtClean="0"/>
          </a:p>
          <a:p>
            <a:pPr marL="457200" lvl="1" indent="-457200">
              <a:buSzPct val="70000"/>
            </a:pPr>
            <a:endParaRPr lang="en-US" sz="2000" dirty="0" smtClean="0"/>
          </a:p>
        </p:txBody>
      </p:sp>
      <p:cxnSp>
        <p:nvCxnSpPr>
          <p:cNvPr id="91" name="Straight Connector 89"/>
          <p:cNvCxnSpPr>
            <a:cxnSpLocks noChangeShapeType="1"/>
          </p:cNvCxnSpPr>
          <p:nvPr/>
        </p:nvCxnSpPr>
        <p:spPr bwMode="auto">
          <a:xfrm flipV="1">
            <a:off x="15514113" y="9369490"/>
            <a:ext cx="13850384" cy="22418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0" name="Text Box 109"/>
          <p:cNvSpPr txBox="1">
            <a:spLocks noChangeArrowheads="1"/>
          </p:cNvSpPr>
          <p:nvPr/>
        </p:nvSpPr>
        <p:spPr bwMode="auto">
          <a:xfrm>
            <a:off x="21876605" y="10871332"/>
            <a:ext cx="7515508" cy="525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987" tIns="43493" rIns="86987" bIns="43493" numCol="1">
            <a:prstTxWarp prst="textNoShape">
              <a:avLst/>
            </a:prstTxWarp>
            <a:spAutoFit/>
          </a:bodyPr>
          <a:lstStyle/>
          <a:p>
            <a:pPr marL="0" lvl="2"/>
            <a:r>
              <a:rPr lang="en-US" sz="2400" b="1" dirty="0" smtClean="0">
                <a:solidFill>
                  <a:srgbClr val="000000"/>
                </a:solidFill>
                <a:cs typeface="Calibri"/>
              </a:rPr>
              <a:t>ATLAS </a:t>
            </a:r>
            <a:r>
              <a:rPr lang="en-US" sz="2400" b="1" dirty="0" err="1" smtClean="0">
                <a:solidFill>
                  <a:srgbClr val="000000"/>
                </a:solidFill>
                <a:cs typeface="Calibri"/>
              </a:rPr>
              <a:t>Muon</a:t>
            </a:r>
            <a:r>
              <a:rPr lang="en-US" sz="2400" b="1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cs typeface="Calibri"/>
              </a:rPr>
              <a:t>Spectrometer</a:t>
            </a:r>
            <a:endParaRPr lang="en-US" sz="2400" b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457200" lvl="2" indent="-4572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Calibri"/>
              </a:rPr>
              <a:t>Triggering and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-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positioning 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is provided by the RPC (in Barrel) and TGC (in </a:t>
            </a:r>
            <a:r>
              <a:rPr lang="en-US" sz="2000" dirty="0" err="1" smtClean="0">
                <a:solidFill>
                  <a:srgbClr val="000000"/>
                </a:solidFill>
                <a:cs typeface="Calibri"/>
              </a:rPr>
              <a:t>Endcap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).  </a:t>
            </a:r>
          </a:p>
          <a:p>
            <a:pPr marL="457200" lvl="2" indent="-4572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Calibri"/>
              </a:rPr>
              <a:t>Precision 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positioning (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in </a:t>
            </a:r>
            <a:r>
              <a:rPr lang="en-US" sz="2000" dirty="0" err="1" smtClean="0">
                <a:solidFill>
                  <a:srgbClr val="000000"/>
                </a:solidFill>
                <a:cs typeface="Calibri"/>
              </a:rPr>
              <a:t>η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) comes from the 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MDT and CSC.  </a:t>
            </a:r>
          </a:p>
          <a:p>
            <a:pPr marL="457200" lvl="2" indent="-4572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Calibri"/>
              </a:rPr>
              <a:t>Together the MDT, CSC, RPC, and TGC provide </a:t>
            </a:r>
            <a:r>
              <a:rPr lang="en-US" sz="2000" dirty="0" err="1" smtClean="0">
                <a:solidFill>
                  <a:srgbClr val="000000"/>
                </a:solidFill>
                <a:cs typeface="Calibri"/>
              </a:rPr>
              <a:t>muon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 reconstruction for all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and |</a:t>
            </a:r>
            <a:r>
              <a:rPr lang="en-US" sz="2000" dirty="0" err="1" smtClean="0">
                <a:solidFill>
                  <a:srgbClr val="000000"/>
                </a:solidFill>
                <a:cs typeface="Calibri"/>
              </a:rPr>
              <a:t>η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| &lt; 2.7</a:t>
            </a:r>
            <a:r>
              <a:rPr lang="en-US" sz="2000" dirty="0" smtClean="0">
                <a:solidFill>
                  <a:srgbClr val="000000"/>
                </a:solidFill>
                <a:cs typeface="Calibri"/>
              </a:rPr>
              <a:t>.</a:t>
            </a:r>
            <a:endParaRPr lang="en-US" sz="2400" b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lvl="2"/>
            <a:r>
              <a:rPr lang="en-US" sz="2400" b="1" dirty="0" smtClean="0"/>
              <a:t>Stand </a:t>
            </a:r>
            <a:r>
              <a:rPr lang="en-US" sz="2400" b="1" dirty="0" smtClean="0"/>
              <a:t>Alone </a:t>
            </a:r>
            <a:r>
              <a:rPr lang="en-US" sz="2400" b="1" dirty="0" err="1" smtClean="0"/>
              <a:t>Muon</a:t>
            </a:r>
            <a:r>
              <a:rPr lang="en-US" sz="2400" b="1" dirty="0" smtClean="0"/>
              <a:t> Spectrometer (MS) </a:t>
            </a:r>
            <a:r>
              <a:rPr lang="en-US" sz="2400" b="1" dirty="0" smtClean="0"/>
              <a:t>Track</a:t>
            </a:r>
          </a:p>
          <a:p>
            <a:pPr marL="457200" lvl="2" indent="-457200">
              <a:buFont typeface="Arial"/>
              <a:buChar char="•"/>
            </a:pPr>
            <a:r>
              <a:rPr lang="en-US" sz="2000" dirty="0" smtClean="0"/>
              <a:t>Reconstructed </a:t>
            </a:r>
            <a:r>
              <a:rPr lang="en-US" sz="2000" dirty="0" err="1" smtClean="0"/>
              <a:t>muon</a:t>
            </a:r>
            <a:r>
              <a:rPr lang="en-US" sz="2000" dirty="0" smtClean="0"/>
              <a:t> using only the </a:t>
            </a:r>
            <a:r>
              <a:rPr lang="en-US" sz="2000" dirty="0" err="1" smtClean="0"/>
              <a:t>muon</a:t>
            </a:r>
            <a:r>
              <a:rPr lang="en-US" sz="2000" dirty="0" smtClean="0"/>
              <a:t> </a:t>
            </a:r>
            <a:r>
              <a:rPr lang="en-US" sz="2000" dirty="0" smtClean="0"/>
              <a:t>spectrometer.</a:t>
            </a:r>
          </a:p>
          <a:p>
            <a:pPr marL="0" lvl="1">
              <a:buSzPct val="70000"/>
            </a:pPr>
            <a:r>
              <a:rPr lang="en-US" sz="2400" b="1" dirty="0" smtClean="0">
                <a:solidFill>
                  <a:prstClr val="black"/>
                </a:solidFill>
              </a:rPr>
              <a:t>Combined (CB) </a:t>
            </a:r>
            <a:r>
              <a:rPr lang="en-US" sz="2400" b="1" dirty="0" err="1" smtClean="0">
                <a:solidFill>
                  <a:prstClr val="black"/>
                </a:solidFill>
              </a:rPr>
              <a:t>Muon</a:t>
            </a:r>
            <a:endParaRPr lang="en-US" sz="2000" dirty="0" smtClean="0"/>
          </a:p>
          <a:p>
            <a:pPr marL="457200" lvl="2" indent="-457200">
              <a:buFont typeface="Arial"/>
              <a:buChar char="•"/>
            </a:pPr>
            <a:r>
              <a:rPr lang="en-US" sz="2000" dirty="0" smtClean="0"/>
              <a:t>A MS Track matched to and statistically combined with an ID track  (for Chain 1).</a:t>
            </a:r>
            <a:endParaRPr lang="en-US" sz="2000" dirty="0" smtClean="0"/>
          </a:p>
          <a:p>
            <a:pPr marL="457200" lvl="2" indent="-457200">
              <a:buFont typeface="Arial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/>
              <a:t>most accurate measurement of</a:t>
            </a:r>
            <a:r>
              <a:rPr lang="en-US" sz="2000" dirty="0" smtClean="0"/>
              <a:t> the </a:t>
            </a:r>
            <a:r>
              <a:rPr lang="en-US" sz="2000" dirty="0" smtClean="0"/>
              <a:t>momentum and </a:t>
            </a:r>
            <a:r>
              <a:rPr lang="en-US" sz="2000" dirty="0" smtClean="0"/>
              <a:t>position of a </a:t>
            </a:r>
            <a:r>
              <a:rPr lang="en-US" sz="2000" dirty="0" err="1" smtClean="0"/>
              <a:t>muon</a:t>
            </a:r>
            <a:r>
              <a:rPr lang="en-US" sz="2000" dirty="0" smtClean="0"/>
              <a:t>.  </a:t>
            </a:r>
            <a:endParaRPr lang="en-US" sz="2000" dirty="0" smtClean="0"/>
          </a:p>
          <a:p>
            <a:pPr marL="0" lvl="1">
              <a:buSzPct val="70000"/>
            </a:pPr>
            <a:r>
              <a:rPr lang="en-US" sz="2400" b="1" dirty="0" smtClean="0">
                <a:solidFill>
                  <a:prstClr val="black"/>
                </a:solidFill>
              </a:rPr>
              <a:t>Segment Tagged (CB+ST) </a:t>
            </a:r>
            <a:r>
              <a:rPr lang="en-US" sz="2400" b="1" dirty="0" err="1" smtClean="0">
                <a:solidFill>
                  <a:prstClr val="black"/>
                </a:solidFill>
              </a:rPr>
              <a:t>Muon</a:t>
            </a:r>
            <a:endParaRPr lang="en-US" sz="2000" dirty="0" smtClean="0"/>
          </a:p>
          <a:p>
            <a:pPr marL="457200" lvl="2" indent="-457200">
              <a:buFont typeface="Arial"/>
              <a:buChar char="•"/>
            </a:pPr>
            <a:r>
              <a:rPr lang="en-US" sz="2000" dirty="0" smtClean="0"/>
              <a:t>An </a:t>
            </a:r>
            <a:r>
              <a:rPr lang="en-US" sz="2000" dirty="0" smtClean="0"/>
              <a:t>ID track matched to segments in the </a:t>
            </a:r>
            <a:r>
              <a:rPr lang="en-US" sz="2000" dirty="0" err="1" smtClean="0"/>
              <a:t>muon</a:t>
            </a:r>
            <a:r>
              <a:rPr lang="en-US" sz="2000" dirty="0" smtClean="0"/>
              <a:t> spectrometer.  </a:t>
            </a:r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lvl="2"/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  </a:t>
            </a:r>
          </a:p>
        </p:txBody>
      </p:sp>
      <p:sp>
        <p:nvSpPr>
          <p:cNvPr id="158" name="Text Box 699"/>
          <p:cNvSpPr txBox="1">
            <a:spLocks noChangeArrowheads="1"/>
          </p:cNvSpPr>
          <p:nvPr/>
        </p:nvSpPr>
        <p:spPr bwMode="auto">
          <a:xfrm>
            <a:off x="15507282" y="9562539"/>
            <a:ext cx="15196175" cy="112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7" tIns="43493" rIns="86987" bIns="43493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ATLAS </a:t>
            </a:r>
            <a:r>
              <a:rPr lang="en-US" sz="6600" cap="small" dirty="0" err="1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Muon</a:t>
            </a:r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 Spectrometer</a:t>
            </a:r>
            <a:endParaRPr lang="en-US" sz="6600" cap="small" baseline="-25000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09" name="Straight Connector 89"/>
          <p:cNvCxnSpPr>
            <a:cxnSpLocks noChangeShapeType="1"/>
          </p:cNvCxnSpPr>
          <p:nvPr/>
        </p:nvCxnSpPr>
        <p:spPr bwMode="auto">
          <a:xfrm>
            <a:off x="15507387" y="10657171"/>
            <a:ext cx="13884725" cy="26549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5" name="Straight Connector 89"/>
          <p:cNvCxnSpPr>
            <a:cxnSpLocks noChangeShapeType="1"/>
          </p:cNvCxnSpPr>
          <p:nvPr/>
        </p:nvCxnSpPr>
        <p:spPr bwMode="auto">
          <a:xfrm flipV="1">
            <a:off x="15457363" y="15993506"/>
            <a:ext cx="13850384" cy="22418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4" name="Picture 83" descr="ATLASSpectrometer.jpg"/>
          <p:cNvPicPr>
            <a:picLocks noChangeAspect="1"/>
          </p:cNvPicPr>
          <p:nvPr/>
        </p:nvPicPr>
        <p:blipFill>
          <a:blip r:embed="rId7"/>
          <a:srcRect b="3337"/>
          <a:stretch>
            <a:fillRect/>
          </a:stretch>
        </p:blipFill>
        <p:spPr>
          <a:xfrm>
            <a:off x="15490152" y="11373237"/>
            <a:ext cx="6386453" cy="3968553"/>
          </a:xfrm>
          <a:prstGeom prst="rect">
            <a:avLst/>
          </a:prstGeom>
        </p:spPr>
      </p:pic>
      <p:sp>
        <p:nvSpPr>
          <p:cNvPr id="98" name="Text Box 699"/>
          <p:cNvSpPr txBox="1">
            <a:spLocks noChangeArrowheads="1"/>
          </p:cNvSpPr>
          <p:nvPr/>
        </p:nvSpPr>
        <p:spPr bwMode="auto">
          <a:xfrm>
            <a:off x="825960" y="16199223"/>
            <a:ext cx="22323459" cy="110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7" tIns="43493" rIns="86987" bIns="43493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err="1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Muon</a:t>
            </a:r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 p</a:t>
            </a:r>
            <a:r>
              <a:rPr lang="en-US" sz="6600" cap="small" baseline="-25000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T </a:t>
            </a:r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Thresholds for 2011 ATLAS analyses</a:t>
            </a:r>
            <a:endParaRPr lang="en-US" sz="6600" cap="small" baseline="-25000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99" name="Straight Connector 89"/>
          <p:cNvCxnSpPr>
            <a:cxnSpLocks noChangeShapeType="1"/>
          </p:cNvCxnSpPr>
          <p:nvPr/>
        </p:nvCxnSpPr>
        <p:spPr bwMode="auto">
          <a:xfrm>
            <a:off x="826065" y="17293855"/>
            <a:ext cx="28523405" cy="26549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72" name="Group 271"/>
          <p:cNvGrpSpPr/>
          <p:nvPr/>
        </p:nvGrpSpPr>
        <p:grpSpPr>
          <a:xfrm>
            <a:off x="1559491" y="17542548"/>
            <a:ext cx="27117399" cy="3376314"/>
            <a:chOff x="1559491" y="18281432"/>
            <a:chExt cx="27117399" cy="3376314"/>
          </a:xfrm>
        </p:grpSpPr>
        <p:grpSp>
          <p:nvGrpSpPr>
            <p:cNvPr id="265" name="Group 264"/>
            <p:cNvGrpSpPr/>
            <p:nvPr/>
          </p:nvGrpSpPr>
          <p:grpSpPr>
            <a:xfrm>
              <a:off x="1559491" y="19429744"/>
              <a:ext cx="27117399" cy="807086"/>
              <a:chOff x="1559491" y="19429744"/>
              <a:chExt cx="27117399" cy="807086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 flipV="1">
                <a:off x="1906272" y="20026685"/>
                <a:ext cx="26770618" cy="13750"/>
              </a:xfrm>
              <a:prstGeom prst="straightConnector1">
                <a:avLst/>
              </a:prstGeom>
              <a:ln w="50800"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6200000" flipV="1">
                <a:off x="1704992" y="20033957"/>
                <a:ext cx="404152" cy="3"/>
              </a:xfrm>
              <a:prstGeom prst="line">
                <a:avLst/>
              </a:prstGeom>
              <a:ln w="508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5400000" flipH="1" flipV="1">
                <a:off x="5955757" y="20033560"/>
                <a:ext cx="404951" cy="1588"/>
              </a:xfrm>
              <a:prstGeom prst="line">
                <a:avLst/>
              </a:prstGeom>
              <a:ln w="508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>
                <a:off x="5803831" y="19429744"/>
                <a:ext cx="71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5</a:t>
                </a:r>
                <a:endParaRPr lang="en-US" sz="2400" dirty="0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 rot="5400000" flipH="1" flipV="1">
                <a:off x="10196961" y="20026685"/>
                <a:ext cx="418700" cy="1588"/>
              </a:xfrm>
              <a:prstGeom prst="line">
                <a:avLst/>
              </a:prstGeom>
              <a:ln w="508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/>
              <p:cNvSpPr txBox="1"/>
              <p:nvPr/>
            </p:nvSpPr>
            <p:spPr>
              <a:xfrm>
                <a:off x="1559491" y="19429744"/>
                <a:ext cx="71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0</a:t>
                </a:r>
                <a:endParaRPr lang="en-US" sz="24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0048171" y="19429744"/>
                <a:ext cx="71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10</a:t>
                </a:r>
                <a:endParaRPr lang="en-US" sz="2400" dirty="0"/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 rot="5400000" flipH="1" flipV="1">
                <a:off x="14459084" y="20031695"/>
                <a:ext cx="404950" cy="3731"/>
              </a:xfrm>
              <a:prstGeom prst="line">
                <a:avLst/>
              </a:prstGeom>
              <a:ln w="508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TextBox 149"/>
              <p:cNvSpPr txBox="1"/>
              <p:nvPr/>
            </p:nvSpPr>
            <p:spPr>
              <a:xfrm>
                <a:off x="14309023" y="19429744"/>
                <a:ext cx="71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15</a:t>
                </a:r>
                <a:endParaRPr lang="en-US" sz="2400" dirty="0"/>
              </a:p>
            </p:txBody>
          </p:sp>
          <p:cxnSp>
            <p:nvCxnSpPr>
              <p:cNvPr id="154" name="Straight Connector 153"/>
              <p:cNvCxnSpPr/>
              <p:nvPr/>
            </p:nvCxnSpPr>
            <p:spPr>
              <a:xfrm rot="16200000" flipV="1">
                <a:off x="18695491" y="20034063"/>
                <a:ext cx="401795" cy="3739"/>
              </a:xfrm>
              <a:prstGeom prst="line">
                <a:avLst/>
              </a:prstGeom>
              <a:ln w="508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TextBox 154"/>
              <p:cNvSpPr txBox="1"/>
              <p:nvPr/>
            </p:nvSpPr>
            <p:spPr>
              <a:xfrm>
                <a:off x="18540117" y="19433695"/>
                <a:ext cx="71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20</a:t>
                </a:r>
                <a:endParaRPr lang="en-US" sz="2400" dirty="0"/>
              </a:p>
            </p:txBody>
          </p:sp>
          <p:cxnSp>
            <p:nvCxnSpPr>
              <p:cNvPr id="159" name="Straight Connector 158"/>
              <p:cNvCxnSpPr/>
              <p:nvPr/>
            </p:nvCxnSpPr>
            <p:spPr>
              <a:xfrm rot="5400000" flipH="1" flipV="1">
                <a:off x="22953025" y="20031429"/>
                <a:ext cx="401000" cy="8212"/>
              </a:xfrm>
              <a:prstGeom prst="line">
                <a:avLst/>
              </a:prstGeom>
              <a:ln w="508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TextBox 159"/>
              <p:cNvSpPr txBox="1"/>
              <p:nvPr/>
            </p:nvSpPr>
            <p:spPr>
              <a:xfrm>
                <a:off x="22803230" y="19433695"/>
                <a:ext cx="71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25</a:t>
                </a:r>
                <a:endParaRPr lang="en-US" sz="2400" dirty="0"/>
              </a:p>
            </p:txBody>
          </p:sp>
          <p:cxnSp>
            <p:nvCxnSpPr>
              <p:cNvPr id="164" name="Straight Connector 163"/>
              <p:cNvCxnSpPr/>
              <p:nvPr/>
            </p:nvCxnSpPr>
            <p:spPr>
              <a:xfrm flipV="1">
                <a:off x="27403876" y="19835035"/>
                <a:ext cx="0" cy="209350"/>
              </a:xfrm>
              <a:prstGeom prst="line">
                <a:avLst/>
              </a:prstGeom>
              <a:ln w="508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TextBox 164"/>
              <p:cNvSpPr txBox="1"/>
              <p:nvPr/>
            </p:nvSpPr>
            <p:spPr>
              <a:xfrm>
                <a:off x="27049475" y="19433695"/>
                <a:ext cx="71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30</a:t>
                </a:r>
                <a:endParaRPr lang="en-US" sz="2400" dirty="0"/>
              </a:p>
            </p:txBody>
          </p:sp>
        </p:grpSp>
        <p:sp>
          <p:nvSpPr>
            <p:cNvPr id="97" name="Text Box 109"/>
            <p:cNvSpPr txBox="1">
              <a:spLocks noChangeArrowheads="1"/>
            </p:cNvSpPr>
            <p:nvPr/>
          </p:nvSpPr>
          <p:spPr bwMode="auto">
            <a:xfrm>
              <a:off x="13340286" y="20892802"/>
              <a:ext cx="2646278" cy="7649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square" lIns="86987" tIns="43493" rIns="86987" bIns="43493" numCol="1">
              <a:prstTxWarp prst="textNoShape">
                <a:avLst/>
              </a:prstTxWarp>
              <a:spAutoFit/>
            </a:bodyPr>
            <a:lstStyle/>
            <a:p>
              <a:pPr marL="0" lvl="2" algn="ctr"/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</a:rPr>
                <a:t>H </a:t>
              </a:r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 WW </a:t>
              </a:r>
              <a:r>
                <a:rPr lang="en-US" sz="2400" b="1" dirty="0" err="1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</a:t>
              </a:r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 </a:t>
              </a:r>
              <a:r>
                <a:rPr lang="en-US" sz="2400" b="1" dirty="0" err="1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lνlν</a:t>
              </a:r>
              <a:endParaRPr lang="en-US" sz="2400" b="1" dirty="0" smtClean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endParaRPr>
            </a:p>
            <a:p>
              <a:pPr marL="0" lvl="2" algn="ctr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Combined </a:t>
              </a:r>
              <a:r>
                <a:rPr lang="en-US" sz="2000" dirty="0" err="1" smtClean="0">
                  <a:solidFill>
                    <a:srgbClr val="000000"/>
                  </a:solidFill>
                  <a:latin typeface="Calibri"/>
                  <a:cs typeface="Calibri"/>
                </a:rPr>
                <a:t>Muon</a:t>
              </a:r>
              <a:endParaRPr lang="en-US" sz="2000" dirty="0" smtClean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71" name="Text Box 109"/>
            <p:cNvSpPr txBox="1">
              <a:spLocks noChangeArrowheads="1"/>
            </p:cNvSpPr>
            <p:nvPr/>
          </p:nvSpPr>
          <p:spPr bwMode="auto">
            <a:xfrm>
              <a:off x="7436240" y="20875103"/>
              <a:ext cx="2646278" cy="76494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50800">
              <a:solidFill>
                <a:schemeClr val="accent5"/>
              </a:solidFill>
              <a:miter lim="800000"/>
              <a:headEnd/>
              <a:tailEnd/>
            </a:ln>
          </p:spPr>
          <p:txBody>
            <a:bodyPr vert="horz" wrap="square" lIns="86987" tIns="43493" rIns="86987" bIns="43493" numCol="1">
              <a:prstTxWarp prst="textNoShape">
                <a:avLst/>
              </a:prstTxWarp>
              <a:spAutoFit/>
            </a:bodyPr>
            <a:lstStyle/>
            <a:p>
              <a:pPr marL="0" lvl="2" algn="ctr"/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</a:rPr>
                <a:t>H </a:t>
              </a:r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 ZZ </a:t>
              </a:r>
              <a:r>
                <a:rPr lang="en-US" sz="2400" b="1" dirty="0" err="1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</a:t>
              </a:r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 </a:t>
              </a:r>
              <a:r>
                <a:rPr lang="en-US" sz="2400" b="1" dirty="0" smtClean="0">
                  <a:solidFill>
                    <a:srgbClr val="000000"/>
                  </a:solidFill>
                  <a:cs typeface="Calibri"/>
                  <a:sym typeface="Wingdings" pitchFamily="2" charset="2"/>
                </a:rPr>
                <a:t>4l</a:t>
              </a:r>
            </a:p>
            <a:p>
              <a:pPr marL="0" lvl="2" algn="ctr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Segment-Tagged </a:t>
              </a:r>
              <a:r>
                <a:rPr lang="en-US" sz="2000" dirty="0" err="1" smtClean="0">
                  <a:solidFill>
                    <a:srgbClr val="000000"/>
                  </a:solidFill>
                  <a:latin typeface="Calibri"/>
                  <a:cs typeface="Calibri"/>
                </a:rPr>
                <a:t>Muon</a:t>
              </a:r>
              <a:endParaRPr lang="en-US" sz="2000" dirty="0" smtClean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172" name="Straight Arrow Connector 171"/>
            <p:cNvCxnSpPr>
              <a:stCxn id="171" idx="0"/>
            </p:cNvCxnSpPr>
            <p:nvPr/>
          </p:nvCxnSpPr>
          <p:spPr>
            <a:xfrm rot="5400000" flipH="1" flipV="1">
              <a:off x="8399333" y="20514261"/>
              <a:ext cx="720889" cy="796"/>
            </a:xfrm>
            <a:prstGeom prst="straightConnector1">
              <a:avLst/>
            </a:prstGeom>
            <a:ln w="50800">
              <a:solidFill>
                <a:schemeClr val="accent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>
              <a:stCxn id="181" idx="2"/>
            </p:cNvCxnSpPr>
            <p:nvPr/>
          </p:nvCxnSpPr>
          <p:spPr>
            <a:xfrm rot="5400000">
              <a:off x="4838889" y="19494042"/>
              <a:ext cx="900869" cy="5534"/>
            </a:xfrm>
            <a:prstGeom prst="straightConnector1">
              <a:avLst/>
            </a:prstGeom>
            <a:ln w="50800">
              <a:solidFill>
                <a:schemeClr val="accent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 Box 109"/>
            <p:cNvSpPr txBox="1">
              <a:spLocks noChangeArrowheads="1"/>
            </p:cNvSpPr>
            <p:nvPr/>
          </p:nvSpPr>
          <p:spPr bwMode="auto">
            <a:xfrm>
              <a:off x="17571388" y="18281432"/>
              <a:ext cx="2646278" cy="7649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square" lIns="86987" tIns="43493" rIns="86987" bIns="43493" numCol="1">
              <a:prstTxWarp prst="textNoShape">
                <a:avLst/>
              </a:prstTxWarp>
              <a:spAutoFit/>
            </a:bodyPr>
            <a:lstStyle/>
            <a:p>
              <a:pPr marL="0" lvl="2" algn="ctr"/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</a:rPr>
                <a:t>SM</a:t>
              </a:r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 WW </a:t>
              </a:r>
              <a:r>
                <a:rPr lang="en-US" sz="2400" b="1" dirty="0" err="1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</a:t>
              </a:r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 </a:t>
              </a:r>
              <a:r>
                <a:rPr lang="en-US" sz="2400" b="1" dirty="0" err="1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lνlν</a:t>
              </a:r>
              <a:endParaRPr lang="en-US" sz="2400" b="1" dirty="0" smtClean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endParaRPr>
            </a:p>
            <a:p>
              <a:pPr marL="0" lvl="2" algn="ctr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Combined </a:t>
              </a:r>
              <a:r>
                <a:rPr lang="en-US" sz="2000" dirty="0" err="1" smtClean="0">
                  <a:solidFill>
                    <a:srgbClr val="000000"/>
                  </a:solidFill>
                  <a:latin typeface="Calibri"/>
                  <a:cs typeface="Calibri"/>
                </a:rPr>
                <a:t>Muon</a:t>
              </a:r>
              <a:endParaRPr lang="en-US" sz="2000" dirty="0" smtClean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196" name="Straight Arrow Connector 195"/>
            <p:cNvCxnSpPr>
              <a:stCxn id="195" idx="2"/>
              <a:endCxn id="155" idx="0"/>
            </p:cNvCxnSpPr>
            <p:nvPr/>
          </p:nvCxnSpPr>
          <p:spPr>
            <a:xfrm rot="16200000" flipH="1">
              <a:off x="18702733" y="19238170"/>
              <a:ext cx="387319" cy="3730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/>
            <p:cNvCxnSpPr/>
            <p:nvPr/>
          </p:nvCxnSpPr>
          <p:spPr>
            <a:xfrm rot="5400000" flipH="1" flipV="1">
              <a:off x="14332899" y="20564419"/>
              <a:ext cx="654382" cy="794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 Box 109"/>
            <p:cNvSpPr txBox="1">
              <a:spLocks noChangeArrowheads="1"/>
            </p:cNvSpPr>
            <p:nvPr/>
          </p:nvSpPr>
          <p:spPr bwMode="auto">
            <a:xfrm>
              <a:off x="21834492" y="20892801"/>
              <a:ext cx="2646278" cy="7649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square" lIns="86987" tIns="43493" rIns="86987" bIns="43493" numCol="1">
              <a:prstTxWarp prst="textNoShape">
                <a:avLst/>
              </a:prstTxWarp>
              <a:spAutoFit/>
            </a:bodyPr>
            <a:lstStyle/>
            <a:p>
              <a:pPr marL="0" lvl="2" algn="ctr"/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</a:rPr>
                <a:t>Z’ </a:t>
              </a:r>
              <a:r>
                <a:rPr lang="en-US" sz="24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 pitchFamily="2" charset="2"/>
                </a:rPr>
                <a:t></a:t>
              </a:r>
              <a:r>
                <a:rPr lang="el-GR" sz="2400" b="1" dirty="0">
                  <a:solidFill>
                    <a:srgbClr val="000000"/>
                  </a:solidFill>
                  <a:cs typeface="Calibri"/>
                  <a:sym typeface="Wingdings" pitchFamily="2" charset="2"/>
                </a:rPr>
                <a:t> μμ</a:t>
              </a:r>
              <a:endParaRPr lang="en-US" sz="2400" b="1" dirty="0" smtClean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endParaRPr>
            </a:p>
            <a:p>
              <a:pPr marL="0" lvl="2" algn="ctr"/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Calibri"/>
                </a:rPr>
                <a:t>Combined </a:t>
              </a:r>
              <a:r>
                <a:rPr lang="en-US" sz="2000" dirty="0" err="1" smtClean="0">
                  <a:solidFill>
                    <a:srgbClr val="000000"/>
                  </a:solidFill>
                  <a:latin typeface="Calibri"/>
                  <a:cs typeface="Calibri"/>
                </a:rPr>
                <a:t>Muon</a:t>
              </a:r>
              <a:endParaRPr lang="en-US" sz="2000" dirty="0" smtClean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200" name="Straight Arrow Connector 199"/>
            <p:cNvCxnSpPr>
              <a:stCxn id="199" idx="0"/>
            </p:cNvCxnSpPr>
            <p:nvPr/>
          </p:nvCxnSpPr>
          <p:spPr>
            <a:xfrm rot="5400000" flipH="1" flipV="1">
              <a:off x="22830444" y="20564816"/>
              <a:ext cx="655173" cy="798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/>
          <p:cNvGrpSpPr/>
          <p:nvPr/>
        </p:nvGrpSpPr>
        <p:grpSpPr>
          <a:xfrm>
            <a:off x="806025" y="21223303"/>
            <a:ext cx="28536063" cy="6041323"/>
            <a:chOff x="806025" y="21069367"/>
            <a:chExt cx="28536063" cy="6041323"/>
          </a:xfrm>
        </p:grpSpPr>
        <p:sp>
          <p:nvSpPr>
            <p:cNvPr id="103" name="Rectangle 102"/>
            <p:cNvSpPr/>
            <p:nvPr/>
          </p:nvSpPr>
          <p:spPr>
            <a:xfrm>
              <a:off x="15457363" y="22177274"/>
              <a:ext cx="13867300" cy="4907822"/>
            </a:xfrm>
            <a:prstGeom prst="rect">
              <a:avLst/>
            </a:prstGeom>
            <a:solidFill>
              <a:srgbClr val="E8E7F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83078" y="22203823"/>
              <a:ext cx="13833074" cy="4881272"/>
            </a:xfrm>
            <a:prstGeom prst="rect">
              <a:avLst/>
            </a:prstGeom>
            <a:solidFill>
              <a:srgbClr val="E8E7FA"/>
            </a:solidFill>
            <a:ln>
              <a:solidFill>
                <a:srgbClr val="E8E7F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Text Box 109"/>
            <p:cNvSpPr txBox="1">
              <a:spLocks noChangeArrowheads="1"/>
            </p:cNvSpPr>
            <p:nvPr/>
          </p:nvSpPr>
          <p:spPr bwMode="auto">
            <a:xfrm>
              <a:off x="1055825" y="23516617"/>
              <a:ext cx="6656703" cy="3453719"/>
            </a:xfrm>
            <a:prstGeom prst="rect">
              <a:avLst/>
            </a:prstGeom>
            <a:solidFill>
              <a:srgbClr val="E8E7FA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759" tIns="41379" rIns="82759" bIns="41379">
              <a:prstTxWarp prst="textNoShape">
                <a:avLst/>
              </a:prstTxWarp>
              <a:spAutoFit/>
            </a:bodyPr>
            <a:lstStyle/>
            <a:p>
              <a:pPr algn="just">
                <a:buSzPct val="70000"/>
              </a:pPr>
              <a:r>
                <a:rPr lang="en-US" sz="2800" b="1" dirty="0" smtClean="0"/>
                <a:t>Below</a:t>
              </a:r>
              <a:r>
                <a:rPr lang="en-US" sz="2800" b="1" dirty="0" smtClean="0"/>
                <a:t> 30 </a:t>
              </a:r>
              <a:r>
                <a:rPr lang="en-US" sz="2800" b="1" dirty="0" err="1" smtClean="0"/>
                <a:t>GeV</a:t>
              </a:r>
              <a:r>
                <a:rPr lang="en-US" sz="2800" dirty="0" smtClean="0"/>
                <a:t>: </a:t>
              </a:r>
              <a:r>
                <a:rPr lang="en-US" sz="2800" dirty="0" err="1" smtClean="0"/>
                <a:t>muon</a:t>
              </a:r>
              <a:r>
                <a:rPr lang="en-US" sz="2800" dirty="0" smtClean="0"/>
                <a:t> efficiencies and scale factors measured using J/ψ Tag and Probe.</a:t>
              </a:r>
            </a:p>
            <a:p>
              <a:pPr algn="just">
                <a:buSzPct val="70000"/>
              </a:pPr>
              <a:endParaRPr lang="en-US" sz="1400" b="1" dirty="0" smtClean="0"/>
            </a:p>
            <a:p>
              <a:pPr algn="just">
                <a:buSzPct val="70000"/>
              </a:pPr>
              <a:r>
                <a:rPr lang="en-US" sz="2800" b="1" dirty="0" smtClean="0"/>
                <a:t>Tag:</a:t>
              </a:r>
              <a:r>
                <a:rPr lang="en-US" sz="2800" dirty="0" smtClean="0"/>
                <a:t>  </a:t>
              </a:r>
              <a:r>
                <a:rPr lang="en-US" sz="2800" dirty="0" smtClean="0"/>
                <a:t>Chain 1 </a:t>
              </a:r>
              <a:r>
                <a:rPr lang="en-US" sz="2800" dirty="0" smtClean="0"/>
                <a:t>combined </a:t>
              </a:r>
              <a:r>
                <a:rPr lang="en-US" sz="2800" dirty="0" err="1" smtClean="0"/>
                <a:t>muon</a:t>
              </a:r>
              <a:r>
                <a:rPr lang="en-US" sz="2800" dirty="0" smtClean="0"/>
                <a:t>.  </a:t>
              </a:r>
            </a:p>
            <a:p>
              <a:pPr algn="just">
                <a:buSzPct val="70000"/>
              </a:pPr>
              <a:endParaRPr lang="en-US" sz="1400" dirty="0" smtClean="0"/>
            </a:p>
            <a:p>
              <a:pPr algn="just">
                <a:buSzPct val="70000"/>
              </a:pPr>
              <a:r>
                <a:rPr lang="en-US" sz="2800" b="1" dirty="0" smtClean="0"/>
                <a:t>Probe: </a:t>
              </a:r>
              <a:r>
                <a:rPr lang="en-US" sz="2800" dirty="0" smtClean="0"/>
                <a:t>a </a:t>
              </a:r>
              <a:r>
                <a:rPr lang="en-US" sz="2800" dirty="0" smtClean="0"/>
                <a:t>calorimeter-tagged </a:t>
              </a:r>
              <a:r>
                <a:rPr lang="en-US" sz="2800" dirty="0" err="1" smtClean="0"/>
                <a:t>muon</a:t>
              </a:r>
              <a:r>
                <a:rPr lang="en-US" sz="2800" dirty="0" smtClean="0"/>
                <a:t> from the barrel region.</a:t>
              </a:r>
              <a:endParaRPr lang="en-US" sz="1400" dirty="0" smtClean="0"/>
            </a:p>
            <a:p>
              <a:pPr algn="just">
                <a:buSzPct val="70000"/>
              </a:pPr>
              <a:endParaRPr lang="en-US" sz="900" dirty="0" smtClean="0"/>
            </a:p>
            <a:p>
              <a:pPr algn="just">
                <a:buSzPct val="70000"/>
              </a:pPr>
              <a:r>
                <a:rPr lang="en-US" sz="2800" b="1" dirty="0" smtClean="0"/>
                <a:t>Efficiency: </a:t>
              </a:r>
              <a:r>
                <a:rPr lang="en-US" sz="2800" dirty="0" smtClean="0"/>
                <a:t>plateau at p</a:t>
              </a:r>
              <a:r>
                <a:rPr lang="en-US" sz="2800" baseline="-25000" dirty="0" smtClean="0"/>
                <a:t>T </a:t>
              </a:r>
              <a:r>
                <a:rPr lang="en-US" sz="2800" dirty="0" smtClean="0"/>
                <a:t>~ 6 </a:t>
              </a:r>
              <a:r>
                <a:rPr lang="en-US" sz="2800" dirty="0" err="1" smtClean="0"/>
                <a:t>GeV</a:t>
              </a:r>
              <a:r>
                <a:rPr lang="en-US" sz="2800" dirty="0" smtClean="0"/>
                <a:t>.  </a:t>
              </a:r>
              <a:endParaRPr lang="en-US" sz="2800" dirty="0" smtClean="0"/>
            </a:p>
            <a:p>
              <a:pPr algn="just">
                <a:buSzPct val="70000"/>
              </a:pPr>
              <a:endParaRPr lang="en-US" sz="1400" dirty="0" smtClean="0"/>
            </a:p>
          </p:txBody>
        </p:sp>
        <p:sp>
          <p:nvSpPr>
            <p:cNvPr id="153" name="Text Box 109"/>
            <p:cNvSpPr txBox="1">
              <a:spLocks noChangeArrowheads="1"/>
            </p:cNvSpPr>
            <p:nvPr/>
          </p:nvSpPr>
          <p:spPr bwMode="auto">
            <a:xfrm>
              <a:off x="1055825" y="22462422"/>
              <a:ext cx="6852717" cy="914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759" tIns="41379" rIns="82759" bIns="41379">
              <a:prstTxWarp prst="textNoShape">
                <a:avLst/>
              </a:prstTxWarp>
              <a:spAutoFit/>
            </a:bodyPr>
            <a:lstStyle/>
            <a:p>
              <a:pPr algn="ctr">
                <a:buSzPct val="70000"/>
              </a:pPr>
              <a:r>
                <a:rPr lang="en-US" sz="2700" cap="small" dirty="0" smtClean="0">
                  <a:solidFill>
                    <a:schemeClr val="accent4">
                      <a:lumMod val="75000"/>
                    </a:schemeClr>
                  </a:solidFill>
                  <a:latin typeface="Arial"/>
                  <a:cs typeface="Arial"/>
                </a:rPr>
                <a:t>Combined and Combined + Segment Tagged Efficiency</a:t>
              </a:r>
              <a:endParaRPr lang="en-US" sz="2700" b="1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63" name="Text Box 699"/>
            <p:cNvSpPr txBox="1">
              <a:spLocks noChangeArrowheads="1"/>
            </p:cNvSpPr>
            <p:nvPr/>
          </p:nvSpPr>
          <p:spPr bwMode="auto">
            <a:xfrm>
              <a:off x="806025" y="21069367"/>
              <a:ext cx="13376069" cy="1099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759" tIns="41379" rIns="82759" bIns="41379">
              <a:prstTxWarp prst="textNoShape">
                <a:avLst/>
              </a:prstTxWarp>
              <a:spAutoFit/>
            </a:bodyPr>
            <a:lstStyle/>
            <a:p>
              <a:pPr defTabSz="3777380"/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Low p</a:t>
              </a:r>
              <a:r>
                <a:rPr lang="en-US" sz="6600" cap="small" baseline="-25000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T</a:t>
              </a:r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lang="en-US" sz="6600" cap="small" dirty="0" err="1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Muon</a:t>
              </a:r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Efficiency: J/</a:t>
              </a:r>
              <a:r>
                <a:rPr lang="en-US" sz="6600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ψ</a:t>
              </a:r>
              <a:endParaRPr lang="en-US" sz="2600" cap="small" dirty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166" name="Straight Connector 89"/>
            <p:cNvCxnSpPr>
              <a:cxnSpLocks noChangeShapeType="1"/>
            </p:cNvCxnSpPr>
            <p:nvPr/>
          </p:nvCxnSpPr>
          <p:spPr bwMode="auto">
            <a:xfrm>
              <a:off x="858067" y="22177273"/>
              <a:ext cx="13884725" cy="26549"/>
            </a:xfrm>
            <a:prstGeom prst="line">
              <a:avLst/>
            </a:prstGeom>
            <a:noFill/>
            <a:ln w="152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Straight Connector 89"/>
            <p:cNvCxnSpPr>
              <a:cxnSpLocks noChangeShapeType="1"/>
            </p:cNvCxnSpPr>
            <p:nvPr/>
          </p:nvCxnSpPr>
          <p:spPr bwMode="auto">
            <a:xfrm>
              <a:off x="841341" y="27109102"/>
              <a:ext cx="13901451" cy="1588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0" name="Text Box 109"/>
            <p:cNvSpPr txBox="1">
              <a:spLocks noChangeArrowheads="1"/>
            </p:cNvSpPr>
            <p:nvPr/>
          </p:nvSpPr>
          <p:spPr bwMode="auto">
            <a:xfrm>
              <a:off x="15832616" y="23516616"/>
              <a:ext cx="6545985" cy="2884333"/>
            </a:xfrm>
            <a:prstGeom prst="rect">
              <a:avLst/>
            </a:prstGeom>
            <a:solidFill>
              <a:srgbClr val="E8E7FA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759" tIns="41379" rIns="82759" bIns="41379">
              <a:prstTxWarp prst="textNoShape">
                <a:avLst/>
              </a:prstTxWarp>
              <a:spAutoFit/>
            </a:bodyPr>
            <a:lstStyle/>
            <a:p>
              <a:pPr algn="just">
                <a:buSzPct val="70000"/>
              </a:pPr>
              <a:r>
                <a:rPr lang="en-US" sz="2800" b="1" dirty="0" smtClean="0"/>
                <a:t>Above 15 </a:t>
              </a:r>
              <a:r>
                <a:rPr lang="en-US" sz="2800" b="1" dirty="0" err="1" smtClean="0"/>
                <a:t>GeV</a:t>
              </a:r>
              <a:r>
                <a:rPr lang="en-US" sz="2800" b="1" dirty="0" smtClean="0"/>
                <a:t>: </a:t>
              </a:r>
              <a:r>
                <a:rPr lang="en-US" sz="2800" dirty="0" err="1" smtClean="0"/>
                <a:t>muon</a:t>
              </a:r>
              <a:r>
                <a:rPr lang="en-US" sz="2800" dirty="0" smtClean="0"/>
                <a:t> efficiencies and scale factors measured using Z Tag and Probe.</a:t>
              </a:r>
            </a:p>
            <a:p>
              <a:pPr algn="just">
                <a:buSzPct val="70000"/>
              </a:pPr>
              <a:endParaRPr lang="en-US" sz="1400" dirty="0" smtClean="0"/>
            </a:p>
            <a:p>
              <a:pPr algn="just">
                <a:buSzPct val="70000"/>
              </a:pPr>
              <a:r>
                <a:rPr lang="en-US" sz="2800" b="1" dirty="0" smtClean="0"/>
                <a:t>Tag:</a:t>
              </a:r>
              <a:r>
                <a:rPr lang="en-US" sz="2800" dirty="0" smtClean="0"/>
                <a:t> Chain 1 combined </a:t>
              </a:r>
              <a:r>
                <a:rPr lang="en-US" sz="2800" dirty="0" err="1" smtClean="0"/>
                <a:t>muon</a:t>
              </a:r>
              <a:r>
                <a:rPr lang="en-US" sz="2800" dirty="0" smtClean="0"/>
                <a:t>.</a:t>
              </a:r>
            </a:p>
            <a:p>
              <a:pPr algn="just">
                <a:buSzPct val="70000"/>
              </a:pPr>
              <a:endParaRPr lang="en-US" sz="1400" dirty="0" smtClean="0"/>
            </a:p>
            <a:p>
              <a:pPr algn="just">
                <a:buSzPct val="70000"/>
              </a:pPr>
              <a:r>
                <a:rPr lang="en-US" sz="2800" b="1" dirty="0" smtClean="0"/>
                <a:t>Probe: </a:t>
              </a:r>
              <a:r>
                <a:rPr lang="en-US" sz="2800" dirty="0" smtClean="0"/>
                <a:t>a </a:t>
              </a:r>
              <a:r>
                <a:rPr lang="en-US" sz="2800" dirty="0" smtClean="0"/>
                <a:t>calorimeter-tagged </a:t>
              </a:r>
              <a:r>
                <a:rPr lang="en-US" sz="2800" dirty="0" err="1" smtClean="0"/>
                <a:t>muon</a:t>
              </a:r>
              <a:r>
                <a:rPr lang="en-US" sz="2800" dirty="0" smtClean="0"/>
                <a:t>.</a:t>
              </a:r>
            </a:p>
            <a:p>
              <a:pPr algn="just">
                <a:buSzPct val="70000"/>
              </a:pPr>
              <a:endParaRPr lang="en-US" sz="1400" dirty="0" smtClean="0"/>
            </a:p>
            <a:p>
              <a:pPr algn="just">
                <a:buSzPct val="70000"/>
              </a:pPr>
              <a:r>
                <a:rPr lang="en-US" sz="2800" b="1" dirty="0" smtClean="0"/>
                <a:t>Efficiency:</a:t>
              </a:r>
              <a:r>
                <a:rPr lang="en-US" sz="2800" b="1" dirty="0" smtClean="0"/>
                <a:t> </a:t>
              </a:r>
              <a:r>
                <a:rPr lang="en-US" sz="2800" dirty="0" smtClean="0"/>
                <a:t>little </a:t>
              </a:r>
              <a:r>
                <a:rPr lang="en-US" sz="2800" dirty="0" smtClean="0"/>
                <a:t>variation with p</a:t>
              </a:r>
              <a:r>
                <a:rPr lang="en-US" sz="2800" baseline="-25000" dirty="0" smtClean="0"/>
                <a:t>T</a:t>
              </a:r>
              <a:r>
                <a:rPr lang="en-US" sz="2800" dirty="0" smtClean="0"/>
                <a:t>.  </a:t>
              </a:r>
            </a:p>
          </p:txBody>
        </p:sp>
        <p:pic>
          <p:nvPicPr>
            <p:cNvPr id="173" name="Picture 172" descr="fig3.eps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8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22630579" y="22462422"/>
              <a:ext cx="6471171" cy="4382592"/>
            </a:xfrm>
            <a:prstGeom prst="rect">
              <a:avLst/>
            </a:prstGeom>
            <a:noFill/>
          </p:spPr>
        </p:pic>
        <p:sp>
          <p:nvSpPr>
            <p:cNvPr id="175" name="Text Box 109"/>
            <p:cNvSpPr txBox="1">
              <a:spLocks noChangeArrowheads="1"/>
            </p:cNvSpPr>
            <p:nvPr/>
          </p:nvSpPr>
          <p:spPr bwMode="auto">
            <a:xfrm>
              <a:off x="15832616" y="22462422"/>
              <a:ext cx="6275226" cy="914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759" tIns="41379" rIns="82759" bIns="41379">
              <a:prstTxWarp prst="textNoShape">
                <a:avLst/>
              </a:prstTxWarp>
              <a:spAutoFit/>
            </a:bodyPr>
            <a:lstStyle/>
            <a:p>
              <a:pPr algn="ctr">
                <a:buSzPct val="70000"/>
              </a:pPr>
              <a:r>
                <a:rPr lang="en-US" sz="2700" cap="small" dirty="0" smtClean="0">
                  <a:solidFill>
                    <a:schemeClr val="accent4">
                      <a:lumMod val="75000"/>
                    </a:schemeClr>
                  </a:solidFill>
                  <a:latin typeface="Arial"/>
                  <a:cs typeface="Arial"/>
                </a:rPr>
                <a:t>Combined + Segment Tagged Efficiency</a:t>
              </a:r>
              <a:endParaRPr lang="en-US" sz="2700" b="1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76" name="Text Box 699"/>
            <p:cNvSpPr txBox="1">
              <a:spLocks noChangeArrowheads="1"/>
            </p:cNvSpPr>
            <p:nvPr/>
          </p:nvSpPr>
          <p:spPr bwMode="auto">
            <a:xfrm>
              <a:off x="15405321" y="21069367"/>
              <a:ext cx="13376069" cy="1099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759" tIns="41379" rIns="82759" bIns="41379">
              <a:prstTxWarp prst="textNoShape">
                <a:avLst/>
              </a:prstTxWarp>
              <a:spAutoFit/>
            </a:bodyPr>
            <a:lstStyle/>
            <a:p>
              <a:pPr defTabSz="3777380"/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High </a:t>
              </a:r>
              <a:r>
                <a:rPr lang="en-US" sz="6600" cap="small" dirty="0" err="1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p</a:t>
              </a:r>
              <a:r>
                <a:rPr lang="en-US" sz="6600" cap="small" baseline="-25000" dirty="0" err="1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T</a:t>
              </a:r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lang="en-US" sz="6600" cap="small" dirty="0" err="1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Muon</a:t>
              </a:r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lang="en-US" sz="6600" cap="small" dirty="0" smtClean="0">
                  <a:ln>
                    <a:solidFill>
                      <a:schemeClr val="accent4">
                        <a:lumMod val="20000"/>
                        <a:lumOff val="80000"/>
                      </a:schemeClr>
                    </a:solidFill>
                  </a:ln>
                  <a:solidFill>
                    <a:schemeClr val="accent4">
                      <a:lumMod val="50000"/>
                    </a:schemeClr>
                  </a:solidFill>
                  <a:latin typeface="Arial"/>
                  <a:cs typeface="Arial"/>
                </a:rPr>
                <a:t>Efficiency: Z</a:t>
              </a:r>
              <a:endParaRPr lang="en-US" sz="2600" cap="small" dirty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177" name="Straight Connector 89"/>
            <p:cNvCxnSpPr>
              <a:cxnSpLocks noChangeShapeType="1"/>
            </p:cNvCxnSpPr>
            <p:nvPr/>
          </p:nvCxnSpPr>
          <p:spPr bwMode="auto">
            <a:xfrm>
              <a:off x="15457363" y="22177273"/>
              <a:ext cx="13884725" cy="26549"/>
            </a:xfrm>
            <a:prstGeom prst="line">
              <a:avLst/>
            </a:prstGeom>
            <a:noFill/>
            <a:ln w="152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Straight Connector 89"/>
            <p:cNvCxnSpPr>
              <a:cxnSpLocks noChangeShapeType="1"/>
            </p:cNvCxnSpPr>
            <p:nvPr/>
          </p:nvCxnSpPr>
          <p:spPr bwMode="auto">
            <a:xfrm>
              <a:off x="15457363" y="27085096"/>
              <a:ext cx="13884725" cy="24006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18" name="Text Box 699"/>
          <p:cNvSpPr txBox="1">
            <a:spLocks noChangeArrowheads="1"/>
          </p:cNvSpPr>
          <p:nvPr/>
        </p:nvSpPr>
        <p:spPr bwMode="auto">
          <a:xfrm>
            <a:off x="888052" y="7847088"/>
            <a:ext cx="15196175" cy="110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7" tIns="43493" rIns="86987" bIns="43493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Efficiency from J/</a:t>
            </a:r>
            <a:r>
              <a:rPr lang="en-US" sz="6600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ψ</a:t>
            </a:r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 and Z Events</a:t>
            </a:r>
            <a:endParaRPr lang="en-US" sz="6600" cap="small" baseline="-25000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219" name="Straight Connector 89"/>
          <p:cNvCxnSpPr>
            <a:cxnSpLocks noChangeShapeType="1"/>
          </p:cNvCxnSpPr>
          <p:nvPr/>
        </p:nvCxnSpPr>
        <p:spPr bwMode="auto">
          <a:xfrm>
            <a:off x="898302" y="8941720"/>
            <a:ext cx="13884725" cy="26549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1" name="Text Box 109"/>
          <p:cNvSpPr txBox="1">
            <a:spLocks noChangeArrowheads="1"/>
          </p:cNvSpPr>
          <p:nvPr/>
        </p:nvSpPr>
        <p:spPr bwMode="auto">
          <a:xfrm>
            <a:off x="9100767" y="9150374"/>
            <a:ext cx="5692049" cy="49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J/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ψ </a:t>
            </a:r>
            <a:r>
              <a:rPr lang="en-US" sz="2700" dirty="0" err="1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2700" dirty="0" err="1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μμ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Event Display</a:t>
            </a:r>
            <a:endParaRPr lang="en-US" sz="2700" b="1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227" name="Straight Connector 89"/>
          <p:cNvCxnSpPr>
            <a:cxnSpLocks noChangeShapeType="1"/>
          </p:cNvCxnSpPr>
          <p:nvPr/>
        </p:nvCxnSpPr>
        <p:spPr bwMode="auto">
          <a:xfrm flipV="1">
            <a:off x="898302" y="15993507"/>
            <a:ext cx="13850384" cy="22418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9" name="Text Box 109"/>
          <p:cNvSpPr txBox="1">
            <a:spLocks noChangeArrowheads="1"/>
          </p:cNvSpPr>
          <p:nvPr/>
        </p:nvSpPr>
        <p:spPr bwMode="auto">
          <a:xfrm>
            <a:off x="898302" y="9150375"/>
            <a:ext cx="8202463" cy="371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marL="0" lvl="1">
              <a:buSzPct val="70000"/>
            </a:pPr>
            <a:r>
              <a:rPr lang="en-US" sz="2200" b="1" dirty="0" smtClean="0"/>
              <a:t>Tag and Probe</a:t>
            </a:r>
          </a:p>
          <a:p>
            <a:pPr marL="285750" lvl="1" indent="-285750">
              <a:buSzPct val="70000"/>
              <a:buFont typeface="Arial" pitchFamily="34" charset="0"/>
              <a:buChar char="•"/>
            </a:pPr>
            <a:r>
              <a:rPr lang="en-US" sz="2200" dirty="0" smtClean="0"/>
              <a:t>Select </a:t>
            </a:r>
            <a:r>
              <a:rPr lang="en-US" sz="2200" b="1" dirty="0" smtClean="0"/>
              <a:t>events </a:t>
            </a:r>
            <a:r>
              <a:rPr lang="en-US" sz="2200" dirty="0" smtClean="0"/>
              <a:t>with a triggered </a:t>
            </a:r>
            <a:r>
              <a:rPr lang="en-US" sz="2200" dirty="0" err="1" smtClean="0"/>
              <a:t>muon</a:t>
            </a:r>
            <a:r>
              <a:rPr lang="en-US" sz="2200" dirty="0" smtClean="0"/>
              <a:t> and a track</a:t>
            </a:r>
            <a:r>
              <a:rPr lang="en-US" sz="2200" dirty="0" smtClean="0"/>
              <a:t> the </a:t>
            </a:r>
            <a:r>
              <a:rPr lang="en-US" sz="2200" b="1" dirty="0" smtClean="0"/>
              <a:t>invariant </a:t>
            </a:r>
            <a:r>
              <a:rPr lang="en-US" sz="2200" b="1" dirty="0" smtClean="0"/>
              <a:t>mass</a:t>
            </a:r>
            <a:r>
              <a:rPr lang="en-US" sz="2200" b="1" dirty="0" smtClean="0"/>
              <a:t>  </a:t>
            </a:r>
            <a:r>
              <a:rPr lang="en-US" sz="2200" dirty="0" smtClean="0"/>
              <a:t>of which </a:t>
            </a:r>
            <a:r>
              <a:rPr lang="en-US" sz="2200" dirty="0" smtClean="0"/>
              <a:t>is </a:t>
            </a:r>
            <a:r>
              <a:rPr lang="en-US" sz="2200" dirty="0" smtClean="0"/>
              <a:t>consistent with a resonance, J/</a:t>
            </a:r>
            <a:r>
              <a:rPr lang="el-GR" sz="2200" dirty="0" smtClean="0"/>
              <a:t>ψ</a:t>
            </a:r>
            <a:r>
              <a:rPr lang="en-US" sz="2200" dirty="0" smtClean="0"/>
              <a:t> or Z, decaying to </a:t>
            </a:r>
            <a:r>
              <a:rPr lang="en-US" sz="2200" dirty="0" err="1" smtClean="0"/>
              <a:t>muons</a:t>
            </a:r>
            <a:r>
              <a:rPr lang="en-US" sz="2200" dirty="0" smtClean="0"/>
              <a:t>.  </a:t>
            </a:r>
          </a:p>
          <a:p>
            <a:pPr marL="285750" lvl="1" indent="-285750">
              <a:buSzPct val="70000"/>
              <a:buFont typeface="Arial" pitchFamily="34" charset="0"/>
              <a:buChar char="•"/>
            </a:pPr>
            <a:r>
              <a:rPr lang="en-US" sz="2200" dirty="0" smtClean="0"/>
              <a:t>If the triggered </a:t>
            </a:r>
            <a:r>
              <a:rPr lang="en-US" sz="2200" dirty="0" err="1" smtClean="0"/>
              <a:t>muon</a:t>
            </a:r>
            <a:r>
              <a:rPr lang="en-US" sz="2200" dirty="0" smtClean="0"/>
              <a:t> is well reconstructed, select it as the </a:t>
            </a:r>
            <a:r>
              <a:rPr lang="en-US" sz="2200" b="1" dirty="0" smtClean="0"/>
              <a:t>tag</a:t>
            </a:r>
            <a:r>
              <a:rPr lang="en-US" sz="2200" dirty="0" smtClean="0"/>
              <a:t>. </a:t>
            </a:r>
          </a:p>
          <a:p>
            <a:pPr marL="285750" lvl="1" indent="-285750">
              <a:buSzPct val="70000"/>
              <a:buFont typeface="Arial" pitchFamily="34" charset="0"/>
              <a:buChar char="•"/>
            </a:pPr>
            <a:r>
              <a:rPr lang="en-US" sz="2200" dirty="0" smtClean="0"/>
              <a:t>The track becomes the </a:t>
            </a:r>
            <a:r>
              <a:rPr lang="en-US" sz="2200" b="1" dirty="0" smtClean="0"/>
              <a:t>probe</a:t>
            </a:r>
            <a:r>
              <a:rPr lang="en-US" sz="2200" dirty="0" smtClean="0"/>
              <a:t>.  </a:t>
            </a:r>
          </a:p>
          <a:p>
            <a:pPr marL="285750" lvl="1" indent="-285750">
              <a:buSzPct val="70000"/>
              <a:buFont typeface="Arial" pitchFamily="34" charset="0"/>
              <a:buChar char="•"/>
            </a:pPr>
            <a:r>
              <a:rPr lang="en-US" sz="2200" b="1" dirty="0" smtClean="0"/>
              <a:t>The Efficiency</a:t>
            </a:r>
            <a:r>
              <a:rPr lang="en-US" sz="2200" dirty="0" smtClean="0"/>
              <a:t> is the number of reconstructed probes (matched) divided by the total number of probes (</a:t>
            </a:r>
            <a:r>
              <a:rPr lang="en-US" sz="2200" dirty="0" err="1" smtClean="0"/>
              <a:t>matched+unmatched</a:t>
            </a:r>
            <a:r>
              <a:rPr lang="en-US" sz="2200" dirty="0" smtClean="0"/>
              <a:t>).  </a:t>
            </a:r>
          </a:p>
          <a:p>
            <a:pPr marL="285750" lvl="1" indent="-285750">
              <a:buSzPct val="70000"/>
              <a:buFont typeface="Arial" pitchFamily="34" charset="0"/>
              <a:buChar char="•"/>
            </a:pPr>
            <a:endParaRPr lang="en-US" sz="2000" dirty="0" smtClean="0"/>
          </a:p>
          <a:p>
            <a:pPr marL="0" lvl="1">
              <a:buSzPct val="70000"/>
            </a:pPr>
            <a:endParaRPr lang="en-US" sz="2000" dirty="0" smtClean="0"/>
          </a:p>
          <a:p>
            <a:pPr marL="0" lvl="1">
              <a:buSzPct val="70000"/>
            </a:pPr>
            <a:endParaRPr lang="en-US" sz="2000" b="1" dirty="0" smtClean="0"/>
          </a:p>
        </p:txBody>
      </p:sp>
      <p:sp>
        <p:nvSpPr>
          <p:cNvPr id="231" name="Text Box 109"/>
          <p:cNvSpPr txBox="1">
            <a:spLocks noChangeArrowheads="1"/>
          </p:cNvSpPr>
          <p:nvPr/>
        </p:nvSpPr>
        <p:spPr bwMode="auto">
          <a:xfrm>
            <a:off x="9332578" y="13547019"/>
            <a:ext cx="5210074" cy="2238002"/>
          </a:xfrm>
          <a:prstGeom prst="rect">
            <a:avLst/>
          </a:prstGeom>
          <a:solidFill>
            <a:schemeClr val="bg1"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just">
              <a:buSzPct val="70000"/>
            </a:pPr>
            <a:r>
              <a:rPr lang="en-US" sz="2000" dirty="0" smtClean="0"/>
              <a:t>The event display shows two </a:t>
            </a:r>
            <a:r>
              <a:rPr lang="en-US" sz="2000" dirty="0" err="1" smtClean="0"/>
              <a:t>muons</a:t>
            </a:r>
            <a:r>
              <a:rPr lang="en-US" sz="2000" dirty="0" smtClean="0"/>
              <a:t> with p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of 28 </a:t>
            </a:r>
            <a:r>
              <a:rPr lang="en-US" sz="2000" dirty="0" err="1" smtClean="0"/>
              <a:t>GeV</a:t>
            </a:r>
            <a:r>
              <a:rPr lang="en-US" sz="2000" dirty="0" smtClean="0"/>
              <a:t> and 15 </a:t>
            </a:r>
            <a:r>
              <a:rPr lang="en-US" sz="2000" dirty="0" err="1" smtClean="0"/>
              <a:t>GeV</a:t>
            </a:r>
            <a:r>
              <a:rPr lang="en-US" sz="2000" dirty="0" smtClean="0"/>
              <a:t> consistent with a boosted J/ψ decay.  The separation, </a:t>
            </a:r>
            <a:r>
              <a:rPr lang="en-US" sz="2000" dirty="0" err="1" smtClean="0"/>
              <a:t>Δr</a:t>
            </a:r>
            <a:r>
              <a:rPr lang="en-US" sz="2000" dirty="0" smtClean="0"/>
              <a:t>, for such events is relatively small but to avoid a trigger bias a </a:t>
            </a:r>
            <a:r>
              <a:rPr lang="en-US" sz="2000" dirty="0" err="1" smtClean="0"/>
              <a:t>Δr</a:t>
            </a:r>
            <a:r>
              <a:rPr lang="en-US" sz="2000" dirty="0" smtClean="0"/>
              <a:t> cut is used to prevent the two </a:t>
            </a:r>
            <a:r>
              <a:rPr lang="en-US" sz="2000" dirty="0" err="1" smtClean="0"/>
              <a:t>muons</a:t>
            </a:r>
            <a:r>
              <a:rPr lang="en-US" sz="2000" dirty="0" smtClean="0"/>
              <a:t> from appearing in the same trigger Region of Interest (ROI).  </a:t>
            </a:r>
          </a:p>
        </p:txBody>
      </p:sp>
      <p:cxnSp>
        <p:nvCxnSpPr>
          <p:cNvPr id="273" name="Straight Connector 89"/>
          <p:cNvCxnSpPr>
            <a:cxnSpLocks noChangeShapeType="1"/>
          </p:cNvCxnSpPr>
          <p:nvPr/>
        </p:nvCxnSpPr>
        <p:spPr bwMode="auto">
          <a:xfrm flipV="1">
            <a:off x="806025" y="21050033"/>
            <a:ext cx="28694614" cy="22418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15539104" y="28538323"/>
            <a:ext cx="13878482" cy="10940100"/>
          </a:xfrm>
          <a:prstGeom prst="rect">
            <a:avLst/>
          </a:prstGeom>
          <a:noFill/>
          <a:ln w="47625">
            <a:noFill/>
            <a:round/>
            <a:headEnd/>
            <a:tailEnd/>
          </a:ln>
        </p:spPr>
        <p:txBody>
          <a:bodyPr lIns="82759" tIns="41379" rIns="82759" bIns="41379">
            <a:prstTxWarp prst="textNoShape">
              <a:avLst/>
            </a:prstTxWarp>
          </a:bodyPr>
          <a:lstStyle/>
          <a:p>
            <a:pPr defTabSz="3777380"/>
            <a:endParaRPr lang="en-US" dirty="0">
              <a:solidFill>
                <a:srgbClr val="FF8000"/>
              </a:solidFill>
              <a:latin typeface="Calibri" charset="0"/>
            </a:endParaRPr>
          </a:p>
        </p:txBody>
      </p:sp>
      <p:sp>
        <p:nvSpPr>
          <p:cNvPr id="106" name="Text Box 109"/>
          <p:cNvSpPr txBox="1">
            <a:spLocks noChangeArrowheads="1"/>
          </p:cNvSpPr>
          <p:nvPr/>
        </p:nvSpPr>
        <p:spPr bwMode="auto">
          <a:xfrm>
            <a:off x="7334636" y="28692259"/>
            <a:ext cx="6583680" cy="430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987" tIns="43493" rIns="86987" bIns="43493" numCol="1">
            <a:prstTxWarp prst="textNoShape">
              <a:avLst/>
            </a:prstTxWarp>
            <a:spAutoFit/>
          </a:bodyPr>
          <a:lstStyle/>
          <a:p>
            <a:pPr marL="0" lvl="2"/>
            <a:r>
              <a:rPr lang="en-US" sz="2700" b="1" dirty="0" smtClean="0">
                <a:solidFill>
                  <a:srgbClr val="000000"/>
                </a:solidFill>
                <a:cs typeface="Calibri"/>
              </a:rPr>
              <a:t>Pile-up </a:t>
            </a:r>
            <a:r>
              <a:rPr lang="en-US" sz="2700" b="1" dirty="0" smtClean="0">
                <a:solidFill>
                  <a:srgbClr val="000000"/>
                </a:solidFill>
                <a:cs typeface="Calibri"/>
              </a:rPr>
              <a:t>Conditions in 2011</a:t>
            </a:r>
            <a:endParaRPr lang="en-US" sz="2700" b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514350" lvl="2" indent="-5143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In 2011, </a:t>
            </a:r>
            <a:r>
              <a:rPr lang="en-US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en-US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-p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 collisions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 have a 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center of mass energy of 7 </a:t>
            </a:r>
            <a:r>
              <a:rPr lang="en-US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.  </a:t>
            </a:r>
            <a:endParaRPr lang="en-US" sz="22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514350" lvl="2" indent="-5143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The 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beam was squeezed in September (</a:t>
            </a:r>
            <a:r>
              <a:rPr lang="en-US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β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* = 1.5 </a:t>
            </a:r>
            <a:r>
              <a:rPr lang="en-US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m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 to </a:t>
            </a:r>
            <a:r>
              <a:rPr lang="en-US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β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* = 1.0 </a:t>
            </a:r>
            <a:r>
              <a:rPr lang="en-US" sz="2200" dirty="0" err="1" smtClean="0">
                <a:solidFill>
                  <a:srgbClr val="000000"/>
                </a:solidFill>
                <a:latin typeface="Calibri"/>
                <a:cs typeface="Calibri"/>
              </a:rPr>
              <a:t>m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) leading to a higher mean number of interactions per crossing.  </a:t>
            </a:r>
          </a:p>
          <a:p>
            <a:pPr marL="750888" lvl="2" indent="-277813">
              <a:buFont typeface="Arial"/>
              <a:buChar char="•"/>
            </a:pPr>
            <a:r>
              <a:rPr lang="en-US" sz="2200" b="1" dirty="0" smtClean="0">
                <a:solidFill>
                  <a:srgbClr val="0000FF"/>
                </a:solidFill>
                <a:latin typeface="Calibri"/>
                <a:cs typeface="Calibri"/>
              </a:rPr>
              <a:t>Blue line: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 operating conditions before September.</a:t>
            </a:r>
          </a:p>
          <a:p>
            <a:pPr marL="750888" lvl="2" indent="-277813">
              <a:buFont typeface="Arial"/>
              <a:buChar char="•"/>
            </a:pPr>
            <a:r>
              <a:rPr lang="en-US" sz="2200" b="1" dirty="0" smtClean="0">
                <a:solidFill>
                  <a:srgbClr val="FF0000"/>
                </a:solidFill>
                <a:latin typeface="Calibri"/>
                <a:cs typeface="Calibri"/>
              </a:rPr>
              <a:t>Red line: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 operating conditions after September.</a:t>
            </a:r>
          </a:p>
          <a:p>
            <a:pPr marL="514350" lvl="2" indent="-514350"/>
            <a:r>
              <a:rPr lang="en-US" sz="2700" b="1" dirty="0" smtClean="0">
                <a:solidFill>
                  <a:srgbClr val="000000"/>
                </a:solidFill>
                <a:cs typeface="Calibri"/>
              </a:rPr>
              <a:t>Efficiency Dependence on Run Period in 2011</a:t>
            </a:r>
          </a:p>
          <a:p>
            <a:pPr marL="514350" lvl="2" indent="-5143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Efficiency is relatively stable versus run period.  </a:t>
            </a:r>
          </a:p>
          <a:p>
            <a:pPr marL="514350" lvl="2" indent="-5143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This indicates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 minimal 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dependence on detector operating conditions and 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pile-up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.    </a:t>
            </a:r>
          </a:p>
        </p:txBody>
      </p:sp>
      <p:sp>
        <p:nvSpPr>
          <p:cNvPr id="113" name="Text Box 699"/>
          <p:cNvSpPr txBox="1">
            <a:spLocks noChangeArrowheads="1"/>
          </p:cNvSpPr>
          <p:nvPr/>
        </p:nvSpPr>
        <p:spPr bwMode="auto">
          <a:xfrm>
            <a:off x="806027" y="27307601"/>
            <a:ext cx="7947386" cy="110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7" tIns="43493" rIns="86987" bIns="43493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Pile-up </a:t>
            </a:r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in 2011</a:t>
            </a:r>
            <a:endParaRPr lang="en-US" sz="6600" cap="small" baseline="-25000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14" name="Straight Connector 89"/>
          <p:cNvCxnSpPr>
            <a:cxnSpLocks noChangeShapeType="1"/>
          </p:cNvCxnSpPr>
          <p:nvPr/>
        </p:nvCxnSpPr>
        <p:spPr bwMode="auto">
          <a:xfrm>
            <a:off x="806131" y="28402232"/>
            <a:ext cx="19688063" cy="59888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3" name="Picture 122" descr="ATLASSpectrometer.jpg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0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767045" y="29472349"/>
            <a:ext cx="6669195" cy="4787236"/>
          </a:xfrm>
          <a:prstGeom prst="rect">
            <a:avLst/>
          </a:prstGeom>
        </p:spPr>
      </p:pic>
      <p:sp>
        <p:nvSpPr>
          <p:cNvPr id="187" name="Text Box 109"/>
          <p:cNvSpPr txBox="1">
            <a:spLocks noChangeArrowheads="1"/>
          </p:cNvSpPr>
          <p:nvPr/>
        </p:nvSpPr>
        <p:spPr bwMode="auto">
          <a:xfrm>
            <a:off x="1055825" y="28692259"/>
            <a:ext cx="6471171" cy="9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Mean Number of Interactions per Crossing</a:t>
            </a:r>
            <a:endParaRPr lang="en-US" sz="2700" b="1" cap="small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79" name="Text Box 109"/>
          <p:cNvSpPr txBox="1">
            <a:spLocks noChangeArrowheads="1"/>
          </p:cNvSpPr>
          <p:nvPr/>
        </p:nvSpPr>
        <p:spPr bwMode="auto">
          <a:xfrm>
            <a:off x="1262389" y="35982986"/>
            <a:ext cx="5420576" cy="52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>
              <a:buSzPct val="70000"/>
            </a:pPr>
            <a:r>
              <a:rPr lang="en-US" sz="2800" dirty="0" err="1" smtClean="0"/>
              <a:t>Muon</a:t>
            </a:r>
            <a:r>
              <a:rPr lang="en-US" sz="2800" dirty="0" smtClean="0"/>
              <a:t> isolation is required by many physics </a:t>
            </a:r>
            <a:r>
              <a:rPr lang="en-US" sz="2800" dirty="0" smtClean="0"/>
              <a:t>analyses. </a:t>
            </a:r>
            <a:r>
              <a:rPr lang="en-US" sz="2800" dirty="0" smtClean="0"/>
              <a:t>As a result measuring the </a:t>
            </a:r>
            <a:r>
              <a:rPr lang="en-US" sz="2800" dirty="0" err="1" smtClean="0"/>
              <a:t>muon</a:t>
            </a:r>
            <a:r>
              <a:rPr lang="en-US" sz="2800" dirty="0" smtClean="0"/>
              <a:t> isolation scale factors is necessary to properly model the effect of isolation cuts.</a:t>
            </a:r>
          </a:p>
          <a:p>
            <a:pPr algn="just">
              <a:buSzPct val="70000"/>
            </a:pPr>
            <a:endParaRPr lang="en-US" sz="2800" dirty="0" smtClean="0"/>
          </a:p>
          <a:p>
            <a:pPr>
              <a:buSzPct val="70000"/>
            </a:pPr>
            <a:r>
              <a:rPr lang="en-US" sz="2800" b="1" dirty="0" smtClean="0"/>
              <a:t>Track Isolation: </a:t>
            </a:r>
            <a:r>
              <a:rPr lang="en-US" sz="2800" dirty="0" smtClean="0"/>
              <a:t>Little </a:t>
            </a:r>
            <a:r>
              <a:rPr lang="en-US" sz="2800" dirty="0" smtClean="0"/>
              <a:t>pile-up </a:t>
            </a:r>
            <a:r>
              <a:rPr lang="en-US" sz="2800" dirty="0" smtClean="0"/>
              <a:t>dependence.</a:t>
            </a:r>
          </a:p>
          <a:p>
            <a:pPr>
              <a:buSzPct val="70000"/>
            </a:pPr>
            <a:endParaRPr lang="en-US" sz="2800" b="1" dirty="0" smtClean="0"/>
          </a:p>
          <a:p>
            <a:pPr>
              <a:buSzPct val="70000"/>
            </a:pPr>
            <a:r>
              <a:rPr lang="en-US" sz="2800" b="1" dirty="0" smtClean="0"/>
              <a:t>Calorimetric Isolation</a:t>
            </a:r>
            <a:r>
              <a:rPr lang="en-US" sz="2800" b="1" dirty="0" smtClean="0"/>
              <a:t>:</a:t>
            </a:r>
            <a:r>
              <a:rPr lang="en-US" sz="2800" b="1" dirty="0" smtClean="0"/>
              <a:t> </a:t>
            </a:r>
            <a:r>
              <a:rPr lang="en-US" sz="2800" dirty="0" smtClean="0"/>
              <a:t>Some pile-up dependence but good agreement between data and MC.  </a:t>
            </a:r>
            <a:endParaRPr lang="en-US" sz="2800" dirty="0" smtClean="0"/>
          </a:p>
        </p:txBody>
      </p:sp>
      <p:pic>
        <p:nvPicPr>
          <p:cNvPr id="280" name="Picture 279" descr="fig3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7124415" y="36897549"/>
            <a:ext cx="6725985" cy="4555165"/>
          </a:xfrm>
          <a:prstGeom prst="rect">
            <a:avLst/>
          </a:prstGeom>
        </p:spPr>
      </p:pic>
      <p:sp>
        <p:nvSpPr>
          <p:cNvPr id="281" name="Text Box 109"/>
          <p:cNvSpPr txBox="1">
            <a:spLocks noChangeArrowheads="1"/>
          </p:cNvSpPr>
          <p:nvPr/>
        </p:nvSpPr>
        <p:spPr bwMode="auto">
          <a:xfrm>
            <a:off x="7655962" y="35964286"/>
            <a:ext cx="5499110" cy="133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Track Isolation</a:t>
            </a:r>
          </a:p>
          <a:p>
            <a:pPr algn="ctr">
              <a:buSzPct val="70000"/>
            </a:pP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Σp</a:t>
            </a:r>
            <a:r>
              <a:rPr lang="en-US" sz="2700" baseline="-250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T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(ΔR&lt;0.3)/p</a:t>
            </a:r>
            <a:r>
              <a:rPr lang="en-US" sz="2700" baseline="-250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T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&lt;0.15</a:t>
            </a:r>
            <a:endParaRPr lang="en-US" sz="2700" b="1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  <a:p>
            <a:pPr algn="ctr">
              <a:buSzPct val="70000"/>
            </a:pPr>
            <a:endParaRPr lang="en-US" sz="2700" b="1" cap="small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21082966" y="28475409"/>
            <a:ext cx="8224782" cy="13188488"/>
          </a:xfrm>
          <a:prstGeom prst="rect">
            <a:avLst/>
          </a:prstGeom>
          <a:solidFill>
            <a:srgbClr val="E8E7F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Text Box 109"/>
          <p:cNvSpPr txBox="1">
            <a:spLocks noChangeArrowheads="1"/>
          </p:cNvSpPr>
          <p:nvPr/>
        </p:nvSpPr>
        <p:spPr bwMode="auto">
          <a:xfrm>
            <a:off x="21703590" y="35982986"/>
            <a:ext cx="7284477" cy="338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987" tIns="43493" rIns="86987" bIns="43493" numCol="1">
            <a:prstTxWarp prst="textNoShape">
              <a:avLst/>
            </a:prstTxWarp>
            <a:spAutoFit/>
          </a:bodyPr>
          <a:lstStyle/>
          <a:p>
            <a:pPr marL="0" lvl="2"/>
            <a:r>
              <a:rPr lang="en-US" sz="3400" b="1" dirty="0" smtClean="0">
                <a:solidFill>
                  <a:srgbClr val="000000"/>
                </a:solidFill>
                <a:cs typeface="Calibri"/>
              </a:rPr>
              <a:t>Scale Factors for Z and J/</a:t>
            </a:r>
            <a:r>
              <a:rPr lang="en-US" sz="3400" b="1" dirty="0" smtClean="0">
                <a:solidFill>
                  <a:srgbClr val="000000"/>
                </a:solidFill>
                <a:cs typeface="Calibri"/>
              </a:rPr>
              <a:t>ψ</a:t>
            </a:r>
            <a:endParaRPr lang="en-US" sz="3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514350" lvl="2" indent="-514350">
              <a:buFont typeface="Arial"/>
              <a:buChar char="•"/>
            </a:pP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Compares the p</a:t>
            </a:r>
            <a:r>
              <a:rPr lang="en-US" sz="30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 region 10 </a:t>
            </a:r>
            <a:r>
              <a:rPr lang="en-US" sz="3000" dirty="0" err="1" smtClean="0">
                <a:solidFill>
                  <a:srgbClr val="000000"/>
                </a:solidFill>
                <a:latin typeface="Calibri"/>
                <a:cs typeface="Calibri"/>
              </a:rPr>
              <a:t>GeV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 – 15 </a:t>
            </a:r>
            <a:r>
              <a:rPr lang="en-US" sz="3000" dirty="0" err="1" smtClean="0">
                <a:solidFill>
                  <a:srgbClr val="000000"/>
                </a:solidFill>
                <a:latin typeface="Calibri"/>
                <a:cs typeface="Calibri"/>
              </a:rPr>
              <a:t>GeV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 from J/ψ tag and probe to the 15 </a:t>
            </a:r>
            <a:r>
              <a:rPr lang="en-US" sz="3000" dirty="0" err="1" smtClean="0">
                <a:solidFill>
                  <a:srgbClr val="000000"/>
                </a:solidFill>
                <a:latin typeface="Calibri"/>
                <a:cs typeface="Calibri"/>
              </a:rPr>
              <a:t>GeV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 – 20 </a:t>
            </a:r>
            <a:r>
              <a:rPr lang="en-US" sz="3000" dirty="0" err="1" smtClean="0">
                <a:solidFill>
                  <a:srgbClr val="000000"/>
                </a:solidFill>
                <a:latin typeface="Calibri"/>
                <a:cs typeface="Calibri"/>
              </a:rPr>
              <a:t>GeV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 region from Z tag and probe.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US" sz="3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514350" lvl="2" indent="-514350">
              <a:buFont typeface="Arial"/>
              <a:buChar char="•"/>
            </a:pP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Scale factors from September – October 2011 shown.</a:t>
            </a:r>
          </a:p>
          <a:p>
            <a:pPr marL="514350" lvl="2" indent="-514350">
              <a:buFont typeface="Arial"/>
              <a:buChar char="•"/>
            </a:pP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Agreement within systematic errors.  </a:t>
            </a:r>
          </a:p>
        </p:txBody>
      </p:sp>
      <p:sp>
        <p:nvSpPr>
          <p:cNvPr id="297" name="Text Box 699"/>
          <p:cNvSpPr txBox="1">
            <a:spLocks noChangeArrowheads="1"/>
          </p:cNvSpPr>
          <p:nvPr/>
        </p:nvSpPr>
        <p:spPr bwMode="auto">
          <a:xfrm>
            <a:off x="21077848" y="27371910"/>
            <a:ext cx="7947386" cy="110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7" tIns="43493" rIns="86987" bIns="43493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Z &amp; J/ψ Comparison</a:t>
            </a:r>
            <a:endParaRPr lang="en-US" sz="6600" cap="small" baseline="-25000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298" name="Straight Connector 89"/>
          <p:cNvCxnSpPr>
            <a:cxnSpLocks noChangeShapeType="1"/>
          </p:cNvCxnSpPr>
          <p:nvPr/>
        </p:nvCxnSpPr>
        <p:spPr bwMode="auto">
          <a:xfrm>
            <a:off x="21082966" y="28462120"/>
            <a:ext cx="8250165" cy="6009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0" name="Text Box 109"/>
          <p:cNvSpPr txBox="1">
            <a:spLocks noChangeArrowheads="1"/>
          </p:cNvSpPr>
          <p:nvPr/>
        </p:nvSpPr>
        <p:spPr bwMode="auto">
          <a:xfrm>
            <a:off x="22107842" y="28680365"/>
            <a:ext cx="6471171" cy="9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Scale Factor </a:t>
            </a:r>
            <a:r>
              <a:rPr lang="en-US" sz="2700" cap="small" dirty="0" err="1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vs</a:t>
            </a: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700" dirty="0" err="1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η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Comparison between J/ψ and Z</a:t>
            </a:r>
            <a:endParaRPr lang="en-US" sz="2700" b="1" cap="small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04" name="Picture 103" descr="InvariantMassPlotForApprova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2223774" y="12038998"/>
            <a:ext cx="5432187" cy="3899295"/>
          </a:xfrm>
          <a:prstGeom prst="rect">
            <a:avLst/>
          </a:prstGeom>
        </p:spPr>
      </p:pic>
      <p:sp>
        <p:nvSpPr>
          <p:cNvPr id="105" name="Text Box 109"/>
          <p:cNvSpPr txBox="1">
            <a:spLocks noChangeArrowheads="1"/>
          </p:cNvSpPr>
          <p:nvPr/>
        </p:nvSpPr>
        <p:spPr bwMode="auto">
          <a:xfrm rot="16200000">
            <a:off x="77513" y="13640645"/>
            <a:ext cx="4051399" cy="49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J/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ψ 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Invariant Mass Peak</a:t>
            </a:r>
            <a:endParaRPr lang="en-US" sz="2700" b="1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 rot="5400000" flipH="1" flipV="1">
            <a:off x="1799623" y="19302345"/>
            <a:ext cx="213300" cy="1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5400000" flipH="1" flipV="1">
            <a:off x="2668473" y="19301550"/>
            <a:ext cx="213300" cy="1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 flipH="1" flipV="1">
            <a:off x="3511923" y="19307884"/>
            <a:ext cx="213300" cy="1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rot="5400000" flipH="1" flipV="1">
            <a:off x="4355375" y="19308678"/>
            <a:ext cx="213300" cy="1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5400000" flipH="1" flipV="1">
            <a:off x="5186125" y="19307883"/>
            <a:ext cx="213300" cy="1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1" name="Group 160"/>
          <p:cNvGrpSpPr/>
          <p:nvPr/>
        </p:nvGrpSpPr>
        <p:grpSpPr>
          <a:xfrm>
            <a:off x="7065090" y="19187773"/>
            <a:ext cx="2517653" cy="220428"/>
            <a:chOff x="2927522" y="19347301"/>
            <a:chExt cx="2517653" cy="220428"/>
          </a:xfrm>
        </p:grpSpPr>
        <p:cxnSp>
          <p:nvCxnSpPr>
            <p:cNvPr id="148" name="Straight Connector 147"/>
            <p:cNvCxnSpPr/>
            <p:nvPr/>
          </p:nvCxnSpPr>
          <p:spPr>
            <a:xfrm rot="5400000" flipH="1" flipV="1">
              <a:off x="2820873" y="19453950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5400000" flipH="1" flipV="1">
              <a:off x="3664323" y="19460284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5400000" flipH="1" flipV="1">
              <a:off x="4507775" y="19461078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rot="5400000" flipH="1" flipV="1">
              <a:off x="5338525" y="19460283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1302233" y="19195695"/>
            <a:ext cx="2517653" cy="220428"/>
            <a:chOff x="2927522" y="19347301"/>
            <a:chExt cx="2517653" cy="220428"/>
          </a:xfrm>
        </p:grpSpPr>
        <p:cxnSp>
          <p:nvCxnSpPr>
            <p:cNvPr id="182" name="Straight Connector 181"/>
            <p:cNvCxnSpPr/>
            <p:nvPr/>
          </p:nvCxnSpPr>
          <p:spPr>
            <a:xfrm rot="5400000" flipH="1" flipV="1">
              <a:off x="2820873" y="19453950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5400000" flipH="1" flipV="1">
              <a:off x="3664323" y="19460284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5400000" flipH="1" flipV="1">
              <a:off x="4507775" y="19461078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 flipH="1" flipV="1">
              <a:off x="5338525" y="19460283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oup 185"/>
          <p:cNvGrpSpPr/>
          <p:nvPr/>
        </p:nvGrpSpPr>
        <p:grpSpPr>
          <a:xfrm>
            <a:off x="15501290" y="19186978"/>
            <a:ext cx="2517653" cy="220428"/>
            <a:chOff x="2927522" y="19347301"/>
            <a:chExt cx="2517653" cy="220428"/>
          </a:xfrm>
        </p:grpSpPr>
        <p:cxnSp>
          <p:nvCxnSpPr>
            <p:cNvPr id="190" name="Straight Connector 189"/>
            <p:cNvCxnSpPr/>
            <p:nvPr/>
          </p:nvCxnSpPr>
          <p:spPr>
            <a:xfrm rot="5400000" flipH="1" flipV="1">
              <a:off x="2820873" y="19453950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rot="5400000" flipH="1" flipV="1">
              <a:off x="3664323" y="19460284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rot="5400000" flipH="1" flipV="1">
              <a:off x="4507775" y="19461078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5400000" flipH="1" flipV="1">
              <a:off x="5338525" y="19460283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/>
          <p:cNvGrpSpPr/>
          <p:nvPr/>
        </p:nvGrpSpPr>
        <p:grpSpPr>
          <a:xfrm>
            <a:off x="19808131" y="19201233"/>
            <a:ext cx="2517653" cy="220428"/>
            <a:chOff x="2927522" y="19347301"/>
            <a:chExt cx="2517653" cy="220428"/>
          </a:xfrm>
        </p:grpSpPr>
        <p:cxnSp>
          <p:nvCxnSpPr>
            <p:cNvPr id="204" name="Straight Connector 203"/>
            <p:cNvCxnSpPr/>
            <p:nvPr/>
          </p:nvCxnSpPr>
          <p:spPr>
            <a:xfrm rot="5400000" flipH="1" flipV="1">
              <a:off x="2820873" y="19453950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 rot="5400000" flipH="1" flipV="1">
              <a:off x="3664323" y="19460284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rot="5400000" flipH="1" flipV="1">
              <a:off x="4507775" y="19461078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rot="5400000" flipH="1" flipV="1">
              <a:off x="5338525" y="19460283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24025346" y="19195695"/>
            <a:ext cx="2517653" cy="220428"/>
            <a:chOff x="2927522" y="19347301"/>
            <a:chExt cx="2517653" cy="220428"/>
          </a:xfrm>
        </p:grpSpPr>
        <p:cxnSp>
          <p:nvCxnSpPr>
            <p:cNvPr id="209" name="Straight Connector 208"/>
            <p:cNvCxnSpPr/>
            <p:nvPr/>
          </p:nvCxnSpPr>
          <p:spPr>
            <a:xfrm rot="5400000" flipH="1" flipV="1">
              <a:off x="2820873" y="19453950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5400000" flipH="1" flipV="1">
              <a:off x="3664323" y="19460284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 flipH="1" flipV="1">
              <a:off x="4507775" y="19461078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 flipH="1" flipV="1">
              <a:off x="5338525" y="19460283"/>
              <a:ext cx="213300" cy="1"/>
            </a:xfrm>
            <a:prstGeom prst="line">
              <a:avLst/>
            </a:prstGeom>
            <a:ln w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2" name="Text Box 699"/>
          <p:cNvSpPr txBox="1">
            <a:spLocks noChangeArrowheads="1"/>
          </p:cNvSpPr>
          <p:nvPr/>
        </p:nvSpPr>
        <p:spPr bwMode="auto">
          <a:xfrm>
            <a:off x="806131" y="34526479"/>
            <a:ext cx="18450266" cy="110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7" tIns="43493" rIns="86987" bIns="43493">
            <a:prstTxWarp prst="textNoShape">
              <a:avLst/>
            </a:prstTxWarp>
            <a:spAutoFit/>
          </a:bodyPr>
          <a:lstStyle/>
          <a:p>
            <a:pPr defTabSz="3777380"/>
            <a:r>
              <a:rPr lang="en-US" sz="6600" cap="small" dirty="0" smtClean="0"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Isolation Efficiency</a:t>
            </a:r>
            <a:endParaRPr lang="en-US" sz="6600" cap="small" baseline="-25000" dirty="0"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223" name="Straight Connector 89"/>
          <p:cNvCxnSpPr>
            <a:cxnSpLocks noChangeShapeType="1"/>
          </p:cNvCxnSpPr>
          <p:nvPr/>
        </p:nvCxnSpPr>
        <p:spPr bwMode="auto">
          <a:xfrm>
            <a:off x="806235" y="35621110"/>
            <a:ext cx="19688063" cy="59888"/>
          </a:xfrm>
          <a:prstGeom prst="line">
            <a:avLst/>
          </a:prstGeom>
          <a:noFill/>
          <a:ln w="152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4" name="Straight Connector 89"/>
          <p:cNvCxnSpPr>
            <a:cxnSpLocks noChangeShapeType="1"/>
          </p:cNvCxnSpPr>
          <p:nvPr/>
        </p:nvCxnSpPr>
        <p:spPr bwMode="auto">
          <a:xfrm>
            <a:off x="806025" y="34377554"/>
            <a:ext cx="19688273" cy="1588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7" name="Text Box 109"/>
          <p:cNvSpPr txBox="1">
            <a:spLocks noChangeArrowheads="1"/>
          </p:cNvSpPr>
          <p:nvPr/>
        </p:nvSpPr>
        <p:spPr bwMode="auto">
          <a:xfrm>
            <a:off x="14182094" y="35964286"/>
            <a:ext cx="5499110" cy="83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Calorimeter Isolation</a:t>
            </a:r>
            <a:endParaRPr lang="en-US" sz="2700" cap="small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  <a:p>
            <a:pPr algn="ctr">
              <a:buSzPct val="70000"/>
            </a:pP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Pile-up corrected ΣE</a:t>
            </a:r>
            <a:r>
              <a:rPr lang="en-US" sz="2200" baseline="-250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T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(ΔR&lt;0.3)/p</a:t>
            </a:r>
            <a:r>
              <a:rPr lang="en-US" sz="2200" baseline="-250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T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&lt;0.14</a:t>
            </a:r>
            <a:endParaRPr lang="en-US" sz="2200" b="1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38" name="Picture 237" descr="fig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7"/>
              <a:stretch>
                <a:fillRect/>
              </a:stretch>
            </p:blipFill>
          </mc:Choice>
          <mc:Fallback>
            <p:blipFill>
              <a:blip r:embed="rId18"/>
              <a:stretch>
                <a:fillRect/>
              </a:stretch>
            </p:blipFill>
          </mc:Fallback>
        </mc:AlternateContent>
        <p:spPr>
          <a:xfrm>
            <a:off x="13491680" y="36897549"/>
            <a:ext cx="6725985" cy="4555164"/>
          </a:xfrm>
          <a:prstGeom prst="rect">
            <a:avLst/>
          </a:prstGeom>
        </p:spPr>
      </p:pic>
      <p:pic>
        <p:nvPicPr>
          <p:cNvPr id="135" name="Picture 134" descr="ATLASSpectrometer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3893314" y="29592679"/>
            <a:ext cx="6669195" cy="4522787"/>
          </a:xfrm>
          <a:prstGeom prst="rect">
            <a:avLst/>
          </a:prstGeom>
        </p:spPr>
      </p:pic>
      <p:sp>
        <p:nvSpPr>
          <p:cNvPr id="136" name="Text Box 109"/>
          <p:cNvSpPr txBox="1">
            <a:spLocks noChangeArrowheads="1"/>
          </p:cNvSpPr>
          <p:nvPr/>
        </p:nvSpPr>
        <p:spPr bwMode="auto">
          <a:xfrm>
            <a:off x="14182094" y="28680365"/>
            <a:ext cx="6471171" cy="9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759" tIns="41379" rIns="82759" bIns="41379">
            <a:prstTxWarp prst="textNoShape">
              <a:avLst/>
            </a:prstTxWarp>
            <a:spAutoFit/>
          </a:bodyPr>
          <a:lstStyle/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Efficiency </a:t>
            </a:r>
            <a:r>
              <a:rPr lang="en-US" sz="2700" cap="small" dirty="0" err="1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vs</a:t>
            </a: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700" dirty="0" err="1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η</a:t>
            </a:r>
            <a:r>
              <a:rPr lang="en-US" sz="27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</a:p>
          <a:p>
            <a:pPr algn="ctr">
              <a:buSzPct val="70000"/>
            </a:pPr>
            <a:r>
              <a:rPr lang="en-US" sz="2700" cap="small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For Different Run Periods</a:t>
            </a:r>
            <a:endParaRPr lang="en-US" sz="2700" b="1" dirty="0" smtClean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41" name="Straight Arrow Connector 140"/>
          <p:cNvCxnSpPr/>
          <p:nvPr/>
        </p:nvCxnSpPr>
        <p:spPr>
          <a:xfrm rot="16200000" flipH="1">
            <a:off x="14465088" y="18515362"/>
            <a:ext cx="387319" cy="3730"/>
          </a:xfrm>
          <a:prstGeom prst="straightConnector1">
            <a:avLst/>
          </a:prstGeom>
          <a:ln w="50800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Text Box 109"/>
          <p:cNvSpPr txBox="1">
            <a:spLocks noChangeArrowheads="1"/>
          </p:cNvSpPr>
          <p:nvPr/>
        </p:nvSpPr>
        <p:spPr bwMode="auto">
          <a:xfrm>
            <a:off x="13340286" y="17558624"/>
            <a:ext cx="2646278" cy="7649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>
            <a:solidFill>
              <a:schemeClr val="accent5"/>
            </a:solidFill>
            <a:miter lim="800000"/>
            <a:headEnd/>
            <a:tailEnd/>
          </a:ln>
        </p:spPr>
        <p:txBody>
          <a:bodyPr vert="horz" wrap="square" lIns="86987" tIns="43493" rIns="86987" bIns="43493" numCol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US" sz="2400" b="1" dirty="0" smtClean="0">
                <a:solidFill>
                  <a:srgbClr val="000000"/>
                </a:solidFill>
                <a:latin typeface="Calibri"/>
                <a:cs typeface="Calibri"/>
              </a:rPr>
              <a:t>SM WZ</a:t>
            </a:r>
            <a:endParaRPr lang="en-US" sz="2400" b="1" dirty="0" smtClean="0">
              <a:solidFill>
                <a:srgbClr val="000000"/>
              </a:solidFill>
              <a:cs typeface="Calibri"/>
              <a:sym typeface="Wingdings" pitchFamily="2" charset="2"/>
            </a:endParaRPr>
          </a:p>
          <a:p>
            <a:pPr marL="0" lvl="2" algn="ctr"/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Segment-Tagged </a:t>
            </a:r>
            <a:r>
              <a:rPr lang="en-US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81" name="Text Box 109"/>
          <p:cNvSpPr txBox="1">
            <a:spLocks noChangeArrowheads="1"/>
          </p:cNvSpPr>
          <p:nvPr/>
        </p:nvSpPr>
        <p:spPr bwMode="auto">
          <a:xfrm>
            <a:off x="3968951" y="17542547"/>
            <a:ext cx="2646278" cy="7649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>
            <a:solidFill>
              <a:schemeClr val="accent5"/>
            </a:solidFill>
            <a:miter lim="800000"/>
            <a:headEnd/>
            <a:tailEnd/>
          </a:ln>
        </p:spPr>
        <p:txBody>
          <a:bodyPr vert="horz" wrap="square" lIns="86987" tIns="43493" rIns="86987" bIns="43493" numCol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US" sz="2400" b="1" dirty="0" smtClean="0">
                <a:solidFill>
                  <a:srgbClr val="000000"/>
                </a:solidFill>
                <a:latin typeface="Calibri"/>
                <a:cs typeface="Calibri"/>
              </a:rPr>
              <a:t>Υ(1S) Cross-Section</a:t>
            </a:r>
          </a:p>
          <a:p>
            <a:pPr marL="0" lvl="2" algn="ctr"/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Segment-Tagged </a:t>
            </a:r>
            <a:r>
              <a:rPr lang="en-US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0" name="Text Box 109"/>
          <p:cNvSpPr txBox="1">
            <a:spLocks noChangeArrowheads="1"/>
          </p:cNvSpPr>
          <p:nvPr/>
        </p:nvSpPr>
        <p:spPr bwMode="auto">
          <a:xfrm>
            <a:off x="9086109" y="17558624"/>
            <a:ext cx="2646278" cy="7649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86987" tIns="43493" rIns="86987" bIns="43493" numCol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US" sz="2400" b="1" dirty="0" smtClean="0">
                <a:solidFill>
                  <a:srgbClr val="000000"/>
                </a:solidFill>
                <a:latin typeface="Calibri"/>
                <a:cs typeface="Calibri"/>
              </a:rPr>
              <a:t>SUSY 3l+E</a:t>
            </a:r>
            <a:r>
              <a:rPr lang="en-US" sz="2400" b="1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lang="en-US" sz="2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miss</a:t>
            </a:r>
            <a:endParaRPr lang="en-US" sz="2400" b="1" baseline="30000" dirty="0" smtClean="0">
              <a:solidFill>
                <a:srgbClr val="000000"/>
              </a:solidFill>
              <a:latin typeface="Calibri"/>
              <a:cs typeface="Calibri"/>
              <a:sym typeface="Wingdings" pitchFamily="2" charset="2"/>
            </a:endParaRPr>
          </a:p>
          <a:p>
            <a:pPr marL="0" lvl="2" algn="ctr"/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Combined </a:t>
            </a:r>
            <a:r>
              <a:rPr lang="en-US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143" name="Straight Arrow Connector 142"/>
          <p:cNvCxnSpPr>
            <a:stCxn id="140" idx="2"/>
          </p:cNvCxnSpPr>
          <p:nvPr/>
        </p:nvCxnSpPr>
        <p:spPr>
          <a:xfrm rot="16200000" flipH="1">
            <a:off x="10217454" y="18515362"/>
            <a:ext cx="387319" cy="3730"/>
          </a:xfrm>
          <a:prstGeom prst="straightConnector1">
            <a:avLst/>
          </a:prstGeom>
          <a:ln w="5080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7" name="Picture 166" descr="STACO_EtaZCompLate10_1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21216402" y="29683788"/>
            <a:ext cx="7974918" cy="5724501"/>
          </a:xfrm>
          <a:prstGeom prst="rect">
            <a:avLst/>
          </a:prstGeom>
        </p:spPr>
      </p:pic>
      <p:sp>
        <p:nvSpPr>
          <p:cNvPr id="233" name="Right Arrow 232"/>
          <p:cNvSpPr/>
          <p:nvPr/>
        </p:nvSpPr>
        <p:spPr>
          <a:xfrm rot="10800000">
            <a:off x="7257667" y="30809163"/>
            <a:ext cx="446325" cy="692475"/>
          </a:xfrm>
          <a:prstGeom prst="rightArrow">
            <a:avLst>
              <a:gd name="adj1" fmla="val 64313"/>
              <a:gd name="adj2" fmla="val 50000"/>
            </a:avLst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" name="Picture 234" descr="STACO_PtCurvesLateWithST0p1_1p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8388672" y="22667161"/>
            <a:ext cx="6087120" cy="4369414"/>
          </a:xfrm>
          <a:prstGeom prst="rect">
            <a:avLst/>
          </a:prstGeom>
        </p:spPr>
      </p:pic>
      <p:sp>
        <p:nvSpPr>
          <p:cNvPr id="240" name="Right Arrow 239"/>
          <p:cNvSpPr/>
          <p:nvPr/>
        </p:nvSpPr>
        <p:spPr>
          <a:xfrm rot="10800000" flipH="1">
            <a:off x="13491678" y="32018872"/>
            <a:ext cx="690415" cy="692475"/>
          </a:xfrm>
          <a:prstGeom prst="rightArrow">
            <a:avLst>
              <a:gd name="adj1" fmla="val 64313"/>
              <a:gd name="adj2" fmla="val 50000"/>
            </a:avLst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17088</TotalTime>
  <Words>991</Words>
  <Application>Microsoft Macintosh PowerPoint</Application>
  <PresentationFormat>Custom</PresentationFormat>
  <Paragraphs>109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Srivas Prasad</dc:creator>
  <cp:lastModifiedBy>William Spearman</cp:lastModifiedBy>
  <cp:revision>709</cp:revision>
  <cp:lastPrinted>2012-05-25T11:53:02Z</cp:lastPrinted>
  <dcterms:created xsi:type="dcterms:W3CDTF">2012-05-29T11:56:49Z</dcterms:created>
  <dcterms:modified xsi:type="dcterms:W3CDTF">2012-05-30T08:50:32Z</dcterms:modified>
</cp:coreProperties>
</file>