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vml" ContentType="application/vnd.openxmlformats-officedocument.vmlDrawin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669" r:id="rId3"/>
    <p:sldId id="671" r:id="rId4"/>
    <p:sldId id="670" r:id="rId5"/>
    <p:sldId id="672" r:id="rId6"/>
  </p:sldIdLst>
  <p:sldSz cx="9144000" cy="6858000" type="screen4x3"/>
  <p:notesSz cx="9855200" cy="67183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FF99"/>
    <a:srgbClr val="00FFCC"/>
    <a:srgbClr val="66FF99"/>
    <a:srgbClr val="66FFFF"/>
    <a:srgbClr val="FF9933"/>
    <a:srgbClr val="0000FF"/>
    <a:srgbClr val="FF0000"/>
    <a:srgbClr val="2255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6317" autoAdjust="0"/>
  </p:normalViewPr>
  <p:slideViewPr>
    <p:cSldViewPr>
      <p:cViewPr>
        <p:scale>
          <a:sx n="100" d="100"/>
          <a:sy n="100" d="100"/>
        </p:scale>
        <p:origin x="-504" y="-4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6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810" y="-90"/>
      </p:cViewPr>
      <p:guideLst>
        <p:guide orient="horz" pos="2117"/>
        <p:guide pos="31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84825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84825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Arial" charset="0"/>
              </a:defRPr>
            </a:lvl1pPr>
          </a:lstStyle>
          <a:p>
            <a:fld id="{37CE4E23-16E5-974B-9B3C-98D8B54195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6732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84825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49613" y="504825"/>
            <a:ext cx="3359150" cy="25193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14450" y="3192463"/>
            <a:ext cx="7226300" cy="302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84825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Times New Roman" charset="0"/>
              </a:defRPr>
            </a:lvl1pPr>
          </a:lstStyle>
          <a:p>
            <a:fld id="{0A1DCB63-B0E9-544F-9E07-A55C4C68C5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8166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ＭＳ Ｐゴシック" pitchFamily="-10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gijsbertderijk\Desktop\EuCARD-WP7%20%20-%20HFM\collaboration%20meetings\coll-meeting-2010-06-8&amp;9\!OLE_LINK2" TargetMode="External"/><Relationship Id="rId4" Type="http://schemas.openxmlformats.org/officeDocument/2006/relationships/image" Target="../media/image1.png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 rot="16200000">
            <a:off x="-2590800" y="3886200"/>
            <a:ext cx="556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400" b="0" dirty="0" smtClean="0">
                <a:solidFill>
                  <a:schemeClr val="bg2"/>
                </a:solidFill>
              </a:rPr>
              <a:t>SMC History</a:t>
            </a:r>
            <a:r>
              <a:rPr lang="en-US" sz="1400" b="0" baseline="0" dirty="0" smtClean="0">
                <a:solidFill>
                  <a:schemeClr val="bg2"/>
                </a:solidFill>
              </a:rPr>
              <a:t> &amp; </a:t>
            </a:r>
            <a:r>
              <a:rPr lang="en-US" sz="1400" b="0" dirty="0" smtClean="0">
                <a:solidFill>
                  <a:schemeClr val="bg2"/>
                </a:solidFill>
              </a:rPr>
              <a:t>rational, 12</a:t>
            </a:r>
            <a:r>
              <a:rPr lang="en-US" sz="1400" b="0" baseline="30000" dirty="0" smtClean="0">
                <a:solidFill>
                  <a:schemeClr val="bg2"/>
                </a:solidFill>
              </a:rPr>
              <a:t>th</a:t>
            </a:r>
            <a:r>
              <a:rPr lang="en-US" sz="1400" b="0" baseline="0" dirty="0" smtClean="0">
                <a:solidFill>
                  <a:schemeClr val="bg2"/>
                </a:solidFill>
              </a:rPr>
              <a:t> Dec. </a:t>
            </a:r>
            <a:r>
              <a:rPr lang="en-US" sz="1400" b="0" dirty="0" smtClean="0">
                <a:solidFill>
                  <a:schemeClr val="bg2"/>
                </a:solidFill>
              </a:rPr>
              <a:t>2011, GdR</a:t>
            </a:r>
            <a:endParaRPr lang="en-US" sz="1400" b="0" dirty="0">
              <a:solidFill>
                <a:schemeClr val="bg2"/>
              </a:solidFill>
            </a:endParaRPr>
          </a:p>
        </p:txBody>
      </p:sp>
      <p:sp>
        <p:nvSpPr>
          <p:cNvPr id="5" name="Rectangle 8"/>
          <p:cNvSpPr>
            <a:spLocks noChangeArrowheads="1"/>
          </p:cNvSpPr>
          <p:nvPr userDrawn="1"/>
        </p:nvSpPr>
        <p:spPr bwMode="auto">
          <a:xfrm>
            <a:off x="1219200" y="762000"/>
            <a:ext cx="7924800" cy="381000"/>
          </a:xfrm>
          <a:prstGeom prst="rect">
            <a:avLst/>
          </a:prstGeom>
          <a:solidFill>
            <a:srgbClr val="22557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charset="-128"/>
              <a:cs typeface="ＭＳ Ｐゴシック" charset="-128"/>
            </a:endParaRP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 userDrawn="1"/>
        </p:nvGraphicFramePr>
        <p:xfrm>
          <a:off x="142875" y="736600"/>
          <a:ext cx="979488" cy="41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7" name="Document" r:id="rId3" imgW="12647619" imgH="8228571" progId="Word.Document.12">
                  <p:link updateAutomatic="1"/>
                </p:oleObj>
              </mc:Choice>
              <mc:Fallback>
                <p:oleObj name="Document" r:id="rId3" imgW="12647619" imgH="8228571" progId="Word.Document.12">
                  <p:link updateAutomatic="1"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17497" b="17497"/>
                      <a:stretch>
                        <a:fillRect/>
                      </a:stretch>
                    </p:blipFill>
                    <p:spPr bwMode="auto">
                      <a:xfrm>
                        <a:off x="142875" y="736600"/>
                        <a:ext cx="979488" cy="414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 userDrawn="1"/>
        </p:nvSpPr>
        <p:spPr>
          <a:xfrm>
            <a:off x="165100" y="5549900"/>
            <a:ext cx="18415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endParaRPr lang="en-GB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F996741-AF1D-D64C-9899-B6D81FF77E1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566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D481BF-D856-4845-9DBE-EBA93BB7C5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53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0"/>
            <a:ext cx="2190750" cy="6705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0"/>
            <a:ext cx="6419850" cy="6705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0544DA-F879-6A4E-B2F9-E8B8192C907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68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C57388-5BA1-214C-B04D-06BAAA3280B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859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5278DA-FC37-D546-B04B-ACB975305FA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31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3716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2E73F2-704C-DB4F-92A8-BBA19C93E75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461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327776-9446-1744-AB0B-6079ED86D1D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419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871864-7C32-DE4E-8D05-CF0114A137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412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F6357B-6A2F-6646-A898-56152AFF367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644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A00DEC-34D9-814C-98B9-9E868A54BFE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537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EB791C-9880-704D-9E49-1FD0BC564FB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23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vmlDrawing" Target="../drawings/vmlDrawing1.vml"/><Relationship Id="rId14" Type="http://schemas.openxmlformats.org/officeDocument/2006/relationships/oleObject" Target="file:///\\localhost\Users\gijsbertderijk\Desktop\EuCARD-WP7%20%20-%20HFM\collaboration%20meetings\coll-meeting-2010-06-8&amp;9\!OLE_LINK2" TargetMode="Externa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0"/>
            <a:ext cx="8534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6106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5532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charset="0"/>
              </a:defRPr>
            </a:lvl1pPr>
          </a:lstStyle>
          <a:p>
            <a:fld id="{C8506450-7D1F-554C-9F3F-EA915644AE6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 rot="16200000">
            <a:off x="-2590800" y="3886200"/>
            <a:ext cx="556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400" b="0" dirty="0" smtClean="0">
                <a:solidFill>
                  <a:schemeClr val="bg2"/>
                </a:solidFill>
              </a:rPr>
              <a:t>SMC History</a:t>
            </a:r>
            <a:r>
              <a:rPr lang="en-US" sz="1400" b="0" baseline="0" dirty="0" smtClean="0">
                <a:solidFill>
                  <a:schemeClr val="bg2"/>
                </a:solidFill>
              </a:rPr>
              <a:t> &amp; </a:t>
            </a:r>
            <a:r>
              <a:rPr lang="en-US" sz="1400" b="0" dirty="0" smtClean="0">
                <a:solidFill>
                  <a:schemeClr val="bg2"/>
                </a:solidFill>
              </a:rPr>
              <a:t>rational, 12</a:t>
            </a:r>
            <a:r>
              <a:rPr lang="en-US" sz="1400" b="0" baseline="30000" dirty="0" smtClean="0">
                <a:solidFill>
                  <a:schemeClr val="bg2"/>
                </a:solidFill>
              </a:rPr>
              <a:t>th</a:t>
            </a:r>
            <a:r>
              <a:rPr lang="en-US" sz="1400" b="0" baseline="0" dirty="0" smtClean="0">
                <a:solidFill>
                  <a:schemeClr val="bg2"/>
                </a:solidFill>
              </a:rPr>
              <a:t> Dec. </a:t>
            </a:r>
            <a:r>
              <a:rPr lang="en-US" sz="1400" b="0" dirty="0" smtClean="0">
                <a:solidFill>
                  <a:schemeClr val="bg2"/>
                </a:solidFill>
              </a:rPr>
              <a:t>2011, GdR</a:t>
            </a:r>
            <a:endParaRPr lang="en-US" sz="1400" b="0" dirty="0">
              <a:solidFill>
                <a:schemeClr val="bg2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1219200" y="762000"/>
            <a:ext cx="7924800" cy="381000"/>
          </a:xfrm>
          <a:prstGeom prst="rect">
            <a:avLst/>
          </a:prstGeom>
          <a:solidFill>
            <a:srgbClr val="22557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charset="-128"/>
              <a:cs typeface="ＭＳ Ｐゴシック" charset="-128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 userDrawn="1"/>
        </p:nvGraphicFramePr>
        <p:xfrm>
          <a:off x="142875" y="736600"/>
          <a:ext cx="979488" cy="41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" name="Document" r:id="rId14" imgW="12647619" imgH="8228571" progId="Word.Document.12">
                  <p:link updateAutomatic="1"/>
                </p:oleObj>
              </mc:Choice>
              <mc:Fallback>
                <p:oleObj name="Document" r:id="rId14" imgW="12647619" imgH="8228571" progId="Word.Document.12">
                  <p:link updateAutomatic="1"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17497" b="17497"/>
                      <a:stretch>
                        <a:fillRect/>
                      </a:stretch>
                    </p:blipFill>
                    <p:spPr bwMode="auto">
                      <a:xfrm>
                        <a:off x="142875" y="736600"/>
                        <a:ext cx="979488" cy="414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7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77768C6F-8B60-544A-8084-CE853B9143E3}" type="slidenum">
              <a:rPr lang="en-US" sz="1200" b="0">
                <a:latin typeface="Times New Roman" charset="0"/>
              </a:rPr>
              <a:pPr/>
              <a:t>1</a:t>
            </a:fld>
            <a:endParaRPr lang="en-US" sz="1200" b="0">
              <a:latin typeface="Times New Roman" charset="0"/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143000"/>
            <a:ext cx="8077200" cy="1828800"/>
          </a:xfrm>
        </p:spPr>
        <p:txBody>
          <a:bodyPr/>
          <a:lstStyle/>
          <a:p>
            <a:r>
              <a:rPr lang="en-US" sz="2800" dirty="0" smtClean="0">
                <a:latin typeface="Arial" charset="0"/>
                <a:ea typeface="ＭＳ Ｐゴシック" charset="0"/>
                <a:cs typeface="Arial" charset="0"/>
              </a:rPr>
              <a:t>SMC: rational and history </a:t>
            </a:r>
            <a:endParaRPr lang="fr-FR" sz="2800" dirty="0"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5364" name="Rectangle 9"/>
          <p:cNvSpPr>
            <a:spLocks noChangeArrowheads="1"/>
          </p:cNvSpPr>
          <p:nvPr/>
        </p:nvSpPr>
        <p:spPr bwMode="auto">
          <a:xfrm>
            <a:off x="1724025" y="4038600"/>
            <a:ext cx="569595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000" dirty="0" err="1">
                <a:latin typeface="Arial" charset="0"/>
                <a:cs typeface="Arial" charset="0"/>
              </a:rPr>
              <a:t>Gijs</a:t>
            </a:r>
            <a:r>
              <a:rPr lang="en-US" sz="2000" dirty="0">
                <a:latin typeface="Arial" charset="0"/>
                <a:cs typeface="Arial" charset="0"/>
              </a:rPr>
              <a:t> de </a:t>
            </a:r>
            <a:r>
              <a:rPr lang="en-US" sz="2000" dirty="0" smtClean="0">
                <a:latin typeface="Arial" charset="0"/>
                <a:cs typeface="Arial" charset="0"/>
              </a:rPr>
              <a:t>Rijk</a:t>
            </a:r>
            <a:endParaRPr lang="en-US" sz="2000" b="0" dirty="0">
              <a:latin typeface="Arial" charset="0"/>
              <a:cs typeface="Arial" charset="0"/>
            </a:endParaRPr>
          </a:p>
          <a:p>
            <a:pPr algn="ctr"/>
            <a:r>
              <a:rPr lang="en-US" sz="2000" b="0" dirty="0" smtClean="0">
                <a:latin typeface="Arial" charset="0"/>
                <a:cs typeface="Arial" charset="0"/>
              </a:rPr>
              <a:t>Cern</a:t>
            </a:r>
          </a:p>
          <a:p>
            <a:pPr algn="ctr"/>
            <a:endParaRPr lang="en-US" sz="2000" b="0" dirty="0" smtClean="0">
              <a:latin typeface="Arial" charset="0"/>
              <a:cs typeface="Arial" charset="0"/>
            </a:endParaRPr>
          </a:p>
          <a:p>
            <a:pPr algn="ctr"/>
            <a:r>
              <a:rPr lang="en-US" sz="2000" b="0" dirty="0">
                <a:latin typeface="Arial" charset="0"/>
                <a:cs typeface="Arial" charset="0"/>
              </a:rPr>
              <a:t>SMC review, 12</a:t>
            </a:r>
            <a:r>
              <a:rPr lang="en-US" sz="2000" b="0" baseline="30000" dirty="0">
                <a:latin typeface="Arial" charset="0"/>
                <a:cs typeface="Arial" charset="0"/>
              </a:rPr>
              <a:t>th</a:t>
            </a:r>
            <a:r>
              <a:rPr lang="en-US" sz="2000" b="0" dirty="0">
                <a:latin typeface="Arial" charset="0"/>
                <a:cs typeface="Arial" charset="0"/>
              </a:rPr>
              <a:t> December 2011</a:t>
            </a:r>
          </a:p>
          <a:p>
            <a:pPr algn="ctr"/>
            <a:endParaRPr lang="en-US" sz="2000" b="0" dirty="0" smtClean="0">
              <a:latin typeface="Arial" charset="0"/>
              <a:cs typeface="Arial" charset="0"/>
            </a:endParaRPr>
          </a:p>
        </p:txBody>
      </p:sp>
      <p:sp>
        <p:nvSpPr>
          <p:cNvPr id="15365" name="Rectangle 23"/>
          <p:cNvSpPr>
            <a:spLocks noChangeArrowheads="1"/>
          </p:cNvSpPr>
          <p:nvPr/>
        </p:nvSpPr>
        <p:spPr bwMode="auto">
          <a:xfrm>
            <a:off x="533400" y="2971800"/>
            <a:ext cx="8610600" cy="457200"/>
          </a:xfrm>
          <a:prstGeom prst="rect">
            <a:avLst/>
          </a:prstGeom>
          <a:solidFill>
            <a:srgbClr val="2255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</a:rPr>
              <a:t>SMC as NED phase 1.5</a:t>
            </a:r>
            <a:endParaRPr lang="en-GB" dirty="0">
              <a:latin typeface="Arial" charset="0"/>
              <a:ea typeface="ＭＳ Ｐゴシック" charset="0"/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763000" cy="5715000"/>
          </a:xfrm>
        </p:spPr>
        <p:txBody>
          <a:bodyPr/>
          <a:lstStyle/>
          <a:p>
            <a:r>
              <a:rPr lang="en-US" sz="1800" dirty="0" smtClean="0">
                <a:latin typeface="Arial" charset="0"/>
                <a:ea typeface="ＭＳ Ｐゴシック" charset="0"/>
              </a:rPr>
              <a:t>3 FP6-CARE-NED partners CEA, CERN &amp; RAL + LBNL started the informal project Short Model Coil beginning 2007</a:t>
            </a:r>
          </a:p>
          <a:p>
            <a:r>
              <a:rPr lang="en-US" sz="1800" dirty="0" smtClean="0">
                <a:latin typeface="Arial" charset="0"/>
                <a:ea typeface="ＭＳ Ｐゴシック" charset="0"/>
              </a:rPr>
              <a:t>Aim: build a small, limited resources, racetrack magnet as successor to NED , awaiting a larger new initiative (FP7-EuCARD)</a:t>
            </a:r>
          </a:p>
          <a:p>
            <a:r>
              <a:rPr lang="en-US" sz="1800" dirty="0" smtClean="0">
                <a:latin typeface="Arial" charset="0"/>
                <a:ea typeface="ＭＳ Ｐゴシック" charset="0"/>
              </a:rPr>
              <a:t>Roles:</a:t>
            </a:r>
          </a:p>
          <a:p>
            <a:pPr lvl="1"/>
            <a:r>
              <a:rPr lang="en-US" sz="1800" smtClean="0">
                <a:latin typeface="Arial" charset="0"/>
                <a:ea typeface="ＭＳ Ｐゴシック" charset="0"/>
              </a:rPr>
              <a:t>Project </a:t>
            </a:r>
            <a:r>
              <a:rPr lang="en-US" sz="1800" smtClean="0">
                <a:latin typeface="Arial" charset="0"/>
                <a:ea typeface="ＭＳ Ｐゴシック" charset="0"/>
              </a:rPr>
              <a:t>leaders:      </a:t>
            </a:r>
            <a:r>
              <a:rPr lang="en-US" sz="1800" dirty="0" smtClean="0">
                <a:latin typeface="Arial" charset="0"/>
                <a:ea typeface="ＭＳ Ｐゴシック" charset="0"/>
              </a:rPr>
              <a:t>A. </a:t>
            </a:r>
            <a:r>
              <a:rPr lang="en-US" sz="1800" dirty="0" err="1" smtClean="0">
                <a:latin typeface="Arial" charset="0"/>
                <a:ea typeface="ＭＳ Ｐゴシック" charset="0"/>
              </a:rPr>
              <a:t>Devred</a:t>
            </a:r>
            <a:r>
              <a:rPr lang="en-US" sz="1800" dirty="0" smtClean="0">
                <a:latin typeface="Arial" charset="0"/>
                <a:ea typeface="ＭＳ Ｐゴシック" charset="0"/>
              </a:rPr>
              <a:t> and after 5 months G. de </a:t>
            </a:r>
            <a:r>
              <a:rPr lang="en-US" sz="1800" dirty="0" smtClean="0">
                <a:latin typeface="Arial" charset="0"/>
                <a:ea typeface="ＭＳ Ｐゴシック" charset="0"/>
              </a:rPr>
              <a:t>Rijk</a:t>
            </a:r>
          </a:p>
          <a:p>
            <a:pPr marL="2743200" lvl="6" indent="0">
              <a:buNone/>
            </a:pPr>
            <a:r>
              <a:rPr lang="en-US" sz="1800" dirty="0" smtClean="0">
                <a:latin typeface="Arial" charset="0"/>
                <a:ea typeface="ＭＳ Ｐゴシック" charset="0"/>
              </a:rPr>
              <a:t>Afterwards M. </a:t>
            </a:r>
            <a:r>
              <a:rPr lang="en-US" sz="1800" dirty="0" err="1" smtClean="0">
                <a:latin typeface="Arial" charset="0"/>
                <a:ea typeface="ＭＳ Ｐゴシック" charset="0"/>
              </a:rPr>
              <a:t>Bajko</a:t>
            </a:r>
            <a:r>
              <a:rPr lang="en-US" sz="1800" dirty="0" smtClean="0">
                <a:latin typeface="Arial" charset="0"/>
                <a:ea typeface="ＭＳ Ｐゴシック" charset="0"/>
              </a:rPr>
              <a:t> and since 2 years J-C. Perez</a:t>
            </a:r>
            <a:endParaRPr lang="en-US" sz="1800" dirty="0" smtClean="0">
              <a:latin typeface="Arial" charset="0"/>
              <a:ea typeface="ＭＳ Ｐゴシック" charset="0"/>
            </a:endParaRPr>
          </a:p>
          <a:p>
            <a:pPr lvl="1"/>
            <a:r>
              <a:rPr lang="en-US" sz="1800" dirty="0" smtClean="0">
                <a:latin typeface="Arial" charset="0"/>
                <a:ea typeface="ＭＳ Ｐゴシック" charset="0"/>
              </a:rPr>
              <a:t>design 	CEA, RAL, CERN, LBNL</a:t>
            </a:r>
          </a:p>
          <a:p>
            <a:pPr lvl="1"/>
            <a:r>
              <a:rPr lang="en-US" sz="1800" dirty="0" smtClean="0">
                <a:latin typeface="Arial" charset="0"/>
                <a:ea typeface="ＭＳ Ｐゴシック" charset="0"/>
              </a:rPr>
              <a:t>Structure manufacturing   CEA</a:t>
            </a:r>
          </a:p>
          <a:p>
            <a:pPr lvl="1"/>
            <a:r>
              <a:rPr lang="en-US" sz="1800" dirty="0" smtClean="0">
                <a:latin typeface="Arial" charset="0"/>
                <a:ea typeface="ＭＳ Ｐゴシック" charset="0"/>
              </a:rPr>
              <a:t>Coil manufacturing  RAL, CERN</a:t>
            </a:r>
          </a:p>
          <a:p>
            <a:pPr lvl="1"/>
            <a:r>
              <a:rPr lang="en-US" sz="1800" dirty="0" smtClean="0">
                <a:latin typeface="Arial" charset="0"/>
                <a:ea typeface="ＭＳ Ｐゴシック" charset="0"/>
              </a:rPr>
              <a:t>Assembly  CERN</a:t>
            </a:r>
          </a:p>
          <a:p>
            <a:pPr lvl="1"/>
            <a:r>
              <a:rPr lang="en-US" sz="1800" dirty="0" smtClean="0">
                <a:latin typeface="Arial" charset="0"/>
                <a:ea typeface="ＭＳ Ｐゴシック" charset="0"/>
              </a:rPr>
              <a:t>Test   CERN </a:t>
            </a:r>
          </a:p>
          <a:p>
            <a:r>
              <a:rPr lang="en-US" sz="1800" dirty="0" smtClean="0">
                <a:latin typeface="Arial" charset="0"/>
                <a:ea typeface="ＭＳ Ｐゴシック" charset="0"/>
              </a:rPr>
              <a:t>Planned SMC coil assemblies in 2007</a:t>
            </a:r>
          </a:p>
          <a:p>
            <a:pPr lvl="1"/>
            <a:r>
              <a:rPr lang="en-US" sz="1800" dirty="0" smtClean="0">
                <a:latin typeface="Arial" charset="0"/>
                <a:ea typeface="ＭＳ Ｐゴシック" charset="0"/>
              </a:rPr>
              <a:t>SMC1	14 strand cable, 1.25 mm Alstom IT strand, RAL insulation</a:t>
            </a:r>
          </a:p>
          <a:p>
            <a:pPr lvl="2"/>
            <a:r>
              <a:rPr lang="en-US" sz="1800" dirty="0" smtClean="0">
                <a:latin typeface="Arial" charset="0"/>
                <a:ea typeface="ＭＳ Ｐゴシック" charset="0"/>
              </a:rPr>
              <a:t>“classical route”</a:t>
            </a:r>
          </a:p>
          <a:p>
            <a:pPr lvl="1"/>
            <a:r>
              <a:rPr lang="en-US" sz="1800" dirty="0">
                <a:latin typeface="Arial" charset="0"/>
                <a:ea typeface="ＭＳ Ｐゴシック" charset="0"/>
              </a:rPr>
              <a:t>SMC2     </a:t>
            </a:r>
            <a:r>
              <a:rPr lang="en-US" sz="1800" dirty="0" smtClean="0">
                <a:latin typeface="Arial" charset="0"/>
                <a:ea typeface="ＭＳ Ｐゴシック" charset="0"/>
              </a:rPr>
              <a:t>14 </a:t>
            </a:r>
            <a:r>
              <a:rPr lang="en-US" sz="1800" dirty="0">
                <a:latin typeface="Arial" charset="0"/>
                <a:ea typeface="ＭＳ Ｐゴシック" charset="0"/>
              </a:rPr>
              <a:t>strand cable, 1.25 mm Alstom IT strand, </a:t>
            </a:r>
            <a:r>
              <a:rPr lang="en-US" sz="1800" dirty="0" smtClean="0">
                <a:latin typeface="Arial" charset="0"/>
                <a:ea typeface="ＭＳ Ｐゴシック" charset="0"/>
              </a:rPr>
              <a:t>ceramic </a:t>
            </a:r>
            <a:r>
              <a:rPr lang="en-US" sz="1800" dirty="0" err="1" smtClean="0">
                <a:latin typeface="Arial" charset="0"/>
                <a:ea typeface="ＭＳ Ｐゴシック" charset="0"/>
              </a:rPr>
              <a:t>insul</a:t>
            </a:r>
            <a:r>
              <a:rPr lang="en-US" sz="1800" dirty="0" smtClean="0">
                <a:latin typeface="Arial" charset="0"/>
                <a:ea typeface="ＭＳ Ｐゴシック" charset="0"/>
              </a:rPr>
              <a:t>.</a:t>
            </a:r>
          </a:p>
          <a:p>
            <a:pPr lvl="2"/>
            <a:r>
              <a:rPr lang="en-US" sz="1800" dirty="0" smtClean="0">
                <a:latin typeface="Arial" charset="0"/>
                <a:ea typeface="ＭＳ Ｐゴシック" charset="0"/>
              </a:rPr>
              <a:t>“innovative route”</a:t>
            </a:r>
          </a:p>
          <a:p>
            <a:pPr lvl="1"/>
            <a:endParaRPr lang="en-GB" sz="1800" dirty="0">
              <a:latin typeface="Arial" charset="0"/>
              <a:ea typeface="ＭＳ Ｐゴシック" charset="0"/>
            </a:endParaRPr>
          </a:p>
          <a:p>
            <a:endParaRPr lang="en-GB" sz="1800" dirty="0">
              <a:latin typeface="Arial" charset="0"/>
              <a:ea typeface="ＭＳ Ｐゴシック" charset="0"/>
            </a:endParaRPr>
          </a:p>
          <a:p>
            <a:endParaRPr lang="en-GB" sz="1800" dirty="0">
              <a:latin typeface="Arial" charset="0"/>
              <a:ea typeface="ＭＳ Ｐゴシック" charset="0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E9E06224-6FA2-204D-BEAF-600646D3117B}" type="slidenum">
              <a:rPr lang="en-US" sz="1200" b="0">
                <a:latin typeface="Times New Roman" charset="0"/>
              </a:rPr>
              <a:pPr/>
              <a:t>2</a:t>
            </a:fld>
            <a:endParaRPr lang="en-US" sz="1200" b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SMC1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original design was reported in 2 reports (on CERN CDS)</a:t>
            </a:r>
          </a:p>
          <a:p>
            <a:endParaRPr lang="en-US" dirty="0"/>
          </a:p>
          <a:p>
            <a:pPr lvl="1"/>
            <a:r>
              <a:rPr lang="en-US" sz="1800" dirty="0"/>
              <a:t>Mechanical Design of the SMC (Short Model Coil) Dipole Magnet / Regis, F (CERN) ; </a:t>
            </a:r>
            <a:r>
              <a:rPr lang="en-US" sz="1800" dirty="0" err="1"/>
              <a:t>Manil</a:t>
            </a:r>
            <a:r>
              <a:rPr lang="en-US" sz="1800" dirty="0"/>
              <a:t>, P (CEA) ; </a:t>
            </a:r>
            <a:r>
              <a:rPr lang="en-US" sz="1800" dirty="0" err="1"/>
              <a:t>Fessia</a:t>
            </a:r>
            <a:r>
              <a:rPr lang="en-US" sz="1800" dirty="0"/>
              <a:t>, P (CERN) ; </a:t>
            </a:r>
            <a:r>
              <a:rPr lang="en-US" sz="1800" dirty="0" err="1"/>
              <a:t>Bajko</a:t>
            </a:r>
            <a:r>
              <a:rPr lang="en-US" sz="1800" dirty="0"/>
              <a:t>, M </a:t>
            </a:r>
            <a:r>
              <a:rPr lang="en-US" sz="1800" dirty="0" smtClean="0"/>
              <a:t>(CERN</a:t>
            </a:r>
            <a:r>
              <a:rPr lang="en-US" sz="1800" dirty="0"/>
              <a:t>) ; de Rijk, G (CERN) , EuCARD-PUB-2009-005. - 2009. </a:t>
            </a:r>
            <a:endParaRPr lang="en-US" sz="1800" dirty="0" smtClean="0"/>
          </a:p>
          <a:p>
            <a:pPr marL="457200" lvl="1" indent="0">
              <a:buNone/>
            </a:pPr>
            <a:endParaRPr lang="en-US" sz="1800" dirty="0" smtClean="0"/>
          </a:p>
          <a:p>
            <a:pPr lvl="1"/>
            <a:r>
              <a:rPr lang="en-US" sz="1800" dirty="0"/>
              <a:t>Magnetic Design and Code Benchmarking of the SMC (Short Model Coil) Dipole Magnet / </a:t>
            </a:r>
            <a:r>
              <a:rPr lang="en-US" sz="1800" dirty="0" err="1"/>
              <a:t>Manil</a:t>
            </a:r>
            <a:r>
              <a:rPr lang="en-US" sz="1800" dirty="0"/>
              <a:t>, P (CEA) ; Regis, F (CERN) ; </a:t>
            </a:r>
            <a:r>
              <a:rPr lang="en-US" sz="1800" dirty="0" err="1"/>
              <a:t>Rochford</a:t>
            </a:r>
            <a:r>
              <a:rPr lang="en-US" sz="1800" dirty="0"/>
              <a:t>, J (RAL) ; </a:t>
            </a:r>
            <a:r>
              <a:rPr lang="en-US" sz="1800" dirty="0" err="1"/>
              <a:t>Fessia</a:t>
            </a:r>
            <a:r>
              <a:rPr lang="en-US" sz="1800" dirty="0"/>
              <a:t>, P (CERN) ; </a:t>
            </a:r>
            <a:r>
              <a:rPr lang="en-US" sz="1800" dirty="0" err="1"/>
              <a:t>Canfer</a:t>
            </a:r>
            <a:r>
              <a:rPr lang="en-US" sz="1800" dirty="0"/>
              <a:t>, S (RAL) ; </a:t>
            </a:r>
            <a:r>
              <a:rPr lang="en-US" sz="1800" dirty="0" err="1"/>
              <a:t>Baynham</a:t>
            </a:r>
            <a:r>
              <a:rPr lang="en-US" sz="1800" dirty="0"/>
              <a:t>, E (RAL) ; </a:t>
            </a:r>
            <a:r>
              <a:rPr lang="en-US" sz="1800" dirty="0" err="1"/>
              <a:t>Nunio</a:t>
            </a:r>
            <a:r>
              <a:rPr lang="en-US" sz="1800" dirty="0"/>
              <a:t>, F (CEA) ; de Rijk, G (CERN) ; </a:t>
            </a:r>
            <a:r>
              <a:rPr lang="en-US" sz="1800" dirty="0" err="1"/>
              <a:t>Védrine</a:t>
            </a:r>
            <a:r>
              <a:rPr lang="en-US" sz="1800" dirty="0"/>
              <a:t>, P (CEA) , EuCARD-PUB-2009-004. - 2010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440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SMC and EuCARD-Fresca2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763000" cy="5715000"/>
          </a:xfrm>
        </p:spPr>
        <p:txBody>
          <a:bodyPr/>
          <a:lstStyle/>
          <a:p>
            <a:r>
              <a:rPr lang="en-US" sz="1800" dirty="0" smtClean="0"/>
              <a:t>When EuCARD-WP7-HFM was started in 2009, the need for an SMC step in the Fresca2 construction was clearly </a:t>
            </a:r>
            <a:r>
              <a:rPr lang="en-US" sz="1800" dirty="0"/>
              <a:t>identified </a:t>
            </a:r>
            <a:r>
              <a:rPr lang="en-US" sz="1800" dirty="0" smtClean="0"/>
              <a:t>(experience </a:t>
            </a:r>
            <a:r>
              <a:rPr lang="en-US" sz="1800" dirty="0"/>
              <a:t>at </a:t>
            </a:r>
            <a:r>
              <a:rPr lang="en-US" sz="1800" dirty="0" smtClean="0"/>
              <a:t>LBNL)</a:t>
            </a:r>
          </a:p>
          <a:p>
            <a:endParaRPr lang="en-US" sz="1800" dirty="0" smtClean="0"/>
          </a:p>
          <a:p>
            <a:r>
              <a:rPr lang="en-US" sz="1800" dirty="0" smtClean="0"/>
              <a:t>The SMC project was partly ‘annexed’ into </a:t>
            </a:r>
            <a:r>
              <a:rPr lang="en-US" sz="1800" dirty="0" err="1" smtClean="0"/>
              <a:t>EuCARD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Aim of SMC in </a:t>
            </a:r>
            <a:r>
              <a:rPr lang="en-US" sz="1800" dirty="0" err="1" smtClean="0"/>
              <a:t>EuCARD</a:t>
            </a:r>
            <a:r>
              <a:rPr lang="en-US" sz="1800" dirty="0" smtClean="0"/>
              <a:t>:</a:t>
            </a:r>
          </a:p>
          <a:p>
            <a:pPr lvl="1"/>
            <a:r>
              <a:rPr lang="en-US" sz="1800" dirty="0" smtClean="0"/>
              <a:t>Learn to make coils</a:t>
            </a:r>
            <a:r>
              <a:rPr lang="en-US" sz="1800" dirty="0"/>
              <a:t> </a:t>
            </a:r>
            <a:r>
              <a:rPr lang="en-US" sz="1800" dirty="0" smtClean="0"/>
              <a:t>and structure. Get experience with Nb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Sn</a:t>
            </a:r>
          </a:p>
          <a:p>
            <a:pPr lvl="1"/>
            <a:r>
              <a:rPr lang="en-US" sz="1800" dirty="0" smtClean="0"/>
              <a:t>Certify manufacturing procedures for the EuCARd-Fresca2 magnet</a:t>
            </a:r>
          </a:p>
          <a:p>
            <a:pPr marL="57150" indent="0">
              <a:buNone/>
            </a:pPr>
            <a:endParaRPr lang="en-US" sz="1800" dirty="0" smtClean="0"/>
          </a:p>
          <a:p>
            <a:r>
              <a:rPr lang="en-US" sz="1800" dirty="0" smtClean="0"/>
              <a:t>Planned Fresca2 preparation SMCs from 2009 (the numbering was changed)</a:t>
            </a:r>
          </a:p>
          <a:p>
            <a:pPr lvl="1"/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</a:rPr>
              <a:t>SMC1</a:t>
            </a:r>
            <a:r>
              <a:rPr lang="en-US" sz="1800" dirty="0" smtClean="0"/>
              <a:t>	cable: 14 strand, 1.25 mm Alstom IT</a:t>
            </a:r>
          </a:p>
          <a:p>
            <a:pPr lvl="1"/>
            <a:r>
              <a:rPr lang="en-US" sz="1800" dirty="0">
                <a:solidFill>
                  <a:srgbClr val="00664D"/>
                </a:solidFill>
              </a:rPr>
              <a:t>SMC3</a:t>
            </a:r>
            <a:r>
              <a:rPr lang="en-US" sz="1800" dirty="0"/>
              <a:t>	</a:t>
            </a:r>
            <a:r>
              <a:rPr lang="en-US" sz="1800" dirty="0" smtClean="0"/>
              <a:t>cable: 14 </a:t>
            </a:r>
            <a:r>
              <a:rPr lang="en-US" sz="1800" dirty="0"/>
              <a:t>strand, 1.25 mm </a:t>
            </a:r>
            <a:r>
              <a:rPr lang="en-US" sz="1800" dirty="0" smtClean="0"/>
              <a:t>EAS-</a:t>
            </a:r>
            <a:r>
              <a:rPr lang="en-US" sz="1800" dirty="0" err="1" smtClean="0"/>
              <a:t>Bruker</a:t>
            </a:r>
            <a:r>
              <a:rPr lang="en-US" sz="1800" dirty="0" smtClean="0"/>
              <a:t> PIT</a:t>
            </a:r>
          </a:p>
          <a:p>
            <a:pPr lvl="1"/>
            <a:r>
              <a:rPr lang="en-US" sz="1800" dirty="0"/>
              <a:t>SMC4	</a:t>
            </a:r>
            <a:r>
              <a:rPr lang="en-US" sz="1800" dirty="0" smtClean="0"/>
              <a:t>cable: 18 </a:t>
            </a:r>
            <a:r>
              <a:rPr lang="en-US" sz="1800" dirty="0"/>
              <a:t>strand, </a:t>
            </a:r>
            <a:r>
              <a:rPr lang="en-US" sz="1800" dirty="0" smtClean="0"/>
              <a:t>1.00 </a:t>
            </a:r>
            <a:r>
              <a:rPr lang="en-US" sz="1800" dirty="0"/>
              <a:t>mm EAS-</a:t>
            </a:r>
            <a:r>
              <a:rPr lang="en-US" sz="1800" dirty="0" err="1"/>
              <a:t>Bruker</a:t>
            </a:r>
            <a:r>
              <a:rPr lang="en-US" sz="1800" dirty="0"/>
              <a:t> </a:t>
            </a:r>
            <a:r>
              <a:rPr lang="en-US" sz="1800" dirty="0" smtClean="0"/>
              <a:t>PIT</a:t>
            </a:r>
          </a:p>
          <a:p>
            <a:pPr lvl="1"/>
            <a:r>
              <a:rPr lang="en-US" sz="1800" dirty="0" smtClean="0"/>
              <a:t>SMC5	cable: 40 strand, 1.00 </a:t>
            </a:r>
            <a:r>
              <a:rPr lang="en-US" sz="1800" dirty="0"/>
              <a:t>mm EAS-</a:t>
            </a:r>
            <a:r>
              <a:rPr lang="en-US" sz="1800" dirty="0" err="1"/>
              <a:t>Bruker</a:t>
            </a:r>
            <a:r>
              <a:rPr lang="en-US" sz="1800" dirty="0"/>
              <a:t> </a:t>
            </a:r>
            <a:r>
              <a:rPr lang="en-US" sz="1800" dirty="0" smtClean="0"/>
              <a:t>PIT: “Fresca2” cable</a:t>
            </a:r>
            <a:endParaRPr lang="en-US" sz="1800" dirty="0"/>
          </a:p>
          <a:p>
            <a:pPr marL="457200" lvl="1" indent="0">
              <a:buNone/>
            </a:pPr>
            <a:r>
              <a:rPr lang="en-US" sz="1800" dirty="0" smtClean="0"/>
              <a:t>     (the numbering from SMC4 onwards has changed again since)</a:t>
            </a:r>
          </a:p>
          <a:p>
            <a:pPr marL="457200" lvl="1" indent="0">
              <a:buNone/>
            </a:pPr>
            <a:endParaRPr lang="en-US" sz="1800" dirty="0" smtClean="0"/>
          </a:p>
          <a:p>
            <a:r>
              <a:rPr lang="en-US" sz="1800" dirty="0" smtClean="0"/>
              <a:t>The SMC2 (Ceramic) stayed outside </a:t>
            </a:r>
            <a:r>
              <a:rPr lang="en-US" sz="1800" dirty="0" err="1" smtClean="0"/>
              <a:t>EuCARD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48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Question to the reviewers: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 </a:t>
            </a:r>
            <a:r>
              <a:rPr lang="en-US" dirty="0" smtClean="0"/>
              <a:t>Is  </a:t>
            </a:r>
            <a:r>
              <a:rPr lang="en-US" dirty="0"/>
              <a:t>SMC the correct way for preparing the Fresca2 magnet </a:t>
            </a:r>
            <a:r>
              <a:rPr lang="en-US" dirty="0" smtClean="0"/>
              <a:t>project ?</a:t>
            </a:r>
          </a:p>
          <a:p>
            <a:endParaRPr lang="en-US" dirty="0"/>
          </a:p>
          <a:p>
            <a:r>
              <a:rPr lang="en-US" dirty="0"/>
              <a:t>W</a:t>
            </a:r>
            <a:r>
              <a:rPr lang="en-US" dirty="0" smtClean="0"/>
              <a:t>hat </a:t>
            </a:r>
            <a:r>
              <a:rPr lang="en-US" dirty="0"/>
              <a:t>is eventually missing in the SMC </a:t>
            </a:r>
            <a:r>
              <a:rPr lang="en-US" dirty="0" smtClean="0"/>
              <a:t>program ? </a:t>
            </a:r>
          </a:p>
          <a:p>
            <a:pPr marL="457200" lvl="1" indent="0">
              <a:buNone/>
            </a:pPr>
            <a:r>
              <a:rPr lang="en-US" smtClean="0"/>
              <a:t>	</a:t>
            </a:r>
            <a:r>
              <a:rPr lang="en-US" sz="1800" dirty="0"/>
              <a:t>T</a:t>
            </a:r>
            <a:r>
              <a:rPr lang="en-US" sz="1800" smtClean="0"/>
              <a:t>aking </a:t>
            </a:r>
            <a:r>
              <a:rPr lang="en-US" sz="1800" dirty="0"/>
              <a:t>into account that SMC is not the core of the </a:t>
            </a:r>
            <a:r>
              <a:rPr lang="en-US" sz="1800" dirty="0" err="1"/>
              <a:t>EuCARD</a:t>
            </a:r>
            <a:r>
              <a:rPr lang="en-US" sz="1800" dirty="0"/>
              <a:t> </a:t>
            </a:r>
            <a:r>
              <a:rPr lang="en-US" sz="1800" dirty="0" smtClean="0"/>
              <a:t>project</a:t>
            </a:r>
            <a:r>
              <a:rPr lang="en-US" sz="1800" dirty="0"/>
              <a:t>, and </a:t>
            </a:r>
            <a:r>
              <a:rPr lang="en-US" sz="1800" dirty="0" smtClean="0"/>
              <a:t>	that </a:t>
            </a:r>
            <a:r>
              <a:rPr lang="en-US" sz="1800" dirty="0"/>
              <a:t>we are already late : we have announced </a:t>
            </a:r>
            <a:r>
              <a:rPr lang="en-US" sz="1800" dirty="0" smtClean="0"/>
              <a:t>to </a:t>
            </a:r>
            <a:r>
              <a:rPr lang="en-US" sz="1800" dirty="0"/>
              <a:t>the </a:t>
            </a:r>
            <a:r>
              <a:rPr lang="en-US" sz="1800" dirty="0" smtClean="0"/>
              <a:t>EC </a:t>
            </a:r>
            <a:r>
              <a:rPr lang="en-US" sz="1800" dirty="0"/>
              <a:t>that, at the official </a:t>
            </a:r>
            <a:r>
              <a:rPr lang="en-US" sz="1800" dirty="0" smtClean="0"/>
              <a:t>	end </a:t>
            </a:r>
            <a:r>
              <a:rPr lang="en-US" sz="1800" dirty="0"/>
              <a:t>of </a:t>
            </a:r>
            <a:r>
              <a:rPr lang="en-US" sz="1800" dirty="0" err="1"/>
              <a:t>EuCARD</a:t>
            </a:r>
            <a:r>
              <a:rPr lang="en-US" sz="1800" dirty="0"/>
              <a:t> (April 2013), only one </a:t>
            </a:r>
            <a:r>
              <a:rPr lang="en-US" sz="1800" dirty="0" smtClean="0"/>
              <a:t>FRESCA2 </a:t>
            </a:r>
            <a:r>
              <a:rPr lang="en-US" sz="1800" dirty="0"/>
              <a:t>coil will be tested, and </a:t>
            </a:r>
            <a:r>
              <a:rPr lang="en-US" sz="1800" dirty="0" smtClean="0"/>
              <a:t>	that </a:t>
            </a:r>
            <a:r>
              <a:rPr lang="en-US" sz="1800" dirty="0"/>
              <a:t>the full dipole will be tested </a:t>
            </a:r>
            <a:r>
              <a:rPr lang="en-US" sz="1800" dirty="0" smtClean="0"/>
              <a:t>only </a:t>
            </a:r>
            <a:r>
              <a:rPr lang="en-US" sz="1800" dirty="0"/>
              <a:t>at the end of 2013 (main deliverable </a:t>
            </a:r>
            <a:r>
              <a:rPr lang="en-US" sz="1800" dirty="0" smtClean="0"/>
              <a:t>	of </a:t>
            </a:r>
            <a:r>
              <a:rPr lang="en-US" sz="1800" dirty="0"/>
              <a:t>task 3</a:t>
            </a:r>
            <a:r>
              <a:rPr lang="en-US" sz="1800" dirty="0" smtClean="0"/>
              <a:t>)</a:t>
            </a:r>
          </a:p>
          <a:p>
            <a:pPr marL="457200" lvl="1" indent="0">
              <a:buNone/>
            </a:pPr>
            <a:endParaRPr lang="en-US" sz="1800" dirty="0" smtClean="0"/>
          </a:p>
          <a:p>
            <a:r>
              <a:rPr lang="en-US" dirty="0" smtClean="0"/>
              <a:t> Are there improvements </a:t>
            </a:r>
            <a:r>
              <a:rPr lang="en-US" dirty="0"/>
              <a:t>to be done for </a:t>
            </a:r>
            <a:r>
              <a:rPr lang="en-US" dirty="0" smtClean="0"/>
              <a:t>SMC3b and further </a:t>
            </a:r>
            <a:r>
              <a:rPr lang="en-US" dirty="0"/>
              <a:t>(the next </a:t>
            </a:r>
            <a:r>
              <a:rPr lang="en-US" dirty="0" smtClean="0"/>
              <a:t>ones </a:t>
            </a:r>
            <a:r>
              <a:rPr lang="en-US" dirty="0"/>
              <a:t>to be built</a:t>
            </a:r>
            <a:r>
              <a:rPr lang="en-US" dirty="0" smtClean="0"/>
              <a:t>) 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750472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ahoma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06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19579</TotalTime>
  <Words>380</Words>
  <Application>Microsoft Macintosh PowerPoint</Application>
  <PresentationFormat>On-screen Show (4:3)</PresentationFormat>
  <Paragraphs>59</Paragraphs>
  <Slides>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Modèle par défaut</vt:lpstr>
      <vt:lpstr>\\localhost\Users\gijsbertderijk\Desktop\EuCARD-WP7  - HFM\collaboration meetings\coll-meeting-2010-06-8&amp;9\!OLE_LINK2</vt:lpstr>
      <vt:lpstr>\\localhost\Users\gijsbertderijk\Desktop\EuCARD-WP7  - HFM\collaboration meetings\coll-meeting-2010-06-8&amp;9\!OLE_LINK2</vt:lpstr>
      <vt:lpstr>SMC: rational and history </vt:lpstr>
      <vt:lpstr>SMC as NED phase 1.5</vt:lpstr>
      <vt:lpstr>SMC1</vt:lpstr>
      <vt:lpstr>SMC and EuCARD-Fresca2</vt:lpstr>
      <vt:lpstr>This review</vt:lpstr>
    </vt:vector>
  </TitlesOfParts>
  <Company>DSM/DAPNIA/STCM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Pré-étude Mécanique du quadripôle Nb3Sn</dc:title>
  <dc:creator>Cédric GOURDIN</dc:creator>
  <cp:lastModifiedBy>Gijsbert de Rijk</cp:lastModifiedBy>
  <cp:revision>1744</cp:revision>
  <cp:lastPrinted>2008-12-04T13:32:35Z</cp:lastPrinted>
  <dcterms:created xsi:type="dcterms:W3CDTF">2010-06-06T10:48:50Z</dcterms:created>
  <dcterms:modified xsi:type="dcterms:W3CDTF">2011-12-16T12:59:17Z</dcterms:modified>
</cp:coreProperties>
</file>