
<file path=[Content_Types].xml><?xml version="1.0" encoding="utf-8"?>
<Types xmlns="http://schemas.openxmlformats.org/package/2006/content-types">
  <Override PartName="/ppt/slides/slide14.xml" ContentType="application/vnd.openxmlformats-officedocument.presentationml.slide+xml"/>
  <Override PartName="/ppt/slideMasters/slideMaster6.xml" ContentType="application/vnd.openxmlformats-officedocument.presentationml.slideMaster+xml"/>
  <Override PartName="/ppt/slides/slide52.xml" ContentType="application/vnd.openxmlformats-officedocument.presentationml.slide+xml"/>
  <Override PartName="/ppt/slides/slide49.xml" ContentType="application/vnd.openxmlformats-officedocument.presentationml.slide+xml"/>
  <Override PartName="/ppt/slides/slide6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Default Extension="bin" ContentType="application/vnd.openxmlformats-officedocument.presentationml.printerSettings"/>
  <Override PartName="/ppt/theme/theme8.xml" ContentType="application/vnd.openxmlformats-officedocument.theme+xml"/>
  <Override PartName="/ppt/slideLayouts/slideLayout20.xml" ContentType="application/vnd.openxmlformats-officedocument.presentationml.slideLayout+xml"/>
  <Override PartName="/ppt/slideLayouts/slideLayout17.xml" ContentType="application/vnd.openxmlformats-officedocument.presentationml.slideLayout+xml"/>
  <Override PartName="/ppt/theme/theme12.xml" ContentType="application/vnd.openxmlformats-officedocument.theme+xml"/>
  <Override PartName="/ppt/drawings/drawing2.xml" ContentType="application/vnd.openxmlformats-officedocument.drawingml.chartshapes+xml"/>
  <Override PartName="/ppt/slides/slide18.xml" ContentType="application/vnd.openxmlformats-officedocument.presentationml.slide+xml"/>
  <Override PartName="/ppt/slides/slide37.xml" ContentType="application/vnd.openxmlformats-officedocument.presentationml.slide+xml"/>
  <Override PartName="/ppt/slides/slide56.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slides/slide23.xml" ContentType="application/vnd.openxmlformats-officedocument.presentationml.slide+xml"/>
  <Override PartName="/ppt/slides/slide42.xml" ContentType="application/vnd.openxmlformats-officedocument.presentationml.slide+xml"/>
  <Override PartName="/ppt/slides/slide61.xml" ContentType="application/vnd.openxmlformats-officedocument.presentationml.slide+xml"/>
  <Override PartName="/ppt/theme/theme1.xml" ContentType="application/vnd.openxmlformats-officedocument.theme+xml"/>
  <Override PartName="/ppt/slideLayouts/slideLayout24.xml" ContentType="application/vnd.openxmlformats-officedocument.presentationml.slideLayout+xml"/>
  <Override PartName="/ppt/theme/theme16.xml" ContentType="application/vnd.openxmlformats-officedocument.theme+xml"/>
  <Override PartName="/ppt/slideLayouts/slideLayout10.xml" ContentType="application/vnd.openxmlformats-officedocument.presentationml.slideLayout+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Override PartName="/ppt/slideMasters/slideMaster13.xml" ContentType="application/vnd.openxmlformats-officedocument.presentationml.slideMaster+xml"/>
  <Override PartName="/ppt/slides/slide27.xml" ContentType="application/vnd.openxmlformats-officedocument.presentationml.slide+xml"/>
  <Override PartName="/ppt/theme/theme5.xml" ContentType="application/vnd.openxmlformats-officedocument.theme+xml"/>
  <Override PartName="/ppt/slides/slide11.xml" ContentType="application/vnd.openxmlformats-officedocument.presentationml.slide+xml"/>
  <Override PartName="/ppt/slides/slide65.xml" ContentType="application/vnd.openxmlformats-officedocument.presentationml.slide+xml"/>
  <Override PartName="/ppt/slideMasters/slideMaster3.xml" ContentType="application/vnd.openxmlformats-officedocument.presentationml.slideMaster+xml"/>
  <Override PartName="/ppt/slides/slide46.xml" ContentType="application/vnd.openxmlformats-officedocument.presentationml.slide+xml"/>
  <Override PartName="/ppt/charts/chart4.xml" ContentType="application/vnd.openxmlformats-officedocument.drawingml.chart+xml"/>
  <Override PartName="/ppt/slideLayouts/slideLayout14.xml" ContentType="application/vnd.openxmlformats-officedocument.presentationml.slideLayout+xml"/>
  <Override PartName="/ppt/slides/slide70.xml" ContentType="application/vnd.openxmlformats-officedocument.presentationml.slide+xml"/>
  <Override PartName="/ppt/slideMasters/slideMaster7.xml" ContentType="application/vnd.openxmlformats-officedocument.presentationml.slideMaster+xml"/>
  <Override PartName="/ppt/slideLayouts/slideLayout9.xml" ContentType="application/vnd.openxmlformats-officedocument.presentationml.slideLayout+xml"/>
  <Override PartName="/ppt/slides/slide53.xml" ContentType="application/vnd.openxmlformats-officedocument.presentationml.slide+xml"/>
  <Override PartName="/ppt/slides/slide34.xml" ContentType="application/vnd.openxmlformats-officedocument.presentationml.slide+xml"/>
  <Override PartName="/ppt/slides/slide69.xml" ContentType="application/vnd.openxmlformats-officedocument.presentationml.slide+xml"/>
  <Override PartName="/ppt/slides/slide15.xml" ContentType="application/vnd.openxmlformats-officedocument.presentationml.slide+xml"/>
  <Override PartName="/ppt/theme/theme9.xml" ContentType="application/vnd.openxmlformats-officedocument.theme+xml"/>
  <Override PartName="/ppt/slides/slide20.xml" ContentType="application/vnd.openxmlformats-officedocument.presentationml.slide+xml"/>
  <Override PartName="/ppt/theme/theme13.xml" ContentType="application/vnd.openxmlformats-officedocument.theme+xml"/>
  <Override PartName="/ppt/slideLayouts/slideLayout21.xml" ContentType="application/vnd.openxmlformats-officedocument.presentationml.slideLayout+xml"/>
  <Override PartName="/ppt/slideLayouts/slideLayout18.xml" ContentType="application/vnd.openxmlformats-officedocument.presentationml.slideLayout+xml"/>
  <Override PartName="/ppt/presProps.xml" ContentType="application/vnd.openxmlformats-officedocument.presentationml.presProps+xml"/>
  <Override PartName="/ppt/drawings/drawing3.xml" ContentType="application/vnd.openxmlformats-officedocument.drawingml.chartshapes+xml"/>
  <Override PartName="/ppt/slides/slide19.xml" ContentType="application/vnd.openxmlformats-officedocument.presentationml.slide+xml"/>
  <Override PartName="/ppt/slides/slide38.xml" ContentType="application/vnd.openxmlformats-officedocument.presentationml.slide+xml"/>
  <Override PartName="/ppt/slides/slide57.xml" ContentType="application/vnd.openxmlformats-officedocument.presentationml.slide+xml"/>
  <Default Extension="xls" ContentType="application/vnd.ms-excel"/>
  <Override PartName="/ppt/slides/slide4.xml" ContentType="application/vnd.openxmlformats-officedocument.presentationml.slide+xml"/>
  <Override PartName="/ppt/slideLayouts/slideLayout2.xml" ContentType="application/vnd.openxmlformats-officedocument.presentationml.slideLayout+xml"/>
  <Override PartName="/ppt/slideMasters/slideMaster10.xml" ContentType="application/vnd.openxmlformats-officedocument.presentationml.slideMaster+xml"/>
  <Override PartName="/ppt/slides/slide24.xml" ContentType="application/vnd.openxmlformats-officedocument.presentationml.slide+xml"/>
  <Override PartName="/ppt/slides/slide43.xml" ContentType="application/vnd.openxmlformats-officedocument.presentationml.slide+xml"/>
  <Override PartName="/ppt/slides/slide62.xml" ContentType="application/vnd.openxmlformats-officedocument.presentationml.slide+xml"/>
  <Override PartName="/ppt/theme/theme2.xml" ContentType="application/vnd.openxmlformats-officedocument.theme+xml"/>
  <Override PartName="/ppt/handoutMasters/handoutMaster1.xml" ContentType="application/vnd.openxmlformats-officedocument.presentationml.handoutMaster+xml"/>
  <Override PartName="/ppt/slideLayouts/slideLayout25.xml" ContentType="application/vnd.openxmlformats-officedocument.presentationml.slideLayout+xml"/>
  <Override PartName="/ppt/theme/theme17.xml" ContentType="application/vnd.openxmlformats-officedocument.theme+xml"/>
  <Override PartName="/ppt/charts/chart1.xml" ContentType="application/vnd.openxmlformats-officedocument.drawingml.chart+xml"/>
  <Override PartName="/ppt/slideLayouts/slideLayout11.xml" ContentType="application/vnd.openxmlformats-officedocument.presentationml.slideLayout+xml"/>
  <Override PartName="/docProps/core.xml" ContentType="application/vnd.openxmlformats-package.core-properties+xml"/>
  <Default Extension="jpeg" ContentType="image/jpeg"/>
  <Default Extension="vml" ContentType="application/vnd.openxmlformats-officedocument.vmlDrawing"/>
  <Override PartName="/ppt/slides/slide8.xml" ContentType="application/vnd.openxmlformats-officedocument.presentationml.slide+xml"/>
  <Override PartName="/ppt/slideLayouts/slideLayout6.xml" ContentType="application/vnd.openxmlformats-officedocument.presentationml.slideLayout+xml"/>
  <Override PartName="/ppt/slideMasters/slideMaster14.xml" ContentType="application/vnd.openxmlformats-officedocument.presentationml.slideMaster+xml"/>
  <Override PartName="/ppt/slides/slide28.xml" ContentType="application/vnd.openxmlformats-officedocument.presentationml.slide+xml"/>
  <Override PartName="/ppt/theme/theme6.xml" ContentType="application/vnd.openxmlformats-officedocument.theme+xml"/>
  <Override PartName="/ppt/slides/slide12.xml" ContentType="application/vnd.openxmlformats-officedocument.presentationml.slide+xml"/>
  <Override PartName="/ppt/slides/slide66.xml" ContentType="application/vnd.openxmlformats-officedocument.presentationml.slide+xml"/>
  <Override PartName="/ppt/slides/slide50.xml" ContentType="application/vnd.openxmlformats-officedocument.presentationml.slide+xml"/>
  <Override PartName="/ppt/slideMasters/slideMaster4.xml" ContentType="application/vnd.openxmlformats-officedocument.presentationml.slideMaster+xml"/>
  <Override PartName="/ppt/slides/slide47.xml" ContentType="application/vnd.openxmlformats-officedocument.presentationml.slide+xml"/>
  <Override PartName="/ppt/slides/slide31.xml" ContentType="application/vnd.openxmlformats-officedocument.presentationml.slide+xml"/>
  <Override PartName="/ppt/slideLayouts/slideLayout15.xml" ContentType="application/vnd.openxmlformats-officedocument.presentationml.slideLayout+xml"/>
  <Override PartName="/ppt/slides/slide71.xml" ContentType="application/vnd.openxmlformats-officedocument.presentationml.slide+xml"/>
  <Override PartName="/ppt/theme/theme10.xml" ContentType="application/vnd.openxmlformats-officedocument.theme+xml"/>
  <Default Extension="emf" ContentType="image/x-emf"/>
  <Default Extension="rels" ContentType="application/vnd.openxmlformats-package.relationships+xml"/>
  <Override PartName="/ppt/slideMasters/slideMaster8.xml" ContentType="application/vnd.openxmlformats-officedocument.presentationml.slideMaster+xml"/>
  <Override PartName="/ppt/slides/slide35.xml" ContentType="application/vnd.openxmlformats-officedocument.presentationml.slide+xml"/>
  <Override PartName="/ppt/slides/slide54.xml" ContentType="application/vnd.openxmlformats-officedocument.presentationml.slide+xml"/>
  <Override PartName="/ppt/slides/slide16.xml" ContentType="application/vnd.openxmlformats-officedocument.presentationml.slide+xml"/>
  <Override PartName="/ppt/slides/slide1.xml" ContentType="application/vnd.openxmlformats-officedocument.presentationml.slide+xml"/>
  <Override PartName="/ppt/slides/slide21.xml" ContentType="application/vnd.openxmlformats-officedocument.presentationml.slide+xml"/>
  <Override PartName="/ppt/slides/slide40.xml" ContentType="application/vnd.openxmlformats-officedocument.presentationml.slide+xml"/>
  <Override PartName="/ppt/slideLayouts/slideLayout22.xml" ContentType="application/vnd.openxmlformats-officedocument.presentationml.slideLayout+xml"/>
  <Override PartName="/ppt/slideLayouts/slideLayout19.xml" ContentType="application/vnd.openxmlformats-officedocument.presentationml.slideLayout+xml"/>
  <Override PartName="/ppt/theme/theme14.xml" ContentType="application/vnd.openxmlformats-officedocument.theme+xml"/>
  <Override PartName="/ppt/drawings/drawing4.xml" ContentType="application/vnd.openxmlformats-officedocument.drawingml.chartshapes+xml"/>
  <Override PartName="/ppt/slides/slide39.xml" ContentType="application/vnd.openxmlformats-officedocument.presentationml.slide+xml"/>
  <Override PartName="/ppt/slides/slide58.xml" ContentType="application/vnd.openxmlformats-officedocument.presentationml.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Masters/slideMaster11.xml" ContentType="application/vnd.openxmlformats-officedocument.presentationml.slideMaster+xml"/>
  <Override PartName="/ppt/slides/slide44.xml" ContentType="application/vnd.openxmlformats-officedocument.presentationml.slide+xml"/>
  <Override PartName="/ppt/slides/slide25.xml" ContentType="application/vnd.openxmlformats-officedocument.presentationml.slide+xml"/>
  <Override PartName="/ppt/theme/theme3.xml" ContentType="application/vnd.openxmlformats-officedocument.theme+xml"/>
  <Override PartName="/ppt/slides/slide63.xml" ContentType="application/vnd.openxmlformats-officedocument.presentationml.slide+xml"/>
  <Override PartName="/ppt/slideLayouts/slideLayout26.xml" ContentType="application/vnd.openxmlformats-officedocument.presentationml.slideLayout+xml"/>
  <Override PartName="/ppt/charts/chart2.xml" ContentType="application/vnd.openxmlformats-officedocument.drawingml.chart+xml"/>
  <Override PartName="/ppt/slideLayouts/slideLayout12.xml" ContentType="application/vnd.openxmlformats-officedocument.presentationml.slideLayout+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slides/slide51.xml" ContentType="application/vnd.openxmlformats-officedocument.presentationml.slide+xml"/>
  <Override PartName="/ppt/slides/slide67.xml" ContentType="application/vnd.openxmlformats-officedocument.presentationml.slide+xml"/>
  <Override PartName="/ppt/slideMasters/slideMaster5.xml" ContentType="application/vnd.openxmlformats-officedocument.presentationml.slideMaster+xml"/>
  <Override PartName="/ppt/slides/slide48.xml" ContentType="application/vnd.openxmlformats-officedocument.presentationml.slide+xml"/>
  <Override PartName="/ppt/slides/slide32.xml" ContentType="application/vnd.openxmlformats-officedocument.presentationml.slide+xml"/>
  <Override PartName="/ppt/viewProps.xml" ContentType="application/vnd.openxmlformats-officedocument.presentationml.viewProps+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Masters/slideMaster15.xml" ContentType="application/vnd.openxmlformats-officedocument.presentationml.slideMaster+xml"/>
  <Override PartName="/ppt/slides/slide29.xml" ContentType="application/vnd.openxmlformats-officedocument.presentationml.slide+xml"/>
  <Override PartName="/ppt/notesMasters/notesMaster1.xml" ContentType="application/vnd.openxmlformats-officedocument.presentationml.notesMaster+xml"/>
  <Override PartName="/ppt/theme/theme7.xml" ContentType="application/vnd.openxmlformats-officedocument.theme+xml"/>
  <Override PartName="/ppt/theme/theme11.xml" ContentType="application/vnd.openxmlformats-officedocument.theme+xml"/>
  <Override PartName="/docProps/app.xml" ContentType="application/vnd.openxmlformats-officedocument.extended-properties+xml"/>
  <Override PartName="/ppt/presentation.xml" ContentType="application/vnd.openxmlformats-officedocument.presentationml.presentation.main+xml"/>
  <Override PartName="/ppt/slides/slide17.xml" ContentType="application/vnd.openxmlformats-officedocument.presentationml.slide+xml"/>
  <Override PartName="/ppt/slides/slide36.xml" ContentType="application/vnd.openxmlformats-officedocument.presentationml.slide+xml"/>
  <Override PartName="/ppt/slides/slide55.xml" ContentType="application/vnd.openxmlformats-officedocument.presentationml.slide+xml"/>
  <Override PartName="/ppt/slideMasters/slideMaster9.xml" ContentType="application/vnd.openxmlformats-officedocument.presentationml.slideMaster+xml"/>
  <Override PartName="/ppt/slides/slide2.xml" ContentType="application/vnd.openxmlformats-officedocument.presentationml.slide+xml"/>
  <Override PartName="/ppt/drawings/drawing1.xml" ContentType="application/vnd.openxmlformats-officedocument.drawingml.chartshapes+xml"/>
  <Override PartName="/ppt/slides/slide22.xml" ContentType="application/vnd.openxmlformats-officedocument.presentationml.slide+xml"/>
  <Override PartName="/ppt/slides/slide41.xml" ContentType="application/vnd.openxmlformats-officedocument.presentationml.slide+xml"/>
  <Override PartName="/ppt/slides/slide60.xml" ContentType="application/vnd.openxmlformats-officedocument.presentationml.slide+xml"/>
  <Override PartName="/ppt/slideLayouts/slideLayout23.xml" ContentType="application/vnd.openxmlformats-officedocument.presentationml.slideLayout+xml"/>
  <Override PartName="/ppt/theme/theme15.xml" ContentType="application/vnd.openxmlformats-officedocument.theme+xml"/>
  <Override PartName="/ppt/slides/slide59.xml" ContentType="application/vnd.openxmlformats-officedocument.presentationml.slide+xml"/>
  <Default Extension="pict" ContentType="image/pict"/>
  <Override PartName="/ppt/slides/slide6.xml" ContentType="application/vnd.openxmlformats-officedocument.presentationml.slide+xml"/>
  <Override PartName="/ppt/slideMasters/slideMaster2.xml" ContentType="application/vnd.openxmlformats-officedocument.presentationml.slideMaster+xml"/>
  <Override PartName="/ppt/slideLayouts/slideLayout4.xml" ContentType="application/vnd.openxmlformats-officedocument.presentationml.slideLayout+xml"/>
  <Override PartName="/ppt/slideMasters/slideMaster12.xml" ContentType="application/vnd.openxmlformats-officedocument.presentationml.slideMaster+xml"/>
  <Override PartName="/ppt/slides/slide45.xml" ContentType="application/vnd.openxmlformats-officedocument.presentationml.slide+xml"/>
  <Override PartName="/ppt/slides/slide26.xml" ContentType="application/vnd.openxmlformats-officedocument.presentationml.slide+xml"/>
  <Override PartName="/ppt/theme/theme4.xml" ContentType="application/vnd.openxmlformats-officedocument.theme+xml"/>
  <Override PartName="/ppt/slides/slide10.xml" ContentType="application/vnd.openxmlformats-officedocument.presentationml.slide+xml"/>
  <Override PartName="/ppt/slides/slide64.xml" ContentType="application/vnd.openxmlformats-officedocument.presentationml.slide+xml"/>
  <Override PartName="/ppt/charts/chart3.xml" ContentType="application/vnd.openxmlformats-officedocument.drawingml.chart+xml"/>
  <Override PartName="/ppt/slideLayouts/slideLayout13.xml" ContentType="application/vnd.openxmlformats-officedocument.presentationml.slideLayout+xml"/>
  <Default Extension="pdf" ContentType="application/pdf"/>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 id="2147483673" r:id="rId2"/>
    <p:sldMasterId id="2147483675" r:id="rId3"/>
    <p:sldMasterId id="2147483677" r:id="rId4"/>
    <p:sldMasterId id="2147483679" r:id="rId5"/>
    <p:sldMasterId id="2147483681" r:id="rId6"/>
    <p:sldMasterId id="2147483683" r:id="rId7"/>
    <p:sldMasterId id="2147483685" r:id="rId8"/>
    <p:sldMasterId id="2147483687" r:id="rId9"/>
    <p:sldMasterId id="2147483691" r:id="rId10"/>
    <p:sldMasterId id="2147483693" r:id="rId11"/>
    <p:sldMasterId id="2147483695" r:id="rId12"/>
    <p:sldMasterId id="2147483697" r:id="rId13"/>
    <p:sldMasterId id="2147483699" r:id="rId14"/>
    <p:sldMasterId id="2147483701" r:id="rId15"/>
  </p:sldMasterIdLst>
  <p:notesMasterIdLst>
    <p:notesMasterId r:id="rId87"/>
  </p:notesMasterIdLst>
  <p:handoutMasterIdLst>
    <p:handoutMasterId r:id="rId88"/>
  </p:handoutMasterIdLst>
  <p:sldIdLst>
    <p:sldId id="511" r:id="rId16"/>
    <p:sldId id="423" r:id="rId17"/>
    <p:sldId id="557" r:id="rId18"/>
    <p:sldId id="575" r:id="rId19"/>
    <p:sldId id="654" r:id="rId20"/>
    <p:sldId id="577" r:id="rId21"/>
    <p:sldId id="655" r:id="rId22"/>
    <p:sldId id="657" r:id="rId23"/>
    <p:sldId id="656" r:id="rId24"/>
    <p:sldId id="659" r:id="rId25"/>
    <p:sldId id="578" r:id="rId26"/>
    <p:sldId id="579" r:id="rId27"/>
    <p:sldId id="581" r:id="rId28"/>
    <p:sldId id="580" r:id="rId29"/>
    <p:sldId id="582" r:id="rId30"/>
    <p:sldId id="564" r:id="rId31"/>
    <p:sldId id="583" r:id="rId32"/>
    <p:sldId id="584" r:id="rId33"/>
    <p:sldId id="585" r:id="rId34"/>
    <p:sldId id="586" r:id="rId35"/>
    <p:sldId id="587" r:id="rId36"/>
    <p:sldId id="588" r:id="rId37"/>
    <p:sldId id="590" r:id="rId38"/>
    <p:sldId id="591" r:id="rId39"/>
    <p:sldId id="658" r:id="rId40"/>
    <p:sldId id="620" r:id="rId41"/>
    <p:sldId id="619" r:id="rId42"/>
    <p:sldId id="618" r:id="rId43"/>
    <p:sldId id="616" r:id="rId44"/>
    <p:sldId id="660" r:id="rId45"/>
    <p:sldId id="593" r:id="rId46"/>
    <p:sldId id="594" r:id="rId47"/>
    <p:sldId id="661" r:id="rId48"/>
    <p:sldId id="605" r:id="rId49"/>
    <p:sldId id="624" r:id="rId50"/>
    <p:sldId id="606" r:id="rId51"/>
    <p:sldId id="607" r:id="rId52"/>
    <p:sldId id="608" r:id="rId53"/>
    <p:sldId id="609" r:id="rId54"/>
    <p:sldId id="610" r:id="rId55"/>
    <p:sldId id="611" r:id="rId56"/>
    <p:sldId id="612" r:id="rId57"/>
    <p:sldId id="662" r:id="rId58"/>
    <p:sldId id="667" r:id="rId59"/>
    <p:sldId id="595" r:id="rId60"/>
    <p:sldId id="596" r:id="rId61"/>
    <p:sldId id="597" r:id="rId62"/>
    <p:sldId id="598" r:id="rId63"/>
    <p:sldId id="599" r:id="rId64"/>
    <p:sldId id="600" r:id="rId65"/>
    <p:sldId id="602" r:id="rId66"/>
    <p:sldId id="663" r:id="rId67"/>
    <p:sldId id="614" r:id="rId68"/>
    <p:sldId id="664" r:id="rId69"/>
    <p:sldId id="668" r:id="rId70"/>
    <p:sldId id="630" r:id="rId71"/>
    <p:sldId id="632" r:id="rId72"/>
    <p:sldId id="633" r:id="rId73"/>
    <p:sldId id="629" r:id="rId74"/>
    <p:sldId id="665" r:id="rId75"/>
    <p:sldId id="635" r:id="rId76"/>
    <p:sldId id="666" r:id="rId77"/>
    <p:sldId id="644" r:id="rId78"/>
    <p:sldId id="645" r:id="rId79"/>
    <p:sldId id="646" r:id="rId80"/>
    <p:sldId id="648" r:id="rId81"/>
    <p:sldId id="650" r:id="rId82"/>
    <p:sldId id="647" r:id="rId83"/>
    <p:sldId id="649" r:id="rId84"/>
    <p:sldId id="651" r:id="rId85"/>
    <p:sldId id="652" r:id="rId86"/>
  </p:sldIdLst>
  <p:sldSz cx="9144000" cy="6858000" type="screen4x3"/>
  <p:notesSz cx="6858000" cy="9144000"/>
  <p:defaultTextStyle>
    <a:defPPr>
      <a:defRPr lang="ja-JP"/>
    </a:defPPr>
    <a:lvl1pPr algn="l" rtl="0" fontAlgn="base">
      <a:spcBef>
        <a:spcPct val="0"/>
      </a:spcBef>
      <a:spcAft>
        <a:spcPct val="0"/>
      </a:spcAft>
      <a:defRPr kumimoji="1" sz="2400" kern="1200">
        <a:solidFill>
          <a:schemeClr val="tx1"/>
        </a:solidFill>
        <a:latin typeface="Times" pitchFamily="-109" charset="0"/>
        <a:ea typeface="ＭＳ Ｐゴシック" pitchFamily="-109" charset="-128"/>
        <a:cs typeface="ＭＳ Ｐゴシック" pitchFamily="-109" charset="-128"/>
      </a:defRPr>
    </a:lvl1pPr>
    <a:lvl2pPr marL="457200" algn="l" rtl="0" fontAlgn="base">
      <a:spcBef>
        <a:spcPct val="0"/>
      </a:spcBef>
      <a:spcAft>
        <a:spcPct val="0"/>
      </a:spcAft>
      <a:defRPr kumimoji="1" sz="2400" kern="1200">
        <a:solidFill>
          <a:schemeClr val="tx1"/>
        </a:solidFill>
        <a:latin typeface="Times" pitchFamily="-109" charset="0"/>
        <a:ea typeface="ＭＳ Ｐゴシック" pitchFamily="-109" charset="-128"/>
        <a:cs typeface="ＭＳ Ｐゴシック" pitchFamily="-109" charset="-128"/>
      </a:defRPr>
    </a:lvl2pPr>
    <a:lvl3pPr marL="914400" algn="l" rtl="0" fontAlgn="base">
      <a:spcBef>
        <a:spcPct val="0"/>
      </a:spcBef>
      <a:spcAft>
        <a:spcPct val="0"/>
      </a:spcAft>
      <a:defRPr kumimoji="1" sz="2400" kern="1200">
        <a:solidFill>
          <a:schemeClr val="tx1"/>
        </a:solidFill>
        <a:latin typeface="Times" pitchFamily="-109" charset="0"/>
        <a:ea typeface="ＭＳ Ｐゴシック" pitchFamily="-109" charset="-128"/>
        <a:cs typeface="ＭＳ Ｐゴシック" pitchFamily="-109" charset="-128"/>
      </a:defRPr>
    </a:lvl3pPr>
    <a:lvl4pPr marL="1371600" algn="l" rtl="0" fontAlgn="base">
      <a:spcBef>
        <a:spcPct val="0"/>
      </a:spcBef>
      <a:spcAft>
        <a:spcPct val="0"/>
      </a:spcAft>
      <a:defRPr kumimoji="1" sz="2400" kern="1200">
        <a:solidFill>
          <a:schemeClr val="tx1"/>
        </a:solidFill>
        <a:latin typeface="Times" pitchFamily="-109" charset="0"/>
        <a:ea typeface="ＭＳ Ｐゴシック" pitchFamily="-109" charset="-128"/>
        <a:cs typeface="ＭＳ Ｐゴシック" pitchFamily="-109" charset="-128"/>
      </a:defRPr>
    </a:lvl4pPr>
    <a:lvl5pPr marL="1828800" algn="l" rtl="0" fontAlgn="base">
      <a:spcBef>
        <a:spcPct val="0"/>
      </a:spcBef>
      <a:spcAft>
        <a:spcPct val="0"/>
      </a:spcAft>
      <a:defRPr kumimoji="1" sz="2400" kern="1200">
        <a:solidFill>
          <a:schemeClr val="tx1"/>
        </a:solidFill>
        <a:latin typeface="Times" pitchFamily="-109" charset="0"/>
        <a:ea typeface="ＭＳ Ｐゴシック" pitchFamily="-109" charset="-128"/>
        <a:cs typeface="ＭＳ Ｐゴシック" pitchFamily="-109" charset="-128"/>
      </a:defRPr>
    </a:lvl5pPr>
    <a:lvl6pPr marL="2286000" algn="l" defTabSz="457200" rtl="0" eaLnBrk="1" latinLnBrk="0" hangingPunct="1">
      <a:defRPr kumimoji="1" sz="2400" kern="1200">
        <a:solidFill>
          <a:schemeClr val="tx1"/>
        </a:solidFill>
        <a:latin typeface="Times" pitchFamily="-109" charset="0"/>
        <a:ea typeface="ＭＳ Ｐゴシック" pitchFamily="-109" charset="-128"/>
        <a:cs typeface="ＭＳ Ｐゴシック" pitchFamily="-109" charset="-128"/>
      </a:defRPr>
    </a:lvl6pPr>
    <a:lvl7pPr marL="2743200" algn="l" defTabSz="457200" rtl="0" eaLnBrk="1" latinLnBrk="0" hangingPunct="1">
      <a:defRPr kumimoji="1" sz="2400" kern="1200">
        <a:solidFill>
          <a:schemeClr val="tx1"/>
        </a:solidFill>
        <a:latin typeface="Times" pitchFamily="-109" charset="0"/>
        <a:ea typeface="ＭＳ Ｐゴシック" pitchFamily="-109" charset="-128"/>
        <a:cs typeface="ＭＳ Ｐゴシック" pitchFamily="-109" charset="-128"/>
      </a:defRPr>
    </a:lvl7pPr>
    <a:lvl8pPr marL="3200400" algn="l" defTabSz="457200" rtl="0" eaLnBrk="1" latinLnBrk="0" hangingPunct="1">
      <a:defRPr kumimoji="1" sz="2400" kern="1200">
        <a:solidFill>
          <a:schemeClr val="tx1"/>
        </a:solidFill>
        <a:latin typeface="Times" pitchFamily="-109" charset="0"/>
        <a:ea typeface="ＭＳ Ｐゴシック" pitchFamily="-109" charset="-128"/>
        <a:cs typeface="ＭＳ Ｐゴシック" pitchFamily="-109" charset="-128"/>
      </a:defRPr>
    </a:lvl8pPr>
    <a:lvl9pPr marL="3657600" algn="l" defTabSz="457200" rtl="0" eaLnBrk="1" latinLnBrk="0" hangingPunct="1">
      <a:defRPr kumimoji="1" sz="2400" kern="1200">
        <a:solidFill>
          <a:schemeClr val="tx1"/>
        </a:solidFill>
        <a:latin typeface="Times" pitchFamily="-109" charset="0"/>
        <a:ea typeface="ＭＳ Ｐゴシック" pitchFamily="-109" charset="-128"/>
        <a:cs typeface="ＭＳ Ｐゴシック" pitchFamily="-109"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EBEBEB"/>
    <a:srgbClr val="FFFFFF"/>
    <a:srgbClr val="FF00FF"/>
    <a:srgbClr val="800002"/>
    <a:srgbClr val="410024"/>
    <a:srgbClr val="804120"/>
    <a:srgbClr val="66FF66"/>
    <a:srgbClr val="FF0000"/>
    <a:srgbClr val="FF8000"/>
    <a:srgbClr val="0B10F7"/>
  </p:clrMru>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horzBarState="maximized">
    <p:restoredLeft sz="10970" autoAdjust="0"/>
    <p:restoredTop sz="95543" autoAdjust="0"/>
  </p:normalViewPr>
  <p:slideViewPr>
    <p:cSldViewPr snapToGrid="0">
      <p:cViewPr>
        <p:scale>
          <a:sx n="100" d="100"/>
          <a:sy n="100" d="100"/>
        </p:scale>
        <p:origin x="-672"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1440"/>
    </p:cViewPr>
  </p:sorterViewPr>
  <p:notesViewPr>
    <p:cSldViewPr snapToGrid="0" snapToObjects="1">
      <p:cViewPr varScale="1">
        <p:scale>
          <a:sx n="94" d="100"/>
          <a:sy n="94" d="100"/>
        </p:scale>
        <p:origin x="-2664" y="-10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 Target="slides/slide1.xml"/><Relationship Id="rId17" Type="http://schemas.openxmlformats.org/officeDocument/2006/relationships/slide" Target="slides/slide2.xml"/><Relationship Id="rId18" Type="http://schemas.openxmlformats.org/officeDocument/2006/relationships/slide" Target="slides/slide3.xml"/><Relationship Id="rId19" Type="http://schemas.openxmlformats.org/officeDocument/2006/relationships/slide" Target="slides/slide4.xml"/><Relationship Id="rId30" Type="http://schemas.openxmlformats.org/officeDocument/2006/relationships/slide" Target="slides/slide15.xml"/><Relationship Id="rId31" Type="http://schemas.openxmlformats.org/officeDocument/2006/relationships/slide" Target="slides/slide16.xml"/><Relationship Id="rId32" Type="http://schemas.openxmlformats.org/officeDocument/2006/relationships/slide" Target="slides/slide17.xml"/><Relationship Id="rId33" Type="http://schemas.openxmlformats.org/officeDocument/2006/relationships/slide" Target="slides/slide18.xml"/><Relationship Id="rId34" Type="http://schemas.openxmlformats.org/officeDocument/2006/relationships/slide" Target="slides/slide19.xml"/><Relationship Id="rId35" Type="http://schemas.openxmlformats.org/officeDocument/2006/relationships/slide" Target="slides/slide20.xml"/><Relationship Id="rId36" Type="http://schemas.openxmlformats.org/officeDocument/2006/relationships/slide" Target="slides/slide21.xml"/><Relationship Id="rId37" Type="http://schemas.openxmlformats.org/officeDocument/2006/relationships/slide" Target="slides/slide22.xml"/><Relationship Id="rId38" Type="http://schemas.openxmlformats.org/officeDocument/2006/relationships/slide" Target="slides/slide23.xml"/><Relationship Id="rId39" Type="http://schemas.openxmlformats.org/officeDocument/2006/relationships/slide" Target="slides/slide24.xml"/><Relationship Id="rId50" Type="http://schemas.openxmlformats.org/officeDocument/2006/relationships/slide" Target="slides/slide35.xml"/><Relationship Id="rId51" Type="http://schemas.openxmlformats.org/officeDocument/2006/relationships/slide" Target="slides/slide36.xml"/><Relationship Id="rId52" Type="http://schemas.openxmlformats.org/officeDocument/2006/relationships/slide" Target="slides/slide37.xml"/><Relationship Id="rId53" Type="http://schemas.openxmlformats.org/officeDocument/2006/relationships/slide" Target="slides/slide38.xml"/><Relationship Id="rId54" Type="http://schemas.openxmlformats.org/officeDocument/2006/relationships/slide" Target="slides/slide39.xml"/><Relationship Id="rId55" Type="http://schemas.openxmlformats.org/officeDocument/2006/relationships/slide" Target="slides/slide40.xml"/><Relationship Id="rId56" Type="http://schemas.openxmlformats.org/officeDocument/2006/relationships/slide" Target="slides/slide41.xml"/><Relationship Id="rId57" Type="http://schemas.openxmlformats.org/officeDocument/2006/relationships/slide" Target="slides/slide42.xml"/><Relationship Id="rId58" Type="http://schemas.openxmlformats.org/officeDocument/2006/relationships/slide" Target="slides/slide43.xml"/><Relationship Id="rId59" Type="http://schemas.openxmlformats.org/officeDocument/2006/relationships/slide" Target="slides/slide44.xml"/><Relationship Id="rId70" Type="http://schemas.openxmlformats.org/officeDocument/2006/relationships/slide" Target="slides/slide55.xml"/><Relationship Id="rId71" Type="http://schemas.openxmlformats.org/officeDocument/2006/relationships/slide" Target="slides/slide56.xml"/><Relationship Id="rId72" Type="http://schemas.openxmlformats.org/officeDocument/2006/relationships/slide" Target="slides/slide57.xml"/><Relationship Id="rId73" Type="http://schemas.openxmlformats.org/officeDocument/2006/relationships/slide" Target="slides/slide58.xml"/><Relationship Id="rId74" Type="http://schemas.openxmlformats.org/officeDocument/2006/relationships/slide" Target="slides/slide59.xml"/><Relationship Id="rId75" Type="http://schemas.openxmlformats.org/officeDocument/2006/relationships/slide" Target="slides/slide60.xml"/><Relationship Id="rId76" Type="http://schemas.openxmlformats.org/officeDocument/2006/relationships/slide" Target="slides/slide61.xml"/><Relationship Id="rId77" Type="http://schemas.openxmlformats.org/officeDocument/2006/relationships/slide" Target="slides/slide62.xml"/><Relationship Id="rId78" Type="http://schemas.openxmlformats.org/officeDocument/2006/relationships/slide" Target="slides/slide63.xml"/><Relationship Id="rId79" Type="http://schemas.openxmlformats.org/officeDocument/2006/relationships/slide" Target="slides/slide64.xml"/><Relationship Id="rId90" Type="http://schemas.openxmlformats.org/officeDocument/2006/relationships/presProps" Target="presProps.xml"/><Relationship Id="rId91" Type="http://schemas.openxmlformats.org/officeDocument/2006/relationships/viewProps" Target="viewProps.xml"/><Relationship Id="rId92" Type="http://schemas.openxmlformats.org/officeDocument/2006/relationships/theme" Target="theme/theme1.xml"/><Relationship Id="rId93" Type="http://schemas.openxmlformats.org/officeDocument/2006/relationships/tableStyles" Target="tableStyles.xml"/><Relationship Id="rId20" Type="http://schemas.openxmlformats.org/officeDocument/2006/relationships/slide" Target="slides/slide5.xml"/><Relationship Id="rId21" Type="http://schemas.openxmlformats.org/officeDocument/2006/relationships/slide" Target="slides/slide6.xml"/><Relationship Id="rId22" Type="http://schemas.openxmlformats.org/officeDocument/2006/relationships/slide" Target="slides/slide7.xml"/><Relationship Id="rId23" Type="http://schemas.openxmlformats.org/officeDocument/2006/relationships/slide" Target="slides/slide8.xml"/><Relationship Id="rId24" Type="http://schemas.openxmlformats.org/officeDocument/2006/relationships/slide" Target="slides/slide9.xml"/><Relationship Id="rId25" Type="http://schemas.openxmlformats.org/officeDocument/2006/relationships/slide" Target="slides/slide10.xml"/><Relationship Id="rId26" Type="http://schemas.openxmlformats.org/officeDocument/2006/relationships/slide" Target="slides/slide11.xml"/><Relationship Id="rId27" Type="http://schemas.openxmlformats.org/officeDocument/2006/relationships/slide" Target="slides/slide12.xml"/><Relationship Id="rId28" Type="http://schemas.openxmlformats.org/officeDocument/2006/relationships/slide" Target="slides/slide13.xml"/><Relationship Id="rId29" Type="http://schemas.openxmlformats.org/officeDocument/2006/relationships/slide" Target="slides/slide14.xml"/><Relationship Id="rId40" Type="http://schemas.openxmlformats.org/officeDocument/2006/relationships/slide" Target="slides/slide25.xml"/><Relationship Id="rId41" Type="http://schemas.openxmlformats.org/officeDocument/2006/relationships/slide" Target="slides/slide26.xml"/><Relationship Id="rId42" Type="http://schemas.openxmlformats.org/officeDocument/2006/relationships/slide" Target="slides/slide27.xml"/><Relationship Id="rId43" Type="http://schemas.openxmlformats.org/officeDocument/2006/relationships/slide" Target="slides/slide28.xml"/><Relationship Id="rId44" Type="http://schemas.openxmlformats.org/officeDocument/2006/relationships/slide" Target="slides/slide29.xml"/><Relationship Id="rId45" Type="http://schemas.openxmlformats.org/officeDocument/2006/relationships/slide" Target="slides/slide30.xml"/><Relationship Id="rId46" Type="http://schemas.openxmlformats.org/officeDocument/2006/relationships/slide" Target="slides/slide31.xml"/><Relationship Id="rId47" Type="http://schemas.openxmlformats.org/officeDocument/2006/relationships/slide" Target="slides/slide32.xml"/><Relationship Id="rId48" Type="http://schemas.openxmlformats.org/officeDocument/2006/relationships/slide" Target="slides/slide33.xml"/><Relationship Id="rId49" Type="http://schemas.openxmlformats.org/officeDocument/2006/relationships/slide" Target="slides/slide34.xml"/><Relationship Id="rId60" Type="http://schemas.openxmlformats.org/officeDocument/2006/relationships/slide" Target="slides/slide45.xml"/><Relationship Id="rId61" Type="http://schemas.openxmlformats.org/officeDocument/2006/relationships/slide" Target="slides/slide46.xml"/><Relationship Id="rId62" Type="http://schemas.openxmlformats.org/officeDocument/2006/relationships/slide" Target="slides/slide47.xml"/><Relationship Id="rId63" Type="http://schemas.openxmlformats.org/officeDocument/2006/relationships/slide" Target="slides/slide48.xml"/><Relationship Id="rId64" Type="http://schemas.openxmlformats.org/officeDocument/2006/relationships/slide" Target="slides/slide49.xml"/><Relationship Id="rId65" Type="http://schemas.openxmlformats.org/officeDocument/2006/relationships/slide" Target="slides/slide50.xml"/><Relationship Id="rId66" Type="http://schemas.openxmlformats.org/officeDocument/2006/relationships/slide" Target="slides/slide51.xml"/><Relationship Id="rId67" Type="http://schemas.openxmlformats.org/officeDocument/2006/relationships/slide" Target="slides/slide52.xml"/><Relationship Id="rId68" Type="http://schemas.openxmlformats.org/officeDocument/2006/relationships/slide" Target="slides/slide53.xml"/><Relationship Id="rId69" Type="http://schemas.openxmlformats.org/officeDocument/2006/relationships/slide" Target="slides/slide54.xml"/><Relationship Id="rId80" Type="http://schemas.openxmlformats.org/officeDocument/2006/relationships/slide" Target="slides/slide65.xml"/><Relationship Id="rId81" Type="http://schemas.openxmlformats.org/officeDocument/2006/relationships/slide" Target="slides/slide66.xml"/><Relationship Id="rId82" Type="http://schemas.openxmlformats.org/officeDocument/2006/relationships/slide" Target="slides/slide67.xml"/><Relationship Id="rId83" Type="http://schemas.openxmlformats.org/officeDocument/2006/relationships/slide" Target="slides/slide68.xml"/><Relationship Id="rId84" Type="http://schemas.openxmlformats.org/officeDocument/2006/relationships/slide" Target="slides/slide69.xml"/><Relationship Id="rId85" Type="http://schemas.openxmlformats.org/officeDocument/2006/relationships/slide" Target="slides/slide70.xml"/><Relationship Id="rId86" Type="http://schemas.openxmlformats.org/officeDocument/2006/relationships/slide" Target="slides/slide71.xml"/><Relationship Id="rId87" Type="http://schemas.openxmlformats.org/officeDocument/2006/relationships/notesMaster" Target="notesMasters/notesMaster1.xml"/><Relationship Id="rId88" Type="http://schemas.openxmlformats.org/officeDocument/2006/relationships/handoutMaster" Target="handoutMasters/handoutMaster1.xml"/><Relationship Id="rId89" Type="http://schemas.openxmlformats.org/officeDocument/2006/relationships/printerSettings" Target="printerSettings/printerSettings1.bin"/></Relationships>
</file>

<file path=ppt/charts/_rels/chart1.xml.rels><?xml version="1.0" encoding="UTF-8" standalone="yes"?>
<Relationships xmlns="http://schemas.openxmlformats.org/package/2006/relationships"><Relationship Id="rId1" Type="http://schemas.openxmlformats.org/officeDocument/2006/relationships/oleObject" Target="file:///C:\xus%20workspace\High%20field%20magnet%20development\HL-LHC%20magnet%20development\D1%20dipole%20development\report\materials\New%20Cs%20&amp;%20iron-LHC%20dipole%20cable%20-%20multipole%20coefficients%20vs%20I.xlsx" TargetMode="External"/><Relationship Id="rId2"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oleObject" Target="file:///C:\xus%20workspace\High%20field%20magnet%20development\HL-LHC%20magnet%20development\D1%20dipole%20development\report\Excel%20sum\ND1-LHC%20dipole%20cable\LHC%20dipole%20cable%20-%20multipole%20coefficients%20vs%20I.xlsx" TargetMode="External"/><Relationship Id="rId2"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oleObject" Target="file:///C:\xus%20workspace\High%20field%20magnet%20development\HL-LHC%20magnet%20development\D1%20dipole%20development\report\Excel%20sum\ND1-ITER%20Nb3Sn%20cable\ITER%20Nb3Sn%20cable%20-%20multipole%20coefficients%20vs%20I.xlsx" TargetMode="External"/><Relationship Id="rId2" Type="http://schemas.openxmlformats.org/officeDocument/2006/relationships/chartUserShapes" Target="../drawings/drawing3.xml"/></Relationships>
</file>

<file path=ppt/charts/_rels/chart4.xml.rels><?xml version="1.0" encoding="UTF-8" standalone="yes"?>
<Relationships xmlns="http://schemas.openxmlformats.org/package/2006/relationships"><Relationship Id="rId1" Type="http://schemas.openxmlformats.org/officeDocument/2006/relationships/oleObject" Target="file:///C:\xus%20workspace\High%20field%20magnet%20development\HL-LHC%20magnet%20development\D1%20dipole%20development\report\Excel%20sum\ND1-ITER%20Nb3Sn%20cable\ITER%20Nb3Sn%20cable%20-%20multipole%20coefficients%20vs%20I.xlsx" TargetMode="External"/><Relationship Id="rId2" Type="http://schemas.openxmlformats.org/officeDocument/2006/relationships/chartUserShapes" Target="../drawings/drawing4.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ja-JP"/>
  <c:style val="2"/>
  <c:chart>
    <c:autoTitleDeleted val="1"/>
    <c:plotArea>
      <c:layout>
        <c:manualLayout>
          <c:layoutTarget val="inner"/>
          <c:xMode val="edge"/>
          <c:yMode val="edge"/>
          <c:x val="0.173759405074367"/>
          <c:y val="0.0576606345259481"/>
          <c:w val="0.778789151356086"/>
          <c:h val="0.738205995734908"/>
        </c:manualLayout>
      </c:layout>
      <c:scatterChart>
        <c:scatterStyle val="smoothMarker"/>
        <c:ser>
          <c:idx val="0"/>
          <c:order val="0"/>
          <c:tx>
            <c:v>Transfer function-150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13.0</c:v>
                </c:pt>
                <c:pt idx="14">
                  <c:v>12.0</c:v>
                </c:pt>
                <c:pt idx="15">
                  <c:v>11.0</c:v>
                </c:pt>
                <c:pt idx="16">
                  <c:v>10.0</c:v>
                </c:pt>
                <c:pt idx="17">
                  <c:v>9.0</c:v>
                </c:pt>
                <c:pt idx="18">
                  <c:v>8.0</c:v>
                </c:pt>
                <c:pt idx="19">
                  <c:v>7.0</c:v>
                </c:pt>
                <c:pt idx="20">
                  <c:v>6.0</c:v>
                </c:pt>
                <c:pt idx="21">
                  <c:v>5.0</c:v>
                </c:pt>
                <c:pt idx="22">
                  <c:v>4.0</c:v>
                </c:pt>
                <c:pt idx="23">
                  <c:v>3.0</c:v>
                </c:pt>
                <c:pt idx="24">
                  <c:v>2.0</c:v>
                </c:pt>
                <c:pt idx="25">
                  <c:v>1.0</c:v>
                </c:pt>
              </c:numCache>
            </c:numRef>
          </c:xVal>
          <c:yVal>
            <c:numRef>
              <c:f>'Magnetization -150mm'!$G$4:$G$29</c:f>
              <c:numCache>
                <c:formatCode>0.00E+00</c:formatCode>
                <c:ptCount val="26"/>
                <c:pt idx="0">
                  <c:v>0.763120000000004</c:v>
                </c:pt>
                <c:pt idx="1">
                  <c:v>0.765750000000005</c:v>
                </c:pt>
                <c:pt idx="2">
                  <c:v>0.766466666666666</c:v>
                </c:pt>
                <c:pt idx="3">
                  <c:v>0.764075</c:v>
                </c:pt>
                <c:pt idx="4">
                  <c:v>0.751120000000004</c:v>
                </c:pt>
                <c:pt idx="5">
                  <c:v>0.72625</c:v>
                </c:pt>
                <c:pt idx="6">
                  <c:v>0.70262857142858</c:v>
                </c:pt>
                <c:pt idx="7">
                  <c:v>0.682725000000005</c:v>
                </c:pt>
                <c:pt idx="8">
                  <c:v>0.666222222222223</c:v>
                </c:pt>
                <c:pt idx="9">
                  <c:v>0.65247</c:v>
                </c:pt>
                <c:pt idx="10">
                  <c:v>0.640909090909098</c:v>
                </c:pt>
                <c:pt idx="11">
                  <c:v>0.631075</c:v>
                </c:pt>
                <c:pt idx="12">
                  <c:v>0.622615384615389</c:v>
                </c:pt>
                <c:pt idx="13">
                  <c:v>0.622615384615389</c:v>
                </c:pt>
                <c:pt idx="14">
                  <c:v>0.631075</c:v>
                </c:pt>
                <c:pt idx="15">
                  <c:v>0.640909090909098</c:v>
                </c:pt>
                <c:pt idx="16">
                  <c:v>0.65247</c:v>
                </c:pt>
                <c:pt idx="17">
                  <c:v>0.666222222222223</c:v>
                </c:pt>
                <c:pt idx="18">
                  <c:v>0.682725000000005</c:v>
                </c:pt>
                <c:pt idx="19">
                  <c:v>0.70262857142858</c:v>
                </c:pt>
                <c:pt idx="20">
                  <c:v>0.72625</c:v>
                </c:pt>
                <c:pt idx="21">
                  <c:v>0.751120000000004</c:v>
                </c:pt>
                <c:pt idx="22">
                  <c:v>0.764075</c:v>
                </c:pt>
                <c:pt idx="23">
                  <c:v>0.766466666666666</c:v>
                </c:pt>
                <c:pt idx="24">
                  <c:v>0.765750000000005</c:v>
                </c:pt>
                <c:pt idx="25">
                  <c:v>0.763120000000004</c:v>
                </c:pt>
              </c:numCache>
            </c:numRef>
          </c:yVal>
          <c:smooth val="1"/>
        </c:ser>
        <c:ser>
          <c:idx val="1"/>
          <c:order val="1"/>
          <c:tx>
            <c:v>Transfer function-130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13.0</c:v>
                </c:pt>
                <c:pt idx="14">
                  <c:v>12.0</c:v>
                </c:pt>
                <c:pt idx="15">
                  <c:v>11.0</c:v>
                </c:pt>
                <c:pt idx="16">
                  <c:v>10.0</c:v>
                </c:pt>
                <c:pt idx="17">
                  <c:v>9.0</c:v>
                </c:pt>
                <c:pt idx="18">
                  <c:v>8.0</c:v>
                </c:pt>
                <c:pt idx="19">
                  <c:v>7.0</c:v>
                </c:pt>
                <c:pt idx="20">
                  <c:v>6.0</c:v>
                </c:pt>
                <c:pt idx="21">
                  <c:v>5.0</c:v>
                </c:pt>
                <c:pt idx="22">
                  <c:v>4.0</c:v>
                </c:pt>
                <c:pt idx="23">
                  <c:v>3.0</c:v>
                </c:pt>
                <c:pt idx="24">
                  <c:v>2.0</c:v>
                </c:pt>
                <c:pt idx="25">
                  <c:v>1.0</c:v>
                </c:pt>
              </c:numCache>
            </c:numRef>
          </c:xVal>
          <c:yVal>
            <c:numRef>
              <c:f>'Magnetization - 130 mm'!$G$4:$G$29</c:f>
              <c:numCache>
                <c:formatCode>0.00E+00</c:formatCode>
                <c:ptCount val="26"/>
                <c:pt idx="0">
                  <c:v>0.758190000000005</c:v>
                </c:pt>
                <c:pt idx="1">
                  <c:v>0.761000000000004</c:v>
                </c:pt>
                <c:pt idx="2">
                  <c:v>0.761833333333338</c:v>
                </c:pt>
                <c:pt idx="3">
                  <c:v>0.761900000000004</c:v>
                </c:pt>
                <c:pt idx="4">
                  <c:v>0.757700000000005</c:v>
                </c:pt>
                <c:pt idx="5">
                  <c:v>0.744200000000001</c:v>
                </c:pt>
                <c:pt idx="6">
                  <c:v>0.723757142857143</c:v>
                </c:pt>
                <c:pt idx="7">
                  <c:v>0.7038375</c:v>
                </c:pt>
                <c:pt idx="8">
                  <c:v>0.686688888888893</c:v>
                </c:pt>
                <c:pt idx="9">
                  <c:v>0.672100000000005</c:v>
                </c:pt>
                <c:pt idx="10">
                  <c:v>0.659690909090913</c:v>
                </c:pt>
                <c:pt idx="11">
                  <c:v>0.649050000000004</c:v>
                </c:pt>
                <c:pt idx="12">
                  <c:v>0.639853846153854</c:v>
                </c:pt>
                <c:pt idx="13">
                  <c:v>0.639853846153854</c:v>
                </c:pt>
                <c:pt idx="14">
                  <c:v>0.649058333333339</c:v>
                </c:pt>
                <c:pt idx="15">
                  <c:v>0.659700000000006</c:v>
                </c:pt>
                <c:pt idx="16">
                  <c:v>0.672110000000001</c:v>
                </c:pt>
                <c:pt idx="17">
                  <c:v>0.686688888888893</c:v>
                </c:pt>
                <c:pt idx="18">
                  <c:v>0.703850000000001</c:v>
                </c:pt>
                <c:pt idx="19">
                  <c:v>0.723757142857143</c:v>
                </c:pt>
                <c:pt idx="20">
                  <c:v>0.744216666666666</c:v>
                </c:pt>
                <c:pt idx="21">
                  <c:v>0.757740000000006</c:v>
                </c:pt>
                <c:pt idx="22">
                  <c:v>0.761950000000004</c:v>
                </c:pt>
                <c:pt idx="23">
                  <c:v>0.761933333333338</c:v>
                </c:pt>
                <c:pt idx="24">
                  <c:v>0.761150000000004</c:v>
                </c:pt>
                <c:pt idx="25">
                  <c:v>0.75872</c:v>
                </c:pt>
              </c:numCache>
            </c:numRef>
          </c:yVal>
          <c:smooth val="1"/>
        </c:ser>
        <c:axId val="642800456"/>
        <c:axId val="642855752"/>
      </c:scatterChart>
      <c:valAx>
        <c:axId val="642800456"/>
        <c:scaling>
          <c:orientation val="minMax"/>
          <c:max val="10.0"/>
          <c:min val="0.0"/>
        </c:scaling>
        <c:axPos val="b"/>
        <c:majorGridlines/>
        <c:minorGridlines/>
        <c:title>
          <c:tx>
            <c:rich>
              <a:bodyPr/>
              <a:lstStyle/>
              <a:p>
                <a:pPr>
                  <a:defRPr lang="en-US" sz="1200"/>
                </a:pPr>
                <a:r>
                  <a:rPr lang="en-US" sz="1200"/>
                  <a:t>Operating current</a:t>
                </a:r>
                <a:r>
                  <a:rPr lang="en-US" sz="1200" baseline="0"/>
                  <a:t> (kA)</a:t>
                </a:r>
                <a:endParaRPr lang="en-US" sz="1200"/>
              </a:p>
            </c:rich>
          </c:tx>
          <c:layout>
            <c:manualLayout>
              <c:xMode val="edge"/>
              <c:yMode val="edge"/>
              <c:x val="0.375975431349772"/>
              <c:y val="0.874510744750653"/>
            </c:manualLayout>
          </c:layout>
        </c:title>
        <c:numFmt formatCode="General" sourceLinked="1"/>
        <c:tickLblPos val="nextTo"/>
        <c:txPr>
          <a:bodyPr/>
          <a:lstStyle/>
          <a:p>
            <a:pPr>
              <a:defRPr lang="en-US" sz="1200"/>
            </a:pPr>
            <a:endParaRPr lang="ja-JP"/>
          </a:p>
        </c:txPr>
        <c:crossAx val="642855752"/>
        <c:crosses val="autoZero"/>
        <c:crossBetween val="midCat"/>
        <c:minorUnit val="0.5"/>
      </c:valAx>
      <c:valAx>
        <c:axId val="642855752"/>
        <c:scaling>
          <c:orientation val="minMax"/>
          <c:min val="0.640000000000004"/>
        </c:scaling>
        <c:axPos val="l"/>
        <c:majorGridlines/>
        <c:minorGridlines/>
        <c:title>
          <c:tx>
            <c:rich>
              <a:bodyPr/>
              <a:lstStyle/>
              <a:p>
                <a:pPr>
                  <a:defRPr lang="en-US" sz="1200"/>
                </a:pPr>
                <a:r>
                  <a:rPr lang="en-US" sz="1200"/>
                  <a:t>Transfer function</a:t>
                </a:r>
                <a:r>
                  <a:rPr lang="en-US" sz="1200" baseline="0"/>
                  <a:t> (T/kA)</a:t>
                </a:r>
                <a:endParaRPr lang="en-US" sz="1200"/>
              </a:p>
            </c:rich>
          </c:tx>
          <c:layout>
            <c:manualLayout>
              <c:xMode val="edge"/>
              <c:yMode val="edge"/>
              <c:x val="0.0"/>
              <c:y val="0.224018664333625"/>
            </c:manualLayout>
          </c:layout>
        </c:title>
        <c:numFmt formatCode="General" sourceLinked="0"/>
        <c:tickLblPos val="nextTo"/>
        <c:txPr>
          <a:bodyPr/>
          <a:lstStyle/>
          <a:p>
            <a:pPr>
              <a:defRPr lang="en-US" sz="1200"/>
            </a:pPr>
            <a:endParaRPr lang="ja-JP"/>
          </a:p>
        </c:txPr>
        <c:crossAx val="642800456"/>
        <c:crosses val="autoZero"/>
        <c:crossBetween val="midCat"/>
      </c:valAx>
    </c:plotArea>
    <c:plotVisOnly val="1"/>
    <c:dispBlanksAs val="gap"/>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ja-JP"/>
  <c:style val="2"/>
  <c:chart>
    <c:autoTitleDeleted val="1"/>
    <c:plotArea>
      <c:layout>
        <c:manualLayout>
          <c:layoutTarget val="inner"/>
          <c:xMode val="edge"/>
          <c:yMode val="edge"/>
          <c:x val="0.14845384951881"/>
          <c:y val="0.0576606345259479"/>
          <c:w val="0.804094706911636"/>
          <c:h val="0.739220334300318"/>
        </c:manualLayout>
      </c:layout>
      <c:scatterChart>
        <c:scatterStyle val="smoothMarker"/>
        <c:ser>
          <c:idx val="0"/>
          <c:order val="0"/>
          <c:tx>
            <c:v>b3-150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13.0</c:v>
                </c:pt>
                <c:pt idx="14">
                  <c:v>12.0</c:v>
                </c:pt>
                <c:pt idx="15">
                  <c:v>11.0</c:v>
                </c:pt>
                <c:pt idx="16">
                  <c:v>10.0</c:v>
                </c:pt>
                <c:pt idx="17">
                  <c:v>9.0</c:v>
                </c:pt>
                <c:pt idx="18">
                  <c:v>8.0</c:v>
                </c:pt>
                <c:pt idx="19">
                  <c:v>7.0</c:v>
                </c:pt>
                <c:pt idx="20">
                  <c:v>6.0</c:v>
                </c:pt>
                <c:pt idx="21">
                  <c:v>5.0</c:v>
                </c:pt>
                <c:pt idx="22">
                  <c:v>4.0</c:v>
                </c:pt>
                <c:pt idx="23">
                  <c:v>3.0</c:v>
                </c:pt>
                <c:pt idx="24">
                  <c:v>2.0</c:v>
                </c:pt>
                <c:pt idx="25">
                  <c:v>1.0</c:v>
                </c:pt>
              </c:numCache>
            </c:numRef>
          </c:xVal>
          <c:yVal>
            <c:numRef>
              <c:f>'Magnetization -150mm'!$C$4:$C$29</c:f>
              <c:numCache>
                <c:formatCode>0.00E+00</c:formatCode>
                <c:ptCount val="26"/>
                <c:pt idx="0">
                  <c:v>17.88299999999992</c:v>
                </c:pt>
                <c:pt idx="1">
                  <c:v>19.294</c:v>
                </c:pt>
                <c:pt idx="2">
                  <c:v>19.529</c:v>
                </c:pt>
                <c:pt idx="3">
                  <c:v>17.602</c:v>
                </c:pt>
                <c:pt idx="4">
                  <c:v>12.811</c:v>
                </c:pt>
                <c:pt idx="5">
                  <c:v>4.0634</c:v>
                </c:pt>
                <c:pt idx="6">
                  <c:v>-0.89206</c:v>
                </c:pt>
                <c:pt idx="7">
                  <c:v>-1.506599999999995</c:v>
                </c:pt>
                <c:pt idx="8">
                  <c:v>-0.5784</c:v>
                </c:pt>
                <c:pt idx="9">
                  <c:v>0.7001</c:v>
                </c:pt>
                <c:pt idx="10">
                  <c:v>2.1588</c:v>
                </c:pt>
                <c:pt idx="11">
                  <c:v>3.55289999999999</c:v>
                </c:pt>
                <c:pt idx="12">
                  <c:v>4.7632</c:v>
                </c:pt>
                <c:pt idx="13">
                  <c:v>4.7638</c:v>
                </c:pt>
                <c:pt idx="14">
                  <c:v>3.6405</c:v>
                </c:pt>
                <c:pt idx="15">
                  <c:v>2.2616</c:v>
                </c:pt>
                <c:pt idx="16">
                  <c:v>0.821750000000001</c:v>
                </c:pt>
                <c:pt idx="17">
                  <c:v>-0.43604</c:v>
                </c:pt>
                <c:pt idx="18">
                  <c:v>-1.3341</c:v>
                </c:pt>
                <c:pt idx="19">
                  <c:v>-0.683590000000001</c:v>
                </c:pt>
                <c:pt idx="20">
                  <c:v>4.323799999999998</c:v>
                </c:pt>
                <c:pt idx="21">
                  <c:v>13.161</c:v>
                </c:pt>
                <c:pt idx="22">
                  <c:v>18.13800000000001</c:v>
                </c:pt>
                <c:pt idx="23">
                  <c:v>20.38299999999992</c:v>
                </c:pt>
                <c:pt idx="24">
                  <c:v>20.884</c:v>
                </c:pt>
                <c:pt idx="25">
                  <c:v>22.35900000000001</c:v>
                </c:pt>
              </c:numCache>
            </c:numRef>
          </c:yVal>
          <c:smooth val="1"/>
        </c:ser>
        <c:ser>
          <c:idx val="1"/>
          <c:order val="1"/>
          <c:tx>
            <c:v>B3 - 130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13.0</c:v>
                </c:pt>
                <c:pt idx="14">
                  <c:v>12.0</c:v>
                </c:pt>
                <c:pt idx="15">
                  <c:v>11.0</c:v>
                </c:pt>
                <c:pt idx="16">
                  <c:v>10.0</c:v>
                </c:pt>
                <c:pt idx="17">
                  <c:v>9.0</c:v>
                </c:pt>
                <c:pt idx="18">
                  <c:v>8.0</c:v>
                </c:pt>
                <c:pt idx="19">
                  <c:v>7.0</c:v>
                </c:pt>
                <c:pt idx="20">
                  <c:v>6.0</c:v>
                </c:pt>
                <c:pt idx="21">
                  <c:v>5.0</c:v>
                </c:pt>
                <c:pt idx="22">
                  <c:v>4.0</c:v>
                </c:pt>
                <c:pt idx="23">
                  <c:v>3.0</c:v>
                </c:pt>
                <c:pt idx="24">
                  <c:v>2.0</c:v>
                </c:pt>
                <c:pt idx="25">
                  <c:v>1.0</c:v>
                </c:pt>
              </c:numCache>
            </c:numRef>
          </c:xVal>
          <c:yVal>
            <c:numRef>
              <c:f>'Magnetization - 130 mm'!$C$4:$C$29</c:f>
              <c:numCache>
                <c:formatCode>0.00E+00</c:formatCode>
                <c:ptCount val="26"/>
                <c:pt idx="0">
                  <c:v>0.93459</c:v>
                </c:pt>
                <c:pt idx="1">
                  <c:v>3.1692</c:v>
                </c:pt>
                <c:pt idx="2">
                  <c:v>3.6846</c:v>
                </c:pt>
                <c:pt idx="3">
                  <c:v>4.2047</c:v>
                </c:pt>
                <c:pt idx="4">
                  <c:v>6.157199999999984</c:v>
                </c:pt>
                <c:pt idx="5">
                  <c:v>12.0</c:v>
                </c:pt>
                <c:pt idx="6">
                  <c:v>8.9662</c:v>
                </c:pt>
                <c:pt idx="7">
                  <c:v>4.1314</c:v>
                </c:pt>
                <c:pt idx="8">
                  <c:v>1.315799999999994</c:v>
                </c:pt>
                <c:pt idx="9">
                  <c:v>-0.052668</c:v>
                </c:pt>
                <c:pt idx="10">
                  <c:v>-0.73369</c:v>
                </c:pt>
                <c:pt idx="11">
                  <c:v>-0.99863</c:v>
                </c:pt>
                <c:pt idx="12">
                  <c:v>-1.093399999999995</c:v>
                </c:pt>
                <c:pt idx="13">
                  <c:v>-1.0931</c:v>
                </c:pt>
                <c:pt idx="14">
                  <c:v>-0.855090000000003</c:v>
                </c:pt>
                <c:pt idx="15">
                  <c:v>-0.56842</c:v>
                </c:pt>
                <c:pt idx="16">
                  <c:v>0.14035</c:v>
                </c:pt>
                <c:pt idx="17">
                  <c:v>1.539699999999994</c:v>
                </c:pt>
                <c:pt idx="18">
                  <c:v>4.395999999999995</c:v>
                </c:pt>
                <c:pt idx="19">
                  <c:v>9.283200000000001</c:v>
                </c:pt>
                <c:pt idx="20">
                  <c:v>12.40200000000001</c:v>
                </c:pt>
                <c:pt idx="21">
                  <c:v>6.722499999999997</c:v>
                </c:pt>
                <c:pt idx="22">
                  <c:v>5.0547</c:v>
                </c:pt>
                <c:pt idx="23">
                  <c:v>5.014799999999997</c:v>
                </c:pt>
                <c:pt idx="24">
                  <c:v>5.621899999999996</c:v>
                </c:pt>
                <c:pt idx="25">
                  <c:v>7.783</c:v>
                </c:pt>
              </c:numCache>
            </c:numRef>
          </c:yVal>
          <c:smooth val="1"/>
        </c:ser>
        <c:ser>
          <c:idx val="2"/>
          <c:order val="2"/>
          <c:tx>
            <c:v>b3-130-25</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11.0</c:v>
                </c:pt>
                <c:pt idx="11">
                  <c:v>12.0</c:v>
                </c:pt>
                <c:pt idx="12">
                  <c:v>13.0</c:v>
                </c:pt>
                <c:pt idx="13">
                  <c:v>13.0</c:v>
                </c:pt>
                <c:pt idx="14">
                  <c:v>12.0</c:v>
                </c:pt>
                <c:pt idx="15">
                  <c:v>11.0</c:v>
                </c:pt>
                <c:pt idx="16">
                  <c:v>10.0</c:v>
                </c:pt>
                <c:pt idx="17">
                  <c:v>9.0</c:v>
                </c:pt>
                <c:pt idx="18">
                  <c:v>8.0</c:v>
                </c:pt>
                <c:pt idx="19">
                  <c:v>7.0</c:v>
                </c:pt>
                <c:pt idx="20">
                  <c:v>6.0</c:v>
                </c:pt>
                <c:pt idx="21">
                  <c:v>5.0</c:v>
                </c:pt>
                <c:pt idx="22">
                  <c:v>4.0</c:v>
                </c:pt>
                <c:pt idx="23">
                  <c:v>3.0</c:v>
                </c:pt>
                <c:pt idx="24">
                  <c:v>2.0</c:v>
                </c:pt>
                <c:pt idx="25">
                  <c:v>1.0</c:v>
                </c:pt>
              </c:numCache>
            </c:numRef>
          </c:xVal>
          <c:yVal>
            <c:numRef>
              <c:f>'Magnetization - 130 mm'!$O$4:$O$29</c:f>
              <c:numCache>
                <c:formatCode>0.00E+00</c:formatCode>
                <c:ptCount val="26"/>
                <c:pt idx="0">
                  <c:v>5.6716</c:v>
                </c:pt>
                <c:pt idx="1">
                  <c:v>7.7661</c:v>
                </c:pt>
                <c:pt idx="2">
                  <c:v>8.251200000000001</c:v>
                </c:pt>
                <c:pt idx="3">
                  <c:v>8.4451</c:v>
                </c:pt>
                <c:pt idx="4">
                  <c:v>7.7213</c:v>
                </c:pt>
                <c:pt idx="5">
                  <c:v>9.47</c:v>
                </c:pt>
                <c:pt idx="6">
                  <c:v>6.5321</c:v>
                </c:pt>
                <c:pt idx="7">
                  <c:v>2.6133</c:v>
                </c:pt>
                <c:pt idx="8">
                  <c:v>0.820000000000001</c:v>
                </c:pt>
                <c:pt idx="9">
                  <c:v>0.27809</c:v>
                </c:pt>
                <c:pt idx="10">
                  <c:v>0.23018</c:v>
                </c:pt>
                <c:pt idx="11">
                  <c:v>0.45836</c:v>
                </c:pt>
                <c:pt idx="12">
                  <c:v>0.826620000000003</c:v>
                </c:pt>
                <c:pt idx="13">
                  <c:v>0.8285</c:v>
                </c:pt>
                <c:pt idx="14">
                  <c:v>0.602680000000002</c:v>
                </c:pt>
                <c:pt idx="15">
                  <c:v>0.396700000000001</c:v>
                </c:pt>
                <c:pt idx="16">
                  <c:v>0.47029</c:v>
                </c:pt>
                <c:pt idx="17">
                  <c:v>1.043099999999995</c:v>
                </c:pt>
                <c:pt idx="18">
                  <c:v>2.876499999999976</c:v>
                </c:pt>
                <c:pt idx="19">
                  <c:v>6.846</c:v>
                </c:pt>
                <c:pt idx="20">
                  <c:v>9.866000000000006</c:v>
                </c:pt>
                <c:pt idx="21">
                  <c:v>8.2758</c:v>
                </c:pt>
                <c:pt idx="22">
                  <c:v>9.245900000000001</c:v>
                </c:pt>
                <c:pt idx="23">
                  <c:v>9.498600000000001</c:v>
                </c:pt>
                <c:pt idx="24">
                  <c:v>10.064</c:v>
                </c:pt>
                <c:pt idx="25">
                  <c:v>12.081</c:v>
                </c:pt>
              </c:numCache>
            </c:numRef>
          </c:yVal>
          <c:smooth val="1"/>
        </c:ser>
        <c:axId val="70180200"/>
        <c:axId val="540080920"/>
      </c:scatterChart>
      <c:valAx>
        <c:axId val="70180200"/>
        <c:scaling>
          <c:orientation val="minMax"/>
          <c:max val="10.0"/>
          <c:min val="0.0"/>
        </c:scaling>
        <c:axPos val="b"/>
        <c:majorGridlines/>
        <c:minorGridlines/>
        <c:title>
          <c:tx>
            <c:rich>
              <a:bodyPr/>
              <a:lstStyle/>
              <a:p>
                <a:pPr>
                  <a:defRPr lang="en-US" sz="1200"/>
                </a:pPr>
                <a:r>
                  <a:rPr lang="en-US" sz="1200"/>
                  <a:t>Operating current</a:t>
                </a:r>
                <a:r>
                  <a:rPr lang="en-US" sz="1200" baseline="0"/>
                  <a:t> (kA)</a:t>
                </a:r>
                <a:endParaRPr lang="en-US" sz="1200"/>
              </a:p>
            </c:rich>
          </c:tx>
          <c:layout>
            <c:manualLayout>
              <c:xMode val="edge"/>
              <c:yMode val="edge"/>
              <c:x val="0.351157480314963"/>
              <c:y val="0.920347039953339"/>
            </c:manualLayout>
          </c:layout>
        </c:title>
        <c:numFmt formatCode="General" sourceLinked="1"/>
        <c:tickLblPos val="low"/>
        <c:txPr>
          <a:bodyPr/>
          <a:lstStyle/>
          <a:p>
            <a:pPr>
              <a:defRPr lang="en-US" sz="1200"/>
            </a:pPr>
            <a:endParaRPr lang="ja-JP"/>
          </a:p>
        </c:txPr>
        <c:crossAx val="540080920"/>
        <c:crosses val="autoZero"/>
        <c:crossBetween val="midCat"/>
        <c:majorUnit val="1.0"/>
        <c:minorUnit val="0.5"/>
      </c:valAx>
      <c:valAx>
        <c:axId val="540080920"/>
        <c:scaling>
          <c:orientation val="minMax"/>
        </c:scaling>
        <c:axPos val="l"/>
        <c:majorGridlines/>
        <c:minorGridlines/>
        <c:title>
          <c:tx>
            <c:rich>
              <a:bodyPr/>
              <a:lstStyle/>
              <a:p>
                <a:pPr>
                  <a:defRPr lang="en-US" sz="1200"/>
                </a:pPr>
                <a:r>
                  <a:rPr lang="en-US" sz="1200"/>
                  <a:t>Multipole coefficients b</a:t>
                </a:r>
                <a:r>
                  <a:rPr lang="en-US" sz="1200" baseline="-25000"/>
                  <a:t>3</a:t>
                </a:r>
              </a:p>
            </c:rich>
          </c:tx>
          <c:layout>
            <c:manualLayout>
              <c:xMode val="edge"/>
              <c:yMode val="edge"/>
              <c:x val="0.0"/>
              <c:y val="0.14933185983331"/>
            </c:manualLayout>
          </c:layout>
        </c:title>
        <c:numFmt formatCode="General" sourceLinked="0"/>
        <c:tickLblPos val="nextTo"/>
        <c:txPr>
          <a:bodyPr/>
          <a:lstStyle/>
          <a:p>
            <a:pPr>
              <a:defRPr lang="en-US" sz="1200"/>
            </a:pPr>
            <a:endParaRPr lang="ja-JP"/>
          </a:p>
        </c:txPr>
        <c:crossAx val="70180200"/>
        <c:crosses val="autoZero"/>
        <c:crossBetween val="midCat"/>
      </c:valAx>
    </c:plotArea>
    <c:plotVisOnly val="1"/>
  </c:chart>
  <c:externalData r:id="rId1"/>
  <c:userShapes r:id="rId2"/>
</c:chartSpace>
</file>

<file path=ppt/charts/chart3.xml><?xml version="1.0" encoding="utf-8"?>
<c:chartSpace xmlns:c="http://schemas.openxmlformats.org/drawingml/2006/chart" xmlns:a="http://schemas.openxmlformats.org/drawingml/2006/main" xmlns:r="http://schemas.openxmlformats.org/officeDocument/2006/relationships">
  <c:date1904 val="1"/>
  <c:lang val="ja-JP"/>
  <c:style val="2"/>
  <c:chart>
    <c:autoTitleDeleted val="1"/>
    <c:plotArea>
      <c:layout>
        <c:manualLayout>
          <c:layoutTarget val="inner"/>
          <c:xMode val="edge"/>
          <c:yMode val="edge"/>
          <c:x val="0.165426071741032"/>
          <c:y val="0.057660634525948"/>
          <c:w val="0.787122484689414"/>
          <c:h val="0.770093447370808"/>
        </c:manualLayout>
      </c:layout>
      <c:scatterChart>
        <c:scatterStyle val="smoothMarker"/>
        <c:ser>
          <c:idx val="0"/>
          <c:order val="0"/>
          <c:tx>
            <c:v>Transfer function-150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9.0</c:v>
                </c:pt>
                <c:pt idx="11">
                  <c:v>8.0</c:v>
                </c:pt>
                <c:pt idx="12">
                  <c:v>7.0</c:v>
                </c:pt>
                <c:pt idx="13">
                  <c:v>6.0</c:v>
                </c:pt>
                <c:pt idx="14">
                  <c:v>5.0</c:v>
                </c:pt>
                <c:pt idx="15">
                  <c:v>4.0</c:v>
                </c:pt>
                <c:pt idx="16">
                  <c:v>3.0</c:v>
                </c:pt>
                <c:pt idx="17">
                  <c:v>2.0</c:v>
                </c:pt>
                <c:pt idx="18">
                  <c:v>1.0</c:v>
                </c:pt>
              </c:numCache>
            </c:numRef>
          </c:xVal>
          <c:yVal>
            <c:numRef>
              <c:f>'Magnetization -150mm'!$G$4:$G$29</c:f>
              <c:numCache>
                <c:formatCode>0.00E+00</c:formatCode>
                <c:ptCount val="26"/>
                <c:pt idx="0">
                  <c:v>0.992229999999999</c:v>
                </c:pt>
                <c:pt idx="1">
                  <c:v>0.9949</c:v>
                </c:pt>
                <c:pt idx="2">
                  <c:v>0.9947</c:v>
                </c:pt>
                <c:pt idx="3">
                  <c:v>0.97915</c:v>
                </c:pt>
                <c:pt idx="4">
                  <c:v>0.940620000000004</c:v>
                </c:pt>
                <c:pt idx="5">
                  <c:v>0.90365</c:v>
                </c:pt>
                <c:pt idx="6">
                  <c:v>0.873985714285718</c:v>
                </c:pt>
                <c:pt idx="7">
                  <c:v>0.850425</c:v>
                </c:pt>
                <c:pt idx="8">
                  <c:v>0.831388888888889</c:v>
                </c:pt>
                <c:pt idx="9">
                  <c:v>0.81544</c:v>
                </c:pt>
                <c:pt idx="10">
                  <c:v>0.8314</c:v>
                </c:pt>
                <c:pt idx="11">
                  <c:v>0.8504375</c:v>
                </c:pt>
                <c:pt idx="12">
                  <c:v>0.874000000000003</c:v>
                </c:pt>
                <c:pt idx="13">
                  <c:v>0.90365</c:v>
                </c:pt>
                <c:pt idx="14">
                  <c:v>0.94064</c:v>
                </c:pt>
                <c:pt idx="15">
                  <c:v>0.979225000000003</c:v>
                </c:pt>
                <c:pt idx="16">
                  <c:v>0.9948</c:v>
                </c:pt>
                <c:pt idx="17">
                  <c:v>0.99515</c:v>
                </c:pt>
                <c:pt idx="18">
                  <c:v>0.99293</c:v>
                </c:pt>
              </c:numCache>
            </c:numRef>
          </c:yVal>
          <c:smooth val="1"/>
        </c:ser>
        <c:ser>
          <c:idx val="1"/>
          <c:order val="1"/>
          <c:tx>
            <c:v>Transfer function-130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9.0</c:v>
                </c:pt>
                <c:pt idx="11">
                  <c:v>8.0</c:v>
                </c:pt>
                <c:pt idx="12">
                  <c:v>7.0</c:v>
                </c:pt>
                <c:pt idx="13">
                  <c:v>6.0</c:v>
                </c:pt>
                <c:pt idx="14">
                  <c:v>5.0</c:v>
                </c:pt>
                <c:pt idx="15">
                  <c:v>4.0</c:v>
                </c:pt>
                <c:pt idx="16">
                  <c:v>3.0</c:v>
                </c:pt>
                <c:pt idx="17">
                  <c:v>2.0</c:v>
                </c:pt>
                <c:pt idx="18">
                  <c:v>1.0</c:v>
                </c:pt>
              </c:numCache>
            </c:numRef>
          </c:xVal>
          <c:yVal>
            <c:numRef>
              <c:f>'Magnetization - 130 mm'!$G$4:$G$29</c:f>
              <c:numCache>
                <c:formatCode>0.00E+00</c:formatCode>
                <c:ptCount val="26"/>
                <c:pt idx="0">
                  <c:v>0.98325</c:v>
                </c:pt>
                <c:pt idx="1">
                  <c:v>0.98595</c:v>
                </c:pt>
                <c:pt idx="2">
                  <c:v>0.986533333333333</c:v>
                </c:pt>
                <c:pt idx="3">
                  <c:v>0.981774999999999</c:v>
                </c:pt>
                <c:pt idx="4">
                  <c:v>0.961519999999999</c:v>
                </c:pt>
                <c:pt idx="5">
                  <c:v>0.930416666666667</c:v>
                </c:pt>
                <c:pt idx="6">
                  <c:v>0.900857142857143</c:v>
                </c:pt>
                <c:pt idx="7">
                  <c:v>0.876325000000004</c:v>
                </c:pt>
                <c:pt idx="8">
                  <c:v>0.856166666666666</c:v>
                </c:pt>
                <c:pt idx="9">
                  <c:v>0.839100000000001</c:v>
                </c:pt>
                <c:pt idx="10">
                  <c:v>0.856177777777778</c:v>
                </c:pt>
                <c:pt idx="11">
                  <c:v>0.8763375</c:v>
                </c:pt>
                <c:pt idx="12">
                  <c:v>0.900871428571431</c:v>
                </c:pt>
                <c:pt idx="13">
                  <c:v>0.930433333333333</c:v>
                </c:pt>
                <c:pt idx="14">
                  <c:v>0.96156</c:v>
                </c:pt>
                <c:pt idx="15">
                  <c:v>0.98185</c:v>
                </c:pt>
                <c:pt idx="16">
                  <c:v>0.986666666666667</c:v>
                </c:pt>
                <c:pt idx="17">
                  <c:v>0.9862</c:v>
                </c:pt>
                <c:pt idx="18">
                  <c:v>0.9839</c:v>
                </c:pt>
              </c:numCache>
            </c:numRef>
          </c:yVal>
          <c:smooth val="1"/>
        </c:ser>
        <c:axId val="540043096"/>
        <c:axId val="643721976"/>
      </c:scatterChart>
      <c:valAx>
        <c:axId val="540043096"/>
        <c:scaling>
          <c:orientation val="minMax"/>
          <c:max val="7.1"/>
          <c:min val="0.0"/>
        </c:scaling>
        <c:axPos val="b"/>
        <c:majorGridlines/>
        <c:minorGridlines/>
        <c:title>
          <c:tx>
            <c:rich>
              <a:bodyPr/>
              <a:lstStyle/>
              <a:p>
                <a:pPr>
                  <a:defRPr lang="en-US" sz="1200"/>
                </a:pPr>
                <a:r>
                  <a:rPr lang="en-US" sz="1200"/>
                  <a:t>Operating current</a:t>
                </a:r>
                <a:r>
                  <a:rPr lang="en-US" sz="1200" baseline="0"/>
                  <a:t> (kA)</a:t>
                </a:r>
                <a:endParaRPr lang="en-US" sz="1200"/>
              </a:p>
            </c:rich>
          </c:tx>
          <c:layout>
            <c:manualLayout>
              <c:xMode val="edge"/>
              <c:yMode val="edge"/>
              <c:x val="0.340404707476082"/>
              <c:y val="0.928921169336592"/>
            </c:manualLayout>
          </c:layout>
        </c:title>
        <c:numFmt formatCode="General" sourceLinked="1"/>
        <c:tickLblPos val="nextTo"/>
        <c:txPr>
          <a:bodyPr/>
          <a:lstStyle/>
          <a:p>
            <a:pPr>
              <a:defRPr lang="en-US" sz="1200"/>
            </a:pPr>
            <a:endParaRPr lang="ja-JP"/>
          </a:p>
        </c:txPr>
        <c:crossAx val="643721976"/>
        <c:crosses val="autoZero"/>
        <c:crossBetween val="midCat"/>
        <c:majorUnit val="1.0"/>
      </c:valAx>
      <c:valAx>
        <c:axId val="643721976"/>
        <c:scaling>
          <c:orientation val="minMax"/>
          <c:max val="1.0"/>
          <c:min val="0.860000000000001"/>
        </c:scaling>
        <c:axPos val="l"/>
        <c:majorGridlines/>
        <c:minorGridlines/>
        <c:title>
          <c:tx>
            <c:rich>
              <a:bodyPr/>
              <a:lstStyle/>
              <a:p>
                <a:pPr>
                  <a:defRPr lang="en-US" sz="1200"/>
                </a:pPr>
                <a:r>
                  <a:rPr lang="en-US" sz="1200"/>
                  <a:t>Transfer function</a:t>
                </a:r>
                <a:r>
                  <a:rPr lang="en-US" sz="1200" baseline="0"/>
                  <a:t> (T/kA)</a:t>
                </a:r>
                <a:endParaRPr lang="en-US" sz="1200"/>
              </a:p>
            </c:rich>
          </c:tx>
          <c:layout>
            <c:manualLayout>
              <c:xMode val="edge"/>
              <c:yMode val="edge"/>
              <c:x val="0.0"/>
              <c:y val="0.144653497260211"/>
            </c:manualLayout>
          </c:layout>
        </c:title>
        <c:numFmt formatCode="#,##0.00" sourceLinked="0"/>
        <c:tickLblPos val="nextTo"/>
        <c:txPr>
          <a:bodyPr/>
          <a:lstStyle/>
          <a:p>
            <a:pPr>
              <a:defRPr lang="en-US" sz="1200"/>
            </a:pPr>
            <a:endParaRPr lang="ja-JP"/>
          </a:p>
        </c:txPr>
        <c:crossAx val="540043096"/>
        <c:crosses val="autoZero"/>
        <c:crossBetween val="midCat"/>
      </c:valAx>
    </c:plotArea>
    <c:plotVisOnly val="1"/>
    <c:dispBlanksAs val="gap"/>
  </c:chart>
  <c:externalData r:id="rId1"/>
  <c:userShapes r:id="rId2"/>
</c:chartSpace>
</file>

<file path=ppt/charts/chart4.xml><?xml version="1.0" encoding="utf-8"?>
<c:chartSpace xmlns:c="http://schemas.openxmlformats.org/drawingml/2006/chart" xmlns:a="http://schemas.openxmlformats.org/drawingml/2006/main" xmlns:r="http://schemas.openxmlformats.org/officeDocument/2006/relationships">
  <c:date1904 val="1"/>
  <c:lang val="ja-JP"/>
  <c:style val="2"/>
  <c:chart>
    <c:autoTitleDeleted val="1"/>
    <c:plotArea>
      <c:layout>
        <c:manualLayout>
          <c:layoutTarget val="inner"/>
          <c:xMode val="edge"/>
          <c:yMode val="edge"/>
          <c:x val="0.14845384951881"/>
          <c:y val="0.0576606345259478"/>
          <c:w val="0.804094706911636"/>
          <c:h val="0.739220334300318"/>
        </c:manualLayout>
      </c:layout>
      <c:scatterChart>
        <c:scatterStyle val="smoothMarker"/>
        <c:ser>
          <c:idx val="0"/>
          <c:order val="0"/>
          <c:tx>
            <c:v>b3-150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9.0</c:v>
                </c:pt>
                <c:pt idx="11">
                  <c:v>8.0</c:v>
                </c:pt>
                <c:pt idx="12">
                  <c:v>7.0</c:v>
                </c:pt>
                <c:pt idx="13">
                  <c:v>6.0</c:v>
                </c:pt>
                <c:pt idx="14">
                  <c:v>5.0</c:v>
                </c:pt>
                <c:pt idx="15">
                  <c:v>4.0</c:v>
                </c:pt>
                <c:pt idx="16">
                  <c:v>3.0</c:v>
                </c:pt>
                <c:pt idx="17">
                  <c:v>2.0</c:v>
                </c:pt>
                <c:pt idx="18">
                  <c:v>1.0</c:v>
                </c:pt>
              </c:numCache>
            </c:numRef>
          </c:xVal>
          <c:yVal>
            <c:numRef>
              <c:f>'Magnetization -150mm'!$C$4:$C$29</c:f>
              <c:numCache>
                <c:formatCode>0.00E+00</c:formatCode>
                <c:ptCount val="26"/>
                <c:pt idx="0">
                  <c:v>14.035</c:v>
                </c:pt>
                <c:pt idx="1">
                  <c:v>16.376</c:v>
                </c:pt>
                <c:pt idx="2">
                  <c:v>16.97299999999992</c:v>
                </c:pt>
                <c:pt idx="3">
                  <c:v>19.16700000000001</c:v>
                </c:pt>
                <c:pt idx="4">
                  <c:v>12.119</c:v>
                </c:pt>
                <c:pt idx="5">
                  <c:v>4.1019</c:v>
                </c:pt>
                <c:pt idx="6">
                  <c:v>1.1718</c:v>
                </c:pt>
                <c:pt idx="7">
                  <c:v>0.18147</c:v>
                </c:pt>
                <c:pt idx="8">
                  <c:v>0.00738670000000002</c:v>
                </c:pt>
                <c:pt idx="9">
                  <c:v>0.072554</c:v>
                </c:pt>
                <c:pt idx="10">
                  <c:v>0.2403</c:v>
                </c:pt>
                <c:pt idx="11">
                  <c:v>0.45996</c:v>
                </c:pt>
                <c:pt idx="12">
                  <c:v>1.5142</c:v>
                </c:pt>
                <c:pt idx="13">
                  <c:v>4.5295</c:v>
                </c:pt>
                <c:pt idx="14">
                  <c:v>12.667</c:v>
                </c:pt>
                <c:pt idx="15">
                  <c:v>19.97</c:v>
                </c:pt>
                <c:pt idx="16">
                  <c:v>18.358</c:v>
                </c:pt>
                <c:pt idx="17">
                  <c:v>18.98299999999992</c:v>
                </c:pt>
                <c:pt idx="18">
                  <c:v>21.377</c:v>
                </c:pt>
              </c:numCache>
            </c:numRef>
          </c:yVal>
          <c:smooth val="1"/>
        </c:ser>
        <c:ser>
          <c:idx val="1"/>
          <c:order val="1"/>
          <c:tx>
            <c:v>B3 - 130</c:v>
          </c:tx>
          <c:xVal>
            <c:numRef>
              <c:f>'Magnetization -150mm'!$B$4:$B$29</c:f>
              <c:numCache>
                <c:formatCode>General</c:formatCode>
                <c:ptCount val="26"/>
                <c:pt idx="0">
                  <c:v>1.0</c:v>
                </c:pt>
                <c:pt idx="1">
                  <c:v>2.0</c:v>
                </c:pt>
                <c:pt idx="2">
                  <c:v>3.0</c:v>
                </c:pt>
                <c:pt idx="3">
                  <c:v>4.0</c:v>
                </c:pt>
                <c:pt idx="4">
                  <c:v>5.0</c:v>
                </c:pt>
                <c:pt idx="5">
                  <c:v>6.0</c:v>
                </c:pt>
                <c:pt idx="6">
                  <c:v>7.0</c:v>
                </c:pt>
                <c:pt idx="7">
                  <c:v>8.0</c:v>
                </c:pt>
                <c:pt idx="8">
                  <c:v>9.0</c:v>
                </c:pt>
                <c:pt idx="9">
                  <c:v>10.0</c:v>
                </c:pt>
                <c:pt idx="10">
                  <c:v>9.0</c:v>
                </c:pt>
                <c:pt idx="11">
                  <c:v>8.0</c:v>
                </c:pt>
                <c:pt idx="12">
                  <c:v>7.0</c:v>
                </c:pt>
                <c:pt idx="13">
                  <c:v>6.0</c:v>
                </c:pt>
                <c:pt idx="14">
                  <c:v>5.0</c:v>
                </c:pt>
                <c:pt idx="15">
                  <c:v>4.0</c:v>
                </c:pt>
                <c:pt idx="16">
                  <c:v>3.0</c:v>
                </c:pt>
                <c:pt idx="17">
                  <c:v>2.0</c:v>
                </c:pt>
                <c:pt idx="18">
                  <c:v>1.0</c:v>
                </c:pt>
              </c:numCache>
            </c:numRef>
          </c:xVal>
          <c:yVal>
            <c:numRef>
              <c:f>'Magnetization - 130 mm'!$C$4:$C$23</c:f>
              <c:numCache>
                <c:formatCode>0.00E+00</c:formatCode>
                <c:ptCount val="20"/>
                <c:pt idx="0">
                  <c:v>-9.703700000000001</c:v>
                </c:pt>
                <c:pt idx="1">
                  <c:v>-7.244499999999999</c:v>
                </c:pt>
                <c:pt idx="2">
                  <c:v>-6.344999999999985</c:v>
                </c:pt>
                <c:pt idx="3">
                  <c:v>0.477080000000001</c:v>
                </c:pt>
                <c:pt idx="4">
                  <c:v>13.24</c:v>
                </c:pt>
                <c:pt idx="5">
                  <c:v>8.716999999999998</c:v>
                </c:pt>
                <c:pt idx="6">
                  <c:v>0.17346</c:v>
                </c:pt>
                <c:pt idx="7">
                  <c:v>-5.3726</c:v>
                </c:pt>
                <c:pt idx="8">
                  <c:v>-8.8496</c:v>
                </c:pt>
                <c:pt idx="9">
                  <c:v>-11.15500000000001</c:v>
                </c:pt>
                <c:pt idx="10">
                  <c:v>-8.609100000000001</c:v>
                </c:pt>
                <c:pt idx="11">
                  <c:v>-5.0873</c:v>
                </c:pt>
                <c:pt idx="12">
                  <c:v>0.52001</c:v>
                </c:pt>
                <c:pt idx="13">
                  <c:v>9.139600000000001</c:v>
                </c:pt>
                <c:pt idx="14">
                  <c:v>13.808</c:v>
                </c:pt>
                <c:pt idx="15">
                  <c:v>1.329399999999996</c:v>
                </c:pt>
                <c:pt idx="16">
                  <c:v>-4.9099</c:v>
                </c:pt>
                <c:pt idx="17">
                  <c:v>-4.5599</c:v>
                </c:pt>
                <c:pt idx="18">
                  <c:v>-2.1449</c:v>
                </c:pt>
              </c:numCache>
            </c:numRef>
          </c:yVal>
          <c:smooth val="1"/>
        </c:ser>
        <c:ser>
          <c:idx val="2"/>
          <c:order val="2"/>
          <c:tx>
            <c:v>130-234</c:v>
          </c:tx>
          <c:xVal>
            <c:numRef>
              <c:f>'Magnetization - 130 mm'!$B$4:$B$22</c:f>
              <c:numCache>
                <c:formatCode>General</c:formatCode>
                <c:ptCount val="19"/>
                <c:pt idx="0">
                  <c:v>1.0</c:v>
                </c:pt>
                <c:pt idx="1">
                  <c:v>2.0</c:v>
                </c:pt>
                <c:pt idx="2">
                  <c:v>3.0</c:v>
                </c:pt>
                <c:pt idx="3">
                  <c:v>4.0</c:v>
                </c:pt>
                <c:pt idx="4">
                  <c:v>5.0</c:v>
                </c:pt>
                <c:pt idx="5">
                  <c:v>6.0</c:v>
                </c:pt>
                <c:pt idx="6">
                  <c:v>7.0</c:v>
                </c:pt>
                <c:pt idx="7">
                  <c:v>8.0</c:v>
                </c:pt>
                <c:pt idx="8">
                  <c:v>9.0</c:v>
                </c:pt>
                <c:pt idx="9">
                  <c:v>10.0</c:v>
                </c:pt>
                <c:pt idx="10">
                  <c:v>9.0</c:v>
                </c:pt>
                <c:pt idx="11">
                  <c:v>8.0</c:v>
                </c:pt>
                <c:pt idx="12">
                  <c:v>7.0</c:v>
                </c:pt>
                <c:pt idx="13">
                  <c:v>6.0</c:v>
                </c:pt>
                <c:pt idx="14">
                  <c:v>5.0</c:v>
                </c:pt>
                <c:pt idx="15">
                  <c:v>4.0</c:v>
                </c:pt>
                <c:pt idx="16">
                  <c:v>3.0</c:v>
                </c:pt>
                <c:pt idx="17">
                  <c:v>2.0</c:v>
                </c:pt>
                <c:pt idx="18">
                  <c:v>1.0</c:v>
                </c:pt>
              </c:numCache>
            </c:numRef>
          </c:xVal>
          <c:yVal>
            <c:numRef>
              <c:f>'Magnetization - 130 mm'!$M$4:$M$22</c:f>
              <c:numCache>
                <c:formatCode>0.00E+00</c:formatCode>
                <c:ptCount val="19"/>
                <c:pt idx="0">
                  <c:v>-0.764630000000002</c:v>
                </c:pt>
                <c:pt idx="1">
                  <c:v>1.511399999999995</c:v>
                </c:pt>
                <c:pt idx="2">
                  <c:v>2.0405</c:v>
                </c:pt>
                <c:pt idx="3">
                  <c:v>2.829799999999999</c:v>
                </c:pt>
                <c:pt idx="4">
                  <c:v>8.511800000000001</c:v>
                </c:pt>
                <c:pt idx="5">
                  <c:v>5.995</c:v>
                </c:pt>
                <c:pt idx="6">
                  <c:v>0.22459</c:v>
                </c:pt>
                <c:pt idx="7">
                  <c:v>-3.152599999999999</c:v>
                </c:pt>
                <c:pt idx="8">
                  <c:v>-4.8112</c:v>
                </c:pt>
                <c:pt idx="9">
                  <c:v>-5.6562</c:v>
                </c:pt>
                <c:pt idx="10">
                  <c:v>-4.5738</c:v>
                </c:pt>
                <c:pt idx="11">
                  <c:v>-2.864</c:v>
                </c:pt>
                <c:pt idx="12">
                  <c:v>0.57082</c:v>
                </c:pt>
                <c:pt idx="13">
                  <c:v>6.4203</c:v>
                </c:pt>
                <c:pt idx="14">
                  <c:v>9.071800000000001</c:v>
                </c:pt>
                <c:pt idx="15">
                  <c:v>3.6648</c:v>
                </c:pt>
                <c:pt idx="16">
                  <c:v>3.374099999999998</c:v>
                </c:pt>
                <c:pt idx="17">
                  <c:v>3.9892</c:v>
                </c:pt>
                <c:pt idx="18">
                  <c:v>6.1987</c:v>
                </c:pt>
              </c:numCache>
            </c:numRef>
          </c:yVal>
          <c:smooth val="1"/>
        </c:ser>
        <c:axId val="500739192"/>
        <c:axId val="510014264"/>
      </c:scatterChart>
      <c:valAx>
        <c:axId val="500739192"/>
        <c:scaling>
          <c:orientation val="minMax"/>
          <c:max val="7.0"/>
          <c:min val="1.0"/>
        </c:scaling>
        <c:axPos val="b"/>
        <c:majorGridlines/>
        <c:minorGridlines/>
        <c:title>
          <c:tx>
            <c:rich>
              <a:bodyPr/>
              <a:lstStyle/>
              <a:p>
                <a:pPr>
                  <a:defRPr lang="en-US" sz="1200"/>
                </a:pPr>
                <a:r>
                  <a:rPr lang="en-US" sz="1200"/>
                  <a:t>Operating current</a:t>
                </a:r>
                <a:r>
                  <a:rPr lang="en-US" sz="1200" baseline="0"/>
                  <a:t> (kA)</a:t>
                </a:r>
                <a:endParaRPr lang="en-US" sz="1200"/>
              </a:p>
            </c:rich>
          </c:tx>
          <c:layout>
            <c:manualLayout>
              <c:xMode val="edge"/>
              <c:yMode val="edge"/>
              <c:x val="0.351157480314962"/>
              <c:y val="0.875704208848898"/>
            </c:manualLayout>
          </c:layout>
        </c:title>
        <c:numFmt formatCode="General" sourceLinked="1"/>
        <c:tickLblPos val="low"/>
        <c:txPr>
          <a:bodyPr/>
          <a:lstStyle/>
          <a:p>
            <a:pPr>
              <a:defRPr lang="en-US" sz="1200"/>
            </a:pPr>
            <a:endParaRPr lang="ja-JP"/>
          </a:p>
        </c:txPr>
        <c:crossAx val="510014264"/>
        <c:crosses val="autoZero"/>
        <c:crossBetween val="midCat"/>
        <c:minorUnit val="0.5"/>
      </c:valAx>
      <c:valAx>
        <c:axId val="510014264"/>
        <c:scaling>
          <c:orientation val="minMax"/>
        </c:scaling>
        <c:axPos val="l"/>
        <c:majorGridlines/>
        <c:minorGridlines/>
        <c:title>
          <c:tx>
            <c:rich>
              <a:bodyPr/>
              <a:lstStyle/>
              <a:p>
                <a:pPr>
                  <a:defRPr lang="en-US" sz="1200"/>
                </a:pPr>
                <a:r>
                  <a:rPr lang="en-US" sz="1200"/>
                  <a:t>Multipole coefficients b</a:t>
                </a:r>
                <a:r>
                  <a:rPr lang="en-US" sz="1200" baseline="-25000"/>
                  <a:t>3</a:t>
                </a:r>
              </a:p>
            </c:rich>
          </c:tx>
          <c:layout>
            <c:manualLayout>
              <c:xMode val="edge"/>
              <c:yMode val="edge"/>
              <c:x val="0.0"/>
              <c:y val="0.14933185983331"/>
            </c:manualLayout>
          </c:layout>
        </c:title>
        <c:numFmt formatCode="General" sourceLinked="0"/>
        <c:tickLblPos val="nextTo"/>
        <c:txPr>
          <a:bodyPr/>
          <a:lstStyle/>
          <a:p>
            <a:pPr>
              <a:defRPr lang="en-US" sz="1200"/>
            </a:pPr>
            <a:endParaRPr lang="ja-JP"/>
          </a:p>
        </c:txPr>
        <c:crossAx val="500739192"/>
        <c:crosses val="autoZero"/>
        <c:crossBetween val="midCat"/>
      </c:valAx>
    </c:plotArea>
    <c:plotVisOnly val="1"/>
  </c:chart>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11.pict"/></Relationships>
</file>

<file path=ppt/drawings/drawing1.xml><?xml version="1.0" encoding="utf-8"?>
<c:userShapes xmlns:c="http://schemas.openxmlformats.org/drawingml/2006/chart">
  <cdr:relSizeAnchor xmlns:cdr="http://schemas.openxmlformats.org/drawingml/2006/chartDrawing">
    <cdr:from>
      <cdr:x>0.31148</cdr:x>
      <cdr:y>0.4375</cdr:y>
    </cdr:from>
    <cdr:to>
      <cdr:x>0.69481</cdr:x>
      <cdr:y>0.48769</cdr:y>
    </cdr:to>
    <cdr:sp macro="" textlink="">
      <cdr:nvSpPr>
        <cdr:cNvPr id="2" name="TextBox 1"/>
        <cdr:cNvSpPr txBox="1"/>
      </cdr:nvSpPr>
      <cdr:spPr>
        <a:xfrm xmlns:a="http://schemas.openxmlformats.org/drawingml/2006/main">
          <a:off x="1447800" y="2133600"/>
          <a:ext cx="1781795" cy="244767"/>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lIns="0" tIns="0" rIns="0" bIns="0" rtlCol="0"/>
        <a:lstStyle xmlns:a="http://schemas.openxmlformats.org/drawingml/2006/main"/>
        <a:p xmlns:a="http://schemas.openxmlformats.org/drawingml/2006/main">
          <a:r>
            <a:rPr lang="en-US" sz="1400" dirty="0"/>
            <a:t>Bore diameter:</a:t>
          </a:r>
          <a:r>
            <a:rPr lang="en-US" sz="1400" baseline="0" dirty="0"/>
            <a:t> 150 mm</a:t>
          </a:r>
          <a:endParaRPr lang="en-US" sz="1400" dirty="0"/>
        </a:p>
      </cdr:txBody>
    </cdr:sp>
  </cdr:relSizeAnchor>
</c:userShapes>
</file>

<file path=ppt/drawings/drawing2.xml><?xml version="1.0" encoding="utf-8"?>
<c:userShapes xmlns:c="http://schemas.openxmlformats.org/drawingml/2006/chart">
  <cdr:relSizeAnchor xmlns:cdr="http://schemas.openxmlformats.org/drawingml/2006/chartDrawing">
    <cdr:from>
      <cdr:x>0.24194</cdr:x>
      <cdr:y>0.09524</cdr:y>
    </cdr:from>
    <cdr:to>
      <cdr:x>0.32944</cdr:x>
      <cdr:y>0.14085</cdr:y>
    </cdr:to>
    <cdr:cxnSp macro="">
      <cdr:nvCxnSpPr>
        <cdr:cNvPr id="3" name="Straight Arrow Connector 2"/>
        <cdr:cNvCxnSpPr/>
      </cdr:nvCxnSpPr>
      <cdr:spPr>
        <a:xfrm xmlns:a="http://schemas.openxmlformats.org/drawingml/2006/main" flipH="1" flipV="1">
          <a:off x="1143000" y="457200"/>
          <a:ext cx="413385" cy="218955"/>
        </a:xfrm>
        <a:prstGeom xmlns:a="http://schemas.openxmlformats.org/drawingml/2006/main" prst="straightConnector1">
          <a:avLst/>
        </a:prstGeom>
        <a:noFill xmlns:a="http://schemas.openxmlformats.org/drawingml/2006/main"/>
        <a:ln xmlns:a="http://schemas.openxmlformats.org/drawingml/2006/main" w="19050" cap="flat" cmpd="sng" algn="ctr">
          <a:solidFill>
            <a:sysClr val="windowText" lastClr="000000"/>
          </a:solidFill>
          <a:prstDash val="solid"/>
          <a:tailEnd type="arrow"/>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3.xml><?xml version="1.0" encoding="utf-8"?>
<c:userShapes xmlns:c="http://schemas.openxmlformats.org/drawingml/2006/chart">
  <cdr:relSizeAnchor xmlns:cdr="http://schemas.openxmlformats.org/drawingml/2006/chartDrawing">
    <cdr:from>
      <cdr:x>0.53226</cdr:x>
      <cdr:y>0.48276</cdr:y>
    </cdr:from>
    <cdr:to>
      <cdr:x>0.75807</cdr:x>
      <cdr:y>0.58621</cdr:y>
    </cdr:to>
    <cdr:sp macro="" textlink="">
      <cdr:nvSpPr>
        <cdr:cNvPr id="2" name="TextBox 1"/>
        <cdr:cNvSpPr txBox="1"/>
      </cdr:nvSpPr>
      <cdr:spPr>
        <a:xfrm xmlns:a="http://schemas.openxmlformats.org/drawingml/2006/main">
          <a:off x="2514600" y="2133600"/>
          <a:ext cx="1066823" cy="457200"/>
        </a:xfrm>
        <a:prstGeom xmlns:a="http://schemas.openxmlformats.org/drawingml/2006/main" prst="rect">
          <a:avLst/>
        </a:prstGeom>
        <a:solidFill xmlns:a="http://schemas.openxmlformats.org/drawingml/2006/main">
          <a:schemeClr val="bg1"/>
        </a:solidFill>
      </cdr:spPr>
      <cdr:txBody>
        <a:bodyPr xmlns:a="http://schemas.openxmlformats.org/drawingml/2006/main" vertOverflow="clip" wrap="square" lIns="0" tIns="0" rIns="0" bIns="0" rtlCol="0"/>
        <a:lstStyle xmlns:a="http://schemas.openxmlformats.org/drawingml/2006/main"/>
        <a:p xmlns:a="http://schemas.openxmlformats.org/drawingml/2006/main">
          <a:r>
            <a:rPr lang="en-US" sz="1400" dirty="0"/>
            <a:t>Bore </a:t>
          </a:r>
          <a:r>
            <a:rPr lang="en-US" sz="1400" dirty="0" smtClean="0"/>
            <a:t>diameter</a:t>
          </a:r>
        </a:p>
        <a:p xmlns:a="http://schemas.openxmlformats.org/drawingml/2006/main">
          <a:r>
            <a:rPr lang="en-US" sz="1400" baseline="0" dirty="0" smtClean="0"/>
            <a:t> </a:t>
          </a:r>
          <a:r>
            <a:rPr lang="en-US" sz="1400" baseline="0" dirty="0"/>
            <a:t>150 mm</a:t>
          </a:r>
          <a:endParaRPr lang="en-US" sz="1400" dirty="0"/>
        </a:p>
      </cdr:txBody>
    </cdr:sp>
  </cdr:relSizeAnchor>
</c:userShapes>
</file>

<file path=ppt/drawings/drawing4.xml><?xml version="1.0" encoding="utf-8"?>
<c:userShapes xmlns:c="http://schemas.openxmlformats.org/drawingml/2006/chart">
  <cdr:relSizeAnchor xmlns:cdr="http://schemas.openxmlformats.org/drawingml/2006/chartDrawing">
    <cdr:from>
      <cdr:x>0.55</cdr:x>
      <cdr:y>0.06557</cdr:y>
    </cdr:from>
    <cdr:to>
      <cdr:x>0.93333</cdr:x>
      <cdr:y>0.14754</cdr:y>
    </cdr:to>
    <cdr:sp macro="" textlink="">
      <cdr:nvSpPr>
        <cdr:cNvPr id="2" name="TextBox 1"/>
        <cdr:cNvSpPr txBox="1"/>
      </cdr:nvSpPr>
      <cdr:spPr>
        <a:xfrm xmlns:a="http://schemas.openxmlformats.org/drawingml/2006/main">
          <a:off x="2514600" y="304800"/>
          <a:ext cx="1752600" cy="381000"/>
        </a:xfrm>
        <a:prstGeom xmlns:a="http://schemas.openxmlformats.org/drawingml/2006/main" prst="rect">
          <a:avLst/>
        </a:prstGeom>
        <a:solidFill xmlns:a="http://schemas.openxmlformats.org/drawingml/2006/main">
          <a:schemeClr val="bg1"/>
        </a:solidFill>
      </cdr:spPr>
      <cdr:txBody>
        <a:bodyPr xmlns:a="http://schemas.openxmlformats.org/drawingml/2006/main" wrap="square" lIns="0" tIns="0" rIns="0" bIns="0"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r>
            <a:rPr lang="en-US" sz="1400" dirty="0"/>
            <a:t>Bore </a:t>
          </a:r>
          <a:r>
            <a:rPr lang="en-US" sz="1400" dirty="0" smtClean="0"/>
            <a:t>diameter</a:t>
          </a:r>
          <a:r>
            <a:rPr lang="en-US" sz="1400" baseline="0" dirty="0" smtClean="0"/>
            <a:t> </a:t>
          </a:r>
          <a:r>
            <a:rPr lang="en-US" sz="1400" baseline="0" dirty="0"/>
            <a:t>150 </a:t>
          </a:r>
          <a:r>
            <a:rPr lang="en-US" sz="1400" baseline="0" dirty="0" smtClean="0"/>
            <a:t>mm</a:t>
          </a:r>
        </a:p>
        <a:p xmlns:a="http://schemas.openxmlformats.org/drawingml/2006/main">
          <a:r>
            <a:rPr lang="en-US" sz="1400" dirty="0" smtClean="0"/>
            <a:t>Collar thickness 20 mm</a:t>
          </a:r>
          <a:endParaRPr lang="en-US" sz="1400" dirty="0"/>
        </a:p>
      </cdr:txBody>
    </cdr:sp>
  </cdr:relSizeAnchor>
  <cdr:relSizeAnchor xmlns:cdr="http://schemas.openxmlformats.org/drawingml/2006/chartDrawing">
    <cdr:from>
      <cdr:x>0.18333</cdr:x>
      <cdr:y>0.09836</cdr:y>
    </cdr:from>
    <cdr:to>
      <cdr:x>0.27083</cdr:x>
      <cdr:y>0.14397</cdr:y>
    </cdr:to>
    <cdr:cxnSp macro="">
      <cdr:nvCxnSpPr>
        <cdr:cNvPr id="3" name="Straight Arrow Connector 2"/>
        <cdr:cNvCxnSpPr/>
      </cdr:nvCxnSpPr>
      <cdr:spPr>
        <a:xfrm xmlns:a="http://schemas.openxmlformats.org/drawingml/2006/main" flipH="1" flipV="1">
          <a:off x="838200" y="457200"/>
          <a:ext cx="400050" cy="212004"/>
        </a:xfrm>
        <a:prstGeom xmlns:a="http://schemas.openxmlformats.org/drawingml/2006/main" prst="straightConnector1">
          <a:avLst/>
        </a:prstGeom>
        <a:noFill xmlns:a="http://schemas.openxmlformats.org/drawingml/2006/main"/>
        <a:ln xmlns:a="http://schemas.openxmlformats.org/drawingml/2006/main" w="19050" cap="flat" cmpd="sng" algn="ctr">
          <a:solidFill>
            <a:sysClr val="windowText" lastClr="000000"/>
          </a:solidFill>
          <a:prstDash val="solid"/>
          <a:tailEnd type="arrow"/>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17.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6E18DE2-393A-8748-AB6E-A27BD84CB92D}" type="datetimeFigureOut">
              <a:rPr lang="ja-JP" altLang="en-US" smtClean="0"/>
              <a:pPr/>
              <a:t>11.12.14</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0190E9B-2612-6E45-8E4A-F04158728C8D}"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6.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pitchFamily="-109" charset="0"/>
              </a:defRPr>
            </a:lvl1pPr>
          </a:lstStyle>
          <a:p>
            <a:endParaRPr lang="en-US" altLang="ja-JP"/>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pitchFamily="-109" charset="0"/>
              </a:defRPr>
            </a:lvl1pPr>
          </a:lstStyle>
          <a:p>
            <a:endParaRPr lang="en-US" altLang="ja-JP"/>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pitchFamily="-109" charset="0"/>
              </a:defRPr>
            </a:lvl1pPr>
          </a:lstStyle>
          <a:p>
            <a:endParaRPr lang="en-US" altLang="ja-JP"/>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pitchFamily="-109" charset="0"/>
              </a:defRPr>
            </a:lvl1pPr>
          </a:lstStyle>
          <a:p>
            <a:fld id="{7023A79F-DAC8-7C44-BBD6-D64685634FCF}" type="slidenum">
              <a:rPr lang="en-US" altLang="ja-JP"/>
              <a:pPr/>
              <a:t>‹#›</a:t>
            </a:fld>
            <a:endParaRPr lang="en-US" altLang="ja-JP"/>
          </a:p>
        </p:txBody>
      </p:sp>
    </p:spTree>
  </p:cSld>
  <p:clrMap bg1="lt1" tx1="dk1" bg2="lt2" tx2="dk2" accent1="accent1" accent2="accent2" accent3="accent3" accent4="accent4" accent5="accent5" accent6="accent6" hlink="hlink" folHlink="folHlink"/>
  <p:hf hdr="0" ftr="0" dt="0"/>
  <p:notesStyle>
    <a:lvl1pPr algn="l" rtl="0" fontAlgn="base">
      <a:spcBef>
        <a:spcPct val="30000"/>
      </a:spcBef>
      <a:spcAft>
        <a:spcPct val="0"/>
      </a:spcAft>
      <a:defRPr kumimoji="1" sz="1200" kern="1200">
        <a:solidFill>
          <a:schemeClr val="tx1"/>
        </a:solidFill>
        <a:latin typeface="Arial" pitchFamily="-109" charset="0"/>
        <a:ea typeface="ＭＳ Ｐゴシック" pitchFamily="-109" charset="-128"/>
        <a:cs typeface="ＭＳ Ｐゴシック" pitchFamily="-109" charset="-128"/>
      </a:defRPr>
    </a:lvl1pPr>
    <a:lvl2pPr marL="457200" algn="l" rtl="0" fontAlgn="base">
      <a:spcBef>
        <a:spcPct val="30000"/>
      </a:spcBef>
      <a:spcAft>
        <a:spcPct val="0"/>
      </a:spcAft>
      <a:defRPr kumimoji="1" sz="1200" kern="1200">
        <a:solidFill>
          <a:schemeClr val="tx1"/>
        </a:solidFill>
        <a:latin typeface="Arial" pitchFamily="-109" charset="0"/>
        <a:ea typeface="ＭＳ Ｐゴシック" pitchFamily="-109" charset="-128"/>
        <a:cs typeface="+mn-cs"/>
      </a:defRPr>
    </a:lvl2pPr>
    <a:lvl3pPr marL="914400" algn="l" rtl="0" fontAlgn="base">
      <a:spcBef>
        <a:spcPct val="30000"/>
      </a:spcBef>
      <a:spcAft>
        <a:spcPct val="0"/>
      </a:spcAft>
      <a:defRPr kumimoji="1" sz="1200" kern="1200">
        <a:solidFill>
          <a:schemeClr val="tx1"/>
        </a:solidFill>
        <a:latin typeface="Arial" pitchFamily="-109" charset="0"/>
        <a:ea typeface="ＭＳ Ｐゴシック" pitchFamily="-109" charset="-128"/>
        <a:cs typeface="+mn-cs"/>
      </a:defRPr>
    </a:lvl3pPr>
    <a:lvl4pPr marL="1371600" algn="l" rtl="0" fontAlgn="base">
      <a:spcBef>
        <a:spcPct val="30000"/>
      </a:spcBef>
      <a:spcAft>
        <a:spcPct val="0"/>
      </a:spcAft>
      <a:defRPr kumimoji="1" sz="1200" kern="1200">
        <a:solidFill>
          <a:schemeClr val="tx1"/>
        </a:solidFill>
        <a:latin typeface="Arial" pitchFamily="-109" charset="0"/>
        <a:ea typeface="ＭＳ Ｐゴシック" pitchFamily="-109" charset="-128"/>
        <a:cs typeface="+mn-cs"/>
      </a:defRPr>
    </a:lvl4pPr>
    <a:lvl5pPr marL="1828800" algn="l" rtl="0" fontAlgn="base">
      <a:spcBef>
        <a:spcPct val="30000"/>
      </a:spcBef>
      <a:spcAft>
        <a:spcPct val="0"/>
      </a:spcAft>
      <a:defRPr kumimoji="1" sz="1200" kern="1200">
        <a:solidFill>
          <a:schemeClr val="tx1"/>
        </a:solidFill>
        <a:latin typeface="Arial" pitchFamily="-109" charset="0"/>
        <a:ea typeface="ＭＳ Ｐゴシック" pitchFamily="-109" charset="-128"/>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fld id="{522481C0-8107-4D4B-B12B-FBC60A62B800}" type="datetime1">
              <a:rPr lang="ja-JP" altLang="en-US" smtClean="0"/>
              <a:pPr/>
              <a:t>11.12.14</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fld id="{6126A59D-A3EF-C54A-896B-A94E96FAB8CE}" type="slidenum">
              <a:rPr lang="en-US" altLang="ja-JP"/>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6322929C-5D9F-F64F-8E02-F6B16EA9000E}" type="datetime1">
              <a:rPr lang="ja-JP" altLang="en-US" smtClean="0"/>
              <a:pPr/>
              <a:t>11.12.14</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fld id="{EFCFF1E7-44F6-4346-8415-20E4B33A348D}" type="slidenum">
              <a:rPr lang="en-US" altLang="ja-JP"/>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18FB6FA6-A493-C34F-BF85-219568368D36}" type="datetime1">
              <a:rPr lang="ja-JP" altLang="en-US" smtClean="0"/>
              <a:pPr/>
              <a:t>11.12.14</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fld id="{6A414F6A-34E1-4D43-A067-A773240F048F}" type="slidenum">
              <a:rPr lang="en-US" altLang="ja-JP"/>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09600"/>
            <a:ext cx="77724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685800" y="1981200"/>
            <a:ext cx="7772400" cy="4114800"/>
          </a:xfrm>
        </p:spPr>
        <p:txBody>
          <a:bodyPr/>
          <a:lstStyle/>
          <a:p>
            <a:endParaRPr lang="ja-JP" altLang="en-US"/>
          </a:p>
        </p:txBody>
      </p:sp>
      <p:sp>
        <p:nvSpPr>
          <p:cNvPr id="4" name="日付プレースホルダ 3"/>
          <p:cNvSpPr>
            <a:spLocks noGrp="1"/>
          </p:cNvSpPr>
          <p:nvPr>
            <p:ph type="dt" sz="half" idx="10"/>
          </p:nvPr>
        </p:nvSpPr>
        <p:spPr>
          <a:xfrm>
            <a:off x="685800" y="6248400"/>
            <a:ext cx="1905000" cy="457200"/>
          </a:xfrm>
        </p:spPr>
        <p:txBody>
          <a:bodyPr/>
          <a:lstStyle>
            <a:lvl1pPr>
              <a:defRPr/>
            </a:lvl1pPr>
          </a:lstStyle>
          <a:p>
            <a:fld id="{AEDF992F-2989-2D4E-85D7-4C16B967DB79}" type="datetime1">
              <a:rPr lang="ja-JP" altLang="en-US" smtClean="0"/>
              <a:pPr/>
              <a:t>11.12.14</a:t>
            </a:fld>
            <a:endParaRPr lang="en-US" altLang="ja-JP"/>
          </a:p>
        </p:txBody>
      </p:sp>
      <p:sp>
        <p:nvSpPr>
          <p:cNvPr id="5" name="フッター プレースホルダ 4"/>
          <p:cNvSpPr>
            <a:spLocks noGrp="1"/>
          </p:cNvSpPr>
          <p:nvPr>
            <p:ph type="ftr" sz="quarter" idx="11"/>
          </p:nvPr>
        </p:nvSpPr>
        <p:spPr>
          <a:xfrm>
            <a:off x="3124200" y="6248400"/>
            <a:ext cx="2895600" cy="457200"/>
          </a:xfrm>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a:xfrm>
            <a:off x="6553200" y="6248400"/>
            <a:ext cx="1905000" cy="457200"/>
          </a:xfrm>
        </p:spPr>
        <p:txBody>
          <a:bodyPr/>
          <a:lstStyle>
            <a:lvl1pPr>
              <a:defRPr smtClean="0"/>
            </a:lvl1pPr>
          </a:lstStyle>
          <a:p>
            <a:fld id="{FD86C276-4295-A744-90AB-97A1D88A5EC5}" type="slidenum">
              <a:rPr lang="en-US" altLang="ja-JP"/>
              <a:pPr/>
              <a:t>‹#›</a:t>
            </a:fld>
            <a:endParaRPr lang="en-US" altLang="ja-JP"/>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D176A684-B4E8-3043-854A-309F02E806AC}" type="datetime1">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3F25963D-71D9-DD49-90FF-5531EAC903DB}" type="datetime1">
              <a:rPr lang="ja-JP" altLang="en-US" smtClean="0">
                <a:solidFill>
                  <a:srgbClr val="000000"/>
                </a:solidFill>
              </a:rPr>
              <a:pPr/>
              <a:t>11.12.14</a:t>
            </a:fld>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smtClean="0"/>
            </a:lvl1pPr>
          </a:lstStyle>
          <a:p>
            <a:fld id="{A8790F47-EB29-C140-9EF2-8774BF1137B2}" type="slidenum">
              <a:rPr lang="en-US" altLang="ja-JP">
                <a:solidFill>
                  <a:srgbClr val="000000"/>
                </a:solidFill>
              </a:rPr>
              <a:pPr/>
              <a:t>‹#›</a:t>
            </a:fld>
            <a:endParaRPr lang="en-US" altLang="ja-JP">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FE3B5C2F-1304-2E44-841A-E1F1037CF773}" type="datetime1">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807A3D0-548F-634D-ABD7-081AC00BA059}" type="datetime1">
              <a:rPr lang="ja-JP" altLang="en-US" smtClean="0">
                <a:solidFill>
                  <a:prstClr val="black">
                    <a:tint val="75000"/>
                  </a:prstClr>
                </a:solidFill>
              </a:rPr>
              <a:pPr/>
              <a:t>11.12.14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6997A9-111A-AA4C-9F72-3795A2A743B1}" type="datetime1">
              <a:rPr lang="ja-JP" altLang="en-US" smtClean="0">
                <a:solidFill>
                  <a:prstClr val="black">
                    <a:tint val="75000"/>
                  </a:prstClr>
                </a:solidFill>
              </a:rPr>
              <a:pPr/>
              <a:t>11.12.14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2646928-25F5-104F-8D52-57EC54911B8F}" type="datetimeFigureOut">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140896-8958-4042-802B-AE67173EE26C}"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 3"/>
          <p:cNvSpPr>
            <a:spLocks noGrp="1"/>
          </p:cNvSpPr>
          <p:nvPr>
            <p:ph type="ftr" sz="quarter" idx="11"/>
          </p:nvPr>
        </p:nvSpPr>
        <p:spPr/>
        <p:txBody>
          <a:bodyPr/>
          <a:lstStyle>
            <a:lvl1pPr>
              <a:defRPr/>
            </a:lvl1pPr>
          </a:lstStyle>
          <a:p>
            <a:r>
              <a:rPr lang="en-US" altLang="ja-JP" smtClean="0">
                <a:solidFill>
                  <a:srgbClr val="000000"/>
                </a:solidFill>
              </a:rPr>
              <a:t>T. Nakamoto@MT22</a:t>
            </a:r>
            <a:endParaRPr lang="en-US" altLang="ja-JP">
              <a:solidFill>
                <a:srgbClr val="000000"/>
              </a:solidFill>
            </a:endParaRPr>
          </a:p>
        </p:txBody>
      </p:sp>
      <p:sp>
        <p:nvSpPr>
          <p:cNvPr id="5" name="スライド番号プレースホルダ 4"/>
          <p:cNvSpPr>
            <a:spLocks noGrp="1"/>
          </p:cNvSpPr>
          <p:nvPr>
            <p:ph type="sldNum" sz="quarter" idx="12"/>
          </p:nvPr>
        </p:nvSpPr>
        <p:spPr/>
        <p:txBody>
          <a:bodyPr/>
          <a:lstStyle>
            <a:lvl1pPr>
              <a:defRPr smtClean="0"/>
            </a:lvl1pPr>
          </a:lstStyle>
          <a:p>
            <a:fld id="{593407A6-6344-B245-AE42-6CB55E1E693B}" type="slidenum">
              <a:rPr lang="en-US" altLang="ja-JP">
                <a:solidFill>
                  <a:srgbClr val="000000"/>
                </a:solidFill>
              </a:rPr>
              <a:pPr/>
              <a:t>‹#›</a:t>
            </a:fld>
            <a:endParaRPr lang="en-US" altLang="ja-JP">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1D3D4D19-4E40-8243-BB7E-9B3C13409D0D}" type="datetime1">
              <a:rPr lang="ja-JP" altLang="en-US" smtClean="0"/>
              <a:pPr/>
              <a:t>11.12.14</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fld id="{A8790F47-EB29-C140-9EF2-8774BF1137B2}" type="slidenum">
              <a:rPr lang="en-US" altLang="ja-JP"/>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1D3D4D19-4E40-8243-BB7E-9B3C13409D0D}" type="datetime1">
              <a:rPr lang="ja-JP" altLang="en-US" smtClean="0">
                <a:solidFill>
                  <a:srgbClr val="000000"/>
                </a:solidFill>
              </a:rPr>
              <a:pPr/>
              <a:t>11.12.14</a:t>
            </a:fld>
            <a:endParaRPr lang="en-US" altLang="ja-JP">
              <a:solidFill>
                <a:srgbClr val="000000"/>
              </a:solidFill>
            </a:endParaRPr>
          </a:p>
        </p:txBody>
      </p:sp>
      <p:sp>
        <p:nvSpPr>
          <p:cNvPr id="5" name="フッター プレースホルダ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 5"/>
          <p:cNvSpPr>
            <a:spLocks noGrp="1"/>
          </p:cNvSpPr>
          <p:nvPr>
            <p:ph type="sldNum" sz="quarter" idx="12"/>
          </p:nvPr>
        </p:nvSpPr>
        <p:spPr/>
        <p:txBody>
          <a:bodyPr/>
          <a:lstStyle>
            <a:lvl1pPr>
              <a:defRPr smtClean="0"/>
            </a:lvl1pPr>
          </a:lstStyle>
          <a:p>
            <a:fld id="{A8790F47-EB29-C140-9EF2-8774BF1137B2}" type="slidenum">
              <a:rPr lang="en-US" altLang="ja-JP">
                <a:solidFill>
                  <a:srgbClr val="000000"/>
                </a:solidFill>
              </a:rPr>
              <a:pPr/>
              <a:t>‹#›</a:t>
            </a:fld>
            <a:endParaRPr lang="en-US" altLang="ja-JP">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B2646928-25F5-104F-8D52-57EC54911B8F}" type="datetimeFigureOut">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6140896-8958-4042-802B-AE67173EE26C}"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D176A684-B4E8-3043-854A-309F02E806AC}" type="datetime1">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D176A684-B4E8-3043-854A-309F02E806AC}" type="datetime1">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D176A684-B4E8-3043-854A-309F02E806AC}" type="datetime1">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1B819443-A1B8-DC4E-B705-8646D3D42000}" type="datetimeFigureOut">
              <a:rPr lang="ja-JP" altLang="en-US" smtClean="0">
                <a:solidFill>
                  <a:prstClr val="black">
                    <a:tint val="75000"/>
                  </a:prstClr>
                </a:solidFill>
              </a:rPr>
              <a:pPr/>
              <a:t>11.12.14</a:t>
            </a:fld>
            <a:endParaRPr lang="ja-JP" altLang="en-US">
              <a:solidFill>
                <a:prstClr val="black">
                  <a:tint val="75000"/>
                </a:prstClr>
              </a:solidFill>
            </a:endParaRPr>
          </a:p>
        </p:txBody>
      </p:sp>
      <p:sp>
        <p:nvSpPr>
          <p:cNvPr id="5" name="フッター プレースホルダ 4"/>
          <p:cNvSpPr>
            <a:spLocks noGrp="1"/>
          </p:cNvSpPr>
          <p:nvPr>
            <p:ph type="ftr" sz="quarter" idx="11"/>
          </p:nvPr>
        </p:nvSpPr>
        <p:spPr/>
        <p:txBody>
          <a:bodyPr/>
          <a:lstStyle/>
          <a:p>
            <a:endParaRPr lang="ja-JP" altLang="en-US">
              <a:solidFill>
                <a:prstClr val="black">
                  <a:tint val="75000"/>
                </a:prstClr>
              </a:solidFill>
            </a:endParaRPr>
          </a:p>
        </p:txBody>
      </p:sp>
      <p:sp>
        <p:nvSpPr>
          <p:cNvPr id="6" name="スライド番号プレースホルダ 5"/>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a:t>
            </a:fld>
            <a:endParaRPr lang="ja-JP" altLang="en-US">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 3"/>
          <p:cNvSpPr>
            <a:spLocks noGrp="1"/>
          </p:cNvSpPr>
          <p:nvPr>
            <p:ph type="ftr" sz="quarter" idx="11"/>
          </p:nvPr>
        </p:nvSpPr>
        <p:spPr/>
        <p:txBody>
          <a:bodyPr/>
          <a:lstStyle>
            <a:lvl1pPr>
              <a:defRPr/>
            </a:lvl1pPr>
          </a:lstStyle>
          <a:p>
            <a:r>
              <a:rPr lang="en-US" altLang="ja-JP" smtClean="0">
                <a:solidFill>
                  <a:srgbClr val="000000"/>
                </a:solidFill>
              </a:rPr>
              <a:t>T. Nakamoto@MT22</a:t>
            </a:r>
            <a:endParaRPr lang="en-US" altLang="ja-JP">
              <a:solidFill>
                <a:srgbClr val="000000"/>
              </a:solidFill>
            </a:endParaRPr>
          </a:p>
        </p:txBody>
      </p:sp>
      <p:sp>
        <p:nvSpPr>
          <p:cNvPr id="5" name="スライド番号プレースホルダ 4"/>
          <p:cNvSpPr>
            <a:spLocks noGrp="1"/>
          </p:cNvSpPr>
          <p:nvPr>
            <p:ph type="sldNum" sz="quarter" idx="12"/>
          </p:nvPr>
        </p:nvSpPr>
        <p:spPr/>
        <p:txBody>
          <a:bodyPr/>
          <a:lstStyle>
            <a:lvl1pPr>
              <a:defRPr smtClean="0"/>
            </a:lvl1pPr>
          </a:lstStyle>
          <a:p>
            <a:fld id="{593407A6-6344-B245-AE42-6CB55E1E693B}" type="slidenum">
              <a:rPr lang="en-US" altLang="ja-JP">
                <a:solidFill>
                  <a:srgbClr val="000000"/>
                </a:solidFill>
              </a:rPr>
              <a:pPr/>
              <a:t>‹#›</a:t>
            </a:fld>
            <a:endParaRPr lang="en-US" altLang="ja-JP">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fld id="{EB255C4E-0C52-8C46-B06C-1298AC93C749}" type="datetime1">
              <a:rPr lang="ja-JP" altLang="en-US" smtClean="0"/>
              <a:pPr/>
              <a:t>11.12.14</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fld id="{C277BCCF-15E9-8145-9746-D5AD0DAE77EC}" type="slidenum">
              <a:rPr lang="en-US" altLang="ja-JP"/>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fld id="{4B352E99-2268-CF41-A465-12F0F32D0D6D}" type="datetime1">
              <a:rPr lang="ja-JP" altLang="en-US" smtClean="0"/>
              <a:pPr/>
              <a:t>11.12.14</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fld id="{8851A8E0-102F-7940-ADF5-9E0F37F3EDFD}" type="slidenum">
              <a:rPr lang="en-US" altLang="ja-JP"/>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fld id="{38B83F13-1961-F445-A39F-0FF7195A1A24}" type="datetime1">
              <a:rPr lang="ja-JP" altLang="en-US" smtClean="0"/>
              <a:pPr/>
              <a:t>11.12.14</a:t>
            </a:fld>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smtClean="0"/>
            </a:lvl1pPr>
          </a:lstStyle>
          <a:p>
            <a:fld id="{E39ECB1E-AE18-DC4E-A183-619B22B38CF8}" type="slidenum">
              <a:rPr lang="en-US" altLang="ja-JP"/>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fld id="{DF2F311E-6884-9B4F-B372-4C0FEEC92845}" type="datetime1">
              <a:rPr lang="ja-JP" altLang="en-US" smtClean="0"/>
              <a:pPr/>
              <a:t>11.12.14</a:t>
            </a:fld>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smtClean="0"/>
            </a:lvl1pPr>
          </a:lstStyle>
          <a:p>
            <a:fld id="{593407A6-6344-B245-AE42-6CB55E1E693B}" type="slidenum">
              <a:rPr lang="en-US" altLang="ja-JP"/>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fld id="{01DF458D-0975-4D46-B1F6-5AF8E8082084}" type="datetime1">
              <a:rPr lang="ja-JP" altLang="en-US" smtClean="0"/>
              <a:pPr/>
              <a:t>11.12.14</a:t>
            </a:fld>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smtClean="0"/>
            </a:lvl1pPr>
          </a:lstStyle>
          <a:p>
            <a:fld id="{C6C37BD5-C70E-B048-87EB-5CCA79CDB251}" type="slidenum">
              <a:rPr lang="en-US" altLang="ja-JP"/>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fld id="{CC6AC98D-1178-654F-AA0C-E510BB7F459B}" type="datetime1">
              <a:rPr lang="ja-JP" altLang="en-US" smtClean="0"/>
              <a:pPr/>
              <a:t>11.12.14</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fld id="{A68073FE-3536-BD4C-8FC9-2DEED409B72F}" type="slidenum">
              <a:rPr lang="en-US" altLang="ja-JP"/>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fld id="{DBFCF376-357B-9D48-BD8E-33668D257142}" type="datetime1">
              <a:rPr lang="ja-JP" altLang="en-US" smtClean="0"/>
              <a:pPr/>
              <a:t>11.12.14</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fld id="{D2FF8A62-706D-5844-AB87-8F2AB87D6D47}" type="slidenum">
              <a:rPr lang="en-US" altLang="ja-JP"/>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theme" Target="../theme/theme12.xml"/></Relationships>
</file>

<file path=ppt/slideMasters/_rels/slideMaster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theme" Target="../theme/theme13.xml"/></Relationships>
</file>

<file path=ppt/slideMasters/_rels/slideMaster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theme" Target="../theme/theme14.xml"/></Relationships>
</file>

<file path=ppt/slideMasters/_rels/slideMaster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theme" Target="../theme/theme15.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theme" Target="../theme/theme8.xml"/></Relationships>
</file>

<file path=ppt/slideMasters/_rels/slideMaster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fld id="{BF6F8133-19FD-BB46-9682-DD978BE6DB62}" type="datetime1">
              <a:rPr lang="ja-JP" altLang="en-US" smtClean="0"/>
              <a:pPr/>
              <a:t>11.12.14</a:t>
            </a:fld>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24BACB7D-74A3-6948-89E3-83F189D7A0E2}"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2pPr>
      <a:lvl3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3pPr>
      <a:lvl4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4pPr>
      <a:lvl5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B2646928-25F5-104F-8D52-57EC54911B8F}" type="datetimeFigureOut">
              <a:rPr lang="ja-JP" altLang="en-US" smtClean="0">
                <a:solidFill>
                  <a:prstClr val="black">
                    <a:tint val="75000"/>
                  </a:prstClr>
                </a:solidFill>
                <a:latin typeface="Calibri"/>
                <a:ea typeface="ＭＳ Ｐゴシック"/>
              </a:rPr>
              <a:pPr defTabSz="457200" fontAlgn="auto">
                <a:spcBef>
                  <a:spcPts val="0"/>
                </a:spcBef>
                <a:spcAft>
                  <a:spcPts val="0"/>
                </a:spcAft>
              </a:pPr>
              <a:t>11.12.14</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6140896-8958-4042-802B-AE67173EE26C}" type="slidenum">
              <a:rPr lang="ja-JP" altLang="en-US" smtClean="0">
                <a:solidFill>
                  <a:prstClr val="black">
                    <a:tint val="75000"/>
                  </a:prstClr>
                </a:solidFill>
                <a:latin typeface="Calibri"/>
                <a:ea typeface="ＭＳ Ｐゴシック"/>
              </a:rPr>
              <a:pPr defTabSz="457200" fontAlgn="auto">
                <a:spcBef>
                  <a:spcPts val="0"/>
                </a:spcBef>
                <a:spcAft>
                  <a:spcPts val="0"/>
                </a:spcAft>
              </a:pPr>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92"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5D20A57-E52E-5245-922B-69CF5102A317}" type="datetime1">
              <a:rPr lang="ja-JP" altLang="en-US" smtClean="0">
                <a:solidFill>
                  <a:prstClr val="black">
                    <a:tint val="75000"/>
                  </a:prstClr>
                </a:solidFill>
                <a:latin typeface="Calibri"/>
                <a:ea typeface="ＭＳ Ｐゴシック"/>
              </a:rPr>
              <a:pPr defTabSz="457200" fontAlgn="auto">
                <a:spcBef>
                  <a:spcPts val="0"/>
                </a:spcBef>
                <a:spcAft>
                  <a:spcPts val="0"/>
                </a:spcAft>
              </a:pPr>
              <a:t>11.12.14</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41566A0-3B0B-A146-BF43-3A3F92C48B4D}" type="slidenum">
              <a:rPr lang="ja-JP" altLang="en-US" smtClean="0">
                <a:solidFill>
                  <a:prstClr val="black">
                    <a:tint val="75000"/>
                  </a:prstClr>
                </a:solidFill>
                <a:latin typeface="Calibri"/>
                <a:ea typeface="ＭＳ Ｐゴシック"/>
              </a:rPr>
              <a:pPr defTabSz="457200" fontAlgn="auto">
                <a:spcBef>
                  <a:spcPts val="0"/>
                </a:spcBef>
                <a:spcAft>
                  <a:spcPts val="0"/>
                </a:spcAft>
              </a:pPr>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94" r:id="rId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5D20A57-E52E-5245-922B-69CF5102A317}" type="datetime1">
              <a:rPr lang="ja-JP" altLang="en-US" smtClean="0">
                <a:solidFill>
                  <a:prstClr val="black">
                    <a:tint val="75000"/>
                  </a:prstClr>
                </a:solidFill>
                <a:latin typeface="Calibri"/>
                <a:ea typeface="ＭＳ Ｐゴシック"/>
              </a:rPr>
              <a:pPr defTabSz="457200" fontAlgn="auto">
                <a:spcBef>
                  <a:spcPts val="0"/>
                </a:spcBef>
                <a:spcAft>
                  <a:spcPts val="0"/>
                </a:spcAft>
              </a:pPr>
              <a:t>11.12.14</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41566A0-3B0B-A146-BF43-3A3F92C48B4D}" type="slidenum">
              <a:rPr lang="ja-JP" altLang="en-US" smtClean="0">
                <a:solidFill>
                  <a:prstClr val="black">
                    <a:tint val="75000"/>
                  </a:prstClr>
                </a:solidFill>
                <a:latin typeface="Calibri"/>
                <a:ea typeface="ＭＳ Ｐゴシック"/>
              </a:rPr>
              <a:pPr defTabSz="457200" fontAlgn="auto">
                <a:spcBef>
                  <a:spcPts val="0"/>
                </a:spcBef>
                <a:spcAft>
                  <a:spcPts val="0"/>
                </a:spcAft>
              </a:pPr>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96" r:id="rId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5D20A57-E52E-5245-922B-69CF5102A317}" type="datetime1">
              <a:rPr lang="ja-JP" altLang="en-US" smtClean="0">
                <a:solidFill>
                  <a:prstClr val="black">
                    <a:tint val="75000"/>
                  </a:prstClr>
                </a:solidFill>
                <a:latin typeface="Calibri"/>
                <a:ea typeface="ＭＳ Ｐゴシック"/>
              </a:rPr>
              <a:pPr defTabSz="457200" fontAlgn="auto">
                <a:spcBef>
                  <a:spcPts val="0"/>
                </a:spcBef>
                <a:spcAft>
                  <a:spcPts val="0"/>
                </a:spcAft>
              </a:pPr>
              <a:t>11.12.14</a:t>
            </a:fld>
            <a:endParaRPr lang="ja-JP" altLang="en-US">
              <a:solidFill>
                <a:prstClr val="black">
                  <a:tint val="75000"/>
                </a:prstClr>
              </a:solidFill>
              <a:latin typeface="Calibri"/>
              <a:ea typeface="ＭＳ Ｐゴシック"/>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41566A0-3B0B-A146-BF43-3A3F92C48B4D}" type="slidenum">
              <a:rPr lang="ja-JP" altLang="en-US" smtClean="0">
                <a:solidFill>
                  <a:prstClr val="black">
                    <a:tint val="75000"/>
                  </a:prstClr>
                </a:solidFill>
                <a:latin typeface="Calibri"/>
                <a:ea typeface="ＭＳ Ｐゴシック"/>
              </a:rPr>
              <a:pPr defTabSz="457200" fontAlgn="auto">
                <a:spcBef>
                  <a:spcPts val="0"/>
                </a:spcBef>
                <a:spcAft>
                  <a:spcPts val="0"/>
                </a:spcAft>
              </a:pPr>
              <a:t>‹#›</a:t>
            </a:fld>
            <a:endParaRPr lang="ja-JP" altLang="en-US">
              <a:solidFill>
                <a:prstClr val="black">
                  <a:tint val="75000"/>
                </a:prstClr>
              </a:solidFill>
              <a:latin typeface="Calibri"/>
              <a:ea typeface="ＭＳ Ｐゴシック"/>
            </a:endParaRPr>
          </a:p>
        </p:txBody>
      </p:sp>
    </p:spTree>
  </p:cSld>
  <p:clrMap bg1="lt1" tx1="dk1" bg2="lt2" tx2="dk2" accent1="accent1" accent2="accent2" accent3="accent3" accent4="accent4" accent5="accent5" accent6="accent6" hlink="hlink" folHlink="folHlink"/>
  <p:sldLayoutIdLst>
    <p:sldLayoutId id="2147483698" r:id="rId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1B819443-A1B8-DC4E-B705-8646D3D42000}" type="datetimeFigureOut">
              <a:rPr lang="ja-JP" altLang="en-US" smtClean="0">
                <a:solidFill>
                  <a:prstClr val="black">
                    <a:tint val="75000"/>
                  </a:prstClr>
                </a:solidFill>
                <a:latin typeface="Calibri"/>
                <a:ea typeface="ＭＳ Ｐゴシック"/>
                <a:cs typeface="+mn-cs"/>
              </a:rPr>
              <a:pPr defTabSz="457200" fontAlgn="auto">
                <a:spcBef>
                  <a:spcPts val="0"/>
                </a:spcBef>
                <a:spcAft>
                  <a:spcPts val="0"/>
                </a:spcAft>
              </a:pPr>
              <a:t>11.12.14</a:t>
            </a:fld>
            <a:endParaRPr lang="ja-JP" altLang="en-US">
              <a:solidFill>
                <a:prstClr val="black">
                  <a:tint val="75000"/>
                </a:prstClr>
              </a:solidFill>
              <a:latin typeface="Calibri"/>
              <a:ea typeface="ＭＳ Ｐゴシック"/>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D4E37847-0E46-9847-873A-E18C154C70E0}" type="slidenum">
              <a:rPr lang="ja-JP" altLang="en-US" smtClean="0">
                <a:solidFill>
                  <a:prstClr val="black">
                    <a:tint val="75000"/>
                  </a:prstClr>
                </a:solidFill>
                <a:latin typeface="Calibri"/>
                <a:ea typeface="ＭＳ Ｐゴシック"/>
                <a:cs typeface="+mn-cs"/>
              </a:rPr>
              <a:pPr defTabSz="457200" fontAlgn="auto">
                <a:spcBef>
                  <a:spcPts val="0"/>
                </a:spcBef>
                <a:spcAft>
                  <a:spcPts val="0"/>
                </a:spcAft>
              </a:pPr>
              <a:t>‹#›</a:t>
            </a:fld>
            <a:endParaRPr lang="ja-JP" altLang="en-US">
              <a:solidFill>
                <a:prstClr val="black">
                  <a:tint val="75000"/>
                </a:prstClr>
              </a:solidFill>
              <a:latin typeface="Calibri"/>
              <a:ea typeface="ＭＳ Ｐゴシック"/>
              <a:cs typeface="+mn-cs"/>
            </a:endParaRPr>
          </a:p>
        </p:txBody>
      </p:sp>
    </p:spTree>
  </p:cSld>
  <p:clrMap bg1="lt1" tx1="dk1" bg2="lt2" tx2="dk2" accent1="accent1" accent2="accent2" accent3="accent3" accent4="accent4" accent5="accent5" accent6="accent6" hlink="hlink" folHlink="folHlink"/>
  <p:sldLayoutIdLst>
    <p:sldLayoutId id="2147483700"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r>
              <a:rPr lang="en-US" altLang="ja-JP" smtClean="0">
                <a:solidFill>
                  <a:srgbClr val="000000"/>
                </a:solidFill>
              </a:rPr>
              <a:t>T. Nakamoto@MT22</a:t>
            </a:r>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24BACB7D-74A3-6948-89E3-83F189D7A0E2}" type="slidenum">
              <a:rPr lang="en-US" altLang="ja-JP">
                <a:solidFill>
                  <a:srgbClr val="000000"/>
                </a:solidFill>
              </a:rPr>
              <a:pPr/>
              <a:t>‹#›</a:t>
            </a:fld>
            <a:endParaRPr lang="en-US" altLang="ja-JP">
              <a:solidFill>
                <a:srgbClr val="000000"/>
              </a:solidFill>
            </a:endParaRPr>
          </a:p>
        </p:txBody>
      </p:sp>
    </p:spTree>
  </p:cSld>
  <p:clrMap bg1="lt1" tx1="dk1" bg2="lt2" tx2="dk2" accent1="accent1" accent2="accent2" accent3="accent3" accent4="accent4" accent5="accent5" accent6="accent6" hlink="hlink" folHlink="folHlink"/>
  <p:sldLayoutIdLst>
    <p:sldLayoutId id="2147483702" r:id="rId1"/>
  </p:sldLayoutIdLst>
  <p:hf hd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2pPr>
      <a:lvl3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3pPr>
      <a:lvl4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4pPr>
      <a:lvl5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A5D20A57-E52E-5245-922B-69CF5102A317}" type="datetime1">
              <a:rPr lang="ja-JP" altLang="en-US" smtClean="0">
                <a:solidFill>
                  <a:prstClr val="black">
                    <a:tint val="75000"/>
                  </a:prstClr>
                </a:solidFill>
                <a:latin typeface="Calibri"/>
                <a:ea typeface="ＭＳ Ｐゴシック"/>
                <a:cs typeface="+mn-cs"/>
              </a:rPr>
              <a:pPr defTabSz="457200" fontAlgn="auto">
                <a:spcBef>
                  <a:spcPts val="0"/>
                </a:spcBef>
                <a:spcAft>
                  <a:spcPts val="0"/>
                </a:spcAft>
              </a:pPr>
              <a:t>11.12.14</a:t>
            </a:fld>
            <a:endParaRPr lang="ja-JP" altLang="en-US">
              <a:solidFill>
                <a:prstClr val="black">
                  <a:tint val="75000"/>
                </a:prstClr>
              </a:solidFill>
              <a:latin typeface="Calibri"/>
              <a:ea typeface="ＭＳ Ｐゴシック"/>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41566A0-3B0B-A146-BF43-3A3F92C48B4D}" type="slidenum">
              <a:rPr lang="ja-JP" altLang="en-US" smtClean="0">
                <a:solidFill>
                  <a:prstClr val="black">
                    <a:tint val="75000"/>
                  </a:prstClr>
                </a:solidFill>
                <a:latin typeface="Calibri"/>
                <a:ea typeface="ＭＳ Ｐゴシック"/>
                <a:cs typeface="+mn-cs"/>
              </a:rPr>
              <a:pPr defTabSz="457200" fontAlgn="auto">
                <a:spcBef>
                  <a:spcPts val="0"/>
                </a:spcBef>
                <a:spcAft>
                  <a:spcPts val="0"/>
                </a:spcAft>
              </a:pPr>
              <a:t>‹#›</a:t>
            </a:fld>
            <a:endParaRPr lang="ja-JP" altLang="en-US">
              <a:solidFill>
                <a:prstClr val="black">
                  <a:tint val="75000"/>
                </a:prstClr>
              </a:solidFill>
              <a:latin typeface="Calibri"/>
              <a:ea typeface="ＭＳ Ｐゴシック"/>
              <a:cs typeface="+mn-cs"/>
            </a:endParaRPr>
          </a:p>
        </p:txBody>
      </p:sp>
    </p:spTree>
  </p:cSld>
  <p:clrMap bg1="lt1" tx1="dk1" bg2="lt2" tx2="dk2" accent1="accent1" accent2="accent2" accent3="accent3" accent4="accent4" accent5="accent5" accent6="accent6" hlink="hlink" folHlink="folHlink"/>
  <p:sldLayoutIdLst>
    <p:sldLayoutId id="2147483674" r:id="rId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fld id="{016CB718-F84A-2E4B-A187-4466CF3B7D0C}" type="datetime1">
              <a:rPr lang="ja-JP" altLang="en-US" smtClean="0">
                <a:solidFill>
                  <a:srgbClr val="000000"/>
                </a:solidFill>
              </a:rPr>
              <a:pPr/>
              <a:t>11.12.14</a:t>
            </a:fld>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24BACB7D-74A3-6948-89E3-83F189D7A0E2}" type="slidenum">
              <a:rPr lang="en-US" altLang="ja-JP">
                <a:solidFill>
                  <a:srgbClr val="000000"/>
                </a:solidFill>
              </a:rPr>
              <a:pPr/>
              <a:t>‹#›</a:t>
            </a:fld>
            <a:endParaRPr lang="en-US" altLang="ja-JP">
              <a:solidFill>
                <a:srgbClr val="000000"/>
              </a:solidFill>
            </a:endParaRPr>
          </a:p>
        </p:txBody>
      </p:sp>
    </p:spTree>
  </p:cSld>
  <p:clrMap bg1="lt1" tx1="dk1" bg2="lt2" tx2="dk2" accent1="accent1" accent2="accent2" accent3="accent3" accent4="accent4" accent5="accent5" accent6="accent6" hlink="hlink" folHlink="folHlink"/>
  <p:sldLayoutIdLst>
    <p:sldLayoutId id="2147483676" r:id="rId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2pPr>
      <a:lvl3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3pPr>
      <a:lvl4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4pPr>
      <a:lvl5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56AB93DB-9D84-7042-9AC7-F3CC0956AAE7}" type="datetime1">
              <a:rPr lang="ja-JP" altLang="en-US" smtClean="0">
                <a:solidFill>
                  <a:prstClr val="black">
                    <a:tint val="75000"/>
                  </a:prstClr>
                </a:solidFill>
                <a:latin typeface="Calibri"/>
                <a:ea typeface="ＭＳ Ｐゴシック"/>
                <a:cs typeface="+mn-cs"/>
              </a:rPr>
              <a:pPr defTabSz="457200" fontAlgn="auto">
                <a:spcBef>
                  <a:spcPts val="0"/>
                </a:spcBef>
                <a:spcAft>
                  <a:spcPts val="0"/>
                </a:spcAft>
              </a:pPr>
              <a:t>11.12.14</a:t>
            </a:fld>
            <a:endParaRPr lang="ja-JP" altLang="en-US">
              <a:solidFill>
                <a:prstClr val="black">
                  <a:tint val="75000"/>
                </a:prstClr>
              </a:solidFill>
              <a:latin typeface="Calibri"/>
              <a:ea typeface="ＭＳ Ｐゴシック"/>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D4E37847-0E46-9847-873A-E18C154C70E0}" type="slidenum">
              <a:rPr lang="ja-JP" altLang="en-US" smtClean="0">
                <a:solidFill>
                  <a:prstClr val="black">
                    <a:tint val="75000"/>
                  </a:prstClr>
                </a:solidFill>
                <a:latin typeface="Calibri"/>
                <a:ea typeface="ＭＳ Ｐゴシック"/>
                <a:cs typeface="+mn-cs"/>
              </a:rPr>
              <a:pPr defTabSz="457200" fontAlgn="auto">
                <a:spcBef>
                  <a:spcPts val="0"/>
                </a:spcBef>
                <a:spcAft>
                  <a:spcPts val="0"/>
                </a:spcAft>
              </a:pPr>
              <a:t>‹#›</a:t>
            </a:fld>
            <a:endParaRPr lang="ja-JP" altLang="en-US">
              <a:solidFill>
                <a:prstClr val="black">
                  <a:tint val="75000"/>
                </a:prstClr>
              </a:solidFill>
              <a:latin typeface="Calibri"/>
              <a:ea typeface="ＭＳ Ｐゴシック"/>
              <a:cs typeface="+mn-cs"/>
            </a:endParaRPr>
          </a:p>
        </p:txBody>
      </p:sp>
    </p:spTree>
  </p:cSld>
  <p:clrMap bg1="lt1" tx1="dk1" bg2="lt2" tx2="dk2" accent1="accent1" accent2="accent2" accent3="accent3" accent4="accent4" accent5="accent5" accent6="accent6" hlink="hlink" folHlink="folHlink"/>
  <p:sldLayoutIdLst>
    <p:sldLayoutId id="2147483678" r:id="rId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91D5BF22-3BE1-BF46-88E0-7A093832957B}" type="datetime1">
              <a:rPr kumimoji="0" lang="ja-JP" altLang="en-US" smtClean="0">
                <a:solidFill>
                  <a:prstClr val="black">
                    <a:tint val="75000"/>
                  </a:prstClr>
                </a:solidFill>
                <a:latin typeface="Calibri"/>
                <a:ea typeface="ＭＳ Ｐゴシック"/>
                <a:cs typeface="+mn-cs"/>
              </a:rPr>
              <a:pPr fontAlgn="auto">
                <a:spcBef>
                  <a:spcPts val="0"/>
                </a:spcBef>
                <a:spcAft>
                  <a:spcPts val="0"/>
                </a:spcAft>
              </a:pPr>
              <a:t>11.12.14</a:t>
            </a:fld>
            <a:endParaRPr kumimoji="0"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kumimoji="0"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6F15528-21DE-4FAA-801E-634DDDAF4B2B}" type="slidenum">
              <a:rPr kumimoji="0" lang="en-US" smtClean="0">
                <a:solidFill>
                  <a:prstClr val="black">
                    <a:tint val="75000"/>
                  </a:prstClr>
                </a:solidFill>
                <a:latin typeface="Calibri"/>
                <a:ea typeface="+mn-ea"/>
                <a:cs typeface="+mn-cs"/>
              </a:rPr>
              <a:pPr fontAlgn="auto">
                <a:spcBef>
                  <a:spcPts val="0"/>
                </a:spcBef>
                <a:spcAft>
                  <a:spcPts val="0"/>
                </a:spcAft>
              </a:pPr>
              <a:t>‹#›</a:t>
            </a:fld>
            <a:endParaRPr kumimoji="0" lang="en-US">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0"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C1684362-29B1-8E45-BA28-F306564F7FFC}" type="datetime1">
              <a:rPr kumimoji="0" lang="ja-JP" altLang="en-US" smtClean="0">
                <a:solidFill>
                  <a:prstClr val="black">
                    <a:tint val="75000"/>
                  </a:prstClr>
                </a:solidFill>
                <a:latin typeface="Calibri"/>
                <a:ea typeface="ＭＳ Ｐゴシック"/>
                <a:cs typeface="+mn-cs"/>
              </a:rPr>
              <a:pPr fontAlgn="auto">
                <a:spcBef>
                  <a:spcPts val="0"/>
                </a:spcBef>
                <a:spcAft>
                  <a:spcPts val="0"/>
                </a:spcAft>
              </a:pPr>
              <a:t>11.12.14</a:t>
            </a:fld>
            <a:endParaRPr kumimoji="0" lang="en-US">
              <a:solidFill>
                <a:prstClr val="black">
                  <a:tint val="75000"/>
                </a:prstClr>
              </a:solidFill>
              <a:latin typeface="Calibri"/>
              <a:ea typeface="+mn-ea"/>
              <a:cs typeface="+mn-cs"/>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kumimoji="0" lang="en-US">
              <a:solidFill>
                <a:prstClr val="black">
                  <a:tint val="75000"/>
                </a:prstClr>
              </a:solidFill>
              <a:latin typeface="Calibri"/>
              <a:ea typeface="+mn-ea"/>
              <a:cs typeface="+mn-cs"/>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B6F15528-21DE-4FAA-801E-634DDDAF4B2B}" type="slidenum">
              <a:rPr kumimoji="0" lang="en-US" smtClean="0">
                <a:solidFill>
                  <a:prstClr val="black">
                    <a:tint val="75000"/>
                  </a:prstClr>
                </a:solidFill>
                <a:latin typeface="Calibri"/>
                <a:ea typeface="+mn-ea"/>
                <a:cs typeface="+mn-cs"/>
              </a:rPr>
              <a:pPr fontAlgn="auto">
                <a:spcBef>
                  <a:spcPts val="0"/>
                </a:spcBef>
                <a:spcAft>
                  <a:spcPts val="0"/>
                </a:spcAft>
              </a:pPr>
              <a:t>‹#›</a:t>
            </a:fld>
            <a:endParaRPr kumimoji="0" lang="en-US">
              <a:solidFill>
                <a:prstClr val="black">
                  <a:tint val="75000"/>
                </a:prstClr>
              </a:solidFill>
              <a:latin typeface="Calibri"/>
              <a:ea typeface="+mn-ea"/>
              <a:cs typeface="+mn-cs"/>
            </a:endParaRPr>
          </a:p>
        </p:txBody>
      </p:sp>
    </p:spTree>
  </p:cSld>
  <p:clrMap bg1="lt1" tx1="dk1" bg2="lt2" tx2="dk2" accent1="accent1" accent2="accent2" accent3="accent3" accent4="accent4" accent5="accent5" accent6="accent6" hlink="hlink" folHlink="folHlink"/>
  <p:sldLayoutIdLst>
    <p:sldLayoutId id="2147483682"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fontAlgn="auto">
              <a:spcBef>
                <a:spcPts val="0"/>
              </a:spcBef>
              <a:spcAft>
                <a:spcPts val="0"/>
              </a:spcAft>
            </a:pPr>
            <a:fld id="{B2646928-25F5-104F-8D52-57EC54911B8F}" type="datetimeFigureOut">
              <a:rPr lang="ja-JP" altLang="en-US" smtClean="0">
                <a:solidFill>
                  <a:prstClr val="black">
                    <a:tint val="75000"/>
                  </a:prstClr>
                </a:solidFill>
                <a:latin typeface="Calibri"/>
                <a:ea typeface="ＭＳ Ｐゴシック"/>
                <a:cs typeface="+mn-cs"/>
              </a:rPr>
              <a:pPr defTabSz="457200" fontAlgn="auto">
                <a:spcBef>
                  <a:spcPts val="0"/>
                </a:spcBef>
                <a:spcAft>
                  <a:spcPts val="0"/>
                </a:spcAft>
              </a:pPr>
              <a:t>11.12.14</a:t>
            </a:fld>
            <a:endParaRPr lang="ja-JP" altLang="en-US">
              <a:solidFill>
                <a:prstClr val="black">
                  <a:tint val="75000"/>
                </a:prstClr>
              </a:solidFill>
              <a:latin typeface="Calibri"/>
              <a:ea typeface="ＭＳ Ｐゴシック"/>
              <a:cs typeface="+mn-cs"/>
            </a:endParaRPr>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fontAlgn="auto">
              <a:spcBef>
                <a:spcPts val="0"/>
              </a:spcBef>
              <a:spcAft>
                <a:spcPts val="0"/>
              </a:spcAft>
            </a:pPr>
            <a:endParaRPr lang="ja-JP" altLang="en-US">
              <a:solidFill>
                <a:prstClr val="black">
                  <a:tint val="75000"/>
                </a:prstClr>
              </a:solidFill>
              <a:latin typeface="Calibri"/>
              <a:ea typeface="ＭＳ Ｐゴシック"/>
              <a:cs typeface="+mn-cs"/>
            </a:endParaRPr>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fontAlgn="auto">
              <a:spcBef>
                <a:spcPts val="0"/>
              </a:spcBef>
              <a:spcAft>
                <a:spcPts val="0"/>
              </a:spcAft>
            </a:pPr>
            <a:fld id="{96140896-8958-4042-802B-AE67173EE26C}" type="slidenum">
              <a:rPr lang="ja-JP" altLang="en-US" smtClean="0">
                <a:solidFill>
                  <a:prstClr val="black">
                    <a:tint val="75000"/>
                  </a:prstClr>
                </a:solidFill>
                <a:latin typeface="Calibri"/>
                <a:ea typeface="ＭＳ Ｐゴシック"/>
                <a:cs typeface="+mn-cs"/>
              </a:rPr>
              <a:pPr defTabSz="457200" fontAlgn="auto">
                <a:spcBef>
                  <a:spcPts val="0"/>
                </a:spcBef>
                <a:spcAft>
                  <a:spcPts val="0"/>
                </a:spcAft>
              </a:pPr>
              <a:t>‹#›</a:t>
            </a:fld>
            <a:endParaRPr lang="ja-JP" altLang="en-US">
              <a:solidFill>
                <a:prstClr val="black">
                  <a:tint val="75000"/>
                </a:prstClr>
              </a:solidFill>
              <a:latin typeface="Calibri"/>
              <a:ea typeface="ＭＳ Ｐゴシック"/>
              <a:cs typeface="+mn-cs"/>
            </a:endParaRPr>
          </a:p>
        </p:txBody>
      </p:sp>
    </p:spTree>
  </p:cSld>
  <p:clrMap bg1="lt1" tx1="dk1" bg2="lt2" tx2="dk2" accent1="accent1" accent2="accent2" accent3="accent3" accent4="accent4" accent5="accent5" accent6="accent6" hlink="hlink" folHlink="folHlink"/>
  <p:sldLayoutIdLst>
    <p:sldLayoutId id="2147483684"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r>
              <a:rPr lang="en-US" altLang="ja-JP" smtClean="0">
                <a:solidFill>
                  <a:srgbClr val="000000"/>
                </a:solidFill>
              </a:rPr>
              <a:t>T. Nakamoto@MT22</a:t>
            </a:r>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24BACB7D-74A3-6948-89E3-83F189D7A0E2}" type="slidenum">
              <a:rPr lang="en-US" altLang="ja-JP">
                <a:solidFill>
                  <a:srgbClr val="000000"/>
                </a:solidFill>
              </a:rPr>
              <a:pPr/>
              <a:t>‹#›</a:t>
            </a:fld>
            <a:endParaRPr lang="en-US" altLang="ja-JP">
              <a:solidFill>
                <a:srgbClr val="000000"/>
              </a:solidFill>
            </a:endParaRPr>
          </a:p>
        </p:txBody>
      </p:sp>
    </p:spTree>
  </p:cSld>
  <p:clrMap bg1="lt1" tx1="dk1" bg2="lt2" tx2="dk2" accent1="accent1" accent2="accent2" accent3="accent3" accent4="accent4" accent5="accent5" accent6="accent6" hlink="hlink" folHlink="folHlink"/>
  <p:sldLayoutIdLst>
    <p:sldLayoutId id="2147483686" r:id="rId1"/>
  </p:sldLayoutIdLst>
  <p:hf hd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2pPr>
      <a:lvl3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3pPr>
      <a:lvl4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4pPr>
      <a:lvl5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ja-JP" altLang="en-US"/>
              <a:t>マスタ</a:t>
            </a:r>
            <a:r>
              <a:rPr lang="en-US" altLang="ja-JP"/>
              <a:t> </a:t>
            </a:r>
            <a:r>
              <a:rPr lang="ja-JP" altLang="en-US"/>
              <a:t>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a:t>マスタ</a:t>
            </a:r>
            <a:r>
              <a:rPr lang="en-US" altLang="ja-JP"/>
              <a:t> </a:t>
            </a:r>
            <a:r>
              <a:rPr lang="ja-JP" altLang="en-US"/>
              <a:t>テキストの書式設定</a:t>
            </a:r>
            <a:endParaRPr lang="en-US" altLang="ja-JP"/>
          </a:p>
          <a:p>
            <a:pPr lvl="1"/>
            <a:r>
              <a:rPr lang="ja-JP" altLang="en-US"/>
              <a:t>第</a:t>
            </a:r>
            <a:r>
              <a:rPr lang="en-US" altLang="ja-JP"/>
              <a:t> 2 </a:t>
            </a:r>
            <a:r>
              <a:rPr lang="ja-JP" altLang="en-US"/>
              <a:t>レベル</a:t>
            </a:r>
            <a:endParaRPr lang="en-US" altLang="ja-JP"/>
          </a:p>
          <a:p>
            <a:pPr lvl="2"/>
            <a:r>
              <a:rPr lang="ja-JP" altLang="en-US"/>
              <a:t>第</a:t>
            </a:r>
            <a:r>
              <a:rPr lang="en-US" altLang="ja-JP"/>
              <a:t> 3 </a:t>
            </a:r>
            <a:r>
              <a:rPr lang="ja-JP" altLang="en-US"/>
              <a:t>レベル</a:t>
            </a:r>
            <a:endParaRPr lang="en-US" altLang="ja-JP"/>
          </a:p>
          <a:p>
            <a:pPr lvl="3"/>
            <a:r>
              <a:rPr lang="ja-JP" altLang="en-US"/>
              <a:t>第</a:t>
            </a:r>
            <a:r>
              <a:rPr lang="en-US" altLang="ja-JP"/>
              <a:t> 4 </a:t>
            </a:r>
            <a:r>
              <a:rPr lang="ja-JP" altLang="en-US"/>
              <a:t>レベル</a:t>
            </a:r>
            <a:endParaRPr lang="en-US" altLang="ja-JP"/>
          </a:p>
          <a:p>
            <a:pPr lvl="4"/>
            <a:r>
              <a:rPr lang="ja-JP" altLang="en-US"/>
              <a:t>第</a:t>
            </a:r>
            <a:r>
              <a:rPr lang="en-US" altLang="ja-JP"/>
              <a:t> 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mn-lt"/>
              </a:defRPr>
            </a:lvl1pPr>
          </a:lstStyle>
          <a:p>
            <a:fld id="{BF6F8133-19FD-BB46-9682-DD978BE6DB62}" type="datetime1">
              <a:rPr lang="ja-JP" altLang="en-US" smtClean="0">
                <a:solidFill>
                  <a:srgbClr val="000000"/>
                </a:solidFill>
              </a:rPr>
              <a:pPr/>
              <a:t>11.12.14</a:t>
            </a:fld>
            <a:endParaRPr lang="en-US" altLang="ja-JP">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mn-lt"/>
              </a:defRPr>
            </a:lvl1pPr>
          </a:lstStyle>
          <a:p>
            <a:endParaRPr lang="en-US" altLang="ja-JP">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mn-lt"/>
              </a:defRPr>
            </a:lvl1pPr>
          </a:lstStyle>
          <a:p>
            <a:fld id="{24BACB7D-74A3-6948-89E3-83F189D7A0E2}" type="slidenum">
              <a:rPr lang="en-US" altLang="ja-JP">
                <a:solidFill>
                  <a:srgbClr val="000000"/>
                </a:solidFill>
              </a:rPr>
              <a:pPr/>
              <a:t>‹#›</a:t>
            </a:fld>
            <a:endParaRPr lang="en-US" altLang="ja-JP">
              <a:solidFill>
                <a:srgbClr val="000000"/>
              </a:solidFill>
            </a:endParaRPr>
          </a:p>
        </p:txBody>
      </p:sp>
    </p:spTree>
  </p:cSld>
  <p:clrMap bg1="lt1" tx1="dk1" bg2="lt2" tx2="dk2" accent1="accent1" accent2="accent2" accent3="accent3" accent4="accent4" accent5="accent5" accent6="accent6" hlink="hlink" folHlink="folHlink"/>
  <p:sldLayoutIdLst>
    <p:sldLayoutId id="2147483688" r:id="rId1"/>
  </p:sldLayoutIdLst>
  <p:hf hdr="0" ftr="0" dt="0"/>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2pPr>
      <a:lvl3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3pPr>
      <a:lvl4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4pPr>
      <a:lvl5pPr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5pPr>
      <a:lvl6pPr marL="4572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6pPr>
      <a:lvl7pPr marL="9144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7pPr>
      <a:lvl8pPr marL="13716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8pPr>
      <a:lvl9pPr marL="1828800" algn="ctr" rtl="0" fontAlgn="base">
        <a:spcBef>
          <a:spcPct val="0"/>
        </a:spcBef>
        <a:spcAft>
          <a:spcPct val="0"/>
        </a:spcAft>
        <a:defRPr kumimoji="1" sz="4400">
          <a:solidFill>
            <a:schemeClr val="tx2"/>
          </a:solidFill>
          <a:latin typeface="Arial" pitchFamily="-109" charset="0"/>
          <a:ea typeface="ＭＳ Ｐゴシック" pitchFamily="-109" charset="-128"/>
          <a:cs typeface="ＭＳ Ｐゴシック" pitchFamily="-109"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df"/><Relationship Id="rId3"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pdf"/><Relationship Id="rId3"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df"/><Relationship Id="rId3"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df"/><Relationship Id="rId3" Type="http://schemas.openxmlformats.org/officeDocument/2006/relationships/image" Target="../media/image1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pdf"/><Relationship Id="rId3" Type="http://schemas.openxmlformats.org/officeDocument/2006/relationships/image" Target="../media/image2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df"/><Relationship Id="rId3" Type="http://schemas.openxmlformats.org/officeDocument/2006/relationships/image" Target="../media/image2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3.pdf"/><Relationship Id="rId3"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pdf"/><Relationship Id="rId3" Type="http://schemas.openxmlformats.org/officeDocument/2006/relationships/image" Target="../media/image26.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7.pdf"/><Relationship Id="rId3" Type="http://schemas.openxmlformats.org/officeDocument/2006/relationships/image" Target="../media/image2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9.pdf"/><Relationship Id="rId3" Type="http://schemas.openxmlformats.org/officeDocument/2006/relationships/image" Target="../media/image30.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1.pdf"/><Relationship Id="rId3"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3.pdf"/><Relationship Id="rId3" Type="http://schemas.openxmlformats.org/officeDocument/2006/relationships/image" Target="../media/image3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5.pdf"/><Relationship Id="rId3" Type="http://schemas.openxmlformats.org/officeDocument/2006/relationships/image" Target="../media/image3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7.pdf"/><Relationship Id="rId3" Type="http://schemas.openxmlformats.org/officeDocument/2006/relationships/image" Target="../media/image38.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4" Type="http://schemas.openxmlformats.org/officeDocument/2006/relationships/image" Target="../media/image41.jpeg"/><Relationship Id="rId5" Type="http://schemas.openxmlformats.org/officeDocument/2006/relationships/image" Target="../media/image42.jpeg"/><Relationship Id="rId1" Type="http://schemas.openxmlformats.org/officeDocument/2006/relationships/slideLayout" Target="../slideLayouts/slideLayout7.xml"/><Relationship Id="rId2" Type="http://schemas.openxmlformats.org/officeDocument/2006/relationships/image" Target="../media/image39.pdf"/></Relationships>
</file>

<file path=ppt/slides/_rels/slide29.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5" Type="http://schemas.openxmlformats.org/officeDocument/2006/relationships/image" Target="../media/image46.pdf"/><Relationship Id="rId6" Type="http://schemas.openxmlformats.org/officeDocument/2006/relationships/image" Target="../media/image47.png"/><Relationship Id="rId7" Type="http://schemas.openxmlformats.org/officeDocument/2006/relationships/image" Target="../media/image48.pdf"/><Relationship Id="rId8" Type="http://schemas.openxmlformats.org/officeDocument/2006/relationships/image" Target="../media/image49.png"/><Relationship Id="rId1" Type="http://schemas.openxmlformats.org/officeDocument/2006/relationships/slideLayout" Target="../slideLayouts/slideLayout18.xml"/><Relationship Id="rId2" Type="http://schemas.openxmlformats.org/officeDocument/2006/relationships/image" Target="../media/image4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emf"/><Relationship Id="rId1" Type="http://schemas.openxmlformats.org/officeDocument/2006/relationships/slideLayout" Target="../slideLayouts/slideLayout14.xml"/><Relationship Id="rId2" Type="http://schemas.openxmlformats.org/officeDocument/2006/relationships/image" Target="../media/image50.png"/></Relationships>
</file>

<file path=ppt/slides/_rels/slide32.xml.rels><?xml version="1.0" encoding="UTF-8" standalone="yes"?>
<Relationships xmlns="http://schemas.openxmlformats.org/package/2006/relationships"><Relationship Id="rId3" Type="http://schemas.openxmlformats.org/officeDocument/2006/relationships/image" Target="../media/image54.jpeg"/><Relationship Id="rId4" Type="http://schemas.openxmlformats.org/officeDocument/2006/relationships/image" Target="../media/image55.jpeg"/><Relationship Id="rId5" Type="http://schemas.openxmlformats.org/officeDocument/2006/relationships/image" Target="../media/image56.jpeg"/><Relationship Id="rId1" Type="http://schemas.openxmlformats.org/officeDocument/2006/relationships/slideLayout" Target="../slideLayouts/slideLayout14.xml"/><Relationship Id="rId2" Type="http://schemas.openxmlformats.org/officeDocument/2006/relationships/image" Target="../media/image53.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4.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1" Type="http://schemas.openxmlformats.org/officeDocument/2006/relationships/slideLayout" Target="../slideLayouts/slideLayout16.xml"/><Relationship Id="rId2" Type="http://schemas.openxmlformats.org/officeDocument/2006/relationships/image" Target="../media/image57.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61.png"/><Relationship Id="rId3" Type="http://schemas.openxmlformats.org/officeDocument/2006/relationships/image" Target="../media/image62.jpe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3.png"/><Relationship Id="rId3" Type="http://schemas.openxmlformats.org/officeDocument/2006/relationships/image" Target="../media/image6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1.xml"/><Relationship Id="rId3" Type="http://schemas.openxmlformats.org/officeDocument/2006/relationships/chart" Target="../charts/char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65.png"/><Relationship Id="rId3" Type="http://schemas.openxmlformats.org/officeDocument/2006/relationships/image" Target="../media/image66.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chart" Target="../charts/chart3.xml"/><Relationship Id="rId3" Type="http://schemas.openxmlformats.org/officeDocument/2006/relationships/chart" Target="../charts/chart4.xml"/></Relationships>
</file>

<file path=ppt/slides/_rels/slide42.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df"/><Relationship Id="rId5" Type="http://schemas.openxmlformats.org/officeDocument/2006/relationships/image" Target="../media/image70.png"/><Relationship Id="rId1" Type="http://schemas.openxmlformats.org/officeDocument/2006/relationships/slideLayout" Target="../slideLayouts/slideLayout17.xml"/><Relationship Id="rId2" Type="http://schemas.openxmlformats.org/officeDocument/2006/relationships/image" Target="../media/image67.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5" Type="http://schemas.openxmlformats.org/officeDocument/2006/relationships/image" Target="../media/image74.png"/><Relationship Id="rId1" Type="http://schemas.openxmlformats.org/officeDocument/2006/relationships/slideLayout" Target="../slideLayouts/slideLayout15.xml"/><Relationship Id="rId2" Type="http://schemas.openxmlformats.org/officeDocument/2006/relationships/image" Target="../media/image71.jpeg"/></Relationships>
</file>

<file path=ppt/slides/_rels/slide46.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jpeg"/><Relationship Id="rId5" Type="http://schemas.openxmlformats.org/officeDocument/2006/relationships/image" Target="../media/image78.jpeg"/><Relationship Id="rId1" Type="http://schemas.openxmlformats.org/officeDocument/2006/relationships/slideLayout" Target="../slideLayouts/slideLayout15.xml"/><Relationship Id="rId2" Type="http://schemas.openxmlformats.org/officeDocument/2006/relationships/image" Target="../media/image75.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9.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80.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8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df"/><Relationship Id="rId3" Type="http://schemas.openxmlformats.org/officeDocument/2006/relationships/image" Target="../media/image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82.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3.xml.rels><?xml version="1.0" encoding="UTF-8" standalone="yes"?>
<Relationships xmlns="http://schemas.openxmlformats.org/package/2006/relationships"><Relationship Id="rId3" Type="http://schemas.openxmlformats.org/officeDocument/2006/relationships/image" Target="../media/image84.png"/><Relationship Id="rId4" Type="http://schemas.openxmlformats.org/officeDocument/2006/relationships/image" Target="../media/image85.png"/><Relationship Id="rId5" Type="http://schemas.openxmlformats.org/officeDocument/2006/relationships/image" Target="../media/image86.jpeg"/><Relationship Id="rId6" Type="http://schemas.openxmlformats.org/officeDocument/2006/relationships/image" Target="../media/image87.pdf"/><Relationship Id="rId7" Type="http://schemas.openxmlformats.org/officeDocument/2006/relationships/image" Target="../media/image88.png"/><Relationship Id="rId1" Type="http://schemas.openxmlformats.org/officeDocument/2006/relationships/slideLayout" Target="../slideLayouts/slideLayout2.xml"/><Relationship Id="rId2" Type="http://schemas.openxmlformats.org/officeDocument/2006/relationships/image" Target="../media/image83.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90.png"/><Relationship Id="rId4" Type="http://schemas.openxmlformats.org/officeDocument/2006/relationships/image" Target="../media/image91.jpeg"/><Relationship Id="rId5" Type="http://schemas.openxmlformats.org/officeDocument/2006/relationships/image" Target="../media/image92.png"/><Relationship Id="rId1" Type="http://schemas.openxmlformats.org/officeDocument/2006/relationships/slideLayout" Target="../slideLayouts/slideLayout26.xml"/><Relationship Id="rId2" Type="http://schemas.openxmlformats.org/officeDocument/2006/relationships/image" Target="../media/image89.png"/></Relationships>
</file>

<file path=ppt/slides/_rels/slide56.xml.rels><?xml version="1.0" encoding="UTF-8" standalone="yes"?>
<Relationships xmlns="http://schemas.openxmlformats.org/package/2006/relationships"><Relationship Id="rId3" Type="http://schemas.openxmlformats.org/officeDocument/2006/relationships/image" Target="../media/image94.jpeg"/><Relationship Id="rId4" Type="http://schemas.openxmlformats.org/officeDocument/2006/relationships/image" Target="../media/image95.emf"/><Relationship Id="rId5" Type="http://schemas.openxmlformats.org/officeDocument/2006/relationships/image" Target="../media/image96.pdf"/><Relationship Id="rId6" Type="http://schemas.openxmlformats.org/officeDocument/2006/relationships/image" Target="../media/image97.png"/><Relationship Id="rId1" Type="http://schemas.openxmlformats.org/officeDocument/2006/relationships/slideLayout" Target="../slideLayouts/slideLayout19.xml"/><Relationship Id="rId2" Type="http://schemas.openxmlformats.org/officeDocument/2006/relationships/image" Target="../media/image93.jpeg"/></Relationships>
</file>

<file path=ppt/slides/_rels/slide57.xml.rels><?xml version="1.0" encoding="UTF-8" standalone="yes"?>
<Relationships xmlns="http://schemas.openxmlformats.org/package/2006/relationships"><Relationship Id="rId3" Type="http://schemas.openxmlformats.org/officeDocument/2006/relationships/image" Target="../media/image99.png"/><Relationship Id="rId4" Type="http://schemas.openxmlformats.org/officeDocument/2006/relationships/image" Target="../media/image100.pdf"/><Relationship Id="rId5" Type="http://schemas.openxmlformats.org/officeDocument/2006/relationships/image" Target="../media/image101.png"/><Relationship Id="rId1" Type="http://schemas.openxmlformats.org/officeDocument/2006/relationships/slideLayout" Target="../slideLayouts/slideLayout19.xml"/><Relationship Id="rId2" Type="http://schemas.openxmlformats.org/officeDocument/2006/relationships/image" Target="../media/image98.pdf"/></Relationships>
</file>

<file path=ppt/slides/_rels/slide58.xml.rels><?xml version="1.0" encoding="UTF-8" standalone="yes"?>
<Relationships xmlns="http://schemas.openxmlformats.org/package/2006/relationships"><Relationship Id="rId3" Type="http://schemas.openxmlformats.org/officeDocument/2006/relationships/image" Target="../media/image103.emf"/><Relationship Id="rId4" Type="http://schemas.openxmlformats.org/officeDocument/2006/relationships/image" Target="../media/image104.emf"/><Relationship Id="rId5" Type="http://schemas.openxmlformats.org/officeDocument/2006/relationships/image" Target="../media/image105.jpeg"/><Relationship Id="rId6" Type="http://schemas.openxmlformats.org/officeDocument/2006/relationships/image" Target="../media/image106.jpeg"/><Relationship Id="rId1" Type="http://schemas.openxmlformats.org/officeDocument/2006/relationships/slideLayout" Target="../slideLayouts/slideLayout19.xml"/><Relationship Id="rId2" Type="http://schemas.openxmlformats.org/officeDocument/2006/relationships/image" Target="../media/image102.emf"/></Relationships>
</file>

<file path=ppt/slides/_rels/slide59.xml.rels><?xml version="1.0" encoding="UTF-8" standalone="yes"?>
<Relationships xmlns="http://schemas.openxmlformats.org/package/2006/relationships"><Relationship Id="rId3" Type="http://schemas.openxmlformats.org/officeDocument/2006/relationships/image" Target="../media/image108.png"/><Relationship Id="rId4" Type="http://schemas.openxmlformats.org/officeDocument/2006/relationships/image" Target="../media/image109.pdf"/><Relationship Id="rId5" Type="http://schemas.openxmlformats.org/officeDocument/2006/relationships/image" Target="../media/image110.png"/><Relationship Id="rId1" Type="http://schemas.openxmlformats.org/officeDocument/2006/relationships/slideLayout" Target="../slideLayouts/slideLayout19.xml"/><Relationship Id="rId2" Type="http://schemas.openxmlformats.org/officeDocument/2006/relationships/image" Target="../media/image107.pd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df"/><Relationship Id="rId3" Type="http://schemas.openxmlformats.org/officeDocument/2006/relationships/image" Target="../media/image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xcel_97_-_2004_______1.xls"/></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2.pdf"/><Relationship Id="rId3" Type="http://schemas.openxmlformats.org/officeDocument/2006/relationships/image" Target="../media/image1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df"/><Relationship Id="rId3" Type="http://schemas.openxmlformats.org/officeDocument/2006/relationships/image" Target="../media/image6.png"/></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4.pdf"/><Relationship Id="rId3" Type="http://schemas.openxmlformats.org/officeDocument/2006/relationships/image" Target="../media/image115.png"/></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6.pdf"/><Relationship Id="rId3" Type="http://schemas.openxmlformats.org/officeDocument/2006/relationships/image" Target="../media/image1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df"/><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df"/><Relationship Id="rId3"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1</a:t>
            </a:fld>
            <a:endParaRPr lang="en-US" altLang="ja-JP"/>
          </a:p>
        </p:txBody>
      </p:sp>
      <p:sp>
        <p:nvSpPr>
          <p:cNvPr id="3" name="テキスト ボックス 2"/>
          <p:cNvSpPr txBox="1"/>
          <p:nvPr/>
        </p:nvSpPr>
        <p:spPr>
          <a:xfrm>
            <a:off x="917223" y="1058333"/>
            <a:ext cx="7493000" cy="1323439"/>
          </a:xfrm>
          <a:prstGeom prst="rect">
            <a:avLst/>
          </a:prstGeom>
          <a:noFill/>
        </p:spPr>
        <p:txBody>
          <a:bodyPr wrap="square" rtlCol="0">
            <a:spAutoFit/>
          </a:bodyPr>
          <a:lstStyle/>
          <a:p>
            <a:pPr algn="ctr"/>
            <a:r>
              <a:rPr lang="en-US" altLang="ja-JP" sz="4000" b="1" dirty="0" smtClean="0">
                <a:solidFill>
                  <a:schemeClr val="accent2"/>
                </a:solidFill>
              </a:rPr>
              <a:t>Progress Report of R&amp;D for CERN-KEK Collaboration</a:t>
            </a:r>
            <a:endParaRPr kumimoji="1" lang="ja-JP" altLang="en-US" sz="4000" b="1" dirty="0">
              <a:solidFill>
                <a:schemeClr val="accent2"/>
              </a:solidFill>
            </a:endParaRPr>
          </a:p>
        </p:txBody>
      </p:sp>
      <p:sp>
        <p:nvSpPr>
          <p:cNvPr id="4" name="テキスト ボックス 3"/>
          <p:cNvSpPr txBox="1"/>
          <p:nvPr/>
        </p:nvSpPr>
        <p:spPr>
          <a:xfrm>
            <a:off x="2482703" y="4078112"/>
            <a:ext cx="4255492" cy="1077218"/>
          </a:xfrm>
          <a:prstGeom prst="rect">
            <a:avLst/>
          </a:prstGeom>
          <a:noFill/>
        </p:spPr>
        <p:txBody>
          <a:bodyPr wrap="none" rtlCol="0">
            <a:spAutoFit/>
          </a:bodyPr>
          <a:lstStyle/>
          <a:p>
            <a:pPr algn="ctr"/>
            <a:r>
              <a:rPr kumimoji="1" lang="en-US" altLang="ja-JP" sz="3200" b="1" dirty="0" smtClean="0">
                <a:solidFill>
                  <a:schemeClr val="accent2"/>
                </a:solidFill>
              </a:rPr>
              <a:t>Tatsushi NAKAMOTO</a:t>
            </a:r>
          </a:p>
          <a:p>
            <a:pPr algn="ctr"/>
            <a:r>
              <a:rPr lang="en-US" altLang="ja-JP" sz="3200" b="1" dirty="0" smtClean="0">
                <a:solidFill>
                  <a:schemeClr val="accent2"/>
                </a:solidFill>
              </a:rPr>
              <a:t>KEK</a:t>
            </a:r>
            <a:endParaRPr kumimoji="1" lang="ja-JP" altLang="en-US" sz="3200" b="1" dirty="0">
              <a:solidFill>
                <a:schemeClr val="accent2"/>
              </a:solidFill>
            </a:endParaRPr>
          </a:p>
        </p:txBody>
      </p:sp>
      <p:sp>
        <p:nvSpPr>
          <p:cNvPr id="5" name="テキスト ボックス 4"/>
          <p:cNvSpPr txBox="1"/>
          <p:nvPr/>
        </p:nvSpPr>
        <p:spPr>
          <a:xfrm>
            <a:off x="3352800" y="6565900"/>
            <a:ext cx="5791201" cy="307777"/>
          </a:xfrm>
          <a:prstGeom prst="rect">
            <a:avLst/>
          </a:prstGeom>
          <a:noFill/>
        </p:spPr>
        <p:txBody>
          <a:bodyPr wrap="square" rtlCol="0">
            <a:spAutoFit/>
          </a:bodyPr>
          <a:lstStyle/>
          <a:p>
            <a:r>
              <a:rPr lang="en-US" altLang="ja-JP" sz="1400" b="1" dirty="0" smtClean="0"/>
              <a:t>CERN-KEK collaboration: Magnet R&amp;D Review at CERN, Dec. 13, 2011.</a:t>
            </a:r>
            <a:endParaRPr lang="ja-JP" altLang="en-US" sz="14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10</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39750" y="749300"/>
            <a:ext cx="8309610" cy="578358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25450" y="419100"/>
            <a:ext cx="8263890" cy="6286500"/>
          </a:xfrm>
          <a:prstGeom prst="rect">
            <a:avLst/>
          </a:prstGeom>
          <a:ln>
            <a:solidFill>
              <a:schemeClr val="tx1"/>
            </a:solidFill>
          </a:ln>
        </p:spPr>
      </p:pic>
      <p:sp>
        <p:nvSpPr>
          <p:cNvPr id="7" name="テキスト ボックス 6"/>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11</a:t>
            </a:fld>
            <a:endParaRPr lang="en-US" altLang="ja-JP"/>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12</a:t>
            </a:fld>
            <a:endParaRPr lang="en-US" altLang="ja-JP"/>
          </a:p>
        </p:txBody>
      </p:sp>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19100" y="381000"/>
            <a:ext cx="8412480" cy="6400800"/>
          </a:xfrm>
          <a:prstGeom prst="rect">
            <a:avLst/>
          </a:prstGeom>
          <a:ln>
            <a:solidFill>
              <a:schemeClr val="tx1"/>
            </a:solidFill>
          </a:ln>
        </p:spPr>
      </p:pic>
      <p:sp>
        <p:nvSpPr>
          <p:cNvPr id="7" name="テキスト ボックス 6"/>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13</a:t>
            </a:fld>
            <a:endParaRPr lang="en-US" altLang="ja-JP"/>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84200" y="472440"/>
            <a:ext cx="8138160" cy="6195060"/>
          </a:xfrm>
          <a:prstGeom prst="rect">
            <a:avLst/>
          </a:prstGeom>
          <a:ln>
            <a:solidFill>
              <a:schemeClr val="tx1"/>
            </a:solidFill>
          </a:ln>
        </p:spPr>
      </p:pic>
      <p:sp>
        <p:nvSpPr>
          <p:cNvPr id="6" name="テキスト ボックス 5"/>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14</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00050" y="402590"/>
            <a:ext cx="8378190" cy="6366510"/>
          </a:xfrm>
          <a:prstGeom prst="rect">
            <a:avLst/>
          </a:prstGeom>
          <a:ln>
            <a:solidFill>
              <a:schemeClr val="tx1"/>
            </a:solidFill>
          </a:ln>
        </p:spPr>
      </p:pic>
      <p:sp>
        <p:nvSpPr>
          <p:cNvPr id="5" name="テキスト ボックス 4"/>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15</a:t>
            </a:fld>
            <a:endParaRPr lang="en-US" altLang="ja-JP"/>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19100" y="436880"/>
            <a:ext cx="8252460" cy="6332220"/>
          </a:xfrm>
          <a:prstGeom prst="rect">
            <a:avLst/>
          </a:prstGeom>
          <a:ln>
            <a:solidFill>
              <a:schemeClr val="tx1"/>
            </a:solidFill>
          </a:ln>
        </p:spPr>
      </p:pic>
      <p:sp>
        <p:nvSpPr>
          <p:cNvPr id="6" name="テキスト ボックス 5"/>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16</a:t>
            </a:fld>
            <a:endParaRPr lang="en-US" altLang="ja-JP"/>
          </a:p>
        </p:txBody>
      </p:sp>
      <p:sp>
        <p:nvSpPr>
          <p:cNvPr id="4" name="テキスト ボックス 3"/>
          <p:cNvSpPr txBox="1"/>
          <p:nvPr/>
        </p:nvSpPr>
        <p:spPr>
          <a:xfrm>
            <a:off x="683292" y="2565400"/>
            <a:ext cx="7546308" cy="1323439"/>
          </a:xfrm>
          <a:prstGeom prst="rect">
            <a:avLst/>
          </a:prstGeom>
          <a:noFill/>
        </p:spPr>
        <p:txBody>
          <a:bodyPr wrap="square" rtlCol="0">
            <a:spAutoFit/>
          </a:bodyPr>
          <a:lstStyle/>
          <a:p>
            <a:pPr algn="ctr"/>
            <a:r>
              <a:rPr kumimoji="1" lang="en-US" altLang="ja-JP" sz="4000" b="1" dirty="0" smtClean="0">
                <a:solidFill>
                  <a:schemeClr val="accent2"/>
                </a:solidFill>
              </a:rPr>
              <a:t>Report of </a:t>
            </a:r>
            <a:r>
              <a:rPr lang="en-US" altLang="ja-JP" sz="4000" b="1" dirty="0" smtClean="0">
                <a:solidFill>
                  <a:schemeClr val="accent2"/>
                </a:solidFill>
              </a:rPr>
              <a:t>the Last </a:t>
            </a:r>
            <a:r>
              <a:rPr kumimoji="1" lang="en-US" altLang="ja-JP" sz="4000" b="1" dirty="0" smtClean="0">
                <a:solidFill>
                  <a:schemeClr val="accent2"/>
                </a:solidFill>
              </a:rPr>
              <a:t>Wiredrawing Trial in JFY2010</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17</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736600" y="474980"/>
            <a:ext cx="7749540" cy="6217920"/>
          </a:xfrm>
          <a:prstGeom prst="rect">
            <a:avLst/>
          </a:prstGeom>
          <a:ln>
            <a:solidFill>
              <a:schemeClr val="tx1"/>
            </a:solidFill>
          </a:ln>
        </p:spPr>
      </p:pic>
      <p:sp>
        <p:nvSpPr>
          <p:cNvPr id="4" name="テキスト ボックス 3"/>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18</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12750" y="463550"/>
            <a:ext cx="8355330" cy="6229350"/>
          </a:xfrm>
          <a:prstGeom prst="rect">
            <a:avLst/>
          </a:prstGeom>
          <a:ln>
            <a:solidFill>
              <a:schemeClr val="tx1"/>
            </a:solidFill>
          </a:ln>
        </p:spPr>
      </p:pic>
      <p:sp>
        <p:nvSpPr>
          <p:cNvPr id="4" name="テキスト ボックス 3"/>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19</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377950" y="680720"/>
            <a:ext cx="6755130" cy="6012180"/>
          </a:xfrm>
          <a:prstGeom prst="rect">
            <a:avLst/>
          </a:prstGeom>
          <a:ln>
            <a:solidFill>
              <a:schemeClr val="tx1"/>
            </a:solidFill>
          </a:ln>
        </p:spPr>
      </p:pic>
      <p:sp>
        <p:nvSpPr>
          <p:cNvPr id="4" name="テキスト ボックス 3"/>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92100" y="139700"/>
            <a:ext cx="8242300" cy="774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defTabSz="914400" rtl="0" eaLnBrk="1" fontAlgn="base" latinLnBrk="0" hangingPunct="1">
              <a:lnSpc>
                <a:spcPct val="100000"/>
              </a:lnSpc>
              <a:spcBef>
                <a:spcPct val="0"/>
              </a:spcBef>
              <a:spcAft>
                <a:spcPct val="0"/>
              </a:spcAft>
              <a:buClrTx/>
              <a:buSzTx/>
              <a:buFontTx/>
              <a:buNone/>
              <a:tabLst/>
              <a:defRPr/>
            </a:pPr>
            <a:r>
              <a:rPr kumimoji="1" lang="en-US" altLang="ja-JP" sz="3200" b="1" i="0" u="none" strike="noStrike" kern="0" cap="none" spc="0" normalizeH="0" baseline="0" noProof="0" dirty="0" smtClean="0">
                <a:ln>
                  <a:noFill/>
                </a:ln>
                <a:solidFill>
                  <a:schemeClr val="accent2"/>
                </a:solidFill>
                <a:effectLst/>
                <a:uLnTx/>
                <a:uFillTx/>
                <a:latin typeface="Times"/>
                <a:ea typeface="+mj-ea"/>
                <a:cs typeface="Times"/>
              </a:rPr>
              <a:t>Participants / Collaborators</a:t>
            </a:r>
            <a:endParaRPr kumimoji="1" lang="en-US" altLang="ja-JP" sz="4400" b="0" i="0" u="none" strike="noStrike" kern="0" cap="none" spc="0" normalizeH="0" baseline="0" noProof="0" dirty="0" smtClean="0">
              <a:ln>
                <a:noFill/>
              </a:ln>
              <a:solidFill>
                <a:schemeClr val="tx2"/>
              </a:solidFill>
              <a:effectLst/>
              <a:uLnTx/>
              <a:uFillTx/>
              <a:latin typeface="Times"/>
              <a:ea typeface="+mj-ea"/>
              <a:cs typeface="Times"/>
            </a:endParaRPr>
          </a:p>
        </p:txBody>
      </p:sp>
      <p:sp>
        <p:nvSpPr>
          <p:cNvPr id="5" name="テキスト ボックス 4"/>
          <p:cNvSpPr txBox="1"/>
          <p:nvPr/>
        </p:nvSpPr>
        <p:spPr>
          <a:xfrm>
            <a:off x="158751" y="1255887"/>
            <a:ext cx="9267472" cy="4154983"/>
          </a:xfrm>
          <a:prstGeom prst="rect">
            <a:avLst/>
          </a:prstGeom>
          <a:noFill/>
        </p:spPr>
        <p:txBody>
          <a:bodyPr wrap="square" rtlCol="0">
            <a:spAutoFit/>
          </a:bodyPr>
          <a:lstStyle/>
          <a:p>
            <a:r>
              <a:rPr lang="en-US" b="1" dirty="0" smtClean="0"/>
              <a:t>KEK:		M. </a:t>
            </a:r>
            <a:r>
              <a:rPr lang="en-US" b="1" dirty="0" err="1" smtClean="0"/>
              <a:t>Iio</a:t>
            </a:r>
            <a:r>
              <a:rPr lang="en-US" b="1" dirty="0" smtClean="0"/>
              <a:t>, N. Kimura, </a:t>
            </a:r>
            <a:r>
              <a:rPr lang="en-US" b="1" dirty="0" smtClean="0">
                <a:solidFill>
                  <a:srgbClr val="008000"/>
                </a:solidFill>
              </a:rPr>
              <a:t>T. Nakamoto, </a:t>
            </a:r>
            <a:r>
              <a:rPr lang="en-US" b="1" dirty="0" smtClean="0"/>
              <a:t>T. </a:t>
            </a:r>
            <a:r>
              <a:rPr lang="en-US" b="1" dirty="0" err="1" smtClean="0"/>
              <a:t>Ogitsu</a:t>
            </a:r>
            <a:r>
              <a:rPr lang="en-US" b="1" dirty="0" smtClean="0"/>
              <a:t>, </a:t>
            </a:r>
          </a:p>
          <a:p>
            <a:r>
              <a:rPr lang="en-US" b="1" dirty="0" smtClean="0"/>
              <a:t>		K. Sasaki, K. Tsuchiya, Q. </a:t>
            </a:r>
            <a:r>
              <a:rPr lang="en-US" b="1" dirty="0" err="1" smtClean="0"/>
              <a:t>Xu</a:t>
            </a:r>
            <a:r>
              <a:rPr lang="en-US" b="1" dirty="0" smtClean="0"/>
              <a:t>, X. Jin, </a:t>
            </a:r>
          </a:p>
          <a:p>
            <a:r>
              <a:rPr lang="en-US" b="1" dirty="0" smtClean="0">
                <a:solidFill>
                  <a:srgbClr val="FF6600"/>
                </a:solidFill>
              </a:rPr>
              <a:t>		A. Yamamoto</a:t>
            </a:r>
            <a:r>
              <a:rPr lang="en-US" b="1" dirty="0" smtClean="0"/>
              <a:t>, M. Yoshida,</a:t>
            </a:r>
            <a:endParaRPr lang="ja-JP" altLang="en-US" b="1" dirty="0" smtClean="0"/>
          </a:p>
          <a:p>
            <a:r>
              <a:rPr lang="en-US" b="1" dirty="0" smtClean="0"/>
              <a:t>NIMS:		N. </a:t>
            </a:r>
            <a:r>
              <a:rPr lang="en-US" b="1" dirty="0" err="1" smtClean="0"/>
              <a:t>Banno</a:t>
            </a:r>
            <a:r>
              <a:rPr lang="en-US" b="1" dirty="0" smtClean="0"/>
              <a:t>, A. Kikuchi, </a:t>
            </a:r>
            <a:r>
              <a:rPr lang="en-US" b="1" dirty="0" smtClean="0">
                <a:solidFill>
                  <a:srgbClr val="FF6600"/>
                </a:solidFill>
              </a:rPr>
              <a:t>T. Takeuchi</a:t>
            </a:r>
            <a:endParaRPr lang="ja-JP" altLang="en-US" b="1" dirty="0" smtClean="0">
              <a:solidFill>
                <a:srgbClr val="FF6600"/>
              </a:solidFill>
            </a:endParaRPr>
          </a:p>
          <a:p>
            <a:endParaRPr lang="en-US" b="1" dirty="0" smtClean="0"/>
          </a:p>
          <a:p>
            <a:r>
              <a:rPr lang="en-US" b="1" dirty="0" smtClean="0"/>
              <a:t>In collaboration with:</a:t>
            </a:r>
            <a:endParaRPr lang="ja-JP" altLang="en-US" b="1" dirty="0" smtClean="0"/>
          </a:p>
          <a:p>
            <a:r>
              <a:rPr lang="en-US" b="1" dirty="0" smtClean="0"/>
              <a:t>CERN:	L. Rossi, L. </a:t>
            </a:r>
            <a:r>
              <a:rPr lang="en-US" b="1" dirty="0" err="1" smtClean="0"/>
              <a:t>Bottura</a:t>
            </a:r>
            <a:r>
              <a:rPr lang="en-US" b="1" dirty="0" smtClean="0"/>
              <a:t>, E. </a:t>
            </a:r>
            <a:r>
              <a:rPr lang="en-US" b="1" dirty="0" err="1" smtClean="0"/>
              <a:t>Todesco</a:t>
            </a:r>
            <a:r>
              <a:rPr lang="en-US" b="1" dirty="0" smtClean="0"/>
              <a:t>, G. de </a:t>
            </a:r>
            <a:r>
              <a:rPr lang="en-US" b="1" dirty="0" err="1" smtClean="0"/>
              <a:t>Rijk</a:t>
            </a:r>
            <a:r>
              <a:rPr lang="en-US" b="1" dirty="0" smtClean="0"/>
              <a:t> et al.</a:t>
            </a:r>
            <a:endParaRPr lang="ja-JP" altLang="en-US" b="1" dirty="0" smtClean="0"/>
          </a:p>
          <a:p>
            <a:endParaRPr lang="en-US" b="1" dirty="0" smtClean="0"/>
          </a:p>
          <a:p>
            <a:r>
              <a:rPr lang="en-US" b="1" dirty="0" smtClean="0"/>
              <a:t>LBNL: 	G. </a:t>
            </a:r>
            <a:r>
              <a:rPr lang="en-US" b="1" dirty="0" err="1" smtClean="0"/>
              <a:t>Sabbi</a:t>
            </a:r>
            <a:r>
              <a:rPr lang="en-US" b="1" dirty="0" smtClean="0"/>
              <a:t>, S. </a:t>
            </a:r>
            <a:r>
              <a:rPr lang="en-US" b="1" dirty="0" err="1" smtClean="0"/>
              <a:t>Caspi</a:t>
            </a:r>
            <a:r>
              <a:rPr lang="en-US" b="1" dirty="0" smtClean="0"/>
              <a:t> et al.</a:t>
            </a:r>
          </a:p>
          <a:p>
            <a:r>
              <a:rPr lang="en-US" b="1" dirty="0" err="1" smtClean="0"/>
              <a:t>Fermilab</a:t>
            </a:r>
            <a:r>
              <a:rPr lang="en-US" b="1" dirty="0" smtClean="0"/>
              <a:t>:	</a:t>
            </a:r>
            <a:r>
              <a:rPr lang="en-US" altLang="ja-JP" b="1" dirty="0" smtClean="0"/>
              <a:t>M. </a:t>
            </a:r>
            <a:r>
              <a:rPr lang="en-US" altLang="ja-JP" b="1" dirty="0" err="1" smtClean="0"/>
              <a:t>Lamm</a:t>
            </a:r>
            <a:r>
              <a:rPr lang="en-US" altLang="ja-JP" b="1" dirty="0" smtClean="0"/>
              <a:t>, </a:t>
            </a:r>
            <a:r>
              <a:rPr lang="en-US" b="1" dirty="0" smtClean="0"/>
              <a:t>A. </a:t>
            </a:r>
            <a:r>
              <a:rPr lang="en-US" b="1" dirty="0" err="1" smtClean="0"/>
              <a:t>Zlobin</a:t>
            </a:r>
            <a:r>
              <a:rPr lang="en-US" b="1" dirty="0" smtClean="0"/>
              <a:t>, E. </a:t>
            </a:r>
            <a:r>
              <a:rPr lang="en-US" b="1" dirty="0" err="1" smtClean="0"/>
              <a:t>Barzi</a:t>
            </a:r>
            <a:r>
              <a:rPr lang="en-US" b="1" dirty="0" smtClean="0"/>
              <a:t>, R. Yamada</a:t>
            </a:r>
          </a:p>
          <a:p>
            <a:r>
              <a:rPr lang="en-US" b="1" dirty="0" smtClean="0"/>
              <a:t>CEA/</a:t>
            </a:r>
            <a:r>
              <a:rPr lang="en-US" b="1" dirty="0" err="1" smtClean="0"/>
              <a:t>Saclay</a:t>
            </a:r>
            <a:r>
              <a:rPr lang="en-US" b="1" dirty="0" smtClean="0"/>
              <a:t>: 	B. </a:t>
            </a:r>
            <a:r>
              <a:rPr lang="en-US" b="1" dirty="0" err="1" smtClean="0"/>
              <a:t>Baudouy</a:t>
            </a:r>
            <a:r>
              <a:rPr lang="en-US" b="1" dirty="0" smtClean="0"/>
              <a:t> et al.</a:t>
            </a:r>
            <a:endParaRPr lang="ja-JP" altLang="en-US" b="1" dirty="0" smtClean="0"/>
          </a:p>
        </p:txBody>
      </p:sp>
      <p:sp>
        <p:nvSpPr>
          <p:cNvPr id="6" name="スライド番号プレースホルダ 5"/>
          <p:cNvSpPr>
            <a:spLocks noGrp="1"/>
          </p:cNvSpPr>
          <p:nvPr>
            <p:ph type="sldNum" sz="quarter" idx="12"/>
          </p:nvPr>
        </p:nvSpPr>
        <p:spPr/>
        <p:txBody>
          <a:bodyPr/>
          <a:lstStyle/>
          <a:p>
            <a:fld id="{C6C37BD5-C70E-B048-87EB-5CCA79CDB251}" type="slidenum">
              <a:rPr lang="en-US" altLang="ja-JP" smtClean="0"/>
              <a:pPr/>
              <a:t>2</a:t>
            </a:fld>
            <a:endParaRPr lang="en-US" altLang="ja-JP"/>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20</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79400" y="500380"/>
            <a:ext cx="8709660" cy="6217920"/>
          </a:xfrm>
          <a:prstGeom prst="rect">
            <a:avLst/>
          </a:prstGeom>
          <a:ln>
            <a:solidFill>
              <a:schemeClr val="tx1"/>
            </a:solidFill>
          </a:ln>
        </p:spPr>
      </p:pic>
      <p:sp>
        <p:nvSpPr>
          <p:cNvPr id="4" name="テキスト ボックス 3"/>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21</a:t>
            </a:fld>
            <a:endParaRPr lang="en-US" altLang="ja-JP"/>
          </a:p>
        </p:txBody>
      </p:sp>
      <p:pic>
        <p:nvPicPr>
          <p:cNvPr id="3" name="図 2"/>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12750" y="430530"/>
            <a:ext cx="8423910" cy="6275070"/>
          </a:xfrm>
          <a:prstGeom prst="rect">
            <a:avLst/>
          </a:prstGeom>
          <a:ln>
            <a:solidFill>
              <a:schemeClr val="tx1"/>
            </a:solidFill>
          </a:ln>
        </p:spPr>
      </p:pic>
      <p:sp>
        <p:nvSpPr>
          <p:cNvPr id="4" name="テキスト ボックス 3"/>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22</a:t>
            </a:fld>
            <a:endParaRPr lang="en-US" altLang="ja-JP"/>
          </a:p>
        </p:txBody>
      </p:sp>
      <p:sp>
        <p:nvSpPr>
          <p:cNvPr id="3" name="テキスト ボックス 2"/>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pic>
        <p:nvPicPr>
          <p:cNvPr id="4" name="図 3"/>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69900" y="580390"/>
            <a:ext cx="8321040" cy="613791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23</a:t>
            </a:fld>
            <a:endParaRPr lang="en-US" altLang="ja-JP"/>
          </a:p>
        </p:txBody>
      </p:sp>
      <p:sp>
        <p:nvSpPr>
          <p:cNvPr id="3" name="テキスト ボックス 2"/>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46100" y="749300"/>
            <a:ext cx="8252460" cy="566928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タイトル 6"/>
          <p:cNvSpPr>
            <a:spLocks noGrp="1"/>
          </p:cNvSpPr>
          <p:nvPr>
            <p:ph type="title"/>
          </p:nvPr>
        </p:nvSpPr>
        <p:spPr>
          <a:xfrm>
            <a:off x="0" y="12700"/>
            <a:ext cx="8039100" cy="647700"/>
          </a:xfrm>
        </p:spPr>
        <p:txBody>
          <a:bodyPr/>
          <a:lstStyle/>
          <a:p>
            <a:pPr algn="l"/>
            <a:r>
              <a:rPr lang="en-US" altLang="ja-JP" sz="3600" b="1" dirty="0" smtClean="0">
                <a:solidFill>
                  <a:srgbClr val="333399"/>
                </a:solidFill>
                <a:latin typeface="Times"/>
                <a:cs typeface="Times"/>
              </a:rPr>
              <a:t>Summary of RHQ-Nb</a:t>
            </a:r>
            <a:r>
              <a:rPr lang="en-US" altLang="ja-JP" sz="3600" b="1" baseline="-25000" dirty="0" smtClean="0">
                <a:solidFill>
                  <a:srgbClr val="333399"/>
                </a:solidFill>
                <a:latin typeface="Times"/>
                <a:cs typeface="Times"/>
              </a:rPr>
              <a:t>3</a:t>
            </a:r>
            <a:r>
              <a:rPr lang="en-US" altLang="ja-JP" sz="3600" b="1" dirty="0" smtClean="0">
                <a:solidFill>
                  <a:srgbClr val="333399"/>
                </a:solidFill>
                <a:latin typeface="Times"/>
                <a:cs typeface="Times"/>
              </a:rPr>
              <a:t>Al Development</a:t>
            </a:r>
            <a:endParaRPr lang="ja-JP" altLang="en-US" sz="3600" dirty="0">
              <a:latin typeface="Times"/>
              <a:cs typeface="Times"/>
            </a:endParaRPr>
          </a:p>
        </p:txBody>
      </p:sp>
      <p:sp>
        <p:nvSpPr>
          <p:cNvPr id="8" name="コンテンツ プレースホルダ 7"/>
          <p:cNvSpPr>
            <a:spLocks noGrp="1"/>
          </p:cNvSpPr>
          <p:nvPr>
            <p:ph idx="1"/>
          </p:nvPr>
        </p:nvSpPr>
        <p:spPr>
          <a:xfrm>
            <a:off x="279400" y="889000"/>
            <a:ext cx="8648700" cy="5689600"/>
          </a:xfrm>
        </p:spPr>
        <p:txBody>
          <a:bodyPr/>
          <a:lstStyle/>
          <a:p>
            <a:r>
              <a:rPr lang="en-US" altLang="ja-JP" sz="2200" b="1" dirty="0" smtClean="0">
                <a:latin typeface="Times"/>
                <a:cs typeface="Times"/>
              </a:rPr>
              <a:t>Non copper </a:t>
            </a:r>
            <a:r>
              <a:rPr lang="en-US" altLang="ja-JP" sz="2200" b="1" dirty="0" err="1" smtClean="0">
                <a:latin typeface="Times"/>
                <a:cs typeface="Times"/>
              </a:rPr>
              <a:t>Jc</a:t>
            </a:r>
            <a:r>
              <a:rPr lang="en-US" altLang="ja-JP" sz="2200" b="1" dirty="0" smtClean="0">
                <a:latin typeface="Times"/>
                <a:cs typeface="Times"/>
              </a:rPr>
              <a:t>: 1200 A/mm</a:t>
            </a:r>
            <a:r>
              <a:rPr lang="en-US" altLang="ja-JP" sz="2200" b="1" baseline="30000" dirty="0" smtClean="0">
                <a:latin typeface="Times"/>
                <a:cs typeface="Times"/>
              </a:rPr>
              <a:t>2</a:t>
            </a:r>
            <a:r>
              <a:rPr lang="en-US" altLang="ja-JP" sz="2200" b="1" dirty="0" smtClean="0">
                <a:latin typeface="Times"/>
                <a:cs typeface="Times"/>
              </a:rPr>
              <a:t> @12 T, 800 A/mm</a:t>
            </a:r>
            <a:r>
              <a:rPr lang="en-US" altLang="ja-JP" sz="2200" b="1" baseline="30000" dirty="0" smtClean="0">
                <a:latin typeface="Times"/>
                <a:cs typeface="Times"/>
              </a:rPr>
              <a:t>2</a:t>
            </a:r>
            <a:r>
              <a:rPr lang="en-US" altLang="ja-JP" sz="2200" b="1" dirty="0" smtClean="0">
                <a:latin typeface="Times"/>
                <a:cs typeface="Times"/>
              </a:rPr>
              <a:t> @ 15T</a:t>
            </a:r>
          </a:p>
          <a:p>
            <a:pPr lvl="1"/>
            <a:r>
              <a:rPr lang="en-US" altLang="ja-JP" sz="2200" b="1" dirty="0" smtClean="0">
                <a:latin typeface="Times"/>
                <a:cs typeface="Times"/>
              </a:rPr>
              <a:t>Still half of Nb</a:t>
            </a:r>
            <a:r>
              <a:rPr lang="en-US" altLang="ja-JP" sz="2200" b="1" baseline="-25000" dirty="0" smtClean="0">
                <a:latin typeface="Times"/>
                <a:cs typeface="Times"/>
              </a:rPr>
              <a:t>3</a:t>
            </a:r>
            <a:r>
              <a:rPr lang="en-US" altLang="ja-JP" sz="2200" b="1" dirty="0" smtClean="0">
                <a:latin typeface="Times"/>
                <a:cs typeface="Times"/>
              </a:rPr>
              <a:t>Sn-RRP</a:t>
            </a:r>
          </a:p>
          <a:p>
            <a:pPr lvl="1"/>
            <a:endParaRPr lang="en-US" altLang="ja-JP" sz="2200" b="1" dirty="0" smtClean="0">
              <a:latin typeface="Times"/>
              <a:cs typeface="Times"/>
            </a:endParaRPr>
          </a:p>
          <a:p>
            <a:r>
              <a:rPr lang="en-US" altLang="ja-JP" sz="2200" b="1" dirty="0" smtClean="0">
                <a:latin typeface="Times"/>
                <a:cs typeface="Times"/>
              </a:rPr>
              <a:t>Magnetization: </a:t>
            </a:r>
            <a:r>
              <a:rPr lang="en-US" altLang="ja-JP" sz="2200" b="1" dirty="0" err="1" smtClean="0">
                <a:latin typeface="Times"/>
                <a:cs typeface="Times"/>
              </a:rPr>
              <a:t>D</a:t>
            </a:r>
            <a:r>
              <a:rPr lang="en-US" altLang="ja-JP" sz="2200" b="1" baseline="-25000" dirty="0" err="1" smtClean="0">
                <a:latin typeface="Times"/>
                <a:cs typeface="Times"/>
              </a:rPr>
              <a:t>eff</a:t>
            </a:r>
            <a:r>
              <a:rPr lang="en-US" altLang="ja-JP" sz="2200" b="1" dirty="0" smtClean="0">
                <a:latin typeface="Times"/>
                <a:cs typeface="Times"/>
              </a:rPr>
              <a:t>= 40 </a:t>
            </a:r>
            <a:r>
              <a:rPr lang="en-US" altLang="ja-JP" sz="2200" b="1" dirty="0" smtClean="0">
                <a:latin typeface="Symbol" charset="2"/>
                <a:cs typeface="Symbol" charset="2"/>
              </a:rPr>
              <a:t>m</a:t>
            </a:r>
            <a:r>
              <a:rPr lang="en-US" altLang="ja-JP" sz="2200" b="1" dirty="0" smtClean="0">
                <a:latin typeface="Times"/>
                <a:cs typeface="Times"/>
              </a:rPr>
              <a:t>m and no flux jump</a:t>
            </a:r>
          </a:p>
          <a:p>
            <a:pPr lvl="1"/>
            <a:r>
              <a:rPr lang="en-US" altLang="ja-JP" sz="2200" b="1" dirty="0" smtClean="0">
                <a:latin typeface="Times"/>
                <a:cs typeface="Times"/>
              </a:rPr>
              <a:t>Better than Nb3Sn-RRP (</a:t>
            </a:r>
            <a:r>
              <a:rPr lang="en-US" altLang="ja-JP" sz="2200" b="1" dirty="0" err="1" smtClean="0">
                <a:latin typeface="Times"/>
                <a:cs typeface="Times"/>
              </a:rPr>
              <a:t>D</a:t>
            </a:r>
            <a:r>
              <a:rPr lang="en-US" altLang="ja-JP" sz="2200" b="1" baseline="-25000" dirty="0" err="1" smtClean="0">
                <a:latin typeface="Times"/>
                <a:cs typeface="Times"/>
              </a:rPr>
              <a:t>eff</a:t>
            </a:r>
            <a:r>
              <a:rPr lang="en-US" altLang="ja-JP" sz="2200" b="1" dirty="0" smtClean="0">
                <a:latin typeface="Times"/>
                <a:cs typeface="Times"/>
              </a:rPr>
              <a:t> &gt;70 </a:t>
            </a:r>
            <a:r>
              <a:rPr lang="en-US" altLang="ja-JP" sz="2200" b="1" dirty="0" smtClean="0">
                <a:latin typeface="Symbol" charset="2"/>
                <a:cs typeface="Symbol" charset="2"/>
              </a:rPr>
              <a:t>m</a:t>
            </a:r>
            <a:r>
              <a:rPr lang="en-US" altLang="ja-JP" sz="2200" b="1" dirty="0" smtClean="0">
                <a:latin typeface="Times"/>
                <a:cs typeface="Times"/>
              </a:rPr>
              <a:t>m)</a:t>
            </a:r>
          </a:p>
          <a:p>
            <a:pPr lvl="1"/>
            <a:endParaRPr lang="en-US" altLang="ja-JP" sz="2200" b="1" dirty="0" smtClean="0">
              <a:latin typeface="Times"/>
              <a:cs typeface="Times"/>
            </a:endParaRPr>
          </a:p>
          <a:p>
            <a:r>
              <a:rPr lang="en-US" altLang="ja-JP" sz="2200" b="1" dirty="0" smtClean="0">
                <a:latin typeface="Times"/>
                <a:cs typeface="Times"/>
              </a:rPr>
              <a:t>Stress sensitivity: No degradation up to transversal compressive stress of 210 </a:t>
            </a:r>
            <a:r>
              <a:rPr lang="en-US" altLang="ja-JP" sz="2200" b="1" dirty="0" err="1" smtClean="0">
                <a:latin typeface="Times"/>
                <a:cs typeface="Times"/>
              </a:rPr>
              <a:t>MPa</a:t>
            </a:r>
            <a:r>
              <a:rPr lang="en-US" altLang="ja-JP" sz="2200" b="1" dirty="0" smtClean="0">
                <a:latin typeface="Times"/>
                <a:cs typeface="Times"/>
              </a:rPr>
              <a:t>.</a:t>
            </a:r>
          </a:p>
          <a:p>
            <a:endParaRPr lang="en-US" altLang="ja-JP" sz="2200" b="1" dirty="0" smtClean="0">
              <a:latin typeface="Times"/>
              <a:cs typeface="Times"/>
            </a:endParaRPr>
          </a:p>
          <a:p>
            <a:r>
              <a:rPr lang="en-US" altLang="ja-JP" sz="2200" b="1" dirty="0" smtClean="0">
                <a:latin typeface="Times"/>
                <a:cs typeface="Times"/>
              </a:rPr>
              <a:t>Robustness: No degradation after cabling</a:t>
            </a:r>
          </a:p>
          <a:p>
            <a:endParaRPr lang="en-US" altLang="ja-JP" sz="2200" b="1" dirty="0" smtClean="0">
              <a:latin typeface="Times"/>
              <a:cs typeface="Times"/>
            </a:endParaRPr>
          </a:p>
          <a:p>
            <a:r>
              <a:rPr lang="en-US" altLang="ja-JP" sz="2200" b="1" dirty="0" smtClean="0">
                <a:latin typeface="Times"/>
                <a:cs typeface="Times"/>
              </a:rPr>
              <a:t>Technology development of reel-to-reel electroplating</a:t>
            </a:r>
          </a:p>
          <a:p>
            <a:endParaRPr lang="en-US" altLang="ja-JP" sz="2200" b="1" dirty="0" smtClean="0">
              <a:latin typeface="Times"/>
              <a:cs typeface="Times"/>
            </a:endParaRPr>
          </a:p>
          <a:p>
            <a:r>
              <a:rPr lang="en-US" altLang="ja-JP" sz="2200" b="1" dirty="0" smtClean="0">
                <a:solidFill>
                  <a:srgbClr val="FF0000"/>
                </a:solidFill>
                <a:latin typeface="Times"/>
                <a:cs typeface="Times"/>
              </a:rPr>
              <a:t>Difficulty in wiredrawing process</a:t>
            </a:r>
          </a:p>
        </p:txBody>
      </p:sp>
      <p:sp>
        <p:nvSpPr>
          <p:cNvPr id="6" name="スライド番号プレースホルダ 5"/>
          <p:cNvSpPr>
            <a:spLocks noGrp="1"/>
          </p:cNvSpPr>
          <p:nvPr>
            <p:ph type="sldNum" sz="quarter" idx="12"/>
          </p:nvPr>
        </p:nvSpPr>
        <p:spPr/>
        <p:txBody>
          <a:bodyPr/>
          <a:lstStyle/>
          <a:p>
            <a:fld id="{C6C37BD5-C70E-B048-87EB-5CCA79CDB251}" type="slidenum">
              <a:rPr lang="en-US" altLang="ja-JP" smtClean="0"/>
              <a:pPr/>
              <a:t>24</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テキスト ボックス 2"/>
          <p:cNvSpPr txBox="1"/>
          <p:nvPr/>
        </p:nvSpPr>
        <p:spPr>
          <a:xfrm>
            <a:off x="165100" y="762000"/>
            <a:ext cx="8763000" cy="6063198"/>
          </a:xfrm>
          <a:prstGeom prst="rect">
            <a:avLst/>
          </a:prstGeom>
          <a:noFill/>
        </p:spPr>
        <p:txBody>
          <a:bodyPr wrap="square" rtlCol="0">
            <a:spAutoFit/>
          </a:bodyPr>
          <a:lstStyle/>
          <a:p>
            <a:pPr>
              <a:buFont typeface="Arial"/>
              <a:buChar char="•"/>
            </a:pPr>
            <a:r>
              <a:rPr lang="en-US" altLang="ja-JP" sz="2200" b="1" dirty="0" smtClean="0"/>
              <a:t> We will not give up the Ta-matrix strand, but </a:t>
            </a:r>
            <a:r>
              <a:rPr lang="en-US" altLang="ja-JP" sz="2200" b="1" dirty="0" smtClean="0">
                <a:solidFill>
                  <a:srgbClr val="FF8000"/>
                </a:solidFill>
              </a:rPr>
              <a:t>further basic R&amp;D on Ta material</a:t>
            </a:r>
            <a:r>
              <a:rPr lang="en-US" altLang="ja-JP" sz="2200" b="1" dirty="0" smtClean="0">
                <a:solidFill>
                  <a:srgbClr val="000000"/>
                </a:solidFill>
              </a:rPr>
              <a:t> must be required to improve wiredrawing property.</a:t>
            </a:r>
          </a:p>
          <a:p>
            <a:pPr lvl="1"/>
            <a:r>
              <a:rPr lang="en-US" altLang="ja-JP" sz="2000" b="1" dirty="0" smtClean="0"/>
              <a:t>-Staying at fundamental research with &lt; 400 ton extruder. </a:t>
            </a:r>
            <a:endParaRPr lang="en-US" altLang="ja-JP" sz="2000" b="1" dirty="0" smtClean="0">
              <a:solidFill>
                <a:srgbClr val="FF8000"/>
              </a:solidFill>
            </a:endParaRPr>
          </a:p>
          <a:p>
            <a:pPr>
              <a:buFont typeface="Arial"/>
              <a:buChar char="•"/>
            </a:pPr>
            <a:endParaRPr lang="en-US" altLang="ja-JP" sz="2200" b="1" dirty="0" smtClean="0"/>
          </a:p>
          <a:p>
            <a:pPr>
              <a:buFont typeface="Arial"/>
              <a:buChar char="•"/>
            </a:pPr>
            <a:r>
              <a:rPr lang="en-US" altLang="ja-JP" sz="2200" b="1" dirty="0" smtClean="0"/>
              <a:t> </a:t>
            </a:r>
            <a:r>
              <a:rPr lang="en-US" altLang="ja-JP" sz="2200" b="1" dirty="0" smtClean="0">
                <a:solidFill>
                  <a:srgbClr val="3366FF"/>
                </a:solidFill>
              </a:rPr>
              <a:t>The Cu-matrix strand shows much better performance</a:t>
            </a:r>
            <a:r>
              <a:rPr lang="en-US" altLang="ja-JP" sz="2200" b="1" dirty="0" smtClean="0">
                <a:solidFill>
                  <a:srgbClr val="000000"/>
                </a:solidFill>
              </a:rPr>
              <a:t> in wiredrawing. But, a longer wire processed by a continuo</a:t>
            </a:r>
            <a:r>
              <a:rPr lang="en-US" altLang="ja-JP" sz="2200" b="1" dirty="0" smtClean="0"/>
              <a:t>us RHQ facility should be necessary. </a:t>
            </a:r>
          </a:p>
          <a:p>
            <a:pPr lvl="1"/>
            <a:r>
              <a:rPr lang="en-US" altLang="ja-JP" sz="2000" b="1" dirty="0" smtClean="0"/>
              <a:t>- We would like to proceed with </a:t>
            </a:r>
            <a:r>
              <a:rPr lang="en-US" altLang="ja-JP" sz="2000" b="1" dirty="0" smtClean="0">
                <a:solidFill>
                  <a:srgbClr val="3366FF"/>
                </a:solidFill>
              </a:rPr>
              <a:t>the 1-km class (400 ton extrusion) Cu-matrix strand development</a:t>
            </a:r>
            <a:r>
              <a:rPr lang="en-US" altLang="ja-JP" sz="2000" b="1" dirty="0" smtClean="0"/>
              <a:t>.</a:t>
            </a:r>
          </a:p>
          <a:p>
            <a:pPr lvl="1"/>
            <a:r>
              <a:rPr lang="en-US" altLang="ja-JP" sz="2000" b="1" dirty="0" smtClean="0"/>
              <a:t>- This development will be covered by NIMS at this time.</a:t>
            </a:r>
          </a:p>
          <a:p>
            <a:pPr lvl="1"/>
            <a:endParaRPr lang="en-US" altLang="ja-JP" sz="2000" b="1" dirty="0" smtClean="0"/>
          </a:p>
          <a:p>
            <a:pPr lvl="1"/>
            <a:endParaRPr lang="en-US" altLang="ja-JP" sz="2000" b="1" dirty="0" smtClean="0"/>
          </a:p>
          <a:p>
            <a:pPr>
              <a:buFont typeface="Arial"/>
              <a:buChar char="•"/>
            </a:pPr>
            <a:r>
              <a:rPr lang="en-US" altLang="ja-JP" sz="2200" b="1" dirty="0" smtClean="0"/>
              <a:t> Even though RHQ-Nb3Al superconductor has a potential to be utilized for the high field accelerator application, it is clear that a series of long wire production will not be possible in next a few years and a RHQ-Nb3Al model magnet cannot be developed by 2015. Unfortunately, this means that </a:t>
            </a:r>
            <a:r>
              <a:rPr lang="en-US" altLang="ja-JP" sz="2200" b="1" dirty="0" smtClean="0">
                <a:solidFill>
                  <a:srgbClr val="FF0000"/>
                </a:solidFill>
              </a:rPr>
              <a:t>RHQ-Nb3Al will NOT be a candidate </a:t>
            </a:r>
            <a:r>
              <a:rPr lang="en-US" altLang="ja-JP" sz="2200" b="1" dirty="0" smtClean="0">
                <a:solidFill>
                  <a:srgbClr val="000000"/>
                </a:solidFill>
              </a:rPr>
              <a:t>for the </a:t>
            </a:r>
            <a:r>
              <a:rPr lang="en-US" altLang="ja-JP" sz="2200" b="1" dirty="0" err="1" smtClean="0">
                <a:solidFill>
                  <a:srgbClr val="000000"/>
                </a:solidFill>
              </a:rPr>
              <a:t>HiLumi</a:t>
            </a:r>
            <a:r>
              <a:rPr lang="en-US" altLang="ja-JP" sz="2200" b="1" dirty="0" smtClean="0">
                <a:solidFill>
                  <a:srgbClr val="000000"/>
                </a:solidFill>
              </a:rPr>
              <a:t>-LHC upgrade.</a:t>
            </a:r>
          </a:p>
        </p:txBody>
      </p:sp>
      <p:sp>
        <p:nvSpPr>
          <p:cNvPr id="4" name="Rectangle 10"/>
          <p:cNvSpPr>
            <a:spLocks noChangeArrowheads="1"/>
          </p:cNvSpPr>
          <p:nvPr/>
        </p:nvSpPr>
        <p:spPr bwMode="auto">
          <a:xfrm>
            <a:off x="0" y="1"/>
            <a:ext cx="9144000" cy="646331"/>
          </a:xfrm>
          <a:prstGeom prst="rect">
            <a:avLst/>
          </a:prstGeom>
          <a:noFill/>
          <a:ln w="9525">
            <a:noFill/>
            <a:miter lim="800000"/>
            <a:headEnd/>
            <a:tailEnd/>
          </a:ln>
        </p:spPr>
        <p:txBody>
          <a:bodyPr wrap="square">
            <a:prstTxWarp prst="textNoShape">
              <a:avLst/>
            </a:prstTxWarp>
            <a:spAutoFit/>
          </a:bodyPr>
          <a:lstStyle/>
          <a:p>
            <a:r>
              <a:rPr lang="en-US" altLang="ja-JP" sz="3600" b="1" dirty="0" smtClean="0">
                <a:solidFill>
                  <a:srgbClr val="333399"/>
                </a:solidFill>
              </a:rPr>
              <a:t>Judgments</a:t>
            </a:r>
            <a:endParaRPr lang="en-US" altLang="ja-JP" sz="3600" b="1" dirty="0" smtClean="0">
              <a:solidFill>
                <a:schemeClr val="accent2"/>
              </a:solidFill>
            </a:endParaRPr>
          </a:p>
        </p:txBody>
      </p:sp>
      <p:sp>
        <p:nvSpPr>
          <p:cNvPr id="5" name="下矢印 4"/>
          <p:cNvSpPr/>
          <p:nvPr/>
        </p:nvSpPr>
        <p:spPr>
          <a:xfrm>
            <a:off x="3848100" y="4127500"/>
            <a:ext cx="825500" cy="4953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 name="スライド番号プレースホルダ 5"/>
          <p:cNvSpPr>
            <a:spLocks noGrp="1"/>
          </p:cNvSpPr>
          <p:nvPr>
            <p:ph type="sldNum" sz="quarter" idx="12"/>
          </p:nvPr>
        </p:nvSpPr>
        <p:spPr/>
        <p:txBody>
          <a:bodyPr/>
          <a:lstStyle/>
          <a:p>
            <a:fld id="{C6C37BD5-C70E-B048-87EB-5CCA79CDB251}" type="slidenum">
              <a:rPr lang="en-US" altLang="ja-JP" smtClean="0"/>
              <a:pPr/>
              <a:t>25</a:t>
            </a:fld>
            <a:endParaRPr lang="en-US" altLang="ja-JP"/>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26</a:t>
            </a:fld>
            <a:endParaRPr lang="en-US" altLang="ja-JP"/>
          </a:p>
        </p:txBody>
      </p:sp>
      <p:sp>
        <p:nvSpPr>
          <p:cNvPr id="4" name="テキスト ボックス 3"/>
          <p:cNvSpPr txBox="1"/>
          <p:nvPr/>
        </p:nvSpPr>
        <p:spPr>
          <a:xfrm>
            <a:off x="203200" y="2032000"/>
            <a:ext cx="8940800" cy="1785104"/>
          </a:xfrm>
          <a:prstGeom prst="rect">
            <a:avLst/>
          </a:prstGeom>
          <a:noFill/>
        </p:spPr>
        <p:txBody>
          <a:bodyPr wrap="square" rtlCol="0">
            <a:spAutoFit/>
          </a:bodyPr>
          <a:lstStyle/>
          <a:p>
            <a:pPr algn="ctr"/>
            <a:r>
              <a:rPr lang="en-US" altLang="ja-JP" sz="4000" b="1" dirty="0" smtClean="0">
                <a:solidFill>
                  <a:schemeClr val="accent2"/>
                </a:solidFill>
              </a:rPr>
              <a:t>R&amp;D status of Nb3Al wire</a:t>
            </a:r>
            <a:r>
              <a:rPr kumimoji="1" lang="en-US" altLang="ja-JP" sz="4000" b="1" dirty="0" smtClean="0">
                <a:solidFill>
                  <a:schemeClr val="accent2"/>
                </a:solidFill>
              </a:rPr>
              <a:t> in JFY2011 as a fundamental study</a:t>
            </a:r>
          </a:p>
          <a:p>
            <a:pPr algn="ctr"/>
            <a:r>
              <a:rPr lang="en-US" altLang="ja-JP" sz="3000" b="1" dirty="0" smtClean="0">
                <a:solidFill>
                  <a:srgbClr val="FF6600"/>
                </a:solidFill>
              </a:rPr>
              <a:t>- Own efforts (internal budget) by NIMS and KEK -</a:t>
            </a:r>
            <a:endParaRPr kumimoji="1" lang="en-US" altLang="ja-JP" sz="3000" b="1" dirty="0" smtClean="0">
              <a:solidFill>
                <a:srgbClr val="FF6600"/>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27</a:t>
            </a:fld>
            <a:endParaRPr lang="en-US" altLang="ja-JP"/>
          </a:p>
        </p:txBody>
      </p:sp>
      <p:sp>
        <p:nvSpPr>
          <p:cNvPr id="3" name="テキスト ボックス 2"/>
          <p:cNvSpPr txBox="1"/>
          <p:nvPr/>
        </p:nvSpPr>
        <p:spPr>
          <a:xfrm>
            <a:off x="5332590" y="0"/>
            <a:ext cx="3820427" cy="461665"/>
          </a:xfrm>
          <a:prstGeom prst="rect">
            <a:avLst/>
          </a:prstGeom>
          <a:noFill/>
        </p:spPr>
        <p:txBody>
          <a:bodyPr wrap="none" rtlCol="0">
            <a:spAutoFit/>
          </a:bodyPr>
          <a:lstStyle/>
          <a:p>
            <a:r>
              <a:rPr lang="en-US" altLang="ja-JP" b="1" dirty="0" smtClean="0">
                <a:solidFill>
                  <a:schemeClr val="accent2"/>
                </a:solidFill>
              </a:rPr>
              <a:t>from the Meeting May 2011</a:t>
            </a:r>
            <a:endParaRPr kumimoji="1" lang="ja-JP" altLang="en-US" dirty="0"/>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20700" y="520700"/>
            <a:ext cx="8252460" cy="61722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スライド番号プレースホルダ 5"/>
          <p:cNvSpPr>
            <a:spLocks noGrp="1"/>
          </p:cNvSpPr>
          <p:nvPr>
            <p:ph type="sldNum" sz="quarter" idx="12"/>
          </p:nvPr>
        </p:nvSpPr>
        <p:spPr/>
        <p:txBody>
          <a:bodyPr/>
          <a:lstStyle/>
          <a:p>
            <a:fld id="{C6C37BD5-C70E-B048-87EB-5CCA79CDB251}" type="slidenum">
              <a:rPr lang="en-US" altLang="ja-JP" smtClean="0"/>
              <a:pPr/>
              <a:t>28</a:t>
            </a:fld>
            <a:endParaRPr lang="en-US" altLang="ja-JP" dirty="0"/>
          </a:p>
        </p:txBody>
      </p:sp>
      <p:sp>
        <p:nvSpPr>
          <p:cNvPr id="21" name="コンテンツ プレースホルダ 2"/>
          <p:cNvSpPr txBox="1">
            <a:spLocks/>
          </p:cNvSpPr>
          <p:nvPr/>
        </p:nvSpPr>
        <p:spPr>
          <a:xfrm>
            <a:off x="177800" y="4851400"/>
            <a:ext cx="9245600" cy="2006600"/>
          </a:xfrm>
          <a:prstGeom prst="rect">
            <a:avLst/>
          </a:prstGeom>
          <a:solidFill>
            <a:srgbClr val="FFFFFF"/>
          </a:solidFill>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#4 (2011)</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Confirmation of reel-to-reel RHQ treatability for </a:t>
            </a:r>
            <a:r>
              <a:rPr kumimoji="1" lang="en-US" altLang="ja-JP" sz="1800" b="1" i="0" u="none" strike="noStrike" kern="1200" cap="none" spc="0" normalizeH="0" baseline="0" noProof="0" dirty="0" smtClean="0">
                <a:ln>
                  <a:noFill/>
                </a:ln>
                <a:solidFill>
                  <a:srgbClr val="FF0000"/>
                </a:solidFill>
                <a:effectLst/>
                <a:uLnTx/>
                <a:uFillTx/>
                <a:latin typeface="+mn-lt"/>
                <a:ea typeface="+mn-ea"/>
                <a:cs typeface="+mn-cs"/>
              </a:rPr>
              <a:t>Cu</a:t>
            </a: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 filament-barrier wire.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Confirmation of uniform superconducting properties along a long-length wire.</a:t>
            </a:r>
          </a:p>
          <a:p>
            <a:pPr marL="342900" marR="0" lvl="0" indent="-342900" algn="l" defTabSz="914400" rtl="0" eaLnBrk="1" fontAlgn="auto" latinLnBrk="0" hangingPunct="1">
              <a:lnSpc>
                <a:spcPct val="100000"/>
              </a:lnSpc>
              <a:spcBef>
                <a:spcPct val="20000"/>
              </a:spcBef>
              <a:spcAft>
                <a:spcPts val="0"/>
              </a:spcAft>
              <a:buClrTx/>
              <a:buSzTx/>
              <a:tabLst/>
              <a:defRPr/>
            </a:pPr>
            <a:r>
              <a:rPr lang="en-US" altLang="ja-JP" sz="1800" dirty="0" smtClean="0">
                <a:latin typeface="+mn-lt"/>
                <a:ea typeface="+mn-ea"/>
                <a:cs typeface="+mn-cs"/>
              </a:rPr>
              <a:t>#5 (2011)</a:t>
            </a:r>
            <a:endParaRPr kumimoji="1" lang="en-US" altLang="ja-JP" sz="1800" b="0" i="0" u="none" strike="noStrike" kern="120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Reduction of a ratio of </a:t>
            </a:r>
            <a:r>
              <a:rPr kumimoji="1" lang="en-US" altLang="ja-JP" sz="1800" b="0" i="0" u="none" strike="noStrike" kern="1200" cap="none" spc="0" normalizeH="0" baseline="0" noProof="0" dirty="0" err="1" smtClean="0">
                <a:ln>
                  <a:noFill/>
                </a:ln>
                <a:solidFill>
                  <a:schemeClr val="tx1"/>
                </a:solidFill>
                <a:effectLst/>
                <a:uLnTx/>
                <a:uFillTx/>
                <a:latin typeface="+mn-lt"/>
                <a:ea typeface="+mn-ea"/>
                <a:cs typeface="+mn-cs"/>
              </a:rPr>
              <a:t>Nb&amp;Ta</a:t>
            </a: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 to JR by replacing of Cu with </a:t>
            </a:r>
            <a:r>
              <a:rPr kumimoji="1" lang="en-US" altLang="ja-JP" sz="1800" b="1" i="0" u="none" strike="noStrike" kern="1200" cap="none" spc="0" normalizeH="0" baseline="0" noProof="0" dirty="0" smtClean="0">
                <a:ln>
                  <a:noFill/>
                </a:ln>
                <a:solidFill>
                  <a:srgbClr val="660066"/>
                </a:solidFill>
                <a:effectLst/>
                <a:uLnTx/>
                <a:uFillTx/>
                <a:latin typeface="+mn-lt"/>
                <a:ea typeface="+mn-ea"/>
                <a:cs typeface="+mn-cs"/>
              </a:rPr>
              <a:t>Ag</a:t>
            </a: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 and removing off Ta layer.</a:t>
            </a:r>
          </a:p>
        </p:txBody>
      </p:sp>
      <p:sp>
        <p:nvSpPr>
          <p:cNvPr id="4" name="Rectangle 10"/>
          <p:cNvSpPr>
            <a:spLocks noChangeArrowheads="1"/>
          </p:cNvSpPr>
          <p:nvPr/>
        </p:nvSpPr>
        <p:spPr bwMode="auto">
          <a:xfrm>
            <a:off x="-63500" y="0"/>
            <a:ext cx="4991100" cy="1323439"/>
          </a:xfrm>
          <a:prstGeom prst="rect">
            <a:avLst/>
          </a:prstGeom>
          <a:noFill/>
          <a:ln w="9525">
            <a:noFill/>
            <a:miter lim="800000"/>
            <a:headEnd/>
            <a:tailEnd/>
          </a:ln>
        </p:spPr>
        <p:txBody>
          <a:bodyPr wrap="square">
            <a:prstTxWarp prst="textNoShape">
              <a:avLst/>
            </a:prstTxWarp>
            <a:spAutoFit/>
          </a:bodyPr>
          <a:lstStyle/>
          <a:p>
            <a:r>
              <a:rPr lang="en-US" altLang="ja-JP" sz="4000" b="1" dirty="0" smtClean="0">
                <a:solidFill>
                  <a:srgbClr val="333399"/>
                </a:solidFill>
              </a:rPr>
              <a:t>Development of </a:t>
            </a:r>
            <a:r>
              <a:rPr lang="en-US" altLang="ja-JP" sz="4000" b="1" dirty="0" smtClean="0">
                <a:solidFill>
                  <a:srgbClr val="FF6600"/>
                </a:solidFill>
              </a:rPr>
              <a:t>Non-Ta</a:t>
            </a:r>
            <a:r>
              <a:rPr lang="en-US" altLang="ja-JP" sz="4000" b="1" dirty="0" smtClean="0">
                <a:solidFill>
                  <a:srgbClr val="333399"/>
                </a:solidFill>
              </a:rPr>
              <a:t> Matrix Wire</a:t>
            </a:r>
            <a:endParaRPr lang="en-US" altLang="ja-JP" sz="4000" b="1" dirty="0" smtClean="0">
              <a:solidFill>
                <a:schemeClr val="accent2"/>
              </a:solidFill>
            </a:endParaRPr>
          </a:p>
        </p:txBody>
      </p:sp>
      <p:pic>
        <p:nvPicPr>
          <p:cNvPr id="7" name="図 6"/>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2369374" y="1231900"/>
            <a:ext cx="6876226" cy="3962400"/>
          </a:xfrm>
          <a:prstGeom prst="rect">
            <a:avLst/>
          </a:prstGeom>
        </p:spPr>
      </p:pic>
      <p:pic>
        <p:nvPicPr>
          <p:cNvPr id="11" name="図 10" descr="科研費No2_未熱_x5.jpg"/>
          <p:cNvPicPr>
            <a:picLocks noChangeAspect="1"/>
          </p:cNvPicPr>
          <p:nvPr/>
        </p:nvPicPr>
        <p:blipFill>
          <a:blip r:embed="rId4" cstate="print"/>
          <a:stretch>
            <a:fillRect/>
          </a:stretch>
        </p:blipFill>
        <p:spPr>
          <a:xfrm>
            <a:off x="4651721" y="165100"/>
            <a:ext cx="1264799" cy="1116000"/>
          </a:xfrm>
          <a:prstGeom prst="rect">
            <a:avLst/>
          </a:prstGeom>
        </p:spPr>
      </p:pic>
      <p:pic>
        <p:nvPicPr>
          <p:cNvPr id="15" name="図 14" descr="ME550外皮除去後内側.jpg"/>
          <p:cNvPicPr>
            <a:picLocks noChangeAspect="1"/>
          </p:cNvPicPr>
          <p:nvPr/>
        </p:nvPicPr>
        <p:blipFill>
          <a:blip r:embed="rId5" cstate="print"/>
          <a:srcRect r="11104"/>
          <a:stretch>
            <a:fillRect/>
          </a:stretch>
        </p:blipFill>
        <p:spPr>
          <a:xfrm>
            <a:off x="6096486" y="165100"/>
            <a:ext cx="1322277" cy="1115597"/>
          </a:xfrm>
          <a:prstGeom prst="rect">
            <a:avLst/>
          </a:prstGeom>
        </p:spPr>
      </p:pic>
      <p:cxnSp>
        <p:nvCxnSpPr>
          <p:cNvPr id="17" name="直線コネクタ 16"/>
          <p:cNvCxnSpPr/>
          <p:nvPr/>
        </p:nvCxnSpPr>
        <p:spPr>
          <a:xfrm>
            <a:off x="6544022" y="1511300"/>
            <a:ext cx="381000"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8144222" y="1524000"/>
            <a:ext cx="381000"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a:off x="6569422" y="4889500"/>
            <a:ext cx="381000" cy="158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2" name="円/楕円 21"/>
          <p:cNvSpPr/>
          <p:nvPr/>
        </p:nvSpPr>
        <p:spPr>
          <a:xfrm>
            <a:off x="7737822" y="2794000"/>
            <a:ext cx="1282700" cy="2286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2" name="テキスト ボックス 11"/>
          <p:cNvSpPr txBox="1"/>
          <p:nvPr/>
        </p:nvSpPr>
        <p:spPr>
          <a:xfrm>
            <a:off x="6883400" y="1257300"/>
            <a:ext cx="583814" cy="338554"/>
          </a:xfrm>
          <a:prstGeom prst="rect">
            <a:avLst/>
          </a:prstGeom>
          <a:noFill/>
        </p:spPr>
        <p:txBody>
          <a:bodyPr wrap="none" rtlCol="0">
            <a:spAutoFit/>
          </a:bodyPr>
          <a:lstStyle/>
          <a:p>
            <a:r>
              <a:rPr kumimoji="1" lang="en-US" altLang="ja-JP" sz="1600" b="1" dirty="0" smtClean="0"/>
              <a:t>2011</a:t>
            </a:r>
            <a:endParaRPr kumimoji="1" lang="ja-JP" altLang="en-US" sz="1600" b="1" dirty="0"/>
          </a:p>
        </p:txBody>
      </p:sp>
      <p:sp>
        <p:nvSpPr>
          <p:cNvPr id="13" name="テキスト ボックス 12"/>
          <p:cNvSpPr txBox="1"/>
          <p:nvPr/>
        </p:nvSpPr>
        <p:spPr>
          <a:xfrm>
            <a:off x="8560186" y="1270000"/>
            <a:ext cx="583814" cy="338554"/>
          </a:xfrm>
          <a:prstGeom prst="rect">
            <a:avLst/>
          </a:prstGeom>
          <a:noFill/>
        </p:spPr>
        <p:txBody>
          <a:bodyPr wrap="none" rtlCol="0">
            <a:spAutoFit/>
          </a:bodyPr>
          <a:lstStyle/>
          <a:p>
            <a:r>
              <a:rPr kumimoji="1" lang="en-US" altLang="ja-JP" sz="1600" b="1" dirty="0" smtClean="0"/>
              <a:t>2011</a:t>
            </a:r>
            <a:endParaRPr kumimoji="1" lang="ja-JP" altLang="en-US" sz="16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686800" cy="609600"/>
          </a:xfrm>
        </p:spPr>
        <p:txBody>
          <a:bodyPr>
            <a:noAutofit/>
          </a:bodyPr>
          <a:lstStyle/>
          <a:p>
            <a:r>
              <a:rPr lang="en-US" altLang="ja-JP" sz="3000" b="1" dirty="0" smtClean="0">
                <a:solidFill>
                  <a:schemeClr val="tx2"/>
                </a:solidFill>
                <a:latin typeface="Times"/>
                <a:cs typeface="Times"/>
              </a:rPr>
              <a:t>Study for die-drawing of copper plated Nb3Al wire</a:t>
            </a:r>
            <a:endParaRPr lang="ja-JP" altLang="en-US" sz="3000" b="1" dirty="0">
              <a:solidFill>
                <a:schemeClr val="tx2"/>
              </a:solidFill>
              <a:latin typeface="Times"/>
              <a:cs typeface="Times"/>
            </a:endParaRPr>
          </a:p>
        </p:txBody>
      </p:sp>
      <p:sp>
        <p:nvSpPr>
          <p:cNvPr id="3" name="コンテンツ プレースホルダ 2"/>
          <p:cNvSpPr>
            <a:spLocks noGrp="1"/>
          </p:cNvSpPr>
          <p:nvPr>
            <p:ph idx="1"/>
          </p:nvPr>
        </p:nvSpPr>
        <p:spPr>
          <a:xfrm>
            <a:off x="457199" y="576913"/>
            <a:ext cx="8686801" cy="1302687"/>
          </a:xfrm>
        </p:spPr>
        <p:txBody>
          <a:bodyPr>
            <a:normAutofit fontScale="92500" lnSpcReduction="10000"/>
          </a:bodyPr>
          <a:lstStyle/>
          <a:p>
            <a:pPr marL="1435100" indent="-1435100">
              <a:buNone/>
            </a:pPr>
            <a:r>
              <a:rPr lang="en-US" altLang="ja-JP" sz="2162" dirty="0" smtClean="0"/>
              <a:t>Motivation:	Rutherford cable made from 1.0 mm dia. strands is fairly stiff and not easy to wind a coil.</a:t>
            </a:r>
          </a:p>
          <a:p>
            <a:pPr marL="1435100" indent="-1435100">
              <a:buNone/>
            </a:pPr>
            <a:r>
              <a:rPr lang="en-US" altLang="ja-JP" sz="2162" dirty="0" smtClean="0">
                <a:sym typeface="Wingdings"/>
              </a:rPr>
              <a:t>	</a:t>
            </a:r>
            <a:r>
              <a:rPr lang="ja-JP" altLang="en-US" sz="2162" dirty="0" smtClean="0">
                <a:sym typeface="Wingdings"/>
              </a:rPr>
              <a:t></a:t>
            </a:r>
            <a:r>
              <a:rPr lang="en-US" altLang="ja-JP" sz="2162" dirty="0" smtClean="0">
                <a:sym typeface="Wingdings"/>
              </a:rPr>
              <a:t>	Smaller dia. strand will relax the stiffness. </a:t>
            </a:r>
            <a:r>
              <a:rPr lang="en-US" altLang="ja-JP" sz="2162" dirty="0" smtClean="0">
                <a:solidFill>
                  <a:srgbClr val="FF6600"/>
                </a:solidFill>
                <a:sym typeface="Wingdings"/>
              </a:rPr>
              <a:t>Die-drawing would be one method for reducing the size of the strand.</a:t>
            </a:r>
          </a:p>
          <a:p>
            <a:pPr>
              <a:buNone/>
            </a:pPr>
            <a:r>
              <a:rPr lang="en-US" altLang="ja-JP" sz="2000" dirty="0" smtClean="0">
                <a:solidFill>
                  <a:srgbClr val="FF6600"/>
                </a:solidFill>
                <a:sym typeface="Wingdings"/>
              </a:rPr>
              <a:t> </a:t>
            </a:r>
            <a:r>
              <a:rPr lang="en-US" altLang="ja-JP" sz="2000" dirty="0" smtClean="0">
                <a:sym typeface="Wingdings"/>
              </a:rPr>
              <a:t>                </a:t>
            </a:r>
            <a:endParaRPr lang="ja-JP" altLang="en-US" sz="2000" dirty="0"/>
          </a:p>
        </p:txBody>
      </p:sp>
      <p:pic>
        <p:nvPicPr>
          <p:cNvPr id="7" name="図 6" descr="名称未設定 2.jpg"/>
          <p:cNvPicPr>
            <a:picLocks noChangeAspect="1"/>
          </p:cNvPicPr>
          <p:nvPr/>
        </p:nvPicPr>
        <p:blipFill>
          <a:blip r:embed="rId2"/>
          <a:stretch>
            <a:fillRect/>
          </a:stretch>
        </p:blipFill>
        <p:spPr>
          <a:xfrm>
            <a:off x="3294203" y="2068068"/>
            <a:ext cx="1898020" cy="1533600"/>
          </a:xfrm>
          <a:prstGeom prst="rect">
            <a:avLst/>
          </a:prstGeom>
        </p:spPr>
      </p:pic>
      <p:pic>
        <p:nvPicPr>
          <p:cNvPr id="8" name="図 7" descr="名称未設定 3.jpg"/>
          <p:cNvPicPr>
            <a:picLocks noChangeAspect="1"/>
          </p:cNvPicPr>
          <p:nvPr/>
        </p:nvPicPr>
        <p:blipFill>
          <a:blip r:embed="rId3"/>
          <a:stretch>
            <a:fillRect/>
          </a:stretch>
        </p:blipFill>
        <p:spPr>
          <a:xfrm>
            <a:off x="6181338" y="2068068"/>
            <a:ext cx="1817920" cy="1533600"/>
          </a:xfrm>
          <a:prstGeom prst="rect">
            <a:avLst/>
          </a:prstGeom>
        </p:spPr>
      </p:pic>
      <p:pic>
        <p:nvPicPr>
          <p:cNvPr id="12" name="図 11" descr="名称未設定 1.jpg"/>
          <p:cNvPicPr>
            <a:picLocks noChangeAspect="1"/>
          </p:cNvPicPr>
          <p:nvPr/>
        </p:nvPicPr>
        <p:blipFill>
          <a:blip r:embed="rId4"/>
          <a:stretch>
            <a:fillRect/>
          </a:stretch>
        </p:blipFill>
        <p:spPr>
          <a:xfrm>
            <a:off x="620492" y="2039173"/>
            <a:ext cx="1873606" cy="1533449"/>
          </a:xfrm>
          <a:prstGeom prst="rect">
            <a:avLst/>
          </a:prstGeom>
        </p:spPr>
      </p:pic>
      <p:pic>
        <p:nvPicPr>
          <p:cNvPr id="13" name="図 12"/>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355600" y="3703325"/>
            <a:ext cx="3881362" cy="3154675"/>
          </a:xfrm>
          <a:prstGeom prst="rect">
            <a:avLst/>
          </a:prstGeom>
        </p:spPr>
      </p:pic>
      <p:sp>
        <p:nvSpPr>
          <p:cNvPr id="9" name="テキスト ボックス 8"/>
          <p:cNvSpPr txBox="1"/>
          <p:nvPr/>
        </p:nvSpPr>
        <p:spPr>
          <a:xfrm>
            <a:off x="1580311" y="2933700"/>
            <a:ext cx="1124789" cy="643267"/>
          </a:xfrm>
          <a:prstGeom prst="rect">
            <a:avLst/>
          </a:prstGeom>
          <a:noFill/>
        </p:spPr>
        <p:txBody>
          <a:bodyPr wrap="square" rtlCol="0">
            <a:spAutoFit/>
          </a:bodyPr>
          <a:lstStyle/>
          <a:p>
            <a:pPr defTabSz="457200" fontAlgn="auto">
              <a:spcBef>
                <a:spcPts val="0"/>
              </a:spcBef>
              <a:spcAft>
                <a:spcPts val="0"/>
              </a:spcAft>
            </a:pPr>
            <a:r>
              <a:rPr lang="en-US" altLang="ja-JP" sz="1800" dirty="0" smtClean="0">
                <a:solidFill>
                  <a:schemeClr val="bg1"/>
                </a:solidFill>
                <a:latin typeface="Calibri"/>
                <a:ea typeface="ＭＳ Ｐゴシック"/>
                <a:cs typeface="+mn-cs"/>
              </a:rPr>
              <a:t>0.99 mm dia.</a:t>
            </a:r>
            <a:endParaRPr lang="ja-JP" altLang="en-US" sz="1800" dirty="0">
              <a:solidFill>
                <a:schemeClr val="bg1"/>
              </a:solidFill>
              <a:latin typeface="Calibri"/>
              <a:ea typeface="ＭＳ Ｐゴシック"/>
              <a:cs typeface="+mn-cs"/>
            </a:endParaRPr>
          </a:p>
        </p:txBody>
      </p:sp>
      <p:sp>
        <p:nvSpPr>
          <p:cNvPr id="10" name="テキスト ボックス 9"/>
          <p:cNvSpPr txBox="1"/>
          <p:nvPr/>
        </p:nvSpPr>
        <p:spPr>
          <a:xfrm>
            <a:off x="4295357" y="2921000"/>
            <a:ext cx="1051343" cy="655967"/>
          </a:xfrm>
          <a:prstGeom prst="rect">
            <a:avLst/>
          </a:prstGeom>
          <a:noFill/>
        </p:spPr>
        <p:txBody>
          <a:bodyPr wrap="square" rtlCol="0">
            <a:spAutoFit/>
          </a:bodyPr>
          <a:lstStyle/>
          <a:p>
            <a:pPr defTabSz="457200" fontAlgn="auto">
              <a:spcBef>
                <a:spcPts val="0"/>
              </a:spcBef>
              <a:spcAft>
                <a:spcPts val="0"/>
              </a:spcAft>
            </a:pPr>
            <a:r>
              <a:rPr lang="en-US" altLang="ja-JP" sz="1800" dirty="0" smtClean="0">
                <a:solidFill>
                  <a:schemeClr val="bg1"/>
                </a:solidFill>
                <a:latin typeface="Calibri"/>
                <a:ea typeface="ＭＳ Ｐゴシック"/>
                <a:cs typeface="+mn-cs"/>
              </a:rPr>
              <a:t>0.83 mm dia.</a:t>
            </a:r>
            <a:endParaRPr lang="ja-JP" altLang="en-US" sz="1800" dirty="0">
              <a:solidFill>
                <a:schemeClr val="bg1"/>
              </a:solidFill>
              <a:latin typeface="Calibri"/>
              <a:ea typeface="ＭＳ Ｐゴシック"/>
              <a:cs typeface="+mn-cs"/>
            </a:endParaRPr>
          </a:p>
        </p:txBody>
      </p:sp>
      <p:sp>
        <p:nvSpPr>
          <p:cNvPr id="11" name="テキスト ボックス 10"/>
          <p:cNvSpPr txBox="1"/>
          <p:nvPr/>
        </p:nvSpPr>
        <p:spPr>
          <a:xfrm>
            <a:off x="7073380" y="2994136"/>
            <a:ext cx="1092720" cy="646331"/>
          </a:xfrm>
          <a:prstGeom prst="rect">
            <a:avLst/>
          </a:prstGeom>
          <a:noFill/>
        </p:spPr>
        <p:txBody>
          <a:bodyPr wrap="square" rtlCol="0">
            <a:spAutoFit/>
          </a:bodyPr>
          <a:lstStyle/>
          <a:p>
            <a:pPr defTabSz="457200" fontAlgn="auto">
              <a:spcBef>
                <a:spcPts val="0"/>
              </a:spcBef>
              <a:spcAft>
                <a:spcPts val="0"/>
              </a:spcAft>
            </a:pPr>
            <a:r>
              <a:rPr lang="en-US" altLang="ja-JP" sz="1800" dirty="0" smtClean="0">
                <a:solidFill>
                  <a:schemeClr val="bg1"/>
                </a:solidFill>
                <a:latin typeface="Calibri"/>
                <a:ea typeface="ＭＳ Ｐゴシック"/>
                <a:cs typeface="+mn-cs"/>
              </a:rPr>
              <a:t>0.70 mm dia.</a:t>
            </a:r>
            <a:endParaRPr lang="ja-JP" altLang="en-US" sz="1800" dirty="0">
              <a:solidFill>
                <a:schemeClr val="bg1"/>
              </a:solidFill>
              <a:latin typeface="Calibri"/>
              <a:ea typeface="ＭＳ Ｐゴシック"/>
              <a:cs typeface="+mn-cs"/>
            </a:endParaRPr>
          </a:p>
        </p:txBody>
      </p:sp>
      <p:pic>
        <p:nvPicPr>
          <p:cNvPr id="14" name="図 13"/>
          <p:cNvPicPr>
            <a:picLocks noChangeAspect="1"/>
          </p:cNvPicPr>
          <p:nvPr/>
        </p:nvPicPr>
        <mc:AlternateContent>
          <mc:Choice xmlns:ma="http://schemas.microsoft.com/office/mac/drawingml/2008/main" Requires="ma">
            <p:blipFill>
              <a:blip r:embed="rId7"/>
              <a:stretch>
                <a:fillRect/>
              </a:stretch>
            </p:blipFill>
          </mc:Choice>
          <mc:Fallback>
            <p:blipFill>
              <a:blip r:embed="rId8"/>
              <a:stretch>
                <a:fillRect/>
              </a:stretch>
            </p:blipFill>
          </mc:Fallback>
        </mc:AlternateContent>
        <p:spPr>
          <a:xfrm>
            <a:off x="4991100" y="3826197"/>
            <a:ext cx="3467100" cy="3031803"/>
          </a:xfrm>
          <a:prstGeom prst="rect">
            <a:avLst/>
          </a:prstGeom>
        </p:spPr>
      </p:pic>
      <p:sp>
        <p:nvSpPr>
          <p:cNvPr id="15" name="テキスト ボックス 14"/>
          <p:cNvSpPr txBox="1"/>
          <p:nvPr/>
        </p:nvSpPr>
        <p:spPr>
          <a:xfrm>
            <a:off x="5732682" y="4234585"/>
            <a:ext cx="1067645" cy="369332"/>
          </a:xfrm>
          <a:prstGeom prst="rect">
            <a:avLst/>
          </a:prstGeom>
          <a:no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K1 strand</a:t>
            </a:r>
            <a:endParaRPr lang="ja-JP" altLang="en-US" sz="1800" dirty="0">
              <a:solidFill>
                <a:prstClr val="black"/>
              </a:solidFill>
              <a:latin typeface="Calibri"/>
              <a:ea typeface="ＭＳ Ｐゴシック"/>
              <a:cs typeface="+mn-cs"/>
            </a:endParaRPr>
          </a:p>
        </p:txBody>
      </p:sp>
      <p:sp>
        <p:nvSpPr>
          <p:cNvPr id="16" name="テキスト ボックス 15"/>
          <p:cNvSpPr txBox="1"/>
          <p:nvPr/>
        </p:nvSpPr>
        <p:spPr>
          <a:xfrm>
            <a:off x="3302000" y="3581400"/>
            <a:ext cx="441046" cy="461665"/>
          </a:xfrm>
          <a:prstGeom prst="rect">
            <a:avLst/>
          </a:prstGeom>
          <a:noFill/>
        </p:spPr>
        <p:txBody>
          <a:bodyPr wrap="none" rtlCol="0">
            <a:spAutoFit/>
          </a:bodyPr>
          <a:lstStyle/>
          <a:p>
            <a:r>
              <a:rPr kumimoji="1" lang="en-US" altLang="ja-JP" dirty="0" err="1" smtClean="0">
                <a:solidFill>
                  <a:schemeClr val="tx2"/>
                </a:solidFill>
              </a:rPr>
              <a:t>Jc</a:t>
            </a:r>
            <a:endParaRPr kumimoji="1" lang="ja-JP" altLang="en-US" dirty="0">
              <a:solidFill>
                <a:schemeClr val="tx2"/>
              </a:solidFill>
            </a:endParaRPr>
          </a:p>
        </p:txBody>
      </p:sp>
      <p:sp>
        <p:nvSpPr>
          <p:cNvPr id="17" name="テキスト ボックス 16"/>
          <p:cNvSpPr txBox="1"/>
          <p:nvPr/>
        </p:nvSpPr>
        <p:spPr>
          <a:xfrm>
            <a:off x="7835900" y="3632200"/>
            <a:ext cx="629199" cy="461665"/>
          </a:xfrm>
          <a:prstGeom prst="rect">
            <a:avLst/>
          </a:prstGeom>
          <a:noFill/>
        </p:spPr>
        <p:txBody>
          <a:bodyPr wrap="none" rtlCol="0">
            <a:spAutoFit/>
          </a:bodyPr>
          <a:lstStyle/>
          <a:p>
            <a:r>
              <a:rPr kumimoji="1" lang="en-US" altLang="ja-JP" dirty="0" smtClean="0">
                <a:solidFill>
                  <a:schemeClr val="tx2"/>
                </a:solidFill>
              </a:rPr>
              <a:t>HV</a:t>
            </a:r>
            <a:endParaRPr kumimoji="1" lang="ja-JP" altLang="en-US" dirty="0">
              <a:solidFill>
                <a:schemeClr val="tx2"/>
              </a:solidFill>
            </a:endParaRPr>
          </a:p>
        </p:txBody>
      </p:sp>
      <p:sp>
        <p:nvSpPr>
          <p:cNvPr id="18" name="右矢印 17"/>
          <p:cNvSpPr/>
          <p:nvPr/>
        </p:nvSpPr>
        <p:spPr>
          <a:xfrm>
            <a:off x="2590800" y="2667000"/>
            <a:ext cx="55880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右矢印 18"/>
          <p:cNvSpPr/>
          <p:nvPr/>
        </p:nvSpPr>
        <p:spPr>
          <a:xfrm>
            <a:off x="5397500" y="2641600"/>
            <a:ext cx="558800" cy="34290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rgbClr val="FF0000"/>
                </a:solidFill>
                <a:latin typeface="Times"/>
                <a:cs typeface="Times"/>
              </a:rPr>
              <a:t>RHQ-Nb</a:t>
            </a:r>
            <a:r>
              <a:rPr lang="en-US" altLang="ja-JP" sz="2400" b="1" baseline="-25000" dirty="0" smtClean="0">
                <a:solidFill>
                  <a:srgbClr val="FF0000"/>
                </a:solidFill>
                <a:latin typeface="Times"/>
                <a:cs typeface="Times"/>
              </a:rPr>
              <a:t>3</a:t>
            </a:r>
            <a:r>
              <a:rPr lang="en-US" altLang="ja-JP" sz="2400" b="1" dirty="0" smtClean="0">
                <a:solidFill>
                  <a:srgbClr val="FF0000"/>
                </a:solidFill>
                <a:latin typeface="Times"/>
                <a:cs typeface="Times"/>
              </a:rPr>
              <a:t>Al development</a:t>
            </a:r>
          </a:p>
          <a:p>
            <a:pPr lvl="1"/>
            <a:r>
              <a:rPr lang="en-US" altLang="ja-JP" sz="2400" b="1" dirty="0" smtClean="0">
                <a:solidFill>
                  <a:srgbClr val="FF0000"/>
                </a:solidFill>
                <a:latin typeface="Times"/>
                <a:cs typeface="Times"/>
              </a:rPr>
              <a:t>Summary of Development, Judgment</a:t>
            </a:r>
          </a:p>
          <a:p>
            <a:pPr lvl="1"/>
            <a:r>
              <a:rPr lang="en-US" altLang="ja-JP" sz="2400" b="1" dirty="0" smtClean="0">
                <a:solidFill>
                  <a:srgbClr val="FF0000"/>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3</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rgbClr val="FF0000"/>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30</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スライド番号プレースホルダ 6"/>
          <p:cNvSpPr>
            <a:spLocks noGrp="1"/>
          </p:cNvSpPr>
          <p:nvPr>
            <p:ph type="sldNum" sz="quarter" idx="12"/>
          </p:nvPr>
        </p:nvSpPr>
        <p:spPr/>
        <p:txBody>
          <a:bodyPr/>
          <a:lstStyle/>
          <a:p>
            <a:fld id="{A8790F47-EB29-C140-9EF2-8774BF1137B2}" type="slidenum">
              <a:rPr lang="en-US" altLang="ja-JP">
                <a:solidFill>
                  <a:srgbClr val="000000"/>
                </a:solidFill>
              </a:rPr>
              <a:pPr/>
              <a:t>31</a:t>
            </a:fld>
            <a:endParaRPr lang="en-US" altLang="ja-JP" dirty="0">
              <a:solidFill>
                <a:srgbClr val="000000"/>
              </a:solidFill>
            </a:endParaRPr>
          </a:p>
        </p:txBody>
      </p:sp>
      <p:pic>
        <p:nvPicPr>
          <p:cNvPr id="38" name="図 37"/>
          <p:cNvPicPr>
            <a:picLocks noChangeAspect="1"/>
          </p:cNvPicPr>
          <p:nvPr/>
        </p:nvPicPr>
        <p:blipFill>
          <a:blip r:embed="rId2"/>
          <a:stretch>
            <a:fillRect/>
          </a:stretch>
        </p:blipFill>
        <p:spPr>
          <a:xfrm>
            <a:off x="5461000" y="3369514"/>
            <a:ext cx="3568699" cy="3539286"/>
          </a:xfrm>
          <a:prstGeom prst="rect">
            <a:avLst/>
          </a:prstGeom>
        </p:spPr>
      </p:pic>
      <p:sp>
        <p:nvSpPr>
          <p:cNvPr id="2" name="タイトル 1"/>
          <p:cNvSpPr>
            <a:spLocks noGrp="1"/>
          </p:cNvSpPr>
          <p:nvPr>
            <p:ph type="title"/>
          </p:nvPr>
        </p:nvSpPr>
        <p:spPr>
          <a:xfrm>
            <a:off x="0" y="-71968"/>
            <a:ext cx="6025444" cy="1116189"/>
          </a:xfrm>
        </p:spPr>
        <p:txBody>
          <a:bodyPr/>
          <a:lstStyle/>
          <a:p>
            <a:pPr algn="l"/>
            <a:r>
              <a:rPr lang="en-US" altLang="ja-JP" sz="3600" b="1" dirty="0" smtClean="0">
                <a:solidFill>
                  <a:srgbClr val="2D2D8A"/>
                </a:solidFill>
                <a:latin typeface="Times"/>
                <a:cs typeface="Times"/>
              </a:rPr>
              <a:t>13 T Nb</a:t>
            </a:r>
            <a:r>
              <a:rPr lang="en-US" altLang="ja-JP" sz="3600" b="1" baseline="-25000" dirty="0" smtClean="0">
                <a:solidFill>
                  <a:srgbClr val="2D2D8A"/>
                </a:solidFill>
                <a:latin typeface="Times"/>
                <a:cs typeface="Times"/>
              </a:rPr>
              <a:t>3</a:t>
            </a:r>
            <a:r>
              <a:rPr lang="en-US" altLang="ja-JP" sz="3600" b="1" dirty="0" smtClean="0">
                <a:solidFill>
                  <a:srgbClr val="2D2D8A"/>
                </a:solidFill>
                <a:latin typeface="Times"/>
                <a:cs typeface="Times"/>
              </a:rPr>
              <a:t>Al/Nb</a:t>
            </a:r>
            <a:r>
              <a:rPr lang="en-US" altLang="ja-JP" sz="3600" b="1" baseline="-25000" dirty="0" smtClean="0">
                <a:solidFill>
                  <a:srgbClr val="2D2D8A"/>
                </a:solidFill>
                <a:latin typeface="Times"/>
                <a:cs typeface="Times"/>
              </a:rPr>
              <a:t>3</a:t>
            </a:r>
            <a:r>
              <a:rPr lang="en-US" altLang="ja-JP" sz="3600" b="1" dirty="0" smtClean="0">
                <a:solidFill>
                  <a:srgbClr val="2D2D8A"/>
                </a:solidFill>
                <a:latin typeface="Times"/>
                <a:cs typeface="Times"/>
              </a:rPr>
              <a:t>Sn Hybrid Sub-scale Magnet</a:t>
            </a:r>
            <a:endParaRPr lang="ja-JP" altLang="en-US" sz="3600" dirty="0">
              <a:latin typeface="Times"/>
              <a:cs typeface="Times"/>
            </a:endParaRPr>
          </a:p>
        </p:txBody>
      </p:sp>
      <p:sp>
        <p:nvSpPr>
          <p:cNvPr id="10" name="TextBox 25"/>
          <p:cNvSpPr txBox="1"/>
          <p:nvPr/>
        </p:nvSpPr>
        <p:spPr>
          <a:xfrm>
            <a:off x="0" y="4419600"/>
            <a:ext cx="5524505" cy="2246769"/>
          </a:xfrm>
          <a:prstGeom prst="rect">
            <a:avLst/>
          </a:prstGeom>
          <a:solidFill>
            <a:schemeClr val="bg1"/>
          </a:solidFill>
        </p:spPr>
        <p:txBody>
          <a:bodyPr wrap="square" rtlCol="0">
            <a:spAutoFit/>
          </a:bodyPr>
          <a:lstStyle/>
          <a:p>
            <a:pPr algn="just">
              <a:buFont typeface="Arial"/>
              <a:buChar char="•"/>
            </a:pPr>
            <a:r>
              <a:rPr lang="en-US" altLang="ja-JP" sz="2000" b="1" dirty="0" smtClean="0">
                <a:solidFill>
                  <a:srgbClr val="333399"/>
                </a:solidFill>
                <a:latin typeface="Times New Roman" pitchFamily="18" charset="0"/>
                <a:cs typeface="Times New Roman" pitchFamily="18" charset="0"/>
              </a:rPr>
              <a:t>To demonstrate feasibility of Nb</a:t>
            </a:r>
            <a:r>
              <a:rPr lang="en-US" altLang="ja-JP" sz="2000" b="1" baseline="-25000" dirty="0" smtClean="0">
                <a:solidFill>
                  <a:srgbClr val="333399"/>
                </a:solidFill>
                <a:latin typeface="Times New Roman" pitchFamily="18" charset="0"/>
                <a:cs typeface="Times New Roman" pitchFamily="18" charset="0"/>
              </a:rPr>
              <a:t>3</a:t>
            </a:r>
            <a:r>
              <a:rPr lang="en-US" altLang="ja-JP" sz="2000" b="1" dirty="0" smtClean="0">
                <a:solidFill>
                  <a:srgbClr val="333399"/>
                </a:solidFill>
                <a:latin typeface="Times New Roman" pitchFamily="18" charset="0"/>
                <a:cs typeface="Times New Roman" pitchFamily="18" charset="0"/>
              </a:rPr>
              <a:t>Al cable.</a:t>
            </a:r>
          </a:p>
          <a:p>
            <a:pPr algn="just">
              <a:buFont typeface="Arial"/>
              <a:buChar char="•"/>
            </a:pPr>
            <a:r>
              <a:rPr lang="en-US" altLang="ja-JP" sz="2000" b="1" dirty="0" smtClean="0">
                <a:solidFill>
                  <a:srgbClr val="333399"/>
                </a:solidFill>
                <a:latin typeface="Times New Roman" pitchFamily="18" charset="0"/>
                <a:cs typeface="Times New Roman" pitchFamily="18" charset="0"/>
              </a:rPr>
              <a:t>Key design points</a:t>
            </a:r>
          </a:p>
          <a:p>
            <a:pPr marL="177800" indent="-177800" algn="just"/>
            <a:r>
              <a:rPr lang="en-US" altLang="ja-JP" sz="2000" b="1" dirty="0" smtClean="0">
                <a:solidFill>
                  <a:srgbClr val="333399"/>
                </a:solidFill>
                <a:latin typeface="Times New Roman" pitchFamily="18" charset="0"/>
                <a:cs typeface="Times New Roman" pitchFamily="18" charset="0"/>
              </a:rPr>
              <a:t>- The common coil concept, and the shell structure,</a:t>
            </a:r>
          </a:p>
          <a:p>
            <a:pPr marL="177800" indent="-177800" algn="just"/>
            <a:r>
              <a:rPr lang="en-GB" altLang="ja-JP" sz="2000" b="1" dirty="0" smtClean="0">
                <a:solidFill>
                  <a:srgbClr val="333399"/>
                </a:solidFill>
                <a:latin typeface="Times New Roman" pitchFamily="18" charset="0"/>
                <a:cs typeface="Times New Roman" pitchFamily="18" charset="0"/>
              </a:rPr>
              <a:t>- 3 Nb</a:t>
            </a:r>
            <a:r>
              <a:rPr lang="en-GB" altLang="ja-JP" sz="2000" b="1" baseline="-25000" dirty="0" smtClean="0">
                <a:solidFill>
                  <a:srgbClr val="333399"/>
                </a:solidFill>
                <a:latin typeface="Times New Roman" pitchFamily="18" charset="0"/>
                <a:cs typeface="Times New Roman" pitchFamily="18" charset="0"/>
              </a:rPr>
              <a:t>3</a:t>
            </a:r>
            <a:r>
              <a:rPr lang="en-GB" altLang="ja-JP" sz="2000" b="1" dirty="0" smtClean="0">
                <a:solidFill>
                  <a:srgbClr val="333399"/>
                </a:solidFill>
                <a:latin typeface="Times New Roman" pitchFamily="18" charset="0"/>
                <a:cs typeface="Times New Roman" pitchFamily="18" charset="0"/>
              </a:rPr>
              <a:t>Al coils &amp; 2 LBL-Nb</a:t>
            </a:r>
            <a:r>
              <a:rPr lang="en-GB" altLang="ja-JP" sz="2000" b="1" baseline="-25000" dirty="0" smtClean="0">
                <a:solidFill>
                  <a:srgbClr val="333399"/>
                </a:solidFill>
                <a:latin typeface="Times New Roman" pitchFamily="18" charset="0"/>
                <a:cs typeface="Times New Roman" pitchFamily="18" charset="0"/>
              </a:rPr>
              <a:t>3</a:t>
            </a:r>
            <a:r>
              <a:rPr lang="en-GB" altLang="ja-JP" sz="2000" b="1" dirty="0" smtClean="0">
                <a:solidFill>
                  <a:srgbClr val="333399"/>
                </a:solidFill>
                <a:latin typeface="Times New Roman" pitchFamily="18" charset="0"/>
                <a:cs typeface="Times New Roman" pitchFamily="18" charset="0"/>
              </a:rPr>
              <a:t>Sn coils to increase peak field.</a:t>
            </a:r>
          </a:p>
          <a:p>
            <a:pPr algn="just">
              <a:buFont typeface="Arial"/>
              <a:buChar char="•"/>
            </a:pPr>
            <a:r>
              <a:rPr lang="en-US" altLang="ja-JP" sz="2000" b="1" dirty="0" smtClean="0">
                <a:solidFill>
                  <a:srgbClr val="333399"/>
                </a:solidFill>
                <a:latin typeface="Times New Roman" pitchFamily="18" charset="0"/>
                <a:cs typeface="Times New Roman" pitchFamily="18" charset="0"/>
              </a:rPr>
              <a:t>A good lesson to build A15 SC magnet.</a:t>
            </a:r>
          </a:p>
        </p:txBody>
      </p:sp>
      <p:pic>
        <p:nvPicPr>
          <p:cNvPr id="31" name="図 30"/>
          <p:cNvPicPr>
            <a:picLocks noChangeAspect="1"/>
          </p:cNvPicPr>
          <p:nvPr/>
        </p:nvPicPr>
        <p:blipFill>
          <a:blip r:embed="rId3"/>
          <a:stretch>
            <a:fillRect/>
          </a:stretch>
        </p:blipFill>
        <p:spPr>
          <a:xfrm>
            <a:off x="5334000" y="0"/>
            <a:ext cx="3810000" cy="3470141"/>
          </a:xfrm>
          <a:prstGeom prst="rect">
            <a:avLst/>
          </a:prstGeom>
        </p:spPr>
      </p:pic>
      <p:sp>
        <p:nvSpPr>
          <p:cNvPr id="11" name="テキスト ボックス 10"/>
          <p:cNvSpPr txBox="1"/>
          <p:nvPr/>
        </p:nvSpPr>
        <p:spPr>
          <a:xfrm>
            <a:off x="3534832" y="584200"/>
            <a:ext cx="2307168" cy="830997"/>
          </a:xfrm>
          <a:prstGeom prst="rect">
            <a:avLst/>
          </a:prstGeom>
          <a:noFill/>
        </p:spPr>
        <p:txBody>
          <a:bodyPr wrap="square" rtlCol="0">
            <a:spAutoFit/>
          </a:bodyPr>
          <a:lstStyle/>
          <a:p>
            <a:r>
              <a:rPr lang="en-US" altLang="ja-JP" sz="1600" b="1" dirty="0" smtClean="0">
                <a:solidFill>
                  <a:srgbClr val="FF0000"/>
                </a:solidFill>
                <a:latin typeface="Times"/>
                <a:ea typeface="Times" pitchFamily="-112" charset="0"/>
                <a:cs typeface="Times"/>
              </a:rPr>
              <a:t>*Technology Transfer from LBNL.</a:t>
            </a:r>
          </a:p>
          <a:p>
            <a:r>
              <a:rPr lang="en-US" altLang="ja-JP" sz="1600" b="1" dirty="0" smtClean="0">
                <a:solidFill>
                  <a:srgbClr val="FF0000"/>
                </a:solidFill>
                <a:latin typeface="Times"/>
                <a:ea typeface="Times" pitchFamily="-112" charset="0"/>
                <a:cs typeface="Times"/>
              </a:rPr>
              <a:t>*Cabling at </a:t>
            </a:r>
            <a:r>
              <a:rPr lang="en-US" altLang="ja-JP" sz="1600" b="1" dirty="0" err="1" smtClean="0">
                <a:solidFill>
                  <a:srgbClr val="FF0000"/>
                </a:solidFill>
                <a:latin typeface="Times"/>
                <a:ea typeface="Times" pitchFamily="-112" charset="0"/>
                <a:cs typeface="Times"/>
              </a:rPr>
              <a:t>Fermilab</a:t>
            </a:r>
            <a:r>
              <a:rPr lang="en-US" altLang="ja-JP" sz="1600" b="1" dirty="0" smtClean="0">
                <a:solidFill>
                  <a:srgbClr val="FF0000"/>
                </a:solidFill>
                <a:latin typeface="Times"/>
                <a:ea typeface="Times" pitchFamily="-112" charset="0"/>
                <a:cs typeface="Times"/>
              </a:rPr>
              <a:t>.</a:t>
            </a:r>
            <a:endParaRPr lang="ja-JP" altLang="en-US" sz="1600" dirty="0">
              <a:solidFill>
                <a:srgbClr val="FF0000"/>
              </a:solidFill>
            </a:endParaRPr>
          </a:p>
        </p:txBody>
      </p:sp>
      <p:pic>
        <p:nvPicPr>
          <p:cNvPr id="35" name="Picture 4"/>
          <p:cNvPicPr>
            <a:picLocks noChangeAspect="1" noChangeArrowheads="1"/>
          </p:cNvPicPr>
          <p:nvPr/>
        </p:nvPicPr>
        <p:blipFill>
          <a:blip r:embed="rId4" cstate="print"/>
          <a:srcRect/>
          <a:stretch>
            <a:fillRect/>
          </a:stretch>
        </p:blipFill>
        <p:spPr bwMode="auto">
          <a:xfrm>
            <a:off x="0" y="1431074"/>
            <a:ext cx="5130800" cy="3240277"/>
          </a:xfrm>
          <a:prstGeom prst="rect">
            <a:avLst/>
          </a:prstGeom>
          <a:noFill/>
          <a:ln w="9525">
            <a:noFill/>
            <a:miter lim="800000"/>
            <a:headEnd/>
            <a:tailEnd/>
          </a:ln>
          <a:effectLst/>
        </p:spPr>
      </p:pic>
      <p:sp>
        <p:nvSpPr>
          <p:cNvPr id="36" name="テキスト ボックス 35"/>
          <p:cNvSpPr txBox="1"/>
          <p:nvPr/>
        </p:nvSpPr>
        <p:spPr>
          <a:xfrm>
            <a:off x="3340100" y="1460500"/>
            <a:ext cx="1475284" cy="461665"/>
          </a:xfrm>
          <a:prstGeom prst="rect">
            <a:avLst/>
          </a:prstGeom>
          <a:noFill/>
        </p:spPr>
        <p:txBody>
          <a:bodyPr wrap="none" rtlCol="0">
            <a:spAutoFit/>
          </a:bodyPr>
          <a:lstStyle/>
          <a:p>
            <a:r>
              <a:rPr lang="en-US" altLang="ja-JP" dirty="0" smtClean="0">
                <a:solidFill>
                  <a:srgbClr val="000000"/>
                </a:solidFill>
              </a:rPr>
              <a:t>Load lines</a:t>
            </a:r>
            <a:endParaRPr lang="ja-JP" altLang="en-US" dirty="0">
              <a:solidFill>
                <a:srgbClr val="0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28600"/>
            <a:ext cx="7598833" cy="960968"/>
          </a:xfrm>
        </p:spPr>
        <p:txBody>
          <a:bodyPr/>
          <a:lstStyle/>
          <a:p>
            <a:pPr algn="l"/>
            <a:r>
              <a:rPr lang="en-US" altLang="ja-JP" sz="3600" b="1" dirty="0" smtClean="0">
                <a:solidFill>
                  <a:srgbClr val="2D2D8A"/>
                </a:solidFill>
                <a:latin typeface="Times"/>
                <a:cs typeface="Times"/>
              </a:rPr>
              <a:t>Present </a:t>
            </a:r>
            <a:r>
              <a:rPr lang="en-US" altLang="ja-JP" sz="3600" b="1" dirty="0" smtClean="0">
                <a:solidFill>
                  <a:schemeClr val="accent6"/>
                </a:solidFill>
                <a:latin typeface="Times"/>
                <a:cs typeface="Times"/>
              </a:rPr>
              <a:t>S</a:t>
            </a:r>
            <a:r>
              <a:rPr lang="en-US" altLang="ja-JP" sz="3600" b="1" dirty="0" smtClean="0">
                <a:solidFill>
                  <a:srgbClr val="2D2D8A"/>
                </a:solidFill>
                <a:latin typeface="Times"/>
                <a:cs typeface="Times"/>
              </a:rPr>
              <a:t>tatus</a:t>
            </a:r>
            <a:endParaRPr lang="ja-JP" altLang="en-US" sz="2800" dirty="0">
              <a:latin typeface="Times"/>
              <a:cs typeface="Times"/>
            </a:endParaRPr>
          </a:p>
        </p:txBody>
      </p:sp>
      <p:pic>
        <p:nvPicPr>
          <p:cNvPr id="4" name="図 3" descr="IMG_4126.JPG"/>
          <p:cNvPicPr>
            <a:picLocks noChangeAspect="1"/>
          </p:cNvPicPr>
          <p:nvPr/>
        </p:nvPicPr>
        <p:blipFill>
          <a:blip r:embed="rId2"/>
          <a:stretch>
            <a:fillRect/>
          </a:stretch>
        </p:blipFill>
        <p:spPr>
          <a:xfrm>
            <a:off x="211141" y="4673194"/>
            <a:ext cx="2913075" cy="2184806"/>
          </a:xfrm>
          <a:prstGeom prst="rect">
            <a:avLst/>
          </a:prstGeom>
        </p:spPr>
      </p:pic>
      <p:pic>
        <p:nvPicPr>
          <p:cNvPr id="6" name="図 5" descr="IMG_4401.JPG"/>
          <p:cNvPicPr>
            <a:picLocks noChangeAspect="1"/>
          </p:cNvPicPr>
          <p:nvPr/>
        </p:nvPicPr>
        <p:blipFill>
          <a:blip r:embed="rId3"/>
          <a:stretch>
            <a:fillRect/>
          </a:stretch>
        </p:blipFill>
        <p:spPr>
          <a:xfrm>
            <a:off x="3169180" y="4658547"/>
            <a:ext cx="2913075" cy="2184806"/>
          </a:xfrm>
          <a:prstGeom prst="rect">
            <a:avLst/>
          </a:prstGeom>
        </p:spPr>
      </p:pic>
      <p:sp>
        <p:nvSpPr>
          <p:cNvPr id="7" name="スライド番号プレースホルダ 6"/>
          <p:cNvSpPr>
            <a:spLocks noGrp="1"/>
          </p:cNvSpPr>
          <p:nvPr>
            <p:ph type="sldNum" sz="quarter" idx="12"/>
          </p:nvPr>
        </p:nvSpPr>
        <p:spPr/>
        <p:txBody>
          <a:bodyPr/>
          <a:lstStyle/>
          <a:p>
            <a:fld id="{A8790F47-EB29-C140-9EF2-8774BF1137B2}" type="slidenum">
              <a:rPr lang="en-US" altLang="ja-JP">
                <a:solidFill>
                  <a:srgbClr val="000000"/>
                </a:solidFill>
              </a:rPr>
              <a:pPr/>
              <a:t>32</a:t>
            </a:fld>
            <a:endParaRPr lang="en-US" altLang="ja-JP">
              <a:solidFill>
                <a:srgbClr val="000000"/>
              </a:solidFill>
            </a:endParaRPr>
          </a:p>
        </p:txBody>
      </p:sp>
      <p:sp>
        <p:nvSpPr>
          <p:cNvPr id="8" name="テキスト ボックス 7"/>
          <p:cNvSpPr txBox="1"/>
          <p:nvPr/>
        </p:nvSpPr>
        <p:spPr>
          <a:xfrm>
            <a:off x="198966" y="444501"/>
            <a:ext cx="6493934" cy="4401205"/>
          </a:xfrm>
          <a:prstGeom prst="rect">
            <a:avLst/>
          </a:prstGeom>
          <a:noFill/>
        </p:spPr>
        <p:txBody>
          <a:bodyPr wrap="square" rtlCol="0">
            <a:spAutoFit/>
          </a:bodyPr>
          <a:lstStyle/>
          <a:p>
            <a:pPr algn="just">
              <a:buFont typeface="Wingdings" charset="2"/>
              <a:buChar char="u"/>
            </a:pPr>
            <a:r>
              <a:rPr lang="en-US" altLang="ja-JP" sz="2000" dirty="0" smtClean="0">
                <a:solidFill>
                  <a:srgbClr val="333399"/>
                </a:solidFill>
                <a:latin typeface="Times New Roman"/>
                <a:cs typeface="Times New Roman"/>
              </a:rPr>
              <a:t>The 1st Nb</a:t>
            </a:r>
            <a:r>
              <a:rPr lang="en-US" altLang="ja-JP" sz="2000" baseline="-25000" dirty="0" smtClean="0">
                <a:solidFill>
                  <a:srgbClr val="333399"/>
                </a:solidFill>
                <a:latin typeface="Times New Roman"/>
                <a:cs typeface="Times New Roman"/>
              </a:rPr>
              <a:t>3</a:t>
            </a:r>
            <a:r>
              <a:rPr lang="en-US" altLang="ja-JP" sz="2000" dirty="0" smtClean="0">
                <a:solidFill>
                  <a:srgbClr val="333399"/>
                </a:solidFill>
                <a:latin typeface="Times New Roman"/>
                <a:cs typeface="Times New Roman"/>
              </a:rPr>
              <a:t>Al coil (K1) was completed in July, but…</a:t>
            </a:r>
          </a:p>
          <a:p>
            <a:pPr lvl="1" algn="just">
              <a:buFont typeface="Arial"/>
              <a:buChar char="•"/>
            </a:pPr>
            <a:r>
              <a:rPr lang="en-US" altLang="ja-JP" sz="2000" dirty="0" smtClean="0">
                <a:solidFill>
                  <a:srgbClr val="333399"/>
                </a:solidFill>
                <a:latin typeface="Times New Roman"/>
                <a:cs typeface="Times New Roman"/>
              </a:rPr>
              <a:t>A number of popup in the cable before winding.</a:t>
            </a:r>
          </a:p>
          <a:p>
            <a:pPr lvl="1" algn="just">
              <a:buFont typeface="Arial"/>
              <a:buChar char="•"/>
            </a:pPr>
            <a:r>
              <a:rPr lang="en-US" altLang="ja-JP" sz="2000" dirty="0" smtClean="0">
                <a:solidFill>
                  <a:srgbClr val="333399"/>
                </a:solidFill>
                <a:latin typeface="Times New Roman"/>
                <a:cs typeface="Times New Roman"/>
              </a:rPr>
              <a:t>Decision to use the cable as is.</a:t>
            </a:r>
          </a:p>
          <a:p>
            <a:pPr lvl="1" algn="just">
              <a:buFont typeface="Arial"/>
              <a:buChar char="•"/>
            </a:pPr>
            <a:r>
              <a:rPr lang="en-US" altLang="ja-JP" sz="2000" dirty="0" smtClean="0">
                <a:solidFill>
                  <a:srgbClr val="333399"/>
                </a:solidFill>
                <a:latin typeface="Times New Roman"/>
                <a:cs typeface="Times New Roman"/>
              </a:rPr>
              <a:t>The 1st coil used for mechanical measurement.</a:t>
            </a:r>
          </a:p>
          <a:p>
            <a:pPr algn="just">
              <a:buFont typeface="Wingdings" charset="2"/>
              <a:buChar char="u"/>
            </a:pPr>
            <a:r>
              <a:rPr lang="en-US" altLang="ja-JP" sz="2000" dirty="0" smtClean="0">
                <a:solidFill>
                  <a:srgbClr val="333399"/>
                </a:solidFill>
                <a:latin typeface="Times New Roman"/>
                <a:cs typeface="Times New Roman"/>
              </a:rPr>
              <a:t>Heat treatment of the 2nd coil (K4) was completed and impregnation will be made in Dec. No serious problem occurred so far.</a:t>
            </a:r>
          </a:p>
          <a:p>
            <a:pPr algn="just">
              <a:buFont typeface="Wingdings" charset="2"/>
              <a:buChar char="u"/>
            </a:pPr>
            <a:r>
              <a:rPr lang="en-US" altLang="ja-JP" sz="2000" dirty="0" smtClean="0">
                <a:solidFill>
                  <a:srgbClr val="333399"/>
                </a:solidFill>
                <a:latin typeface="Times New Roman"/>
                <a:cs typeface="Times New Roman"/>
              </a:rPr>
              <a:t>Fabrication of the 3rd coil will be followed shortly.</a:t>
            </a:r>
          </a:p>
          <a:p>
            <a:pPr algn="just">
              <a:buFont typeface="Wingdings" charset="2"/>
              <a:buChar char="u"/>
            </a:pPr>
            <a:r>
              <a:rPr lang="en-US" altLang="ja-JP" sz="2000" dirty="0" smtClean="0">
                <a:solidFill>
                  <a:srgbClr val="333399"/>
                </a:solidFill>
                <a:latin typeface="Times New Roman"/>
                <a:cs typeface="Times New Roman"/>
              </a:rPr>
              <a:t>The magnet assembly and test with 2 Nb</a:t>
            </a:r>
            <a:r>
              <a:rPr lang="en-US" altLang="ja-JP" sz="2000" baseline="-25000" dirty="0" smtClean="0">
                <a:solidFill>
                  <a:srgbClr val="333399"/>
                </a:solidFill>
                <a:latin typeface="Times New Roman"/>
                <a:cs typeface="Times New Roman"/>
              </a:rPr>
              <a:t>3</a:t>
            </a:r>
            <a:r>
              <a:rPr lang="en-US" altLang="ja-JP" sz="2000" dirty="0" smtClean="0">
                <a:solidFill>
                  <a:srgbClr val="333399"/>
                </a:solidFill>
                <a:latin typeface="Times New Roman"/>
                <a:cs typeface="Times New Roman"/>
              </a:rPr>
              <a:t>Al coils and 2 Nb</a:t>
            </a:r>
            <a:r>
              <a:rPr lang="en-US" altLang="ja-JP" sz="2000" baseline="-25000" dirty="0" smtClean="0">
                <a:solidFill>
                  <a:srgbClr val="333399"/>
                </a:solidFill>
                <a:latin typeface="Times New Roman"/>
                <a:cs typeface="Times New Roman"/>
              </a:rPr>
              <a:t>3</a:t>
            </a:r>
            <a:r>
              <a:rPr lang="en-US" altLang="ja-JP" sz="2000" dirty="0" smtClean="0">
                <a:solidFill>
                  <a:srgbClr val="333399"/>
                </a:solidFill>
                <a:latin typeface="Times New Roman"/>
                <a:cs typeface="Times New Roman"/>
              </a:rPr>
              <a:t>Sn coils (LBNL) configuration will be made in July 2012.</a:t>
            </a:r>
          </a:p>
          <a:p>
            <a:pPr algn="just">
              <a:buFont typeface="Wingdings" charset="2"/>
              <a:buChar char="u"/>
            </a:pPr>
            <a:r>
              <a:rPr lang="en-US" altLang="ja-JP" sz="2000" dirty="0" smtClean="0">
                <a:solidFill>
                  <a:srgbClr val="333399"/>
                </a:solidFill>
                <a:latin typeface="Times New Roman"/>
                <a:cs typeface="Times New Roman"/>
              </a:rPr>
              <a:t>The RHQ process of the last strand (K5) will be made in Dec. Further drawing and electroplating will be completed by March 2012. But, an issue of cabling…</a:t>
            </a:r>
          </a:p>
          <a:p>
            <a:pPr algn="just">
              <a:buFont typeface="Wingdings" charset="2"/>
              <a:buChar char="u"/>
            </a:pPr>
            <a:endParaRPr lang="en-US" altLang="ja-JP" sz="2000" dirty="0" smtClean="0">
              <a:solidFill>
                <a:srgbClr val="333399"/>
              </a:solidFill>
              <a:latin typeface="Times New Roman"/>
              <a:cs typeface="Times New Roman"/>
            </a:endParaRPr>
          </a:p>
        </p:txBody>
      </p:sp>
      <p:pic>
        <p:nvPicPr>
          <p:cNvPr id="11" name="図 10"/>
          <p:cNvPicPr>
            <a:picLocks noChangeAspect="1"/>
          </p:cNvPicPr>
          <p:nvPr/>
        </p:nvPicPr>
        <p:blipFill rotWithShape="1">
          <a:blip r:embed="rId4" cstate="print">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6000" t="16890" b="6787"/>
          <a:stretch/>
        </p:blipFill>
        <p:spPr>
          <a:xfrm rot="5400000">
            <a:off x="6206517" y="732821"/>
            <a:ext cx="3493968" cy="2380996"/>
          </a:xfrm>
          <a:prstGeom prst="rect">
            <a:avLst/>
          </a:prstGeom>
        </p:spPr>
      </p:pic>
      <p:pic>
        <p:nvPicPr>
          <p:cNvPr id="12" name="図 11" descr="IMG_2059.JPG"/>
          <p:cNvPicPr>
            <a:picLocks noChangeAspect="1"/>
          </p:cNvPicPr>
          <p:nvPr/>
        </p:nvPicPr>
        <p:blipFill>
          <a:blip r:embed="rId5"/>
          <a:stretch>
            <a:fillRect/>
          </a:stretch>
        </p:blipFill>
        <p:spPr>
          <a:xfrm>
            <a:off x="6129867" y="4590647"/>
            <a:ext cx="3014133" cy="2260600"/>
          </a:xfrm>
          <a:prstGeom prst="rect">
            <a:avLst/>
          </a:prstGeo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rgbClr val="FF0000"/>
                </a:solidFill>
                <a:latin typeface="Times"/>
                <a:cs typeface="Times"/>
              </a:rPr>
              <a:t>Conceptual Design of D1 for </a:t>
            </a:r>
            <a:r>
              <a:rPr lang="en-US" altLang="ja-JP" sz="2400" b="1" dirty="0" err="1" smtClean="0">
                <a:solidFill>
                  <a:srgbClr val="FF0000"/>
                </a:solidFill>
                <a:latin typeface="Times"/>
                <a:cs typeface="Times"/>
              </a:rPr>
              <a:t>HiLumi</a:t>
            </a:r>
            <a:r>
              <a:rPr lang="en-US" altLang="ja-JP" sz="2400" b="1" dirty="0" smtClean="0">
                <a:solidFill>
                  <a:srgbClr val="FF0000"/>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33</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436100" cy="723900"/>
          </a:xfrm>
        </p:spPr>
        <p:txBody>
          <a:bodyPr>
            <a:normAutofit/>
          </a:bodyPr>
          <a:lstStyle/>
          <a:p>
            <a:pPr algn="l"/>
            <a:r>
              <a:rPr lang="en-US" sz="3600" b="1" dirty="0" smtClean="0">
                <a:solidFill>
                  <a:schemeClr val="tx2"/>
                </a:solidFill>
                <a:latin typeface="Times"/>
                <a:cs typeface="Times"/>
              </a:rPr>
              <a:t>Objective: New D1 for </a:t>
            </a:r>
            <a:r>
              <a:rPr lang="en-US" sz="3600" b="1" dirty="0" err="1" smtClean="0">
                <a:solidFill>
                  <a:schemeClr val="tx2"/>
                </a:solidFill>
                <a:latin typeface="Times"/>
                <a:cs typeface="Times"/>
              </a:rPr>
              <a:t>HiLumi</a:t>
            </a:r>
            <a:r>
              <a:rPr lang="en-US" sz="3600" b="1" dirty="0" smtClean="0">
                <a:solidFill>
                  <a:schemeClr val="tx2"/>
                </a:solidFill>
                <a:latin typeface="Times"/>
                <a:cs typeface="Times"/>
              </a:rPr>
              <a:t> LHC Upgrade</a:t>
            </a:r>
            <a:endParaRPr lang="en-US" sz="3600" b="1" dirty="0">
              <a:solidFill>
                <a:schemeClr val="tx2"/>
              </a:solidFill>
              <a:latin typeface="Times"/>
              <a:cs typeface="Times"/>
            </a:endParaRPr>
          </a:p>
        </p:txBody>
      </p:sp>
      <p:pic>
        <p:nvPicPr>
          <p:cNvPr id="1026" name="Picture 2"/>
          <p:cNvPicPr>
            <a:picLocks noChangeAspect="1" noChangeArrowheads="1"/>
          </p:cNvPicPr>
          <p:nvPr/>
        </p:nvPicPr>
        <p:blipFill>
          <a:blip r:embed="rId2" cstate="print"/>
          <a:srcRect l="7632" r="6759" b="6117"/>
          <a:stretch>
            <a:fillRect/>
          </a:stretch>
        </p:blipFill>
        <p:spPr bwMode="auto">
          <a:xfrm>
            <a:off x="6019800" y="1439779"/>
            <a:ext cx="3048000" cy="3208421"/>
          </a:xfrm>
          <a:prstGeom prst="rect">
            <a:avLst/>
          </a:prstGeom>
          <a:noFill/>
          <a:ln w="9525">
            <a:noFill/>
            <a:miter lim="800000"/>
            <a:headEnd/>
            <a:tailEnd/>
          </a:ln>
        </p:spPr>
      </p:pic>
      <p:pic>
        <p:nvPicPr>
          <p:cNvPr id="1027" name="Picture 3"/>
          <p:cNvPicPr>
            <a:picLocks noChangeAspect="1" noChangeArrowheads="1"/>
          </p:cNvPicPr>
          <p:nvPr/>
        </p:nvPicPr>
        <p:blipFill>
          <a:blip r:embed="rId3" cstate="print"/>
          <a:srcRect t="16739"/>
          <a:stretch>
            <a:fillRect/>
          </a:stretch>
        </p:blipFill>
        <p:spPr bwMode="auto">
          <a:xfrm>
            <a:off x="685800" y="5177659"/>
            <a:ext cx="7696200" cy="1680341"/>
          </a:xfrm>
          <a:prstGeom prst="rect">
            <a:avLst/>
          </a:prstGeom>
          <a:noFill/>
          <a:ln w="9525">
            <a:noFill/>
            <a:miter lim="800000"/>
            <a:headEnd/>
            <a:tailEnd/>
          </a:ln>
        </p:spPr>
      </p:pic>
      <p:sp>
        <p:nvSpPr>
          <p:cNvPr id="6" name="TextBox 5"/>
          <p:cNvSpPr txBox="1"/>
          <p:nvPr/>
        </p:nvSpPr>
        <p:spPr>
          <a:xfrm>
            <a:off x="6324600" y="990600"/>
            <a:ext cx="2514600" cy="338554"/>
          </a:xfrm>
          <a:prstGeom prst="rect">
            <a:avLst/>
          </a:prstGeom>
          <a:noFill/>
        </p:spPr>
        <p:txBody>
          <a:bodyPr wrap="square" rtlCol="0">
            <a:spAutoFit/>
          </a:bodyPr>
          <a:lstStyle/>
          <a:p>
            <a:pPr fontAlgn="auto">
              <a:spcBef>
                <a:spcPts val="0"/>
              </a:spcBef>
              <a:spcAft>
                <a:spcPts val="0"/>
              </a:spcAft>
            </a:pPr>
            <a:r>
              <a:rPr kumimoji="0" lang="en-US" sz="1600" dirty="0" smtClean="0">
                <a:solidFill>
                  <a:prstClr val="black"/>
                </a:solidFill>
                <a:latin typeface="Calibri"/>
                <a:ea typeface="+mn-ea"/>
                <a:cs typeface="+mn-cs"/>
              </a:rPr>
              <a:t>Schematic layout of the LHC</a:t>
            </a:r>
            <a:endParaRPr kumimoji="0" lang="en-US" sz="1600" dirty="0">
              <a:solidFill>
                <a:prstClr val="black"/>
              </a:solidFill>
              <a:latin typeface="Calibri"/>
              <a:ea typeface="+mn-ea"/>
              <a:cs typeface="+mn-cs"/>
            </a:endParaRPr>
          </a:p>
        </p:txBody>
      </p:sp>
      <p:sp>
        <p:nvSpPr>
          <p:cNvPr id="7" name="TextBox 6"/>
          <p:cNvSpPr txBox="1"/>
          <p:nvPr/>
        </p:nvSpPr>
        <p:spPr>
          <a:xfrm>
            <a:off x="228600" y="4876800"/>
            <a:ext cx="3733800" cy="307777"/>
          </a:xfrm>
          <a:prstGeom prst="rect">
            <a:avLst/>
          </a:prstGeom>
          <a:noFill/>
        </p:spPr>
        <p:txBody>
          <a:bodyPr wrap="square" rtlCol="0">
            <a:spAutoFit/>
          </a:bodyPr>
          <a:lstStyle/>
          <a:p>
            <a:pPr fontAlgn="auto">
              <a:spcBef>
                <a:spcPts val="0"/>
              </a:spcBef>
              <a:spcAft>
                <a:spcPts val="0"/>
              </a:spcAft>
            </a:pPr>
            <a:r>
              <a:rPr kumimoji="0" lang="en-US" sz="1400" dirty="0" smtClean="0">
                <a:solidFill>
                  <a:prstClr val="black"/>
                </a:solidFill>
                <a:latin typeface="Calibri"/>
                <a:ea typeface="+mn-ea"/>
                <a:cs typeface="+mn-cs"/>
              </a:rPr>
              <a:t>Schematic layout of the right side of IR1 (ATLAS)</a:t>
            </a:r>
            <a:endParaRPr kumimoji="0" lang="en-US" sz="1400" dirty="0">
              <a:solidFill>
                <a:prstClr val="black"/>
              </a:solidFill>
              <a:latin typeface="Calibri"/>
              <a:ea typeface="+mn-ea"/>
              <a:cs typeface="+mn-cs"/>
            </a:endParaRPr>
          </a:p>
        </p:txBody>
      </p:sp>
      <p:sp>
        <p:nvSpPr>
          <p:cNvPr id="8" name="TextBox 7"/>
          <p:cNvSpPr txBox="1"/>
          <p:nvPr/>
        </p:nvSpPr>
        <p:spPr>
          <a:xfrm>
            <a:off x="165100" y="762000"/>
            <a:ext cx="5854700" cy="1631216"/>
          </a:xfrm>
          <a:prstGeom prst="rect">
            <a:avLst/>
          </a:prstGeom>
          <a:noFill/>
          <a:ln w="19050" cap="flat" cmpd="sng" algn="ctr">
            <a:solidFill>
              <a:srgbClr val="3366FF"/>
            </a:solidFill>
            <a:prstDash val="solid"/>
            <a:round/>
            <a:headEnd type="none" w="med" len="med"/>
            <a:tailEnd type="none" w="med" len="med"/>
          </a:ln>
        </p:spPr>
        <p:txBody>
          <a:bodyPr wrap="square" rtlCol="0">
            <a:spAutoFit/>
          </a:bodyPr>
          <a:lstStyle/>
          <a:p>
            <a:pPr algn="just" fontAlgn="auto">
              <a:spcBef>
                <a:spcPts val="0"/>
              </a:spcBef>
              <a:spcAft>
                <a:spcPts val="0"/>
              </a:spcAft>
            </a:pPr>
            <a:r>
              <a:rPr kumimoji="0" lang="en-US" sz="2000" dirty="0" smtClean="0">
                <a:solidFill>
                  <a:prstClr val="black"/>
                </a:solidFill>
                <a:latin typeface="Calibri"/>
                <a:ea typeface="+mn-ea"/>
                <a:cs typeface="+mn-cs"/>
              </a:rPr>
              <a:t>Inner triplet </a:t>
            </a:r>
            <a:r>
              <a:rPr kumimoji="0" lang="en-US" sz="2000" dirty="0" err="1" smtClean="0">
                <a:solidFill>
                  <a:prstClr val="black"/>
                </a:solidFill>
                <a:latin typeface="Calibri"/>
                <a:ea typeface="+mn-ea"/>
                <a:cs typeface="+mn-cs"/>
              </a:rPr>
              <a:t>quadrupoles</a:t>
            </a:r>
            <a:r>
              <a:rPr kumimoji="0" lang="en-US" sz="2000" dirty="0" smtClean="0">
                <a:solidFill>
                  <a:prstClr val="black"/>
                </a:solidFill>
                <a:latin typeface="Calibri"/>
                <a:ea typeface="+mn-ea"/>
                <a:cs typeface="+mn-cs"/>
              </a:rPr>
              <a:t> (Q1-Q3) will be upgraded to have a large aperture and higher field. </a:t>
            </a:r>
          </a:p>
          <a:p>
            <a:pPr algn="just" fontAlgn="auto">
              <a:spcBef>
                <a:spcPts val="0"/>
              </a:spcBef>
              <a:spcAft>
                <a:spcPts val="0"/>
              </a:spcAft>
            </a:pPr>
            <a:r>
              <a:rPr kumimoji="0" lang="en-US" sz="2000" dirty="0" smtClean="0">
                <a:solidFill>
                  <a:prstClr val="black"/>
                </a:solidFill>
                <a:latin typeface="Calibri"/>
                <a:ea typeface="+mn-ea"/>
                <a:cs typeface="+mn-cs"/>
              </a:rPr>
              <a:t>&gt;&gt; Replacement of the current warm magnet modules D1 (nominal field 1.28T) at IR1 &amp; IR5 by </a:t>
            </a:r>
            <a:r>
              <a:rPr kumimoji="0" lang="en-US" sz="2000" dirty="0" smtClean="0">
                <a:solidFill>
                  <a:srgbClr val="FF6600"/>
                </a:solidFill>
                <a:latin typeface="Calibri"/>
                <a:ea typeface="+mn-ea"/>
                <a:cs typeface="+mn-cs"/>
              </a:rPr>
              <a:t>large-aperture radiation hard superconducting magnets.</a:t>
            </a:r>
            <a:endParaRPr kumimoji="0" lang="en-US" sz="2000" dirty="0" smtClean="0">
              <a:solidFill>
                <a:prstClr val="black"/>
              </a:solidFill>
              <a:latin typeface="Calibri"/>
              <a:ea typeface="+mn-ea"/>
              <a:cs typeface="+mn-cs"/>
            </a:endParaRPr>
          </a:p>
        </p:txBody>
      </p:sp>
      <p:sp>
        <p:nvSpPr>
          <p:cNvPr id="9" name="Oval 8"/>
          <p:cNvSpPr/>
          <p:nvPr/>
        </p:nvSpPr>
        <p:spPr>
          <a:xfrm>
            <a:off x="2590800" y="5330059"/>
            <a:ext cx="838200" cy="13716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en-US" sz="1800">
              <a:solidFill>
                <a:prstClr val="white"/>
              </a:solidFill>
            </a:endParaRPr>
          </a:p>
        </p:txBody>
      </p:sp>
      <p:sp>
        <p:nvSpPr>
          <p:cNvPr id="10" name="Oval 9"/>
          <p:cNvSpPr/>
          <p:nvPr/>
        </p:nvSpPr>
        <p:spPr>
          <a:xfrm>
            <a:off x="7315200" y="3810000"/>
            <a:ext cx="533401" cy="7620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en-US" sz="1800">
              <a:solidFill>
                <a:prstClr val="white"/>
              </a:solidFill>
            </a:endParaRPr>
          </a:p>
        </p:txBody>
      </p:sp>
      <p:sp>
        <p:nvSpPr>
          <p:cNvPr id="11" name="Oval 10"/>
          <p:cNvSpPr/>
          <p:nvPr/>
        </p:nvSpPr>
        <p:spPr>
          <a:xfrm>
            <a:off x="7315200" y="1371600"/>
            <a:ext cx="533400" cy="838200"/>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kumimoji="0" lang="en-US" sz="1800">
              <a:solidFill>
                <a:prstClr val="white"/>
              </a:solidFill>
            </a:endParaRPr>
          </a:p>
        </p:txBody>
      </p:sp>
      <p:sp>
        <p:nvSpPr>
          <p:cNvPr id="15" name="Slide Number Placeholder 14"/>
          <p:cNvSpPr>
            <a:spLocks noGrp="1"/>
          </p:cNvSpPr>
          <p:nvPr>
            <p:ph type="sldNum" sz="quarter" idx="12"/>
          </p:nvPr>
        </p:nvSpPr>
        <p:spPr/>
        <p:txBody>
          <a:bodyPr/>
          <a:lstStyle/>
          <a:p>
            <a:fld id="{B6F15528-21DE-4FAA-801E-634DDDAF4B2B}" type="slidenum">
              <a:rPr lang="en-US" smtClean="0">
                <a:solidFill>
                  <a:prstClr val="black">
                    <a:tint val="75000"/>
                  </a:prstClr>
                </a:solidFill>
              </a:rPr>
              <a:pPr/>
              <a:t>34</a:t>
            </a:fld>
            <a:endParaRPr lang="en-US">
              <a:solidFill>
                <a:prstClr val="black">
                  <a:tint val="75000"/>
                </a:prstClr>
              </a:solidFill>
            </a:endParaRPr>
          </a:p>
        </p:txBody>
      </p:sp>
      <p:pic>
        <p:nvPicPr>
          <p:cNvPr id="24578" name="Picture 2"/>
          <p:cNvPicPr>
            <a:picLocks noChangeAspect="1" noChangeArrowheads="1"/>
          </p:cNvPicPr>
          <p:nvPr/>
        </p:nvPicPr>
        <p:blipFill>
          <a:blip r:embed="rId4" cstate="print"/>
          <a:srcRect l="6589" t="17550" r="1938" b="35650"/>
          <a:stretch>
            <a:fillRect/>
          </a:stretch>
        </p:blipFill>
        <p:spPr bwMode="auto">
          <a:xfrm>
            <a:off x="3276601" y="3196096"/>
            <a:ext cx="2514599" cy="1668004"/>
          </a:xfrm>
          <a:prstGeom prst="rect">
            <a:avLst/>
          </a:prstGeom>
          <a:noFill/>
          <a:ln w="9525">
            <a:noFill/>
            <a:miter lim="800000"/>
            <a:headEnd/>
            <a:tailEnd/>
          </a:ln>
        </p:spPr>
      </p:pic>
      <p:pic>
        <p:nvPicPr>
          <p:cNvPr id="24579" name="Picture 3"/>
          <p:cNvPicPr>
            <a:picLocks noChangeAspect="1" noChangeArrowheads="1"/>
          </p:cNvPicPr>
          <p:nvPr/>
        </p:nvPicPr>
        <p:blipFill>
          <a:blip r:embed="rId5" cstate="print"/>
          <a:srcRect/>
          <a:stretch>
            <a:fillRect/>
          </a:stretch>
        </p:blipFill>
        <p:spPr bwMode="auto">
          <a:xfrm>
            <a:off x="0" y="3060700"/>
            <a:ext cx="2590800" cy="1798220"/>
          </a:xfrm>
          <a:prstGeom prst="rect">
            <a:avLst/>
          </a:prstGeom>
          <a:noFill/>
          <a:ln w="9525">
            <a:noFill/>
            <a:miter lim="800000"/>
            <a:headEnd/>
            <a:tailEnd/>
          </a:ln>
        </p:spPr>
      </p:pic>
      <p:sp>
        <p:nvSpPr>
          <p:cNvPr id="16" name="TextBox 15"/>
          <p:cNvSpPr txBox="1"/>
          <p:nvPr/>
        </p:nvSpPr>
        <p:spPr>
          <a:xfrm>
            <a:off x="0" y="2832100"/>
            <a:ext cx="2514600" cy="307777"/>
          </a:xfrm>
          <a:prstGeom prst="rect">
            <a:avLst/>
          </a:prstGeom>
          <a:noFill/>
        </p:spPr>
        <p:txBody>
          <a:bodyPr wrap="square" rtlCol="0">
            <a:spAutoFit/>
          </a:bodyPr>
          <a:lstStyle/>
          <a:p>
            <a:pPr fontAlgn="auto">
              <a:spcBef>
                <a:spcPts val="0"/>
              </a:spcBef>
              <a:spcAft>
                <a:spcPts val="0"/>
              </a:spcAft>
            </a:pPr>
            <a:r>
              <a:rPr kumimoji="0" lang="en-US" sz="1400" dirty="0" smtClean="0">
                <a:solidFill>
                  <a:prstClr val="black"/>
                </a:solidFill>
                <a:latin typeface="Calibri"/>
                <a:ea typeface="+mn-ea"/>
                <a:cs typeface="+mn-cs"/>
              </a:rPr>
              <a:t>Current D1 (MBXW) at IR1 &amp; IR5</a:t>
            </a:r>
            <a:endParaRPr kumimoji="0" lang="en-US" sz="1400" dirty="0">
              <a:solidFill>
                <a:prstClr val="black"/>
              </a:solidFill>
              <a:latin typeface="Calibri"/>
              <a:ea typeface="+mn-ea"/>
              <a:cs typeface="+mn-cs"/>
            </a:endParaRPr>
          </a:p>
        </p:txBody>
      </p:sp>
      <p:sp>
        <p:nvSpPr>
          <p:cNvPr id="17" name="TextBox 16"/>
          <p:cNvSpPr txBox="1"/>
          <p:nvPr/>
        </p:nvSpPr>
        <p:spPr>
          <a:xfrm>
            <a:off x="3225800" y="2803723"/>
            <a:ext cx="2362200" cy="307777"/>
          </a:xfrm>
          <a:prstGeom prst="rect">
            <a:avLst/>
          </a:prstGeom>
          <a:noFill/>
        </p:spPr>
        <p:txBody>
          <a:bodyPr wrap="square" rtlCol="0">
            <a:spAutoFit/>
          </a:bodyPr>
          <a:lstStyle/>
          <a:p>
            <a:pPr fontAlgn="auto">
              <a:spcBef>
                <a:spcPts val="0"/>
              </a:spcBef>
              <a:spcAft>
                <a:spcPts val="0"/>
              </a:spcAft>
            </a:pPr>
            <a:r>
              <a:rPr kumimoji="0" lang="en-US" sz="1400" dirty="0" smtClean="0">
                <a:solidFill>
                  <a:prstClr val="black"/>
                </a:solidFill>
                <a:latin typeface="Calibri"/>
                <a:ea typeface="+mn-ea"/>
                <a:cs typeface="+mn-cs"/>
              </a:rPr>
              <a:t>Current D1 (MBX) at IR2 &amp; IR8</a:t>
            </a:r>
            <a:endParaRPr kumimoji="0" lang="en-US" sz="1400" dirty="0">
              <a:solidFill>
                <a:prstClr val="black"/>
              </a:solidFill>
              <a:latin typeface="Calibri"/>
              <a:ea typeface="+mn-ea"/>
              <a:cs typeface="+mn-cs"/>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496300" cy="863600"/>
          </a:xfrm>
        </p:spPr>
        <p:txBody>
          <a:bodyPr>
            <a:normAutofit/>
          </a:bodyPr>
          <a:lstStyle/>
          <a:p>
            <a:pPr algn="l"/>
            <a:r>
              <a:rPr lang="en-US" sz="3600" b="1" dirty="0" smtClean="0">
                <a:solidFill>
                  <a:schemeClr val="tx2"/>
                </a:solidFill>
                <a:latin typeface="Times"/>
                <a:cs typeface="Times"/>
              </a:rPr>
              <a:t>Conceptual Design Study for D1 by KEK</a:t>
            </a:r>
            <a:endParaRPr lang="ja-JP" altLang="en-US" sz="3600" dirty="0"/>
          </a:p>
        </p:txBody>
      </p:sp>
      <p:sp>
        <p:nvSpPr>
          <p:cNvPr id="3" name="コンテンツ プレースホルダ 2"/>
          <p:cNvSpPr>
            <a:spLocks noGrp="1"/>
          </p:cNvSpPr>
          <p:nvPr>
            <p:ph idx="1"/>
          </p:nvPr>
        </p:nvSpPr>
        <p:spPr>
          <a:xfrm>
            <a:off x="0" y="1270000"/>
            <a:ext cx="9144000" cy="3759200"/>
          </a:xfrm>
        </p:spPr>
        <p:txBody>
          <a:bodyPr>
            <a:normAutofit/>
          </a:bodyPr>
          <a:lstStyle/>
          <a:p>
            <a:r>
              <a:rPr lang="en-US" altLang="ja-JP" sz="2600" dirty="0" smtClean="0"/>
              <a:t>Engagement in WP3(Magnets) of FP7-HiLumi LHC.</a:t>
            </a:r>
          </a:p>
          <a:p>
            <a:r>
              <a:rPr lang="en-US" altLang="ja-JP" sz="2600" dirty="0" smtClean="0"/>
              <a:t>Q. </a:t>
            </a:r>
            <a:r>
              <a:rPr lang="en-US" altLang="ja-JP" sz="2600" dirty="0" err="1" smtClean="0"/>
              <a:t>Xu</a:t>
            </a:r>
            <a:r>
              <a:rPr lang="en-US" altLang="ja-JP" sz="2600" dirty="0" smtClean="0"/>
              <a:t> (KEK) stationed at CERN for 6 months/</a:t>
            </a:r>
            <a:r>
              <a:rPr lang="en-US" altLang="ja-JP" sz="2600" dirty="0" err="1" smtClean="0"/>
              <a:t>y</a:t>
            </a:r>
            <a:r>
              <a:rPr lang="en-US" altLang="ja-JP" sz="2600" dirty="0" smtClean="0"/>
              <a:t> from March 2011.</a:t>
            </a:r>
          </a:p>
          <a:p>
            <a:pPr lvl="1"/>
            <a:r>
              <a:rPr lang="en-US" altLang="ja-JP" sz="2600" dirty="0" smtClean="0"/>
              <a:t>close communication with E. </a:t>
            </a:r>
            <a:r>
              <a:rPr lang="en-US" altLang="ja-JP" sz="2600" dirty="0" err="1" smtClean="0"/>
              <a:t>Todesco</a:t>
            </a:r>
            <a:r>
              <a:rPr lang="en-US" altLang="ja-JP" sz="2600" dirty="0" smtClean="0"/>
              <a:t>.</a:t>
            </a:r>
          </a:p>
          <a:p>
            <a:pPr lvl="1"/>
            <a:r>
              <a:rPr lang="en-US" altLang="ja-JP" sz="2600" dirty="0" smtClean="0"/>
              <a:t>travel covered by Japanese grant. </a:t>
            </a:r>
          </a:p>
          <a:p>
            <a:r>
              <a:rPr lang="en-US" altLang="ja-JP" sz="2600" dirty="0" smtClean="0"/>
              <a:t>Design for a large aperture dipole (</a:t>
            </a:r>
            <a:r>
              <a:rPr lang="en-US" altLang="ja-JP" sz="2600" dirty="0" smtClean="0">
                <a:latin typeface="Symbol" charset="2"/>
                <a:cs typeface="Symbol" charset="2"/>
              </a:rPr>
              <a:t>f</a:t>
            </a:r>
            <a:r>
              <a:rPr lang="en-US" altLang="ja-JP" sz="2600" dirty="0" smtClean="0"/>
              <a:t>180 mm) with RHQ-Nb3Al cable. (- Sep. 2011): canceled.</a:t>
            </a:r>
          </a:p>
          <a:p>
            <a:r>
              <a:rPr lang="en-US" altLang="ja-JP" sz="2600" dirty="0" smtClean="0"/>
              <a:t> </a:t>
            </a:r>
            <a:r>
              <a:rPr lang="en-US" altLang="ja-JP" sz="2600" dirty="0" smtClean="0">
                <a:solidFill>
                  <a:srgbClr val="FF6600"/>
                </a:solidFill>
              </a:rPr>
              <a:t>Design for a large aperture D1 dipole (</a:t>
            </a:r>
            <a:r>
              <a:rPr lang="en-US" altLang="ja-JP" sz="2600" dirty="0" smtClean="0">
                <a:solidFill>
                  <a:srgbClr val="FF6600"/>
                </a:solidFill>
                <a:latin typeface="Symbol" charset="2"/>
                <a:cs typeface="Symbol" charset="2"/>
              </a:rPr>
              <a:t>f</a:t>
            </a:r>
            <a:r>
              <a:rPr lang="en-US" altLang="ja-JP" sz="2600" dirty="0" smtClean="0">
                <a:solidFill>
                  <a:srgbClr val="FF6600"/>
                </a:solidFill>
              </a:rPr>
              <a:t>130 &amp; 150 mm) with </a:t>
            </a:r>
            <a:r>
              <a:rPr lang="en-US" altLang="ja-JP" sz="2600" dirty="0" err="1" smtClean="0">
                <a:solidFill>
                  <a:srgbClr val="FF6600"/>
                </a:solidFill>
              </a:rPr>
              <a:t>NbTi</a:t>
            </a:r>
            <a:r>
              <a:rPr lang="en-US" altLang="ja-JP" sz="2600" dirty="0" smtClean="0">
                <a:solidFill>
                  <a:srgbClr val="FF6600"/>
                </a:solidFill>
              </a:rPr>
              <a:t> cable for LHC Main Dipole as a baseline. (Nov. 2011 - )</a:t>
            </a:r>
          </a:p>
          <a:p>
            <a:pPr>
              <a:buNone/>
            </a:pPr>
            <a:endParaRPr lang="en-US" altLang="ja-JP" sz="2600" dirty="0" smtClean="0"/>
          </a:p>
        </p:txBody>
      </p:sp>
      <p:sp>
        <p:nvSpPr>
          <p:cNvPr id="4" name="スライド番号プレースホルダ 3"/>
          <p:cNvSpPr>
            <a:spLocks noGrp="1"/>
          </p:cNvSpPr>
          <p:nvPr>
            <p:ph type="sldNum" sz="quarter" idx="12"/>
          </p:nvPr>
        </p:nvSpPr>
        <p:spPr/>
        <p:txBody>
          <a:bodyPr/>
          <a:lstStyle/>
          <a:p>
            <a:fld id="{B6F15528-21DE-4FAA-801E-634DDDAF4B2B}" type="slidenum">
              <a:rPr lang="en-US" smtClean="0">
                <a:solidFill>
                  <a:prstClr val="black">
                    <a:tint val="75000"/>
                  </a:prstClr>
                </a:solidFill>
              </a:rPr>
              <a:pPr/>
              <a:t>35</a:t>
            </a:fld>
            <a:endParaRPr lang="en-US">
              <a:solidFill>
                <a:prstClr val="black">
                  <a:tint val="75000"/>
                </a:prstClr>
              </a:solidFill>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407400" cy="622300"/>
          </a:xfrm>
        </p:spPr>
        <p:txBody>
          <a:bodyPr>
            <a:normAutofit fontScale="90000"/>
          </a:bodyPr>
          <a:lstStyle/>
          <a:p>
            <a:pPr algn="l"/>
            <a:r>
              <a:rPr lang="en-US" sz="4000" b="1" dirty="0" smtClean="0">
                <a:solidFill>
                  <a:schemeClr val="tx2"/>
                </a:solidFill>
                <a:latin typeface="Times"/>
                <a:cs typeface="Times"/>
              </a:rPr>
              <a:t>Guideline of the new D1 magnet design</a:t>
            </a:r>
            <a:endParaRPr lang="en-US" sz="3100" b="1" dirty="0">
              <a:solidFill>
                <a:schemeClr val="tx2"/>
              </a:solidFill>
              <a:latin typeface="Times"/>
              <a:cs typeface="Times"/>
            </a:endParaRPr>
          </a:p>
        </p:txBody>
      </p:sp>
      <p:sp>
        <p:nvSpPr>
          <p:cNvPr id="3" name="Content Placeholder 2"/>
          <p:cNvSpPr>
            <a:spLocks noGrp="1"/>
          </p:cNvSpPr>
          <p:nvPr>
            <p:ph idx="1"/>
          </p:nvPr>
        </p:nvSpPr>
        <p:spPr>
          <a:xfrm>
            <a:off x="190500" y="1054100"/>
            <a:ext cx="8763000" cy="5257800"/>
          </a:xfrm>
        </p:spPr>
        <p:txBody>
          <a:bodyPr>
            <a:noAutofit/>
          </a:bodyPr>
          <a:lstStyle/>
          <a:p>
            <a:r>
              <a:rPr lang="en-US" sz="2000" dirty="0" smtClean="0"/>
              <a:t>Coil ID:		</a:t>
            </a:r>
            <a:r>
              <a:rPr lang="en-US" sz="2000" dirty="0" smtClean="0">
                <a:solidFill>
                  <a:srgbClr val="FF6600"/>
                </a:solidFill>
              </a:rPr>
              <a:t>150 mm</a:t>
            </a:r>
            <a:r>
              <a:rPr lang="en-US" sz="2000" dirty="0" smtClean="0"/>
              <a:t> for the 140 mm triplet </a:t>
            </a:r>
          </a:p>
          <a:p>
            <a:pPr marL="0" indent="0">
              <a:buNone/>
            </a:pPr>
            <a:r>
              <a:rPr lang="en-US" sz="2000" dirty="0" smtClean="0"/>
              <a:t>			</a:t>
            </a:r>
            <a:r>
              <a:rPr lang="en-US" sz="2000" dirty="0" smtClean="0">
                <a:solidFill>
                  <a:srgbClr val="FF6600"/>
                </a:solidFill>
              </a:rPr>
              <a:t>130 </a:t>
            </a:r>
            <a:r>
              <a:rPr lang="en-US" sz="2000" dirty="0">
                <a:solidFill>
                  <a:srgbClr val="FF6600"/>
                </a:solidFill>
              </a:rPr>
              <a:t>mm</a:t>
            </a:r>
            <a:r>
              <a:rPr lang="en-US" sz="2000" dirty="0"/>
              <a:t> for the </a:t>
            </a:r>
            <a:r>
              <a:rPr lang="en-US" sz="2000" dirty="0" smtClean="0"/>
              <a:t>120 </a:t>
            </a:r>
            <a:r>
              <a:rPr lang="en-US" sz="2000" dirty="0"/>
              <a:t>mm </a:t>
            </a:r>
            <a:r>
              <a:rPr lang="en-US" sz="2000" dirty="0" smtClean="0"/>
              <a:t>triplet</a:t>
            </a:r>
          </a:p>
          <a:p>
            <a:pPr marL="0" indent="0">
              <a:buNone/>
            </a:pPr>
            <a:r>
              <a:rPr lang="en-US" sz="2000" dirty="0" smtClean="0"/>
              <a:t>						(guess given by R. De Maria)</a:t>
            </a:r>
          </a:p>
          <a:p>
            <a:r>
              <a:rPr lang="en-US" sz="2000" dirty="0" smtClean="0"/>
              <a:t>Integrated field:	</a:t>
            </a:r>
            <a:r>
              <a:rPr lang="en-US" sz="2000" dirty="0" smtClean="0">
                <a:solidFill>
                  <a:srgbClr val="FF6600"/>
                </a:solidFill>
              </a:rPr>
              <a:t>40 Tm</a:t>
            </a:r>
            <a:r>
              <a:rPr lang="en-US" sz="2000" dirty="0" smtClean="0"/>
              <a:t>, 50% larger than today (given by R. De </a:t>
            </a:r>
            <a:r>
              <a:rPr lang="en-US" sz="2000" dirty="0"/>
              <a:t>M</a:t>
            </a:r>
            <a:r>
              <a:rPr lang="en-US" sz="2000" dirty="0" smtClean="0"/>
              <a:t>aria) </a:t>
            </a:r>
          </a:p>
          <a:p>
            <a:r>
              <a:rPr lang="en-US" sz="2000" dirty="0" smtClean="0"/>
              <a:t>Operational margin:	</a:t>
            </a:r>
            <a:r>
              <a:rPr lang="en-US" sz="2000" dirty="0" smtClean="0">
                <a:solidFill>
                  <a:srgbClr val="FF6600"/>
                </a:solidFill>
              </a:rPr>
              <a:t>70 %</a:t>
            </a:r>
            <a:r>
              <a:rPr lang="en-US" sz="2000" dirty="0" smtClean="0"/>
              <a:t> of the </a:t>
            </a:r>
            <a:r>
              <a:rPr lang="en-US" sz="2000" dirty="0" err="1" smtClean="0"/>
              <a:t>loadline</a:t>
            </a:r>
            <a:r>
              <a:rPr lang="en-US" sz="2000" dirty="0" smtClean="0"/>
              <a:t> (lot of radiation, margin needed)</a:t>
            </a:r>
          </a:p>
          <a:p>
            <a:r>
              <a:rPr lang="en-US" sz="2000" dirty="0" smtClean="0"/>
              <a:t>T</a:t>
            </a:r>
            <a:r>
              <a:rPr lang="en-US" sz="2000" baseline="-25000" dirty="0" smtClean="0"/>
              <a:t>op</a:t>
            </a:r>
            <a:r>
              <a:rPr lang="en-US" sz="2000" dirty="0" smtClean="0"/>
              <a:t>:			</a:t>
            </a:r>
            <a:r>
              <a:rPr lang="en-US" sz="2000" dirty="0" smtClean="0">
                <a:solidFill>
                  <a:srgbClr val="FF6600"/>
                </a:solidFill>
              </a:rPr>
              <a:t>1.9 K</a:t>
            </a:r>
            <a:r>
              <a:rPr lang="en-US" sz="2000" dirty="0" smtClean="0"/>
              <a:t> </a:t>
            </a:r>
          </a:p>
          <a:p>
            <a:r>
              <a:rPr lang="en-US" sz="2000" dirty="0" smtClean="0"/>
              <a:t>Coil lay out:		Two layers of 15 mm cable  (thick coil to have larger 				field, lower stress, lower current density)</a:t>
            </a:r>
          </a:p>
          <a:p>
            <a:r>
              <a:rPr lang="en-US" sz="2000" dirty="0" smtClean="0"/>
              <a:t>Conductor:		</a:t>
            </a:r>
            <a:r>
              <a:rPr lang="en-US" sz="2000" dirty="0" err="1" smtClean="0">
                <a:solidFill>
                  <a:srgbClr val="FF6600"/>
                </a:solidFill>
              </a:rPr>
              <a:t>Nb</a:t>
            </a:r>
            <a:r>
              <a:rPr lang="en-US" sz="2000" dirty="0" smtClean="0">
                <a:solidFill>
                  <a:srgbClr val="FF6600"/>
                </a:solidFill>
              </a:rPr>
              <a:t>-Ti </a:t>
            </a:r>
            <a:r>
              <a:rPr lang="en-US" sz="2000" dirty="0" smtClean="0"/>
              <a:t>is baseline, ITER TF Nb</a:t>
            </a:r>
            <a:r>
              <a:rPr lang="en-US" sz="2000" baseline="-25000" dirty="0" smtClean="0"/>
              <a:t>3</a:t>
            </a:r>
            <a:r>
              <a:rPr lang="en-US" sz="2000" dirty="0" smtClean="0"/>
              <a:t>Sn (Br) also considered.</a:t>
            </a:r>
            <a:endParaRPr lang="en-US" sz="2000" dirty="0" smtClean="0">
              <a:solidFill>
                <a:srgbClr val="FF0000"/>
              </a:solidFill>
            </a:endParaRPr>
          </a:p>
          <a:p>
            <a:r>
              <a:rPr lang="en-US" sz="2000" dirty="0" smtClean="0"/>
              <a:t>Field homogeneity:	</a:t>
            </a:r>
            <a:r>
              <a:rPr lang="en-US" sz="2000" dirty="0" smtClean="0">
                <a:solidFill>
                  <a:srgbClr val="FF6600"/>
                </a:solidFill>
              </a:rPr>
              <a:t>~ 10</a:t>
            </a:r>
            <a:r>
              <a:rPr lang="en-US" sz="2000" baseline="30000" dirty="0" smtClean="0">
                <a:solidFill>
                  <a:srgbClr val="FF6600"/>
                </a:solidFill>
              </a:rPr>
              <a:t>-4</a:t>
            </a:r>
            <a:r>
              <a:rPr lang="en-US" sz="2000" dirty="0" smtClean="0"/>
              <a:t>  at 2/3 bore radius </a:t>
            </a:r>
          </a:p>
          <a:p>
            <a:r>
              <a:rPr lang="en-US" sz="2000" dirty="0" smtClean="0"/>
              <a:t>Cold mass OD:	</a:t>
            </a:r>
            <a:r>
              <a:rPr lang="en-US" sz="2000" dirty="0" smtClean="0">
                <a:solidFill>
                  <a:srgbClr val="FF6600"/>
                </a:solidFill>
              </a:rPr>
              <a:t>570 mm</a:t>
            </a:r>
            <a:r>
              <a:rPr lang="en-US" sz="2000" dirty="0" smtClean="0"/>
              <a:t> (same as MB)</a:t>
            </a:r>
          </a:p>
          <a:p>
            <a:pPr>
              <a:buNone/>
            </a:pPr>
            <a:r>
              <a:rPr lang="en-US" sz="2000" dirty="0" smtClean="0"/>
              <a:t>					&gt;&gt; Fringe fields can be an issue.</a:t>
            </a:r>
          </a:p>
          <a:p>
            <a:r>
              <a:rPr lang="en-US" sz="2000" dirty="0" smtClean="0"/>
              <a:t>Radiation, energy deposition</a:t>
            </a:r>
          </a:p>
          <a:p>
            <a:pPr lvl="1"/>
            <a:r>
              <a:rPr lang="en-US" sz="2000" dirty="0" smtClean="0">
                <a:solidFill>
                  <a:srgbClr val="FF6600"/>
                </a:solidFill>
              </a:rPr>
              <a:t>"order of 10 </a:t>
            </a:r>
            <a:r>
              <a:rPr lang="en-US" sz="2000" dirty="0" err="1" smtClean="0">
                <a:solidFill>
                  <a:srgbClr val="FF6600"/>
                </a:solidFill>
              </a:rPr>
              <a:t>MGy</a:t>
            </a:r>
            <a:r>
              <a:rPr lang="en-US" sz="2000" dirty="0" smtClean="0">
                <a:solidFill>
                  <a:srgbClr val="FF6600"/>
                </a:solidFill>
              </a:rPr>
              <a:t>, 10</a:t>
            </a:r>
            <a:r>
              <a:rPr lang="en-US" sz="2000" baseline="30000" dirty="0" smtClean="0">
                <a:solidFill>
                  <a:srgbClr val="FF6600"/>
                </a:solidFill>
              </a:rPr>
              <a:t>21</a:t>
            </a:r>
            <a:r>
              <a:rPr lang="en-US" sz="2000" dirty="0" smtClean="0">
                <a:solidFill>
                  <a:srgbClr val="FF6600"/>
                </a:solidFill>
              </a:rPr>
              <a:t> /m</a:t>
            </a:r>
            <a:r>
              <a:rPr lang="en-US" sz="2000" baseline="30000" dirty="0" smtClean="0">
                <a:solidFill>
                  <a:srgbClr val="FF6600"/>
                </a:solidFill>
              </a:rPr>
              <a:t>2</a:t>
            </a:r>
            <a:r>
              <a:rPr lang="en-US" sz="2000" dirty="0" smtClean="0">
                <a:solidFill>
                  <a:srgbClr val="FF6600"/>
                </a:solidFill>
              </a:rPr>
              <a:t>, 10 W/</a:t>
            </a:r>
            <a:r>
              <a:rPr lang="en-US" sz="2000" dirty="0" err="1" smtClean="0">
                <a:solidFill>
                  <a:srgbClr val="FF6600"/>
                </a:solidFill>
              </a:rPr>
              <a:t>m</a:t>
            </a:r>
            <a:r>
              <a:rPr lang="en-US" sz="2000" dirty="0" smtClean="0">
                <a:solidFill>
                  <a:srgbClr val="FF6600"/>
                </a:solidFill>
              </a:rPr>
              <a:t>" (??) at 3000 fb</a:t>
            </a:r>
            <a:r>
              <a:rPr lang="en-US" sz="2000" baseline="30000" dirty="0" smtClean="0">
                <a:solidFill>
                  <a:srgbClr val="FF6600"/>
                </a:solidFill>
              </a:rPr>
              <a:t>-1</a:t>
            </a:r>
          </a:p>
          <a:p>
            <a:r>
              <a:rPr lang="en-US" sz="2000" dirty="0" smtClean="0"/>
              <a:t>Choices to be done:</a:t>
            </a:r>
          </a:p>
          <a:p>
            <a:pPr lvl="1"/>
            <a:r>
              <a:rPr lang="en-US" sz="2000" dirty="0" smtClean="0"/>
              <a:t>Support structure:	Collaring yoke structure, or Shell-based structure.</a:t>
            </a: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rPr>
              <a:pPr/>
              <a:t>36</a:t>
            </a:fld>
            <a:endParaRPr lang="en-US" dirty="0">
              <a:solidFill>
                <a:prstClr val="black">
                  <a:tint val="75000"/>
                </a:prstClr>
              </a:solidFill>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838200"/>
          </a:xfrm>
        </p:spPr>
        <p:txBody>
          <a:bodyPr>
            <a:noAutofit/>
          </a:bodyPr>
          <a:lstStyle/>
          <a:p>
            <a:pPr algn="l"/>
            <a:r>
              <a:rPr lang="en-US" sz="3600" b="1" dirty="0" smtClean="0">
                <a:solidFill>
                  <a:schemeClr val="tx2"/>
                </a:solidFill>
                <a:latin typeface="Times"/>
                <a:cs typeface="Times"/>
              </a:rPr>
              <a:t>Resource and Constraint</a:t>
            </a:r>
            <a:endParaRPr lang="en-US" sz="3600" b="1" dirty="0">
              <a:solidFill>
                <a:schemeClr val="tx2"/>
              </a:solidFill>
              <a:latin typeface="Times"/>
              <a:cs typeface="Times"/>
            </a:endParaRPr>
          </a:p>
        </p:txBody>
      </p:sp>
      <p:sp>
        <p:nvSpPr>
          <p:cNvPr id="3" name="Content Placeholder 2"/>
          <p:cNvSpPr>
            <a:spLocks noGrp="1"/>
          </p:cNvSpPr>
          <p:nvPr>
            <p:ph idx="1"/>
          </p:nvPr>
        </p:nvSpPr>
        <p:spPr>
          <a:xfrm>
            <a:off x="0" y="762000"/>
            <a:ext cx="9067800" cy="2286000"/>
          </a:xfrm>
        </p:spPr>
        <p:txBody>
          <a:bodyPr>
            <a:noAutofit/>
          </a:bodyPr>
          <a:lstStyle/>
          <a:p>
            <a:r>
              <a:rPr lang="en-US" sz="2000" dirty="0" err="1" smtClean="0">
                <a:cs typeface="Calibri"/>
              </a:rPr>
              <a:t>NbTi</a:t>
            </a:r>
            <a:r>
              <a:rPr lang="en-US" sz="2000" dirty="0" smtClean="0">
                <a:cs typeface="Calibri"/>
              </a:rPr>
              <a:t> SC cable for MQXC (leftover of the LHC main dipole cable with new insulation system enhancing cooling capability) is the baseline.</a:t>
            </a:r>
          </a:p>
          <a:p>
            <a:r>
              <a:rPr lang="en-US" sz="2000" dirty="0" smtClean="0">
                <a:latin typeface="Calibri"/>
                <a:cs typeface="Calibri"/>
              </a:rPr>
              <a:t>Reuse of tooling, jigs, and facilities of the J-PARC SC Combined Function Magnets.</a:t>
            </a:r>
          </a:p>
          <a:p>
            <a:r>
              <a:rPr lang="en-US" sz="2000" dirty="0" smtClean="0">
                <a:latin typeface="Calibri"/>
                <a:cs typeface="Calibri"/>
              </a:rPr>
              <a:t>Yoke OD of 550 mm, same as the LHC main dipole. Yoke inner shape could be modified.</a:t>
            </a:r>
          </a:p>
          <a:p>
            <a:r>
              <a:rPr lang="en-US" sz="2000" dirty="0" smtClean="0">
                <a:latin typeface="Calibri"/>
                <a:cs typeface="Calibri"/>
              </a:rPr>
              <a:t>Press jig for collaring-yoke (3.6 </a:t>
            </a:r>
            <a:r>
              <a:rPr lang="en-US" sz="2000" dirty="0" err="1" smtClean="0">
                <a:latin typeface="Calibri"/>
                <a:cs typeface="Calibri"/>
              </a:rPr>
              <a:t>m</a:t>
            </a:r>
            <a:r>
              <a:rPr lang="en-US" sz="2000" dirty="0" smtClean="0">
                <a:latin typeface="Calibri"/>
                <a:cs typeface="Calibri"/>
              </a:rPr>
              <a:t> long) can be used as is.</a:t>
            </a:r>
          </a:p>
        </p:txBody>
      </p:sp>
      <p:sp>
        <p:nvSpPr>
          <p:cNvPr id="7" name="Slide Number Placeholder 6"/>
          <p:cNvSpPr>
            <a:spLocks noGrp="1"/>
          </p:cNvSpPr>
          <p:nvPr>
            <p:ph type="sldNum" sz="quarter" idx="12"/>
          </p:nvPr>
        </p:nvSpPr>
        <p:spPr/>
        <p:txBody>
          <a:bodyPr/>
          <a:lstStyle/>
          <a:p>
            <a:fld id="{B6F15528-21DE-4FAA-801E-634DDDAF4B2B}" type="slidenum">
              <a:rPr lang="en-US" smtClean="0">
                <a:solidFill>
                  <a:prstClr val="black">
                    <a:tint val="75000"/>
                  </a:prstClr>
                </a:solidFill>
                <a:latin typeface="Times New Roman"/>
                <a:cs typeface="Times New Roman"/>
              </a:rPr>
              <a:pPr/>
              <a:t>37</a:t>
            </a:fld>
            <a:endParaRPr lang="en-US" dirty="0">
              <a:solidFill>
                <a:prstClr val="black">
                  <a:tint val="75000"/>
                </a:prstClr>
              </a:solidFill>
              <a:latin typeface="Times New Roman"/>
              <a:cs typeface="Times New Roman"/>
            </a:endParaRPr>
          </a:p>
        </p:txBody>
      </p:sp>
      <p:pic>
        <p:nvPicPr>
          <p:cNvPr id="8" name="Picture 11" descr="&#10;IMGP0277.TIFF                                                  000269C6Macintosh HD                   B7472E7A:"/>
          <p:cNvPicPr>
            <a:picLocks noChangeAspect="1" noChangeArrowheads="1"/>
          </p:cNvPicPr>
          <p:nvPr/>
        </p:nvPicPr>
        <p:blipFill>
          <a:blip r:embed="rId2" cstate="print"/>
          <a:srcRect/>
          <a:stretch>
            <a:fillRect/>
          </a:stretch>
        </p:blipFill>
        <p:spPr bwMode="auto">
          <a:xfrm>
            <a:off x="609600" y="3429000"/>
            <a:ext cx="3861058" cy="2895600"/>
          </a:xfrm>
          <a:prstGeom prst="rect">
            <a:avLst/>
          </a:prstGeom>
          <a:noFill/>
          <a:ln w="9525">
            <a:noFill/>
            <a:miter lim="800000"/>
            <a:headEnd/>
            <a:tailEnd/>
          </a:ln>
        </p:spPr>
      </p:pic>
      <p:pic>
        <p:nvPicPr>
          <p:cNvPr id="10" name="Picture 8"/>
          <p:cNvPicPr>
            <a:picLocks noChangeAspect="1" noChangeArrowheads="1"/>
          </p:cNvPicPr>
          <p:nvPr/>
        </p:nvPicPr>
        <p:blipFill>
          <a:blip r:embed="rId3" cstate="print"/>
          <a:srcRect/>
          <a:stretch>
            <a:fillRect/>
          </a:stretch>
        </p:blipFill>
        <p:spPr bwMode="auto">
          <a:xfrm>
            <a:off x="4927600" y="3429000"/>
            <a:ext cx="3917950" cy="2938463"/>
          </a:xfrm>
          <a:prstGeom prst="rect">
            <a:avLst/>
          </a:prstGeom>
          <a:noFill/>
          <a:ln w="9525">
            <a:noFill/>
            <a:miter lim="800000"/>
            <a:headEnd/>
            <a:tailEnd/>
          </a:ln>
        </p:spPr>
      </p:pic>
      <p:sp>
        <p:nvSpPr>
          <p:cNvPr id="11" name="Text Box 9"/>
          <p:cNvSpPr txBox="1">
            <a:spLocks noChangeArrowheads="1"/>
          </p:cNvSpPr>
          <p:nvPr/>
        </p:nvSpPr>
        <p:spPr bwMode="auto">
          <a:xfrm>
            <a:off x="4876800" y="3429000"/>
            <a:ext cx="2314575" cy="336550"/>
          </a:xfrm>
          <a:prstGeom prst="rect">
            <a:avLst/>
          </a:prstGeom>
          <a:solidFill>
            <a:schemeClr val="bg1"/>
          </a:solidFill>
          <a:ln w="9525">
            <a:noFill/>
            <a:miter lim="800000"/>
            <a:headEnd/>
            <a:tailEnd/>
          </a:ln>
        </p:spPr>
        <p:txBody>
          <a:bodyPr wrap="none">
            <a:prstTxWarp prst="textNoShape">
              <a:avLst/>
            </a:prstTxWarp>
            <a:spAutoFit/>
          </a:bodyPr>
          <a:lstStyle/>
          <a:p>
            <a:pPr fontAlgn="auto">
              <a:spcBef>
                <a:spcPts val="0"/>
              </a:spcBef>
              <a:spcAft>
                <a:spcPts val="0"/>
              </a:spcAft>
            </a:pPr>
            <a:r>
              <a:rPr kumimoji="0" lang="en-US" altLang="ja-JP" sz="1600" b="1" dirty="0">
                <a:solidFill>
                  <a:prstClr val="black"/>
                </a:solidFill>
                <a:latin typeface="Calibri"/>
                <a:ea typeface="ＭＳ Ｐゴシック"/>
                <a:cs typeface="+mn-cs"/>
              </a:rPr>
              <a:t>2300 ton hydraulic press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 name="Picture 5"/>
          <p:cNvPicPr>
            <a:picLocks noChangeAspect="1" noChangeArrowheads="1"/>
          </p:cNvPicPr>
          <p:nvPr/>
        </p:nvPicPr>
        <p:blipFill>
          <a:blip r:embed="rId2" cstate="print"/>
          <a:srcRect/>
          <a:stretch>
            <a:fillRect/>
          </a:stretch>
        </p:blipFill>
        <p:spPr bwMode="auto">
          <a:xfrm>
            <a:off x="5598204" y="914400"/>
            <a:ext cx="3545796" cy="2819400"/>
          </a:xfrm>
          <a:prstGeom prst="rect">
            <a:avLst/>
          </a:prstGeom>
          <a:noFill/>
          <a:ln w="9525">
            <a:noFill/>
            <a:miter lim="800000"/>
            <a:headEnd/>
            <a:tailEnd/>
          </a:ln>
        </p:spPr>
      </p:pic>
      <p:sp>
        <p:nvSpPr>
          <p:cNvPr id="2" name="Title 1"/>
          <p:cNvSpPr>
            <a:spLocks noGrp="1"/>
          </p:cNvSpPr>
          <p:nvPr>
            <p:ph type="title"/>
          </p:nvPr>
        </p:nvSpPr>
        <p:spPr>
          <a:xfrm>
            <a:off x="0" y="0"/>
            <a:ext cx="9144000" cy="685800"/>
          </a:xfrm>
        </p:spPr>
        <p:txBody>
          <a:bodyPr>
            <a:normAutofit fontScale="90000"/>
          </a:bodyPr>
          <a:lstStyle/>
          <a:p>
            <a:r>
              <a:rPr lang="en-US" sz="4000" b="1" dirty="0" smtClean="0">
                <a:solidFill>
                  <a:schemeClr val="tx2"/>
                </a:solidFill>
                <a:latin typeface="Times"/>
                <a:cs typeface="Times"/>
              </a:rPr>
              <a:t>Design with </a:t>
            </a:r>
            <a:r>
              <a:rPr lang="en-US" sz="4000" b="1" dirty="0" err="1" smtClean="0">
                <a:solidFill>
                  <a:srgbClr val="FF6600"/>
                </a:solidFill>
                <a:latin typeface="Times"/>
                <a:cs typeface="Times"/>
              </a:rPr>
              <a:t>NbTi</a:t>
            </a:r>
            <a:r>
              <a:rPr lang="en-US" sz="4000" b="1" dirty="0" smtClean="0">
                <a:solidFill>
                  <a:schemeClr val="tx2"/>
                </a:solidFill>
                <a:latin typeface="Times"/>
                <a:cs typeface="Times"/>
              </a:rPr>
              <a:t> LHC dipole inner cable</a:t>
            </a:r>
          </a:p>
        </p:txBody>
      </p:sp>
      <p:graphicFrame>
        <p:nvGraphicFramePr>
          <p:cNvPr id="4" name="Table 3"/>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4043740129"/>
              </p:ext>
            </p:extLst>
          </p:nvPr>
        </p:nvGraphicFramePr>
        <p:xfrm>
          <a:off x="76200" y="967996"/>
          <a:ext cx="5333999" cy="5661404"/>
        </p:xfrm>
        <a:graphic>
          <a:graphicData uri="http://schemas.openxmlformats.org/drawingml/2006/table">
            <a:tbl>
              <a:tblPr firstRow="1" bandRow="1">
                <a:tableStyleId>{5940675A-B579-460E-94D1-54222C63F5DA}</a:tableStyleId>
              </a:tblPr>
              <a:tblGrid>
                <a:gridCol w="2133599"/>
                <a:gridCol w="1322918"/>
                <a:gridCol w="1267882"/>
                <a:gridCol w="609600"/>
              </a:tblGrid>
              <a:tr h="332314">
                <a:tc>
                  <a:txBody>
                    <a:bodyPr/>
                    <a:lstStyle/>
                    <a:p>
                      <a:pPr algn="ctr"/>
                      <a:r>
                        <a:rPr lang="en-US" sz="1200" b="1" dirty="0" smtClean="0"/>
                        <a:t>Item</a:t>
                      </a:r>
                      <a:endParaRPr lang="en-US" sz="1200" b="1" dirty="0">
                        <a:solidFill>
                          <a:schemeClr val="tx1"/>
                        </a:solidFill>
                      </a:endParaRPr>
                    </a:p>
                  </a:txBody>
                  <a:tcPr/>
                </a:tc>
                <a:tc gridSpan="2">
                  <a:txBody>
                    <a:bodyPr/>
                    <a:lstStyle/>
                    <a:p>
                      <a:pPr algn="ctr"/>
                      <a:r>
                        <a:rPr lang="en-US" sz="1200" b="1" dirty="0" smtClean="0"/>
                        <a:t>Value</a:t>
                      </a:r>
                      <a:endParaRPr lang="en-US" sz="1200" b="1" dirty="0">
                        <a:solidFill>
                          <a:schemeClr val="tx1"/>
                        </a:solidFill>
                      </a:endParaRPr>
                    </a:p>
                  </a:txBody>
                  <a:tcPr/>
                </a:tc>
                <a:tc hMerge="1">
                  <a:txBody>
                    <a:bodyPr/>
                    <a:lstStyle/>
                    <a:p>
                      <a:endParaRPr lang="en-US"/>
                    </a:p>
                  </a:txBody>
                  <a:tcPr/>
                </a:tc>
                <a:tc>
                  <a:txBody>
                    <a:bodyPr/>
                    <a:lstStyle/>
                    <a:p>
                      <a:pPr algn="ctr"/>
                      <a:r>
                        <a:rPr lang="en-US" sz="1200" b="1" dirty="0" smtClean="0">
                          <a:solidFill>
                            <a:schemeClr val="tx1"/>
                          </a:solidFill>
                        </a:rPr>
                        <a:t>Ratio</a:t>
                      </a:r>
                      <a:endParaRPr lang="en-US" sz="1200" b="1" dirty="0">
                        <a:solidFill>
                          <a:schemeClr val="tx1"/>
                        </a:solidFill>
                      </a:endParaRPr>
                    </a:p>
                  </a:txBody>
                  <a:tcPr/>
                </a:tc>
              </a:tr>
              <a:tr h="332314">
                <a:tc>
                  <a:txBody>
                    <a:bodyPr/>
                    <a:lstStyle/>
                    <a:p>
                      <a:pPr marL="0" algn="ctr" defTabSz="914400" rtl="0" eaLnBrk="1" latinLnBrk="0" hangingPunct="1"/>
                      <a:r>
                        <a:rPr lang="en-US" sz="1200" kern="1200" dirty="0" smtClean="0">
                          <a:solidFill>
                            <a:schemeClr val="tx1"/>
                          </a:solidFill>
                        </a:rPr>
                        <a:t>Bore diameter</a:t>
                      </a:r>
                      <a:endParaRPr lang="en-US" sz="1200" b="0" kern="1200" dirty="0">
                        <a:solidFill>
                          <a:schemeClr val="tx1"/>
                        </a:solidFill>
                        <a:latin typeface="+mn-lt"/>
                        <a:ea typeface="+mn-ea"/>
                        <a:cs typeface="+mn-cs"/>
                      </a:endParaRPr>
                    </a:p>
                  </a:txBody>
                  <a:tcPr/>
                </a:tc>
                <a:tc>
                  <a:txBody>
                    <a:bodyPr/>
                    <a:lstStyle/>
                    <a:p>
                      <a:pPr algn="ctr"/>
                      <a:r>
                        <a:rPr lang="en-US" sz="1200" dirty="0" smtClean="0">
                          <a:solidFill>
                            <a:schemeClr val="tx1"/>
                          </a:solidFill>
                        </a:rPr>
                        <a:t>150  mm (MBXE) </a:t>
                      </a:r>
                      <a:endParaRPr lang="en-US" sz="1200" b="0" dirty="0">
                        <a:solidFill>
                          <a:schemeClr val="tx1"/>
                        </a:solidFill>
                      </a:endParaRPr>
                    </a:p>
                  </a:txBody>
                  <a:tcPr/>
                </a:tc>
                <a:tc>
                  <a:txBody>
                    <a:bodyPr/>
                    <a:lstStyle/>
                    <a:p>
                      <a:pPr algn="ctr"/>
                      <a:r>
                        <a:rPr lang="en-US" sz="1200" b="0" dirty="0" smtClean="0">
                          <a:solidFill>
                            <a:schemeClr val="tx1"/>
                          </a:solidFill>
                        </a:rPr>
                        <a:t>130 mm (MBXD)</a:t>
                      </a:r>
                      <a:endParaRPr lang="en-US" sz="1200" b="0" dirty="0">
                        <a:solidFill>
                          <a:schemeClr val="tx1"/>
                        </a:solidFill>
                      </a:endParaRPr>
                    </a:p>
                  </a:txBody>
                  <a:tcPr/>
                </a:tc>
                <a:tc>
                  <a:txBody>
                    <a:bodyPr/>
                    <a:lstStyle/>
                    <a:p>
                      <a:pPr algn="ctr"/>
                      <a:r>
                        <a:rPr lang="en-US" sz="1200" b="0" dirty="0" smtClean="0">
                          <a:solidFill>
                            <a:schemeClr val="tx1"/>
                          </a:solidFill>
                        </a:rPr>
                        <a:t>1.15</a:t>
                      </a:r>
                      <a:endParaRPr lang="en-US" sz="1200" b="0" dirty="0">
                        <a:solidFill>
                          <a:schemeClr val="tx1"/>
                        </a:solidFill>
                      </a:endParaRPr>
                    </a:p>
                  </a:txBody>
                  <a:tcPr/>
                </a:tc>
              </a:tr>
              <a:tr h="332314">
                <a:tc>
                  <a:txBody>
                    <a:bodyPr/>
                    <a:lstStyle/>
                    <a:p>
                      <a:pPr marL="0" algn="ctr" defTabSz="914400" rtl="0" eaLnBrk="1" latinLnBrk="0" hangingPunct="1"/>
                      <a:r>
                        <a:rPr lang="en-US" sz="1200" kern="1200" dirty="0" smtClean="0">
                          <a:solidFill>
                            <a:schemeClr val="tx1"/>
                          </a:solidFill>
                        </a:rPr>
                        <a:t>Nominal field (dipole)</a:t>
                      </a:r>
                      <a:endParaRPr lang="en-US" sz="1200" b="0" kern="1200" dirty="0">
                        <a:solidFill>
                          <a:schemeClr val="tx1"/>
                        </a:solidFill>
                        <a:latin typeface="+mn-lt"/>
                        <a:ea typeface="+mn-ea"/>
                        <a:cs typeface="+mn-cs"/>
                      </a:endParaRPr>
                    </a:p>
                  </a:txBody>
                  <a:tcPr/>
                </a:tc>
                <a:tc>
                  <a:txBody>
                    <a:bodyPr/>
                    <a:lstStyle/>
                    <a:p>
                      <a:pPr algn="ctr"/>
                      <a:r>
                        <a:rPr lang="en-US" sz="1200" b="1" dirty="0" smtClean="0">
                          <a:solidFill>
                            <a:schemeClr val="tx1"/>
                          </a:solidFill>
                        </a:rPr>
                        <a:t>6.35 T</a:t>
                      </a:r>
                      <a:endParaRPr lang="en-US" sz="1200" b="1" dirty="0">
                        <a:solidFill>
                          <a:schemeClr val="tx1"/>
                        </a:solidFill>
                      </a:endParaRPr>
                    </a:p>
                  </a:txBody>
                  <a:tcPr/>
                </a:tc>
                <a:tc>
                  <a:txBody>
                    <a:bodyPr/>
                    <a:lstStyle/>
                    <a:p>
                      <a:pPr marL="0" algn="ctr" defTabSz="914400" rtl="0" eaLnBrk="1" latinLnBrk="0" hangingPunct="1"/>
                      <a:r>
                        <a:rPr lang="en-US" sz="1200" b="1" kern="1200" dirty="0" smtClean="0">
                          <a:solidFill>
                            <a:schemeClr val="tx1"/>
                          </a:solidFill>
                          <a:latin typeface="+mn-lt"/>
                          <a:ea typeface="+mn-ea"/>
                          <a:cs typeface="+mn-cs"/>
                        </a:rPr>
                        <a:t>6.48 T</a:t>
                      </a:r>
                    </a:p>
                  </a:txBody>
                  <a:tcPr/>
                </a:tc>
                <a:tc>
                  <a:txBody>
                    <a:bodyPr/>
                    <a:lstStyle/>
                    <a:p>
                      <a:pPr marL="0" algn="ctr" defTabSz="914400" rtl="0" eaLnBrk="1" latinLnBrk="0" hangingPunct="1"/>
                      <a:r>
                        <a:rPr lang="en-US" sz="1200" kern="1200" dirty="0" smtClean="0">
                          <a:solidFill>
                            <a:schemeClr val="tx1"/>
                          </a:solidFill>
                          <a:latin typeface="+mn-lt"/>
                          <a:ea typeface="+mn-ea"/>
                          <a:cs typeface="+mn-cs"/>
                        </a:rPr>
                        <a:t>0.98</a:t>
                      </a:r>
                    </a:p>
                  </a:txBody>
                  <a:tcPr/>
                </a:tc>
              </a:tr>
              <a:tr h="332314">
                <a:tc>
                  <a:txBody>
                    <a:bodyPr/>
                    <a:lstStyle/>
                    <a:p>
                      <a:pPr marL="0" algn="ctr" defTabSz="914400" rtl="0" eaLnBrk="1" latinLnBrk="0" hangingPunct="1"/>
                      <a:r>
                        <a:rPr lang="en-US" sz="1200" kern="1200" dirty="0" smtClean="0">
                          <a:solidFill>
                            <a:schemeClr val="tx1"/>
                          </a:solidFill>
                        </a:rPr>
                        <a:t>Operating current</a:t>
                      </a:r>
                      <a:endParaRPr lang="en-US" sz="1200" b="0" kern="1200" dirty="0">
                        <a:solidFill>
                          <a:schemeClr val="tx1"/>
                        </a:solidFill>
                        <a:latin typeface="+mn-lt"/>
                        <a:ea typeface="+mn-ea"/>
                        <a:cs typeface="+mn-cs"/>
                      </a:endParaRPr>
                    </a:p>
                  </a:txBody>
                  <a:tcPr/>
                </a:tc>
                <a:tc>
                  <a:txBody>
                    <a:bodyPr/>
                    <a:lstStyle/>
                    <a:p>
                      <a:pPr algn="ctr"/>
                      <a:r>
                        <a:rPr lang="en-US" sz="1200" dirty="0" smtClean="0">
                          <a:solidFill>
                            <a:schemeClr val="tx1"/>
                          </a:solidFill>
                        </a:rPr>
                        <a:t> 9.3 kA</a:t>
                      </a:r>
                      <a:endParaRPr lang="en-US" sz="1200" b="0" dirty="0">
                        <a:solidFill>
                          <a:schemeClr val="tx1"/>
                        </a:solidFill>
                      </a:endParaRPr>
                    </a:p>
                  </a:txBody>
                  <a:tcPr/>
                </a:tc>
                <a:tc>
                  <a:txBody>
                    <a:bodyPr/>
                    <a:lstStyle/>
                    <a:p>
                      <a:pPr marL="0" algn="ctr" defTabSz="914400" rtl="0" eaLnBrk="1" latinLnBrk="0" hangingPunct="1"/>
                      <a:r>
                        <a:rPr lang="en-US" sz="1200" kern="1200" dirty="0" smtClean="0">
                          <a:solidFill>
                            <a:schemeClr val="tx1"/>
                          </a:solidFill>
                          <a:latin typeface="+mn-lt"/>
                          <a:ea typeface="+mn-ea"/>
                          <a:cs typeface="+mn-cs"/>
                        </a:rPr>
                        <a:t>9.2 kA</a:t>
                      </a:r>
                      <a:endParaRPr lang="en-US" sz="1200" kern="1200" dirty="0">
                        <a:solidFill>
                          <a:schemeClr val="tx1"/>
                        </a:solidFill>
                        <a:latin typeface="+mn-lt"/>
                        <a:ea typeface="+mn-ea"/>
                        <a:cs typeface="+mn-cs"/>
                      </a:endParaRPr>
                    </a:p>
                  </a:txBody>
                  <a:tcPr/>
                </a:tc>
                <a:tc>
                  <a:txBody>
                    <a:bodyPr/>
                    <a:lstStyle/>
                    <a:p>
                      <a:pPr marL="0" algn="ctr" defTabSz="914400" rtl="0" eaLnBrk="1" latinLnBrk="0" hangingPunct="1"/>
                      <a:r>
                        <a:rPr lang="en-US" sz="1200" kern="1200" dirty="0" smtClean="0">
                          <a:solidFill>
                            <a:schemeClr val="tx1"/>
                          </a:solidFill>
                          <a:latin typeface="+mn-lt"/>
                          <a:ea typeface="+mn-ea"/>
                          <a:cs typeface="+mn-cs"/>
                        </a:rPr>
                        <a:t>1.01</a:t>
                      </a:r>
                      <a:endParaRPr lang="en-US" sz="1200" kern="1200" dirty="0">
                        <a:solidFill>
                          <a:schemeClr val="tx1"/>
                        </a:solidFill>
                        <a:latin typeface="+mn-lt"/>
                        <a:ea typeface="+mn-ea"/>
                        <a:cs typeface="+mn-cs"/>
                      </a:endParaRPr>
                    </a:p>
                  </a:txBody>
                  <a:tcPr/>
                </a:tc>
              </a:tr>
              <a:tr h="332314">
                <a:tc>
                  <a:txBody>
                    <a:bodyPr/>
                    <a:lstStyle/>
                    <a:p>
                      <a:pPr marL="0" algn="ctr" defTabSz="914400" rtl="0" eaLnBrk="1" latinLnBrk="0" hangingPunct="1"/>
                      <a:r>
                        <a:rPr lang="en-US" sz="1200" kern="1200" dirty="0" smtClean="0">
                          <a:solidFill>
                            <a:schemeClr val="tx1"/>
                          </a:solidFill>
                        </a:rPr>
                        <a:t>Field homogeneity</a:t>
                      </a:r>
                      <a:endParaRPr lang="en-US" sz="1200" b="0" kern="1200" dirty="0">
                        <a:solidFill>
                          <a:schemeClr val="tx1"/>
                        </a:solidFill>
                        <a:latin typeface="+mn-lt"/>
                        <a:ea typeface="+mn-ea"/>
                        <a:cs typeface="+mn-cs"/>
                      </a:endParaRPr>
                    </a:p>
                  </a:txBody>
                  <a:tcPr/>
                </a:tc>
                <a:tc gridSpan="2">
                  <a:txBody>
                    <a:bodyPr/>
                    <a:lstStyle/>
                    <a:p>
                      <a:pPr algn="ctr"/>
                      <a:r>
                        <a:rPr lang="en-US" sz="1200" dirty="0" smtClean="0">
                          <a:solidFill>
                            <a:schemeClr val="tx1"/>
                          </a:solidFill>
                        </a:rPr>
                        <a:t>&lt;0.01%   (</a:t>
                      </a:r>
                      <a:r>
                        <a:rPr lang="en-US" sz="1200" dirty="0" err="1" smtClean="0">
                          <a:solidFill>
                            <a:schemeClr val="tx1"/>
                          </a:solidFill>
                        </a:rPr>
                        <a:t>R</a:t>
                      </a:r>
                      <a:r>
                        <a:rPr lang="en-US" sz="1200" baseline="-25000" dirty="0" err="1" smtClean="0">
                          <a:solidFill>
                            <a:schemeClr val="tx1"/>
                          </a:solidFill>
                        </a:rPr>
                        <a:t>ref</a:t>
                      </a:r>
                      <a:r>
                        <a:rPr lang="en-US" sz="1200" dirty="0" smtClean="0">
                          <a:solidFill>
                            <a:schemeClr val="tx1"/>
                          </a:solidFill>
                        </a:rPr>
                        <a:t>=50/43 mm)</a:t>
                      </a:r>
                      <a:endParaRPr lang="en-US" sz="1200" b="0" dirty="0" smtClean="0">
                        <a:solidFill>
                          <a:schemeClr val="tx1"/>
                        </a:solidFill>
                      </a:endParaRPr>
                    </a:p>
                  </a:txBody>
                  <a:tcPr/>
                </a:tc>
                <a:tc hMerge="1">
                  <a:txBody>
                    <a:bodyPr/>
                    <a:lstStyle/>
                    <a:p>
                      <a:endParaRPr lang="en-US"/>
                    </a:p>
                  </a:txBody>
                  <a:tcPr/>
                </a:tc>
                <a:tc>
                  <a:txBody>
                    <a:bodyPr/>
                    <a:lstStyle/>
                    <a:p>
                      <a:pPr algn="ctr"/>
                      <a:r>
                        <a:rPr lang="en-US" sz="1200" b="0" dirty="0" smtClean="0">
                          <a:solidFill>
                            <a:schemeClr val="tx1"/>
                          </a:solidFill>
                        </a:rPr>
                        <a:t>/</a:t>
                      </a:r>
                    </a:p>
                  </a:txBody>
                  <a:tcPr/>
                </a:tc>
              </a:tr>
              <a:tr h="332314">
                <a:tc>
                  <a:txBody>
                    <a:bodyPr/>
                    <a:lstStyle/>
                    <a:p>
                      <a:pPr marL="0" algn="ctr" defTabSz="914400" rtl="0" eaLnBrk="1" latinLnBrk="0" hangingPunct="1"/>
                      <a:r>
                        <a:rPr lang="en-US" sz="1200" kern="1200" dirty="0" smtClean="0">
                          <a:solidFill>
                            <a:schemeClr val="tx1"/>
                          </a:solidFill>
                        </a:rPr>
                        <a:t>Peak field in the coil</a:t>
                      </a:r>
                      <a:endParaRPr lang="en-US" sz="1200" b="0" kern="1200" dirty="0">
                        <a:solidFill>
                          <a:schemeClr val="tx1"/>
                        </a:solidFill>
                        <a:latin typeface="+mn-lt"/>
                        <a:ea typeface="+mn-ea"/>
                        <a:cs typeface="+mn-cs"/>
                      </a:endParaRPr>
                    </a:p>
                  </a:txBody>
                  <a:tcPr/>
                </a:tc>
                <a:tc>
                  <a:txBody>
                    <a:bodyPr/>
                    <a:lstStyle/>
                    <a:p>
                      <a:pPr algn="ctr"/>
                      <a:r>
                        <a:rPr lang="en-US" sz="1200" baseline="0" dirty="0" smtClean="0">
                          <a:solidFill>
                            <a:schemeClr val="tx1"/>
                          </a:solidFill>
                        </a:rPr>
                        <a:t> 7.06 </a:t>
                      </a:r>
                      <a:r>
                        <a:rPr lang="en-US" sz="1200" dirty="0" smtClean="0">
                          <a:solidFill>
                            <a:schemeClr val="tx1"/>
                          </a:solidFill>
                        </a:rPr>
                        <a:t>T    </a:t>
                      </a:r>
                      <a:r>
                        <a:rPr lang="en-US" sz="1200" baseline="0" dirty="0" smtClean="0">
                          <a:solidFill>
                            <a:schemeClr val="tx1"/>
                          </a:solidFill>
                        </a:rPr>
                        <a:t>  </a:t>
                      </a:r>
                      <a:endParaRPr lang="en-US" sz="1200" b="0" dirty="0">
                        <a:solidFill>
                          <a:schemeClr val="tx1"/>
                        </a:solidFill>
                      </a:endParaRPr>
                    </a:p>
                  </a:txBody>
                  <a:tcPr/>
                </a:tc>
                <a:tc>
                  <a:txBody>
                    <a:bodyPr/>
                    <a:lstStyle/>
                    <a:p>
                      <a:pPr algn="ctr"/>
                      <a:r>
                        <a:rPr lang="en-US" sz="1200" kern="1200" baseline="0" dirty="0" smtClean="0">
                          <a:solidFill>
                            <a:schemeClr val="tx1"/>
                          </a:solidFill>
                          <a:latin typeface="+mn-lt"/>
                          <a:ea typeface="+mn-ea"/>
                          <a:cs typeface="+mn-cs"/>
                        </a:rPr>
                        <a:t>7.08 T</a:t>
                      </a:r>
                    </a:p>
                  </a:txBody>
                  <a:tcPr/>
                </a:tc>
                <a:tc>
                  <a:txBody>
                    <a:bodyPr/>
                    <a:lstStyle/>
                    <a:p>
                      <a:pPr algn="ctr"/>
                      <a:r>
                        <a:rPr lang="en-US" sz="1200" kern="1200" baseline="0" dirty="0" smtClean="0">
                          <a:solidFill>
                            <a:schemeClr val="tx1"/>
                          </a:solidFill>
                          <a:latin typeface="+mn-lt"/>
                          <a:ea typeface="+mn-ea"/>
                          <a:cs typeface="+mn-cs"/>
                        </a:rPr>
                        <a:t>0.997</a:t>
                      </a:r>
                    </a:p>
                  </a:txBody>
                  <a:tcPr/>
                </a:tc>
              </a:tr>
              <a:tr h="553857">
                <a:tc>
                  <a:txBody>
                    <a:bodyPr/>
                    <a:lstStyle/>
                    <a:p>
                      <a:pPr marL="0" algn="ctr" defTabSz="914400" rtl="0" eaLnBrk="1" latinLnBrk="0" hangingPunct="1"/>
                      <a:r>
                        <a:rPr lang="en-US" sz="1200" kern="1200" dirty="0" smtClean="0">
                          <a:solidFill>
                            <a:schemeClr val="tx1"/>
                          </a:solidFill>
                        </a:rPr>
                        <a:t>Load line ratio at 1.9</a:t>
                      </a:r>
                      <a:r>
                        <a:rPr lang="en-US" sz="1200" kern="1200" baseline="0" dirty="0" smtClean="0">
                          <a:solidFill>
                            <a:schemeClr val="tx1"/>
                          </a:solidFill>
                        </a:rPr>
                        <a:t> K</a:t>
                      </a:r>
                      <a:endParaRPr lang="en-US" sz="1200" kern="1200" dirty="0" smtClean="0">
                        <a:solidFill>
                          <a:schemeClr val="tx1"/>
                        </a:solidFill>
                      </a:endParaRPr>
                    </a:p>
                    <a:p>
                      <a:pPr marL="0" algn="ctr" defTabSz="914400" rtl="0" eaLnBrk="1" latinLnBrk="0" hangingPunct="1"/>
                      <a:r>
                        <a:rPr lang="en-US" sz="1200" kern="1200" dirty="0" smtClean="0">
                          <a:solidFill>
                            <a:schemeClr val="tx1"/>
                          </a:solidFill>
                        </a:rPr>
                        <a:t>(Inner  / Outer layer)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tx1"/>
                          </a:solidFill>
                        </a:rPr>
                        <a:t>70% /</a:t>
                      </a:r>
                      <a:r>
                        <a:rPr lang="en-US" sz="1200" baseline="0" dirty="0" smtClean="0">
                          <a:solidFill>
                            <a:schemeClr val="tx1"/>
                          </a:solidFill>
                        </a:rPr>
                        <a:t> 63.7%</a:t>
                      </a:r>
                      <a:endParaRPr lang="en-US" sz="1200"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70% / 64.8%</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1</a:t>
                      </a:r>
                    </a:p>
                  </a:txBody>
                  <a:tcPr/>
                </a:tc>
              </a:tr>
              <a:tr h="347859">
                <a:tc>
                  <a:txBody>
                    <a:bodyPr/>
                    <a:lstStyle/>
                    <a:p>
                      <a:pPr marL="0" algn="ctr" defTabSz="914400" rtl="0" eaLnBrk="1" latinLnBrk="0" hangingPunct="1"/>
                      <a:r>
                        <a:rPr lang="en-US" sz="1200" kern="1200" dirty="0" smtClean="0">
                          <a:solidFill>
                            <a:schemeClr val="tx1"/>
                          </a:solidFill>
                        </a:rPr>
                        <a:t>Stray field @ 0.5 m</a:t>
                      </a:r>
                      <a:r>
                        <a:rPr lang="en-US" sz="1200" kern="1200" baseline="0" dirty="0" smtClean="0">
                          <a:solidFill>
                            <a:schemeClr val="tx1"/>
                          </a:solidFill>
                        </a:rPr>
                        <a:t> from center</a:t>
                      </a:r>
                      <a:endParaRPr lang="en-US" sz="1200" kern="1200"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102 </a:t>
                      </a:r>
                      <a:r>
                        <a:rPr lang="en-US" sz="1200" b="1" dirty="0" err="1" smtClean="0">
                          <a:solidFill>
                            <a:schemeClr val="tx1"/>
                          </a:solidFill>
                        </a:rPr>
                        <a:t>mT</a:t>
                      </a:r>
                      <a:endParaRPr lang="en-US" sz="1200" b="1"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baseline="0" dirty="0" smtClean="0">
                          <a:solidFill>
                            <a:schemeClr val="tx1"/>
                          </a:solidFill>
                          <a:latin typeface="+mn-lt"/>
                          <a:ea typeface="+mn-ea"/>
                          <a:cs typeface="+mn-cs"/>
                        </a:rPr>
                        <a:t>64 </a:t>
                      </a:r>
                      <a:r>
                        <a:rPr lang="en-US" sz="1200" b="1" kern="1200" baseline="0" dirty="0" err="1" smtClean="0">
                          <a:solidFill>
                            <a:schemeClr val="tx1"/>
                          </a:solidFill>
                          <a:latin typeface="+mn-lt"/>
                          <a:ea typeface="+mn-ea"/>
                          <a:cs typeface="+mn-cs"/>
                        </a:rPr>
                        <a:t>mT</a:t>
                      </a:r>
                      <a:endParaRPr lang="en-US" sz="1200" b="1" kern="1200" baseline="0" dirty="0" smtClean="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1.6</a:t>
                      </a:r>
                    </a:p>
                  </a:txBody>
                  <a:tcPr/>
                </a:tc>
              </a:tr>
              <a:tr h="496923">
                <a:tc>
                  <a:txBody>
                    <a:bodyPr/>
                    <a:lstStyle/>
                    <a:p>
                      <a:pPr marL="0" algn="ctr" defTabSz="914400" rtl="0" eaLnBrk="1" latinLnBrk="0" hangingPunct="1"/>
                      <a:r>
                        <a:rPr lang="en-US" sz="1200" kern="1200" dirty="0" smtClean="0">
                          <a:solidFill>
                            <a:schemeClr val="tx1"/>
                          </a:solidFill>
                        </a:rPr>
                        <a:t>Inductance </a:t>
                      </a:r>
                      <a:r>
                        <a:rPr lang="en-US" sz="1200" kern="1200" baseline="0" dirty="0" smtClean="0">
                          <a:solidFill>
                            <a:schemeClr val="tx1"/>
                          </a:solidFill>
                        </a:rPr>
                        <a:t> </a:t>
                      </a:r>
                      <a:r>
                        <a:rPr lang="en-US" sz="1200" kern="1200" dirty="0" smtClean="0">
                          <a:solidFill>
                            <a:schemeClr val="tx1"/>
                          </a:solidFill>
                        </a:rPr>
                        <a:t> (low/nominal)</a:t>
                      </a:r>
                      <a:endParaRPr lang="en-US" sz="1200" b="0" kern="1200" dirty="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rPr>
                        <a:t>  16.1/13.6 </a:t>
                      </a:r>
                      <a:r>
                        <a:rPr lang="en-US" sz="1200" kern="1200" dirty="0" err="1" smtClean="0">
                          <a:solidFill>
                            <a:schemeClr val="tx1"/>
                          </a:solidFill>
                        </a:rPr>
                        <a:t>mH</a:t>
                      </a:r>
                      <a:r>
                        <a:rPr lang="en-US" sz="1200" kern="1200" dirty="0" smtClean="0">
                          <a:solidFill>
                            <a:schemeClr val="tx1"/>
                          </a:solidFill>
                        </a:rPr>
                        <a:t>/m</a:t>
                      </a:r>
                      <a:endParaRPr lang="en-US" sz="1200" b="0" kern="1200" dirty="0" smtClean="0">
                        <a:solidFill>
                          <a:schemeClr val="tx1"/>
                        </a:solidFill>
                        <a:latin typeface="+mn-lt"/>
                        <a:ea typeface="+mn-ea"/>
                        <a:cs typeface="+mn-cs"/>
                      </a:endParaRPr>
                    </a:p>
                  </a:txBody>
                  <a:tcPr/>
                </a:tc>
                <a:tc>
                  <a:txBody>
                    <a:bodyPr/>
                    <a:lstStyle/>
                    <a:p>
                      <a:pPr algn="ctr"/>
                      <a:r>
                        <a:rPr lang="en-US" sz="1200" kern="1200" dirty="0" smtClean="0">
                          <a:solidFill>
                            <a:schemeClr val="tx1"/>
                          </a:solidFill>
                          <a:latin typeface="+mn-lt"/>
                          <a:ea typeface="+mn-ea"/>
                          <a:cs typeface="+mn-cs"/>
                        </a:rPr>
                        <a:t>12.8/10.6 </a:t>
                      </a:r>
                      <a:r>
                        <a:rPr lang="en-US" sz="1200" kern="1200" dirty="0" err="1" smtClean="0">
                          <a:solidFill>
                            <a:schemeClr val="tx1"/>
                          </a:solidFill>
                          <a:latin typeface="+mn-lt"/>
                          <a:ea typeface="+mn-ea"/>
                          <a:cs typeface="+mn-cs"/>
                        </a:rPr>
                        <a:t>mH</a:t>
                      </a:r>
                      <a:r>
                        <a:rPr lang="en-US" sz="1200" kern="1200" dirty="0" smtClean="0">
                          <a:solidFill>
                            <a:schemeClr val="tx1"/>
                          </a:solidFill>
                          <a:latin typeface="+mn-lt"/>
                          <a:ea typeface="+mn-ea"/>
                          <a:cs typeface="+mn-cs"/>
                        </a:rPr>
                        <a:t>/m</a:t>
                      </a:r>
                    </a:p>
                  </a:txBody>
                  <a:tcPr/>
                </a:tc>
                <a:tc>
                  <a:txBody>
                    <a:bodyPr/>
                    <a:lstStyle/>
                    <a:p>
                      <a:pPr algn="ctr"/>
                      <a:r>
                        <a:rPr lang="en-US" sz="1200" kern="1200" dirty="0" smtClean="0">
                          <a:solidFill>
                            <a:schemeClr val="tx1"/>
                          </a:solidFill>
                          <a:latin typeface="+mn-lt"/>
                          <a:ea typeface="+mn-ea"/>
                          <a:cs typeface="+mn-cs"/>
                        </a:rPr>
                        <a:t>1.28</a:t>
                      </a:r>
                    </a:p>
                  </a:txBody>
                  <a:tcPr/>
                </a:tc>
              </a:tr>
              <a:tr h="332314">
                <a:tc>
                  <a:txBody>
                    <a:bodyPr/>
                    <a:lstStyle/>
                    <a:p>
                      <a:pPr marL="0" algn="ctr" defTabSz="914400" rtl="0" eaLnBrk="1" latinLnBrk="0" hangingPunct="1"/>
                      <a:r>
                        <a:rPr lang="en-US" sz="1200" b="0" kern="1200" dirty="0" smtClean="0">
                          <a:solidFill>
                            <a:schemeClr val="tx1"/>
                          </a:solidFill>
                          <a:latin typeface="+mn-lt"/>
                          <a:ea typeface="+mn-ea"/>
                          <a:cs typeface="+mn-cs"/>
                        </a:rPr>
                        <a:t>Stored energy </a:t>
                      </a:r>
                      <a:endParaRPr lang="en-US" sz="1200" b="0" kern="1200" dirty="0">
                        <a:solidFill>
                          <a:schemeClr val="tx1"/>
                        </a:solidFill>
                        <a:latin typeface="+mn-lt"/>
                        <a:ea typeface="+mn-ea"/>
                        <a:cs typeface="+mn-cs"/>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rPr>
                        <a:t>588.1 kJ/m</a:t>
                      </a:r>
                    </a:p>
                  </a:txBody>
                  <a:tcPr/>
                </a:tc>
                <a:tc>
                  <a:txBody>
                    <a:bodyPr/>
                    <a:lstStyle/>
                    <a:p>
                      <a:pPr algn="ctr"/>
                      <a:r>
                        <a:rPr lang="en-US" sz="1200" b="1" kern="1200" dirty="0" smtClean="0">
                          <a:solidFill>
                            <a:schemeClr val="tx1"/>
                          </a:solidFill>
                          <a:latin typeface="+mn-lt"/>
                          <a:ea typeface="+mn-ea"/>
                          <a:cs typeface="+mn-cs"/>
                        </a:rPr>
                        <a:t>448.6 kJ/m</a:t>
                      </a:r>
                    </a:p>
                  </a:txBody>
                  <a:tcPr/>
                </a:tc>
                <a:tc>
                  <a:txBody>
                    <a:bodyPr/>
                    <a:lstStyle/>
                    <a:p>
                      <a:pPr algn="ctr"/>
                      <a:r>
                        <a:rPr lang="en-US" sz="1200" kern="1200" dirty="0" smtClean="0">
                          <a:solidFill>
                            <a:schemeClr val="tx1"/>
                          </a:solidFill>
                          <a:latin typeface="+mn-lt"/>
                          <a:ea typeface="+mn-ea"/>
                          <a:cs typeface="+mn-cs"/>
                        </a:rPr>
                        <a:t>1.31</a:t>
                      </a:r>
                    </a:p>
                  </a:txBody>
                  <a:tcPr/>
                </a:tc>
              </a:tr>
              <a:tr h="332314">
                <a:tc>
                  <a:txBody>
                    <a:bodyPr/>
                    <a:lstStyle/>
                    <a:p>
                      <a:pPr marL="0" algn="ctr" defTabSz="914400" rtl="0" eaLnBrk="1" latinLnBrk="0" hangingPunct="1"/>
                      <a:r>
                        <a:rPr lang="en-US" sz="1200" kern="1200" dirty="0" smtClean="0">
                          <a:solidFill>
                            <a:schemeClr val="tx1"/>
                          </a:solidFill>
                        </a:rPr>
                        <a:t>Peak field/central field</a:t>
                      </a:r>
                      <a:endParaRPr lang="en-US" sz="1200" b="0" kern="1200" dirty="0">
                        <a:solidFill>
                          <a:schemeClr val="tx1"/>
                        </a:solidFill>
                        <a:latin typeface="+mn-lt"/>
                        <a:ea typeface="+mn-ea"/>
                        <a:cs typeface="+mn-cs"/>
                      </a:endParaRPr>
                    </a:p>
                  </a:txBody>
                  <a:tcPr/>
                </a:tc>
                <a:tc>
                  <a:txBody>
                    <a:bodyPr/>
                    <a:lstStyle/>
                    <a:p>
                      <a:pPr algn="ctr"/>
                      <a:r>
                        <a:rPr lang="en-US" sz="1200" dirty="0" smtClean="0">
                          <a:solidFill>
                            <a:schemeClr val="tx1"/>
                          </a:solidFill>
                        </a:rPr>
                        <a:t>1.11</a:t>
                      </a:r>
                      <a:endParaRPr lang="en-US" sz="1200" b="0" dirty="0">
                        <a:solidFill>
                          <a:schemeClr val="tx1"/>
                        </a:solidFill>
                      </a:endParaRPr>
                    </a:p>
                  </a:txBody>
                  <a:tcPr/>
                </a:tc>
                <a:tc>
                  <a:txBody>
                    <a:bodyPr/>
                    <a:lstStyle/>
                    <a:p>
                      <a:pPr algn="ctr"/>
                      <a:r>
                        <a:rPr lang="en-US" sz="1200" b="0" dirty="0" smtClean="0">
                          <a:solidFill>
                            <a:schemeClr val="tx1"/>
                          </a:solidFill>
                        </a:rPr>
                        <a:t>1.09</a:t>
                      </a:r>
                      <a:endParaRPr lang="en-US" sz="1200" b="0" dirty="0">
                        <a:solidFill>
                          <a:schemeClr val="tx1"/>
                        </a:solidFill>
                      </a:endParaRPr>
                    </a:p>
                  </a:txBody>
                  <a:tcPr/>
                </a:tc>
                <a:tc>
                  <a:txBody>
                    <a:bodyPr/>
                    <a:lstStyle/>
                    <a:p>
                      <a:pPr algn="ctr"/>
                      <a:r>
                        <a:rPr lang="en-US" sz="1200" b="0" dirty="0" smtClean="0">
                          <a:solidFill>
                            <a:schemeClr val="tx1"/>
                          </a:solidFill>
                        </a:rPr>
                        <a:t>1.02</a:t>
                      </a:r>
                      <a:endParaRPr lang="en-US" sz="1200" b="0" dirty="0">
                        <a:solidFill>
                          <a:schemeClr val="tx1"/>
                        </a:solidFill>
                      </a:endParaRPr>
                    </a:p>
                  </a:txBody>
                  <a:tcPr/>
                </a:tc>
              </a:tr>
              <a:tr h="332314">
                <a:tc>
                  <a:txBody>
                    <a:bodyPr/>
                    <a:lstStyle/>
                    <a:p>
                      <a:pPr marL="0" algn="ctr" defTabSz="914400" rtl="0" eaLnBrk="1" latinLnBrk="0" hangingPunct="1"/>
                      <a:r>
                        <a:rPr lang="en-US" sz="1200" b="0" kern="1200" dirty="0" smtClean="0">
                          <a:solidFill>
                            <a:schemeClr val="tx1"/>
                          </a:solidFill>
                          <a:latin typeface="+mn-lt"/>
                          <a:ea typeface="+mn-ea"/>
                          <a:cs typeface="+mn-cs"/>
                        </a:rPr>
                        <a:t>Lorenz</a:t>
                      </a:r>
                      <a:r>
                        <a:rPr lang="en-US" sz="1200" b="0" kern="1200" baseline="0" dirty="0" smtClean="0">
                          <a:solidFill>
                            <a:schemeClr val="tx1"/>
                          </a:solidFill>
                          <a:latin typeface="+mn-lt"/>
                          <a:ea typeface="+mn-ea"/>
                          <a:cs typeface="+mn-cs"/>
                        </a:rPr>
                        <a:t> force X/Y</a:t>
                      </a:r>
                      <a:endParaRPr lang="en-US" sz="1200" b="0" kern="1200" dirty="0">
                        <a:solidFill>
                          <a:schemeClr val="tx1"/>
                        </a:solidFill>
                        <a:latin typeface="+mn-lt"/>
                        <a:ea typeface="+mn-ea"/>
                        <a:cs typeface="+mn-cs"/>
                      </a:endParaRPr>
                    </a:p>
                  </a:txBody>
                  <a:tcPr/>
                </a:tc>
                <a:tc>
                  <a:txBody>
                    <a:bodyPr/>
                    <a:lstStyle/>
                    <a:p>
                      <a:pPr algn="ctr"/>
                      <a:r>
                        <a:rPr lang="en-US" sz="1200" b="0" dirty="0" smtClean="0">
                          <a:solidFill>
                            <a:schemeClr val="tx1"/>
                          </a:solidFill>
                        </a:rPr>
                        <a:t>2.1/0.97 MN/m</a:t>
                      </a:r>
                      <a:endParaRPr lang="en-US" sz="1200" b="0"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rPr>
                        <a:t>1.96/0.86 MN/m</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rPr>
                        <a:t>/</a:t>
                      </a:r>
                    </a:p>
                  </a:txBody>
                  <a:tcPr/>
                </a:tc>
              </a:tr>
              <a:tr h="332314">
                <a:tc>
                  <a:txBody>
                    <a:bodyPr/>
                    <a:lstStyle/>
                    <a:p>
                      <a:pPr marL="0" algn="ctr" defTabSz="914400" rtl="0" eaLnBrk="1" latinLnBrk="0" hangingPunct="1"/>
                      <a:r>
                        <a:rPr lang="en-US" sz="1200" b="0" kern="1200" dirty="0" smtClean="0">
                          <a:solidFill>
                            <a:schemeClr val="tx1"/>
                          </a:solidFill>
                          <a:latin typeface="+mn-lt"/>
                          <a:ea typeface="+mn-ea"/>
                          <a:cs typeface="+mn-cs"/>
                        </a:rPr>
                        <a:t>Average</a:t>
                      </a:r>
                      <a:r>
                        <a:rPr lang="en-US" sz="1200" b="0" kern="1200" baseline="0" dirty="0" smtClean="0">
                          <a:solidFill>
                            <a:schemeClr val="tx1"/>
                          </a:solidFill>
                          <a:latin typeface="+mn-lt"/>
                          <a:ea typeface="+mn-ea"/>
                          <a:cs typeface="+mn-cs"/>
                        </a:rPr>
                        <a:t> coil </a:t>
                      </a:r>
                      <a:r>
                        <a:rPr lang="en-US" sz="1200" b="0" kern="1200" dirty="0" smtClean="0">
                          <a:solidFill>
                            <a:schemeClr val="tx1"/>
                          </a:solidFill>
                          <a:latin typeface="+mn-lt"/>
                          <a:ea typeface="+mn-ea"/>
                          <a:cs typeface="+mn-cs"/>
                        </a:rPr>
                        <a:t>stress in mid plane</a:t>
                      </a:r>
                      <a:endParaRPr lang="en-US" sz="1200" b="0" kern="1200" dirty="0">
                        <a:solidFill>
                          <a:schemeClr val="tx1"/>
                        </a:solidFill>
                        <a:latin typeface="+mn-lt"/>
                        <a:ea typeface="+mn-ea"/>
                        <a:cs typeface="+mn-cs"/>
                      </a:endParaRPr>
                    </a:p>
                  </a:txBody>
                  <a:tcPr/>
                </a:tc>
                <a:tc>
                  <a:txBody>
                    <a:bodyPr/>
                    <a:lstStyle/>
                    <a:p>
                      <a:pPr algn="ctr"/>
                      <a:r>
                        <a:rPr lang="en-US" sz="1200" b="1" dirty="0" smtClean="0">
                          <a:solidFill>
                            <a:schemeClr val="tx1"/>
                          </a:solidFill>
                        </a:rPr>
                        <a:t>71 </a:t>
                      </a:r>
                      <a:r>
                        <a:rPr lang="en-US" sz="1200" b="1" dirty="0" err="1" smtClean="0">
                          <a:solidFill>
                            <a:schemeClr val="tx1"/>
                          </a:solidFill>
                        </a:rPr>
                        <a:t>MPa</a:t>
                      </a:r>
                      <a:endParaRPr lang="en-US" sz="1200" b="1" dirty="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smtClean="0">
                          <a:solidFill>
                            <a:schemeClr val="tx1"/>
                          </a:solidFill>
                        </a:rPr>
                        <a:t>57 </a:t>
                      </a:r>
                      <a:r>
                        <a:rPr lang="en-US" sz="1200" b="1" dirty="0" err="1" smtClean="0">
                          <a:solidFill>
                            <a:schemeClr val="tx1"/>
                          </a:solidFill>
                        </a:rPr>
                        <a:t>MPa</a:t>
                      </a:r>
                      <a:endParaRPr lang="en-US" sz="1200" b="1" dirty="0" smtClean="0">
                        <a:solidFill>
                          <a:schemeClr val="tx1"/>
                        </a:solidFill>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0" dirty="0" smtClean="0">
                          <a:solidFill>
                            <a:schemeClr val="tx1"/>
                          </a:solidFill>
                        </a:rPr>
                        <a:t>1.25</a:t>
                      </a:r>
                    </a:p>
                  </a:txBody>
                  <a:tcPr/>
                </a:tc>
              </a:tr>
              <a:tr h="332314">
                <a:tc>
                  <a:txBody>
                    <a:bodyPr/>
                    <a:lstStyle/>
                    <a:p>
                      <a:pPr marL="0" algn="ctr" defTabSz="914400" rtl="0" eaLnBrk="1" latinLnBrk="0" hangingPunct="1"/>
                      <a:r>
                        <a:rPr lang="en-US" sz="1200" kern="1200" dirty="0" smtClean="0">
                          <a:solidFill>
                            <a:schemeClr val="tx1"/>
                          </a:solidFill>
                        </a:rPr>
                        <a:t>Outer diameter</a:t>
                      </a:r>
                      <a:r>
                        <a:rPr lang="en-US" sz="1200" kern="1200" baseline="0" dirty="0" smtClean="0">
                          <a:solidFill>
                            <a:schemeClr val="tx1"/>
                          </a:solidFill>
                        </a:rPr>
                        <a:t> of iron yoke</a:t>
                      </a:r>
                      <a:endParaRPr lang="en-US" sz="1200" b="0" kern="1200" dirty="0">
                        <a:solidFill>
                          <a:schemeClr val="tx1"/>
                        </a:solidFill>
                        <a:latin typeface="+mn-lt"/>
                        <a:ea typeface="+mn-ea"/>
                        <a:cs typeface="+mn-cs"/>
                      </a:endParaRPr>
                    </a:p>
                  </a:txBody>
                  <a:tcPr/>
                </a:tc>
                <a:tc gridSpan="2">
                  <a:txBody>
                    <a:bodyPr/>
                    <a:lstStyle/>
                    <a:p>
                      <a:pPr algn="ctr"/>
                      <a:r>
                        <a:rPr lang="en-US" sz="1200" dirty="0" smtClean="0">
                          <a:solidFill>
                            <a:schemeClr val="tx1"/>
                          </a:solidFill>
                        </a:rPr>
                        <a:t>550 mm</a:t>
                      </a:r>
                      <a:endParaRPr lang="en-US" sz="1200" b="0" dirty="0">
                        <a:solidFill>
                          <a:schemeClr val="tx1"/>
                        </a:solidFill>
                      </a:endParaRPr>
                    </a:p>
                  </a:txBody>
                  <a:tcPr/>
                </a:tc>
                <a:tc hMerge="1">
                  <a:txBody>
                    <a:bodyPr/>
                    <a:lstStyle/>
                    <a:p>
                      <a:endParaRPr lang="en-US"/>
                    </a:p>
                  </a:txBody>
                  <a:tcPr/>
                </a:tc>
                <a:tc>
                  <a:txBody>
                    <a:bodyPr/>
                    <a:lstStyle/>
                    <a:p>
                      <a:pPr algn="ctr"/>
                      <a:r>
                        <a:rPr lang="en-US" sz="1200" b="0" dirty="0" smtClean="0">
                          <a:solidFill>
                            <a:schemeClr val="tx1"/>
                          </a:solidFill>
                        </a:rPr>
                        <a:t>/</a:t>
                      </a:r>
                      <a:endParaRPr lang="en-US" sz="1200" b="0" dirty="0">
                        <a:solidFill>
                          <a:schemeClr val="tx1"/>
                        </a:solidFill>
                      </a:endParaRPr>
                    </a:p>
                  </a:txBody>
                  <a:tcPr/>
                </a:tc>
              </a:tr>
              <a:tr h="332314">
                <a:tc>
                  <a:txBody>
                    <a:bodyPr/>
                    <a:lstStyle/>
                    <a:p>
                      <a:pPr marL="0" algn="ctr" defTabSz="914400" rtl="0" eaLnBrk="1" latinLnBrk="0" hangingPunct="1"/>
                      <a:r>
                        <a:rPr lang="en-US" sz="1200" kern="1200" dirty="0" smtClean="0">
                          <a:solidFill>
                            <a:schemeClr val="tx1"/>
                          </a:solidFill>
                        </a:rPr>
                        <a:t>Strand diameter</a:t>
                      </a:r>
                      <a:endParaRPr lang="en-US" sz="1200" b="0" kern="1200" dirty="0">
                        <a:solidFill>
                          <a:schemeClr val="tx1"/>
                        </a:solidFill>
                        <a:latin typeface="+mn-lt"/>
                        <a:ea typeface="+mn-ea"/>
                        <a:cs typeface="+mn-cs"/>
                      </a:endParaRPr>
                    </a:p>
                  </a:txBody>
                  <a:tcPr/>
                </a:tc>
                <a:tc gridSpan="2">
                  <a:txBody>
                    <a:bodyPr/>
                    <a:lstStyle/>
                    <a:p>
                      <a:pPr marL="342900" indent="-342900" algn="ctr">
                        <a:buNone/>
                      </a:pPr>
                      <a:r>
                        <a:rPr lang="en-US" sz="1200" dirty="0" smtClean="0">
                          <a:solidFill>
                            <a:schemeClr val="tx1"/>
                          </a:solidFill>
                        </a:rPr>
                        <a:t>1.065        </a:t>
                      </a:r>
                      <a:endParaRPr lang="en-US" sz="1200" b="0" dirty="0">
                        <a:solidFill>
                          <a:schemeClr val="tx1"/>
                        </a:solidFill>
                      </a:endParaRPr>
                    </a:p>
                  </a:txBody>
                  <a:tcPr/>
                </a:tc>
                <a:tc hMerge="1">
                  <a:txBody>
                    <a:bodyPr/>
                    <a:lstStyle/>
                    <a:p>
                      <a:endParaRPr lang="en-US"/>
                    </a:p>
                  </a:txBody>
                  <a:tcPr/>
                </a:tc>
                <a:tc>
                  <a:txBody>
                    <a:bodyPr/>
                    <a:lstStyle/>
                    <a:p>
                      <a:pPr marL="342900" indent="-342900" algn="ctr">
                        <a:buNone/>
                      </a:pPr>
                      <a:r>
                        <a:rPr lang="en-US" sz="1200" b="0" dirty="0" smtClean="0">
                          <a:solidFill>
                            <a:schemeClr val="tx1"/>
                          </a:solidFill>
                        </a:rPr>
                        <a:t>/</a:t>
                      </a:r>
                      <a:endParaRPr lang="en-US" sz="1200" b="0" dirty="0">
                        <a:solidFill>
                          <a:schemeClr val="tx1"/>
                        </a:solidFill>
                      </a:endParaRPr>
                    </a:p>
                  </a:txBody>
                  <a:tcPr/>
                </a:tc>
              </a:tr>
              <a:tr h="274997">
                <a:tc>
                  <a:txBody>
                    <a:bodyPr/>
                    <a:lstStyle/>
                    <a:p>
                      <a:pPr algn="ctr" rtl="0" fontAlgn="t"/>
                      <a:r>
                        <a:rPr lang="en-US" sz="1200" b="0" i="0" u="none" strike="noStrike" dirty="0" err="1" smtClean="0">
                          <a:solidFill>
                            <a:schemeClr val="tx1"/>
                          </a:solidFill>
                          <a:latin typeface="Calibri"/>
                        </a:rPr>
                        <a:t>Supercon</a:t>
                      </a:r>
                      <a:r>
                        <a:rPr lang="en-US" sz="1200" b="0" i="0" u="none" strike="noStrike" dirty="0" smtClean="0">
                          <a:solidFill>
                            <a:schemeClr val="tx1"/>
                          </a:solidFill>
                          <a:latin typeface="Calibri"/>
                        </a:rPr>
                        <a:t>. current density</a:t>
                      </a:r>
                      <a:endParaRPr lang="en-US" sz="1200" b="0" i="0" u="none" strike="noStrike" dirty="0">
                        <a:solidFill>
                          <a:schemeClr val="tx1"/>
                        </a:solidFill>
                        <a:latin typeface="Calibri"/>
                      </a:endParaRPr>
                    </a:p>
                  </a:txBody>
                  <a:tcPr marL="7620" marR="7620" marT="7620" marB="0"/>
                </a:tc>
                <a:tc>
                  <a:txBody>
                    <a:bodyPr/>
                    <a:lstStyle/>
                    <a:p>
                      <a:pPr algn="ctr" rtl="0" fontAlgn="t"/>
                      <a:r>
                        <a:rPr lang="en-US" sz="1200" b="0" i="0" u="none" strike="noStrike" dirty="0" smtClean="0">
                          <a:solidFill>
                            <a:schemeClr val="tx1"/>
                          </a:solidFill>
                          <a:latin typeface="Calibri"/>
                        </a:rPr>
                        <a:t>1000 </a:t>
                      </a:r>
                      <a:r>
                        <a:rPr lang="en-US" sz="1200" b="0" i="0" u="none" strike="noStrike" dirty="0" smtClean="0">
                          <a:solidFill>
                            <a:schemeClr val="tx1"/>
                          </a:solidFill>
                          <a:latin typeface="+mn-lt"/>
                        </a:rPr>
                        <a:t>A/mm</a:t>
                      </a:r>
                      <a:r>
                        <a:rPr lang="en-US" sz="1200" b="0" i="0" u="none" strike="noStrike" baseline="30000" dirty="0" smtClean="0">
                          <a:solidFill>
                            <a:schemeClr val="tx1"/>
                          </a:solidFill>
                          <a:latin typeface="+mn-lt"/>
                        </a:rPr>
                        <a:t>2</a:t>
                      </a:r>
                      <a:endParaRPr lang="en-US" sz="1200" b="0" i="0" u="none" strike="noStrike" dirty="0">
                        <a:solidFill>
                          <a:schemeClr val="tx1"/>
                        </a:solidFill>
                        <a:latin typeface="Calibri"/>
                      </a:endParaRPr>
                    </a:p>
                  </a:txBody>
                  <a:tcPr marL="7620" marR="7620" marT="7620" marB="0"/>
                </a:tc>
                <a:tc>
                  <a:txBody>
                    <a:bodyPr/>
                    <a:lstStyle/>
                    <a:p>
                      <a:pPr algn="ctr" rtl="0" fontAlgn="t"/>
                      <a:r>
                        <a:rPr lang="en-US" sz="1200" b="0" i="0" u="none" strike="noStrike" kern="1200" dirty="0" smtClean="0">
                          <a:solidFill>
                            <a:schemeClr val="tx1"/>
                          </a:solidFill>
                          <a:latin typeface="Calibri"/>
                          <a:ea typeface="+mn-ea"/>
                          <a:cs typeface="+mn-cs"/>
                        </a:rPr>
                        <a:t>989 A/mm</a:t>
                      </a:r>
                      <a:r>
                        <a:rPr lang="en-US" sz="1200" b="0" i="0" u="none" strike="noStrike" kern="1200" baseline="30000" dirty="0" smtClean="0">
                          <a:solidFill>
                            <a:schemeClr val="tx1"/>
                          </a:solidFill>
                          <a:latin typeface="Calibri"/>
                          <a:ea typeface="+mn-ea"/>
                          <a:cs typeface="+mn-cs"/>
                        </a:rPr>
                        <a:t>2</a:t>
                      </a:r>
                      <a:endParaRPr lang="en-US" sz="1200" b="0" i="0" u="none" strike="noStrike" kern="1200" baseline="30000" dirty="0">
                        <a:solidFill>
                          <a:schemeClr val="tx1"/>
                        </a:solidFill>
                        <a:latin typeface="Calibri"/>
                        <a:ea typeface="+mn-ea"/>
                        <a:cs typeface="+mn-cs"/>
                      </a:endParaRPr>
                    </a:p>
                  </a:txBody>
                  <a:tcPr marL="7620" marR="7620" marT="7620" marB="0"/>
                </a:tc>
                <a:tc>
                  <a:txBody>
                    <a:bodyPr/>
                    <a:lstStyle/>
                    <a:p>
                      <a:pPr algn="ctr"/>
                      <a:r>
                        <a:rPr lang="en-US" sz="1200" b="0" i="0" u="none" strike="noStrike" kern="1200" dirty="0" smtClean="0">
                          <a:solidFill>
                            <a:schemeClr val="tx1"/>
                          </a:solidFill>
                          <a:latin typeface="Calibri"/>
                          <a:ea typeface="+mn-ea"/>
                          <a:cs typeface="+mn-cs"/>
                        </a:rPr>
                        <a:t>1.01</a:t>
                      </a:r>
                      <a:endParaRPr lang="en-US" sz="1200" b="0" i="0" u="none" strike="noStrike" kern="1200" dirty="0">
                        <a:solidFill>
                          <a:schemeClr val="tx1"/>
                        </a:solidFill>
                        <a:latin typeface="Calibri"/>
                        <a:ea typeface="+mn-ea"/>
                        <a:cs typeface="+mn-cs"/>
                      </a:endParaRPr>
                    </a:p>
                  </a:txBody>
                  <a:tcPr marL="7620" marR="7620" marT="7620" marB="0"/>
                </a:tc>
              </a:tr>
            </a:tbl>
          </a:graphicData>
        </a:graphic>
      </p:graphicFrame>
      <p:sp>
        <p:nvSpPr>
          <p:cNvPr id="8" name="Slide Number Placeholder 7"/>
          <p:cNvSpPr>
            <a:spLocks noGrp="1"/>
          </p:cNvSpPr>
          <p:nvPr>
            <p:ph type="sldNum" sz="quarter" idx="12"/>
          </p:nvPr>
        </p:nvSpPr>
        <p:spPr/>
        <p:txBody>
          <a:bodyPr/>
          <a:lstStyle/>
          <a:p>
            <a:fld id="{B6F15528-21DE-4FAA-801E-634DDDAF4B2B}" type="slidenum">
              <a:rPr lang="en-US" smtClean="0">
                <a:solidFill>
                  <a:prstClr val="black">
                    <a:tint val="75000"/>
                  </a:prstClr>
                </a:solidFill>
              </a:rPr>
              <a:pPr/>
              <a:t>38</a:t>
            </a:fld>
            <a:endParaRPr lang="en-US">
              <a:solidFill>
                <a:prstClr val="black">
                  <a:tint val="75000"/>
                </a:prstClr>
              </a:solidFill>
            </a:endParaRPr>
          </a:p>
        </p:txBody>
      </p:sp>
      <p:sp>
        <p:nvSpPr>
          <p:cNvPr id="9" name="Rectangle 8"/>
          <p:cNvSpPr/>
          <p:nvPr/>
        </p:nvSpPr>
        <p:spPr>
          <a:xfrm>
            <a:off x="7239000" y="3733800"/>
            <a:ext cx="1905000" cy="307777"/>
          </a:xfrm>
          <a:prstGeom prst="rect">
            <a:avLst/>
          </a:prstGeom>
        </p:spPr>
        <p:txBody>
          <a:bodyPr wrap="square">
            <a:spAutoFit/>
          </a:bodyPr>
          <a:lstStyle/>
          <a:p>
            <a:pPr fontAlgn="auto">
              <a:spcBef>
                <a:spcPts val="0"/>
              </a:spcBef>
              <a:spcAft>
                <a:spcPts val="0"/>
              </a:spcAft>
            </a:pPr>
            <a:r>
              <a:rPr kumimoji="0" lang="en-US" sz="1400" dirty="0" smtClean="0">
                <a:solidFill>
                  <a:prstClr val="black"/>
                </a:solidFill>
                <a:latin typeface="Calibri"/>
                <a:ea typeface="+mn-ea"/>
                <a:cs typeface="+mn-cs"/>
              </a:rPr>
              <a:t>Bore diameter 130 mm</a:t>
            </a:r>
            <a:endParaRPr kumimoji="0" lang="en-US" sz="1400" dirty="0">
              <a:solidFill>
                <a:prstClr val="black"/>
              </a:solidFill>
              <a:latin typeface="Calibri"/>
              <a:ea typeface="+mn-ea"/>
              <a:cs typeface="+mn-cs"/>
            </a:endParaRPr>
          </a:p>
        </p:txBody>
      </p:sp>
      <p:sp>
        <p:nvSpPr>
          <p:cNvPr id="10" name="Rectangle 9"/>
          <p:cNvSpPr/>
          <p:nvPr/>
        </p:nvSpPr>
        <p:spPr>
          <a:xfrm>
            <a:off x="7239000" y="606623"/>
            <a:ext cx="1905000" cy="307777"/>
          </a:xfrm>
          <a:prstGeom prst="rect">
            <a:avLst/>
          </a:prstGeom>
        </p:spPr>
        <p:txBody>
          <a:bodyPr wrap="square">
            <a:spAutoFit/>
          </a:bodyPr>
          <a:lstStyle/>
          <a:p>
            <a:pPr fontAlgn="auto">
              <a:spcBef>
                <a:spcPts val="0"/>
              </a:spcBef>
              <a:spcAft>
                <a:spcPts val="0"/>
              </a:spcAft>
            </a:pPr>
            <a:r>
              <a:rPr kumimoji="0" lang="en-US" sz="1400" dirty="0" smtClean="0">
                <a:solidFill>
                  <a:prstClr val="black"/>
                </a:solidFill>
                <a:latin typeface="Calibri"/>
                <a:ea typeface="+mn-ea"/>
                <a:cs typeface="+mn-cs"/>
              </a:rPr>
              <a:t>Bore diameter 150 mm</a:t>
            </a:r>
            <a:endParaRPr kumimoji="0" lang="en-US" sz="1400" dirty="0">
              <a:solidFill>
                <a:prstClr val="black"/>
              </a:solidFill>
              <a:latin typeface="Calibri"/>
              <a:ea typeface="+mn-ea"/>
              <a:cs typeface="+mn-cs"/>
            </a:endParaRPr>
          </a:p>
        </p:txBody>
      </p:sp>
      <p:pic>
        <p:nvPicPr>
          <p:cNvPr id="12" name="Picture 6"/>
          <p:cNvPicPr>
            <a:picLocks noChangeAspect="1" noChangeArrowheads="1"/>
          </p:cNvPicPr>
          <p:nvPr/>
        </p:nvPicPr>
        <p:blipFill>
          <a:blip r:embed="rId3" cstate="print"/>
          <a:srcRect/>
          <a:stretch>
            <a:fillRect/>
          </a:stretch>
        </p:blipFill>
        <p:spPr bwMode="auto">
          <a:xfrm>
            <a:off x="5638800" y="4064890"/>
            <a:ext cx="3505200" cy="279311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39</a:t>
            </a:fld>
            <a:endParaRPr lang="en-US">
              <a:solidFill>
                <a:prstClr val="black">
                  <a:tint val="75000"/>
                </a:prstClr>
              </a:solidFill>
            </a:endParaRPr>
          </a:p>
        </p:txBody>
      </p:sp>
      <p:sp>
        <p:nvSpPr>
          <p:cNvPr id="8" name="Rectangle 7"/>
          <p:cNvSpPr/>
          <p:nvPr/>
        </p:nvSpPr>
        <p:spPr>
          <a:xfrm>
            <a:off x="381000" y="1066800"/>
            <a:ext cx="4038600" cy="707886"/>
          </a:xfrm>
          <a:prstGeom prst="rect">
            <a:avLst/>
          </a:prstGeom>
        </p:spPr>
        <p:txBody>
          <a:bodyPr wrap="square">
            <a:spAutoFit/>
          </a:bodyPr>
          <a:lstStyle/>
          <a:p>
            <a:pPr fontAlgn="auto">
              <a:spcBef>
                <a:spcPts val="0"/>
              </a:spcBef>
              <a:spcAft>
                <a:spcPts val="0"/>
              </a:spcAft>
            </a:pPr>
            <a:r>
              <a:rPr kumimoji="0" lang="en-US" sz="2000" i="1" dirty="0" smtClean="0">
                <a:solidFill>
                  <a:prstClr val="black"/>
                </a:solidFill>
                <a:latin typeface="Calibri"/>
                <a:ea typeface="+mn-ea"/>
                <a:cs typeface="+mn-cs"/>
              </a:rPr>
              <a:t>Transfer function of the 2 cases with the collar width of 20 mm.</a:t>
            </a:r>
            <a:endParaRPr kumimoji="0" lang="en-US" sz="2000" i="1" dirty="0">
              <a:solidFill>
                <a:prstClr val="black"/>
              </a:solidFill>
              <a:latin typeface="Calibri"/>
              <a:ea typeface="+mn-ea"/>
              <a:cs typeface="+mn-cs"/>
            </a:endParaRPr>
          </a:p>
        </p:txBody>
      </p:sp>
      <p:sp>
        <p:nvSpPr>
          <p:cNvPr id="10" name="Rectangle 9"/>
          <p:cNvSpPr/>
          <p:nvPr/>
        </p:nvSpPr>
        <p:spPr>
          <a:xfrm>
            <a:off x="4876800" y="1066800"/>
            <a:ext cx="4267200" cy="1015663"/>
          </a:xfrm>
          <a:prstGeom prst="rect">
            <a:avLst/>
          </a:prstGeom>
        </p:spPr>
        <p:txBody>
          <a:bodyPr wrap="square">
            <a:spAutoFit/>
          </a:bodyPr>
          <a:lstStyle/>
          <a:p>
            <a:pPr fontAlgn="auto">
              <a:spcBef>
                <a:spcPts val="0"/>
              </a:spcBef>
              <a:spcAft>
                <a:spcPts val="0"/>
              </a:spcAft>
            </a:pPr>
            <a:r>
              <a:rPr kumimoji="0" lang="en-US" sz="2000" i="1" dirty="0" smtClean="0">
                <a:solidFill>
                  <a:prstClr val="black"/>
                </a:solidFill>
                <a:latin typeface="Calibri"/>
                <a:ea typeface="+mn-ea"/>
                <a:cs typeface="+mn-cs"/>
              </a:rPr>
              <a:t>The dependence of b</a:t>
            </a:r>
            <a:r>
              <a:rPr kumimoji="0" lang="en-US" sz="2000" i="1" baseline="-25000" dirty="0" smtClean="0">
                <a:solidFill>
                  <a:prstClr val="black"/>
                </a:solidFill>
                <a:latin typeface="Calibri"/>
                <a:ea typeface="+mn-ea"/>
                <a:cs typeface="+mn-cs"/>
              </a:rPr>
              <a:t>3</a:t>
            </a:r>
            <a:r>
              <a:rPr kumimoji="0" lang="en-US" sz="2000" i="1" dirty="0" smtClean="0">
                <a:solidFill>
                  <a:prstClr val="black"/>
                </a:solidFill>
                <a:latin typeface="Calibri"/>
                <a:ea typeface="+mn-ea"/>
                <a:cs typeface="+mn-cs"/>
              </a:rPr>
              <a:t> on the operating current caused by iron saturation and filament magnetization.</a:t>
            </a:r>
            <a:endParaRPr kumimoji="0" lang="en-US" sz="2000" i="1" dirty="0">
              <a:solidFill>
                <a:prstClr val="black"/>
              </a:solidFill>
              <a:latin typeface="Calibri"/>
              <a:ea typeface="+mn-ea"/>
              <a:cs typeface="+mn-cs"/>
            </a:endParaRPr>
          </a:p>
        </p:txBody>
      </p:sp>
      <p:graphicFrame>
        <p:nvGraphicFramePr>
          <p:cNvPr id="24" name="Chart 23"/>
          <p:cNvGraphicFramePr/>
          <p:nvPr/>
        </p:nvGraphicFramePr>
        <p:xfrm>
          <a:off x="0" y="1981200"/>
          <a:ext cx="4572000" cy="4876800"/>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1"/>
          <p:cNvSpPr txBox="1"/>
          <p:nvPr/>
        </p:nvSpPr>
        <p:spPr>
          <a:xfrm>
            <a:off x="2590800" y="2514600"/>
            <a:ext cx="1752600" cy="228600"/>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diameter: 130 mm</a:t>
            </a:r>
          </a:p>
        </p:txBody>
      </p:sp>
      <p:sp>
        <p:nvSpPr>
          <p:cNvPr id="21" name="Title 1"/>
          <p:cNvSpPr>
            <a:spLocks noGrp="1"/>
          </p:cNvSpPr>
          <p:nvPr>
            <p:ph type="title"/>
          </p:nvPr>
        </p:nvSpPr>
        <p:spPr>
          <a:xfrm>
            <a:off x="0" y="152400"/>
            <a:ext cx="9144000" cy="685800"/>
          </a:xfrm>
        </p:spPr>
        <p:txBody>
          <a:bodyPr>
            <a:normAutofit fontScale="90000"/>
          </a:bodyPr>
          <a:lstStyle/>
          <a:p>
            <a:r>
              <a:rPr lang="en-US" sz="4000" b="1" dirty="0" smtClean="0">
                <a:solidFill>
                  <a:schemeClr val="tx2"/>
                </a:solidFill>
                <a:latin typeface="Times"/>
                <a:cs typeface="Times"/>
              </a:rPr>
              <a:t>Design with </a:t>
            </a:r>
            <a:r>
              <a:rPr lang="en-US" sz="4000" b="1" dirty="0" err="1" smtClean="0">
                <a:solidFill>
                  <a:srgbClr val="FF6600"/>
                </a:solidFill>
                <a:latin typeface="Times"/>
                <a:cs typeface="Times"/>
              </a:rPr>
              <a:t>NbTi</a:t>
            </a:r>
            <a:r>
              <a:rPr lang="en-US" sz="4000" b="1" dirty="0" smtClean="0">
                <a:solidFill>
                  <a:schemeClr val="tx2"/>
                </a:solidFill>
                <a:latin typeface="Times"/>
                <a:cs typeface="Times"/>
              </a:rPr>
              <a:t> LHC dipole inner cable</a:t>
            </a:r>
            <a:endParaRPr lang="en-US" sz="4000" dirty="0" smtClean="0">
              <a:solidFill>
                <a:srgbClr val="FF0000"/>
              </a:solidFill>
            </a:endParaRPr>
          </a:p>
        </p:txBody>
      </p:sp>
      <p:graphicFrame>
        <p:nvGraphicFramePr>
          <p:cNvPr id="16" name="Chart 15"/>
          <p:cNvGraphicFramePr/>
          <p:nvPr/>
        </p:nvGraphicFramePr>
        <p:xfrm>
          <a:off x="4419600" y="2057400"/>
          <a:ext cx="4724400" cy="4800600"/>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Straight Arrow Connector 17"/>
          <p:cNvCxnSpPr/>
          <p:nvPr/>
        </p:nvCxnSpPr>
        <p:spPr>
          <a:xfrm flipV="1">
            <a:off x="5562600" y="3124200"/>
            <a:ext cx="457200" cy="18097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Box 1"/>
          <p:cNvSpPr txBox="1"/>
          <p:nvPr/>
        </p:nvSpPr>
        <p:spPr>
          <a:xfrm>
            <a:off x="6096000" y="2438400"/>
            <a:ext cx="1752600" cy="381000"/>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a:t>
            </a:r>
            <a:r>
              <a:rPr kumimoji="0" lang="en-US" sz="1400" dirty="0" smtClean="0">
                <a:solidFill>
                  <a:prstClr val="black"/>
                </a:solidFill>
              </a:rPr>
              <a:t>diameter 150 mm</a:t>
            </a:r>
          </a:p>
          <a:p>
            <a:pPr fontAlgn="auto">
              <a:spcBef>
                <a:spcPts val="0"/>
              </a:spcBef>
              <a:spcAft>
                <a:spcPts val="0"/>
              </a:spcAft>
            </a:pPr>
            <a:r>
              <a:rPr kumimoji="0" lang="en-US" sz="1400" dirty="0" smtClean="0">
                <a:solidFill>
                  <a:prstClr val="black"/>
                </a:solidFill>
              </a:rPr>
              <a:t>Collar thickness 20 mm</a:t>
            </a:r>
            <a:endParaRPr kumimoji="0" lang="en-US" sz="1400" dirty="0">
              <a:solidFill>
                <a:prstClr val="black"/>
              </a:solidFill>
            </a:endParaRPr>
          </a:p>
        </p:txBody>
      </p:sp>
      <p:sp>
        <p:nvSpPr>
          <p:cNvPr id="23" name="TextBox 1"/>
          <p:cNvSpPr txBox="1"/>
          <p:nvPr/>
        </p:nvSpPr>
        <p:spPr>
          <a:xfrm>
            <a:off x="7086600" y="3048000"/>
            <a:ext cx="1752600" cy="381000"/>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a:t>
            </a:r>
            <a:r>
              <a:rPr kumimoji="0" lang="en-US" sz="1400" dirty="0" smtClean="0">
                <a:solidFill>
                  <a:prstClr val="black"/>
                </a:solidFill>
              </a:rPr>
              <a:t>diameter </a:t>
            </a:r>
            <a:r>
              <a:rPr kumimoji="0" lang="en-US" sz="1400" dirty="0">
                <a:solidFill>
                  <a:prstClr val="black"/>
                </a:solidFill>
              </a:rPr>
              <a:t>130 </a:t>
            </a:r>
            <a:r>
              <a:rPr kumimoji="0" lang="en-US" sz="1400" dirty="0" smtClean="0">
                <a:solidFill>
                  <a:prstClr val="black"/>
                </a:solidFill>
              </a:rPr>
              <a:t>mm </a:t>
            </a:r>
          </a:p>
          <a:p>
            <a:pPr fontAlgn="auto">
              <a:spcBef>
                <a:spcPts val="0"/>
              </a:spcBef>
              <a:spcAft>
                <a:spcPts val="0"/>
              </a:spcAft>
            </a:pPr>
            <a:r>
              <a:rPr kumimoji="0" lang="en-US" sz="1400" dirty="0" smtClean="0">
                <a:solidFill>
                  <a:prstClr val="black"/>
                </a:solidFill>
              </a:rPr>
              <a:t>Collar thickness 25 </a:t>
            </a:r>
            <a:r>
              <a:rPr kumimoji="0" lang="en-US" sz="1400" dirty="0">
                <a:solidFill>
                  <a:prstClr val="black"/>
                </a:solidFill>
              </a:rPr>
              <a:t>mm</a:t>
            </a:r>
          </a:p>
        </p:txBody>
      </p:sp>
      <p:sp>
        <p:nvSpPr>
          <p:cNvPr id="26" name="TextBox 1"/>
          <p:cNvSpPr txBox="1"/>
          <p:nvPr/>
        </p:nvSpPr>
        <p:spPr>
          <a:xfrm>
            <a:off x="5562600" y="5410200"/>
            <a:ext cx="1752600" cy="390525"/>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a:t>
            </a:r>
            <a:r>
              <a:rPr kumimoji="0" lang="en-US" sz="1400" dirty="0" smtClean="0">
                <a:solidFill>
                  <a:prstClr val="black"/>
                </a:solidFill>
              </a:rPr>
              <a:t>diameter </a:t>
            </a:r>
            <a:r>
              <a:rPr kumimoji="0" lang="en-US" sz="1400" dirty="0">
                <a:solidFill>
                  <a:prstClr val="black"/>
                </a:solidFill>
              </a:rPr>
              <a:t>130 </a:t>
            </a:r>
            <a:r>
              <a:rPr kumimoji="0" lang="en-US" sz="1400" dirty="0" smtClean="0">
                <a:solidFill>
                  <a:prstClr val="black"/>
                </a:solidFill>
              </a:rPr>
              <a:t>mm </a:t>
            </a:r>
          </a:p>
          <a:p>
            <a:pPr fontAlgn="auto">
              <a:spcBef>
                <a:spcPts val="0"/>
              </a:spcBef>
              <a:spcAft>
                <a:spcPts val="0"/>
              </a:spcAft>
            </a:pPr>
            <a:r>
              <a:rPr kumimoji="0" lang="en-US" sz="1400" dirty="0" smtClean="0">
                <a:solidFill>
                  <a:prstClr val="black"/>
                </a:solidFill>
              </a:rPr>
              <a:t>Collar thickness 20 </a:t>
            </a:r>
            <a:r>
              <a:rPr kumimoji="0" lang="en-US" sz="1400" dirty="0">
                <a:solidFill>
                  <a:prstClr val="black"/>
                </a:solidFill>
              </a:rPr>
              <a:t>mm</a:t>
            </a:r>
          </a:p>
        </p:txBody>
      </p:sp>
      <p:cxnSp>
        <p:nvCxnSpPr>
          <p:cNvPr id="31" name="Straight Arrow Connector 30"/>
          <p:cNvCxnSpPr/>
          <p:nvPr/>
        </p:nvCxnSpPr>
        <p:spPr>
          <a:xfrm flipH="1">
            <a:off x="6096000" y="3429000"/>
            <a:ext cx="914400" cy="68580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6019801" y="4953000"/>
            <a:ext cx="76199" cy="457200"/>
          </a:xfrm>
          <a:prstGeom prst="straightConnector1">
            <a:avLst/>
          </a:prstGeom>
          <a:ln w="190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rot="5400000">
            <a:off x="3822700" y="5118100"/>
            <a:ext cx="812800" cy="1588"/>
          </a:xfrm>
          <a:prstGeom prst="line">
            <a:avLst/>
          </a:prstGeom>
          <a:ln w="25400" cap="flat" cmpd="sng" algn="ctr">
            <a:solidFill>
              <a:srgbClr val="00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2" name="直線コネクタ 21"/>
          <p:cNvCxnSpPr/>
          <p:nvPr/>
        </p:nvCxnSpPr>
        <p:spPr>
          <a:xfrm rot="5400000">
            <a:off x="8204200" y="5232400"/>
            <a:ext cx="812800" cy="1588"/>
          </a:xfrm>
          <a:prstGeom prst="line">
            <a:avLst/>
          </a:prstGeom>
          <a:ln w="25400" cap="flat" cmpd="sng" algn="ctr">
            <a:solidFill>
              <a:srgbClr val="00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pPr/>
              <a:t>4</a:t>
            </a:fld>
            <a:endParaRPr lang="en-US" altLang="ja-JP"/>
          </a:p>
        </p:txBody>
      </p:sp>
      <p:sp>
        <p:nvSpPr>
          <p:cNvPr id="3" name="テキスト ボックス 2"/>
          <p:cNvSpPr txBox="1"/>
          <p:nvPr/>
        </p:nvSpPr>
        <p:spPr>
          <a:xfrm>
            <a:off x="859472" y="2298700"/>
            <a:ext cx="7395249" cy="1877437"/>
          </a:xfrm>
          <a:prstGeom prst="rect">
            <a:avLst/>
          </a:prstGeom>
          <a:noFill/>
        </p:spPr>
        <p:txBody>
          <a:bodyPr wrap="none" rtlCol="0">
            <a:spAutoFit/>
          </a:bodyPr>
          <a:lstStyle/>
          <a:p>
            <a:pPr algn="ctr"/>
            <a:r>
              <a:rPr kumimoji="1" lang="en-US" altLang="ja-JP" sz="4000" b="1" dirty="0" smtClean="0">
                <a:solidFill>
                  <a:schemeClr val="accent2"/>
                </a:solidFill>
              </a:rPr>
              <a:t>REMINDER</a:t>
            </a:r>
          </a:p>
          <a:p>
            <a:pPr algn="ctr"/>
            <a:endParaRPr kumimoji="1" lang="en-US" altLang="ja-JP" sz="4000" b="1" dirty="0" smtClean="0">
              <a:solidFill>
                <a:schemeClr val="accent2"/>
              </a:solidFill>
            </a:endParaRPr>
          </a:p>
          <a:p>
            <a:pPr algn="ctr"/>
            <a:r>
              <a:rPr lang="en-US" altLang="ja-JP" sz="3600" b="1" dirty="0" smtClean="0">
                <a:solidFill>
                  <a:schemeClr val="accent2"/>
                </a:solidFill>
              </a:rPr>
              <a:t>Slides from the Meeting in Dec. 2010</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 name="Title 1"/>
          <p:cNvSpPr>
            <a:spLocks noGrp="1"/>
          </p:cNvSpPr>
          <p:nvPr>
            <p:ph type="title"/>
          </p:nvPr>
        </p:nvSpPr>
        <p:spPr>
          <a:xfrm>
            <a:off x="-355600" y="0"/>
            <a:ext cx="9753600" cy="838200"/>
          </a:xfrm>
        </p:spPr>
        <p:txBody>
          <a:bodyPr>
            <a:noAutofit/>
          </a:bodyPr>
          <a:lstStyle/>
          <a:p>
            <a:r>
              <a:rPr lang="en-US" sz="3000" b="1" dirty="0" smtClean="0">
                <a:solidFill>
                  <a:schemeClr val="tx2"/>
                </a:solidFill>
                <a:latin typeface="Times"/>
                <a:cs typeface="Times"/>
              </a:rPr>
              <a:t>Alternative design with </a:t>
            </a:r>
            <a:r>
              <a:rPr lang="en-US" sz="3000" b="1" dirty="0" smtClean="0">
                <a:solidFill>
                  <a:srgbClr val="FF6600"/>
                </a:solidFill>
                <a:latin typeface="Times"/>
                <a:cs typeface="Times"/>
              </a:rPr>
              <a:t>bronze Nb</a:t>
            </a:r>
            <a:r>
              <a:rPr lang="en-US" sz="3000" b="1" baseline="-25000" dirty="0" smtClean="0">
                <a:solidFill>
                  <a:srgbClr val="FF6600"/>
                </a:solidFill>
                <a:latin typeface="Times"/>
                <a:cs typeface="Times"/>
              </a:rPr>
              <a:t>3</a:t>
            </a:r>
            <a:r>
              <a:rPr lang="en-US" sz="3000" b="1" dirty="0" smtClean="0">
                <a:solidFill>
                  <a:srgbClr val="FF6600"/>
                </a:solidFill>
                <a:latin typeface="Times"/>
                <a:cs typeface="Times"/>
              </a:rPr>
              <a:t>Sn</a:t>
            </a:r>
            <a:r>
              <a:rPr lang="en-US" sz="3000" b="1" dirty="0" smtClean="0">
                <a:solidFill>
                  <a:schemeClr val="tx2"/>
                </a:solidFill>
                <a:latin typeface="Times"/>
                <a:cs typeface="Times"/>
              </a:rPr>
              <a:t> ITER TF strand</a:t>
            </a:r>
            <a:br>
              <a:rPr lang="en-US" sz="3000" b="1" dirty="0" smtClean="0">
                <a:solidFill>
                  <a:schemeClr val="tx2"/>
                </a:solidFill>
                <a:latin typeface="Times"/>
                <a:cs typeface="Times"/>
              </a:rPr>
            </a:br>
            <a:r>
              <a:rPr lang="en-US" sz="3000" b="1" dirty="0" smtClean="0">
                <a:solidFill>
                  <a:schemeClr val="tx2"/>
                </a:solidFill>
                <a:latin typeface="Times"/>
                <a:cs typeface="Times"/>
              </a:rPr>
              <a:t>-6 T field with 22 mm coil width-</a:t>
            </a:r>
            <a:endParaRPr lang="en-US" sz="3000" b="1" dirty="0">
              <a:solidFill>
                <a:schemeClr val="tx2"/>
              </a:solidFill>
              <a:latin typeface="Times"/>
              <a:cs typeface="Times"/>
            </a:endParaRPr>
          </a:p>
        </p:txBody>
      </p:sp>
      <p:pic>
        <p:nvPicPr>
          <p:cNvPr id="15" name="Picture 3"/>
          <p:cNvPicPr>
            <a:picLocks noChangeAspect="1" noChangeArrowheads="1"/>
          </p:cNvPicPr>
          <p:nvPr/>
        </p:nvPicPr>
        <p:blipFill>
          <a:blip r:embed="rId2" cstate="print"/>
          <a:srcRect/>
          <a:stretch>
            <a:fillRect/>
          </a:stretch>
        </p:blipFill>
        <p:spPr bwMode="auto">
          <a:xfrm>
            <a:off x="5628903" y="4038600"/>
            <a:ext cx="3515096" cy="2819400"/>
          </a:xfrm>
          <a:prstGeom prst="rect">
            <a:avLst/>
          </a:prstGeom>
          <a:noFill/>
          <a:ln w="9525">
            <a:noFill/>
            <a:miter lim="800000"/>
            <a:headEnd/>
            <a:tailEnd/>
          </a:ln>
        </p:spPr>
      </p:pic>
      <p:pic>
        <p:nvPicPr>
          <p:cNvPr id="14" name="Picture 5"/>
          <p:cNvPicPr>
            <a:picLocks noChangeAspect="1" noChangeArrowheads="1"/>
          </p:cNvPicPr>
          <p:nvPr/>
        </p:nvPicPr>
        <p:blipFill>
          <a:blip r:embed="rId3" cstate="print"/>
          <a:srcRect/>
          <a:stretch>
            <a:fillRect/>
          </a:stretch>
        </p:blipFill>
        <p:spPr bwMode="auto">
          <a:xfrm>
            <a:off x="5596358" y="905713"/>
            <a:ext cx="3547642" cy="2904287"/>
          </a:xfrm>
          <a:prstGeom prst="rect">
            <a:avLst/>
          </a:prstGeom>
          <a:noFill/>
          <a:ln w="9525">
            <a:noFill/>
            <a:miter lim="800000"/>
            <a:headEnd/>
            <a:tailEnd/>
          </a:ln>
        </p:spPr>
      </p:pic>
      <p:sp>
        <p:nvSpPr>
          <p:cNvPr id="8" name="Slide Number Placeholder 7"/>
          <p:cNvSpPr>
            <a:spLocks noGrp="1"/>
          </p:cNvSpPr>
          <p:nvPr>
            <p:ph type="sldNum" sz="quarter" idx="12"/>
          </p:nvPr>
        </p:nvSpPr>
        <p:spPr/>
        <p:txBody>
          <a:bodyPr/>
          <a:lstStyle/>
          <a:p>
            <a:fld id="{B6F15528-21DE-4FAA-801E-634DDDAF4B2B}" type="slidenum">
              <a:rPr lang="en-US" smtClean="0">
                <a:solidFill>
                  <a:prstClr val="black">
                    <a:tint val="75000"/>
                  </a:prstClr>
                </a:solidFill>
              </a:rPr>
              <a:pPr/>
              <a:t>40</a:t>
            </a:fld>
            <a:endParaRPr lang="en-US">
              <a:solidFill>
                <a:prstClr val="black">
                  <a:tint val="75000"/>
                </a:prstClr>
              </a:solidFill>
            </a:endParaRPr>
          </a:p>
        </p:txBody>
      </p:sp>
      <p:sp>
        <p:nvSpPr>
          <p:cNvPr id="9" name="Rectangle 8"/>
          <p:cNvSpPr/>
          <p:nvPr/>
        </p:nvSpPr>
        <p:spPr>
          <a:xfrm>
            <a:off x="7239000" y="3807023"/>
            <a:ext cx="1905000" cy="307777"/>
          </a:xfrm>
          <a:prstGeom prst="rect">
            <a:avLst/>
          </a:prstGeom>
        </p:spPr>
        <p:txBody>
          <a:bodyPr wrap="square">
            <a:spAutoFit/>
          </a:bodyPr>
          <a:lstStyle/>
          <a:p>
            <a:pPr fontAlgn="auto">
              <a:spcBef>
                <a:spcPts val="0"/>
              </a:spcBef>
              <a:spcAft>
                <a:spcPts val="0"/>
              </a:spcAft>
            </a:pPr>
            <a:r>
              <a:rPr kumimoji="0" lang="en-US" sz="1400" dirty="0" smtClean="0">
                <a:solidFill>
                  <a:prstClr val="black"/>
                </a:solidFill>
                <a:latin typeface="Calibri"/>
                <a:ea typeface="+mn-ea"/>
                <a:cs typeface="+mn-cs"/>
              </a:rPr>
              <a:t>Bore diameter 130 mm</a:t>
            </a:r>
            <a:endParaRPr kumimoji="0" lang="en-US" sz="1400" dirty="0">
              <a:solidFill>
                <a:prstClr val="black"/>
              </a:solidFill>
              <a:latin typeface="Calibri"/>
              <a:ea typeface="+mn-ea"/>
              <a:cs typeface="+mn-cs"/>
            </a:endParaRPr>
          </a:p>
        </p:txBody>
      </p:sp>
      <p:sp>
        <p:nvSpPr>
          <p:cNvPr id="10" name="Rectangle 9"/>
          <p:cNvSpPr/>
          <p:nvPr/>
        </p:nvSpPr>
        <p:spPr>
          <a:xfrm>
            <a:off x="7162800" y="759023"/>
            <a:ext cx="1981200" cy="307777"/>
          </a:xfrm>
          <a:prstGeom prst="rect">
            <a:avLst/>
          </a:prstGeom>
        </p:spPr>
        <p:txBody>
          <a:bodyPr wrap="square">
            <a:spAutoFit/>
          </a:bodyPr>
          <a:lstStyle/>
          <a:p>
            <a:pPr fontAlgn="auto">
              <a:spcBef>
                <a:spcPts val="0"/>
              </a:spcBef>
              <a:spcAft>
                <a:spcPts val="0"/>
              </a:spcAft>
            </a:pPr>
            <a:r>
              <a:rPr kumimoji="0" lang="en-US" sz="1400" dirty="0" smtClean="0">
                <a:solidFill>
                  <a:prstClr val="black"/>
                </a:solidFill>
                <a:latin typeface="Calibri"/>
                <a:ea typeface="+mn-ea"/>
                <a:cs typeface="+mn-cs"/>
              </a:rPr>
              <a:t>Bore diameter 150 mm</a:t>
            </a:r>
            <a:endParaRPr kumimoji="0" lang="en-US" sz="1400" dirty="0">
              <a:solidFill>
                <a:prstClr val="black"/>
              </a:solidFill>
              <a:latin typeface="Calibri"/>
              <a:ea typeface="+mn-ea"/>
              <a:cs typeface="+mn-cs"/>
            </a:endParaRPr>
          </a:p>
        </p:txBody>
      </p:sp>
      <p:graphicFrame>
        <p:nvGraphicFramePr>
          <p:cNvPr id="12" name="Table 11"/>
          <p:cNvGraphicFramePr>
            <a:graphicFrameLocks noGrp="1"/>
          </p:cNvGraphicFramePr>
          <p:nvPr>
            <p:extLst>
              <p:ext uri="{D42A27DB-BD31-4B8C-83A1-F6EECF244321}">
                <p14:modId xmlns:mc="http://schemas.openxmlformats.org/markup-compatibility/2006" xmlns:mv="urn:schemas-microsoft-com:mac:vml" xmlns:p14="http://schemas.microsoft.com/office/powerpoint/2010/main" xmlns="" xmlns:p="http://schemas.openxmlformats.org/presentationml/2006/main" xmlns:r="http://schemas.openxmlformats.org/officeDocument/2006/relationships" xmlns:a="http://schemas.openxmlformats.org/drawingml/2006/main" val="2791461498"/>
              </p:ext>
            </p:extLst>
          </p:nvPr>
        </p:nvGraphicFramePr>
        <p:xfrm>
          <a:off x="76201" y="1021750"/>
          <a:ext cx="5410199" cy="5658456"/>
        </p:xfrm>
        <a:graphic>
          <a:graphicData uri="http://schemas.openxmlformats.org/drawingml/2006/table">
            <a:tbl>
              <a:tblPr firstRow="1" bandRow="1">
                <a:tableStyleId>{5940675A-B579-460E-94D1-54222C63F5DA}</a:tableStyleId>
              </a:tblPr>
              <a:tblGrid>
                <a:gridCol w="2057399"/>
                <a:gridCol w="1303331"/>
                <a:gridCol w="35984"/>
                <a:gridCol w="1541046"/>
                <a:gridCol w="472439"/>
              </a:tblGrid>
              <a:tr h="256733">
                <a:tc>
                  <a:txBody>
                    <a:bodyPr/>
                    <a:lstStyle/>
                    <a:p>
                      <a:pPr algn="ctr" rtl="0" fontAlgn="t"/>
                      <a:r>
                        <a:rPr lang="en-US" sz="1200" b="1" i="0" u="none" strike="noStrike" dirty="0">
                          <a:solidFill>
                            <a:srgbClr val="000000"/>
                          </a:solidFill>
                          <a:latin typeface="Calibri"/>
                        </a:rPr>
                        <a:t>Item </a:t>
                      </a:r>
                    </a:p>
                  </a:txBody>
                  <a:tcPr marL="7620" marR="7620" marT="7620" marB="0"/>
                </a:tc>
                <a:tc gridSpan="3">
                  <a:txBody>
                    <a:bodyPr/>
                    <a:lstStyle/>
                    <a:p>
                      <a:pPr algn="ctr" rtl="0" fontAlgn="t"/>
                      <a:r>
                        <a:rPr lang="en-US" sz="1200" b="1" i="0" u="none" strike="noStrike">
                          <a:solidFill>
                            <a:srgbClr val="000000"/>
                          </a:solidFill>
                          <a:latin typeface="Calibri"/>
                        </a:rPr>
                        <a:t>Value </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1" i="0" u="none" strike="noStrike">
                          <a:solidFill>
                            <a:srgbClr val="000000"/>
                          </a:solidFill>
                          <a:latin typeface="Calibri"/>
                        </a:rPr>
                        <a:t>Ratio </a:t>
                      </a:r>
                    </a:p>
                  </a:txBody>
                  <a:tcPr marL="7620" marR="7620" marT="7620" marB="0"/>
                </a:tc>
              </a:tr>
              <a:tr h="256733">
                <a:tc>
                  <a:txBody>
                    <a:bodyPr/>
                    <a:lstStyle/>
                    <a:p>
                      <a:pPr algn="ctr" rtl="0" fontAlgn="t"/>
                      <a:r>
                        <a:rPr lang="en-US" sz="1200" b="0" i="0" u="none" strike="noStrike" dirty="0">
                          <a:solidFill>
                            <a:schemeClr val="tx1"/>
                          </a:solidFill>
                          <a:latin typeface="Calibri"/>
                        </a:rPr>
                        <a:t>Bore diameter </a:t>
                      </a:r>
                    </a:p>
                  </a:txBody>
                  <a:tcPr marL="7620" marR="7620" marT="7620" marB="0"/>
                </a:tc>
                <a:tc gridSpan="2">
                  <a:txBody>
                    <a:bodyPr/>
                    <a:lstStyle/>
                    <a:p>
                      <a:pPr algn="ctr" rtl="0" fontAlgn="t"/>
                      <a:r>
                        <a:rPr lang="en-US" sz="1200" b="0" i="0" u="none" strike="noStrike" dirty="0">
                          <a:solidFill>
                            <a:schemeClr val="tx1"/>
                          </a:solidFill>
                          <a:latin typeface="Calibri"/>
                        </a:rPr>
                        <a:t>150  mm (MBXE)  </a:t>
                      </a: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130 mm (MBXD) </a:t>
                      </a:r>
                    </a:p>
                  </a:txBody>
                  <a:tcPr marL="7620" marR="7620" marT="7620" marB="0"/>
                </a:tc>
                <a:tc>
                  <a:txBody>
                    <a:bodyPr/>
                    <a:lstStyle/>
                    <a:p>
                      <a:pPr algn="ctr" rtl="0" fontAlgn="t"/>
                      <a:r>
                        <a:rPr lang="en-US" sz="1200" b="0" i="0" u="none" strike="noStrike" dirty="0">
                          <a:solidFill>
                            <a:schemeClr val="tx1"/>
                          </a:solidFill>
                          <a:latin typeface="Calibri"/>
                        </a:rPr>
                        <a:t>1.15</a:t>
                      </a:r>
                    </a:p>
                  </a:txBody>
                  <a:tcPr marL="7620" marR="7620" marT="7620" marB="0"/>
                </a:tc>
              </a:tr>
              <a:tr h="256733">
                <a:tc>
                  <a:txBody>
                    <a:bodyPr/>
                    <a:lstStyle/>
                    <a:p>
                      <a:pPr algn="ctr" rtl="0" fontAlgn="t"/>
                      <a:r>
                        <a:rPr lang="en-US" sz="1200" b="0" i="0" u="none" strike="noStrike" dirty="0">
                          <a:solidFill>
                            <a:schemeClr val="tx1"/>
                          </a:solidFill>
                          <a:latin typeface="Calibri"/>
                        </a:rPr>
                        <a:t>Nominal field (dipole) </a:t>
                      </a:r>
                    </a:p>
                  </a:txBody>
                  <a:tcPr marL="7620" marR="7620" marT="7620" marB="0"/>
                </a:tc>
                <a:tc gridSpan="2">
                  <a:txBody>
                    <a:bodyPr/>
                    <a:lstStyle/>
                    <a:p>
                      <a:pPr algn="ctr" rtl="0" fontAlgn="t"/>
                      <a:r>
                        <a:rPr lang="en-US" sz="1200" b="1" i="0" u="none" strike="noStrike" dirty="0">
                          <a:solidFill>
                            <a:schemeClr val="tx1"/>
                          </a:solidFill>
                          <a:latin typeface="Calibri"/>
                        </a:rPr>
                        <a:t>6.19 T </a:t>
                      </a:r>
                    </a:p>
                  </a:txBody>
                  <a:tcPr marL="7620" marR="7620" marT="7620" marB="0"/>
                </a:tc>
                <a:tc hMerge="1">
                  <a:txBody>
                    <a:bodyPr/>
                    <a:lstStyle/>
                    <a:p>
                      <a:endParaRPr lang="en-US"/>
                    </a:p>
                  </a:txBody>
                  <a:tcPr/>
                </a:tc>
                <a:tc>
                  <a:txBody>
                    <a:bodyPr/>
                    <a:lstStyle/>
                    <a:p>
                      <a:pPr algn="ctr" rtl="0" fontAlgn="t"/>
                      <a:r>
                        <a:rPr lang="en-US" sz="1200" b="1" i="0" u="none" strike="noStrike" dirty="0">
                          <a:solidFill>
                            <a:schemeClr val="tx1"/>
                          </a:solidFill>
                          <a:latin typeface="Calibri"/>
                        </a:rPr>
                        <a:t>6.31 T</a:t>
                      </a:r>
                    </a:p>
                  </a:txBody>
                  <a:tcPr marL="7620" marR="7620" marT="7620" marB="0"/>
                </a:tc>
                <a:tc>
                  <a:txBody>
                    <a:bodyPr/>
                    <a:lstStyle/>
                    <a:p>
                      <a:pPr algn="ctr" rtl="0" fontAlgn="t"/>
                      <a:r>
                        <a:rPr lang="en-US" sz="1200" b="0" i="0" u="none" strike="noStrike" dirty="0">
                          <a:solidFill>
                            <a:schemeClr val="tx1"/>
                          </a:solidFill>
                          <a:latin typeface="Calibri"/>
                        </a:rPr>
                        <a:t>0.98</a:t>
                      </a:r>
                    </a:p>
                  </a:txBody>
                  <a:tcPr marL="7620" marR="7620" marT="7620" marB="0"/>
                </a:tc>
              </a:tr>
              <a:tr h="256733">
                <a:tc>
                  <a:txBody>
                    <a:bodyPr/>
                    <a:lstStyle/>
                    <a:p>
                      <a:pPr algn="ctr" rtl="0" fontAlgn="t"/>
                      <a:r>
                        <a:rPr lang="en-US" sz="1200" b="0" i="0" u="none" strike="noStrike" dirty="0">
                          <a:solidFill>
                            <a:schemeClr val="tx1"/>
                          </a:solidFill>
                          <a:latin typeface="Calibri"/>
                        </a:rPr>
                        <a:t>Operating current </a:t>
                      </a:r>
                    </a:p>
                  </a:txBody>
                  <a:tcPr marL="7620" marR="7620" marT="7620" marB="0"/>
                </a:tc>
                <a:tc gridSpan="2">
                  <a:txBody>
                    <a:bodyPr/>
                    <a:lstStyle/>
                    <a:p>
                      <a:pPr algn="ctr" rtl="0" fontAlgn="t"/>
                      <a:r>
                        <a:rPr lang="en-US" sz="1200" b="0" i="0" u="none" strike="noStrike" dirty="0">
                          <a:solidFill>
                            <a:schemeClr val="tx1"/>
                          </a:solidFill>
                          <a:latin typeface="Calibri"/>
                        </a:rPr>
                        <a:t> 7.1 kA </a:t>
                      </a: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7.0 kA </a:t>
                      </a:r>
                    </a:p>
                  </a:txBody>
                  <a:tcPr marL="7620" marR="7620" marT="7620" marB="0"/>
                </a:tc>
                <a:tc>
                  <a:txBody>
                    <a:bodyPr/>
                    <a:lstStyle/>
                    <a:p>
                      <a:pPr algn="ctr" rtl="0" fontAlgn="t"/>
                      <a:r>
                        <a:rPr lang="en-US" sz="1200" b="0" i="0" u="none" strike="noStrike" dirty="0">
                          <a:solidFill>
                            <a:schemeClr val="tx1"/>
                          </a:solidFill>
                          <a:latin typeface="Calibri"/>
                        </a:rPr>
                        <a:t>1.01</a:t>
                      </a:r>
                    </a:p>
                  </a:txBody>
                  <a:tcPr marL="7620" marR="7620" marT="7620" marB="0"/>
                </a:tc>
              </a:tr>
              <a:tr h="256733">
                <a:tc>
                  <a:txBody>
                    <a:bodyPr/>
                    <a:lstStyle/>
                    <a:p>
                      <a:pPr algn="ctr" rtl="0" fontAlgn="t"/>
                      <a:r>
                        <a:rPr lang="en-US" sz="1200" b="0" i="0" u="none" strike="noStrike" dirty="0">
                          <a:solidFill>
                            <a:schemeClr val="tx1"/>
                          </a:solidFill>
                          <a:latin typeface="Calibri"/>
                        </a:rPr>
                        <a:t>Field homogeneity </a:t>
                      </a:r>
                    </a:p>
                  </a:txBody>
                  <a:tcPr marL="7620" marR="7620" marT="7620" marB="0"/>
                </a:tc>
                <a:tc gridSpan="3">
                  <a:txBody>
                    <a:bodyPr/>
                    <a:lstStyle/>
                    <a:p>
                      <a:pPr algn="ctr" rtl="0" fontAlgn="t"/>
                      <a:r>
                        <a:rPr lang="en-US" sz="1200" b="0" i="0" u="none" strike="noStrike" dirty="0">
                          <a:solidFill>
                            <a:schemeClr val="tx1"/>
                          </a:solidFill>
                          <a:latin typeface="Calibri"/>
                        </a:rPr>
                        <a:t>&lt;0.01%   (</a:t>
                      </a:r>
                      <a:r>
                        <a:rPr lang="en-US" sz="1200" b="0" i="0" u="none" strike="noStrike" dirty="0" err="1">
                          <a:solidFill>
                            <a:schemeClr val="tx1"/>
                          </a:solidFill>
                          <a:latin typeface="Calibri"/>
                        </a:rPr>
                        <a:t>R</a:t>
                      </a:r>
                      <a:r>
                        <a:rPr lang="en-US" sz="1200" b="0" i="0" u="none" strike="noStrike" baseline="-25000" dirty="0" err="1">
                          <a:solidFill>
                            <a:schemeClr val="tx1"/>
                          </a:solidFill>
                          <a:latin typeface="Calibri"/>
                        </a:rPr>
                        <a:t>ref</a:t>
                      </a:r>
                      <a:r>
                        <a:rPr lang="en-US" sz="1200" b="0" i="0" u="none" strike="noStrike" dirty="0">
                          <a:solidFill>
                            <a:schemeClr val="tx1"/>
                          </a:solidFill>
                          <a:latin typeface="Calibri"/>
                        </a:rPr>
                        <a:t>=50/43 mm) </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algn="ctr" rtl="0" fontAlgn="t"/>
                      <a:r>
                        <a:rPr lang="en-US" sz="1200" b="0" i="0" u="none" strike="noStrike" dirty="0">
                          <a:solidFill>
                            <a:schemeClr val="tx1"/>
                          </a:solidFill>
                          <a:latin typeface="Calibri"/>
                        </a:rPr>
                        <a:t>Peak field in the coil </a:t>
                      </a:r>
                    </a:p>
                  </a:txBody>
                  <a:tcPr marL="7620" marR="7620" marT="7620" marB="0"/>
                </a:tc>
                <a:tc gridSpan="2">
                  <a:txBody>
                    <a:bodyPr/>
                    <a:lstStyle/>
                    <a:p>
                      <a:pPr algn="ctr" rtl="0" fontAlgn="t"/>
                      <a:r>
                        <a:rPr lang="en-US" sz="1200" b="0" i="0" u="none" strike="noStrike" dirty="0">
                          <a:solidFill>
                            <a:schemeClr val="tx1"/>
                          </a:solidFill>
                          <a:latin typeface="Calibri"/>
                        </a:rPr>
                        <a:t> 7.02 T       </a:t>
                      </a:r>
                    </a:p>
                  </a:txBody>
                  <a:tcPr marL="7620" marR="7620" marT="7620" marB="0"/>
                </a:tc>
                <a:tc hMerge="1">
                  <a:txBody>
                    <a:bodyPr/>
                    <a:lstStyle/>
                    <a:p>
                      <a:endParaRPr lang="en-US"/>
                    </a:p>
                  </a:txBody>
                  <a:tcPr/>
                </a:tc>
                <a:tc>
                  <a:txBody>
                    <a:bodyPr/>
                    <a:lstStyle/>
                    <a:p>
                      <a:pPr algn="ctr" rtl="0" fontAlgn="t"/>
                      <a:r>
                        <a:rPr lang="en-US" sz="1200" b="0" i="0" u="none" strike="noStrike">
                          <a:solidFill>
                            <a:schemeClr val="tx1"/>
                          </a:solidFill>
                          <a:latin typeface="Calibri"/>
                        </a:rPr>
                        <a:t>7.04 T</a:t>
                      </a:r>
                    </a:p>
                  </a:txBody>
                  <a:tcPr marL="7620" marR="7620" marT="7620" marB="0"/>
                </a:tc>
                <a:tc>
                  <a:txBody>
                    <a:bodyPr/>
                    <a:lstStyle/>
                    <a:p>
                      <a:pPr algn="ctr" rtl="0" fontAlgn="t"/>
                      <a:r>
                        <a:rPr lang="en-US" sz="1200" b="0" i="0" u="none" strike="noStrike">
                          <a:solidFill>
                            <a:schemeClr val="tx1"/>
                          </a:solidFill>
                          <a:latin typeface="Calibri"/>
                        </a:rPr>
                        <a:t>0.997</a:t>
                      </a:r>
                    </a:p>
                  </a:txBody>
                  <a:tcPr marL="7620" marR="7620" marT="7620" marB="0"/>
                </a:tc>
              </a:tr>
              <a:tr h="506280">
                <a:tc>
                  <a:txBody>
                    <a:bodyPr/>
                    <a:lstStyle/>
                    <a:p>
                      <a:pPr algn="ctr" rtl="0" fontAlgn="t"/>
                      <a:r>
                        <a:rPr lang="en-US" sz="1200" b="0" i="0" u="none" strike="noStrike" dirty="0">
                          <a:solidFill>
                            <a:schemeClr val="tx1"/>
                          </a:solidFill>
                          <a:latin typeface="Calibri"/>
                        </a:rPr>
                        <a:t>Load line </a:t>
                      </a:r>
                      <a:r>
                        <a:rPr lang="en-US" sz="1200" b="0" i="0" u="none" strike="noStrike" dirty="0" smtClean="0">
                          <a:solidFill>
                            <a:schemeClr val="tx1"/>
                          </a:solidFill>
                          <a:latin typeface="Calibri"/>
                        </a:rPr>
                        <a:t>ratio at 1.9 K</a:t>
                      </a:r>
                      <a:endParaRPr lang="en-US" sz="1200" b="0" i="0" u="none" strike="noStrike" dirty="0">
                        <a:solidFill>
                          <a:schemeClr val="tx1"/>
                        </a:solidFill>
                        <a:latin typeface="Calibri"/>
                      </a:endParaRPr>
                    </a:p>
                    <a:p>
                      <a:pPr algn="ctr" rtl="0" fontAlgn="t"/>
                      <a:r>
                        <a:rPr lang="en-US" sz="1200" b="0" i="0" u="none" strike="noStrike" dirty="0">
                          <a:solidFill>
                            <a:schemeClr val="tx1"/>
                          </a:solidFill>
                          <a:latin typeface="Calibri"/>
                        </a:rPr>
                        <a:t>(Inner  / Outer layer) </a:t>
                      </a:r>
                    </a:p>
                  </a:txBody>
                  <a:tcPr marL="7620" marR="7620" marT="7620" marB="0"/>
                </a:tc>
                <a:tc gridSpan="2">
                  <a:txBody>
                    <a:bodyPr/>
                    <a:lstStyle/>
                    <a:p>
                      <a:pPr algn="ctr" rtl="0" fontAlgn="t"/>
                      <a:r>
                        <a:rPr lang="en-US" sz="1200" b="0" i="0" u="none" strike="noStrike" dirty="0">
                          <a:solidFill>
                            <a:schemeClr val="tx1"/>
                          </a:solidFill>
                          <a:latin typeface="Calibri"/>
                        </a:rPr>
                        <a:t>70.4% / 64.5</a:t>
                      </a:r>
                      <a:r>
                        <a:rPr lang="en-US" sz="1200" b="0" i="0" u="none" strike="noStrike" dirty="0" smtClean="0">
                          <a:solidFill>
                            <a:schemeClr val="tx1"/>
                          </a:solidFill>
                          <a:latin typeface="Calibri"/>
                        </a:rPr>
                        <a:t>%</a:t>
                      </a:r>
                      <a:endParaRPr lang="en-US" sz="1200" b="0" i="0" u="none" strike="noStrike" dirty="0">
                        <a:solidFill>
                          <a:schemeClr val="tx1"/>
                        </a:solidFill>
                        <a:latin typeface="Calibri"/>
                      </a:endParaRP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70.1% / 64.8</a:t>
                      </a:r>
                      <a:r>
                        <a:rPr lang="en-US" sz="1200" b="0" i="0" u="none" strike="noStrike" dirty="0" smtClean="0">
                          <a:solidFill>
                            <a:schemeClr val="tx1"/>
                          </a:solidFill>
                          <a:latin typeface="Calibri"/>
                        </a:rPr>
                        <a:t>%</a:t>
                      </a:r>
                      <a:endParaRPr lang="en-US" sz="1200" b="0" i="0" u="none" strike="noStrike" dirty="0">
                        <a:solidFill>
                          <a:schemeClr val="tx1"/>
                        </a:solidFill>
                        <a:latin typeface="Calibri"/>
                      </a:endParaRPr>
                    </a:p>
                  </a:txBody>
                  <a:tcPr marL="7620" marR="7620" marT="7620" marB="0"/>
                </a:tc>
                <a:tc>
                  <a:txBody>
                    <a:bodyPr/>
                    <a:lstStyle/>
                    <a:p>
                      <a:pPr algn="ctr" rtl="0" fontAlgn="t"/>
                      <a:r>
                        <a:rPr lang="en-US" sz="1200" b="0" i="0" u="none" strike="noStrike" dirty="0">
                          <a:solidFill>
                            <a:schemeClr val="tx1"/>
                          </a:solidFill>
                          <a:latin typeface="Calibri"/>
                        </a:rPr>
                        <a:t>1</a:t>
                      </a:r>
                    </a:p>
                  </a:txBody>
                  <a:tcPr marL="7620" marR="7620" marT="7620" marB="0"/>
                </a:tc>
              </a:tr>
              <a:tr h="288843">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1200" b="0" kern="1200" dirty="0" smtClean="0">
                          <a:solidFill>
                            <a:schemeClr val="tx1"/>
                          </a:solidFill>
                        </a:rPr>
                        <a:t>Stray field @ 0.5 m</a:t>
                      </a:r>
                      <a:r>
                        <a:rPr lang="en-US" sz="1200" b="0" kern="1200" baseline="0" dirty="0" smtClean="0">
                          <a:solidFill>
                            <a:schemeClr val="tx1"/>
                          </a:solidFill>
                        </a:rPr>
                        <a:t> from center</a:t>
                      </a:r>
                      <a:endParaRPr lang="en-US" sz="1200" b="0" kern="1200" dirty="0" smtClean="0">
                        <a:solidFill>
                          <a:schemeClr val="tx1"/>
                        </a:solidFill>
                      </a:endParaRPr>
                    </a:p>
                  </a:txBody>
                  <a:tcPr marL="7620" marR="7620" marT="7620" marB="0"/>
                </a:tc>
                <a:tc gridSpan="2">
                  <a:txBody>
                    <a:bodyPr/>
                    <a:lstStyle/>
                    <a:p>
                      <a:pPr algn="ctr" rtl="0" fontAlgn="t"/>
                      <a:r>
                        <a:rPr lang="en-US" sz="1200" b="1" i="0" u="none" strike="noStrike" dirty="0" smtClean="0">
                          <a:solidFill>
                            <a:schemeClr val="tx1"/>
                          </a:solidFill>
                          <a:latin typeface="Calibri"/>
                        </a:rPr>
                        <a:t>76 </a:t>
                      </a:r>
                      <a:r>
                        <a:rPr lang="en-US" sz="1200" b="1" i="0" u="none" strike="noStrike" dirty="0" err="1" smtClean="0">
                          <a:solidFill>
                            <a:schemeClr val="tx1"/>
                          </a:solidFill>
                          <a:latin typeface="Calibri"/>
                        </a:rPr>
                        <a:t>mT</a:t>
                      </a:r>
                      <a:endParaRPr lang="en-US" sz="1200" b="1" i="0" u="none" strike="noStrike" dirty="0">
                        <a:solidFill>
                          <a:schemeClr val="tx1"/>
                        </a:solidFill>
                        <a:latin typeface="Calibri"/>
                      </a:endParaRPr>
                    </a:p>
                  </a:txBody>
                  <a:tcPr marL="7620" marR="7620" marT="7620" marB="0"/>
                </a:tc>
                <a:tc hMerge="1">
                  <a:txBody>
                    <a:bodyPr/>
                    <a:lstStyle/>
                    <a:p>
                      <a:endParaRPr lang="en-US"/>
                    </a:p>
                  </a:txBody>
                  <a:tcPr/>
                </a:tc>
                <a:tc>
                  <a:txBody>
                    <a:bodyPr/>
                    <a:lstStyle/>
                    <a:p>
                      <a:pPr algn="ctr" rtl="0" fontAlgn="t"/>
                      <a:r>
                        <a:rPr lang="en-US" sz="1200" b="1" i="0" u="none" strike="noStrike" dirty="0" smtClean="0">
                          <a:solidFill>
                            <a:schemeClr val="tx1"/>
                          </a:solidFill>
                          <a:latin typeface="Calibri"/>
                        </a:rPr>
                        <a:t>40 </a:t>
                      </a:r>
                      <a:r>
                        <a:rPr lang="en-US" sz="1200" b="1" i="0" u="none" strike="noStrike" dirty="0" err="1" smtClean="0">
                          <a:solidFill>
                            <a:schemeClr val="tx1"/>
                          </a:solidFill>
                          <a:latin typeface="Calibri"/>
                        </a:rPr>
                        <a:t>mT</a:t>
                      </a:r>
                      <a:endParaRPr lang="en-US" sz="1200" b="1" i="0" u="none" strike="noStrike" dirty="0">
                        <a:solidFill>
                          <a:schemeClr val="tx1"/>
                        </a:solidFill>
                        <a:latin typeface="Calibri"/>
                      </a:endParaRPr>
                    </a:p>
                  </a:txBody>
                  <a:tcPr marL="7620" marR="7620" marT="7620" marB="0"/>
                </a:tc>
                <a:tc>
                  <a:txBody>
                    <a:bodyPr/>
                    <a:lstStyle/>
                    <a:p>
                      <a:pPr algn="ctr" rtl="0" fontAlgn="t"/>
                      <a:r>
                        <a:rPr lang="en-US" sz="1200" b="0" i="0" u="none" strike="noStrike" dirty="0" smtClean="0">
                          <a:solidFill>
                            <a:schemeClr val="tx1"/>
                          </a:solidFill>
                          <a:latin typeface="Calibri"/>
                        </a:rPr>
                        <a:t>1.9</a:t>
                      </a:r>
                      <a:endParaRPr lang="en-US" sz="1200" b="0" i="0" u="none" strike="noStrike" dirty="0">
                        <a:solidFill>
                          <a:schemeClr val="tx1"/>
                        </a:solidFill>
                        <a:latin typeface="Calibri"/>
                      </a:endParaRPr>
                    </a:p>
                  </a:txBody>
                  <a:tcPr marL="7620" marR="7620" marT="7620" marB="0"/>
                </a:tc>
              </a:tr>
              <a:tr h="282708">
                <a:tc>
                  <a:txBody>
                    <a:bodyPr/>
                    <a:lstStyle/>
                    <a:p>
                      <a:pPr algn="ctr" rtl="0" fontAlgn="t"/>
                      <a:r>
                        <a:rPr lang="en-US" sz="1200" b="0" i="0" u="none" strike="noStrike" dirty="0">
                          <a:solidFill>
                            <a:schemeClr val="tx1"/>
                          </a:solidFill>
                          <a:latin typeface="Calibri"/>
                        </a:rPr>
                        <a:t>Inductance </a:t>
                      </a:r>
                      <a:r>
                        <a:rPr lang="en-US" sz="1200" b="0" i="0" u="none" strike="noStrike" dirty="0" smtClean="0">
                          <a:solidFill>
                            <a:schemeClr val="tx1"/>
                          </a:solidFill>
                          <a:latin typeface="Calibri"/>
                        </a:rPr>
                        <a:t>(low/nominal) </a:t>
                      </a:r>
                      <a:endParaRPr lang="en-US" sz="1200" b="0" i="0" u="none" strike="noStrike" dirty="0">
                        <a:solidFill>
                          <a:schemeClr val="tx1"/>
                        </a:solidFill>
                        <a:latin typeface="Calibri"/>
                      </a:endParaRPr>
                    </a:p>
                  </a:txBody>
                  <a:tcPr marL="7620" marR="7620" marT="7620" marB="0"/>
                </a:tc>
                <a:tc gridSpan="2">
                  <a:txBody>
                    <a:bodyPr/>
                    <a:lstStyle/>
                    <a:p>
                      <a:pPr algn="ctr" rtl="0" fontAlgn="t"/>
                      <a:r>
                        <a:rPr lang="en-US" sz="1200" b="0" i="0" u="none" strike="noStrike" dirty="0">
                          <a:solidFill>
                            <a:schemeClr val="tx1"/>
                          </a:solidFill>
                          <a:latin typeface="Calibri"/>
                        </a:rPr>
                        <a:t>  23.1 / 20.1 </a:t>
                      </a:r>
                      <a:r>
                        <a:rPr lang="en-US" sz="1200" b="0" i="0" u="none" strike="noStrike" dirty="0" err="1" smtClean="0">
                          <a:solidFill>
                            <a:schemeClr val="tx1"/>
                          </a:solidFill>
                          <a:latin typeface="Calibri"/>
                        </a:rPr>
                        <a:t>mH</a:t>
                      </a:r>
                      <a:r>
                        <a:rPr lang="en-US" sz="1200" b="0" i="0" u="none" strike="noStrike" dirty="0" smtClean="0">
                          <a:solidFill>
                            <a:schemeClr val="tx1"/>
                          </a:solidFill>
                          <a:latin typeface="Calibri"/>
                        </a:rPr>
                        <a:t>/m </a:t>
                      </a:r>
                      <a:endParaRPr lang="en-US" sz="1200" b="0" i="0" u="none" strike="noStrike" dirty="0">
                        <a:solidFill>
                          <a:schemeClr val="tx1"/>
                        </a:solidFill>
                        <a:latin typeface="Calibri"/>
                      </a:endParaRP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18.0 / 16.3 </a:t>
                      </a:r>
                      <a:r>
                        <a:rPr lang="en-US" sz="1200" b="0" i="0" u="none" strike="noStrike" dirty="0" err="1" smtClean="0">
                          <a:solidFill>
                            <a:schemeClr val="tx1"/>
                          </a:solidFill>
                          <a:latin typeface="Calibri"/>
                        </a:rPr>
                        <a:t>mH</a:t>
                      </a:r>
                      <a:r>
                        <a:rPr lang="en-US" sz="1200" b="0" i="0" u="none" strike="noStrike" dirty="0" smtClean="0">
                          <a:solidFill>
                            <a:schemeClr val="tx1"/>
                          </a:solidFill>
                          <a:latin typeface="Calibri"/>
                        </a:rPr>
                        <a:t>/m</a:t>
                      </a:r>
                      <a:endParaRPr lang="en-US" sz="1200" b="0" i="0" u="none" strike="noStrike" dirty="0">
                        <a:solidFill>
                          <a:schemeClr val="tx1"/>
                        </a:solidFill>
                        <a:latin typeface="Calibri"/>
                      </a:endParaRPr>
                    </a:p>
                  </a:txBody>
                  <a:tcPr marL="7620" marR="7620" marT="7620" marB="0"/>
                </a:tc>
                <a:tc>
                  <a:txBody>
                    <a:bodyPr/>
                    <a:lstStyle/>
                    <a:p>
                      <a:pPr algn="ctr" rtl="0" fontAlgn="t"/>
                      <a:r>
                        <a:rPr lang="en-US" sz="1200" b="0" i="0" u="none" strike="noStrike" dirty="0">
                          <a:solidFill>
                            <a:schemeClr val="tx1"/>
                          </a:solidFill>
                          <a:latin typeface="Calibri"/>
                        </a:rPr>
                        <a:t>1.23</a:t>
                      </a:r>
                    </a:p>
                  </a:txBody>
                  <a:tcPr marL="7620" marR="7620" marT="7620" marB="0"/>
                </a:tc>
              </a:tr>
              <a:tr h="256733">
                <a:tc>
                  <a:txBody>
                    <a:bodyPr/>
                    <a:lstStyle/>
                    <a:p>
                      <a:pPr algn="ctr" rtl="0" fontAlgn="t"/>
                      <a:r>
                        <a:rPr lang="en-US" sz="1200" b="0" i="0" u="none" strike="noStrike" dirty="0">
                          <a:solidFill>
                            <a:schemeClr val="tx1"/>
                          </a:solidFill>
                          <a:latin typeface="Calibri"/>
                        </a:rPr>
                        <a:t>Stored energy  </a:t>
                      </a:r>
                    </a:p>
                  </a:txBody>
                  <a:tcPr marL="7620" marR="7620" marT="7620" marB="0"/>
                </a:tc>
                <a:tc gridSpan="2">
                  <a:txBody>
                    <a:bodyPr/>
                    <a:lstStyle/>
                    <a:p>
                      <a:pPr algn="ctr" rtl="0" fontAlgn="t"/>
                      <a:r>
                        <a:rPr lang="en-US" sz="1200" b="0" i="0" u="none" strike="noStrike" dirty="0">
                          <a:solidFill>
                            <a:schemeClr val="tx1"/>
                          </a:solidFill>
                          <a:latin typeface="Calibri"/>
                        </a:rPr>
                        <a:t>507 kJ/m</a:t>
                      </a: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399 kJ/m</a:t>
                      </a:r>
                    </a:p>
                  </a:txBody>
                  <a:tcPr marL="7620" marR="7620" marT="7620" marB="0"/>
                </a:tc>
                <a:tc>
                  <a:txBody>
                    <a:bodyPr/>
                    <a:lstStyle/>
                    <a:p>
                      <a:pPr algn="ctr" rtl="0" fontAlgn="t"/>
                      <a:r>
                        <a:rPr lang="en-US" sz="1200" b="0" i="0" u="none" strike="noStrike" dirty="0">
                          <a:solidFill>
                            <a:schemeClr val="tx1"/>
                          </a:solidFill>
                          <a:latin typeface="Calibri"/>
                        </a:rPr>
                        <a:t>1.27</a:t>
                      </a:r>
                    </a:p>
                  </a:txBody>
                  <a:tcPr marL="7620" marR="7620" marT="7620" marB="0"/>
                </a:tc>
              </a:tr>
              <a:tr h="256733">
                <a:tc>
                  <a:txBody>
                    <a:bodyPr/>
                    <a:lstStyle/>
                    <a:p>
                      <a:pPr algn="ctr" rtl="0" fontAlgn="t"/>
                      <a:r>
                        <a:rPr lang="en-US" sz="1200" b="0" i="0" u="none" strike="noStrike" dirty="0">
                          <a:solidFill>
                            <a:schemeClr val="tx1"/>
                          </a:solidFill>
                          <a:latin typeface="Calibri"/>
                        </a:rPr>
                        <a:t>Peak field/central field </a:t>
                      </a:r>
                    </a:p>
                  </a:txBody>
                  <a:tcPr marL="7620" marR="7620" marT="7620" marB="0"/>
                </a:tc>
                <a:tc gridSpan="2">
                  <a:txBody>
                    <a:bodyPr/>
                    <a:lstStyle/>
                    <a:p>
                      <a:pPr algn="ctr" rtl="0" fontAlgn="t"/>
                      <a:r>
                        <a:rPr lang="en-US" sz="1200" b="0" i="0" u="none" strike="noStrike" dirty="0">
                          <a:solidFill>
                            <a:schemeClr val="tx1"/>
                          </a:solidFill>
                          <a:latin typeface="Calibri"/>
                        </a:rPr>
                        <a:t>1.13</a:t>
                      </a:r>
                    </a:p>
                  </a:txBody>
                  <a:tcPr marL="7620" marR="7620" marT="7620" marB="0"/>
                </a:tc>
                <a:tc hMerge="1">
                  <a:txBody>
                    <a:bodyPr/>
                    <a:lstStyle/>
                    <a:p>
                      <a:endParaRPr lang="en-US"/>
                    </a:p>
                  </a:txBody>
                  <a:tcPr/>
                </a:tc>
                <a:tc>
                  <a:txBody>
                    <a:bodyPr/>
                    <a:lstStyle/>
                    <a:p>
                      <a:pPr algn="ctr" rtl="0" fontAlgn="t"/>
                      <a:r>
                        <a:rPr lang="en-US" sz="1200" b="0" i="0" u="none" strike="noStrike" dirty="0">
                          <a:solidFill>
                            <a:schemeClr val="tx1"/>
                          </a:solidFill>
                          <a:latin typeface="Calibri"/>
                        </a:rPr>
                        <a:t>1.12</a:t>
                      </a:r>
                    </a:p>
                  </a:txBody>
                  <a:tcPr marL="7620" marR="7620" marT="7620" marB="0"/>
                </a:tc>
                <a:tc>
                  <a:txBody>
                    <a:bodyPr/>
                    <a:lstStyle/>
                    <a:p>
                      <a:pPr algn="ctr" rtl="0" fontAlgn="t"/>
                      <a:r>
                        <a:rPr lang="en-US" sz="1200" b="0" i="0" u="none" strike="noStrike" dirty="0">
                          <a:solidFill>
                            <a:schemeClr val="tx1"/>
                          </a:solidFill>
                          <a:latin typeface="Calibri"/>
                        </a:rPr>
                        <a:t>1.01</a:t>
                      </a:r>
                    </a:p>
                  </a:txBody>
                  <a:tcPr marL="7620" marR="7620" marT="7620" marB="0"/>
                </a:tc>
              </a:tr>
              <a:tr h="256733">
                <a:tc>
                  <a:txBody>
                    <a:bodyPr/>
                    <a:lstStyle/>
                    <a:p>
                      <a:pPr algn="ctr" rtl="0" fontAlgn="t"/>
                      <a:r>
                        <a:rPr lang="en-US" sz="1200" b="0" i="0" u="none" strike="noStrike" dirty="0">
                          <a:solidFill>
                            <a:schemeClr val="tx1"/>
                          </a:solidFill>
                          <a:latin typeface="Calibri"/>
                        </a:rPr>
                        <a:t>Lorenz force X/Y </a:t>
                      </a:r>
                    </a:p>
                  </a:txBody>
                  <a:tcPr marL="7620" marR="7620" marT="7620" marB="0"/>
                </a:tc>
                <a:tc gridSpan="2">
                  <a:txBody>
                    <a:bodyPr/>
                    <a:lstStyle/>
                    <a:p>
                      <a:pPr algn="ctr" rtl="0" fontAlgn="t"/>
                      <a:r>
                        <a:rPr lang="en-US" sz="1200" b="0" i="0" u="none" strike="noStrike" dirty="0">
                          <a:solidFill>
                            <a:schemeClr val="tx1"/>
                          </a:solidFill>
                          <a:latin typeface="Calibri"/>
                        </a:rPr>
                        <a:t>1.92/0.87 MN/m </a:t>
                      </a:r>
                    </a:p>
                  </a:txBody>
                  <a:tcPr marL="7620" marR="7620" marT="7620" marB="0"/>
                </a:tc>
                <a:tc hMerge="1">
                  <a:txBody>
                    <a:bodyPr/>
                    <a:lstStyle/>
                    <a:p>
                      <a:endParaRPr lang="en-US"/>
                    </a:p>
                  </a:txBody>
                  <a:tcPr/>
                </a:tc>
                <a:tc>
                  <a:txBody>
                    <a:bodyPr/>
                    <a:lstStyle/>
                    <a:p>
                      <a:pPr algn="ctr" rtl="0" fontAlgn="t"/>
                      <a:r>
                        <a:rPr lang="en-US" sz="1200" b="0" i="0" u="none" strike="noStrike">
                          <a:solidFill>
                            <a:schemeClr val="tx1"/>
                          </a:solidFill>
                          <a:latin typeface="Calibri"/>
                        </a:rPr>
                        <a:t>1.78/0.77 MN/m</a:t>
                      </a:r>
                    </a:p>
                  </a:txBody>
                  <a:tcPr marL="7620" marR="7620" marT="7620" marB="0"/>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marL="0" marR="0" indent="0" algn="ctr" defTabSz="914400" rtl="0" eaLnBrk="1" fontAlgn="t" latinLnBrk="0" hangingPunct="1">
                        <a:lnSpc>
                          <a:spcPct val="100000"/>
                        </a:lnSpc>
                        <a:spcBef>
                          <a:spcPts val="0"/>
                        </a:spcBef>
                        <a:spcAft>
                          <a:spcPts val="0"/>
                        </a:spcAft>
                        <a:buClrTx/>
                        <a:buSzTx/>
                        <a:buFontTx/>
                        <a:buNone/>
                        <a:tabLst/>
                        <a:defRPr/>
                      </a:pPr>
                      <a:r>
                        <a:rPr lang="en-US" sz="1200" b="0" kern="1200" dirty="0" smtClean="0">
                          <a:solidFill>
                            <a:schemeClr val="tx1"/>
                          </a:solidFill>
                          <a:latin typeface="+mn-lt"/>
                          <a:ea typeface="+mn-ea"/>
                          <a:cs typeface="+mn-cs"/>
                        </a:rPr>
                        <a:t>Average</a:t>
                      </a:r>
                      <a:r>
                        <a:rPr lang="en-US" sz="1200" b="0" kern="1200" baseline="0" dirty="0" smtClean="0">
                          <a:solidFill>
                            <a:schemeClr val="tx1"/>
                          </a:solidFill>
                          <a:latin typeface="+mn-lt"/>
                          <a:ea typeface="+mn-ea"/>
                          <a:cs typeface="+mn-cs"/>
                        </a:rPr>
                        <a:t> coil </a:t>
                      </a:r>
                      <a:r>
                        <a:rPr lang="en-US" sz="1200" b="0" kern="1200" dirty="0" smtClean="0">
                          <a:solidFill>
                            <a:schemeClr val="tx1"/>
                          </a:solidFill>
                          <a:latin typeface="+mn-lt"/>
                          <a:ea typeface="+mn-ea"/>
                          <a:cs typeface="+mn-cs"/>
                        </a:rPr>
                        <a:t>stress in mid plane</a:t>
                      </a:r>
                    </a:p>
                  </a:txBody>
                  <a:tcPr marL="7620" marR="7620" marT="7620" marB="0"/>
                </a:tc>
                <a:tc gridSpan="2">
                  <a:txBody>
                    <a:bodyPr/>
                    <a:lstStyle/>
                    <a:p>
                      <a:pPr algn="ctr" rtl="0" fontAlgn="t"/>
                      <a:r>
                        <a:rPr lang="en-US" sz="1200" b="1" i="0" u="none" strike="noStrike" dirty="0">
                          <a:solidFill>
                            <a:schemeClr val="tx1"/>
                          </a:solidFill>
                          <a:latin typeface="Calibri"/>
                        </a:rPr>
                        <a:t>103 </a:t>
                      </a:r>
                      <a:r>
                        <a:rPr lang="en-US" sz="1200" b="1" i="0" u="none" strike="noStrike" dirty="0" err="1">
                          <a:solidFill>
                            <a:schemeClr val="tx1"/>
                          </a:solidFill>
                          <a:latin typeface="Calibri"/>
                        </a:rPr>
                        <a:t>MPa</a:t>
                      </a:r>
                      <a:r>
                        <a:rPr lang="en-US" sz="1200" b="1" i="0" u="none" strike="noStrike" dirty="0">
                          <a:solidFill>
                            <a:schemeClr val="tx1"/>
                          </a:solidFill>
                          <a:latin typeface="Calibri"/>
                        </a:rPr>
                        <a:t> </a:t>
                      </a:r>
                    </a:p>
                  </a:txBody>
                  <a:tcPr marL="7620" marR="7620" marT="7620" marB="0"/>
                </a:tc>
                <a:tc hMerge="1">
                  <a:txBody>
                    <a:bodyPr/>
                    <a:lstStyle/>
                    <a:p>
                      <a:endParaRPr lang="en-US"/>
                    </a:p>
                  </a:txBody>
                  <a:tcPr/>
                </a:tc>
                <a:tc>
                  <a:txBody>
                    <a:bodyPr/>
                    <a:lstStyle/>
                    <a:p>
                      <a:pPr algn="ctr" rtl="0" fontAlgn="t"/>
                      <a:r>
                        <a:rPr lang="en-US" sz="1200" b="1" i="0" u="none" strike="noStrike" dirty="0">
                          <a:solidFill>
                            <a:schemeClr val="tx1"/>
                          </a:solidFill>
                          <a:latin typeface="Calibri"/>
                        </a:rPr>
                        <a:t>86 </a:t>
                      </a:r>
                      <a:r>
                        <a:rPr lang="en-US" sz="1200" b="1" i="0" u="none" strike="noStrike" dirty="0" err="1">
                          <a:solidFill>
                            <a:schemeClr val="tx1"/>
                          </a:solidFill>
                          <a:latin typeface="Calibri"/>
                        </a:rPr>
                        <a:t>MPa</a:t>
                      </a:r>
                      <a:r>
                        <a:rPr lang="en-US" sz="1200" b="1" i="0" u="none" strike="noStrike" dirty="0">
                          <a:solidFill>
                            <a:schemeClr val="tx1"/>
                          </a:solidFill>
                          <a:latin typeface="Calibri"/>
                        </a:rPr>
                        <a:t> </a:t>
                      </a:r>
                    </a:p>
                  </a:txBody>
                  <a:tcPr marL="7620" marR="7620" marT="7620" marB="0"/>
                </a:tc>
                <a:tc>
                  <a:txBody>
                    <a:bodyPr/>
                    <a:lstStyle/>
                    <a:p>
                      <a:pPr algn="ctr" rtl="0" fontAlgn="t"/>
                      <a:r>
                        <a:rPr lang="en-US" sz="1200" b="0" i="0" u="none" strike="noStrike" dirty="0">
                          <a:solidFill>
                            <a:schemeClr val="tx1"/>
                          </a:solidFill>
                          <a:latin typeface="Calibri"/>
                        </a:rPr>
                        <a:t>1.2</a:t>
                      </a:r>
                    </a:p>
                  </a:txBody>
                  <a:tcPr marL="7620" marR="7620" marT="7620" marB="0"/>
                </a:tc>
              </a:tr>
              <a:tr h="256733">
                <a:tc>
                  <a:txBody>
                    <a:bodyPr/>
                    <a:lstStyle/>
                    <a:p>
                      <a:pPr algn="ctr" rtl="0" fontAlgn="t"/>
                      <a:r>
                        <a:rPr lang="en-US" sz="1200" b="0" i="0" u="none" strike="noStrike" dirty="0">
                          <a:solidFill>
                            <a:schemeClr val="tx1"/>
                          </a:solidFill>
                          <a:latin typeface="Calibri"/>
                        </a:rPr>
                        <a:t>Outer dia. of iron yoke </a:t>
                      </a:r>
                    </a:p>
                  </a:txBody>
                  <a:tcPr marL="7620" marR="7620" marT="7620" marB="0"/>
                </a:tc>
                <a:tc gridSpan="3">
                  <a:txBody>
                    <a:bodyPr/>
                    <a:lstStyle/>
                    <a:p>
                      <a:pPr algn="ctr" rtl="0" fontAlgn="t"/>
                      <a:r>
                        <a:rPr lang="en-US" sz="1200" b="0" i="0" u="none" strike="noStrike" dirty="0">
                          <a:solidFill>
                            <a:schemeClr val="tx1"/>
                          </a:solidFill>
                          <a:latin typeface="Calibri"/>
                        </a:rPr>
                        <a:t>550 mm </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algn="ctr" rtl="0" fontAlgn="t"/>
                      <a:r>
                        <a:rPr lang="en-US" sz="1200" b="0" i="0" u="none" strike="noStrike" dirty="0">
                          <a:solidFill>
                            <a:schemeClr val="tx1"/>
                          </a:solidFill>
                          <a:latin typeface="Calibri"/>
                        </a:rPr>
                        <a:t>Strand diameter </a:t>
                      </a:r>
                    </a:p>
                  </a:txBody>
                  <a:tcPr marL="7620" marR="7620" marT="7620" marB="0"/>
                </a:tc>
                <a:tc gridSpan="3">
                  <a:txBody>
                    <a:bodyPr/>
                    <a:lstStyle/>
                    <a:p>
                      <a:pPr algn="ctr" rtl="0" fontAlgn="t"/>
                      <a:r>
                        <a:rPr lang="en-US" sz="1200" b="0" i="0" u="none" strike="noStrike" dirty="0">
                          <a:solidFill>
                            <a:schemeClr val="tx1"/>
                          </a:solidFill>
                          <a:latin typeface="Calibri"/>
                        </a:rPr>
                        <a:t>0.82</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algn="ctr" rtl="0" fontAlgn="t"/>
                      <a:r>
                        <a:rPr lang="en-US" sz="1200" b="0" i="0" u="none" strike="noStrike" dirty="0">
                          <a:solidFill>
                            <a:schemeClr val="tx1"/>
                          </a:solidFill>
                          <a:latin typeface="Calibri"/>
                        </a:rPr>
                        <a:t>Cu/Non-Cu ratio </a:t>
                      </a:r>
                    </a:p>
                  </a:txBody>
                  <a:tcPr marL="7620" marR="7620" marT="7620" marB="0"/>
                </a:tc>
                <a:tc gridSpan="3">
                  <a:txBody>
                    <a:bodyPr/>
                    <a:lstStyle/>
                    <a:p>
                      <a:pPr algn="ctr" rtl="0" fontAlgn="t"/>
                      <a:r>
                        <a:rPr lang="en-US" sz="1200" b="0" i="0" u="none" strike="noStrike" dirty="0">
                          <a:solidFill>
                            <a:schemeClr val="tx1"/>
                          </a:solidFill>
                          <a:latin typeface="Calibri"/>
                        </a:rPr>
                        <a:t>0.97</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472897">
                <a:tc>
                  <a:txBody>
                    <a:bodyPr/>
                    <a:lstStyle/>
                    <a:p>
                      <a:pPr algn="ctr" rtl="0" fontAlgn="t"/>
                      <a:r>
                        <a:rPr lang="en-US" sz="1200" b="0" i="0" u="none" strike="noStrike" dirty="0">
                          <a:solidFill>
                            <a:schemeClr val="tx1"/>
                          </a:solidFill>
                          <a:latin typeface="Calibri"/>
                        </a:rPr>
                        <a:t>Cable dimension / insulation </a:t>
                      </a:r>
                    </a:p>
                  </a:txBody>
                  <a:tcPr marL="7620" marR="7620" marT="7620" marB="0"/>
                </a:tc>
                <a:tc gridSpan="3">
                  <a:txBody>
                    <a:bodyPr/>
                    <a:lstStyle/>
                    <a:p>
                      <a:pPr algn="ctr" rtl="0" fontAlgn="t"/>
                      <a:r>
                        <a:rPr lang="en-US" sz="1200" b="0" i="0" u="none" strike="noStrike" dirty="0">
                          <a:solidFill>
                            <a:schemeClr val="tx1"/>
                          </a:solidFill>
                          <a:latin typeface="Calibri"/>
                        </a:rPr>
                        <a:t>11.0* 1.48mm</a:t>
                      </a:r>
                      <a:r>
                        <a:rPr lang="en-US" sz="1200" b="0" i="0" u="none" strike="noStrike" baseline="30000" dirty="0">
                          <a:solidFill>
                            <a:schemeClr val="tx1"/>
                          </a:solidFill>
                          <a:latin typeface="Calibri"/>
                        </a:rPr>
                        <a:t>2</a:t>
                      </a:r>
                      <a:r>
                        <a:rPr lang="en-US" sz="1200" b="0" i="0" u="none" strike="noStrike" dirty="0">
                          <a:solidFill>
                            <a:schemeClr val="tx1"/>
                          </a:solidFill>
                          <a:latin typeface="Calibri"/>
                        </a:rPr>
                        <a:t>  /                                                          0.15 mm (radial) 0.15 mm (</a:t>
                      </a:r>
                      <a:r>
                        <a:rPr lang="en-US" sz="1200" b="0" i="0" u="none" strike="noStrike" dirty="0" err="1">
                          <a:solidFill>
                            <a:schemeClr val="tx1"/>
                          </a:solidFill>
                          <a:latin typeface="Calibri"/>
                        </a:rPr>
                        <a:t>azimuthal</a:t>
                      </a:r>
                      <a:r>
                        <a:rPr lang="en-US" sz="1200" b="0" i="0" u="none" strike="noStrike" dirty="0">
                          <a:solidFill>
                            <a:schemeClr val="tx1"/>
                          </a:solidFill>
                          <a:latin typeface="Calibri"/>
                        </a:rPr>
                        <a:t>)</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algn="ctr" rtl="0" fontAlgn="t"/>
                      <a:r>
                        <a:rPr lang="en-US" sz="1200" b="0" i="0" u="none" strike="noStrike" dirty="0">
                          <a:solidFill>
                            <a:schemeClr val="tx1"/>
                          </a:solidFill>
                          <a:latin typeface="Calibri"/>
                        </a:rPr>
                        <a:t>No. of strands </a:t>
                      </a:r>
                    </a:p>
                  </a:txBody>
                  <a:tcPr marL="7620" marR="7620" marT="7620" marB="0"/>
                </a:tc>
                <a:tc gridSpan="3">
                  <a:txBody>
                    <a:bodyPr/>
                    <a:lstStyle/>
                    <a:p>
                      <a:pPr algn="ctr" rtl="0" fontAlgn="t"/>
                      <a:r>
                        <a:rPr lang="en-US" sz="1200" b="0" i="0" u="none" strike="noStrike" dirty="0">
                          <a:solidFill>
                            <a:schemeClr val="tx1"/>
                          </a:solidFill>
                          <a:latin typeface="Calibri"/>
                        </a:rPr>
                        <a:t>26</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a:t>
                      </a:r>
                    </a:p>
                  </a:txBody>
                  <a:tcPr marL="7620" marR="7620" marT="7620" marB="0"/>
                </a:tc>
              </a:tr>
              <a:tr h="256733">
                <a:tc>
                  <a:txBody>
                    <a:bodyPr/>
                    <a:lstStyle/>
                    <a:p>
                      <a:pPr algn="ctr" rtl="0" fontAlgn="t"/>
                      <a:r>
                        <a:rPr lang="en-US" sz="1200" b="0" i="0" u="none" strike="noStrike" dirty="0">
                          <a:solidFill>
                            <a:schemeClr val="tx1"/>
                          </a:solidFill>
                          <a:latin typeface="Calibri"/>
                        </a:rPr>
                        <a:t>Keystone angle </a:t>
                      </a:r>
                    </a:p>
                  </a:txBody>
                  <a:tcPr marL="7620" marR="7620" marT="7620" marB="0"/>
                </a:tc>
                <a:tc gridSpan="3">
                  <a:txBody>
                    <a:bodyPr/>
                    <a:lstStyle/>
                    <a:p>
                      <a:pPr algn="ctr" rtl="0" fontAlgn="t"/>
                      <a:r>
                        <a:rPr lang="en-US" sz="1200" b="0" i="0" u="none" strike="noStrike" dirty="0">
                          <a:solidFill>
                            <a:schemeClr val="tx1"/>
                          </a:solidFill>
                          <a:latin typeface="Calibri"/>
                        </a:rPr>
                        <a:t>1.2 °      </a:t>
                      </a:r>
                    </a:p>
                  </a:txBody>
                  <a:tcPr marL="7620" marR="7620" marT="7620" marB="0"/>
                </a:tc>
                <a:tc hMerge="1">
                  <a:txBody>
                    <a:bodyPr/>
                    <a:lstStyle/>
                    <a:p>
                      <a:endParaRPr lang="en-US"/>
                    </a:p>
                  </a:txBody>
                  <a:tcPr/>
                </a:tc>
                <a:tc hMerge="1">
                  <a:txBody>
                    <a:bodyPr/>
                    <a:lstStyle/>
                    <a:p>
                      <a:endParaRPr lang="en-US"/>
                    </a:p>
                  </a:txBody>
                  <a:tcPr/>
                </a:tc>
                <a:tc>
                  <a:txBody>
                    <a:bodyPr/>
                    <a:lstStyle/>
                    <a:p>
                      <a:pPr algn="ctr" rtl="0" fontAlgn="t"/>
                      <a:r>
                        <a:rPr lang="en-US" sz="1200" b="0" i="0" u="none" strike="noStrike" dirty="0">
                          <a:solidFill>
                            <a:schemeClr val="tx1"/>
                          </a:solidFill>
                          <a:latin typeface="Calibri"/>
                        </a:rPr>
                        <a:t>/ </a:t>
                      </a:r>
                    </a:p>
                  </a:txBody>
                  <a:tcPr marL="7620" marR="7620" marT="7620" marB="0"/>
                </a:tc>
              </a:tr>
              <a:tr h="256733">
                <a:tc>
                  <a:txBody>
                    <a:bodyPr/>
                    <a:lstStyle/>
                    <a:p>
                      <a:pPr algn="ctr" rtl="0" fontAlgn="t"/>
                      <a:r>
                        <a:rPr lang="en-US" sz="1200" b="0" i="0" u="none" strike="noStrike" dirty="0" err="1" smtClean="0">
                          <a:solidFill>
                            <a:schemeClr val="tx1"/>
                          </a:solidFill>
                          <a:latin typeface="Calibri"/>
                        </a:rPr>
                        <a:t>Supercon</a:t>
                      </a:r>
                      <a:r>
                        <a:rPr lang="en-US" sz="1200" b="0" i="0" u="none" strike="noStrike" dirty="0" smtClean="0">
                          <a:solidFill>
                            <a:schemeClr val="tx1"/>
                          </a:solidFill>
                          <a:latin typeface="Calibri"/>
                        </a:rPr>
                        <a:t>. current density</a:t>
                      </a:r>
                      <a:endParaRPr lang="en-US" sz="1200" b="0" i="0" u="none" strike="noStrike" dirty="0">
                        <a:solidFill>
                          <a:schemeClr val="tx1"/>
                        </a:solidFill>
                        <a:latin typeface="Calibri"/>
                      </a:endParaRPr>
                    </a:p>
                  </a:txBody>
                  <a:tcPr marL="7620" marR="7620" marT="7620" marB="0"/>
                </a:tc>
                <a:tc>
                  <a:txBody>
                    <a:bodyPr/>
                    <a:lstStyle/>
                    <a:p>
                      <a:pPr algn="ctr" rtl="0" fontAlgn="t"/>
                      <a:r>
                        <a:rPr lang="en-US" sz="1200" b="0" i="0" u="none" strike="noStrike" dirty="0" smtClean="0">
                          <a:solidFill>
                            <a:schemeClr val="tx1"/>
                          </a:solidFill>
                          <a:latin typeface="Calibri"/>
                        </a:rPr>
                        <a:t>1033 </a:t>
                      </a:r>
                      <a:r>
                        <a:rPr lang="en-US" sz="1200" b="0" i="0" u="none" strike="noStrike" dirty="0" smtClean="0">
                          <a:solidFill>
                            <a:schemeClr val="tx1"/>
                          </a:solidFill>
                          <a:latin typeface="+mn-lt"/>
                        </a:rPr>
                        <a:t>A/mm</a:t>
                      </a:r>
                      <a:r>
                        <a:rPr lang="en-US" sz="1200" b="0" i="0" u="none" strike="noStrike" baseline="30000" dirty="0" smtClean="0">
                          <a:solidFill>
                            <a:schemeClr val="tx1"/>
                          </a:solidFill>
                          <a:latin typeface="+mn-lt"/>
                        </a:rPr>
                        <a:t>2</a:t>
                      </a:r>
                      <a:endParaRPr lang="en-US" sz="1200" b="0" i="0" u="none" strike="noStrike" dirty="0">
                        <a:solidFill>
                          <a:schemeClr val="tx1"/>
                        </a:solidFill>
                        <a:latin typeface="Calibri"/>
                      </a:endParaRPr>
                    </a:p>
                  </a:txBody>
                  <a:tcPr marL="7620" marR="7620" marT="7620" marB="0"/>
                </a:tc>
                <a:tc gridSpan="2">
                  <a:txBody>
                    <a:bodyPr/>
                    <a:lstStyle/>
                    <a:p>
                      <a:pPr algn="ctr" rtl="0" fontAlgn="t"/>
                      <a:r>
                        <a:rPr lang="en-US" sz="1200" b="0" i="0" u="none" strike="noStrike" dirty="0" smtClean="0">
                          <a:solidFill>
                            <a:schemeClr val="tx1"/>
                          </a:solidFill>
                          <a:latin typeface="Calibri"/>
                        </a:rPr>
                        <a:t>1018 A/mm</a:t>
                      </a:r>
                      <a:r>
                        <a:rPr lang="en-US" sz="1200" b="0" i="0" u="none" strike="noStrike" baseline="30000" dirty="0" smtClean="0">
                          <a:solidFill>
                            <a:schemeClr val="tx1"/>
                          </a:solidFill>
                          <a:latin typeface="Calibri"/>
                        </a:rPr>
                        <a:t>2</a:t>
                      </a:r>
                      <a:endParaRPr lang="en-US" sz="1200" b="0" i="0" u="none" strike="noStrike" baseline="30000" dirty="0">
                        <a:solidFill>
                          <a:schemeClr val="tx1"/>
                        </a:solidFill>
                        <a:latin typeface="Calibri"/>
                      </a:endParaRPr>
                    </a:p>
                  </a:txBody>
                  <a:tcPr marL="7620" marR="7620" marT="7620" marB="0"/>
                </a:tc>
                <a:tc hMerge="1">
                  <a:txBody>
                    <a:bodyPr/>
                    <a:lstStyle/>
                    <a:p>
                      <a:endParaRPr lang="en-US"/>
                    </a:p>
                  </a:txBody>
                  <a:tcPr/>
                </a:tc>
                <a:tc>
                  <a:txBody>
                    <a:bodyPr/>
                    <a:lstStyle/>
                    <a:p>
                      <a:pPr algn="ctr" rtl="0" fontAlgn="t"/>
                      <a:r>
                        <a:rPr lang="en-US" sz="1200" b="0" i="0" u="none" strike="noStrike" dirty="0" smtClean="0">
                          <a:solidFill>
                            <a:schemeClr val="tx1"/>
                          </a:solidFill>
                          <a:latin typeface="Calibri"/>
                        </a:rPr>
                        <a:t>1.01</a:t>
                      </a:r>
                      <a:endParaRPr lang="en-US" sz="1200" b="0" i="0" u="none" strike="noStrike" dirty="0">
                        <a:solidFill>
                          <a:schemeClr val="tx1"/>
                        </a:solidFill>
                        <a:latin typeface="Calibri"/>
                      </a:endParaRPr>
                    </a:p>
                  </a:txBody>
                  <a:tcPr marL="7620" marR="7620" marT="7620" marB="0"/>
                </a:tc>
              </a:tr>
            </a:tbl>
          </a:graphicData>
        </a:graphic>
      </p:graphicFrame>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16" name="Chart 15"/>
          <p:cNvGraphicFramePr/>
          <p:nvPr/>
        </p:nvGraphicFramePr>
        <p:xfrm>
          <a:off x="0" y="1905000"/>
          <a:ext cx="4724400" cy="4724400"/>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B6F15528-21DE-4FAA-801E-634DDDAF4B2B}" type="slidenum">
              <a:rPr lang="en-US" smtClean="0">
                <a:solidFill>
                  <a:prstClr val="black">
                    <a:tint val="75000"/>
                  </a:prstClr>
                </a:solidFill>
              </a:rPr>
              <a:pPr/>
              <a:t>41</a:t>
            </a:fld>
            <a:endParaRPr lang="en-US">
              <a:solidFill>
                <a:prstClr val="black">
                  <a:tint val="75000"/>
                </a:prstClr>
              </a:solidFill>
            </a:endParaRPr>
          </a:p>
        </p:txBody>
      </p:sp>
      <p:sp>
        <p:nvSpPr>
          <p:cNvPr id="25" name="TextBox 1"/>
          <p:cNvSpPr txBox="1"/>
          <p:nvPr/>
        </p:nvSpPr>
        <p:spPr>
          <a:xfrm>
            <a:off x="3200400" y="2514600"/>
            <a:ext cx="1066799" cy="381000"/>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a:t>
            </a:r>
            <a:r>
              <a:rPr kumimoji="0" lang="en-US" sz="1400" dirty="0" smtClean="0">
                <a:solidFill>
                  <a:prstClr val="black"/>
                </a:solidFill>
              </a:rPr>
              <a:t>diameter</a:t>
            </a:r>
          </a:p>
          <a:p>
            <a:pPr fontAlgn="auto">
              <a:spcBef>
                <a:spcPts val="0"/>
              </a:spcBef>
              <a:spcAft>
                <a:spcPts val="0"/>
              </a:spcAft>
            </a:pPr>
            <a:r>
              <a:rPr kumimoji="0" lang="en-US" sz="1400" dirty="0" smtClean="0">
                <a:solidFill>
                  <a:prstClr val="black"/>
                </a:solidFill>
              </a:rPr>
              <a:t> </a:t>
            </a:r>
            <a:r>
              <a:rPr kumimoji="0" lang="en-US" sz="1400" dirty="0">
                <a:solidFill>
                  <a:prstClr val="black"/>
                </a:solidFill>
              </a:rPr>
              <a:t>130 mm</a:t>
            </a:r>
          </a:p>
        </p:txBody>
      </p:sp>
      <p:sp>
        <p:nvSpPr>
          <p:cNvPr id="19" name="Rectangle 18"/>
          <p:cNvSpPr/>
          <p:nvPr/>
        </p:nvSpPr>
        <p:spPr>
          <a:xfrm>
            <a:off x="381000" y="1066800"/>
            <a:ext cx="4038600" cy="707886"/>
          </a:xfrm>
          <a:prstGeom prst="rect">
            <a:avLst/>
          </a:prstGeom>
        </p:spPr>
        <p:txBody>
          <a:bodyPr wrap="square">
            <a:spAutoFit/>
          </a:bodyPr>
          <a:lstStyle/>
          <a:p>
            <a:pPr fontAlgn="auto">
              <a:spcBef>
                <a:spcPts val="0"/>
              </a:spcBef>
              <a:spcAft>
                <a:spcPts val="0"/>
              </a:spcAft>
            </a:pPr>
            <a:r>
              <a:rPr kumimoji="0" lang="en-US" sz="2000" i="1" dirty="0" smtClean="0">
                <a:solidFill>
                  <a:prstClr val="black"/>
                </a:solidFill>
                <a:latin typeface="Calibri"/>
                <a:ea typeface="+mn-ea"/>
                <a:cs typeface="+mn-cs"/>
              </a:rPr>
              <a:t>Transfer function of the 2 cases with the collar width of 20 mm.</a:t>
            </a:r>
            <a:endParaRPr kumimoji="0" lang="en-US" sz="2000" i="1" dirty="0">
              <a:solidFill>
                <a:prstClr val="black"/>
              </a:solidFill>
              <a:latin typeface="Calibri"/>
              <a:ea typeface="+mn-ea"/>
              <a:cs typeface="+mn-cs"/>
            </a:endParaRPr>
          </a:p>
        </p:txBody>
      </p:sp>
      <p:sp>
        <p:nvSpPr>
          <p:cNvPr id="23" name="Title 1"/>
          <p:cNvSpPr>
            <a:spLocks noGrp="1"/>
          </p:cNvSpPr>
          <p:nvPr>
            <p:ph type="title"/>
          </p:nvPr>
        </p:nvSpPr>
        <p:spPr>
          <a:xfrm>
            <a:off x="-342900" y="152400"/>
            <a:ext cx="9906000" cy="622300"/>
          </a:xfrm>
        </p:spPr>
        <p:txBody>
          <a:bodyPr>
            <a:noAutofit/>
          </a:bodyPr>
          <a:lstStyle/>
          <a:p>
            <a:r>
              <a:rPr lang="en-US" sz="3000" b="1" dirty="0" smtClean="0">
                <a:solidFill>
                  <a:schemeClr val="tx2"/>
                </a:solidFill>
                <a:latin typeface="Times"/>
                <a:cs typeface="Times"/>
              </a:rPr>
              <a:t>Alternative design with </a:t>
            </a:r>
            <a:r>
              <a:rPr lang="en-US" sz="3000" b="1" dirty="0" smtClean="0">
                <a:solidFill>
                  <a:srgbClr val="FF6600"/>
                </a:solidFill>
                <a:latin typeface="Times"/>
                <a:cs typeface="Times"/>
              </a:rPr>
              <a:t>bronze Nb</a:t>
            </a:r>
            <a:r>
              <a:rPr lang="en-US" sz="3000" b="1" baseline="-25000" dirty="0" smtClean="0">
                <a:solidFill>
                  <a:srgbClr val="FF6600"/>
                </a:solidFill>
                <a:latin typeface="Times"/>
                <a:cs typeface="Times"/>
              </a:rPr>
              <a:t>3</a:t>
            </a:r>
            <a:r>
              <a:rPr lang="en-US" sz="3000" b="1" dirty="0" smtClean="0">
                <a:solidFill>
                  <a:srgbClr val="FF6600"/>
                </a:solidFill>
                <a:latin typeface="Times"/>
                <a:cs typeface="Times"/>
              </a:rPr>
              <a:t>Sn</a:t>
            </a:r>
            <a:r>
              <a:rPr lang="en-US" sz="3000" b="1" dirty="0" smtClean="0">
                <a:solidFill>
                  <a:schemeClr val="tx2"/>
                </a:solidFill>
                <a:latin typeface="Times"/>
                <a:cs typeface="Times"/>
              </a:rPr>
              <a:t> ITER TF strand</a:t>
            </a:r>
            <a:br>
              <a:rPr lang="en-US" sz="3000" b="1" dirty="0" smtClean="0">
                <a:solidFill>
                  <a:schemeClr val="tx2"/>
                </a:solidFill>
                <a:latin typeface="Times"/>
                <a:cs typeface="Times"/>
              </a:rPr>
            </a:br>
            <a:r>
              <a:rPr lang="en-US" sz="3000" b="1" dirty="0" smtClean="0">
                <a:solidFill>
                  <a:schemeClr val="tx2"/>
                </a:solidFill>
                <a:latin typeface="Times"/>
                <a:cs typeface="Times"/>
              </a:rPr>
              <a:t>-6 T field with 22 mm coil width-</a:t>
            </a:r>
            <a:endParaRPr lang="en-US" sz="3000" i="1" dirty="0"/>
          </a:p>
        </p:txBody>
      </p:sp>
      <p:graphicFrame>
        <p:nvGraphicFramePr>
          <p:cNvPr id="15" name="Chart 14"/>
          <p:cNvGraphicFramePr/>
          <p:nvPr/>
        </p:nvGraphicFramePr>
        <p:xfrm>
          <a:off x="4572000" y="1905000"/>
          <a:ext cx="4572000" cy="4953000"/>
        </p:xfrm>
        <a:graphic>
          <a:graphicData uri="http://schemas.openxmlformats.org/drawingml/2006/chart">
            <c:chart xmlns:c="http://schemas.openxmlformats.org/drawingml/2006/chart" xmlns:r="http://schemas.openxmlformats.org/officeDocument/2006/relationships" r:id="rId3"/>
          </a:graphicData>
        </a:graphic>
      </p:graphicFrame>
      <p:cxnSp>
        <p:nvCxnSpPr>
          <p:cNvPr id="18" name="Straight Arrow Connector 17"/>
          <p:cNvCxnSpPr/>
          <p:nvPr/>
        </p:nvCxnSpPr>
        <p:spPr>
          <a:xfrm flipV="1">
            <a:off x="5410200" y="3124200"/>
            <a:ext cx="447675" cy="1523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V="1">
            <a:off x="5486400" y="5257800"/>
            <a:ext cx="447675" cy="152399"/>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5486400" y="4648200"/>
            <a:ext cx="400050" cy="123825"/>
          </a:xfrm>
          <a:prstGeom prst="straightConnector1">
            <a:avLst/>
          </a:prstGeom>
          <a:noFill/>
          <a:ln w="19050" cap="flat" cmpd="sng" algn="ctr">
            <a:solidFill>
              <a:sysClr val="windowText" lastClr="000000"/>
            </a:solidFill>
            <a:prstDash val="solid"/>
            <a:tailEnd type="arrow"/>
          </a:ln>
          <a:effectLst/>
        </p:spPr>
        <p:style>
          <a:lnRef idx="1">
            <a:schemeClr val="accent1"/>
          </a:lnRef>
          <a:fillRef idx="0">
            <a:schemeClr val="accent1"/>
          </a:fillRef>
          <a:effectRef idx="0">
            <a:schemeClr val="accent1"/>
          </a:effectRef>
          <a:fontRef idx="minor">
            <a:schemeClr val="tx1"/>
          </a:fontRef>
        </p:style>
      </p:cxnSp>
      <p:sp>
        <p:nvSpPr>
          <p:cNvPr id="24" name="TextBox 1"/>
          <p:cNvSpPr txBox="1"/>
          <p:nvPr/>
        </p:nvSpPr>
        <p:spPr>
          <a:xfrm>
            <a:off x="6477000" y="5181600"/>
            <a:ext cx="1752600" cy="381000"/>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a:t>
            </a:r>
            <a:r>
              <a:rPr kumimoji="0" lang="en-US" sz="1400" dirty="0" smtClean="0">
                <a:solidFill>
                  <a:prstClr val="black"/>
                </a:solidFill>
              </a:rPr>
              <a:t>diameter </a:t>
            </a:r>
            <a:r>
              <a:rPr kumimoji="0" lang="en-US" sz="1400" dirty="0">
                <a:solidFill>
                  <a:prstClr val="black"/>
                </a:solidFill>
              </a:rPr>
              <a:t>130 </a:t>
            </a:r>
            <a:r>
              <a:rPr kumimoji="0" lang="en-US" sz="1400" dirty="0" smtClean="0">
                <a:solidFill>
                  <a:prstClr val="black"/>
                </a:solidFill>
              </a:rPr>
              <a:t>mm Collar thickness 20 </a:t>
            </a:r>
            <a:r>
              <a:rPr kumimoji="0" lang="en-US" sz="1400" dirty="0">
                <a:solidFill>
                  <a:prstClr val="black"/>
                </a:solidFill>
              </a:rPr>
              <a:t>mm</a:t>
            </a:r>
          </a:p>
        </p:txBody>
      </p:sp>
      <p:sp>
        <p:nvSpPr>
          <p:cNvPr id="26" name="TextBox 1"/>
          <p:cNvSpPr txBox="1"/>
          <p:nvPr/>
        </p:nvSpPr>
        <p:spPr>
          <a:xfrm>
            <a:off x="5334000" y="3505200"/>
            <a:ext cx="1752600" cy="390525"/>
          </a:xfrm>
          <a:prstGeom prst="rect">
            <a:avLst/>
          </a:prstGeom>
          <a:solidFill>
            <a:schemeClr val="bg1"/>
          </a:solidFill>
        </p:spPr>
        <p:txBody>
          <a:bodyPr wrap="square" lIns="0" tIns="0" rIns="0" bIns="0"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fontAlgn="auto">
              <a:spcBef>
                <a:spcPts val="0"/>
              </a:spcBef>
              <a:spcAft>
                <a:spcPts val="0"/>
              </a:spcAft>
            </a:pPr>
            <a:r>
              <a:rPr kumimoji="0" lang="en-US" sz="1400" dirty="0">
                <a:solidFill>
                  <a:prstClr val="black"/>
                </a:solidFill>
              </a:rPr>
              <a:t>Bore diameter: 130 </a:t>
            </a:r>
            <a:r>
              <a:rPr kumimoji="0" lang="en-US" sz="1400" dirty="0" smtClean="0">
                <a:solidFill>
                  <a:prstClr val="black"/>
                </a:solidFill>
              </a:rPr>
              <a:t>mm </a:t>
            </a:r>
            <a:r>
              <a:rPr kumimoji="0" lang="en-US" sz="1400" dirty="0">
                <a:solidFill>
                  <a:prstClr val="black"/>
                </a:solidFill>
              </a:rPr>
              <a:t>C</a:t>
            </a:r>
            <a:r>
              <a:rPr kumimoji="0" lang="en-US" sz="1400" dirty="0" smtClean="0">
                <a:solidFill>
                  <a:prstClr val="black"/>
                </a:solidFill>
              </a:rPr>
              <a:t>ollar thickness 27 </a:t>
            </a:r>
            <a:r>
              <a:rPr kumimoji="0" lang="en-US" sz="1400" dirty="0">
                <a:solidFill>
                  <a:prstClr val="black"/>
                </a:solidFill>
              </a:rPr>
              <a:t>mm</a:t>
            </a:r>
          </a:p>
        </p:txBody>
      </p:sp>
      <p:sp>
        <p:nvSpPr>
          <p:cNvPr id="28" name="Rectangle 27"/>
          <p:cNvSpPr/>
          <p:nvPr/>
        </p:nvSpPr>
        <p:spPr>
          <a:xfrm>
            <a:off x="4876800" y="1066800"/>
            <a:ext cx="4267200" cy="1015663"/>
          </a:xfrm>
          <a:prstGeom prst="rect">
            <a:avLst/>
          </a:prstGeom>
        </p:spPr>
        <p:txBody>
          <a:bodyPr wrap="square">
            <a:spAutoFit/>
          </a:bodyPr>
          <a:lstStyle/>
          <a:p>
            <a:pPr fontAlgn="auto">
              <a:spcBef>
                <a:spcPts val="0"/>
              </a:spcBef>
              <a:spcAft>
                <a:spcPts val="0"/>
              </a:spcAft>
            </a:pPr>
            <a:r>
              <a:rPr kumimoji="0" lang="en-US" sz="2000" i="1" dirty="0" smtClean="0">
                <a:solidFill>
                  <a:prstClr val="black"/>
                </a:solidFill>
                <a:latin typeface="Calibri"/>
                <a:ea typeface="+mn-ea"/>
                <a:cs typeface="+mn-cs"/>
              </a:rPr>
              <a:t>The dependence of b</a:t>
            </a:r>
            <a:r>
              <a:rPr kumimoji="0" lang="en-US" sz="2000" i="1" baseline="-25000" dirty="0" smtClean="0">
                <a:solidFill>
                  <a:prstClr val="black"/>
                </a:solidFill>
                <a:latin typeface="Calibri"/>
                <a:ea typeface="+mn-ea"/>
                <a:cs typeface="+mn-cs"/>
              </a:rPr>
              <a:t>3</a:t>
            </a:r>
            <a:r>
              <a:rPr kumimoji="0" lang="en-US" sz="2000" i="1" dirty="0" smtClean="0">
                <a:solidFill>
                  <a:prstClr val="black"/>
                </a:solidFill>
                <a:latin typeface="Calibri"/>
                <a:ea typeface="+mn-ea"/>
                <a:cs typeface="+mn-cs"/>
              </a:rPr>
              <a:t> on the operating current caused by iron saturation and filament magnetization.</a:t>
            </a:r>
            <a:endParaRPr kumimoji="0" lang="en-US" sz="2000" i="1" dirty="0">
              <a:solidFill>
                <a:prstClr val="black"/>
              </a:solidFill>
              <a:latin typeface="Calibri"/>
              <a:ea typeface="+mn-ea"/>
              <a:cs typeface="+mn-cs"/>
            </a:endParaRPr>
          </a:p>
        </p:txBody>
      </p:sp>
      <p:cxnSp>
        <p:nvCxnSpPr>
          <p:cNvPr id="17" name="直線コネクタ 16"/>
          <p:cNvCxnSpPr/>
          <p:nvPr/>
        </p:nvCxnSpPr>
        <p:spPr>
          <a:xfrm rot="5400000">
            <a:off x="4051300" y="5080000"/>
            <a:ext cx="812800" cy="1588"/>
          </a:xfrm>
          <a:prstGeom prst="line">
            <a:avLst/>
          </a:prstGeom>
          <a:ln w="25400" cap="flat" cmpd="sng" algn="ctr">
            <a:solidFill>
              <a:srgbClr val="00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21" name="直線コネクタ 20"/>
          <p:cNvCxnSpPr/>
          <p:nvPr/>
        </p:nvCxnSpPr>
        <p:spPr>
          <a:xfrm rot="5400000">
            <a:off x="8559800" y="4521200"/>
            <a:ext cx="812800" cy="1588"/>
          </a:xfrm>
          <a:prstGeom prst="line">
            <a:avLst/>
          </a:prstGeom>
          <a:ln w="25400" cap="flat" cmpd="sng" algn="ctr">
            <a:solidFill>
              <a:srgbClr val="000000"/>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368300" y="0"/>
            <a:ext cx="8229600" cy="533400"/>
          </a:xfrm>
        </p:spPr>
        <p:txBody>
          <a:bodyPr>
            <a:normAutofit/>
          </a:bodyPr>
          <a:lstStyle/>
          <a:p>
            <a:pPr algn="l"/>
            <a:r>
              <a:rPr lang="en-US" sz="3600" b="1" dirty="0" smtClean="0">
                <a:solidFill>
                  <a:schemeClr val="tx2"/>
                </a:solidFill>
                <a:latin typeface="Times"/>
                <a:cs typeface="Times"/>
              </a:rPr>
              <a:t>Issue: Stray field of the magnet</a:t>
            </a:r>
            <a:endParaRPr lang="en-US" sz="3600" b="1" dirty="0">
              <a:solidFill>
                <a:schemeClr val="tx2"/>
              </a:solidFill>
              <a:latin typeface="Times"/>
              <a:cs typeface="Times"/>
            </a:endParaRPr>
          </a:p>
        </p:txBody>
      </p:sp>
      <p:sp>
        <p:nvSpPr>
          <p:cNvPr id="5" name="Slide Number Placeholder 4"/>
          <p:cNvSpPr>
            <a:spLocks noGrp="1"/>
          </p:cNvSpPr>
          <p:nvPr>
            <p:ph type="sldNum" sz="quarter" idx="12"/>
          </p:nvPr>
        </p:nvSpPr>
        <p:spPr>
          <a:xfrm>
            <a:off x="6553200" y="6254750"/>
            <a:ext cx="2133600" cy="365125"/>
          </a:xfrm>
        </p:spPr>
        <p:txBody>
          <a:bodyPr/>
          <a:lstStyle/>
          <a:p>
            <a:fld id="{B6F15528-21DE-4FAA-801E-634DDDAF4B2B}" type="slidenum">
              <a:rPr lang="en-US" smtClean="0"/>
              <a:pPr/>
              <a:t>42</a:t>
            </a:fld>
            <a:endParaRPr lang="en-US"/>
          </a:p>
        </p:txBody>
      </p:sp>
      <p:sp>
        <p:nvSpPr>
          <p:cNvPr id="40" name="コンテンツ プレースホルダ 2"/>
          <p:cNvSpPr>
            <a:spLocks noGrp="1"/>
          </p:cNvSpPr>
          <p:nvPr>
            <p:ph idx="1"/>
          </p:nvPr>
        </p:nvSpPr>
        <p:spPr>
          <a:xfrm>
            <a:off x="330200" y="5791200"/>
            <a:ext cx="9232900" cy="957263"/>
          </a:xfrm>
        </p:spPr>
        <p:txBody>
          <a:bodyPr>
            <a:noAutofit/>
          </a:bodyPr>
          <a:lstStyle/>
          <a:p>
            <a:r>
              <a:rPr lang="en-US" altLang="ja-JP" sz="1800" dirty="0" smtClean="0"/>
              <a:t>Stray field will be issues of environment.</a:t>
            </a:r>
          </a:p>
          <a:p>
            <a:r>
              <a:rPr lang="en-US" altLang="ja-JP" sz="1800" dirty="0" smtClean="0"/>
              <a:t>Magnetic force between the cold mass and the iron cryostat must be considered.</a:t>
            </a:r>
          </a:p>
          <a:p>
            <a:r>
              <a:rPr lang="en-US" altLang="ja-JP" sz="1800" dirty="0" smtClean="0"/>
              <a:t>Off-centered cold mass position in the current MB cryostat affects the field quality.</a:t>
            </a:r>
            <a:endParaRPr lang="ja-JP" altLang="en-US" sz="1800" dirty="0"/>
          </a:p>
        </p:txBody>
      </p:sp>
      <p:pic>
        <p:nvPicPr>
          <p:cNvPr id="8" name="Picture 6"/>
          <p:cNvPicPr/>
          <p:nvPr/>
        </p:nvPicPr>
        <p:blipFill>
          <a:blip r:embed="rId2" cstate="print"/>
          <a:srcRect/>
          <a:stretch>
            <a:fillRect/>
          </a:stretch>
        </p:blipFill>
        <p:spPr bwMode="auto">
          <a:xfrm>
            <a:off x="0" y="815730"/>
            <a:ext cx="4457700" cy="3743570"/>
          </a:xfrm>
          <a:prstGeom prst="rect">
            <a:avLst/>
          </a:prstGeom>
          <a:noFill/>
          <a:ln w="9525">
            <a:noFill/>
            <a:miter lim="800000"/>
            <a:headEnd/>
            <a:tailEnd/>
          </a:ln>
        </p:spPr>
      </p:pic>
      <p:pic>
        <p:nvPicPr>
          <p:cNvPr id="9" name="Picture 8"/>
          <p:cNvPicPr/>
          <p:nvPr/>
        </p:nvPicPr>
        <p:blipFill>
          <a:blip r:embed="rId3" cstate="print"/>
          <a:srcRect l="15372" t="1806"/>
          <a:stretch>
            <a:fillRect/>
          </a:stretch>
        </p:blipFill>
        <p:spPr bwMode="auto">
          <a:xfrm>
            <a:off x="6768098" y="698501"/>
            <a:ext cx="1893302" cy="4479682"/>
          </a:xfrm>
          <a:prstGeom prst="rect">
            <a:avLst/>
          </a:prstGeom>
          <a:noFill/>
          <a:ln w="9525">
            <a:noFill/>
            <a:miter lim="800000"/>
            <a:headEnd/>
            <a:tailEnd/>
          </a:ln>
        </p:spPr>
      </p:pic>
      <p:pic>
        <p:nvPicPr>
          <p:cNvPr id="11" name="図 10"/>
          <p:cNvPicPr>
            <a:picLocks noChangeAspect="1"/>
          </p:cNvPicPr>
          <p:nvPr/>
        </p:nvPicPr>
        <mc:AlternateContent>
          <mc:Choice xmlns:ma="http://schemas.microsoft.com/office/mac/drawingml/2008/main" Requires="ma">
            <p:blipFill>
              <a:blip r:embed="rId4"/>
              <a:srcRect t="32212" r="50820" b="25770"/>
              <a:stretch>
                <a:fillRect/>
              </a:stretch>
            </p:blipFill>
          </mc:Choice>
          <mc:Fallback>
            <p:blipFill>
              <a:blip r:embed="rId5"/>
              <a:srcRect t="32212" r="50820" b="25770"/>
              <a:stretch>
                <a:fillRect/>
              </a:stretch>
            </p:blipFill>
          </mc:Fallback>
        </mc:AlternateContent>
        <p:spPr>
          <a:xfrm>
            <a:off x="927099" y="4533901"/>
            <a:ext cx="5737355" cy="1288952"/>
          </a:xfrm>
          <a:prstGeom prst="rect">
            <a:avLst/>
          </a:prstGeom>
        </p:spPr>
      </p:pic>
      <p:sp>
        <p:nvSpPr>
          <p:cNvPr id="12" name="テキスト ボックス 11"/>
          <p:cNvSpPr txBox="1"/>
          <p:nvPr/>
        </p:nvSpPr>
        <p:spPr>
          <a:xfrm>
            <a:off x="4597400" y="546101"/>
            <a:ext cx="2324099" cy="707886"/>
          </a:xfrm>
          <a:prstGeom prst="rect">
            <a:avLst/>
          </a:prstGeom>
          <a:noFill/>
        </p:spPr>
        <p:txBody>
          <a:bodyPr wrap="square" rtlCol="0">
            <a:spAutoFit/>
          </a:bodyPr>
          <a:lstStyle/>
          <a:p>
            <a:r>
              <a:rPr kumimoji="1" lang="en-US" altLang="ja-JP" sz="2000" dirty="0" smtClean="0"/>
              <a:t>(A) Optimized without iron cryostat</a:t>
            </a:r>
            <a:endParaRPr kumimoji="1" lang="ja-JP" altLang="en-US" sz="2000" dirty="0"/>
          </a:p>
        </p:txBody>
      </p:sp>
      <p:sp>
        <p:nvSpPr>
          <p:cNvPr id="13" name="テキスト ボックス 12"/>
          <p:cNvSpPr txBox="1"/>
          <p:nvPr/>
        </p:nvSpPr>
        <p:spPr>
          <a:xfrm>
            <a:off x="4622800" y="1993900"/>
            <a:ext cx="2565400" cy="707886"/>
          </a:xfrm>
          <a:prstGeom prst="rect">
            <a:avLst/>
          </a:prstGeom>
          <a:noFill/>
        </p:spPr>
        <p:txBody>
          <a:bodyPr wrap="square" rtlCol="0">
            <a:spAutoFit/>
          </a:bodyPr>
          <a:lstStyle/>
          <a:p>
            <a:r>
              <a:rPr kumimoji="1" lang="en-US" altLang="ja-JP" sz="2000" dirty="0" smtClean="0"/>
              <a:t>(B) With an centered iron cryostat.</a:t>
            </a:r>
            <a:endParaRPr kumimoji="1" lang="ja-JP" altLang="en-US" sz="2000" dirty="0"/>
          </a:p>
        </p:txBody>
      </p:sp>
      <p:sp>
        <p:nvSpPr>
          <p:cNvPr id="15" name="テキスト ボックス 14"/>
          <p:cNvSpPr txBox="1"/>
          <p:nvPr/>
        </p:nvSpPr>
        <p:spPr>
          <a:xfrm>
            <a:off x="4546600" y="3492500"/>
            <a:ext cx="2463800" cy="707886"/>
          </a:xfrm>
          <a:prstGeom prst="rect">
            <a:avLst/>
          </a:prstGeom>
          <a:noFill/>
        </p:spPr>
        <p:txBody>
          <a:bodyPr wrap="square" rtlCol="0">
            <a:spAutoFit/>
          </a:bodyPr>
          <a:lstStyle/>
          <a:p>
            <a:r>
              <a:rPr kumimoji="1" lang="en-US" altLang="ja-JP" sz="2000" dirty="0" smtClean="0"/>
              <a:t>(C) With an off-centered iron cryostat.</a:t>
            </a:r>
            <a:endParaRPr kumimoji="1" lang="ja-JP" altLang="en-US" sz="2000" dirty="0"/>
          </a:p>
        </p:txBody>
      </p:sp>
      <p:sp>
        <p:nvSpPr>
          <p:cNvPr id="16" name="下矢印 15"/>
          <p:cNvSpPr/>
          <p:nvPr/>
        </p:nvSpPr>
        <p:spPr>
          <a:xfrm rot="18287684">
            <a:off x="4483100" y="2971800"/>
            <a:ext cx="406400" cy="660400"/>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rgbClr val="FF0000"/>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43</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1003300"/>
          </a:xfrm>
        </p:spPr>
        <p:txBody>
          <a:bodyPr>
            <a:normAutofit/>
          </a:bodyPr>
          <a:lstStyle/>
          <a:p>
            <a:pPr algn="l"/>
            <a:r>
              <a:rPr lang="en-US" altLang="ja-JP" sz="3600" b="1" dirty="0" smtClean="0">
                <a:solidFill>
                  <a:schemeClr val="tx2"/>
                </a:solidFill>
                <a:latin typeface="Times"/>
                <a:cs typeface="Times"/>
              </a:rPr>
              <a:t>Neutron Irradiation of Stabilizer at Low Temperature</a:t>
            </a:r>
            <a:endParaRPr lang="ja-JP" altLang="en-US" sz="3600" b="1" dirty="0">
              <a:solidFill>
                <a:schemeClr val="tx2"/>
              </a:solidFill>
              <a:latin typeface="Times"/>
              <a:cs typeface="Times"/>
            </a:endParaRPr>
          </a:p>
        </p:txBody>
      </p:sp>
      <p:sp>
        <p:nvSpPr>
          <p:cNvPr id="3" name="コンテンツ プレースホルダ 2"/>
          <p:cNvSpPr>
            <a:spLocks noGrp="1"/>
          </p:cNvSpPr>
          <p:nvPr>
            <p:ph idx="1"/>
          </p:nvPr>
        </p:nvSpPr>
        <p:spPr>
          <a:xfrm>
            <a:off x="317074" y="1096862"/>
            <a:ext cx="8826926" cy="5354738"/>
          </a:xfrm>
        </p:spPr>
        <p:txBody>
          <a:bodyPr>
            <a:noAutofit/>
          </a:bodyPr>
          <a:lstStyle/>
          <a:p>
            <a:r>
              <a:rPr lang="en-US" altLang="ja-JP" sz="2000" dirty="0" smtClean="0">
                <a:solidFill>
                  <a:srgbClr val="FF6600"/>
                </a:solidFill>
              </a:rPr>
              <a:t>Electrical resistivity </a:t>
            </a:r>
            <a:r>
              <a:rPr lang="en-US" altLang="ja-JP" sz="2000" b="1" dirty="0" err="1" smtClean="0">
                <a:solidFill>
                  <a:srgbClr val="FF6600"/>
                </a:solidFill>
                <a:latin typeface="Symbol" charset="2"/>
                <a:cs typeface="Symbol" charset="2"/>
              </a:rPr>
              <a:t>r</a:t>
            </a:r>
            <a:r>
              <a:rPr lang="en-US" altLang="ja-JP" sz="2000" dirty="0" smtClean="0"/>
              <a:t> of stabilizers (aluminum, copper) is one of the most sensitive property in the SC magnet materials with respect to the radiation. </a:t>
            </a:r>
          </a:p>
          <a:p>
            <a:pPr lvl="1"/>
            <a:r>
              <a:rPr lang="en-US" altLang="ja-JP" sz="2000" dirty="0" smtClean="0"/>
              <a:t>Induced resistivity is remarkable at LT.</a:t>
            </a:r>
          </a:p>
          <a:p>
            <a:pPr lvl="1"/>
            <a:r>
              <a:rPr lang="en-US" altLang="ja-JP" sz="2000" dirty="0" smtClean="0"/>
              <a:t>Recovery effect starts at 20 K or higher. </a:t>
            </a:r>
          </a:p>
          <a:p>
            <a:r>
              <a:rPr lang="en-US" altLang="ja-JP" sz="2000" dirty="0" smtClean="0"/>
              <a:t>The induced </a:t>
            </a:r>
            <a:r>
              <a:rPr lang="en-US" altLang="ja-JP" sz="2000" b="1" dirty="0" err="1" smtClean="0">
                <a:latin typeface="Symbol" charset="2"/>
                <a:cs typeface="Symbol" charset="2"/>
              </a:rPr>
              <a:t>r</a:t>
            </a:r>
            <a:r>
              <a:rPr lang="en-US" altLang="ja-JP" sz="2000" b="1" dirty="0" smtClean="0">
                <a:latin typeface="Symbol" charset="2"/>
                <a:cs typeface="Symbol" charset="2"/>
              </a:rPr>
              <a:t> </a:t>
            </a:r>
            <a:r>
              <a:rPr lang="en-US" altLang="ja-JP" sz="2000" dirty="0" smtClean="0"/>
              <a:t>by the radiation will </a:t>
            </a:r>
            <a:r>
              <a:rPr lang="en-US" altLang="ja-JP" sz="2000" dirty="0" smtClean="0">
                <a:solidFill>
                  <a:srgbClr val="FF6600"/>
                </a:solidFill>
              </a:rPr>
              <a:t>compromise the quench stability and protection scheme (I.e. very high temperature after quench)</a:t>
            </a:r>
            <a:r>
              <a:rPr lang="en-US" altLang="ja-JP" sz="2000" dirty="0" smtClean="0"/>
              <a:t>. </a:t>
            </a:r>
          </a:p>
          <a:p>
            <a:pPr lvl="1"/>
            <a:r>
              <a:rPr lang="en-US" altLang="ja-JP" sz="2000" dirty="0" smtClean="0">
                <a:solidFill>
                  <a:srgbClr val="3366FF"/>
                </a:solidFill>
              </a:rPr>
              <a:t>Crucial study for magnets in high radiation area such as inner triplet magnets for </a:t>
            </a:r>
            <a:r>
              <a:rPr lang="en-US" altLang="ja-JP" sz="2000" dirty="0" err="1" smtClean="0">
                <a:solidFill>
                  <a:srgbClr val="3366FF"/>
                </a:solidFill>
              </a:rPr>
              <a:t>HiLumi</a:t>
            </a:r>
            <a:r>
              <a:rPr lang="en-US" altLang="ja-JP" sz="2000" dirty="0" smtClean="0">
                <a:solidFill>
                  <a:srgbClr val="3366FF"/>
                </a:solidFill>
              </a:rPr>
              <a:t> LHC Upgrade.</a:t>
            </a:r>
            <a:r>
              <a:rPr lang="en-US" altLang="ja-JP" sz="2000" dirty="0" smtClean="0"/>
              <a:t> </a:t>
            </a:r>
          </a:p>
          <a:p>
            <a:r>
              <a:rPr lang="en-US" altLang="ja-JP" sz="2000" dirty="0" smtClean="0"/>
              <a:t> Anneal effect and full-recovery during warm-up to RT would be expected in aluminum, but only </a:t>
            </a:r>
            <a:r>
              <a:rPr lang="en-US" altLang="ja-JP" sz="2000" dirty="0" smtClean="0">
                <a:solidFill>
                  <a:srgbClr val="FF6600"/>
                </a:solidFill>
              </a:rPr>
              <a:t>80-90% recovery in copper (??)</a:t>
            </a:r>
            <a:r>
              <a:rPr lang="en-US" altLang="ja-JP" sz="2000" dirty="0" smtClean="0"/>
              <a:t>.</a:t>
            </a:r>
          </a:p>
          <a:p>
            <a:r>
              <a:rPr lang="en-US" altLang="ja-JP" sz="2000" dirty="0" smtClean="0"/>
              <a:t>Questions to be studied:</a:t>
            </a:r>
          </a:p>
          <a:p>
            <a:pPr lvl="1"/>
            <a:r>
              <a:rPr lang="en-US" altLang="ja-JP" sz="1600" dirty="0" smtClean="0">
                <a:solidFill>
                  <a:schemeClr val="tx2"/>
                </a:solidFill>
              </a:rPr>
              <a:t>Samples from the practical SC wire/cable: RRR of 100 to 500.</a:t>
            </a:r>
          </a:p>
          <a:p>
            <a:pPr lvl="1"/>
            <a:r>
              <a:rPr lang="en-US" altLang="ja-JP" sz="1600" dirty="0" smtClean="0">
                <a:solidFill>
                  <a:schemeClr val="tx2"/>
                </a:solidFill>
              </a:rPr>
              <a:t>Degradation may start even below 10</a:t>
            </a:r>
            <a:r>
              <a:rPr lang="en-US" altLang="ja-JP" sz="1600" baseline="30000" dirty="0" smtClean="0">
                <a:solidFill>
                  <a:schemeClr val="tx2"/>
                </a:solidFill>
              </a:rPr>
              <a:t>20</a:t>
            </a:r>
            <a:r>
              <a:rPr lang="en-US" altLang="ja-JP" sz="1600" dirty="0" smtClean="0">
                <a:solidFill>
                  <a:schemeClr val="tx2"/>
                </a:solidFill>
              </a:rPr>
              <a:t> n/m</a:t>
            </a:r>
            <a:r>
              <a:rPr lang="en-US" altLang="ja-JP" sz="1600" baseline="30000" dirty="0" smtClean="0">
                <a:solidFill>
                  <a:schemeClr val="tx2"/>
                </a:solidFill>
              </a:rPr>
              <a:t>2 </a:t>
            </a:r>
            <a:r>
              <a:rPr lang="en-US" altLang="ja-JP" sz="1600" dirty="0" smtClean="0">
                <a:solidFill>
                  <a:schemeClr val="tx2"/>
                </a:solidFill>
              </a:rPr>
              <a:t>?</a:t>
            </a:r>
          </a:p>
          <a:p>
            <a:pPr lvl="1"/>
            <a:r>
              <a:rPr lang="en-US" altLang="ja-JP" sz="1600" dirty="0" err="1" smtClean="0">
                <a:solidFill>
                  <a:schemeClr val="tx2"/>
                </a:solidFill>
              </a:rPr>
              <a:t>Fluence</a:t>
            </a:r>
            <a:r>
              <a:rPr lang="en-US" altLang="ja-JP" sz="1600" dirty="0" smtClean="0">
                <a:solidFill>
                  <a:schemeClr val="tx2"/>
                </a:solidFill>
              </a:rPr>
              <a:t> threshold ?</a:t>
            </a:r>
          </a:p>
          <a:p>
            <a:pPr lvl="1"/>
            <a:r>
              <a:rPr lang="en-US" altLang="ja-JP" sz="1600" dirty="0" smtClean="0">
                <a:solidFill>
                  <a:schemeClr val="tx2"/>
                </a:solidFill>
              </a:rPr>
              <a:t>Full recovery by full thermal cycle?</a:t>
            </a:r>
          </a:p>
          <a:p>
            <a:pPr lvl="1"/>
            <a:r>
              <a:rPr lang="en-US" altLang="ja-JP" sz="1600" dirty="0" smtClean="0">
                <a:solidFill>
                  <a:schemeClr val="tx2"/>
                </a:solidFill>
              </a:rPr>
              <a:t>Accumulated resistivity after multiple irradiation?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xEl>
                                              <p:pRg st="10" end="10"/>
                                            </p:txEl>
                                          </p:spTgt>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Neutron Irradiation at KUR</a:t>
            </a:r>
            <a:endParaRPr lang="ja-JP" altLang="en-US" sz="3600" b="1" dirty="0">
              <a:solidFill>
                <a:schemeClr val="tx2"/>
              </a:solidFill>
              <a:latin typeface="Times"/>
              <a:cs typeface="Times"/>
            </a:endParaRPr>
          </a:p>
        </p:txBody>
      </p:sp>
      <p:sp>
        <p:nvSpPr>
          <p:cNvPr id="8" name="コンテンツ プレースホルダ 7"/>
          <p:cNvSpPr>
            <a:spLocks noGrp="1"/>
          </p:cNvSpPr>
          <p:nvPr>
            <p:ph idx="1"/>
          </p:nvPr>
        </p:nvSpPr>
        <p:spPr>
          <a:xfrm>
            <a:off x="188913" y="952500"/>
            <a:ext cx="6491287" cy="1485900"/>
          </a:xfrm>
        </p:spPr>
        <p:txBody>
          <a:bodyPr>
            <a:noAutofit/>
          </a:bodyPr>
          <a:lstStyle/>
          <a:p>
            <a:pPr>
              <a:lnSpc>
                <a:spcPct val="80000"/>
              </a:lnSpc>
            </a:pPr>
            <a:r>
              <a:rPr lang="en-US" altLang="ja-JP" sz="2000" dirty="0" smtClean="0"/>
              <a:t>Kyoto Univ. Research Reactor Institute</a:t>
            </a:r>
          </a:p>
          <a:p>
            <a:pPr>
              <a:lnSpc>
                <a:spcPct val="80000"/>
              </a:lnSpc>
            </a:pPr>
            <a:r>
              <a:rPr lang="ja-JP" altLang="en-US" sz="2000" dirty="0" smtClean="0"/>
              <a:t>５</a:t>
            </a:r>
            <a:r>
              <a:rPr lang="en-US" altLang="ja-JP" sz="2000" dirty="0" smtClean="0"/>
              <a:t>MW max. thermal power</a:t>
            </a:r>
          </a:p>
          <a:p>
            <a:pPr>
              <a:lnSpc>
                <a:spcPct val="80000"/>
              </a:lnSpc>
            </a:pPr>
            <a:r>
              <a:rPr lang="en-US" altLang="ja-JP" sz="2000" dirty="0" smtClean="0"/>
              <a:t>Irradiation cryostat close to reactor core</a:t>
            </a:r>
          </a:p>
          <a:p>
            <a:pPr>
              <a:lnSpc>
                <a:spcPct val="80000"/>
              </a:lnSpc>
            </a:pPr>
            <a:r>
              <a:rPr lang="en-US" altLang="ja-JP" sz="2000" dirty="0" smtClean="0"/>
              <a:t>Sample cool down by He gas loop: </a:t>
            </a:r>
            <a:r>
              <a:rPr lang="en-US" altLang="ja-JP" sz="2000" dirty="0" smtClean="0">
                <a:solidFill>
                  <a:srgbClr val="3366FF"/>
                </a:solidFill>
              </a:rPr>
              <a:t>10K – 20K</a:t>
            </a:r>
          </a:p>
          <a:p>
            <a:pPr marL="342900" lvl="1" indent="-342900">
              <a:lnSpc>
                <a:spcPct val="80000"/>
              </a:lnSpc>
              <a:buFont typeface="Arial"/>
              <a:buChar char="•"/>
            </a:pPr>
            <a:r>
              <a:rPr lang="en-US" altLang="ja-JP" sz="2000" dirty="0" smtClean="0"/>
              <a:t>Fast neutron flux (En&gt;0.1MeV): 1.4x10</a:t>
            </a:r>
            <a:r>
              <a:rPr lang="en-US" altLang="ja-JP" sz="2000" baseline="30000" dirty="0" smtClean="0"/>
              <a:t>15</a:t>
            </a:r>
            <a:r>
              <a:rPr lang="en-US" altLang="ja-JP" sz="2000" dirty="0" smtClean="0"/>
              <a:t> n/m</a:t>
            </a:r>
            <a:r>
              <a:rPr lang="en-US" altLang="ja-JP" sz="2000" baseline="30000" dirty="0" smtClean="0"/>
              <a:t>2</a:t>
            </a:r>
            <a:r>
              <a:rPr lang="en-US" altLang="ja-JP" sz="2000" dirty="0" smtClean="0"/>
              <a:t>/s@1MW</a:t>
            </a:r>
          </a:p>
          <a:p>
            <a:pPr>
              <a:lnSpc>
                <a:spcPct val="80000"/>
              </a:lnSpc>
              <a:buNone/>
            </a:pPr>
            <a:endParaRPr lang="en-US" altLang="ja-JP" sz="2000" dirty="0" smtClean="0"/>
          </a:p>
          <a:p>
            <a:pPr>
              <a:lnSpc>
                <a:spcPct val="80000"/>
              </a:lnSpc>
              <a:buNone/>
            </a:pPr>
            <a:endParaRPr lang="en-US" altLang="ja-JP" sz="2000" dirty="0" smtClean="0"/>
          </a:p>
          <a:p>
            <a:pPr>
              <a:lnSpc>
                <a:spcPct val="80000"/>
              </a:lnSpc>
            </a:pPr>
            <a:endParaRPr lang="en-US" altLang="ja-JP" sz="2000" dirty="0" smtClean="0"/>
          </a:p>
          <a:p>
            <a:pPr>
              <a:lnSpc>
                <a:spcPct val="80000"/>
              </a:lnSpc>
            </a:pPr>
            <a:endParaRPr lang="en-US" altLang="ja-JP" sz="2000" dirty="0" smtClean="0"/>
          </a:p>
          <a:p>
            <a:endParaRPr lang="ja-JP" altLang="en-US" sz="2000" dirty="0"/>
          </a:p>
        </p:txBody>
      </p:sp>
      <p:sp>
        <p:nvSpPr>
          <p:cNvPr id="18" name="Rectangle 5"/>
          <p:cNvSpPr>
            <a:spLocks noChangeArrowheads="1"/>
          </p:cNvSpPr>
          <p:nvPr/>
        </p:nvSpPr>
        <p:spPr bwMode="auto">
          <a:xfrm>
            <a:off x="5588452" y="2495727"/>
            <a:ext cx="3031674" cy="276999"/>
          </a:xfrm>
          <a:prstGeom prst="rect">
            <a:avLst/>
          </a:prstGeom>
          <a:solidFill>
            <a:schemeClr val="bg1"/>
          </a:solidFill>
          <a:ln w="9525">
            <a:noFill/>
            <a:miter lim="800000"/>
            <a:headEnd/>
            <a:tailEnd/>
          </a:ln>
          <a:effectLst/>
        </p:spPr>
        <p:txBody>
          <a:bodyPr wrap="none" anchor="ctr">
            <a:prstTxWarp prst="textNoShape">
              <a:avLst/>
            </a:prstTxWarp>
            <a:spAutoFit/>
          </a:bodyPr>
          <a:lstStyle/>
          <a:p>
            <a:pPr defTabSz="457200" fontAlgn="auto">
              <a:spcBef>
                <a:spcPts val="0"/>
              </a:spcBef>
              <a:spcAft>
                <a:spcPts val="0"/>
              </a:spcAft>
            </a:pPr>
            <a:r>
              <a:rPr lang="en-US" altLang="ja-JP" sz="1200" dirty="0" smtClean="0">
                <a:solidFill>
                  <a:prstClr val="black"/>
                </a:solidFill>
                <a:latin typeface="Calibri"/>
                <a:ea typeface="ＭＳ Ｐゴシック"/>
                <a:cs typeface="+mn-cs"/>
              </a:rPr>
              <a:t>M</a:t>
            </a:r>
            <a:r>
              <a:rPr lang="en-US" altLang="ja-JP" sz="1200" dirty="0">
                <a:solidFill>
                  <a:prstClr val="black"/>
                </a:solidFill>
                <a:latin typeface="Calibri"/>
                <a:ea typeface="ＭＳ Ｐゴシック"/>
                <a:cs typeface="+mn-cs"/>
              </a:rPr>
              <a:t>. Okada et al., NIM A463 (2001) pp213-219 </a:t>
            </a:r>
          </a:p>
        </p:txBody>
      </p:sp>
      <p:pic>
        <p:nvPicPr>
          <p:cNvPr id="20" name="Picture 4" descr="P1010858"/>
          <p:cNvPicPr>
            <a:picLocks noChangeAspect="1" noChangeArrowheads="1"/>
          </p:cNvPicPr>
          <p:nvPr/>
        </p:nvPicPr>
        <p:blipFill>
          <a:blip r:embed="rId2"/>
          <a:srcRect/>
          <a:stretch>
            <a:fillRect/>
          </a:stretch>
        </p:blipFill>
        <p:spPr bwMode="auto">
          <a:xfrm>
            <a:off x="621025" y="2844800"/>
            <a:ext cx="4141474" cy="3849834"/>
          </a:xfrm>
          <a:prstGeom prst="rect">
            <a:avLst/>
          </a:prstGeom>
          <a:noFill/>
        </p:spPr>
      </p:pic>
      <p:pic>
        <p:nvPicPr>
          <p:cNvPr id="21" name="Picture 11"/>
          <p:cNvPicPr>
            <a:picLocks noChangeAspect="1" noChangeArrowheads="1"/>
          </p:cNvPicPr>
          <p:nvPr/>
        </p:nvPicPr>
        <p:blipFill>
          <a:blip r:embed="rId3"/>
          <a:srcRect/>
          <a:stretch>
            <a:fillRect/>
          </a:stretch>
        </p:blipFill>
        <p:spPr bwMode="auto">
          <a:xfrm>
            <a:off x="5654678" y="4715461"/>
            <a:ext cx="2757487" cy="1877573"/>
          </a:xfrm>
          <a:prstGeom prst="rect">
            <a:avLst/>
          </a:prstGeom>
          <a:noFill/>
          <a:ln w="9525">
            <a:solidFill>
              <a:srgbClr val="FFFF00"/>
            </a:solidFill>
            <a:miter lim="800000"/>
            <a:headEnd/>
            <a:tailEnd/>
          </a:ln>
          <a:effectLst/>
        </p:spPr>
      </p:pic>
      <p:sp>
        <p:nvSpPr>
          <p:cNvPr id="23" name="Text Box 5"/>
          <p:cNvSpPr txBox="1">
            <a:spLocks noChangeArrowheads="1"/>
          </p:cNvSpPr>
          <p:nvPr/>
        </p:nvSpPr>
        <p:spPr bwMode="auto">
          <a:xfrm>
            <a:off x="1763713" y="2878314"/>
            <a:ext cx="892175" cy="366713"/>
          </a:xfrm>
          <a:prstGeom prst="rect">
            <a:avLst/>
          </a:prstGeom>
          <a:noFill/>
          <a:ln w="9525">
            <a:noFill/>
            <a:miter lim="800000"/>
            <a:headEnd/>
            <a:tailEnd/>
          </a:ln>
          <a:effectLst/>
        </p:spPr>
        <p:txBody>
          <a:bodyPr wrap="none" lIns="91065" tIns="45533" rIns="91065" bIns="45533">
            <a:prstTxWarp prst="textNoShape">
              <a:avLst/>
            </a:prstTxWarp>
            <a:spAutoFit/>
          </a:bodyPr>
          <a:lstStyle/>
          <a:p>
            <a:pPr defTabSz="909638" fontAlgn="auto">
              <a:spcBef>
                <a:spcPts val="0"/>
              </a:spcBef>
              <a:spcAft>
                <a:spcPts val="0"/>
              </a:spcAft>
            </a:pPr>
            <a:r>
              <a:rPr lang="en-US" altLang="ja-JP" sz="1800" b="1" dirty="0">
                <a:solidFill>
                  <a:srgbClr val="FFFF00"/>
                </a:solidFill>
                <a:effectLst>
                  <a:outerShdw blurRad="38100" dist="38100" dir="2700000" algn="tl">
                    <a:srgbClr val="DDDDDD"/>
                  </a:outerShdw>
                </a:effectLst>
                <a:latin typeface="Calibri"/>
                <a:ea typeface="ＭＳ Ｐゴシック"/>
                <a:cs typeface="+mn-cs"/>
              </a:rPr>
              <a:t>reactor</a:t>
            </a:r>
          </a:p>
        </p:txBody>
      </p:sp>
      <p:sp>
        <p:nvSpPr>
          <p:cNvPr id="24" name="Text Box 6"/>
          <p:cNvSpPr txBox="1">
            <a:spLocks noChangeArrowheads="1"/>
          </p:cNvSpPr>
          <p:nvPr/>
        </p:nvSpPr>
        <p:spPr bwMode="auto">
          <a:xfrm>
            <a:off x="3348038" y="4489450"/>
            <a:ext cx="1212511" cy="368954"/>
          </a:xfrm>
          <a:prstGeom prst="rect">
            <a:avLst/>
          </a:prstGeom>
          <a:noFill/>
          <a:ln w="9525">
            <a:noFill/>
            <a:miter lim="800000"/>
            <a:headEnd/>
            <a:tailEnd/>
          </a:ln>
          <a:effectLst/>
        </p:spPr>
        <p:txBody>
          <a:bodyPr wrap="none" lIns="91065" tIns="45533" rIns="91065" bIns="45533">
            <a:prstTxWarp prst="textNoShape">
              <a:avLst/>
            </a:prstTxWarp>
            <a:spAutoFit/>
          </a:bodyPr>
          <a:lstStyle/>
          <a:p>
            <a:pPr defTabSz="909638" fontAlgn="auto">
              <a:spcBef>
                <a:spcPts val="0"/>
              </a:spcBef>
              <a:spcAft>
                <a:spcPts val="0"/>
              </a:spcAft>
            </a:pPr>
            <a:r>
              <a:rPr lang="en-US" altLang="ja-JP" sz="1800" b="1" dirty="0">
                <a:solidFill>
                  <a:srgbClr val="FFFF00"/>
                </a:solidFill>
                <a:effectLst>
                  <a:outerShdw blurRad="38100" dist="38100" dir="2700000" algn="tl">
                    <a:srgbClr val="DDDDDD"/>
                  </a:outerShdw>
                </a:effectLst>
                <a:latin typeface="Calibri"/>
                <a:ea typeface="ＭＳ Ｐゴシック"/>
                <a:cs typeface="+mn-cs"/>
              </a:rPr>
              <a:t>Cryogenics</a:t>
            </a:r>
          </a:p>
        </p:txBody>
      </p:sp>
      <p:sp>
        <p:nvSpPr>
          <p:cNvPr id="25" name="Oval 7"/>
          <p:cNvSpPr>
            <a:spLocks noChangeArrowheads="1"/>
          </p:cNvSpPr>
          <p:nvPr/>
        </p:nvSpPr>
        <p:spPr bwMode="auto">
          <a:xfrm>
            <a:off x="2667001" y="4274204"/>
            <a:ext cx="711200" cy="593725"/>
          </a:xfrm>
          <a:prstGeom prst="ellipse">
            <a:avLst/>
          </a:prstGeom>
          <a:noFill/>
          <a:ln w="28575" cap="flat" cmpd="sng" algn="ctr">
            <a:solidFill>
              <a:srgbClr val="FFFF00"/>
            </a:solidFill>
            <a:prstDash val="solid"/>
            <a:round/>
            <a:headEnd type="none" w="med" len="med"/>
            <a:tailEnd type="none" w="med" len="med"/>
          </a:ln>
          <a:effectLst/>
        </p:spPr>
        <p:txBody>
          <a:bodyPr wrap="none" anchor="ctr">
            <a:prstTxWarp prst="textNoShape">
              <a:avLst/>
            </a:prstTxWarp>
          </a:bodyPr>
          <a:lstStyle/>
          <a:p>
            <a:pPr defTabSz="457200" fontAlgn="auto">
              <a:spcBef>
                <a:spcPts val="0"/>
              </a:spcBef>
              <a:spcAft>
                <a:spcPts val="0"/>
              </a:spcAft>
            </a:pPr>
            <a:endParaRPr lang="ja-JP" altLang="en-US" sz="1800">
              <a:solidFill>
                <a:prstClr val="black"/>
              </a:solidFill>
              <a:latin typeface="Calibri"/>
              <a:ea typeface="ＭＳ Ｐゴシック"/>
              <a:cs typeface="+mn-cs"/>
            </a:endParaRPr>
          </a:p>
        </p:txBody>
      </p:sp>
      <p:grpSp>
        <p:nvGrpSpPr>
          <p:cNvPr id="3" name="Group 13"/>
          <p:cNvGrpSpPr>
            <a:grpSpLocks/>
          </p:cNvGrpSpPr>
          <p:nvPr/>
        </p:nvGrpSpPr>
        <p:grpSpPr bwMode="auto">
          <a:xfrm>
            <a:off x="6388102" y="25400"/>
            <a:ext cx="2770188" cy="2406650"/>
            <a:chOff x="4082" y="2478"/>
            <a:chExt cx="1745" cy="1516"/>
          </a:xfrm>
        </p:grpSpPr>
        <p:pic>
          <p:nvPicPr>
            <p:cNvPr id="33" name="Picture 6"/>
            <p:cNvPicPr>
              <a:picLocks noChangeAspect="1" noChangeArrowheads="1"/>
            </p:cNvPicPr>
            <p:nvPr/>
          </p:nvPicPr>
          <p:blipFill>
            <a:blip r:embed="rId4"/>
            <a:srcRect/>
            <a:stretch>
              <a:fillRect/>
            </a:stretch>
          </p:blipFill>
          <p:spPr bwMode="auto">
            <a:xfrm>
              <a:off x="4082" y="2478"/>
              <a:ext cx="1678" cy="1480"/>
            </a:xfrm>
            <a:prstGeom prst="rect">
              <a:avLst/>
            </a:prstGeom>
            <a:noFill/>
            <a:ln w="9525">
              <a:noFill/>
              <a:miter lim="800000"/>
              <a:headEnd/>
              <a:tailEnd/>
            </a:ln>
            <a:effectLst/>
          </p:spPr>
        </p:pic>
        <p:sp>
          <p:nvSpPr>
            <p:cNvPr id="34" name="Text Box 7"/>
            <p:cNvSpPr txBox="1">
              <a:spLocks noChangeArrowheads="1"/>
            </p:cNvSpPr>
            <p:nvPr/>
          </p:nvSpPr>
          <p:spPr bwMode="auto">
            <a:xfrm>
              <a:off x="4887" y="3821"/>
              <a:ext cx="940" cy="173"/>
            </a:xfrm>
            <a:prstGeom prst="rect">
              <a:avLst/>
            </a:prstGeom>
            <a:noFill/>
            <a:ln w="9525">
              <a:noFill/>
              <a:miter lim="800000"/>
              <a:headEnd/>
              <a:tailEnd/>
            </a:ln>
            <a:effectLst/>
          </p:spPr>
          <p:txBody>
            <a:bodyPr wrap="none">
              <a:prstTxWarp prst="textNoShape">
                <a:avLst/>
              </a:prstTxWarp>
              <a:spAutoFit/>
            </a:bodyPr>
            <a:lstStyle/>
            <a:p>
              <a:pPr defTabSz="457200" fontAlgn="auto">
                <a:spcBef>
                  <a:spcPts val="0"/>
                </a:spcBef>
                <a:spcAft>
                  <a:spcPts val="0"/>
                </a:spcAft>
              </a:pPr>
              <a:r>
                <a:rPr lang="en-US" altLang="ja-JP" sz="1200" dirty="0">
                  <a:solidFill>
                    <a:prstClr val="black"/>
                  </a:solidFill>
                  <a:latin typeface="Calibri"/>
                  <a:ea typeface="ＭＳ Ｐゴシック"/>
                  <a:cs typeface="+mn-cs"/>
                </a:rPr>
                <a:t>KUR-TR287 (1987)</a:t>
              </a:r>
            </a:p>
          </p:txBody>
        </p:sp>
        <p:sp>
          <p:nvSpPr>
            <p:cNvPr id="35" name="Line 8"/>
            <p:cNvSpPr>
              <a:spLocks noChangeShapeType="1"/>
            </p:cNvSpPr>
            <p:nvPr/>
          </p:nvSpPr>
          <p:spPr bwMode="auto">
            <a:xfrm flipV="1">
              <a:off x="4944" y="2568"/>
              <a:ext cx="0" cy="816"/>
            </a:xfrm>
            <a:prstGeom prst="line">
              <a:avLst/>
            </a:prstGeom>
            <a:noFill/>
            <a:ln w="9525">
              <a:solidFill>
                <a:schemeClr val="tx1"/>
              </a:solidFill>
              <a:prstDash val="dashDot"/>
              <a:round/>
              <a:headEnd/>
              <a:tailEnd/>
            </a:ln>
            <a:effectLst/>
          </p:spPr>
          <p:txBody>
            <a:bodyPr>
              <a:prstTxWarp prst="textNoShape">
                <a:avLst/>
              </a:prstTxWarp>
            </a:bodyPr>
            <a:lstStyle/>
            <a:p>
              <a:pPr defTabSz="457200" fontAlgn="auto">
                <a:spcBef>
                  <a:spcPts val="0"/>
                </a:spcBef>
                <a:spcAft>
                  <a:spcPts val="0"/>
                </a:spcAft>
              </a:pPr>
              <a:endParaRPr lang="ja-JP" altLang="en-US" sz="1800">
                <a:solidFill>
                  <a:prstClr val="black"/>
                </a:solidFill>
                <a:latin typeface="Calibri"/>
                <a:ea typeface="ＭＳ Ｐゴシック"/>
                <a:cs typeface="+mn-cs"/>
              </a:endParaRPr>
            </a:p>
          </p:txBody>
        </p:sp>
        <p:sp>
          <p:nvSpPr>
            <p:cNvPr id="36" name="Text Box 9"/>
            <p:cNvSpPr txBox="1">
              <a:spLocks noChangeArrowheads="1"/>
            </p:cNvSpPr>
            <p:nvPr/>
          </p:nvSpPr>
          <p:spPr bwMode="auto">
            <a:xfrm>
              <a:off x="4967" y="3203"/>
              <a:ext cx="390" cy="154"/>
            </a:xfrm>
            <a:prstGeom prst="rect">
              <a:avLst/>
            </a:prstGeom>
            <a:noFill/>
            <a:ln w="9525">
              <a:noFill/>
              <a:miter lim="800000"/>
              <a:headEnd/>
              <a:tailEnd/>
            </a:ln>
            <a:effectLst/>
          </p:spPr>
          <p:txBody>
            <a:bodyPr wrap="none">
              <a:prstTxWarp prst="textNoShape">
                <a:avLst/>
              </a:prstTxWarp>
              <a:spAutoFit/>
            </a:bodyPr>
            <a:lstStyle/>
            <a:p>
              <a:pPr defTabSz="457200" fontAlgn="auto">
                <a:spcBef>
                  <a:spcPts val="0"/>
                </a:spcBef>
                <a:spcAft>
                  <a:spcPts val="0"/>
                </a:spcAft>
              </a:pPr>
              <a:r>
                <a:rPr lang="en-US" altLang="ja-JP" sz="1000" dirty="0">
                  <a:solidFill>
                    <a:prstClr val="black"/>
                  </a:solidFill>
                  <a:latin typeface="Calibri"/>
                  <a:ea typeface="ＭＳ Ｐゴシック"/>
                  <a:cs typeface="+mn-cs"/>
                </a:rPr>
                <a:t>0.1MeV</a:t>
              </a:r>
            </a:p>
          </p:txBody>
        </p:sp>
      </p:grpSp>
      <p:pic>
        <p:nvPicPr>
          <p:cNvPr id="37" name="Picture 4"/>
          <p:cNvPicPr>
            <a:picLocks noChangeAspect="1" noChangeArrowheads="1"/>
          </p:cNvPicPr>
          <p:nvPr/>
        </p:nvPicPr>
        <p:blipFill>
          <a:blip r:embed="rId5"/>
          <a:srcRect/>
          <a:stretch>
            <a:fillRect/>
          </a:stretch>
        </p:blipFill>
        <p:spPr bwMode="auto">
          <a:xfrm>
            <a:off x="5519739" y="2772726"/>
            <a:ext cx="3100387" cy="1887782"/>
          </a:xfrm>
          <a:prstGeom prst="rect">
            <a:avLst/>
          </a:prstGeom>
          <a:noFill/>
          <a:ln w="9525">
            <a:noFill/>
            <a:miter lim="800000"/>
            <a:headEnd/>
            <a:tailEnd/>
          </a:ln>
          <a:effectLst/>
        </p:spPr>
      </p:pic>
      <p:sp>
        <p:nvSpPr>
          <p:cNvPr id="16" name="スライド番号プレースホルダ 15"/>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45</a:t>
            </a:fld>
            <a:endParaRPr lang="ja-JP" altLang="en-US">
              <a:solidFill>
                <a:prstClr val="black">
                  <a:tint val="75000"/>
                </a:prstClr>
              </a:solidFill>
            </a:endParaRPr>
          </a:p>
        </p:txBody>
      </p:sp>
      <p:sp>
        <p:nvSpPr>
          <p:cNvPr id="17" name="テキスト ボックス 16"/>
          <p:cNvSpPr txBox="1"/>
          <p:nvPr/>
        </p:nvSpPr>
        <p:spPr>
          <a:xfrm>
            <a:off x="241300" y="495300"/>
            <a:ext cx="5321300" cy="461665"/>
          </a:xfrm>
          <a:prstGeom prst="rect">
            <a:avLst/>
          </a:prstGeom>
          <a:noFill/>
        </p:spPr>
        <p:txBody>
          <a:bodyPr wrap="square" rtlCol="0">
            <a:spAutoFit/>
          </a:bodyPr>
          <a:lstStyle/>
          <a:p>
            <a:r>
              <a:rPr lang="en-US" altLang="ja-JP" b="1" dirty="0" smtClean="0">
                <a:solidFill>
                  <a:srgbClr val="3366FF"/>
                </a:solidFill>
              </a:rPr>
              <a:t>Synergy R&amp;D with COMET-Mu2e, etc.</a:t>
            </a:r>
            <a:endParaRPr kumimoji="1" lang="ja-JP" altLang="en-US" b="1" dirty="0">
              <a:solidFill>
                <a:srgbClr val="3366FF"/>
              </a:solidFill>
            </a:endParaRPr>
          </a:p>
        </p:txBody>
      </p:sp>
      <p:sp>
        <p:nvSpPr>
          <p:cNvPr id="26" name="Oval 7"/>
          <p:cNvSpPr>
            <a:spLocks noChangeArrowheads="1"/>
          </p:cNvSpPr>
          <p:nvPr/>
        </p:nvSpPr>
        <p:spPr bwMode="auto">
          <a:xfrm rot="21414037">
            <a:off x="2095631" y="3593175"/>
            <a:ext cx="534702" cy="1821796"/>
          </a:xfrm>
          <a:prstGeom prst="ellipse">
            <a:avLst/>
          </a:prstGeom>
          <a:noFill/>
          <a:ln w="28575" cap="flat" cmpd="sng" algn="ctr">
            <a:solidFill>
              <a:srgbClr val="FFFF00"/>
            </a:solidFill>
            <a:prstDash val="solid"/>
            <a:round/>
            <a:headEnd type="none" w="med" len="med"/>
            <a:tailEnd type="none" w="med" len="med"/>
          </a:ln>
          <a:effectLst/>
        </p:spPr>
        <p:txBody>
          <a:bodyPr wrap="none" anchor="ctr">
            <a:prstTxWarp prst="textNoShape">
              <a:avLst/>
            </a:prstTxWarp>
          </a:bodyPr>
          <a:lstStyle/>
          <a:p>
            <a:pPr defTabSz="457200" fontAlgn="auto">
              <a:spcBef>
                <a:spcPts val="0"/>
              </a:spcBef>
              <a:spcAft>
                <a:spcPts val="0"/>
              </a:spcAft>
            </a:pPr>
            <a:endParaRPr lang="ja-JP" altLang="en-US" sz="1800">
              <a:solidFill>
                <a:prstClr val="black"/>
              </a:solidFill>
              <a:latin typeface="Calibri"/>
              <a:ea typeface="ＭＳ Ｐゴシック"/>
              <a:cs typeface="+mn-cs"/>
            </a:endParaRPr>
          </a:p>
        </p:txBody>
      </p:sp>
      <p:sp>
        <p:nvSpPr>
          <p:cNvPr id="27" name="Text Box 6"/>
          <p:cNvSpPr txBox="1">
            <a:spLocks noChangeArrowheads="1"/>
          </p:cNvSpPr>
          <p:nvPr/>
        </p:nvSpPr>
        <p:spPr bwMode="auto">
          <a:xfrm>
            <a:off x="1697039" y="5365750"/>
            <a:ext cx="2112962" cy="645953"/>
          </a:xfrm>
          <a:prstGeom prst="rect">
            <a:avLst/>
          </a:prstGeom>
          <a:noFill/>
          <a:ln w="9525">
            <a:noFill/>
            <a:miter lim="800000"/>
            <a:headEnd/>
            <a:tailEnd/>
          </a:ln>
          <a:effectLst/>
        </p:spPr>
        <p:txBody>
          <a:bodyPr wrap="square" lIns="91065" tIns="45533" rIns="91065" bIns="45533">
            <a:prstTxWarp prst="textNoShape">
              <a:avLst/>
            </a:prstTxWarp>
            <a:spAutoFit/>
          </a:bodyPr>
          <a:lstStyle/>
          <a:p>
            <a:pPr defTabSz="909638" fontAlgn="auto">
              <a:spcBef>
                <a:spcPts val="0"/>
              </a:spcBef>
              <a:spcAft>
                <a:spcPts val="0"/>
              </a:spcAft>
            </a:pPr>
            <a:r>
              <a:rPr lang="en-US" altLang="ja-JP" sz="1800" b="1" dirty="0" smtClean="0">
                <a:solidFill>
                  <a:srgbClr val="FFFF00"/>
                </a:solidFill>
                <a:effectLst>
                  <a:outerShdw blurRad="38100" dist="38100" dir="2700000" algn="tl">
                    <a:srgbClr val="DDDDDD"/>
                  </a:outerShdw>
                </a:effectLst>
                <a:latin typeface="Calibri"/>
                <a:ea typeface="ＭＳ Ｐゴシック"/>
                <a:cs typeface="+mn-cs"/>
              </a:rPr>
              <a:t>Irradiation Cryostat and Shield</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コンテンツ プレースホルダ 28"/>
          <p:cNvSpPr>
            <a:spLocks noGrp="1"/>
          </p:cNvSpPr>
          <p:nvPr>
            <p:ph idx="1"/>
          </p:nvPr>
        </p:nvSpPr>
        <p:spPr>
          <a:xfrm>
            <a:off x="211137" y="474076"/>
            <a:ext cx="5300663" cy="4542424"/>
          </a:xfrm>
        </p:spPr>
        <p:txBody>
          <a:bodyPr>
            <a:normAutofit/>
          </a:bodyPr>
          <a:lstStyle/>
          <a:p>
            <a:pPr lvl="0"/>
            <a:r>
              <a:rPr lang="en-US" altLang="ja-JP" sz="1800" dirty="0" smtClean="0"/>
              <a:t>Aluminum:</a:t>
            </a:r>
          </a:p>
          <a:p>
            <a:pPr lvl="1"/>
            <a:r>
              <a:rPr lang="en-US" altLang="ja-JP" sz="1400" dirty="0" smtClean="0"/>
              <a:t>Cut by EDM from Al stabilized </a:t>
            </a:r>
            <a:r>
              <a:rPr lang="en-US" altLang="ja-JP" sz="1400" dirty="0" err="1" smtClean="0"/>
              <a:t>NbTi</a:t>
            </a:r>
            <a:r>
              <a:rPr lang="en-US" altLang="ja-JP" sz="1400" dirty="0" smtClean="0"/>
              <a:t> cable.</a:t>
            </a:r>
          </a:p>
          <a:p>
            <a:pPr lvl="1">
              <a:lnSpc>
                <a:spcPct val="80000"/>
              </a:lnSpc>
              <a:defRPr/>
            </a:pPr>
            <a:r>
              <a:rPr lang="en-US" altLang="ja-JP" sz="1400" dirty="0" smtClean="0"/>
              <a:t>5N Al + Cu(20ppm), Mg(40ppm) with 10% cold work. RRR of ~500.</a:t>
            </a:r>
          </a:p>
          <a:p>
            <a:pPr lvl="1">
              <a:lnSpc>
                <a:spcPct val="80000"/>
              </a:lnSpc>
              <a:defRPr/>
            </a:pPr>
            <a:r>
              <a:rPr lang="en-US" altLang="ja-JP" sz="1400" dirty="0" smtClean="0"/>
              <a:t>1mmx1mmx70mm, </a:t>
            </a:r>
            <a:r>
              <a:rPr lang="en-US" altLang="ja-JP" sz="1400" dirty="0" err="1" smtClean="0"/>
              <a:t>L</a:t>
            </a:r>
            <a:r>
              <a:rPr lang="en-US" altLang="ja-JP" sz="1400" baseline="-25000" dirty="0" err="1" smtClean="0"/>
              <a:t>v</a:t>
            </a:r>
            <a:r>
              <a:rPr lang="en-US" altLang="ja-JP" sz="1400" baseline="-25000" dirty="0" smtClean="0"/>
              <a:t>-taps</a:t>
            </a:r>
            <a:r>
              <a:rPr lang="en-US" altLang="ja-JP" sz="1400" dirty="0" smtClean="0"/>
              <a:t> =45 mm</a:t>
            </a:r>
          </a:p>
          <a:p>
            <a:pPr lvl="0"/>
            <a:r>
              <a:rPr lang="en-US" altLang="ja-JP" sz="1800" dirty="0" smtClean="0"/>
              <a:t>Copper:</a:t>
            </a:r>
          </a:p>
          <a:p>
            <a:pPr lvl="1"/>
            <a:r>
              <a:rPr lang="en-US" altLang="ja-JP" sz="1400" dirty="0" smtClean="0"/>
              <a:t>Provided by Hitachi Cable. Material for SC wire. RRR of ~300.</a:t>
            </a:r>
          </a:p>
          <a:p>
            <a:pPr lvl="1">
              <a:lnSpc>
                <a:spcPct val="80000"/>
              </a:lnSpc>
              <a:defRPr/>
            </a:pPr>
            <a:r>
              <a:rPr lang="en-US" altLang="ja-JP" sz="1400" dirty="0" smtClean="0"/>
              <a:t>φ1mmx60mm, </a:t>
            </a:r>
            <a:r>
              <a:rPr lang="en-US" altLang="ja-JP" sz="1400" dirty="0" err="1" smtClean="0"/>
              <a:t>L</a:t>
            </a:r>
            <a:r>
              <a:rPr lang="en-US" altLang="ja-JP" sz="1400" baseline="-25000" dirty="0" err="1" smtClean="0"/>
              <a:t>v</a:t>
            </a:r>
            <a:r>
              <a:rPr lang="en-US" altLang="ja-JP" sz="1400" baseline="-25000" dirty="0" smtClean="0"/>
              <a:t>-taps</a:t>
            </a:r>
            <a:r>
              <a:rPr lang="en-US" altLang="ja-JP" sz="1400" dirty="0" smtClean="0"/>
              <a:t> =32 mm</a:t>
            </a:r>
          </a:p>
          <a:p>
            <a:pPr lvl="0"/>
            <a:r>
              <a:rPr lang="en-US" altLang="ja-JP" sz="1800" dirty="0" smtClean="0"/>
              <a:t>5N Aluminum (for reference):</a:t>
            </a:r>
          </a:p>
          <a:p>
            <a:pPr lvl="1"/>
            <a:r>
              <a:rPr lang="en-US" altLang="ja-JP" sz="1400" dirty="0" smtClean="0"/>
              <a:t>Provided by Sumitomo Chemical. RRR of ~3000.</a:t>
            </a:r>
          </a:p>
          <a:p>
            <a:pPr lvl="1">
              <a:lnSpc>
                <a:spcPct val="80000"/>
              </a:lnSpc>
              <a:defRPr/>
            </a:pPr>
            <a:r>
              <a:rPr lang="en-US" altLang="ja-JP" sz="1400" dirty="0" smtClean="0"/>
              <a:t>φ1mmx60mm, </a:t>
            </a:r>
            <a:r>
              <a:rPr lang="en-US" altLang="ja-JP" sz="1400" dirty="0" err="1" smtClean="0"/>
              <a:t>L</a:t>
            </a:r>
            <a:r>
              <a:rPr lang="en-US" altLang="ja-JP" sz="1400" baseline="-25000" dirty="0" err="1" smtClean="0"/>
              <a:t>v</a:t>
            </a:r>
            <a:r>
              <a:rPr lang="en-US" altLang="ja-JP" sz="1400" baseline="-25000" dirty="0" smtClean="0"/>
              <a:t>-taps</a:t>
            </a:r>
            <a:r>
              <a:rPr lang="en-US" altLang="ja-JP" sz="1400" dirty="0" smtClean="0"/>
              <a:t> =32 mm</a:t>
            </a:r>
          </a:p>
          <a:p>
            <a:pPr>
              <a:lnSpc>
                <a:spcPct val="80000"/>
              </a:lnSpc>
              <a:defRPr/>
            </a:pPr>
            <a:r>
              <a:rPr lang="en-US" altLang="ja-JP" sz="1800" dirty="0" smtClean="0"/>
              <a:t>4 wire resistance measurement by </a:t>
            </a:r>
            <a:r>
              <a:rPr lang="en-US" altLang="ja-JP" sz="1800" dirty="0" err="1" smtClean="0"/>
              <a:t>nano</a:t>
            </a:r>
            <a:r>
              <a:rPr lang="en-US" altLang="ja-JP" sz="1800" dirty="0" smtClean="0"/>
              <a:t>-voltmeter: </a:t>
            </a:r>
            <a:r>
              <a:rPr lang="en-US" altLang="ja-JP" sz="1800" dirty="0" err="1" smtClean="0"/>
              <a:t>Keithley</a:t>
            </a:r>
            <a:r>
              <a:rPr lang="en-US" altLang="ja-JP" sz="1800" dirty="0" smtClean="0"/>
              <a:t> 6221+2182A</a:t>
            </a:r>
          </a:p>
          <a:p>
            <a:pPr lvl="0">
              <a:lnSpc>
                <a:spcPct val="80000"/>
              </a:lnSpc>
              <a:defRPr/>
            </a:pPr>
            <a:r>
              <a:rPr lang="en-US" altLang="ja-JP" sz="1800" dirty="0" smtClean="0"/>
              <a:t>Thermometers: CERNOX CX-1050-SD, TC (</a:t>
            </a:r>
            <a:r>
              <a:rPr lang="en-US" altLang="ja-JP" sz="1800" dirty="0" err="1" smtClean="0"/>
              <a:t>AuFe-Chromoel</a:t>
            </a:r>
            <a:r>
              <a:rPr lang="en-US" altLang="ja-JP" sz="1800" dirty="0" smtClean="0"/>
              <a:t>)</a:t>
            </a:r>
          </a:p>
          <a:p>
            <a:pPr lvl="0">
              <a:lnSpc>
                <a:spcPct val="80000"/>
              </a:lnSpc>
              <a:defRPr/>
            </a:pPr>
            <a:r>
              <a:rPr lang="en-US" altLang="ja-JP" sz="1800" dirty="0" smtClean="0"/>
              <a:t>Neutron </a:t>
            </a:r>
            <a:r>
              <a:rPr lang="en-US" altLang="ja-JP" sz="1800" dirty="0" err="1" smtClean="0"/>
              <a:t>fluence</a:t>
            </a:r>
            <a:r>
              <a:rPr lang="en-US" altLang="ja-JP" sz="1800" dirty="0" smtClean="0"/>
              <a:t> determined by Ni foil activation method. </a:t>
            </a:r>
          </a:p>
        </p:txBody>
      </p:sp>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Sample and Measurement</a:t>
            </a:r>
            <a:endParaRPr lang="ja-JP" altLang="en-US" sz="3600" b="1" dirty="0">
              <a:solidFill>
                <a:schemeClr val="tx2"/>
              </a:solidFill>
              <a:latin typeface="Times"/>
              <a:cs typeface="Times"/>
            </a:endParaRPr>
          </a:p>
        </p:txBody>
      </p:sp>
      <p:pic>
        <p:nvPicPr>
          <p:cNvPr id="16" name="Picture 2" descr="P1020853"/>
          <p:cNvPicPr>
            <a:picLocks noChangeAspect="1" noChangeArrowheads="1"/>
          </p:cNvPicPr>
          <p:nvPr/>
        </p:nvPicPr>
        <p:blipFill>
          <a:blip r:embed="rId2">
            <a:lum bright="9000"/>
          </a:blip>
          <a:srcRect/>
          <a:stretch>
            <a:fillRect/>
          </a:stretch>
        </p:blipFill>
        <p:spPr bwMode="auto">
          <a:xfrm rot="5400000">
            <a:off x="7088526" y="-362576"/>
            <a:ext cx="704001" cy="3122454"/>
          </a:xfrm>
          <a:prstGeom prst="rect">
            <a:avLst/>
          </a:prstGeom>
          <a:noFill/>
          <a:ln w="9525">
            <a:solidFill>
              <a:schemeClr val="tx1"/>
            </a:solidFill>
            <a:miter lim="800000"/>
            <a:headEnd/>
            <a:tailEnd/>
          </a:ln>
        </p:spPr>
      </p:pic>
      <p:pic>
        <p:nvPicPr>
          <p:cNvPr id="17" name="Picture 5"/>
          <p:cNvPicPr>
            <a:picLocks noChangeAspect="1" noChangeArrowheads="1"/>
          </p:cNvPicPr>
          <p:nvPr/>
        </p:nvPicPr>
        <p:blipFill>
          <a:blip r:embed="rId3">
            <a:lum bright="22000"/>
          </a:blip>
          <a:srcRect/>
          <a:stretch>
            <a:fillRect/>
          </a:stretch>
        </p:blipFill>
        <p:spPr bwMode="auto">
          <a:xfrm rot="5400000">
            <a:off x="7125998" y="-326576"/>
            <a:ext cx="550069" cy="1636325"/>
          </a:xfrm>
          <a:prstGeom prst="rect">
            <a:avLst/>
          </a:prstGeom>
          <a:noFill/>
          <a:ln w="9525">
            <a:noFill/>
            <a:miter lim="800000"/>
            <a:headEnd/>
            <a:tailEnd/>
          </a:ln>
          <a:effectLst/>
        </p:spPr>
      </p:pic>
      <p:sp>
        <p:nvSpPr>
          <p:cNvPr id="22" name="Text Box 8"/>
          <p:cNvSpPr txBox="1">
            <a:spLocks noChangeArrowheads="1"/>
          </p:cNvSpPr>
          <p:nvPr/>
        </p:nvSpPr>
        <p:spPr bwMode="auto">
          <a:xfrm>
            <a:off x="8084708" y="107362"/>
            <a:ext cx="1225550" cy="366713"/>
          </a:xfrm>
          <a:prstGeom prst="rect">
            <a:avLst/>
          </a:prstGeom>
          <a:noFill/>
          <a:ln w="9525">
            <a:noFill/>
            <a:miter lim="800000"/>
            <a:headEnd/>
            <a:tailEnd/>
          </a:ln>
          <a:effectLst/>
        </p:spPr>
        <p:txBody>
          <a:bodyPr wrap="none">
            <a:prstTxWarp prst="textNoShape">
              <a:avLst/>
            </a:prstTxWarp>
            <a:spAutoFit/>
          </a:bodyPr>
          <a:lstStyle/>
          <a:p>
            <a:pPr defTabSz="457200" fontAlgn="auto">
              <a:spcBef>
                <a:spcPts val="0"/>
              </a:spcBef>
              <a:spcAft>
                <a:spcPts val="0"/>
              </a:spcAft>
            </a:pPr>
            <a:r>
              <a:rPr lang="en-US" altLang="ja-JP" sz="1800" dirty="0">
                <a:solidFill>
                  <a:prstClr val="black"/>
                </a:solidFill>
                <a:latin typeface="Calibri"/>
                <a:ea typeface="ＭＳ Ｐゴシック"/>
                <a:cs typeface="+mn-cs"/>
              </a:rPr>
              <a:t>Wire EDM</a:t>
            </a:r>
          </a:p>
        </p:txBody>
      </p:sp>
      <p:sp>
        <p:nvSpPr>
          <p:cNvPr id="26" name="AutoShape 7"/>
          <p:cNvSpPr>
            <a:spLocks noChangeArrowheads="1"/>
          </p:cNvSpPr>
          <p:nvPr/>
        </p:nvSpPr>
        <p:spPr bwMode="auto">
          <a:xfrm rot="5400000">
            <a:off x="7931309" y="444462"/>
            <a:ext cx="372573" cy="431800"/>
          </a:xfrm>
          <a:custGeom>
            <a:avLst/>
            <a:gdLst>
              <a:gd name="G0" fmla="+- 12427 0 0"/>
              <a:gd name="G1" fmla="+- 5241 0 0"/>
              <a:gd name="G2" fmla="+- 12158 0 5241"/>
              <a:gd name="G3" fmla="+- G2 0 5241"/>
              <a:gd name="G4" fmla="*/ G3 32768 32059"/>
              <a:gd name="G5" fmla="*/ G4 1 2"/>
              <a:gd name="G6" fmla="+- 21600 0 12427"/>
              <a:gd name="G7" fmla="*/ G6 5241 6079"/>
              <a:gd name="G8" fmla="+- G7 12427 0"/>
              <a:gd name="T0" fmla="*/ 12427 w 21600"/>
              <a:gd name="T1" fmla="*/ 0 h 21600"/>
              <a:gd name="T2" fmla="*/ 12427 w 21600"/>
              <a:gd name="T3" fmla="*/ 12158 h 21600"/>
              <a:gd name="T4" fmla="*/ 85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2427" y="0"/>
                </a:lnTo>
                <a:lnTo>
                  <a:pt x="12427" y="5241"/>
                </a:lnTo>
                <a:cubicBezTo>
                  <a:pt x="5564" y="5241"/>
                  <a:pt x="0" y="8338"/>
                  <a:pt x="0" y="12158"/>
                </a:cubicBezTo>
                <a:lnTo>
                  <a:pt x="0" y="21600"/>
                </a:lnTo>
                <a:lnTo>
                  <a:pt x="1713" y="21600"/>
                </a:lnTo>
                <a:lnTo>
                  <a:pt x="1713" y="12158"/>
                </a:lnTo>
                <a:cubicBezTo>
                  <a:pt x="1713" y="9263"/>
                  <a:pt x="6510" y="6917"/>
                  <a:pt x="12427" y="6917"/>
                </a:cubicBezTo>
                <a:lnTo>
                  <a:pt x="12427" y="12158"/>
                </a:lnTo>
                <a:close/>
              </a:path>
            </a:pathLst>
          </a:custGeom>
          <a:solidFill>
            <a:schemeClr val="accent1"/>
          </a:solidFill>
          <a:ln w="9525">
            <a:solidFill>
              <a:schemeClr val="tx1"/>
            </a:solidFill>
            <a:miter lim="800000"/>
            <a:headEnd/>
            <a:tailEnd/>
          </a:ln>
          <a:effectLst/>
        </p:spPr>
        <p:txBody>
          <a:bodyPr wrap="none" anchor="ctr">
            <a:prstTxWarp prst="textNoShape">
              <a:avLst/>
            </a:prstTxWarp>
          </a:bodyPr>
          <a:lstStyle/>
          <a:p>
            <a:pPr defTabSz="457200" fontAlgn="auto">
              <a:spcBef>
                <a:spcPts val="0"/>
              </a:spcBef>
              <a:spcAft>
                <a:spcPts val="0"/>
              </a:spcAft>
            </a:pPr>
            <a:endParaRPr lang="ja-JP" altLang="en-US" sz="1800">
              <a:solidFill>
                <a:prstClr val="black"/>
              </a:solidFill>
              <a:latin typeface="Calibri"/>
              <a:ea typeface="ＭＳ Ｐゴシック"/>
              <a:cs typeface="+mn-cs"/>
            </a:endParaRPr>
          </a:p>
        </p:txBody>
      </p:sp>
      <p:pic>
        <p:nvPicPr>
          <p:cNvPr id="30" name="図 29" descr="P1030099s.jpg"/>
          <p:cNvPicPr>
            <a:picLocks noChangeAspect="1"/>
          </p:cNvPicPr>
          <p:nvPr/>
        </p:nvPicPr>
        <p:blipFill>
          <a:blip r:embed="rId4"/>
          <a:srcRect l="14173" t="14173" r="8858" b="35433"/>
          <a:stretch>
            <a:fillRect/>
          </a:stretch>
        </p:blipFill>
        <p:spPr>
          <a:xfrm>
            <a:off x="6162945" y="2030188"/>
            <a:ext cx="2796907" cy="1373412"/>
          </a:xfrm>
          <a:prstGeom prst="rect">
            <a:avLst/>
          </a:prstGeom>
        </p:spPr>
      </p:pic>
      <p:sp>
        <p:nvSpPr>
          <p:cNvPr id="31" name="Rectangle 9"/>
          <p:cNvSpPr>
            <a:spLocks noChangeArrowheads="1"/>
          </p:cNvSpPr>
          <p:nvPr/>
        </p:nvSpPr>
        <p:spPr bwMode="auto">
          <a:xfrm>
            <a:off x="6713342" y="1550652"/>
            <a:ext cx="1505853" cy="271869"/>
          </a:xfrm>
          <a:prstGeom prst="rect">
            <a:avLst/>
          </a:prstGeom>
          <a:noFill/>
          <a:ln w="9525">
            <a:noFill/>
            <a:miter lim="800000"/>
            <a:headEnd/>
            <a:tailEnd/>
          </a:ln>
          <a:effectLst/>
        </p:spPr>
        <p:txBody>
          <a:bodyPr wrap="none">
            <a:prstTxWarp prst="textNoShape">
              <a:avLst/>
            </a:prstTxWarp>
            <a:spAutoFit/>
          </a:bodyPr>
          <a:lstStyle/>
          <a:p>
            <a:pPr defTabSz="457200" fontAlgn="auto">
              <a:lnSpc>
                <a:spcPct val="80000"/>
              </a:lnSpc>
              <a:spcBef>
                <a:spcPct val="20000"/>
              </a:spcBef>
              <a:spcAft>
                <a:spcPts val="0"/>
              </a:spcAft>
            </a:pPr>
            <a:r>
              <a:rPr lang="en-US" altLang="ja-JP" sz="1400" dirty="0" smtClean="0">
                <a:solidFill>
                  <a:srgbClr val="000000"/>
                </a:solidFill>
                <a:latin typeface="Calibri"/>
                <a:ea typeface="ＭＳ Ｐゴシック"/>
                <a:cs typeface="+mn-cs"/>
              </a:rPr>
              <a:t>Aluminum sample</a:t>
            </a:r>
            <a:endParaRPr lang="en-US" altLang="ja-JP" sz="1400" dirty="0">
              <a:solidFill>
                <a:srgbClr val="000000"/>
              </a:solidFill>
              <a:latin typeface="Calibri"/>
              <a:ea typeface="ＭＳ Ｐゴシック"/>
              <a:cs typeface="+mn-cs"/>
            </a:endParaRPr>
          </a:p>
        </p:txBody>
      </p:sp>
      <p:sp>
        <p:nvSpPr>
          <p:cNvPr id="32" name="Rectangle 9"/>
          <p:cNvSpPr>
            <a:spLocks noChangeArrowheads="1"/>
          </p:cNvSpPr>
          <p:nvPr/>
        </p:nvSpPr>
        <p:spPr bwMode="auto">
          <a:xfrm>
            <a:off x="6235115" y="3403600"/>
            <a:ext cx="2724737" cy="271869"/>
          </a:xfrm>
          <a:prstGeom prst="rect">
            <a:avLst/>
          </a:prstGeom>
          <a:noFill/>
          <a:ln w="9525">
            <a:noFill/>
            <a:miter lim="800000"/>
            <a:headEnd/>
            <a:tailEnd/>
          </a:ln>
          <a:effectLst/>
        </p:spPr>
        <p:txBody>
          <a:bodyPr wrap="none">
            <a:prstTxWarp prst="textNoShape">
              <a:avLst/>
            </a:prstTxWarp>
            <a:spAutoFit/>
          </a:bodyPr>
          <a:lstStyle/>
          <a:p>
            <a:pPr defTabSz="457200" fontAlgn="auto">
              <a:lnSpc>
                <a:spcPct val="80000"/>
              </a:lnSpc>
              <a:spcBef>
                <a:spcPct val="20000"/>
              </a:spcBef>
              <a:spcAft>
                <a:spcPts val="0"/>
              </a:spcAft>
            </a:pPr>
            <a:r>
              <a:rPr lang="en-US" altLang="ja-JP" sz="1400" dirty="0" smtClean="0">
                <a:solidFill>
                  <a:srgbClr val="000000"/>
                </a:solidFill>
                <a:latin typeface="Calibri"/>
                <a:ea typeface="ＭＳ Ｐゴシック"/>
                <a:cs typeface="+mn-cs"/>
              </a:rPr>
              <a:t>Copper and 5N-Aluminum samples</a:t>
            </a:r>
          </a:p>
        </p:txBody>
      </p:sp>
      <p:pic>
        <p:nvPicPr>
          <p:cNvPr id="38" name="図 37" descr="P1030137s.jpg"/>
          <p:cNvPicPr>
            <a:picLocks noChangeAspect="1"/>
          </p:cNvPicPr>
          <p:nvPr/>
        </p:nvPicPr>
        <p:blipFill>
          <a:blip r:embed="rId5"/>
          <a:srcRect t="33071" b="37795"/>
          <a:stretch>
            <a:fillRect/>
          </a:stretch>
        </p:blipFill>
        <p:spPr>
          <a:xfrm>
            <a:off x="1037145" y="5016500"/>
            <a:ext cx="7296351" cy="1594290"/>
          </a:xfrm>
          <a:prstGeom prst="rect">
            <a:avLst/>
          </a:prstGeom>
        </p:spPr>
      </p:pic>
      <p:sp>
        <p:nvSpPr>
          <p:cNvPr id="12" name="スライド番号プレースホルダ 11"/>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46</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Result: </a:t>
            </a:r>
            <a:r>
              <a:rPr lang="en-US" altLang="ja-JP" sz="3600" b="1" dirty="0" err="1" smtClean="0">
                <a:solidFill>
                  <a:schemeClr val="tx2"/>
                </a:solidFill>
                <a:latin typeface="Symbol" charset="2"/>
                <a:cs typeface="Symbol" charset="2"/>
              </a:rPr>
              <a:t>D</a:t>
            </a:r>
            <a:r>
              <a:rPr lang="en-US" altLang="ja-JP" sz="3600" b="1" dirty="0" err="1" smtClean="0">
                <a:solidFill>
                  <a:schemeClr val="tx2"/>
                </a:solidFill>
                <a:latin typeface="Times"/>
                <a:cs typeface="Times"/>
              </a:rPr>
              <a:t>r</a:t>
            </a:r>
            <a:r>
              <a:rPr lang="en-US" altLang="ja-JP" sz="3600" b="1" baseline="-25000" dirty="0" err="1" smtClean="0">
                <a:solidFill>
                  <a:schemeClr val="tx2"/>
                </a:solidFill>
                <a:latin typeface="Times"/>
                <a:cs typeface="Times"/>
              </a:rPr>
              <a:t>irr</a:t>
            </a:r>
            <a:r>
              <a:rPr lang="en-US" altLang="ja-JP" sz="3600" b="1" dirty="0" smtClean="0">
                <a:solidFill>
                  <a:schemeClr val="tx2"/>
                </a:solidFill>
                <a:latin typeface="Times"/>
                <a:cs typeface="Times"/>
              </a:rPr>
              <a:t> for Aluminum</a:t>
            </a:r>
            <a:endParaRPr lang="ja-JP" altLang="en-US" sz="3600" b="1" dirty="0">
              <a:solidFill>
                <a:schemeClr val="tx2"/>
              </a:solidFill>
              <a:latin typeface="Times"/>
              <a:cs typeface="Times"/>
            </a:endParaRPr>
          </a:p>
        </p:txBody>
      </p:sp>
      <p:pic>
        <p:nvPicPr>
          <p:cNvPr id="11" name="Picture 4"/>
          <p:cNvPicPr>
            <a:picLocks noChangeAspect="1" noChangeArrowheads="1"/>
          </p:cNvPicPr>
          <p:nvPr/>
        </p:nvPicPr>
        <p:blipFill>
          <a:blip r:embed="rId2"/>
          <a:srcRect/>
          <a:stretch>
            <a:fillRect/>
          </a:stretch>
        </p:blipFill>
        <p:spPr bwMode="auto">
          <a:xfrm>
            <a:off x="2373312" y="542925"/>
            <a:ext cx="4319587" cy="3851275"/>
          </a:xfrm>
          <a:prstGeom prst="rect">
            <a:avLst/>
          </a:prstGeom>
          <a:noFill/>
          <a:ln w="9525">
            <a:noFill/>
            <a:miter lim="800000"/>
            <a:headEnd/>
            <a:tailEnd/>
          </a:ln>
          <a:effectLst/>
        </p:spPr>
      </p:pic>
      <p:sp>
        <p:nvSpPr>
          <p:cNvPr id="12" name="Text Box 5"/>
          <p:cNvSpPr txBox="1">
            <a:spLocks noChangeArrowheads="1"/>
          </p:cNvSpPr>
          <p:nvPr/>
        </p:nvSpPr>
        <p:spPr bwMode="auto">
          <a:xfrm>
            <a:off x="5758656" y="252942"/>
            <a:ext cx="2451100" cy="304800"/>
          </a:xfrm>
          <a:prstGeom prst="rect">
            <a:avLst/>
          </a:prstGeom>
          <a:noFill/>
          <a:ln w="9525">
            <a:noFill/>
            <a:miter lim="800000"/>
            <a:headEnd/>
            <a:tailEnd/>
          </a:ln>
          <a:effectLst/>
        </p:spPr>
        <p:txBody>
          <a:bodyPr wrap="none">
            <a:prstTxWarp prst="textNoShape">
              <a:avLst/>
            </a:prstTxWarp>
            <a:spAutoFit/>
          </a:bodyPr>
          <a:lstStyle/>
          <a:p>
            <a:pPr defTabSz="457200" fontAlgn="auto">
              <a:spcBef>
                <a:spcPts val="0"/>
              </a:spcBef>
              <a:spcAft>
                <a:spcPts val="0"/>
              </a:spcAft>
            </a:pPr>
            <a:r>
              <a:rPr lang="en-US" altLang="ja-JP" sz="1800" dirty="0">
                <a:solidFill>
                  <a:prstClr val="black"/>
                </a:solidFill>
                <a:effectLst>
                  <a:outerShdw blurRad="38100" dist="38100" dir="2700000" algn="tl">
                    <a:srgbClr val="DDDDDD"/>
                  </a:outerShdw>
                </a:effectLst>
                <a:latin typeface="Calibri"/>
                <a:ea typeface="ＭＳ Ｐゴシック"/>
                <a:cs typeface="+mn-cs"/>
              </a:rPr>
              <a:t>M. Yoshida et al., ICMC2011</a:t>
            </a:r>
          </a:p>
        </p:txBody>
      </p:sp>
      <p:sp>
        <p:nvSpPr>
          <p:cNvPr id="14" name="Rectangle 3"/>
          <p:cNvSpPr txBox="1">
            <a:spLocks noChangeArrowheads="1"/>
          </p:cNvSpPr>
          <p:nvPr/>
        </p:nvSpPr>
        <p:spPr>
          <a:xfrm>
            <a:off x="408781" y="4394200"/>
            <a:ext cx="8735219" cy="2463800"/>
          </a:xfrm>
          <a:prstGeom prst="rect">
            <a:avLst/>
          </a:prstGeom>
        </p:spPr>
        <p:txBody>
          <a:bodyPr vert="horz" lIns="91440" tIns="45720" rIns="91440" bIns="45720" rtlCol="0">
            <a:noAutofit/>
          </a:bodyPr>
          <a:lstStyle/>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Fast neutron exposure at 12K @1MW*45 hrs (Nov. 2010)</a:t>
            </a: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Resistance was measured </a:t>
            </a:r>
            <a:r>
              <a:rPr lang="en-US" altLang="ja-JP" sz="1800" i="1" dirty="0" smtClean="0">
                <a:solidFill>
                  <a:prstClr val="black"/>
                </a:solidFill>
                <a:latin typeface="Calibri"/>
                <a:ea typeface="ＭＳ Ｐゴシック"/>
                <a:cs typeface="+mn-cs"/>
              </a:rPr>
              <a:t>in situ</a:t>
            </a:r>
            <a:r>
              <a:rPr lang="en-US" altLang="ja-JP" sz="1800" dirty="0" smtClean="0">
                <a:solidFill>
                  <a:prstClr val="black"/>
                </a:solidFill>
                <a:latin typeface="Calibri"/>
                <a:ea typeface="ＭＳ Ｐゴシック"/>
                <a:cs typeface="+mn-cs"/>
              </a:rPr>
              <a:t>.</a:t>
            </a: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Resistance increased in proportional to neutron </a:t>
            </a:r>
            <a:r>
              <a:rPr lang="en-US" altLang="ja-JP" sz="1800" dirty="0" err="1" smtClean="0">
                <a:solidFill>
                  <a:prstClr val="black"/>
                </a:solidFill>
                <a:latin typeface="Calibri"/>
                <a:ea typeface="ＭＳ Ｐゴシック"/>
                <a:cs typeface="+mn-cs"/>
              </a:rPr>
              <a:t>fluence</a:t>
            </a:r>
            <a:r>
              <a:rPr lang="en-US" altLang="ja-JP" sz="1800" dirty="0" smtClean="0">
                <a:solidFill>
                  <a:prstClr val="black"/>
                </a:solidFill>
                <a:latin typeface="Calibri"/>
                <a:ea typeface="ＭＳ Ｐゴシック"/>
                <a:cs typeface="+mn-cs"/>
              </a:rPr>
              <a:t> in the range of 10</a:t>
            </a:r>
            <a:r>
              <a:rPr lang="en-US" altLang="ja-JP" sz="1800" baseline="30000" dirty="0" smtClean="0">
                <a:solidFill>
                  <a:prstClr val="black"/>
                </a:solidFill>
                <a:latin typeface="Calibri"/>
                <a:ea typeface="ＭＳ Ｐゴシック"/>
                <a:cs typeface="+mn-cs"/>
              </a:rPr>
              <a:t>19</a:t>
            </a:r>
            <a:r>
              <a:rPr lang="en-US" altLang="ja-JP" sz="1800" dirty="0" smtClean="0">
                <a:solidFill>
                  <a:prstClr val="black"/>
                </a:solidFill>
                <a:latin typeface="Calibri"/>
                <a:ea typeface="ＭＳ Ｐゴシック"/>
                <a:cs typeface="+mn-cs"/>
              </a:rPr>
              <a:t>-10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p>
          <a:p>
            <a:pPr marL="742950" lvl="1" indent="-285750" defTabSz="457200" fontAlgn="auto">
              <a:lnSpc>
                <a:spcPct val="80000"/>
              </a:lnSpc>
              <a:spcBef>
                <a:spcPct val="20000"/>
              </a:spcBef>
              <a:spcAft>
                <a:spcPts val="0"/>
              </a:spcAft>
              <a:buFont typeface="Arial"/>
              <a:buChar char="–"/>
              <a:defRPr/>
            </a:pPr>
            <a:r>
              <a:rPr lang="en-US" altLang="ja-JP" sz="1800" dirty="0" smtClean="0">
                <a:solidFill>
                  <a:srgbClr val="FF6600"/>
                </a:solidFill>
                <a:latin typeface="Calibri"/>
                <a:ea typeface="ＭＳ Ｐゴシック"/>
                <a:cs typeface="+mn-cs"/>
              </a:rPr>
              <a:t>No threshold at low neutron </a:t>
            </a:r>
            <a:r>
              <a:rPr lang="en-US" altLang="ja-JP" sz="1800" dirty="0" err="1" smtClean="0">
                <a:solidFill>
                  <a:srgbClr val="FF6600"/>
                </a:solidFill>
                <a:latin typeface="Calibri"/>
                <a:ea typeface="ＭＳ Ｐゴシック"/>
                <a:cs typeface="+mn-cs"/>
              </a:rPr>
              <a:t>fluence</a:t>
            </a:r>
            <a:endParaRPr lang="en-US" altLang="ja-JP" sz="1800" dirty="0" smtClean="0">
              <a:solidFill>
                <a:srgbClr val="FF6600"/>
              </a:solidFill>
              <a:latin typeface="Calibri"/>
              <a:ea typeface="ＭＳ Ｐゴシック"/>
              <a:cs typeface="+mn-cs"/>
            </a:endParaRP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Observed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 0.056 </a:t>
            </a:r>
            <a:r>
              <a:rPr lang="en-US" altLang="ja-JP" sz="1800" dirty="0" err="1" smtClean="0">
                <a:solidFill>
                  <a:prstClr val="black"/>
                </a:solidFill>
                <a:latin typeface="Calibri"/>
                <a:ea typeface="ＭＳ Ｐゴシック"/>
                <a:cs typeface="+mn-cs"/>
              </a:rPr>
              <a:t>n</a:t>
            </a:r>
            <a:r>
              <a:rPr lang="en-US" altLang="ja-JP" sz="1800" dirty="0" err="1" smtClean="0">
                <a:solidFill>
                  <a:prstClr val="black"/>
                </a:solidFill>
                <a:latin typeface="Symbol" charset="2"/>
                <a:ea typeface="ＭＳ Ｐゴシック"/>
                <a:cs typeface="+mn-cs"/>
              </a:rPr>
              <a:t>W.</a:t>
            </a:r>
            <a:r>
              <a:rPr lang="en-US" altLang="ja-JP" sz="1800" dirty="0" err="1" smtClean="0">
                <a:solidFill>
                  <a:prstClr val="black"/>
                </a:solidFill>
                <a:latin typeface="Calibri"/>
                <a:ea typeface="ＭＳ Ｐゴシック"/>
                <a:cs typeface="+mn-cs"/>
              </a:rPr>
              <a:t>m</a:t>
            </a:r>
            <a:r>
              <a:rPr lang="en-US" altLang="ja-JP" sz="1800" dirty="0" smtClean="0">
                <a:solidFill>
                  <a:prstClr val="black"/>
                </a:solidFill>
                <a:latin typeface="Calibri"/>
                <a:ea typeface="ＭＳ Ｐゴシック"/>
                <a:cs typeface="+mn-cs"/>
              </a:rPr>
              <a:t> for 2.3x10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 (&gt;0.1MeV)</a:t>
            </a:r>
          </a:p>
          <a:p>
            <a:pPr marL="742950" lvl="1" indent="-28575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Fairly good agreement with the previous work.</a:t>
            </a: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Present work: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2.4x10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500, 2.3x10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endParaRPr lang="en-US" altLang="ja-JP" sz="1800" baseline="30000" dirty="0" smtClean="0">
              <a:solidFill>
                <a:prstClr val="black"/>
              </a:solidFill>
              <a:latin typeface="Calibri"/>
              <a:ea typeface="ＭＳ Ｐゴシック"/>
              <a:cs typeface="+mn-cs"/>
            </a:endParaRP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Previous: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1.9x10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2000, 2x10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endParaRPr lang="en-US" altLang="ja-JP" sz="1800" baseline="30000" dirty="0" smtClean="0">
              <a:solidFill>
                <a:prstClr val="black"/>
              </a:solidFill>
              <a:latin typeface="Calibri"/>
              <a:ea typeface="ＭＳ Ｐゴシック"/>
              <a:cs typeface="+mn-cs"/>
            </a:endParaRPr>
          </a:p>
        </p:txBody>
      </p:sp>
      <p:sp>
        <p:nvSpPr>
          <p:cNvPr id="19" name="テキスト ボックス 18"/>
          <p:cNvSpPr txBox="1"/>
          <p:nvPr/>
        </p:nvSpPr>
        <p:spPr>
          <a:xfrm rot="16200000">
            <a:off x="1588533" y="1998042"/>
            <a:ext cx="1673017" cy="369332"/>
          </a:xfrm>
          <a:prstGeom prst="rect">
            <a:avLst/>
          </a:prstGeom>
          <a:solidFill>
            <a:srgbClr val="FFFFFF"/>
          </a:solid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Resistance (</a:t>
            </a:r>
            <a:r>
              <a:rPr lang="en-US" altLang="ja-JP" sz="1800" dirty="0" err="1" smtClean="0">
                <a:solidFill>
                  <a:prstClr val="black"/>
                </a:solidFill>
                <a:latin typeface="Symbol" charset="2"/>
                <a:ea typeface="ＭＳ Ｐゴシック"/>
                <a:cs typeface="Symbol" charset="2"/>
              </a:rPr>
              <a:t>mW</a:t>
            </a:r>
            <a:r>
              <a:rPr lang="en-US" altLang="ja-JP" sz="1800" dirty="0" smtClean="0">
                <a:solidFill>
                  <a:prstClr val="black"/>
                </a:solidFill>
                <a:latin typeface="Calibri"/>
                <a:ea typeface="ＭＳ Ｐゴシック"/>
                <a:cs typeface="+mn-cs"/>
              </a:rPr>
              <a:t>)</a:t>
            </a:r>
            <a:endParaRPr lang="ja-JP" altLang="en-US" sz="1800" dirty="0">
              <a:solidFill>
                <a:prstClr val="black"/>
              </a:solidFill>
              <a:latin typeface="Calibri"/>
              <a:ea typeface="ＭＳ Ｐゴシック"/>
              <a:cs typeface="+mn-cs"/>
            </a:endParaRPr>
          </a:p>
        </p:txBody>
      </p:sp>
      <p:sp>
        <p:nvSpPr>
          <p:cNvPr id="7" name="スライド番号プレースホルダ 6"/>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47</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図 9"/>
          <p:cNvPicPr>
            <a:picLocks noChangeAspect="1"/>
          </p:cNvPicPr>
          <p:nvPr/>
        </p:nvPicPr>
        <p:blipFill>
          <a:blip r:embed="rId2"/>
          <a:stretch>
            <a:fillRect/>
          </a:stretch>
        </p:blipFill>
        <p:spPr>
          <a:xfrm>
            <a:off x="1849438" y="557742"/>
            <a:ext cx="5948362" cy="4232796"/>
          </a:xfrm>
          <a:prstGeom prst="rect">
            <a:avLst/>
          </a:prstGeom>
        </p:spPr>
      </p:pic>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Result: </a:t>
            </a:r>
            <a:r>
              <a:rPr lang="en-US" altLang="ja-JP" sz="3600" b="1" dirty="0" err="1" smtClean="0">
                <a:solidFill>
                  <a:schemeClr val="tx2"/>
                </a:solidFill>
                <a:latin typeface="Symbol" charset="2"/>
                <a:cs typeface="Symbol" charset="2"/>
              </a:rPr>
              <a:t>D</a:t>
            </a:r>
            <a:r>
              <a:rPr lang="en-US" altLang="ja-JP" sz="3600" b="1" dirty="0" err="1" smtClean="0">
                <a:solidFill>
                  <a:schemeClr val="tx2"/>
                </a:solidFill>
                <a:latin typeface="Times"/>
                <a:cs typeface="Times"/>
              </a:rPr>
              <a:t>r</a:t>
            </a:r>
            <a:r>
              <a:rPr lang="en-US" altLang="ja-JP" sz="3600" b="1" baseline="-25000" dirty="0" err="1" smtClean="0">
                <a:solidFill>
                  <a:schemeClr val="tx2"/>
                </a:solidFill>
                <a:latin typeface="Times"/>
                <a:cs typeface="Times"/>
              </a:rPr>
              <a:t>irr</a:t>
            </a:r>
            <a:r>
              <a:rPr lang="en-US" altLang="ja-JP" sz="3600" b="1" dirty="0" smtClean="0">
                <a:solidFill>
                  <a:schemeClr val="tx2"/>
                </a:solidFill>
                <a:latin typeface="Times"/>
                <a:cs typeface="Times"/>
              </a:rPr>
              <a:t> for Copper</a:t>
            </a:r>
            <a:endParaRPr lang="ja-JP" altLang="en-US" sz="3600" b="1" dirty="0">
              <a:solidFill>
                <a:schemeClr val="tx2"/>
              </a:solidFill>
              <a:latin typeface="Times"/>
              <a:cs typeface="Times"/>
            </a:endParaRPr>
          </a:p>
        </p:txBody>
      </p:sp>
      <p:sp>
        <p:nvSpPr>
          <p:cNvPr id="14" name="Rectangle 3"/>
          <p:cNvSpPr txBox="1">
            <a:spLocks noChangeArrowheads="1"/>
          </p:cNvSpPr>
          <p:nvPr/>
        </p:nvSpPr>
        <p:spPr>
          <a:xfrm>
            <a:off x="408781" y="4610100"/>
            <a:ext cx="8735219" cy="2463800"/>
          </a:xfrm>
          <a:prstGeom prst="rect">
            <a:avLst/>
          </a:prstGeom>
        </p:spPr>
        <p:txBody>
          <a:bodyPr vert="horz" lIns="91440" tIns="45720" rIns="91440" bIns="45720" rtlCol="0">
            <a:noAutofit/>
          </a:bodyPr>
          <a:lstStyle/>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Fast neutron exposure at 14K @1MW*52 hrs (Sep. 2011)</a:t>
            </a: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Resistance increased in proportional to neutron </a:t>
            </a:r>
            <a:r>
              <a:rPr lang="en-US" altLang="ja-JP" sz="1800" dirty="0" err="1" smtClean="0">
                <a:solidFill>
                  <a:prstClr val="black"/>
                </a:solidFill>
                <a:latin typeface="Calibri"/>
                <a:ea typeface="ＭＳ Ｐゴシック"/>
                <a:cs typeface="+mn-cs"/>
              </a:rPr>
              <a:t>fluence</a:t>
            </a:r>
            <a:r>
              <a:rPr lang="en-US" altLang="ja-JP" sz="1800" dirty="0" smtClean="0">
                <a:solidFill>
                  <a:prstClr val="black"/>
                </a:solidFill>
                <a:latin typeface="Calibri"/>
                <a:ea typeface="ＭＳ Ｐゴシック"/>
                <a:cs typeface="+mn-cs"/>
              </a:rPr>
              <a:t> in the range of 10</a:t>
            </a:r>
            <a:r>
              <a:rPr lang="en-US" altLang="ja-JP" sz="1800" baseline="30000" dirty="0" smtClean="0">
                <a:solidFill>
                  <a:prstClr val="black"/>
                </a:solidFill>
                <a:latin typeface="Calibri"/>
                <a:ea typeface="ＭＳ Ｐゴシック"/>
                <a:cs typeface="+mn-cs"/>
              </a:rPr>
              <a:t>19</a:t>
            </a:r>
            <a:r>
              <a:rPr lang="en-US" altLang="ja-JP" sz="1800" dirty="0" smtClean="0">
                <a:solidFill>
                  <a:prstClr val="black"/>
                </a:solidFill>
                <a:latin typeface="Calibri"/>
                <a:ea typeface="ＭＳ Ｐゴシック"/>
                <a:cs typeface="+mn-cs"/>
              </a:rPr>
              <a:t>-10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p>
          <a:p>
            <a:pPr marL="742950" lvl="1" indent="-285750" defTabSz="457200" fontAlgn="auto">
              <a:lnSpc>
                <a:spcPct val="80000"/>
              </a:lnSpc>
              <a:spcBef>
                <a:spcPct val="20000"/>
              </a:spcBef>
              <a:spcAft>
                <a:spcPts val="0"/>
              </a:spcAft>
              <a:buFont typeface="Arial"/>
              <a:buChar char="–"/>
              <a:defRPr/>
            </a:pPr>
            <a:r>
              <a:rPr lang="en-US" altLang="ja-JP" sz="1800" dirty="0" smtClean="0">
                <a:solidFill>
                  <a:srgbClr val="FF6600"/>
                </a:solidFill>
                <a:latin typeface="Calibri"/>
                <a:ea typeface="ＭＳ Ｐゴシック"/>
                <a:cs typeface="+mn-cs"/>
              </a:rPr>
              <a:t>No threshold at low neutron </a:t>
            </a:r>
            <a:r>
              <a:rPr lang="en-US" altLang="ja-JP" sz="1800" dirty="0" err="1" smtClean="0">
                <a:solidFill>
                  <a:srgbClr val="FF6600"/>
                </a:solidFill>
                <a:latin typeface="Calibri"/>
                <a:ea typeface="ＭＳ Ｐゴシック"/>
                <a:cs typeface="+mn-cs"/>
              </a:rPr>
              <a:t>fluence</a:t>
            </a:r>
            <a:endParaRPr lang="en-US" altLang="ja-JP" sz="1800" dirty="0" smtClean="0">
              <a:solidFill>
                <a:srgbClr val="FF6600"/>
              </a:solidFill>
              <a:latin typeface="Calibri"/>
              <a:ea typeface="ＭＳ Ｐゴシック"/>
              <a:cs typeface="+mn-cs"/>
            </a:endParaRP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Observed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 0.022 </a:t>
            </a:r>
            <a:r>
              <a:rPr lang="en-US" altLang="ja-JP" sz="1800" dirty="0" err="1" smtClean="0">
                <a:solidFill>
                  <a:prstClr val="black"/>
                </a:solidFill>
                <a:latin typeface="Calibri"/>
                <a:ea typeface="ＭＳ Ｐゴシック"/>
                <a:cs typeface="+mn-cs"/>
              </a:rPr>
              <a:t>n</a:t>
            </a:r>
            <a:r>
              <a:rPr lang="en-US" altLang="ja-JP" sz="1800" dirty="0" err="1" smtClean="0">
                <a:solidFill>
                  <a:prstClr val="black"/>
                </a:solidFill>
                <a:latin typeface="Symbol" charset="2"/>
                <a:ea typeface="ＭＳ Ｐゴシック"/>
                <a:cs typeface="+mn-cs"/>
              </a:rPr>
              <a:t>W.</a:t>
            </a:r>
            <a:r>
              <a:rPr lang="en-US" altLang="ja-JP" sz="1800" dirty="0" err="1" smtClean="0">
                <a:solidFill>
                  <a:prstClr val="black"/>
                </a:solidFill>
                <a:latin typeface="Calibri"/>
                <a:ea typeface="ＭＳ Ｐゴシック"/>
                <a:cs typeface="+mn-cs"/>
              </a:rPr>
              <a:t>m</a:t>
            </a:r>
            <a:r>
              <a:rPr lang="en-US" altLang="ja-JP" sz="1800" dirty="0" smtClean="0">
                <a:solidFill>
                  <a:prstClr val="black"/>
                </a:solidFill>
                <a:latin typeface="Calibri"/>
                <a:ea typeface="ＭＳ Ｐゴシック"/>
                <a:cs typeface="+mn-cs"/>
              </a:rPr>
              <a:t> for 2.7x10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 (&gt;0.1MeV)</a:t>
            </a:r>
          </a:p>
          <a:p>
            <a:pPr marL="742950" lvl="1"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Agreed with the previous work within a factor of 2.</a:t>
            </a: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Present work: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0.82x10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300, 2.7x10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Previous: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0.58x10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2000, 2x10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endParaRPr lang="en-US" altLang="ja-JP" sz="1800" baseline="30000" dirty="0" smtClean="0">
              <a:solidFill>
                <a:prstClr val="black"/>
              </a:solidFill>
              <a:latin typeface="Calibri"/>
              <a:ea typeface="ＭＳ Ｐゴシック"/>
              <a:cs typeface="+mn-cs"/>
            </a:endParaRPr>
          </a:p>
        </p:txBody>
      </p:sp>
      <p:cxnSp>
        <p:nvCxnSpPr>
          <p:cNvPr id="16" name="直線矢印コネクタ 15"/>
          <p:cNvCxnSpPr/>
          <p:nvPr/>
        </p:nvCxnSpPr>
        <p:spPr>
          <a:xfrm>
            <a:off x="3429000" y="3252788"/>
            <a:ext cx="3187700" cy="1588"/>
          </a:xfrm>
          <a:prstGeom prst="straightConnector1">
            <a:avLst/>
          </a:prstGeom>
          <a:ln w="9525" cap="flat" cmpd="sng" algn="ctr">
            <a:solidFill>
              <a:schemeClr val="tx1"/>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4127500" y="3254376"/>
            <a:ext cx="1260268" cy="369332"/>
          </a:xfrm>
          <a:prstGeom prst="rect">
            <a:avLst/>
          </a:prstGeom>
          <a:no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Reactor ON</a:t>
            </a:r>
            <a:endParaRPr lang="ja-JP" altLang="en-US" sz="1800" dirty="0">
              <a:solidFill>
                <a:prstClr val="black"/>
              </a:solidFill>
              <a:latin typeface="Calibri"/>
              <a:ea typeface="ＭＳ Ｐゴシック"/>
              <a:cs typeface="+mn-cs"/>
            </a:endParaRPr>
          </a:p>
        </p:txBody>
      </p:sp>
      <p:sp>
        <p:nvSpPr>
          <p:cNvPr id="7" name="テキスト ボックス 6"/>
          <p:cNvSpPr txBox="1"/>
          <p:nvPr/>
        </p:nvSpPr>
        <p:spPr>
          <a:xfrm>
            <a:off x="5168900" y="392668"/>
            <a:ext cx="3773501" cy="369332"/>
          </a:xfrm>
          <a:prstGeom prst="rect">
            <a:avLst/>
          </a:prstGeom>
          <a:no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*TC reading includes the offset of +1K.</a:t>
            </a:r>
          </a:p>
        </p:txBody>
      </p:sp>
      <p:sp>
        <p:nvSpPr>
          <p:cNvPr id="8" name="スライド番号プレースホルダ 7"/>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48</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図 19"/>
          <p:cNvPicPr>
            <a:picLocks noChangeAspect="1"/>
          </p:cNvPicPr>
          <p:nvPr/>
        </p:nvPicPr>
        <p:blipFill>
          <a:blip r:embed="rId2"/>
          <a:stretch>
            <a:fillRect/>
          </a:stretch>
        </p:blipFill>
        <p:spPr>
          <a:xfrm>
            <a:off x="1917700" y="160892"/>
            <a:ext cx="6248400" cy="4443869"/>
          </a:xfrm>
          <a:prstGeom prst="rect">
            <a:avLst/>
          </a:prstGeom>
        </p:spPr>
      </p:pic>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Result: </a:t>
            </a:r>
            <a:r>
              <a:rPr lang="en-US" altLang="ja-JP" sz="3600" b="1" dirty="0" err="1" smtClean="0">
                <a:solidFill>
                  <a:schemeClr val="tx2"/>
                </a:solidFill>
                <a:latin typeface="Symbol" charset="2"/>
                <a:cs typeface="Symbol" charset="2"/>
              </a:rPr>
              <a:t>D</a:t>
            </a:r>
            <a:r>
              <a:rPr lang="en-US" altLang="ja-JP" sz="3600" b="1" dirty="0" err="1" smtClean="0">
                <a:solidFill>
                  <a:schemeClr val="tx2"/>
                </a:solidFill>
                <a:latin typeface="Times"/>
                <a:cs typeface="Times"/>
              </a:rPr>
              <a:t>r</a:t>
            </a:r>
            <a:r>
              <a:rPr lang="en-US" altLang="ja-JP" sz="3600" b="1" baseline="-25000" dirty="0" err="1" smtClean="0">
                <a:solidFill>
                  <a:schemeClr val="tx2"/>
                </a:solidFill>
                <a:latin typeface="Times"/>
                <a:cs typeface="Times"/>
              </a:rPr>
              <a:t>irr</a:t>
            </a:r>
            <a:r>
              <a:rPr lang="en-US" altLang="ja-JP" sz="3600" b="1" dirty="0" smtClean="0">
                <a:solidFill>
                  <a:schemeClr val="tx2"/>
                </a:solidFill>
                <a:latin typeface="Times"/>
                <a:cs typeface="Times"/>
              </a:rPr>
              <a:t> for 5N-Aluminum</a:t>
            </a:r>
            <a:endParaRPr lang="ja-JP" altLang="en-US" sz="3600" b="1" dirty="0">
              <a:solidFill>
                <a:schemeClr val="tx2"/>
              </a:solidFill>
              <a:latin typeface="Times"/>
              <a:cs typeface="Times"/>
            </a:endParaRPr>
          </a:p>
        </p:txBody>
      </p:sp>
      <p:sp>
        <p:nvSpPr>
          <p:cNvPr id="14" name="Rectangle 3"/>
          <p:cNvSpPr txBox="1">
            <a:spLocks noChangeArrowheads="1"/>
          </p:cNvSpPr>
          <p:nvPr/>
        </p:nvSpPr>
        <p:spPr>
          <a:xfrm>
            <a:off x="408781" y="4610100"/>
            <a:ext cx="8735219" cy="2463800"/>
          </a:xfrm>
          <a:prstGeom prst="rect">
            <a:avLst/>
          </a:prstGeom>
        </p:spPr>
        <p:txBody>
          <a:bodyPr vert="horz" lIns="91440" tIns="45720" rIns="91440" bIns="45720" rtlCol="0">
            <a:noAutofit/>
          </a:bodyPr>
          <a:lstStyle/>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Fast neutron exposure at 14K @1MW*52 hrs (Sep. 2011)</a:t>
            </a: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Resistance increased in proportional to neutron </a:t>
            </a:r>
            <a:r>
              <a:rPr lang="en-US" altLang="ja-JP" sz="1800" dirty="0" err="1" smtClean="0">
                <a:solidFill>
                  <a:prstClr val="black"/>
                </a:solidFill>
                <a:latin typeface="Calibri"/>
                <a:ea typeface="ＭＳ Ｐゴシック"/>
                <a:cs typeface="+mn-cs"/>
              </a:rPr>
              <a:t>fluence</a:t>
            </a:r>
            <a:r>
              <a:rPr lang="en-US" altLang="ja-JP" sz="1800" dirty="0" smtClean="0">
                <a:solidFill>
                  <a:prstClr val="black"/>
                </a:solidFill>
                <a:latin typeface="Calibri"/>
                <a:ea typeface="ＭＳ Ｐゴシック"/>
                <a:cs typeface="+mn-cs"/>
              </a:rPr>
              <a:t> in the range of 10</a:t>
            </a:r>
            <a:r>
              <a:rPr lang="en-US" altLang="ja-JP" sz="1800" baseline="30000" dirty="0" smtClean="0">
                <a:solidFill>
                  <a:prstClr val="black"/>
                </a:solidFill>
                <a:latin typeface="Calibri"/>
                <a:ea typeface="ＭＳ Ｐゴシック"/>
                <a:cs typeface="+mn-cs"/>
              </a:rPr>
              <a:t>19</a:t>
            </a:r>
            <a:r>
              <a:rPr lang="en-US" altLang="ja-JP" sz="1800" dirty="0" smtClean="0">
                <a:solidFill>
                  <a:prstClr val="black"/>
                </a:solidFill>
                <a:latin typeface="Calibri"/>
                <a:ea typeface="ＭＳ Ｐゴシック"/>
                <a:cs typeface="+mn-cs"/>
              </a:rPr>
              <a:t>-10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p>
          <a:p>
            <a:pPr marL="742950" lvl="1" indent="-285750" defTabSz="457200" fontAlgn="auto">
              <a:lnSpc>
                <a:spcPct val="80000"/>
              </a:lnSpc>
              <a:spcBef>
                <a:spcPct val="20000"/>
              </a:spcBef>
              <a:spcAft>
                <a:spcPts val="0"/>
              </a:spcAft>
              <a:buFont typeface="Arial"/>
              <a:buChar char="–"/>
              <a:defRPr/>
            </a:pPr>
            <a:r>
              <a:rPr lang="en-US" altLang="ja-JP" sz="1800" dirty="0" smtClean="0">
                <a:solidFill>
                  <a:srgbClr val="FF6600"/>
                </a:solidFill>
                <a:latin typeface="Calibri"/>
                <a:ea typeface="ＭＳ Ｐゴシック"/>
                <a:cs typeface="+mn-cs"/>
              </a:rPr>
              <a:t>No threshold at low neutron </a:t>
            </a:r>
            <a:r>
              <a:rPr lang="en-US" altLang="ja-JP" sz="1800" dirty="0" err="1" smtClean="0">
                <a:solidFill>
                  <a:srgbClr val="FF6600"/>
                </a:solidFill>
                <a:latin typeface="Calibri"/>
                <a:ea typeface="ＭＳ Ｐゴシック"/>
                <a:cs typeface="+mn-cs"/>
              </a:rPr>
              <a:t>fluence</a:t>
            </a:r>
            <a:endParaRPr lang="en-US" altLang="ja-JP" sz="1800" dirty="0" smtClean="0">
              <a:solidFill>
                <a:srgbClr val="FF6600"/>
              </a:solidFill>
              <a:latin typeface="Calibri"/>
              <a:ea typeface="ＭＳ Ｐゴシック"/>
              <a:cs typeface="+mn-cs"/>
            </a:endParaRPr>
          </a:p>
          <a:p>
            <a:pPr marL="342900" indent="-342900" defTabSz="457200" fontAlgn="auto">
              <a:lnSpc>
                <a:spcPct val="80000"/>
              </a:lnSpc>
              <a:spcBef>
                <a:spcPct val="20000"/>
              </a:spcBef>
              <a:spcAft>
                <a:spcPts val="0"/>
              </a:spcAft>
              <a:buFont typeface="Arial"/>
              <a:buChar char="•"/>
              <a:defRPr/>
            </a:pPr>
            <a:r>
              <a:rPr lang="en-US" altLang="ja-JP" sz="1800" dirty="0" smtClean="0">
                <a:solidFill>
                  <a:prstClr val="black"/>
                </a:solidFill>
                <a:latin typeface="Calibri"/>
                <a:ea typeface="ＭＳ Ｐゴシック"/>
                <a:cs typeface="+mn-cs"/>
              </a:rPr>
              <a:t>Observed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 0.064 </a:t>
            </a:r>
            <a:r>
              <a:rPr lang="en-US" altLang="ja-JP" sz="1800" dirty="0" err="1" smtClean="0">
                <a:solidFill>
                  <a:prstClr val="black"/>
                </a:solidFill>
                <a:latin typeface="Calibri"/>
                <a:ea typeface="ＭＳ Ｐゴシック"/>
                <a:cs typeface="+mn-cs"/>
              </a:rPr>
              <a:t>n</a:t>
            </a:r>
            <a:r>
              <a:rPr lang="en-US" altLang="ja-JP" sz="1800" dirty="0" err="1" smtClean="0">
                <a:solidFill>
                  <a:prstClr val="black"/>
                </a:solidFill>
                <a:latin typeface="Symbol" charset="2"/>
                <a:ea typeface="ＭＳ Ｐゴシック"/>
                <a:cs typeface="+mn-cs"/>
              </a:rPr>
              <a:t>W.</a:t>
            </a:r>
            <a:r>
              <a:rPr lang="en-US" altLang="ja-JP" sz="1800" dirty="0" err="1" smtClean="0">
                <a:solidFill>
                  <a:prstClr val="black"/>
                </a:solidFill>
                <a:latin typeface="Calibri"/>
                <a:ea typeface="ＭＳ Ｐゴシック"/>
                <a:cs typeface="+mn-cs"/>
              </a:rPr>
              <a:t>m</a:t>
            </a:r>
            <a:r>
              <a:rPr lang="en-US" altLang="ja-JP" sz="1800" dirty="0" smtClean="0">
                <a:solidFill>
                  <a:prstClr val="black"/>
                </a:solidFill>
                <a:latin typeface="Calibri"/>
                <a:ea typeface="ＭＳ Ｐゴシック"/>
                <a:cs typeface="+mn-cs"/>
              </a:rPr>
              <a:t> for 2.7x10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 (&gt;0.1MeV)</a:t>
            </a:r>
          </a:p>
          <a:p>
            <a:pPr marL="742950" lvl="1"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Agreed with the previous work within a factor of 2.</a:t>
            </a: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Present work: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2.4x10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3000, 2.7x10</a:t>
            </a:r>
            <a:r>
              <a:rPr lang="en-US" altLang="ja-JP" sz="1800" baseline="30000" dirty="0" smtClean="0">
                <a:solidFill>
                  <a:prstClr val="black"/>
                </a:solidFill>
                <a:latin typeface="Calibri"/>
                <a:ea typeface="ＭＳ Ｐゴシック"/>
                <a:cs typeface="+mn-cs"/>
              </a:rPr>
              <a:t>20</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p>
          <a:p>
            <a:pPr marL="1200150" lvl="2" indent="-285750" defTabSz="457200" fontAlgn="auto">
              <a:lnSpc>
                <a:spcPct val="80000"/>
              </a:lnSpc>
              <a:spcBef>
                <a:spcPct val="20000"/>
              </a:spcBef>
              <a:spcAft>
                <a:spcPts val="0"/>
              </a:spcAft>
              <a:buFont typeface="Arial"/>
              <a:buChar char="–"/>
            </a:pPr>
            <a:r>
              <a:rPr lang="en-US" altLang="ja-JP" sz="1800" dirty="0" smtClean="0">
                <a:solidFill>
                  <a:prstClr val="black"/>
                </a:solidFill>
                <a:latin typeface="Calibri"/>
                <a:ea typeface="ＭＳ Ｐゴシック"/>
                <a:cs typeface="+mn-cs"/>
              </a:rPr>
              <a:t>Previous:		</a:t>
            </a:r>
            <a:r>
              <a:rPr lang="en-US" altLang="ja-JP" sz="1800" dirty="0" err="1" smtClean="0">
                <a:solidFill>
                  <a:prstClr val="black"/>
                </a:solidFill>
                <a:latin typeface="Symbol" charset="2"/>
                <a:ea typeface="ＭＳ Ｐゴシック"/>
                <a:cs typeface="Symbol" charset="2"/>
              </a:rPr>
              <a:t>Dr</a:t>
            </a:r>
            <a:r>
              <a:rPr lang="en-US" altLang="ja-JP" sz="1800" baseline="-25000" dirty="0" err="1" smtClean="0">
                <a:solidFill>
                  <a:prstClr val="black"/>
                </a:solidFill>
                <a:latin typeface="Calibri"/>
                <a:ea typeface="ＭＳ Ｐゴシック"/>
                <a:cs typeface="+mn-cs"/>
              </a:rPr>
              <a:t>irr</a:t>
            </a:r>
            <a:r>
              <a:rPr lang="en-US" altLang="ja-JP" sz="1800" dirty="0" smtClean="0">
                <a:solidFill>
                  <a:prstClr val="black"/>
                </a:solidFill>
                <a:latin typeface="Calibri"/>
                <a:ea typeface="ＭＳ Ｐゴシック"/>
                <a:cs typeface="+mn-cs"/>
              </a:rPr>
              <a:t>/ </a:t>
            </a:r>
            <a:r>
              <a:rPr lang="en-US" altLang="ja-JP" sz="1800" dirty="0" err="1" smtClean="0">
                <a:solidFill>
                  <a:prstClr val="black"/>
                </a:solidFill>
                <a:latin typeface="Symbol" charset="2"/>
                <a:ea typeface="ＭＳ Ｐゴシック"/>
                <a:cs typeface="Symbol" charset="2"/>
              </a:rPr>
              <a:t>F</a:t>
            </a:r>
            <a:r>
              <a:rPr lang="en-US" altLang="ja-JP" sz="1800" baseline="-25000" dirty="0" err="1" smtClean="0">
                <a:solidFill>
                  <a:prstClr val="black"/>
                </a:solidFill>
                <a:latin typeface="Calibri"/>
                <a:ea typeface="ＭＳ Ｐゴシック"/>
                <a:cs typeface="+mn-cs"/>
              </a:rPr>
              <a:t>tot</a:t>
            </a:r>
            <a:r>
              <a:rPr lang="en-US" altLang="ja-JP" sz="1800" dirty="0" smtClean="0">
                <a:solidFill>
                  <a:prstClr val="black"/>
                </a:solidFill>
                <a:latin typeface="Calibri"/>
                <a:ea typeface="ＭＳ Ｐゴシック"/>
                <a:cs typeface="+mn-cs"/>
              </a:rPr>
              <a:t>= 1.9x10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a:t>
            </a:r>
            <a:r>
              <a:rPr lang="en-US" altLang="ja-JP" sz="1800" dirty="0" smtClean="0">
                <a:solidFill>
                  <a:prstClr val="black"/>
                </a:solidFill>
                <a:latin typeface="Symbol" charset="2"/>
                <a:ea typeface="ＭＳ Ｐゴシック"/>
                <a:cs typeface="+mn-cs"/>
              </a:rPr>
              <a:t>W</a:t>
            </a:r>
            <a:r>
              <a:rPr lang="en-US" altLang="ja-JP" sz="1800" dirty="0" smtClean="0">
                <a:solidFill>
                  <a:prstClr val="black"/>
                </a:solidFill>
                <a:latin typeface="Calibri"/>
                <a:ea typeface="ＭＳ Ｐゴシック"/>
                <a:cs typeface="+mn-cs"/>
              </a:rPr>
              <a:t>m</a:t>
            </a:r>
            <a:r>
              <a:rPr lang="en-US" altLang="ja-JP" sz="1800" baseline="30000" dirty="0" smtClean="0">
                <a:solidFill>
                  <a:prstClr val="black"/>
                </a:solidFill>
                <a:latin typeface="Calibri"/>
                <a:ea typeface="ＭＳ Ｐゴシック"/>
                <a:cs typeface="+mn-cs"/>
              </a:rPr>
              <a:t>3 </a:t>
            </a:r>
            <a:r>
              <a:rPr lang="en-US" altLang="ja-JP" sz="1800" dirty="0" smtClean="0">
                <a:solidFill>
                  <a:prstClr val="black"/>
                </a:solidFill>
                <a:latin typeface="Calibri"/>
                <a:ea typeface="ＭＳ Ｐゴシック"/>
                <a:cs typeface="+mn-cs"/>
              </a:rPr>
              <a:t>(RRR 2000, 2x10</a:t>
            </a:r>
            <a:r>
              <a:rPr lang="en-US" altLang="ja-JP" sz="1800" baseline="30000" dirty="0" smtClean="0">
                <a:solidFill>
                  <a:prstClr val="black"/>
                </a:solidFill>
                <a:latin typeface="Calibri"/>
                <a:ea typeface="ＭＳ Ｐゴシック"/>
                <a:cs typeface="+mn-cs"/>
              </a:rPr>
              <a:t>22</a:t>
            </a:r>
            <a:r>
              <a:rPr lang="en-US" altLang="ja-JP" sz="1800" dirty="0" smtClean="0">
                <a:solidFill>
                  <a:prstClr val="black"/>
                </a:solidFill>
                <a:latin typeface="Calibri"/>
                <a:ea typeface="ＭＳ Ｐゴシック"/>
                <a:cs typeface="+mn-cs"/>
              </a:rPr>
              <a:t> n/m</a:t>
            </a:r>
            <a:r>
              <a:rPr lang="en-US" altLang="ja-JP" sz="1800" baseline="30000" dirty="0" smtClean="0">
                <a:solidFill>
                  <a:prstClr val="black"/>
                </a:solidFill>
                <a:latin typeface="Calibri"/>
                <a:ea typeface="ＭＳ Ｐゴシック"/>
                <a:cs typeface="+mn-cs"/>
              </a:rPr>
              <a:t>2</a:t>
            </a:r>
            <a:r>
              <a:rPr lang="en-US" altLang="ja-JP" sz="1800" dirty="0" smtClean="0">
                <a:solidFill>
                  <a:prstClr val="black"/>
                </a:solidFill>
                <a:latin typeface="Calibri"/>
                <a:ea typeface="ＭＳ Ｐゴシック"/>
                <a:cs typeface="+mn-cs"/>
              </a:rPr>
              <a:t>)</a:t>
            </a:r>
            <a:endParaRPr lang="en-US" altLang="ja-JP" sz="1800" baseline="30000" dirty="0" smtClean="0">
              <a:solidFill>
                <a:prstClr val="black"/>
              </a:solidFill>
              <a:latin typeface="Calibri"/>
              <a:ea typeface="ＭＳ Ｐゴシック"/>
              <a:cs typeface="+mn-cs"/>
            </a:endParaRPr>
          </a:p>
        </p:txBody>
      </p:sp>
      <p:cxnSp>
        <p:nvCxnSpPr>
          <p:cNvPr id="16" name="直線矢印コネクタ 15"/>
          <p:cNvCxnSpPr/>
          <p:nvPr/>
        </p:nvCxnSpPr>
        <p:spPr>
          <a:xfrm>
            <a:off x="3581400" y="3441700"/>
            <a:ext cx="3187700" cy="1588"/>
          </a:xfrm>
          <a:prstGeom prst="straightConnector1">
            <a:avLst/>
          </a:prstGeom>
          <a:ln w="9525" cap="flat" cmpd="sng" algn="ctr">
            <a:solidFill>
              <a:schemeClr val="tx1"/>
            </a:solidFill>
            <a:prstDash val="solid"/>
            <a:round/>
            <a:headEnd type="arrow"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4508500" y="3069710"/>
            <a:ext cx="1260268" cy="369332"/>
          </a:xfrm>
          <a:prstGeom prst="rect">
            <a:avLst/>
          </a:prstGeom>
          <a:no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Reactor ON</a:t>
            </a:r>
            <a:endParaRPr lang="ja-JP" altLang="en-US" sz="1800" dirty="0">
              <a:solidFill>
                <a:prstClr val="black"/>
              </a:solidFill>
              <a:latin typeface="Calibri"/>
              <a:ea typeface="ＭＳ Ｐゴシック"/>
              <a:cs typeface="+mn-cs"/>
            </a:endParaRPr>
          </a:p>
        </p:txBody>
      </p:sp>
      <p:sp>
        <p:nvSpPr>
          <p:cNvPr id="22" name="テキスト ボックス 21"/>
          <p:cNvSpPr txBox="1"/>
          <p:nvPr/>
        </p:nvSpPr>
        <p:spPr>
          <a:xfrm>
            <a:off x="6459525" y="84692"/>
            <a:ext cx="2592401" cy="646331"/>
          </a:xfrm>
          <a:prstGeom prst="rect">
            <a:avLst/>
          </a:prstGeom>
          <a:noFill/>
        </p:spPr>
        <p:txBody>
          <a:bodyPr wrap="squar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*TC reading includes the offset of +1K.</a:t>
            </a:r>
          </a:p>
        </p:txBody>
      </p:sp>
      <p:sp>
        <p:nvSpPr>
          <p:cNvPr id="8" name="スライド番号プレースホルダ 7"/>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49</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5</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06400" y="438150"/>
            <a:ext cx="8252460" cy="625221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4"/>
          <p:cNvPicPr>
            <a:picLocks noChangeAspect="1" noChangeArrowheads="1"/>
          </p:cNvPicPr>
          <p:nvPr/>
        </p:nvPicPr>
        <p:blipFill>
          <a:blip r:embed="rId2"/>
          <a:srcRect/>
          <a:stretch>
            <a:fillRect/>
          </a:stretch>
        </p:blipFill>
        <p:spPr bwMode="auto">
          <a:xfrm>
            <a:off x="1701800" y="418042"/>
            <a:ext cx="5194300" cy="4316837"/>
          </a:xfrm>
          <a:prstGeom prst="rect">
            <a:avLst/>
          </a:prstGeom>
          <a:noFill/>
          <a:ln w="9525">
            <a:noFill/>
            <a:miter lim="800000"/>
            <a:headEnd/>
            <a:tailEnd/>
          </a:ln>
          <a:effectLst/>
        </p:spPr>
      </p:pic>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Result: Anneal and Recovery for Aluminum</a:t>
            </a:r>
            <a:endParaRPr lang="ja-JP" altLang="en-US" sz="3600" b="1" dirty="0">
              <a:solidFill>
                <a:schemeClr val="tx2"/>
              </a:solidFill>
              <a:latin typeface="Times"/>
              <a:cs typeface="Times"/>
            </a:endParaRPr>
          </a:p>
        </p:txBody>
      </p:sp>
      <p:sp>
        <p:nvSpPr>
          <p:cNvPr id="8" name="テキスト ボックス 7"/>
          <p:cNvSpPr txBox="1"/>
          <p:nvPr/>
        </p:nvSpPr>
        <p:spPr>
          <a:xfrm rot="16200000">
            <a:off x="1049959" y="1998041"/>
            <a:ext cx="1673017" cy="369332"/>
          </a:xfrm>
          <a:prstGeom prst="rect">
            <a:avLst/>
          </a:prstGeom>
          <a:solidFill>
            <a:srgbClr val="FFFFFF"/>
          </a:solid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Resistance (</a:t>
            </a:r>
            <a:r>
              <a:rPr lang="en-US" altLang="ja-JP" sz="1800" dirty="0" err="1" smtClean="0">
                <a:solidFill>
                  <a:prstClr val="black"/>
                </a:solidFill>
                <a:latin typeface="Symbol" charset="2"/>
                <a:ea typeface="ＭＳ Ｐゴシック"/>
                <a:cs typeface="Symbol" charset="2"/>
              </a:rPr>
              <a:t>mW</a:t>
            </a:r>
            <a:r>
              <a:rPr lang="en-US" altLang="ja-JP" sz="1800" dirty="0" smtClean="0">
                <a:solidFill>
                  <a:prstClr val="black"/>
                </a:solidFill>
                <a:latin typeface="Calibri"/>
                <a:ea typeface="ＭＳ Ｐゴシック"/>
                <a:cs typeface="+mn-cs"/>
              </a:rPr>
              <a:t>)</a:t>
            </a:r>
            <a:endParaRPr lang="ja-JP" altLang="en-US" sz="1800" dirty="0">
              <a:solidFill>
                <a:prstClr val="black"/>
              </a:solidFill>
              <a:latin typeface="Calibri"/>
              <a:ea typeface="ＭＳ Ｐゴシック"/>
              <a:cs typeface="+mn-cs"/>
            </a:endParaRPr>
          </a:p>
        </p:txBody>
      </p:sp>
      <p:sp>
        <p:nvSpPr>
          <p:cNvPr id="10" name="コンテンツ プレースホルダ 2"/>
          <p:cNvSpPr>
            <a:spLocks noGrp="1"/>
          </p:cNvSpPr>
          <p:nvPr>
            <p:ph idx="1"/>
          </p:nvPr>
        </p:nvSpPr>
        <p:spPr>
          <a:xfrm>
            <a:off x="838200" y="4508500"/>
            <a:ext cx="7962900" cy="2400300"/>
          </a:xfrm>
        </p:spPr>
        <p:txBody>
          <a:bodyPr>
            <a:noAutofit/>
          </a:bodyPr>
          <a:lstStyle/>
          <a:p>
            <a:pPr lvl="0"/>
            <a:r>
              <a:rPr lang="en-US" altLang="ja-JP" sz="2200" dirty="0" smtClean="0"/>
              <a:t>A thermal cycle to RT right after the 1</a:t>
            </a:r>
            <a:r>
              <a:rPr lang="en-US" altLang="ja-JP" sz="2200" baseline="30000" dirty="0" smtClean="0"/>
              <a:t>st</a:t>
            </a:r>
            <a:r>
              <a:rPr lang="en-US" altLang="ja-JP" sz="2200" dirty="0" smtClean="0"/>
              <a:t> irradiation (2.3x10</a:t>
            </a:r>
            <a:r>
              <a:rPr lang="en-US" altLang="ja-JP" sz="2200" baseline="30000" dirty="0" smtClean="0"/>
              <a:t>20 </a:t>
            </a:r>
            <a:r>
              <a:rPr lang="en-US" altLang="ja-JP" sz="2200" dirty="0" smtClean="0"/>
              <a:t>n/m</a:t>
            </a:r>
            <a:r>
              <a:rPr lang="en-US" altLang="ja-JP" sz="2200" baseline="30000" dirty="0" smtClean="0"/>
              <a:t>2</a:t>
            </a:r>
            <a:r>
              <a:rPr lang="en-US" altLang="ja-JP" sz="2200" dirty="0" smtClean="0"/>
              <a:t>) in Nov. 2010.</a:t>
            </a:r>
          </a:p>
          <a:p>
            <a:pPr lvl="1"/>
            <a:r>
              <a:rPr lang="en-US" altLang="ja-JP" sz="2200" dirty="0" smtClean="0"/>
              <a:t>Before irradiation: 	</a:t>
            </a:r>
            <a:r>
              <a:rPr lang="en-US" altLang="ja-JP" sz="2200" dirty="0" smtClean="0">
                <a:solidFill>
                  <a:srgbClr val="3366FF"/>
                </a:solidFill>
              </a:rPr>
              <a:t>3.0 </a:t>
            </a:r>
            <a:r>
              <a:rPr lang="en-US" altLang="ja-JP" sz="2200" dirty="0" err="1" smtClean="0">
                <a:solidFill>
                  <a:srgbClr val="3366FF"/>
                </a:solidFill>
                <a:latin typeface="Symbol" charset="2"/>
                <a:cs typeface="Symbol" charset="2"/>
              </a:rPr>
              <a:t>mW</a:t>
            </a:r>
            <a:r>
              <a:rPr lang="en-US" altLang="ja-JP" sz="2200" dirty="0" smtClean="0">
                <a:solidFill>
                  <a:srgbClr val="3366FF"/>
                </a:solidFill>
              </a:rPr>
              <a:t> </a:t>
            </a:r>
            <a:r>
              <a:rPr lang="en-US" altLang="ja-JP" sz="2200" dirty="0" smtClean="0"/>
              <a:t>@10K</a:t>
            </a:r>
          </a:p>
          <a:p>
            <a:pPr lvl="1"/>
            <a:r>
              <a:rPr lang="en-US" altLang="ja-JP" sz="2200" dirty="0" smtClean="0"/>
              <a:t>After irradiation: 		</a:t>
            </a:r>
            <a:r>
              <a:rPr lang="en-US" altLang="ja-JP" sz="2200" dirty="0" smtClean="0">
                <a:solidFill>
                  <a:srgbClr val="FF0000"/>
                </a:solidFill>
              </a:rPr>
              <a:t>5.7 </a:t>
            </a:r>
            <a:r>
              <a:rPr lang="en-US" altLang="ja-JP" sz="2200" dirty="0" err="1" smtClean="0">
                <a:solidFill>
                  <a:srgbClr val="FF0000"/>
                </a:solidFill>
                <a:latin typeface="Symbol" charset="2"/>
                <a:cs typeface="Symbol" charset="2"/>
              </a:rPr>
              <a:t>mW</a:t>
            </a:r>
            <a:r>
              <a:rPr lang="en-US" altLang="ja-JP" sz="2200" dirty="0" smtClean="0"/>
              <a:t> @12-15K</a:t>
            </a:r>
          </a:p>
          <a:p>
            <a:pPr lvl="1"/>
            <a:r>
              <a:rPr lang="en-US" altLang="ja-JP" sz="2200" dirty="0" smtClean="0"/>
              <a:t>After TC: 				</a:t>
            </a:r>
            <a:r>
              <a:rPr lang="en-US" altLang="ja-JP" sz="2200" dirty="0" smtClean="0">
                <a:solidFill>
                  <a:srgbClr val="3366FF"/>
                </a:solidFill>
              </a:rPr>
              <a:t>3.0 </a:t>
            </a:r>
            <a:r>
              <a:rPr lang="en-US" altLang="ja-JP" sz="2200" dirty="0" err="1" smtClean="0">
                <a:solidFill>
                  <a:srgbClr val="3366FF"/>
                </a:solidFill>
                <a:latin typeface="Symbol" charset="2"/>
                <a:cs typeface="Symbol" charset="2"/>
              </a:rPr>
              <a:t>mW</a:t>
            </a:r>
            <a:r>
              <a:rPr lang="en-US" altLang="ja-JP" sz="2200" dirty="0" smtClean="0">
                <a:solidFill>
                  <a:srgbClr val="3366FF"/>
                </a:solidFill>
              </a:rPr>
              <a:t> </a:t>
            </a:r>
            <a:r>
              <a:rPr lang="en-US" altLang="ja-JP" sz="2200" dirty="0" smtClean="0"/>
              <a:t>@12K</a:t>
            </a:r>
          </a:p>
          <a:p>
            <a:pPr lvl="0"/>
            <a:r>
              <a:rPr lang="en-US" altLang="ja-JP" sz="2200" b="1" dirty="0" smtClean="0">
                <a:solidFill>
                  <a:schemeClr val="tx2"/>
                </a:solidFill>
              </a:rPr>
              <a:t>Full recovery of </a:t>
            </a:r>
            <a:r>
              <a:rPr lang="en-US" altLang="ja-JP" sz="2200" b="1" dirty="0" err="1" smtClean="0">
                <a:solidFill>
                  <a:schemeClr val="tx2"/>
                </a:solidFill>
                <a:latin typeface="Symbol" charset="2"/>
                <a:cs typeface="Symbol" charset="2"/>
              </a:rPr>
              <a:t>Dr</a:t>
            </a:r>
            <a:r>
              <a:rPr lang="en-US" altLang="ja-JP" sz="2200" b="1" baseline="-25000" dirty="0" err="1" smtClean="0">
                <a:solidFill>
                  <a:schemeClr val="tx2"/>
                </a:solidFill>
              </a:rPr>
              <a:t>irr</a:t>
            </a:r>
            <a:r>
              <a:rPr lang="en-US" altLang="ja-JP" sz="2200" b="1" dirty="0" smtClean="0">
                <a:solidFill>
                  <a:schemeClr val="tx2"/>
                </a:solidFill>
              </a:rPr>
              <a:t> was confirmed.</a:t>
            </a:r>
          </a:p>
        </p:txBody>
      </p:sp>
      <p:cxnSp>
        <p:nvCxnSpPr>
          <p:cNvPr id="12" name="直線矢印コネクタ 11"/>
          <p:cNvCxnSpPr/>
          <p:nvPr/>
        </p:nvCxnSpPr>
        <p:spPr>
          <a:xfrm>
            <a:off x="1651001" y="3619500"/>
            <a:ext cx="1079499" cy="1588"/>
          </a:xfrm>
          <a:prstGeom prst="straightConnector1">
            <a:avLst/>
          </a:prstGeom>
          <a:ln w="9525" cap="flat" cmpd="sng" algn="ctr">
            <a:solidFill>
              <a:srgbClr val="0000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419432" y="3199368"/>
            <a:ext cx="1260268" cy="369332"/>
          </a:xfrm>
          <a:prstGeom prst="rect">
            <a:avLst/>
          </a:prstGeom>
          <a:noFill/>
        </p:spPr>
        <p:txBody>
          <a:bodyPr wrap="none" rtlCol="0">
            <a:spAutoFit/>
          </a:bodyPr>
          <a:lstStyle/>
          <a:p>
            <a:pPr defTabSz="457200" fontAlgn="auto">
              <a:spcBef>
                <a:spcPts val="0"/>
              </a:spcBef>
              <a:spcAft>
                <a:spcPts val="0"/>
              </a:spcAft>
            </a:pPr>
            <a:r>
              <a:rPr lang="en-US" altLang="ja-JP" sz="1800" dirty="0" smtClean="0">
                <a:solidFill>
                  <a:prstClr val="black"/>
                </a:solidFill>
                <a:latin typeface="Calibri"/>
                <a:ea typeface="ＭＳ Ｐゴシック"/>
                <a:cs typeface="+mn-cs"/>
              </a:rPr>
              <a:t>Reactor ON</a:t>
            </a:r>
            <a:endParaRPr lang="ja-JP" altLang="en-US" sz="1800" dirty="0">
              <a:solidFill>
                <a:prstClr val="black"/>
              </a:solidFill>
              <a:latin typeface="Calibri"/>
              <a:ea typeface="ＭＳ Ｐゴシック"/>
              <a:cs typeface="+mn-cs"/>
            </a:endParaRPr>
          </a:p>
        </p:txBody>
      </p:sp>
      <p:sp>
        <p:nvSpPr>
          <p:cNvPr id="9" name="スライド番号プレースホルダ 8"/>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50</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162" y="-120020"/>
            <a:ext cx="9082088" cy="677762"/>
          </a:xfrm>
        </p:spPr>
        <p:txBody>
          <a:bodyPr>
            <a:normAutofit/>
          </a:bodyPr>
          <a:lstStyle/>
          <a:p>
            <a:pPr algn="l"/>
            <a:r>
              <a:rPr lang="en-US" altLang="ja-JP" sz="3600" b="1" dirty="0" smtClean="0">
                <a:solidFill>
                  <a:schemeClr val="tx2"/>
                </a:solidFill>
                <a:latin typeface="Times"/>
                <a:cs typeface="Times"/>
              </a:rPr>
              <a:t>Discussion</a:t>
            </a:r>
            <a:endParaRPr lang="ja-JP" altLang="en-US" sz="3600" b="1" dirty="0">
              <a:solidFill>
                <a:schemeClr val="tx2"/>
              </a:solidFill>
              <a:latin typeface="Times"/>
              <a:cs typeface="Times"/>
            </a:endParaRPr>
          </a:p>
        </p:txBody>
      </p:sp>
      <p:sp>
        <p:nvSpPr>
          <p:cNvPr id="10" name="コンテンツ プレースホルダ 2"/>
          <p:cNvSpPr>
            <a:spLocks noGrp="1"/>
          </p:cNvSpPr>
          <p:nvPr>
            <p:ph idx="1"/>
          </p:nvPr>
        </p:nvSpPr>
        <p:spPr>
          <a:xfrm>
            <a:off x="-25400" y="4418862"/>
            <a:ext cx="9216619" cy="2439138"/>
          </a:xfrm>
        </p:spPr>
        <p:txBody>
          <a:bodyPr>
            <a:noAutofit/>
          </a:bodyPr>
          <a:lstStyle/>
          <a:p>
            <a:pPr lvl="0" algn="just"/>
            <a:r>
              <a:rPr lang="en-US" altLang="ja-JP" sz="1700" dirty="0" smtClean="0">
                <a:solidFill>
                  <a:srgbClr val="FF6600"/>
                </a:solidFill>
              </a:rPr>
              <a:t>Degradation rate (</a:t>
            </a:r>
            <a:r>
              <a:rPr lang="en-US" altLang="ja-JP" sz="1700" dirty="0" err="1" smtClean="0">
                <a:solidFill>
                  <a:srgbClr val="FF6600"/>
                </a:solidFill>
                <a:latin typeface="Symbol" charset="2"/>
                <a:cs typeface="Symbol" charset="2"/>
              </a:rPr>
              <a:t>Dr</a:t>
            </a:r>
            <a:r>
              <a:rPr lang="en-US" altLang="ja-JP" sz="1700" baseline="-25000" dirty="0" err="1" smtClean="0">
                <a:solidFill>
                  <a:srgbClr val="FF6600"/>
                </a:solidFill>
              </a:rPr>
              <a:t>irr</a:t>
            </a:r>
            <a:r>
              <a:rPr lang="en-US" altLang="ja-JP" sz="1700" dirty="0" smtClean="0">
                <a:solidFill>
                  <a:srgbClr val="FF6600"/>
                </a:solidFill>
              </a:rPr>
              <a:t>/ </a:t>
            </a:r>
            <a:r>
              <a:rPr lang="en-US" altLang="ja-JP" sz="1700" dirty="0" err="1" smtClean="0">
                <a:solidFill>
                  <a:srgbClr val="FF6600"/>
                </a:solidFill>
                <a:latin typeface="Symbol" charset="2"/>
                <a:cs typeface="Symbol" charset="2"/>
              </a:rPr>
              <a:t>F</a:t>
            </a:r>
            <a:r>
              <a:rPr lang="en-US" altLang="ja-JP" sz="1700" baseline="-25000" dirty="0" err="1" smtClean="0">
                <a:solidFill>
                  <a:srgbClr val="FF6600"/>
                </a:solidFill>
              </a:rPr>
              <a:t>tot</a:t>
            </a:r>
            <a:r>
              <a:rPr lang="en-US" altLang="ja-JP" sz="1700" baseline="-25000" dirty="0" smtClean="0">
                <a:solidFill>
                  <a:srgbClr val="FF6600"/>
                </a:solidFill>
              </a:rPr>
              <a:t> </a:t>
            </a:r>
            <a:r>
              <a:rPr lang="en-US" altLang="ja-JP" sz="1700" dirty="0" smtClean="0">
                <a:solidFill>
                  <a:srgbClr val="FF6600"/>
                </a:solidFill>
              </a:rPr>
              <a:t>) seems to be higher in 14 </a:t>
            </a:r>
            <a:r>
              <a:rPr lang="en-US" altLang="ja-JP" sz="1700" dirty="0" err="1" smtClean="0">
                <a:solidFill>
                  <a:srgbClr val="FF6600"/>
                </a:solidFill>
              </a:rPr>
              <a:t>MeV</a:t>
            </a:r>
            <a:r>
              <a:rPr lang="en-US" altLang="ja-JP" sz="1700" dirty="0" smtClean="0">
                <a:solidFill>
                  <a:srgbClr val="FF6600"/>
                </a:solidFill>
              </a:rPr>
              <a:t> neutron irradiation. </a:t>
            </a:r>
            <a:r>
              <a:rPr lang="en-US" altLang="ja-JP" sz="1700" dirty="0" smtClean="0"/>
              <a:t>Evaluation using a appropriate scaling such as DPA will be necessary.</a:t>
            </a:r>
          </a:p>
          <a:p>
            <a:pPr lvl="0" algn="just"/>
            <a:r>
              <a:rPr lang="en-US" altLang="ja-JP" sz="1700" dirty="0" smtClean="0"/>
              <a:t>Present work shows that difference in RRR of Al doesn't influence the degradation rate.</a:t>
            </a:r>
          </a:p>
          <a:p>
            <a:pPr lvl="0" algn="just"/>
            <a:r>
              <a:rPr lang="en-US" altLang="ja-JP" sz="1700" dirty="0" smtClean="0">
                <a:solidFill>
                  <a:srgbClr val="000000"/>
                </a:solidFill>
              </a:rPr>
              <a:t>For copper, </a:t>
            </a:r>
            <a:r>
              <a:rPr lang="en-US" altLang="ja-JP" sz="1700" dirty="0" smtClean="0"/>
              <a:t>degradation rates (</a:t>
            </a:r>
            <a:r>
              <a:rPr lang="en-US" altLang="ja-JP" sz="1700" dirty="0" err="1" smtClean="0">
                <a:latin typeface="Symbol" charset="2"/>
                <a:cs typeface="Symbol" charset="2"/>
              </a:rPr>
              <a:t>Dr</a:t>
            </a:r>
            <a:r>
              <a:rPr lang="en-US" altLang="ja-JP" sz="1700" baseline="-25000" dirty="0" err="1" smtClean="0"/>
              <a:t>irr</a:t>
            </a:r>
            <a:r>
              <a:rPr lang="en-US" altLang="ja-JP" sz="1700" dirty="0" smtClean="0"/>
              <a:t>/ </a:t>
            </a:r>
            <a:r>
              <a:rPr lang="en-US" altLang="ja-JP" sz="1700" dirty="0" err="1" smtClean="0">
                <a:latin typeface="Symbol" charset="2"/>
                <a:cs typeface="Symbol" charset="2"/>
              </a:rPr>
              <a:t>F</a:t>
            </a:r>
            <a:r>
              <a:rPr lang="en-US" altLang="ja-JP" sz="1700" baseline="-25000" dirty="0" err="1" smtClean="0"/>
              <a:t>tot</a:t>
            </a:r>
            <a:r>
              <a:rPr lang="en-US" altLang="ja-JP" sz="1700" baseline="-25000" dirty="0" smtClean="0"/>
              <a:t> </a:t>
            </a:r>
            <a:r>
              <a:rPr lang="en-US" altLang="ja-JP" sz="1700" dirty="0" smtClean="0"/>
              <a:t>) are ranged from 0.58 to 2.29 10</a:t>
            </a:r>
            <a:r>
              <a:rPr lang="en-US" altLang="ja-JP" sz="1700" baseline="30000" dirty="0" smtClean="0"/>
              <a:t>-31</a:t>
            </a:r>
            <a:r>
              <a:rPr lang="en-US" altLang="ja-JP" sz="1700" dirty="0" smtClean="0"/>
              <a:t> </a:t>
            </a:r>
            <a:r>
              <a:rPr lang="en-US" altLang="ja-JP" sz="1700" dirty="0" smtClean="0">
                <a:latin typeface="Symbol" charset="2"/>
                <a:cs typeface="Symbol" charset="2"/>
              </a:rPr>
              <a:t>W</a:t>
            </a:r>
            <a:r>
              <a:rPr lang="en-US" altLang="ja-JP" sz="1700" dirty="0" smtClean="0"/>
              <a:t>m</a:t>
            </a:r>
            <a:r>
              <a:rPr lang="en-US" altLang="ja-JP" sz="1700" baseline="30000" dirty="0" smtClean="0"/>
              <a:t>3</a:t>
            </a:r>
            <a:r>
              <a:rPr lang="en-US" altLang="ja-JP" sz="1700" dirty="0" smtClean="0"/>
              <a:t>. </a:t>
            </a:r>
            <a:r>
              <a:rPr lang="en-US" altLang="ja-JP" sz="1700" dirty="0" smtClean="0">
                <a:solidFill>
                  <a:srgbClr val="000000"/>
                </a:solidFill>
              </a:rPr>
              <a:t>What if SC cables with </a:t>
            </a:r>
            <a:r>
              <a:rPr lang="en-US" altLang="ja-JP" sz="1700" dirty="0" smtClean="0">
                <a:solidFill>
                  <a:srgbClr val="3366FF"/>
                </a:solidFill>
              </a:rPr>
              <a:t>the initial RRR of 200</a:t>
            </a:r>
            <a:r>
              <a:rPr lang="en-US" altLang="ja-JP" sz="1700" dirty="0" smtClean="0">
                <a:solidFill>
                  <a:srgbClr val="FF6600"/>
                </a:solidFill>
              </a:rPr>
              <a:t> </a:t>
            </a:r>
            <a:r>
              <a:rPr lang="en-US" altLang="ja-JP" sz="1700" dirty="0" smtClean="0">
                <a:solidFill>
                  <a:srgbClr val="000000"/>
                </a:solidFill>
              </a:rPr>
              <a:t>are irradiated to 10</a:t>
            </a:r>
            <a:r>
              <a:rPr lang="en-US" altLang="ja-JP" sz="1700" baseline="30000" dirty="0" smtClean="0">
                <a:solidFill>
                  <a:srgbClr val="000000"/>
                </a:solidFill>
              </a:rPr>
              <a:t>20</a:t>
            </a:r>
            <a:r>
              <a:rPr lang="en-US" altLang="ja-JP" sz="1700" dirty="0" smtClean="0">
                <a:solidFill>
                  <a:srgbClr val="000000"/>
                </a:solidFill>
              </a:rPr>
              <a:t> or 10</a:t>
            </a:r>
            <a:r>
              <a:rPr lang="en-US" altLang="ja-JP" sz="1700" baseline="30000" dirty="0" smtClean="0">
                <a:solidFill>
                  <a:srgbClr val="000000"/>
                </a:solidFill>
              </a:rPr>
              <a:t>21</a:t>
            </a:r>
            <a:r>
              <a:rPr lang="en-US" altLang="ja-JP" sz="1700" dirty="0" smtClean="0">
                <a:solidFill>
                  <a:srgbClr val="000000"/>
                </a:solidFill>
              </a:rPr>
              <a:t> n/m</a:t>
            </a:r>
            <a:r>
              <a:rPr lang="en-US" altLang="ja-JP" sz="1700" baseline="30000" dirty="0" smtClean="0">
                <a:solidFill>
                  <a:srgbClr val="000000"/>
                </a:solidFill>
              </a:rPr>
              <a:t>2</a:t>
            </a:r>
            <a:r>
              <a:rPr lang="en-US" altLang="ja-JP" sz="1700" dirty="0" smtClean="0">
                <a:solidFill>
                  <a:srgbClr val="000000"/>
                </a:solidFill>
              </a:rPr>
              <a:t>?</a:t>
            </a:r>
          </a:p>
          <a:p>
            <a:pPr lvl="1" algn="just"/>
            <a:r>
              <a:rPr lang="en-US" altLang="ja-JP" sz="1700" dirty="0" smtClean="0"/>
              <a:t>10</a:t>
            </a:r>
            <a:r>
              <a:rPr lang="en-US" altLang="ja-JP" sz="1700" baseline="30000" dirty="0" smtClean="0"/>
              <a:t>20</a:t>
            </a:r>
            <a:r>
              <a:rPr lang="en-US" altLang="ja-JP" sz="1700" dirty="0" smtClean="0"/>
              <a:t> n/m</a:t>
            </a:r>
            <a:r>
              <a:rPr lang="en-US" altLang="ja-JP" sz="1700" baseline="30000" dirty="0" smtClean="0"/>
              <a:t>2 </a:t>
            </a:r>
            <a:r>
              <a:rPr lang="en-US" altLang="ja-JP" sz="1700" dirty="0" smtClean="0"/>
              <a:t>: </a:t>
            </a:r>
            <a:r>
              <a:rPr lang="en-US" altLang="ja-JP" sz="1700" dirty="0" smtClean="0">
                <a:solidFill>
                  <a:srgbClr val="FF0000"/>
                </a:solidFill>
              </a:rPr>
              <a:t>RRR of 160 – 190</a:t>
            </a:r>
            <a:r>
              <a:rPr lang="en-US" altLang="ja-JP" sz="1700" dirty="0" smtClean="0">
                <a:solidFill>
                  <a:srgbClr val="FF6600"/>
                </a:solidFill>
              </a:rPr>
              <a:t> </a:t>
            </a:r>
          </a:p>
          <a:p>
            <a:pPr lvl="1" algn="just"/>
            <a:r>
              <a:rPr lang="en-US" altLang="ja-JP" sz="1700" dirty="0" smtClean="0">
                <a:solidFill>
                  <a:srgbClr val="000000"/>
                </a:solidFill>
              </a:rPr>
              <a:t>10</a:t>
            </a:r>
            <a:r>
              <a:rPr lang="en-US" altLang="ja-JP" sz="1700" baseline="30000" dirty="0" smtClean="0">
                <a:solidFill>
                  <a:srgbClr val="000000"/>
                </a:solidFill>
              </a:rPr>
              <a:t>21</a:t>
            </a:r>
            <a:r>
              <a:rPr lang="en-US" altLang="ja-JP" sz="1700" dirty="0" smtClean="0">
                <a:solidFill>
                  <a:srgbClr val="000000"/>
                </a:solidFill>
              </a:rPr>
              <a:t> n/m</a:t>
            </a:r>
            <a:r>
              <a:rPr lang="en-US" altLang="ja-JP" sz="1700" baseline="30000" dirty="0" smtClean="0">
                <a:solidFill>
                  <a:srgbClr val="000000"/>
                </a:solidFill>
              </a:rPr>
              <a:t>2</a:t>
            </a:r>
            <a:r>
              <a:rPr lang="en-US" altLang="ja-JP" sz="1700" dirty="0" smtClean="0">
                <a:solidFill>
                  <a:srgbClr val="000000"/>
                </a:solidFill>
              </a:rPr>
              <a:t> : </a:t>
            </a:r>
            <a:r>
              <a:rPr lang="en-US" altLang="ja-JP" sz="1700" dirty="0" smtClean="0">
                <a:solidFill>
                  <a:srgbClr val="FF0000"/>
                </a:solidFill>
              </a:rPr>
              <a:t>RRR of 50 – 120</a:t>
            </a:r>
            <a:r>
              <a:rPr lang="en-US" altLang="ja-JP" sz="1700" dirty="0" smtClean="0">
                <a:solidFill>
                  <a:srgbClr val="FF6600"/>
                </a:solidFill>
              </a:rPr>
              <a:t> </a:t>
            </a:r>
            <a:endParaRPr lang="en-US" altLang="ja-JP" sz="1700" dirty="0" smtClean="0"/>
          </a:p>
          <a:p>
            <a:pPr lvl="0" algn="just"/>
            <a:r>
              <a:rPr lang="en-US" altLang="ja-JP" sz="1700" dirty="0" smtClean="0">
                <a:solidFill>
                  <a:srgbClr val="FF6600"/>
                </a:solidFill>
              </a:rPr>
              <a:t>Recovery by annealing in cooper sample and its multiple irradiation are planned in 2012.</a:t>
            </a:r>
          </a:p>
        </p:txBody>
      </p:sp>
      <p:graphicFrame>
        <p:nvGraphicFramePr>
          <p:cNvPr id="28" name="表 27"/>
          <p:cNvGraphicFramePr>
            <a:graphicFrameLocks noGrp="1"/>
          </p:cNvGraphicFramePr>
          <p:nvPr/>
        </p:nvGraphicFramePr>
        <p:xfrm>
          <a:off x="723900" y="557743"/>
          <a:ext cx="7912095" cy="3861119"/>
        </p:xfrm>
        <a:graphic>
          <a:graphicData uri="http://schemas.openxmlformats.org/drawingml/2006/table">
            <a:tbl>
              <a:tblPr firstRow="1" bandRow="1">
                <a:tableStyleId>{5940675A-B579-460E-94D1-54222C63F5DA}</a:tableStyleId>
              </a:tblPr>
              <a:tblGrid>
                <a:gridCol w="1435100"/>
                <a:gridCol w="925285"/>
                <a:gridCol w="925285"/>
                <a:gridCol w="925285"/>
                <a:gridCol w="925285"/>
                <a:gridCol w="925285"/>
                <a:gridCol w="925285"/>
                <a:gridCol w="925285"/>
              </a:tblGrid>
              <a:tr h="317403">
                <a:tc rowSpan="2">
                  <a:txBody>
                    <a:bodyPr/>
                    <a:lstStyle/>
                    <a:p>
                      <a:pPr algn="ctr"/>
                      <a:r>
                        <a:rPr kumimoji="1" lang="en-US" altLang="ja-JP" sz="1600" dirty="0" smtClean="0"/>
                        <a:t>Materials</a:t>
                      </a: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tcPr>
                </a:tc>
                <a:tc gridSpan="4">
                  <a:txBody>
                    <a:bodyPr/>
                    <a:lstStyle/>
                    <a:p>
                      <a:pPr algn="ctr"/>
                      <a:r>
                        <a:rPr kumimoji="1" lang="en-US" altLang="ja-JP" sz="1600" dirty="0" smtClean="0"/>
                        <a:t>Aluminum</a:t>
                      </a: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hMerge="1">
                  <a:txBody>
                    <a:bodyPr/>
                    <a:lstStyle/>
                    <a:p>
                      <a:endParaRPr kumimoji="1" lang="ja-JP" altLang="en-US" dirty="0"/>
                    </a:p>
                  </a:txBody>
                  <a:tcPr/>
                </a:tc>
                <a:tc hMerge="1">
                  <a:txBody>
                    <a:bodyPr/>
                    <a:lstStyle/>
                    <a:p>
                      <a:endParaRPr kumimoji="1" lang="ja-JP" altLang="en-US" dirty="0"/>
                    </a:p>
                  </a:txBody>
                  <a:tcPr/>
                </a:tc>
                <a:tc hMerge="1">
                  <a:txBody>
                    <a:bodyPr/>
                    <a:lstStyle/>
                    <a:p>
                      <a:endParaRPr kumimoji="1" lang="ja-JP" altLang="en-US" dirty="0"/>
                    </a:p>
                  </a:txBody>
                  <a:tcPr/>
                </a:tc>
                <a:tc gridSpan="3">
                  <a:txBody>
                    <a:bodyPr/>
                    <a:lstStyle/>
                    <a:p>
                      <a:pPr algn="ctr"/>
                      <a:r>
                        <a:rPr kumimoji="1" lang="en-US" altLang="ja-JP" sz="1600" dirty="0" smtClean="0"/>
                        <a:t>Copper</a:t>
                      </a: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hMerge="1">
                  <a:txBody>
                    <a:bodyPr/>
                    <a:lstStyle/>
                    <a:p>
                      <a:endParaRPr kumimoji="1" lang="ja-JP" altLang="en-US" dirty="0"/>
                    </a:p>
                  </a:txBody>
                  <a:tcPr/>
                </a:tc>
                <a:tc hMerge="1">
                  <a:txBody>
                    <a:bodyPr/>
                    <a:lstStyle/>
                    <a:p>
                      <a:endParaRPr kumimoji="1" lang="ja-JP" altLang="en-US" dirty="0"/>
                    </a:p>
                  </a:txBody>
                  <a:tcPr/>
                </a:tc>
              </a:tr>
              <a:tr h="317403">
                <a:tc vMerge="1">
                  <a:txBody>
                    <a:bodyPr/>
                    <a:lstStyle/>
                    <a:p>
                      <a:endParaRPr kumimoji="1" lang="ja-JP" altLang="en-US" dirty="0"/>
                    </a:p>
                  </a:txBody>
                  <a:tcPr/>
                </a:tc>
                <a:tc>
                  <a:txBody>
                    <a:bodyPr/>
                    <a:lstStyle/>
                    <a:p>
                      <a:pPr algn="ctr"/>
                      <a:r>
                        <a:rPr kumimoji="1" lang="en-US" altLang="ja-JP" sz="1600" dirty="0" err="1" smtClean="0"/>
                        <a:t>Horak</a:t>
                      </a:r>
                      <a:endParaRPr kumimoji="1" lang="ja-JP" altLang="en-US" sz="1600" dirty="0"/>
                    </a:p>
                  </a:txBody>
                  <a:tcPr anchor="ct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tcPr>
                </a:tc>
                <a:tc>
                  <a:txBody>
                    <a:bodyPr/>
                    <a:lstStyle/>
                    <a:p>
                      <a:pPr algn="ctr"/>
                      <a:r>
                        <a:rPr kumimoji="1" lang="en-US" altLang="ja-JP" sz="1600" dirty="0" err="1" smtClean="0"/>
                        <a:t>Guinan</a:t>
                      </a:r>
                      <a:endParaRPr kumimoji="1" lang="ja-JP" altLang="en-US" sz="1600" dirty="0"/>
                    </a:p>
                  </a:txBody>
                  <a:tcPr anchor="ctr">
                    <a:lnB w="28575" cap="flat" cmpd="sng" algn="ctr">
                      <a:solidFill>
                        <a:srgbClr val="000000"/>
                      </a:solidFill>
                      <a:prstDash val="solid"/>
                      <a:round/>
                      <a:headEnd type="none" w="med" len="med"/>
                      <a:tailEnd type="none" w="med" len="med"/>
                    </a:lnB>
                  </a:tcPr>
                </a:tc>
                <a:tc>
                  <a:txBody>
                    <a:bodyPr/>
                    <a:lstStyle/>
                    <a:p>
                      <a:pPr algn="ctr"/>
                      <a:r>
                        <a:rPr kumimoji="1" lang="en-US" altLang="ja-JP" sz="1600" b="1" dirty="0" smtClean="0">
                          <a:solidFill>
                            <a:srgbClr val="3366FF"/>
                          </a:solidFill>
                        </a:rPr>
                        <a:t>Present</a:t>
                      </a:r>
                      <a:endParaRPr kumimoji="1" lang="ja-JP" altLang="en-US" sz="1600" b="1" dirty="0">
                        <a:solidFill>
                          <a:srgbClr val="3366FF"/>
                        </a:solidFill>
                      </a:endParaRPr>
                    </a:p>
                  </a:txBody>
                  <a:tcPr anchor="ctr">
                    <a:lnB w="28575"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Present</a:t>
                      </a:r>
                      <a:endParaRPr kumimoji="1" lang="ja-JP" altLang="en-US" sz="1600" b="1" dirty="0" smtClean="0">
                        <a:solidFill>
                          <a:srgbClr val="3366FF"/>
                        </a:solidFill>
                      </a:endParaRPr>
                    </a:p>
                  </a:txBody>
                  <a:tcPr anchor="ct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err="1" smtClean="0"/>
                        <a:t>Horak</a:t>
                      </a:r>
                      <a:endParaRPr kumimoji="1" lang="ja-JP" altLang="en-US" sz="1600" dirty="0" smtClean="0"/>
                    </a:p>
                  </a:txBody>
                  <a:tcPr anchor="ct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err="1" smtClean="0"/>
                        <a:t>Guinan</a:t>
                      </a:r>
                      <a:endParaRPr kumimoji="1" lang="ja-JP" altLang="en-US" sz="1600" dirty="0" smtClean="0"/>
                    </a:p>
                  </a:txBody>
                  <a:tcPr anchor="ctr">
                    <a:lnB w="28575" cap="flat" cmpd="sng" algn="ctr">
                      <a:solidFill>
                        <a:srgbClr val="000000"/>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Present</a:t>
                      </a:r>
                      <a:endParaRPr kumimoji="1" lang="ja-JP" altLang="en-US" sz="1600" b="1" dirty="0" smtClean="0">
                        <a:solidFill>
                          <a:srgbClr val="3366FF"/>
                        </a:solidFill>
                      </a:endParaRPr>
                    </a:p>
                  </a:txBody>
                  <a:tcPr anchor="ct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tcPr>
                </a:tc>
              </a:tr>
              <a:tr h="317403">
                <a:tc>
                  <a:txBody>
                    <a:bodyPr/>
                    <a:lstStyle/>
                    <a:p>
                      <a:pPr algn="ctr"/>
                      <a:r>
                        <a:rPr kumimoji="1" lang="en-US" altLang="ja-JP" sz="1600" dirty="0" smtClean="0"/>
                        <a:t>RRR</a:t>
                      </a: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a:txBody>
                    <a:bodyPr/>
                    <a:lstStyle/>
                    <a:p>
                      <a:pPr algn="ctr"/>
                      <a:r>
                        <a:rPr kumimoji="1" lang="en-US" altLang="ja-JP" sz="1600" dirty="0" smtClean="0"/>
                        <a:t>2286</a:t>
                      </a:r>
                      <a:endParaRPr kumimoji="1" lang="ja-JP" altLang="en-US" sz="1600" dirty="0"/>
                    </a:p>
                  </a:txBody>
                  <a:tcPr anchor="ct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pPr algn="ctr"/>
                      <a:r>
                        <a:rPr kumimoji="1" lang="en-US" altLang="ja-JP" sz="1600" dirty="0" smtClean="0"/>
                        <a:t>74</a:t>
                      </a:r>
                      <a:endParaRPr kumimoji="1" lang="ja-JP" altLang="en-US" sz="1600" dirty="0"/>
                    </a:p>
                  </a:txBody>
                  <a:tcPr anchor="ctr">
                    <a:lnT w="28575" cap="flat" cmpd="sng" algn="ctr">
                      <a:solidFill>
                        <a:srgbClr val="000000"/>
                      </a:solidFill>
                      <a:prstDash val="solid"/>
                      <a:round/>
                      <a:headEnd type="none" w="med" len="med"/>
                      <a:tailEnd type="none" w="med" len="med"/>
                    </a:lnT>
                  </a:tcPr>
                </a:tc>
                <a:tc>
                  <a:txBody>
                    <a:bodyPr/>
                    <a:lstStyle/>
                    <a:p>
                      <a:pPr algn="ctr"/>
                      <a:r>
                        <a:rPr kumimoji="1" lang="en-US" altLang="ja-JP" sz="1600" b="1" dirty="0" smtClean="0">
                          <a:solidFill>
                            <a:srgbClr val="3366FF"/>
                          </a:solidFill>
                        </a:rPr>
                        <a:t>450</a:t>
                      </a:r>
                      <a:endParaRPr kumimoji="1" lang="ja-JP" altLang="en-US" sz="1600" b="1" dirty="0">
                        <a:solidFill>
                          <a:srgbClr val="3366FF"/>
                        </a:solidFill>
                      </a:endParaRPr>
                    </a:p>
                  </a:txBody>
                  <a:tcPr anchor="ctr">
                    <a:lnT w="28575" cap="flat" cmpd="sng" algn="ctr">
                      <a:solidFill>
                        <a:srgbClr val="000000"/>
                      </a:solidFill>
                      <a:prstDash val="solid"/>
                      <a:round/>
                      <a:headEnd type="none" w="med" len="med"/>
                      <a:tailEnd type="none" w="med" len="med"/>
                    </a:lnT>
                  </a:tcPr>
                </a:tc>
                <a:tc>
                  <a:txBody>
                    <a:bodyPr/>
                    <a:lstStyle/>
                    <a:p>
                      <a:pPr algn="ctr"/>
                      <a:r>
                        <a:rPr kumimoji="1" lang="en-US" altLang="ja-JP" sz="1600" b="1" dirty="0" smtClean="0">
                          <a:solidFill>
                            <a:srgbClr val="3366FF"/>
                          </a:solidFill>
                        </a:rPr>
                        <a:t>3007</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c>
                  <a:txBody>
                    <a:bodyPr/>
                    <a:lstStyle/>
                    <a:p>
                      <a:pPr algn="ctr"/>
                      <a:r>
                        <a:rPr kumimoji="1" lang="en-US" altLang="ja-JP" sz="1600" dirty="0" smtClean="0"/>
                        <a:t>2280</a:t>
                      </a:r>
                      <a:endParaRPr kumimoji="1" lang="ja-JP" altLang="en-US" sz="1600" dirty="0"/>
                    </a:p>
                  </a:txBody>
                  <a:tcPr anchor="ctr">
                    <a:lnL w="28575" cap="flat" cmpd="sng" algn="ctr">
                      <a:solidFill>
                        <a:srgbClr val="000000"/>
                      </a:solidFill>
                      <a:prstDash val="solid"/>
                      <a:round/>
                      <a:headEnd type="none" w="med" len="med"/>
                      <a:tailEnd type="none" w="med" len="med"/>
                    </a:lnL>
                    <a:lnT w="28575" cap="flat" cmpd="sng" algn="ctr">
                      <a:solidFill>
                        <a:srgbClr val="000000"/>
                      </a:solidFill>
                      <a:prstDash val="solid"/>
                      <a:round/>
                      <a:headEnd type="none" w="med" len="med"/>
                      <a:tailEnd type="none" w="med" len="med"/>
                    </a:lnT>
                  </a:tcPr>
                </a:tc>
                <a:tc>
                  <a:txBody>
                    <a:bodyPr/>
                    <a:lstStyle/>
                    <a:p>
                      <a:pPr algn="ctr"/>
                      <a:r>
                        <a:rPr kumimoji="1" lang="en-US" altLang="ja-JP" sz="1600" dirty="0" smtClean="0"/>
                        <a:t>172</a:t>
                      </a:r>
                      <a:endParaRPr kumimoji="1" lang="ja-JP" altLang="en-US" sz="1600" dirty="0"/>
                    </a:p>
                  </a:txBody>
                  <a:tcPr anchor="ctr">
                    <a:lnT w="28575" cap="flat" cmpd="sng" algn="ctr">
                      <a:solidFill>
                        <a:srgbClr val="000000"/>
                      </a:solidFill>
                      <a:prstDash val="solid"/>
                      <a:round/>
                      <a:headEnd type="none" w="med" len="med"/>
                      <a:tailEnd type="none" w="med" len="med"/>
                    </a:lnT>
                  </a:tcPr>
                </a:tc>
                <a:tc>
                  <a:txBody>
                    <a:bodyPr/>
                    <a:lstStyle/>
                    <a:p>
                      <a:pPr algn="ctr"/>
                      <a:r>
                        <a:rPr kumimoji="1" lang="en-US" altLang="ja-JP" sz="1600" b="1" dirty="0" smtClean="0">
                          <a:solidFill>
                            <a:srgbClr val="3366FF"/>
                          </a:solidFill>
                        </a:rPr>
                        <a:t>319</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tcPr>
                </a:tc>
              </a:tr>
              <a:tr h="317403">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aseline="0" dirty="0" err="1" smtClean="0"/>
                        <a:t>T</a:t>
                      </a:r>
                      <a:r>
                        <a:rPr kumimoji="1" lang="en-US" altLang="ja-JP" sz="1600" baseline="-25000" dirty="0" err="1" smtClean="0"/>
                        <a:t>irr</a:t>
                      </a:r>
                      <a:r>
                        <a:rPr kumimoji="1" lang="en-US" altLang="ja-JP" sz="1600" baseline="-25000" dirty="0" smtClean="0"/>
                        <a:t> </a:t>
                      </a:r>
                      <a:r>
                        <a:rPr kumimoji="1" lang="en-US" altLang="ja-JP" sz="1600" baseline="0" dirty="0" smtClean="0"/>
                        <a:t>(K)</a:t>
                      </a:r>
                      <a:endParaRPr kumimoji="1" lang="ja-JP" altLang="en-US" sz="1600" baseline="0" dirty="0" smtClean="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4.5</a:t>
                      </a:r>
                      <a:endParaRPr kumimoji="1" lang="ja-JP" altLang="en-US" sz="1600" dirty="0" smtClean="0"/>
                    </a:p>
                  </a:txBody>
                  <a:tcPr anchor="ctr">
                    <a:lnL w="28575" cap="flat" cmpd="sng" algn="ctr">
                      <a:solidFill>
                        <a:srgbClr val="00000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4.2</a:t>
                      </a:r>
                      <a:endParaRPr kumimoji="1" lang="ja-JP" altLang="en-US" sz="1600" dirty="0" smtClean="0"/>
                    </a:p>
                  </a:txBody>
                  <a:tcPr anchor="ctr"/>
                </a:tc>
                <a:tc>
                  <a:txBody>
                    <a:bodyPr/>
                    <a:lstStyle/>
                    <a:p>
                      <a:pPr algn="ctr"/>
                      <a:r>
                        <a:rPr kumimoji="1" lang="en-US" altLang="ja-JP" sz="1600" b="1" dirty="0" smtClean="0">
                          <a:solidFill>
                            <a:srgbClr val="3366FF"/>
                          </a:solidFill>
                        </a:rPr>
                        <a:t>12</a:t>
                      </a:r>
                      <a:endParaRPr kumimoji="1" lang="ja-JP" altLang="en-US" sz="1600" b="1" dirty="0">
                        <a:solidFill>
                          <a:srgbClr val="3366FF"/>
                        </a:solidFill>
                      </a:endParaRPr>
                    </a:p>
                  </a:txBody>
                  <a:tcPr anchor="ctr"/>
                </a:tc>
                <a:tc>
                  <a:txBody>
                    <a:bodyPr/>
                    <a:lstStyle/>
                    <a:p>
                      <a:pPr algn="ctr"/>
                      <a:r>
                        <a:rPr kumimoji="1" lang="en-US" altLang="ja-JP" sz="1600" b="1" dirty="0" smtClean="0">
                          <a:solidFill>
                            <a:srgbClr val="3366FF"/>
                          </a:solidFill>
                        </a:rPr>
                        <a:t>14</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tcPr>
                </a:tc>
                <a:tc>
                  <a:txBody>
                    <a:bodyPr/>
                    <a:lstStyle/>
                    <a:p>
                      <a:pPr algn="ctr"/>
                      <a:r>
                        <a:rPr kumimoji="1" lang="en-US" altLang="ja-JP" sz="1600" dirty="0" smtClean="0"/>
                        <a:t>4.5</a:t>
                      </a:r>
                      <a:endParaRPr kumimoji="1" lang="ja-JP" altLang="en-US" sz="1600" dirty="0"/>
                    </a:p>
                  </a:txBody>
                  <a:tcPr anchor="ctr">
                    <a:lnL w="28575" cap="flat" cmpd="sng" algn="ctr">
                      <a:solidFill>
                        <a:srgbClr val="000000"/>
                      </a:solidFill>
                      <a:prstDash val="solid"/>
                      <a:round/>
                      <a:headEnd type="none" w="med" len="med"/>
                      <a:tailEnd type="none" w="med" len="med"/>
                    </a:lnL>
                  </a:tcPr>
                </a:tc>
                <a:tc>
                  <a:txBody>
                    <a:bodyPr/>
                    <a:lstStyle/>
                    <a:p>
                      <a:pPr algn="ctr"/>
                      <a:r>
                        <a:rPr kumimoji="1" lang="en-US" altLang="ja-JP" sz="1600" dirty="0" smtClean="0"/>
                        <a:t>4.2</a:t>
                      </a:r>
                      <a:endParaRPr kumimoji="1" lang="ja-JP" altLang="en-US" sz="1600" dirty="0"/>
                    </a:p>
                  </a:txBody>
                  <a:tcPr anchor="ctr"/>
                </a:tc>
                <a:tc>
                  <a:txBody>
                    <a:bodyPr/>
                    <a:lstStyle/>
                    <a:p>
                      <a:pPr algn="ctr"/>
                      <a:r>
                        <a:rPr kumimoji="1" lang="en-US" altLang="ja-JP" sz="1600" b="1" dirty="0" smtClean="0">
                          <a:solidFill>
                            <a:srgbClr val="3366FF"/>
                          </a:solidFill>
                        </a:rPr>
                        <a:t>14</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tcPr>
                </a:tc>
              </a:tr>
              <a:tr h="782639">
                <a:tc>
                  <a:txBody>
                    <a:bodyPr/>
                    <a:lstStyle/>
                    <a:p>
                      <a:pPr algn="ctr"/>
                      <a:r>
                        <a:rPr kumimoji="1" lang="en-US" altLang="ja-JP" sz="1600" baseline="0" dirty="0" err="1" smtClean="0"/>
                        <a:t>Netutron</a:t>
                      </a:r>
                      <a:r>
                        <a:rPr kumimoji="1" lang="en-US" altLang="ja-JP" sz="1600" baseline="0" dirty="0" smtClean="0"/>
                        <a:t> Source</a:t>
                      </a:r>
                      <a:endParaRPr kumimoji="1" lang="ja-JP" altLang="en-US" sz="1600" baseline="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tcPr>
                </a:tc>
                <a:tc>
                  <a:txBody>
                    <a:bodyPr/>
                    <a:lstStyle/>
                    <a:p>
                      <a:pPr algn="ctr"/>
                      <a:r>
                        <a:rPr kumimoji="1" lang="en-US" altLang="ja-JP" sz="1600" dirty="0" smtClean="0"/>
                        <a:t>Reactor</a:t>
                      </a:r>
                      <a:endParaRPr kumimoji="1" lang="ja-JP" altLang="en-US" sz="1600" dirty="0"/>
                    </a:p>
                  </a:txBody>
                  <a:tcPr anchor="ctr">
                    <a:lnL w="28575" cap="flat" cmpd="sng" algn="ctr">
                      <a:solidFill>
                        <a:srgbClr val="000000"/>
                      </a:solidFill>
                      <a:prstDash val="solid"/>
                      <a:round/>
                      <a:headEnd type="none" w="med" len="med"/>
                      <a:tailEnd type="none" w="med" len="med"/>
                    </a:lnL>
                  </a:tcPr>
                </a:tc>
                <a:tc>
                  <a:txBody>
                    <a:bodyPr/>
                    <a:lstStyle/>
                    <a:p>
                      <a:pPr algn="ctr"/>
                      <a:r>
                        <a:rPr kumimoji="1" lang="en-US" altLang="ja-JP" sz="1600" dirty="0" smtClean="0"/>
                        <a:t>14 </a:t>
                      </a:r>
                      <a:r>
                        <a:rPr kumimoji="1" lang="en-US" altLang="ja-JP" sz="1600" dirty="0" err="1" smtClean="0"/>
                        <a:t>MeV</a:t>
                      </a:r>
                      <a:endParaRPr kumimoji="1" lang="ja-JP" altLang="en-US" sz="1600" dirty="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Reactor</a:t>
                      </a:r>
                      <a:endParaRPr kumimoji="1" lang="ja-JP" altLang="en-US" sz="1600" b="1" dirty="0" smtClean="0">
                        <a:solidFill>
                          <a:srgbClr val="3366FF"/>
                        </a:solidFil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Reactor</a:t>
                      </a:r>
                      <a:endParaRPr kumimoji="1" lang="ja-JP" altLang="en-US" sz="1600" b="1" dirty="0" smtClean="0">
                        <a:solidFill>
                          <a:srgbClr val="3366FF"/>
                        </a:solidFill>
                      </a:endParaRPr>
                    </a:p>
                  </a:txBody>
                  <a:tcPr anchor="ctr">
                    <a:lnR w="28575" cap="flat" cmpd="sng" algn="ctr">
                      <a:solidFill>
                        <a:srgbClr val="000000"/>
                      </a:solidFill>
                      <a:prstDash val="solid"/>
                      <a:round/>
                      <a:headEnd type="none" w="med" len="med"/>
                      <a:tailEnd type="none" w="med" len="med"/>
                    </a:lnR>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Reactor</a:t>
                      </a:r>
                      <a:endParaRPr kumimoji="1" lang="ja-JP" altLang="en-US" sz="1600" dirty="0" smtClean="0"/>
                    </a:p>
                  </a:txBody>
                  <a:tcPr anchor="ctr">
                    <a:lnL w="28575" cap="flat" cmpd="sng" algn="ctr">
                      <a:solidFill>
                        <a:srgbClr val="000000"/>
                      </a:solidFill>
                      <a:prstDash val="solid"/>
                      <a:round/>
                      <a:headEnd type="none" w="med" len="med"/>
                      <a:tailEnd type="none" w="med" len="med"/>
                    </a:ln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14 </a:t>
                      </a:r>
                      <a:r>
                        <a:rPr kumimoji="1" lang="en-US" altLang="ja-JP" sz="1600" dirty="0" err="1" smtClean="0"/>
                        <a:t>MeV</a:t>
                      </a:r>
                      <a:endParaRPr kumimoji="1" lang="ja-JP" altLang="en-US" sz="1600" dirty="0" smtClean="0"/>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Reactor</a:t>
                      </a:r>
                      <a:endParaRPr kumimoji="1" lang="ja-JP" altLang="en-US" sz="1600" b="1" dirty="0" smtClean="0">
                        <a:solidFill>
                          <a:srgbClr val="3366FF"/>
                        </a:solidFill>
                      </a:endParaRPr>
                    </a:p>
                  </a:txBody>
                  <a:tcPr anchor="ctr">
                    <a:lnR w="28575" cap="flat" cmpd="sng" algn="ctr">
                      <a:solidFill>
                        <a:srgbClr val="000000"/>
                      </a:solidFill>
                      <a:prstDash val="solid"/>
                      <a:round/>
                      <a:headEnd type="none" w="med" len="med"/>
                      <a:tailEnd type="none" w="med" len="med"/>
                    </a:lnR>
                  </a:tcPr>
                </a:tc>
              </a:tr>
              <a:tr h="455035">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Symbol" charset="2"/>
                          <a:cs typeface="Symbol" charset="2"/>
                        </a:rPr>
                        <a:t>F</a:t>
                      </a:r>
                      <a:r>
                        <a:rPr kumimoji="1" lang="en-US" altLang="ja-JP" sz="1600" baseline="-25000" dirty="0" err="1" smtClean="0"/>
                        <a:t>tot</a:t>
                      </a:r>
                      <a:r>
                        <a:rPr kumimoji="1" lang="en-US" altLang="ja-JP" sz="1600" baseline="0" dirty="0" smtClean="0"/>
                        <a:t> (n/m</a:t>
                      </a:r>
                      <a:r>
                        <a:rPr kumimoji="1" lang="en-US" altLang="ja-JP" sz="1600" baseline="30000" dirty="0" smtClean="0"/>
                        <a:t>2</a:t>
                      </a:r>
                      <a:r>
                        <a:rPr kumimoji="1" lang="en-US" altLang="ja-JP" sz="1600" baseline="0" dirty="0" smtClean="0"/>
                        <a:t>)</a:t>
                      </a:r>
                    </a:p>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aseline="0" dirty="0" smtClean="0"/>
                        <a:t>(&gt;0.1MeV)</a:t>
                      </a:r>
                      <a:endParaRPr kumimoji="1" lang="ja-JP" altLang="en-US" sz="1600" baseline="0" dirty="0" smtClean="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tcPr>
                </a:tc>
                <a:tc>
                  <a:txBody>
                    <a:bodyPr/>
                    <a:lstStyle/>
                    <a:p>
                      <a:pPr algn="ctr"/>
                      <a:r>
                        <a:rPr kumimoji="1" lang="en-US" altLang="ja-JP" sz="1600" dirty="0" smtClean="0"/>
                        <a:t>2</a:t>
                      </a:r>
                      <a:r>
                        <a:rPr kumimoji="1" lang="en-US" altLang="ja-JP" sz="1600" baseline="0" dirty="0" smtClean="0"/>
                        <a:t> </a:t>
                      </a:r>
                      <a:r>
                        <a:rPr kumimoji="1" lang="en-US" altLang="ja-JP" sz="1600" baseline="0" dirty="0" err="1" smtClean="0"/>
                        <a:t>x</a:t>
                      </a:r>
                      <a:r>
                        <a:rPr kumimoji="1" lang="en-US" altLang="ja-JP" sz="1600" baseline="0" dirty="0" smtClean="0"/>
                        <a:t> 10</a:t>
                      </a:r>
                      <a:r>
                        <a:rPr kumimoji="1" lang="en-US" altLang="ja-JP" sz="1600" baseline="30000" dirty="0" smtClean="0"/>
                        <a:t>22</a:t>
                      </a:r>
                    </a:p>
                  </a:txBody>
                  <a:tcPr anchor="ctr">
                    <a:lnL w="28575" cap="flat" cmpd="sng" algn="ctr">
                      <a:solidFill>
                        <a:srgbClr val="000000"/>
                      </a:solidFill>
                      <a:prstDash val="solid"/>
                      <a:round/>
                      <a:headEnd type="none" w="med" len="med"/>
                      <a:tailEnd type="none" w="med" len="med"/>
                    </a:lnL>
                  </a:tcPr>
                </a:tc>
                <a:tc>
                  <a:txBody>
                    <a:bodyPr/>
                    <a:lstStyle/>
                    <a:p>
                      <a:pPr algn="ctr"/>
                      <a:r>
                        <a:rPr kumimoji="1" lang="en-US" altLang="ja-JP" sz="1600" dirty="0" smtClean="0"/>
                        <a:t>1-2 </a:t>
                      </a:r>
                      <a:r>
                        <a:rPr kumimoji="1" lang="en-US" altLang="ja-JP" sz="1600" baseline="0" dirty="0" err="1" smtClean="0"/>
                        <a:t>x</a:t>
                      </a:r>
                      <a:r>
                        <a:rPr kumimoji="1" lang="en-US" altLang="ja-JP" sz="1600" baseline="0" dirty="0" smtClean="0"/>
                        <a:t> 10</a:t>
                      </a:r>
                      <a:r>
                        <a:rPr kumimoji="1" lang="en-US" altLang="ja-JP" sz="1600" baseline="30000" dirty="0" smtClean="0"/>
                        <a:t>21</a:t>
                      </a:r>
                    </a:p>
                  </a:txBody>
                  <a:tcPr anchor="ctr"/>
                </a:tc>
                <a:tc>
                  <a:txBody>
                    <a:bodyPr/>
                    <a:lstStyle/>
                    <a:p>
                      <a:pPr algn="ctr"/>
                      <a:r>
                        <a:rPr kumimoji="1" lang="en-US" altLang="ja-JP" sz="1600" b="1" dirty="0" smtClean="0">
                          <a:solidFill>
                            <a:srgbClr val="3366FF"/>
                          </a:solidFill>
                        </a:rPr>
                        <a:t>2.3</a:t>
                      </a:r>
                      <a:r>
                        <a:rPr kumimoji="1" lang="en-US" altLang="ja-JP" sz="1600" b="1" baseline="0" dirty="0" smtClean="0">
                          <a:solidFill>
                            <a:srgbClr val="3366FF"/>
                          </a:solidFill>
                        </a:rPr>
                        <a:t> </a:t>
                      </a:r>
                      <a:r>
                        <a:rPr kumimoji="1" lang="en-US" altLang="ja-JP" sz="1600" b="1" baseline="0" dirty="0" err="1" smtClean="0">
                          <a:solidFill>
                            <a:srgbClr val="3366FF"/>
                          </a:solidFill>
                        </a:rPr>
                        <a:t>x</a:t>
                      </a:r>
                      <a:r>
                        <a:rPr kumimoji="1" lang="en-US" altLang="ja-JP" sz="1600" b="1" baseline="0" dirty="0" smtClean="0">
                          <a:solidFill>
                            <a:srgbClr val="3366FF"/>
                          </a:solidFill>
                        </a:rPr>
                        <a:t> 10</a:t>
                      </a:r>
                      <a:r>
                        <a:rPr kumimoji="1" lang="en-US" altLang="ja-JP" sz="1600" b="1" baseline="30000" dirty="0" smtClean="0">
                          <a:solidFill>
                            <a:srgbClr val="3366FF"/>
                          </a:solidFill>
                        </a:rPr>
                        <a:t>20</a:t>
                      </a:r>
                    </a:p>
                  </a:txBody>
                  <a:tcPr anchor="ctr"/>
                </a:tc>
                <a:tc>
                  <a:txBody>
                    <a:bodyPr/>
                    <a:lstStyle/>
                    <a:p>
                      <a:pPr algn="ctr"/>
                      <a:r>
                        <a:rPr kumimoji="1" lang="en-US" altLang="ja-JP" sz="1600" b="1" dirty="0" smtClean="0">
                          <a:solidFill>
                            <a:srgbClr val="3366FF"/>
                          </a:solidFill>
                        </a:rPr>
                        <a:t>2.7</a:t>
                      </a:r>
                      <a:r>
                        <a:rPr kumimoji="1" lang="en-US" altLang="ja-JP" sz="1600" b="1" baseline="0" dirty="0" smtClean="0">
                          <a:solidFill>
                            <a:srgbClr val="3366FF"/>
                          </a:solidFill>
                        </a:rPr>
                        <a:t> </a:t>
                      </a:r>
                      <a:r>
                        <a:rPr kumimoji="1" lang="en-US" altLang="ja-JP" sz="1600" b="1" baseline="0" dirty="0" err="1" smtClean="0">
                          <a:solidFill>
                            <a:srgbClr val="3366FF"/>
                          </a:solidFill>
                        </a:rPr>
                        <a:t>x</a:t>
                      </a:r>
                      <a:r>
                        <a:rPr kumimoji="1" lang="en-US" altLang="ja-JP" sz="1600" b="1" baseline="0" dirty="0" smtClean="0">
                          <a:solidFill>
                            <a:srgbClr val="3366FF"/>
                          </a:solidFill>
                        </a:rPr>
                        <a:t> 10</a:t>
                      </a:r>
                      <a:r>
                        <a:rPr kumimoji="1" lang="en-US" altLang="ja-JP" sz="1600" b="1" baseline="30000" dirty="0" smtClean="0">
                          <a:solidFill>
                            <a:srgbClr val="3366FF"/>
                          </a:solidFill>
                        </a:rPr>
                        <a:t>20</a:t>
                      </a:r>
                    </a:p>
                  </a:txBody>
                  <a:tcPr anchor="ctr">
                    <a:lnR w="28575" cap="flat" cmpd="sng" algn="ctr">
                      <a:solidFill>
                        <a:srgbClr val="000000"/>
                      </a:solidFill>
                      <a:prstDash val="solid"/>
                      <a:round/>
                      <a:headEnd type="none" w="med" len="med"/>
                      <a:tailEnd type="none" w="med" len="med"/>
                    </a:lnR>
                  </a:tcPr>
                </a:tc>
                <a:tc>
                  <a:txBody>
                    <a:bodyPr/>
                    <a:lstStyle/>
                    <a:p>
                      <a:pPr algn="ctr"/>
                      <a:r>
                        <a:rPr kumimoji="1" lang="en-US" altLang="ja-JP" sz="1600" dirty="0" smtClean="0"/>
                        <a:t>2</a:t>
                      </a:r>
                      <a:r>
                        <a:rPr kumimoji="1" lang="en-US" altLang="ja-JP" sz="1600" baseline="0" dirty="0" smtClean="0"/>
                        <a:t> </a:t>
                      </a:r>
                      <a:r>
                        <a:rPr kumimoji="1" lang="en-US" altLang="ja-JP" sz="1600" baseline="0" dirty="0" err="1" smtClean="0"/>
                        <a:t>x</a:t>
                      </a:r>
                      <a:r>
                        <a:rPr kumimoji="1" lang="en-US" altLang="ja-JP" sz="1600" baseline="0" dirty="0" smtClean="0"/>
                        <a:t> 10</a:t>
                      </a:r>
                      <a:r>
                        <a:rPr kumimoji="1" lang="en-US" altLang="ja-JP" sz="1600" baseline="30000" dirty="0" smtClean="0"/>
                        <a:t>22</a:t>
                      </a:r>
                    </a:p>
                  </a:txBody>
                  <a:tcPr anchor="ctr">
                    <a:lnL w="28575" cap="flat" cmpd="sng" algn="ctr">
                      <a:solidFill>
                        <a:srgbClr val="000000"/>
                      </a:solidFill>
                      <a:prstDash val="solid"/>
                      <a:round/>
                      <a:headEnd type="none" w="med" len="med"/>
                      <a:tailEnd type="none" w="med" len="med"/>
                    </a:lnL>
                  </a:tcPr>
                </a:tc>
                <a:tc>
                  <a:txBody>
                    <a:bodyPr/>
                    <a:lstStyle/>
                    <a:p>
                      <a:pPr algn="ctr"/>
                      <a:r>
                        <a:rPr kumimoji="1" lang="en-US" altLang="ja-JP" sz="1600" dirty="0" smtClean="0"/>
                        <a:t>1-2 </a:t>
                      </a:r>
                      <a:r>
                        <a:rPr kumimoji="1" lang="en-US" altLang="ja-JP" sz="1600" baseline="0" dirty="0" err="1" smtClean="0"/>
                        <a:t>x</a:t>
                      </a:r>
                      <a:r>
                        <a:rPr kumimoji="1" lang="en-US" altLang="ja-JP" sz="1600" baseline="0" dirty="0" smtClean="0"/>
                        <a:t> 10</a:t>
                      </a:r>
                      <a:r>
                        <a:rPr kumimoji="1" lang="en-US" altLang="ja-JP" sz="1600" baseline="30000" dirty="0" smtClean="0"/>
                        <a:t>21</a:t>
                      </a:r>
                      <a:endParaRPr kumimoji="1" lang="ja-JP" altLang="en-US" sz="1600" dirty="0"/>
                    </a:p>
                  </a:txBody>
                  <a:tcPr anchor="ctr"/>
                </a:tc>
                <a:tc>
                  <a:txBody>
                    <a:bodyPr/>
                    <a:lstStyle/>
                    <a:p>
                      <a:pPr algn="ctr"/>
                      <a:r>
                        <a:rPr kumimoji="1" lang="en-US" altLang="ja-JP" sz="1600" b="1" dirty="0" smtClean="0">
                          <a:solidFill>
                            <a:srgbClr val="3366FF"/>
                          </a:solidFill>
                        </a:rPr>
                        <a:t>2.7</a:t>
                      </a:r>
                      <a:r>
                        <a:rPr kumimoji="1" lang="en-US" altLang="ja-JP" sz="1600" b="1" baseline="0" dirty="0" smtClean="0">
                          <a:solidFill>
                            <a:srgbClr val="3366FF"/>
                          </a:solidFill>
                        </a:rPr>
                        <a:t> </a:t>
                      </a:r>
                      <a:r>
                        <a:rPr kumimoji="1" lang="en-US" altLang="ja-JP" sz="1600" b="1" baseline="0" dirty="0" err="1" smtClean="0">
                          <a:solidFill>
                            <a:srgbClr val="3366FF"/>
                          </a:solidFill>
                        </a:rPr>
                        <a:t>x</a:t>
                      </a:r>
                      <a:r>
                        <a:rPr kumimoji="1" lang="en-US" altLang="ja-JP" sz="1600" b="1" baseline="0" dirty="0" smtClean="0">
                          <a:solidFill>
                            <a:srgbClr val="3366FF"/>
                          </a:solidFill>
                        </a:rPr>
                        <a:t> 10</a:t>
                      </a:r>
                      <a:r>
                        <a:rPr kumimoji="1" lang="en-US" altLang="ja-JP" sz="1600" b="1" baseline="30000" dirty="0" smtClean="0">
                          <a:solidFill>
                            <a:srgbClr val="3366FF"/>
                          </a:solidFill>
                        </a:rPr>
                        <a:t>20</a:t>
                      </a:r>
                    </a:p>
                  </a:txBody>
                  <a:tcPr anchor="ctr">
                    <a:lnR w="28575" cap="flat" cmpd="sng" algn="ctr">
                      <a:solidFill>
                        <a:srgbClr val="000000"/>
                      </a:solidFill>
                      <a:prstDash val="solid"/>
                      <a:round/>
                      <a:headEnd type="none" w="med" len="med"/>
                      <a:tailEnd type="none" w="med" len="med"/>
                    </a:lnR>
                  </a:tcPr>
                </a:tc>
              </a:tr>
              <a:tr h="455035">
                <a:tc>
                  <a:txBody>
                    <a:bodyPr/>
                    <a:lstStyle/>
                    <a:p>
                      <a:pPr algn="ctr"/>
                      <a:r>
                        <a:rPr lang="en-US" altLang="ja-JP" sz="1600" dirty="0" err="1" smtClean="0">
                          <a:latin typeface="Symbol" charset="2"/>
                          <a:cs typeface="Symbol" charset="2"/>
                        </a:rPr>
                        <a:t>Dr</a:t>
                      </a:r>
                      <a:r>
                        <a:rPr lang="en-US" altLang="ja-JP" sz="1600" baseline="-25000" dirty="0" err="1" smtClean="0"/>
                        <a:t>irr</a:t>
                      </a:r>
                      <a:r>
                        <a:rPr lang="en-US" altLang="ja-JP" sz="1600" dirty="0" smtClean="0"/>
                        <a:t>/ </a:t>
                      </a:r>
                      <a:r>
                        <a:rPr lang="en-US" altLang="ja-JP" sz="1600" dirty="0" err="1" smtClean="0">
                          <a:latin typeface="Symbol" charset="2"/>
                          <a:cs typeface="Symbol" charset="2"/>
                        </a:rPr>
                        <a:t>F</a:t>
                      </a:r>
                      <a:r>
                        <a:rPr lang="en-US" altLang="ja-JP" sz="1600" baseline="-25000" dirty="0" err="1" smtClean="0"/>
                        <a:t>tot</a:t>
                      </a:r>
                      <a:r>
                        <a:rPr lang="en-US" altLang="ja-JP" sz="1600" baseline="-25000" dirty="0" smtClean="0"/>
                        <a:t> </a:t>
                      </a:r>
                      <a:r>
                        <a:rPr lang="en-US" altLang="ja-JP" sz="1600" baseline="0" dirty="0" smtClean="0"/>
                        <a:t>x10</a:t>
                      </a:r>
                      <a:r>
                        <a:rPr lang="en-US" altLang="ja-JP" sz="1600" baseline="30000" dirty="0" smtClean="0"/>
                        <a:t>-31</a:t>
                      </a:r>
                      <a:r>
                        <a:rPr lang="en-US" altLang="ja-JP" sz="1600" baseline="0" dirty="0" smtClean="0"/>
                        <a:t>(</a:t>
                      </a:r>
                      <a:r>
                        <a:rPr lang="en-US" altLang="ja-JP" sz="1600" dirty="0" smtClean="0">
                          <a:latin typeface="Symbol" charset="2"/>
                        </a:rPr>
                        <a:t>W</a:t>
                      </a:r>
                      <a:r>
                        <a:rPr lang="en-US" altLang="ja-JP" sz="1600" dirty="0" smtClean="0"/>
                        <a:t>m</a:t>
                      </a:r>
                      <a:r>
                        <a:rPr lang="en-US" altLang="ja-JP" sz="1600" baseline="30000" dirty="0" smtClean="0"/>
                        <a:t>3</a:t>
                      </a:r>
                      <a:r>
                        <a:rPr lang="en-US" altLang="ja-JP" sz="1600" baseline="0" dirty="0" smtClean="0"/>
                        <a:t>)</a:t>
                      </a:r>
                      <a:endParaRPr kumimoji="1" lang="ja-JP" altLang="en-US" sz="1600" baseline="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solidFill>
                      <a:srgbClr val="FFFF00"/>
                    </a:solidFill>
                  </a:tcPr>
                </a:tc>
                <a:tc>
                  <a:txBody>
                    <a:bodyPr/>
                    <a:lstStyle/>
                    <a:p>
                      <a:pPr algn="ctr"/>
                      <a:r>
                        <a:rPr kumimoji="1" lang="en-US" altLang="ja-JP" sz="1600" dirty="0" smtClean="0"/>
                        <a:t>1.9</a:t>
                      </a:r>
                      <a:endParaRPr kumimoji="1" lang="ja-JP" altLang="en-US" sz="1600" dirty="0"/>
                    </a:p>
                  </a:txBody>
                  <a:tcPr anchor="ctr">
                    <a:lnL w="28575" cap="flat" cmpd="sng" algn="ctr">
                      <a:solidFill>
                        <a:srgbClr val="000000"/>
                      </a:solidFill>
                      <a:prstDash val="solid"/>
                      <a:round/>
                      <a:headEnd type="none" w="med" len="med"/>
                      <a:tailEnd type="none" w="med" len="med"/>
                    </a:lnL>
                    <a:solidFill>
                      <a:srgbClr val="FFFF00"/>
                    </a:solidFill>
                  </a:tcPr>
                </a:tc>
                <a:tc>
                  <a:txBody>
                    <a:bodyPr/>
                    <a:lstStyle/>
                    <a:p>
                      <a:pPr algn="ctr"/>
                      <a:r>
                        <a:rPr kumimoji="1" lang="en-US" altLang="ja-JP" sz="1600" dirty="0" smtClean="0">
                          <a:solidFill>
                            <a:srgbClr val="FF0000"/>
                          </a:solidFill>
                        </a:rPr>
                        <a:t>4.09</a:t>
                      </a:r>
                      <a:endParaRPr kumimoji="1" lang="ja-JP" altLang="en-US" sz="1600" dirty="0">
                        <a:solidFill>
                          <a:srgbClr val="FF0000"/>
                        </a:solidFill>
                      </a:endParaRPr>
                    </a:p>
                  </a:txBody>
                  <a:tcPr anchor="ctr">
                    <a:solidFill>
                      <a:srgbClr val="FFFF00"/>
                    </a:solidFill>
                  </a:tcPr>
                </a:tc>
                <a:tc>
                  <a:txBody>
                    <a:bodyPr/>
                    <a:lstStyle/>
                    <a:p>
                      <a:pPr algn="ctr"/>
                      <a:r>
                        <a:rPr kumimoji="1" lang="en-US" altLang="ja-JP" sz="1600" b="1" dirty="0" smtClean="0">
                          <a:solidFill>
                            <a:srgbClr val="3366FF"/>
                          </a:solidFill>
                        </a:rPr>
                        <a:t>2.4</a:t>
                      </a:r>
                      <a:endParaRPr kumimoji="1" lang="ja-JP" altLang="en-US" sz="1600" b="1" dirty="0">
                        <a:solidFill>
                          <a:srgbClr val="3366FF"/>
                        </a:solidFill>
                      </a:endParaRPr>
                    </a:p>
                  </a:txBody>
                  <a:tcPr anchor="ctr">
                    <a:solidFill>
                      <a:srgbClr val="FFFF00"/>
                    </a:solidFill>
                  </a:tcPr>
                </a:tc>
                <a:tc>
                  <a:txBody>
                    <a:bodyPr/>
                    <a:lstStyle/>
                    <a:p>
                      <a:pPr algn="ctr"/>
                      <a:r>
                        <a:rPr kumimoji="1" lang="en-US" altLang="ja-JP" sz="1600" b="1" dirty="0" smtClean="0">
                          <a:solidFill>
                            <a:srgbClr val="3366FF"/>
                          </a:solidFill>
                        </a:rPr>
                        <a:t>2.4</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solidFill>
                      <a:srgbClr val="FFFF00"/>
                    </a:solidFill>
                  </a:tcPr>
                </a:tc>
                <a:tc>
                  <a:txBody>
                    <a:bodyPr/>
                    <a:lstStyle/>
                    <a:p>
                      <a:pPr algn="ctr"/>
                      <a:r>
                        <a:rPr kumimoji="1" lang="en-US" altLang="ja-JP" sz="1600" dirty="0" smtClean="0"/>
                        <a:t>0.58</a:t>
                      </a:r>
                      <a:endParaRPr kumimoji="1" lang="ja-JP" altLang="en-US" sz="1600" dirty="0"/>
                    </a:p>
                  </a:txBody>
                  <a:tcPr anchor="ctr">
                    <a:lnL w="28575" cap="flat" cmpd="sng" algn="ctr">
                      <a:solidFill>
                        <a:srgbClr val="000000"/>
                      </a:solidFill>
                      <a:prstDash val="solid"/>
                      <a:round/>
                      <a:headEnd type="none" w="med" len="med"/>
                      <a:tailEnd type="none" w="med" len="med"/>
                    </a:lnL>
                    <a:solidFill>
                      <a:srgbClr val="FFFF00"/>
                    </a:solidFill>
                  </a:tcPr>
                </a:tc>
                <a:tc>
                  <a:txBody>
                    <a:bodyPr/>
                    <a:lstStyle/>
                    <a:p>
                      <a:pPr algn="ctr"/>
                      <a:r>
                        <a:rPr kumimoji="1" lang="en-US" altLang="ja-JP" sz="1600" dirty="0" smtClean="0">
                          <a:solidFill>
                            <a:srgbClr val="FF0000"/>
                          </a:solidFill>
                        </a:rPr>
                        <a:t>2.29</a:t>
                      </a:r>
                      <a:endParaRPr kumimoji="1" lang="ja-JP" altLang="en-US" sz="1600" dirty="0">
                        <a:solidFill>
                          <a:srgbClr val="FF0000"/>
                        </a:solidFill>
                      </a:endParaRPr>
                    </a:p>
                  </a:txBody>
                  <a:tcPr anchor="ctr">
                    <a:solidFill>
                      <a:srgbClr val="FFFF00"/>
                    </a:solidFill>
                  </a:tcPr>
                </a:tc>
                <a:tc>
                  <a:txBody>
                    <a:bodyPr/>
                    <a:lstStyle/>
                    <a:p>
                      <a:pPr algn="ctr"/>
                      <a:r>
                        <a:rPr kumimoji="1" lang="en-US" altLang="ja-JP" sz="1600" b="1" dirty="0" smtClean="0">
                          <a:solidFill>
                            <a:srgbClr val="3366FF"/>
                          </a:solidFill>
                        </a:rPr>
                        <a:t>0.82</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solidFill>
                      <a:srgbClr val="FFFF00"/>
                    </a:solidFill>
                  </a:tcPr>
                </a:tc>
              </a:tr>
              <a:tr h="455035">
                <a:tc>
                  <a:txBody>
                    <a:bodyPr/>
                    <a:lstStyle/>
                    <a:p>
                      <a:pPr algn="ctr"/>
                      <a:r>
                        <a:rPr kumimoji="1" lang="en-US" altLang="ja-JP" sz="1600" dirty="0" smtClean="0"/>
                        <a:t>Recovery</a:t>
                      </a:r>
                      <a:r>
                        <a:rPr kumimoji="1" lang="en-US" altLang="ja-JP" sz="1600" baseline="0" dirty="0" smtClean="0"/>
                        <a:t> by thermal cycle</a:t>
                      </a:r>
                      <a:endParaRPr kumimoji="1" lang="ja-JP" altLang="en-US" sz="1600" dirty="0"/>
                    </a:p>
                  </a:txBody>
                  <a:tcPr anchor="ctr">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dirty="0" smtClean="0"/>
                        <a:t>100%</a:t>
                      </a:r>
                      <a:endParaRPr kumimoji="1" lang="ja-JP" altLang="en-US" sz="1600" dirty="0"/>
                    </a:p>
                  </a:txBody>
                  <a:tcPr anchor="ct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dirty="0" smtClean="0"/>
                        <a:t>100%</a:t>
                      </a:r>
                      <a:endParaRPr kumimoji="1" lang="ja-JP" altLang="en-US" sz="1600" dirty="0"/>
                    </a:p>
                  </a:txBody>
                  <a:tcPr anchor="ctr">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b="1" dirty="0" smtClean="0">
                          <a:solidFill>
                            <a:srgbClr val="3366FF"/>
                          </a:solidFill>
                        </a:rPr>
                        <a:t>100%</a:t>
                      </a:r>
                      <a:endParaRPr kumimoji="1" lang="ja-JP" altLang="en-US" sz="1600" b="1" dirty="0">
                        <a:solidFill>
                          <a:srgbClr val="3366FF"/>
                        </a:solidFill>
                      </a:endParaRPr>
                    </a:p>
                  </a:txBody>
                  <a:tcPr anchor="ctr">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b="1" dirty="0" smtClean="0">
                          <a:solidFill>
                            <a:srgbClr val="3366FF"/>
                          </a:solidFill>
                        </a:rPr>
                        <a:t>TBD</a:t>
                      </a:r>
                      <a:endParaRPr kumimoji="1" lang="ja-JP" altLang="en-US" sz="1600" b="1" dirty="0">
                        <a:solidFill>
                          <a:srgbClr val="3366FF"/>
                        </a:solidFill>
                      </a:endParaRPr>
                    </a:p>
                  </a:txBody>
                  <a:tcPr anchor="ct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dirty="0" smtClean="0"/>
                        <a:t>90%</a:t>
                      </a:r>
                      <a:endParaRPr kumimoji="1" lang="ja-JP" altLang="en-US" sz="1600" dirty="0"/>
                    </a:p>
                  </a:txBody>
                  <a:tcPr anchor="ctr">
                    <a:lnL w="28575" cap="flat" cmpd="sng" algn="ctr">
                      <a:solidFill>
                        <a:srgbClr val="000000"/>
                      </a:solidFill>
                      <a:prstDash val="solid"/>
                      <a:round/>
                      <a:headEnd type="none" w="med" len="med"/>
                      <a:tailEnd type="none" w="med" len="med"/>
                    </a:lnL>
                    <a:lnB w="28575" cap="flat" cmpd="sng" algn="ctr">
                      <a:solidFill>
                        <a:srgbClr val="000000"/>
                      </a:solidFill>
                      <a:prstDash val="solid"/>
                      <a:round/>
                      <a:headEnd type="none" w="med" len="med"/>
                      <a:tailEnd type="none" w="med" len="med"/>
                    </a:lnB>
                    <a:solidFill>
                      <a:srgbClr val="CCFFCC"/>
                    </a:solidFill>
                  </a:tcPr>
                </a:tc>
                <a:tc>
                  <a:txBody>
                    <a:bodyPr/>
                    <a:lstStyle/>
                    <a:p>
                      <a:pPr algn="ctr"/>
                      <a:r>
                        <a:rPr kumimoji="1" lang="en-US" altLang="ja-JP" sz="1600" dirty="0" smtClean="0"/>
                        <a:t>80%</a:t>
                      </a:r>
                      <a:endParaRPr kumimoji="1" lang="ja-JP" altLang="en-US" sz="1600" dirty="0"/>
                    </a:p>
                  </a:txBody>
                  <a:tcPr anchor="ctr">
                    <a:lnB w="28575" cap="flat" cmpd="sng" algn="ctr">
                      <a:solidFill>
                        <a:srgbClr val="000000"/>
                      </a:solidFill>
                      <a:prstDash val="solid"/>
                      <a:round/>
                      <a:headEnd type="none" w="med" len="med"/>
                      <a:tailEnd type="none" w="med" len="med"/>
                    </a:lnB>
                    <a:solidFill>
                      <a:srgbClr val="CCFFCC"/>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3366FF"/>
                          </a:solidFill>
                        </a:rPr>
                        <a:t>TBD</a:t>
                      </a:r>
                      <a:endParaRPr kumimoji="1" lang="ja-JP" altLang="en-US" sz="1600" b="1" dirty="0" smtClean="0">
                        <a:solidFill>
                          <a:srgbClr val="3366FF"/>
                        </a:solidFill>
                      </a:endParaRPr>
                    </a:p>
                  </a:txBody>
                  <a:tcPr anchor="ctr">
                    <a:lnR w="28575" cap="flat" cmpd="sng" algn="ctr">
                      <a:solidFill>
                        <a:srgbClr val="000000"/>
                      </a:solidFill>
                      <a:prstDash val="solid"/>
                      <a:round/>
                      <a:headEnd type="none" w="med" len="med"/>
                      <a:tailEnd type="none" w="med" len="med"/>
                    </a:lnR>
                    <a:lnB w="28575" cap="flat" cmpd="sng" algn="ctr">
                      <a:solidFill>
                        <a:srgbClr val="000000"/>
                      </a:solidFill>
                      <a:prstDash val="solid"/>
                      <a:round/>
                      <a:headEnd type="none" w="med" len="med"/>
                      <a:tailEnd type="none" w="med" len="med"/>
                    </a:lnB>
                    <a:solidFill>
                      <a:srgbClr val="CCFFCC"/>
                    </a:solidFill>
                  </a:tcPr>
                </a:tc>
              </a:tr>
            </a:tbl>
          </a:graphicData>
        </a:graphic>
      </p:graphicFrame>
      <p:sp>
        <p:nvSpPr>
          <p:cNvPr id="5" name="スライド番号プレースホルダ 4"/>
          <p:cNvSpPr>
            <a:spLocks noGrp="1"/>
          </p:cNvSpPr>
          <p:nvPr>
            <p:ph type="sldNum" sz="quarter" idx="12"/>
          </p:nvPr>
        </p:nvSpPr>
        <p:spPr/>
        <p:txBody>
          <a:bodyPr/>
          <a:lstStyle/>
          <a:p>
            <a:fld id="{D4E37847-0E46-9847-873A-E18C154C70E0}" type="slidenum">
              <a:rPr lang="ja-JP" altLang="en-US" smtClean="0">
                <a:solidFill>
                  <a:prstClr val="black">
                    <a:tint val="75000"/>
                  </a:prstClr>
                </a:solidFill>
              </a:rPr>
              <a:pPr/>
              <a:t>51</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rgbClr val="FF0000"/>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52</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 name="Rectangle 10"/>
          <p:cNvSpPr>
            <a:spLocks noChangeArrowheads="1"/>
          </p:cNvSpPr>
          <p:nvPr/>
        </p:nvSpPr>
        <p:spPr bwMode="auto">
          <a:xfrm>
            <a:off x="0" y="1"/>
            <a:ext cx="9982200" cy="553998"/>
          </a:xfrm>
          <a:prstGeom prst="rect">
            <a:avLst/>
          </a:prstGeom>
          <a:noFill/>
          <a:ln w="9525">
            <a:noFill/>
            <a:miter lim="800000"/>
            <a:headEnd/>
            <a:tailEnd/>
          </a:ln>
        </p:spPr>
        <p:txBody>
          <a:bodyPr wrap="square">
            <a:prstTxWarp prst="textNoShape">
              <a:avLst/>
            </a:prstTxWarp>
            <a:spAutoFit/>
          </a:bodyPr>
          <a:lstStyle/>
          <a:p>
            <a:pPr fontAlgn="base">
              <a:spcBef>
                <a:spcPct val="0"/>
              </a:spcBef>
              <a:spcAft>
                <a:spcPct val="0"/>
              </a:spcAft>
            </a:pPr>
            <a:r>
              <a:rPr lang="en-US" altLang="ja-JP" sz="3000" b="1" dirty="0" smtClean="0">
                <a:solidFill>
                  <a:schemeClr val="accent2"/>
                </a:solidFill>
                <a:latin typeface="Times"/>
                <a:ea typeface="+mj-ea"/>
                <a:cs typeface="Times"/>
              </a:rPr>
              <a:t>Development of Radiation Resistant Materials</a:t>
            </a:r>
          </a:p>
        </p:txBody>
      </p:sp>
      <p:sp>
        <p:nvSpPr>
          <p:cNvPr id="9" name="スライド番号プレースホルダ 8"/>
          <p:cNvSpPr>
            <a:spLocks noGrp="1"/>
          </p:cNvSpPr>
          <p:nvPr>
            <p:ph type="sldNum" sz="quarter" idx="12"/>
          </p:nvPr>
        </p:nvSpPr>
        <p:spPr/>
        <p:txBody>
          <a:bodyPr/>
          <a:lstStyle/>
          <a:p>
            <a:fld id="{A8790F47-EB29-C140-9EF2-8774BF1137B2}" type="slidenum">
              <a:rPr lang="en-US" altLang="ja-JP">
                <a:solidFill>
                  <a:srgbClr val="000000"/>
                </a:solidFill>
                <a:latin typeface="Calibri"/>
                <a:cs typeface="Calibri"/>
              </a:rPr>
              <a:pPr/>
              <a:t>53</a:t>
            </a:fld>
            <a:endParaRPr lang="en-US" altLang="ja-JP">
              <a:solidFill>
                <a:srgbClr val="000000"/>
              </a:solidFill>
              <a:latin typeface="Calibri"/>
              <a:cs typeface="Calibri"/>
            </a:endParaRPr>
          </a:p>
        </p:txBody>
      </p:sp>
      <p:pic>
        <p:nvPicPr>
          <p:cNvPr id="15" name="図 14"/>
          <p:cNvPicPr>
            <a:picLocks noChangeAspect="1"/>
          </p:cNvPicPr>
          <p:nvPr/>
        </p:nvPicPr>
        <p:blipFill>
          <a:blip r:embed="rId2" cstate="print"/>
          <a:srcRect t="16773" b="16773"/>
          <a:stretch>
            <a:fillRect/>
          </a:stretch>
        </p:blipFill>
        <p:spPr>
          <a:xfrm>
            <a:off x="5779484" y="533400"/>
            <a:ext cx="3364516" cy="1676400"/>
          </a:xfrm>
          <a:prstGeom prst="rect">
            <a:avLst/>
          </a:prstGeom>
        </p:spPr>
      </p:pic>
      <p:sp>
        <p:nvSpPr>
          <p:cNvPr id="20" name="コンテンツ プレースホルダ 2"/>
          <p:cNvSpPr>
            <a:spLocks noGrp="1"/>
          </p:cNvSpPr>
          <p:nvPr>
            <p:ph idx="1"/>
          </p:nvPr>
        </p:nvSpPr>
        <p:spPr>
          <a:xfrm>
            <a:off x="0" y="1549400"/>
            <a:ext cx="5029200" cy="4584700"/>
          </a:xfrm>
        </p:spPr>
        <p:txBody>
          <a:bodyPr>
            <a:noAutofit/>
          </a:bodyPr>
          <a:lstStyle/>
          <a:p>
            <a:r>
              <a:rPr lang="en-US" altLang="ja-JP" sz="1800" dirty="0" smtClean="0">
                <a:solidFill>
                  <a:srgbClr val="000000"/>
                </a:solidFill>
                <a:latin typeface="Calibri"/>
                <a:cs typeface="Calibri"/>
              </a:rPr>
              <a:t>New </a:t>
            </a:r>
            <a:r>
              <a:rPr lang="en-US" altLang="ja-JP" sz="1800" dirty="0" err="1" smtClean="0">
                <a:solidFill>
                  <a:srgbClr val="000000"/>
                </a:solidFill>
                <a:latin typeface="Calibri"/>
                <a:cs typeface="Calibri"/>
              </a:rPr>
              <a:t>Cyanate</a:t>
            </a:r>
            <a:r>
              <a:rPr lang="en-US" altLang="ja-JP" sz="1800" dirty="0" smtClean="0">
                <a:solidFill>
                  <a:srgbClr val="000000"/>
                </a:solidFill>
                <a:latin typeface="Calibri"/>
                <a:cs typeface="Calibri"/>
              </a:rPr>
              <a:t> Ester base resin for accelerator HFM application (LHC upgrade)</a:t>
            </a:r>
          </a:p>
          <a:p>
            <a:pPr lvl="1"/>
            <a:r>
              <a:rPr lang="en-US" altLang="ja-JP" sz="1800" dirty="0" smtClean="0">
                <a:solidFill>
                  <a:srgbClr val="000000"/>
                </a:solidFill>
                <a:latin typeface="Calibri"/>
                <a:cs typeface="Calibri"/>
              </a:rPr>
              <a:t>60 </a:t>
            </a:r>
            <a:r>
              <a:rPr lang="en-US" altLang="ja-JP" sz="1800" dirty="0" err="1" smtClean="0">
                <a:solidFill>
                  <a:srgbClr val="000000"/>
                </a:solidFill>
                <a:latin typeface="Calibri"/>
                <a:cs typeface="Calibri"/>
              </a:rPr>
              <a:t>Cyanate</a:t>
            </a:r>
            <a:r>
              <a:rPr lang="en-US" altLang="ja-JP" sz="1800" dirty="0" smtClean="0">
                <a:solidFill>
                  <a:srgbClr val="000000"/>
                </a:solidFill>
                <a:latin typeface="Calibri"/>
                <a:cs typeface="Calibri"/>
              </a:rPr>
              <a:t> Ester / 40 Epoxy</a:t>
            </a:r>
          </a:p>
          <a:p>
            <a:pPr lvl="1"/>
            <a:r>
              <a:rPr lang="en-US" altLang="ja-JP" sz="1800" dirty="0" smtClean="0">
                <a:solidFill>
                  <a:srgbClr val="000000"/>
                </a:solidFill>
                <a:latin typeface="Calibri"/>
                <a:cs typeface="Calibri"/>
              </a:rPr>
              <a:t>low viscosity, reaction &lt; 150 °C</a:t>
            </a:r>
          </a:p>
          <a:p>
            <a:pPr lvl="1"/>
            <a:r>
              <a:rPr lang="en-US" altLang="ja-JP" sz="1800" dirty="0" smtClean="0">
                <a:solidFill>
                  <a:srgbClr val="000000"/>
                </a:solidFill>
                <a:latin typeface="Calibri"/>
                <a:cs typeface="Calibri"/>
              </a:rPr>
              <a:t>pot life: 24hr@ 60 °C, &lt; 20 </a:t>
            </a:r>
            <a:r>
              <a:rPr lang="en-US" altLang="ja-JP" sz="1800" dirty="0" err="1" smtClean="0">
                <a:solidFill>
                  <a:srgbClr val="000000"/>
                </a:solidFill>
                <a:latin typeface="Calibri"/>
                <a:cs typeface="Calibri"/>
              </a:rPr>
              <a:t>cP</a:t>
            </a:r>
            <a:endParaRPr lang="en-US" altLang="ja-JP" sz="1800" dirty="0" smtClean="0">
              <a:solidFill>
                <a:srgbClr val="000000"/>
              </a:solidFill>
              <a:latin typeface="Calibri"/>
              <a:cs typeface="Calibri"/>
            </a:endParaRPr>
          </a:p>
          <a:p>
            <a:r>
              <a:rPr lang="en-US" altLang="ja-JP" sz="1800" dirty="0" smtClean="0">
                <a:solidFill>
                  <a:srgbClr val="000000"/>
                </a:solidFill>
                <a:latin typeface="Calibri"/>
                <a:cs typeface="Calibri"/>
              </a:rPr>
              <a:t>Development of insulation coating technologies on metallic parts (i.e. end spacers, wedges)</a:t>
            </a:r>
          </a:p>
          <a:p>
            <a:pPr lvl="1"/>
            <a:r>
              <a:rPr lang="en-US" altLang="ja-JP" sz="1800" dirty="0" smtClean="0">
                <a:solidFill>
                  <a:srgbClr val="000000"/>
                </a:solidFill>
                <a:latin typeface="Calibri"/>
                <a:cs typeface="Calibri"/>
              </a:rPr>
              <a:t>Ceramic spray</a:t>
            </a:r>
          </a:p>
          <a:p>
            <a:pPr lvl="1"/>
            <a:r>
              <a:rPr lang="en-US" altLang="ja-JP" sz="1800" dirty="0" smtClean="0">
                <a:solidFill>
                  <a:srgbClr val="FF6600"/>
                </a:solidFill>
                <a:latin typeface="Calibri"/>
                <a:cs typeface="Calibri"/>
              </a:rPr>
              <a:t>Polyimide coating </a:t>
            </a:r>
            <a:r>
              <a:rPr lang="en-US" altLang="ja-JP" sz="1800" dirty="0" smtClean="0">
                <a:solidFill>
                  <a:srgbClr val="000000"/>
                </a:solidFill>
                <a:latin typeface="Calibri"/>
                <a:cs typeface="Calibri"/>
              </a:rPr>
              <a:t>by Vapor Deposition Polymerization technology.</a:t>
            </a:r>
          </a:p>
          <a:p>
            <a:r>
              <a:rPr lang="en-US" altLang="ja-JP" sz="1800" dirty="0" smtClean="0">
                <a:solidFill>
                  <a:srgbClr val="000000"/>
                </a:solidFill>
                <a:latin typeface="Calibri"/>
                <a:cs typeface="Calibri"/>
              </a:rPr>
              <a:t>Materials development using </a:t>
            </a:r>
            <a:r>
              <a:rPr lang="en-US" altLang="ja-JP" sz="1800" dirty="0" smtClean="0">
                <a:solidFill>
                  <a:srgbClr val="FF6600"/>
                </a:solidFill>
                <a:latin typeface="Calibri"/>
                <a:cs typeface="Calibri"/>
              </a:rPr>
              <a:t>BT </a:t>
            </a:r>
            <a:r>
              <a:rPr lang="en-US" altLang="ja-JP" sz="1800" dirty="0" smtClean="0">
                <a:latin typeface="Calibri"/>
                <a:cs typeface="Calibri"/>
              </a:rPr>
              <a:t>(</a:t>
            </a:r>
            <a:r>
              <a:rPr lang="en-US" altLang="ja-JP" sz="1800" dirty="0" err="1" smtClean="0">
                <a:latin typeface="Calibri"/>
                <a:cs typeface="Calibri"/>
              </a:rPr>
              <a:t>Bismale-imide</a:t>
            </a:r>
            <a:r>
              <a:rPr lang="en-US" altLang="ja-JP" sz="1800" dirty="0" smtClean="0">
                <a:latin typeface="Calibri"/>
                <a:cs typeface="Calibri"/>
              </a:rPr>
              <a:t> </a:t>
            </a:r>
            <a:r>
              <a:rPr lang="en-US" altLang="ja-JP" sz="1800" dirty="0" err="1" smtClean="0">
                <a:latin typeface="Calibri"/>
                <a:cs typeface="Calibri"/>
              </a:rPr>
              <a:t>Triazine</a:t>
            </a:r>
            <a:r>
              <a:rPr lang="en-US" altLang="ja-JP" sz="1800" dirty="0" smtClean="0">
                <a:latin typeface="Calibri"/>
                <a:cs typeface="Calibri"/>
              </a:rPr>
              <a:t>) resin and</a:t>
            </a:r>
            <a:r>
              <a:rPr lang="en-US" altLang="ja-JP" sz="1800" dirty="0" smtClean="0">
                <a:solidFill>
                  <a:srgbClr val="FF6600"/>
                </a:solidFill>
                <a:latin typeface="Calibri"/>
                <a:cs typeface="Calibri"/>
              </a:rPr>
              <a:t> </a:t>
            </a:r>
            <a:r>
              <a:rPr lang="en-US" altLang="ja-JP" sz="1800" dirty="0" err="1" smtClean="0">
                <a:solidFill>
                  <a:srgbClr val="FF6600"/>
                </a:solidFill>
                <a:latin typeface="Calibri"/>
                <a:cs typeface="Calibri"/>
              </a:rPr>
              <a:t>Cyanate</a:t>
            </a:r>
            <a:r>
              <a:rPr lang="en-US" altLang="ja-JP" sz="1800" dirty="0" smtClean="0">
                <a:solidFill>
                  <a:srgbClr val="FF6600"/>
                </a:solidFill>
                <a:latin typeface="Calibri"/>
                <a:cs typeface="Calibri"/>
              </a:rPr>
              <a:t> Ester</a:t>
            </a:r>
            <a:r>
              <a:rPr lang="en-US" altLang="ja-JP" sz="1800" dirty="0" smtClean="0">
                <a:solidFill>
                  <a:srgbClr val="000000"/>
                </a:solidFill>
                <a:latin typeface="Calibri"/>
                <a:cs typeface="Calibri"/>
              </a:rPr>
              <a:t>/Epoxy resin.</a:t>
            </a:r>
          </a:p>
          <a:p>
            <a:pPr lvl="1"/>
            <a:r>
              <a:rPr lang="en-US" altLang="ja-JP" sz="1800" i="1" u="sng" dirty="0" smtClean="0">
                <a:solidFill>
                  <a:srgbClr val="FF0000"/>
                </a:solidFill>
                <a:latin typeface="Calibri"/>
                <a:cs typeface="Calibri"/>
              </a:rPr>
              <a:t>Necessary for the new D1!!</a:t>
            </a:r>
          </a:p>
          <a:p>
            <a:pPr lvl="1"/>
            <a:r>
              <a:rPr lang="en-US" altLang="ja-JP" sz="1800" dirty="0" err="1" smtClean="0">
                <a:solidFill>
                  <a:srgbClr val="000000"/>
                </a:solidFill>
                <a:latin typeface="Calibri"/>
                <a:cs typeface="Calibri"/>
              </a:rPr>
              <a:t>Prepreg</a:t>
            </a:r>
            <a:r>
              <a:rPr lang="en-US" altLang="ja-JP" sz="1800" dirty="0" smtClean="0">
                <a:solidFill>
                  <a:srgbClr val="000000"/>
                </a:solidFill>
                <a:latin typeface="Calibri"/>
                <a:cs typeface="Calibri"/>
              </a:rPr>
              <a:t> </a:t>
            </a:r>
            <a:r>
              <a:rPr lang="en-US" altLang="ja-JP" sz="1800" dirty="0" smtClean="0">
                <a:solidFill>
                  <a:srgbClr val="000000"/>
                </a:solidFill>
                <a:latin typeface="Calibri"/>
                <a:cs typeface="Calibri"/>
              </a:rPr>
              <a:t>tape (curing at 150 °C)</a:t>
            </a:r>
          </a:p>
          <a:p>
            <a:pPr lvl="1"/>
            <a:r>
              <a:rPr lang="en-US" altLang="ja-JP" sz="1800" dirty="0" smtClean="0">
                <a:solidFill>
                  <a:srgbClr val="000000"/>
                </a:solidFill>
                <a:latin typeface="Calibri"/>
                <a:cs typeface="Calibri"/>
              </a:rPr>
              <a:t>GFRP</a:t>
            </a:r>
          </a:p>
        </p:txBody>
      </p:sp>
      <p:pic>
        <p:nvPicPr>
          <p:cNvPr id="22" name="図 21" descr="蒸着重合プレゼン 11.pdf"/>
          <p:cNvPicPr>
            <a:picLocks noChangeAspect="1"/>
          </p:cNvPicPr>
          <p:nvPr/>
        </p:nvPicPr>
        <p:blipFill>
          <a:blip r:embed="rId3" cstate="print"/>
          <a:srcRect l="23566" t="23821" r="33666" b="33349"/>
          <a:stretch>
            <a:fillRect/>
          </a:stretch>
        </p:blipFill>
        <p:spPr>
          <a:xfrm>
            <a:off x="4864100" y="2273300"/>
            <a:ext cx="2063994" cy="1460500"/>
          </a:xfrm>
          <a:prstGeom prst="rect">
            <a:avLst/>
          </a:prstGeom>
        </p:spPr>
      </p:pic>
      <p:pic>
        <p:nvPicPr>
          <p:cNvPr id="21" name="図 20" descr="蒸着重合プレゼン 9.pdf"/>
          <p:cNvPicPr>
            <a:picLocks noChangeAspect="1"/>
          </p:cNvPicPr>
          <p:nvPr/>
        </p:nvPicPr>
        <p:blipFill>
          <a:blip r:embed="rId4" cstate="print"/>
          <a:srcRect l="21883" t="23821" r="19189" b="8575"/>
          <a:stretch>
            <a:fillRect/>
          </a:stretch>
        </p:blipFill>
        <p:spPr>
          <a:xfrm>
            <a:off x="7035800" y="2283079"/>
            <a:ext cx="1491973" cy="1209422"/>
          </a:xfrm>
          <a:prstGeom prst="rect">
            <a:avLst/>
          </a:prstGeom>
        </p:spPr>
      </p:pic>
      <p:pic>
        <p:nvPicPr>
          <p:cNvPr id="6" name="図 5" descr="シアネート−エポキシ.JPG"/>
          <p:cNvPicPr>
            <a:picLocks noChangeAspect="1"/>
          </p:cNvPicPr>
          <p:nvPr/>
        </p:nvPicPr>
        <p:blipFill>
          <a:blip r:embed="rId5" cstate="print"/>
          <a:srcRect l="29859" r="29859" b="19906"/>
          <a:stretch>
            <a:fillRect/>
          </a:stretch>
        </p:blipFill>
        <p:spPr>
          <a:xfrm>
            <a:off x="5054601" y="495300"/>
            <a:ext cx="766454" cy="1143000"/>
          </a:xfrm>
          <a:prstGeom prst="rect">
            <a:avLst/>
          </a:prstGeom>
          <a:ln w="28575" cap="flat" cmpd="sng" algn="ctr">
            <a:solidFill>
              <a:srgbClr val="000000"/>
            </a:solidFill>
            <a:prstDash val="solid"/>
            <a:round/>
            <a:headEnd type="none" w="med" len="med"/>
            <a:tailEnd type="none" w="med" len="med"/>
          </a:ln>
        </p:spPr>
      </p:pic>
      <p:pic>
        <p:nvPicPr>
          <p:cNvPr id="12" name="図 11" descr="BT_Sasuga 2.pdf"/>
          <p:cNvPicPr>
            <a:picLocks noChangeAspect="1"/>
          </p:cNvPicPr>
          <p:nvPr/>
        </p:nvPicPr>
        <mc:AlternateContent>
          <mc:Choice xmlns:ma="http://schemas.microsoft.com/office/mac/drawingml/2008/main" Requires="ma">
            <p:blipFill>
              <a:blip r:embed="rId6"/>
              <a:srcRect t="27997" b="4199"/>
              <a:stretch>
                <a:fillRect/>
              </a:stretch>
            </p:blipFill>
          </mc:Choice>
          <mc:Fallback>
            <p:blipFill>
              <a:blip r:embed="rId7"/>
              <a:srcRect t="27997" b="4199"/>
              <a:stretch>
                <a:fillRect/>
              </a:stretch>
            </p:blipFill>
          </mc:Fallback>
        </mc:AlternateContent>
        <p:spPr>
          <a:xfrm>
            <a:off x="6146800" y="3634708"/>
            <a:ext cx="3098800" cy="3223292"/>
          </a:xfrm>
          <a:prstGeom prst="rect">
            <a:avLst/>
          </a:prstGeom>
        </p:spPr>
      </p:pic>
      <p:sp>
        <p:nvSpPr>
          <p:cNvPr id="13" name="テキスト ボックス 12"/>
          <p:cNvSpPr txBox="1"/>
          <p:nvPr/>
        </p:nvSpPr>
        <p:spPr>
          <a:xfrm>
            <a:off x="4584700" y="5854700"/>
            <a:ext cx="1778000" cy="523220"/>
          </a:xfrm>
          <a:prstGeom prst="rect">
            <a:avLst/>
          </a:prstGeom>
          <a:noFill/>
        </p:spPr>
        <p:txBody>
          <a:bodyPr wrap="square" rtlCol="0">
            <a:spAutoFit/>
          </a:bodyPr>
          <a:lstStyle/>
          <a:p>
            <a:r>
              <a:rPr kumimoji="1" lang="en-US" altLang="ja-JP" sz="1400" b="1" dirty="0" smtClean="0"/>
              <a:t>(T. </a:t>
            </a:r>
            <a:r>
              <a:rPr kumimoji="1" lang="en-US" altLang="ja-JP" sz="1400" b="1" dirty="0" err="1" smtClean="0"/>
              <a:t>Sasuga</a:t>
            </a:r>
            <a:r>
              <a:rPr kumimoji="1" lang="en-US" altLang="ja-JP" sz="1400" b="1" dirty="0" smtClean="0"/>
              <a:t>, Polymer Vol</a:t>
            </a:r>
            <a:r>
              <a:rPr lang="en-US" altLang="ja-JP" sz="1400" b="1" dirty="0" smtClean="0"/>
              <a:t>. </a:t>
            </a:r>
            <a:r>
              <a:rPr kumimoji="1" lang="en-US" altLang="ja-JP" sz="1400" b="1" dirty="0" smtClean="0"/>
              <a:t>27, 1986, 681)</a:t>
            </a:r>
            <a:endParaRPr kumimoji="1" lang="ja-JP" altLang="en-US" sz="1400" b="1" dirty="0"/>
          </a:p>
        </p:txBody>
      </p:sp>
      <p:sp>
        <p:nvSpPr>
          <p:cNvPr id="14" name="正方形/長方形 13"/>
          <p:cNvSpPr/>
          <p:nvPr/>
        </p:nvSpPr>
        <p:spPr>
          <a:xfrm>
            <a:off x="4292034" y="5573068"/>
            <a:ext cx="2159566" cy="338554"/>
          </a:xfrm>
          <a:prstGeom prst="rect">
            <a:avLst/>
          </a:prstGeom>
        </p:spPr>
        <p:txBody>
          <a:bodyPr wrap="square">
            <a:spAutoFit/>
          </a:bodyPr>
          <a:lstStyle/>
          <a:p>
            <a:r>
              <a:rPr lang="en-US" altLang="ja-JP" sz="1600" b="1" dirty="0" smtClean="0">
                <a:solidFill>
                  <a:srgbClr val="3366FF"/>
                </a:solidFill>
              </a:rPr>
              <a:t>BT resin: </a:t>
            </a:r>
            <a:r>
              <a:rPr lang="en-US" altLang="ja-JP" sz="1600" b="1" dirty="0" err="1" smtClean="0">
                <a:solidFill>
                  <a:srgbClr val="3366FF"/>
                </a:solidFill>
              </a:rPr>
              <a:t>e</a:t>
            </a:r>
            <a:r>
              <a:rPr lang="en-US" altLang="ja-JP" sz="1600" b="1" dirty="0" smtClean="0">
                <a:solidFill>
                  <a:srgbClr val="3366FF"/>
                </a:solidFill>
              </a:rPr>
              <a:t> irradiation</a:t>
            </a:r>
          </a:p>
        </p:txBody>
      </p:sp>
      <p:sp>
        <p:nvSpPr>
          <p:cNvPr id="16" name="テキスト ボックス 15"/>
          <p:cNvSpPr txBox="1"/>
          <p:nvPr/>
        </p:nvSpPr>
        <p:spPr>
          <a:xfrm>
            <a:off x="317500" y="6445190"/>
            <a:ext cx="5518658" cy="400110"/>
          </a:xfrm>
          <a:prstGeom prst="rect">
            <a:avLst/>
          </a:prstGeom>
          <a:noFill/>
        </p:spPr>
        <p:txBody>
          <a:bodyPr wrap="none" rtlCol="0">
            <a:spAutoFit/>
          </a:bodyPr>
          <a:lstStyle/>
          <a:p>
            <a:r>
              <a:rPr lang="en-US" altLang="ja-JP" sz="2000" b="1" dirty="0" smtClean="0">
                <a:solidFill>
                  <a:srgbClr val="3366FF"/>
                </a:solidFill>
              </a:rPr>
              <a:t>Plan: </a:t>
            </a:r>
            <a:r>
              <a:rPr kumimoji="1" lang="en-US" altLang="ja-JP" sz="2000" b="1" dirty="0" smtClean="0">
                <a:solidFill>
                  <a:srgbClr val="3366FF"/>
                </a:solidFill>
              </a:rPr>
              <a:t>Gamma-ray irradiation at JAEA-Takasaki</a:t>
            </a:r>
            <a:endParaRPr kumimoji="1" lang="ja-JP" altLang="en-US" sz="2000" b="1" dirty="0">
              <a:solidFill>
                <a:srgbClr val="3366FF"/>
              </a:solidFill>
            </a:endParaRPr>
          </a:p>
        </p:txBody>
      </p:sp>
      <p:sp>
        <p:nvSpPr>
          <p:cNvPr id="17" name="テキスト ボックス 16"/>
          <p:cNvSpPr txBox="1"/>
          <p:nvPr/>
        </p:nvSpPr>
        <p:spPr>
          <a:xfrm>
            <a:off x="0" y="622300"/>
            <a:ext cx="4889500" cy="769441"/>
          </a:xfrm>
          <a:prstGeom prst="rect">
            <a:avLst/>
          </a:prstGeom>
          <a:noFill/>
        </p:spPr>
        <p:txBody>
          <a:bodyPr wrap="square" rtlCol="0">
            <a:spAutoFit/>
          </a:bodyPr>
          <a:lstStyle/>
          <a:p>
            <a:r>
              <a:rPr lang="en-US" altLang="ja-JP" sz="2200" b="1" dirty="0" smtClean="0">
                <a:solidFill>
                  <a:srgbClr val="3366FF"/>
                </a:solidFill>
              </a:rPr>
              <a:t>Synergy development with J-PARC beam line magnets and COMET-Mu2e.</a:t>
            </a:r>
            <a:endParaRPr kumimoji="1" lang="ja-JP" altLang="en-US" sz="2200" b="1" dirty="0">
              <a:solidFill>
                <a:srgbClr val="3366FF"/>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rgbClr val="FF0000"/>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54</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Rectangle 5"/>
          <p:cNvSpPr>
            <a:spLocks noChangeArrowheads="1"/>
          </p:cNvSpPr>
          <p:nvPr/>
        </p:nvSpPr>
        <p:spPr bwMode="auto">
          <a:xfrm>
            <a:off x="0" y="-76199"/>
            <a:ext cx="9359900" cy="707886"/>
          </a:xfrm>
          <a:prstGeom prst="rect">
            <a:avLst/>
          </a:prstGeom>
          <a:noFill/>
          <a:ln w="9525">
            <a:noFill/>
            <a:miter lim="800000"/>
            <a:headEnd/>
            <a:tailEnd/>
          </a:ln>
        </p:spPr>
        <p:txBody>
          <a:bodyPr wrap="square">
            <a:prstTxWarp prst="textNoShape">
              <a:avLst/>
            </a:prstTxWarp>
            <a:spAutoFit/>
          </a:bodyPr>
          <a:lstStyle/>
          <a:p>
            <a:r>
              <a:rPr lang="en-US" altLang="ja-JP" sz="4000" b="1" dirty="0" smtClean="0">
                <a:solidFill>
                  <a:srgbClr val="333399"/>
                </a:solidFill>
                <a:ea typeface="ＭＳ Ｐゴシック" charset="-128"/>
                <a:cs typeface="ＭＳ Ｐゴシック" charset="-128"/>
              </a:rPr>
              <a:t>Stress/Strain Issues in High Field Magnet</a:t>
            </a:r>
            <a:endParaRPr lang="en-US" altLang="ja-JP" sz="4000" b="1" dirty="0">
              <a:solidFill>
                <a:srgbClr val="333399"/>
              </a:solidFill>
              <a:ea typeface="ＭＳ Ｐゴシック" charset="-128"/>
              <a:cs typeface="ＭＳ Ｐゴシック" charset="-128"/>
            </a:endParaRPr>
          </a:p>
        </p:txBody>
      </p:sp>
      <p:sp>
        <p:nvSpPr>
          <p:cNvPr id="35848" name="テキスト ボックス 37"/>
          <p:cNvSpPr txBox="1">
            <a:spLocks noChangeArrowheads="1"/>
          </p:cNvSpPr>
          <p:nvPr/>
        </p:nvSpPr>
        <p:spPr bwMode="auto">
          <a:xfrm>
            <a:off x="477837" y="3967162"/>
            <a:ext cx="8437563" cy="1569660"/>
          </a:xfrm>
          <a:prstGeom prst="rect">
            <a:avLst/>
          </a:prstGeom>
          <a:noFill/>
          <a:ln w="9525">
            <a:noFill/>
            <a:miter lim="800000"/>
            <a:headEnd/>
            <a:tailEnd/>
          </a:ln>
        </p:spPr>
        <p:txBody>
          <a:bodyPr wrap="square">
            <a:prstTxWarp prst="textNoShape">
              <a:avLst/>
            </a:prstTxWarp>
            <a:spAutoFit/>
          </a:bodyPr>
          <a:lstStyle/>
          <a:p>
            <a:pPr>
              <a:buFont typeface="Arial" charset="0"/>
              <a:buChar char="•"/>
            </a:pPr>
            <a:r>
              <a:rPr lang="en-US" altLang="ja-JP" b="1" dirty="0" smtClean="0">
                <a:solidFill>
                  <a:srgbClr val="333399"/>
                </a:solidFill>
                <a:latin typeface="Times New Roman"/>
                <a:cs typeface="Times New Roman"/>
              </a:rPr>
              <a:t>Local strain at </a:t>
            </a:r>
            <a:r>
              <a:rPr lang="en-US" altLang="ja-JP" b="1" dirty="0" smtClean="0">
                <a:solidFill>
                  <a:srgbClr val="FF0000"/>
                </a:solidFill>
                <a:latin typeface="Times New Roman"/>
                <a:cs typeface="Times New Roman"/>
              </a:rPr>
              <a:t>cross over </a:t>
            </a:r>
            <a:r>
              <a:rPr lang="en-US" altLang="ja-JP" b="1" dirty="0" smtClean="0">
                <a:solidFill>
                  <a:srgbClr val="333399"/>
                </a:solidFill>
                <a:latin typeface="Times New Roman"/>
                <a:cs typeface="Times New Roman"/>
              </a:rPr>
              <a:t>of Rutherford-type A15 SC cable in the magnet?</a:t>
            </a:r>
          </a:p>
          <a:p>
            <a:pPr>
              <a:buFont typeface="Arial" charset="0"/>
              <a:buChar char="•"/>
            </a:pPr>
            <a:r>
              <a:rPr lang="en-US" altLang="ja-JP" b="1" dirty="0" smtClean="0">
                <a:solidFill>
                  <a:srgbClr val="333399"/>
                </a:solidFill>
                <a:latin typeface="Times New Roman"/>
                <a:cs typeface="Times New Roman"/>
              </a:rPr>
              <a:t>Effect of mechanical reinforcement by resin impregnation?</a:t>
            </a:r>
          </a:p>
          <a:p>
            <a:pPr>
              <a:buFont typeface="Arial" charset="0"/>
              <a:buChar char="•"/>
            </a:pPr>
            <a:r>
              <a:rPr lang="en-US" altLang="ja-JP" b="1" dirty="0" smtClean="0">
                <a:solidFill>
                  <a:srgbClr val="333399"/>
                </a:solidFill>
                <a:latin typeface="Times New Roman"/>
                <a:cs typeface="Times New Roman"/>
              </a:rPr>
              <a:t>For A15 SC and HTS</a:t>
            </a:r>
            <a:endParaRPr lang="ja-JP" altLang="en-US" b="1" dirty="0">
              <a:solidFill>
                <a:srgbClr val="333399"/>
              </a:solidFill>
              <a:latin typeface="Times New Roman"/>
              <a:cs typeface="Times New Roman"/>
            </a:endParaRPr>
          </a:p>
        </p:txBody>
      </p:sp>
      <p:pic>
        <p:nvPicPr>
          <p:cNvPr id="21" name="図 36" descr="img09774.pdf"/>
          <p:cNvPicPr>
            <a:picLocks noChangeAspect="1"/>
          </p:cNvPicPr>
          <p:nvPr/>
        </p:nvPicPr>
        <p:blipFill>
          <a:blip r:embed="rId2"/>
          <a:srcRect l="57681" t="46661" r="21972" b="33829"/>
          <a:stretch>
            <a:fillRect/>
          </a:stretch>
        </p:blipFill>
        <p:spPr bwMode="auto">
          <a:xfrm>
            <a:off x="5792850" y="1397000"/>
            <a:ext cx="3181937" cy="2155690"/>
          </a:xfrm>
          <a:prstGeom prst="rect">
            <a:avLst/>
          </a:prstGeom>
          <a:noFill/>
          <a:ln w="9525">
            <a:noFill/>
            <a:miter lim="800000"/>
            <a:headEnd/>
            <a:tailEnd/>
          </a:ln>
        </p:spPr>
      </p:pic>
      <p:pic>
        <p:nvPicPr>
          <p:cNvPr id="18" name="図 5" descr="２次元電磁力.pdf"/>
          <p:cNvPicPr>
            <a:picLocks noChangeAspect="1"/>
          </p:cNvPicPr>
          <p:nvPr/>
        </p:nvPicPr>
        <p:blipFill>
          <a:blip r:embed="rId3"/>
          <a:srcRect l="7766" t="16577" r="50481"/>
          <a:stretch>
            <a:fillRect/>
          </a:stretch>
        </p:blipFill>
        <p:spPr bwMode="auto">
          <a:xfrm>
            <a:off x="385766" y="797354"/>
            <a:ext cx="2935050" cy="2745946"/>
          </a:xfrm>
          <a:prstGeom prst="rect">
            <a:avLst/>
          </a:prstGeom>
          <a:noFill/>
          <a:ln w="9525">
            <a:noFill/>
            <a:miter lim="800000"/>
            <a:headEnd/>
            <a:tailEnd/>
          </a:ln>
        </p:spPr>
      </p:pic>
      <p:sp>
        <p:nvSpPr>
          <p:cNvPr id="33" name="円/楕円 32"/>
          <p:cNvSpPr>
            <a:spLocks noChangeAspect="1"/>
          </p:cNvSpPr>
          <p:nvPr/>
        </p:nvSpPr>
        <p:spPr>
          <a:xfrm>
            <a:off x="1632600" y="3082710"/>
            <a:ext cx="932800" cy="244304"/>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endParaRPr>
          </a:p>
        </p:txBody>
      </p:sp>
      <p:pic>
        <p:nvPicPr>
          <p:cNvPr id="36869" name="図 20" descr="K1 cable.jpg"/>
          <p:cNvPicPr>
            <a:picLocks noChangeAspect="1"/>
          </p:cNvPicPr>
          <p:nvPr/>
        </p:nvPicPr>
        <p:blipFill>
          <a:blip r:embed="rId4"/>
          <a:srcRect t="21333" b="32001"/>
          <a:stretch>
            <a:fillRect/>
          </a:stretch>
        </p:blipFill>
        <p:spPr bwMode="auto">
          <a:xfrm rot="5400000">
            <a:off x="3525909" y="1343674"/>
            <a:ext cx="1888108" cy="661273"/>
          </a:xfrm>
          <a:prstGeom prst="rect">
            <a:avLst/>
          </a:prstGeom>
          <a:noFill/>
          <a:ln w="9525">
            <a:noFill/>
            <a:miter lim="800000"/>
            <a:headEnd/>
            <a:tailEnd/>
          </a:ln>
        </p:spPr>
      </p:pic>
      <p:pic>
        <p:nvPicPr>
          <p:cNvPr id="36870" name="図 8"/>
          <p:cNvPicPr>
            <a:picLocks noChangeAspect="1"/>
          </p:cNvPicPr>
          <p:nvPr/>
        </p:nvPicPr>
        <p:blipFill>
          <a:blip r:embed="rId5"/>
          <a:srcRect/>
          <a:stretch>
            <a:fillRect/>
          </a:stretch>
        </p:blipFill>
        <p:spPr bwMode="auto">
          <a:xfrm rot="10800000" flipV="1">
            <a:off x="3533176" y="3235011"/>
            <a:ext cx="1896933" cy="308289"/>
          </a:xfrm>
          <a:prstGeom prst="rect">
            <a:avLst/>
          </a:prstGeom>
          <a:noFill/>
          <a:ln w="9525">
            <a:noFill/>
            <a:miter lim="800000"/>
            <a:headEnd/>
            <a:tailEnd/>
          </a:ln>
        </p:spPr>
      </p:pic>
      <p:sp>
        <p:nvSpPr>
          <p:cNvPr id="44" name="上矢印 43"/>
          <p:cNvSpPr/>
          <p:nvPr/>
        </p:nvSpPr>
        <p:spPr>
          <a:xfrm rot="16557539">
            <a:off x="2906655" y="3018579"/>
            <a:ext cx="256412" cy="742710"/>
          </a:xfrm>
          <a:prstGeom prst="upArrow">
            <a:avLst/>
          </a:prstGeom>
          <a:solidFill>
            <a:srgbClr val="660066"/>
          </a:solidFill>
          <a:ln>
            <a:solidFill>
              <a:srgbClr val="660066"/>
            </a:solidFill>
          </a:ln>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ja-JP" altLang="en-US">
              <a:solidFill>
                <a:srgbClr val="FFFFFF"/>
              </a:solidFill>
            </a:endParaRPr>
          </a:p>
        </p:txBody>
      </p:sp>
      <p:cxnSp>
        <p:nvCxnSpPr>
          <p:cNvPr id="46" name="直線コネクタ 45"/>
          <p:cNvCxnSpPr/>
          <p:nvPr/>
        </p:nvCxnSpPr>
        <p:spPr>
          <a:xfrm rot="10800000" flipV="1">
            <a:off x="3606801" y="2593668"/>
            <a:ext cx="776285" cy="644832"/>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47" name="直線コネクタ 46"/>
          <p:cNvCxnSpPr/>
          <p:nvPr/>
        </p:nvCxnSpPr>
        <p:spPr>
          <a:xfrm>
            <a:off x="4651098" y="2621342"/>
            <a:ext cx="733702" cy="566358"/>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円/楕円 18"/>
          <p:cNvSpPr/>
          <p:nvPr/>
        </p:nvSpPr>
        <p:spPr>
          <a:xfrm>
            <a:off x="7612597" y="2916149"/>
            <a:ext cx="119786" cy="137244"/>
          </a:xfrm>
          <a:prstGeom prst="ellipse">
            <a:avLst/>
          </a:prstGeom>
          <a:noFill/>
          <a:ln w="38100" cap="flat" cmpd="sng" algn="ctr">
            <a:solidFill>
              <a:srgbClr val="FF0000"/>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ja-JP" altLang="en-US" dirty="0">
              <a:solidFill>
                <a:srgbClr val="FFFFFF"/>
              </a:solidFill>
            </a:endParaRPr>
          </a:p>
        </p:txBody>
      </p:sp>
      <p:sp>
        <p:nvSpPr>
          <p:cNvPr id="27" name="テキスト ボックス 26"/>
          <p:cNvSpPr txBox="1"/>
          <p:nvPr/>
        </p:nvSpPr>
        <p:spPr>
          <a:xfrm>
            <a:off x="876300" y="5943601"/>
            <a:ext cx="7721600" cy="774700"/>
          </a:xfrm>
          <a:prstGeom prst="rect">
            <a:avLst/>
          </a:prstGeom>
          <a:solidFill>
            <a:schemeClr val="bg1"/>
          </a:solidFill>
          <a:ln>
            <a:solidFill>
              <a:srgbClr val="0000FF"/>
            </a:solidFill>
          </a:ln>
        </p:spPr>
        <p:txBody>
          <a:bodyPr wrap="square" rtlCol="0">
            <a:spAutoFit/>
          </a:bodyPr>
          <a:lstStyle/>
          <a:p>
            <a:r>
              <a:rPr lang="en-US" altLang="ja-JP" sz="2200" b="1" dirty="0" smtClean="0">
                <a:solidFill>
                  <a:srgbClr val="0000FF"/>
                </a:solidFill>
              </a:rPr>
              <a:t>Neutron </a:t>
            </a:r>
            <a:r>
              <a:rPr lang="en-US" altLang="ja-JP" sz="2200" b="1" dirty="0" err="1" smtClean="0">
                <a:solidFill>
                  <a:srgbClr val="0000FF"/>
                </a:solidFill>
              </a:rPr>
              <a:t>diffractometer</a:t>
            </a:r>
            <a:r>
              <a:rPr lang="en-US" altLang="ja-JP" sz="2200" b="1" dirty="0" smtClean="0">
                <a:solidFill>
                  <a:srgbClr val="0000FF"/>
                </a:solidFill>
              </a:rPr>
              <a:t> at J-PARC with 10-stack cable sample under various loads is a nice tooling to study … </a:t>
            </a:r>
          </a:p>
        </p:txBody>
      </p:sp>
      <p:sp>
        <p:nvSpPr>
          <p:cNvPr id="28" name="下矢印 27"/>
          <p:cNvSpPr/>
          <p:nvPr/>
        </p:nvSpPr>
        <p:spPr>
          <a:xfrm>
            <a:off x="4229100" y="5435600"/>
            <a:ext cx="469900" cy="444500"/>
          </a:xfrm>
          <a:prstGeom prst="downArrow">
            <a:avLst/>
          </a:prstGeom>
          <a:solidFill>
            <a:srgbClr val="008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5" name="図 24" descr="takumi2.jpg"/>
          <p:cNvPicPr>
            <a:picLocks noChangeAspect="1"/>
          </p:cNvPicPr>
          <p:nvPr/>
        </p:nvPicPr>
        <p:blipFill>
          <a:blip r:embed="rId2"/>
          <a:srcRect t="19042"/>
          <a:stretch>
            <a:fillRect/>
          </a:stretch>
        </p:blipFill>
        <p:spPr>
          <a:xfrm>
            <a:off x="317500" y="2926274"/>
            <a:ext cx="2882900" cy="1649958"/>
          </a:xfrm>
          <a:prstGeom prst="rect">
            <a:avLst/>
          </a:prstGeom>
        </p:spPr>
      </p:pic>
      <p:sp>
        <p:nvSpPr>
          <p:cNvPr id="36867" name="Rectangle 5"/>
          <p:cNvSpPr>
            <a:spLocks noChangeArrowheads="1"/>
          </p:cNvSpPr>
          <p:nvPr/>
        </p:nvSpPr>
        <p:spPr bwMode="auto">
          <a:xfrm>
            <a:off x="0" y="-76199"/>
            <a:ext cx="9359900" cy="584776"/>
          </a:xfrm>
          <a:prstGeom prst="rect">
            <a:avLst/>
          </a:prstGeom>
          <a:noFill/>
          <a:ln w="9525">
            <a:noFill/>
            <a:miter lim="800000"/>
            <a:headEnd/>
            <a:tailEnd/>
          </a:ln>
        </p:spPr>
        <p:txBody>
          <a:bodyPr wrap="square">
            <a:prstTxWarp prst="textNoShape">
              <a:avLst/>
            </a:prstTxWarp>
            <a:spAutoFit/>
          </a:bodyPr>
          <a:lstStyle/>
          <a:p>
            <a:r>
              <a:rPr lang="en-US" altLang="ja-JP" sz="3200" b="1" dirty="0" smtClean="0">
                <a:solidFill>
                  <a:srgbClr val="333399"/>
                </a:solidFill>
                <a:ea typeface="ＭＳ Ｐゴシック" charset="-128"/>
                <a:cs typeface="ＭＳ Ｐゴシック" charset="-128"/>
              </a:rPr>
              <a:t>Neutron Diffraction Measurement at J-PARC</a:t>
            </a:r>
            <a:endParaRPr lang="en-US" altLang="ja-JP" sz="3200" b="1" dirty="0">
              <a:solidFill>
                <a:srgbClr val="333399"/>
              </a:solidFill>
              <a:ea typeface="ＭＳ Ｐゴシック" charset="-128"/>
              <a:cs typeface="ＭＳ Ｐゴシック" charset="-128"/>
            </a:endParaRPr>
          </a:p>
        </p:txBody>
      </p:sp>
      <p:pic>
        <p:nvPicPr>
          <p:cNvPr id="24" name="図 23" descr="fig7.JPG"/>
          <p:cNvPicPr>
            <a:picLocks noChangeAspect="1"/>
          </p:cNvPicPr>
          <p:nvPr/>
        </p:nvPicPr>
        <p:blipFill>
          <a:blip r:embed="rId3"/>
          <a:stretch>
            <a:fillRect/>
          </a:stretch>
        </p:blipFill>
        <p:spPr>
          <a:xfrm>
            <a:off x="3509433" y="3035301"/>
            <a:ext cx="2844800" cy="2133600"/>
          </a:xfrm>
          <a:prstGeom prst="rect">
            <a:avLst/>
          </a:prstGeom>
        </p:spPr>
      </p:pic>
      <p:sp>
        <p:nvSpPr>
          <p:cNvPr id="31" name="テキスト ボックス 37"/>
          <p:cNvSpPr txBox="1">
            <a:spLocks noChangeArrowheads="1"/>
          </p:cNvSpPr>
          <p:nvPr/>
        </p:nvSpPr>
        <p:spPr bwMode="auto">
          <a:xfrm>
            <a:off x="3390900" y="5214085"/>
            <a:ext cx="3289300" cy="1200329"/>
          </a:xfrm>
          <a:prstGeom prst="rect">
            <a:avLst/>
          </a:prstGeom>
          <a:noFill/>
          <a:ln w="9525">
            <a:noFill/>
            <a:miter lim="800000"/>
            <a:headEnd/>
            <a:tailEnd/>
          </a:ln>
        </p:spPr>
        <p:txBody>
          <a:bodyPr wrap="square">
            <a:prstTxWarp prst="textNoShape">
              <a:avLst/>
            </a:prstTxWarp>
            <a:spAutoFit/>
          </a:bodyPr>
          <a:lstStyle/>
          <a:p>
            <a:pPr>
              <a:buFont typeface="Arial" charset="0"/>
              <a:buChar char="•"/>
            </a:pPr>
            <a:r>
              <a:rPr lang="en-US" altLang="ja-JP" sz="1800" b="1" dirty="0" smtClean="0">
                <a:solidFill>
                  <a:srgbClr val="333399"/>
                </a:solidFill>
                <a:latin typeface="Times New Roman"/>
                <a:cs typeface="Times New Roman"/>
              </a:rPr>
              <a:t>Neutron </a:t>
            </a:r>
            <a:r>
              <a:rPr lang="en-US" altLang="ja-JP" sz="1800" b="1" dirty="0" err="1" smtClean="0">
                <a:solidFill>
                  <a:srgbClr val="333399"/>
                </a:solidFill>
                <a:latin typeface="Times New Roman"/>
                <a:cs typeface="Times New Roman"/>
              </a:rPr>
              <a:t>diffractometer</a:t>
            </a:r>
            <a:r>
              <a:rPr lang="en-US" altLang="ja-JP" sz="1800" b="1" dirty="0" smtClean="0">
                <a:solidFill>
                  <a:srgbClr val="333399"/>
                </a:solidFill>
                <a:latin typeface="Times New Roman"/>
                <a:cs typeface="Times New Roman"/>
              </a:rPr>
              <a:t> at J-PARC MLF BL-19 (TAKUMI).</a:t>
            </a:r>
          </a:p>
          <a:p>
            <a:pPr>
              <a:buFont typeface="Arial" charset="0"/>
              <a:buChar char="•"/>
            </a:pPr>
            <a:r>
              <a:rPr lang="en-US" altLang="ja-JP" sz="1800" b="1" dirty="0" smtClean="0">
                <a:solidFill>
                  <a:srgbClr val="333399"/>
                </a:solidFill>
                <a:latin typeface="Times New Roman"/>
                <a:cs typeface="Times New Roman"/>
              </a:rPr>
              <a:t>A cryogenic load frame (</a:t>
            </a:r>
            <a:r>
              <a:rPr lang="en-US" altLang="ja-JP" sz="1800" b="1" dirty="0" smtClean="0">
                <a:solidFill>
                  <a:srgbClr val="FF0000"/>
                </a:solidFill>
                <a:latin typeface="Times New Roman"/>
                <a:cs typeface="Times New Roman"/>
              </a:rPr>
              <a:t>4 K, 50 </a:t>
            </a:r>
            <a:r>
              <a:rPr lang="en-US" altLang="ja-JP" sz="1800" b="1" dirty="0" err="1" smtClean="0">
                <a:solidFill>
                  <a:srgbClr val="FF0000"/>
                </a:solidFill>
                <a:latin typeface="Times New Roman"/>
                <a:cs typeface="Times New Roman"/>
              </a:rPr>
              <a:t>kN</a:t>
            </a:r>
            <a:r>
              <a:rPr lang="en-US" altLang="ja-JP" sz="1800" b="1" dirty="0" smtClean="0">
                <a:solidFill>
                  <a:srgbClr val="333399"/>
                </a:solidFill>
                <a:latin typeface="Times New Roman"/>
                <a:cs typeface="Times New Roman"/>
              </a:rPr>
              <a:t>) has been developed. </a:t>
            </a:r>
          </a:p>
        </p:txBody>
      </p:sp>
      <p:pic>
        <p:nvPicPr>
          <p:cNvPr id="17" name="Picture 2"/>
          <p:cNvPicPr>
            <a:picLocks noChangeAspect="1" noChangeArrowheads="1"/>
          </p:cNvPicPr>
          <p:nvPr/>
        </p:nvPicPr>
        <p:blipFill>
          <a:blip r:embed="rId4" cstate="print"/>
          <a:srcRect/>
          <a:stretch>
            <a:fillRect/>
          </a:stretch>
        </p:blipFill>
        <p:spPr bwMode="auto">
          <a:xfrm>
            <a:off x="6535564" y="2962796"/>
            <a:ext cx="2760836" cy="2835327"/>
          </a:xfrm>
          <a:prstGeom prst="rect">
            <a:avLst/>
          </a:prstGeom>
          <a:noFill/>
          <a:ln w="9525">
            <a:noFill/>
            <a:miter lim="800000"/>
            <a:headEnd/>
            <a:tailEnd/>
          </a:ln>
          <a:effectLst/>
        </p:spPr>
      </p:pic>
      <p:sp>
        <p:nvSpPr>
          <p:cNvPr id="112" name="テキスト ボックス 37"/>
          <p:cNvSpPr txBox="1">
            <a:spLocks noChangeArrowheads="1"/>
          </p:cNvSpPr>
          <p:nvPr/>
        </p:nvSpPr>
        <p:spPr bwMode="auto">
          <a:xfrm>
            <a:off x="6692900" y="5315685"/>
            <a:ext cx="2374900" cy="923330"/>
          </a:xfrm>
          <a:prstGeom prst="rect">
            <a:avLst/>
          </a:prstGeom>
          <a:noFill/>
          <a:ln w="9525">
            <a:noFill/>
            <a:miter lim="800000"/>
            <a:headEnd/>
            <a:tailEnd/>
          </a:ln>
        </p:spPr>
        <p:txBody>
          <a:bodyPr wrap="square">
            <a:prstTxWarp prst="textNoShape">
              <a:avLst/>
            </a:prstTxWarp>
            <a:spAutoFit/>
          </a:bodyPr>
          <a:lstStyle/>
          <a:p>
            <a:pPr>
              <a:buFont typeface="Arial" charset="0"/>
              <a:buChar char="•"/>
            </a:pPr>
            <a:r>
              <a:rPr lang="en-US" altLang="ja-JP" sz="1800" b="1" dirty="0" smtClean="0">
                <a:solidFill>
                  <a:srgbClr val="333399"/>
                </a:solidFill>
                <a:latin typeface="Times New Roman"/>
                <a:cs typeface="Times New Roman"/>
              </a:rPr>
              <a:t>Diffraction peaks of RHQ-Nb</a:t>
            </a:r>
            <a:r>
              <a:rPr lang="en-US" altLang="ja-JP" sz="1800" b="1" baseline="-25000" dirty="0" smtClean="0">
                <a:solidFill>
                  <a:srgbClr val="333399"/>
                </a:solidFill>
                <a:latin typeface="Times New Roman"/>
                <a:cs typeface="Times New Roman"/>
              </a:rPr>
              <a:t>3</a:t>
            </a:r>
            <a:r>
              <a:rPr lang="en-US" altLang="ja-JP" sz="1800" b="1" dirty="0" smtClean="0">
                <a:solidFill>
                  <a:srgbClr val="333399"/>
                </a:solidFill>
                <a:latin typeface="Times New Roman"/>
                <a:cs typeface="Times New Roman"/>
              </a:rPr>
              <a:t>Al at 4 K for commissioning.</a:t>
            </a:r>
          </a:p>
        </p:txBody>
      </p:sp>
      <p:sp>
        <p:nvSpPr>
          <p:cNvPr id="26" name="コンテンツ プレースホルダ 2"/>
          <p:cNvSpPr txBox="1">
            <a:spLocks/>
          </p:cNvSpPr>
          <p:nvPr/>
        </p:nvSpPr>
        <p:spPr bwMode="auto">
          <a:xfrm>
            <a:off x="0" y="838200"/>
            <a:ext cx="8953500" cy="21971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1" lang="en-US" altLang="ja-JP" sz="1800" b="0" i="0" u="none" strike="noStrike" kern="0" cap="none" spc="0" normalizeH="0" baseline="0" noProof="0" dirty="0" smtClean="0">
                <a:ln>
                  <a:noFill/>
                </a:ln>
                <a:solidFill>
                  <a:schemeClr val="tx1"/>
                </a:solidFill>
                <a:effectLst/>
                <a:uLnTx/>
                <a:uFillTx/>
                <a:latin typeface="+mn-lt"/>
                <a:ea typeface="+mn-ea"/>
                <a:cs typeface="+mn-cs"/>
              </a:rPr>
              <a:t>Severe damage of the BL-19</a:t>
            </a:r>
            <a:r>
              <a:rPr kumimoji="1" lang="en-US" altLang="ja-JP" sz="1800" b="0" i="0" u="none" strike="noStrike" kern="0" cap="none" spc="0" normalizeH="0" noProof="0" dirty="0" smtClean="0">
                <a:ln>
                  <a:noFill/>
                </a:ln>
                <a:solidFill>
                  <a:schemeClr val="tx1"/>
                </a:solidFill>
                <a:effectLst/>
                <a:uLnTx/>
                <a:uFillTx/>
                <a:latin typeface="+mn-lt"/>
                <a:ea typeface="+mn-ea"/>
                <a:cs typeface="+mn-cs"/>
              </a:rPr>
              <a:t> at J-PARC MLF due to disaster of the earthquake March 11 2011. Repair </a:t>
            </a:r>
            <a:r>
              <a:rPr lang="en-US" altLang="ja-JP" sz="1800" kern="0" dirty="0" smtClean="0">
                <a:latin typeface="+mn-lt"/>
                <a:ea typeface="+mn-ea"/>
                <a:cs typeface="+mn-cs"/>
              </a:rPr>
              <a:t>work </a:t>
            </a:r>
            <a:r>
              <a:rPr kumimoji="1" lang="en-US" altLang="ja-JP" sz="1800" b="0" i="0" u="none" strike="noStrike" kern="0" cap="none" spc="0" normalizeH="0" noProof="0" dirty="0" smtClean="0">
                <a:ln>
                  <a:noFill/>
                </a:ln>
                <a:solidFill>
                  <a:schemeClr val="tx1"/>
                </a:solidFill>
                <a:effectLst/>
                <a:uLnTx/>
                <a:uFillTx/>
                <a:latin typeface="+mn-lt"/>
                <a:ea typeface="+mn-ea"/>
                <a:cs typeface="+mn-cs"/>
              </a:rPr>
              <a:t>will be finished </a:t>
            </a:r>
            <a:r>
              <a:rPr lang="en-US" altLang="ja-JP" sz="1800" kern="0" dirty="0" smtClean="0">
                <a:latin typeface="+mn-lt"/>
                <a:ea typeface="+mn-ea"/>
                <a:cs typeface="+mn-cs"/>
              </a:rPr>
              <a:t>by March 2012.</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altLang="ja-JP" sz="1800" kern="0" dirty="0" smtClean="0">
                <a:solidFill>
                  <a:srgbClr val="3366FF"/>
                </a:solidFill>
                <a:latin typeface="+mn-lt"/>
                <a:ea typeface="+mn-ea"/>
                <a:cs typeface="+mn-cs"/>
              </a:rPr>
              <a:t>Beam commissioning of J-PARC has started in Dec. 2011.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altLang="ja-JP" sz="1800" kern="0" dirty="0" smtClean="0">
                <a:latin typeface="+mn-lt"/>
                <a:ea typeface="+mn-ea"/>
                <a:cs typeface="+mn-cs"/>
              </a:rPr>
              <a:t>Proposal of beam time (2012A) for the commissioning of the cryogenic load frame with Nb3Al and Nb3Sn wires has been submitted. </a:t>
            </a:r>
          </a:p>
          <a:p>
            <a:pPr marL="342900" lvl="0" indent="-342900">
              <a:spcBef>
                <a:spcPct val="20000"/>
              </a:spcBef>
              <a:buFontTx/>
              <a:buChar char="•"/>
            </a:pPr>
            <a:r>
              <a:rPr lang="en-US" altLang="ja-JP" sz="1800" kern="0" noProof="0" dirty="0" smtClean="0">
                <a:solidFill>
                  <a:srgbClr val="3366FF"/>
                </a:solidFill>
                <a:latin typeface="+mn-lt"/>
                <a:ea typeface="+mn-ea"/>
                <a:cs typeface="+mn-cs"/>
              </a:rPr>
              <a:t>P</a:t>
            </a:r>
            <a:r>
              <a:rPr kumimoji="1" lang="en-US" altLang="ja-JP" sz="1800" b="0" i="0" u="none" strike="noStrike" kern="0" cap="none" spc="0" normalizeH="0" baseline="0" noProof="0" dirty="0" smtClean="0">
                <a:ln>
                  <a:noFill/>
                </a:ln>
                <a:solidFill>
                  <a:srgbClr val="3366FF"/>
                </a:solidFill>
                <a:effectLst/>
                <a:uLnTx/>
                <a:uFillTx/>
                <a:latin typeface="+mn-lt"/>
                <a:ea typeface="+mn-ea"/>
                <a:cs typeface="+mn-cs"/>
              </a:rPr>
              <a:t>reliminary measurement of Nb3Sn-PIT wire was performed</a:t>
            </a:r>
            <a:r>
              <a:rPr kumimoji="1" lang="en-US" altLang="ja-JP" sz="1800" b="0" i="0" u="none" strike="noStrike" kern="0" cap="none" spc="0" normalizeH="0" noProof="0" dirty="0" smtClean="0">
                <a:ln>
                  <a:noFill/>
                </a:ln>
                <a:solidFill>
                  <a:srgbClr val="3366FF"/>
                </a:solidFill>
                <a:effectLst/>
                <a:uLnTx/>
                <a:uFillTx/>
                <a:latin typeface="+mn-lt"/>
                <a:ea typeface="+mn-ea"/>
                <a:cs typeface="+mn-cs"/>
              </a:rPr>
              <a:t> in Feb. 2011. Further research plan will be </a:t>
            </a:r>
            <a:r>
              <a:rPr lang="en-US" altLang="ja-JP" sz="1800" kern="0" dirty="0" smtClean="0">
                <a:solidFill>
                  <a:srgbClr val="3366FF"/>
                </a:solidFill>
                <a:latin typeface="+mn-lt"/>
                <a:ea typeface="+mn-ea"/>
                <a:cs typeface="+mn-cs"/>
              </a:rPr>
              <a:t>discussed with C. </a:t>
            </a:r>
            <a:r>
              <a:rPr lang="en-US" altLang="ja-JP" sz="1800" kern="0" dirty="0" err="1" smtClean="0">
                <a:solidFill>
                  <a:srgbClr val="3366FF"/>
                </a:solidFill>
                <a:latin typeface="+mn-lt"/>
                <a:ea typeface="+mn-ea"/>
                <a:cs typeface="+mn-cs"/>
              </a:rPr>
              <a:t>Scheuerlein</a:t>
            </a:r>
            <a:r>
              <a:rPr lang="en-US" altLang="ja-JP" sz="1800" kern="0" dirty="0" smtClean="0">
                <a:solidFill>
                  <a:srgbClr val="3366FF"/>
                </a:solidFill>
                <a:latin typeface="+mn-lt"/>
                <a:ea typeface="+mn-ea"/>
                <a:cs typeface="+mn-cs"/>
              </a:rPr>
              <a:t> from CERN in Feb. 2012.</a:t>
            </a:r>
            <a:endParaRPr kumimoji="1" lang="ja-JP" altLang="en-US" sz="1800" b="0" i="0" u="none" strike="noStrike" kern="0" cap="none" spc="0" normalizeH="0" baseline="0" noProof="0" dirty="0">
              <a:ln>
                <a:noFill/>
              </a:ln>
              <a:solidFill>
                <a:srgbClr val="3366FF"/>
              </a:solidFill>
              <a:effectLst/>
              <a:uLnTx/>
              <a:uFillTx/>
              <a:latin typeface="+mn-lt"/>
              <a:ea typeface="+mn-ea"/>
              <a:cs typeface="+mn-cs"/>
            </a:endParaRPr>
          </a:p>
        </p:txBody>
      </p:sp>
      <p:pic>
        <p:nvPicPr>
          <p:cNvPr id="29" name="図 28" descr="切り出し 3.pdf"/>
          <p:cNvPicPr>
            <a:picLocks noChangeAspect="1"/>
          </p:cNvPicPr>
          <p:nvPr/>
        </p:nvPicPr>
        <mc:AlternateContent>
          <mc:Choice xmlns:ma="http://schemas.microsoft.com/office/mac/drawingml/2008/main" Requires="ma">
            <p:blipFill>
              <a:blip r:embed="rId5"/>
              <a:stretch>
                <a:fillRect/>
              </a:stretch>
            </p:blipFill>
          </mc:Choice>
          <mc:Fallback>
            <p:blipFill>
              <a:blip r:embed="rId6"/>
              <a:stretch>
                <a:fillRect/>
              </a:stretch>
            </p:blipFill>
          </mc:Fallback>
        </mc:AlternateContent>
        <p:spPr>
          <a:xfrm>
            <a:off x="190500" y="4310844"/>
            <a:ext cx="2959100" cy="2559856"/>
          </a:xfrm>
          <a:prstGeom prst="rect">
            <a:avLst/>
          </a:prstGeom>
        </p:spPr>
      </p:pic>
      <p:sp>
        <p:nvSpPr>
          <p:cNvPr id="10" name="テキスト ボックス 9"/>
          <p:cNvSpPr txBox="1"/>
          <p:nvPr/>
        </p:nvSpPr>
        <p:spPr>
          <a:xfrm>
            <a:off x="1079500" y="457200"/>
            <a:ext cx="6057900" cy="461665"/>
          </a:xfrm>
          <a:prstGeom prst="rect">
            <a:avLst/>
          </a:prstGeom>
          <a:noFill/>
        </p:spPr>
        <p:txBody>
          <a:bodyPr wrap="square" rtlCol="0">
            <a:spAutoFit/>
          </a:bodyPr>
          <a:lstStyle/>
          <a:p>
            <a:r>
              <a:rPr lang="en-US" altLang="ja-JP" b="1" dirty="0" smtClean="0">
                <a:solidFill>
                  <a:srgbClr val="3366FF"/>
                </a:solidFill>
              </a:rPr>
              <a:t>Synergy R&amp;D with JAEA, Tohoku Univ.</a:t>
            </a:r>
            <a:endParaRPr kumimoji="1" lang="ja-JP" altLang="en-US" b="1" dirty="0">
              <a:solidFill>
                <a:srgbClr val="3366FF"/>
              </a:solidFill>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 name="テキスト ボックス 8"/>
          <p:cNvSpPr txBox="1"/>
          <p:nvPr/>
        </p:nvSpPr>
        <p:spPr>
          <a:xfrm>
            <a:off x="0" y="609600"/>
            <a:ext cx="5130800" cy="132343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buFont typeface="Arial"/>
              <a:buChar char="•"/>
            </a:pPr>
            <a:r>
              <a:rPr lang="en-US" altLang="ja-JP" sz="2000" dirty="0" smtClean="0">
                <a:solidFill>
                  <a:prstClr val="black"/>
                </a:solidFill>
                <a:latin typeface="Times"/>
                <a:cs typeface="Times"/>
              </a:rPr>
              <a:t> 3 different matrix wires: All Ta, </a:t>
            </a:r>
            <a:r>
              <a:rPr lang="en-US" altLang="ja-JP" sz="2000" dirty="0" err="1" smtClean="0">
                <a:solidFill>
                  <a:prstClr val="black"/>
                </a:solidFill>
                <a:latin typeface="Times"/>
                <a:cs typeface="Times"/>
              </a:rPr>
              <a:t>Ta+Nb</a:t>
            </a:r>
            <a:r>
              <a:rPr lang="en-US" altLang="ja-JP" sz="2000" dirty="0" smtClean="0">
                <a:solidFill>
                  <a:prstClr val="black"/>
                </a:solidFill>
                <a:latin typeface="Times"/>
                <a:cs typeface="Times"/>
              </a:rPr>
              <a:t>, All </a:t>
            </a:r>
            <a:r>
              <a:rPr lang="en-US" altLang="ja-JP" sz="2000" dirty="0" err="1" smtClean="0">
                <a:solidFill>
                  <a:prstClr val="black"/>
                </a:solidFill>
                <a:latin typeface="Times"/>
                <a:cs typeface="Times"/>
              </a:rPr>
              <a:t>Nb</a:t>
            </a:r>
            <a:endParaRPr lang="en-US" altLang="ja-JP" sz="2000" dirty="0" smtClean="0">
              <a:solidFill>
                <a:prstClr val="black"/>
              </a:solidFill>
              <a:latin typeface="Times"/>
              <a:cs typeface="Times"/>
            </a:endParaRPr>
          </a:p>
          <a:p>
            <a:pPr fontAlgn="auto">
              <a:spcBef>
                <a:spcPts val="0"/>
              </a:spcBef>
              <a:spcAft>
                <a:spcPts val="0"/>
              </a:spcAft>
              <a:buFont typeface="Arial"/>
              <a:buChar char="•"/>
            </a:pPr>
            <a:r>
              <a:rPr lang="en-US" altLang="ja-JP" sz="2000" dirty="0" smtClean="0">
                <a:solidFill>
                  <a:prstClr val="black"/>
                </a:solidFill>
                <a:latin typeface="Times"/>
                <a:cs typeface="Times"/>
              </a:rPr>
              <a:t> No copper stabilizer</a:t>
            </a:r>
          </a:p>
          <a:p>
            <a:pPr fontAlgn="auto">
              <a:spcBef>
                <a:spcPts val="0"/>
              </a:spcBef>
              <a:spcAft>
                <a:spcPts val="0"/>
              </a:spcAft>
              <a:buFont typeface="Arial"/>
              <a:buChar char="•"/>
            </a:pPr>
            <a:r>
              <a:rPr lang="en-US" altLang="ja-JP" sz="2000" dirty="0" smtClean="0">
                <a:solidFill>
                  <a:prstClr val="black"/>
                </a:solidFill>
                <a:latin typeface="Times"/>
                <a:cs typeface="Times"/>
              </a:rPr>
              <a:t> Residual strain induced by different thermal contraction and rigidity of composites.</a:t>
            </a:r>
          </a:p>
        </p:txBody>
      </p:sp>
      <p:pic>
        <p:nvPicPr>
          <p:cNvPr id="35" name="図 34" descr="切り出し 6.pdf"/>
          <p:cNvPicPr>
            <a:picLocks noChangeAspect="1"/>
          </p:cNvPicPr>
          <p:nvPr/>
        </p:nvPicPr>
        <mc:AlternateContent>
          <mc:Choice xmlns:ma="http://schemas.microsoft.com/office/mac/drawingml/2008/main" Requires="ma">
            <p:blipFill>
              <a:blip r:embed="rId2"/>
              <a:srcRect b="11116"/>
              <a:stretch>
                <a:fillRect/>
              </a:stretch>
            </p:blipFill>
          </mc:Choice>
          <mc:Fallback>
            <p:blipFill>
              <a:blip r:embed="rId3"/>
              <a:srcRect b="11116"/>
              <a:stretch>
                <a:fillRect/>
              </a:stretch>
            </p:blipFill>
          </mc:Fallback>
        </mc:AlternateContent>
        <p:spPr>
          <a:xfrm>
            <a:off x="181702" y="2381184"/>
            <a:ext cx="7933598" cy="4476816"/>
          </a:xfrm>
          <a:prstGeom prst="rect">
            <a:avLst/>
          </a:prstGeom>
        </p:spPr>
      </p:pic>
      <p:sp>
        <p:nvSpPr>
          <p:cNvPr id="37" name="テキスト ボックス 36"/>
          <p:cNvSpPr txBox="1"/>
          <p:nvPr/>
        </p:nvSpPr>
        <p:spPr>
          <a:xfrm>
            <a:off x="2971800" y="6409035"/>
            <a:ext cx="858077" cy="461665"/>
          </a:xfrm>
          <a:prstGeom prst="rect">
            <a:avLst/>
          </a:prstGeom>
          <a:noFill/>
        </p:spPr>
        <p:txBody>
          <a:bodyPr wrap="none" rtlCol="0">
            <a:spAutoFit/>
          </a:bodyPr>
          <a:lstStyle/>
          <a:p>
            <a:r>
              <a:rPr kumimoji="1" lang="en-US" altLang="ja-JP" dirty="0" err="1" smtClean="0">
                <a:latin typeface="Symbol" charset="2"/>
                <a:cs typeface="Symbol" charset="2"/>
              </a:rPr>
              <a:t>e</a:t>
            </a:r>
            <a:r>
              <a:rPr kumimoji="1" lang="en-US" altLang="ja-JP" dirty="0" smtClean="0">
                <a:latin typeface="Symbol" charset="2"/>
                <a:cs typeface="Symbol" charset="2"/>
              </a:rPr>
              <a:t> (%)</a:t>
            </a:r>
            <a:endParaRPr kumimoji="1" lang="ja-JP" altLang="en-US" dirty="0">
              <a:latin typeface="Symbol" charset="2"/>
              <a:cs typeface="Symbol" charset="2"/>
            </a:endParaRPr>
          </a:p>
        </p:txBody>
      </p:sp>
      <p:sp>
        <p:nvSpPr>
          <p:cNvPr id="38" name="テキスト ボックス 37"/>
          <p:cNvSpPr txBox="1"/>
          <p:nvPr/>
        </p:nvSpPr>
        <p:spPr>
          <a:xfrm>
            <a:off x="7752523" y="6396335"/>
            <a:ext cx="858077" cy="461665"/>
          </a:xfrm>
          <a:prstGeom prst="rect">
            <a:avLst/>
          </a:prstGeom>
          <a:noFill/>
        </p:spPr>
        <p:txBody>
          <a:bodyPr wrap="none" rtlCol="0">
            <a:spAutoFit/>
          </a:bodyPr>
          <a:lstStyle/>
          <a:p>
            <a:r>
              <a:rPr kumimoji="1" lang="en-US" altLang="ja-JP" dirty="0" err="1" smtClean="0">
                <a:latin typeface="Symbol" charset="2"/>
                <a:cs typeface="Symbol" charset="2"/>
              </a:rPr>
              <a:t>e</a:t>
            </a:r>
            <a:r>
              <a:rPr kumimoji="1" lang="en-US" altLang="ja-JP" dirty="0" smtClean="0">
                <a:latin typeface="Symbol" charset="2"/>
                <a:cs typeface="Symbol" charset="2"/>
              </a:rPr>
              <a:t> (%)</a:t>
            </a:r>
            <a:endParaRPr kumimoji="1" lang="ja-JP" altLang="en-US" dirty="0">
              <a:latin typeface="Symbol" charset="2"/>
              <a:cs typeface="Symbol" charset="2"/>
            </a:endParaRPr>
          </a:p>
        </p:txBody>
      </p:sp>
      <p:sp>
        <p:nvSpPr>
          <p:cNvPr id="39" name="テキスト ボックス 38"/>
          <p:cNvSpPr txBox="1"/>
          <p:nvPr/>
        </p:nvSpPr>
        <p:spPr>
          <a:xfrm>
            <a:off x="5130800" y="1409700"/>
            <a:ext cx="1727200" cy="923330"/>
          </a:xfrm>
          <a:prstGeom prst="rect">
            <a:avLst/>
          </a:prstGeom>
          <a:noFill/>
        </p:spPr>
        <p:txBody>
          <a:bodyPr wrap="square" rtlCol="0">
            <a:spAutoFit/>
          </a:bodyPr>
          <a:lstStyle/>
          <a:p>
            <a:r>
              <a:rPr kumimoji="1" lang="en-US" altLang="ja-JP" sz="1800" dirty="0" smtClean="0">
                <a:solidFill>
                  <a:srgbClr val="333399"/>
                </a:solidFill>
              </a:rPr>
              <a:t>Example of multi-peak analysis.</a:t>
            </a:r>
            <a:endParaRPr kumimoji="1" lang="ja-JP" altLang="en-US" sz="1800" dirty="0">
              <a:solidFill>
                <a:srgbClr val="333399"/>
              </a:solidFill>
            </a:endParaRPr>
          </a:p>
        </p:txBody>
      </p:sp>
      <p:pic>
        <p:nvPicPr>
          <p:cNvPr id="36" name="図 35" descr="切り出し 5.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6310690" y="355599"/>
            <a:ext cx="2833310" cy="2468859"/>
          </a:xfrm>
          <a:prstGeom prst="rect">
            <a:avLst/>
          </a:prstGeom>
        </p:spPr>
      </p:pic>
      <p:sp>
        <p:nvSpPr>
          <p:cNvPr id="36867" name="Rectangle 5"/>
          <p:cNvSpPr>
            <a:spLocks noChangeArrowheads="1"/>
          </p:cNvSpPr>
          <p:nvPr/>
        </p:nvSpPr>
        <p:spPr bwMode="auto">
          <a:xfrm>
            <a:off x="0" y="-76199"/>
            <a:ext cx="9359900" cy="584776"/>
          </a:xfrm>
          <a:prstGeom prst="rect">
            <a:avLst/>
          </a:prstGeom>
          <a:noFill/>
          <a:ln w="9525">
            <a:noFill/>
            <a:miter lim="800000"/>
            <a:headEnd/>
            <a:tailEnd/>
          </a:ln>
        </p:spPr>
        <p:txBody>
          <a:bodyPr wrap="square">
            <a:prstTxWarp prst="textNoShape">
              <a:avLst/>
            </a:prstTxWarp>
            <a:spAutoFit/>
          </a:bodyPr>
          <a:lstStyle/>
          <a:p>
            <a:pPr lvl="0"/>
            <a:r>
              <a:rPr lang="en-US" altLang="ja-JP" sz="3200" b="1" kern="0" dirty="0" smtClean="0">
                <a:solidFill>
                  <a:schemeClr val="accent2"/>
                </a:solidFill>
              </a:rPr>
              <a:t>Matrix Dependence on Residual Strain of Nb3Al</a:t>
            </a:r>
            <a:endParaRPr lang="ja-JP" altLang="en-US" sz="3200" b="1" kern="0" dirty="0" smtClean="0">
              <a:solidFill>
                <a:schemeClr val="accent2"/>
              </a:solidFill>
            </a:endParaRP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Rectangle 5"/>
          <p:cNvSpPr>
            <a:spLocks noChangeArrowheads="1"/>
          </p:cNvSpPr>
          <p:nvPr/>
        </p:nvSpPr>
        <p:spPr bwMode="auto">
          <a:xfrm>
            <a:off x="0" y="-76199"/>
            <a:ext cx="9359900" cy="584776"/>
          </a:xfrm>
          <a:prstGeom prst="rect">
            <a:avLst/>
          </a:prstGeom>
          <a:noFill/>
          <a:ln w="9525">
            <a:noFill/>
            <a:miter lim="800000"/>
            <a:headEnd/>
            <a:tailEnd/>
          </a:ln>
        </p:spPr>
        <p:txBody>
          <a:bodyPr wrap="square">
            <a:prstTxWarp prst="textNoShape">
              <a:avLst/>
            </a:prstTxWarp>
            <a:spAutoFit/>
          </a:bodyPr>
          <a:lstStyle/>
          <a:p>
            <a:pPr lvl="0"/>
            <a:r>
              <a:rPr lang="en-US" altLang="ja-JP" sz="3200" b="1" kern="0" dirty="0" smtClean="0">
                <a:solidFill>
                  <a:schemeClr val="accent2"/>
                </a:solidFill>
              </a:rPr>
              <a:t>In-situ neutron diffraction of Nb3Al at 800 °C</a:t>
            </a:r>
            <a:endParaRPr lang="ja-JP" altLang="en-US" sz="3200" b="1" kern="0" dirty="0" smtClean="0">
              <a:solidFill>
                <a:schemeClr val="accent2"/>
              </a:solidFill>
            </a:endParaRPr>
          </a:p>
        </p:txBody>
      </p:sp>
      <p:pic>
        <p:nvPicPr>
          <p:cNvPr id="15" name="Picture 6"/>
          <p:cNvPicPr>
            <a:picLocks noChangeAspect="1" noChangeArrowheads="1"/>
          </p:cNvPicPr>
          <p:nvPr/>
        </p:nvPicPr>
        <p:blipFill>
          <a:blip r:embed="rId2" cstate="print"/>
          <a:srcRect/>
          <a:stretch>
            <a:fillRect/>
          </a:stretch>
        </p:blipFill>
        <p:spPr bwMode="auto">
          <a:xfrm>
            <a:off x="-28240" y="2433191"/>
            <a:ext cx="2809539" cy="4501009"/>
          </a:xfrm>
          <a:prstGeom prst="rect">
            <a:avLst/>
          </a:prstGeom>
          <a:noFill/>
          <a:ln w="9525">
            <a:noFill/>
            <a:miter lim="800000"/>
            <a:headEnd/>
            <a:tailEnd/>
          </a:ln>
          <a:effectLst/>
        </p:spPr>
      </p:pic>
      <p:pic>
        <p:nvPicPr>
          <p:cNvPr id="16" name="Picture 4"/>
          <p:cNvPicPr>
            <a:picLocks noChangeAspect="1" noChangeArrowheads="1"/>
          </p:cNvPicPr>
          <p:nvPr/>
        </p:nvPicPr>
        <p:blipFill>
          <a:blip r:embed="rId3" cstate="print"/>
          <a:srcRect/>
          <a:stretch>
            <a:fillRect/>
          </a:stretch>
        </p:blipFill>
        <p:spPr bwMode="auto">
          <a:xfrm>
            <a:off x="2667000" y="2616201"/>
            <a:ext cx="2781300" cy="4135225"/>
          </a:xfrm>
          <a:prstGeom prst="rect">
            <a:avLst/>
          </a:prstGeom>
          <a:noFill/>
          <a:ln w="9525">
            <a:noFill/>
            <a:miter lim="800000"/>
            <a:headEnd/>
            <a:tailEnd/>
          </a:ln>
          <a:effectLst/>
        </p:spPr>
      </p:pic>
      <p:sp>
        <p:nvSpPr>
          <p:cNvPr id="19" name="テキスト ボックス 18"/>
          <p:cNvSpPr txBox="1"/>
          <p:nvPr/>
        </p:nvSpPr>
        <p:spPr>
          <a:xfrm>
            <a:off x="838200" y="2044700"/>
            <a:ext cx="1159793" cy="400110"/>
          </a:xfrm>
          <a:prstGeom prst="rect">
            <a:avLst/>
          </a:prstGeom>
          <a:noFill/>
        </p:spPr>
        <p:txBody>
          <a:bodyPr wrap="none" rtlCol="0">
            <a:spAutoFit/>
          </a:bodyPr>
          <a:lstStyle/>
          <a:p>
            <a:r>
              <a:rPr kumimoji="1" lang="en-US" altLang="ja-JP" sz="2000" dirty="0" smtClean="0">
                <a:solidFill>
                  <a:schemeClr val="accent2"/>
                </a:solidFill>
              </a:rPr>
              <a:t>Warm-up</a:t>
            </a:r>
            <a:endParaRPr kumimoji="1" lang="ja-JP" altLang="en-US" sz="2000" dirty="0">
              <a:solidFill>
                <a:schemeClr val="accent2"/>
              </a:solidFill>
            </a:endParaRPr>
          </a:p>
        </p:txBody>
      </p:sp>
      <p:sp>
        <p:nvSpPr>
          <p:cNvPr id="20" name="テキスト ボックス 19"/>
          <p:cNvSpPr txBox="1"/>
          <p:nvPr/>
        </p:nvSpPr>
        <p:spPr>
          <a:xfrm>
            <a:off x="3225800" y="2095500"/>
            <a:ext cx="1733442" cy="400110"/>
          </a:xfrm>
          <a:prstGeom prst="rect">
            <a:avLst/>
          </a:prstGeom>
          <a:noFill/>
        </p:spPr>
        <p:txBody>
          <a:bodyPr wrap="none" rtlCol="0">
            <a:spAutoFit/>
          </a:bodyPr>
          <a:lstStyle/>
          <a:p>
            <a:r>
              <a:rPr kumimoji="1" lang="en-US" altLang="ja-JP" sz="2000" dirty="0" smtClean="0">
                <a:solidFill>
                  <a:schemeClr val="accent2"/>
                </a:solidFill>
              </a:rPr>
              <a:t>Hold at 800 °C</a:t>
            </a:r>
            <a:endParaRPr kumimoji="1" lang="ja-JP" altLang="en-US" sz="2000" dirty="0">
              <a:solidFill>
                <a:schemeClr val="accent2"/>
              </a:solidFill>
            </a:endParaRPr>
          </a:p>
        </p:txBody>
      </p:sp>
      <p:sp>
        <p:nvSpPr>
          <p:cNvPr id="22" name="テキスト ボックス 21"/>
          <p:cNvSpPr txBox="1"/>
          <p:nvPr/>
        </p:nvSpPr>
        <p:spPr>
          <a:xfrm>
            <a:off x="5645200" y="5016500"/>
            <a:ext cx="3168600" cy="584776"/>
          </a:xfrm>
          <a:prstGeom prst="rect">
            <a:avLst/>
          </a:prstGeom>
          <a:noFill/>
        </p:spPr>
        <p:txBody>
          <a:bodyPr wrap="square" rtlCol="0">
            <a:spAutoFit/>
          </a:bodyPr>
          <a:lstStyle/>
          <a:p>
            <a:pPr fontAlgn="auto">
              <a:spcBef>
                <a:spcPts val="0"/>
              </a:spcBef>
              <a:spcAft>
                <a:spcPts val="0"/>
              </a:spcAft>
            </a:pPr>
            <a:r>
              <a:rPr lang="en-US" altLang="ja-JP" sz="1600" dirty="0" smtClean="0">
                <a:solidFill>
                  <a:prstClr val="black"/>
                </a:solidFill>
                <a:latin typeface="Calibri"/>
                <a:ea typeface="ＭＳ Ｐゴシック"/>
                <a:cs typeface="+mn-cs"/>
              </a:rPr>
              <a:t>320 peak intensities normalized by </a:t>
            </a:r>
            <a:r>
              <a:rPr lang="en-US" altLang="ja-JP" sz="1600" dirty="0" smtClean="0">
                <a:solidFill>
                  <a:prstClr val="black"/>
                </a:solidFill>
                <a:latin typeface="Calibri"/>
                <a:ea typeface="ＭＳ Ｐゴシック"/>
              </a:rPr>
              <a:t>Cu-220 peak.</a:t>
            </a:r>
            <a:endParaRPr lang="en-US" altLang="ja-JP" sz="1600" dirty="0" smtClean="0">
              <a:solidFill>
                <a:prstClr val="black"/>
              </a:solidFill>
              <a:latin typeface="Calibri"/>
              <a:ea typeface="ＭＳ Ｐゴシック"/>
              <a:cs typeface="+mn-cs"/>
            </a:endParaRPr>
          </a:p>
        </p:txBody>
      </p:sp>
      <p:pic>
        <p:nvPicPr>
          <p:cNvPr id="23" name="Picture 2"/>
          <p:cNvPicPr>
            <a:picLocks noChangeAspect="1" noChangeArrowheads="1"/>
          </p:cNvPicPr>
          <p:nvPr/>
        </p:nvPicPr>
        <p:blipFill>
          <a:blip r:embed="rId4" cstate="print"/>
          <a:srcRect/>
          <a:stretch>
            <a:fillRect/>
          </a:stretch>
        </p:blipFill>
        <p:spPr bwMode="auto">
          <a:xfrm>
            <a:off x="5484731" y="2149005"/>
            <a:ext cx="3456069" cy="2956396"/>
          </a:xfrm>
          <a:prstGeom prst="rect">
            <a:avLst/>
          </a:prstGeom>
          <a:noFill/>
          <a:ln w="9525">
            <a:noFill/>
            <a:miter lim="800000"/>
            <a:headEnd/>
            <a:tailEnd/>
          </a:ln>
          <a:effectLst/>
        </p:spPr>
      </p:pic>
      <p:sp>
        <p:nvSpPr>
          <p:cNvPr id="27" name="テキスト ボックス 26"/>
          <p:cNvSpPr txBox="1"/>
          <p:nvPr/>
        </p:nvSpPr>
        <p:spPr>
          <a:xfrm>
            <a:off x="5784900" y="1676400"/>
            <a:ext cx="2863800" cy="584776"/>
          </a:xfrm>
          <a:prstGeom prst="rect">
            <a:avLst/>
          </a:prstGeom>
          <a:noFill/>
        </p:spPr>
        <p:txBody>
          <a:bodyPr wrap="square" rtlCol="0">
            <a:spAutoFit/>
          </a:bodyPr>
          <a:lstStyle/>
          <a:p>
            <a:pPr fontAlgn="auto">
              <a:spcBef>
                <a:spcPts val="0"/>
              </a:spcBef>
              <a:spcAft>
                <a:spcPts val="0"/>
              </a:spcAft>
            </a:pPr>
            <a:r>
              <a:rPr lang="en-US" altLang="ja-JP" sz="1600" b="1" dirty="0" smtClean="0">
                <a:solidFill>
                  <a:srgbClr val="3366FF"/>
                </a:solidFill>
                <a:latin typeface="Calibri"/>
                <a:ea typeface="ＭＳ Ｐゴシック"/>
                <a:cs typeface="+mn-cs"/>
              </a:rPr>
              <a:t>Nb3Al phase generation during heat reaction at 800 °C</a:t>
            </a:r>
          </a:p>
        </p:txBody>
      </p:sp>
      <p:pic>
        <p:nvPicPr>
          <p:cNvPr id="29" name="Picture 2" descr="C:\Users\kanazawa\Desktop\DCIM\109___02\IMG_0574.JPG"/>
          <p:cNvPicPr>
            <a:picLocks noChangeAspect="1" noChangeArrowheads="1"/>
          </p:cNvPicPr>
          <p:nvPr/>
        </p:nvPicPr>
        <p:blipFill>
          <a:blip r:embed="rId5" cstate="print"/>
          <a:srcRect r="13123"/>
          <a:stretch>
            <a:fillRect/>
          </a:stretch>
        </p:blipFill>
        <p:spPr bwMode="auto">
          <a:xfrm>
            <a:off x="207048" y="419867"/>
            <a:ext cx="1786852" cy="1653899"/>
          </a:xfrm>
          <a:prstGeom prst="rect">
            <a:avLst/>
          </a:prstGeom>
          <a:noFill/>
        </p:spPr>
      </p:pic>
      <p:pic>
        <p:nvPicPr>
          <p:cNvPr id="30" name="Picture 3" descr="C:\Users\kanazawa\Desktop\DCIM\109___02\IMG_0589.JPG"/>
          <p:cNvPicPr>
            <a:picLocks noChangeAspect="1" noChangeArrowheads="1"/>
          </p:cNvPicPr>
          <p:nvPr/>
        </p:nvPicPr>
        <p:blipFill>
          <a:blip r:embed="rId6" cstate="print"/>
          <a:srcRect l="36089" t="32808" r="36089" b="41557"/>
          <a:stretch>
            <a:fillRect/>
          </a:stretch>
        </p:blipFill>
        <p:spPr bwMode="auto">
          <a:xfrm>
            <a:off x="2193077" y="647700"/>
            <a:ext cx="1464523" cy="1085134"/>
          </a:xfrm>
          <a:prstGeom prst="rect">
            <a:avLst/>
          </a:prstGeom>
          <a:noFill/>
          <a:ln w="25400">
            <a:solidFill>
              <a:schemeClr val="tx1"/>
            </a:solidFill>
          </a:ln>
        </p:spPr>
      </p:pic>
      <p:sp>
        <p:nvSpPr>
          <p:cNvPr id="33" name="テキスト ボックス 8"/>
          <p:cNvSpPr txBox="1"/>
          <p:nvPr/>
        </p:nvSpPr>
        <p:spPr>
          <a:xfrm>
            <a:off x="3796928" y="634067"/>
            <a:ext cx="5347072" cy="1015663"/>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buFont typeface="Arial"/>
              <a:buChar char="•"/>
            </a:pPr>
            <a:r>
              <a:rPr lang="en-US" altLang="ja-JP" sz="2000" dirty="0" smtClean="0">
                <a:solidFill>
                  <a:prstClr val="black"/>
                </a:solidFill>
                <a:latin typeface="Times"/>
                <a:cs typeface="Times"/>
              </a:rPr>
              <a:t>Sample (20mm, 12 pieces)</a:t>
            </a:r>
          </a:p>
          <a:p>
            <a:pPr fontAlgn="auto">
              <a:spcBef>
                <a:spcPts val="0"/>
              </a:spcBef>
              <a:spcAft>
                <a:spcPts val="0"/>
              </a:spcAft>
              <a:buFont typeface="Arial"/>
              <a:buChar char="•"/>
            </a:pPr>
            <a:r>
              <a:rPr lang="en-US" altLang="ja-JP" sz="2000" dirty="0" smtClean="0">
                <a:solidFill>
                  <a:prstClr val="black"/>
                </a:solidFill>
                <a:latin typeface="Times"/>
                <a:cs typeface="Times"/>
              </a:rPr>
              <a:t>Infrared heater in vacuum</a:t>
            </a:r>
          </a:p>
          <a:p>
            <a:pPr fontAlgn="auto">
              <a:spcBef>
                <a:spcPts val="0"/>
              </a:spcBef>
              <a:spcAft>
                <a:spcPts val="0"/>
              </a:spcAft>
              <a:buFont typeface="Arial"/>
              <a:buChar char="•"/>
            </a:pPr>
            <a:r>
              <a:rPr lang="en-US" altLang="ja-JP" sz="2000" dirty="0" smtClean="0">
                <a:solidFill>
                  <a:prstClr val="black"/>
                </a:solidFill>
                <a:latin typeface="Times"/>
                <a:cs typeface="Times"/>
              </a:rPr>
              <a:t>RT - 800°C / 1 hr, at 800 °C 11 hr, 800 °C – RT.</a:t>
            </a:r>
            <a:endParaRPr lang="ja-JP" altLang="en-US" sz="2000" dirty="0" smtClean="0">
              <a:solidFill>
                <a:prstClr val="black"/>
              </a:solidFill>
              <a:latin typeface="Times"/>
              <a:cs typeface="Times"/>
            </a:endParaRPr>
          </a:p>
        </p:txBody>
      </p:sp>
      <p:sp>
        <p:nvSpPr>
          <p:cNvPr id="14" name="テキスト ボックス 8"/>
          <p:cNvSpPr txBox="1"/>
          <p:nvPr/>
        </p:nvSpPr>
        <p:spPr>
          <a:xfrm>
            <a:off x="5486028" y="5499100"/>
            <a:ext cx="3848472" cy="1200329"/>
          </a:xfrm>
          <a:prstGeom prst="rect">
            <a:avLst/>
          </a:prstGeom>
          <a:noFill/>
        </p:spPr>
        <p:txBody>
          <a:bodyPr wrap="squar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buFont typeface="Arial"/>
              <a:buChar char="•"/>
            </a:pPr>
            <a:r>
              <a:rPr lang="en-US" altLang="ja-JP" b="1" dirty="0" smtClean="0">
                <a:solidFill>
                  <a:srgbClr val="333399"/>
                </a:solidFill>
                <a:latin typeface="Times"/>
                <a:cs typeface="Times"/>
              </a:rPr>
              <a:t>A15 phase seems to be generated instantly right before or at 800 °C.</a:t>
            </a:r>
          </a:p>
          <a:p>
            <a:pPr fontAlgn="auto">
              <a:spcBef>
                <a:spcPts val="0"/>
              </a:spcBef>
              <a:spcAft>
                <a:spcPts val="0"/>
              </a:spcAft>
              <a:buFont typeface="Arial"/>
              <a:buChar char="•"/>
            </a:pPr>
            <a:r>
              <a:rPr lang="en-US" altLang="ja-JP" b="1" dirty="0" smtClean="0">
                <a:solidFill>
                  <a:srgbClr val="333399"/>
                </a:solidFill>
                <a:latin typeface="Times"/>
                <a:cs typeface="Times"/>
              </a:rPr>
              <a:t>Generation rate during holding at 800 °C is small (or even zero).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7" grpId="0"/>
      <p:bldP spid="14" grpId="0"/>
    </p:bld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593407A6-6344-B245-AE42-6CB55E1E693B}" type="slidenum">
              <a:rPr lang="en-US" altLang="ja-JP" smtClean="0">
                <a:solidFill>
                  <a:srgbClr val="000000"/>
                </a:solidFill>
              </a:rPr>
              <a:pPr/>
              <a:t>59</a:t>
            </a:fld>
            <a:endParaRPr lang="en-US" altLang="ja-JP" dirty="0">
              <a:solidFill>
                <a:srgbClr val="000000"/>
              </a:solidFill>
            </a:endParaRPr>
          </a:p>
        </p:txBody>
      </p:sp>
      <p:sp>
        <p:nvSpPr>
          <p:cNvPr id="278" name="テキスト ボックス 277"/>
          <p:cNvSpPr txBox="1"/>
          <p:nvPr/>
        </p:nvSpPr>
        <p:spPr>
          <a:xfrm>
            <a:off x="203200" y="5816600"/>
            <a:ext cx="8940800" cy="1015663"/>
          </a:xfrm>
          <a:prstGeom prst="rect">
            <a:avLst/>
          </a:prstGeom>
          <a:solidFill>
            <a:srgbClr val="FFFFFF"/>
          </a:solidFill>
        </p:spPr>
        <p:txBody>
          <a:bodyPr wrap="square" rtlCol="0">
            <a:spAutoFit/>
          </a:bodyPr>
          <a:lstStyle/>
          <a:p>
            <a:pPr>
              <a:buFont typeface="Arial"/>
              <a:buChar char="•"/>
            </a:pPr>
            <a:r>
              <a:rPr lang="en-US" altLang="ja-JP" sz="2000" b="1" dirty="0" smtClean="0">
                <a:solidFill>
                  <a:schemeClr val="accent2"/>
                </a:solidFill>
                <a:latin typeface="Times New Roman"/>
                <a:cs typeface="Times New Roman"/>
              </a:rPr>
              <a:t>Irreversible damage at 0.3 to 0.35 %.</a:t>
            </a:r>
          </a:p>
          <a:p>
            <a:pPr>
              <a:buFont typeface="Arial"/>
              <a:buChar char="•"/>
            </a:pPr>
            <a:r>
              <a:rPr lang="en-US" altLang="ja-JP" sz="2000" b="1" dirty="0" smtClean="0">
                <a:solidFill>
                  <a:schemeClr val="accent2"/>
                </a:solidFill>
                <a:latin typeface="Times New Roman"/>
                <a:cs typeface="Times New Roman"/>
              </a:rPr>
              <a:t>No degradation (almost constant) up to 0.25 %: different behavior with Walter Spring.</a:t>
            </a:r>
          </a:p>
        </p:txBody>
      </p:sp>
      <p:sp>
        <p:nvSpPr>
          <p:cNvPr id="2" name="タイトル 1"/>
          <p:cNvSpPr>
            <a:spLocks noGrp="1"/>
          </p:cNvSpPr>
          <p:nvPr>
            <p:ph type="title"/>
          </p:nvPr>
        </p:nvSpPr>
        <p:spPr>
          <a:xfrm>
            <a:off x="0" y="0"/>
            <a:ext cx="8051800" cy="723900"/>
          </a:xfrm>
        </p:spPr>
        <p:txBody>
          <a:bodyPr/>
          <a:lstStyle/>
          <a:p>
            <a:pPr lvl="0" algn="l"/>
            <a:r>
              <a:rPr lang="en-US" altLang="ja-JP" sz="3600" b="1" dirty="0" err="1" smtClean="0">
                <a:solidFill>
                  <a:schemeClr val="accent2"/>
                </a:solidFill>
                <a:latin typeface="Times"/>
                <a:cs typeface="Times"/>
              </a:rPr>
              <a:t>Jc</a:t>
            </a:r>
            <a:r>
              <a:rPr lang="en-US" altLang="ja-JP" sz="3600" b="1" dirty="0" smtClean="0">
                <a:solidFill>
                  <a:schemeClr val="accent2"/>
                </a:solidFill>
                <a:latin typeface="Times"/>
                <a:cs typeface="Times"/>
              </a:rPr>
              <a:t> Dependence of Axial Tensile Strain </a:t>
            </a:r>
            <a:endParaRPr lang="ja-JP" altLang="en-US" sz="3600" dirty="0">
              <a:latin typeface="Times"/>
              <a:cs typeface="Times"/>
            </a:endParaRPr>
          </a:p>
        </p:txBody>
      </p:sp>
      <p:pic>
        <p:nvPicPr>
          <p:cNvPr id="266" name="図 26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6350000" y="518551"/>
            <a:ext cx="2794000" cy="1383099"/>
          </a:xfrm>
          <a:prstGeom prst="rect">
            <a:avLst/>
          </a:prstGeom>
        </p:spPr>
      </p:pic>
      <p:pic>
        <p:nvPicPr>
          <p:cNvPr id="268" name="図 267"/>
          <p:cNvPicPr>
            <a:picLocks noChangeAspect="1"/>
          </p:cNvPicPr>
          <p:nvPr/>
        </p:nvPicPr>
        <mc:AlternateContent>
          <mc:Choice xmlns:ma="http://schemas.microsoft.com/office/mac/drawingml/2008/main" Requires="ma">
            <p:blipFill>
              <a:blip r:embed="rId4"/>
              <a:srcRect r="2277"/>
              <a:stretch>
                <a:fillRect/>
              </a:stretch>
            </p:blipFill>
          </mc:Choice>
          <mc:Fallback>
            <p:blipFill>
              <a:blip r:embed="rId5"/>
              <a:srcRect r="2277"/>
              <a:stretch>
                <a:fillRect/>
              </a:stretch>
            </p:blipFill>
          </mc:Fallback>
        </mc:AlternateContent>
        <p:spPr>
          <a:xfrm>
            <a:off x="1092200" y="1961279"/>
            <a:ext cx="7315200" cy="4178691"/>
          </a:xfrm>
          <a:prstGeom prst="rect">
            <a:avLst/>
          </a:prstGeom>
        </p:spPr>
      </p:pic>
      <p:sp>
        <p:nvSpPr>
          <p:cNvPr id="275" name="コンテンツ プレースホルダ 2"/>
          <p:cNvSpPr txBox="1">
            <a:spLocks/>
          </p:cNvSpPr>
          <p:nvPr/>
        </p:nvSpPr>
        <p:spPr bwMode="auto">
          <a:xfrm>
            <a:off x="0" y="622300"/>
            <a:ext cx="6464300" cy="13335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kumimoji="1" lang="en-US" altLang="ja-JP" sz="1800" b="0" i="0" u="none" strike="noStrike" kern="0" cap="none" spc="0" normalizeH="0" baseline="0" noProof="0" dirty="0" smtClean="0">
                <a:ln>
                  <a:noFill/>
                </a:ln>
                <a:solidFill>
                  <a:schemeClr val="tx1"/>
                </a:solidFill>
                <a:effectLst/>
                <a:uLnTx/>
                <a:uFillTx/>
                <a:latin typeface="Arial"/>
                <a:ea typeface="+mn-ea"/>
                <a:cs typeface="Arial"/>
              </a:rPr>
              <a:t>In collaboration with High Field Lab. in IMR-Tohoku Univ.</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US" altLang="ja-JP" sz="1800" kern="0" dirty="0" smtClean="0">
                <a:latin typeface="Arial"/>
                <a:ea typeface="+mn-ea"/>
                <a:cs typeface="Arial"/>
              </a:rPr>
              <a:t>RHQ Nb3Al</a:t>
            </a:r>
          </a:p>
          <a:p>
            <a:pPr marL="342900" lvl="0" indent="-342900">
              <a:spcBef>
                <a:spcPct val="20000"/>
              </a:spcBef>
              <a:buFontTx/>
              <a:buChar char="•"/>
            </a:pPr>
            <a:r>
              <a:rPr lang="en-US" altLang="ja-JP" sz="1800" kern="0" dirty="0" err="1" smtClean="0">
                <a:latin typeface="Arial"/>
                <a:cs typeface="Arial"/>
              </a:rPr>
              <a:t>Jc</a:t>
            </a:r>
            <a:r>
              <a:rPr lang="en-US" altLang="ja-JP" sz="1800" kern="0" dirty="0" smtClean="0">
                <a:latin typeface="Arial"/>
                <a:cs typeface="Arial"/>
              </a:rPr>
              <a:t> under axial tensile stress at 18 T.</a:t>
            </a:r>
          </a:p>
          <a:p>
            <a:pPr marL="342900" lvl="0" indent="-342900">
              <a:spcBef>
                <a:spcPct val="20000"/>
              </a:spcBef>
              <a:buFontTx/>
              <a:buChar char="•"/>
            </a:pPr>
            <a:r>
              <a:rPr lang="en-US" altLang="ja-JP" sz="1800" kern="0" dirty="0" smtClean="0">
                <a:latin typeface="Arial"/>
                <a:ea typeface="+mn-ea"/>
                <a:cs typeface="Arial"/>
              </a:rPr>
              <a:t>Strain gages on wire.</a:t>
            </a:r>
          </a:p>
        </p:txBody>
      </p:sp>
      <p:cxnSp>
        <p:nvCxnSpPr>
          <p:cNvPr id="277" name="直線矢印コネクタ 276"/>
          <p:cNvCxnSpPr/>
          <p:nvPr/>
        </p:nvCxnSpPr>
        <p:spPr>
          <a:xfrm rot="5400000">
            <a:off x="3238500" y="2374900"/>
            <a:ext cx="5080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79" name="直線矢印コネクタ 278"/>
          <p:cNvCxnSpPr/>
          <p:nvPr/>
        </p:nvCxnSpPr>
        <p:spPr>
          <a:xfrm rot="5400000">
            <a:off x="7442200" y="2451100"/>
            <a:ext cx="508000" cy="158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0" name="テキスト ボックス 279"/>
          <p:cNvSpPr txBox="1"/>
          <p:nvPr/>
        </p:nvSpPr>
        <p:spPr>
          <a:xfrm>
            <a:off x="1803401" y="4816901"/>
            <a:ext cx="609599" cy="466299"/>
          </a:xfrm>
          <a:prstGeom prst="rect">
            <a:avLst/>
          </a:prstGeom>
          <a:noFill/>
        </p:spPr>
        <p:txBody>
          <a:bodyPr wrap="square" rtlCol="0">
            <a:spAutoFit/>
          </a:bodyPr>
          <a:lstStyle/>
          <a:p>
            <a:r>
              <a:rPr lang="en-US" altLang="ja-JP" b="1" dirty="0" smtClean="0">
                <a:solidFill>
                  <a:schemeClr val="accent2"/>
                </a:solidFill>
                <a:latin typeface="Times New Roman"/>
                <a:cs typeface="Times New Roman"/>
              </a:rPr>
              <a:t>K2</a:t>
            </a:r>
          </a:p>
        </p:txBody>
      </p:sp>
      <p:sp>
        <p:nvSpPr>
          <p:cNvPr id="281" name="テキスト ボックス 280"/>
          <p:cNvSpPr txBox="1"/>
          <p:nvPr/>
        </p:nvSpPr>
        <p:spPr>
          <a:xfrm>
            <a:off x="5651501" y="4855001"/>
            <a:ext cx="609599" cy="466299"/>
          </a:xfrm>
          <a:prstGeom prst="rect">
            <a:avLst/>
          </a:prstGeom>
          <a:noFill/>
        </p:spPr>
        <p:txBody>
          <a:bodyPr wrap="square" rtlCol="0">
            <a:spAutoFit/>
          </a:bodyPr>
          <a:lstStyle/>
          <a:p>
            <a:r>
              <a:rPr lang="en-US" altLang="ja-JP" b="1" dirty="0" smtClean="0">
                <a:solidFill>
                  <a:schemeClr val="accent2"/>
                </a:solidFill>
                <a:latin typeface="Times New Roman"/>
                <a:cs typeface="Times New Roman"/>
              </a:rPr>
              <a:t>K3</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32" name="図 31"/>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419100"/>
            <a:ext cx="8252460" cy="628650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rgbClr val="FF0000"/>
                </a:solidFill>
                <a:latin typeface="Times"/>
                <a:cs typeface="Times"/>
              </a:rPr>
              <a:t>Procurement of Nb3Sn-bronze Cable</a:t>
            </a:r>
          </a:p>
          <a:p>
            <a:r>
              <a:rPr lang="en-US" altLang="ja-JP" sz="2400" b="1" dirty="0" smtClean="0">
                <a:solidFill>
                  <a:schemeClr val="tx2"/>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60</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27000" y="12700"/>
            <a:ext cx="8458200" cy="482600"/>
          </a:xfrm>
        </p:spPr>
        <p:txBody>
          <a:bodyPr/>
          <a:lstStyle/>
          <a:p>
            <a:pPr algn="l"/>
            <a:r>
              <a:rPr lang="en-US" altLang="ja-JP" sz="3200" b="1" dirty="0" smtClean="0">
                <a:solidFill>
                  <a:schemeClr val="accent6"/>
                </a:solidFill>
                <a:latin typeface="Times New Roman"/>
                <a:cs typeface="Times New Roman"/>
              </a:rPr>
              <a:t>Procurement of Nb3Sn Bronze Cable</a:t>
            </a:r>
            <a:endParaRPr lang="ja-JP" altLang="en-US" sz="3200" b="1" dirty="0">
              <a:solidFill>
                <a:schemeClr val="accent6"/>
              </a:solidFill>
              <a:latin typeface="Times New Roman"/>
              <a:cs typeface="Times New Roman"/>
            </a:endParaRPr>
          </a:p>
        </p:txBody>
      </p:sp>
      <p:sp>
        <p:nvSpPr>
          <p:cNvPr id="3" name="コンテンツ プレースホルダ 2"/>
          <p:cNvSpPr>
            <a:spLocks noGrp="1"/>
          </p:cNvSpPr>
          <p:nvPr>
            <p:ph idx="1"/>
          </p:nvPr>
        </p:nvSpPr>
        <p:spPr>
          <a:xfrm>
            <a:off x="330200" y="508000"/>
            <a:ext cx="8572500" cy="6032500"/>
          </a:xfrm>
        </p:spPr>
        <p:txBody>
          <a:bodyPr/>
          <a:lstStyle/>
          <a:p>
            <a:r>
              <a:rPr lang="en-US" altLang="ja-JP" sz="2400" dirty="0" smtClean="0"/>
              <a:t>Strand: 10 km long. For ITER-TF but w/o </a:t>
            </a:r>
            <a:r>
              <a:rPr lang="en-US" altLang="ja-JP" sz="2400" dirty="0" err="1" smtClean="0"/>
              <a:t>chromeplating</a:t>
            </a:r>
            <a:r>
              <a:rPr lang="en-US" altLang="ja-JP" sz="2400" dirty="0" smtClean="0"/>
              <a:t>. Leftover for ITER production.</a:t>
            </a:r>
          </a:p>
          <a:p>
            <a:r>
              <a:rPr lang="en-US" altLang="ja-JP" sz="2400" dirty="0" smtClean="0"/>
              <a:t>Rutherford-Cable: 24 strands. 400 </a:t>
            </a:r>
            <a:r>
              <a:rPr lang="en-US" altLang="ja-JP" sz="2400" dirty="0" err="1" smtClean="0"/>
              <a:t>m</a:t>
            </a:r>
            <a:r>
              <a:rPr lang="en-US" altLang="ja-JP" sz="2400" dirty="0" smtClean="0"/>
              <a:t> long. Parameters proposed by Hitachi Cable.</a:t>
            </a:r>
          </a:p>
          <a:p>
            <a:pPr lvl="1"/>
            <a:r>
              <a:rPr lang="en-US" altLang="ja-JP" sz="2400" dirty="0" smtClean="0"/>
              <a:t>Facility is not appropriate for the cabling with "accelerator quality". Less dimension accuracy.</a:t>
            </a:r>
          </a:p>
          <a:p>
            <a:pPr lvl="1"/>
            <a:r>
              <a:rPr lang="en-US" altLang="ja-JP" sz="2400" dirty="0" smtClean="0"/>
              <a:t>In-house trial by Jan. 2012. If successful, 400 </a:t>
            </a:r>
            <a:r>
              <a:rPr lang="en-US" altLang="ja-JP" sz="2400" dirty="0" err="1" smtClean="0"/>
              <a:t>m</a:t>
            </a:r>
            <a:r>
              <a:rPr lang="en-US" altLang="ja-JP" sz="2400" dirty="0" smtClean="0"/>
              <a:t> long cabling will be followed.</a:t>
            </a:r>
          </a:p>
          <a:p>
            <a:pPr lvl="1"/>
            <a:r>
              <a:rPr lang="en-US" altLang="ja-JP" sz="2400" dirty="0" smtClean="0"/>
              <a:t>If trial fails, cabling might be made in different vendor. (Furukawa?)</a:t>
            </a:r>
          </a:p>
          <a:p>
            <a:pPr lvl="1"/>
            <a:r>
              <a:rPr lang="en-US" altLang="ja-JP" sz="2400" dirty="0" smtClean="0"/>
              <a:t> Possibility of cabling in CERN??</a:t>
            </a:r>
          </a:p>
          <a:p>
            <a:r>
              <a:rPr lang="en-US" altLang="ja-JP" sz="2400" dirty="0" smtClean="0"/>
              <a:t>The 400 </a:t>
            </a:r>
            <a:r>
              <a:rPr lang="en-US" altLang="ja-JP" sz="2400" dirty="0" err="1" smtClean="0"/>
              <a:t>m</a:t>
            </a:r>
            <a:r>
              <a:rPr lang="en-US" altLang="ja-JP" sz="2400" dirty="0" smtClean="0"/>
              <a:t> long cable will be used for</a:t>
            </a:r>
          </a:p>
          <a:p>
            <a:pPr lvl="1"/>
            <a:r>
              <a:rPr lang="en-US" altLang="ja-JP" sz="2000" dirty="0" smtClean="0"/>
              <a:t>Degradation due to cabling,</a:t>
            </a:r>
          </a:p>
          <a:p>
            <a:pPr lvl="1"/>
            <a:r>
              <a:rPr lang="en-US" altLang="ja-JP" sz="2000" dirty="0" smtClean="0"/>
              <a:t>Dimension measurement before/after H.T. </a:t>
            </a:r>
          </a:p>
          <a:p>
            <a:pPr lvl="1"/>
            <a:r>
              <a:rPr lang="en-US" altLang="ja-JP" sz="2000" dirty="0" smtClean="0"/>
              <a:t>10 stack mechanical measurement,</a:t>
            </a:r>
          </a:p>
          <a:p>
            <a:pPr lvl="1"/>
            <a:r>
              <a:rPr lang="en-US" altLang="ja-JP" sz="2000" dirty="0" smtClean="0"/>
              <a:t>Subscale coil winding.</a:t>
            </a:r>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solidFill>
                  <a:srgbClr val="000000"/>
                </a:solidFill>
              </a:rPr>
              <a:pPr/>
              <a:t>61</a:t>
            </a:fld>
            <a:endParaRPr lang="en-US" altLang="ja-JP">
              <a:solidFill>
                <a:srgbClr val="000000"/>
              </a:solidFill>
            </a:endParaRPr>
          </a:p>
        </p:txBody>
      </p: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b="1" dirty="0" smtClean="0">
                <a:solidFill>
                  <a:schemeClr val="tx2"/>
                </a:solidFill>
                <a:latin typeface="Times"/>
                <a:cs typeface="Times"/>
              </a:rPr>
              <a:t>Contents</a:t>
            </a:r>
            <a:endParaRPr lang="ja-JP" altLang="en-US" b="1" dirty="0">
              <a:solidFill>
                <a:schemeClr val="tx2"/>
              </a:solidFill>
              <a:latin typeface="Times"/>
              <a:cs typeface="Times"/>
            </a:endParaRPr>
          </a:p>
        </p:txBody>
      </p:sp>
      <p:sp>
        <p:nvSpPr>
          <p:cNvPr id="3" name="コンテンツ プレースホルダ 2"/>
          <p:cNvSpPr>
            <a:spLocks noGrp="1"/>
          </p:cNvSpPr>
          <p:nvPr>
            <p:ph idx="1"/>
          </p:nvPr>
        </p:nvSpPr>
        <p:spPr>
          <a:xfrm>
            <a:off x="457200" y="1600200"/>
            <a:ext cx="8686800" cy="4927600"/>
          </a:xfrm>
        </p:spPr>
        <p:txBody>
          <a:bodyPr>
            <a:normAutofit/>
          </a:bodyPr>
          <a:lstStyle/>
          <a:p>
            <a:r>
              <a:rPr lang="en-US" altLang="ja-JP" sz="2400" b="1" dirty="0" smtClean="0">
                <a:solidFill>
                  <a:schemeClr val="tx2"/>
                </a:solidFill>
                <a:latin typeface="Times"/>
                <a:cs typeface="Times"/>
              </a:rPr>
              <a:t>RHQ-Nb</a:t>
            </a:r>
            <a:r>
              <a:rPr lang="en-US" altLang="ja-JP" sz="2400" b="1" baseline="-25000" dirty="0" smtClean="0">
                <a:solidFill>
                  <a:schemeClr val="tx2"/>
                </a:solidFill>
                <a:latin typeface="Times"/>
                <a:cs typeface="Times"/>
              </a:rPr>
              <a:t>3</a:t>
            </a:r>
            <a:r>
              <a:rPr lang="en-US" altLang="ja-JP" sz="2400" b="1" dirty="0" smtClean="0">
                <a:solidFill>
                  <a:schemeClr val="tx2"/>
                </a:solidFill>
                <a:latin typeface="Times"/>
                <a:cs typeface="Times"/>
              </a:rPr>
              <a:t>Al development</a:t>
            </a:r>
          </a:p>
          <a:p>
            <a:pPr lvl="1"/>
            <a:r>
              <a:rPr lang="en-US" altLang="ja-JP" sz="2400" b="1" dirty="0" smtClean="0">
                <a:solidFill>
                  <a:schemeClr val="tx2"/>
                </a:solidFill>
                <a:latin typeface="Times"/>
                <a:cs typeface="Times"/>
              </a:rPr>
              <a:t>Summary of Development, Judgment</a:t>
            </a:r>
          </a:p>
          <a:p>
            <a:pPr lvl="1"/>
            <a:r>
              <a:rPr lang="en-US" altLang="ja-JP" sz="2400" b="1" dirty="0" smtClean="0">
                <a:solidFill>
                  <a:schemeClr val="tx2"/>
                </a:solidFill>
                <a:latin typeface="Times"/>
                <a:cs typeface="Times"/>
              </a:rPr>
              <a:t>R&amp;D in JFY2011 (Ta, Cu matrix and others)</a:t>
            </a:r>
          </a:p>
          <a:p>
            <a:r>
              <a:rPr lang="en-US" altLang="ja-JP" sz="2400" b="1" dirty="0" smtClean="0">
                <a:solidFill>
                  <a:schemeClr val="tx2"/>
                </a:solidFill>
                <a:latin typeface="Times"/>
                <a:cs typeface="Times"/>
              </a:rPr>
              <a:t>Subscale Magnet Development</a:t>
            </a:r>
          </a:p>
          <a:p>
            <a:r>
              <a:rPr lang="en-US" altLang="ja-JP" sz="2400" b="1" dirty="0" smtClean="0">
                <a:solidFill>
                  <a:schemeClr val="tx2"/>
                </a:solidFill>
                <a:latin typeface="Times"/>
                <a:cs typeface="Times"/>
              </a:rPr>
              <a:t>Conceptual Design of D1 for </a:t>
            </a:r>
            <a:r>
              <a:rPr lang="en-US" altLang="ja-JP" sz="2400" b="1" dirty="0" err="1" smtClean="0">
                <a:solidFill>
                  <a:schemeClr val="tx2"/>
                </a:solidFill>
                <a:latin typeface="Times"/>
                <a:cs typeface="Times"/>
              </a:rPr>
              <a:t>HiLumi</a:t>
            </a:r>
            <a:r>
              <a:rPr lang="en-US" altLang="ja-JP" sz="2400" b="1" dirty="0" smtClean="0">
                <a:solidFill>
                  <a:schemeClr val="tx2"/>
                </a:solidFill>
                <a:latin typeface="Times"/>
                <a:cs typeface="Times"/>
              </a:rPr>
              <a:t> LHC Upgrade</a:t>
            </a:r>
          </a:p>
          <a:p>
            <a:r>
              <a:rPr lang="en-US" altLang="ja-JP" sz="2400" b="1" dirty="0" smtClean="0">
                <a:solidFill>
                  <a:schemeClr val="tx2"/>
                </a:solidFill>
                <a:latin typeface="Times"/>
                <a:cs typeface="Times"/>
              </a:rPr>
              <a:t>Neutron Irradiation</a:t>
            </a:r>
          </a:p>
          <a:p>
            <a:r>
              <a:rPr lang="en-US" altLang="ja-JP" sz="2400" b="1" dirty="0" smtClean="0">
                <a:solidFill>
                  <a:schemeClr val="tx2"/>
                </a:solidFill>
                <a:latin typeface="Times"/>
                <a:cs typeface="Times"/>
              </a:rPr>
              <a:t>Radiation Resistant Materials Development</a:t>
            </a:r>
          </a:p>
          <a:p>
            <a:r>
              <a:rPr lang="en-US" altLang="ja-JP" sz="2400" b="1" dirty="0" smtClean="0">
                <a:solidFill>
                  <a:schemeClr val="tx2"/>
                </a:solidFill>
                <a:latin typeface="Times"/>
                <a:cs typeface="Times"/>
              </a:rPr>
              <a:t>Stress/Strain Dependence Study</a:t>
            </a:r>
          </a:p>
          <a:p>
            <a:r>
              <a:rPr lang="en-US" altLang="ja-JP" sz="2400" b="1" dirty="0" smtClean="0">
                <a:solidFill>
                  <a:schemeClr val="tx2"/>
                </a:solidFill>
                <a:latin typeface="Times"/>
                <a:cs typeface="Times"/>
              </a:rPr>
              <a:t>Procurement of Nb3Sn-bronze Cable</a:t>
            </a:r>
          </a:p>
          <a:p>
            <a:r>
              <a:rPr lang="en-US" altLang="ja-JP" sz="2400" b="1" dirty="0" smtClean="0">
                <a:solidFill>
                  <a:srgbClr val="FF0000"/>
                </a:solidFill>
                <a:latin typeface="Times"/>
                <a:cs typeface="Times"/>
              </a:rPr>
              <a:t>Summary</a:t>
            </a:r>
          </a:p>
          <a:p>
            <a:endParaRPr lang="ja-JP" altLang="en-US" sz="2400" b="1" dirty="0">
              <a:solidFill>
                <a:schemeClr val="tx2"/>
              </a:solidFill>
              <a:latin typeface="Times"/>
              <a:cs typeface="Times"/>
            </a:endParaRPr>
          </a:p>
        </p:txBody>
      </p:sp>
      <p:sp>
        <p:nvSpPr>
          <p:cNvPr id="4" name="スライド番号プレースホルダ 3"/>
          <p:cNvSpPr>
            <a:spLocks noGrp="1"/>
          </p:cNvSpPr>
          <p:nvPr>
            <p:ph type="sldNum" sz="quarter" idx="12"/>
          </p:nvPr>
        </p:nvSpPr>
        <p:spPr/>
        <p:txBody>
          <a:bodyPr/>
          <a:lstStyle/>
          <a:p>
            <a:fld id="{941566A0-3B0B-A146-BF43-3A3F92C48B4D}" type="slidenum">
              <a:rPr lang="ja-JP" altLang="en-US" smtClean="0">
                <a:solidFill>
                  <a:prstClr val="black">
                    <a:tint val="75000"/>
                  </a:prstClr>
                </a:solidFill>
              </a:rPr>
              <a:pPr/>
              <a:t>62</a:t>
            </a:fld>
            <a:endParaRPr lang="ja-JP" altLang="en-US">
              <a:solidFill>
                <a:prstClr val="black">
                  <a:tint val="75000"/>
                </a:prstClr>
              </a:solidFill>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0"/>
            <a:ext cx="3517900" cy="622300"/>
          </a:xfrm>
        </p:spPr>
        <p:txBody>
          <a:bodyPr/>
          <a:lstStyle/>
          <a:p>
            <a:pPr algn="l"/>
            <a:r>
              <a:rPr lang="en-US" altLang="ja-JP" b="1" dirty="0" smtClean="0">
                <a:solidFill>
                  <a:schemeClr val="accent2"/>
                </a:solidFill>
                <a:latin typeface="Times"/>
                <a:cs typeface="Times"/>
              </a:rPr>
              <a:t>Summary I</a:t>
            </a:r>
            <a:endParaRPr lang="ja-JP" altLang="en-US" b="1" dirty="0">
              <a:solidFill>
                <a:schemeClr val="accent2"/>
              </a:solidFill>
              <a:latin typeface="Times"/>
              <a:cs typeface="Times"/>
            </a:endParaRPr>
          </a:p>
        </p:txBody>
      </p:sp>
      <p:sp>
        <p:nvSpPr>
          <p:cNvPr id="3" name="コンテンツ プレースホルダ 2"/>
          <p:cNvSpPr>
            <a:spLocks noGrp="1"/>
          </p:cNvSpPr>
          <p:nvPr>
            <p:ph idx="1"/>
          </p:nvPr>
        </p:nvSpPr>
        <p:spPr>
          <a:xfrm>
            <a:off x="419100" y="660400"/>
            <a:ext cx="8496300" cy="5105400"/>
          </a:xfrm>
        </p:spPr>
        <p:txBody>
          <a:bodyPr/>
          <a:lstStyle/>
          <a:p>
            <a:pPr algn="just"/>
            <a:r>
              <a:rPr lang="en-US" altLang="ja-JP" sz="2000" b="1" dirty="0" smtClean="0">
                <a:solidFill>
                  <a:srgbClr val="000000"/>
                </a:solidFill>
                <a:latin typeface="Times"/>
                <a:cs typeface="Times"/>
              </a:rPr>
              <a:t>KEK and NIMS has developed RHQ-Nb3Al superconductors for high field accelerator application for about 10 years. While the non-copper </a:t>
            </a:r>
            <a:r>
              <a:rPr lang="en-US" altLang="ja-JP" sz="2000" b="1" dirty="0" err="1" smtClean="0">
                <a:solidFill>
                  <a:srgbClr val="000000"/>
                </a:solidFill>
                <a:latin typeface="Times"/>
                <a:cs typeface="Times"/>
              </a:rPr>
              <a:t>Jc</a:t>
            </a:r>
            <a:r>
              <a:rPr lang="en-US" altLang="ja-JP" sz="2000" b="1" dirty="0" smtClean="0">
                <a:solidFill>
                  <a:srgbClr val="000000"/>
                </a:solidFill>
                <a:latin typeface="Times"/>
                <a:cs typeface="Times"/>
              </a:rPr>
              <a:t> still stays at about half of Nb3Sn-RRP, the RHQ-Nb3Al shows better magnetization behavior and mechanical robustness.</a:t>
            </a:r>
          </a:p>
          <a:p>
            <a:pPr algn="just"/>
            <a:endParaRPr lang="en-US" altLang="ja-JP" sz="2000" b="1" dirty="0" smtClean="0">
              <a:solidFill>
                <a:srgbClr val="000000"/>
              </a:solidFill>
              <a:latin typeface="Times"/>
              <a:cs typeface="Times"/>
            </a:endParaRPr>
          </a:p>
          <a:p>
            <a:pPr algn="just"/>
            <a:r>
              <a:rPr lang="en-US" altLang="ja-JP" sz="2000" b="1" dirty="0" smtClean="0">
                <a:solidFill>
                  <a:srgbClr val="000000"/>
                </a:solidFill>
                <a:latin typeface="Times"/>
                <a:cs typeface="Times"/>
              </a:rPr>
              <a:t>However, breaking at wiredrawing is the critical issue. The Ta-matrix wire has been our baseline for the development, but not successful so far. While the Cu-matrix wire shows much better performance in wiredrawing, demonstration of a long wire processed by a continuous RHQ facility should be necessary. </a:t>
            </a:r>
          </a:p>
          <a:p>
            <a:pPr lvl="1"/>
            <a:r>
              <a:rPr lang="en-US" altLang="ja-JP" sz="2000" b="1" dirty="0" smtClean="0">
                <a:latin typeface="Times"/>
                <a:cs typeface="Times"/>
              </a:rPr>
              <a:t>Even though RHQ-Nb</a:t>
            </a:r>
            <a:r>
              <a:rPr lang="en-US" altLang="ja-JP" sz="2000" b="1" baseline="-25000" dirty="0" smtClean="0">
                <a:latin typeface="Times"/>
                <a:cs typeface="Times"/>
              </a:rPr>
              <a:t>3</a:t>
            </a:r>
            <a:r>
              <a:rPr lang="en-US" altLang="ja-JP" sz="2000" b="1" dirty="0" smtClean="0">
                <a:latin typeface="Times"/>
                <a:cs typeface="Times"/>
              </a:rPr>
              <a:t>Al superconductor has a potential to be utilized for the high field accelerator application, </a:t>
            </a:r>
            <a:r>
              <a:rPr lang="en-US" altLang="ja-JP" sz="2000" b="1" dirty="0" smtClean="0">
                <a:solidFill>
                  <a:srgbClr val="FF0000"/>
                </a:solidFill>
                <a:latin typeface="Times"/>
                <a:cs typeface="Times"/>
              </a:rPr>
              <a:t>it was judged that RHQ-Nb</a:t>
            </a:r>
            <a:r>
              <a:rPr lang="en-US" altLang="ja-JP" sz="2000" b="1" baseline="-25000" dirty="0" smtClean="0">
                <a:solidFill>
                  <a:srgbClr val="FF0000"/>
                </a:solidFill>
                <a:latin typeface="Times"/>
                <a:cs typeface="Times"/>
              </a:rPr>
              <a:t>3</a:t>
            </a:r>
            <a:r>
              <a:rPr lang="en-US" altLang="ja-JP" sz="2000" b="1" dirty="0" smtClean="0">
                <a:solidFill>
                  <a:srgbClr val="FF0000"/>
                </a:solidFill>
                <a:latin typeface="Times"/>
                <a:cs typeface="Times"/>
              </a:rPr>
              <a:t>Al will not be ready</a:t>
            </a:r>
            <a:r>
              <a:rPr lang="en-US" altLang="ja-JP" sz="2000" b="1" dirty="0" smtClean="0">
                <a:latin typeface="Times"/>
                <a:cs typeface="Times"/>
              </a:rPr>
              <a:t> for the </a:t>
            </a:r>
            <a:r>
              <a:rPr lang="en-US" altLang="ja-JP" sz="2000" b="1" dirty="0" err="1" smtClean="0">
                <a:latin typeface="Times"/>
                <a:cs typeface="Times"/>
              </a:rPr>
              <a:t>HiLumi</a:t>
            </a:r>
            <a:r>
              <a:rPr lang="en-US" altLang="ja-JP" sz="2000" b="1" dirty="0" smtClean="0">
                <a:latin typeface="Times"/>
                <a:cs typeface="Times"/>
              </a:rPr>
              <a:t>-LHC upgrade.</a:t>
            </a:r>
          </a:p>
          <a:p>
            <a:pPr lvl="1"/>
            <a:r>
              <a:rPr lang="en-US" altLang="ja-JP" sz="2000" b="1" dirty="0" smtClean="0">
                <a:solidFill>
                  <a:srgbClr val="000000"/>
                </a:solidFill>
                <a:latin typeface="Times"/>
                <a:cs typeface="Times"/>
              </a:rPr>
              <a:t>Wire development with small amount as a fundamental R&amp;D will be continued.  </a:t>
            </a:r>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63</a:t>
            </a:fld>
            <a:endParaRPr lang="en-US" altLang="ja-JP"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0"/>
            <a:ext cx="3517900" cy="622300"/>
          </a:xfrm>
        </p:spPr>
        <p:txBody>
          <a:bodyPr/>
          <a:lstStyle/>
          <a:p>
            <a:pPr algn="l"/>
            <a:r>
              <a:rPr lang="en-US" altLang="ja-JP" b="1" dirty="0" smtClean="0">
                <a:solidFill>
                  <a:schemeClr val="accent2"/>
                </a:solidFill>
                <a:latin typeface="Times"/>
                <a:cs typeface="Times"/>
              </a:rPr>
              <a:t>Summary II</a:t>
            </a:r>
            <a:endParaRPr lang="ja-JP" altLang="en-US" b="1" dirty="0">
              <a:solidFill>
                <a:schemeClr val="accent2"/>
              </a:solidFill>
              <a:latin typeface="Times"/>
              <a:cs typeface="Times"/>
            </a:endParaRPr>
          </a:p>
        </p:txBody>
      </p:sp>
      <p:sp>
        <p:nvSpPr>
          <p:cNvPr id="3" name="コンテンツ プレースホルダ 2"/>
          <p:cNvSpPr>
            <a:spLocks noGrp="1"/>
          </p:cNvSpPr>
          <p:nvPr>
            <p:ph idx="1"/>
          </p:nvPr>
        </p:nvSpPr>
        <p:spPr>
          <a:xfrm>
            <a:off x="419100" y="660400"/>
            <a:ext cx="8496300" cy="5854700"/>
          </a:xfrm>
        </p:spPr>
        <p:txBody>
          <a:bodyPr/>
          <a:lstStyle/>
          <a:p>
            <a:pPr algn="just">
              <a:buFont typeface="Times" pitchFamily="-109" charset="0"/>
              <a:buChar char="•"/>
            </a:pPr>
            <a:r>
              <a:rPr lang="en-US" altLang="ja-JP" sz="2000" b="1" dirty="0" smtClean="0">
                <a:solidFill>
                  <a:srgbClr val="000000"/>
                </a:solidFill>
                <a:latin typeface="Times"/>
                <a:cs typeface="Times"/>
              </a:rPr>
              <a:t>A 13T hybrid subscale magnet has been developed to demonstrate feasibility of Nb3Al cable. Serious strand pop-up occurred in K1 cable and the coil will not be used for the magnet assembly. K4 coil fabrication has been successful so far and will be impregnated soon. K3 coil will be followed. Magnet assembly and cold test with 2 Nb3Al coils and 2 Nb3Sn coils will be carried out by summer 2012.  </a:t>
            </a:r>
          </a:p>
          <a:p>
            <a:pPr algn="just">
              <a:buFont typeface="Times" pitchFamily="-109" charset="0"/>
              <a:buChar char="•"/>
            </a:pPr>
            <a:endParaRPr lang="en-US" altLang="ja-JP" sz="2000" b="1" dirty="0" smtClean="0">
              <a:solidFill>
                <a:srgbClr val="000000"/>
              </a:solidFill>
              <a:latin typeface="Times"/>
              <a:cs typeface="Times"/>
            </a:endParaRPr>
          </a:p>
          <a:p>
            <a:pPr algn="just">
              <a:buFont typeface="Times" pitchFamily="-109" charset="0"/>
              <a:buChar char="•"/>
            </a:pPr>
            <a:r>
              <a:rPr lang="en-US" altLang="ja-JP" sz="2000" b="1" dirty="0" smtClean="0">
                <a:solidFill>
                  <a:srgbClr val="000000"/>
                </a:solidFill>
                <a:latin typeface="Times"/>
                <a:cs typeface="Times"/>
              </a:rPr>
              <a:t>Conceptual design of a large aperture dipole magnet for beam separation (D1) was started. Q. </a:t>
            </a:r>
            <a:r>
              <a:rPr lang="en-US" altLang="ja-JP" sz="2000" b="1" dirty="0" err="1" smtClean="0">
                <a:solidFill>
                  <a:srgbClr val="000000"/>
                </a:solidFill>
                <a:latin typeface="Times"/>
                <a:cs typeface="Times"/>
              </a:rPr>
              <a:t>Xu</a:t>
            </a:r>
            <a:r>
              <a:rPr lang="en-US" altLang="ja-JP" sz="2000" b="1" dirty="0" smtClean="0">
                <a:solidFill>
                  <a:srgbClr val="000000"/>
                </a:solidFill>
                <a:latin typeface="Times"/>
                <a:cs typeface="Times"/>
              </a:rPr>
              <a:t> sent to CERN has been intensively engaged in this task. The following items should be carefully considered:</a:t>
            </a:r>
          </a:p>
          <a:p>
            <a:pPr lvl="1"/>
            <a:r>
              <a:rPr lang="en-US" altLang="ja-JP" sz="2000" b="1" dirty="0" smtClean="0">
                <a:solidFill>
                  <a:srgbClr val="000000"/>
                </a:solidFill>
                <a:latin typeface="Times"/>
                <a:cs typeface="Times"/>
              </a:rPr>
              <a:t>Stress management,</a:t>
            </a:r>
          </a:p>
          <a:p>
            <a:pPr lvl="1"/>
            <a:r>
              <a:rPr lang="en-US" altLang="ja-JP" sz="2000" b="1" dirty="0" smtClean="0">
                <a:solidFill>
                  <a:srgbClr val="000000"/>
                </a:solidFill>
                <a:latin typeface="Times"/>
                <a:cs typeface="Times"/>
              </a:rPr>
              <a:t>Radiation resistant material,</a:t>
            </a:r>
          </a:p>
          <a:p>
            <a:pPr lvl="1"/>
            <a:r>
              <a:rPr lang="en-US" altLang="ja-JP" sz="2000" b="1" dirty="0" smtClean="0">
                <a:solidFill>
                  <a:srgbClr val="000000"/>
                </a:solidFill>
                <a:latin typeface="Times"/>
                <a:cs typeface="Times"/>
              </a:rPr>
              <a:t>Cooling capability with </a:t>
            </a:r>
            <a:r>
              <a:rPr lang="en-US" altLang="ja-JP" sz="2000" b="1" dirty="0" err="1" smtClean="0">
                <a:solidFill>
                  <a:srgbClr val="000000"/>
                </a:solidFill>
                <a:latin typeface="Times"/>
                <a:cs typeface="Times"/>
              </a:rPr>
              <a:t>superfluid</a:t>
            </a:r>
            <a:r>
              <a:rPr lang="en-US" altLang="ja-JP" sz="2000" b="1" dirty="0" smtClean="0">
                <a:solidFill>
                  <a:srgbClr val="000000"/>
                </a:solidFill>
                <a:latin typeface="Times"/>
                <a:cs typeface="Times"/>
              </a:rPr>
              <a:t> helium for large energy deposition by radiation,</a:t>
            </a:r>
          </a:p>
          <a:p>
            <a:pPr lvl="1"/>
            <a:r>
              <a:rPr lang="en-US" altLang="ja-JP" sz="2000" b="1" dirty="0" smtClean="0">
                <a:solidFill>
                  <a:srgbClr val="000000"/>
                </a:solidFill>
                <a:latin typeface="Times"/>
                <a:cs typeface="Times"/>
              </a:rPr>
              <a:t>Iron saturation effect on field quality and stray field in the off-centered cryostat,</a:t>
            </a:r>
          </a:p>
          <a:p>
            <a:pPr lvl="1"/>
            <a:r>
              <a:rPr lang="en-US" altLang="ja-JP" sz="2000" b="1" dirty="0" smtClean="0">
                <a:solidFill>
                  <a:srgbClr val="000000"/>
                </a:solidFill>
                <a:latin typeface="Times"/>
                <a:cs typeface="Times"/>
              </a:rPr>
              <a:t>Reuse of tooling, jigs, and facility for J-PARC SCFM.  </a:t>
            </a:r>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64</a:t>
            </a:fld>
            <a:endParaRPr lang="en-US" altLang="ja-JP"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0"/>
            <a:ext cx="3517900" cy="622300"/>
          </a:xfrm>
        </p:spPr>
        <p:txBody>
          <a:bodyPr/>
          <a:lstStyle/>
          <a:p>
            <a:pPr algn="l"/>
            <a:r>
              <a:rPr lang="en-US" altLang="ja-JP" b="1" dirty="0" smtClean="0">
                <a:solidFill>
                  <a:schemeClr val="accent2"/>
                </a:solidFill>
                <a:latin typeface="Times"/>
                <a:cs typeface="Times"/>
              </a:rPr>
              <a:t>Summary III</a:t>
            </a:r>
            <a:endParaRPr lang="ja-JP" altLang="en-US" b="1" dirty="0">
              <a:solidFill>
                <a:schemeClr val="accent2"/>
              </a:solidFill>
              <a:latin typeface="Times"/>
              <a:cs typeface="Times"/>
            </a:endParaRPr>
          </a:p>
        </p:txBody>
      </p:sp>
      <p:sp>
        <p:nvSpPr>
          <p:cNvPr id="3" name="コンテンツ プレースホルダ 2"/>
          <p:cNvSpPr>
            <a:spLocks noGrp="1"/>
          </p:cNvSpPr>
          <p:nvPr>
            <p:ph idx="1"/>
          </p:nvPr>
        </p:nvSpPr>
        <p:spPr>
          <a:xfrm>
            <a:off x="419100" y="660400"/>
            <a:ext cx="8496300" cy="5448300"/>
          </a:xfrm>
        </p:spPr>
        <p:txBody>
          <a:bodyPr/>
          <a:lstStyle/>
          <a:p>
            <a:pPr algn="just">
              <a:buFont typeface="Times" pitchFamily="-109" charset="0"/>
              <a:buChar char="•"/>
            </a:pPr>
            <a:r>
              <a:rPr lang="en-US" altLang="ja-JP" sz="2000" b="1" dirty="0" smtClean="0">
                <a:solidFill>
                  <a:srgbClr val="000000"/>
                </a:solidFill>
                <a:latin typeface="Times"/>
                <a:cs typeface="Times"/>
              </a:rPr>
              <a:t>The neutron irradiation tests at KURR for stabilizers (copper, aluminum with RRR of 300 or better) were successfully performed. The results of the degradation rate are consistent with the previous work within a factor of 3. More accurate comparison should be made with an appropriate scaling such as DPA. In terms of copper sample, recovery behavior and damage accumulation after thermal cycle to RT will be tested 2012. </a:t>
            </a:r>
          </a:p>
          <a:p>
            <a:pPr algn="just">
              <a:buFont typeface="Times" pitchFamily="-109" charset="0"/>
              <a:buChar char="•"/>
            </a:pPr>
            <a:endParaRPr lang="en-US" altLang="ja-JP" sz="2000" b="1" dirty="0" smtClean="0">
              <a:solidFill>
                <a:srgbClr val="000000"/>
              </a:solidFill>
              <a:latin typeface="Times"/>
              <a:cs typeface="Times"/>
            </a:endParaRPr>
          </a:p>
          <a:p>
            <a:pPr algn="just">
              <a:buFont typeface="Times" pitchFamily="-109" charset="0"/>
              <a:buChar char="•"/>
            </a:pPr>
            <a:r>
              <a:rPr lang="en-US" altLang="ja-JP" sz="2000" b="1" dirty="0" smtClean="0">
                <a:solidFill>
                  <a:srgbClr val="000000"/>
                </a:solidFill>
                <a:latin typeface="Times"/>
                <a:cs typeface="Times"/>
              </a:rPr>
              <a:t>Radiation resistant material development has been started for </a:t>
            </a:r>
            <a:r>
              <a:rPr lang="en-US" altLang="ja-JP" sz="2000" b="1" dirty="0" err="1" smtClean="0">
                <a:solidFill>
                  <a:srgbClr val="000000"/>
                </a:solidFill>
                <a:latin typeface="Times"/>
                <a:cs typeface="Times"/>
              </a:rPr>
              <a:t>prepreg</a:t>
            </a:r>
            <a:r>
              <a:rPr lang="en-US" altLang="ja-JP" sz="2000" b="1" dirty="0" smtClean="0">
                <a:solidFill>
                  <a:srgbClr val="000000"/>
                </a:solidFill>
                <a:latin typeface="Times"/>
                <a:cs typeface="Times"/>
              </a:rPr>
              <a:t> </a:t>
            </a:r>
            <a:r>
              <a:rPr lang="en-US" altLang="ja-JP" sz="2000" b="1" dirty="0" smtClean="0">
                <a:solidFill>
                  <a:srgbClr val="000000"/>
                </a:solidFill>
                <a:latin typeface="Times"/>
                <a:cs typeface="Times"/>
              </a:rPr>
              <a:t>tape, GFRP. Baseline materials are </a:t>
            </a:r>
            <a:r>
              <a:rPr lang="en-US" altLang="ja-JP" sz="2000" b="1" dirty="0" err="1" smtClean="0">
                <a:solidFill>
                  <a:srgbClr val="000000"/>
                </a:solidFill>
                <a:latin typeface="Times"/>
                <a:cs typeface="Times"/>
              </a:rPr>
              <a:t>BT(Bismaleimide</a:t>
            </a:r>
            <a:r>
              <a:rPr lang="en-US" altLang="ja-JP" sz="2000" b="1" dirty="0" smtClean="0">
                <a:solidFill>
                  <a:srgbClr val="000000"/>
                </a:solidFill>
                <a:latin typeface="Times"/>
                <a:cs typeface="Times"/>
              </a:rPr>
              <a:t> </a:t>
            </a:r>
            <a:r>
              <a:rPr lang="en-US" altLang="ja-JP" sz="2000" b="1" dirty="0" err="1" smtClean="0">
                <a:solidFill>
                  <a:srgbClr val="000000"/>
                </a:solidFill>
                <a:latin typeface="Times"/>
                <a:cs typeface="Times"/>
              </a:rPr>
              <a:t>Triazine</a:t>
            </a:r>
            <a:r>
              <a:rPr lang="en-US" altLang="ja-JP" sz="2000" b="1" dirty="0" smtClean="0">
                <a:solidFill>
                  <a:srgbClr val="000000"/>
                </a:solidFill>
                <a:latin typeface="Times"/>
                <a:cs typeface="Times"/>
              </a:rPr>
              <a:t>) resin and </a:t>
            </a:r>
            <a:r>
              <a:rPr lang="en-US" altLang="ja-JP" sz="2000" b="1" dirty="0" err="1" smtClean="0">
                <a:solidFill>
                  <a:srgbClr val="000000"/>
                </a:solidFill>
                <a:latin typeface="Times"/>
                <a:cs typeface="Times"/>
              </a:rPr>
              <a:t>Cyanate</a:t>
            </a:r>
            <a:r>
              <a:rPr lang="en-US" altLang="ja-JP" sz="2000" b="1" dirty="0" smtClean="0">
                <a:solidFill>
                  <a:srgbClr val="000000"/>
                </a:solidFill>
                <a:latin typeface="Times"/>
                <a:cs typeface="Times"/>
              </a:rPr>
              <a:t> Ester resin. Development of insulation coating on metal parts has been started as well.  </a:t>
            </a:r>
          </a:p>
          <a:p>
            <a:pPr algn="just">
              <a:buFont typeface="Times" pitchFamily="-109" charset="0"/>
              <a:buChar char="•"/>
            </a:pPr>
            <a:endParaRPr lang="en-US" altLang="ja-JP" sz="2000" b="1" dirty="0" smtClean="0">
              <a:solidFill>
                <a:srgbClr val="000000"/>
              </a:solidFill>
              <a:latin typeface="Times"/>
              <a:cs typeface="Times"/>
            </a:endParaRPr>
          </a:p>
          <a:p>
            <a:pPr algn="just">
              <a:buFont typeface="Times" pitchFamily="-109" charset="0"/>
              <a:buChar char="•"/>
            </a:pPr>
            <a:r>
              <a:rPr lang="en-US" altLang="ja-JP" sz="2000" b="1" dirty="0" smtClean="0">
                <a:solidFill>
                  <a:srgbClr val="000000"/>
                </a:solidFill>
                <a:latin typeface="Times"/>
                <a:cs typeface="Times"/>
              </a:rPr>
              <a:t>Study on strain behavior of A15 type superconductors is underway by using facilities of J-PARC pulsed neutron source and HFM lab at Tohoku Univ.</a:t>
            </a:r>
          </a:p>
          <a:p>
            <a:endParaRPr lang="ja-JP" altLang="en-US" sz="2000" b="1" dirty="0">
              <a:solidFill>
                <a:srgbClr val="000000"/>
              </a:solidFill>
              <a:latin typeface="Times"/>
              <a:cs typeface="Times"/>
            </a:endParaRPr>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65</a:t>
            </a:fld>
            <a:endParaRPr lang="en-US" altLang="ja-JP" dirty="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0" y="-190500"/>
            <a:ext cx="7175500" cy="889000"/>
          </a:xfrm>
        </p:spPr>
        <p:txBody>
          <a:bodyPr/>
          <a:lstStyle/>
          <a:p>
            <a:pPr algn="l"/>
            <a:r>
              <a:rPr lang="en-US" altLang="ja-JP" sz="3600" b="1" dirty="0" smtClean="0">
                <a:solidFill>
                  <a:schemeClr val="accent2"/>
                </a:solidFill>
                <a:latin typeface="Times" pitchFamily="-109" charset="0"/>
              </a:rPr>
              <a:t>Accounting of CERN-KEK </a:t>
            </a:r>
            <a:r>
              <a:rPr lang="en-US" altLang="ja-JP" sz="3600" b="1" dirty="0" err="1" smtClean="0">
                <a:solidFill>
                  <a:schemeClr val="accent2"/>
                </a:solidFill>
                <a:latin typeface="Times" pitchFamily="-109" charset="0"/>
              </a:rPr>
              <a:t>Collab</a:t>
            </a:r>
            <a:r>
              <a:rPr lang="en-US" altLang="ja-JP" sz="3600" b="1" dirty="0" smtClean="0">
                <a:solidFill>
                  <a:schemeClr val="accent2"/>
                </a:solidFill>
                <a:latin typeface="Times" pitchFamily="-109" charset="0"/>
              </a:rPr>
              <a:t>.</a:t>
            </a:r>
            <a:endParaRPr lang="en-US" altLang="ja-JP" sz="3600" dirty="0"/>
          </a:p>
        </p:txBody>
      </p:sp>
      <p:sp>
        <p:nvSpPr>
          <p:cNvPr id="5" name="スライド番号プレースホルダ 4"/>
          <p:cNvSpPr>
            <a:spLocks noGrp="1"/>
          </p:cNvSpPr>
          <p:nvPr>
            <p:ph type="sldNum" sz="quarter" idx="12"/>
          </p:nvPr>
        </p:nvSpPr>
        <p:spPr>
          <a:xfrm>
            <a:off x="7086600" y="6400800"/>
            <a:ext cx="1905000" cy="457200"/>
          </a:xfrm>
        </p:spPr>
        <p:txBody>
          <a:bodyPr/>
          <a:lstStyle/>
          <a:p>
            <a:fld id="{FD86C276-4295-A744-90AB-97A1D88A5EC5}" type="slidenum">
              <a:rPr lang="en-US" altLang="ja-JP">
                <a:solidFill>
                  <a:srgbClr val="000000"/>
                </a:solidFill>
              </a:rPr>
              <a:pPr/>
              <a:t>66</a:t>
            </a:fld>
            <a:endParaRPr lang="en-US" altLang="ja-JP" dirty="0">
              <a:solidFill>
                <a:srgbClr val="000000"/>
              </a:solidFill>
            </a:endParaRPr>
          </a:p>
        </p:txBody>
      </p:sp>
      <p:sp>
        <p:nvSpPr>
          <p:cNvPr id="6" name="Text Box 54"/>
          <p:cNvSpPr txBox="1">
            <a:spLocks noChangeArrowheads="1"/>
          </p:cNvSpPr>
          <p:nvPr/>
        </p:nvSpPr>
        <p:spPr bwMode="auto">
          <a:xfrm>
            <a:off x="7442843" y="76200"/>
            <a:ext cx="1701157" cy="461665"/>
          </a:xfrm>
          <a:prstGeom prst="rect">
            <a:avLst/>
          </a:prstGeom>
          <a:noFill/>
          <a:ln w="9525">
            <a:noFill/>
            <a:miter lim="800000"/>
            <a:headEnd/>
            <a:tailEnd/>
          </a:ln>
          <a:effectLst/>
        </p:spPr>
        <p:txBody>
          <a:bodyPr wrap="none">
            <a:prstTxWarp prst="textNoShape">
              <a:avLst/>
            </a:prstTxWarp>
            <a:spAutoFit/>
          </a:bodyPr>
          <a:lstStyle/>
          <a:p>
            <a:r>
              <a:rPr lang="en-US" altLang="ja-JP" dirty="0">
                <a:solidFill>
                  <a:srgbClr val="000000"/>
                </a:solidFill>
              </a:rPr>
              <a:t>(Unit:</a:t>
            </a:r>
            <a:r>
              <a:rPr lang="en-US" altLang="ja-JP" dirty="0" smtClean="0">
                <a:solidFill>
                  <a:srgbClr val="000000"/>
                </a:solidFill>
              </a:rPr>
              <a:t> </a:t>
            </a:r>
            <a:r>
              <a:rPr lang="en-US" altLang="ja-JP" dirty="0" err="1" smtClean="0">
                <a:solidFill>
                  <a:srgbClr val="000000"/>
                </a:solidFill>
              </a:rPr>
              <a:t>JYen</a:t>
            </a:r>
            <a:r>
              <a:rPr lang="en-US" altLang="ja-JP" dirty="0">
                <a:solidFill>
                  <a:srgbClr val="000000"/>
                </a:solidFill>
              </a:rPr>
              <a:t>)</a:t>
            </a:r>
          </a:p>
        </p:txBody>
      </p:sp>
      <p:graphicFrame>
        <p:nvGraphicFramePr>
          <p:cNvPr id="2" name="表 1"/>
          <p:cNvGraphicFramePr>
            <a:graphicFrameLocks noGrp="1"/>
          </p:cNvGraphicFramePr>
          <p:nvPr/>
        </p:nvGraphicFramePr>
        <p:xfrm>
          <a:off x="205316" y="531358"/>
          <a:ext cx="8659283" cy="5847687"/>
        </p:xfrm>
        <a:graphic>
          <a:graphicData uri="http://schemas.openxmlformats.org/drawingml/2006/table">
            <a:tbl>
              <a:tblPr firstRow="1" bandRow="1">
                <a:tableStyleId>{5C22544A-7EE6-4342-B048-85BDC9FD1C3A}</a:tableStyleId>
              </a:tblPr>
              <a:tblGrid>
                <a:gridCol w="1004130"/>
                <a:gridCol w="2447473"/>
                <a:gridCol w="1301920"/>
                <a:gridCol w="1301920"/>
                <a:gridCol w="1301920"/>
                <a:gridCol w="1301920"/>
              </a:tblGrid>
              <a:tr h="426243">
                <a:tc>
                  <a:txBody>
                    <a:bodyPr/>
                    <a:lstStyle/>
                    <a:p>
                      <a:endParaRPr kumimoji="1" lang="ja-JP" altLang="en-US" sz="14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endParaRPr kumimoji="1" lang="ja-JP" altLang="en-US" sz="14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a:r>
                        <a:rPr kumimoji="1" lang="en-US" altLang="ja-JP" sz="1400" b="1" dirty="0" smtClean="0">
                          <a:solidFill>
                            <a:schemeClr val="tx1"/>
                          </a:solidFill>
                          <a:latin typeface="Times"/>
                          <a:cs typeface="Times"/>
                        </a:rPr>
                        <a:t>JFY</a:t>
                      </a:r>
                      <a:r>
                        <a:rPr kumimoji="1" lang="en-US" altLang="ja-JP" sz="1400" b="1" baseline="0" dirty="0" smtClean="0">
                          <a:solidFill>
                            <a:schemeClr val="tx1"/>
                          </a:solidFill>
                          <a:latin typeface="Times"/>
                          <a:cs typeface="Times"/>
                        </a:rPr>
                        <a:t> 2009</a:t>
                      </a:r>
                    </a:p>
                    <a:p>
                      <a:pPr algn="ctr"/>
                      <a:r>
                        <a:rPr kumimoji="1" lang="en-US" altLang="ja-JP" sz="1400" b="1" baseline="0" dirty="0" smtClean="0">
                          <a:solidFill>
                            <a:schemeClr val="tx1"/>
                          </a:solidFill>
                          <a:latin typeface="Times"/>
                          <a:cs typeface="Times"/>
                        </a:rPr>
                        <a:t>Closing</a:t>
                      </a:r>
                      <a:endParaRPr kumimoji="1" lang="ja-JP" altLang="en-US" sz="1400" b="1" dirty="0">
                        <a:solidFill>
                          <a:schemeClr val="tx1"/>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smtClean="0">
                          <a:solidFill>
                            <a:schemeClr val="tx1"/>
                          </a:solidFill>
                          <a:latin typeface="Times"/>
                          <a:cs typeface="Times"/>
                        </a:rPr>
                        <a:t>JFY</a:t>
                      </a:r>
                      <a:r>
                        <a:rPr kumimoji="1" lang="en-US" altLang="ja-JP" sz="1400" b="1" baseline="0" dirty="0" smtClean="0">
                          <a:solidFill>
                            <a:schemeClr val="tx1"/>
                          </a:solidFill>
                          <a:latin typeface="Times"/>
                          <a:cs typeface="Times"/>
                        </a:rPr>
                        <a:t> 2010</a:t>
                      </a:r>
                    </a:p>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baseline="0" dirty="0" smtClean="0">
                          <a:solidFill>
                            <a:schemeClr val="tx1"/>
                          </a:solidFill>
                          <a:latin typeface="Times"/>
                          <a:cs typeface="Times"/>
                        </a:rPr>
                        <a:t>Closing</a:t>
                      </a:r>
                      <a:endParaRPr kumimoji="1" lang="ja-JP" altLang="en-US" sz="1400" b="1" dirty="0" smtClean="0">
                        <a:solidFill>
                          <a:schemeClr val="tx1"/>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smtClean="0">
                          <a:solidFill>
                            <a:schemeClr val="tx1"/>
                          </a:solidFill>
                          <a:latin typeface="Times"/>
                          <a:cs typeface="Times"/>
                        </a:rPr>
                        <a:t>JFY</a:t>
                      </a:r>
                      <a:r>
                        <a:rPr kumimoji="1" lang="en-US" altLang="ja-JP" sz="1400" b="1" baseline="0" dirty="0" smtClean="0">
                          <a:solidFill>
                            <a:schemeClr val="tx1"/>
                          </a:solidFill>
                          <a:latin typeface="Times"/>
                          <a:cs typeface="Times"/>
                        </a:rPr>
                        <a:t> 2011</a:t>
                      </a:r>
                    </a:p>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baseline="0" dirty="0" smtClean="0">
                          <a:solidFill>
                            <a:schemeClr val="tx1"/>
                          </a:solidFill>
                          <a:latin typeface="Times"/>
                          <a:cs typeface="Times"/>
                        </a:rPr>
                        <a:t>As of Today</a:t>
                      </a:r>
                      <a:endParaRPr kumimoji="1" lang="ja-JP" altLang="en-US" sz="1400" b="1" dirty="0" smtClean="0">
                        <a:solidFill>
                          <a:schemeClr val="tx1"/>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dirty="0" smtClean="0">
                          <a:solidFill>
                            <a:schemeClr val="tx1"/>
                          </a:solidFill>
                          <a:latin typeface="Times"/>
                          <a:cs typeface="Times"/>
                        </a:rPr>
                        <a:t>JFY</a:t>
                      </a:r>
                      <a:r>
                        <a:rPr kumimoji="1" lang="en-US" altLang="ja-JP" sz="1400" b="1" baseline="0" dirty="0" smtClean="0">
                          <a:solidFill>
                            <a:schemeClr val="tx1"/>
                          </a:solidFill>
                          <a:latin typeface="Times"/>
                          <a:cs typeface="Times"/>
                        </a:rPr>
                        <a:t> 2011</a:t>
                      </a:r>
                    </a:p>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400" b="1" baseline="0" dirty="0" smtClean="0">
                          <a:solidFill>
                            <a:schemeClr val="tx1"/>
                          </a:solidFill>
                          <a:latin typeface="Times"/>
                          <a:cs typeface="Times"/>
                        </a:rPr>
                        <a:t>Prediction</a:t>
                      </a:r>
                      <a:endParaRPr kumimoji="1" lang="ja-JP" altLang="en-US" sz="1400" b="1" dirty="0" smtClean="0">
                        <a:solidFill>
                          <a:schemeClr val="tx1"/>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156982">
                <a:tc rowSpan="3">
                  <a:txBody>
                    <a:bodyPr/>
                    <a:lstStyle/>
                    <a:p>
                      <a:r>
                        <a:rPr kumimoji="1" lang="en-US" altLang="ja-JP" sz="1600" b="1" dirty="0" smtClean="0">
                          <a:solidFill>
                            <a:srgbClr val="000000"/>
                          </a:solidFill>
                          <a:latin typeface="Times"/>
                          <a:cs typeface="Times"/>
                        </a:rPr>
                        <a:t>Magnet R&amp;D</a:t>
                      </a:r>
                      <a:endParaRPr kumimoji="1" lang="ja-JP" altLang="en-US" sz="16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a:latin typeface="Times"/>
                          <a:cs typeface="Times"/>
                        </a:rPr>
                        <a:t>Jigs, Yoke, </a:t>
                      </a:r>
                      <a:r>
                        <a:rPr lang="en-US" altLang="ja-JP" sz="1200" b="1" i="0" u="none" strike="noStrike" dirty="0" smtClean="0">
                          <a:latin typeface="Times"/>
                          <a:cs typeface="Times"/>
                        </a:rPr>
                        <a:t>Shell</a:t>
                      </a: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endParaRPr lang="en-US" altLang="ja-JP" sz="1400" b="1" i="0" u="none" strike="noStrike" dirty="0" smtClean="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2,088,790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2,377,581 </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2,377,581</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0">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Coil</a:t>
                      </a:r>
                    </a:p>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3,816,210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fontAlgn="b"/>
                      <a:r>
                        <a:rPr lang="en-US" altLang="ja-JP" sz="1400" b="1" i="0" u="none" strike="noStrike" dirty="0" smtClean="0">
                          <a:solidFill>
                            <a:srgbClr val="000000"/>
                          </a:solidFill>
                          <a:latin typeface="Times"/>
                          <a:cs typeface="Times"/>
                        </a:rPr>
                        <a:t>Own Effort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marL="0" marR="0" indent="0" algn="r" defTabSz="457200" rtl="0" eaLnBrk="1" fontAlgn="b" latinLnBrk="0" hangingPunct="1">
                        <a:lnSpc>
                          <a:spcPct val="100000"/>
                        </a:lnSpc>
                        <a:spcBef>
                          <a:spcPts val="0"/>
                        </a:spcBef>
                        <a:spcAft>
                          <a:spcPts val="0"/>
                        </a:spcAft>
                        <a:buClrTx/>
                        <a:buSzTx/>
                        <a:buFontTx/>
                        <a:buNone/>
                        <a:tabLst/>
                        <a:defRPr/>
                      </a:pPr>
                      <a:r>
                        <a:rPr lang="en-US" altLang="ja-JP" sz="1400" b="1" i="0" u="none" strike="noStrike" dirty="0" smtClean="0">
                          <a:solidFill>
                            <a:srgbClr val="000000"/>
                          </a:solidFill>
                          <a:latin typeface="Times"/>
                          <a:cs typeface="Times"/>
                        </a:rPr>
                        <a:t>1,927,800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2,449,627</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0">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a:latin typeface="Times"/>
                          <a:cs typeface="Times"/>
                        </a:rPr>
                        <a:t>PS, DAQ, </a:t>
                      </a:r>
                      <a:r>
                        <a:rPr lang="en-US" altLang="ja-JP" sz="1200" b="1" i="0" u="none" strike="noStrike" dirty="0" smtClean="0">
                          <a:latin typeface="Times"/>
                          <a:cs typeface="Times"/>
                        </a:rPr>
                        <a:t>Cryostat</a:t>
                      </a:r>
                    </a:p>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t"/>
                      <a:r>
                        <a:rPr lang="en-US" altLang="ja-JP" sz="1400" b="1" i="0" u="none" strike="noStrike" dirty="0" smtClean="0">
                          <a:solidFill>
                            <a:schemeClr val="tx1"/>
                          </a:solidFill>
                          <a:latin typeface="Times"/>
                          <a:cs typeface="Times"/>
                        </a:rPr>
                        <a:t>2,414,430 </a:t>
                      </a:r>
                      <a:endParaRPr lang="en-US" altLang="ja-JP" sz="1400" b="1" i="0" u="none" strike="noStrike" dirty="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fontAlgn="b"/>
                      <a:r>
                        <a:rPr lang="en-US" altLang="ja-JP" sz="1400" b="1" i="0" u="none" strike="noStrike" dirty="0" smtClean="0">
                          <a:solidFill>
                            <a:srgbClr val="000000"/>
                          </a:solidFill>
                          <a:latin typeface="Times"/>
                          <a:cs typeface="Times"/>
                        </a:rPr>
                        <a:t>Own Effort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361471">
                <a:tc rowSpan="5">
                  <a:txBody>
                    <a:bodyPr/>
                    <a:lstStyle/>
                    <a:p>
                      <a:r>
                        <a:rPr kumimoji="1" lang="en-US" altLang="ja-JP" sz="1600" b="1" dirty="0" smtClean="0">
                          <a:solidFill>
                            <a:srgbClr val="000000"/>
                          </a:solidFill>
                          <a:latin typeface="Times"/>
                          <a:cs typeface="Times"/>
                        </a:rPr>
                        <a:t>Wires</a:t>
                      </a:r>
                      <a:r>
                        <a:rPr kumimoji="1" lang="en-US" altLang="ja-JP" sz="1600" b="1" baseline="0" dirty="0" smtClean="0">
                          <a:solidFill>
                            <a:srgbClr val="000000"/>
                          </a:solidFill>
                          <a:latin typeface="Times"/>
                          <a:cs typeface="Times"/>
                        </a:rPr>
                        <a:t> and cable for the magnet</a:t>
                      </a:r>
                      <a:endParaRPr kumimoji="1" lang="ja-JP" altLang="en-US" sz="16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Further</a:t>
                      </a:r>
                      <a:r>
                        <a:rPr lang="en-US" altLang="ja-JP" sz="1200" b="1" i="0" u="none" strike="noStrike" baseline="0" dirty="0" smtClean="0">
                          <a:latin typeface="Times"/>
                          <a:cs typeface="Times"/>
                        </a:rPr>
                        <a:t> processes </a:t>
                      </a:r>
                      <a:r>
                        <a:rPr lang="en-US" altLang="ja-JP" sz="1200" b="1" i="0" u="none" strike="noStrike" dirty="0" smtClean="0">
                          <a:latin typeface="Times"/>
                          <a:cs typeface="Times"/>
                        </a:rPr>
                        <a:t>for the</a:t>
                      </a:r>
                      <a:r>
                        <a:rPr lang="en-US" altLang="ja-JP" sz="1200" b="1" i="0" u="none" strike="noStrike" baseline="0" dirty="0" smtClean="0">
                          <a:latin typeface="Times"/>
                          <a:cs typeface="Times"/>
                        </a:rPr>
                        <a:t> previous year's precursor</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6,226,080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fontAlgn="b"/>
                      <a:r>
                        <a:rPr lang="en-US" altLang="ja-JP" sz="1400" b="1" i="0" u="none" strike="noStrike" dirty="0" smtClean="0">
                          <a:solidFill>
                            <a:srgbClr val="FF0000"/>
                          </a:solidFill>
                          <a:latin typeface="Times"/>
                          <a:cs typeface="Times"/>
                        </a:rPr>
                        <a:t>Carry over 2.5MJYen </a:t>
                      </a:r>
                      <a:endParaRPr lang="en-US" altLang="ja-JP" sz="1400" b="1" i="0" u="none" strike="noStrike" dirty="0">
                        <a:solidFill>
                          <a:srgbClr val="FF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2,500,000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marL="0" marR="0" indent="0" algn="r" defTabSz="457200" rtl="0" eaLnBrk="1" fontAlgn="b" latinLnBrk="0" hangingPunct="1">
                        <a:lnSpc>
                          <a:spcPct val="100000"/>
                        </a:lnSpc>
                        <a:spcBef>
                          <a:spcPts val="0"/>
                        </a:spcBef>
                        <a:spcAft>
                          <a:spcPts val="0"/>
                        </a:spcAft>
                        <a:buClrTx/>
                        <a:buSzTx/>
                        <a:buFontTx/>
                        <a:buNone/>
                        <a:tabLst/>
                        <a:defRPr/>
                      </a:pPr>
                      <a:r>
                        <a:rPr lang="en-US" altLang="ja-JP" sz="1400" b="1" i="0" u="none" strike="noStrike" dirty="0" smtClean="0">
                          <a:solidFill>
                            <a:srgbClr val="000000"/>
                          </a:solidFill>
                          <a:latin typeface="Times"/>
                          <a:cs typeface="Times"/>
                        </a:rPr>
                        <a:t>2,500,000</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361471">
                <a:tc vMerge="1">
                  <a:txBody>
                    <a:bodyPr/>
                    <a:lstStyle/>
                    <a:p>
                      <a:endParaRPr kumimoji="1" lang="ja-JP" altLang="en-US">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Precursor (</a:t>
                      </a:r>
                      <a:r>
                        <a:rPr lang="en-US" altLang="ja-JP" sz="1200" b="1" i="0" u="none" strike="noStrike" dirty="0">
                          <a:latin typeface="Times"/>
                          <a:cs typeface="Times"/>
                        </a:rPr>
                        <a:t>1 km</a:t>
                      </a:r>
                      <a:r>
                        <a:rPr lang="en-US" altLang="ja-JP" sz="1200" b="1" i="0" u="none" strike="noStrike" dirty="0" smtClean="0">
                          <a:latin typeface="Times"/>
                          <a:cs typeface="Times"/>
                        </a:rPr>
                        <a:t>)</a:t>
                      </a:r>
                    </a:p>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6,636,000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fontAlgn="t"/>
                      <a:r>
                        <a:rPr lang="en-US" altLang="ja-JP" sz="1400" b="1" i="0" u="none" strike="noStrike" dirty="0" smtClean="0">
                          <a:solidFill>
                            <a:srgbClr val="FF0000"/>
                          </a:solidFill>
                          <a:latin typeface="Times"/>
                          <a:cs typeface="Times"/>
                        </a:rPr>
                        <a:t>Carry over 7</a:t>
                      </a:r>
                      <a:r>
                        <a:rPr lang="en-US" altLang="ja-JP" sz="1400" b="1" i="0" u="none" strike="noStrike" baseline="0" dirty="0" smtClean="0">
                          <a:solidFill>
                            <a:srgbClr val="FF0000"/>
                          </a:solidFill>
                          <a:latin typeface="Times"/>
                          <a:cs typeface="Times"/>
                        </a:rPr>
                        <a:t>.0</a:t>
                      </a:r>
                      <a:r>
                        <a:rPr lang="en-US" altLang="ja-JP" sz="1400" b="1" i="0" u="none" strike="noStrike" dirty="0" smtClean="0">
                          <a:solidFill>
                            <a:srgbClr val="FF0000"/>
                          </a:solidFill>
                          <a:latin typeface="Times"/>
                          <a:cs typeface="Times"/>
                        </a:rPr>
                        <a:t>MJYen</a:t>
                      </a:r>
                      <a:endParaRPr lang="en-US" altLang="ja-JP" sz="1400" b="1" i="0" u="none" strike="noStrike" dirty="0">
                        <a:solidFill>
                          <a:srgbClr val="FF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altLang="ja-JP" sz="1400" b="1" i="0" u="none" strike="noStrike" dirty="0" smtClean="0">
                          <a:solidFill>
                            <a:srgbClr val="FF0000"/>
                          </a:solidFill>
                          <a:latin typeface="Times"/>
                          <a:cs typeface="Times"/>
                        </a:rPr>
                        <a:t>To be canceled</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0">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Cabling</a:t>
                      </a:r>
                    </a:p>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altLang="ja-JP" sz="1400" b="1" i="0" u="none" strike="noStrike" dirty="0" err="1" smtClean="0">
                          <a:solidFill>
                            <a:schemeClr val="tx1"/>
                          </a:solidFill>
                          <a:latin typeface="Times"/>
                          <a:cs typeface="Times"/>
                        </a:rPr>
                        <a:t>Fermilab</a:t>
                      </a:r>
                      <a:r>
                        <a:rPr lang="en-US" altLang="ja-JP" sz="1400" b="1" i="0" u="none" strike="noStrike" dirty="0" smtClean="0">
                          <a:solidFill>
                            <a:schemeClr val="tx1"/>
                          </a:solidFill>
                          <a:latin typeface="Times"/>
                          <a:cs typeface="Times"/>
                        </a:rPr>
                        <a:t> </a:t>
                      </a:r>
                      <a:r>
                        <a:rPr lang="en-US" altLang="ja-JP" sz="1400" b="1" i="0" u="none" strike="noStrike" dirty="0" err="1" smtClean="0">
                          <a:solidFill>
                            <a:schemeClr val="tx1"/>
                          </a:solidFill>
                          <a:latin typeface="Times"/>
                          <a:cs typeface="Times"/>
                        </a:rPr>
                        <a:t>Collab</a:t>
                      </a:r>
                      <a:r>
                        <a:rPr lang="en-US" altLang="ja-JP" sz="1400" b="1" i="0" u="none" strike="noStrike" dirty="0" smtClean="0">
                          <a:solidFill>
                            <a:schemeClr val="tx1"/>
                          </a:solidFill>
                          <a:latin typeface="Times"/>
                          <a:cs typeface="Times"/>
                        </a:rPr>
                        <a:t>.</a:t>
                      </a:r>
                      <a:endParaRPr lang="en-US" altLang="ja-JP" sz="1400" b="1" i="0" u="none" strike="noStrike" dirty="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fontAlgn="b"/>
                      <a:r>
                        <a:rPr lang="en-US" altLang="ja-JP" sz="1400" b="1" i="0" u="none" strike="noStrike" dirty="0" err="1" smtClean="0">
                          <a:solidFill>
                            <a:srgbClr val="000000"/>
                          </a:solidFill>
                          <a:latin typeface="Times"/>
                          <a:cs typeface="Times"/>
                        </a:rPr>
                        <a:t>Fermilab</a:t>
                      </a:r>
                      <a:r>
                        <a:rPr lang="en-US" altLang="ja-JP" sz="1400" b="1" i="0" u="none" strike="noStrike" dirty="0" smtClean="0">
                          <a:solidFill>
                            <a:srgbClr val="000000"/>
                          </a:solidFill>
                          <a:latin typeface="Times"/>
                          <a:cs typeface="Times"/>
                        </a:rPr>
                        <a:t> </a:t>
                      </a:r>
                      <a:r>
                        <a:rPr lang="en-US" altLang="ja-JP" sz="1400" b="1" i="0" u="none" strike="noStrike" dirty="0" err="1" smtClean="0">
                          <a:solidFill>
                            <a:srgbClr val="000000"/>
                          </a:solidFill>
                          <a:latin typeface="Times"/>
                          <a:cs typeface="Times"/>
                        </a:rPr>
                        <a:t>Collab</a:t>
                      </a:r>
                      <a:r>
                        <a:rPr lang="en-US" altLang="ja-JP" sz="1400" b="1" i="0" u="none" strike="noStrike" dirty="0" smtClean="0">
                          <a:solidFill>
                            <a:srgbClr val="000000"/>
                          </a:solidFill>
                          <a:latin typeface="Times"/>
                          <a:cs typeface="Times"/>
                        </a:rPr>
                        <a: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ctr" fontAlgn="b"/>
                      <a:r>
                        <a:rPr lang="en-US" altLang="ja-JP" sz="1400" b="1" i="0" u="none" strike="noStrike" dirty="0" smtClean="0">
                          <a:solidFill>
                            <a:srgbClr val="000000"/>
                          </a:solidFill>
                          <a:latin typeface="Times"/>
                          <a:cs typeface="Times"/>
                        </a:rPr>
                        <a: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fontAlgn="b"/>
                      <a:r>
                        <a:rPr lang="en-US" altLang="ja-JP" sz="1400" b="1" i="0" u="none" strike="noStrike" dirty="0" smtClean="0">
                          <a:solidFill>
                            <a:srgbClr val="000000"/>
                          </a:solidFill>
                          <a:latin typeface="Times"/>
                          <a:cs typeface="Times"/>
                        </a:rPr>
                        <a: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0">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consumable</a:t>
                      </a:r>
                    </a:p>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1,273,125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4,470,046</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261,647</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marL="0" marR="0" indent="0" algn="r" defTabSz="457200" rtl="0" eaLnBrk="1" fontAlgn="b" latinLnBrk="0" hangingPunct="1">
                        <a:lnSpc>
                          <a:spcPct val="100000"/>
                        </a:lnSpc>
                        <a:spcBef>
                          <a:spcPts val="0"/>
                        </a:spcBef>
                        <a:spcAft>
                          <a:spcPts val="0"/>
                        </a:spcAft>
                        <a:buClrTx/>
                        <a:buSzTx/>
                        <a:buFontTx/>
                        <a:buNone/>
                        <a:tabLst/>
                        <a:defRPr/>
                      </a:pPr>
                      <a:r>
                        <a:rPr lang="en-US" altLang="ja-JP" sz="1400" b="1" i="0" u="none" strike="noStrike" dirty="0" smtClean="0">
                          <a:solidFill>
                            <a:srgbClr val="000000"/>
                          </a:solidFill>
                          <a:latin typeface="Times"/>
                          <a:cs typeface="Times"/>
                        </a:rPr>
                        <a:t>261,647</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226212">
                <a:tc vMerge="1">
                  <a:txBody>
                    <a:bodyPr/>
                    <a:lstStyle/>
                    <a:p>
                      <a:endParaRPr kumimoji="1" lang="ja-JP" altLang="en-US"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Long wire</a:t>
                      </a:r>
                      <a:r>
                        <a:rPr lang="en-US" altLang="ja-JP" sz="1200" b="1" i="0" u="none" strike="noStrike" baseline="0" dirty="0" smtClean="0">
                          <a:latin typeface="Times"/>
                          <a:cs typeface="Times"/>
                        </a:rPr>
                        <a:t> production R&amp;D</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smtClean="0">
                          <a:solidFill>
                            <a:schemeClr val="tx1"/>
                          </a:solidFill>
                          <a:latin typeface="Times"/>
                          <a:cs typeface="Times"/>
                        </a:rPr>
                        <a:t>0</a:t>
                      </a:r>
                      <a:endParaRPr lang="en-US" altLang="ja-JP" sz="1400" b="1" i="0" u="none" strike="noStrike" dirty="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5,899,950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ctr" fontAlgn="b"/>
                      <a:r>
                        <a:rPr lang="en-US" altLang="ja-JP" sz="1400" b="1" i="0" u="none" strike="noStrike" dirty="0" smtClean="0">
                          <a:solidFill>
                            <a:srgbClr val="000000"/>
                          </a:solidFill>
                          <a:latin typeface="Times"/>
                          <a:cs typeface="Times"/>
                        </a:rPr>
                        <a:t>Own Effort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US" altLang="ja-JP" sz="1400" b="1" i="0" u="none" strike="noStrike" dirty="0" smtClean="0">
                          <a:solidFill>
                            <a:srgbClr val="000000"/>
                          </a:solidFill>
                          <a:latin typeface="Times"/>
                          <a:cs typeface="Times"/>
                        </a:rPr>
                        <a:t>Own Effort</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226212">
                <a:tc rowSpan="6">
                  <a:txBody>
                    <a:bodyPr/>
                    <a:lstStyle/>
                    <a:p>
                      <a:r>
                        <a:rPr kumimoji="1" lang="en-US" altLang="ja-JP" sz="1600" b="1" dirty="0" smtClean="0">
                          <a:solidFill>
                            <a:srgbClr val="000000"/>
                          </a:solidFill>
                          <a:latin typeface="Times"/>
                          <a:cs typeface="Times"/>
                        </a:rPr>
                        <a:t>Fundamental</a:t>
                      </a:r>
                      <a:r>
                        <a:rPr kumimoji="1" lang="en-US" altLang="ja-JP" sz="1600" b="1" baseline="0" dirty="0" smtClean="0">
                          <a:solidFill>
                            <a:srgbClr val="000000"/>
                          </a:solidFill>
                          <a:latin typeface="Times"/>
                          <a:cs typeface="Times"/>
                        </a:rPr>
                        <a:t> Study</a:t>
                      </a:r>
                      <a:endParaRPr kumimoji="1" lang="ja-JP" altLang="en-US" sz="16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15T Solenoid, </a:t>
                      </a:r>
                      <a:r>
                        <a:rPr lang="en-US" altLang="ja-JP" sz="1200" b="1" i="0" u="none" strike="noStrike" dirty="0" err="1" smtClean="0">
                          <a:latin typeface="Times"/>
                          <a:cs typeface="Times"/>
                        </a:rPr>
                        <a:t>Jc</a:t>
                      </a:r>
                      <a:r>
                        <a:rPr lang="en-US" altLang="ja-JP" sz="1200" b="1" i="0" u="none" strike="noStrike" baseline="0" dirty="0" smtClean="0">
                          <a:latin typeface="Times"/>
                          <a:cs typeface="Times"/>
                        </a:rPr>
                        <a:t> Stress Depend.</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13,488,300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FF66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FF66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fontAlgn="b"/>
                      <a:r>
                        <a:rPr lang="en-US" altLang="ja-JP" sz="1400" b="1" i="0" u="none" strike="noStrike" dirty="0" smtClean="0">
                          <a:solidFill>
                            <a:srgbClr val="000000"/>
                          </a:solidFill>
                          <a:latin typeface="Times"/>
                          <a:cs typeface="Times"/>
                        </a:rPr>
                        <a:t>Own Effort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226212">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a:latin typeface="Times"/>
                          <a:cs typeface="Times"/>
                        </a:rPr>
                        <a:t>Thermal conductivity meas.</a:t>
                      </a: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3,777,900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155,400 </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FF66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ctr" fontAlgn="b"/>
                      <a:r>
                        <a:rPr lang="en-US" altLang="ja-JP" sz="1400" b="1" i="0" u="none" strike="noStrike" dirty="0" smtClean="0">
                          <a:solidFill>
                            <a:srgbClr val="000000"/>
                          </a:solidFill>
                          <a:latin typeface="Times"/>
                          <a:cs typeface="Times"/>
                        </a:rPr>
                        <a:t>Own Effort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311325">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err="1">
                          <a:latin typeface="Times"/>
                          <a:cs typeface="Times"/>
                        </a:rPr>
                        <a:t>Cyanate</a:t>
                      </a:r>
                      <a:r>
                        <a:rPr lang="en-US" altLang="ja-JP" sz="1200" b="1" i="0" u="none" strike="noStrike" dirty="0">
                          <a:latin typeface="Times"/>
                          <a:cs typeface="Times"/>
                        </a:rPr>
                        <a:t> </a:t>
                      </a:r>
                      <a:r>
                        <a:rPr lang="en-US" altLang="ja-JP" sz="1200" b="1" i="0" u="none" strike="noStrike" dirty="0" smtClean="0">
                          <a:latin typeface="Times"/>
                          <a:cs typeface="Times"/>
                        </a:rPr>
                        <a:t>ester resin, Gamma ray irradiation</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1,102,668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247,594</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1,721,357</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1,721,357</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226212">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Neutron diffraction, Strain Study</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t"/>
                      <a:r>
                        <a:rPr lang="en-US" altLang="ja-JP" sz="1400" b="1" i="0" u="none" strike="noStrike" dirty="0">
                          <a:solidFill>
                            <a:schemeClr val="tx1"/>
                          </a:solidFill>
                          <a:latin typeface="Times"/>
                          <a:cs typeface="Times"/>
                        </a:rPr>
                        <a:t>10,124,887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t"/>
                      <a:r>
                        <a:rPr lang="en-US" altLang="ja-JP" sz="1400" b="1" i="0" u="none" strike="noStrike" dirty="0" smtClean="0">
                          <a:solidFill>
                            <a:srgbClr val="000000"/>
                          </a:solidFill>
                          <a:latin typeface="Times"/>
                          <a:cs typeface="Times"/>
                        </a:rPr>
                        <a:t>1,725,484 </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t"/>
                      <a:r>
                        <a:rPr lang="en-US" altLang="ja-JP" sz="1400" b="1" i="0" u="none" strike="noStrike" dirty="0" smtClean="0">
                          <a:solidFill>
                            <a:srgbClr val="000000"/>
                          </a:solidFill>
                          <a:latin typeface="Times"/>
                          <a:cs typeface="Times"/>
                        </a:rPr>
                        <a:t>536,573</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t"/>
                      <a:r>
                        <a:rPr lang="en-US" altLang="ja-JP" sz="1400" b="1" i="0" u="none" strike="noStrike" dirty="0" smtClean="0">
                          <a:solidFill>
                            <a:srgbClr val="000000"/>
                          </a:solidFill>
                          <a:latin typeface="Times"/>
                          <a:cs typeface="Times"/>
                        </a:rPr>
                        <a:t>536,573</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198712">
                <a:tc vMerge="1">
                  <a:txBody>
                    <a:bodyPr/>
                    <a:lstStyle/>
                    <a:p>
                      <a:endParaRPr kumimoji="1" lang="ja-JP" altLang="en-US"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Short</a:t>
                      </a:r>
                      <a:r>
                        <a:rPr lang="en-US" altLang="ja-JP" sz="1200" b="1" i="0" u="none" strike="noStrike" baseline="0" dirty="0" smtClean="0">
                          <a:latin typeface="Times"/>
                          <a:cs typeface="Times"/>
                        </a:rPr>
                        <a:t> s</a:t>
                      </a:r>
                      <a:r>
                        <a:rPr lang="en-US" altLang="ja-JP" sz="1200" b="1" i="0" u="none" strike="noStrike" dirty="0" smtClean="0">
                          <a:latin typeface="Times"/>
                          <a:cs typeface="Times"/>
                        </a:rPr>
                        <a:t>trand </a:t>
                      </a:r>
                      <a:r>
                        <a:rPr lang="en-US" altLang="ja-JP" sz="1200" b="1" i="0" u="none" strike="noStrike" dirty="0">
                          <a:latin typeface="Times"/>
                          <a:cs typeface="Times"/>
                        </a:rPr>
                        <a:t>R&amp;</a:t>
                      </a:r>
                      <a:r>
                        <a:rPr lang="en-US" altLang="ja-JP" sz="1200" b="1" i="0" u="none" strike="noStrike" dirty="0" smtClean="0">
                          <a:latin typeface="Times"/>
                          <a:cs typeface="Times"/>
                        </a:rPr>
                        <a:t>D</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4,326,272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t"/>
                      <a:r>
                        <a:rPr lang="en-US" altLang="ja-JP" sz="1400" b="1" i="0" u="none" strike="noStrike" dirty="0">
                          <a:solidFill>
                            <a:srgbClr val="000000"/>
                          </a:solidFill>
                          <a:latin typeface="Times"/>
                          <a:cs typeface="Times"/>
                        </a:rPr>
                        <a:t>1,447,793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FF66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0</a:t>
                      </a:r>
                      <a:endParaRPr lang="en-US" altLang="ja-JP" sz="1400" b="1" i="0" u="none" strike="noStrike" dirty="0">
                        <a:solidFill>
                          <a:srgbClr val="FF66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198712">
                <a:tc vMerge="1">
                  <a:txBody>
                    <a:bodyPr/>
                    <a:lstStyle/>
                    <a:p>
                      <a:endParaRPr kumimoji="1" lang="ja-JP" altLang="en-US"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r>
                        <a:rPr lang="en-US" altLang="ja-JP" sz="1200" b="1" i="0" u="none" strike="noStrike" dirty="0" smtClean="0">
                          <a:latin typeface="Times"/>
                          <a:cs typeface="Times"/>
                        </a:rPr>
                        <a:t>Fellow</a:t>
                      </a:r>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ctr" fontAlgn="b"/>
                      <a:r>
                        <a:rPr lang="en-US" altLang="ja-JP" sz="1400" b="1" i="0" u="none" strike="noStrike" dirty="0" smtClean="0">
                          <a:solidFill>
                            <a:schemeClr val="tx1"/>
                          </a:solidFill>
                          <a:latin typeface="Times"/>
                          <a:cs typeface="Times"/>
                        </a:rPr>
                        <a:t>-</a:t>
                      </a:r>
                      <a:endParaRPr lang="en-US" altLang="ja-JP" sz="1400" b="1" i="0" u="none" strike="noStrike" dirty="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ctr" fontAlgn="t"/>
                      <a:r>
                        <a:rPr lang="en-US" altLang="ja-JP" sz="1400" b="1" i="0" u="none" strike="noStrike" dirty="0" smtClean="0">
                          <a:solidFill>
                            <a:srgbClr val="000000"/>
                          </a:solidFill>
                          <a:latin typeface="Times"/>
                          <a:cs typeface="Times"/>
                        </a:rPr>
                        <a:t>-</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t"/>
                      <a:r>
                        <a:rPr lang="en-US" altLang="ja-JP" sz="1400" b="1" i="0" u="none" strike="noStrike" dirty="0" smtClean="0">
                          <a:solidFill>
                            <a:srgbClr val="000000"/>
                          </a:solidFill>
                          <a:latin typeface="Times"/>
                          <a:cs typeface="Times"/>
                        </a:rPr>
                        <a:t>3,713,541</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t"/>
                      <a:r>
                        <a:rPr lang="en-US" altLang="ja-JP" sz="1400" b="1" i="0" u="none" strike="noStrike" dirty="0" smtClean="0">
                          <a:solidFill>
                            <a:srgbClr val="000000"/>
                          </a:solidFill>
                          <a:latin typeface="Times"/>
                          <a:cs typeface="Times"/>
                        </a:rPr>
                        <a:t>6,900,000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476390">
                <a:tc>
                  <a:txBody>
                    <a:bodyPr/>
                    <a:lstStyle/>
                    <a:p>
                      <a:r>
                        <a:rPr kumimoji="1" lang="en-US" altLang="ja-JP" sz="1600" b="1" dirty="0" smtClean="0">
                          <a:solidFill>
                            <a:srgbClr val="000000"/>
                          </a:solidFill>
                          <a:latin typeface="Times"/>
                          <a:cs typeface="Times"/>
                        </a:rPr>
                        <a:t>Travel Expenses</a:t>
                      </a:r>
                      <a:endParaRPr kumimoji="1" lang="ja-JP" altLang="en-US" sz="1600" b="1" dirty="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a:solidFill>
                            <a:schemeClr val="tx1"/>
                          </a:solidFill>
                          <a:latin typeface="Times"/>
                          <a:cs typeface="Times"/>
                        </a:rPr>
                        <a:t>814,128 </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4,464,943 </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1,353,215 </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1,753,215</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r h="275805">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600" b="1" dirty="0" smtClean="0">
                          <a:solidFill>
                            <a:srgbClr val="000000"/>
                          </a:solidFill>
                          <a:latin typeface="Times"/>
                          <a:cs typeface="Times"/>
                        </a:rPr>
                        <a:t>Total</a:t>
                      </a:r>
                      <a:endParaRPr kumimoji="1" lang="ja-JP" altLang="en-US" sz="1600" b="1" dirty="0" smtClean="0">
                        <a:solidFill>
                          <a:srgbClr val="000000"/>
                        </a:solidFill>
                        <a:latin typeface="Times"/>
                        <a:cs typeface="Times"/>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l" fontAlgn="b"/>
                      <a:endParaRPr lang="en-US" altLang="ja-JP" sz="1200" b="1" i="0" u="none" strike="noStrike" dirty="0">
                        <a:latin typeface="Times"/>
                        <a:cs typeface="Times"/>
                      </a:endParaRPr>
                    </a:p>
                  </a:txBody>
                  <a:tcPr marL="12700" marR="12700" marT="12700" marB="0">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pPr algn="r" fontAlgn="b"/>
                      <a:r>
                        <a:rPr lang="en-US" altLang="ja-JP" sz="1400" b="1" i="0" u="none" strike="noStrike" dirty="0" smtClean="0">
                          <a:solidFill>
                            <a:schemeClr val="tx1"/>
                          </a:solidFill>
                          <a:latin typeface="Times"/>
                          <a:cs typeface="Times"/>
                        </a:rPr>
                        <a:t>54,000,000</a:t>
                      </a:r>
                      <a:endParaRPr lang="en-US" altLang="ja-JP" sz="1400" b="1" i="0" u="none" strike="noStrike" dirty="0">
                        <a:solidFill>
                          <a:schemeClr val="tx1"/>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chemeClr val="accent1"/>
                    </a:solidFill>
                  </a:tcPr>
                </a:tc>
                <a:tc>
                  <a:txBody>
                    <a:bodyPr/>
                    <a:lstStyle/>
                    <a:p>
                      <a:pPr algn="r" fontAlgn="b"/>
                      <a:r>
                        <a:rPr lang="en-US" altLang="ja-JP" sz="1400" b="1" i="0" u="none" strike="noStrike" dirty="0" smtClean="0">
                          <a:solidFill>
                            <a:srgbClr val="000000"/>
                          </a:solidFill>
                          <a:latin typeface="Times"/>
                          <a:cs typeface="Times"/>
                        </a:rPr>
                        <a:t>20,500,000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66FF66"/>
                    </a:solidFill>
                  </a:tcPr>
                </a:tc>
                <a:tc>
                  <a:txBody>
                    <a:bodyPr/>
                    <a:lstStyle/>
                    <a:p>
                      <a:pPr algn="r" fontAlgn="b"/>
                      <a:r>
                        <a:rPr lang="en-US" altLang="ja-JP" sz="1400" b="1" i="0" u="none" strike="noStrike" dirty="0" smtClean="0">
                          <a:solidFill>
                            <a:srgbClr val="000000"/>
                          </a:solidFill>
                          <a:latin typeface="Times"/>
                          <a:cs typeface="Times"/>
                        </a:rPr>
                        <a:t>14,391,714</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c>
                  <a:txBody>
                    <a:bodyPr/>
                    <a:lstStyle/>
                    <a:p>
                      <a:pPr algn="r" fontAlgn="b"/>
                      <a:r>
                        <a:rPr lang="en-US" altLang="ja-JP" sz="1400" b="1" i="0" u="none" strike="noStrike" dirty="0" smtClean="0">
                          <a:solidFill>
                            <a:srgbClr val="000000"/>
                          </a:solidFill>
                          <a:latin typeface="Times"/>
                          <a:cs typeface="Times"/>
                        </a:rPr>
                        <a:t>18,500,000</a:t>
                      </a:r>
                      <a:endParaRPr lang="en-US" altLang="ja-JP" sz="1400" b="1" i="0" u="none" strike="noStrike" dirty="0">
                        <a:solidFill>
                          <a:srgbClr val="000000"/>
                        </a:solidFill>
                        <a:latin typeface="Times"/>
                        <a:cs typeface="Times"/>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solidFill>
                      <a:srgbClr val="FFFF00"/>
                    </a:solidFill>
                  </a:tcPr>
                </a:tc>
              </a:tr>
            </a:tbl>
          </a:graphicData>
        </a:graphic>
      </p:graphicFrame>
      <p:sp>
        <p:nvSpPr>
          <p:cNvPr id="10" name="テキスト ボックス 9"/>
          <p:cNvSpPr txBox="1"/>
          <p:nvPr/>
        </p:nvSpPr>
        <p:spPr>
          <a:xfrm>
            <a:off x="3756804" y="6289814"/>
            <a:ext cx="3456796" cy="646331"/>
          </a:xfrm>
          <a:prstGeom prst="rect">
            <a:avLst/>
          </a:prstGeom>
          <a:noFill/>
        </p:spPr>
        <p:txBody>
          <a:bodyPr wrap="square" rtlCol="0">
            <a:spAutoFit/>
          </a:bodyPr>
          <a:lstStyle/>
          <a:p>
            <a:r>
              <a:rPr lang="en-US" altLang="ja-JP" sz="1800" dirty="0" smtClean="0">
                <a:solidFill>
                  <a:srgbClr val="FF0000"/>
                </a:solidFill>
              </a:rPr>
              <a:t>Total 93 </a:t>
            </a:r>
            <a:r>
              <a:rPr lang="en-US" altLang="ja-JP" sz="1800" dirty="0" err="1" smtClean="0">
                <a:solidFill>
                  <a:srgbClr val="FF0000"/>
                </a:solidFill>
              </a:rPr>
              <a:t>MJYen</a:t>
            </a:r>
            <a:r>
              <a:rPr lang="en-US" altLang="ja-JP" sz="1800" dirty="0" smtClean="0">
                <a:solidFill>
                  <a:srgbClr val="FF0000"/>
                </a:solidFill>
              </a:rPr>
              <a:t> for JFY2009-2011</a:t>
            </a:r>
          </a:p>
          <a:p>
            <a:r>
              <a:rPr lang="en-US" altLang="ja-JP" sz="1800" dirty="0" smtClean="0">
                <a:solidFill>
                  <a:srgbClr val="FF0000"/>
                </a:solidFill>
              </a:rPr>
              <a:t>(Initial proposal was 105 </a:t>
            </a:r>
            <a:r>
              <a:rPr lang="en-US" altLang="ja-JP" sz="1800" dirty="0" err="1" smtClean="0">
                <a:solidFill>
                  <a:srgbClr val="FF0000"/>
                </a:solidFill>
              </a:rPr>
              <a:t>MJYen</a:t>
            </a:r>
            <a:r>
              <a:rPr lang="en-US" altLang="ja-JP" sz="1800" dirty="0" smtClean="0">
                <a:solidFill>
                  <a:srgbClr val="FF0000"/>
                </a:solidFill>
              </a:rPr>
              <a:t>)</a:t>
            </a:r>
            <a:endParaRPr lang="ja-JP" altLang="en-US" sz="1800" dirty="0">
              <a:solidFill>
                <a:srgbClr val="FF0000"/>
              </a:solidFill>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Appendix</a:t>
            </a:r>
            <a:endParaRPr lang="ja-JP" altLang="en-US" dirty="0"/>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67</a:t>
            </a:fld>
            <a:endParaRPr lang="en-US" altLang="ja-JP"/>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8953500" cy="1257300"/>
          </a:xfrm>
        </p:spPr>
        <p:txBody>
          <a:bodyPr/>
          <a:lstStyle/>
          <a:p>
            <a:r>
              <a:rPr lang="en-US" altLang="ja-JP" sz="3600" b="1" dirty="0" smtClean="0">
                <a:solidFill>
                  <a:schemeClr val="accent2"/>
                </a:solidFill>
                <a:latin typeface="Times"/>
                <a:cs typeface="Times"/>
              </a:rPr>
              <a:t>Parameters for ITER Bronze Wire</a:t>
            </a:r>
            <a:endParaRPr lang="ja-JP" altLang="en-US" sz="3600" b="1" dirty="0">
              <a:solidFill>
                <a:schemeClr val="accent2"/>
              </a:solidFill>
              <a:latin typeface="Times"/>
              <a:cs typeface="Times"/>
            </a:endParaRPr>
          </a:p>
        </p:txBody>
      </p:sp>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68</a:t>
            </a:fld>
            <a:endParaRPr lang="en-US" altLang="ja-JP"/>
          </a:p>
        </p:txBody>
      </p:sp>
      <p:graphicFrame>
        <p:nvGraphicFramePr>
          <p:cNvPr id="63490" name="Object 2"/>
          <p:cNvGraphicFramePr>
            <a:graphicFrameLocks noChangeAspect="1"/>
          </p:cNvGraphicFramePr>
          <p:nvPr/>
        </p:nvGraphicFramePr>
        <p:xfrm>
          <a:off x="641350" y="1981200"/>
          <a:ext cx="7835900" cy="4368800"/>
        </p:xfrm>
        <a:graphic>
          <a:graphicData uri="http://schemas.openxmlformats.org/presentationml/2006/ole">
            <p:oleObj spid="_x0000_s63490" name="ワークシート" r:id="rId3" imgW="7835900" imgH="4368800" progId="Excel.Sheet.8">
              <p:embed/>
            </p:oleObj>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548E9773-63AD-E746-8149-9BB28A5182FA}" type="slidenum">
              <a:rPr lang="ja-JP" altLang="en-US" smtClean="0">
                <a:solidFill>
                  <a:prstClr val="black">
                    <a:tint val="75000"/>
                  </a:prstClr>
                </a:solidFill>
              </a:rPr>
              <a:pPr/>
              <a:t>69</a:t>
            </a:fld>
            <a:endParaRPr lang="ja-JP" altLang="en-US">
              <a:solidFill>
                <a:prstClr val="black">
                  <a:tint val="75000"/>
                </a:prstClr>
              </a:solidFill>
            </a:endParaRPr>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19100" y="697230"/>
            <a:ext cx="8001000" cy="6160770"/>
          </a:xfrm>
          <a:prstGeom prst="rect">
            <a:avLst/>
          </a:prstGeom>
          <a:ln>
            <a:solidFill>
              <a:schemeClr val="tx1"/>
            </a:solidFill>
          </a:ln>
        </p:spPr>
      </p:pic>
      <p:sp>
        <p:nvSpPr>
          <p:cNvPr id="8" name="タイトル 2"/>
          <p:cNvSpPr>
            <a:spLocks noGrp="1"/>
          </p:cNvSpPr>
          <p:nvPr>
            <p:ph type="title"/>
          </p:nvPr>
        </p:nvSpPr>
        <p:spPr>
          <a:xfrm>
            <a:off x="0" y="0"/>
            <a:ext cx="7759700" cy="711200"/>
          </a:xfrm>
          <a:prstGeom prst="rect">
            <a:avLst/>
          </a:prstGeom>
        </p:spPr>
        <p:txBody>
          <a:body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en-US" altLang="ja-JP" sz="3600" b="1" i="0" u="none" strike="noStrike" kern="0" cap="none" spc="0" normalizeH="0" baseline="0" noProof="0" dirty="0" smtClean="0">
                <a:ln>
                  <a:noFill/>
                </a:ln>
                <a:solidFill>
                  <a:srgbClr val="333399"/>
                </a:solidFill>
                <a:effectLst/>
                <a:uLnTx/>
                <a:uFillTx/>
                <a:latin typeface="Times"/>
                <a:cs typeface="Times"/>
              </a:rPr>
              <a:t>Appendix: Slides from Dec. 2008</a:t>
            </a:r>
            <a:endParaRPr kumimoji="0" lang="ja-JP" altLang="en-US" sz="3600" b="1" i="0" u="none" strike="noStrike" kern="0" cap="none" spc="0" normalizeH="0" baseline="0" noProof="0" dirty="0">
              <a:ln>
                <a:noFill/>
              </a:ln>
              <a:solidFill>
                <a:srgbClr val="333399"/>
              </a:solidFill>
              <a:effectLst/>
              <a:uLnTx/>
              <a:uFillTx/>
              <a:latin typeface="Times"/>
              <a:cs typeface="Times"/>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7</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527050" y="863600"/>
            <a:ext cx="8218170" cy="5577840"/>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0"/>
            <a:ext cx="7759700" cy="711200"/>
          </a:xfrm>
        </p:spPr>
        <p:txBody>
          <a:bodyPr/>
          <a:lstStyle/>
          <a:p>
            <a:pPr algn="l"/>
            <a:r>
              <a:rPr lang="en-US" altLang="ja-JP" sz="3600" b="1" dirty="0" smtClean="0">
                <a:solidFill>
                  <a:schemeClr val="accent2"/>
                </a:solidFill>
                <a:latin typeface="Times"/>
                <a:cs typeface="Times"/>
              </a:rPr>
              <a:t>Appendix: Slides from Dec. 2010</a:t>
            </a:r>
            <a:endParaRPr lang="ja-JP" altLang="en-US" sz="3600" b="1" dirty="0">
              <a:solidFill>
                <a:schemeClr val="accent2"/>
              </a:solidFill>
              <a:latin typeface="Times"/>
              <a:cs typeface="Times"/>
            </a:endParaRPr>
          </a:p>
        </p:txBody>
      </p:sp>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solidFill>
                  <a:srgbClr val="000000"/>
                </a:solidFill>
              </a:rPr>
              <a:pPr/>
              <a:t>70</a:t>
            </a:fld>
            <a:endParaRPr lang="en-US" altLang="ja-JP">
              <a:solidFill>
                <a:srgbClr val="000000"/>
              </a:solidFill>
            </a:endParaRPr>
          </a:p>
        </p:txBody>
      </p:sp>
      <p:pic>
        <p:nvPicPr>
          <p:cNvPr id="5" name="図 4"/>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958850" y="1009650"/>
            <a:ext cx="7528560" cy="5516880"/>
          </a:xfrm>
          <a:prstGeom prst="rect">
            <a:avLst/>
          </a:prstGeom>
          <a:ln>
            <a:solidFill>
              <a:schemeClr val="tx1"/>
            </a:solidFill>
          </a:ln>
        </p:spPr>
      </p:pic>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タイトル 2"/>
          <p:cNvSpPr>
            <a:spLocks noGrp="1"/>
          </p:cNvSpPr>
          <p:nvPr>
            <p:ph type="title"/>
          </p:nvPr>
        </p:nvSpPr>
        <p:spPr>
          <a:xfrm>
            <a:off x="0" y="0"/>
            <a:ext cx="7759700" cy="711200"/>
          </a:xfrm>
        </p:spPr>
        <p:txBody>
          <a:bodyPr/>
          <a:lstStyle/>
          <a:p>
            <a:pPr algn="l"/>
            <a:r>
              <a:rPr lang="en-US" altLang="ja-JP" sz="3600" b="1" dirty="0" smtClean="0">
                <a:solidFill>
                  <a:schemeClr val="accent2"/>
                </a:solidFill>
                <a:latin typeface="Times"/>
                <a:cs typeface="Times"/>
              </a:rPr>
              <a:t>Appendix: Slides from Dec. 2010</a:t>
            </a:r>
            <a:endParaRPr lang="ja-JP" altLang="en-US" sz="3600" b="1" dirty="0">
              <a:solidFill>
                <a:schemeClr val="accent2"/>
              </a:solidFill>
              <a:latin typeface="Times"/>
              <a:cs typeface="Times"/>
            </a:endParaRPr>
          </a:p>
        </p:txBody>
      </p:sp>
      <p:sp>
        <p:nvSpPr>
          <p:cNvPr id="2" name="スライド番号プレースホルダ 1"/>
          <p:cNvSpPr>
            <a:spLocks noGrp="1"/>
          </p:cNvSpPr>
          <p:nvPr>
            <p:ph type="sldNum" sz="quarter" idx="12"/>
          </p:nvPr>
        </p:nvSpPr>
        <p:spPr/>
        <p:txBody>
          <a:bodyPr/>
          <a:lstStyle/>
          <a:p>
            <a:fld id="{C6C37BD5-C70E-B048-87EB-5CCA79CDB251}" type="slidenum">
              <a:rPr lang="en-US" altLang="ja-JP" smtClean="0">
                <a:solidFill>
                  <a:srgbClr val="000000"/>
                </a:solidFill>
              </a:rPr>
              <a:pPr/>
              <a:t>71</a:t>
            </a:fld>
            <a:endParaRPr lang="en-US" altLang="ja-JP">
              <a:solidFill>
                <a:srgbClr val="000000"/>
              </a:solidFill>
            </a:endParaRPr>
          </a:p>
        </p:txBody>
      </p:sp>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857250" y="933450"/>
            <a:ext cx="7426960" cy="5638800"/>
          </a:xfrm>
          <a:prstGeom prst="rect">
            <a:avLst/>
          </a:prstGeom>
          <a:ln>
            <a:solidFill>
              <a:schemeClr val="tx1"/>
            </a:solid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8</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57200" y="482600"/>
            <a:ext cx="8435340" cy="6195060"/>
          </a:xfrm>
          <a:prstGeom prst="rect">
            <a:avLst/>
          </a:prstGeom>
          <a:ln>
            <a:solidFill>
              <a:schemeClr val="tx1"/>
            </a:solidFill>
          </a:ln>
        </p:spPr>
      </p:pic>
      <p:sp>
        <p:nvSpPr>
          <p:cNvPr id="5" name="テキスト ボックス 4"/>
          <p:cNvSpPr txBox="1"/>
          <p:nvPr/>
        </p:nvSpPr>
        <p:spPr>
          <a:xfrm>
            <a:off x="3225800" y="6193135"/>
            <a:ext cx="909173" cy="461665"/>
          </a:xfrm>
          <a:prstGeom prst="rect">
            <a:avLst/>
          </a:prstGeom>
          <a:noFill/>
        </p:spPr>
        <p:txBody>
          <a:bodyPr wrap="none" rtlCol="0">
            <a:spAutoFit/>
          </a:bodyPr>
          <a:lstStyle/>
          <a:p>
            <a:r>
              <a:rPr kumimoji="1" lang="en-US" altLang="ja-JP" dirty="0" smtClean="0"/>
              <a:t>45</a:t>
            </a:r>
            <a:r>
              <a:rPr kumimoji="1" lang="en-US" altLang="ja-JP" dirty="0" smtClean="0">
                <a:latin typeface="Symbol" charset="2"/>
                <a:cs typeface="Symbol" charset="2"/>
              </a:rPr>
              <a:t>m</a:t>
            </a:r>
            <a:r>
              <a:rPr kumimoji="1" lang="en-US" altLang="ja-JP" dirty="0" smtClean="0"/>
              <a:t>m</a:t>
            </a:r>
            <a:endParaRPr kumimoji="1" lang="ja-JP" altLang="en-US" dirty="0"/>
          </a:p>
        </p:txBody>
      </p:sp>
      <p:cxnSp>
        <p:nvCxnSpPr>
          <p:cNvPr id="10" name="直線コネクタ 9"/>
          <p:cNvCxnSpPr/>
          <p:nvPr/>
        </p:nvCxnSpPr>
        <p:spPr>
          <a:xfrm>
            <a:off x="3238500" y="6210300"/>
            <a:ext cx="749300" cy="1588"/>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スライド番号プレースホルダ 3"/>
          <p:cNvSpPr>
            <a:spLocks noGrp="1"/>
          </p:cNvSpPr>
          <p:nvPr>
            <p:ph type="sldNum" sz="quarter" idx="12"/>
          </p:nvPr>
        </p:nvSpPr>
        <p:spPr/>
        <p:txBody>
          <a:bodyPr/>
          <a:lstStyle/>
          <a:p>
            <a:fld id="{A8790F47-EB29-C140-9EF2-8774BF1137B2}" type="slidenum">
              <a:rPr lang="en-US" altLang="ja-JP" smtClean="0"/>
              <a:pPr/>
              <a:t>9</a:t>
            </a:fld>
            <a:endParaRPr lang="en-US" altLang="ja-JP"/>
          </a:p>
        </p:txBody>
      </p:sp>
      <p:sp>
        <p:nvSpPr>
          <p:cNvPr id="31" name="テキスト ボックス 30"/>
          <p:cNvSpPr txBox="1"/>
          <p:nvPr/>
        </p:nvSpPr>
        <p:spPr>
          <a:xfrm>
            <a:off x="5332590" y="0"/>
            <a:ext cx="3811410" cy="461665"/>
          </a:xfrm>
          <a:prstGeom prst="rect">
            <a:avLst/>
          </a:prstGeom>
          <a:noFill/>
        </p:spPr>
        <p:txBody>
          <a:bodyPr wrap="none" rtlCol="0">
            <a:spAutoFit/>
          </a:bodyPr>
          <a:lstStyle/>
          <a:p>
            <a:r>
              <a:rPr lang="en-US" altLang="ja-JP" b="1" dirty="0" smtClean="0">
                <a:solidFill>
                  <a:schemeClr val="accent2"/>
                </a:solidFill>
              </a:rPr>
              <a:t>from the Meeting Dec. 2010</a:t>
            </a:r>
            <a:endParaRPr kumimoji="1" lang="ja-JP" altLang="en-US" dirty="0"/>
          </a:p>
        </p:txBody>
      </p:sp>
      <p:pic>
        <p:nvPicPr>
          <p:cNvPr id="6" name="図 5"/>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444500" y="546100"/>
            <a:ext cx="8366760" cy="6057900"/>
          </a:xfrm>
          <a:prstGeom prst="rect">
            <a:avLst/>
          </a:prstGeom>
          <a:ln>
            <a:solidFill>
              <a:schemeClr val="tx1"/>
            </a:solidFill>
          </a:ln>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4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5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2.xml><?xml version="1.0" encoding="utf-8"?>
<a:theme xmlns:a="http://schemas.openxmlformats.org/drawingml/2006/main" name="6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3.xml><?xml version="1.0" encoding="utf-8"?>
<a:theme xmlns:a="http://schemas.openxmlformats.org/drawingml/2006/main" name="3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7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5.xml><?xml version="1.0" encoding="utf-8"?>
<a:theme xmlns:a="http://schemas.openxmlformats.org/drawingml/2006/main" name="4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2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3_新しいプレゼンテーション">
  <a:themeElements>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新しいプレゼンテーショ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6633</TotalTime>
  <Words>5119</Words>
  <Application>Microsoft Macintosh PowerPoint</Application>
  <PresentationFormat>画面に合わせる (4:3)</PresentationFormat>
  <Paragraphs>807</Paragraphs>
  <Slides>71</Slides>
  <Notes>0</Notes>
  <HiddenSlides>0</HiddenSlides>
  <MMClips>0</MMClips>
  <ScaleCrop>false</ScaleCrop>
  <HeadingPairs>
    <vt:vector size="6" baseType="variant">
      <vt:variant>
        <vt:lpstr>デザイン テンプレート</vt:lpstr>
      </vt:variant>
      <vt:variant>
        <vt:i4>15</vt:i4>
      </vt:variant>
      <vt:variant>
        <vt:lpstr>埋め込まれた OLE サーバー</vt:lpstr>
      </vt:variant>
      <vt:variant>
        <vt:i4>1</vt:i4>
      </vt:variant>
      <vt:variant>
        <vt:lpstr>スライド タイトル</vt:lpstr>
      </vt:variant>
      <vt:variant>
        <vt:i4>71</vt:i4>
      </vt:variant>
    </vt:vector>
  </HeadingPairs>
  <TitlesOfParts>
    <vt:vector size="87" baseType="lpstr">
      <vt:lpstr>新しいプレゼンテーション</vt:lpstr>
      <vt:lpstr>1_Office テーマ</vt:lpstr>
      <vt:lpstr>1_新しいプレゼンテーション</vt:lpstr>
      <vt:lpstr>Office テーマ</vt:lpstr>
      <vt:lpstr>Office Theme</vt:lpstr>
      <vt:lpstr>1_Office Theme</vt:lpstr>
      <vt:lpstr>2_Office テーマ</vt:lpstr>
      <vt:lpstr>2_新しいプレゼンテーション</vt:lpstr>
      <vt:lpstr>3_新しいプレゼンテーション</vt:lpstr>
      <vt:lpstr>4_Office テーマ</vt:lpstr>
      <vt:lpstr>5_Office テーマ</vt:lpstr>
      <vt:lpstr>6_Office テーマ</vt:lpstr>
      <vt:lpstr>3_Office テーマ</vt:lpstr>
      <vt:lpstr>7_Office テーマ</vt:lpstr>
      <vt:lpstr>4_新しいプレゼンテーション</vt:lpstr>
      <vt:lpstr>ワークシート</vt:lpstr>
      <vt:lpstr>スライド 1</vt:lpstr>
      <vt:lpstr>スライド 2</vt:lpstr>
      <vt:lpstr>Contents</vt:lpstr>
      <vt:lpstr>スライド 4</vt:lpstr>
      <vt:lpstr>スライド 5</vt:lpstr>
      <vt:lpstr>スライド 6</vt:lpstr>
      <vt:lpstr>スライド 7</vt:lpstr>
      <vt:lpstr>スライド 8</vt:lpstr>
      <vt:lpstr>スライド 9</vt:lpstr>
      <vt:lpstr>スライド 10</vt:lpstr>
      <vt:lpstr>スライド 11</vt:lpstr>
      <vt:lpstr>スライド 12</vt:lpstr>
      <vt:lpstr>スライド 13</vt:lpstr>
      <vt:lpstr>スライド 14</vt:lpstr>
      <vt:lpstr>スライド 15</vt:lpstr>
      <vt:lpstr>スライド 16</vt:lpstr>
      <vt:lpstr>スライド 17</vt:lpstr>
      <vt:lpstr>スライド 18</vt:lpstr>
      <vt:lpstr>スライド 19</vt:lpstr>
      <vt:lpstr>スライド 20</vt:lpstr>
      <vt:lpstr>スライド 21</vt:lpstr>
      <vt:lpstr>スライド 22</vt:lpstr>
      <vt:lpstr>スライド 23</vt:lpstr>
      <vt:lpstr>Summary of RHQ-Nb3Al Development</vt:lpstr>
      <vt:lpstr>スライド 25</vt:lpstr>
      <vt:lpstr>スライド 26</vt:lpstr>
      <vt:lpstr>スライド 27</vt:lpstr>
      <vt:lpstr>スライド 28</vt:lpstr>
      <vt:lpstr>Study for die-drawing of copper plated Nb3Al wire</vt:lpstr>
      <vt:lpstr>Contents</vt:lpstr>
      <vt:lpstr>13 T Nb3Al/Nb3Sn Hybrid Sub-scale Magnet</vt:lpstr>
      <vt:lpstr>Present Status</vt:lpstr>
      <vt:lpstr>Contents</vt:lpstr>
      <vt:lpstr>Objective: New D1 for HiLumi LHC Upgrade</vt:lpstr>
      <vt:lpstr>Conceptual Design Study for D1 by KEK</vt:lpstr>
      <vt:lpstr>Guideline of the new D1 magnet design</vt:lpstr>
      <vt:lpstr>Resource and Constraint</vt:lpstr>
      <vt:lpstr>Design with NbTi LHC dipole inner cable</vt:lpstr>
      <vt:lpstr>Design with NbTi LHC dipole inner cable</vt:lpstr>
      <vt:lpstr>Alternative design with bronze Nb3Sn ITER TF strand -6 T field with 22 mm coil width-</vt:lpstr>
      <vt:lpstr>Alternative design with bronze Nb3Sn ITER TF strand -6 T field with 22 mm coil width-</vt:lpstr>
      <vt:lpstr>Issue: Stray field of the magnet</vt:lpstr>
      <vt:lpstr>Contents</vt:lpstr>
      <vt:lpstr>Neutron Irradiation of Stabilizer at Low Temperature</vt:lpstr>
      <vt:lpstr>Neutron Irradiation at KUR</vt:lpstr>
      <vt:lpstr>Sample and Measurement</vt:lpstr>
      <vt:lpstr>Result: Drirr for Aluminum</vt:lpstr>
      <vt:lpstr>Result: Drirr for Copper</vt:lpstr>
      <vt:lpstr>Result: Drirr for 5N-Aluminum</vt:lpstr>
      <vt:lpstr>Result: Anneal and Recovery for Aluminum</vt:lpstr>
      <vt:lpstr>Discussion</vt:lpstr>
      <vt:lpstr>Contents</vt:lpstr>
      <vt:lpstr>スライド 53</vt:lpstr>
      <vt:lpstr>Contents</vt:lpstr>
      <vt:lpstr>スライド 55</vt:lpstr>
      <vt:lpstr>スライド 56</vt:lpstr>
      <vt:lpstr>スライド 57</vt:lpstr>
      <vt:lpstr>スライド 58</vt:lpstr>
      <vt:lpstr>Jc Dependence of Axial Tensile Strain </vt:lpstr>
      <vt:lpstr>Contents</vt:lpstr>
      <vt:lpstr>Procurement of Nb3Sn Bronze Cable</vt:lpstr>
      <vt:lpstr>Contents</vt:lpstr>
      <vt:lpstr>Summary I</vt:lpstr>
      <vt:lpstr>Summary II</vt:lpstr>
      <vt:lpstr>Summary III</vt:lpstr>
      <vt:lpstr>Accounting of CERN-KEK Collab.</vt:lpstr>
      <vt:lpstr>Appendix</vt:lpstr>
      <vt:lpstr>Parameters for ITER Bronze Wire</vt:lpstr>
      <vt:lpstr>Appendix: Slides from Dec. 2008</vt:lpstr>
      <vt:lpstr>Appendix: Slides from Dec. 2010</vt:lpstr>
      <vt:lpstr>Appendix: Slides from Dec. 2010</vt:lpstr>
    </vt:vector>
  </TitlesOfParts>
  <Company>KEK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土屋 清澄</dc:creator>
  <cp:lastModifiedBy>Nakamoto Tatsushi</cp:lastModifiedBy>
  <cp:revision>352</cp:revision>
  <cp:lastPrinted>2008-12-07T13:31:44Z</cp:lastPrinted>
  <dcterms:created xsi:type="dcterms:W3CDTF">2011-12-14T05:22:06Z</dcterms:created>
  <dcterms:modified xsi:type="dcterms:W3CDTF">2011-12-14T05:22:53Z</dcterms:modified>
</cp:coreProperties>
</file>