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theme/theme6.xml" ContentType="application/vnd.openxmlformats-officedocument.them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95" r:id="rId2"/>
    <p:sldMasterId id="2147483697" r:id="rId3"/>
    <p:sldMasterId id="2147483699" r:id="rId4"/>
  </p:sldMasterIdLst>
  <p:notesMasterIdLst>
    <p:notesMasterId r:id="rId20"/>
  </p:notesMasterIdLst>
  <p:handoutMasterIdLst>
    <p:handoutMasterId r:id="rId21"/>
  </p:handoutMasterIdLst>
  <p:sldIdLst>
    <p:sldId id="511" r:id="rId5"/>
    <p:sldId id="669" r:id="rId6"/>
    <p:sldId id="651" r:id="rId7"/>
    <p:sldId id="652" r:id="rId8"/>
    <p:sldId id="654" r:id="rId9"/>
    <p:sldId id="653" r:id="rId10"/>
    <p:sldId id="655" r:id="rId11"/>
    <p:sldId id="671" r:id="rId12"/>
    <p:sldId id="670" r:id="rId13"/>
    <p:sldId id="668" r:id="rId14"/>
    <p:sldId id="667" r:id="rId15"/>
    <p:sldId id="666" r:id="rId16"/>
    <p:sldId id="649" r:id="rId17"/>
    <p:sldId id="664" r:id="rId18"/>
    <p:sldId id="665" r:id="rId1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Times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EBEBEB"/>
    <a:srgbClr val="FFFFFF"/>
    <a:srgbClr val="FF00FF"/>
    <a:srgbClr val="800002"/>
    <a:srgbClr val="410024"/>
    <a:srgbClr val="804120"/>
    <a:srgbClr val="66FF66"/>
    <a:srgbClr val="FF0000"/>
    <a:srgbClr val="FF8000"/>
    <a:srgbClr val="0B10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0970" autoAdjust="0"/>
    <p:restoredTop sz="95543" autoAdjust="0"/>
  </p:normalViewPr>
  <p:slideViewPr>
    <p:cSldViewPr snapToGrid="0">
      <p:cViewPr>
        <p:scale>
          <a:sx n="100" d="100"/>
          <a:sy n="100" d="100"/>
        </p:scale>
        <p:origin x="-67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0"/>
    </p:cViewPr>
  </p:sorterViewPr>
  <p:notesViewPr>
    <p:cSldViewPr snapToGrid="0" snapToObjects="1">
      <p:cViewPr varScale="1">
        <p:scale>
          <a:sx n="94" d="100"/>
          <a:sy n="94" d="100"/>
        </p:scale>
        <p:origin x="-2664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18DE2-393A-8748-AB6E-A27BD84CB92D}" type="datetimeFigureOut">
              <a:rPr lang="ja-JP" altLang="en-US" smtClean="0"/>
              <a:pPr/>
              <a:t>11.12.14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0E9B-2612-6E45-8E4A-F04158728C8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</a:defRPr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</a:defRPr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</a:defRPr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</a:defRPr>
            </a:lvl1pPr>
          </a:lstStyle>
          <a:p>
            <a:fld id="{7023A79F-DAC8-7C44-BBD6-D64685634FC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705B8-0C5A-4142-ACEB-1E0972EE297E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26A59D-A3EF-C54A-896B-A94E96FAB8C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4944E-666C-3145-B5F7-F32DAD46185D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CFF1E7-44F6-4346-8415-20E4B33A348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A1071-DF88-BD4B-8ACA-6CDBA35F9751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A414F6A-34E1-4D43-A067-A773240F04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E17E7-8161-AA41-876A-D4107DCA5325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FD86C276-4295-A744-90AB-97A1D88A5E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6267-C686-C34B-B419-8AD91BE8159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11.12.14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3D4D19-4E40-8243-BB7E-9B3C13409D0D}" type="datetime1">
              <a:rPr lang="ja-JP" altLang="en-US" smtClean="0">
                <a:solidFill>
                  <a:srgbClr val="000000"/>
                </a:solidFill>
              </a:rPr>
              <a:pPr/>
              <a:t>11.12.14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790F47-EB29-C140-9EF2-8774BF1137B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0C473-1B34-F24A-BAF3-9AA746460A7F}" type="datetime1">
              <a:rPr lang="ja-JP" altLang="en-US" smtClean="0">
                <a:solidFill>
                  <a:srgbClr val="000000"/>
                </a:solidFill>
              </a:rPr>
              <a:pPr/>
              <a:t>11.12.14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790F47-EB29-C140-9EF2-8774BF1137B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0C473-1B34-F24A-BAF3-9AA746460A7F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790F47-EB29-C140-9EF2-8774BF1137B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6C6246-4B96-204B-9371-FE691D7E2E8E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77BCCF-15E9-8145-9746-D5AD0DAE77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D1D538-7EAE-2647-B6A2-BE8509627D50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851A8E0-102F-7940-ADF5-9E0F37F3ED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8E9385-3F4B-BB40-A0ED-CA673D68EF37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39ECB1E-AE18-DC4E-A183-619B22B38C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6FD6DE-D029-5541-A601-E922D2E607DF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93407A6-6344-B245-AE42-6CB55E1E693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A4263-1274-9045-99A3-D63BD6C6FABD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6C37BD5-C70E-B048-87EB-5CCA79CDB25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046D1-62DA-5945-9525-EAFA58920898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8073FE-3536-BD4C-8FC9-2DEED409B7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9485F-458C-284B-8971-5E46E7D59170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FF8A62-706D-5844-AB87-8F2AB87D6D4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D46F129-1141-D447-8416-0D3D533A1100}" type="datetime1">
              <a:rPr lang="ja-JP" altLang="en-US" smtClean="0"/>
              <a:pPr/>
              <a:t>11.12.14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4BACB7D-74A3-6948-89E3-83F189D7A0E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5483AB6-F137-434E-989B-0D13C7199BCA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11.12.14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BF6F8133-19FD-BB46-9682-DD978BE6DB62}" type="datetime1">
              <a:rPr lang="ja-JP" altLang="en-US" smtClean="0">
                <a:solidFill>
                  <a:srgbClr val="000000"/>
                </a:solidFill>
              </a:rPr>
              <a:pPr/>
              <a:t>11.12.14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4BACB7D-74A3-6948-89E3-83F189D7A0E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D46F129-1141-D447-8416-0D3D533A1100}" type="datetime1">
              <a:rPr lang="ja-JP" altLang="en-US" smtClean="0">
                <a:solidFill>
                  <a:srgbClr val="000000"/>
                </a:solidFill>
              </a:rPr>
              <a:pPr/>
              <a:t>11.12.14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4BACB7D-74A3-6948-89E3-83F189D7A0E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01423" y="1502833"/>
            <a:ext cx="6436077" cy="1354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chemeClr val="accent2"/>
                </a:solidFill>
              </a:rPr>
              <a:t>R&amp;D Plan Proposal for CERN-KEK Collaboration</a:t>
            </a:r>
            <a:endParaRPr kumimoji="1" lang="ja-JP" altLang="en-US" sz="4000" b="1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82703" y="4078112"/>
            <a:ext cx="42554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chemeClr val="accent2"/>
                </a:solidFill>
              </a:rPr>
              <a:t>Tatsushi NAKAMOTO</a:t>
            </a:r>
          </a:p>
          <a:p>
            <a:pPr algn="ctr"/>
            <a:r>
              <a:rPr lang="en-US" altLang="ja-JP" sz="3200" b="1" dirty="0" smtClean="0">
                <a:solidFill>
                  <a:schemeClr val="accent2"/>
                </a:solidFill>
              </a:rPr>
              <a:t>KEK</a:t>
            </a:r>
            <a:endParaRPr kumimoji="1" lang="ja-JP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63899" y="6550223"/>
            <a:ext cx="5880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/>
              <a:t>CERN-KEK collaboration: Magnet R&amp;D </a:t>
            </a:r>
            <a:r>
              <a:rPr kumimoji="1" lang="en-US" altLang="ja-JP" sz="1400" b="1" dirty="0" smtClean="0"/>
              <a:t>Review </a:t>
            </a:r>
            <a:r>
              <a:rPr lang="en-US" altLang="ja-JP" sz="1400" b="1" dirty="0" smtClean="0"/>
              <a:t>at CERN, </a:t>
            </a:r>
            <a:r>
              <a:rPr kumimoji="1" lang="en-US" altLang="ja-JP" sz="1400" b="1" dirty="0" smtClean="0"/>
              <a:t>Dec. 13, 2011.</a:t>
            </a:r>
            <a:endParaRPr kumimoji="1" lang="ja-JP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74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R&amp;D Collaboration in Another Framework</a:t>
            </a:r>
            <a:endParaRPr lang="ja-JP" altLang="en-US" sz="36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700" y="850900"/>
            <a:ext cx="8585200" cy="4470400"/>
          </a:xfrm>
        </p:spPr>
        <p:txBody>
          <a:bodyPr/>
          <a:lstStyle/>
          <a:p>
            <a:r>
              <a:rPr lang="en-US" altLang="ja-JP" sz="2400" dirty="0" smtClean="0"/>
              <a:t>In collaboration with Kyoto University and other institutes, KEK is developing fundamental technologies of</a:t>
            </a:r>
            <a:r>
              <a:rPr lang="en-US" altLang="ja-JP" sz="2400" dirty="0" smtClean="0">
                <a:solidFill>
                  <a:srgbClr val="000000"/>
                </a:solidFill>
              </a:rPr>
              <a:t> accelerator magnets using</a:t>
            </a:r>
            <a:r>
              <a:rPr lang="en-US" altLang="ja-JP" sz="2400" dirty="0" smtClean="0">
                <a:solidFill>
                  <a:srgbClr val="FF6600"/>
                </a:solidFill>
              </a:rPr>
              <a:t> HTS tapes</a:t>
            </a:r>
            <a:r>
              <a:rPr lang="en-US" altLang="ja-JP" sz="2400" dirty="0" smtClean="0"/>
              <a:t> for cancer therapy and accelerator driven sub-critical reactor. 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KEK will keep this effort in future and the technology will be extended to </a:t>
            </a:r>
            <a:r>
              <a:rPr lang="en-US" altLang="ja-JP" sz="2400" dirty="0" smtClean="0">
                <a:solidFill>
                  <a:srgbClr val="FF6600"/>
                </a:solidFill>
              </a:rPr>
              <a:t>a high field accelerator magnet development </a:t>
            </a:r>
            <a:r>
              <a:rPr lang="en-US" altLang="ja-JP" sz="2400" dirty="0" smtClean="0">
                <a:solidFill>
                  <a:srgbClr val="000000"/>
                </a:solidFill>
              </a:rPr>
              <a:t>that may contribute</a:t>
            </a:r>
            <a:r>
              <a:rPr lang="en-US" altLang="ja-JP" sz="2400" dirty="0" smtClean="0">
                <a:solidFill>
                  <a:srgbClr val="FF6600"/>
                </a:solidFill>
              </a:rPr>
              <a:t> HE-LHC. </a:t>
            </a:r>
          </a:p>
          <a:p>
            <a:endParaRPr lang="en-US" altLang="ja-JP" sz="2400" dirty="0" smtClean="0">
              <a:solidFill>
                <a:srgbClr val="FF6600"/>
              </a:solidFill>
            </a:endParaRPr>
          </a:p>
          <a:p>
            <a:r>
              <a:rPr lang="en-US" altLang="ja-JP" sz="2400" dirty="0" smtClean="0"/>
              <a:t>KEK has discussed with CERN to be an associate partner (no obligation) of Eucard2 for HE-LHC.</a:t>
            </a:r>
            <a:r>
              <a:rPr lang="en-US" sz="2400" dirty="0" smtClean="0"/>
              <a:t> 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0"/>
            <a:ext cx="3517900" cy="622300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2"/>
                </a:solidFill>
                <a:latin typeface="Times"/>
                <a:cs typeface="Times"/>
              </a:rPr>
              <a:t>Summary</a:t>
            </a:r>
            <a:endParaRPr lang="ja-JP" altLang="en-US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9100" y="660400"/>
            <a:ext cx="8496300" cy="6197600"/>
          </a:xfrm>
        </p:spPr>
        <p:txBody>
          <a:bodyPr/>
          <a:lstStyle/>
          <a:p>
            <a:pPr algn="just"/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New Japanese grants approved regarding </a:t>
            </a:r>
            <a:r>
              <a:rPr lang="en-US" altLang="ja-JP" sz="2000" b="1" dirty="0" err="1" smtClean="0">
                <a:solidFill>
                  <a:srgbClr val="000000"/>
                </a:solidFill>
                <a:latin typeface="Times"/>
                <a:cs typeface="Times"/>
              </a:rPr>
              <a:t>HiLumi</a:t>
            </a:r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 LHC upgrade. In combination with the CERN-KEK budget, </a:t>
            </a:r>
            <a:r>
              <a:rPr lang="en-US" altLang="ja-JP" sz="2000" b="1" dirty="0" smtClean="0">
                <a:solidFill>
                  <a:srgbClr val="FF6600"/>
                </a:solidFill>
                <a:latin typeface="Times"/>
                <a:cs typeface="Times"/>
              </a:rPr>
              <a:t>development towards the beam separation dipole magnet (D1) </a:t>
            </a:r>
            <a:r>
              <a:rPr lang="en-US" altLang="ja-JP" sz="2000" b="1" dirty="0" smtClean="0">
                <a:latin typeface="Times"/>
                <a:cs typeface="Times"/>
              </a:rPr>
              <a:t>is proposed as a main item of the collaboration in JFY2012-2015.</a:t>
            </a:r>
          </a:p>
          <a:p>
            <a:pPr lvl="1" algn="just"/>
            <a:r>
              <a:rPr lang="en-US" altLang="ja-JP" sz="2000" b="1" dirty="0" smtClean="0">
                <a:latin typeface="Times"/>
                <a:cs typeface="Times"/>
              </a:rPr>
              <a:t>Participation of KEK (non-beneficiary) to EC-FP7: </a:t>
            </a:r>
            <a:r>
              <a:rPr lang="en-US" altLang="ja-JP" sz="2000" b="1" dirty="0" err="1" smtClean="0">
                <a:latin typeface="Times"/>
                <a:cs typeface="Times"/>
              </a:rPr>
              <a:t>HiLumi</a:t>
            </a:r>
            <a:r>
              <a:rPr lang="en-US" altLang="ja-JP" sz="2000" b="1" dirty="0" smtClean="0">
                <a:latin typeface="Times"/>
                <a:cs typeface="Times"/>
              </a:rPr>
              <a:t> LHC.</a:t>
            </a:r>
            <a:endParaRPr lang="en-US" altLang="ja-JP" sz="2000" b="1" dirty="0" smtClean="0">
              <a:solidFill>
                <a:srgbClr val="000000"/>
              </a:solidFill>
              <a:latin typeface="Times"/>
              <a:cs typeface="Times"/>
            </a:endParaRPr>
          </a:p>
          <a:p>
            <a:pPr lvl="1" algn="just"/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Design study report will be the deliverable.</a:t>
            </a:r>
          </a:p>
          <a:p>
            <a:pPr lvl="1" algn="just"/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Apart from this, we would like to request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"/>
                <a:cs typeface="Times"/>
              </a:rPr>
              <a:t>the additional budget (~110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Times"/>
                <a:cs typeface="Times"/>
              </a:rPr>
              <a:t>MJYen</a:t>
            </a:r>
            <a:r>
              <a:rPr lang="en-US" altLang="ja-JP" sz="2000" b="1" dirty="0" smtClean="0">
                <a:solidFill>
                  <a:srgbClr val="FF0000"/>
                </a:solidFill>
                <a:latin typeface="Times"/>
                <a:cs typeface="Times"/>
              </a:rPr>
              <a:t>), </a:t>
            </a:r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which is necessary to complete the model magnet development and its performance evaluation.</a:t>
            </a:r>
          </a:p>
          <a:p>
            <a:pPr algn="just"/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Fundamental R&amp;D for high field, radiation resistant accelerator magnets is also proposed. New materials development for the D1 is included.</a:t>
            </a:r>
          </a:p>
          <a:p>
            <a:pPr algn="just"/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To carry out the R&amp;D program above, the money transfer of </a:t>
            </a:r>
            <a:r>
              <a:rPr lang="en-US" altLang="ja-JP" sz="2000" b="1" dirty="0" smtClean="0">
                <a:solidFill>
                  <a:srgbClr val="FF6600"/>
                </a:solidFill>
                <a:latin typeface="Times"/>
                <a:cs typeface="Times"/>
              </a:rPr>
              <a:t>8 </a:t>
            </a:r>
            <a:r>
              <a:rPr lang="en-US" altLang="ja-JP" sz="2000" b="1" dirty="0" err="1" smtClean="0">
                <a:solidFill>
                  <a:srgbClr val="FF6600"/>
                </a:solidFill>
                <a:latin typeface="Times"/>
                <a:cs typeface="Times"/>
              </a:rPr>
              <a:t>MJYen</a:t>
            </a:r>
            <a:r>
              <a:rPr lang="en-US" altLang="ja-JP" sz="2000" b="1" dirty="0" smtClean="0">
                <a:solidFill>
                  <a:srgbClr val="FF6600"/>
                </a:solidFill>
                <a:latin typeface="Times"/>
                <a:cs typeface="Times"/>
              </a:rPr>
              <a:t> for JFY2012 is requested.</a:t>
            </a:r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 In 4 years until JFY 2015, a total amount of money transfer will be ~71 </a:t>
            </a:r>
            <a:r>
              <a:rPr lang="en-US" altLang="ja-JP" sz="2000" b="1" dirty="0" err="1" smtClean="0">
                <a:solidFill>
                  <a:srgbClr val="000000"/>
                </a:solidFill>
                <a:latin typeface="Times"/>
                <a:cs typeface="Times"/>
              </a:rPr>
              <a:t>MJYen</a:t>
            </a:r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 (= 831,310.52 CHF).</a:t>
            </a:r>
          </a:p>
          <a:p>
            <a:pPr algn="just">
              <a:buFont typeface="Times" pitchFamily="-109" charset="0"/>
              <a:buChar char="•"/>
            </a:pPr>
            <a:r>
              <a:rPr lang="en-US" altLang="ja-JP" sz="2000" b="1" dirty="0" smtClean="0">
                <a:solidFill>
                  <a:srgbClr val="000000"/>
                </a:solidFill>
                <a:latin typeface="Times"/>
                <a:cs typeface="Times"/>
              </a:rPr>
              <a:t>A new R&amp;D collaboration for development of high field accelerator magnets using HTS technology towards HE-LHC has been discussed between CERN and KEK.</a:t>
            </a:r>
          </a:p>
          <a:p>
            <a:pPr>
              <a:buNone/>
            </a:pPr>
            <a:endParaRPr lang="ja-JP" altLang="en-US" sz="2000" b="1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</a:rPr>
              <a:pPr/>
              <a:t>11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Appendix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5869" y="0"/>
            <a:ext cx="6585512" cy="4762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Some information and comments</a:t>
            </a:r>
            <a:endParaRPr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6997" y="3328610"/>
            <a:ext cx="120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Unit: </a:t>
            </a:r>
            <a:r>
              <a:rPr lang="en-US" altLang="ja-JP" sz="1800" dirty="0" err="1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kJYen</a:t>
            </a:r>
            <a:endParaRPr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678224"/>
            <a:ext cx="8686800" cy="1974261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Remaining amounts in the account T290320 is 831,310.52 CHF as of Sep. 29, 2011. &gt;&gt; 71,000 </a:t>
            </a:r>
            <a:r>
              <a:rPr lang="en-US" altLang="ja-JP" sz="1800" dirty="0" err="1" smtClean="0"/>
              <a:t>kJYen</a:t>
            </a:r>
            <a:endParaRPr lang="en-US" altLang="ja-JP" sz="1800" dirty="0" smtClean="0"/>
          </a:p>
          <a:p>
            <a:r>
              <a:rPr lang="en-US" altLang="ja-JP" sz="1800" dirty="0" smtClean="0"/>
              <a:t>Cost estimates from the industry is the following.</a:t>
            </a:r>
          </a:p>
          <a:p>
            <a:r>
              <a:rPr lang="en-US" altLang="ja-JP" sz="1800" dirty="0" smtClean="0"/>
              <a:t>Yoke dies modification + New set of collar dies &gt;&gt; 25,000 </a:t>
            </a:r>
            <a:r>
              <a:rPr lang="en-US" altLang="ja-JP" sz="1800" dirty="0" err="1" smtClean="0"/>
              <a:t>kJYen</a:t>
            </a:r>
            <a:r>
              <a:rPr lang="en-US" altLang="ja-JP" sz="1800" dirty="0" smtClean="0"/>
              <a:t> added in "Materials".</a:t>
            </a:r>
          </a:p>
          <a:p>
            <a:r>
              <a:rPr lang="en-US" altLang="ja-JP" sz="1800" dirty="0" smtClean="0"/>
              <a:t>For the cold test at KEK, some renovation cost will be necessary. It is still possible to carry out the cold test at CERN instead of KEK.</a:t>
            </a:r>
          </a:p>
          <a:p>
            <a:r>
              <a:rPr lang="en-US" altLang="ja-JP" sz="1800" dirty="0" smtClean="0"/>
              <a:t> </a:t>
            </a:r>
          </a:p>
          <a:p>
            <a:endParaRPr lang="ja-JP" altLang="en-US" sz="18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1625869" y="3328610"/>
          <a:ext cx="5819949" cy="3385090"/>
        </p:xfrm>
        <a:graphic>
          <a:graphicData uri="http://schemas.openxmlformats.org/drawingml/2006/table">
            <a:tbl>
              <a:tblPr/>
              <a:tblGrid>
                <a:gridCol w="1939983"/>
                <a:gridCol w="1939983"/>
                <a:gridCol w="1939983"/>
              </a:tblGrid>
              <a:tr h="405389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latin typeface="ＭＳ Ｐゴシック"/>
                        </a:rPr>
                        <a:t>　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>
                          <a:latin typeface="ＭＳ Ｐゴシック"/>
                        </a:rPr>
                        <a:t>1st </a:t>
                      </a:r>
                      <a:r>
                        <a:rPr lang="en-US" altLang="ja-JP" sz="1800" b="0" i="0" u="none" strike="noStrike" dirty="0" smtClean="0">
                          <a:latin typeface="ＭＳ Ｐゴシック"/>
                        </a:rPr>
                        <a:t>estimate by an industry</a:t>
                      </a:r>
                      <a:endParaRPr lang="en-US" altLang="ja-JP" sz="18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revision by </a:t>
                      </a:r>
                      <a:r>
                        <a:rPr lang="en-US" altLang="ja-JP" sz="1800" b="0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TN at 11 Nov., 2011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Material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35480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6</a:t>
                      </a:r>
                      <a:r>
                        <a:rPr lang="en-US" altLang="ja-JP" sz="1800" b="0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0480 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Assembly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31860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16764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Test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1770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FF0000"/>
                          </a:solidFill>
                          <a:latin typeface="ＭＳ Ｐゴシック"/>
                        </a:rPr>
                        <a:t>1770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Design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78890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39445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29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Administration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37000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14495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Discount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-30000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-13000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Tax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7750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latin typeface="ＭＳ Ｐゴシック"/>
                        </a:rPr>
                        <a:t>5498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>
                          <a:latin typeface="ＭＳ Ｐゴシック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latin typeface="ＭＳ Ｐゴシック"/>
                        </a:rPr>
                        <a:t>162750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125452 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7759700" cy="7112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Appendix: Slides from Dec. 2010</a:t>
            </a:r>
            <a:endParaRPr lang="ja-JP" altLang="en-US" sz="3600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 smtClean="0">
                <a:solidFill>
                  <a:srgbClr val="000000"/>
                </a:solidFill>
              </a:rPr>
              <a:pPr/>
              <a:t>14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58850" y="1009650"/>
            <a:ext cx="7528560" cy="55168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7759700" cy="7112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Appendix: Slides from Dec. 2010</a:t>
            </a:r>
            <a:endParaRPr lang="ja-JP" altLang="en-US" sz="3600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 smtClean="0">
                <a:solidFill>
                  <a:srgbClr val="000000"/>
                </a:solidFill>
              </a:rPr>
              <a:pPr/>
              <a:t>15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57250" y="933450"/>
            <a:ext cx="7426960" cy="5638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>
          <a:xfrm>
            <a:off x="0" y="0"/>
            <a:ext cx="6172200" cy="9906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Future LHC Upgrades and Collaboration Frameworks</a:t>
            </a:r>
            <a:endParaRPr lang="ja-JP" altLang="en-US" sz="3600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円/楕円 4"/>
          <p:cNvSpPr/>
          <p:nvPr/>
        </p:nvSpPr>
        <p:spPr>
          <a:xfrm>
            <a:off x="1409700" y="1524000"/>
            <a:ext cx="3670300" cy="168910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rot="5400000">
            <a:off x="-1925241" y="3994547"/>
            <a:ext cx="4814094" cy="1588"/>
          </a:xfrm>
          <a:prstGeom prst="straightConnector1">
            <a:avLst/>
          </a:prstGeom>
          <a:ln w="57150" cap="flat" cmpd="sng" algn="ctr">
            <a:solidFill>
              <a:srgbClr val="3366FF"/>
            </a:solidFill>
            <a:prstDash val="solid"/>
            <a:round/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727200" y="2171700"/>
            <a:ext cx="3194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HiLumi</a:t>
            </a:r>
            <a:r>
              <a:rPr kumimoji="1" lang="en-US" altLang="ja-JP" b="1" dirty="0" smtClean="0"/>
              <a:t> LHC Upgrade</a:t>
            </a:r>
            <a:endParaRPr kumimoji="1" lang="ja-JP" altLang="en-US" b="1" dirty="0"/>
          </a:p>
        </p:txBody>
      </p:sp>
      <p:sp>
        <p:nvSpPr>
          <p:cNvPr id="8" name="円/楕円 7"/>
          <p:cNvSpPr/>
          <p:nvPr/>
        </p:nvSpPr>
        <p:spPr>
          <a:xfrm>
            <a:off x="1409700" y="4064000"/>
            <a:ext cx="3670300" cy="16891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19300" y="4686300"/>
            <a:ext cx="2595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HE LHC Upgrade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5300" y="20447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2020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" y="1130300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Time Scale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7200" y="4711700"/>
            <a:ext cx="936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2030?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>
            <a:off x="5232400" y="2197100"/>
            <a:ext cx="444500" cy="368300"/>
          </a:xfrm>
          <a:prstGeom prst="rightArrow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5257800" y="4724400"/>
            <a:ext cx="444500" cy="368300"/>
          </a:xfrm>
          <a:prstGeom prst="rightArrow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コンテンツ プレースホルダ 16"/>
          <p:cNvSpPr>
            <a:spLocks noGrp="1"/>
          </p:cNvSpPr>
          <p:nvPr>
            <p:ph idx="1"/>
          </p:nvPr>
        </p:nvSpPr>
        <p:spPr>
          <a:xfrm>
            <a:off x="5702300" y="1485900"/>
            <a:ext cx="3327400" cy="1816100"/>
          </a:xfrm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marL="0" indent="0">
              <a:buNone/>
            </a:pPr>
            <a:r>
              <a:rPr lang="en-US" altLang="ja-JP" sz="2000" b="1" dirty="0" smtClean="0">
                <a:latin typeface="Times"/>
                <a:cs typeface="Times"/>
              </a:rPr>
              <a:t>Current R&amp;D Collaboration Framework:</a:t>
            </a:r>
          </a:p>
          <a:p>
            <a:pPr lvl="1"/>
            <a:r>
              <a:rPr lang="en-US" altLang="ja-JP" sz="2000" b="1" dirty="0" err="1" smtClean="0">
                <a:latin typeface="Times"/>
                <a:cs typeface="Times"/>
              </a:rPr>
              <a:t>NbTi</a:t>
            </a:r>
            <a:r>
              <a:rPr lang="en-US" altLang="ja-JP" sz="2000" b="1" dirty="0" smtClean="0">
                <a:latin typeface="Times"/>
                <a:cs typeface="Times"/>
              </a:rPr>
              <a:t>, A15 SC</a:t>
            </a:r>
          </a:p>
          <a:p>
            <a:pPr lvl="1"/>
            <a:r>
              <a:rPr lang="en-US" altLang="ja-JP" sz="2000" b="1" dirty="0" smtClean="0">
                <a:latin typeface="Times"/>
                <a:cs typeface="Times"/>
              </a:rPr>
              <a:t>High Field ~ 13 T</a:t>
            </a:r>
          </a:p>
          <a:p>
            <a:pPr lvl="1"/>
            <a:r>
              <a:rPr lang="en-US" altLang="ja-JP" sz="2000" b="1" dirty="0" smtClean="0">
                <a:latin typeface="Times"/>
                <a:cs typeface="Times"/>
              </a:rPr>
              <a:t>Radiation Resistant</a:t>
            </a:r>
          </a:p>
          <a:p>
            <a:endParaRPr lang="ja-JP" altLang="en-US" sz="2000" b="1" dirty="0">
              <a:latin typeface="Times"/>
              <a:cs typeface="Times"/>
            </a:endParaRPr>
          </a:p>
        </p:txBody>
      </p:sp>
      <p:sp>
        <p:nvSpPr>
          <p:cNvPr id="18" name="コンテンツ プレースホルダ 16"/>
          <p:cNvSpPr txBox="1">
            <a:spLocks/>
          </p:cNvSpPr>
          <p:nvPr/>
        </p:nvSpPr>
        <p:spPr bwMode="auto">
          <a:xfrm>
            <a:off x="5727700" y="4064000"/>
            <a:ext cx="3327400" cy="14859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Another R&amp;D Collaboration Framework: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1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HTS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1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High Field</a:t>
            </a:r>
            <a:r>
              <a:rPr kumimoji="1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 ~ 20 T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1155700" y="1130300"/>
            <a:ext cx="7950200" cy="2565400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023100" y="711200"/>
            <a:ext cx="14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Next Slides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-76200"/>
            <a:ext cx="8851900" cy="8128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New Grants Approved and New R&amp;D Plan</a:t>
            </a:r>
            <a:endParaRPr lang="ja-JP" altLang="en-US" sz="3600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0" y="711200"/>
            <a:ext cx="9144000" cy="5537200"/>
          </a:xfrm>
        </p:spPr>
        <p:txBody>
          <a:bodyPr/>
          <a:lstStyle/>
          <a:p>
            <a:r>
              <a:rPr lang="en-US" sz="1800" dirty="0" smtClean="0"/>
              <a:t>"Strategic Young Researcher Overseas Visit Program for Accelerating Brain Circulation" (Prof. K. </a:t>
            </a:r>
            <a:r>
              <a:rPr lang="en-US" sz="1800" dirty="0" err="1" smtClean="0"/>
              <a:t>Tokushuku</a:t>
            </a:r>
            <a:r>
              <a:rPr lang="en-US" sz="1800" dirty="0" smtClean="0"/>
              <a:t>, KEK) for JFY 2010-2012 was approved.</a:t>
            </a:r>
          </a:p>
          <a:p>
            <a:pPr lvl="1"/>
            <a:r>
              <a:rPr lang="en-US" sz="1800" dirty="0" smtClean="0"/>
              <a:t>Covering travel expenses to/at CERN for Q. </a:t>
            </a:r>
            <a:r>
              <a:rPr lang="en-US" sz="1800" dirty="0" err="1" smtClean="0"/>
              <a:t>Xu</a:t>
            </a:r>
            <a:r>
              <a:rPr lang="en-US" sz="1800" dirty="0" smtClean="0"/>
              <a:t> as well as relevant supervisors (A. Yamamoto, T. Nakamoto, others). </a:t>
            </a:r>
          </a:p>
          <a:p>
            <a:endParaRPr lang="en-US" sz="1800" dirty="0" smtClean="0"/>
          </a:p>
          <a:p>
            <a:r>
              <a:rPr lang="en-US" sz="1800" dirty="0" smtClean="0"/>
              <a:t>In July 2011, a new Japanese research grant (KAKENHI) related to the LHC experiment until 2016 was approved for a research consortium including KEK.</a:t>
            </a:r>
          </a:p>
          <a:p>
            <a:pPr lvl="1"/>
            <a:r>
              <a:rPr lang="en-US" sz="1800" dirty="0" smtClean="0"/>
              <a:t>“Development of high field accelerator magnet” is one of the research subjects in this project and about 10 </a:t>
            </a:r>
            <a:r>
              <a:rPr lang="en-US" sz="1800" dirty="0" err="1" smtClean="0"/>
              <a:t>MJYen</a:t>
            </a:r>
            <a:r>
              <a:rPr lang="en-US" sz="1800" dirty="0" smtClean="0"/>
              <a:t> per year will be provided until JFY2015 (</a:t>
            </a:r>
            <a:r>
              <a:rPr lang="en-US" sz="1800" dirty="0" smtClean="0">
                <a:solidFill>
                  <a:srgbClr val="FF6600"/>
                </a:solidFill>
              </a:rPr>
              <a:t>totally 50 </a:t>
            </a:r>
            <a:r>
              <a:rPr lang="en-US" sz="1800" dirty="0" err="1" smtClean="0">
                <a:solidFill>
                  <a:srgbClr val="FF6600"/>
                </a:solidFill>
              </a:rPr>
              <a:t>MJYen</a:t>
            </a:r>
            <a:r>
              <a:rPr lang="en-US" sz="1800" dirty="0" smtClean="0">
                <a:solidFill>
                  <a:srgbClr val="FF6600"/>
                </a:solidFill>
              </a:rPr>
              <a:t> for 5 years</a:t>
            </a:r>
            <a:r>
              <a:rPr lang="en-US" sz="1800" dirty="0" smtClean="0"/>
              <a:t>). 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Support from Cryogenics Science Center at KEK and D.G.</a:t>
            </a:r>
          </a:p>
          <a:p>
            <a:pPr lvl="1"/>
            <a:r>
              <a:rPr lang="en-US" sz="1800" dirty="0" smtClean="0"/>
              <a:t>e.g.) Repair of a power supply. Renovation of test stand for the subscale magnet (17 </a:t>
            </a:r>
            <a:r>
              <a:rPr lang="en-US" sz="1800" dirty="0" err="1" smtClean="0"/>
              <a:t>MJYen</a:t>
            </a:r>
            <a:r>
              <a:rPr lang="en-US" sz="1800" dirty="0" smtClean="0"/>
              <a:t>) in Dec. 2011.</a:t>
            </a:r>
          </a:p>
          <a:p>
            <a:pPr lvl="1">
              <a:buNone/>
            </a:pPr>
            <a:endParaRPr lang="ja-JP" altLang="en-US" sz="1800" dirty="0" smtClean="0"/>
          </a:p>
          <a:p>
            <a:r>
              <a:rPr lang="en-US" sz="1800" dirty="0" smtClean="0"/>
              <a:t>Combining with the CERN-KEK collaboration budget (</a:t>
            </a:r>
            <a:r>
              <a:rPr lang="en-US" sz="1800" dirty="0" smtClean="0">
                <a:solidFill>
                  <a:srgbClr val="FF6600"/>
                </a:solidFill>
              </a:rPr>
              <a:t>71 </a:t>
            </a:r>
            <a:r>
              <a:rPr lang="en-US" sz="1800" dirty="0" err="1" smtClean="0">
                <a:solidFill>
                  <a:srgbClr val="FF6600"/>
                </a:solidFill>
              </a:rPr>
              <a:t>MJYen</a:t>
            </a:r>
            <a:r>
              <a:rPr lang="en-US" sz="1800" dirty="0" smtClean="0"/>
              <a:t> remaining), we would like to propose </a:t>
            </a:r>
            <a:r>
              <a:rPr lang="en-US" sz="1800" b="1" i="1" dirty="0" smtClean="0">
                <a:solidFill>
                  <a:srgbClr val="3366FF"/>
                </a:solidFill>
              </a:rPr>
              <a:t>”Development towards the D1 beam separation dipole magnet for the </a:t>
            </a:r>
            <a:r>
              <a:rPr lang="en-US" sz="1800" b="1" i="1" dirty="0" err="1" smtClean="0">
                <a:solidFill>
                  <a:srgbClr val="3366FF"/>
                </a:solidFill>
              </a:rPr>
              <a:t>HiLumi</a:t>
            </a:r>
            <a:r>
              <a:rPr lang="en-US" sz="1800" b="1" i="1" dirty="0" smtClean="0">
                <a:solidFill>
                  <a:srgbClr val="3366FF"/>
                </a:solidFill>
              </a:rPr>
              <a:t> LHC upgrade”</a:t>
            </a:r>
            <a:r>
              <a:rPr lang="en-US" sz="1800" b="1" i="1" dirty="0" smtClean="0"/>
              <a:t> </a:t>
            </a:r>
            <a:r>
              <a:rPr lang="en-US" sz="1800" dirty="0" smtClean="0"/>
              <a:t>and</a:t>
            </a:r>
            <a:r>
              <a:rPr lang="en-US" sz="1800" b="1" i="1" dirty="0" smtClean="0"/>
              <a:t> </a:t>
            </a:r>
            <a:r>
              <a:rPr lang="en-US" sz="1800" b="1" i="1" dirty="0" smtClean="0">
                <a:solidFill>
                  <a:srgbClr val="3366FF"/>
                </a:solidFill>
              </a:rPr>
              <a:t>"Fundamental R&amp;D for high field, radiation resistant accelerator magnets"</a:t>
            </a:r>
            <a:r>
              <a:rPr lang="en-US" sz="1800" dirty="0" smtClean="0"/>
              <a:t>.</a:t>
            </a:r>
            <a:endParaRPr lang="ja-JP" altLang="en-US" sz="1800" dirty="0" smtClean="0"/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684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accent2"/>
                </a:solidFill>
                <a:latin typeface="Times"/>
                <a:cs typeface="Times"/>
              </a:rPr>
              <a:t>Development towards the D1 Beam Separation Dipole Magnet</a:t>
            </a:r>
            <a:endParaRPr lang="ja-JP" altLang="en-US" sz="36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372100"/>
          </a:xfrm>
        </p:spPr>
        <p:txBody>
          <a:bodyPr/>
          <a:lstStyle/>
          <a:p>
            <a:r>
              <a:rPr lang="en-US" sz="2000" dirty="0" smtClean="0">
                <a:solidFill>
                  <a:srgbClr val="FF6600"/>
                </a:solidFill>
              </a:rPr>
              <a:t>Mainly covered by CERN-KEK budget</a:t>
            </a:r>
          </a:p>
          <a:p>
            <a:r>
              <a:rPr lang="en-US" altLang="ja-JP" sz="2000" u="sng" dirty="0" smtClean="0">
                <a:solidFill>
                  <a:srgbClr val="FF0000"/>
                </a:solidFill>
              </a:rPr>
              <a:t>Participation of KEK (beneficiary w/o funding) to EC-FP7: </a:t>
            </a:r>
            <a:r>
              <a:rPr lang="en-US" altLang="ja-JP" sz="2000" u="sng" dirty="0" err="1" smtClean="0">
                <a:solidFill>
                  <a:srgbClr val="FF0000"/>
                </a:solidFill>
              </a:rPr>
              <a:t>HiLumi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 LHC.</a:t>
            </a:r>
            <a:endParaRPr lang="en-US" sz="1600" u="sng" dirty="0" smtClean="0">
              <a:solidFill>
                <a:srgbClr val="FF0000"/>
              </a:solidFill>
            </a:endParaRPr>
          </a:p>
          <a:p>
            <a:pPr lvl="0"/>
            <a:r>
              <a:rPr lang="en-US" sz="2000" dirty="0" smtClean="0"/>
              <a:t>Conceptual Design of </a:t>
            </a:r>
            <a:r>
              <a:rPr lang="en-US" sz="2000" dirty="0" err="1" smtClean="0"/>
              <a:t>NbTi</a:t>
            </a:r>
            <a:r>
              <a:rPr lang="en-US" sz="2000" dirty="0" smtClean="0"/>
              <a:t> (or Nb3Sn) magnet for the D1 beam separation dipole under high radiation environment. </a:t>
            </a:r>
          </a:p>
          <a:p>
            <a:pPr lvl="1"/>
            <a:r>
              <a:rPr lang="en-US" sz="2000" dirty="0" smtClean="0"/>
              <a:t>Conceptual design for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LHC by Q. </a:t>
            </a:r>
            <a:r>
              <a:rPr lang="en-US" sz="2000" dirty="0" err="1" smtClean="0"/>
              <a:t>Xu</a:t>
            </a:r>
            <a:r>
              <a:rPr lang="en-US" sz="2000" dirty="0" smtClean="0"/>
              <a:t> stationed at CERN with a support of Japanese grant.</a:t>
            </a:r>
          </a:p>
          <a:p>
            <a:pPr lvl="1"/>
            <a:r>
              <a:rPr lang="en-US" sz="2000" dirty="0" err="1" smtClean="0"/>
              <a:t>NbTi</a:t>
            </a:r>
            <a:r>
              <a:rPr lang="en-US" sz="2000" dirty="0" smtClean="0"/>
              <a:t> is a current baseline. Final </a:t>
            </a:r>
            <a:r>
              <a:rPr lang="en-US" altLang="ja-JP" sz="2000" dirty="0" smtClean="0"/>
              <a:t>c</a:t>
            </a:r>
            <a:r>
              <a:rPr lang="en-US" sz="2000" dirty="0" smtClean="0"/>
              <a:t>hoice of the conductor (</a:t>
            </a:r>
            <a:r>
              <a:rPr lang="en-US" sz="2000" dirty="0" err="1" smtClean="0"/>
              <a:t>NbTi</a:t>
            </a:r>
            <a:r>
              <a:rPr lang="en-US" sz="2000" dirty="0" smtClean="0"/>
              <a:t> or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Sn) in the middle of 2012.</a:t>
            </a:r>
          </a:p>
          <a:p>
            <a:pPr lvl="0"/>
            <a:r>
              <a:rPr lang="en-US" sz="2000" dirty="0" smtClean="0"/>
              <a:t>Engineering design as a cooperative work with an industry (multiple years) will be followed.</a:t>
            </a:r>
          </a:p>
          <a:p>
            <a:pPr lvl="0"/>
            <a:r>
              <a:rPr lang="en-US" sz="2000" dirty="0" smtClean="0"/>
              <a:t>Specification: 40 Tm, 130-150 mm single aperture, modest field (6 T).</a:t>
            </a:r>
          </a:p>
          <a:p>
            <a:pPr lvl="0"/>
            <a:r>
              <a:rPr lang="en-US" sz="2000" dirty="0" smtClean="0"/>
              <a:t>Issues to be solved</a:t>
            </a:r>
          </a:p>
          <a:p>
            <a:pPr lvl="1"/>
            <a:r>
              <a:rPr lang="en-US" sz="2000" dirty="0" smtClean="0"/>
              <a:t>stress management in a large aperture coil,</a:t>
            </a:r>
          </a:p>
          <a:p>
            <a:pPr lvl="1"/>
            <a:r>
              <a:rPr lang="en-US" sz="2000" dirty="0" smtClean="0"/>
              <a:t>radiation resistance (~10</a:t>
            </a:r>
            <a:r>
              <a:rPr lang="en-US" sz="2000" baseline="30000" dirty="0" smtClean="0"/>
              <a:t>22</a:t>
            </a:r>
            <a:r>
              <a:rPr lang="en-US" sz="2000" dirty="0" smtClean="0"/>
              <a:t> n/m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several 10 </a:t>
            </a:r>
            <a:r>
              <a:rPr lang="en-US" sz="2000" dirty="0" err="1" smtClean="0"/>
              <a:t>MGy</a:t>
            </a:r>
            <a:r>
              <a:rPr lang="en-US" sz="2000" dirty="0" smtClean="0"/>
              <a:t>), </a:t>
            </a:r>
          </a:p>
          <a:p>
            <a:pPr lvl="1"/>
            <a:r>
              <a:rPr lang="en-US" sz="2000" dirty="0" smtClean="0"/>
              <a:t>cooling capability with </a:t>
            </a:r>
            <a:r>
              <a:rPr lang="en-US" sz="2000" dirty="0" err="1" smtClean="0"/>
              <a:t>HeII</a:t>
            </a:r>
            <a:r>
              <a:rPr lang="en-US" sz="2000" dirty="0" smtClean="0"/>
              <a:t> under large energy deposition (~100 W), </a:t>
            </a:r>
          </a:p>
          <a:p>
            <a:pPr lvl="1"/>
            <a:r>
              <a:rPr lang="en-US" sz="2000" dirty="0" smtClean="0"/>
              <a:t>iron saturation on field quality.</a:t>
            </a:r>
          </a:p>
          <a:p>
            <a:pPr>
              <a:buNone/>
            </a:pPr>
            <a:endParaRPr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684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accent2"/>
                </a:solidFill>
                <a:latin typeface="Times"/>
                <a:cs typeface="Times"/>
              </a:rPr>
              <a:t>Development towards the D1 Beam Separation Dipole Magnet (continued)</a:t>
            </a:r>
            <a:endParaRPr lang="ja-JP" altLang="en-US" sz="36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1282700"/>
            <a:ext cx="8915400" cy="4991100"/>
          </a:xfrm>
        </p:spPr>
        <p:txBody>
          <a:bodyPr/>
          <a:lstStyle/>
          <a:p>
            <a:pPr lvl="0"/>
            <a:r>
              <a:rPr lang="en-US" sz="2000" dirty="0" smtClean="0">
                <a:solidFill>
                  <a:srgbClr val="FF6600"/>
                </a:solidFill>
              </a:rPr>
              <a:t>De</a:t>
            </a:r>
            <a:r>
              <a:rPr lang="en-US" altLang="ja-JP" sz="2000" dirty="0" smtClean="0">
                <a:solidFill>
                  <a:srgbClr val="FF6600"/>
                </a:solidFill>
              </a:rPr>
              <a:t>l</a:t>
            </a:r>
            <a:r>
              <a:rPr lang="en-US" sz="2000" dirty="0" smtClean="0">
                <a:solidFill>
                  <a:srgbClr val="FF6600"/>
                </a:solidFill>
              </a:rPr>
              <a:t>iverables</a:t>
            </a:r>
            <a:r>
              <a:rPr lang="en-US" sz="2000" dirty="0" smtClean="0"/>
              <a:t>: Design study report. Engineering design including a set of drawings for the cold mass fabrication.</a:t>
            </a:r>
          </a:p>
          <a:p>
            <a:pPr lvl="1"/>
            <a:r>
              <a:rPr lang="en-US" sz="2000" dirty="0" smtClean="0"/>
              <a:t>Note: Performance evaluation of the model magnet is absolutely necessary before starting construction of the production magnets. However, </a:t>
            </a:r>
            <a:r>
              <a:rPr lang="en-US" sz="2000" dirty="0" smtClean="0">
                <a:solidFill>
                  <a:srgbClr val="FF0000"/>
                </a:solidFill>
              </a:rPr>
              <a:t>development and test of the 1.5 </a:t>
            </a:r>
            <a:r>
              <a:rPr lang="en-US" sz="2000" dirty="0" err="1" smtClean="0">
                <a:solidFill>
                  <a:srgbClr val="FF0000"/>
                </a:solidFill>
              </a:rPr>
              <a:t>m</a:t>
            </a:r>
            <a:r>
              <a:rPr lang="en-US" sz="2000" dirty="0" smtClean="0">
                <a:solidFill>
                  <a:srgbClr val="FF0000"/>
                </a:solidFill>
              </a:rPr>
              <a:t> long model magnet CANNOT be made within the current budget and resources</a:t>
            </a:r>
            <a:r>
              <a:rPr lang="en-US" sz="2000" dirty="0" smtClean="0"/>
              <a:t>. Therefore, </a:t>
            </a:r>
            <a:r>
              <a:rPr lang="en-US" sz="2000" dirty="0" smtClean="0">
                <a:solidFill>
                  <a:srgbClr val="FF0000"/>
                </a:solidFill>
              </a:rPr>
              <a:t>we would like to request a NEW BUDGET </a:t>
            </a:r>
            <a:r>
              <a:rPr lang="en-US" sz="2000" dirty="0" smtClean="0"/>
              <a:t>to the Director Generals of KEK and CERN to complete the model magnet program including the conceptual design study, engineering design, construction and testing of the model magnet. A cross-sectional mechanical model (0.2 </a:t>
            </a:r>
            <a:r>
              <a:rPr lang="en-US" sz="2000" dirty="0" err="1" smtClean="0"/>
              <a:t>m</a:t>
            </a:r>
            <a:r>
              <a:rPr lang="en-US" sz="2000" dirty="0" smtClean="0"/>
              <a:t> long) including the practice coil fabrication would be made within the current budget.</a:t>
            </a:r>
          </a:p>
          <a:p>
            <a:pPr lvl="0"/>
            <a:r>
              <a:rPr lang="en-US" sz="2000" dirty="0" smtClean="0"/>
              <a:t>Cost effective development by reuse of jigs, tooling and facilities of the J-PARC SCFM.</a:t>
            </a:r>
            <a:endParaRPr lang="ja-JP" altLang="en-US" sz="2000" dirty="0" smtClean="0"/>
          </a:p>
          <a:p>
            <a:pPr>
              <a:buNone/>
            </a:pPr>
            <a:endParaRPr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87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Fundamental R&amp;D for High Field, Radiation Resistant Accelerator Magnets</a:t>
            </a:r>
            <a:r>
              <a:rPr lang="en-US" altLang="ja-JP" sz="3600" dirty="0" smtClean="0">
                <a:solidFill>
                  <a:schemeClr val="accent2"/>
                </a:solidFill>
                <a:latin typeface="Times"/>
                <a:cs typeface="Times"/>
              </a:rPr>
              <a:t> </a:t>
            </a:r>
            <a:endParaRPr lang="ja-JP" altLang="en-US" sz="36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700" y="1079500"/>
            <a:ext cx="8559800" cy="6007100"/>
          </a:xfrm>
        </p:spPr>
        <p:txBody>
          <a:bodyPr/>
          <a:lstStyle/>
          <a:p>
            <a:r>
              <a:rPr lang="en-US" sz="1800" dirty="0" smtClean="0">
                <a:solidFill>
                  <a:srgbClr val="FF6600"/>
                </a:solidFill>
                <a:latin typeface="Arial (本文)"/>
                <a:cs typeface="Arial (本文)"/>
              </a:rPr>
              <a:t>Mainly covered by the Japanese grant, resources</a:t>
            </a:r>
          </a:p>
          <a:p>
            <a:r>
              <a:rPr lang="en-US" altLang="ja-JP" sz="1800" dirty="0" smtClean="0">
                <a:solidFill>
                  <a:srgbClr val="3366FF"/>
                </a:solidFill>
                <a:latin typeface="Arial (本文)"/>
                <a:cs typeface="Arial (本文)"/>
              </a:rPr>
              <a:t>Most of the following items are continuation of the current activity. </a:t>
            </a:r>
            <a:endParaRPr lang="ja-JP" altLang="en-US" sz="1800" dirty="0" smtClean="0">
              <a:solidFill>
                <a:srgbClr val="3366FF"/>
              </a:solidFill>
              <a:latin typeface="Arial (本文)"/>
              <a:cs typeface="Arial (本文)"/>
            </a:endParaRPr>
          </a:p>
          <a:p>
            <a:pPr lvl="0"/>
            <a:r>
              <a:rPr lang="en-US" sz="1800" dirty="0" smtClean="0">
                <a:latin typeface="Arial (本文)"/>
                <a:cs typeface="Arial (本文)"/>
              </a:rPr>
              <a:t>Magnet assembly and testing of a hybrid (Nb</a:t>
            </a:r>
            <a:r>
              <a:rPr lang="en-US" sz="1800" baseline="-25000" dirty="0" smtClean="0">
                <a:latin typeface="Arial (本文)"/>
                <a:cs typeface="Arial (本文)"/>
              </a:rPr>
              <a:t>3</a:t>
            </a:r>
            <a:r>
              <a:rPr lang="en-US" sz="1800" dirty="0" smtClean="0">
                <a:latin typeface="Arial (本文)"/>
                <a:cs typeface="Arial (本文)"/>
              </a:rPr>
              <a:t>Al and Nb</a:t>
            </a:r>
            <a:r>
              <a:rPr lang="en-US" sz="1800" baseline="-25000" dirty="0" smtClean="0">
                <a:latin typeface="Arial (本文)"/>
                <a:cs typeface="Arial (本文)"/>
              </a:rPr>
              <a:t>3</a:t>
            </a:r>
            <a:r>
              <a:rPr lang="en-US" sz="1800" dirty="0" smtClean="0">
                <a:latin typeface="Arial (本文)"/>
                <a:cs typeface="Arial (本文)"/>
              </a:rPr>
              <a:t>Sn) sub-scale magnet at KEK.</a:t>
            </a:r>
            <a:endParaRPr lang="ja-JP" altLang="en-US" sz="1800" dirty="0" smtClean="0">
              <a:latin typeface="Arial (本文)"/>
              <a:cs typeface="Arial (本文)"/>
            </a:endParaRP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4 coils &amp; 5 coils configurations</a:t>
            </a:r>
            <a:endParaRPr lang="ja-JP" altLang="en-US" sz="1800" dirty="0" smtClean="0">
              <a:latin typeface="Arial (本文)"/>
              <a:cs typeface="Arial (本文)"/>
            </a:endParaRP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Completion of K5 strands and cabling</a:t>
            </a:r>
            <a:endParaRPr lang="ja-JP" altLang="en-US" sz="1800" dirty="0" smtClean="0">
              <a:latin typeface="Arial (本文)"/>
              <a:cs typeface="Arial (本文)"/>
            </a:endParaRPr>
          </a:p>
          <a:p>
            <a:pPr lvl="0"/>
            <a:r>
              <a:rPr lang="en-US" sz="1800" dirty="0" smtClean="0">
                <a:latin typeface="Arial (本文)"/>
                <a:cs typeface="Arial (本文)"/>
              </a:rPr>
              <a:t>Fundamental study on Nb</a:t>
            </a:r>
            <a:r>
              <a:rPr lang="en-US" sz="1800" baseline="-25000" dirty="0" smtClean="0">
                <a:latin typeface="Arial (本文)"/>
                <a:cs typeface="Arial (本文)"/>
              </a:rPr>
              <a:t>3</a:t>
            </a:r>
            <a:r>
              <a:rPr lang="en-US" sz="1800" dirty="0" smtClean="0">
                <a:latin typeface="Arial (本文)"/>
                <a:cs typeface="Arial (本文)"/>
              </a:rPr>
              <a:t>Sn-bronze strand/cable</a:t>
            </a: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Back up for the D1 model with </a:t>
            </a:r>
            <a:r>
              <a:rPr lang="en-US" sz="1800" dirty="0" err="1" smtClean="0">
                <a:latin typeface="Arial (本文)"/>
                <a:cs typeface="Arial (本文)"/>
              </a:rPr>
              <a:t>NbTi</a:t>
            </a:r>
            <a:endParaRPr lang="en-US" sz="1800" dirty="0" smtClean="0">
              <a:latin typeface="Arial (本文)"/>
              <a:cs typeface="Arial (本文)"/>
            </a:endParaRP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degradation by cabling, mechanical property with 10 stack samples, sub-scale magnets.</a:t>
            </a:r>
            <a:endParaRPr lang="ja-JP" altLang="en-US" sz="1800" dirty="0" smtClean="0">
              <a:latin typeface="Arial (本文)"/>
              <a:cs typeface="Arial (本文)"/>
            </a:endParaRPr>
          </a:p>
          <a:p>
            <a:r>
              <a:rPr lang="en-US" sz="1800" dirty="0" smtClean="0">
                <a:latin typeface="Arial (本文)"/>
                <a:cs typeface="Arial (本文)"/>
              </a:rPr>
              <a:t>Stress/strain dependence study at the neutron </a:t>
            </a:r>
            <a:r>
              <a:rPr lang="en-US" sz="1800" dirty="0" err="1" smtClean="0">
                <a:latin typeface="Arial (本文)"/>
                <a:cs typeface="Arial (本文)"/>
              </a:rPr>
              <a:t>diffractometer</a:t>
            </a:r>
            <a:r>
              <a:rPr lang="en-US" sz="1800" dirty="0" smtClean="0">
                <a:latin typeface="Arial (本文)"/>
                <a:cs typeface="Arial (本文)"/>
              </a:rPr>
              <a:t> at J-PARC and the High Field Lab. in Tohoku Univ.</a:t>
            </a:r>
            <a:endParaRPr lang="ja-JP" altLang="en-US" sz="1800" dirty="0" smtClean="0">
              <a:latin typeface="Arial (本文)"/>
              <a:cs typeface="Arial (本文)"/>
            </a:endParaRPr>
          </a:p>
          <a:p>
            <a:pPr lvl="0"/>
            <a:r>
              <a:rPr lang="en-US" sz="1800" dirty="0" smtClean="0">
                <a:latin typeface="Arial (本文)"/>
                <a:cs typeface="Arial (本文)"/>
              </a:rPr>
              <a:t>Support to develop RHQ-Nb</a:t>
            </a:r>
            <a:r>
              <a:rPr lang="en-US" sz="1800" baseline="-25000" dirty="0" smtClean="0">
                <a:latin typeface="Arial (本文)"/>
                <a:cs typeface="Arial (本文)"/>
              </a:rPr>
              <a:t>3</a:t>
            </a:r>
            <a:r>
              <a:rPr lang="en-US" sz="1800" dirty="0" smtClean="0">
                <a:latin typeface="Arial (本文)"/>
                <a:cs typeface="Arial (本文)"/>
              </a:rPr>
              <a:t>Al</a:t>
            </a: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Cu-matrix wire: demonstration of continuous RHQ process, </a:t>
            </a: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Ta-matrix wire: improvement of wire breaking</a:t>
            </a:r>
          </a:p>
          <a:p>
            <a:pPr lvl="1"/>
            <a:r>
              <a:rPr lang="en-US" sz="1800" dirty="0" smtClean="0">
                <a:latin typeface="Arial (本文)"/>
                <a:cs typeface="Arial (本文)"/>
              </a:rPr>
              <a:t>Development of a mirror </a:t>
            </a:r>
            <a:r>
              <a:rPr lang="en-US" sz="1800" dirty="0" err="1" smtClean="0">
                <a:latin typeface="Arial (本文)"/>
                <a:cs typeface="Arial (本文)"/>
              </a:rPr>
              <a:t>quadrupole</a:t>
            </a:r>
            <a:r>
              <a:rPr lang="en-US" sz="1800" dirty="0" smtClean="0">
                <a:latin typeface="Arial (本文)"/>
                <a:cs typeface="Arial (本文)"/>
              </a:rPr>
              <a:t> magnet with the RHQ-Nb3Al cable in collaboration with </a:t>
            </a:r>
            <a:r>
              <a:rPr lang="en-US" sz="1800" dirty="0" err="1" smtClean="0">
                <a:latin typeface="Arial (本文)"/>
                <a:cs typeface="Arial (本文)"/>
              </a:rPr>
              <a:t>Fermilab</a:t>
            </a:r>
            <a:r>
              <a:rPr lang="en-US" sz="1800" dirty="0" smtClean="0">
                <a:latin typeface="Arial (本文)"/>
                <a:cs typeface="Arial (本文)"/>
              </a:rPr>
              <a:t>.</a:t>
            </a:r>
            <a:r>
              <a:rPr lang="ja-JP" altLang="en-US" sz="1800" dirty="0" smtClean="0">
                <a:latin typeface="Arial (本文)"/>
                <a:cs typeface="Arial (本文)"/>
              </a:rPr>
              <a:t> </a:t>
            </a:r>
            <a:endParaRPr lang="en-US" altLang="ja-JP" sz="1800" dirty="0" smtClean="0">
              <a:latin typeface="Arial (本文)"/>
              <a:cs typeface="Arial (本文)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87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Fundamental R&amp;D for High Field, Radiation Resistant Magnet (continued)</a:t>
            </a:r>
            <a:r>
              <a:rPr lang="en-US" altLang="ja-JP" sz="3600" dirty="0" smtClean="0">
                <a:solidFill>
                  <a:schemeClr val="accent2"/>
                </a:solidFill>
                <a:latin typeface="Times"/>
                <a:cs typeface="Times"/>
              </a:rPr>
              <a:t> </a:t>
            </a:r>
            <a:endParaRPr lang="ja-JP" altLang="en-US" sz="36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700" y="1206500"/>
            <a:ext cx="8559800" cy="6007100"/>
          </a:xfrm>
        </p:spPr>
        <p:txBody>
          <a:bodyPr/>
          <a:lstStyle/>
          <a:p>
            <a:pPr lvl="0"/>
            <a:r>
              <a:rPr lang="en-US" sz="2000" dirty="0" smtClean="0"/>
              <a:t>Radiation resistant materials development</a:t>
            </a:r>
          </a:p>
          <a:p>
            <a:pPr lvl="1"/>
            <a:r>
              <a:rPr lang="en-US" altLang="ja-JP" sz="2000" dirty="0" smtClean="0"/>
              <a:t>Radiation resistant resin (BT, </a:t>
            </a:r>
            <a:r>
              <a:rPr lang="en-US" altLang="ja-JP" sz="2000" dirty="0" err="1" smtClean="0"/>
              <a:t>Cyanate</a:t>
            </a:r>
            <a:r>
              <a:rPr lang="en-US" altLang="ja-JP" sz="2000" dirty="0" smtClean="0"/>
              <a:t> Ester) for </a:t>
            </a:r>
            <a:r>
              <a:rPr lang="en-US" altLang="ja-JP" sz="2000" dirty="0" err="1" smtClean="0"/>
              <a:t>prepreg</a:t>
            </a:r>
            <a:r>
              <a:rPr lang="en-US" altLang="ja-JP" sz="2000" dirty="0" smtClean="0"/>
              <a:t> tape, GFRP.</a:t>
            </a:r>
          </a:p>
          <a:p>
            <a:pPr lvl="1"/>
            <a:r>
              <a:rPr lang="en-US" altLang="ja-JP" sz="2000" dirty="0" smtClean="0"/>
              <a:t>Insulation coating on metal parts: polyimide, ceramic spray</a:t>
            </a:r>
          </a:p>
          <a:p>
            <a:pPr lvl="1"/>
            <a:r>
              <a:rPr lang="en-US" altLang="ja-JP" sz="2000" dirty="0" smtClean="0"/>
              <a:t>Gamma-ray irradiation test (RT, LN2??) at JAEA-Takasaki</a:t>
            </a:r>
            <a:endParaRPr lang="ja-JP" altLang="en-US" sz="2000" dirty="0" smtClean="0"/>
          </a:p>
          <a:p>
            <a:pPr lvl="0"/>
            <a:r>
              <a:rPr lang="en-US" sz="2000" dirty="0" smtClean="0"/>
              <a:t>Low temperature neutron irradiation test at KUR</a:t>
            </a:r>
          </a:p>
          <a:p>
            <a:pPr lvl="1"/>
            <a:r>
              <a:rPr lang="en-US" altLang="ja-JP" sz="2000" dirty="0" smtClean="0"/>
              <a:t>Stabilizer (cooper,  aluminum) for superconductor</a:t>
            </a:r>
          </a:p>
          <a:p>
            <a:pPr lvl="1"/>
            <a:r>
              <a:rPr lang="en-US" altLang="ja-JP" sz="2000" dirty="0" smtClean="0"/>
              <a:t>recovery behavior (annealing effect)</a:t>
            </a:r>
            <a:endParaRPr lang="ja-JP" altLang="en-US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0775" y="0"/>
            <a:ext cx="6599681" cy="360756"/>
          </a:xfrm>
        </p:spPr>
        <p:txBody>
          <a:bodyPr>
            <a:noAutofit/>
          </a:bodyPr>
          <a:lstStyle/>
          <a:p>
            <a:r>
              <a:rPr lang="en-US" altLang="ja-JP" sz="2800" b="1" dirty="0" smtClean="0">
                <a:solidFill>
                  <a:schemeClr val="tx2"/>
                </a:solidFill>
                <a:latin typeface="Times"/>
                <a:cs typeface="Times"/>
              </a:rPr>
              <a:t>R&amp;D Plan and Budget Proposal</a:t>
            </a:r>
            <a:endParaRPr lang="ja-JP" altLang="en-US" sz="2800" b="1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053882" y="436224"/>
          <a:ext cx="6801354" cy="6165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7518"/>
                <a:gridCol w="1750500"/>
                <a:gridCol w="663169"/>
                <a:gridCol w="663169"/>
                <a:gridCol w="663169"/>
                <a:gridCol w="663169"/>
                <a:gridCol w="663169"/>
                <a:gridCol w="767491"/>
              </a:tblGrid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>
                          <a:latin typeface="+mn-lt"/>
                        </a:rPr>
                        <a:t>2013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2014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2015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item total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D1 model development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conceptual design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3.6 FTE year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engineering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by </a:t>
                      </a:r>
                      <a:r>
                        <a:rPr lang="en-US" altLang="ja-JP" sz="1000" b="1" i="0" u="none" strike="noStrike" dirty="0">
                          <a:latin typeface="+mn-lt"/>
                        </a:rPr>
                        <a:t>i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ndustry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10000*</a:t>
                      </a:r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fellow/CAD 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engineer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28000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hardware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(81000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insulated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000" b="1" baseline="0" dirty="0" err="1" smtClean="0">
                          <a:latin typeface="+mn-lt"/>
                        </a:rPr>
                        <a:t>NbTi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 cable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baseline="0" dirty="0" smtClean="0">
                          <a:solidFill>
                            <a:srgbClr val="1F497D"/>
                          </a:solidFill>
                          <a:latin typeface="+mn-lt"/>
                        </a:rPr>
                        <a:t>5000</a:t>
                      </a:r>
                      <a:endParaRPr kumimoji="1" lang="en-US" altLang="ja-JP" sz="1200" b="1" baseline="0" dirty="0" smtClean="0">
                        <a:solidFill>
                          <a:srgbClr val="1F497D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Cold Test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(20000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 (money transfer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from CERN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)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18000*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18000*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18000*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17000*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71000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Fundamental R&amp;D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radiation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resistant materials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3000+1000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irradiation test (gamma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rays, neutron, LN2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)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 + (4000)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(4000)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(4000)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(12000)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s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tress</a:t>
                      </a:r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/strain 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study for A15, HTS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 + 1000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thermal cond. study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 + 2000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RHQ-Nb3Al Sub-scale magnet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 + 7500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12500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Nb3Sn Sub-scale magnet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 + 2000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12500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RHQ-Nb3Al SC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0 + 1000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4000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25000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52000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Total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43000*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32000*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25000*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23000*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123000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837844" y="0"/>
            <a:ext cx="120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</a:rPr>
              <a:t>Unit: </a:t>
            </a:r>
            <a:r>
              <a:rPr lang="en-US" altLang="ja-JP" sz="18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kJYen</a:t>
            </a:r>
            <a:endParaRPr lang="ja-JP" altLang="en-US" sz="18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724" y="0"/>
            <a:ext cx="971494" cy="17543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Mainly covered by CERN-KEK budget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724" y="2020242"/>
            <a:ext cx="971494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Mainly covered by Jap. grants.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10078" y="1766157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0000"/>
                </a:solidFill>
                <a:latin typeface="Calibri"/>
                <a:ea typeface="ＭＳ Ｐゴシック"/>
              </a:rPr>
              <a:t>Not included.</a:t>
            </a:r>
            <a:endParaRPr lang="ja-JP" altLang="en-US" sz="1200" dirty="0">
              <a:solidFill>
                <a:srgbClr val="FF0000"/>
              </a:solidFill>
              <a:latin typeface="Calibri"/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05468" y="2399181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0000"/>
                </a:solidFill>
                <a:latin typeface="Calibri"/>
                <a:ea typeface="ＭＳ Ｐゴシック"/>
              </a:rPr>
              <a:t>Not included.</a:t>
            </a:r>
            <a:endParaRPr lang="ja-JP" altLang="en-US" sz="1200" dirty="0">
              <a:solidFill>
                <a:srgbClr val="FF0000"/>
              </a:solidFill>
              <a:latin typeface="Calibri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35478" y="3795310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0000"/>
                </a:solidFill>
                <a:latin typeface="Calibri"/>
                <a:ea typeface="ＭＳ Ｐゴシック"/>
              </a:rPr>
              <a:t>Not included.</a:t>
            </a:r>
            <a:endParaRPr lang="ja-JP" altLang="en-US" sz="1200" dirty="0">
              <a:solidFill>
                <a:srgbClr val="FF0000"/>
              </a:solidFill>
              <a:latin typeface="Calibri"/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30476" y="2060721"/>
            <a:ext cx="22926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6600"/>
                </a:solidFill>
                <a:latin typeface="Calibri"/>
                <a:ea typeface="ＭＳ Ｐゴシック"/>
              </a:rPr>
              <a:t>To be provided by CERN</a:t>
            </a:r>
            <a:endParaRPr lang="ja-JP" altLang="en-US" sz="1200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962900" y="5080000"/>
            <a:ext cx="1066800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  <a:latin typeface="Calibri"/>
                <a:cs typeface="Calibri"/>
              </a:rPr>
              <a:t>Additional budget to complete the program: </a:t>
            </a:r>
            <a:r>
              <a:rPr lang="en-US" altLang="ja-JP" sz="1400" b="1" i="1" u="sng" dirty="0" smtClean="0">
                <a:solidFill>
                  <a:srgbClr val="FF0000"/>
                </a:solidFill>
                <a:latin typeface="Calibri"/>
                <a:cs typeface="Calibri"/>
              </a:rPr>
              <a:t>113 </a:t>
            </a:r>
            <a:r>
              <a:rPr lang="en-US" altLang="ja-JP" sz="1400" b="1" i="1" u="sng" dirty="0" err="1" smtClean="0">
                <a:solidFill>
                  <a:srgbClr val="FF0000"/>
                </a:solidFill>
                <a:latin typeface="Calibri"/>
                <a:cs typeface="Calibri"/>
              </a:rPr>
              <a:t>MJYen</a:t>
            </a:r>
            <a:endParaRPr lang="ja-JP" altLang="en-US" sz="1400" b="1" i="1" u="sng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159000" y="3022600"/>
            <a:ext cx="5727700" cy="431800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46578" y="1080357"/>
            <a:ext cx="122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0000"/>
                </a:solidFill>
                <a:latin typeface="Calibri"/>
                <a:ea typeface="ＭＳ Ｐゴシック"/>
              </a:rPr>
              <a:t>*Profile is not clear yet.</a:t>
            </a:r>
            <a:endParaRPr lang="ja-JP" altLang="en-US" sz="1200" dirty="0">
              <a:solidFill>
                <a:srgbClr val="FF0000"/>
              </a:solidFill>
              <a:latin typeface="Calibri"/>
              <a:ea typeface="ＭＳ Ｐゴシック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7899400" y="1765300"/>
            <a:ext cx="1028700" cy="2400300"/>
          </a:xfrm>
          <a:prstGeom prst="roundRect">
            <a:avLst>
              <a:gd name="adj" fmla="val 26544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下矢印 18"/>
          <p:cNvSpPr/>
          <p:nvPr/>
        </p:nvSpPr>
        <p:spPr>
          <a:xfrm>
            <a:off x="8305800" y="4279900"/>
            <a:ext cx="304800" cy="698500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>
          <a:xfrm>
            <a:off x="0" y="0"/>
            <a:ext cx="6172200" cy="990600"/>
          </a:xfrm>
        </p:spPr>
        <p:txBody>
          <a:bodyPr/>
          <a:lstStyle/>
          <a:p>
            <a:pPr algn="l"/>
            <a:r>
              <a:rPr lang="en-US" altLang="ja-JP" sz="3600" b="1" dirty="0" smtClean="0">
                <a:solidFill>
                  <a:schemeClr val="accent2"/>
                </a:solidFill>
                <a:latin typeface="Times"/>
                <a:cs typeface="Times"/>
              </a:rPr>
              <a:t>Future LHC Upgrades and Collaboration Frameworks</a:t>
            </a:r>
            <a:endParaRPr lang="ja-JP" altLang="en-US" sz="3600" b="1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7BD5-C70E-B048-87EB-5CCA79CDB251}" type="slidenum">
              <a:rPr lang="en-US" altLang="ja-JP">
                <a:solidFill>
                  <a:srgbClr val="000000"/>
                </a:solidFill>
              </a:rPr>
              <a:pPr/>
              <a:t>9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1409700" y="1524000"/>
            <a:ext cx="3670300" cy="168910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rot="5400000">
            <a:off x="-1925241" y="3994547"/>
            <a:ext cx="4814094" cy="1588"/>
          </a:xfrm>
          <a:prstGeom prst="straightConnector1">
            <a:avLst/>
          </a:prstGeom>
          <a:ln w="57150" cap="flat" cmpd="sng" algn="ctr">
            <a:solidFill>
              <a:srgbClr val="3366FF"/>
            </a:solidFill>
            <a:prstDash val="solid"/>
            <a:round/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727200" y="2171700"/>
            <a:ext cx="3194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00"/>
                </a:solidFill>
              </a:rPr>
              <a:t>HiLumi</a:t>
            </a:r>
            <a:r>
              <a:rPr lang="en-US" altLang="ja-JP" b="1" dirty="0" smtClean="0">
                <a:solidFill>
                  <a:srgbClr val="000000"/>
                </a:solidFill>
              </a:rPr>
              <a:t> LHC Upgrade</a:t>
            </a:r>
            <a:endParaRPr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409700" y="4064000"/>
            <a:ext cx="3670300" cy="16891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19300" y="4686300"/>
            <a:ext cx="2595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HE LHC Upgrade</a:t>
            </a:r>
            <a:endParaRPr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5300" y="20447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2020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" y="1130300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</a:rPr>
              <a:t>Time Scale</a:t>
            </a:r>
            <a:endParaRPr lang="ja-JP" altLang="en-US" sz="1800" dirty="0">
              <a:solidFill>
                <a:srgbClr val="0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7200" y="4711700"/>
            <a:ext cx="936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2030?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5232400" y="2197100"/>
            <a:ext cx="444500" cy="368300"/>
          </a:xfrm>
          <a:prstGeom prst="rightArrow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5257800" y="4724400"/>
            <a:ext cx="444500" cy="368300"/>
          </a:xfrm>
          <a:prstGeom prst="rightArrow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7" name="コンテンツ プレースホルダ 16"/>
          <p:cNvSpPr>
            <a:spLocks noGrp="1"/>
          </p:cNvSpPr>
          <p:nvPr>
            <p:ph idx="1"/>
          </p:nvPr>
        </p:nvSpPr>
        <p:spPr>
          <a:xfrm>
            <a:off x="5702300" y="1485900"/>
            <a:ext cx="3327400" cy="1816100"/>
          </a:xfrm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marL="0" indent="0">
              <a:buNone/>
            </a:pPr>
            <a:r>
              <a:rPr lang="en-US" altLang="ja-JP" sz="2000" b="1" dirty="0" smtClean="0">
                <a:latin typeface="Times"/>
                <a:cs typeface="Times"/>
              </a:rPr>
              <a:t>Current R&amp;D Collaboration Framework:</a:t>
            </a:r>
          </a:p>
          <a:p>
            <a:pPr lvl="1"/>
            <a:r>
              <a:rPr lang="en-US" altLang="ja-JP" sz="2000" b="1" dirty="0" err="1" smtClean="0">
                <a:latin typeface="Times"/>
                <a:cs typeface="Times"/>
              </a:rPr>
              <a:t>NbTi</a:t>
            </a:r>
            <a:r>
              <a:rPr lang="en-US" altLang="ja-JP" sz="2000" b="1" dirty="0" smtClean="0">
                <a:latin typeface="Times"/>
                <a:cs typeface="Times"/>
              </a:rPr>
              <a:t>, A15 SC</a:t>
            </a:r>
          </a:p>
          <a:p>
            <a:pPr lvl="1"/>
            <a:r>
              <a:rPr lang="en-US" altLang="ja-JP" sz="2000" b="1" dirty="0" smtClean="0">
                <a:latin typeface="Times"/>
                <a:cs typeface="Times"/>
              </a:rPr>
              <a:t>High Field ~ 13 T</a:t>
            </a:r>
          </a:p>
          <a:p>
            <a:pPr lvl="1"/>
            <a:r>
              <a:rPr lang="en-US" altLang="ja-JP" sz="2000" b="1" dirty="0" smtClean="0">
                <a:latin typeface="Times"/>
                <a:cs typeface="Times"/>
              </a:rPr>
              <a:t>Radiation Resistant</a:t>
            </a:r>
          </a:p>
          <a:p>
            <a:endParaRPr lang="ja-JP" altLang="en-US" sz="2000" b="1" dirty="0">
              <a:latin typeface="Times"/>
              <a:cs typeface="Times"/>
            </a:endParaRPr>
          </a:p>
        </p:txBody>
      </p:sp>
      <p:sp>
        <p:nvSpPr>
          <p:cNvPr id="18" name="コンテンツ プレースホルダ 16"/>
          <p:cNvSpPr txBox="1">
            <a:spLocks/>
          </p:cNvSpPr>
          <p:nvPr/>
        </p:nvSpPr>
        <p:spPr bwMode="auto">
          <a:xfrm>
            <a:off x="5727700" y="4064000"/>
            <a:ext cx="3327400" cy="14478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altLang="ja-JP" sz="2000" b="1" kern="0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</a:rPr>
              <a:t>Another R&amp;D Collaboration Framework: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2000" b="1" kern="0" dirty="0" smtClean="0">
                <a:solidFill>
                  <a:srgbClr val="FF0000"/>
                </a:solidFill>
                <a:latin typeface="Times"/>
                <a:ea typeface="ＭＳ Ｐゴシック"/>
                <a:cs typeface="Times"/>
              </a:rPr>
              <a:t>HTS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2000" b="1" kern="0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</a:rPr>
              <a:t>High Field</a:t>
            </a:r>
            <a:r>
              <a:rPr lang="en-US" altLang="ja-JP" sz="2000" b="1" kern="0" dirty="0" smtClean="0">
                <a:solidFill>
                  <a:srgbClr val="FF0000"/>
                </a:solidFill>
                <a:latin typeface="Times"/>
                <a:ea typeface="ＭＳ Ｐゴシック"/>
                <a:cs typeface="Times"/>
              </a:rPr>
              <a:t> ~ 20 T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1155700" y="3657600"/>
            <a:ext cx="7950200" cy="2565400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7282</TotalTime>
  <Words>1632</Words>
  <Application>Microsoft Macintosh PowerPoint</Application>
  <PresentationFormat>画面に合わせる (4:3)</PresentationFormat>
  <Paragraphs>270</Paragraphs>
  <Slides>15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4</vt:i4>
      </vt:variant>
      <vt:variant>
        <vt:lpstr>スライド タイトル</vt:lpstr>
      </vt:variant>
      <vt:variant>
        <vt:i4>15</vt:i4>
      </vt:variant>
    </vt:vector>
  </HeadingPairs>
  <TitlesOfParts>
    <vt:vector size="19" baseType="lpstr">
      <vt:lpstr>新しいプレゼンテーション</vt:lpstr>
      <vt:lpstr>6_Office テーマ</vt:lpstr>
      <vt:lpstr>1_新しいプレゼンテーション</vt:lpstr>
      <vt:lpstr>2_新しいプレゼンテーション</vt:lpstr>
      <vt:lpstr>スライド 1</vt:lpstr>
      <vt:lpstr>Future LHC Upgrades and Collaboration Frameworks</vt:lpstr>
      <vt:lpstr>New Grants Approved and New R&amp;D Plan</vt:lpstr>
      <vt:lpstr>Development towards the D1 Beam Separation Dipole Magnet</vt:lpstr>
      <vt:lpstr>Development towards the D1 Beam Separation Dipole Magnet (continued)</vt:lpstr>
      <vt:lpstr>Fundamental R&amp;D for High Field, Radiation Resistant Accelerator Magnets </vt:lpstr>
      <vt:lpstr>Fundamental R&amp;D for High Field, Radiation Resistant Magnet (continued) </vt:lpstr>
      <vt:lpstr>R&amp;D Plan and Budget Proposal</vt:lpstr>
      <vt:lpstr>Future LHC Upgrades and Collaboration Frameworks</vt:lpstr>
      <vt:lpstr>R&amp;D Collaboration in Another Framework</vt:lpstr>
      <vt:lpstr>Summary</vt:lpstr>
      <vt:lpstr>Appendix</vt:lpstr>
      <vt:lpstr>Some information and comments</vt:lpstr>
      <vt:lpstr>Appendix: Slides from Dec. 2010</vt:lpstr>
      <vt:lpstr>Appendix: Slides from Dec. 2010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土屋 清澄</dc:creator>
  <cp:lastModifiedBy>Nakamoto Tatsushi</cp:lastModifiedBy>
  <cp:revision>376</cp:revision>
  <cp:lastPrinted>2008-12-07T13:31:44Z</cp:lastPrinted>
  <dcterms:created xsi:type="dcterms:W3CDTF">2011-12-14T12:06:49Z</dcterms:created>
  <dcterms:modified xsi:type="dcterms:W3CDTF">2011-12-14T12:07:14Z</dcterms:modified>
</cp:coreProperties>
</file>