
<file path=[Content_Types].xml><?xml version="1.0" encoding="utf-8"?>
<Types xmlns="http://schemas.openxmlformats.org/package/2006/content-types">
  <Default Extension="pict" ContentType="image/pict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Default Extension="tiff" ContentType="image/tiff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8" r:id="rId2"/>
    <p:sldId id="283" r:id="rId3"/>
    <p:sldId id="281" r:id="rId4"/>
    <p:sldId id="259" r:id="rId5"/>
    <p:sldId id="279" r:id="rId6"/>
    <p:sldId id="277" r:id="rId7"/>
    <p:sldId id="278" r:id="rId8"/>
    <p:sldId id="269" r:id="rId9"/>
    <p:sldId id="261" r:id="rId10"/>
    <p:sldId id="270" r:id="rId11"/>
    <p:sldId id="284" r:id="rId12"/>
    <p:sldId id="265" r:id="rId13"/>
    <p:sldId id="266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F24C7B-65D5-B441-B7CC-7E38D6A8C481}" type="doc">
      <dgm:prSet loTypeId="urn:microsoft.com/office/officeart/2005/8/layout/vList4#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397D34-445F-6842-97D4-207FB9F6F045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Develop the technical design basis. i.e. move toward a technical design for crucial items of the machine and detectors, the MD interface, and the site. </a:t>
          </a:r>
        </a:p>
        <a:p>
          <a:pPr rtl="0"/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Priorities are the modulators/klystrons, module/structure development including testing facilities, and site studies.</a:t>
          </a:r>
        </a:p>
        <a:p>
          <a:pPr rtl="0"/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Technical work-packages providing input and interacting with all points above </a:t>
          </a:r>
          <a:endParaRPr lang="en-US" dirty="0">
            <a:solidFill>
              <a:srgbClr val="000000"/>
            </a:solidFill>
          </a:endParaRPr>
        </a:p>
      </dgm:t>
    </dgm:pt>
    <dgm:pt modelId="{B63CDAC5-0EEE-4C4A-8BE7-750745B307EC}" type="parTrans" cxnId="{FF489234-5F6A-D447-894B-46EA44489FDC}">
      <dgm:prSet/>
      <dgm:spPr/>
      <dgm:t>
        <a:bodyPr/>
        <a:lstStyle/>
        <a:p>
          <a:endParaRPr lang="en-US"/>
        </a:p>
      </dgm:t>
    </dgm:pt>
    <dgm:pt modelId="{B1F3C5A2-8963-9244-8A03-81BEFA28C39C}" type="sibTrans" cxnId="{FF489234-5F6A-D447-894B-46EA44489FDC}">
      <dgm:prSet/>
      <dgm:spPr/>
      <dgm:t>
        <a:bodyPr/>
        <a:lstStyle/>
        <a:p>
          <a:endParaRPr lang="en-US"/>
        </a:p>
      </dgm:t>
    </dgm:pt>
    <dgm:pt modelId="{63DE4A51-300D-1A4A-B4A6-EDCA67D7308E}">
      <dgm:prSet phldrT="[Text]" phldr="1"/>
      <dgm:spPr>
        <a:solidFill>
          <a:schemeClr val="bg1">
            <a:lumMod val="95000"/>
          </a:schemeClr>
        </a:solidFill>
      </dgm:spPr>
      <dgm:t>
        <a:bodyPr/>
        <a:lstStyle/>
        <a:p>
          <a:endParaRPr lang="en-US" dirty="0"/>
        </a:p>
      </dgm:t>
    </dgm:pt>
    <dgm:pt modelId="{E09C0767-1A63-1F4F-9A76-3F78F66796A4}" type="parTrans" cxnId="{1D86E9D1-8CDE-5748-A782-3D7BE44B162D}">
      <dgm:prSet/>
      <dgm:spPr/>
      <dgm:t>
        <a:bodyPr/>
        <a:lstStyle/>
        <a:p>
          <a:endParaRPr lang="en-US"/>
        </a:p>
      </dgm:t>
    </dgm:pt>
    <dgm:pt modelId="{3F7DF521-9A27-3B48-A2B9-4E1F0E18286F}" type="sibTrans" cxnId="{1D86E9D1-8CDE-5748-A782-3D7BE44B162D}">
      <dgm:prSet/>
      <dgm:spPr/>
      <dgm:t>
        <a:bodyPr/>
        <a:lstStyle/>
        <a:p>
          <a:endParaRPr lang="en-US"/>
        </a:p>
      </dgm:t>
    </dgm:pt>
    <dgm:pt modelId="{EE1CF373-3702-E04E-A5D4-BAB846FB5120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Identify and carry out system tests and programs to address the key performance and operation goals and mitigate risks associated to the project implementation. </a:t>
          </a:r>
        </a:p>
        <a:p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The priorities are the measurements in: CTF3+, ATF and related to the CLIC Zero Injector</a:t>
          </a:r>
          <a:r>
            <a:rPr kumimoji="0" lang="en-US" b="0" i="0" u="none" strike="noStrike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 addressing the issues of drive-beam stability, RF power generation and two beam acceleration, as well as the beam delivery system. </a:t>
          </a:r>
        </a:p>
        <a:p>
          <a:r>
            <a:rPr kumimoji="0" lang="en-US" b="0" i="0" u="none" strike="noStrike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T</a:t>
          </a:r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echnical work-packages and studies addressing system performance parameters</a:t>
          </a:r>
        </a:p>
      </dgm:t>
    </dgm:pt>
    <dgm:pt modelId="{79C0DDEC-F9DC-424D-9A89-3B0370725F50}" type="parTrans" cxnId="{C8E8A218-FCB1-094D-9B8A-612D1C691150}">
      <dgm:prSet/>
      <dgm:spPr/>
      <dgm:t>
        <a:bodyPr/>
        <a:lstStyle/>
        <a:p>
          <a:endParaRPr lang="en-US"/>
        </a:p>
      </dgm:t>
    </dgm:pt>
    <dgm:pt modelId="{0D3BB791-9FAE-C545-9EF7-68C64D21B370}" type="sibTrans" cxnId="{C8E8A218-FCB1-094D-9B8A-612D1C691150}">
      <dgm:prSet/>
      <dgm:spPr/>
      <dgm:t>
        <a:bodyPr/>
        <a:lstStyle/>
        <a:p>
          <a:endParaRPr lang="en-US"/>
        </a:p>
      </dgm:t>
    </dgm:pt>
    <dgm:pt modelId="{5777ACD5-AF68-E049-80C9-4CBCF16DFA2A}" type="pres">
      <dgm:prSet presAssocID="{39F24C7B-65D5-B441-B7CC-7E38D6A8C48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D2D424-0F42-2240-B96F-8DB957B4BF83}" type="pres">
      <dgm:prSet presAssocID="{EE1CF373-3702-E04E-A5D4-BAB846FB5120}" presName="comp" presStyleCnt="0"/>
      <dgm:spPr/>
    </dgm:pt>
    <dgm:pt modelId="{62C2EC26-31F3-FE43-91B8-FD366F0DE27B}" type="pres">
      <dgm:prSet presAssocID="{EE1CF373-3702-E04E-A5D4-BAB846FB5120}" presName="box" presStyleLbl="node1" presStyleIdx="0" presStyleCnt="2" custScaleY="62155"/>
      <dgm:spPr/>
      <dgm:t>
        <a:bodyPr/>
        <a:lstStyle/>
        <a:p>
          <a:endParaRPr lang="en-US"/>
        </a:p>
      </dgm:t>
    </dgm:pt>
    <dgm:pt modelId="{F83A2049-2D85-9449-9205-F39AFDFD9E76}" type="pres">
      <dgm:prSet presAssocID="{EE1CF373-3702-E04E-A5D4-BAB846FB5120}" presName="img" presStyleLbl="fgImgPlace1" presStyleIdx="0" presStyleCnt="2" custScaleY="52990" custLinFactNeighborX="-890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4D7B68F-76B1-D64B-8BE8-55EE1FC492E6}" type="pres">
      <dgm:prSet presAssocID="{EE1CF373-3702-E04E-A5D4-BAB846FB5120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3B131-CD14-654C-A307-5E1A8202C149}" type="pres">
      <dgm:prSet presAssocID="{0D3BB791-9FAE-C545-9EF7-68C64D21B370}" presName="spacer" presStyleCnt="0"/>
      <dgm:spPr/>
    </dgm:pt>
    <dgm:pt modelId="{06466F23-05A9-E745-A8C4-DAA7CB9EDB21}" type="pres">
      <dgm:prSet presAssocID="{EC397D34-445F-6842-97D4-207FB9F6F045}" presName="comp" presStyleCnt="0"/>
      <dgm:spPr/>
    </dgm:pt>
    <dgm:pt modelId="{8CE5A817-57C2-F740-AABF-5F22852304C7}" type="pres">
      <dgm:prSet presAssocID="{EC397D34-445F-6842-97D4-207FB9F6F045}" presName="box" presStyleLbl="node1" presStyleIdx="1" presStyleCnt="2" custScaleY="43750" custLinFactNeighborY="541"/>
      <dgm:spPr/>
      <dgm:t>
        <a:bodyPr/>
        <a:lstStyle/>
        <a:p>
          <a:endParaRPr lang="en-US"/>
        </a:p>
      </dgm:t>
    </dgm:pt>
    <dgm:pt modelId="{C60FA849-9B66-F64E-B944-26DB0E61B66E}" type="pres">
      <dgm:prSet presAssocID="{EC397D34-445F-6842-97D4-207FB9F6F045}" presName="img" presStyleLbl="fgImgPlace1" presStyleIdx="1" presStyleCnt="2" custScaleY="45366" custLinFactNeighborX="-712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1780AD5-5A27-0E46-8BF9-AE5BBD357733}" type="pres">
      <dgm:prSet presAssocID="{EC397D34-445F-6842-97D4-207FB9F6F045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CEFADC-8D5C-E049-92F2-4063311539B5}" type="presOf" srcId="{EC397D34-445F-6842-97D4-207FB9F6F045}" destId="{8CE5A817-57C2-F740-AABF-5F22852304C7}" srcOrd="0" destOrd="0" presId="urn:microsoft.com/office/officeart/2005/8/layout/vList4#3"/>
    <dgm:cxn modelId="{BF5DD5B8-E5A7-F646-B065-1E7EB19A254D}" type="presOf" srcId="{39F24C7B-65D5-B441-B7CC-7E38D6A8C481}" destId="{5777ACD5-AF68-E049-80C9-4CBCF16DFA2A}" srcOrd="0" destOrd="0" presId="urn:microsoft.com/office/officeart/2005/8/layout/vList4#3"/>
    <dgm:cxn modelId="{9F736093-DF73-AA40-9267-CFE2C516B5C6}" type="presOf" srcId="{EE1CF373-3702-E04E-A5D4-BAB846FB5120}" destId="{62C2EC26-31F3-FE43-91B8-FD366F0DE27B}" srcOrd="0" destOrd="0" presId="urn:microsoft.com/office/officeart/2005/8/layout/vList4#3"/>
    <dgm:cxn modelId="{1548C69F-12E9-C14B-9469-9BE1300D5E85}" type="presOf" srcId="{63DE4A51-300D-1A4A-B4A6-EDCA67D7308E}" destId="{8CE5A817-57C2-F740-AABF-5F22852304C7}" srcOrd="0" destOrd="1" presId="urn:microsoft.com/office/officeart/2005/8/layout/vList4#3"/>
    <dgm:cxn modelId="{C0F70A34-63E6-304C-9C9B-9A4EA011B2EA}" type="presOf" srcId="{63DE4A51-300D-1A4A-B4A6-EDCA67D7308E}" destId="{31780AD5-5A27-0E46-8BF9-AE5BBD357733}" srcOrd="1" destOrd="1" presId="urn:microsoft.com/office/officeart/2005/8/layout/vList4#3"/>
    <dgm:cxn modelId="{C8E8A218-FCB1-094D-9B8A-612D1C691150}" srcId="{39F24C7B-65D5-B441-B7CC-7E38D6A8C481}" destId="{EE1CF373-3702-E04E-A5D4-BAB846FB5120}" srcOrd="0" destOrd="0" parTransId="{79C0DDEC-F9DC-424D-9A89-3B0370725F50}" sibTransId="{0D3BB791-9FAE-C545-9EF7-68C64D21B370}"/>
    <dgm:cxn modelId="{FF489234-5F6A-D447-894B-46EA44489FDC}" srcId="{39F24C7B-65D5-B441-B7CC-7E38D6A8C481}" destId="{EC397D34-445F-6842-97D4-207FB9F6F045}" srcOrd="1" destOrd="0" parTransId="{B63CDAC5-0EEE-4C4A-8BE7-750745B307EC}" sibTransId="{B1F3C5A2-8963-9244-8A03-81BEFA28C39C}"/>
    <dgm:cxn modelId="{74AED91F-5384-8C48-BA10-C9A354BD9C02}" type="presOf" srcId="{EE1CF373-3702-E04E-A5D4-BAB846FB5120}" destId="{B4D7B68F-76B1-D64B-8BE8-55EE1FC492E6}" srcOrd="1" destOrd="0" presId="urn:microsoft.com/office/officeart/2005/8/layout/vList4#3"/>
    <dgm:cxn modelId="{1D86E9D1-8CDE-5748-A782-3D7BE44B162D}" srcId="{EC397D34-445F-6842-97D4-207FB9F6F045}" destId="{63DE4A51-300D-1A4A-B4A6-EDCA67D7308E}" srcOrd="0" destOrd="0" parTransId="{E09C0767-1A63-1F4F-9A76-3F78F66796A4}" sibTransId="{3F7DF521-9A27-3B48-A2B9-4E1F0E18286F}"/>
    <dgm:cxn modelId="{6F2CFD94-AF93-5440-8E88-8E697A509DF2}" type="presOf" srcId="{EC397D34-445F-6842-97D4-207FB9F6F045}" destId="{31780AD5-5A27-0E46-8BF9-AE5BBD357733}" srcOrd="1" destOrd="0" presId="urn:microsoft.com/office/officeart/2005/8/layout/vList4#3"/>
    <dgm:cxn modelId="{81E1E920-4228-AB4D-8CC1-2B70A6845BBC}" type="presParOf" srcId="{5777ACD5-AF68-E049-80C9-4CBCF16DFA2A}" destId="{13D2D424-0F42-2240-B96F-8DB957B4BF83}" srcOrd="0" destOrd="0" presId="urn:microsoft.com/office/officeart/2005/8/layout/vList4#3"/>
    <dgm:cxn modelId="{EA22EF56-8A1C-5B46-9953-745EBD6F22D3}" type="presParOf" srcId="{13D2D424-0F42-2240-B96F-8DB957B4BF83}" destId="{62C2EC26-31F3-FE43-91B8-FD366F0DE27B}" srcOrd="0" destOrd="0" presId="urn:microsoft.com/office/officeart/2005/8/layout/vList4#3"/>
    <dgm:cxn modelId="{A1F82C26-E917-6746-B4D8-DE0B1F2C502C}" type="presParOf" srcId="{13D2D424-0F42-2240-B96F-8DB957B4BF83}" destId="{F83A2049-2D85-9449-9205-F39AFDFD9E76}" srcOrd="1" destOrd="0" presId="urn:microsoft.com/office/officeart/2005/8/layout/vList4#3"/>
    <dgm:cxn modelId="{7E163066-230B-FE47-8119-7181B46D1854}" type="presParOf" srcId="{13D2D424-0F42-2240-B96F-8DB957B4BF83}" destId="{B4D7B68F-76B1-D64B-8BE8-55EE1FC492E6}" srcOrd="2" destOrd="0" presId="urn:microsoft.com/office/officeart/2005/8/layout/vList4#3"/>
    <dgm:cxn modelId="{2693F2C3-1883-3F4D-A222-DEB93A069EA7}" type="presParOf" srcId="{5777ACD5-AF68-E049-80C9-4CBCF16DFA2A}" destId="{A7A3B131-CD14-654C-A307-5E1A8202C149}" srcOrd="1" destOrd="0" presId="urn:microsoft.com/office/officeart/2005/8/layout/vList4#3"/>
    <dgm:cxn modelId="{749D920A-875A-0244-A58D-9418BB3B3FE8}" type="presParOf" srcId="{5777ACD5-AF68-E049-80C9-4CBCF16DFA2A}" destId="{06466F23-05A9-E745-A8C4-DAA7CB9EDB21}" srcOrd="2" destOrd="0" presId="urn:microsoft.com/office/officeart/2005/8/layout/vList4#3"/>
    <dgm:cxn modelId="{2AE9DDB8-15A3-D64F-9CD5-95806A7D1EF8}" type="presParOf" srcId="{06466F23-05A9-E745-A8C4-DAA7CB9EDB21}" destId="{8CE5A817-57C2-F740-AABF-5F22852304C7}" srcOrd="0" destOrd="0" presId="urn:microsoft.com/office/officeart/2005/8/layout/vList4#3"/>
    <dgm:cxn modelId="{A51E4BAC-86EB-154A-A246-360D38DD1AC0}" type="presParOf" srcId="{06466F23-05A9-E745-A8C4-DAA7CB9EDB21}" destId="{C60FA849-9B66-F64E-B944-26DB0E61B66E}" srcOrd="1" destOrd="0" presId="urn:microsoft.com/office/officeart/2005/8/layout/vList4#3"/>
    <dgm:cxn modelId="{6FC22693-0538-564A-A69F-7C3A94AFEA5E}" type="presParOf" srcId="{06466F23-05A9-E745-A8C4-DAA7CB9EDB21}" destId="{31780AD5-5A27-0E46-8BF9-AE5BBD357733}" srcOrd="2" destOrd="0" presId="urn:microsoft.com/office/officeart/2005/8/layout/vList4#3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C2EC26-31F3-FE43-91B8-FD366F0DE27B}">
      <dsp:nvSpPr>
        <dsp:cNvPr id="0" name=""/>
        <dsp:cNvSpPr/>
      </dsp:nvSpPr>
      <dsp:spPr>
        <a:xfrm>
          <a:off x="0" y="0"/>
          <a:ext cx="7132737" cy="206925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Identify and carry out system tests and programs to address the key performance and operation goals and mitigate risks associated to the project implementation. 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The priorities are the measurements in: CTF3+, ATF and related to the CLIC Zero Injector</a:t>
          </a:r>
          <a:r>
            <a:rPr kumimoji="0" lang="en-US" sz="1300" b="0" i="0" u="none" strike="noStrike" kern="120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 addressing the issues of drive-beam stability, RF power generation and two beam acceleration, as well as the beam delivery system. 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300" b="0" i="0" u="none" strike="noStrike" kern="120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T</a:t>
          </a:r>
          <a:r>
            <a: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echnical work-packages and studies addressing system performance parameters</a:t>
          </a:r>
        </a:p>
      </dsp:txBody>
      <dsp:txXfrm>
        <a:off x="1759465" y="0"/>
        <a:ext cx="5373271" cy="2069255"/>
      </dsp:txXfrm>
    </dsp:sp>
    <dsp:sp modelId="{F83A2049-2D85-9449-9205-F39AFDFD9E76}">
      <dsp:nvSpPr>
        <dsp:cNvPr id="0" name=""/>
        <dsp:cNvSpPr/>
      </dsp:nvSpPr>
      <dsp:spPr>
        <a:xfrm>
          <a:off x="205955" y="328973"/>
          <a:ext cx="1426547" cy="14113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CE5A817-57C2-F740-AABF-5F22852304C7}">
      <dsp:nvSpPr>
        <dsp:cNvPr id="0" name=""/>
        <dsp:cNvSpPr/>
      </dsp:nvSpPr>
      <dsp:spPr>
        <a:xfrm>
          <a:off x="0" y="2404281"/>
          <a:ext cx="7132737" cy="1456518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Develop the technical design basis. i.e. move toward a technical design for crucial items of the machine and detectors, the MD interface, and the site. </a:t>
          </a:r>
        </a:p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Priorities are the modulators/klystrons, module/structure development including testing facilities, and site studies.</a:t>
          </a:r>
        </a:p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Technical work-packages providing input and interacting with all points above </a:t>
          </a:r>
          <a:endParaRPr lang="en-US" sz="1300" kern="1200" dirty="0">
            <a:solidFill>
              <a:srgbClr val="000000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00" kern="1200" dirty="0"/>
        </a:p>
      </dsp:txBody>
      <dsp:txXfrm>
        <a:off x="1759465" y="2404281"/>
        <a:ext cx="5373271" cy="1456518"/>
      </dsp:txXfrm>
    </dsp:sp>
    <dsp:sp modelId="{C60FA849-9B66-F64E-B944-26DB0E61B66E}">
      <dsp:nvSpPr>
        <dsp:cNvPr id="0" name=""/>
        <dsp:cNvSpPr/>
      </dsp:nvSpPr>
      <dsp:spPr>
        <a:xfrm>
          <a:off x="231348" y="2526306"/>
          <a:ext cx="1426547" cy="120825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3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FE24D-67EF-A24E-A36F-BCA25C15FF3A}" type="datetimeFigureOut">
              <a:rPr lang="en-US" smtClean="0"/>
              <a:t>12/14/11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3885A-39B4-E34A-B7F9-299C35D919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D8DA7-2BB1-C54B-BE80-1AAF7BF3B921}" type="datetimeFigureOut">
              <a:rPr lang="en-US" smtClean="0"/>
              <a:pPr/>
              <a:t>12/14/11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2C0A4-3DC2-4D4A-9771-2FDF3B8D36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8B9AB-48C7-44E3-B808-4F87AE8C0B8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baseline="0" dirty="0" smtClean="0"/>
              <a:t> some info about space at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52602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2D27-4ACE-401A-AF68-6EE7D7C60417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1667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407CC-DEE3-0B4C-BB67-65AA54CE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Relationship Id="rId14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emf"/><Relationship Id="rId4" Type="http://schemas.openxmlformats.org/officeDocument/2006/relationships/image" Target="../media/image21.jpeg"/><Relationship Id="rId5" Type="http://schemas.openxmlformats.org/officeDocument/2006/relationships/image" Target="../media/image22.png"/><Relationship Id="rId6" Type="http://schemas.openxmlformats.org/officeDocument/2006/relationships/diagramData" Target="../diagrams/data1.xml"/><Relationship Id="rId7" Type="http://schemas.openxmlformats.org/officeDocument/2006/relationships/diagramLayout" Target="../diagrams/layout1.xml"/><Relationship Id="rId8" Type="http://schemas.openxmlformats.org/officeDocument/2006/relationships/diagramQuickStyle" Target="../diagrams/quickStyle1.xml"/><Relationship Id="rId9" Type="http://schemas.openxmlformats.org/officeDocument/2006/relationships/diagramColors" Target="../diagrams/colors1.xml"/><Relationship Id="rId10" Type="http://schemas.microsoft.com/office/2007/relationships/diagramDrawing" Target="../diagrams/drawing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5.png"/><Relationship Id="rId20" Type="http://schemas.openxmlformats.org/officeDocument/2006/relationships/image" Target="../media/image46.png"/><Relationship Id="rId21" Type="http://schemas.openxmlformats.org/officeDocument/2006/relationships/image" Target="../media/image47.png"/><Relationship Id="rId22" Type="http://schemas.openxmlformats.org/officeDocument/2006/relationships/image" Target="../media/image48.png"/><Relationship Id="rId23" Type="http://schemas.openxmlformats.org/officeDocument/2006/relationships/image" Target="../media/image49.png"/><Relationship Id="rId24" Type="http://schemas.openxmlformats.org/officeDocument/2006/relationships/image" Target="../media/image50.png"/><Relationship Id="rId25" Type="http://schemas.openxmlformats.org/officeDocument/2006/relationships/image" Target="../media/image51.png"/><Relationship Id="rId26" Type="http://schemas.openxmlformats.org/officeDocument/2006/relationships/image" Target="../media/image52.png"/><Relationship Id="rId10" Type="http://schemas.openxmlformats.org/officeDocument/2006/relationships/image" Target="../media/image36.png"/><Relationship Id="rId11" Type="http://schemas.openxmlformats.org/officeDocument/2006/relationships/image" Target="../media/image37.png"/><Relationship Id="rId12" Type="http://schemas.openxmlformats.org/officeDocument/2006/relationships/image" Target="../media/image38.png"/><Relationship Id="rId13" Type="http://schemas.openxmlformats.org/officeDocument/2006/relationships/image" Target="../media/image39.png"/><Relationship Id="rId14" Type="http://schemas.openxmlformats.org/officeDocument/2006/relationships/image" Target="../media/image40.png"/><Relationship Id="rId15" Type="http://schemas.openxmlformats.org/officeDocument/2006/relationships/image" Target="../media/image41.png"/><Relationship Id="rId16" Type="http://schemas.openxmlformats.org/officeDocument/2006/relationships/image" Target="../media/image42.png"/><Relationship Id="rId17" Type="http://schemas.openxmlformats.org/officeDocument/2006/relationships/image" Target="../media/image43.png"/><Relationship Id="rId18" Type="http://schemas.openxmlformats.org/officeDocument/2006/relationships/image" Target="../media/image44.png"/><Relationship Id="rId19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hyperlink" Target="https://indico.cern.ch/conferenceOtherViews.py?view=standard&amp;confId=156004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ict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83131"/>
            <a:ext cx="9144000" cy="9302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KEK/Japan – CERN Collaboration on Linear Collider Studies                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03226" y="1921942"/>
            <a:ext cx="3968248" cy="4434407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</a:pPr>
            <a:r>
              <a:rPr lang="en-US" sz="2400" dirty="0" smtClean="0"/>
              <a:t>Collaboration on LC detector and physics study</a:t>
            </a:r>
          </a:p>
          <a:p>
            <a:pPr>
              <a:spcBef>
                <a:spcPts val="200"/>
              </a:spcBef>
            </a:pPr>
            <a:endParaRPr lang="en-US" sz="2400" dirty="0" smtClean="0"/>
          </a:p>
          <a:p>
            <a:pPr>
              <a:spcBef>
                <a:spcPts val="200"/>
              </a:spcBef>
            </a:pPr>
            <a:r>
              <a:rPr lang="en-US" sz="2400" dirty="0" smtClean="0"/>
              <a:t>Collaboration on CLIC/ILC machine study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/>
              <a:t>Status of CDR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/>
              <a:t>Highlights </a:t>
            </a:r>
            <a:r>
              <a:rPr lang="en-US" sz="2000" dirty="0" smtClean="0"/>
              <a:t>of ongoing </a:t>
            </a:r>
            <a:r>
              <a:rPr lang="en-US" sz="2000" dirty="0" smtClean="0"/>
              <a:t>collaboration</a:t>
            </a:r>
          </a:p>
          <a:p>
            <a:pPr>
              <a:spcBef>
                <a:spcPts val="200"/>
              </a:spcBef>
              <a:buNone/>
            </a:pPr>
            <a:r>
              <a:rPr lang="en-US" sz="2400" dirty="0" smtClean="0"/>
              <a:t> </a:t>
            </a:r>
            <a:endParaRPr lang="en-US" sz="2400" dirty="0" smtClean="0"/>
          </a:p>
          <a:p>
            <a:pPr>
              <a:spcBef>
                <a:spcPts val="200"/>
              </a:spcBef>
            </a:pPr>
            <a:r>
              <a:rPr lang="en-US" sz="2400" dirty="0" smtClean="0"/>
              <a:t>Plans at CERN in the coming years </a:t>
            </a:r>
          </a:p>
        </p:txBody>
      </p:sp>
      <p:pic>
        <p:nvPicPr>
          <p:cNvPr id="18" name="Pictur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00133" y="1374354"/>
            <a:ext cx="3289300" cy="1459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1572" y="5053263"/>
            <a:ext cx="4326744" cy="14647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7714" y="3045741"/>
            <a:ext cx="1659467" cy="17908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6978" y="3045741"/>
            <a:ext cx="1806413" cy="1790841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87363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/>
              <a:t>QF1 and QD0</a:t>
            </a:r>
            <a:r>
              <a:rPr lang="en-US" sz="3200" dirty="0" smtClean="0"/>
              <a:t> Magnets </a:t>
            </a:r>
            <a:r>
              <a:rPr lang="en-US" sz="3200" dirty="0"/>
              <a:t>for </a:t>
            </a:r>
            <a:r>
              <a:rPr lang="en-US" sz="3200" dirty="0" smtClean="0"/>
              <a:t>ATF2/ATF3</a:t>
            </a:r>
            <a:endParaRPr lang="en-US" sz="3200" dirty="0"/>
          </a:p>
        </p:txBody>
      </p:sp>
      <p:graphicFrame>
        <p:nvGraphicFramePr>
          <p:cNvPr id="13393" name="Group 81"/>
          <p:cNvGraphicFramePr>
            <a:graphicFrameLocks noGrp="1"/>
          </p:cNvGraphicFramePr>
          <p:nvPr/>
        </p:nvGraphicFramePr>
        <p:xfrm>
          <a:off x="2692368" y="3581400"/>
          <a:ext cx="6308725" cy="2743200"/>
        </p:xfrm>
        <a:graphic>
          <a:graphicData uri="http://schemas.openxmlformats.org/drawingml/2006/table">
            <a:tbl>
              <a:tblPr/>
              <a:tblGrid>
                <a:gridCol w="2103438"/>
                <a:gridCol w="2103437"/>
                <a:gridCol w="2101850"/>
              </a:tblGrid>
              <a:tr h="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QF1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QD0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Aperture radius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40 mm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35 mm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Magnet length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512 mm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475 mm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Yoke height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×width × </a:t>
                      </a: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length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290 mm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× 290 mm × </a:t>
                      </a: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455 mm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280 mm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× 280 mm × </a:t>
                      </a: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455 mm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Effective length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474 mm 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473.1 mm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Nom. field gradient at Z=0 mm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6.9 T/m 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12.5 T/m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Nom. Integrated field gradient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3.27 T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19.2 T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Tuning range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9.2%</a:t>
                      </a: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7%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Gradient tuned by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Coils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Movable blocks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Coil parameters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Number of turns per pole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35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Conductor size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 mm </a:t>
                      </a: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×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4 mm </a:t>
                      </a: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Current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± 20 A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Max. current density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 A/mm</a:t>
                      </a:r>
                      <a:r>
                        <a:rPr kumimoji="0" lang="en-GB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Cooling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Air, natural convention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1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609600"/>
            <a:ext cx="356552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3" name="Picture 4"/>
          <p:cNvPicPr>
            <a:picLocks noChangeAspect="1" noChangeArrowheads="1"/>
          </p:cNvPicPr>
          <p:nvPr/>
        </p:nvPicPr>
        <p:blipFill>
          <a:blip r:embed="rId3"/>
          <a:srcRect t="-3246"/>
          <a:stretch>
            <a:fillRect/>
          </a:stretch>
        </p:blipFill>
        <p:spPr bwMode="auto">
          <a:xfrm>
            <a:off x="304800" y="673100"/>
            <a:ext cx="3902075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2011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581400"/>
            <a:ext cx="254532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Study (E. Marin) shows</a:t>
            </a:r>
          </a:p>
          <a:p>
            <a:pPr>
              <a:buFont typeface="Arial"/>
              <a:buChar char="•"/>
            </a:pPr>
            <a:r>
              <a:rPr lang="en-US" dirty="0" smtClean="0"/>
              <a:t> would profit from re-ordering </a:t>
            </a:r>
            <a:r>
              <a:rPr lang="en-US" dirty="0" err="1" smtClean="0"/>
              <a:t>quadrupoles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a better final doublet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4986420"/>
            <a:ext cx="2545320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M. Modena designed new magnets</a:t>
            </a:r>
          </a:p>
          <a:p>
            <a:pPr>
              <a:buFont typeface="Arial"/>
              <a:buChar char="•"/>
            </a:pPr>
            <a:r>
              <a:rPr lang="en-US" dirty="0" smtClean="0"/>
              <a:t> can be built on request</a:t>
            </a:r>
          </a:p>
          <a:p>
            <a:pPr>
              <a:buFont typeface="Arial"/>
              <a:buChar char="•"/>
            </a:pPr>
            <a:r>
              <a:rPr lang="en-US" dirty="0" smtClean="0"/>
              <a:t> delivery spring/summer 2013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225" y="5303187"/>
            <a:ext cx="7649187" cy="1199213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2555" y="5870209"/>
            <a:ext cx="1291508" cy="98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056" y="5068837"/>
            <a:ext cx="9955366" cy="348206"/>
          </a:xfrm>
          <a:prstGeom prst="rect">
            <a:avLst/>
          </a:prstGeom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66438948"/>
              </p:ext>
            </p:extLst>
          </p:nvPr>
        </p:nvGraphicFramePr>
        <p:xfrm>
          <a:off x="0" y="1017592"/>
          <a:ext cx="7132737" cy="3860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5" name="Picture 14" descr="atf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07337" y="914400"/>
            <a:ext cx="2066726" cy="1403350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17499" y="1"/>
            <a:ext cx="8745637" cy="6764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Objectives and Plans for 2012-16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34313" y="2330450"/>
            <a:ext cx="2527049" cy="1020539"/>
          </a:xfrm>
          <a:prstGeom prst="rect">
            <a:avLst/>
          </a:prstGeom>
          <a:ln>
            <a:solidFill>
              <a:schemeClr val="tx1">
                <a:alpha val="10000"/>
              </a:schemeClr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10400" y="3457041"/>
            <a:ext cx="2052737" cy="1421351"/>
          </a:xfrm>
          <a:prstGeom prst="rect">
            <a:avLst/>
          </a:prstGeom>
          <a:ln>
            <a:solidFill>
              <a:schemeClr val="tx1">
                <a:alpha val="7000"/>
              </a:schemeClr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5365909"/>
            <a:ext cx="990600" cy="1495266"/>
          </a:xfrm>
          <a:prstGeom prst="rect">
            <a:avLst/>
          </a:prstGeom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41910992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LIC-CollabMap.png"/>
          <p:cNvPicPr>
            <a:picLocks noChangeAspect="1"/>
          </p:cNvPicPr>
          <p:nvPr/>
        </p:nvPicPr>
        <p:blipFill>
          <a:blip r:embed="rId3" cstate="print"/>
          <a:srcRect t="2928" b="7321"/>
          <a:stretch>
            <a:fillRect/>
          </a:stretch>
        </p:blipFill>
        <p:spPr>
          <a:xfrm>
            <a:off x="-174625" y="821245"/>
            <a:ext cx="9461500" cy="4261484"/>
          </a:xfrm>
          <a:prstGeom prst="rect">
            <a:avLst/>
          </a:prstGeom>
        </p:spPr>
      </p:pic>
      <p:sp>
        <p:nvSpPr>
          <p:cNvPr id="14" name="Oval 33"/>
          <p:cNvSpPr>
            <a:spLocks noChangeArrowheads="1"/>
          </p:cNvSpPr>
          <p:nvPr/>
        </p:nvSpPr>
        <p:spPr bwMode="auto">
          <a:xfrm>
            <a:off x="2295525" y="2356910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5" name="Oval 33"/>
          <p:cNvSpPr>
            <a:spLocks noChangeArrowheads="1"/>
          </p:cNvSpPr>
          <p:nvPr/>
        </p:nvSpPr>
        <p:spPr bwMode="auto">
          <a:xfrm>
            <a:off x="2257425" y="2277535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6" name="Oval 33"/>
          <p:cNvSpPr>
            <a:spLocks noChangeArrowheads="1"/>
          </p:cNvSpPr>
          <p:nvPr/>
        </p:nvSpPr>
        <p:spPr bwMode="auto">
          <a:xfrm>
            <a:off x="2365375" y="2306110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7" name="Oval 33"/>
          <p:cNvSpPr>
            <a:spLocks noChangeArrowheads="1"/>
          </p:cNvSpPr>
          <p:nvPr/>
        </p:nvSpPr>
        <p:spPr bwMode="auto">
          <a:xfrm>
            <a:off x="2540000" y="2417235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8" name="Oval 33"/>
          <p:cNvSpPr>
            <a:spLocks noChangeArrowheads="1"/>
          </p:cNvSpPr>
          <p:nvPr/>
        </p:nvSpPr>
        <p:spPr bwMode="auto">
          <a:xfrm>
            <a:off x="1524000" y="2366435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9" name="Oval 33"/>
          <p:cNvSpPr>
            <a:spLocks noChangeArrowheads="1"/>
          </p:cNvSpPr>
          <p:nvPr/>
        </p:nvSpPr>
        <p:spPr bwMode="auto">
          <a:xfrm>
            <a:off x="1600200" y="2518835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1" name="Oval 33"/>
          <p:cNvSpPr>
            <a:spLocks noChangeArrowheads="1"/>
          </p:cNvSpPr>
          <p:nvPr/>
        </p:nvSpPr>
        <p:spPr bwMode="auto">
          <a:xfrm>
            <a:off x="4267200" y="22140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3" name="Oval 33"/>
          <p:cNvSpPr>
            <a:spLocks noChangeArrowheads="1"/>
          </p:cNvSpPr>
          <p:nvPr/>
        </p:nvSpPr>
        <p:spPr bwMode="auto">
          <a:xfrm>
            <a:off x="4222750" y="203306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6" name="Oval 33"/>
          <p:cNvSpPr>
            <a:spLocks noChangeArrowheads="1"/>
          </p:cNvSpPr>
          <p:nvPr/>
        </p:nvSpPr>
        <p:spPr bwMode="auto">
          <a:xfrm>
            <a:off x="4267200" y="209656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7" name="Oval 33"/>
          <p:cNvSpPr>
            <a:spLocks noChangeArrowheads="1"/>
          </p:cNvSpPr>
          <p:nvPr/>
        </p:nvSpPr>
        <p:spPr bwMode="auto">
          <a:xfrm>
            <a:off x="4203700" y="21060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8" name="Oval 33"/>
          <p:cNvSpPr>
            <a:spLocks noChangeArrowheads="1"/>
          </p:cNvSpPr>
          <p:nvPr/>
        </p:nvSpPr>
        <p:spPr bwMode="auto">
          <a:xfrm>
            <a:off x="4343400" y="22140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9" name="Oval 33"/>
          <p:cNvSpPr>
            <a:spLocks noChangeArrowheads="1"/>
          </p:cNvSpPr>
          <p:nvPr/>
        </p:nvSpPr>
        <p:spPr bwMode="auto">
          <a:xfrm>
            <a:off x="4343400" y="22902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4194175" y="23092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1" name="Oval 33"/>
          <p:cNvSpPr>
            <a:spLocks noChangeArrowheads="1"/>
          </p:cNvSpPr>
          <p:nvPr/>
        </p:nvSpPr>
        <p:spPr bwMode="auto">
          <a:xfrm>
            <a:off x="4273550" y="238231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2" name="Oval 33"/>
          <p:cNvSpPr>
            <a:spLocks noChangeArrowheads="1"/>
          </p:cNvSpPr>
          <p:nvPr/>
        </p:nvSpPr>
        <p:spPr bwMode="auto">
          <a:xfrm>
            <a:off x="4178300" y="23918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3" name="Oval 33"/>
          <p:cNvSpPr>
            <a:spLocks noChangeArrowheads="1"/>
          </p:cNvSpPr>
          <p:nvPr/>
        </p:nvSpPr>
        <p:spPr bwMode="auto">
          <a:xfrm>
            <a:off x="4572000" y="23664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4" name="Oval 33"/>
          <p:cNvSpPr>
            <a:spLocks noChangeArrowheads="1"/>
          </p:cNvSpPr>
          <p:nvPr/>
        </p:nvSpPr>
        <p:spPr bwMode="auto">
          <a:xfrm>
            <a:off x="4492625" y="20362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auto">
          <a:xfrm>
            <a:off x="5159375" y="199496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6" name="Oval 33"/>
          <p:cNvSpPr>
            <a:spLocks noChangeArrowheads="1"/>
          </p:cNvSpPr>
          <p:nvPr/>
        </p:nvSpPr>
        <p:spPr bwMode="auto">
          <a:xfrm>
            <a:off x="4521835" y="19727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8" name="Oval 33"/>
          <p:cNvSpPr>
            <a:spLocks noChangeArrowheads="1"/>
          </p:cNvSpPr>
          <p:nvPr/>
        </p:nvSpPr>
        <p:spPr bwMode="auto">
          <a:xfrm>
            <a:off x="4454525" y="18965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9" name="Oval 33"/>
          <p:cNvSpPr>
            <a:spLocks noChangeArrowheads="1"/>
          </p:cNvSpPr>
          <p:nvPr/>
        </p:nvSpPr>
        <p:spPr bwMode="auto">
          <a:xfrm>
            <a:off x="5232400" y="20616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0" name="Oval 33"/>
          <p:cNvSpPr>
            <a:spLocks noChangeArrowheads="1"/>
          </p:cNvSpPr>
          <p:nvPr/>
        </p:nvSpPr>
        <p:spPr bwMode="auto">
          <a:xfrm>
            <a:off x="4854575" y="18457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1" name="Oval 33"/>
          <p:cNvSpPr>
            <a:spLocks noChangeArrowheads="1"/>
          </p:cNvSpPr>
          <p:nvPr/>
        </p:nvSpPr>
        <p:spPr bwMode="auto">
          <a:xfrm>
            <a:off x="6169025" y="205211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2" name="Oval 33"/>
          <p:cNvSpPr>
            <a:spLocks noChangeArrowheads="1"/>
          </p:cNvSpPr>
          <p:nvPr/>
        </p:nvSpPr>
        <p:spPr bwMode="auto">
          <a:xfrm>
            <a:off x="7432675" y="24489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3" name="Oval 33"/>
          <p:cNvSpPr>
            <a:spLocks noChangeArrowheads="1"/>
          </p:cNvSpPr>
          <p:nvPr/>
        </p:nvSpPr>
        <p:spPr bwMode="auto">
          <a:xfrm>
            <a:off x="7004050" y="23473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4" name="Oval 33"/>
          <p:cNvSpPr>
            <a:spLocks noChangeArrowheads="1"/>
          </p:cNvSpPr>
          <p:nvPr/>
        </p:nvSpPr>
        <p:spPr bwMode="auto">
          <a:xfrm>
            <a:off x="6915150" y="24045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5" name="Oval 33"/>
          <p:cNvSpPr>
            <a:spLocks noChangeArrowheads="1"/>
          </p:cNvSpPr>
          <p:nvPr/>
        </p:nvSpPr>
        <p:spPr bwMode="auto">
          <a:xfrm>
            <a:off x="7581900" y="41444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6" name="Oval 33"/>
          <p:cNvSpPr>
            <a:spLocks noChangeArrowheads="1"/>
          </p:cNvSpPr>
          <p:nvPr/>
        </p:nvSpPr>
        <p:spPr bwMode="auto">
          <a:xfrm>
            <a:off x="5883275" y="28109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7" name="Oval 33"/>
          <p:cNvSpPr>
            <a:spLocks noChangeArrowheads="1"/>
          </p:cNvSpPr>
          <p:nvPr/>
        </p:nvSpPr>
        <p:spPr bwMode="auto">
          <a:xfrm>
            <a:off x="5740400" y="262361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8" name="Oval 33"/>
          <p:cNvSpPr>
            <a:spLocks noChangeArrowheads="1"/>
          </p:cNvSpPr>
          <p:nvPr/>
        </p:nvSpPr>
        <p:spPr bwMode="auto">
          <a:xfrm>
            <a:off x="4416425" y="21187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9" name="Oval 33"/>
          <p:cNvSpPr>
            <a:spLocks noChangeArrowheads="1"/>
          </p:cNvSpPr>
          <p:nvPr/>
        </p:nvSpPr>
        <p:spPr bwMode="auto">
          <a:xfrm>
            <a:off x="4495800" y="21187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0" name="Oval 33"/>
          <p:cNvSpPr>
            <a:spLocks noChangeArrowheads="1"/>
          </p:cNvSpPr>
          <p:nvPr/>
        </p:nvSpPr>
        <p:spPr bwMode="auto">
          <a:xfrm>
            <a:off x="4489450" y="21822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1" name="Oval 33"/>
          <p:cNvSpPr>
            <a:spLocks noChangeArrowheads="1"/>
          </p:cNvSpPr>
          <p:nvPr/>
        </p:nvSpPr>
        <p:spPr bwMode="auto">
          <a:xfrm>
            <a:off x="4425950" y="219816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2" name="Oval 33"/>
          <p:cNvSpPr>
            <a:spLocks noChangeArrowheads="1"/>
          </p:cNvSpPr>
          <p:nvPr/>
        </p:nvSpPr>
        <p:spPr bwMode="auto">
          <a:xfrm>
            <a:off x="4470400" y="22394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3" name="Oval 33"/>
          <p:cNvSpPr>
            <a:spLocks noChangeArrowheads="1"/>
          </p:cNvSpPr>
          <p:nvPr/>
        </p:nvSpPr>
        <p:spPr bwMode="auto">
          <a:xfrm>
            <a:off x="4902200" y="20806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4" name="Oval 33"/>
          <p:cNvSpPr>
            <a:spLocks noChangeArrowheads="1"/>
          </p:cNvSpPr>
          <p:nvPr/>
        </p:nvSpPr>
        <p:spPr bwMode="auto">
          <a:xfrm>
            <a:off x="4724400" y="238231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5" name="Oval 33"/>
          <p:cNvSpPr>
            <a:spLocks noChangeArrowheads="1"/>
          </p:cNvSpPr>
          <p:nvPr/>
        </p:nvSpPr>
        <p:spPr bwMode="auto">
          <a:xfrm>
            <a:off x="4787900" y="23791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6" name="Oval 33"/>
          <p:cNvSpPr>
            <a:spLocks noChangeArrowheads="1"/>
          </p:cNvSpPr>
          <p:nvPr/>
        </p:nvSpPr>
        <p:spPr bwMode="auto">
          <a:xfrm>
            <a:off x="4848225" y="23791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7" name="Oval 33"/>
          <p:cNvSpPr>
            <a:spLocks noChangeArrowheads="1"/>
          </p:cNvSpPr>
          <p:nvPr/>
        </p:nvSpPr>
        <p:spPr bwMode="auto">
          <a:xfrm>
            <a:off x="4959350" y="23854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8" name="Oval 33"/>
          <p:cNvSpPr>
            <a:spLocks noChangeArrowheads="1"/>
          </p:cNvSpPr>
          <p:nvPr/>
        </p:nvSpPr>
        <p:spPr bwMode="auto">
          <a:xfrm>
            <a:off x="5048250" y="24108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9" name="Rectangle 62"/>
          <p:cNvSpPr>
            <a:spLocks noChangeArrowheads="1"/>
          </p:cNvSpPr>
          <p:nvPr/>
        </p:nvSpPr>
        <p:spPr bwMode="auto">
          <a:xfrm>
            <a:off x="1282700" y="135467"/>
            <a:ext cx="6578600" cy="42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bIns="0" anchor="ctr"/>
          <a:lstStyle/>
          <a:p>
            <a:pPr algn="ctr" eaLnBrk="0" hangingPunct="0"/>
            <a:r>
              <a:rPr 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/>
                <a:cs typeface="Arial"/>
              </a:rPr>
              <a:t>World-wide CLIC&amp;CTF3 Collaboration</a:t>
            </a:r>
          </a:p>
        </p:txBody>
      </p:sp>
      <p:sp>
        <p:nvSpPr>
          <p:cNvPr id="62" name="Rectangle 7"/>
          <p:cNvSpPr>
            <a:spLocks noChangeArrowheads="1"/>
          </p:cNvSpPr>
          <p:nvPr/>
        </p:nvSpPr>
        <p:spPr bwMode="auto">
          <a:xfrm>
            <a:off x="2413353" y="5075992"/>
            <a:ext cx="2095500" cy="180049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Gazi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Universities (Turkey)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Helsinki Institute of Physics (Finland)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IAP (Russia)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IAP NASU (Ukraine)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IHEP (China)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INFN / LNF (Italy)</a:t>
            </a:r>
          </a:p>
          <a:p>
            <a:pPr eaLnBrk="0" hangingPunct="0"/>
            <a:r>
              <a:rPr lang="pt-BR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Instituto de Fisica Corpuscular (Spain)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IRFU / </a:t>
            </a:r>
            <a:r>
              <a:rPr lang="en-US" sz="900" b="1" noProof="1">
                <a:solidFill>
                  <a:srgbClr val="7F7F7F"/>
                </a:solidFill>
                <a:ea typeface="ＭＳ Ｐゴシック"/>
                <a:cs typeface="ＭＳ Ｐゴシック"/>
              </a:rPr>
              <a:t>Saclay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(France)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Jefferson Lab (USA)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John Adams Institute/Oxford (UK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Joint Institute for Power and Nuclear </a:t>
            </a:r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Research</a:t>
            </a:r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 </a:t>
            </a:r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SOSNY </a:t>
            </a:r>
            <a:r>
              <a:rPr lang="fr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/Minsk (Belarus)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</p:txBody>
      </p:sp>
      <p:sp>
        <p:nvSpPr>
          <p:cNvPr id="63" name="Rectangle 18"/>
          <p:cNvSpPr>
            <a:spLocks noChangeArrowheads="1"/>
          </p:cNvSpPr>
          <p:nvPr/>
        </p:nvSpPr>
        <p:spPr bwMode="auto">
          <a:xfrm>
            <a:off x="6850593" y="5156200"/>
            <a:ext cx="2095500" cy="138499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PSI 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(Switzerland)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RAL (UK)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RRCAT / Indore (India)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SLAC (USA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Sincrotrone Trieste/ELETTRA (Italy)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Thrace University (Greece)</a:t>
            </a:r>
          </a:p>
          <a:p>
            <a:pPr eaLnBrk="0" hangingPunct="0"/>
            <a:r>
              <a:rPr lang="en-US" sz="900" b="1" dirty="0" err="1">
                <a:solidFill>
                  <a:srgbClr val="7F7F7F"/>
                </a:solidFill>
              </a:rPr>
              <a:t>Tsinghua</a:t>
            </a:r>
            <a:r>
              <a:rPr lang="en-US" sz="900" b="1" dirty="0">
                <a:solidFill>
                  <a:srgbClr val="7F7F7F"/>
                </a:solidFill>
              </a:rPr>
              <a:t> University (China)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</a:rPr>
              <a:t>University of Oslo (Norway)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Uppsala University (Sweden)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UCSC SCIPP (USA)</a:t>
            </a:r>
          </a:p>
        </p:txBody>
      </p:sp>
      <p:sp>
        <p:nvSpPr>
          <p:cNvPr id="64" name="Rectangle 20"/>
          <p:cNvSpPr>
            <a:spLocks noChangeArrowheads="1"/>
          </p:cNvSpPr>
          <p:nvPr/>
        </p:nvSpPr>
        <p:spPr bwMode="auto">
          <a:xfrm>
            <a:off x="194733" y="5156200"/>
            <a:ext cx="2095500" cy="1523494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ACAS (</a:t>
            </a:r>
            <a:r>
              <a:rPr lang="fr-CH" sz="900" b="1" dirty="0" err="1" smtClean="0">
                <a:solidFill>
                  <a:srgbClr val="7F7F7F"/>
                </a:solidFill>
                <a:ea typeface="ＭＳ Ｐゴシック"/>
                <a:cs typeface="ＭＳ Ｐゴシック"/>
              </a:rPr>
              <a:t>Australia</a:t>
            </a:r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Aarhus </a:t>
            </a:r>
            <a:r>
              <a:rPr lang="fr-CH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University</a:t>
            </a:r>
            <a:r>
              <a:rPr lang="fr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 (</a:t>
            </a:r>
            <a:r>
              <a:rPr lang="fr-CH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Denmark</a:t>
            </a:r>
            <a:r>
              <a:rPr lang="fr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Ankara University (Turkey)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Argonne National Laboratory (USA)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Athens University (Greece)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BINP (Russia)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CERN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CIEMAT (Spain)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Cockcroft Institute (UK)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ETH Zurich 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(Switzerland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FNAL (USA) 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</p:txBody>
      </p:sp>
      <p:sp>
        <p:nvSpPr>
          <p:cNvPr id="65" name="Rectangle 21"/>
          <p:cNvSpPr>
            <a:spLocks noChangeArrowheads="1"/>
          </p:cNvSpPr>
          <p:nvPr/>
        </p:nvSpPr>
        <p:spPr bwMode="auto">
          <a:xfrm>
            <a:off x="4631973" y="5156200"/>
            <a:ext cx="2095500" cy="180049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900" b="1" dirty="0">
                <a:solidFill>
                  <a:srgbClr val="7F7F7F"/>
                </a:solidFill>
              </a:rPr>
              <a:t>John Adams Institute/RHUL (UK)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JINR (Russia)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Karlsruhe University (Germany)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KEK (Japan) 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LAL / </a:t>
            </a:r>
            <a:r>
              <a:rPr lang="en-US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Orsay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(France) 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LAPP / ESIA (France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NIKHEF/Amsterdam (Netherland) 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de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NCP (Pakistan)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North-West. Univ. Illinois (USA)</a:t>
            </a:r>
          </a:p>
          <a:p>
            <a:pPr eaLnBrk="0" hangingPunct="0"/>
            <a:r>
              <a:rPr lang="en-US" sz="900" b="1" dirty="0" err="1">
                <a:solidFill>
                  <a:srgbClr val="7F7F7F"/>
                </a:solidFill>
              </a:rPr>
              <a:t>Patras</a:t>
            </a:r>
            <a:r>
              <a:rPr lang="en-US" sz="900" b="1" dirty="0">
                <a:solidFill>
                  <a:srgbClr val="7F7F7F"/>
                </a:solidFill>
              </a:rPr>
              <a:t> University (Greece</a:t>
            </a:r>
            <a:r>
              <a:rPr lang="en-US" sz="900" b="1" dirty="0" smtClean="0">
                <a:solidFill>
                  <a:srgbClr val="7F7F7F"/>
                </a:solidFill>
              </a:rPr>
              <a:t>)</a:t>
            </a:r>
          </a:p>
          <a:p>
            <a:pPr eaLnBrk="0" hangingPunct="0"/>
            <a:r>
              <a:rPr lang="en-US" sz="900" b="1" dirty="0" err="1">
                <a:solidFill>
                  <a:srgbClr val="7F7F7F"/>
                </a:solidFill>
              </a:rPr>
              <a:t>Polytech</a:t>
            </a:r>
            <a:r>
              <a:rPr lang="en-US" sz="900" b="1" dirty="0">
                <a:solidFill>
                  <a:srgbClr val="7F7F7F"/>
                </a:solidFill>
              </a:rPr>
              <a:t>. Univ. of Catalonia (Spain)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endParaRPr lang="en-US" sz="900" b="1" dirty="0">
              <a:solidFill>
                <a:srgbClr val="7F7F7F"/>
              </a:solidFill>
            </a:endParaRPr>
          </a:p>
          <a:p>
            <a:pPr eaLnBrk="0" hangingPunct="0"/>
            <a:endParaRPr lang="en-US" sz="900" b="1" dirty="0">
              <a:solidFill>
                <a:srgbClr val="7F7F7F"/>
              </a:solidFill>
            </a:endParaRPr>
          </a:p>
        </p:txBody>
      </p:sp>
      <p:pic>
        <p:nvPicPr>
          <p:cNvPr id="67" name="Image 66" descr="Austra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4847" y="1692224"/>
            <a:ext cx="609600" cy="609600"/>
          </a:xfrm>
          <a:prstGeom prst="rect">
            <a:avLst/>
          </a:prstGeom>
        </p:spPr>
      </p:pic>
      <p:pic>
        <p:nvPicPr>
          <p:cNvPr id="68" name="Image 67" descr="Chin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467" y="3224395"/>
            <a:ext cx="609600" cy="609600"/>
          </a:xfrm>
          <a:prstGeom prst="rect">
            <a:avLst/>
          </a:prstGeom>
        </p:spPr>
      </p:pic>
      <p:pic>
        <p:nvPicPr>
          <p:cNvPr id="69" name="Image 68" descr="Denmark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2467" y="3726757"/>
            <a:ext cx="609600" cy="609600"/>
          </a:xfrm>
          <a:prstGeom prst="rect">
            <a:avLst/>
          </a:prstGeom>
        </p:spPr>
      </p:pic>
      <p:pic>
        <p:nvPicPr>
          <p:cNvPr id="72" name="Image 71" descr="European-Uni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153400" y="1684866"/>
            <a:ext cx="609600" cy="609600"/>
          </a:xfrm>
          <a:prstGeom prst="rect">
            <a:avLst/>
          </a:prstGeom>
        </p:spPr>
      </p:pic>
      <p:pic>
        <p:nvPicPr>
          <p:cNvPr id="73" name="Image 72" descr="Franc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0934" y="4229119"/>
            <a:ext cx="609600" cy="609600"/>
          </a:xfrm>
          <a:prstGeom prst="rect">
            <a:avLst/>
          </a:prstGeom>
        </p:spPr>
      </p:pic>
      <p:pic>
        <p:nvPicPr>
          <p:cNvPr id="74" name="Image 73" descr="German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29220" y="4229119"/>
            <a:ext cx="609600" cy="609600"/>
          </a:xfrm>
          <a:prstGeom prst="rect">
            <a:avLst/>
          </a:prstGeom>
        </p:spPr>
      </p:pic>
      <p:pic>
        <p:nvPicPr>
          <p:cNvPr id="75" name="Image 74" descr="Greece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587506" y="4229119"/>
            <a:ext cx="609600" cy="609600"/>
          </a:xfrm>
          <a:prstGeom prst="rect">
            <a:avLst/>
          </a:prstGeom>
        </p:spPr>
      </p:pic>
      <p:pic>
        <p:nvPicPr>
          <p:cNvPr id="76" name="Image 75" descr="India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245792" y="4229119"/>
            <a:ext cx="609600" cy="609600"/>
          </a:xfrm>
          <a:prstGeom prst="rect">
            <a:avLst/>
          </a:prstGeom>
        </p:spPr>
      </p:pic>
      <p:pic>
        <p:nvPicPr>
          <p:cNvPr id="77" name="Image 76" descr="Italy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904078" y="4229119"/>
            <a:ext cx="609600" cy="609600"/>
          </a:xfrm>
          <a:prstGeom prst="rect">
            <a:avLst/>
          </a:prstGeom>
        </p:spPr>
      </p:pic>
      <p:pic>
        <p:nvPicPr>
          <p:cNvPr id="78" name="Image 77" descr="Japa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562364" y="4229119"/>
            <a:ext cx="609600" cy="609600"/>
          </a:xfrm>
          <a:prstGeom prst="rect">
            <a:avLst/>
          </a:prstGeom>
        </p:spPr>
      </p:pic>
      <p:pic>
        <p:nvPicPr>
          <p:cNvPr id="79" name="Image 78" descr="Netherlands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220650" y="4229119"/>
            <a:ext cx="609600" cy="609600"/>
          </a:xfrm>
          <a:prstGeom prst="rect">
            <a:avLst/>
          </a:prstGeom>
        </p:spPr>
      </p:pic>
      <p:pic>
        <p:nvPicPr>
          <p:cNvPr id="80" name="Image 79" descr="Pakistan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878936" y="4229119"/>
            <a:ext cx="609600" cy="609600"/>
          </a:xfrm>
          <a:prstGeom prst="rect">
            <a:avLst/>
          </a:prstGeom>
        </p:spPr>
      </p:pic>
      <p:pic>
        <p:nvPicPr>
          <p:cNvPr id="81" name="Image 80" descr="Norway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5537222" y="4229119"/>
            <a:ext cx="609600" cy="609600"/>
          </a:xfrm>
          <a:prstGeom prst="rect">
            <a:avLst/>
          </a:prstGeom>
        </p:spPr>
      </p:pic>
      <p:pic>
        <p:nvPicPr>
          <p:cNvPr id="82" name="Image 81" descr="Russia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195508" y="4229119"/>
            <a:ext cx="609600" cy="609600"/>
          </a:xfrm>
          <a:prstGeom prst="rect">
            <a:avLst/>
          </a:prstGeom>
        </p:spPr>
      </p:pic>
      <p:pic>
        <p:nvPicPr>
          <p:cNvPr id="83" name="Image 82" descr="Spain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853794" y="4229119"/>
            <a:ext cx="609600" cy="609600"/>
          </a:xfrm>
          <a:prstGeom prst="rect">
            <a:avLst/>
          </a:prstGeom>
        </p:spPr>
      </p:pic>
      <p:pic>
        <p:nvPicPr>
          <p:cNvPr id="84" name="Image 83" descr="Sweden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7512080" y="4229119"/>
            <a:ext cx="609600" cy="609600"/>
          </a:xfrm>
          <a:prstGeom prst="rect">
            <a:avLst/>
          </a:prstGeom>
        </p:spPr>
      </p:pic>
      <p:pic>
        <p:nvPicPr>
          <p:cNvPr id="86" name="Image 85" descr="United-States.pn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8157633" y="2205304"/>
            <a:ext cx="609600" cy="609600"/>
          </a:xfrm>
          <a:prstGeom prst="rect">
            <a:avLst/>
          </a:prstGeom>
        </p:spPr>
      </p:pic>
      <p:pic>
        <p:nvPicPr>
          <p:cNvPr id="87" name="Image 86" descr="Turkey.pn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8157633" y="3723784"/>
            <a:ext cx="609600" cy="609600"/>
          </a:xfrm>
          <a:prstGeom prst="rect">
            <a:avLst/>
          </a:prstGeom>
        </p:spPr>
      </p:pic>
      <p:pic>
        <p:nvPicPr>
          <p:cNvPr id="88" name="Image 87" descr="United-Kindom.pn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8157633" y="2713038"/>
            <a:ext cx="609600" cy="609600"/>
          </a:xfrm>
          <a:prstGeom prst="rect">
            <a:avLst/>
          </a:prstGeom>
        </p:spPr>
      </p:pic>
      <p:pic>
        <p:nvPicPr>
          <p:cNvPr id="89" name="Image 88" descr="Ukraine.png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8157633" y="3218411"/>
            <a:ext cx="609600" cy="609600"/>
          </a:xfrm>
          <a:prstGeom prst="rect">
            <a:avLst/>
          </a:prstGeom>
        </p:spPr>
      </p:pic>
      <p:pic>
        <p:nvPicPr>
          <p:cNvPr id="91" name="Image 90" descr="Switzerland-apo.png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8170371" y="4229157"/>
            <a:ext cx="609524" cy="609524"/>
          </a:xfrm>
          <a:prstGeom prst="rect">
            <a:avLst/>
          </a:prstGeom>
        </p:spPr>
      </p:pic>
      <p:sp>
        <p:nvSpPr>
          <p:cNvPr id="92" name="ZoneTexte 91"/>
          <p:cNvSpPr txBox="1"/>
          <p:nvPr/>
        </p:nvSpPr>
        <p:spPr>
          <a:xfrm>
            <a:off x="397933" y="901698"/>
            <a:ext cx="8348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CLIC multi-lateral collaboration - 43 </a:t>
            </a:r>
            <a:r>
              <a:rPr lang="en-US" dirty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Institutes from </a:t>
            </a:r>
            <a:r>
              <a:rPr lang="en-US" dirty="0" smtClean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22 </a:t>
            </a:r>
            <a:r>
              <a:rPr lang="en-US" dirty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countries</a:t>
            </a:r>
          </a:p>
        </p:txBody>
      </p:sp>
      <p:pic>
        <p:nvPicPr>
          <p:cNvPr id="90" name="Image 89" descr="Cern.png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>
            <a:off x="261446" y="2713038"/>
            <a:ext cx="609524" cy="609524"/>
          </a:xfrm>
          <a:prstGeom prst="rect">
            <a:avLst/>
          </a:prstGeom>
        </p:spPr>
      </p:pic>
      <p:pic>
        <p:nvPicPr>
          <p:cNvPr id="94" name="Image 93" descr="Belarus.png"/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255200" y="2203450"/>
            <a:ext cx="621100" cy="621100"/>
          </a:xfrm>
          <a:prstGeom prst="rect">
            <a:avLst/>
          </a:prstGeom>
        </p:spPr>
      </p:pic>
      <p:sp>
        <p:nvSpPr>
          <p:cNvPr id="85" name="Oval 33"/>
          <p:cNvSpPr>
            <a:spLocks noChangeArrowheads="1"/>
          </p:cNvSpPr>
          <p:nvPr/>
        </p:nvSpPr>
        <p:spPr bwMode="auto">
          <a:xfrm>
            <a:off x="4814277" y="1992762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53100" y="33867"/>
            <a:ext cx="3365500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Several others in the process of being added or being linked to the CLIC efforts through common technical developments 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93" name="Footer Placeholder 9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95" name="Date Placeholder 9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96" name="Slide Number Placeholder 9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89905855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" y="840161"/>
            <a:ext cx="8839200" cy="5678113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10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Work-Packages and Responsibilities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36700" y="2519760"/>
            <a:ext cx="6802438" cy="32932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The </a:t>
            </a:r>
            <a:r>
              <a:rPr lang="en-US" sz="1600" dirty="0" err="1" smtClean="0">
                <a:solidFill>
                  <a:srgbClr val="000000"/>
                </a:solidFill>
                <a:latin typeface="Calibri"/>
                <a:cs typeface="Calibri"/>
              </a:rPr>
              <a:t>programme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 combines the resources of collaborators inside the current collaboration, plus several new ones – and also involves around 20 CERN groups: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Have ~75 submitted descriptions of ongoing or planned efforts linked to these work-packages 2012-16 from groups outside CERN (result of CLIC working meeting 3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-4.11: 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  <a:hlinkClick r:id="rId4"/>
              </a:rPr>
              <a:t>https://indico.cern.ch/conferenceOtherViews.py?view=standard&amp;confId=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  <a:hlinkClick r:id="rId4"/>
              </a:rPr>
              <a:t>156004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 (still open for more interests) 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5 from KEK</a:t>
            </a:r>
          </a:p>
          <a:p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    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D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escription of contributions, link-persons, planned personnel and material resources at home and at CERN for the period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25051286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486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5789"/>
            <a:ext cx="8229600" cy="5190374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Calibri (Body)"/>
                <a:cs typeface="Calibri (Body)"/>
              </a:rPr>
              <a:t>Have strong collaboration between KEK and CERN on different R&amp;D topics</a:t>
            </a:r>
          </a:p>
          <a:p>
            <a:pPr lvl="1"/>
            <a:r>
              <a:rPr lang="en-US" sz="2400" dirty="0"/>
              <a:t>P</a:t>
            </a:r>
            <a:r>
              <a:rPr lang="en-US" sz="2400" dirty="0" smtClean="0"/>
              <a:t>rofits for CERN</a:t>
            </a:r>
          </a:p>
          <a:p>
            <a:pPr lvl="2"/>
            <a:r>
              <a:rPr lang="en-US" dirty="0" smtClean="0"/>
              <a:t>X-band accelerating structure tests and expertise</a:t>
            </a:r>
          </a:p>
          <a:p>
            <a:pPr lvl="2"/>
            <a:r>
              <a:rPr lang="en-US" dirty="0" smtClean="0"/>
              <a:t>ATF/</a:t>
            </a:r>
            <a:r>
              <a:rPr lang="en-US" dirty="0" smtClean="0"/>
              <a:t>ATF2</a:t>
            </a:r>
          </a:p>
          <a:p>
            <a:pPr lvl="2"/>
            <a:r>
              <a:rPr lang="en-US" dirty="0" smtClean="0"/>
              <a:t>D</a:t>
            </a:r>
            <a:r>
              <a:rPr lang="en-US" dirty="0" smtClean="0"/>
              <a:t>etectors</a:t>
            </a:r>
            <a:endParaRPr lang="en-US" dirty="0" smtClean="0"/>
          </a:p>
          <a:p>
            <a:pPr lvl="2"/>
            <a:r>
              <a:rPr lang="en-US" dirty="0" smtClean="0"/>
              <a:t>Positron source studies</a:t>
            </a:r>
          </a:p>
          <a:p>
            <a:pPr lvl="2"/>
            <a:r>
              <a:rPr lang="en-US" dirty="0"/>
              <a:t>I</a:t>
            </a:r>
            <a:r>
              <a:rPr lang="en-US" dirty="0" smtClean="0"/>
              <a:t>ntellectual exchange</a:t>
            </a:r>
          </a:p>
          <a:p>
            <a:pPr lvl="2"/>
            <a:r>
              <a:rPr lang="en-US" dirty="0" smtClean="0"/>
              <a:t>…</a:t>
            </a:r>
          </a:p>
          <a:p>
            <a:pPr lvl="1"/>
            <a:r>
              <a:rPr lang="en-US" sz="2400" dirty="0" smtClean="0"/>
              <a:t>Can hopefully also bring some profits for KEK</a:t>
            </a:r>
          </a:p>
          <a:p>
            <a:pPr lvl="2"/>
            <a:endParaRPr lang="en-US" dirty="0" smtClean="0"/>
          </a:p>
          <a:p>
            <a:r>
              <a:rPr lang="en-US" sz="2400" dirty="0" smtClean="0"/>
              <a:t>Should continue and deepen the effort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310" y="65679"/>
            <a:ext cx="8878080" cy="17727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ILD detector concept studies</a:t>
            </a:r>
            <a:br>
              <a:rPr lang="en-US" dirty="0" smtClean="0"/>
            </a:br>
            <a:r>
              <a:rPr lang="en-US" dirty="0" smtClean="0"/>
              <a:t>Physics, event generation + grid</a:t>
            </a:r>
            <a:br>
              <a:rPr lang="en-US" dirty="0" smtClean="0"/>
            </a:br>
            <a:r>
              <a:rPr lang="en-US" dirty="0" smtClean="0"/>
              <a:t>LCFI </a:t>
            </a:r>
            <a:r>
              <a:rPr lang="en-US" dirty="0" err="1" smtClean="0"/>
              <a:t>flavour</a:t>
            </a:r>
            <a:r>
              <a:rPr lang="en-US" dirty="0" smtClean="0"/>
              <a:t> tagging for LC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9309" y="1884846"/>
            <a:ext cx="846720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Active, though informal, collaboration between KEK and CERN on Linear Collider Detectors. For ILC and CLIC, based on ILD detector concept.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Collaboration based on mutual interest.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Particular mention of collaboration:</a:t>
            </a:r>
          </a:p>
          <a:p>
            <a:endParaRPr lang="en-US" sz="900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Various editors of the CLIC </a:t>
            </a:r>
            <a:r>
              <a:rPr lang="en-US" dirty="0" err="1" smtClean="0">
                <a:solidFill>
                  <a:srgbClr val="0000FF"/>
                </a:solidFill>
              </a:rPr>
              <a:t>physics&amp;detector</a:t>
            </a:r>
            <a:r>
              <a:rPr lang="en-US" dirty="0" smtClean="0">
                <a:solidFill>
                  <a:srgbClr val="0000FF"/>
                </a:solidFill>
              </a:rPr>
              <a:t> CDR editing:</a:t>
            </a:r>
          </a:p>
          <a:p>
            <a:r>
              <a:rPr lang="en-US" dirty="0" smtClean="0"/>
              <a:t>A. Miyamoto (KEK), </a:t>
            </a:r>
            <a:r>
              <a:rPr lang="en-US" dirty="0"/>
              <a:t>Y. </a:t>
            </a:r>
            <a:r>
              <a:rPr lang="en-US" dirty="0" err="1"/>
              <a:t>Makida</a:t>
            </a:r>
            <a:r>
              <a:rPr lang="en-US" dirty="0"/>
              <a:t> (KEK), T</a:t>
            </a:r>
            <a:r>
              <a:rPr lang="en-US" dirty="0" smtClean="0"/>
              <a:t>. Matsuda (KEK), T</a:t>
            </a:r>
            <a:r>
              <a:rPr lang="en-US" dirty="0"/>
              <a:t>. </a:t>
            </a:r>
            <a:r>
              <a:rPr lang="en-US" dirty="0" err="1"/>
              <a:t>Takeshita</a:t>
            </a:r>
            <a:r>
              <a:rPr lang="en-US" dirty="0"/>
              <a:t> (</a:t>
            </a:r>
            <a:r>
              <a:rPr lang="en-US" dirty="0" err="1"/>
              <a:t>Shinsu</a:t>
            </a:r>
            <a:r>
              <a:rPr lang="en-US" dirty="0"/>
              <a:t> Univ.</a:t>
            </a:r>
            <a:r>
              <a:rPr lang="en-US" dirty="0" smtClean="0"/>
              <a:t>)</a:t>
            </a:r>
          </a:p>
          <a:p>
            <a:pPr marL="342900" indent="-342900"/>
            <a:endParaRPr lang="en-US" sz="900" dirty="0" smtClean="0"/>
          </a:p>
          <a:p>
            <a:pPr marL="342900" indent="-342900"/>
            <a:r>
              <a:rPr lang="en-US" dirty="0" smtClean="0">
                <a:solidFill>
                  <a:srgbClr val="0000FF"/>
                </a:solidFill>
              </a:rPr>
              <a:t>Collaboration on physics studies, event generation, and grid production at KEK and CERN:</a:t>
            </a:r>
          </a:p>
          <a:p>
            <a:pPr marL="342900" indent="-342900"/>
            <a:r>
              <a:rPr lang="en-US" dirty="0" smtClean="0"/>
              <a:t>A. Miyamoto (KEK), T. Tanabe (Univ. of Tokyo)</a:t>
            </a:r>
          </a:p>
          <a:p>
            <a:pPr marL="342900" indent="-342900"/>
            <a:endParaRPr lang="en-US" sz="900" dirty="0" smtClean="0"/>
          </a:p>
          <a:p>
            <a:pPr marL="342900" indent="-342900"/>
            <a:r>
              <a:rPr lang="en-US" dirty="0" smtClean="0">
                <a:solidFill>
                  <a:srgbClr val="0000FF"/>
                </a:solidFill>
              </a:rPr>
              <a:t>Common LCFI </a:t>
            </a:r>
            <a:r>
              <a:rPr lang="en-US" dirty="0" err="1" smtClean="0">
                <a:solidFill>
                  <a:srgbClr val="0000FF"/>
                </a:solidFill>
              </a:rPr>
              <a:t>flavour</a:t>
            </a:r>
            <a:r>
              <a:rPr lang="en-US" dirty="0" smtClean="0">
                <a:solidFill>
                  <a:srgbClr val="0000FF"/>
                </a:solidFill>
              </a:rPr>
              <a:t> tagging package for Linear Collider:</a:t>
            </a:r>
          </a:p>
          <a:p>
            <a:pPr marL="342900" indent="-342900"/>
            <a:r>
              <a:rPr lang="en-US" dirty="0"/>
              <a:t>B</a:t>
            </a:r>
            <a:r>
              <a:rPr lang="en-US" dirty="0" smtClean="0"/>
              <a:t>y Univ. of Tokyo (T. Tanabe, T. </a:t>
            </a:r>
            <a:r>
              <a:rPr lang="en-US" dirty="0" err="1" smtClean="0"/>
              <a:t>Suehara</a:t>
            </a:r>
            <a:r>
              <a:rPr lang="en-US" dirty="0" smtClean="0"/>
              <a:t>), KEK, etc.</a:t>
            </a:r>
          </a:p>
          <a:p>
            <a:pPr marL="342900" indent="-342900"/>
            <a:endParaRPr lang="en-US" sz="900" dirty="0" smtClean="0"/>
          </a:p>
          <a:p>
            <a:pPr marL="342900" indent="-342900"/>
            <a:r>
              <a:rPr lang="en-US" dirty="0" smtClean="0">
                <a:solidFill>
                  <a:srgbClr val="0000FF"/>
                </a:solidFill>
              </a:rPr>
              <a:t>R&amp;D on Linear Collider TPC with GEMs and Pad readout</a:t>
            </a:r>
          </a:p>
          <a:p>
            <a:pPr marL="342900" indent="-342900"/>
            <a:r>
              <a:rPr lang="en-US" dirty="0" smtClean="0"/>
              <a:t>SAltro16 electronics: K. </a:t>
            </a:r>
            <a:r>
              <a:rPr lang="en-US" dirty="0" err="1" smtClean="0"/>
              <a:t>Fujii</a:t>
            </a:r>
            <a:r>
              <a:rPr lang="en-US" dirty="0" smtClean="0"/>
              <a:t> (KEK), T. Matsuda (KEK) et al.</a:t>
            </a:r>
            <a:endParaRPr lang="en-US" dirty="0"/>
          </a:p>
        </p:txBody>
      </p:sp>
      <p:pic>
        <p:nvPicPr>
          <p:cNvPr id="6" name="Picture 5" descr="Screen Shot 2011-12-13 at 6.39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580911" y="4688882"/>
            <a:ext cx="2446479" cy="183661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6544" y="65679"/>
            <a:ext cx="6666673" cy="6227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Detector magnet system R&amp;D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8260" y="4745156"/>
            <a:ext cx="8563964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Collaboration with KEK on:</a:t>
            </a:r>
          </a:p>
          <a:p>
            <a:endParaRPr lang="en-US" sz="900" dirty="0" smtClean="0"/>
          </a:p>
          <a:p>
            <a:pPr marL="0" lvl="1"/>
            <a:r>
              <a:rPr lang="en-US" dirty="0" smtClean="0">
                <a:solidFill>
                  <a:srgbClr val="0000FF"/>
                </a:solidFill>
              </a:rPr>
              <a:t>Common R&amp;D on </a:t>
            </a:r>
            <a:r>
              <a:rPr lang="en-US" b="1" dirty="0" smtClean="0">
                <a:solidFill>
                  <a:srgbClr val="0000FF"/>
                </a:solidFill>
              </a:rPr>
              <a:t>reinforced superconductor </a:t>
            </a:r>
            <a:r>
              <a:rPr lang="en-US" dirty="0" smtClean="0">
                <a:solidFill>
                  <a:srgbClr val="0000FF"/>
                </a:solidFill>
              </a:rPr>
              <a:t>for ILC and CLIC detector solenoid. </a:t>
            </a:r>
          </a:p>
          <a:p>
            <a:pPr marL="0" lvl="1"/>
            <a:r>
              <a:rPr lang="en-US" dirty="0" smtClean="0"/>
              <a:t>Expert </a:t>
            </a:r>
            <a:r>
              <a:rPr lang="en-US" dirty="0"/>
              <a:t>contribution from KEK highly appreciated (A. Yamamoto, Y. </a:t>
            </a:r>
            <a:r>
              <a:rPr lang="en-US" dirty="0" err="1"/>
              <a:t>Makida</a:t>
            </a:r>
            <a:r>
              <a:rPr lang="en-US" dirty="0" smtClean="0"/>
              <a:t>)</a:t>
            </a:r>
            <a:endParaRPr lang="en-US" dirty="0" smtClean="0">
              <a:solidFill>
                <a:srgbClr val="0000FF"/>
              </a:solidFill>
            </a:endParaRPr>
          </a:p>
          <a:p>
            <a:pPr lvl="1">
              <a:buFontTx/>
              <a:buChar char="•"/>
            </a:pPr>
            <a:r>
              <a:rPr lang="en-US" dirty="0" smtClean="0"/>
              <a:t>Development of materials for conductor reinforcement</a:t>
            </a:r>
          </a:p>
          <a:p>
            <a:pPr lvl="1">
              <a:buFontTx/>
              <a:buChar char="•"/>
            </a:pPr>
            <a:r>
              <a:rPr lang="en-US" dirty="0" smtClean="0"/>
              <a:t>Extrusion test of a large reinforced conductor KEK ATLAS-type (done in 2011) =&gt; tests are ongoing. </a:t>
            </a:r>
          </a:p>
        </p:txBody>
      </p:sp>
      <p:sp>
        <p:nvSpPr>
          <p:cNvPr id="6" name="Rectangle 5"/>
          <p:cNvSpPr/>
          <p:nvPr/>
        </p:nvSpPr>
        <p:spPr>
          <a:xfrm>
            <a:off x="4062021" y="3447147"/>
            <a:ext cx="788168" cy="2419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52100" y="883774"/>
            <a:ext cx="248363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ILD detector solenoid</a:t>
            </a:r>
          </a:p>
          <a:p>
            <a:pPr algn="ctr"/>
            <a:r>
              <a:rPr lang="en-US" dirty="0" smtClean="0"/>
              <a:t>4 Tesla, 3.4 </a:t>
            </a:r>
            <a:r>
              <a:rPr lang="en-US" dirty="0" err="1" smtClean="0"/>
              <a:t>m</a:t>
            </a:r>
            <a:r>
              <a:rPr lang="en-US" dirty="0" smtClean="0"/>
              <a:t> inner bore</a:t>
            </a:r>
          </a:p>
        </p:txBody>
      </p:sp>
      <p:pic>
        <p:nvPicPr>
          <p:cNvPr id="3" name="Picture 2" descr="Screen Shot 2011-12-13 at 6.18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716482" y="812800"/>
            <a:ext cx="5298219" cy="3297381"/>
          </a:xfrm>
          <a:prstGeom prst="rect">
            <a:avLst/>
          </a:prstGeom>
        </p:spPr>
      </p:pic>
      <p:pic>
        <p:nvPicPr>
          <p:cNvPr id="9" name="Picture 8" descr="Screen Shot 2011-12-13 at 6.20.3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76740" y="1892006"/>
            <a:ext cx="2625260" cy="275734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1258455" y="1530105"/>
            <a:ext cx="531090" cy="10560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1547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Accelerator </a:t>
            </a:r>
            <a:r>
              <a:rPr lang="en-US" sz="3600" dirty="0" smtClean="0"/>
              <a:t>Collaboration with KEK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5896"/>
            <a:ext cx="8229600" cy="515026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Key topics:</a:t>
            </a:r>
          </a:p>
          <a:p>
            <a:pPr lvl="1"/>
            <a:r>
              <a:rPr lang="en-US" dirty="0" smtClean="0"/>
              <a:t>X-band structure development and testing (T. Higo et al.)</a:t>
            </a:r>
          </a:p>
          <a:p>
            <a:pPr lvl="1"/>
            <a:r>
              <a:rPr lang="en-US" dirty="0" smtClean="0"/>
              <a:t>ATF2-3 activities (N. </a:t>
            </a:r>
            <a:r>
              <a:rPr lang="en-US" dirty="0" err="1" smtClean="0"/>
              <a:t>Terunuma</a:t>
            </a:r>
            <a:r>
              <a:rPr lang="en-US" dirty="0" smtClean="0"/>
              <a:t>, J. Urakawa, T. </a:t>
            </a:r>
            <a:r>
              <a:rPr lang="en-US" dirty="0" err="1" smtClean="0"/>
              <a:t>Tauchi</a:t>
            </a:r>
            <a:r>
              <a:rPr lang="en-US" dirty="0" smtClean="0"/>
              <a:t>, …)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Collaborations within the CLIC- ILC working group framework</a:t>
            </a:r>
          </a:p>
          <a:p>
            <a:pPr lvl="1"/>
            <a:r>
              <a:rPr lang="en-US" dirty="0" smtClean="0"/>
              <a:t>General Issues (K. </a:t>
            </a:r>
            <a:r>
              <a:rPr lang="en-US" dirty="0" err="1" smtClean="0"/>
              <a:t>Yokoya</a:t>
            </a:r>
            <a:r>
              <a:rPr lang="en-US" dirty="0" smtClean="0"/>
              <a:t> et al.)</a:t>
            </a:r>
          </a:p>
          <a:p>
            <a:pPr lvl="1"/>
            <a:r>
              <a:rPr lang="en-US" dirty="0" smtClean="0"/>
              <a:t>Sources (T. Omori et al.)</a:t>
            </a:r>
          </a:p>
          <a:p>
            <a:pPr lvl="1"/>
            <a:r>
              <a:rPr lang="en-US" dirty="0" smtClean="0"/>
              <a:t>Damping ring beam dynamics (K. Kubo et al.)</a:t>
            </a:r>
          </a:p>
          <a:p>
            <a:pPr lvl="1"/>
            <a:r>
              <a:rPr lang="en-US" dirty="0" smtClean="0"/>
              <a:t>Beam dynamics from damping ring to IP (K. Kubo et al.)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Generic (often informal) collaborations on many fundamental topics</a:t>
            </a:r>
          </a:p>
          <a:p>
            <a:pPr lvl="1"/>
            <a:r>
              <a:rPr lang="en-US" dirty="0" smtClean="0"/>
              <a:t>Recent CAIN vs. GUINEA-PIG benchmarking (K. </a:t>
            </a:r>
            <a:r>
              <a:rPr lang="en-US" dirty="0" err="1" smtClean="0"/>
              <a:t>Yokoya</a:t>
            </a:r>
            <a:r>
              <a:rPr lang="en-US" dirty="0"/>
              <a:t>)</a:t>
            </a:r>
            <a:endParaRPr lang="en-US" dirty="0" smtClean="0"/>
          </a:p>
          <a:p>
            <a:pPr lvl="1"/>
            <a:r>
              <a:rPr lang="en-US" dirty="0" smtClean="0"/>
              <a:t>Electron cloud (K. </a:t>
            </a:r>
            <a:r>
              <a:rPr lang="en-US" dirty="0" err="1" smtClean="0"/>
              <a:t>Ohmi</a:t>
            </a:r>
            <a:r>
              <a:rPr lang="en-US" dirty="0" smtClean="0"/>
              <a:t> et al.)</a:t>
            </a:r>
          </a:p>
          <a:p>
            <a:pPr lvl="1"/>
            <a:r>
              <a:rPr lang="en-US" dirty="0" smtClean="0"/>
              <a:t>Two-stream instabilities (K. </a:t>
            </a:r>
            <a:r>
              <a:rPr lang="en-US" dirty="0" err="1" smtClean="0"/>
              <a:t>Ohmi</a:t>
            </a:r>
            <a:r>
              <a:rPr lang="en-US" dirty="0" smtClean="0"/>
              <a:t>, K. </a:t>
            </a:r>
            <a:r>
              <a:rPr lang="en-US" dirty="0" err="1" smtClean="0"/>
              <a:t>Oide</a:t>
            </a:r>
            <a:r>
              <a:rPr lang="en-US" dirty="0" smtClean="0"/>
              <a:t> et al.)</a:t>
            </a:r>
          </a:p>
          <a:p>
            <a:pPr lvl="1"/>
            <a:r>
              <a:rPr lang="en-US" dirty="0" smtClean="0"/>
              <a:t>Coherent synchrotron radiation (K. </a:t>
            </a:r>
            <a:r>
              <a:rPr lang="en-US" dirty="0" err="1" smtClean="0"/>
              <a:t>Oide</a:t>
            </a:r>
            <a:r>
              <a:rPr lang="en-US" dirty="0" smtClean="0"/>
              <a:t> et al.)</a:t>
            </a:r>
          </a:p>
          <a:p>
            <a:pPr lvl="2">
              <a:buFont typeface="Wingdings" charset="2"/>
              <a:buChar char="ü"/>
            </a:pPr>
            <a:r>
              <a:rPr lang="en-US" dirty="0" smtClean="0"/>
              <a:t>Super-KEKB and CLIC damping ring have similar (potential) problem</a:t>
            </a:r>
          </a:p>
          <a:p>
            <a:pPr lvl="1"/>
            <a:r>
              <a:rPr lang="en-US" dirty="0" smtClean="0"/>
              <a:t>BDS + Collision Point  (T. </a:t>
            </a:r>
            <a:r>
              <a:rPr lang="en-US" dirty="0" err="1" smtClean="0"/>
              <a:t>Tauchi</a:t>
            </a:r>
            <a:r>
              <a:rPr lang="en-US" dirty="0" smtClean="0"/>
              <a:t>)  </a:t>
            </a:r>
          </a:p>
          <a:p>
            <a:pPr lvl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CLIC Accelerator CDR </a:t>
            </a:r>
            <a:r>
              <a:rPr lang="en-US" dirty="0" smtClean="0"/>
              <a:t>Status</a:t>
            </a:r>
            <a:endParaRPr lang="en-US" dirty="0"/>
          </a:p>
        </p:txBody>
      </p:sp>
      <p:pic>
        <p:nvPicPr>
          <p:cNvPr id="6" name="Picture 5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76" y="4618215"/>
            <a:ext cx="4799263" cy="1912833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079999" y="1132297"/>
            <a:ext cx="3823368" cy="55206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dirty="0" smtClean="0">
                <a:latin typeface="Calibri" charset="0"/>
              </a:rPr>
              <a:t>Accelerating structure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079999" y="1684365"/>
            <a:ext cx="3823368" cy="13395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Drive beam generation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PETS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Two beam module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Drive beam deceleration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079999" y="3023960"/>
            <a:ext cx="3823368" cy="1041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Main beam </a:t>
            </a:r>
            <a:r>
              <a:rPr kumimoji="0" lang="en-GB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emittance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generation and preservation, focusing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Alignment and stabilisation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079999" y="4605389"/>
            <a:ext cx="3823368" cy="55206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noProof="0" dirty="0" smtClean="0">
                <a:latin typeface="Calibri" charset="0"/>
              </a:rPr>
              <a:t>Experimental conditions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079999" y="4065360"/>
            <a:ext cx="3823368" cy="55206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noProof="0" dirty="0" smtClean="0">
                <a:latin typeface="Calibri" charset="0"/>
              </a:rPr>
              <a:t>Machine protection/operation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1132297"/>
            <a:ext cx="353173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Had defined feasibility issues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All have been addressed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Great progress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Certainly more work for the future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Will turn into performance issues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079999" y="5389966"/>
            <a:ext cx="3823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CDR is progressing</a:t>
            </a:r>
          </a:p>
          <a:p>
            <a:pPr>
              <a:buFont typeface="Arial"/>
              <a:buChar char="•"/>
            </a:pPr>
            <a:r>
              <a:rPr lang="en-US" dirty="0" smtClean="0"/>
              <a:t> drafts of all chapters</a:t>
            </a:r>
          </a:p>
          <a:p>
            <a:pPr>
              <a:buFont typeface="Arial"/>
              <a:buChar char="•"/>
            </a:pPr>
            <a:r>
              <a:rPr lang="en-US" dirty="0" smtClean="0"/>
              <a:t> most are submitted as final and with editors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874206" y="2700794"/>
            <a:ext cx="391695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Very grateful for help of N. </a:t>
            </a:r>
            <a:r>
              <a:rPr lang="en-US" dirty="0" err="1" smtClean="0"/>
              <a:t>Toge</a:t>
            </a:r>
            <a:r>
              <a:rPr lang="en-US" dirty="0" smtClean="0"/>
              <a:t> in editing the report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63941"/>
            <a:ext cx="9144000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Rectangle 3"/>
          <p:cNvSpPr>
            <a:spLocks noChangeArrowheads="1"/>
          </p:cNvSpPr>
          <p:nvPr/>
        </p:nvSpPr>
        <p:spPr bwMode="auto">
          <a:xfrm>
            <a:off x="1029231" y="1079676"/>
            <a:ext cx="1519459" cy="276999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>
                <a:solidFill>
                  <a:srgbClr val="0000FF"/>
                </a:solidFill>
              </a:rPr>
              <a:t>150 </a:t>
            </a:r>
            <a:r>
              <a:rPr lang="en-US" dirty="0" err="1">
                <a:solidFill>
                  <a:srgbClr val="0000FF"/>
                </a:solidFill>
              </a:rPr>
              <a:t>MeV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e-linac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47110" name="Rectangle 4"/>
          <p:cNvSpPr>
            <a:spLocks noChangeArrowheads="1"/>
          </p:cNvSpPr>
          <p:nvPr/>
        </p:nvSpPr>
        <p:spPr bwMode="auto">
          <a:xfrm>
            <a:off x="7144424" y="748079"/>
            <a:ext cx="1702714" cy="276999"/>
          </a:xfrm>
          <a:prstGeom prst="rect">
            <a:avLst/>
          </a:prstGeom>
          <a:solidFill>
            <a:srgbClr val="CC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000FF"/>
                </a:solidFill>
              </a:rPr>
              <a:t>Combiner ring</a:t>
            </a:r>
          </a:p>
        </p:txBody>
      </p:sp>
      <p:sp>
        <p:nvSpPr>
          <p:cNvPr id="47111" name="Rectangle 5"/>
          <p:cNvSpPr>
            <a:spLocks noChangeArrowheads="1"/>
          </p:cNvSpPr>
          <p:nvPr/>
        </p:nvSpPr>
        <p:spPr bwMode="auto">
          <a:xfrm>
            <a:off x="3228819" y="3200250"/>
            <a:ext cx="1888971" cy="369332"/>
          </a:xfrm>
          <a:prstGeom prst="rect">
            <a:avLst/>
          </a:prstGeom>
          <a:solidFill>
            <a:srgbClr val="F8F0F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000FF"/>
                </a:solidFill>
              </a:rPr>
              <a:t>Experimental area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5649883" y="3292583"/>
            <a:ext cx="122021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>
                <a:solidFill>
                  <a:srgbClr val="FF0000"/>
                </a:solidFill>
              </a:rPr>
              <a:t>28 A - 140 ns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47114" name="Line 8"/>
          <p:cNvSpPr>
            <a:spLocks noChangeShapeType="1"/>
          </p:cNvSpPr>
          <p:nvPr/>
        </p:nvSpPr>
        <p:spPr bwMode="auto">
          <a:xfrm flipH="1">
            <a:off x="6305509" y="2968991"/>
            <a:ext cx="446878" cy="28914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5" name="Line 9"/>
          <p:cNvSpPr>
            <a:spLocks noChangeShapeType="1"/>
          </p:cNvSpPr>
          <p:nvPr/>
        </p:nvSpPr>
        <p:spPr bwMode="auto">
          <a:xfrm>
            <a:off x="5469652" y="2833478"/>
            <a:ext cx="505657" cy="42465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7" name="Rectangle 15"/>
          <p:cNvSpPr>
            <a:spLocks noChangeArrowheads="1"/>
          </p:cNvSpPr>
          <p:nvPr/>
        </p:nvSpPr>
        <p:spPr bwMode="auto">
          <a:xfrm>
            <a:off x="5487153" y="1319578"/>
            <a:ext cx="3317875" cy="1619250"/>
          </a:xfrm>
          <a:prstGeom prst="rect">
            <a:avLst/>
          </a:prstGeom>
          <a:solidFill>
            <a:schemeClr val="accent5">
              <a:lumMod val="60000"/>
              <a:lumOff val="40000"/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7120" name="Rectangle 18"/>
          <p:cNvSpPr>
            <a:spLocks noChangeArrowheads="1"/>
          </p:cNvSpPr>
          <p:nvPr/>
        </p:nvSpPr>
        <p:spPr bwMode="auto">
          <a:xfrm>
            <a:off x="5422897" y="748079"/>
            <a:ext cx="1371600" cy="276999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>
                <a:solidFill>
                  <a:srgbClr val="0000FF"/>
                </a:solidFill>
              </a:rPr>
              <a:t>Delay Loop</a:t>
            </a:r>
            <a:endParaRPr lang="en-US" dirty="0">
              <a:solidFill>
                <a:srgbClr val="114FFB"/>
              </a:solidFill>
            </a:endParaRPr>
          </a:p>
        </p:txBody>
      </p:sp>
      <p:pic>
        <p:nvPicPr>
          <p:cNvPr id="47122" name="Picture 20"/>
          <p:cNvPicPr>
            <a:picLocks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/>
              <a:stretch>
                <a:fillRect/>
              </a:stretch>
            </p:blipFill>
          </mc:Choice>
          <mc:Fallback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2674314" y="2451326"/>
            <a:ext cx="2632075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23" name="Rectangle 21"/>
          <p:cNvSpPr>
            <a:spLocks noChangeArrowheads="1"/>
          </p:cNvSpPr>
          <p:nvPr/>
        </p:nvSpPr>
        <p:spPr bwMode="auto">
          <a:xfrm>
            <a:off x="2676822" y="2464278"/>
            <a:ext cx="2616200" cy="530225"/>
          </a:xfrm>
          <a:prstGeom prst="rect">
            <a:avLst/>
          </a:prstGeom>
          <a:solidFill>
            <a:srgbClr val="EEDAE9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7127" name="Line 25"/>
          <p:cNvSpPr>
            <a:spLocks noChangeShapeType="1"/>
          </p:cNvSpPr>
          <p:nvPr/>
        </p:nvSpPr>
        <p:spPr bwMode="auto">
          <a:xfrm flipH="1">
            <a:off x="4229097" y="2784027"/>
            <a:ext cx="0" cy="47410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37" name="Rectangle 43"/>
          <p:cNvSpPr>
            <a:spLocks noChangeArrowheads="1"/>
          </p:cNvSpPr>
          <p:nvPr/>
        </p:nvSpPr>
        <p:spPr bwMode="auto">
          <a:xfrm>
            <a:off x="782638" y="-25400"/>
            <a:ext cx="76041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4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CLIC </a:t>
            </a:r>
            <a:r>
              <a:rPr lang="en-GB" sz="4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Test Facility (CTF3)</a:t>
            </a:r>
            <a:endParaRPr lang="en-US" sz="40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7138" name="Oval 10"/>
          <p:cNvSpPr>
            <a:spLocks noChangeArrowheads="1"/>
          </p:cNvSpPr>
          <p:nvPr/>
        </p:nvSpPr>
        <p:spPr bwMode="auto">
          <a:xfrm>
            <a:off x="5975309" y="2165716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7139" name="Oval 11"/>
          <p:cNvSpPr>
            <a:spLocks noChangeArrowheads="1"/>
          </p:cNvSpPr>
          <p:nvPr/>
        </p:nvSpPr>
        <p:spPr bwMode="auto">
          <a:xfrm>
            <a:off x="7349290" y="1521191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7140" name="Oval 12"/>
          <p:cNvSpPr>
            <a:spLocks noChangeArrowheads="1"/>
          </p:cNvSpPr>
          <p:nvPr/>
        </p:nvSpPr>
        <p:spPr bwMode="auto">
          <a:xfrm>
            <a:off x="7831890" y="1495791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39" name="Rectangle 21"/>
          <p:cNvSpPr>
            <a:spLocks noChangeArrowheads="1"/>
          </p:cNvSpPr>
          <p:nvPr/>
        </p:nvSpPr>
        <p:spPr bwMode="auto">
          <a:xfrm>
            <a:off x="1304895" y="2065452"/>
            <a:ext cx="4182258" cy="155574"/>
          </a:xfrm>
          <a:prstGeom prst="rect">
            <a:avLst/>
          </a:prstGeom>
          <a:solidFill>
            <a:schemeClr val="accent4">
              <a:lumMod val="50000"/>
              <a:alpha val="50195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0" name="Rectangle 7"/>
          <p:cNvSpPr>
            <a:spLocks noChangeArrowheads="1"/>
          </p:cNvSpPr>
          <p:nvPr/>
        </p:nvSpPr>
        <p:spPr bwMode="auto">
          <a:xfrm>
            <a:off x="3646419" y="1357291"/>
            <a:ext cx="14290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0000"/>
                </a:solidFill>
              </a:rPr>
              <a:t>3.5 </a:t>
            </a:r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 – 1200 </a:t>
            </a:r>
            <a:r>
              <a:rPr lang="en-US" dirty="0">
                <a:solidFill>
                  <a:srgbClr val="FF0000"/>
                </a:solidFill>
              </a:rPr>
              <a:t>ns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41" name="Rectangle 21"/>
          <p:cNvSpPr>
            <a:spLocks noChangeArrowheads="1"/>
          </p:cNvSpPr>
          <p:nvPr/>
        </p:nvSpPr>
        <p:spPr bwMode="auto">
          <a:xfrm>
            <a:off x="324794" y="2006967"/>
            <a:ext cx="969160" cy="265112"/>
          </a:xfrm>
          <a:prstGeom prst="rect">
            <a:avLst/>
          </a:prstGeom>
          <a:solidFill>
            <a:schemeClr val="accent2">
              <a:lumMod val="50000"/>
              <a:alpha val="50195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-4012" y="1382691"/>
            <a:ext cx="1769715" cy="276999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000FF"/>
                </a:solidFill>
              </a:rPr>
              <a:t>Thermionic source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43" name="Line 25"/>
          <p:cNvSpPr>
            <a:spLocks noChangeShapeType="1"/>
          </p:cNvSpPr>
          <p:nvPr/>
        </p:nvSpPr>
        <p:spPr bwMode="auto">
          <a:xfrm flipH="1">
            <a:off x="852447" y="1610476"/>
            <a:ext cx="0" cy="50602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5"/>
          <p:cNvSpPr>
            <a:spLocks noChangeShapeType="1"/>
          </p:cNvSpPr>
          <p:nvPr/>
        </p:nvSpPr>
        <p:spPr bwMode="auto">
          <a:xfrm>
            <a:off x="5891609" y="1030207"/>
            <a:ext cx="251620" cy="54373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7689057" y="1025078"/>
            <a:ext cx="0" cy="8953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 flipH="1">
            <a:off x="2015288" y="1421179"/>
            <a:ext cx="0" cy="7445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1029231" y="2981135"/>
            <a:ext cx="1330442" cy="276999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000FF"/>
                </a:solidFill>
              </a:rPr>
              <a:t>Photo injector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38" name="Line 25"/>
          <p:cNvSpPr>
            <a:spLocks noChangeShapeType="1"/>
          </p:cNvSpPr>
          <p:nvPr/>
        </p:nvSpPr>
        <p:spPr bwMode="auto">
          <a:xfrm>
            <a:off x="1029231" y="2603624"/>
            <a:ext cx="656264" cy="37751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52391" y="4559662"/>
            <a:ext cx="8562975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8" name="Straight Arrow Connector 57"/>
          <p:cNvCxnSpPr>
            <a:stCxn id="62" idx="2"/>
          </p:cNvCxnSpPr>
          <p:nvPr/>
        </p:nvCxnSpPr>
        <p:spPr>
          <a:xfrm rot="16200000" flipH="1">
            <a:off x="2421958" y="4631232"/>
            <a:ext cx="810222" cy="533401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10800000" flipV="1">
            <a:off x="5326461" y="4559661"/>
            <a:ext cx="565148" cy="336981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261917" y="4896644"/>
            <a:ext cx="5222875" cy="14605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80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  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885805" y="5303044"/>
            <a:ext cx="561975" cy="342900"/>
          </a:xfrm>
          <a:prstGeom prst="rect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84269" y="3477159"/>
            <a:ext cx="33522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TBTS (two-beam test stand)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latin typeface="Calibri" charset="0"/>
                <a:ea typeface="Calibri" charset="0"/>
                <a:cs typeface="Calibri" charset="0"/>
              </a:rPr>
              <a:t> power transfer to main beam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latin typeface="Calibri" charset="0"/>
                <a:ea typeface="Calibri" charset="0"/>
                <a:cs typeface="Calibri" charset="0"/>
              </a:rPr>
              <a:t> module design</a:t>
            </a:r>
            <a:endParaRPr lang="en-US" sz="2000" dirty="0"/>
          </a:p>
        </p:txBody>
      </p:sp>
      <p:sp>
        <p:nvSpPr>
          <p:cNvPr id="63" name="TextBox 62"/>
          <p:cNvSpPr txBox="1"/>
          <p:nvPr/>
        </p:nvSpPr>
        <p:spPr>
          <a:xfrm>
            <a:off x="5356893" y="3574777"/>
            <a:ext cx="3299474" cy="9848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TBL (test beam line)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drive beam stability during deceleration</a:t>
            </a:r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44" name="Date Placeholder 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2172" y="1"/>
            <a:ext cx="7835296" cy="638628"/>
          </a:xfrm>
        </p:spPr>
        <p:txBody>
          <a:bodyPr>
            <a:noAutofit/>
          </a:bodyPr>
          <a:lstStyle/>
          <a:p>
            <a:r>
              <a:rPr lang="en-US" sz="4000" dirty="0" smtClean="0"/>
              <a:t>TBTS and TBL Results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2250079" y="5008973"/>
            <a:ext cx="2460987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Consistency between</a:t>
            </a:r>
          </a:p>
          <a:p>
            <a:pPr>
              <a:buFont typeface="Arial"/>
              <a:buChar char="•"/>
            </a:pPr>
            <a:r>
              <a:rPr lang="en-US" dirty="0" smtClean="0"/>
              <a:t> produced power</a:t>
            </a:r>
          </a:p>
          <a:p>
            <a:pPr>
              <a:buFont typeface="Arial"/>
              <a:buChar char="•"/>
            </a:pPr>
            <a:r>
              <a:rPr lang="en-US" dirty="0" smtClean="0"/>
              <a:t> drive beam 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test beam acceleration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7765" y="5006559"/>
            <a:ext cx="2072314" cy="1477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Maximum gradient 145 MV/</a:t>
            </a:r>
            <a:r>
              <a:rPr lang="en-US" dirty="0" err="1" smtClean="0"/>
              <a:t>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3" name="Picture 12" descr="PowerVsGradient3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25480"/>
            <a:ext cx="4711066" cy="2939046"/>
          </a:xfrm>
          <a:prstGeom prst="rect">
            <a:avLst/>
          </a:prstGeom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1067" y="962525"/>
            <a:ext cx="4375116" cy="349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686931" y="5006561"/>
            <a:ext cx="2481144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Total power produced ~500MW</a:t>
            </a:r>
          </a:p>
          <a:p>
            <a:endParaRPr lang="en-US" dirty="0" smtClean="0"/>
          </a:p>
          <a:p>
            <a:r>
              <a:rPr lang="en-US" dirty="0" smtClean="0"/>
              <a:t>Deceleration 27MV</a:t>
            </a:r>
          </a:p>
          <a:p>
            <a:r>
              <a:rPr lang="en-US" dirty="0" smtClean="0"/>
              <a:t>(of 117MeV beam)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7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4509120"/>
            <a:ext cx="52565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Fabrication</a:t>
            </a:r>
            <a:r>
              <a:rPr lang="en-US" dirty="0" smtClean="0"/>
              <a:t> – 6/7 of the above tests, with all best results achieved with KEK-coordinated machining of structures.</a:t>
            </a:r>
          </a:p>
          <a:p>
            <a:r>
              <a:rPr lang="en-US" b="1" dirty="0" smtClean="0"/>
              <a:t>Testing</a:t>
            </a:r>
            <a:r>
              <a:rPr lang="en-US" dirty="0" smtClean="0"/>
              <a:t> – 4/7 with best performance of all categories of structures in tests made in NEXTEF at KEK.</a:t>
            </a:r>
          </a:p>
          <a:p>
            <a:r>
              <a:rPr lang="en-US" b="1" dirty="0" smtClean="0"/>
              <a:t>High-gradient science </a:t>
            </a:r>
            <a:r>
              <a:rPr lang="en-US" dirty="0" smtClean="0"/>
              <a:t>– Extensive measurements of high-gradient rf instrumental in developing theory.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1208" y="116632"/>
            <a:ext cx="9018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KEK’s</a:t>
            </a:r>
            <a:r>
              <a:rPr lang="en-US" sz="2400" dirty="0" smtClean="0"/>
              <a:t> Fundamental </a:t>
            </a:r>
            <a:r>
              <a:rPr lang="en-US" sz="2400" dirty="0"/>
              <a:t>C</a:t>
            </a:r>
            <a:r>
              <a:rPr lang="en-US" sz="2400" dirty="0" smtClean="0"/>
              <a:t>ontributions to 100 MV/</a:t>
            </a:r>
            <a:r>
              <a:rPr lang="en-US" sz="2400" dirty="0" err="1" smtClean="0"/>
              <a:t>m</a:t>
            </a:r>
            <a:r>
              <a:rPr lang="en-US" sz="2400" dirty="0" smtClean="0"/>
              <a:t> Accelerating </a:t>
            </a:r>
            <a:r>
              <a:rPr lang="en-US" sz="2400" dirty="0"/>
              <a:t>S</a:t>
            </a:r>
            <a:r>
              <a:rPr lang="en-US" sz="2400" dirty="0" smtClean="0"/>
              <a:t>tructures</a:t>
            </a:r>
            <a:endParaRPr lang="en-US" sz="2400" dirty="0"/>
          </a:p>
        </p:txBody>
      </p:sp>
      <p:pic>
        <p:nvPicPr>
          <p:cNvPr id="6" name="Picture 5" descr="TD18#2 before installation to Nextef IMG_03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23535" y="4653136"/>
            <a:ext cx="3520465" cy="2016224"/>
          </a:xfrm>
          <a:prstGeom prst="rect">
            <a:avLst/>
          </a:prstGeom>
        </p:spPr>
      </p:pic>
      <p:pic>
        <p:nvPicPr>
          <p:cNvPr id="2050" name="Picture 2" descr="\\cern.ch\dfs\Users\w\wuenschw\Public\scaling_graph_0712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0688"/>
            <a:ext cx="6228059" cy="3600400"/>
          </a:xfrm>
          <a:prstGeom prst="rect">
            <a:avLst/>
          </a:prstGeom>
          <a:noFill/>
        </p:spPr>
      </p:pic>
      <p:pic>
        <p:nvPicPr>
          <p:cNvPr id="7" name="Picture 2" descr="C:\Higo\2010\Reports_Papers_Conferences_Talks\101011-15 IWLC10 CERN\Higo presentation\101017 BDR vs Eacc aselected point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1592" y="1340768"/>
            <a:ext cx="2972408" cy="259228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78001" y="2366210"/>
            <a:ext cx="6510420" cy="1200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International Workshop </a:t>
            </a:r>
            <a:r>
              <a:rPr lang="en-US" sz="2400" dirty="0" smtClean="0"/>
              <a:t>on</a:t>
            </a:r>
          </a:p>
          <a:p>
            <a:pPr algn="ctr"/>
            <a:r>
              <a:rPr lang="en-US" sz="2400" dirty="0" smtClean="0"/>
              <a:t>Breakdown </a:t>
            </a:r>
            <a:r>
              <a:rPr lang="en-US" sz="2400" dirty="0"/>
              <a:t>Science and High </a:t>
            </a:r>
            <a:r>
              <a:rPr lang="en-US" sz="2400" dirty="0" smtClean="0"/>
              <a:t>Gradient Technology</a:t>
            </a:r>
          </a:p>
          <a:p>
            <a:pPr algn="ctr"/>
            <a:r>
              <a:rPr lang="en-US" sz="2400" dirty="0" smtClean="0"/>
              <a:t>April 18-20, 2012 at KEK</a:t>
            </a:r>
            <a:endParaRPr lang="en-US" sz="24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15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ATF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789" y="788737"/>
            <a:ext cx="8769686" cy="517700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We are impressed how quickly ATF2 is recovering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We had proposed a number of topics for future collaboration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Currently our main focus is on</a:t>
            </a:r>
          </a:p>
          <a:p>
            <a:r>
              <a:rPr lang="en-US" sz="1800" dirty="0"/>
              <a:t>S</a:t>
            </a:r>
            <a:r>
              <a:rPr lang="en-US" sz="1800" dirty="0" smtClean="0"/>
              <a:t>mall beam </a:t>
            </a:r>
            <a:r>
              <a:rPr lang="en-US" sz="1800" dirty="0" smtClean="0"/>
              <a:t>size (optics </a:t>
            </a:r>
            <a:r>
              <a:rPr lang="en-US" sz="1800" dirty="0" smtClean="0"/>
              <a:t>design /</a:t>
            </a:r>
            <a:r>
              <a:rPr lang="en-US" sz="1800" dirty="0" smtClean="0"/>
              <a:t> tuning)</a:t>
            </a:r>
          </a:p>
          <a:p>
            <a:r>
              <a:rPr lang="en-US" sz="1800" dirty="0" smtClean="0"/>
              <a:t>Ground motion and feedback/</a:t>
            </a:r>
            <a:r>
              <a:rPr lang="en-US" sz="1800" dirty="0" err="1" smtClean="0"/>
              <a:t>feedforward</a:t>
            </a:r>
            <a:r>
              <a:rPr lang="en-US" sz="1800" dirty="0" smtClean="0"/>
              <a:t> studies</a:t>
            </a:r>
          </a:p>
          <a:p>
            <a:pPr lvl="1"/>
            <a:r>
              <a:rPr lang="en-US" sz="1800" dirty="0" smtClean="0"/>
              <a:t>Equip magnets with ground motions sensors and correlate magnet and beam motion</a:t>
            </a:r>
          </a:p>
          <a:p>
            <a:pPr lvl="1"/>
            <a:r>
              <a:rPr lang="en-US" sz="1800" dirty="0" smtClean="0"/>
              <a:t>Detailed study of expected correlation by Yves </a:t>
            </a:r>
            <a:r>
              <a:rPr lang="en-US" sz="1800" dirty="0" err="1" smtClean="0"/>
              <a:t>Regnier</a:t>
            </a:r>
            <a:endParaRPr lang="en-US" sz="1800" dirty="0" smtClean="0"/>
          </a:p>
          <a:p>
            <a:pPr lvl="1"/>
            <a:r>
              <a:rPr lang="en-US" sz="1800" dirty="0" smtClean="0"/>
              <a:t>LAPP already bought sensors</a:t>
            </a:r>
          </a:p>
          <a:p>
            <a:pPr lvl="1"/>
            <a:r>
              <a:rPr lang="en-US" sz="1800" dirty="0" smtClean="0"/>
              <a:t>Will need 6 Hz operation and little beam jitter</a:t>
            </a:r>
          </a:p>
          <a:p>
            <a:r>
              <a:rPr lang="en-US" sz="1800" dirty="0" smtClean="0"/>
              <a:t>New extraction kicker for ATF</a:t>
            </a:r>
          </a:p>
          <a:p>
            <a:pPr lvl="1"/>
            <a:r>
              <a:rPr lang="en-US" sz="1800" dirty="0" smtClean="0"/>
              <a:t>Kicker design being </a:t>
            </a:r>
            <a:r>
              <a:rPr lang="en-US" sz="1800" dirty="0" err="1" smtClean="0"/>
              <a:t>finalised</a:t>
            </a:r>
            <a:r>
              <a:rPr lang="en-US" sz="1800" dirty="0" smtClean="0"/>
              <a:t>, prototype in 2012</a:t>
            </a:r>
          </a:p>
          <a:p>
            <a:pPr lvl="1"/>
            <a:r>
              <a:rPr lang="en-US" sz="1800" dirty="0" smtClean="0"/>
              <a:t>Adaptive adder</a:t>
            </a:r>
          </a:p>
          <a:p>
            <a:pPr lvl="2"/>
            <a:r>
              <a:rPr lang="en-US" sz="1800" dirty="0" smtClean="0"/>
              <a:t>Small scale </a:t>
            </a:r>
            <a:r>
              <a:rPr lang="en-US" sz="1800" dirty="0" err="1"/>
              <a:t>p</a:t>
            </a:r>
            <a:r>
              <a:rPr lang="en-US" sz="1800" dirty="0" err="1" smtClean="0"/>
              <a:t>rotype</a:t>
            </a:r>
            <a:r>
              <a:rPr lang="en-US" sz="1800" dirty="0" smtClean="0"/>
              <a:t> next year</a:t>
            </a:r>
          </a:p>
          <a:p>
            <a:pPr lvl="2"/>
            <a:r>
              <a:rPr lang="en-US" sz="1800" dirty="0" smtClean="0"/>
              <a:t>Full system ready in mid to end of 2013, second system maybe in summer 2014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KEK-CERN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07CC-DEE3-0B4C-BB67-65AA54CE3C7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1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1486</TotalTime>
  <Words>1723</Words>
  <Application>Microsoft Macintosh PowerPoint</Application>
  <PresentationFormat>On-screen Show (4:3)</PresentationFormat>
  <Paragraphs>289</Paragraphs>
  <Slides>14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KEK/Japan – CERN Collaboration on Linear Collider Studies                </vt:lpstr>
      <vt:lpstr>ILD detector concept studies Physics, event generation + grid LCFI flavour tagging for LC</vt:lpstr>
      <vt:lpstr>Detector magnet system R&amp;D</vt:lpstr>
      <vt:lpstr>Accelerator Collaboration with KEK</vt:lpstr>
      <vt:lpstr>CLIC Accelerator CDR Status</vt:lpstr>
      <vt:lpstr>Slide 6</vt:lpstr>
      <vt:lpstr>TBTS and TBL Results</vt:lpstr>
      <vt:lpstr>Slide 8</vt:lpstr>
      <vt:lpstr>ATF 2</vt:lpstr>
      <vt:lpstr>QF1 and QD0 Magnets for ATF2/ATF3</vt:lpstr>
      <vt:lpstr>Objectives and Plans for 2012-16</vt:lpstr>
      <vt:lpstr>Slide 12</vt:lpstr>
      <vt:lpstr>Work-Packages and Responsibilities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14</cp:revision>
  <dcterms:created xsi:type="dcterms:W3CDTF">2011-12-14T11:13:58Z</dcterms:created>
  <dcterms:modified xsi:type="dcterms:W3CDTF">2011-12-14T11:41:57Z</dcterms:modified>
</cp:coreProperties>
</file>